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5"/>
  </p:notesMasterIdLst>
  <p:sldIdLst>
    <p:sldId id="256" r:id="rId2"/>
    <p:sldId id="258" r:id="rId3"/>
    <p:sldId id="259" r:id="rId4"/>
    <p:sldId id="265" r:id="rId5"/>
    <p:sldId id="279" r:id="rId6"/>
    <p:sldId id="272" r:id="rId7"/>
    <p:sldId id="278" r:id="rId8"/>
    <p:sldId id="280" r:id="rId9"/>
    <p:sldId id="281" r:id="rId10"/>
    <p:sldId id="282" r:id="rId11"/>
    <p:sldId id="283" r:id="rId12"/>
    <p:sldId id="284"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313"/>
    <p:restoredTop sz="73401"/>
  </p:normalViewPr>
  <p:slideViewPr>
    <p:cSldViewPr snapToGrid="0" snapToObjects="1">
      <p:cViewPr>
        <p:scale>
          <a:sx n="112" d="100"/>
          <a:sy n="112" d="100"/>
        </p:scale>
        <p:origin x="-97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 Id="rId4"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104C85-6AB7-2C4A-931C-ABF33027851B}" type="doc">
      <dgm:prSet loTypeId="urn:microsoft.com/office/officeart/2008/layout/BendingPictureCaptionList" loCatId="" qsTypeId="urn:microsoft.com/office/officeart/2005/8/quickstyle/simple1" qsCatId="simple" csTypeId="urn:microsoft.com/office/officeart/2005/8/colors/accent1_2" csCatId="accent1" phldr="1"/>
      <dgm:spPr/>
      <dgm:t>
        <a:bodyPr/>
        <a:lstStyle/>
        <a:p>
          <a:endParaRPr lang="en-US"/>
        </a:p>
      </dgm:t>
    </dgm:pt>
    <dgm:pt modelId="{B5CE605C-062F-2143-8EDD-6B5E857D8711}">
      <dgm:prSet phldrT="[Text]"/>
      <dgm:spPr/>
      <dgm:t>
        <a:bodyPr/>
        <a:lstStyle/>
        <a:p>
          <a:r>
            <a:rPr lang="en-US"/>
            <a:t>Data science / Statistics – Supervised </a:t>
          </a:r>
          <a:endParaRPr lang="en-US" dirty="0"/>
        </a:p>
      </dgm:t>
    </dgm:pt>
    <dgm:pt modelId="{452DB1DB-B5D6-2D4E-A34F-E09397E23C8D}" type="parTrans" cxnId="{A9DF1EA8-5DC4-654E-9084-66867979E70C}">
      <dgm:prSet/>
      <dgm:spPr/>
      <dgm:t>
        <a:bodyPr/>
        <a:lstStyle/>
        <a:p>
          <a:endParaRPr lang="en-US"/>
        </a:p>
      </dgm:t>
    </dgm:pt>
    <dgm:pt modelId="{75B3C3B8-27FE-6C4B-BC28-6EF6C8CDF10C}" type="sibTrans" cxnId="{A9DF1EA8-5DC4-654E-9084-66867979E70C}">
      <dgm:prSet/>
      <dgm:spPr/>
      <dgm:t>
        <a:bodyPr/>
        <a:lstStyle/>
        <a:p>
          <a:endParaRPr lang="en-US"/>
        </a:p>
      </dgm:t>
    </dgm:pt>
    <dgm:pt modelId="{4E920923-9226-C94D-9F2D-E14381A90584}">
      <dgm:prSet/>
      <dgm:spPr/>
      <dgm:t>
        <a:bodyPr/>
        <a:lstStyle/>
        <a:p>
          <a:r>
            <a:rPr lang="en-US" dirty="0"/>
            <a:t>Isolation Forest – Unsupervised anomaly detection</a:t>
          </a:r>
        </a:p>
      </dgm:t>
    </dgm:pt>
    <dgm:pt modelId="{19F4BD1E-4028-1849-B156-A5E4151378A2}" type="parTrans" cxnId="{394F9D1E-A518-484B-8061-78CBC27839C8}">
      <dgm:prSet/>
      <dgm:spPr/>
      <dgm:t>
        <a:bodyPr/>
        <a:lstStyle/>
        <a:p>
          <a:endParaRPr lang="en-US"/>
        </a:p>
      </dgm:t>
    </dgm:pt>
    <dgm:pt modelId="{9814E144-29B1-5F4E-BAEA-779D87D1BE68}" type="sibTrans" cxnId="{394F9D1E-A518-484B-8061-78CBC27839C8}">
      <dgm:prSet/>
      <dgm:spPr/>
      <dgm:t>
        <a:bodyPr/>
        <a:lstStyle/>
        <a:p>
          <a:endParaRPr lang="en-US"/>
        </a:p>
      </dgm:t>
    </dgm:pt>
    <dgm:pt modelId="{49BE6D92-CA3C-9D46-807B-E7B9A289CA47}">
      <dgm:prSet/>
      <dgm:spPr/>
      <dgm:t>
        <a:bodyPr/>
        <a:lstStyle/>
        <a:p>
          <a:r>
            <a:rPr lang="en-US" dirty="0"/>
            <a:t>One-Class Support Vector Machine (SVM) – Semi-supervised</a:t>
          </a:r>
        </a:p>
      </dgm:t>
    </dgm:pt>
    <dgm:pt modelId="{CA263243-AFA6-A442-9D21-929F541B8B1D}" type="parTrans" cxnId="{F63B41A4-CD8B-9B44-803A-944593F5FBEC}">
      <dgm:prSet/>
      <dgm:spPr/>
      <dgm:t>
        <a:bodyPr/>
        <a:lstStyle/>
        <a:p>
          <a:endParaRPr lang="en-US"/>
        </a:p>
      </dgm:t>
    </dgm:pt>
    <dgm:pt modelId="{A38BCCA7-19A3-5F40-B62E-1723A8F12B3F}" type="sibTrans" cxnId="{F63B41A4-CD8B-9B44-803A-944593F5FBEC}">
      <dgm:prSet/>
      <dgm:spPr/>
      <dgm:t>
        <a:bodyPr/>
        <a:lstStyle/>
        <a:p>
          <a:endParaRPr lang="en-US"/>
        </a:p>
      </dgm:t>
    </dgm:pt>
    <dgm:pt modelId="{62817622-01EF-394A-AD64-6C7CE03FB18E}">
      <dgm:prSet/>
      <dgm:spPr/>
      <dgm:t>
        <a:bodyPr/>
        <a:lstStyle/>
        <a:p>
          <a:r>
            <a:rPr lang="en-US" dirty="0"/>
            <a:t>Local Outlier</a:t>
          </a:r>
        </a:p>
      </dgm:t>
    </dgm:pt>
    <dgm:pt modelId="{F1118CDA-C293-B648-AEDC-B609AF332B62}" type="parTrans" cxnId="{C05B6030-ADD3-B441-AF55-B536D6F5F752}">
      <dgm:prSet/>
      <dgm:spPr/>
      <dgm:t>
        <a:bodyPr/>
        <a:lstStyle/>
        <a:p>
          <a:endParaRPr lang="en-US"/>
        </a:p>
      </dgm:t>
    </dgm:pt>
    <dgm:pt modelId="{0434AA8C-0C71-9141-8510-9B79E56EF55A}" type="sibTrans" cxnId="{C05B6030-ADD3-B441-AF55-B536D6F5F752}">
      <dgm:prSet/>
      <dgm:spPr/>
      <dgm:t>
        <a:bodyPr/>
        <a:lstStyle/>
        <a:p>
          <a:endParaRPr lang="en-US"/>
        </a:p>
      </dgm:t>
    </dgm:pt>
    <dgm:pt modelId="{6D257971-0A73-384A-9796-222A13C14408}" type="pres">
      <dgm:prSet presAssocID="{71104C85-6AB7-2C4A-931C-ABF33027851B}" presName="Name0" presStyleCnt="0">
        <dgm:presLayoutVars>
          <dgm:dir/>
          <dgm:resizeHandles val="exact"/>
        </dgm:presLayoutVars>
      </dgm:prSet>
      <dgm:spPr/>
    </dgm:pt>
    <dgm:pt modelId="{6B42B725-AD8E-254E-98FB-F4C3D8C9EEFD}" type="pres">
      <dgm:prSet presAssocID="{B5CE605C-062F-2143-8EDD-6B5E857D8711}" presName="composite" presStyleCnt="0"/>
      <dgm:spPr/>
    </dgm:pt>
    <dgm:pt modelId="{8B328DA0-4002-234F-87D0-136F934BA51A}" type="pres">
      <dgm:prSet presAssocID="{B5CE605C-062F-2143-8EDD-6B5E857D8711}" presName="rect1" presStyleLbl="bgImgPlace1" presStyleIdx="0" presStyleCnt="4"/>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96000" r="-96000"/>
          </a:stretch>
        </a:blipFill>
      </dgm:spPr>
    </dgm:pt>
    <dgm:pt modelId="{31E8098D-1D30-5F48-9AAD-7F495AFD4217}" type="pres">
      <dgm:prSet presAssocID="{B5CE605C-062F-2143-8EDD-6B5E857D8711}" presName="wedgeRectCallout1" presStyleLbl="node1" presStyleIdx="0" presStyleCnt="4">
        <dgm:presLayoutVars>
          <dgm:bulletEnabled val="1"/>
        </dgm:presLayoutVars>
      </dgm:prSet>
      <dgm:spPr/>
    </dgm:pt>
    <dgm:pt modelId="{CE57CE65-88D6-F249-B029-1837F1BC8921}" type="pres">
      <dgm:prSet presAssocID="{75B3C3B8-27FE-6C4B-BC28-6EF6C8CDF10C}" presName="sibTrans" presStyleCnt="0"/>
      <dgm:spPr/>
    </dgm:pt>
    <dgm:pt modelId="{2B674A0D-996A-204F-BB0B-1C2E86BAA2AA}" type="pres">
      <dgm:prSet presAssocID="{4E920923-9226-C94D-9F2D-E14381A90584}" presName="composite" presStyleCnt="0"/>
      <dgm:spPr/>
    </dgm:pt>
    <dgm:pt modelId="{BB6DA0C3-6556-3740-BEF4-0A7BBF92EFD4}" type="pres">
      <dgm:prSet presAssocID="{4E920923-9226-C94D-9F2D-E14381A90584}" presName="rect1" presStyleLbl="bgImgPlace1" presStyleIdx="1" presStyleCnt="4"/>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l="-21000" r="-21000"/>
          </a:stretch>
        </a:blipFill>
      </dgm:spPr>
    </dgm:pt>
    <dgm:pt modelId="{B6821A53-9B04-FE45-B4EC-1A24D2CC47E4}" type="pres">
      <dgm:prSet presAssocID="{4E920923-9226-C94D-9F2D-E14381A90584}" presName="wedgeRectCallout1" presStyleLbl="node1" presStyleIdx="1" presStyleCnt="4">
        <dgm:presLayoutVars>
          <dgm:bulletEnabled val="1"/>
        </dgm:presLayoutVars>
      </dgm:prSet>
      <dgm:spPr/>
    </dgm:pt>
    <dgm:pt modelId="{82717092-E961-204E-85BB-FB31FD91DEA5}" type="pres">
      <dgm:prSet presAssocID="{9814E144-29B1-5F4E-BAEA-779D87D1BE68}" presName="sibTrans" presStyleCnt="0"/>
      <dgm:spPr/>
    </dgm:pt>
    <dgm:pt modelId="{DCD01926-7BE2-9649-A957-F8597A9A5EB2}" type="pres">
      <dgm:prSet presAssocID="{62817622-01EF-394A-AD64-6C7CE03FB18E}" presName="composite" presStyleCnt="0"/>
      <dgm:spPr/>
    </dgm:pt>
    <dgm:pt modelId="{CB56A6FC-534B-FC42-BAC3-0847F27CA869}" type="pres">
      <dgm:prSet presAssocID="{62817622-01EF-394A-AD64-6C7CE03FB18E}" presName="rect1" presStyleLbl="bgImgPlace1" presStyleIdx="2" presStyleCnt="4"/>
      <dgm:spPr>
        <a:blipFill rotWithShape="1">
          <a:blip xmlns:r="http://schemas.openxmlformats.org/officeDocument/2006/relationships" r:embed="rId3"/>
          <a:srcRect/>
          <a:stretch>
            <a:fillRect l="-5000" r="-5000"/>
          </a:stretch>
        </a:blipFill>
      </dgm:spPr>
    </dgm:pt>
    <dgm:pt modelId="{C6C0DB84-B385-AC41-AB36-1005D01DE099}" type="pres">
      <dgm:prSet presAssocID="{62817622-01EF-394A-AD64-6C7CE03FB18E}" presName="wedgeRectCallout1" presStyleLbl="node1" presStyleIdx="2" presStyleCnt="4">
        <dgm:presLayoutVars>
          <dgm:bulletEnabled val="1"/>
        </dgm:presLayoutVars>
      </dgm:prSet>
      <dgm:spPr/>
    </dgm:pt>
    <dgm:pt modelId="{3F3FC970-FE67-474D-981B-011E7DF25D8C}" type="pres">
      <dgm:prSet presAssocID="{0434AA8C-0C71-9141-8510-9B79E56EF55A}" presName="sibTrans" presStyleCnt="0"/>
      <dgm:spPr/>
    </dgm:pt>
    <dgm:pt modelId="{3E586BCC-B830-1F49-ACCE-D565A12ED04E}" type="pres">
      <dgm:prSet presAssocID="{49BE6D92-CA3C-9D46-807B-E7B9A289CA47}" presName="composite" presStyleCnt="0"/>
      <dgm:spPr/>
    </dgm:pt>
    <dgm:pt modelId="{F6165E6D-9C6B-3748-9087-E49F84A5BB5B}" type="pres">
      <dgm:prSet presAssocID="{49BE6D92-CA3C-9D46-807B-E7B9A289CA47}" presName="rect1" presStyleLbl="bgImgPlace1" presStyleIdx="3" presStyleCnt="4"/>
      <dgm:spPr>
        <a:blipFill rotWithShape="1">
          <a:blip xmlns:r="http://schemas.openxmlformats.org/officeDocument/2006/relationships" r:embed="rId4"/>
          <a:srcRect/>
          <a:stretch>
            <a:fillRect l="-13000" r="-13000"/>
          </a:stretch>
        </a:blipFill>
      </dgm:spPr>
    </dgm:pt>
    <dgm:pt modelId="{8AB8B2FF-D19A-7C44-98FE-389BF71401D0}" type="pres">
      <dgm:prSet presAssocID="{49BE6D92-CA3C-9D46-807B-E7B9A289CA47}" presName="wedgeRectCallout1" presStyleLbl="node1" presStyleIdx="3" presStyleCnt="4">
        <dgm:presLayoutVars>
          <dgm:bulletEnabled val="1"/>
        </dgm:presLayoutVars>
      </dgm:prSet>
      <dgm:spPr/>
    </dgm:pt>
  </dgm:ptLst>
  <dgm:cxnLst>
    <dgm:cxn modelId="{394F9D1E-A518-484B-8061-78CBC27839C8}" srcId="{71104C85-6AB7-2C4A-931C-ABF33027851B}" destId="{4E920923-9226-C94D-9F2D-E14381A90584}" srcOrd="1" destOrd="0" parTransId="{19F4BD1E-4028-1849-B156-A5E4151378A2}" sibTransId="{9814E144-29B1-5F4E-BAEA-779D87D1BE68}"/>
    <dgm:cxn modelId="{C05B6030-ADD3-B441-AF55-B536D6F5F752}" srcId="{71104C85-6AB7-2C4A-931C-ABF33027851B}" destId="{62817622-01EF-394A-AD64-6C7CE03FB18E}" srcOrd="2" destOrd="0" parTransId="{F1118CDA-C293-B648-AEDC-B609AF332B62}" sibTransId="{0434AA8C-0C71-9141-8510-9B79E56EF55A}"/>
    <dgm:cxn modelId="{4C5DC544-536B-6F46-A34E-E7E046235EC5}" type="presOf" srcId="{B5CE605C-062F-2143-8EDD-6B5E857D8711}" destId="{31E8098D-1D30-5F48-9AAD-7F495AFD4217}" srcOrd="0" destOrd="0" presId="urn:microsoft.com/office/officeart/2008/layout/BendingPictureCaptionList"/>
    <dgm:cxn modelId="{1DDFB89D-C572-414C-BCC0-A6E2E1E67D6A}" type="presOf" srcId="{49BE6D92-CA3C-9D46-807B-E7B9A289CA47}" destId="{8AB8B2FF-D19A-7C44-98FE-389BF71401D0}" srcOrd="0" destOrd="0" presId="urn:microsoft.com/office/officeart/2008/layout/BendingPictureCaptionList"/>
    <dgm:cxn modelId="{F63B41A4-CD8B-9B44-803A-944593F5FBEC}" srcId="{71104C85-6AB7-2C4A-931C-ABF33027851B}" destId="{49BE6D92-CA3C-9D46-807B-E7B9A289CA47}" srcOrd="3" destOrd="0" parTransId="{CA263243-AFA6-A442-9D21-929F541B8B1D}" sibTransId="{A38BCCA7-19A3-5F40-B62E-1723A8F12B3F}"/>
    <dgm:cxn modelId="{A9DF1EA8-5DC4-654E-9084-66867979E70C}" srcId="{71104C85-6AB7-2C4A-931C-ABF33027851B}" destId="{B5CE605C-062F-2143-8EDD-6B5E857D8711}" srcOrd="0" destOrd="0" parTransId="{452DB1DB-B5D6-2D4E-A34F-E09397E23C8D}" sibTransId="{75B3C3B8-27FE-6C4B-BC28-6EF6C8CDF10C}"/>
    <dgm:cxn modelId="{A4F75BC7-3B7E-1C42-9486-55748E9037A2}" type="presOf" srcId="{4E920923-9226-C94D-9F2D-E14381A90584}" destId="{B6821A53-9B04-FE45-B4EC-1A24D2CC47E4}" srcOrd="0" destOrd="0" presId="urn:microsoft.com/office/officeart/2008/layout/BendingPictureCaptionList"/>
    <dgm:cxn modelId="{F960E4E8-50AE-3B4B-A53A-528105673CA0}" type="presOf" srcId="{71104C85-6AB7-2C4A-931C-ABF33027851B}" destId="{6D257971-0A73-384A-9796-222A13C14408}" srcOrd="0" destOrd="0" presId="urn:microsoft.com/office/officeart/2008/layout/BendingPictureCaptionList"/>
    <dgm:cxn modelId="{9CBA23F6-B438-9F41-B612-4DCE97643FA1}" type="presOf" srcId="{62817622-01EF-394A-AD64-6C7CE03FB18E}" destId="{C6C0DB84-B385-AC41-AB36-1005D01DE099}" srcOrd="0" destOrd="0" presId="urn:microsoft.com/office/officeart/2008/layout/BendingPictureCaptionList"/>
    <dgm:cxn modelId="{4133C135-A06D-124A-AD45-7275CC62ED9B}" type="presParOf" srcId="{6D257971-0A73-384A-9796-222A13C14408}" destId="{6B42B725-AD8E-254E-98FB-F4C3D8C9EEFD}" srcOrd="0" destOrd="0" presId="urn:microsoft.com/office/officeart/2008/layout/BendingPictureCaptionList"/>
    <dgm:cxn modelId="{006C8CBE-A608-8A40-89B0-7B4756199378}" type="presParOf" srcId="{6B42B725-AD8E-254E-98FB-F4C3D8C9EEFD}" destId="{8B328DA0-4002-234F-87D0-136F934BA51A}" srcOrd="0" destOrd="0" presId="urn:microsoft.com/office/officeart/2008/layout/BendingPictureCaptionList"/>
    <dgm:cxn modelId="{F47125BE-463C-AE4E-B6E9-1BD40EC36E58}" type="presParOf" srcId="{6B42B725-AD8E-254E-98FB-F4C3D8C9EEFD}" destId="{31E8098D-1D30-5F48-9AAD-7F495AFD4217}" srcOrd="1" destOrd="0" presId="urn:microsoft.com/office/officeart/2008/layout/BendingPictureCaptionList"/>
    <dgm:cxn modelId="{B7DD49C3-D33F-F64F-9491-9E4BF111041C}" type="presParOf" srcId="{6D257971-0A73-384A-9796-222A13C14408}" destId="{CE57CE65-88D6-F249-B029-1837F1BC8921}" srcOrd="1" destOrd="0" presId="urn:microsoft.com/office/officeart/2008/layout/BendingPictureCaptionList"/>
    <dgm:cxn modelId="{C66BA815-09B6-4740-8C51-F4449ECE3E30}" type="presParOf" srcId="{6D257971-0A73-384A-9796-222A13C14408}" destId="{2B674A0D-996A-204F-BB0B-1C2E86BAA2AA}" srcOrd="2" destOrd="0" presId="urn:microsoft.com/office/officeart/2008/layout/BendingPictureCaptionList"/>
    <dgm:cxn modelId="{E25E9F39-F0CA-C54F-9735-F08E9B2295DE}" type="presParOf" srcId="{2B674A0D-996A-204F-BB0B-1C2E86BAA2AA}" destId="{BB6DA0C3-6556-3740-BEF4-0A7BBF92EFD4}" srcOrd="0" destOrd="0" presId="urn:microsoft.com/office/officeart/2008/layout/BendingPictureCaptionList"/>
    <dgm:cxn modelId="{87CB5576-6EF5-834F-A7D1-F2B65032C4BB}" type="presParOf" srcId="{2B674A0D-996A-204F-BB0B-1C2E86BAA2AA}" destId="{B6821A53-9B04-FE45-B4EC-1A24D2CC47E4}" srcOrd="1" destOrd="0" presId="urn:microsoft.com/office/officeart/2008/layout/BendingPictureCaptionList"/>
    <dgm:cxn modelId="{76F3470C-162C-DE4A-BF6A-BF6F1C0EE3A0}" type="presParOf" srcId="{6D257971-0A73-384A-9796-222A13C14408}" destId="{82717092-E961-204E-85BB-FB31FD91DEA5}" srcOrd="3" destOrd="0" presId="urn:microsoft.com/office/officeart/2008/layout/BendingPictureCaptionList"/>
    <dgm:cxn modelId="{0A489DA8-C326-EF4B-BB9C-2C989ABD7316}" type="presParOf" srcId="{6D257971-0A73-384A-9796-222A13C14408}" destId="{DCD01926-7BE2-9649-A957-F8597A9A5EB2}" srcOrd="4" destOrd="0" presId="urn:microsoft.com/office/officeart/2008/layout/BendingPictureCaptionList"/>
    <dgm:cxn modelId="{E58CC477-56DF-194F-A7F1-DC50EDB4E03A}" type="presParOf" srcId="{DCD01926-7BE2-9649-A957-F8597A9A5EB2}" destId="{CB56A6FC-534B-FC42-BAC3-0847F27CA869}" srcOrd="0" destOrd="0" presId="urn:microsoft.com/office/officeart/2008/layout/BendingPictureCaptionList"/>
    <dgm:cxn modelId="{7B478CDB-0D72-2744-912E-CC1ED2108215}" type="presParOf" srcId="{DCD01926-7BE2-9649-A957-F8597A9A5EB2}" destId="{C6C0DB84-B385-AC41-AB36-1005D01DE099}" srcOrd="1" destOrd="0" presId="urn:microsoft.com/office/officeart/2008/layout/BendingPictureCaptionList"/>
    <dgm:cxn modelId="{A8A76A82-E77A-D949-A644-23351296FA40}" type="presParOf" srcId="{6D257971-0A73-384A-9796-222A13C14408}" destId="{3F3FC970-FE67-474D-981B-011E7DF25D8C}" srcOrd="5" destOrd="0" presId="urn:microsoft.com/office/officeart/2008/layout/BendingPictureCaptionList"/>
    <dgm:cxn modelId="{2595A3FB-EE2B-DF49-9041-7AB751FA1103}" type="presParOf" srcId="{6D257971-0A73-384A-9796-222A13C14408}" destId="{3E586BCC-B830-1F49-ACCE-D565A12ED04E}" srcOrd="6" destOrd="0" presId="urn:microsoft.com/office/officeart/2008/layout/BendingPictureCaptionList"/>
    <dgm:cxn modelId="{7E77E150-A711-BC46-8B3E-79E25B7AC5AB}" type="presParOf" srcId="{3E586BCC-B830-1F49-ACCE-D565A12ED04E}" destId="{F6165E6D-9C6B-3748-9087-E49F84A5BB5B}" srcOrd="0" destOrd="0" presId="urn:microsoft.com/office/officeart/2008/layout/BendingPictureCaptionList"/>
    <dgm:cxn modelId="{D6DF2D66-6F68-2341-81B0-F7132839C946}" type="presParOf" srcId="{3E586BCC-B830-1F49-ACCE-D565A12ED04E}" destId="{8AB8B2FF-D19A-7C44-98FE-389BF71401D0}" srcOrd="1" destOrd="0" presId="urn:microsoft.com/office/officeart/2008/layout/BendingPictureCa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28DA0-4002-234F-87D0-136F934BA51A}">
      <dsp:nvSpPr>
        <dsp:cNvPr id="0" name=""/>
        <dsp:cNvSpPr/>
      </dsp:nvSpPr>
      <dsp:spPr>
        <a:xfrm>
          <a:off x="3018" y="758381"/>
          <a:ext cx="2394914" cy="191593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96000" r="-96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E8098D-1D30-5F48-9AAD-7F495AFD4217}">
      <dsp:nvSpPr>
        <dsp:cNvPr id="0" name=""/>
        <dsp:cNvSpPr/>
      </dsp:nvSpPr>
      <dsp:spPr>
        <a:xfrm>
          <a:off x="218561" y="2482719"/>
          <a:ext cx="2131473" cy="670576"/>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Data science / Statistics – Supervised </a:t>
          </a:r>
          <a:endParaRPr lang="en-US" sz="1400" kern="1200" dirty="0"/>
        </a:p>
      </dsp:txBody>
      <dsp:txXfrm>
        <a:off x="218561" y="2482719"/>
        <a:ext cx="2131473" cy="670576"/>
      </dsp:txXfrm>
    </dsp:sp>
    <dsp:sp modelId="{BB6DA0C3-6556-3740-BEF4-0A7BBF92EFD4}">
      <dsp:nvSpPr>
        <dsp:cNvPr id="0" name=""/>
        <dsp:cNvSpPr/>
      </dsp:nvSpPr>
      <dsp:spPr>
        <a:xfrm>
          <a:off x="2637424" y="758381"/>
          <a:ext cx="2394914" cy="1915931"/>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l="-21000" r="-21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821A53-9B04-FE45-B4EC-1A24D2CC47E4}">
      <dsp:nvSpPr>
        <dsp:cNvPr id="0" name=""/>
        <dsp:cNvSpPr/>
      </dsp:nvSpPr>
      <dsp:spPr>
        <a:xfrm>
          <a:off x="2852967" y="2482719"/>
          <a:ext cx="2131473" cy="670576"/>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Isolation Forest – Unsupervised anomaly detection</a:t>
          </a:r>
        </a:p>
      </dsp:txBody>
      <dsp:txXfrm>
        <a:off x="2852967" y="2482719"/>
        <a:ext cx="2131473" cy="670576"/>
      </dsp:txXfrm>
    </dsp:sp>
    <dsp:sp modelId="{CB56A6FC-534B-FC42-BAC3-0847F27CA869}">
      <dsp:nvSpPr>
        <dsp:cNvPr id="0" name=""/>
        <dsp:cNvSpPr/>
      </dsp:nvSpPr>
      <dsp:spPr>
        <a:xfrm>
          <a:off x="5271830" y="758381"/>
          <a:ext cx="2394914" cy="1915931"/>
        </a:xfrm>
        <a:prstGeom prst="rect">
          <a:avLst/>
        </a:prstGeom>
        <a:blipFill rotWithShape="1">
          <a:blip xmlns:r="http://schemas.openxmlformats.org/officeDocument/2006/relationships" r:embed="rId3"/>
          <a:srcRect/>
          <a:stretch>
            <a:fillRect l="-5000" r="-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C0DB84-B385-AC41-AB36-1005D01DE099}">
      <dsp:nvSpPr>
        <dsp:cNvPr id="0" name=""/>
        <dsp:cNvSpPr/>
      </dsp:nvSpPr>
      <dsp:spPr>
        <a:xfrm>
          <a:off x="5487373" y="2482719"/>
          <a:ext cx="2131473" cy="670576"/>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Local Outlier</a:t>
          </a:r>
        </a:p>
      </dsp:txBody>
      <dsp:txXfrm>
        <a:off x="5487373" y="2482719"/>
        <a:ext cx="2131473" cy="670576"/>
      </dsp:txXfrm>
    </dsp:sp>
    <dsp:sp modelId="{F6165E6D-9C6B-3748-9087-E49F84A5BB5B}">
      <dsp:nvSpPr>
        <dsp:cNvPr id="0" name=""/>
        <dsp:cNvSpPr/>
      </dsp:nvSpPr>
      <dsp:spPr>
        <a:xfrm>
          <a:off x="7906236" y="758381"/>
          <a:ext cx="2394914" cy="1915931"/>
        </a:xfrm>
        <a:prstGeom prst="rect">
          <a:avLst/>
        </a:prstGeom>
        <a:blipFill rotWithShape="1">
          <a:blip xmlns:r="http://schemas.openxmlformats.org/officeDocument/2006/relationships" r:embed="rId4"/>
          <a:srcRect/>
          <a:stretch>
            <a:fillRect l="-13000" r="-13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B8B2FF-D19A-7C44-98FE-389BF71401D0}">
      <dsp:nvSpPr>
        <dsp:cNvPr id="0" name=""/>
        <dsp:cNvSpPr/>
      </dsp:nvSpPr>
      <dsp:spPr>
        <a:xfrm>
          <a:off x="8121778" y="2482719"/>
          <a:ext cx="2131473" cy="670576"/>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One-Class Support Vector Machine (SVM) – Semi-supervised</a:t>
          </a:r>
        </a:p>
      </dsp:txBody>
      <dsp:txXfrm>
        <a:off x="8121778" y="2482719"/>
        <a:ext cx="2131473" cy="670576"/>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E4D8E-1483-A24B-9B47-5A4823BD8C70}" type="datetimeFigureOut">
              <a:rPr lang="en-US" smtClean="0"/>
              <a:t>9/6/21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4663D1-B550-BF49-9E54-5C454DCFA890}" type="slidenum">
              <a:rPr lang="en-US" smtClean="0"/>
              <a:t>‹#›</a:t>
            </a:fld>
            <a:endParaRPr lang="en-US"/>
          </a:p>
        </p:txBody>
      </p:sp>
    </p:spTree>
    <p:extLst>
      <p:ext uri="{BB962C8B-B14F-4D97-AF65-F5344CB8AC3E}">
        <p14:creationId xmlns:p14="http://schemas.microsoft.com/office/powerpoint/2010/main" val="3021008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1</a:t>
            </a:fld>
            <a:endParaRPr lang="en-US"/>
          </a:p>
        </p:txBody>
      </p:sp>
    </p:spTree>
    <p:extLst>
      <p:ext uri="{BB962C8B-B14F-4D97-AF65-F5344CB8AC3E}">
        <p14:creationId xmlns:p14="http://schemas.microsoft.com/office/powerpoint/2010/main" val="105601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Multiple inputs are considered to be the first step when training the neural network. The inputs are taken into the input layer, multiplied by the weights, and added to the bias. After this, it goes through the activation function (sigmoid), and the outputs decide whether the hidden state gets activated.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weights in the neural network are in a matrix, where the number of input nodes is the number of rows, and the number of hidden nodes is the number of columns. The primary hidden node obtains the vector multiplication of the inputs, and is multiplied by the first column of weights before the corresponding bias term is added to it.</a:t>
            </a:r>
          </a:p>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11</a:t>
            </a:fld>
            <a:endParaRPr lang="en-US"/>
          </a:p>
        </p:txBody>
      </p:sp>
    </p:spTree>
    <p:extLst>
      <p:ext uri="{BB962C8B-B14F-4D97-AF65-F5344CB8AC3E}">
        <p14:creationId xmlns:p14="http://schemas.microsoft.com/office/powerpoint/2010/main" val="630919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4663D1-B550-BF49-9E54-5C454DCFA890}" type="slidenum">
              <a:rPr lang="en-US" smtClean="0"/>
              <a:t>3</a:t>
            </a:fld>
            <a:endParaRPr lang="en-US"/>
          </a:p>
        </p:txBody>
      </p:sp>
    </p:spTree>
    <p:extLst>
      <p:ext uri="{BB962C8B-B14F-4D97-AF65-F5344CB8AC3E}">
        <p14:creationId xmlns:p14="http://schemas.microsoft.com/office/powerpoint/2010/main" val="1784877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Data Science – regression models we can look at past data and use it to predict future target – linear regression for example, </a:t>
            </a:r>
            <a:r>
              <a:rPr lang="en-US" dirty="0" err="1"/>
              <a:t>xgboost</a:t>
            </a:r>
            <a:r>
              <a:rPr lang="en-US" dirty="0"/>
              <a:t> classifiers</a:t>
            </a:r>
          </a:p>
          <a:p>
            <a:endParaRPr lang="en-US" dirty="0"/>
          </a:p>
          <a:p>
            <a:r>
              <a:rPr lang="en-US" dirty="0"/>
              <a:t>Isolation forest – collection of individual tree structures that recursively partition the </a:t>
            </a:r>
            <a:r>
              <a:rPr lang="en-US" dirty="0" err="1"/>
              <a:t>datset</a:t>
            </a:r>
            <a:r>
              <a:rPr lang="en-US" dirty="0"/>
              <a:t>; data set is split randomly – anomalies generally form shortest path from the root than the normal data points </a:t>
            </a:r>
          </a:p>
          <a:p>
            <a:endParaRPr lang="en-US" dirty="0"/>
          </a:p>
          <a:p>
            <a:r>
              <a:rPr lang="en-US" dirty="0"/>
              <a:t>-</a:t>
            </a:r>
            <a:r>
              <a:rPr lang="en-US" sz="1200" b="0" i="0" kern="1200" dirty="0">
                <a:solidFill>
                  <a:schemeClr val="tx1"/>
                </a:solidFill>
                <a:effectLst/>
                <a:latin typeface="+mn-lt"/>
                <a:ea typeface="+mn-ea"/>
                <a:cs typeface="+mn-cs"/>
              </a:rPr>
              <a:t>The Local Outlier Factor (LOF) algorithm finds outliers by measuring the local deviations to a given data point. The algorithm is based on a concept of local point density. The density is described by distance to the k-nearest neighbors.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One Class SVN- well suited for novelty detection – train on normal data and then use that to detect anomalies </a:t>
            </a:r>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4</a:t>
            </a:fld>
            <a:endParaRPr lang="en-US"/>
          </a:p>
        </p:txBody>
      </p:sp>
    </p:spTree>
    <p:extLst>
      <p:ext uri="{BB962C8B-B14F-4D97-AF65-F5344CB8AC3E}">
        <p14:creationId xmlns:p14="http://schemas.microsoft.com/office/powerpoint/2010/main" val="1249431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isolates anomalies using binary trees</a:t>
            </a:r>
          </a:p>
          <a:p>
            <a:r>
              <a:rPr lang="en-US" sz="1200" b="0" i="0" kern="1200" dirty="0">
                <a:solidFill>
                  <a:schemeClr val="tx1"/>
                </a:solidFill>
                <a:effectLst/>
                <a:latin typeface="+mn-lt"/>
                <a:ea typeface="+mn-ea"/>
                <a:cs typeface="+mn-cs"/>
              </a:rPr>
              <a:t>Isolation forest works </a:t>
            </a:r>
            <a:r>
              <a:rPr lang="en-US" sz="1200" b="1" i="0" kern="1200" dirty="0">
                <a:solidFill>
                  <a:schemeClr val="tx1"/>
                </a:solidFill>
                <a:effectLst/>
                <a:latin typeface="+mn-lt"/>
                <a:ea typeface="+mn-ea"/>
                <a:cs typeface="+mn-cs"/>
              </a:rPr>
              <a:t>on the principle of the decision tree algorithm</a:t>
            </a:r>
            <a:r>
              <a:rPr lang="en-US" sz="1200" b="0" i="0" kern="1200" dirty="0">
                <a:solidFill>
                  <a:schemeClr val="tx1"/>
                </a:solidFill>
                <a:effectLst/>
                <a:latin typeface="+mn-lt"/>
                <a:ea typeface="+mn-ea"/>
                <a:cs typeface="+mn-cs"/>
              </a:rPr>
              <a:t>. It isolates the outliers by randomly selecting a feature from the given set of features and then randomly selecting a split value between the maximum and minimum values of the selected feature</a:t>
            </a:r>
          </a:p>
          <a:p>
            <a:r>
              <a:rPr lang="en-US" sz="1200" b="0" i="0" kern="1200" dirty="0">
                <a:solidFill>
                  <a:schemeClr val="tx1"/>
                </a:solidFill>
                <a:effectLst/>
                <a:latin typeface="+mn-lt"/>
                <a:ea typeface="+mn-ea"/>
                <a:cs typeface="+mn-cs"/>
              </a:rPr>
              <a:t>It is a </a:t>
            </a:r>
            <a:r>
              <a:rPr lang="en-US" sz="1200" b="1" i="0" kern="1200" dirty="0">
                <a:solidFill>
                  <a:schemeClr val="tx1"/>
                </a:solidFill>
                <a:effectLst/>
                <a:latin typeface="+mn-lt"/>
                <a:ea typeface="+mn-ea"/>
                <a:cs typeface="+mn-cs"/>
              </a:rPr>
              <a:t>tree-based algorithm</a:t>
            </a:r>
            <a:r>
              <a:rPr lang="en-US" sz="1200" b="0" i="0" kern="1200" dirty="0">
                <a:solidFill>
                  <a:schemeClr val="tx1"/>
                </a:solidFill>
                <a:effectLst/>
                <a:latin typeface="+mn-lt"/>
                <a:ea typeface="+mn-ea"/>
                <a:cs typeface="+mn-cs"/>
              </a:rPr>
              <a:t>, built around the theory of decision trees and random forests. When presented with a dataset, the algorithm splits the data into two parts based on a random threshold value. </a:t>
            </a:r>
            <a:r>
              <a:rPr lang="en-US" sz="1200" b="0" i="0" kern="1200">
                <a:solidFill>
                  <a:schemeClr val="tx1"/>
                </a:solidFill>
                <a:effectLst/>
                <a:latin typeface="+mn-lt"/>
                <a:ea typeface="+mn-ea"/>
                <a:cs typeface="+mn-cs"/>
              </a:rPr>
              <a:t>This process continues recursively until each data point is isolated</a:t>
            </a:r>
          </a:p>
          <a:p>
            <a:r>
              <a:rPr lang="en-US" sz="1200" b="0" i="0" kern="1200" dirty="0">
                <a:solidFill>
                  <a:schemeClr val="tx1"/>
                </a:solidFill>
                <a:effectLst/>
                <a:latin typeface="+mn-lt"/>
                <a:ea typeface="+mn-ea"/>
                <a:cs typeface="+mn-cs"/>
              </a:rPr>
              <a:t>The algorithm has a linear time complexity with a low constant and a low memory requirement</a:t>
            </a:r>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5</a:t>
            </a:fld>
            <a:endParaRPr lang="en-US"/>
          </a:p>
        </p:txBody>
      </p:sp>
    </p:spTree>
    <p:extLst>
      <p:ext uri="{BB962C8B-B14F-4D97-AF65-F5344CB8AC3E}">
        <p14:creationId xmlns:p14="http://schemas.microsoft.com/office/powerpoint/2010/main" val="3609430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Boltzmann Machine – Special type of bidirectional neural network comprised of only hidden nodes and input nodes, designed to learn probability distribution of a dataset  - what is </a:t>
            </a:r>
            <a:r>
              <a:rPr lang="en-US" dirty="0" err="1"/>
              <a:t>unqiie</a:t>
            </a:r>
            <a:r>
              <a:rPr lang="en-US" dirty="0"/>
              <a:t> is that every node is interconnected (e.g. hidden layer is connected to each other)</a:t>
            </a:r>
          </a:p>
          <a:p>
            <a:endParaRPr lang="en-US" dirty="0"/>
          </a:p>
          <a:p>
            <a:r>
              <a:rPr lang="en-US" dirty="0"/>
              <a:t>LSTM – Recurrent neural network attempts to model time or sequence dependent data; builds on RNN adding a memory component to propagate learned data at time T to the future </a:t>
            </a:r>
          </a:p>
          <a:p>
            <a:endParaRPr lang="en-US" dirty="0"/>
          </a:p>
          <a:p>
            <a:r>
              <a:rPr lang="en-US" dirty="0"/>
              <a:t>TCN – One dimensional convolutional layers – these are </a:t>
            </a:r>
            <a:r>
              <a:rPr lang="en-US" dirty="0" err="1"/>
              <a:t>ausal</a:t>
            </a:r>
            <a:r>
              <a:rPr lang="en-US" dirty="0"/>
              <a:t> no information from future is leaked into the past – because of this parallel computing </a:t>
            </a:r>
          </a:p>
        </p:txBody>
      </p:sp>
      <p:sp>
        <p:nvSpPr>
          <p:cNvPr id="4" name="Slide Number Placeholder 3"/>
          <p:cNvSpPr>
            <a:spLocks noGrp="1"/>
          </p:cNvSpPr>
          <p:nvPr>
            <p:ph type="sldNum" sz="quarter" idx="5"/>
          </p:nvPr>
        </p:nvSpPr>
        <p:spPr/>
        <p:txBody>
          <a:bodyPr/>
          <a:lstStyle/>
          <a:p>
            <a:fld id="{D54663D1-B550-BF49-9E54-5C454DCFA890}" type="slidenum">
              <a:rPr lang="en-US" smtClean="0"/>
              <a:t>6</a:t>
            </a:fld>
            <a:endParaRPr lang="en-US"/>
          </a:p>
        </p:txBody>
      </p:sp>
    </p:spTree>
    <p:extLst>
      <p:ext uri="{BB962C8B-B14F-4D97-AF65-F5344CB8AC3E}">
        <p14:creationId xmlns:p14="http://schemas.microsoft.com/office/powerpoint/2010/main" val="1555920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7</a:t>
            </a:fld>
            <a:endParaRPr lang="en-US"/>
          </a:p>
        </p:txBody>
      </p:sp>
    </p:spTree>
    <p:extLst>
      <p:ext uri="{BB962C8B-B14F-4D97-AF65-F5344CB8AC3E}">
        <p14:creationId xmlns:p14="http://schemas.microsoft.com/office/powerpoint/2010/main" val="389205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 nutshell, the goal of the learning process is to find a set of weights that will minimize the energy.  However, the Boltzmann machine’s architecture is resource-demanding. Since every neuron is connected to every other neuron, calculations can take a long time. That is why Restricted Boltzmann Machines (RBM) came into the picture.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generative unsupervised models</a:t>
            </a:r>
            <a:r>
              <a:rPr lang="en-US" sz="1200" b="0" i="0" kern="1200" dirty="0">
                <a:solidFill>
                  <a:schemeClr val="tx1"/>
                </a:solidFill>
                <a:effectLst/>
                <a:latin typeface="+mn-lt"/>
                <a:ea typeface="+mn-ea"/>
                <a:cs typeface="+mn-cs"/>
              </a:rPr>
              <a:t>, which involve learning a probability distribution from an original dataset and using it to make inferences about never-before-seen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Restricted Boltzmann machines are one alternative concept to standard networks that open a door to another interesting chapter in deep learning – the deep belief networks. Their simple yet powerful concept has already proved to be a great tool. It is used in many recommendation systems, Netflix movie recommendations being just one example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have a visible layer of neurons that receives input data which is multiplied by some weights and added to a bias value at the hidden layer neuron to generate output. Then the output value generated at the hidden layer neuron will become a new input which is then multiplied with the same weights and then bias of the visible layer will be added to regenerate input. This process is called reconstruction or backward pass. Then the regenerated input will be compared with the original input if it matches or not. This process will keep on happening until the regenerated input is aligned with the original input</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Look like Generative Adversarial Networks have almost replaced RBMs; RBMs are good at Handling unlabeled data and extract important features from the input.</a:t>
            </a:r>
          </a:p>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8</a:t>
            </a:fld>
            <a:endParaRPr lang="en-US"/>
          </a:p>
        </p:txBody>
      </p:sp>
    </p:spTree>
    <p:extLst>
      <p:ext uri="{BB962C8B-B14F-4D97-AF65-F5344CB8AC3E}">
        <p14:creationId xmlns:p14="http://schemas.microsoft.com/office/powerpoint/2010/main" val="1452243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Energy-Based Models (EBMs) They determine dependencies between variables by associating a scalar value to the complete system – </a:t>
            </a:r>
            <a:r>
              <a:rPr lang="en-US" sz="1200" b="0" i="1" kern="1200" dirty="0">
                <a:solidFill>
                  <a:schemeClr val="tx1"/>
                </a:solidFill>
                <a:effectLst/>
                <a:latin typeface="+mn-lt"/>
                <a:ea typeface="+mn-ea"/>
                <a:cs typeface="+mn-cs"/>
              </a:rPr>
              <a:t>Energy</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9</a:t>
            </a:fld>
            <a:endParaRPr lang="en-US"/>
          </a:p>
        </p:txBody>
      </p:sp>
    </p:spTree>
    <p:extLst>
      <p:ext uri="{BB962C8B-B14F-4D97-AF65-F5344CB8AC3E}">
        <p14:creationId xmlns:p14="http://schemas.microsoft.com/office/powerpoint/2010/main" val="1644318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learns from input, what are the possible connections between all these parameters, how do they influence each other and therefore it becomes a machine that represent our system in its normal state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Reconstruction is different from regression or classification in that it estimates the probability distribution of the original input instead of associating a continuous/discrete value to an input example. This means it is trying to guess multiple values at the same time. This is known as generative learning as opposed to discriminative learning that happens in a classification problem (mapping input to labels).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can use this </a:t>
            </a:r>
            <a:r>
              <a:rPr lang="en-US" sz="1200" b="0" i="1" kern="1200" dirty="0">
                <a:solidFill>
                  <a:schemeClr val="tx1"/>
                </a:solidFill>
                <a:effectLst/>
                <a:latin typeface="+mn-lt"/>
                <a:ea typeface="+mn-ea"/>
                <a:cs typeface="+mn-cs"/>
              </a:rPr>
              <a:t>Boltzmann Machine to monitor our system</a:t>
            </a:r>
          </a:p>
          <a:p>
            <a:endParaRPr lang="en-US" sz="1200" b="0" i="1"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10</a:t>
            </a:fld>
            <a:endParaRPr lang="en-US"/>
          </a:p>
        </p:txBody>
      </p:sp>
    </p:spTree>
    <p:extLst>
      <p:ext uri="{BB962C8B-B14F-4D97-AF65-F5344CB8AC3E}">
        <p14:creationId xmlns:p14="http://schemas.microsoft.com/office/powerpoint/2010/main" val="751975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9/6/21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982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6082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9115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8098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4472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5177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3125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6335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683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9184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160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8168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109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948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909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9215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97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9/6/21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786776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shawnmccarthy/anomalydetection/projects/1" TargetMode="External"/><Relationship Id="rId4" Type="http://schemas.openxmlformats.org/officeDocument/2006/relationships/hyperlink" Target="https://github.com/shawnmccarthy/anomalydetec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hyperlink" Target="http://kdd.ics.uci.edu/databases/kddcup99/kddcup.data.gz" TargetMode="External"/><Relationship Id="rId2" Type="http://schemas.openxmlformats.org/officeDocument/2006/relationships/hyperlink" Target="http://www.kaggle.com/mlg-ulb/creditcardfraud/version/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kdd.ics.uci.edu/databases/kddcup99/kddcup.data.gz"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l.acm.org/doi/pdf/10.1145/3377929.3390007?casa_token=vFygoCv-G4wAAAAA:qSG1hisR3p4xckobQhVxfHX7sZ9tfLdqvBVdkI8Hdgb9T7RN4wdYvBHFWf47RRAOVZ7a8n5fMI8" TargetMode="External"/><Relationship Id="rId5" Type="http://schemas.openxmlformats.org/officeDocument/2006/relationships/hyperlink" Target="https://link.springer.com/article/10.1007/s11063-017-9733-0#:~:text=These%20experimental%20results%20show%20that,networks%2C%20and%20thus%20a%20promising" TargetMode="External"/><Relationship Id="rId4" Type="http://schemas.openxmlformats.org/officeDocument/2006/relationships/hyperlink" Target="http://www.kaggle.com/mlg-ulb/creditcardfraud/version/3"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iteseerx.ist.psu.edu/viewdoc/download?doi=10.1.1.402.5337&amp;rep=rep1&amp;type=pdf" TargetMode="External"/><Relationship Id="rId4" Type="http://schemas.openxmlformats.org/officeDocument/2006/relationships/hyperlink" Target="https://www.lume.ufrgs.br/bitstream/handle/10183/189125/001086994.pdf?isAllowed=y&amp;sequence=1"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C6D790-69F0-40CA-813A-84D724D1C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8476"/>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Diagonal Corner Rectangle 7">
            <a:extLst>
              <a:ext uri="{FF2B5EF4-FFF2-40B4-BE49-F238E27FC236}">
                <a16:creationId xmlns:a16="http://schemas.microsoft.com/office/drawing/2014/main" id="{F5A78137-DBB7-4A93-98AC-5606814E2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0673" y="806450"/>
            <a:ext cx="9319476" cy="4502149"/>
          </a:xfrm>
          <a:prstGeom prst="round2DiagRect">
            <a:avLst>
              <a:gd name="adj1" fmla="val 7929"/>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srgbClr val="092338">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A5BE1-980F-5744-90CE-6528376A593D}"/>
              </a:ext>
            </a:extLst>
          </p:cNvPr>
          <p:cNvSpPr>
            <a:spLocks noGrp="1"/>
          </p:cNvSpPr>
          <p:nvPr>
            <p:ph type="ctrTitle"/>
          </p:nvPr>
        </p:nvSpPr>
        <p:spPr>
          <a:xfrm>
            <a:off x="2685145" y="999383"/>
            <a:ext cx="7135566" cy="2656971"/>
          </a:xfrm>
        </p:spPr>
        <p:txBody>
          <a:bodyPr>
            <a:normAutofit/>
          </a:bodyPr>
          <a:lstStyle/>
          <a:p>
            <a:r>
              <a:rPr lang="en-US" sz="5400" b="1" dirty="0">
                <a:solidFill>
                  <a:srgbClr val="FFFFFF"/>
                </a:solidFill>
              </a:rPr>
              <a:t>Anomaly detection using Deep Learning</a:t>
            </a:r>
            <a:endParaRPr lang="en-US" sz="5400" dirty="0">
              <a:solidFill>
                <a:srgbClr val="FFFFFF"/>
              </a:solidFill>
            </a:endParaRPr>
          </a:p>
        </p:txBody>
      </p:sp>
      <p:sp>
        <p:nvSpPr>
          <p:cNvPr id="3" name="Subtitle 2">
            <a:extLst>
              <a:ext uri="{FF2B5EF4-FFF2-40B4-BE49-F238E27FC236}">
                <a16:creationId xmlns:a16="http://schemas.microsoft.com/office/drawing/2014/main" id="{F47A02F2-3870-FC48-B8BE-A72A0F019CCD}"/>
              </a:ext>
            </a:extLst>
          </p:cNvPr>
          <p:cNvSpPr>
            <a:spLocks noGrp="1"/>
          </p:cNvSpPr>
          <p:nvPr>
            <p:ph type="subTitle" idx="1"/>
          </p:nvPr>
        </p:nvSpPr>
        <p:spPr>
          <a:xfrm>
            <a:off x="2684139" y="3624822"/>
            <a:ext cx="8676010" cy="1204383"/>
          </a:xfrm>
        </p:spPr>
        <p:txBody>
          <a:bodyPr>
            <a:normAutofit/>
          </a:bodyPr>
          <a:lstStyle/>
          <a:p>
            <a:r>
              <a:rPr lang="en-US" sz="1800" b="1" dirty="0">
                <a:solidFill>
                  <a:srgbClr val="FFFFFF"/>
                </a:solidFill>
              </a:rPr>
              <a:t>to positively empower enterprise with the INSIGHTS needed to win</a:t>
            </a:r>
          </a:p>
          <a:p>
            <a:r>
              <a:rPr lang="en-US" sz="1400" dirty="0">
                <a:solidFill>
                  <a:srgbClr val="FFFFFF"/>
                </a:solidFill>
                <a:hlinkClick r:id="rId4"/>
              </a:rPr>
              <a:t>https://github.com/shawnmccarthy/anomalydetection</a:t>
            </a:r>
            <a:endParaRPr lang="en-US" sz="1400" dirty="0">
              <a:solidFill>
                <a:srgbClr val="FFFFFF"/>
              </a:solidFill>
            </a:endParaRPr>
          </a:p>
          <a:p>
            <a:r>
              <a:rPr lang="en-US" sz="1400" dirty="0">
                <a:solidFill>
                  <a:srgbClr val="FFFFFF"/>
                </a:solidFill>
                <a:hlinkClick r:id="rId5"/>
              </a:rPr>
              <a:t>https://github.com/shawnmccarthy/anomalydetection/projects/1</a:t>
            </a:r>
            <a:r>
              <a:rPr lang="en-US" sz="1400" dirty="0">
                <a:solidFill>
                  <a:srgbClr val="FFFFFF"/>
                </a:solidFill>
              </a:rPr>
              <a:t> </a:t>
            </a:r>
          </a:p>
        </p:txBody>
      </p:sp>
    </p:spTree>
    <p:extLst>
      <p:ext uri="{BB962C8B-B14F-4D97-AF65-F5344CB8AC3E}">
        <p14:creationId xmlns:p14="http://schemas.microsoft.com/office/powerpoint/2010/main" val="1397136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3DBC-1A2A-2C4F-890E-4E3F9EAA435B}"/>
              </a:ext>
            </a:extLst>
          </p:cNvPr>
          <p:cNvSpPr>
            <a:spLocks noGrp="1"/>
          </p:cNvSpPr>
          <p:nvPr>
            <p:ph type="title"/>
          </p:nvPr>
        </p:nvSpPr>
        <p:spPr/>
        <p:txBody>
          <a:bodyPr/>
          <a:lstStyle/>
          <a:p>
            <a:r>
              <a:rPr lang="en-US" dirty="0"/>
              <a:t>Training</a:t>
            </a:r>
          </a:p>
        </p:txBody>
      </p:sp>
      <p:sp>
        <p:nvSpPr>
          <p:cNvPr id="3" name="Content Placeholder 2">
            <a:extLst>
              <a:ext uri="{FF2B5EF4-FFF2-40B4-BE49-F238E27FC236}">
                <a16:creationId xmlns:a16="http://schemas.microsoft.com/office/drawing/2014/main" id="{B78C61C9-670B-674D-9419-6E6D9B3F94FA}"/>
              </a:ext>
            </a:extLst>
          </p:cNvPr>
          <p:cNvSpPr>
            <a:spLocks noGrp="1"/>
          </p:cNvSpPr>
          <p:nvPr>
            <p:ph idx="1"/>
          </p:nvPr>
        </p:nvSpPr>
        <p:spPr/>
        <p:txBody>
          <a:bodyPr/>
          <a:lstStyle/>
          <a:p>
            <a:r>
              <a:rPr lang="en-US" dirty="0"/>
              <a:t>Restricted Boltzmann machine are trained to maximize the product of probabilities assigned to a training set</a:t>
            </a:r>
          </a:p>
          <a:p>
            <a:r>
              <a:rPr lang="en-US" dirty="0"/>
              <a:t>We are maximizing the joint probability of every possible visible node with respect to the weights </a:t>
            </a:r>
          </a:p>
        </p:txBody>
      </p:sp>
      <p:pic>
        <p:nvPicPr>
          <p:cNvPr id="7" name="Picture 6">
            <a:extLst>
              <a:ext uri="{FF2B5EF4-FFF2-40B4-BE49-F238E27FC236}">
                <a16:creationId xmlns:a16="http://schemas.microsoft.com/office/drawing/2014/main" id="{1C76D312-0610-264A-9BD9-AA699DBE0F3D}"/>
              </a:ext>
            </a:extLst>
          </p:cNvPr>
          <p:cNvPicPr>
            <a:picLocks noChangeAspect="1"/>
          </p:cNvPicPr>
          <p:nvPr/>
        </p:nvPicPr>
        <p:blipFill>
          <a:blip r:embed="rId3"/>
          <a:stretch>
            <a:fillRect/>
          </a:stretch>
        </p:blipFill>
        <p:spPr>
          <a:xfrm>
            <a:off x="4053017" y="4512992"/>
            <a:ext cx="3695185" cy="1278209"/>
          </a:xfrm>
          <a:prstGeom prst="rect">
            <a:avLst/>
          </a:prstGeom>
        </p:spPr>
      </p:pic>
    </p:spTree>
    <p:extLst>
      <p:ext uri="{BB962C8B-B14F-4D97-AF65-F5344CB8AC3E}">
        <p14:creationId xmlns:p14="http://schemas.microsoft.com/office/powerpoint/2010/main" val="360351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877D-060E-7D4F-9777-A876992C324B}"/>
              </a:ext>
            </a:extLst>
          </p:cNvPr>
          <p:cNvSpPr>
            <a:spLocks noGrp="1"/>
          </p:cNvSpPr>
          <p:nvPr>
            <p:ph type="title"/>
          </p:nvPr>
        </p:nvSpPr>
        <p:spPr>
          <a:xfrm>
            <a:off x="6569957" y="618518"/>
            <a:ext cx="4747088" cy="1478570"/>
          </a:xfrm>
        </p:spPr>
        <p:txBody>
          <a:bodyPr>
            <a:normAutofit/>
          </a:bodyPr>
          <a:lstStyle/>
          <a:p>
            <a:r>
              <a:rPr lang="en-US" dirty="0"/>
              <a:t>Two Steps</a:t>
            </a:r>
          </a:p>
        </p:txBody>
      </p:sp>
      <p:sp>
        <p:nvSpPr>
          <p:cNvPr id="73"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RBM reconstruction">
            <a:extLst>
              <a:ext uri="{FF2B5EF4-FFF2-40B4-BE49-F238E27FC236}">
                <a16:creationId xmlns:a16="http://schemas.microsoft.com/office/drawing/2014/main" id="{9D74DE1E-2870-2843-B0AF-D3FD7466903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55562" y="3350282"/>
            <a:ext cx="3779554" cy="220159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RBM multi">
            <a:extLst>
              <a:ext uri="{FF2B5EF4-FFF2-40B4-BE49-F238E27FC236}">
                <a16:creationId xmlns:a16="http://schemas.microsoft.com/office/drawing/2014/main" id="{473EFE59-BAA1-1641-B417-D699785D1D5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278118" y="1148691"/>
            <a:ext cx="4134442" cy="220159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FE166EA-495E-D749-AB95-DE0FF139B99C}"/>
              </a:ext>
            </a:extLst>
          </p:cNvPr>
          <p:cNvSpPr>
            <a:spLocks noGrp="1"/>
          </p:cNvSpPr>
          <p:nvPr>
            <p:ph idx="1"/>
          </p:nvPr>
        </p:nvSpPr>
        <p:spPr>
          <a:xfrm>
            <a:off x="6569957" y="2249487"/>
            <a:ext cx="4747087" cy="3541714"/>
          </a:xfrm>
        </p:spPr>
        <p:txBody>
          <a:bodyPr>
            <a:normAutofit fontScale="85000" lnSpcReduction="20000"/>
          </a:bodyPr>
          <a:lstStyle/>
          <a:p>
            <a:pPr marL="457200" indent="-457200">
              <a:buFont typeface="+mj-lt"/>
              <a:buAutoNum type="arabicPeriod"/>
            </a:pPr>
            <a:r>
              <a:rPr lang="en-US" dirty="0"/>
              <a:t>The inputs are taken into the input layer, multiplied by the weights, and added to the bias. After this, it goes through the activation function (sigmoid)</a:t>
            </a:r>
          </a:p>
          <a:p>
            <a:pPr marL="457200" indent="-457200">
              <a:buFont typeface="+mj-lt"/>
              <a:buAutoNum type="arabicPeriod"/>
            </a:pPr>
            <a:r>
              <a:rPr lang="en-US" dirty="0"/>
              <a:t>In reconstruction, you have the activations, which are the inputs at this point and are then passed to the hidden layer and then to the input later. After this, new biases are obtained, and the reconstruction is the new output</a:t>
            </a:r>
          </a:p>
        </p:txBody>
      </p:sp>
    </p:spTree>
    <p:extLst>
      <p:ext uri="{BB962C8B-B14F-4D97-AF65-F5344CB8AC3E}">
        <p14:creationId xmlns:p14="http://schemas.microsoft.com/office/powerpoint/2010/main" val="17883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FB1D1-2126-894E-9341-08E0EDE667D2}"/>
              </a:ext>
            </a:extLst>
          </p:cNvPr>
          <p:cNvSpPr>
            <a:spLocks noGrp="1"/>
          </p:cNvSpPr>
          <p:nvPr>
            <p:ph type="title"/>
          </p:nvPr>
        </p:nvSpPr>
        <p:spPr/>
        <p:txBody>
          <a:bodyPr/>
          <a:lstStyle/>
          <a:p>
            <a:r>
              <a:rPr lang="en-US" dirty="0"/>
              <a:t>What's Next</a:t>
            </a:r>
            <a:br>
              <a:rPr lang="en-US" dirty="0"/>
            </a:br>
            <a:r>
              <a:rPr lang="en-US" dirty="0"/>
              <a:t>Week 3: Programming</a:t>
            </a:r>
          </a:p>
        </p:txBody>
      </p:sp>
      <p:sp>
        <p:nvSpPr>
          <p:cNvPr id="3" name="Content Placeholder 2">
            <a:extLst>
              <a:ext uri="{FF2B5EF4-FFF2-40B4-BE49-F238E27FC236}">
                <a16:creationId xmlns:a16="http://schemas.microsoft.com/office/drawing/2014/main" id="{C93234A9-3EE7-0B4B-9C61-07BE9402F21F}"/>
              </a:ext>
            </a:extLst>
          </p:cNvPr>
          <p:cNvSpPr>
            <a:spLocks noGrp="1"/>
          </p:cNvSpPr>
          <p:nvPr>
            <p:ph idx="1"/>
          </p:nvPr>
        </p:nvSpPr>
        <p:spPr/>
        <p:txBody>
          <a:bodyPr/>
          <a:lstStyle/>
          <a:p>
            <a:r>
              <a:rPr lang="en-US" dirty="0"/>
              <a:t>Python Programming Assignment - Restricted Boltzmann Machine</a:t>
            </a:r>
          </a:p>
          <a:p>
            <a:r>
              <a:rPr lang="en-US" dirty="0"/>
              <a:t>Input: </a:t>
            </a:r>
            <a:r>
              <a:rPr lang="en-US" dirty="0">
                <a:hlinkClick r:id="rId2">
                  <a:extLst>
                    <a:ext uri="{A12FA001-AC4F-418D-AE19-62706E023703}">
                      <ahyp:hlinkClr xmlns:ahyp="http://schemas.microsoft.com/office/drawing/2018/hyperlinkcolor" val="tx"/>
                    </a:ext>
                  </a:extLst>
                </a:hlinkClick>
              </a:rPr>
              <a:t>www.Kaggle.com/mlg-ulb/creditcardfraud/version/3</a:t>
            </a:r>
            <a:r>
              <a:rPr lang="en-US" dirty="0"/>
              <a:t>  </a:t>
            </a:r>
          </a:p>
          <a:p>
            <a:r>
              <a:rPr lang="en-US" dirty="0"/>
              <a:t>Input: </a:t>
            </a:r>
            <a:r>
              <a:rPr lang="en-US" dirty="0">
                <a:solidFill>
                  <a:srgbClr val="FFFFFF"/>
                </a:solidFill>
                <a:hlinkClick r:id="rId3"/>
              </a:rPr>
              <a:t>kddcup.data.gz</a:t>
            </a:r>
            <a:r>
              <a:rPr lang="en-US" dirty="0">
                <a:solidFill>
                  <a:srgbClr val="FFFFFF"/>
                </a:solidFill>
              </a:rPr>
              <a:t> (compare to Traditional Isolated Forrest)</a:t>
            </a:r>
          </a:p>
        </p:txBody>
      </p:sp>
    </p:spTree>
    <p:extLst>
      <p:ext uri="{BB962C8B-B14F-4D97-AF65-F5344CB8AC3E}">
        <p14:creationId xmlns:p14="http://schemas.microsoft.com/office/powerpoint/2010/main" val="1290967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7"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2"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4"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6"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8" name="Group 6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9" name="Rectangle 6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itle 3">
            <a:extLst>
              <a:ext uri="{FF2B5EF4-FFF2-40B4-BE49-F238E27FC236}">
                <a16:creationId xmlns:a16="http://schemas.microsoft.com/office/drawing/2014/main" id="{1ACBDC03-E77F-024B-B72E-24B3E98A61BD}"/>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Appendix</a:t>
            </a:r>
          </a:p>
        </p:txBody>
      </p:sp>
      <p:sp>
        <p:nvSpPr>
          <p:cNvPr id="5" name="Text Placeholder 4">
            <a:extLst>
              <a:ext uri="{FF2B5EF4-FFF2-40B4-BE49-F238E27FC236}">
                <a16:creationId xmlns:a16="http://schemas.microsoft.com/office/drawing/2014/main" id="{95BF8921-7C54-B247-9D03-E67C9AAF439F}"/>
              </a:ext>
            </a:extLst>
          </p:cNvPr>
          <p:cNvSpPr>
            <a:spLocks noGrp="1"/>
          </p:cNvSpPr>
          <p:nvPr>
            <p:ph type="body" idx="1"/>
          </p:nvPr>
        </p:nvSpPr>
        <p:spPr>
          <a:xfrm>
            <a:off x="2667001" y="3602038"/>
            <a:ext cx="6857999" cy="953029"/>
          </a:xfrm>
        </p:spPr>
        <p:txBody>
          <a:bodyPr vert="horz" lIns="91440" tIns="45720" rIns="91440" bIns="45720" rtlCol="0">
            <a:normAutofit/>
          </a:bodyPr>
          <a:lstStyle/>
          <a:p>
            <a:pPr algn="ctr"/>
            <a:r>
              <a:rPr lang="en-US" sz="2000" dirty="0">
                <a:solidFill>
                  <a:schemeClr val="bg2"/>
                </a:solidFill>
              </a:rPr>
              <a:t>Charts</a:t>
            </a:r>
          </a:p>
        </p:txBody>
      </p:sp>
    </p:spTree>
    <p:extLst>
      <p:ext uri="{BB962C8B-B14F-4D97-AF65-F5344CB8AC3E}">
        <p14:creationId xmlns:p14="http://schemas.microsoft.com/office/powerpoint/2010/main" val="25578668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1"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2" name="Group 12">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133" name="Rectangle 68">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34" name="Group 70">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5"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1"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3"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7"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p:cNvSpPr>
            <a:spLocks noGrp="1"/>
          </p:cNvSpPr>
          <p:nvPr>
            <p:ph type="title"/>
          </p:nvPr>
        </p:nvSpPr>
        <p:spPr>
          <a:xfrm>
            <a:off x="8057397" y="1113282"/>
            <a:ext cx="3489569" cy="2396681"/>
          </a:xfrm>
        </p:spPr>
        <p:txBody>
          <a:bodyPr vert="horz" lIns="91440" tIns="45720" rIns="91440" bIns="45720" rtlCol="0" anchor="b">
            <a:normAutofit/>
          </a:bodyPr>
          <a:lstStyle/>
          <a:p>
            <a:r>
              <a:rPr lang="en-US" sz="4400">
                <a:solidFill>
                  <a:srgbClr val="FFFFFF"/>
                </a:solidFill>
              </a:rPr>
              <a:t>Agenda</a:t>
            </a:r>
          </a:p>
        </p:txBody>
      </p:sp>
      <p:sp useBgFill="1">
        <p:nvSpPr>
          <p:cNvPr id="136"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a:xfrm>
            <a:off x="1876424" y="6309360"/>
            <a:ext cx="5124886"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b="0" i="0" kern="1200" spc="0">
                <a:solidFill>
                  <a:schemeClr val="bg1">
                    <a:lumMod val="75000"/>
                  </a:schemeClr>
                </a:solidFill>
                <a:latin typeface="Helvetica Neue Light"/>
                <a:ea typeface="Helvetica Neue Light"/>
                <a:cs typeface="Helvetica Neue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n-US" sz="1050" kern="1200" cap="all" baseline="0">
                <a:solidFill>
                  <a:srgbClr val="FFFFFF"/>
                </a:solidFill>
                <a:latin typeface="+mn-lt"/>
                <a:ea typeface="+mn-ea"/>
                <a:cs typeface="+mn-cs"/>
              </a:rPr>
              <a:t>©2015 Apigee. All Rights Reserved. </a:t>
            </a:r>
          </a:p>
        </p:txBody>
      </p:sp>
      <p:sp>
        <p:nvSpPr>
          <p:cNvPr id="3" name="Slide Number Placeholder 2"/>
          <p:cNvSpPr>
            <a:spLocks noGrp="1"/>
          </p:cNvSpPr>
          <p:nvPr>
            <p:ph type="sldNum" sz="quarter" idx="12"/>
          </p:nvPr>
        </p:nvSpPr>
        <p:spPr>
          <a:xfrm>
            <a:off x="9896911" y="6309360"/>
            <a:ext cx="771089"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200" b="0" i="0" kern="1200" spc="0">
                <a:solidFill>
                  <a:schemeClr val="tx1">
                    <a:lumMod val="40000"/>
                    <a:lumOff val="60000"/>
                  </a:schemeClr>
                </a:solidFill>
                <a:latin typeface="Helvetica Neue Light"/>
                <a:ea typeface="Helvetica Neue Light"/>
                <a:cs typeface="Helvetica Neue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B9CF2066-C172-C043-9656-E2597F9B5BE6}" type="slidenum">
              <a:rPr lang="en-US" sz="1050">
                <a:solidFill>
                  <a:srgbClr val="FFFFFF"/>
                </a:solidFill>
                <a:latin typeface="+mn-lt"/>
                <a:ea typeface="+mn-ea"/>
                <a:cs typeface="+mn-cs"/>
              </a:rPr>
              <a:pPr defTabSz="914400">
                <a:spcAft>
                  <a:spcPts val="600"/>
                </a:spcAft>
              </a:pPr>
              <a:t>2</a:t>
            </a:fld>
            <a:endParaRPr lang="en-US" sz="1050">
              <a:solidFill>
                <a:srgbClr val="FFFFFF"/>
              </a:solidFill>
              <a:latin typeface="+mn-lt"/>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2772380831"/>
              </p:ext>
            </p:extLst>
          </p:nvPr>
        </p:nvGraphicFramePr>
        <p:xfrm>
          <a:off x="1118988" y="1980691"/>
          <a:ext cx="6112384" cy="3466956"/>
        </p:xfrm>
        <a:graphic>
          <a:graphicData uri="http://schemas.openxmlformats.org/drawingml/2006/table">
            <a:tbl>
              <a:tblPr firstRow="1" bandRow="1">
                <a:noFill/>
                <a:tableStyleId>{5C22544A-7EE6-4342-B048-85BDC9FD1C3A}</a:tableStyleId>
              </a:tblPr>
              <a:tblGrid>
                <a:gridCol w="664756">
                  <a:extLst>
                    <a:ext uri="{9D8B030D-6E8A-4147-A177-3AD203B41FA5}">
                      <a16:colId xmlns:a16="http://schemas.microsoft.com/office/drawing/2014/main" val="20000"/>
                    </a:ext>
                  </a:extLst>
                </a:gridCol>
                <a:gridCol w="1041047">
                  <a:extLst>
                    <a:ext uri="{9D8B030D-6E8A-4147-A177-3AD203B41FA5}">
                      <a16:colId xmlns:a16="http://schemas.microsoft.com/office/drawing/2014/main" val="20001"/>
                    </a:ext>
                  </a:extLst>
                </a:gridCol>
                <a:gridCol w="3315989">
                  <a:extLst>
                    <a:ext uri="{9D8B030D-6E8A-4147-A177-3AD203B41FA5}">
                      <a16:colId xmlns:a16="http://schemas.microsoft.com/office/drawing/2014/main" val="20002"/>
                    </a:ext>
                  </a:extLst>
                </a:gridCol>
                <a:gridCol w="1090592">
                  <a:extLst>
                    <a:ext uri="{9D8B030D-6E8A-4147-A177-3AD203B41FA5}">
                      <a16:colId xmlns:a16="http://schemas.microsoft.com/office/drawing/2014/main" val="20003"/>
                    </a:ext>
                  </a:extLst>
                </a:gridCol>
              </a:tblGrid>
              <a:tr h="577826">
                <a:tc>
                  <a:txBody>
                    <a:bodyPr/>
                    <a:lstStyle/>
                    <a:p>
                      <a:pPr algn="r"/>
                      <a:r>
                        <a:rPr lang="en-US" sz="1900" b="1" i="0">
                          <a:solidFill>
                            <a:schemeClr val="tx1">
                              <a:lumMod val="75000"/>
                              <a:lumOff val="25000"/>
                            </a:schemeClr>
                          </a:solidFill>
                          <a:latin typeface="Helvetica Neue"/>
                          <a:cs typeface="Helvetica Neue"/>
                        </a:rPr>
                        <a:t>1.</a:t>
                      </a:r>
                    </a:p>
                  </a:txBody>
                  <a:tcPr marL="235847" marR="68177" marT="117924" marB="117924" anchor="ctr">
                    <a:lnL w="12700" cmpd="sng">
                      <a:noFill/>
                      <a:prstDash val="solid"/>
                    </a:lnL>
                    <a:lnR w="12700" cmpd="sng">
                      <a:noFill/>
                      <a:prstDash val="solid"/>
                    </a:lnR>
                    <a:lnT w="12700" cmpd="sng">
                      <a:no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pPr algn="l"/>
                      <a:endParaRPr lang="en-US" sz="1900" b="1" i="0">
                        <a:solidFill>
                          <a:schemeClr val="tx1">
                            <a:lumMod val="75000"/>
                            <a:lumOff val="25000"/>
                          </a:schemeClr>
                        </a:solidFill>
                        <a:latin typeface="Helvetica Neue"/>
                        <a:cs typeface="Helvetica Neue"/>
                      </a:endParaRPr>
                    </a:p>
                  </a:txBody>
                  <a:tcPr marL="235847" marR="68177" marT="117924" marB="117924" anchor="ctr">
                    <a:lnL w="12700" cmpd="sng">
                      <a:noFill/>
                      <a:prstDash val="solid"/>
                    </a:lnL>
                    <a:lnR w="12700" cmpd="sng">
                      <a:noFill/>
                      <a:prstDash val="solid"/>
                    </a:lnR>
                    <a:lnT w="12700" cmpd="sng">
                      <a:no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pPr marL="0" marR="0" indent="0" algn="l" defTabSz="1828891" rtl="0" eaLnBrk="1" fontAlgn="auto" latinLnBrk="0" hangingPunct="1">
                        <a:lnSpc>
                          <a:spcPct val="100000"/>
                        </a:lnSpc>
                        <a:spcBef>
                          <a:spcPts val="0"/>
                        </a:spcBef>
                        <a:spcAft>
                          <a:spcPts val="0"/>
                        </a:spcAft>
                        <a:buClrTx/>
                        <a:buSzTx/>
                        <a:buFontTx/>
                        <a:buNone/>
                        <a:tabLst/>
                        <a:defRPr/>
                      </a:pPr>
                      <a:r>
                        <a:rPr lang="en-US" sz="1900" b="1" i="0" dirty="0">
                          <a:solidFill>
                            <a:schemeClr val="tx1">
                              <a:lumMod val="75000"/>
                              <a:lumOff val="25000"/>
                            </a:schemeClr>
                          </a:solidFill>
                          <a:latin typeface="Helvetica Neue"/>
                          <a:cs typeface="Helvetica Neue"/>
                        </a:rPr>
                        <a:t>Big Picture</a:t>
                      </a:r>
                    </a:p>
                  </a:txBody>
                  <a:tcPr marL="235847" marR="68177" marT="117924" marB="117924" anchor="ctr">
                    <a:lnL w="12700" cmpd="sng">
                      <a:noFill/>
                      <a:prstDash val="solid"/>
                    </a:lnL>
                    <a:lnR w="12700" cmpd="sng">
                      <a:noFill/>
                      <a:prstDash val="solid"/>
                    </a:lnR>
                    <a:lnT w="12700" cmpd="sng">
                      <a:no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pPr algn="ctr"/>
                      <a:r>
                        <a:rPr lang="en-US" sz="1900" b="1" i="0">
                          <a:solidFill>
                            <a:schemeClr val="tx1">
                              <a:lumMod val="75000"/>
                              <a:lumOff val="25000"/>
                            </a:schemeClr>
                          </a:solidFill>
                          <a:latin typeface="Helvetica Neue"/>
                          <a:cs typeface="Helvetica Neue"/>
                        </a:rPr>
                        <a:t>05:00</a:t>
                      </a:r>
                    </a:p>
                  </a:txBody>
                  <a:tcPr marL="235847" marR="68177" marT="117924" marB="117924" anchor="ctr">
                    <a:lnL w="12700" cmpd="sng">
                      <a:noFill/>
                      <a:prstDash val="solid"/>
                    </a:lnL>
                    <a:lnR w="12700" cmpd="sng">
                      <a:noFill/>
                      <a:prstDash val="solid"/>
                    </a:lnR>
                    <a:lnT w="12700" cmpd="sng">
                      <a:noFill/>
                      <a:prstDash val="solid"/>
                    </a:lnT>
                    <a:lnB w="9525" cap="flat" cmpd="sng" algn="ctr">
                      <a:solidFill>
                        <a:srgbClr val="D8DCDC"/>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77826">
                <a:tc>
                  <a:txBody>
                    <a:bodyPr/>
                    <a:lstStyle/>
                    <a:p>
                      <a:pPr algn="r"/>
                      <a:r>
                        <a:rPr lang="en-US" sz="1900" b="0">
                          <a:solidFill>
                            <a:schemeClr val="tx1">
                              <a:lumMod val="75000"/>
                              <a:lumOff val="25000"/>
                            </a:schemeClr>
                          </a:solidFill>
                          <a:latin typeface="Helvetica Neue Light"/>
                          <a:cs typeface="Helvetica Neue Light"/>
                        </a:rPr>
                        <a:t>2.</a:t>
                      </a: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pPr algn="l"/>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pPr marL="0" marR="0" indent="0" algn="l" defTabSz="1828891" rtl="0" eaLnBrk="1" fontAlgn="auto" latinLnBrk="0" hangingPunct="1">
                        <a:lnSpc>
                          <a:spcPct val="100000"/>
                        </a:lnSpc>
                        <a:spcBef>
                          <a:spcPts val="0"/>
                        </a:spcBef>
                        <a:spcAft>
                          <a:spcPts val="0"/>
                        </a:spcAft>
                        <a:buClrTx/>
                        <a:buSzTx/>
                        <a:buFontTx/>
                        <a:buNone/>
                        <a:tabLst/>
                        <a:defRPr/>
                      </a:pPr>
                      <a:r>
                        <a:rPr lang="en-US" sz="1900" b="0" dirty="0">
                          <a:solidFill>
                            <a:schemeClr val="tx1">
                              <a:lumMod val="75000"/>
                              <a:lumOff val="25000"/>
                            </a:schemeClr>
                          </a:solidFill>
                          <a:latin typeface="Helvetica Neue Light"/>
                          <a:cs typeface="Helvetica Neue Light"/>
                        </a:rPr>
                        <a:t>Problem Statement</a:t>
                      </a: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pPr algn="ctr"/>
                      <a:r>
                        <a:rPr lang="en-US" sz="1900" b="0">
                          <a:solidFill>
                            <a:schemeClr val="tx1">
                              <a:lumMod val="75000"/>
                              <a:lumOff val="25000"/>
                            </a:schemeClr>
                          </a:solidFill>
                          <a:latin typeface="Helvetica Neue Light"/>
                          <a:cs typeface="Helvetica Neue Light"/>
                        </a:rPr>
                        <a:t>05:00</a:t>
                      </a: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extLst>
                  <a:ext uri="{0D108BD9-81ED-4DB2-BD59-A6C34878D82A}">
                    <a16:rowId xmlns:a16="http://schemas.microsoft.com/office/drawing/2014/main" val="10001"/>
                  </a:ext>
                </a:extLst>
              </a:tr>
              <a:tr h="577826">
                <a:tc>
                  <a:txBody>
                    <a:bodyPr/>
                    <a:lstStyle/>
                    <a:p>
                      <a:pPr algn="r"/>
                      <a:r>
                        <a:rPr lang="en-US" sz="1900" b="0" dirty="0">
                          <a:solidFill>
                            <a:schemeClr val="tx1">
                              <a:lumMod val="75000"/>
                              <a:lumOff val="25000"/>
                            </a:schemeClr>
                          </a:solidFill>
                          <a:latin typeface="Helvetica Neue Light"/>
                          <a:cs typeface="Helvetica Neue Light"/>
                        </a:rPr>
                        <a:t>3.</a:t>
                      </a: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pPr algn="l"/>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pPr marL="0" marR="0" indent="0" algn="l" defTabSz="1828891" rtl="0" eaLnBrk="1" fontAlgn="auto" latinLnBrk="0" hangingPunct="1">
                        <a:lnSpc>
                          <a:spcPct val="100000"/>
                        </a:lnSpc>
                        <a:spcBef>
                          <a:spcPts val="0"/>
                        </a:spcBef>
                        <a:spcAft>
                          <a:spcPts val="0"/>
                        </a:spcAft>
                        <a:buClrTx/>
                        <a:buSzTx/>
                        <a:buFontTx/>
                        <a:buNone/>
                        <a:tabLst/>
                        <a:defRPr/>
                      </a:pPr>
                      <a:r>
                        <a:rPr lang="en-US" sz="1900" b="0" dirty="0">
                          <a:solidFill>
                            <a:schemeClr val="tx1">
                              <a:lumMod val="75000"/>
                              <a:lumOff val="25000"/>
                            </a:schemeClr>
                          </a:solidFill>
                          <a:latin typeface="Helvetica Neue Light"/>
                          <a:cs typeface="Helvetica Neue Light"/>
                        </a:rPr>
                        <a:t>Schedule</a:t>
                      </a: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pPr algn="ctr"/>
                      <a:r>
                        <a:rPr lang="en-US" sz="1900" b="0">
                          <a:solidFill>
                            <a:schemeClr val="tx1">
                              <a:lumMod val="75000"/>
                              <a:lumOff val="25000"/>
                            </a:schemeClr>
                          </a:solidFill>
                          <a:latin typeface="Helvetica Neue Light"/>
                          <a:cs typeface="Helvetica Neue Light"/>
                        </a:rPr>
                        <a:t>05:00</a:t>
                      </a: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77826">
                <a:tc>
                  <a:txBody>
                    <a:bodyPr/>
                    <a:lstStyle/>
                    <a:p>
                      <a:pPr algn="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pPr algn="l"/>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pPr marL="0" marR="0" indent="0" algn="l" defTabSz="1828891" rtl="0" eaLnBrk="1" fontAlgn="auto" latinLnBrk="0" hangingPunct="1">
                        <a:lnSpc>
                          <a:spcPct val="100000"/>
                        </a:lnSpc>
                        <a:spcBef>
                          <a:spcPts val="0"/>
                        </a:spcBef>
                        <a:spcAft>
                          <a:spcPts val="0"/>
                        </a:spcAft>
                        <a:buClrTx/>
                        <a:buSzTx/>
                        <a:buFontTx/>
                        <a:buNone/>
                        <a:tabLst/>
                        <a:defRPr/>
                      </a:pP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pPr algn="ctr"/>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extLst>
                  <a:ext uri="{0D108BD9-81ED-4DB2-BD59-A6C34878D82A}">
                    <a16:rowId xmlns:a16="http://schemas.microsoft.com/office/drawing/2014/main" val="10003"/>
                  </a:ext>
                </a:extLst>
              </a:tr>
              <a:tr h="577826">
                <a:tc>
                  <a:txBody>
                    <a:bodyPr/>
                    <a:lstStyle/>
                    <a:p>
                      <a:pPr algn="r"/>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1828891" rtl="0" eaLnBrk="1" fontAlgn="auto" latinLnBrk="0" hangingPunct="1">
                        <a:lnSpc>
                          <a:spcPct val="100000"/>
                        </a:lnSpc>
                        <a:spcBef>
                          <a:spcPts val="0"/>
                        </a:spcBef>
                        <a:spcAft>
                          <a:spcPts val="0"/>
                        </a:spcAft>
                        <a:buClrTx/>
                        <a:buSzTx/>
                        <a:buFontTx/>
                        <a:buNone/>
                        <a:tabLst/>
                        <a:defRPr/>
                      </a:pP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77826">
                <a:tc>
                  <a:txBody>
                    <a:bodyPr/>
                    <a:lstStyle/>
                    <a:p>
                      <a:pPr algn="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EDC"/>
                      </a:solidFill>
                      <a:prstDash val="solid"/>
                    </a:lnB>
                    <a:lnTlToBr w="12700" cmpd="sng">
                      <a:noFill/>
                      <a:prstDash val="solid"/>
                    </a:lnTlToBr>
                    <a:lnBlToTr w="12700" cmpd="sng">
                      <a:noFill/>
                      <a:prstDash val="solid"/>
                    </a:lnBlToTr>
                    <a:noFill/>
                  </a:tcPr>
                </a:tc>
                <a:tc>
                  <a:txBody>
                    <a:bodyPr/>
                    <a:lstStyle/>
                    <a:p>
                      <a:pPr algn="l"/>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EDC"/>
                      </a:solidFill>
                      <a:prstDash val="solid"/>
                    </a:lnB>
                    <a:lnTlToBr w="12700" cmpd="sng">
                      <a:noFill/>
                      <a:prstDash val="solid"/>
                    </a:lnTlToBr>
                    <a:lnBlToTr w="12700" cmpd="sng">
                      <a:noFill/>
                      <a:prstDash val="solid"/>
                    </a:lnBlToTr>
                    <a:noFill/>
                  </a:tcPr>
                </a:tc>
                <a:tc>
                  <a:txBody>
                    <a:bodyPr/>
                    <a:lstStyle/>
                    <a:p>
                      <a:pPr marL="0" marR="0" indent="0" algn="l" defTabSz="1828891" rtl="0" eaLnBrk="1" fontAlgn="auto" latinLnBrk="0" hangingPunct="1">
                        <a:lnSpc>
                          <a:spcPct val="100000"/>
                        </a:lnSpc>
                        <a:spcBef>
                          <a:spcPts val="0"/>
                        </a:spcBef>
                        <a:spcAft>
                          <a:spcPts val="0"/>
                        </a:spcAft>
                        <a:buClrTx/>
                        <a:buSzTx/>
                        <a:buFontTx/>
                        <a:buNone/>
                        <a:tabLst/>
                        <a:defRPr/>
                      </a:pP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EDC"/>
                      </a:solidFill>
                      <a:prstDash val="solid"/>
                    </a:lnB>
                    <a:lnTlToBr w="12700" cmpd="sng">
                      <a:noFill/>
                      <a:prstDash val="solid"/>
                    </a:lnTlToBr>
                    <a:lnBlToTr w="12700" cmpd="sng">
                      <a:noFill/>
                      <a:prstDash val="solid"/>
                    </a:lnBlToTr>
                    <a:noFill/>
                  </a:tcPr>
                </a:tc>
                <a:tc>
                  <a:txBody>
                    <a:bodyPr/>
                    <a:lstStyle/>
                    <a:p>
                      <a:pPr algn="ct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056577247"/>
                  </a:ext>
                </a:extLst>
              </a:tr>
            </a:tbl>
          </a:graphicData>
        </a:graphic>
      </p:graphicFrame>
    </p:spTree>
    <p:extLst>
      <p:ext uri="{BB962C8B-B14F-4D97-AF65-F5344CB8AC3E}">
        <p14:creationId xmlns:p14="http://schemas.microsoft.com/office/powerpoint/2010/main" val="6796034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D6C3-9C66-D644-954A-C3A0B9B01F4F}"/>
              </a:ext>
            </a:extLst>
          </p:cNvPr>
          <p:cNvSpPr>
            <a:spLocks noGrp="1"/>
          </p:cNvSpPr>
          <p:nvPr>
            <p:ph type="title"/>
          </p:nvPr>
        </p:nvSpPr>
        <p:spPr/>
        <p:txBody>
          <a:bodyPr>
            <a:normAutofit/>
          </a:bodyPr>
          <a:lstStyle/>
          <a:p>
            <a:r>
              <a:rPr lang="en-US" dirty="0"/>
              <a:t>Big Picture</a:t>
            </a:r>
            <a:br>
              <a:rPr lang="en-US" dirty="0"/>
            </a:br>
            <a:r>
              <a:rPr lang="en-US" sz="1800" dirty="0"/>
              <a:t>Anomaly detection</a:t>
            </a:r>
          </a:p>
        </p:txBody>
      </p:sp>
      <p:sp>
        <p:nvSpPr>
          <p:cNvPr id="4" name="Rectangle 3">
            <a:extLst>
              <a:ext uri="{FF2B5EF4-FFF2-40B4-BE49-F238E27FC236}">
                <a16:creationId xmlns:a16="http://schemas.microsoft.com/office/drawing/2014/main" id="{DC317B26-3B08-9746-B81B-6E8EDC7A74F6}"/>
              </a:ext>
            </a:extLst>
          </p:cNvPr>
          <p:cNvSpPr/>
          <p:nvPr/>
        </p:nvSpPr>
        <p:spPr>
          <a:xfrm>
            <a:off x="1141413" y="1995488"/>
            <a:ext cx="1422400" cy="1116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Problem</a:t>
            </a:r>
          </a:p>
          <a:p>
            <a:pPr algn="r"/>
            <a:r>
              <a:rPr lang="en-US" dirty="0"/>
              <a:t>&gt;</a:t>
            </a:r>
          </a:p>
        </p:txBody>
      </p:sp>
      <p:sp>
        <p:nvSpPr>
          <p:cNvPr id="6" name="TextBox 5">
            <a:extLst>
              <a:ext uri="{FF2B5EF4-FFF2-40B4-BE49-F238E27FC236}">
                <a16:creationId xmlns:a16="http://schemas.microsoft.com/office/drawing/2014/main" id="{1C851742-E408-6D43-AF67-5425E3CB4048}"/>
              </a:ext>
            </a:extLst>
          </p:cNvPr>
          <p:cNvSpPr txBox="1"/>
          <p:nvPr/>
        </p:nvSpPr>
        <p:spPr>
          <a:xfrm>
            <a:off x="2678111" y="1995488"/>
            <a:ext cx="649359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Finding patterns that do not adhere to what is considered normal</a:t>
            </a:r>
          </a:p>
          <a:p>
            <a:pPr marL="742950" lvl="1" indent="-285750">
              <a:buFont typeface="Arial" panose="020B0604020202020204" pitchFamily="34" charset="0"/>
              <a:buChar char="•"/>
            </a:pPr>
            <a:r>
              <a:rPr lang="en-US" dirty="0"/>
              <a:t>Business could lose millions of dollars due to abnormal events (e.g. data breach, identity theft)</a:t>
            </a:r>
          </a:p>
          <a:p>
            <a:pPr marL="1200150" lvl="2" indent="-285750">
              <a:buFont typeface="Arial" panose="020B0604020202020204" pitchFamily="34" charset="0"/>
              <a:buChar char="•"/>
            </a:pPr>
            <a:r>
              <a:rPr lang="en-US" dirty="0"/>
              <a:t>Account take over of your bank or retirement accounts</a:t>
            </a:r>
          </a:p>
          <a:p>
            <a:pPr marL="1200150" lvl="2" indent="-285750">
              <a:buFont typeface="Arial" panose="020B0604020202020204" pitchFamily="34" charset="0"/>
              <a:buChar char="•"/>
            </a:pPr>
            <a:r>
              <a:rPr lang="en-US" dirty="0"/>
              <a:t>Water line breaks</a:t>
            </a:r>
          </a:p>
          <a:p>
            <a:pPr marL="1200150" lvl="2" indent="-285750">
              <a:buFont typeface="Arial" panose="020B0604020202020204" pitchFamily="34" charset="0"/>
              <a:buChar char="•"/>
            </a:pPr>
            <a:r>
              <a:rPr lang="en-US" dirty="0"/>
              <a:t>Flight delay</a:t>
            </a:r>
          </a:p>
        </p:txBody>
      </p:sp>
      <p:sp>
        <p:nvSpPr>
          <p:cNvPr id="7" name="Rectangle 6">
            <a:extLst>
              <a:ext uri="{FF2B5EF4-FFF2-40B4-BE49-F238E27FC236}">
                <a16:creationId xmlns:a16="http://schemas.microsoft.com/office/drawing/2014/main" id="{1E1E1218-9747-4F44-B8A0-77A642BE8B34}"/>
              </a:ext>
            </a:extLst>
          </p:cNvPr>
          <p:cNvSpPr/>
          <p:nvPr/>
        </p:nvSpPr>
        <p:spPr>
          <a:xfrm>
            <a:off x="1141413" y="4192588"/>
            <a:ext cx="1422400" cy="111601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The Solution</a:t>
            </a:r>
          </a:p>
          <a:p>
            <a:pPr algn="r"/>
            <a:r>
              <a:rPr lang="en-US" dirty="0"/>
              <a:t>&gt;</a:t>
            </a:r>
          </a:p>
        </p:txBody>
      </p:sp>
      <p:sp>
        <p:nvSpPr>
          <p:cNvPr id="8" name="TextBox 7">
            <a:extLst>
              <a:ext uri="{FF2B5EF4-FFF2-40B4-BE49-F238E27FC236}">
                <a16:creationId xmlns:a16="http://schemas.microsoft.com/office/drawing/2014/main" id="{AC07F004-5882-0E4F-BE49-B9D644204C82}"/>
              </a:ext>
            </a:extLst>
          </p:cNvPr>
          <p:cNvSpPr txBox="1"/>
          <p:nvPr/>
        </p:nvSpPr>
        <p:spPr>
          <a:xfrm>
            <a:off x="2678111" y="4156076"/>
            <a:ext cx="7766051" cy="1477328"/>
          </a:xfrm>
          <a:prstGeom prst="rect">
            <a:avLst/>
          </a:prstGeom>
          <a:noFill/>
        </p:spPr>
        <p:txBody>
          <a:bodyPr wrap="square" rtlCol="0">
            <a:spAutoFit/>
          </a:bodyPr>
          <a:lstStyle/>
          <a:p>
            <a:pPr marL="342900" indent="-342900">
              <a:buFont typeface="+mj-lt"/>
              <a:buAutoNum type="arabicPeriod"/>
            </a:pPr>
            <a:r>
              <a:rPr lang="en-US" dirty="0"/>
              <a:t>Explore Boltzmann machines, LSTM, and TCN models to detect anomalies in a broad range of business use cases (credit card, market data)</a:t>
            </a:r>
          </a:p>
          <a:p>
            <a:pPr marL="342900" indent="-342900">
              <a:buFont typeface="+mj-lt"/>
              <a:buAutoNum type="arabicPeriod"/>
            </a:pPr>
            <a:r>
              <a:rPr lang="en-US" dirty="0"/>
              <a:t>Survey </a:t>
            </a:r>
            <a:r>
              <a:rPr lang="en-US" dirty="0" err="1"/>
              <a:t>memresitive</a:t>
            </a:r>
            <a:r>
              <a:rPr lang="en-US" dirty="0"/>
              <a:t> hardware architecture advances </a:t>
            </a:r>
          </a:p>
          <a:p>
            <a:pPr marL="342900" indent="-342900">
              <a:buFont typeface="+mj-lt"/>
              <a:buAutoNum type="arabicPeriod"/>
            </a:pPr>
            <a:r>
              <a:rPr lang="en-US" dirty="0"/>
              <a:t>Survey evolutionary architecture approach to Neural Networks </a:t>
            </a:r>
          </a:p>
          <a:p>
            <a:pPr marL="342900" indent="-342900">
              <a:buFont typeface="+mj-lt"/>
              <a:buAutoNum type="arabicPeriod"/>
            </a:pPr>
            <a:endParaRPr lang="en-US" dirty="0"/>
          </a:p>
        </p:txBody>
      </p:sp>
    </p:spTree>
    <p:extLst>
      <p:ext uri="{BB962C8B-B14F-4D97-AF65-F5344CB8AC3E}">
        <p14:creationId xmlns:p14="http://schemas.microsoft.com/office/powerpoint/2010/main" val="137474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94571770-5E61-F84B-A011-1CDD74E6D800}"/>
              </a:ext>
            </a:extLst>
          </p:cNvPr>
          <p:cNvSpPr>
            <a:spLocks noGrp="1"/>
          </p:cNvSpPr>
          <p:nvPr>
            <p:ph type="title"/>
          </p:nvPr>
        </p:nvSpPr>
        <p:spPr>
          <a:xfrm>
            <a:off x="1141413" y="618518"/>
            <a:ext cx="4459286" cy="1478570"/>
          </a:xfrm>
        </p:spPr>
        <p:txBody>
          <a:bodyPr>
            <a:normAutofit/>
          </a:bodyPr>
          <a:lstStyle/>
          <a:p>
            <a:r>
              <a:rPr lang="en-US" sz="3200" dirty="0"/>
              <a:t>Traditional methods of anomaly detection</a:t>
            </a:r>
          </a:p>
        </p:txBody>
      </p:sp>
      <p:grpSp>
        <p:nvGrpSpPr>
          <p:cNvPr id="138" name="Group 1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Rectangle 2">
            <a:extLst>
              <a:ext uri="{FF2B5EF4-FFF2-40B4-BE49-F238E27FC236}">
                <a16:creationId xmlns:a16="http://schemas.microsoft.com/office/drawing/2014/main" id="{3ED35D30-86AC-504F-9C4A-58B8BD4C7C3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0" name="Diagram 49">
            <a:extLst>
              <a:ext uri="{FF2B5EF4-FFF2-40B4-BE49-F238E27FC236}">
                <a16:creationId xmlns:a16="http://schemas.microsoft.com/office/drawing/2014/main" id="{E0A7FD49-BA9B-0345-91E2-1EA73980D154}"/>
              </a:ext>
            </a:extLst>
          </p:cNvPr>
          <p:cNvGraphicFramePr/>
          <p:nvPr>
            <p:extLst>
              <p:ext uri="{D42A27DB-BD31-4B8C-83A1-F6EECF244321}">
                <p14:modId xmlns:p14="http://schemas.microsoft.com/office/powerpoint/2010/main" val="130346113"/>
              </p:ext>
            </p:extLst>
          </p:nvPr>
        </p:nvGraphicFramePr>
        <p:xfrm>
          <a:off x="731839" y="2226656"/>
          <a:ext cx="10304170" cy="391167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672386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75" name="Rectangle 7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1C9A5917-B31A-CB40-8864-4BDDDA3BEF7F}"/>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Isolated Forest</a:t>
            </a:r>
          </a:p>
        </p:txBody>
      </p:sp>
      <p:sp>
        <p:nvSpPr>
          <p:cNvPr id="3" name="Content Placeholder 2">
            <a:extLst>
              <a:ext uri="{FF2B5EF4-FFF2-40B4-BE49-F238E27FC236}">
                <a16:creationId xmlns:a16="http://schemas.microsoft.com/office/drawing/2014/main" id="{CFAE4E1A-2071-F744-A108-1E9806C6A16E}"/>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Data: </a:t>
            </a:r>
            <a:r>
              <a:rPr lang="en-US" sz="1400" dirty="0">
                <a:solidFill>
                  <a:srgbClr val="FFFFFF"/>
                </a:solidFill>
                <a:hlinkClick r:id="rId4"/>
              </a:rPr>
              <a:t>kddcup.data.gz</a:t>
            </a:r>
            <a:endParaRPr lang="en-US" sz="1400" dirty="0">
              <a:solidFill>
                <a:srgbClr val="FFFFFF"/>
              </a:solidFill>
            </a:endParaRPr>
          </a:p>
          <a:p>
            <a:r>
              <a:rPr lang="en-US" sz="1400" dirty="0">
                <a:solidFill>
                  <a:srgbClr val="FFFFFF"/>
                </a:solidFill>
              </a:rPr>
              <a:t>Goal: Identify “Bad” connections in a network trace</a:t>
            </a:r>
          </a:p>
          <a:p>
            <a:r>
              <a:rPr lang="en-US" sz="1400" dirty="0">
                <a:solidFill>
                  <a:srgbClr val="FFFFFF"/>
                </a:solidFill>
              </a:rPr>
              <a:t>Good for multidimensional data (here we have 41 columns)</a:t>
            </a:r>
          </a:p>
        </p:txBody>
      </p:sp>
      <p:grpSp>
        <p:nvGrpSpPr>
          <p:cNvPr id="79" name="Group 7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026" name="Picture 2">
            <a:extLst>
              <a:ext uri="{FF2B5EF4-FFF2-40B4-BE49-F238E27FC236}">
                <a16:creationId xmlns:a16="http://schemas.microsoft.com/office/drawing/2014/main" id="{A1DCA95C-003C-B240-BE2F-6B84867F963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093516" y="2292377"/>
            <a:ext cx="3931142" cy="257489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561B2FC5-A623-A743-BB58-48B5937676E6}"/>
              </a:ext>
            </a:extLst>
          </p:cNvPr>
          <p:cNvCxnSpPr>
            <a:cxnSpLocks/>
          </p:cNvCxnSpPr>
          <p:nvPr/>
        </p:nvCxnSpPr>
        <p:spPr>
          <a:xfrm flipH="1">
            <a:off x="5791200" y="2077749"/>
            <a:ext cx="1128860" cy="24990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06D936A9-A78B-2446-8C29-69A8D1A8B705}"/>
              </a:ext>
            </a:extLst>
          </p:cNvPr>
          <p:cNvSpPr txBox="1"/>
          <p:nvPr/>
        </p:nvSpPr>
        <p:spPr>
          <a:xfrm>
            <a:off x="4758486" y="1806060"/>
            <a:ext cx="3049040" cy="369332"/>
          </a:xfrm>
          <a:prstGeom prst="rect">
            <a:avLst/>
          </a:prstGeom>
          <a:noFill/>
        </p:spPr>
        <p:txBody>
          <a:bodyPr wrap="none" rtlCol="0">
            <a:spAutoFit/>
          </a:bodyPr>
          <a:lstStyle/>
          <a:p>
            <a:r>
              <a:rPr lang="en-US" dirty="0"/>
              <a:t>Anomalous data (shorter paths)</a:t>
            </a:r>
          </a:p>
        </p:txBody>
      </p:sp>
      <p:sp>
        <p:nvSpPr>
          <p:cNvPr id="41" name="TextBox 40">
            <a:extLst>
              <a:ext uri="{FF2B5EF4-FFF2-40B4-BE49-F238E27FC236}">
                <a16:creationId xmlns:a16="http://schemas.microsoft.com/office/drawing/2014/main" id="{EAC26ABB-4C4D-004F-BEBF-CEBBA5F50390}"/>
              </a:ext>
            </a:extLst>
          </p:cNvPr>
          <p:cNvSpPr txBox="1"/>
          <p:nvPr/>
        </p:nvSpPr>
        <p:spPr>
          <a:xfrm>
            <a:off x="4906145" y="4882624"/>
            <a:ext cx="2017091" cy="369332"/>
          </a:xfrm>
          <a:prstGeom prst="rect">
            <a:avLst/>
          </a:prstGeom>
          <a:noFill/>
        </p:spPr>
        <p:txBody>
          <a:bodyPr wrap="none" rtlCol="0">
            <a:spAutoFit/>
          </a:bodyPr>
          <a:lstStyle/>
          <a:p>
            <a:r>
              <a:rPr lang="en-US" dirty="0"/>
              <a:t>100 trees in forest </a:t>
            </a:r>
          </a:p>
        </p:txBody>
      </p:sp>
      <p:pic>
        <p:nvPicPr>
          <p:cNvPr id="9" name="Picture 8">
            <a:extLst>
              <a:ext uri="{FF2B5EF4-FFF2-40B4-BE49-F238E27FC236}">
                <a16:creationId xmlns:a16="http://schemas.microsoft.com/office/drawing/2014/main" id="{0516D38D-D045-ED48-A6F3-69830BBFDAE6}"/>
              </a:ext>
            </a:extLst>
          </p:cNvPr>
          <p:cNvPicPr>
            <a:picLocks noChangeAspect="1"/>
          </p:cNvPicPr>
          <p:nvPr/>
        </p:nvPicPr>
        <p:blipFill>
          <a:blip r:embed="rId6"/>
          <a:stretch>
            <a:fillRect/>
          </a:stretch>
        </p:blipFill>
        <p:spPr>
          <a:xfrm>
            <a:off x="4205193" y="127006"/>
            <a:ext cx="7487721" cy="1293807"/>
          </a:xfrm>
          <a:prstGeom prst="rect">
            <a:avLst/>
          </a:prstGeom>
        </p:spPr>
      </p:pic>
      <p:pic>
        <p:nvPicPr>
          <p:cNvPr id="1028" name="Picture 4">
            <a:extLst>
              <a:ext uri="{FF2B5EF4-FFF2-40B4-BE49-F238E27FC236}">
                <a16:creationId xmlns:a16="http://schemas.microsoft.com/office/drawing/2014/main" id="{283B0435-FD38-9F48-B003-0B00E851C8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59627" y="2224740"/>
            <a:ext cx="4146220" cy="2757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2601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9"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40"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1"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2"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3"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4"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5"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6"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7"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8"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9"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0"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1"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2"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3"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4"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5"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56"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7"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8"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9"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0"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1"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2"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3"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4"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5"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67"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169" name="Rectangle 168">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72"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73"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4"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5"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6"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7"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8"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9"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0"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1"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2"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3"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4"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5"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6"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7"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8"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89"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0"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1"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2"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3"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4"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5"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6"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7"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8"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200"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22FA1C5-9509-7F43-8CB1-07A3DBB64ABB}"/>
              </a:ext>
            </a:extLst>
          </p:cNvPr>
          <p:cNvSpPr>
            <a:spLocks noGrp="1"/>
          </p:cNvSpPr>
          <p:nvPr>
            <p:ph type="title"/>
          </p:nvPr>
        </p:nvSpPr>
        <p:spPr>
          <a:xfrm>
            <a:off x="853330" y="1134681"/>
            <a:ext cx="2743310" cy="4255025"/>
          </a:xfrm>
        </p:spPr>
        <p:txBody>
          <a:bodyPr>
            <a:normAutofit/>
          </a:bodyPr>
          <a:lstStyle/>
          <a:p>
            <a:r>
              <a:rPr lang="en-US">
                <a:solidFill>
                  <a:srgbClr val="FFFFFF"/>
                </a:solidFill>
              </a:rPr>
              <a:t>Schedule</a:t>
            </a:r>
          </a:p>
        </p:txBody>
      </p:sp>
      <p:graphicFrame>
        <p:nvGraphicFramePr>
          <p:cNvPr id="3" name="Table 3">
            <a:extLst>
              <a:ext uri="{FF2B5EF4-FFF2-40B4-BE49-F238E27FC236}">
                <a16:creationId xmlns:a16="http://schemas.microsoft.com/office/drawing/2014/main" id="{41721014-0115-9B4E-B102-EB6D46571061}"/>
              </a:ext>
            </a:extLst>
          </p:cNvPr>
          <p:cNvGraphicFramePr>
            <a:graphicFrameLocks noGrp="1"/>
          </p:cNvGraphicFramePr>
          <p:nvPr>
            <p:ph idx="1"/>
            <p:extLst>
              <p:ext uri="{D42A27DB-BD31-4B8C-83A1-F6EECF244321}">
                <p14:modId xmlns:p14="http://schemas.microsoft.com/office/powerpoint/2010/main" val="839106892"/>
              </p:ext>
            </p:extLst>
          </p:nvPr>
        </p:nvGraphicFramePr>
        <p:xfrm>
          <a:off x="4246121" y="161383"/>
          <a:ext cx="7732902" cy="6417738"/>
        </p:xfrm>
        <a:graphic>
          <a:graphicData uri="http://schemas.openxmlformats.org/drawingml/2006/table">
            <a:tbl>
              <a:tblPr firstRow="1" bandRow="1">
                <a:tableStyleId>{5C22544A-7EE6-4342-B048-85BDC9FD1C3A}</a:tableStyleId>
              </a:tblPr>
              <a:tblGrid>
                <a:gridCol w="1501536">
                  <a:extLst>
                    <a:ext uri="{9D8B030D-6E8A-4147-A177-3AD203B41FA5}">
                      <a16:colId xmlns:a16="http://schemas.microsoft.com/office/drawing/2014/main" val="3004956712"/>
                    </a:ext>
                  </a:extLst>
                </a:gridCol>
                <a:gridCol w="3653732">
                  <a:extLst>
                    <a:ext uri="{9D8B030D-6E8A-4147-A177-3AD203B41FA5}">
                      <a16:colId xmlns:a16="http://schemas.microsoft.com/office/drawing/2014/main" val="2212992145"/>
                    </a:ext>
                  </a:extLst>
                </a:gridCol>
                <a:gridCol w="2577634">
                  <a:extLst>
                    <a:ext uri="{9D8B030D-6E8A-4147-A177-3AD203B41FA5}">
                      <a16:colId xmlns:a16="http://schemas.microsoft.com/office/drawing/2014/main" val="1853068737"/>
                    </a:ext>
                  </a:extLst>
                </a:gridCol>
              </a:tblGrid>
              <a:tr h="0">
                <a:tc>
                  <a:txBody>
                    <a:bodyPr/>
                    <a:lstStyle/>
                    <a:p>
                      <a:r>
                        <a:rPr lang="en-US" sz="1200" dirty="0"/>
                        <a:t>Week</a:t>
                      </a:r>
                    </a:p>
                  </a:txBody>
                  <a:tcPr marL="167640" marR="167640" marT="83820" marB="83820"/>
                </a:tc>
                <a:tc>
                  <a:txBody>
                    <a:bodyPr/>
                    <a:lstStyle/>
                    <a:p>
                      <a:r>
                        <a:rPr lang="en-US" sz="1200" dirty="0"/>
                        <a:t>Topic</a:t>
                      </a:r>
                    </a:p>
                  </a:txBody>
                  <a:tcPr marL="167640" marR="167640" marT="83820" marB="83820"/>
                </a:tc>
                <a:tc>
                  <a:txBody>
                    <a:bodyPr/>
                    <a:lstStyle/>
                    <a:p>
                      <a:r>
                        <a:rPr lang="en-US" sz="1200" dirty="0"/>
                        <a:t>Output</a:t>
                      </a:r>
                    </a:p>
                  </a:txBody>
                  <a:tcPr marL="167640" marR="167640" marT="83820" marB="83820"/>
                </a:tc>
                <a:extLst>
                  <a:ext uri="{0D108BD9-81ED-4DB2-BD59-A6C34878D82A}">
                    <a16:rowId xmlns:a16="http://schemas.microsoft.com/office/drawing/2014/main" val="1967665064"/>
                  </a:ext>
                </a:extLst>
              </a:tr>
              <a:tr h="679029">
                <a:tc>
                  <a:txBody>
                    <a:bodyPr/>
                    <a:lstStyle/>
                    <a:p>
                      <a:r>
                        <a:rPr lang="en-US" sz="1200" dirty="0"/>
                        <a:t>1</a:t>
                      </a:r>
                    </a:p>
                  </a:txBody>
                  <a:tcPr marL="167640" marR="167640" marT="83820" marB="83820"/>
                </a:tc>
                <a:tc>
                  <a:txBody>
                    <a:bodyPr/>
                    <a:lstStyle/>
                    <a:p>
                      <a:r>
                        <a:rPr lang="en-US" sz="1200" dirty="0"/>
                        <a:t>Traditional methods of Anomaly detection</a:t>
                      </a:r>
                    </a:p>
                    <a:p>
                      <a:r>
                        <a:rPr lang="en-US" sz="1200" dirty="0"/>
                        <a:t>Chapters 1-2</a:t>
                      </a:r>
                    </a:p>
                  </a:txBody>
                  <a:tcPr marL="167640" marR="167640" marT="83820" marB="83820"/>
                </a:tc>
                <a:tc>
                  <a:txBody>
                    <a:bodyPr/>
                    <a:lstStyle/>
                    <a:p>
                      <a:r>
                        <a:rPr lang="en-US" sz="1200" dirty="0"/>
                        <a:t>Schedule</a:t>
                      </a:r>
                    </a:p>
                  </a:txBody>
                  <a:tcPr marL="167640" marR="167640" marT="83820" marB="83820"/>
                </a:tc>
                <a:extLst>
                  <a:ext uri="{0D108BD9-81ED-4DB2-BD59-A6C34878D82A}">
                    <a16:rowId xmlns:a16="http://schemas.microsoft.com/office/drawing/2014/main" val="2093849513"/>
                  </a:ext>
                </a:extLst>
              </a:tr>
              <a:tr h="679029">
                <a:tc>
                  <a:txBody>
                    <a:bodyPr/>
                    <a:lstStyle/>
                    <a:p>
                      <a:r>
                        <a:rPr lang="en-US" sz="1200" dirty="0"/>
                        <a:t>2/3</a:t>
                      </a:r>
                    </a:p>
                  </a:txBody>
                  <a:tcPr marL="167640" marR="167640" marT="83820" marB="83820"/>
                </a:tc>
                <a:tc>
                  <a:txBody>
                    <a:bodyPr/>
                    <a:lstStyle/>
                    <a:p>
                      <a:r>
                        <a:rPr lang="en-US" sz="1200" dirty="0"/>
                        <a:t>Boltzmann Machine</a:t>
                      </a:r>
                    </a:p>
                  </a:txBody>
                  <a:tcPr marL="167640" marR="167640" marT="83820" marB="83820"/>
                </a:tc>
                <a:tc>
                  <a:txBody>
                    <a:bodyPr/>
                    <a:lstStyle/>
                    <a:p>
                      <a:r>
                        <a:rPr lang="en-US" sz="1200" dirty="0"/>
                        <a:t>Anomaly detection Credit Card data</a:t>
                      </a:r>
                    </a:p>
                    <a:p>
                      <a:r>
                        <a:rPr lang="en-US" sz="1200" dirty="0">
                          <a:solidFill>
                            <a:schemeClr val="tx1"/>
                          </a:solidFill>
                          <a:hlinkClick r:id="rId4">
                            <a:extLst>
                              <a:ext uri="{A12FA001-AC4F-418D-AE19-62706E023703}">
                                <ahyp:hlinkClr xmlns:ahyp="http://schemas.microsoft.com/office/drawing/2018/hyperlinkcolor" val="tx"/>
                              </a:ext>
                            </a:extLst>
                          </a:hlinkClick>
                        </a:rPr>
                        <a:t>www.Kaggle.com/mlg-ulb/creditcardfraud/version/3</a:t>
                      </a:r>
                      <a:r>
                        <a:rPr lang="en-US" sz="1200" dirty="0">
                          <a:solidFill>
                            <a:schemeClr val="tx1"/>
                          </a:solidFill>
                        </a:rPr>
                        <a:t>  </a:t>
                      </a:r>
                    </a:p>
                  </a:txBody>
                  <a:tcPr marL="167640" marR="167640" marT="83820" marB="83820"/>
                </a:tc>
                <a:extLst>
                  <a:ext uri="{0D108BD9-81ED-4DB2-BD59-A6C34878D82A}">
                    <a16:rowId xmlns:a16="http://schemas.microsoft.com/office/drawing/2014/main" val="4091832062"/>
                  </a:ext>
                </a:extLst>
              </a:tr>
              <a:tr h="679029">
                <a:tc>
                  <a:txBody>
                    <a:bodyPr/>
                    <a:lstStyle/>
                    <a:p>
                      <a:r>
                        <a:rPr lang="en-US" sz="1200" dirty="0"/>
                        <a:t>4/5</a:t>
                      </a:r>
                    </a:p>
                  </a:txBody>
                  <a:tcPr marL="167640" marR="167640" marT="83820" marB="83820"/>
                </a:tc>
                <a:tc>
                  <a:txBody>
                    <a:bodyPr/>
                    <a:lstStyle/>
                    <a:p>
                      <a:r>
                        <a:rPr lang="en-US" sz="1200" dirty="0"/>
                        <a:t>LSTM Models</a:t>
                      </a:r>
                    </a:p>
                  </a:txBody>
                  <a:tcPr marL="167640" marR="167640" marT="83820" marB="83820"/>
                </a:tc>
                <a:tc>
                  <a:txBody>
                    <a:bodyPr/>
                    <a:lstStyle/>
                    <a:p>
                      <a:r>
                        <a:rPr lang="en-US" sz="1200" dirty="0"/>
                        <a:t>Anomaly detection data </a:t>
                      </a:r>
                    </a:p>
                    <a:p>
                      <a:r>
                        <a:rPr lang="en-US" sz="1200" dirty="0"/>
                        <a:t>Stock Macro and Sector data</a:t>
                      </a:r>
                    </a:p>
                  </a:txBody>
                  <a:tcPr marL="167640" marR="167640" marT="83820" marB="83820"/>
                </a:tc>
                <a:extLst>
                  <a:ext uri="{0D108BD9-81ED-4DB2-BD59-A6C34878D82A}">
                    <a16:rowId xmlns:a16="http://schemas.microsoft.com/office/drawing/2014/main" val="3605024853"/>
                  </a:ext>
                </a:extLst>
              </a:tr>
              <a:tr h="679029">
                <a:tc>
                  <a:txBody>
                    <a:bodyPr/>
                    <a:lstStyle/>
                    <a:p>
                      <a:r>
                        <a:rPr lang="en-US" sz="1200" dirty="0"/>
                        <a:t>6/7</a:t>
                      </a:r>
                    </a:p>
                  </a:txBody>
                  <a:tcPr marL="167640" marR="167640" marT="83820" marB="83820"/>
                </a:tc>
                <a:tc>
                  <a:txBody>
                    <a:bodyPr/>
                    <a:lstStyle/>
                    <a:p>
                      <a:r>
                        <a:rPr lang="en-US" sz="1200" dirty="0"/>
                        <a:t>TCN Models</a:t>
                      </a:r>
                    </a:p>
                  </a:txBody>
                  <a:tcPr marL="167640" marR="167640" marT="83820" marB="83820"/>
                </a:tc>
                <a:tc>
                  <a:txBody>
                    <a:bodyPr/>
                    <a:lstStyle/>
                    <a:p>
                      <a:r>
                        <a:rPr lang="en-US" sz="1200" dirty="0"/>
                        <a:t>Anomaly detection data</a:t>
                      </a:r>
                    </a:p>
                    <a:p>
                      <a:r>
                        <a:rPr lang="en-US" sz="1200" dirty="0"/>
                        <a:t>Credit Card Data</a:t>
                      </a:r>
                    </a:p>
                    <a:p>
                      <a:endParaRPr lang="en-US" sz="1200" dirty="0"/>
                    </a:p>
                  </a:txBody>
                  <a:tcPr marL="167640" marR="167640" marT="83820" marB="83820"/>
                </a:tc>
                <a:extLst>
                  <a:ext uri="{0D108BD9-81ED-4DB2-BD59-A6C34878D82A}">
                    <a16:rowId xmlns:a16="http://schemas.microsoft.com/office/drawing/2014/main" val="3418794744"/>
                  </a:ext>
                </a:extLst>
              </a:tr>
              <a:tr h="679029">
                <a:tc>
                  <a:txBody>
                    <a:bodyPr/>
                    <a:lstStyle/>
                    <a:p>
                      <a:r>
                        <a:rPr lang="en-US" sz="1200" dirty="0"/>
                        <a:t>8/9/10</a:t>
                      </a:r>
                    </a:p>
                  </a:txBody>
                  <a:tcPr marL="167640" marR="167640" marT="83820" marB="83820"/>
                </a:tc>
                <a:tc>
                  <a:txBody>
                    <a:bodyPr/>
                    <a:lstStyle/>
                    <a:p>
                      <a:r>
                        <a:rPr lang="en-US" sz="1200" dirty="0"/>
                        <a:t>Deep Learning Classifiers with </a:t>
                      </a:r>
                      <a:r>
                        <a:rPr lang="en-US" sz="1200" dirty="0" err="1"/>
                        <a:t>memrisitive</a:t>
                      </a:r>
                      <a:r>
                        <a:rPr lang="en-US" sz="1200" dirty="0"/>
                        <a:t> networks</a:t>
                      </a:r>
                    </a:p>
                    <a:p>
                      <a:r>
                        <a:rPr lang="en-US" sz="1200" dirty="0" err="1"/>
                        <a:t>Memrisitve</a:t>
                      </a:r>
                      <a:r>
                        <a:rPr lang="en-US" sz="1200" dirty="0"/>
                        <a:t> LSTM Architectures (Chapter 12)</a:t>
                      </a:r>
                    </a:p>
                    <a:p>
                      <a:r>
                        <a:rPr lang="en-US" sz="1200" dirty="0"/>
                        <a:t>Survey of </a:t>
                      </a:r>
                      <a:r>
                        <a:rPr lang="en-US" sz="1200" dirty="0" err="1"/>
                        <a:t>Memresisive</a:t>
                      </a:r>
                      <a:r>
                        <a:rPr lang="en-US" sz="1200" dirty="0"/>
                        <a:t> Techniques</a:t>
                      </a:r>
                    </a:p>
                    <a:p>
                      <a:r>
                        <a:rPr lang="en-US" sz="1200" dirty="0"/>
                        <a:t>Deep Learning with Darwin: Evolutionary Synthesis of Deep Neural Networks  </a:t>
                      </a:r>
                      <a:r>
                        <a:rPr lang="en-US" sz="1200" dirty="0">
                          <a:solidFill>
                            <a:schemeClr val="tx1"/>
                          </a:solidFill>
                          <a:hlinkClick r:id="rId5">
                            <a:extLst>
                              <a:ext uri="{A12FA001-AC4F-418D-AE19-62706E023703}">
                                <ahyp:hlinkClr xmlns:ahyp="http://schemas.microsoft.com/office/drawing/2018/hyperlinkcolor" val="tx"/>
                              </a:ext>
                            </a:extLst>
                          </a:hlinkClick>
                        </a:rPr>
                        <a:t>https://link.springer.com/article/10.1007/s11063-017-9733-0#:~:text=These%20experimental%20results%20show%20that,networks%2C%20and%20thus%20a%20promising</a:t>
                      </a:r>
                      <a:r>
                        <a:rPr lang="en-US" sz="12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DarwiNN</a:t>
                      </a:r>
                      <a:r>
                        <a:rPr lang="en-US" sz="1200" dirty="0"/>
                        <a:t>: Efficient Distributed </a:t>
                      </a:r>
                      <a:r>
                        <a:rPr lang="en-US" sz="1200" dirty="0" err="1"/>
                        <a:t>Neuroevolution</a:t>
                      </a:r>
                      <a:r>
                        <a:rPr lang="en-US" sz="1200" dirty="0"/>
                        <a:t> under Communication Constraints ·        </a:t>
                      </a:r>
                      <a:r>
                        <a:rPr lang="en-US" sz="1200" dirty="0">
                          <a:solidFill>
                            <a:schemeClr val="tx1"/>
                          </a:solidFill>
                          <a:hlinkClick r:id="rId6">
                            <a:extLst>
                              <a:ext uri="{A12FA001-AC4F-418D-AE19-62706E023703}">
                                <ahyp:hlinkClr xmlns:ahyp="http://schemas.microsoft.com/office/drawing/2018/hyperlinkcolor" val="tx"/>
                              </a:ext>
                            </a:extLst>
                          </a:hlinkClick>
                        </a:rPr>
                        <a:t>https://dl.acm.org/doi/pdf/10.1145/3377929.3390007?casa_token=vFygoCv-G4wAAAAA:qSG1hisR3p4xckobQhVxfHX7sZ9tfLdqvBVdkI8Hdgb9T7RN4wdYvBHFWf47RRAOVZ7a8n5fMI8</a:t>
                      </a:r>
                      <a:r>
                        <a:rPr lang="en-US" sz="1200" dirty="0">
                          <a:solidFill>
                            <a:schemeClr val="tx1"/>
                          </a:solidFill>
                        </a:rPr>
                        <a:t> </a:t>
                      </a:r>
                    </a:p>
                  </a:txBody>
                  <a:tcPr marL="167640" marR="167640" marT="83820" marB="838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Survey Presentation </a:t>
                      </a:r>
                    </a:p>
                    <a:p>
                      <a:endParaRPr lang="en-US" sz="1200" dirty="0"/>
                    </a:p>
                  </a:txBody>
                  <a:tcPr marL="167640" marR="167640" marT="83820" marB="83820"/>
                </a:tc>
                <a:extLst>
                  <a:ext uri="{0D108BD9-81ED-4DB2-BD59-A6C34878D82A}">
                    <a16:rowId xmlns:a16="http://schemas.microsoft.com/office/drawing/2014/main" val="2734885658"/>
                  </a:ext>
                </a:extLst>
              </a:tr>
            </a:tbl>
          </a:graphicData>
        </a:graphic>
      </p:graphicFrame>
      <p:pic>
        <p:nvPicPr>
          <p:cNvPr id="5" name="Graphic 4" descr="Checkbox Checked with solid fill">
            <a:extLst>
              <a:ext uri="{FF2B5EF4-FFF2-40B4-BE49-F238E27FC236}">
                <a16:creationId xmlns:a16="http://schemas.microsoft.com/office/drawing/2014/main" id="{078F9A96-76A8-FB49-BF74-90BB7E0626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07267" y="477566"/>
            <a:ext cx="647700" cy="647700"/>
          </a:xfrm>
          <a:prstGeom prst="rect">
            <a:avLst/>
          </a:prstGeom>
        </p:spPr>
      </p:pic>
    </p:spTree>
    <p:extLst>
      <p:ext uri="{BB962C8B-B14F-4D97-AF65-F5344CB8AC3E}">
        <p14:creationId xmlns:p14="http://schemas.microsoft.com/office/powerpoint/2010/main" val="98632725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9"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40"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1"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2"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3"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4"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5"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6"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7"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8"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9"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0"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1"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2"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3"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4"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5"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56"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7"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8"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9"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0"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1"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2"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3"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4"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5"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167"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169" name="Rectangle 168">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72"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73"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4"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5"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6"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7"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8"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9"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0"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1"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2"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3"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4"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5"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6"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7"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8"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89"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0"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1"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2"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3"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4"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5"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6"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7"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8"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200"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222FA1C5-9509-7F43-8CB1-07A3DBB64ABB}"/>
              </a:ext>
            </a:extLst>
          </p:cNvPr>
          <p:cNvSpPr>
            <a:spLocks noGrp="1"/>
          </p:cNvSpPr>
          <p:nvPr>
            <p:ph type="title"/>
          </p:nvPr>
        </p:nvSpPr>
        <p:spPr>
          <a:xfrm>
            <a:off x="853330" y="1134681"/>
            <a:ext cx="2743310" cy="4255025"/>
          </a:xfrm>
        </p:spPr>
        <p:txBody>
          <a:bodyPr>
            <a:normAutofit/>
          </a:bodyPr>
          <a:lstStyle/>
          <a:p>
            <a:r>
              <a:rPr lang="en-US">
                <a:solidFill>
                  <a:srgbClr val="FFFFFF"/>
                </a:solidFill>
              </a:rPr>
              <a:t>Schedule</a:t>
            </a:r>
          </a:p>
        </p:txBody>
      </p:sp>
      <p:graphicFrame>
        <p:nvGraphicFramePr>
          <p:cNvPr id="3" name="Table 3">
            <a:extLst>
              <a:ext uri="{FF2B5EF4-FFF2-40B4-BE49-F238E27FC236}">
                <a16:creationId xmlns:a16="http://schemas.microsoft.com/office/drawing/2014/main" id="{41721014-0115-9B4E-B102-EB6D46571061}"/>
              </a:ext>
            </a:extLst>
          </p:cNvPr>
          <p:cNvGraphicFramePr>
            <a:graphicFrameLocks noGrp="1"/>
          </p:cNvGraphicFramePr>
          <p:nvPr>
            <p:ph idx="1"/>
            <p:extLst>
              <p:ext uri="{D42A27DB-BD31-4B8C-83A1-F6EECF244321}">
                <p14:modId xmlns:p14="http://schemas.microsoft.com/office/powerpoint/2010/main" val="4116397661"/>
              </p:ext>
            </p:extLst>
          </p:nvPr>
        </p:nvGraphicFramePr>
        <p:xfrm>
          <a:off x="4246121" y="161383"/>
          <a:ext cx="7732902" cy="3339258"/>
        </p:xfrm>
        <a:graphic>
          <a:graphicData uri="http://schemas.openxmlformats.org/drawingml/2006/table">
            <a:tbl>
              <a:tblPr firstRow="1" bandRow="1">
                <a:tableStyleId>{5C22544A-7EE6-4342-B048-85BDC9FD1C3A}</a:tableStyleId>
              </a:tblPr>
              <a:tblGrid>
                <a:gridCol w="1501536">
                  <a:extLst>
                    <a:ext uri="{9D8B030D-6E8A-4147-A177-3AD203B41FA5}">
                      <a16:colId xmlns:a16="http://schemas.microsoft.com/office/drawing/2014/main" val="3004956712"/>
                    </a:ext>
                  </a:extLst>
                </a:gridCol>
                <a:gridCol w="3653732">
                  <a:extLst>
                    <a:ext uri="{9D8B030D-6E8A-4147-A177-3AD203B41FA5}">
                      <a16:colId xmlns:a16="http://schemas.microsoft.com/office/drawing/2014/main" val="2212992145"/>
                    </a:ext>
                  </a:extLst>
                </a:gridCol>
                <a:gridCol w="2577634">
                  <a:extLst>
                    <a:ext uri="{9D8B030D-6E8A-4147-A177-3AD203B41FA5}">
                      <a16:colId xmlns:a16="http://schemas.microsoft.com/office/drawing/2014/main" val="1853068737"/>
                    </a:ext>
                  </a:extLst>
                </a:gridCol>
              </a:tblGrid>
              <a:tr h="0">
                <a:tc>
                  <a:txBody>
                    <a:bodyPr/>
                    <a:lstStyle/>
                    <a:p>
                      <a:r>
                        <a:rPr lang="en-US" sz="1200" dirty="0"/>
                        <a:t>Week</a:t>
                      </a:r>
                    </a:p>
                  </a:txBody>
                  <a:tcPr marL="167640" marR="167640" marT="83820" marB="83820"/>
                </a:tc>
                <a:tc>
                  <a:txBody>
                    <a:bodyPr/>
                    <a:lstStyle/>
                    <a:p>
                      <a:r>
                        <a:rPr lang="en-US" sz="1200" dirty="0"/>
                        <a:t>Topic</a:t>
                      </a:r>
                    </a:p>
                  </a:txBody>
                  <a:tcPr marL="167640" marR="167640" marT="83820" marB="83820"/>
                </a:tc>
                <a:tc>
                  <a:txBody>
                    <a:bodyPr/>
                    <a:lstStyle/>
                    <a:p>
                      <a:r>
                        <a:rPr lang="en-US" sz="1200" dirty="0"/>
                        <a:t>Output</a:t>
                      </a:r>
                    </a:p>
                  </a:txBody>
                  <a:tcPr marL="167640" marR="167640" marT="83820" marB="83820"/>
                </a:tc>
                <a:extLst>
                  <a:ext uri="{0D108BD9-81ED-4DB2-BD59-A6C34878D82A}">
                    <a16:rowId xmlns:a16="http://schemas.microsoft.com/office/drawing/2014/main" val="1967665064"/>
                  </a:ext>
                </a:extLst>
              </a:tr>
              <a:tr h="679029">
                <a:tc>
                  <a:txBody>
                    <a:bodyPr/>
                    <a:lstStyle/>
                    <a:p>
                      <a:r>
                        <a:rPr lang="en-US" sz="1200" dirty="0"/>
                        <a:t>11/12/13</a:t>
                      </a:r>
                    </a:p>
                  </a:txBody>
                  <a:tcPr marL="167640" marR="167640" marT="83820" marB="83820"/>
                </a:tc>
                <a:tc>
                  <a:txBody>
                    <a:bodyPr/>
                    <a:lstStyle/>
                    <a:p>
                      <a:r>
                        <a:rPr lang="en-US" sz="1200" dirty="0"/>
                        <a:t>Using Deep Learning and Evolutionary Algorithms for Time Series Forecasting ·        </a:t>
                      </a:r>
                      <a:r>
                        <a:rPr lang="en-US" sz="1200" dirty="0">
                          <a:solidFill>
                            <a:schemeClr val="tx1"/>
                          </a:solidFill>
                          <a:hlinkClick r:id="rId4">
                            <a:extLst>
                              <a:ext uri="{A12FA001-AC4F-418D-AE19-62706E023703}">
                                <ahyp:hlinkClr xmlns:ahyp="http://schemas.microsoft.com/office/drawing/2018/hyperlinkcolor" val="tx"/>
                              </a:ext>
                            </a:extLst>
                          </a:hlinkClick>
                        </a:rPr>
                        <a:t>https://www.lume.ufrgs.br/bitstream/handle/10183/189125/001086994.pdf?isAllowed=y&amp;sequence=1</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Time Series Forecasting using Evolutionary Neural Network ·        </a:t>
                      </a:r>
                      <a:r>
                        <a:rPr lang="en-US" sz="1200" dirty="0">
                          <a:solidFill>
                            <a:schemeClr val="tx1"/>
                          </a:solidFill>
                          <a:hlinkClick r:id="rId5">
                            <a:extLst>
                              <a:ext uri="{A12FA001-AC4F-418D-AE19-62706E023703}">
                                <ahyp:hlinkClr xmlns:ahyp="http://schemas.microsoft.com/office/drawing/2018/hyperlinkcolor" val="tx"/>
                              </a:ext>
                            </a:extLst>
                          </a:hlinkClick>
                        </a:rPr>
                        <a:t>https://citeseerx.ist.psu.edu/viewdoc/download?doi=10.1.1.402.5337&amp;rep=rep1&amp;type=pdf</a:t>
                      </a:r>
                      <a:r>
                        <a:rPr lang="en-US" sz="1200" dirty="0">
                          <a:solidFill>
                            <a:schemeClr val="tx1"/>
                          </a:solidFill>
                        </a:rPr>
                        <a:t> </a:t>
                      </a:r>
                    </a:p>
                  </a:txBody>
                  <a:tcPr marL="167640" marR="167640" marT="83820" marB="838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Survey Presentation </a:t>
                      </a:r>
                    </a:p>
                    <a:p>
                      <a:endParaRPr lang="en-US" sz="1200" dirty="0"/>
                    </a:p>
                  </a:txBody>
                  <a:tcPr marL="167640" marR="167640" marT="83820" marB="83820"/>
                </a:tc>
                <a:extLst>
                  <a:ext uri="{0D108BD9-81ED-4DB2-BD59-A6C34878D82A}">
                    <a16:rowId xmlns:a16="http://schemas.microsoft.com/office/drawing/2014/main" val="2093849513"/>
                  </a:ext>
                </a:extLst>
              </a:tr>
              <a:tr h="679029">
                <a:tc>
                  <a:txBody>
                    <a:bodyPr/>
                    <a:lstStyle/>
                    <a:p>
                      <a:r>
                        <a:rPr lang="en-US" sz="1200" dirty="0"/>
                        <a:t>14</a:t>
                      </a:r>
                    </a:p>
                  </a:txBody>
                  <a:tcPr marL="167640" marR="167640" marT="83820" marB="83820"/>
                </a:tc>
                <a:tc>
                  <a:txBody>
                    <a:bodyPr/>
                    <a:lstStyle/>
                    <a:p>
                      <a:r>
                        <a:rPr lang="en-US" sz="1200" dirty="0">
                          <a:solidFill>
                            <a:schemeClr val="tx1"/>
                          </a:solidFill>
                        </a:rPr>
                        <a:t>Fall Break</a:t>
                      </a:r>
                    </a:p>
                  </a:txBody>
                  <a:tcPr marL="167640" marR="167640" marT="83820" marB="83820"/>
                </a:tc>
                <a:tc>
                  <a:txBody>
                    <a:bodyPr/>
                    <a:lstStyle/>
                    <a:p>
                      <a:endParaRPr lang="en-US" sz="1200" dirty="0">
                        <a:solidFill>
                          <a:schemeClr val="tx1"/>
                        </a:solidFill>
                      </a:endParaRPr>
                    </a:p>
                  </a:txBody>
                  <a:tcPr marL="167640" marR="167640" marT="83820" marB="83820"/>
                </a:tc>
                <a:extLst>
                  <a:ext uri="{0D108BD9-81ED-4DB2-BD59-A6C34878D82A}">
                    <a16:rowId xmlns:a16="http://schemas.microsoft.com/office/drawing/2014/main" val="4091832062"/>
                  </a:ext>
                </a:extLst>
              </a:tr>
              <a:tr h="679029">
                <a:tc>
                  <a:txBody>
                    <a:bodyPr/>
                    <a:lstStyle/>
                    <a:p>
                      <a:r>
                        <a:rPr lang="en-US" sz="1200" dirty="0"/>
                        <a:t>15/16</a:t>
                      </a:r>
                    </a:p>
                  </a:txBody>
                  <a:tcPr marL="167640" marR="167640" marT="83820" marB="83820"/>
                </a:tc>
                <a:tc>
                  <a:txBody>
                    <a:bodyPr/>
                    <a:lstStyle/>
                    <a:p>
                      <a:r>
                        <a:rPr lang="en-US" sz="1200" dirty="0"/>
                        <a:t>Final Proposal for Ongoing Research</a:t>
                      </a:r>
                    </a:p>
                  </a:txBody>
                  <a:tcPr marL="167640" marR="167640" marT="83820" marB="83820"/>
                </a:tc>
                <a:tc>
                  <a:txBody>
                    <a:bodyPr/>
                    <a:lstStyle/>
                    <a:p>
                      <a:r>
                        <a:rPr lang="en-US" sz="1200" dirty="0"/>
                        <a:t>Final Presentation</a:t>
                      </a:r>
                    </a:p>
                    <a:p>
                      <a:r>
                        <a:rPr lang="en-US" sz="1200" dirty="0"/>
                        <a:t>Ongoing Research Topic</a:t>
                      </a:r>
                    </a:p>
                  </a:txBody>
                  <a:tcPr marL="167640" marR="167640" marT="83820" marB="83820"/>
                </a:tc>
                <a:extLst>
                  <a:ext uri="{0D108BD9-81ED-4DB2-BD59-A6C34878D82A}">
                    <a16:rowId xmlns:a16="http://schemas.microsoft.com/office/drawing/2014/main" val="4237737415"/>
                  </a:ext>
                </a:extLst>
              </a:tr>
            </a:tbl>
          </a:graphicData>
        </a:graphic>
      </p:graphicFrame>
    </p:spTree>
    <p:extLst>
      <p:ext uri="{BB962C8B-B14F-4D97-AF65-F5344CB8AC3E}">
        <p14:creationId xmlns:p14="http://schemas.microsoft.com/office/powerpoint/2010/main" val="302347421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AEE7-5F5C-E648-83B4-D0FBD86DC42E}"/>
              </a:ext>
            </a:extLst>
          </p:cNvPr>
          <p:cNvSpPr>
            <a:spLocks noGrp="1"/>
          </p:cNvSpPr>
          <p:nvPr>
            <p:ph type="title"/>
          </p:nvPr>
        </p:nvSpPr>
        <p:spPr>
          <a:xfrm>
            <a:off x="5128643" y="618518"/>
            <a:ext cx="6188402" cy="1478570"/>
          </a:xfrm>
        </p:spPr>
        <p:txBody>
          <a:bodyPr>
            <a:normAutofit/>
          </a:bodyPr>
          <a:lstStyle/>
          <a:p>
            <a:r>
              <a:rPr lang="en-US"/>
              <a:t>Restricted Boltzmann machine</a:t>
            </a:r>
          </a:p>
        </p:txBody>
      </p:sp>
      <p:sp>
        <p:nvSpPr>
          <p:cNvPr id="137" name="Round Diagonal Corner Rectangle 6">
            <a:extLst>
              <a:ext uri="{FF2B5EF4-FFF2-40B4-BE49-F238E27FC236}">
                <a16:creationId xmlns:a16="http://schemas.microsoft.com/office/drawing/2014/main" id="{C169E84F-4748-4D61-A105-357962627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oltzmann machine - Wikipedia">
            <a:extLst>
              <a:ext uri="{FF2B5EF4-FFF2-40B4-BE49-F238E27FC236}">
                <a16:creationId xmlns:a16="http://schemas.microsoft.com/office/drawing/2014/main" id="{290E2124-112F-4944-A3E0-6C0D6F4CD8F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57349" y="1137622"/>
            <a:ext cx="2317173" cy="22063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tricted Boltzmann Machine Tutorial | Deep Learning Concepts | Edureka">
            <a:extLst>
              <a:ext uri="{FF2B5EF4-FFF2-40B4-BE49-F238E27FC236}">
                <a16:creationId xmlns:a16="http://schemas.microsoft.com/office/drawing/2014/main" id="{2AA84BD0-6F21-1349-B7E8-7C2E86E5459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26616" y="3727021"/>
            <a:ext cx="3178638" cy="176944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AFFBC5A-E11E-E743-B049-1ADC6B8822AD}"/>
              </a:ext>
            </a:extLst>
          </p:cNvPr>
          <p:cNvSpPr>
            <a:spLocks noGrp="1"/>
          </p:cNvSpPr>
          <p:nvPr>
            <p:ph idx="1"/>
          </p:nvPr>
        </p:nvSpPr>
        <p:spPr>
          <a:xfrm>
            <a:off x="5128643" y="2249487"/>
            <a:ext cx="6188402" cy="3541714"/>
          </a:xfrm>
        </p:spPr>
        <p:txBody>
          <a:bodyPr>
            <a:normAutofit lnSpcReduction="10000"/>
          </a:bodyPr>
          <a:lstStyle/>
          <a:p>
            <a:r>
              <a:rPr lang="en-US" dirty="0"/>
              <a:t>Unsupervised</a:t>
            </a:r>
          </a:p>
          <a:p>
            <a:pPr lvl="1"/>
            <a:r>
              <a:rPr lang="en-US" dirty="0"/>
              <a:t>Automatically extract meaningful features</a:t>
            </a:r>
          </a:p>
          <a:p>
            <a:pPr lvl="1"/>
            <a:r>
              <a:rPr lang="en-US" dirty="0"/>
              <a:t>Use only the inputs for learning</a:t>
            </a:r>
          </a:p>
          <a:p>
            <a:r>
              <a:rPr lang="en-US" dirty="0"/>
              <a:t>RBM are unidirectional probabilistic graphical models containing a layer of observable variables and a single layer of latent variables</a:t>
            </a:r>
          </a:p>
          <a:p>
            <a:pPr lvl="1"/>
            <a:r>
              <a:rPr lang="en-US" dirty="0"/>
              <a:t>Restricted because no connection between variables in observed or between latent</a:t>
            </a:r>
          </a:p>
        </p:txBody>
      </p:sp>
    </p:spTree>
    <p:extLst>
      <p:ext uri="{BB962C8B-B14F-4D97-AF65-F5344CB8AC3E}">
        <p14:creationId xmlns:p14="http://schemas.microsoft.com/office/powerpoint/2010/main" val="1576368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A338-F5A6-A54B-B1BF-DD39C409888F}"/>
              </a:ext>
            </a:extLst>
          </p:cNvPr>
          <p:cNvSpPr>
            <a:spLocks noGrp="1"/>
          </p:cNvSpPr>
          <p:nvPr>
            <p:ph type="title"/>
          </p:nvPr>
        </p:nvSpPr>
        <p:spPr>
          <a:xfrm>
            <a:off x="6569957" y="618518"/>
            <a:ext cx="4747088" cy="1478570"/>
          </a:xfrm>
        </p:spPr>
        <p:txBody>
          <a:bodyPr>
            <a:normAutofit/>
          </a:bodyPr>
          <a:lstStyle/>
          <a:p>
            <a:r>
              <a:rPr lang="en-US" dirty="0"/>
              <a:t>Energy function for RBM</a:t>
            </a:r>
          </a:p>
        </p:txBody>
      </p:sp>
      <p:sp>
        <p:nvSpPr>
          <p:cNvPr id="73"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BD0344F4-3189-894E-B041-C7B350F3ACC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17963" y="1147146"/>
            <a:ext cx="3237632" cy="22015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90C318AC-15B6-5442-A08C-557EF89D2E17}"/>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18988" y="4231687"/>
            <a:ext cx="4635583" cy="76487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02CA0BF-6BA0-194B-B85B-28B9ED68F49F}"/>
              </a:ext>
            </a:extLst>
          </p:cNvPr>
          <p:cNvSpPr>
            <a:spLocks noGrp="1"/>
          </p:cNvSpPr>
          <p:nvPr>
            <p:ph idx="1"/>
          </p:nvPr>
        </p:nvSpPr>
        <p:spPr>
          <a:xfrm>
            <a:off x="6569957" y="2249487"/>
            <a:ext cx="4747087" cy="3541714"/>
          </a:xfrm>
        </p:spPr>
        <p:txBody>
          <a:bodyPr>
            <a:normAutofit/>
          </a:bodyPr>
          <a:lstStyle/>
          <a:p>
            <a:r>
              <a:rPr lang="en-US" dirty="0"/>
              <a:t>where </a:t>
            </a:r>
            <a:r>
              <a:rPr lang="en-US" i="1" dirty="0"/>
              <a:t>ai </a:t>
            </a:r>
            <a:r>
              <a:rPr lang="en-US" dirty="0"/>
              <a:t>is the bias of the visible neuron </a:t>
            </a:r>
            <a:r>
              <a:rPr lang="en-US" i="1" dirty="0" err="1"/>
              <a:t>i</a:t>
            </a:r>
            <a:r>
              <a:rPr lang="en-US" dirty="0"/>
              <a:t> that is in state </a:t>
            </a:r>
            <a:r>
              <a:rPr lang="en-US" i="1" dirty="0"/>
              <a:t>vi, </a:t>
            </a:r>
            <a:r>
              <a:rPr lang="en-US" i="1" dirty="0" err="1"/>
              <a:t>bj</a:t>
            </a:r>
            <a:r>
              <a:rPr lang="en-US" dirty="0"/>
              <a:t> is a bias of the hidden vector </a:t>
            </a:r>
            <a:r>
              <a:rPr lang="en-US" i="1" dirty="0"/>
              <a:t>j </a:t>
            </a:r>
            <a:r>
              <a:rPr lang="en-US" dirty="0"/>
              <a:t>that is in state </a:t>
            </a:r>
            <a:r>
              <a:rPr lang="en-US" i="1" dirty="0" err="1"/>
              <a:t>hj</a:t>
            </a:r>
            <a:r>
              <a:rPr lang="en-US" dirty="0"/>
              <a:t> and </a:t>
            </a:r>
            <a:r>
              <a:rPr lang="en-US" i="1" dirty="0" err="1"/>
              <a:t>wij</a:t>
            </a:r>
            <a:r>
              <a:rPr lang="en-US" dirty="0"/>
              <a:t> is the weight of the connection between neuron </a:t>
            </a:r>
            <a:r>
              <a:rPr lang="en-US" i="1" dirty="0" err="1"/>
              <a:t>i</a:t>
            </a:r>
            <a:r>
              <a:rPr lang="en-US" i="1" dirty="0"/>
              <a:t> </a:t>
            </a:r>
            <a:r>
              <a:rPr lang="en-US" dirty="0"/>
              <a:t>and </a:t>
            </a:r>
            <a:r>
              <a:rPr lang="en-US" i="1" dirty="0"/>
              <a:t>j</a:t>
            </a:r>
            <a:endParaRPr lang="en-US" dirty="0"/>
          </a:p>
        </p:txBody>
      </p:sp>
    </p:spTree>
    <p:extLst>
      <p:ext uri="{BB962C8B-B14F-4D97-AF65-F5344CB8AC3E}">
        <p14:creationId xmlns:p14="http://schemas.microsoft.com/office/powerpoint/2010/main" val="3969624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7897</TotalTime>
  <Words>1608</Words>
  <Application>Microsoft Macintosh PowerPoint</Application>
  <PresentationFormat>Widescreen</PresentationFormat>
  <Paragraphs>146</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Helvetica Neue</vt:lpstr>
      <vt:lpstr>Helvetica Neue Light</vt:lpstr>
      <vt:lpstr>Tw Cen MT</vt:lpstr>
      <vt:lpstr>Circuit</vt:lpstr>
      <vt:lpstr>Anomaly detection using Deep Learning</vt:lpstr>
      <vt:lpstr>Agenda</vt:lpstr>
      <vt:lpstr>Big Picture Anomaly detection</vt:lpstr>
      <vt:lpstr>Traditional methods of anomaly detection</vt:lpstr>
      <vt:lpstr>Isolated Forest</vt:lpstr>
      <vt:lpstr>Schedule</vt:lpstr>
      <vt:lpstr>Schedule</vt:lpstr>
      <vt:lpstr>Restricted Boltzmann machine</vt:lpstr>
      <vt:lpstr>Energy function for RBM</vt:lpstr>
      <vt:lpstr>Training</vt:lpstr>
      <vt:lpstr>Two Steps</vt:lpstr>
      <vt:lpstr>What's Next Week 3: Programming</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be disrupted -A Strategy for Web API reuse</dc:title>
  <dc:creator>Shawn McCarthy</dc:creator>
  <cp:lastModifiedBy>Shawn McCarthy</cp:lastModifiedBy>
  <cp:revision>46</cp:revision>
  <dcterms:created xsi:type="dcterms:W3CDTF">2020-11-22T18:41:05Z</dcterms:created>
  <dcterms:modified xsi:type="dcterms:W3CDTF">2021-09-08T03:32:41Z</dcterms:modified>
</cp:coreProperties>
</file>