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6"/>
  </p:notesMasterIdLst>
  <p:sldIdLst>
    <p:sldId id="256" r:id="rId2"/>
    <p:sldId id="258" r:id="rId3"/>
    <p:sldId id="259" r:id="rId4"/>
    <p:sldId id="265" r:id="rId5"/>
    <p:sldId id="279" r:id="rId6"/>
    <p:sldId id="272" r:id="rId7"/>
    <p:sldId id="278" r:id="rId8"/>
    <p:sldId id="280" r:id="rId9"/>
    <p:sldId id="281" r:id="rId10"/>
    <p:sldId id="282" r:id="rId11"/>
    <p:sldId id="283" r:id="rId12"/>
    <p:sldId id="287" r:id="rId13"/>
    <p:sldId id="285" r:id="rId14"/>
    <p:sldId id="286" r:id="rId15"/>
    <p:sldId id="290" r:id="rId16"/>
    <p:sldId id="289" r:id="rId17"/>
    <p:sldId id="288" r:id="rId18"/>
    <p:sldId id="292" r:id="rId19"/>
    <p:sldId id="293" r:id="rId20"/>
    <p:sldId id="291" r:id="rId21"/>
    <p:sldId id="295" r:id="rId22"/>
    <p:sldId id="294" r:id="rId23"/>
    <p:sldId id="296" r:id="rId24"/>
    <p:sldId id="271" r:id="rId25"/>
    <p:sldId id="273" r:id="rId26"/>
    <p:sldId id="274" r:id="rId27"/>
    <p:sldId id="275" r:id="rId28"/>
    <p:sldId id="270" r:id="rId29"/>
    <p:sldId id="297" r:id="rId30"/>
    <p:sldId id="298" r:id="rId31"/>
    <p:sldId id="299" r:id="rId32"/>
    <p:sldId id="300" r:id="rId33"/>
    <p:sldId id="284" r:id="rId34"/>
    <p:sldId id="26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986"/>
    <p:restoredTop sz="82387"/>
  </p:normalViewPr>
  <p:slideViewPr>
    <p:cSldViewPr snapToGrid="0" snapToObjects="1">
      <p:cViewPr varScale="1">
        <p:scale>
          <a:sx n="83" d="100"/>
          <a:sy n="83" d="100"/>
        </p:scale>
        <p:origin x="60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 Id="rId4"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104C85-6AB7-2C4A-931C-ABF33027851B}" type="doc">
      <dgm:prSet loTypeId="urn:microsoft.com/office/officeart/2008/layout/BendingPictureCaptionList" loCatId="" qsTypeId="urn:microsoft.com/office/officeart/2005/8/quickstyle/simple1" qsCatId="simple" csTypeId="urn:microsoft.com/office/officeart/2005/8/colors/accent1_2" csCatId="accent1" phldr="1"/>
      <dgm:spPr/>
      <dgm:t>
        <a:bodyPr/>
        <a:lstStyle/>
        <a:p>
          <a:endParaRPr lang="en-US"/>
        </a:p>
      </dgm:t>
    </dgm:pt>
    <dgm:pt modelId="{B5CE605C-062F-2143-8EDD-6B5E857D8711}">
      <dgm:prSet phldrT="[Text]"/>
      <dgm:spPr/>
      <dgm:t>
        <a:bodyPr/>
        <a:lstStyle/>
        <a:p>
          <a:r>
            <a:rPr lang="en-US"/>
            <a:t>Data science / Statistics – Supervised </a:t>
          </a:r>
          <a:endParaRPr lang="en-US" dirty="0"/>
        </a:p>
      </dgm:t>
    </dgm:pt>
    <dgm:pt modelId="{452DB1DB-B5D6-2D4E-A34F-E09397E23C8D}" type="parTrans" cxnId="{A9DF1EA8-5DC4-654E-9084-66867979E70C}">
      <dgm:prSet/>
      <dgm:spPr/>
      <dgm:t>
        <a:bodyPr/>
        <a:lstStyle/>
        <a:p>
          <a:endParaRPr lang="en-US"/>
        </a:p>
      </dgm:t>
    </dgm:pt>
    <dgm:pt modelId="{75B3C3B8-27FE-6C4B-BC28-6EF6C8CDF10C}" type="sibTrans" cxnId="{A9DF1EA8-5DC4-654E-9084-66867979E70C}">
      <dgm:prSet/>
      <dgm:spPr/>
      <dgm:t>
        <a:bodyPr/>
        <a:lstStyle/>
        <a:p>
          <a:endParaRPr lang="en-US"/>
        </a:p>
      </dgm:t>
    </dgm:pt>
    <dgm:pt modelId="{4E920923-9226-C94D-9F2D-E14381A90584}">
      <dgm:prSet/>
      <dgm:spPr/>
      <dgm:t>
        <a:bodyPr/>
        <a:lstStyle/>
        <a:p>
          <a:r>
            <a:rPr lang="en-US" dirty="0"/>
            <a:t>Isolation Forest – Unsupervised anomaly detection</a:t>
          </a:r>
        </a:p>
      </dgm:t>
    </dgm:pt>
    <dgm:pt modelId="{19F4BD1E-4028-1849-B156-A5E4151378A2}" type="parTrans" cxnId="{394F9D1E-A518-484B-8061-78CBC27839C8}">
      <dgm:prSet/>
      <dgm:spPr/>
      <dgm:t>
        <a:bodyPr/>
        <a:lstStyle/>
        <a:p>
          <a:endParaRPr lang="en-US"/>
        </a:p>
      </dgm:t>
    </dgm:pt>
    <dgm:pt modelId="{9814E144-29B1-5F4E-BAEA-779D87D1BE68}" type="sibTrans" cxnId="{394F9D1E-A518-484B-8061-78CBC27839C8}">
      <dgm:prSet/>
      <dgm:spPr/>
      <dgm:t>
        <a:bodyPr/>
        <a:lstStyle/>
        <a:p>
          <a:endParaRPr lang="en-US"/>
        </a:p>
      </dgm:t>
    </dgm:pt>
    <dgm:pt modelId="{49BE6D92-CA3C-9D46-807B-E7B9A289CA47}">
      <dgm:prSet/>
      <dgm:spPr/>
      <dgm:t>
        <a:bodyPr/>
        <a:lstStyle/>
        <a:p>
          <a:r>
            <a:rPr lang="en-US" dirty="0"/>
            <a:t>One-Class Support Vector Machine (SVM) – Semi-supervised</a:t>
          </a:r>
        </a:p>
      </dgm:t>
    </dgm:pt>
    <dgm:pt modelId="{CA263243-AFA6-A442-9D21-929F541B8B1D}" type="parTrans" cxnId="{F63B41A4-CD8B-9B44-803A-944593F5FBEC}">
      <dgm:prSet/>
      <dgm:spPr/>
      <dgm:t>
        <a:bodyPr/>
        <a:lstStyle/>
        <a:p>
          <a:endParaRPr lang="en-US"/>
        </a:p>
      </dgm:t>
    </dgm:pt>
    <dgm:pt modelId="{A38BCCA7-19A3-5F40-B62E-1723A8F12B3F}" type="sibTrans" cxnId="{F63B41A4-CD8B-9B44-803A-944593F5FBEC}">
      <dgm:prSet/>
      <dgm:spPr/>
      <dgm:t>
        <a:bodyPr/>
        <a:lstStyle/>
        <a:p>
          <a:endParaRPr lang="en-US"/>
        </a:p>
      </dgm:t>
    </dgm:pt>
    <dgm:pt modelId="{62817622-01EF-394A-AD64-6C7CE03FB18E}">
      <dgm:prSet/>
      <dgm:spPr/>
      <dgm:t>
        <a:bodyPr/>
        <a:lstStyle/>
        <a:p>
          <a:r>
            <a:rPr lang="en-US" dirty="0"/>
            <a:t>Local Outlier</a:t>
          </a:r>
        </a:p>
      </dgm:t>
    </dgm:pt>
    <dgm:pt modelId="{F1118CDA-C293-B648-AEDC-B609AF332B62}" type="parTrans" cxnId="{C05B6030-ADD3-B441-AF55-B536D6F5F752}">
      <dgm:prSet/>
      <dgm:spPr/>
      <dgm:t>
        <a:bodyPr/>
        <a:lstStyle/>
        <a:p>
          <a:endParaRPr lang="en-US"/>
        </a:p>
      </dgm:t>
    </dgm:pt>
    <dgm:pt modelId="{0434AA8C-0C71-9141-8510-9B79E56EF55A}" type="sibTrans" cxnId="{C05B6030-ADD3-B441-AF55-B536D6F5F752}">
      <dgm:prSet/>
      <dgm:spPr/>
      <dgm:t>
        <a:bodyPr/>
        <a:lstStyle/>
        <a:p>
          <a:endParaRPr lang="en-US"/>
        </a:p>
      </dgm:t>
    </dgm:pt>
    <dgm:pt modelId="{6D257971-0A73-384A-9796-222A13C14408}" type="pres">
      <dgm:prSet presAssocID="{71104C85-6AB7-2C4A-931C-ABF33027851B}" presName="Name0" presStyleCnt="0">
        <dgm:presLayoutVars>
          <dgm:dir/>
          <dgm:resizeHandles val="exact"/>
        </dgm:presLayoutVars>
      </dgm:prSet>
      <dgm:spPr/>
    </dgm:pt>
    <dgm:pt modelId="{6B42B725-AD8E-254E-98FB-F4C3D8C9EEFD}" type="pres">
      <dgm:prSet presAssocID="{B5CE605C-062F-2143-8EDD-6B5E857D8711}" presName="composite" presStyleCnt="0"/>
      <dgm:spPr/>
    </dgm:pt>
    <dgm:pt modelId="{8B328DA0-4002-234F-87D0-136F934BA51A}" type="pres">
      <dgm:prSet presAssocID="{B5CE605C-062F-2143-8EDD-6B5E857D8711}" presName="rect1" presStyleLbl="bgImgPlace1" presStyleIdx="0" presStyleCnt="4"/>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l="-96000" r="-96000"/>
          </a:stretch>
        </a:blipFill>
      </dgm:spPr>
    </dgm:pt>
    <dgm:pt modelId="{31E8098D-1D30-5F48-9AAD-7F495AFD4217}" type="pres">
      <dgm:prSet presAssocID="{B5CE605C-062F-2143-8EDD-6B5E857D8711}" presName="wedgeRectCallout1" presStyleLbl="node1" presStyleIdx="0" presStyleCnt="4">
        <dgm:presLayoutVars>
          <dgm:bulletEnabled val="1"/>
        </dgm:presLayoutVars>
      </dgm:prSet>
      <dgm:spPr/>
    </dgm:pt>
    <dgm:pt modelId="{CE57CE65-88D6-F249-B029-1837F1BC8921}" type="pres">
      <dgm:prSet presAssocID="{75B3C3B8-27FE-6C4B-BC28-6EF6C8CDF10C}" presName="sibTrans" presStyleCnt="0"/>
      <dgm:spPr/>
    </dgm:pt>
    <dgm:pt modelId="{2B674A0D-996A-204F-BB0B-1C2E86BAA2AA}" type="pres">
      <dgm:prSet presAssocID="{4E920923-9226-C94D-9F2D-E14381A90584}" presName="composite" presStyleCnt="0"/>
      <dgm:spPr/>
    </dgm:pt>
    <dgm:pt modelId="{BB6DA0C3-6556-3740-BEF4-0A7BBF92EFD4}" type="pres">
      <dgm:prSet presAssocID="{4E920923-9226-C94D-9F2D-E14381A90584}" presName="rect1" presStyleLbl="bgImgPlace1" presStyleIdx="1" presStyleCnt="4"/>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l="-21000" r="-21000"/>
          </a:stretch>
        </a:blipFill>
      </dgm:spPr>
    </dgm:pt>
    <dgm:pt modelId="{B6821A53-9B04-FE45-B4EC-1A24D2CC47E4}" type="pres">
      <dgm:prSet presAssocID="{4E920923-9226-C94D-9F2D-E14381A90584}" presName="wedgeRectCallout1" presStyleLbl="node1" presStyleIdx="1" presStyleCnt="4">
        <dgm:presLayoutVars>
          <dgm:bulletEnabled val="1"/>
        </dgm:presLayoutVars>
      </dgm:prSet>
      <dgm:spPr/>
    </dgm:pt>
    <dgm:pt modelId="{82717092-E961-204E-85BB-FB31FD91DEA5}" type="pres">
      <dgm:prSet presAssocID="{9814E144-29B1-5F4E-BAEA-779D87D1BE68}" presName="sibTrans" presStyleCnt="0"/>
      <dgm:spPr/>
    </dgm:pt>
    <dgm:pt modelId="{DCD01926-7BE2-9649-A957-F8597A9A5EB2}" type="pres">
      <dgm:prSet presAssocID="{62817622-01EF-394A-AD64-6C7CE03FB18E}" presName="composite" presStyleCnt="0"/>
      <dgm:spPr/>
    </dgm:pt>
    <dgm:pt modelId="{CB56A6FC-534B-FC42-BAC3-0847F27CA869}" type="pres">
      <dgm:prSet presAssocID="{62817622-01EF-394A-AD64-6C7CE03FB18E}" presName="rect1" presStyleLbl="bgImgPlace1" presStyleIdx="2" presStyleCnt="4"/>
      <dgm:spPr>
        <a:blipFill rotWithShape="1">
          <a:blip xmlns:r="http://schemas.openxmlformats.org/officeDocument/2006/relationships" r:embed="rId3"/>
          <a:srcRect/>
          <a:stretch>
            <a:fillRect l="-5000" r="-5000"/>
          </a:stretch>
        </a:blipFill>
      </dgm:spPr>
    </dgm:pt>
    <dgm:pt modelId="{C6C0DB84-B385-AC41-AB36-1005D01DE099}" type="pres">
      <dgm:prSet presAssocID="{62817622-01EF-394A-AD64-6C7CE03FB18E}" presName="wedgeRectCallout1" presStyleLbl="node1" presStyleIdx="2" presStyleCnt="4">
        <dgm:presLayoutVars>
          <dgm:bulletEnabled val="1"/>
        </dgm:presLayoutVars>
      </dgm:prSet>
      <dgm:spPr/>
    </dgm:pt>
    <dgm:pt modelId="{3F3FC970-FE67-474D-981B-011E7DF25D8C}" type="pres">
      <dgm:prSet presAssocID="{0434AA8C-0C71-9141-8510-9B79E56EF55A}" presName="sibTrans" presStyleCnt="0"/>
      <dgm:spPr/>
    </dgm:pt>
    <dgm:pt modelId="{3E586BCC-B830-1F49-ACCE-D565A12ED04E}" type="pres">
      <dgm:prSet presAssocID="{49BE6D92-CA3C-9D46-807B-E7B9A289CA47}" presName="composite" presStyleCnt="0"/>
      <dgm:spPr/>
    </dgm:pt>
    <dgm:pt modelId="{F6165E6D-9C6B-3748-9087-E49F84A5BB5B}" type="pres">
      <dgm:prSet presAssocID="{49BE6D92-CA3C-9D46-807B-E7B9A289CA47}" presName="rect1" presStyleLbl="bgImgPlace1" presStyleIdx="3" presStyleCnt="4"/>
      <dgm:spPr>
        <a:blipFill rotWithShape="1">
          <a:blip xmlns:r="http://schemas.openxmlformats.org/officeDocument/2006/relationships" r:embed="rId4"/>
          <a:srcRect/>
          <a:stretch>
            <a:fillRect l="-13000" r="-13000"/>
          </a:stretch>
        </a:blipFill>
      </dgm:spPr>
    </dgm:pt>
    <dgm:pt modelId="{8AB8B2FF-D19A-7C44-98FE-389BF71401D0}" type="pres">
      <dgm:prSet presAssocID="{49BE6D92-CA3C-9D46-807B-E7B9A289CA47}" presName="wedgeRectCallout1" presStyleLbl="node1" presStyleIdx="3" presStyleCnt="4">
        <dgm:presLayoutVars>
          <dgm:bulletEnabled val="1"/>
        </dgm:presLayoutVars>
      </dgm:prSet>
      <dgm:spPr/>
    </dgm:pt>
  </dgm:ptLst>
  <dgm:cxnLst>
    <dgm:cxn modelId="{394F9D1E-A518-484B-8061-78CBC27839C8}" srcId="{71104C85-6AB7-2C4A-931C-ABF33027851B}" destId="{4E920923-9226-C94D-9F2D-E14381A90584}" srcOrd="1" destOrd="0" parTransId="{19F4BD1E-4028-1849-B156-A5E4151378A2}" sibTransId="{9814E144-29B1-5F4E-BAEA-779D87D1BE68}"/>
    <dgm:cxn modelId="{C05B6030-ADD3-B441-AF55-B536D6F5F752}" srcId="{71104C85-6AB7-2C4A-931C-ABF33027851B}" destId="{62817622-01EF-394A-AD64-6C7CE03FB18E}" srcOrd="2" destOrd="0" parTransId="{F1118CDA-C293-B648-AEDC-B609AF332B62}" sibTransId="{0434AA8C-0C71-9141-8510-9B79E56EF55A}"/>
    <dgm:cxn modelId="{4C5DC544-536B-6F46-A34E-E7E046235EC5}" type="presOf" srcId="{B5CE605C-062F-2143-8EDD-6B5E857D8711}" destId="{31E8098D-1D30-5F48-9AAD-7F495AFD4217}" srcOrd="0" destOrd="0" presId="urn:microsoft.com/office/officeart/2008/layout/BendingPictureCaptionList"/>
    <dgm:cxn modelId="{1DDFB89D-C572-414C-BCC0-A6E2E1E67D6A}" type="presOf" srcId="{49BE6D92-CA3C-9D46-807B-E7B9A289CA47}" destId="{8AB8B2FF-D19A-7C44-98FE-389BF71401D0}" srcOrd="0" destOrd="0" presId="urn:microsoft.com/office/officeart/2008/layout/BendingPictureCaptionList"/>
    <dgm:cxn modelId="{F63B41A4-CD8B-9B44-803A-944593F5FBEC}" srcId="{71104C85-6AB7-2C4A-931C-ABF33027851B}" destId="{49BE6D92-CA3C-9D46-807B-E7B9A289CA47}" srcOrd="3" destOrd="0" parTransId="{CA263243-AFA6-A442-9D21-929F541B8B1D}" sibTransId="{A38BCCA7-19A3-5F40-B62E-1723A8F12B3F}"/>
    <dgm:cxn modelId="{A9DF1EA8-5DC4-654E-9084-66867979E70C}" srcId="{71104C85-6AB7-2C4A-931C-ABF33027851B}" destId="{B5CE605C-062F-2143-8EDD-6B5E857D8711}" srcOrd="0" destOrd="0" parTransId="{452DB1DB-B5D6-2D4E-A34F-E09397E23C8D}" sibTransId="{75B3C3B8-27FE-6C4B-BC28-6EF6C8CDF10C}"/>
    <dgm:cxn modelId="{A4F75BC7-3B7E-1C42-9486-55748E9037A2}" type="presOf" srcId="{4E920923-9226-C94D-9F2D-E14381A90584}" destId="{B6821A53-9B04-FE45-B4EC-1A24D2CC47E4}" srcOrd="0" destOrd="0" presId="urn:microsoft.com/office/officeart/2008/layout/BendingPictureCaptionList"/>
    <dgm:cxn modelId="{F960E4E8-50AE-3B4B-A53A-528105673CA0}" type="presOf" srcId="{71104C85-6AB7-2C4A-931C-ABF33027851B}" destId="{6D257971-0A73-384A-9796-222A13C14408}" srcOrd="0" destOrd="0" presId="urn:microsoft.com/office/officeart/2008/layout/BendingPictureCaptionList"/>
    <dgm:cxn modelId="{9CBA23F6-B438-9F41-B612-4DCE97643FA1}" type="presOf" srcId="{62817622-01EF-394A-AD64-6C7CE03FB18E}" destId="{C6C0DB84-B385-AC41-AB36-1005D01DE099}" srcOrd="0" destOrd="0" presId="urn:microsoft.com/office/officeart/2008/layout/BendingPictureCaptionList"/>
    <dgm:cxn modelId="{4133C135-A06D-124A-AD45-7275CC62ED9B}" type="presParOf" srcId="{6D257971-0A73-384A-9796-222A13C14408}" destId="{6B42B725-AD8E-254E-98FB-F4C3D8C9EEFD}" srcOrd="0" destOrd="0" presId="urn:microsoft.com/office/officeart/2008/layout/BendingPictureCaptionList"/>
    <dgm:cxn modelId="{006C8CBE-A608-8A40-89B0-7B4756199378}" type="presParOf" srcId="{6B42B725-AD8E-254E-98FB-F4C3D8C9EEFD}" destId="{8B328DA0-4002-234F-87D0-136F934BA51A}" srcOrd="0" destOrd="0" presId="urn:microsoft.com/office/officeart/2008/layout/BendingPictureCaptionList"/>
    <dgm:cxn modelId="{F47125BE-463C-AE4E-B6E9-1BD40EC36E58}" type="presParOf" srcId="{6B42B725-AD8E-254E-98FB-F4C3D8C9EEFD}" destId="{31E8098D-1D30-5F48-9AAD-7F495AFD4217}" srcOrd="1" destOrd="0" presId="urn:microsoft.com/office/officeart/2008/layout/BendingPictureCaptionList"/>
    <dgm:cxn modelId="{B7DD49C3-D33F-F64F-9491-9E4BF111041C}" type="presParOf" srcId="{6D257971-0A73-384A-9796-222A13C14408}" destId="{CE57CE65-88D6-F249-B029-1837F1BC8921}" srcOrd="1" destOrd="0" presId="urn:microsoft.com/office/officeart/2008/layout/BendingPictureCaptionList"/>
    <dgm:cxn modelId="{C66BA815-09B6-4740-8C51-F4449ECE3E30}" type="presParOf" srcId="{6D257971-0A73-384A-9796-222A13C14408}" destId="{2B674A0D-996A-204F-BB0B-1C2E86BAA2AA}" srcOrd="2" destOrd="0" presId="urn:microsoft.com/office/officeart/2008/layout/BendingPictureCaptionList"/>
    <dgm:cxn modelId="{E25E9F39-F0CA-C54F-9735-F08E9B2295DE}" type="presParOf" srcId="{2B674A0D-996A-204F-BB0B-1C2E86BAA2AA}" destId="{BB6DA0C3-6556-3740-BEF4-0A7BBF92EFD4}" srcOrd="0" destOrd="0" presId="urn:microsoft.com/office/officeart/2008/layout/BendingPictureCaptionList"/>
    <dgm:cxn modelId="{87CB5576-6EF5-834F-A7D1-F2B65032C4BB}" type="presParOf" srcId="{2B674A0D-996A-204F-BB0B-1C2E86BAA2AA}" destId="{B6821A53-9B04-FE45-B4EC-1A24D2CC47E4}" srcOrd="1" destOrd="0" presId="urn:microsoft.com/office/officeart/2008/layout/BendingPictureCaptionList"/>
    <dgm:cxn modelId="{76F3470C-162C-DE4A-BF6A-BF6F1C0EE3A0}" type="presParOf" srcId="{6D257971-0A73-384A-9796-222A13C14408}" destId="{82717092-E961-204E-85BB-FB31FD91DEA5}" srcOrd="3" destOrd="0" presId="urn:microsoft.com/office/officeart/2008/layout/BendingPictureCaptionList"/>
    <dgm:cxn modelId="{0A489DA8-C326-EF4B-BB9C-2C989ABD7316}" type="presParOf" srcId="{6D257971-0A73-384A-9796-222A13C14408}" destId="{DCD01926-7BE2-9649-A957-F8597A9A5EB2}" srcOrd="4" destOrd="0" presId="urn:microsoft.com/office/officeart/2008/layout/BendingPictureCaptionList"/>
    <dgm:cxn modelId="{E58CC477-56DF-194F-A7F1-DC50EDB4E03A}" type="presParOf" srcId="{DCD01926-7BE2-9649-A957-F8597A9A5EB2}" destId="{CB56A6FC-534B-FC42-BAC3-0847F27CA869}" srcOrd="0" destOrd="0" presId="urn:microsoft.com/office/officeart/2008/layout/BendingPictureCaptionList"/>
    <dgm:cxn modelId="{7B478CDB-0D72-2744-912E-CC1ED2108215}" type="presParOf" srcId="{DCD01926-7BE2-9649-A957-F8597A9A5EB2}" destId="{C6C0DB84-B385-AC41-AB36-1005D01DE099}" srcOrd="1" destOrd="0" presId="urn:microsoft.com/office/officeart/2008/layout/BendingPictureCaptionList"/>
    <dgm:cxn modelId="{A8A76A82-E77A-D949-A644-23351296FA40}" type="presParOf" srcId="{6D257971-0A73-384A-9796-222A13C14408}" destId="{3F3FC970-FE67-474D-981B-011E7DF25D8C}" srcOrd="5" destOrd="0" presId="urn:microsoft.com/office/officeart/2008/layout/BendingPictureCaptionList"/>
    <dgm:cxn modelId="{2595A3FB-EE2B-DF49-9041-7AB751FA1103}" type="presParOf" srcId="{6D257971-0A73-384A-9796-222A13C14408}" destId="{3E586BCC-B830-1F49-ACCE-D565A12ED04E}" srcOrd="6" destOrd="0" presId="urn:microsoft.com/office/officeart/2008/layout/BendingPictureCaptionList"/>
    <dgm:cxn modelId="{7E77E150-A711-BC46-8B3E-79E25B7AC5AB}" type="presParOf" srcId="{3E586BCC-B830-1F49-ACCE-D565A12ED04E}" destId="{F6165E6D-9C6B-3748-9087-E49F84A5BB5B}" srcOrd="0" destOrd="0" presId="urn:microsoft.com/office/officeart/2008/layout/BendingPictureCaptionList"/>
    <dgm:cxn modelId="{D6DF2D66-6F68-2341-81B0-F7132839C946}" type="presParOf" srcId="{3E586BCC-B830-1F49-ACCE-D565A12ED04E}" destId="{8AB8B2FF-D19A-7C44-98FE-389BF71401D0}" srcOrd="1" destOrd="0" presId="urn:microsoft.com/office/officeart/2008/layout/BendingPictureCap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28DA0-4002-234F-87D0-136F934BA51A}">
      <dsp:nvSpPr>
        <dsp:cNvPr id="0" name=""/>
        <dsp:cNvSpPr/>
      </dsp:nvSpPr>
      <dsp:spPr>
        <a:xfrm>
          <a:off x="3018" y="758381"/>
          <a:ext cx="2394914" cy="1915931"/>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96000" r="-96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E8098D-1D30-5F48-9AAD-7F495AFD4217}">
      <dsp:nvSpPr>
        <dsp:cNvPr id="0" name=""/>
        <dsp:cNvSpPr/>
      </dsp:nvSpPr>
      <dsp:spPr>
        <a:xfrm>
          <a:off x="218561" y="2482719"/>
          <a:ext cx="2131473" cy="670576"/>
        </a:xfrm>
        <a:prstGeom prst="wedgeRectCallout">
          <a:avLst>
            <a:gd name="adj1" fmla="val 20250"/>
            <a:gd name="adj2" fmla="val -607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Data science / Statistics – Supervised </a:t>
          </a:r>
          <a:endParaRPr lang="en-US" sz="1400" kern="1200" dirty="0"/>
        </a:p>
      </dsp:txBody>
      <dsp:txXfrm>
        <a:off x="218561" y="2482719"/>
        <a:ext cx="2131473" cy="670576"/>
      </dsp:txXfrm>
    </dsp:sp>
    <dsp:sp modelId="{BB6DA0C3-6556-3740-BEF4-0A7BBF92EFD4}">
      <dsp:nvSpPr>
        <dsp:cNvPr id="0" name=""/>
        <dsp:cNvSpPr/>
      </dsp:nvSpPr>
      <dsp:spPr>
        <a:xfrm>
          <a:off x="2637424" y="758381"/>
          <a:ext cx="2394914" cy="1915931"/>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l="-21000" r="-21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821A53-9B04-FE45-B4EC-1A24D2CC47E4}">
      <dsp:nvSpPr>
        <dsp:cNvPr id="0" name=""/>
        <dsp:cNvSpPr/>
      </dsp:nvSpPr>
      <dsp:spPr>
        <a:xfrm>
          <a:off x="2852967" y="2482719"/>
          <a:ext cx="2131473" cy="670576"/>
        </a:xfrm>
        <a:prstGeom prst="wedgeRectCallout">
          <a:avLst>
            <a:gd name="adj1" fmla="val 20250"/>
            <a:gd name="adj2" fmla="val -607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Isolation Forest – Unsupervised anomaly detection</a:t>
          </a:r>
        </a:p>
      </dsp:txBody>
      <dsp:txXfrm>
        <a:off x="2852967" y="2482719"/>
        <a:ext cx="2131473" cy="670576"/>
      </dsp:txXfrm>
    </dsp:sp>
    <dsp:sp modelId="{CB56A6FC-534B-FC42-BAC3-0847F27CA869}">
      <dsp:nvSpPr>
        <dsp:cNvPr id="0" name=""/>
        <dsp:cNvSpPr/>
      </dsp:nvSpPr>
      <dsp:spPr>
        <a:xfrm>
          <a:off x="5271830" y="758381"/>
          <a:ext cx="2394914" cy="1915931"/>
        </a:xfrm>
        <a:prstGeom prst="rect">
          <a:avLst/>
        </a:prstGeom>
        <a:blipFill rotWithShape="1">
          <a:blip xmlns:r="http://schemas.openxmlformats.org/officeDocument/2006/relationships" r:embed="rId3"/>
          <a:srcRect/>
          <a:stretch>
            <a:fillRect l="-5000" r="-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C0DB84-B385-AC41-AB36-1005D01DE099}">
      <dsp:nvSpPr>
        <dsp:cNvPr id="0" name=""/>
        <dsp:cNvSpPr/>
      </dsp:nvSpPr>
      <dsp:spPr>
        <a:xfrm>
          <a:off x="5487373" y="2482719"/>
          <a:ext cx="2131473" cy="670576"/>
        </a:xfrm>
        <a:prstGeom prst="wedgeRectCallout">
          <a:avLst>
            <a:gd name="adj1" fmla="val 20250"/>
            <a:gd name="adj2" fmla="val -607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Local Outlier</a:t>
          </a:r>
        </a:p>
      </dsp:txBody>
      <dsp:txXfrm>
        <a:off x="5487373" y="2482719"/>
        <a:ext cx="2131473" cy="670576"/>
      </dsp:txXfrm>
    </dsp:sp>
    <dsp:sp modelId="{F6165E6D-9C6B-3748-9087-E49F84A5BB5B}">
      <dsp:nvSpPr>
        <dsp:cNvPr id="0" name=""/>
        <dsp:cNvSpPr/>
      </dsp:nvSpPr>
      <dsp:spPr>
        <a:xfrm>
          <a:off x="7906236" y="758381"/>
          <a:ext cx="2394914" cy="1915931"/>
        </a:xfrm>
        <a:prstGeom prst="rect">
          <a:avLst/>
        </a:prstGeom>
        <a:blipFill rotWithShape="1">
          <a:blip xmlns:r="http://schemas.openxmlformats.org/officeDocument/2006/relationships" r:embed="rId4"/>
          <a:srcRect/>
          <a:stretch>
            <a:fillRect l="-13000" r="-13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B8B2FF-D19A-7C44-98FE-389BF71401D0}">
      <dsp:nvSpPr>
        <dsp:cNvPr id="0" name=""/>
        <dsp:cNvSpPr/>
      </dsp:nvSpPr>
      <dsp:spPr>
        <a:xfrm>
          <a:off x="8121778" y="2482719"/>
          <a:ext cx="2131473" cy="670576"/>
        </a:xfrm>
        <a:prstGeom prst="wedgeRectCallout">
          <a:avLst>
            <a:gd name="adj1" fmla="val 20250"/>
            <a:gd name="adj2" fmla="val -607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One-Class Support Vector Machine (SVM) – Semi-supervised</a:t>
          </a:r>
        </a:p>
      </dsp:txBody>
      <dsp:txXfrm>
        <a:off x="8121778" y="2482719"/>
        <a:ext cx="2131473" cy="670576"/>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E4D8E-1483-A24B-9B47-5A4823BD8C70}" type="datetimeFigureOut">
              <a:rPr lang="en-US" smtClean="0"/>
              <a:t>9/28/21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4663D1-B550-BF49-9E54-5C454DCFA890}" type="slidenum">
              <a:rPr lang="en-US" smtClean="0"/>
              <a:t>‹#›</a:t>
            </a:fld>
            <a:endParaRPr lang="en-US"/>
          </a:p>
        </p:txBody>
      </p:sp>
    </p:spTree>
    <p:extLst>
      <p:ext uri="{BB962C8B-B14F-4D97-AF65-F5344CB8AC3E}">
        <p14:creationId xmlns:p14="http://schemas.microsoft.com/office/powerpoint/2010/main" val="3021008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1</a:t>
            </a:fld>
            <a:endParaRPr lang="en-US"/>
          </a:p>
        </p:txBody>
      </p:sp>
    </p:spTree>
    <p:extLst>
      <p:ext uri="{BB962C8B-B14F-4D97-AF65-F5344CB8AC3E}">
        <p14:creationId xmlns:p14="http://schemas.microsoft.com/office/powerpoint/2010/main" val="105601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Multiple inputs are considered to be the first step when training the neural network. The inputs are taken into the input layer, multiplied by the weights, and added to the bias. After this, it goes through the activation function (sigmoid), and the outputs decide whether the hidden state gets activated.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weights in the neural network are in a matrix, where the number of input nodes is the number of rows, and the number of hidden nodes is the number of columns. The primary hidden node obtains the vector multiplication of the inputs, and is multiplied by the first column of weights before the corresponding bias term is added to it.</a:t>
            </a:r>
          </a:p>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11</a:t>
            </a:fld>
            <a:endParaRPr lang="en-US"/>
          </a:p>
        </p:txBody>
      </p:sp>
    </p:spTree>
    <p:extLst>
      <p:ext uri="{BB962C8B-B14F-4D97-AF65-F5344CB8AC3E}">
        <p14:creationId xmlns:p14="http://schemas.microsoft.com/office/powerpoint/2010/main" val="630919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of the appeals of RNNs is the idea that they might be able to connect previous information to the present task, such as using previous video frames might inform the understanding of the present frame</a:t>
            </a:r>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18</a:t>
            </a:fld>
            <a:endParaRPr lang="en-US"/>
          </a:p>
        </p:txBody>
      </p:sp>
    </p:spTree>
    <p:extLst>
      <p:ext uri="{BB962C8B-B14F-4D97-AF65-F5344CB8AC3E}">
        <p14:creationId xmlns:p14="http://schemas.microsoft.com/office/powerpoint/2010/main" val="2602095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19</a:t>
            </a:fld>
            <a:endParaRPr lang="en-US"/>
          </a:p>
        </p:txBody>
      </p:sp>
    </p:spTree>
    <p:extLst>
      <p:ext uri="{BB962C8B-B14F-4D97-AF65-F5344CB8AC3E}">
        <p14:creationId xmlns:p14="http://schemas.microsoft.com/office/powerpoint/2010/main" val="2040801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looks at </a:t>
            </a:r>
            <a:r>
              <a:rPr lang="en-US" sz="1200" b="0" i="0" u="none" strike="noStrike" kern="1200" dirty="0">
                <a:solidFill>
                  <a:schemeClr val="tx1"/>
                </a:solidFill>
                <a:effectLst/>
                <a:latin typeface="+mn-lt"/>
                <a:ea typeface="+mn-ea"/>
                <a:cs typeface="+mn-cs"/>
              </a:rPr>
              <a:t>ht−1ht−1</a:t>
            </a:r>
            <a:r>
              <a:rPr lang="en-US" sz="1200" b="0" i="0"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rPr>
              <a:t>xtxt</a:t>
            </a:r>
            <a:r>
              <a:rPr lang="en-US" sz="1200" b="0" i="0" kern="1200" dirty="0">
                <a:solidFill>
                  <a:schemeClr val="tx1"/>
                </a:solidFill>
                <a:effectLst/>
                <a:latin typeface="+mn-lt"/>
                <a:ea typeface="+mn-ea"/>
                <a:cs typeface="+mn-cs"/>
              </a:rPr>
              <a:t>, and outputs a number between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each number in the cell state </a:t>
            </a:r>
            <a:r>
              <a:rPr lang="en-US" sz="1200" b="0" i="0" u="none" strike="noStrike" kern="1200" dirty="0">
                <a:solidFill>
                  <a:schemeClr val="tx1"/>
                </a:solidFill>
                <a:effectLst/>
                <a:latin typeface="+mn-lt"/>
                <a:ea typeface="+mn-ea"/>
                <a:cs typeface="+mn-cs"/>
              </a:rPr>
              <a:t>Ct−1Ct−1</a:t>
            </a:r>
            <a:r>
              <a:rPr lang="en-US" sz="1200" b="0" i="0" kern="1200" dirty="0">
                <a:solidFill>
                  <a:schemeClr val="tx1"/>
                </a:solidFill>
                <a:effectLst/>
                <a:latin typeface="+mn-lt"/>
                <a:ea typeface="+mn-ea"/>
                <a:cs typeface="+mn-cs"/>
              </a:rPr>
              <a:t>. A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represents “completely keep this” while a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represents “completely get rid of this.”</a:t>
            </a:r>
          </a:p>
          <a:p>
            <a:endParaRPr lang="en-US" dirty="0"/>
          </a:p>
          <a:p>
            <a:r>
              <a:rPr lang="en-US" sz="1200" b="0" i="0" kern="1200" dirty="0">
                <a:solidFill>
                  <a:schemeClr val="tx1"/>
                </a:solidFill>
                <a:effectLst/>
                <a:latin typeface="+mn-lt"/>
                <a:ea typeface="+mn-ea"/>
                <a:cs typeface="+mn-cs"/>
              </a:rPr>
              <a:t>The next step is to decide what new information we’re going to store in the cell state. This has two parts. First, a sigmoid layer called the “input gate layer” decides which values we’ll update. Next, a tanh layer creates a vector of new candidate values, </a:t>
            </a:r>
            <a:r>
              <a:rPr lang="en-US" sz="1200" b="0" i="0" u="none" strike="noStrike" kern="1200" dirty="0">
                <a:solidFill>
                  <a:schemeClr val="tx1"/>
                </a:solidFill>
                <a:effectLst/>
                <a:latin typeface="+mn-lt"/>
                <a:ea typeface="+mn-ea"/>
                <a:cs typeface="+mn-cs"/>
              </a:rPr>
              <a:t>C̃ </a:t>
            </a:r>
            <a:r>
              <a:rPr lang="en-US" sz="1200" b="0" i="0" u="none" strike="noStrike" kern="1200" dirty="0" err="1">
                <a:solidFill>
                  <a:schemeClr val="tx1"/>
                </a:solidFill>
                <a:effectLst/>
                <a:latin typeface="+mn-lt"/>
                <a:ea typeface="+mn-ea"/>
                <a:cs typeface="+mn-cs"/>
              </a:rPr>
              <a:t>tC~t</a:t>
            </a:r>
            <a:r>
              <a:rPr lang="en-US" sz="1200" b="0" i="0" kern="1200" dirty="0">
                <a:solidFill>
                  <a:schemeClr val="tx1"/>
                </a:solidFill>
                <a:effectLst/>
                <a:latin typeface="+mn-lt"/>
                <a:ea typeface="+mn-ea"/>
                <a:cs typeface="+mn-cs"/>
              </a:rPr>
              <a:t>, that could be added to the state. In the next step, we’ll combine these two to create an update to the state.</a:t>
            </a:r>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21</a:t>
            </a:fld>
            <a:endParaRPr lang="en-US"/>
          </a:p>
        </p:txBody>
      </p:sp>
    </p:spTree>
    <p:extLst>
      <p:ext uri="{BB962C8B-B14F-4D97-AF65-F5344CB8AC3E}">
        <p14:creationId xmlns:p14="http://schemas.microsoft.com/office/powerpoint/2010/main" val="260518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It’s now time to update the old cell state, </a:t>
            </a:r>
            <a:r>
              <a:rPr lang="en-US" sz="1200" b="0" i="0" u="none" strike="noStrike" kern="1200" dirty="0">
                <a:solidFill>
                  <a:schemeClr val="tx1"/>
                </a:solidFill>
                <a:effectLst/>
                <a:latin typeface="+mn-lt"/>
                <a:ea typeface="+mn-ea"/>
                <a:cs typeface="+mn-cs"/>
              </a:rPr>
              <a:t>Ct−1Ct−1</a:t>
            </a:r>
            <a:r>
              <a:rPr lang="en-US" sz="1200" b="0" i="0" kern="1200" dirty="0">
                <a:solidFill>
                  <a:schemeClr val="tx1"/>
                </a:solidFill>
                <a:effectLst/>
                <a:latin typeface="+mn-lt"/>
                <a:ea typeface="+mn-ea"/>
                <a:cs typeface="+mn-cs"/>
              </a:rPr>
              <a:t>, into the new cell state </a:t>
            </a:r>
            <a:r>
              <a:rPr lang="en-US" sz="1200" b="0" i="0" u="none" strike="noStrike" kern="1200" dirty="0" err="1">
                <a:solidFill>
                  <a:schemeClr val="tx1"/>
                </a:solidFill>
                <a:effectLst/>
                <a:latin typeface="+mn-lt"/>
                <a:ea typeface="+mn-ea"/>
                <a:cs typeface="+mn-cs"/>
              </a:rPr>
              <a:t>CtCt</a:t>
            </a:r>
            <a:r>
              <a:rPr lang="en-US" sz="1200" b="0" i="0" kern="1200" dirty="0">
                <a:solidFill>
                  <a:schemeClr val="tx1"/>
                </a:solidFill>
                <a:effectLst/>
                <a:latin typeface="+mn-lt"/>
                <a:ea typeface="+mn-ea"/>
                <a:cs typeface="+mn-cs"/>
              </a:rPr>
              <a:t>. The previous steps already decided what to do, we just need to actually do 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Finally, we need to decide what we’re going to output. This output will be based on our cell state, but will be a filtered version</a:t>
            </a:r>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22</a:t>
            </a:fld>
            <a:endParaRPr lang="en-US"/>
          </a:p>
        </p:txBody>
      </p:sp>
    </p:spTree>
    <p:extLst>
      <p:ext uri="{BB962C8B-B14F-4D97-AF65-F5344CB8AC3E}">
        <p14:creationId xmlns:p14="http://schemas.microsoft.com/office/powerpoint/2010/main" val="1530502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Over the intermediate term, asset performance is often driven largely by cyclical factors tied to the state of the economy—such as corporate earnings, interest rates, and inflation. The business cycle, which encompasses the cyclical fluctuations in an economy over many months or a few years, can therefore be a critical determinant of asset market returns and the relative performance of various asset classes.</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Specifically, there are 4 distinct phases of a typical business cycle (see chart below):</a:t>
            </a:r>
          </a:p>
          <a:p>
            <a:pPr fontAlgn="base"/>
            <a:r>
              <a:rPr lang="en-US" b="1" i="0" dirty="0">
                <a:effectLst/>
              </a:rPr>
              <a:t>Early-cycle phase:</a:t>
            </a:r>
            <a:r>
              <a:rPr lang="en-US" b="0" i="0" dirty="0">
                <a:effectLst/>
              </a:rPr>
              <a:t> Generally a sharp recovery from recession, marked by an inflection from negative to positive growth in economic activity (e.g., gross domestic product, industrial production), then an accelerating growth rate. Credit conditions stop tightening amid easy monetary policy, creating a healthy environment for rapid margin expansion and profit growth. Business inventories are low, while sales growth improves significantly.</a:t>
            </a:r>
          </a:p>
          <a:p>
            <a:pPr fontAlgn="base"/>
            <a:r>
              <a:rPr lang="en-US" b="1" i="0" dirty="0">
                <a:effectLst/>
              </a:rPr>
              <a:t>Mid-cycle phase:</a:t>
            </a:r>
            <a:r>
              <a:rPr lang="en-US" b="0" i="0" dirty="0">
                <a:effectLst/>
              </a:rPr>
              <a:t> Typically the longest phase of the business cycle. The mid cycle is characterized by a positive but more moderate rate of growth than that experienced during the early-cycle phase. Economic activity gathers momentum, credit growth becomes strong, and profitability is healthy against an accommodative—though increasingly neutral— monetary policy backdrop. Inventories and sales grow, reaching equilibrium relative to each other.</a:t>
            </a:r>
          </a:p>
          <a:p>
            <a:pPr fontAlgn="base"/>
            <a:r>
              <a:rPr lang="en-US" b="1" i="0" dirty="0">
                <a:effectLst/>
              </a:rPr>
              <a:t>Late-cycle phase:</a:t>
            </a:r>
            <a:r>
              <a:rPr lang="en-US" b="0" i="0" dirty="0">
                <a:effectLst/>
              </a:rPr>
              <a:t> Often coincides with peak economic activity, implying that the rate of growth remains positive but slows. A typical late-cycle phase may be characterized as an overheating stage for the economy when capacity becomes constrained, which leads to rising inflationary pressures. While rates of inflation are not always high, rising inflationary pressures and a tight labor market tend to crimp profit margins and lead to tighter monetary policy.</a:t>
            </a:r>
          </a:p>
          <a:p>
            <a:pPr fontAlgn="base"/>
            <a:r>
              <a:rPr lang="en-US" b="1" i="0" dirty="0">
                <a:effectLst/>
              </a:rPr>
              <a:t>Recession phase:</a:t>
            </a:r>
            <a:r>
              <a:rPr lang="en-US" b="0" i="0" dirty="0">
                <a:effectLst/>
              </a:rPr>
              <a:t> Features a contraction in economic activity. Corporate profits decline and credit is scarce. Monetary policy becomes more accommodative and inventories gradually fall despite low sales levels, setting up for the next recovery.</a:t>
            </a:r>
          </a:p>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23</a:t>
            </a:fld>
            <a:endParaRPr lang="en-US"/>
          </a:p>
        </p:txBody>
      </p:sp>
    </p:spTree>
    <p:extLst>
      <p:ext uri="{BB962C8B-B14F-4D97-AF65-F5344CB8AC3E}">
        <p14:creationId xmlns:p14="http://schemas.microsoft.com/office/powerpoint/2010/main" val="1249431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Key takeaways</a:t>
            </a:r>
          </a:p>
          <a:p>
            <a:pPr fontAlgn="base"/>
            <a:r>
              <a:rPr lang="en-US" b="0" i="0" dirty="0">
                <a:effectLst/>
              </a:rPr>
              <a:t>The business cycle reflects the aggregate fluctuations of economic activity, which can be a critical determinant of asset performance over the intermediate term.</a:t>
            </a:r>
          </a:p>
          <a:p>
            <a:pPr fontAlgn="base"/>
            <a:r>
              <a:rPr lang="en-US" b="0" i="0" dirty="0">
                <a:effectLst/>
              </a:rPr>
              <a:t>Changes in key economic indicators have historically provided a fairly reliable guide to recognizing the business cycle's 4 distinct phases—early, mid, late, and recession.</a:t>
            </a:r>
          </a:p>
          <a:p>
            <a:pPr fontAlgn="base"/>
            <a:r>
              <a:rPr lang="en-US" b="0" i="0" dirty="0">
                <a:effectLst/>
              </a:rPr>
              <a:t>Our approach seeks to identify the shifting economic phases, providing a framework for making asset allocation decisions according to the probability that assets may outperform or underperform.</a:t>
            </a:r>
          </a:p>
          <a:p>
            <a:pPr fontAlgn="base"/>
            <a:r>
              <a:rPr lang="en-US" b="0" i="0" dirty="0">
                <a:effectLst/>
              </a:rPr>
              <a:t>For example, the early cycle phase is typically characterized by a sharp economic recovery and the outperformance of equities and other economically sensitive assets.</a:t>
            </a:r>
          </a:p>
          <a:p>
            <a:pPr fontAlgn="base"/>
            <a:r>
              <a:rPr lang="en-US" b="0" i="0" dirty="0">
                <a:effectLst/>
              </a:rPr>
              <a:t>This approach may be incorporated into an asset allocation framework to take advantage of cyclical performance that may deviate from longer-term asset returns.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business cycle approach to asset allocation can add value as part of an intermediate-term investment strategy. </a:t>
            </a:r>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24</a:t>
            </a:fld>
            <a:endParaRPr lang="en-US"/>
          </a:p>
        </p:txBody>
      </p:sp>
    </p:spTree>
    <p:extLst>
      <p:ext uri="{BB962C8B-B14F-4D97-AF65-F5344CB8AC3E}">
        <p14:creationId xmlns:p14="http://schemas.microsoft.com/office/powerpoint/2010/main" val="4053414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First the data was explored from the combined data sources.  First step in understanding the data is looking at the correlation. </a:t>
            </a:r>
          </a:p>
          <a:p>
            <a:endParaRPr lang="en-US" dirty="0"/>
          </a:p>
          <a:p>
            <a:r>
              <a:rPr lang="en-US" sz="1200" kern="1200" dirty="0">
                <a:solidFill>
                  <a:schemeClr val="tx1"/>
                </a:solidFill>
                <a:effectLst/>
                <a:latin typeface="+mn-lt"/>
                <a:ea typeface="+mn-ea"/>
                <a:cs typeface="+mn-cs"/>
              </a:rPr>
              <a:t>Looking at these correlations we see the following top correlation between both Macro and Sector based ETFs:</a:t>
            </a:r>
          </a:p>
          <a:p>
            <a:r>
              <a:rPr lang="en-US" sz="1200" kern="1200" dirty="0">
                <a:solidFill>
                  <a:schemeClr val="tx1"/>
                </a:solidFill>
                <a:effectLst/>
                <a:latin typeface="+mn-lt"/>
                <a:ea typeface="+mn-ea"/>
                <a:cs typeface="+mn-cs"/>
              </a:rPr>
              <a:t> </a:t>
            </a:r>
          </a:p>
          <a:p>
            <a:pPr latinLnBrk="1"/>
            <a:r>
              <a:rPr lang="en-US" sz="1200" kern="1200" dirty="0">
                <a:solidFill>
                  <a:schemeClr val="tx1"/>
                </a:solidFill>
                <a:effectLst/>
                <a:latin typeface="+mn-lt"/>
                <a:ea typeface="+mn-ea"/>
                <a:cs typeface="+mn-cs"/>
              </a:rPr>
              <a:t>Customer Discretionary  Health                    0.985486</a:t>
            </a:r>
          </a:p>
          <a:p>
            <a:pPr latinLnBrk="1"/>
            <a:r>
              <a:rPr lang="en-US" sz="1200" kern="1200" dirty="0">
                <a:solidFill>
                  <a:schemeClr val="tx1"/>
                </a:solidFill>
                <a:effectLst/>
                <a:latin typeface="+mn-lt"/>
                <a:ea typeface="+mn-ea"/>
                <a:cs typeface="+mn-cs"/>
              </a:rPr>
              <a:t>                        Industrials               0.984891</a:t>
            </a:r>
          </a:p>
          <a:p>
            <a:pPr latinLnBrk="1"/>
            <a:r>
              <a:rPr lang="en-US" sz="1200" kern="1200" dirty="0">
                <a:solidFill>
                  <a:schemeClr val="tx1"/>
                </a:solidFill>
                <a:effectLst/>
                <a:latin typeface="+mn-lt"/>
                <a:ea typeface="+mn-ea"/>
                <a:cs typeface="+mn-cs"/>
              </a:rPr>
              <a:t>Industrials             Health                    0.977034</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With industrials, customer discretionary and health we look at plot data to see the relationship.</a:t>
            </a:r>
          </a:p>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27</a:t>
            </a:fld>
            <a:endParaRPr lang="en-US"/>
          </a:p>
        </p:txBody>
      </p:sp>
    </p:spTree>
    <p:extLst>
      <p:ext uri="{BB962C8B-B14F-4D97-AF65-F5344CB8AC3E}">
        <p14:creationId xmlns:p14="http://schemas.microsoft.com/office/powerpoint/2010/main" val="1069560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business cycle approach to asset allocation can add additional insights as part of a intermediate to longer term strategy.  Although each business cycle is different, this analysis suggests that there is a cyclical pattern in the economy and performance in asset categories in the macro and sector do show some correlation.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biggest surprise in this analysis is the explainable AI features that drive importance of the business cycle over the last two cycles.  This shows that the indicators of CPI, Technology, Real-estate, Industrials and Oil as being good indicators of overall analysis of the business cycle.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Indicator</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Description</a:t>
            </a:r>
          </a:p>
          <a:p>
            <a:r>
              <a:rPr lang="en-US" sz="1200" kern="1200" dirty="0">
                <a:solidFill>
                  <a:schemeClr val="tx1"/>
                </a:solidFill>
                <a:effectLst/>
                <a:latin typeface="+mn-lt"/>
                <a:ea typeface="+mn-ea"/>
                <a:cs typeface="+mn-cs"/>
              </a:rPr>
              <a:t>CPI (Macro) Consumer price index measure changes in the price level of a weighted average market basket of consumer goods and services purchases by households</a:t>
            </a:r>
          </a:p>
          <a:p>
            <a:r>
              <a:rPr lang="en-US" sz="1200" kern="1200" dirty="0">
                <a:solidFill>
                  <a:schemeClr val="tx1"/>
                </a:solidFill>
                <a:effectLst/>
                <a:latin typeface="+mn-lt"/>
                <a:ea typeface="+mn-ea"/>
                <a:cs typeface="+mn-cs"/>
              </a:rPr>
              <a:t>Technology (Sector) Price and yield performance of publicly traded equity securities of companies in the technology select sector index.  </a:t>
            </a:r>
          </a:p>
          <a:p>
            <a:r>
              <a:rPr lang="en-US" sz="1200" kern="1200" dirty="0">
                <a:solidFill>
                  <a:schemeClr val="tx1"/>
                </a:solidFill>
                <a:effectLst/>
                <a:latin typeface="+mn-lt"/>
                <a:ea typeface="+mn-ea"/>
                <a:cs typeface="+mn-cs"/>
              </a:rPr>
              <a:t>Real estate (Sector) Price and yield performance of publicly traded equity securities of companies that purchase office building, hotels and other real property.  </a:t>
            </a:r>
          </a:p>
          <a:p>
            <a:r>
              <a:rPr lang="en-US" sz="1200" kern="1200" dirty="0">
                <a:solidFill>
                  <a:schemeClr val="tx1"/>
                </a:solidFill>
                <a:effectLst/>
                <a:latin typeface="+mn-lt"/>
                <a:ea typeface="+mn-ea"/>
                <a:cs typeface="+mn-cs"/>
              </a:rPr>
              <a:t>Industrials (Sector) Tracks the stocks of some of the largest companies in the US economy; large CAP US equities (e.g. MSFT, BA, HD, AMGN, UNH, DIS, JNJ)</a:t>
            </a:r>
          </a:p>
          <a:p>
            <a:r>
              <a:rPr lang="en-US" sz="1200" kern="1200" dirty="0">
                <a:solidFill>
                  <a:schemeClr val="tx1"/>
                </a:solidFill>
                <a:effectLst/>
                <a:latin typeface="+mn-lt"/>
                <a:ea typeface="+mn-ea"/>
                <a:cs typeface="+mn-cs"/>
              </a:rPr>
              <a:t>Oil (Macro) Crude oil prices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When combined with the analysis we see the relative performance therefore having business cycle insights can provide insights into more economically sensitive sectors as related to more defensively oriented sectors.  </a:t>
            </a:r>
          </a:p>
          <a:p>
            <a:endParaRPr lang="en-US" sz="120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Early – expand before peak - Sectors that typically benefit most from low interest rates—such as consumer discretionary, financials, and real estate which we also see in our analysis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Peak – during this phase the technology stocks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Contraction shows that Oil and by proxy energy stocks to do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Recession shows that consumer staples tend to do better – where revenues are tied to basic needs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Expansion after trough matches the expand before peak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Economic researchers (Ibbotson et al.) state that economic factors influence asset prices, however there is still research required to determine the best way to incorporate economic factors into asset allocation approaches.  The impact of the pandemic entered the US into a contraction after peak cycle that was not influenced by other economic factors.  There is debate whether we should have eliminated that period from the analysis however it still provides valuable insights to the impact on sector and macro indicators.  Today the problem with business cycle analysis is research centers such as NBER are not timely in their analysis (their last announcement of recession was a full 12 months after the fact).  Leveraging the full AI model with the 12 data sources continues to predict that we are still in the contraction after peak phase of the business cycle.  We believe with a disciplined business cycle approach that we can better predict the natural phases of the economy and better analyze the underlying factors and trends across various time horizons through the use of both macro and sector data sources.</a:t>
            </a:r>
          </a:p>
          <a:p>
            <a:endParaRPr lang="en-US" b="0" dirty="0"/>
          </a:p>
        </p:txBody>
      </p:sp>
      <p:sp>
        <p:nvSpPr>
          <p:cNvPr id="4" name="Slide Number Placeholder 3"/>
          <p:cNvSpPr>
            <a:spLocks noGrp="1"/>
          </p:cNvSpPr>
          <p:nvPr>
            <p:ph type="sldNum" sz="quarter" idx="5"/>
          </p:nvPr>
        </p:nvSpPr>
        <p:spPr/>
        <p:txBody>
          <a:bodyPr/>
          <a:lstStyle/>
          <a:p>
            <a:fld id="{D54663D1-B550-BF49-9E54-5C454DCFA890}" type="slidenum">
              <a:rPr lang="en-US" smtClean="0"/>
              <a:t>28</a:t>
            </a:fld>
            <a:endParaRPr lang="en-US"/>
          </a:p>
        </p:txBody>
      </p:sp>
    </p:spTree>
    <p:extLst>
      <p:ext uri="{BB962C8B-B14F-4D97-AF65-F5344CB8AC3E}">
        <p14:creationId xmlns:p14="http://schemas.microsoft.com/office/powerpoint/2010/main" val="1599099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4663D1-B550-BF49-9E54-5C454DCFA890}" type="slidenum">
              <a:rPr lang="en-US" smtClean="0"/>
              <a:t>3</a:t>
            </a:fld>
            <a:endParaRPr lang="en-US"/>
          </a:p>
        </p:txBody>
      </p:sp>
    </p:spTree>
    <p:extLst>
      <p:ext uri="{BB962C8B-B14F-4D97-AF65-F5344CB8AC3E}">
        <p14:creationId xmlns:p14="http://schemas.microsoft.com/office/powerpoint/2010/main" val="1784877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Data Science – regression models we can look at past data and use it to predict future target – linear regression for example, </a:t>
            </a:r>
            <a:r>
              <a:rPr lang="en-US" dirty="0" err="1"/>
              <a:t>xgboost</a:t>
            </a:r>
            <a:r>
              <a:rPr lang="en-US" dirty="0"/>
              <a:t> classifiers</a:t>
            </a:r>
          </a:p>
          <a:p>
            <a:endParaRPr lang="en-US" dirty="0"/>
          </a:p>
          <a:p>
            <a:r>
              <a:rPr lang="en-US" dirty="0"/>
              <a:t>Isolation forest – collection of individual tree structures that recursively partition the </a:t>
            </a:r>
            <a:r>
              <a:rPr lang="en-US" dirty="0" err="1"/>
              <a:t>datset</a:t>
            </a:r>
            <a:r>
              <a:rPr lang="en-US" dirty="0"/>
              <a:t>; data set is split randomly – anomalies generally form shortest path from the root than the normal data points </a:t>
            </a:r>
          </a:p>
          <a:p>
            <a:endParaRPr lang="en-US" dirty="0"/>
          </a:p>
          <a:p>
            <a:r>
              <a:rPr lang="en-US" dirty="0"/>
              <a:t>-</a:t>
            </a:r>
            <a:r>
              <a:rPr lang="en-US" sz="1200" b="0" i="0" kern="1200" dirty="0">
                <a:solidFill>
                  <a:schemeClr val="tx1"/>
                </a:solidFill>
                <a:effectLst/>
                <a:latin typeface="+mn-lt"/>
                <a:ea typeface="+mn-ea"/>
                <a:cs typeface="+mn-cs"/>
              </a:rPr>
              <a:t>The Local Outlier Factor (LOF) algorithm finds outliers by measuring the local deviations to a given data point. The algorithm is based on a concept of local point density. The density is described by distance to the k-nearest neighbors.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One Class SVN- well suited for novelty detection – train on normal data and then use that to detect anomalies </a:t>
            </a:r>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4</a:t>
            </a:fld>
            <a:endParaRPr lang="en-US"/>
          </a:p>
        </p:txBody>
      </p:sp>
    </p:spTree>
    <p:extLst>
      <p:ext uri="{BB962C8B-B14F-4D97-AF65-F5344CB8AC3E}">
        <p14:creationId xmlns:p14="http://schemas.microsoft.com/office/powerpoint/2010/main" val="1249431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isolates anomalies using binary trees</a:t>
            </a:r>
          </a:p>
          <a:p>
            <a:r>
              <a:rPr lang="en-US" sz="1200" b="0" i="0" kern="1200" dirty="0">
                <a:solidFill>
                  <a:schemeClr val="tx1"/>
                </a:solidFill>
                <a:effectLst/>
                <a:latin typeface="+mn-lt"/>
                <a:ea typeface="+mn-ea"/>
                <a:cs typeface="+mn-cs"/>
              </a:rPr>
              <a:t>Isolation forest works </a:t>
            </a:r>
            <a:r>
              <a:rPr lang="en-US" sz="1200" b="1" i="0" kern="1200" dirty="0">
                <a:solidFill>
                  <a:schemeClr val="tx1"/>
                </a:solidFill>
                <a:effectLst/>
                <a:latin typeface="+mn-lt"/>
                <a:ea typeface="+mn-ea"/>
                <a:cs typeface="+mn-cs"/>
              </a:rPr>
              <a:t>on the principle of the decision tree algorithm</a:t>
            </a:r>
            <a:r>
              <a:rPr lang="en-US" sz="1200" b="0" i="0" kern="1200" dirty="0">
                <a:solidFill>
                  <a:schemeClr val="tx1"/>
                </a:solidFill>
                <a:effectLst/>
                <a:latin typeface="+mn-lt"/>
                <a:ea typeface="+mn-ea"/>
                <a:cs typeface="+mn-cs"/>
              </a:rPr>
              <a:t>. It isolates the outliers by randomly selecting a feature from the given set of features and then randomly selecting a split value between the maximum and minimum values of the selected feature</a:t>
            </a:r>
          </a:p>
          <a:p>
            <a:r>
              <a:rPr lang="en-US" sz="1200" b="0" i="0" kern="1200" dirty="0">
                <a:solidFill>
                  <a:schemeClr val="tx1"/>
                </a:solidFill>
                <a:effectLst/>
                <a:latin typeface="+mn-lt"/>
                <a:ea typeface="+mn-ea"/>
                <a:cs typeface="+mn-cs"/>
              </a:rPr>
              <a:t>It is a </a:t>
            </a:r>
            <a:r>
              <a:rPr lang="en-US" sz="1200" b="1" i="0" kern="1200" dirty="0">
                <a:solidFill>
                  <a:schemeClr val="tx1"/>
                </a:solidFill>
                <a:effectLst/>
                <a:latin typeface="+mn-lt"/>
                <a:ea typeface="+mn-ea"/>
                <a:cs typeface="+mn-cs"/>
              </a:rPr>
              <a:t>tree-based algorithm</a:t>
            </a:r>
            <a:r>
              <a:rPr lang="en-US" sz="1200" b="0" i="0" kern="1200" dirty="0">
                <a:solidFill>
                  <a:schemeClr val="tx1"/>
                </a:solidFill>
                <a:effectLst/>
                <a:latin typeface="+mn-lt"/>
                <a:ea typeface="+mn-ea"/>
                <a:cs typeface="+mn-cs"/>
              </a:rPr>
              <a:t>, built around the theory of decision trees and random forests. When presented with a dataset, the algorithm splits the data into two parts based on a random threshold value. </a:t>
            </a:r>
            <a:r>
              <a:rPr lang="en-US" sz="1200" b="0" i="0" kern="1200">
                <a:solidFill>
                  <a:schemeClr val="tx1"/>
                </a:solidFill>
                <a:effectLst/>
                <a:latin typeface="+mn-lt"/>
                <a:ea typeface="+mn-ea"/>
                <a:cs typeface="+mn-cs"/>
              </a:rPr>
              <a:t>This process continues recursively until each data point is isolated</a:t>
            </a:r>
          </a:p>
          <a:p>
            <a:r>
              <a:rPr lang="en-US" sz="1200" b="0" i="0" kern="1200" dirty="0">
                <a:solidFill>
                  <a:schemeClr val="tx1"/>
                </a:solidFill>
                <a:effectLst/>
                <a:latin typeface="+mn-lt"/>
                <a:ea typeface="+mn-ea"/>
                <a:cs typeface="+mn-cs"/>
              </a:rPr>
              <a:t>The algorithm has a linear time complexity with a low constant and a low memory requirement</a:t>
            </a:r>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5</a:t>
            </a:fld>
            <a:endParaRPr lang="en-US"/>
          </a:p>
        </p:txBody>
      </p:sp>
    </p:spTree>
    <p:extLst>
      <p:ext uri="{BB962C8B-B14F-4D97-AF65-F5344CB8AC3E}">
        <p14:creationId xmlns:p14="http://schemas.microsoft.com/office/powerpoint/2010/main" val="3609430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Boltzmann Machine – Special type of bidirectional neural network comprised of only hidden nodes and input nodes, designed to learn probability distribution of a dataset  - what is </a:t>
            </a:r>
            <a:r>
              <a:rPr lang="en-US" dirty="0" err="1"/>
              <a:t>unqiie</a:t>
            </a:r>
            <a:r>
              <a:rPr lang="en-US" dirty="0"/>
              <a:t> is that every node is interconnected (e.g. hidden layer is connected to each other)</a:t>
            </a:r>
          </a:p>
          <a:p>
            <a:endParaRPr lang="en-US" dirty="0"/>
          </a:p>
          <a:p>
            <a:r>
              <a:rPr lang="en-US" dirty="0"/>
              <a:t>LSTM – Recurrent neural network attempts to model time or sequence dependent data; builds on RNN adding a memory component to propagate learned data at time T to the future </a:t>
            </a:r>
          </a:p>
          <a:p>
            <a:endParaRPr lang="en-US" dirty="0"/>
          </a:p>
          <a:p>
            <a:r>
              <a:rPr lang="en-US" dirty="0"/>
              <a:t>TCN – One dimensional convolutional layers – these are </a:t>
            </a:r>
            <a:r>
              <a:rPr lang="en-US" dirty="0" err="1"/>
              <a:t>ausal</a:t>
            </a:r>
            <a:r>
              <a:rPr lang="en-US" dirty="0"/>
              <a:t> no information from future is leaked into the past – because of this parallel computing </a:t>
            </a:r>
          </a:p>
        </p:txBody>
      </p:sp>
      <p:sp>
        <p:nvSpPr>
          <p:cNvPr id="4" name="Slide Number Placeholder 3"/>
          <p:cNvSpPr>
            <a:spLocks noGrp="1"/>
          </p:cNvSpPr>
          <p:nvPr>
            <p:ph type="sldNum" sz="quarter" idx="5"/>
          </p:nvPr>
        </p:nvSpPr>
        <p:spPr/>
        <p:txBody>
          <a:bodyPr/>
          <a:lstStyle/>
          <a:p>
            <a:fld id="{D54663D1-B550-BF49-9E54-5C454DCFA890}" type="slidenum">
              <a:rPr lang="en-US" smtClean="0"/>
              <a:t>6</a:t>
            </a:fld>
            <a:endParaRPr lang="en-US"/>
          </a:p>
        </p:txBody>
      </p:sp>
    </p:spTree>
    <p:extLst>
      <p:ext uri="{BB962C8B-B14F-4D97-AF65-F5344CB8AC3E}">
        <p14:creationId xmlns:p14="http://schemas.microsoft.com/office/powerpoint/2010/main" val="1555920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7</a:t>
            </a:fld>
            <a:endParaRPr lang="en-US"/>
          </a:p>
        </p:txBody>
      </p:sp>
    </p:spTree>
    <p:extLst>
      <p:ext uri="{BB962C8B-B14F-4D97-AF65-F5344CB8AC3E}">
        <p14:creationId xmlns:p14="http://schemas.microsoft.com/office/powerpoint/2010/main" val="389205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 nutshell, the goal of the learning process is to find a set of weights that will minimize the energy.  However, the Boltzmann machine’s architecture is resource-demanding. Since every neuron is connected to every other neuron, calculations can take a long time. That is why Restricted Boltzmann Machines (RBM) came into the picture.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generative unsupervised models</a:t>
            </a:r>
            <a:r>
              <a:rPr lang="en-US" sz="1200" b="0" i="0" kern="1200" dirty="0">
                <a:solidFill>
                  <a:schemeClr val="tx1"/>
                </a:solidFill>
                <a:effectLst/>
                <a:latin typeface="+mn-lt"/>
                <a:ea typeface="+mn-ea"/>
                <a:cs typeface="+mn-cs"/>
              </a:rPr>
              <a:t>, which involve learning a probability distribution from an original dataset and using it to make inferences about never-before-seen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Restricted Boltzmann machines are one alternative concept to standard networks that open a door to another interesting chapter in deep learning – the deep belief networks. Their simple yet powerful concept has already proved to be a great tool. It is used in many recommendation systems, Netflix movie recommendations being just one example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have a visible layer of neurons that receives input data which is multiplied by some weights and added to a bias value at the hidden layer neuron to generate output. Then the output value generated at the hidden layer neuron will become a new input which is then multiplied with the same weights and then bias of the visible layer will be added to regenerate input. This process is called reconstruction or backward pass. Then the regenerated input will be compared with the original input if it matches or not. This process will keep on happening until the regenerated input is aligned with the original input</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Look like Generative Adversarial Networks have almost replaced RBMs; RBMs are good at Handling unlabeled data and extract important features from the input.</a:t>
            </a:r>
          </a:p>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8</a:t>
            </a:fld>
            <a:endParaRPr lang="en-US"/>
          </a:p>
        </p:txBody>
      </p:sp>
    </p:spTree>
    <p:extLst>
      <p:ext uri="{BB962C8B-B14F-4D97-AF65-F5344CB8AC3E}">
        <p14:creationId xmlns:p14="http://schemas.microsoft.com/office/powerpoint/2010/main" val="1452243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Energy-Based Models (EBMs) They determine dependencies between variables by associating a scalar value to the complete system – </a:t>
            </a:r>
            <a:r>
              <a:rPr lang="en-US" sz="1200" b="0" i="1" kern="1200" dirty="0">
                <a:solidFill>
                  <a:schemeClr val="tx1"/>
                </a:solidFill>
                <a:effectLst/>
                <a:latin typeface="+mn-lt"/>
                <a:ea typeface="+mn-ea"/>
                <a:cs typeface="+mn-cs"/>
              </a:rPr>
              <a:t>Energy</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9</a:t>
            </a:fld>
            <a:endParaRPr lang="en-US"/>
          </a:p>
        </p:txBody>
      </p:sp>
    </p:spTree>
    <p:extLst>
      <p:ext uri="{BB962C8B-B14F-4D97-AF65-F5344CB8AC3E}">
        <p14:creationId xmlns:p14="http://schemas.microsoft.com/office/powerpoint/2010/main" val="1644318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learns from input, what are the possible connections between all these parameters, how do they influence each other and therefore it becomes a machine that represent our system in its normal state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Reconstruction is different from regression or classification in that it estimates the probability distribution of the original input instead of associating a continuous/discrete value to an input example. This means it is trying to guess multiple values at the same time. This is known as generative learning as opposed to discriminative learning that happens in a classification problem (mapping input to labels).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can use this </a:t>
            </a:r>
            <a:r>
              <a:rPr lang="en-US" sz="1200" b="0" i="1" kern="1200" dirty="0">
                <a:solidFill>
                  <a:schemeClr val="tx1"/>
                </a:solidFill>
                <a:effectLst/>
                <a:latin typeface="+mn-lt"/>
                <a:ea typeface="+mn-ea"/>
                <a:cs typeface="+mn-cs"/>
              </a:rPr>
              <a:t>Boltzmann Machine to monitor our system</a:t>
            </a:r>
          </a:p>
          <a:p>
            <a:endParaRPr lang="en-US" sz="1200" b="0" i="1"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D54663D1-B550-BF49-9E54-5C454DCFA890}" type="slidenum">
              <a:rPr lang="en-US" smtClean="0"/>
              <a:t>10</a:t>
            </a:fld>
            <a:endParaRPr lang="en-US"/>
          </a:p>
        </p:txBody>
      </p:sp>
    </p:spTree>
    <p:extLst>
      <p:ext uri="{BB962C8B-B14F-4D97-AF65-F5344CB8AC3E}">
        <p14:creationId xmlns:p14="http://schemas.microsoft.com/office/powerpoint/2010/main" val="751975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9/28/21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982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6082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9115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8098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4472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5177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3125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6335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683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9184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160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8168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109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948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909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9215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97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9/28/21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786776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shawnmccarthy/anomalydetection/projects/1" TargetMode="External"/><Relationship Id="rId4" Type="http://schemas.openxmlformats.org/officeDocument/2006/relationships/hyperlink" Target="https://github.com/shawnmccarthy/anomalydetec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cid:image003.png@01D7039D.6F4B17A0"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fred.stlouisfed.org/series/UNRATE" TargetMode="External"/><Relationship Id="rId3" Type="http://schemas.openxmlformats.org/officeDocument/2006/relationships/hyperlink" Target="https://fred.stlouisfed.org/series/DCOILWTICO" TargetMode="External"/><Relationship Id="rId7" Type="http://schemas.openxmlformats.org/officeDocument/2006/relationships/hyperlink" Target="https://fred.stlouisfed.org/series/A191RL1Q225SBEA"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fred.stlouisfed.org/series/DTWEXAFEGS" TargetMode="External"/><Relationship Id="rId5" Type="http://schemas.openxmlformats.org/officeDocument/2006/relationships/hyperlink" Target="https://fred.stlouisfed.org/series/CPIAUCSL" TargetMode="External"/><Relationship Id="rId10" Type="http://schemas.openxmlformats.org/officeDocument/2006/relationships/hyperlink" Target="http://www.nber.org/cycles/cyclesmain.html" TargetMode="External"/><Relationship Id="rId4" Type="http://schemas.openxmlformats.org/officeDocument/2006/relationships/hyperlink" Target="https://fred.stlouisfed.org/series/T10YIE" TargetMode="External"/><Relationship Id="rId9" Type="http://schemas.openxmlformats.org/officeDocument/2006/relationships/hyperlink" Target="https://fred.stlouisfed.org/series/USREC" TargetMode="External"/></Relationships>
</file>

<file path=ppt/slides/_rels/slide25.xml.rels><?xml version="1.0" encoding="UTF-8" standalone="yes"?>
<Relationships xmlns="http://schemas.openxmlformats.org/package/2006/relationships"><Relationship Id="rId2" Type="http://schemas.openxmlformats.org/officeDocument/2006/relationships/hyperlink" Target="https://finance.yahoo.com/etf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shawnmccarthy/anomalydetection/projects/1"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kdd.ics.uci.edu/databases/kddcup99/kddcup.data.gz"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l.acm.org/doi/pdf/10.1145/3377929.3390007?casa_token=vFygoCv-G4wAAAAA:qSG1hisR3p4xckobQhVxfHX7sZ9tfLdqvBVdkI8Hdgb9T7RN4wdYvBHFWf47RRAOVZ7a8n5fMI8" TargetMode="External"/><Relationship Id="rId5" Type="http://schemas.openxmlformats.org/officeDocument/2006/relationships/hyperlink" Target="https://link.springer.com/article/10.1007/s11063-017-9733-0#:~:text=These%20experimental%20results%20show%20that,networks%2C%20and%20thus%20a%20promising" TargetMode="External"/><Relationship Id="rId4" Type="http://schemas.openxmlformats.org/officeDocument/2006/relationships/hyperlink" Target="http://www.kaggle.com/mlg-ulb/creditcardfraud/version/3"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iteseerx.ist.psu.edu/viewdoc/download?doi=10.1.1.402.5337&amp;rep=rep1&amp;type=pdf" TargetMode="External"/><Relationship Id="rId4" Type="http://schemas.openxmlformats.org/officeDocument/2006/relationships/hyperlink" Target="https://www.lume.ufrgs.br/bitstream/handle/10183/189125/001086994.pdf?isAllowed=y&amp;sequence=1"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C6D790-69F0-40CA-813A-84D724D1C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48476"/>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Diagonal Corner Rectangle 7">
            <a:extLst>
              <a:ext uri="{FF2B5EF4-FFF2-40B4-BE49-F238E27FC236}">
                <a16:creationId xmlns:a16="http://schemas.microsoft.com/office/drawing/2014/main" id="{F5A78137-DBB7-4A93-98AC-5606814E2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0673" y="806450"/>
            <a:ext cx="9319476" cy="4502149"/>
          </a:xfrm>
          <a:prstGeom prst="round2DiagRect">
            <a:avLst>
              <a:gd name="adj1" fmla="val 7929"/>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srgbClr val="092338">
                <a:alpha val="4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A5BE1-980F-5744-90CE-6528376A593D}"/>
              </a:ext>
            </a:extLst>
          </p:cNvPr>
          <p:cNvSpPr>
            <a:spLocks noGrp="1"/>
          </p:cNvSpPr>
          <p:nvPr>
            <p:ph type="ctrTitle"/>
          </p:nvPr>
        </p:nvSpPr>
        <p:spPr>
          <a:xfrm>
            <a:off x="2685145" y="999383"/>
            <a:ext cx="7135566" cy="2656971"/>
          </a:xfrm>
        </p:spPr>
        <p:txBody>
          <a:bodyPr>
            <a:normAutofit/>
          </a:bodyPr>
          <a:lstStyle/>
          <a:p>
            <a:r>
              <a:rPr lang="en-US" sz="5400" b="1" dirty="0">
                <a:solidFill>
                  <a:srgbClr val="FFFFFF"/>
                </a:solidFill>
              </a:rPr>
              <a:t>Anomaly detection using Deep Learning</a:t>
            </a:r>
            <a:endParaRPr lang="en-US" sz="5400" dirty="0">
              <a:solidFill>
                <a:srgbClr val="FFFFFF"/>
              </a:solidFill>
            </a:endParaRPr>
          </a:p>
        </p:txBody>
      </p:sp>
      <p:sp>
        <p:nvSpPr>
          <p:cNvPr id="3" name="Subtitle 2">
            <a:extLst>
              <a:ext uri="{FF2B5EF4-FFF2-40B4-BE49-F238E27FC236}">
                <a16:creationId xmlns:a16="http://schemas.microsoft.com/office/drawing/2014/main" id="{F47A02F2-3870-FC48-B8BE-A72A0F019CCD}"/>
              </a:ext>
            </a:extLst>
          </p:cNvPr>
          <p:cNvSpPr>
            <a:spLocks noGrp="1"/>
          </p:cNvSpPr>
          <p:nvPr>
            <p:ph type="subTitle" idx="1"/>
          </p:nvPr>
        </p:nvSpPr>
        <p:spPr>
          <a:xfrm>
            <a:off x="2684139" y="3624822"/>
            <a:ext cx="8676010" cy="1204383"/>
          </a:xfrm>
        </p:spPr>
        <p:txBody>
          <a:bodyPr>
            <a:normAutofit/>
          </a:bodyPr>
          <a:lstStyle/>
          <a:p>
            <a:r>
              <a:rPr lang="en-US" sz="1800" b="1" dirty="0">
                <a:solidFill>
                  <a:srgbClr val="FFFFFF"/>
                </a:solidFill>
              </a:rPr>
              <a:t>to positively empower enterprise with the INSIGHTS needed to win</a:t>
            </a:r>
          </a:p>
          <a:p>
            <a:r>
              <a:rPr lang="en-US" sz="1400" dirty="0">
                <a:solidFill>
                  <a:srgbClr val="FFFFFF"/>
                </a:solidFill>
                <a:hlinkClick r:id="rId4"/>
              </a:rPr>
              <a:t>https://github.com/shawnmccarthy/anomalydetection</a:t>
            </a:r>
            <a:endParaRPr lang="en-US" sz="1400" dirty="0">
              <a:solidFill>
                <a:srgbClr val="FFFFFF"/>
              </a:solidFill>
            </a:endParaRPr>
          </a:p>
          <a:p>
            <a:r>
              <a:rPr lang="en-US" sz="1400" dirty="0">
                <a:solidFill>
                  <a:srgbClr val="FFFFFF"/>
                </a:solidFill>
                <a:hlinkClick r:id="rId5"/>
              </a:rPr>
              <a:t>https://github.com/shawnmccarthy/anomalydetection/projects/1</a:t>
            </a:r>
            <a:r>
              <a:rPr lang="en-US" sz="1400" dirty="0">
                <a:solidFill>
                  <a:srgbClr val="FFFFFF"/>
                </a:solidFill>
              </a:rPr>
              <a:t> </a:t>
            </a:r>
          </a:p>
        </p:txBody>
      </p:sp>
    </p:spTree>
    <p:extLst>
      <p:ext uri="{BB962C8B-B14F-4D97-AF65-F5344CB8AC3E}">
        <p14:creationId xmlns:p14="http://schemas.microsoft.com/office/powerpoint/2010/main" val="1397136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3DBC-1A2A-2C4F-890E-4E3F9EAA435B}"/>
              </a:ext>
            </a:extLst>
          </p:cNvPr>
          <p:cNvSpPr>
            <a:spLocks noGrp="1"/>
          </p:cNvSpPr>
          <p:nvPr>
            <p:ph type="title"/>
          </p:nvPr>
        </p:nvSpPr>
        <p:spPr/>
        <p:txBody>
          <a:bodyPr/>
          <a:lstStyle/>
          <a:p>
            <a:r>
              <a:rPr lang="en-US" dirty="0"/>
              <a:t>Training</a:t>
            </a:r>
          </a:p>
        </p:txBody>
      </p:sp>
      <p:sp>
        <p:nvSpPr>
          <p:cNvPr id="3" name="Content Placeholder 2">
            <a:extLst>
              <a:ext uri="{FF2B5EF4-FFF2-40B4-BE49-F238E27FC236}">
                <a16:creationId xmlns:a16="http://schemas.microsoft.com/office/drawing/2014/main" id="{B78C61C9-670B-674D-9419-6E6D9B3F94FA}"/>
              </a:ext>
            </a:extLst>
          </p:cNvPr>
          <p:cNvSpPr>
            <a:spLocks noGrp="1"/>
          </p:cNvSpPr>
          <p:nvPr>
            <p:ph idx="1"/>
          </p:nvPr>
        </p:nvSpPr>
        <p:spPr/>
        <p:txBody>
          <a:bodyPr/>
          <a:lstStyle/>
          <a:p>
            <a:r>
              <a:rPr lang="en-US" dirty="0"/>
              <a:t>Restricted Boltzmann machine are trained to maximize the product of probabilities assigned to a training set</a:t>
            </a:r>
          </a:p>
          <a:p>
            <a:r>
              <a:rPr lang="en-US" dirty="0"/>
              <a:t>We are maximizing the joint probability of every possible visible node with respect to the weights </a:t>
            </a:r>
          </a:p>
        </p:txBody>
      </p:sp>
      <p:pic>
        <p:nvPicPr>
          <p:cNvPr id="7" name="Picture 6">
            <a:extLst>
              <a:ext uri="{FF2B5EF4-FFF2-40B4-BE49-F238E27FC236}">
                <a16:creationId xmlns:a16="http://schemas.microsoft.com/office/drawing/2014/main" id="{1C76D312-0610-264A-9BD9-AA699DBE0F3D}"/>
              </a:ext>
            </a:extLst>
          </p:cNvPr>
          <p:cNvPicPr>
            <a:picLocks noChangeAspect="1"/>
          </p:cNvPicPr>
          <p:nvPr/>
        </p:nvPicPr>
        <p:blipFill>
          <a:blip r:embed="rId3"/>
          <a:stretch>
            <a:fillRect/>
          </a:stretch>
        </p:blipFill>
        <p:spPr>
          <a:xfrm>
            <a:off x="4053017" y="4512992"/>
            <a:ext cx="3695185" cy="1278209"/>
          </a:xfrm>
          <a:prstGeom prst="rect">
            <a:avLst/>
          </a:prstGeom>
        </p:spPr>
      </p:pic>
    </p:spTree>
    <p:extLst>
      <p:ext uri="{BB962C8B-B14F-4D97-AF65-F5344CB8AC3E}">
        <p14:creationId xmlns:p14="http://schemas.microsoft.com/office/powerpoint/2010/main" val="3603511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877D-060E-7D4F-9777-A876992C324B}"/>
              </a:ext>
            </a:extLst>
          </p:cNvPr>
          <p:cNvSpPr>
            <a:spLocks noGrp="1"/>
          </p:cNvSpPr>
          <p:nvPr>
            <p:ph type="title"/>
          </p:nvPr>
        </p:nvSpPr>
        <p:spPr>
          <a:xfrm>
            <a:off x="6569957" y="618518"/>
            <a:ext cx="4747088" cy="1478570"/>
          </a:xfrm>
        </p:spPr>
        <p:txBody>
          <a:bodyPr>
            <a:normAutofit/>
          </a:bodyPr>
          <a:lstStyle/>
          <a:p>
            <a:r>
              <a:rPr lang="en-US" dirty="0"/>
              <a:t>Two Steps</a:t>
            </a:r>
          </a:p>
        </p:txBody>
      </p:sp>
      <p:sp>
        <p:nvSpPr>
          <p:cNvPr id="73"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RBM reconstruction">
            <a:extLst>
              <a:ext uri="{FF2B5EF4-FFF2-40B4-BE49-F238E27FC236}">
                <a16:creationId xmlns:a16="http://schemas.microsoft.com/office/drawing/2014/main" id="{9D74DE1E-2870-2843-B0AF-D3FD7466903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455562" y="3350282"/>
            <a:ext cx="3779554" cy="220159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RBM multi">
            <a:extLst>
              <a:ext uri="{FF2B5EF4-FFF2-40B4-BE49-F238E27FC236}">
                <a16:creationId xmlns:a16="http://schemas.microsoft.com/office/drawing/2014/main" id="{473EFE59-BAA1-1641-B417-D699785D1D5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278118" y="1148691"/>
            <a:ext cx="4134442" cy="220159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FE166EA-495E-D749-AB95-DE0FF139B99C}"/>
              </a:ext>
            </a:extLst>
          </p:cNvPr>
          <p:cNvSpPr>
            <a:spLocks noGrp="1"/>
          </p:cNvSpPr>
          <p:nvPr>
            <p:ph idx="1"/>
          </p:nvPr>
        </p:nvSpPr>
        <p:spPr>
          <a:xfrm>
            <a:off x="6569957" y="2249487"/>
            <a:ext cx="4747087" cy="3541714"/>
          </a:xfrm>
        </p:spPr>
        <p:txBody>
          <a:bodyPr>
            <a:normAutofit fontScale="85000" lnSpcReduction="20000"/>
          </a:bodyPr>
          <a:lstStyle/>
          <a:p>
            <a:pPr marL="457200" indent="-457200">
              <a:buFont typeface="+mj-lt"/>
              <a:buAutoNum type="arabicPeriod"/>
            </a:pPr>
            <a:r>
              <a:rPr lang="en-US" dirty="0"/>
              <a:t>The inputs are taken into the input layer, multiplied by the weights, and added to the bias. After this, it goes through the activation function (sigmoid)</a:t>
            </a:r>
          </a:p>
          <a:p>
            <a:pPr marL="457200" indent="-457200">
              <a:buFont typeface="+mj-lt"/>
              <a:buAutoNum type="arabicPeriod"/>
            </a:pPr>
            <a:r>
              <a:rPr lang="en-US" dirty="0"/>
              <a:t>In reconstruction, you have the activations, which are the inputs at this point and are then passed to the hidden layer and then to the input later. After this, new biases are obtained, and the reconstruction is the new output</a:t>
            </a:r>
          </a:p>
        </p:txBody>
      </p:sp>
    </p:spTree>
    <p:extLst>
      <p:ext uri="{BB962C8B-B14F-4D97-AF65-F5344CB8AC3E}">
        <p14:creationId xmlns:p14="http://schemas.microsoft.com/office/powerpoint/2010/main" val="17883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A00F4-3F51-C041-8A27-D2AF60DAC23F}"/>
              </a:ext>
            </a:extLst>
          </p:cNvPr>
          <p:cNvSpPr>
            <a:spLocks noGrp="1"/>
          </p:cNvSpPr>
          <p:nvPr>
            <p:ph type="title"/>
          </p:nvPr>
        </p:nvSpPr>
        <p:spPr/>
        <p:txBody>
          <a:bodyPr/>
          <a:lstStyle/>
          <a:p>
            <a:r>
              <a:rPr lang="en-US" dirty="0"/>
              <a:t>Data Cleaning: KDD</a:t>
            </a:r>
          </a:p>
        </p:txBody>
      </p:sp>
      <p:pic>
        <p:nvPicPr>
          <p:cNvPr id="5" name="Content Placeholder 4">
            <a:extLst>
              <a:ext uri="{FF2B5EF4-FFF2-40B4-BE49-F238E27FC236}">
                <a16:creationId xmlns:a16="http://schemas.microsoft.com/office/drawing/2014/main" id="{7270D8F7-5A87-FC48-BE15-5907B18AB780}"/>
              </a:ext>
            </a:extLst>
          </p:cNvPr>
          <p:cNvPicPr>
            <a:picLocks noGrp="1" noChangeAspect="1"/>
          </p:cNvPicPr>
          <p:nvPr>
            <p:ph idx="1"/>
          </p:nvPr>
        </p:nvPicPr>
        <p:blipFill>
          <a:blip r:embed="rId2"/>
          <a:stretch>
            <a:fillRect/>
          </a:stretch>
        </p:blipFill>
        <p:spPr>
          <a:xfrm>
            <a:off x="1141413" y="1776833"/>
            <a:ext cx="9906000" cy="3209390"/>
          </a:xfrm>
        </p:spPr>
      </p:pic>
      <p:pic>
        <p:nvPicPr>
          <p:cNvPr id="7" name="Picture 6">
            <a:extLst>
              <a:ext uri="{FF2B5EF4-FFF2-40B4-BE49-F238E27FC236}">
                <a16:creationId xmlns:a16="http://schemas.microsoft.com/office/drawing/2014/main" id="{82C2AD4F-2ED8-F547-9269-0BE320C90155}"/>
              </a:ext>
            </a:extLst>
          </p:cNvPr>
          <p:cNvPicPr>
            <a:picLocks noChangeAspect="1"/>
          </p:cNvPicPr>
          <p:nvPr/>
        </p:nvPicPr>
        <p:blipFill>
          <a:blip r:embed="rId3"/>
          <a:stretch>
            <a:fillRect/>
          </a:stretch>
        </p:blipFill>
        <p:spPr>
          <a:xfrm>
            <a:off x="2666206" y="4986223"/>
            <a:ext cx="6859588" cy="1334776"/>
          </a:xfrm>
          <a:prstGeom prst="rect">
            <a:avLst/>
          </a:prstGeom>
        </p:spPr>
      </p:pic>
    </p:spTree>
    <p:extLst>
      <p:ext uri="{BB962C8B-B14F-4D97-AF65-F5344CB8AC3E}">
        <p14:creationId xmlns:p14="http://schemas.microsoft.com/office/powerpoint/2010/main" val="1011530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E69B36-18AE-EC47-96C6-9F4FBD4E2826}"/>
              </a:ext>
            </a:extLst>
          </p:cNvPr>
          <p:cNvSpPr>
            <a:spLocks noGrp="1"/>
          </p:cNvSpPr>
          <p:nvPr>
            <p:ph type="title"/>
          </p:nvPr>
        </p:nvSpPr>
        <p:spPr/>
        <p:txBody>
          <a:bodyPr/>
          <a:lstStyle/>
          <a:p>
            <a:r>
              <a:rPr lang="en-US" dirty="0"/>
              <a:t>Comparison to traditional methods</a:t>
            </a:r>
          </a:p>
        </p:txBody>
      </p:sp>
      <p:sp>
        <p:nvSpPr>
          <p:cNvPr id="5" name="Content Placeholder 4">
            <a:extLst>
              <a:ext uri="{FF2B5EF4-FFF2-40B4-BE49-F238E27FC236}">
                <a16:creationId xmlns:a16="http://schemas.microsoft.com/office/drawing/2014/main" id="{62087DD0-F988-7D41-B861-0A5A8D179498}"/>
              </a:ext>
            </a:extLst>
          </p:cNvPr>
          <p:cNvSpPr>
            <a:spLocks noGrp="1"/>
          </p:cNvSpPr>
          <p:nvPr>
            <p:ph sz="half" idx="1"/>
          </p:nvPr>
        </p:nvSpPr>
        <p:spPr/>
        <p:txBody>
          <a:bodyPr/>
          <a:lstStyle/>
          <a:p>
            <a:r>
              <a:rPr lang="en-US" dirty="0"/>
              <a:t>Isolation Forrest</a:t>
            </a:r>
          </a:p>
        </p:txBody>
      </p:sp>
      <p:sp>
        <p:nvSpPr>
          <p:cNvPr id="6" name="Content Placeholder 5">
            <a:extLst>
              <a:ext uri="{FF2B5EF4-FFF2-40B4-BE49-F238E27FC236}">
                <a16:creationId xmlns:a16="http://schemas.microsoft.com/office/drawing/2014/main" id="{EA25FC52-433E-014F-AEFC-6FC95799C2E6}"/>
              </a:ext>
            </a:extLst>
          </p:cNvPr>
          <p:cNvSpPr>
            <a:spLocks noGrp="1"/>
          </p:cNvSpPr>
          <p:nvPr>
            <p:ph sz="half" idx="2"/>
          </p:nvPr>
        </p:nvSpPr>
        <p:spPr/>
        <p:txBody>
          <a:bodyPr/>
          <a:lstStyle/>
          <a:p>
            <a:r>
              <a:rPr lang="en-US" dirty="0"/>
              <a:t>Restricted Boltzmann</a:t>
            </a:r>
          </a:p>
        </p:txBody>
      </p:sp>
      <p:pic>
        <p:nvPicPr>
          <p:cNvPr id="5122" name="Picture 2">
            <a:extLst>
              <a:ext uri="{FF2B5EF4-FFF2-40B4-BE49-F238E27FC236}">
                <a16:creationId xmlns:a16="http://schemas.microsoft.com/office/drawing/2014/main" id="{758488D8-8AE8-C64E-8A2F-42594B4CEF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2686050"/>
            <a:ext cx="4121835" cy="29083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70A9B83-3188-EE48-A95E-B813D12E3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799" y="2686050"/>
            <a:ext cx="4121835" cy="290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144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3" name="Group 72">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74" name="Group 73">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6"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7"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8"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3"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75" name="Group 74">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6"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114" name="Rectangle 113">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18" name="Rectangle 117">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0"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24111BA-6C6B-9248-B6AA-9DD9698D8231}"/>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sz="3200" dirty="0">
                <a:solidFill>
                  <a:srgbClr val="FFFFFF"/>
                </a:solidFill>
              </a:rPr>
              <a:t>KDD</a:t>
            </a:r>
          </a:p>
        </p:txBody>
      </p:sp>
      <p:sp>
        <p:nvSpPr>
          <p:cNvPr id="4" name="Content Placeholder 3">
            <a:extLst>
              <a:ext uri="{FF2B5EF4-FFF2-40B4-BE49-F238E27FC236}">
                <a16:creationId xmlns:a16="http://schemas.microsoft.com/office/drawing/2014/main" id="{C1B54EAD-5CC3-5947-806D-821368154B07}"/>
              </a:ext>
            </a:extLst>
          </p:cNvPr>
          <p:cNvSpPr>
            <a:spLocks noGrp="1"/>
          </p:cNvSpPr>
          <p:nvPr>
            <p:ph sz="half" idx="2"/>
          </p:nvPr>
        </p:nvSpPr>
        <p:spPr>
          <a:xfrm>
            <a:off x="844620" y="2249487"/>
            <a:ext cx="2862444" cy="3957302"/>
          </a:xfrm>
        </p:spPr>
        <p:txBody>
          <a:bodyPr vert="horz" lIns="91440" tIns="45720" rIns="91440" bIns="45720" rtlCol="0">
            <a:normAutofit/>
          </a:bodyPr>
          <a:lstStyle/>
          <a:p>
            <a:r>
              <a:rPr lang="en-US" sz="1400" dirty="0">
                <a:solidFill>
                  <a:srgbClr val="FFFFFF"/>
                </a:solidFill>
              </a:rPr>
              <a:t>Clear separation between attack and non-attack HTTP packets</a:t>
            </a:r>
          </a:p>
        </p:txBody>
      </p:sp>
      <p:grpSp>
        <p:nvGrpSpPr>
          <p:cNvPr id="122" name="Group 121">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2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6146" name="Picture 2">
            <a:extLst>
              <a:ext uri="{FF2B5EF4-FFF2-40B4-BE49-F238E27FC236}">
                <a16:creationId xmlns:a16="http://schemas.microsoft.com/office/drawing/2014/main" id="{3AE9D9D4-37AE-B343-9812-B038754F27A7}"/>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4711778" y="999905"/>
            <a:ext cx="6844045" cy="4853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65400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A00F4-3F51-C041-8A27-D2AF60DAC23F}"/>
              </a:ext>
            </a:extLst>
          </p:cNvPr>
          <p:cNvSpPr>
            <a:spLocks noGrp="1"/>
          </p:cNvSpPr>
          <p:nvPr>
            <p:ph type="title"/>
          </p:nvPr>
        </p:nvSpPr>
        <p:spPr/>
        <p:txBody>
          <a:bodyPr/>
          <a:lstStyle/>
          <a:p>
            <a:r>
              <a:rPr lang="en-US" dirty="0"/>
              <a:t>Data Cleaning: Credit Card</a:t>
            </a:r>
          </a:p>
        </p:txBody>
      </p:sp>
      <p:pic>
        <p:nvPicPr>
          <p:cNvPr id="4" name="Picture 3">
            <a:extLst>
              <a:ext uri="{FF2B5EF4-FFF2-40B4-BE49-F238E27FC236}">
                <a16:creationId xmlns:a16="http://schemas.microsoft.com/office/drawing/2014/main" id="{B6A97A7F-AA09-E748-ADAF-93CC81ACF496}"/>
              </a:ext>
            </a:extLst>
          </p:cNvPr>
          <p:cNvPicPr>
            <a:picLocks noChangeAspect="1"/>
          </p:cNvPicPr>
          <p:nvPr/>
        </p:nvPicPr>
        <p:blipFill>
          <a:blip r:embed="rId2"/>
          <a:stretch>
            <a:fillRect/>
          </a:stretch>
        </p:blipFill>
        <p:spPr>
          <a:xfrm>
            <a:off x="1141413" y="3255403"/>
            <a:ext cx="8724900" cy="1879600"/>
          </a:xfrm>
          <a:prstGeom prst="rect">
            <a:avLst/>
          </a:prstGeom>
        </p:spPr>
      </p:pic>
      <p:sp>
        <p:nvSpPr>
          <p:cNvPr id="8" name="Content Placeholder 7">
            <a:extLst>
              <a:ext uri="{FF2B5EF4-FFF2-40B4-BE49-F238E27FC236}">
                <a16:creationId xmlns:a16="http://schemas.microsoft.com/office/drawing/2014/main" id="{B78D9041-00B8-774A-8438-36CC0292A93A}"/>
              </a:ext>
            </a:extLst>
          </p:cNvPr>
          <p:cNvSpPr>
            <a:spLocks noGrp="1"/>
          </p:cNvSpPr>
          <p:nvPr>
            <p:ph idx="1"/>
          </p:nvPr>
        </p:nvSpPr>
        <p:spPr/>
        <p:txBody>
          <a:bodyPr/>
          <a:lstStyle/>
          <a:p>
            <a:r>
              <a:rPr lang="en-US" dirty="0"/>
              <a:t>Time and Amount are the main ones</a:t>
            </a:r>
          </a:p>
        </p:txBody>
      </p:sp>
    </p:spTree>
    <p:extLst>
      <p:ext uri="{BB962C8B-B14F-4D97-AF65-F5344CB8AC3E}">
        <p14:creationId xmlns:p14="http://schemas.microsoft.com/office/powerpoint/2010/main" val="4184462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38329-7FD4-6C4A-874B-303E5AF8E099}"/>
              </a:ext>
            </a:extLst>
          </p:cNvPr>
          <p:cNvSpPr>
            <a:spLocks noGrp="1"/>
          </p:cNvSpPr>
          <p:nvPr>
            <p:ph type="title"/>
          </p:nvPr>
        </p:nvSpPr>
        <p:spPr/>
        <p:txBody>
          <a:bodyPr/>
          <a:lstStyle/>
          <a:p>
            <a:r>
              <a:rPr lang="en-US" dirty="0"/>
              <a:t>Credit Card data</a:t>
            </a:r>
          </a:p>
        </p:txBody>
      </p:sp>
      <p:pic>
        <p:nvPicPr>
          <p:cNvPr id="6" name="Content Placeholder 5">
            <a:extLst>
              <a:ext uri="{FF2B5EF4-FFF2-40B4-BE49-F238E27FC236}">
                <a16:creationId xmlns:a16="http://schemas.microsoft.com/office/drawing/2014/main" id="{CD97199E-5F1B-F043-8E0E-79E0BCC8C31E}"/>
              </a:ext>
            </a:extLst>
          </p:cNvPr>
          <p:cNvPicPr>
            <a:picLocks noGrp="1" noChangeAspect="1"/>
          </p:cNvPicPr>
          <p:nvPr>
            <p:ph sz="half" idx="1"/>
          </p:nvPr>
        </p:nvPicPr>
        <p:blipFill>
          <a:blip r:embed="rId2"/>
          <a:stretch>
            <a:fillRect/>
          </a:stretch>
        </p:blipFill>
        <p:spPr>
          <a:xfrm>
            <a:off x="1141413" y="2534653"/>
            <a:ext cx="4878387" cy="2971381"/>
          </a:xfrm>
        </p:spPr>
      </p:pic>
      <p:pic>
        <p:nvPicPr>
          <p:cNvPr id="9" name="Content Placeholder 8">
            <a:extLst>
              <a:ext uri="{FF2B5EF4-FFF2-40B4-BE49-F238E27FC236}">
                <a16:creationId xmlns:a16="http://schemas.microsoft.com/office/drawing/2014/main" id="{F490CAAE-3FF8-694B-A713-646B1469AD92}"/>
              </a:ext>
            </a:extLst>
          </p:cNvPr>
          <p:cNvPicPr>
            <a:picLocks noGrp="1" noChangeAspect="1"/>
          </p:cNvPicPr>
          <p:nvPr>
            <p:ph sz="half" idx="2"/>
          </p:nvPr>
        </p:nvPicPr>
        <p:blipFill>
          <a:blip r:embed="rId3"/>
          <a:stretch>
            <a:fillRect/>
          </a:stretch>
        </p:blipFill>
        <p:spPr>
          <a:xfrm>
            <a:off x="6172200" y="2428236"/>
            <a:ext cx="4875213" cy="3184216"/>
          </a:xfrm>
        </p:spPr>
      </p:pic>
      <p:sp>
        <p:nvSpPr>
          <p:cNvPr id="7" name="Line Callout 1 (Border and Accent Bar) 6">
            <a:extLst>
              <a:ext uri="{FF2B5EF4-FFF2-40B4-BE49-F238E27FC236}">
                <a16:creationId xmlns:a16="http://schemas.microsoft.com/office/drawing/2014/main" id="{A3358673-4327-3044-95D5-585DABC0AD17}"/>
              </a:ext>
            </a:extLst>
          </p:cNvPr>
          <p:cNvSpPr/>
          <p:nvPr/>
        </p:nvSpPr>
        <p:spPr>
          <a:xfrm>
            <a:off x="4103370" y="5059968"/>
            <a:ext cx="1916430" cy="1179514"/>
          </a:xfrm>
          <a:prstGeom prst="accentBorderCallout1">
            <a:avLst>
              <a:gd name="adj1" fmla="val 18750"/>
              <a:gd name="adj2" fmla="val -8333"/>
              <a:gd name="adj3" fmla="val -48361"/>
              <a:gd name="adj4" fmla="val -453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 data right skewed </a:t>
            </a:r>
          </a:p>
        </p:txBody>
      </p:sp>
      <p:sp>
        <p:nvSpPr>
          <p:cNvPr id="10" name="Line Callout 1 (Border and Accent Bar) 9">
            <a:extLst>
              <a:ext uri="{FF2B5EF4-FFF2-40B4-BE49-F238E27FC236}">
                <a16:creationId xmlns:a16="http://schemas.microsoft.com/office/drawing/2014/main" id="{38A35DE5-9C53-6944-A00E-CDD99EFFE9D2}"/>
              </a:ext>
            </a:extLst>
          </p:cNvPr>
          <p:cNvSpPr/>
          <p:nvPr/>
        </p:nvSpPr>
        <p:spPr>
          <a:xfrm>
            <a:off x="9283383" y="5059968"/>
            <a:ext cx="1916430" cy="1179514"/>
          </a:xfrm>
          <a:prstGeom prst="accentBorderCallout1">
            <a:avLst>
              <a:gd name="adj1" fmla="val 18750"/>
              <a:gd name="adj2" fmla="val -8333"/>
              <a:gd name="adj3" fmla="val 11719"/>
              <a:gd name="adj4" fmla="val -477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Anomalies below 500 </a:t>
            </a:r>
          </a:p>
        </p:txBody>
      </p:sp>
    </p:spTree>
    <p:extLst>
      <p:ext uri="{BB962C8B-B14F-4D97-AF65-F5344CB8AC3E}">
        <p14:creationId xmlns:p14="http://schemas.microsoft.com/office/powerpoint/2010/main" val="1737561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E3B8B-7613-6C49-AE84-9660C2DADD7E}"/>
              </a:ext>
            </a:extLst>
          </p:cNvPr>
          <p:cNvSpPr>
            <a:spLocks noGrp="1"/>
          </p:cNvSpPr>
          <p:nvPr>
            <p:ph type="title"/>
          </p:nvPr>
        </p:nvSpPr>
        <p:spPr/>
        <p:txBody>
          <a:bodyPr/>
          <a:lstStyle/>
          <a:p>
            <a:r>
              <a:rPr lang="en-US" dirty="0"/>
              <a:t>Credit Card data</a:t>
            </a:r>
          </a:p>
        </p:txBody>
      </p:sp>
      <p:pic>
        <p:nvPicPr>
          <p:cNvPr id="7170" name="Picture 2">
            <a:extLst>
              <a:ext uri="{FF2B5EF4-FFF2-40B4-BE49-F238E27FC236}">
                <a16:creationId xmlns:a16="http://schemas.microsoft.com/office/drawing/2014/main" id="{7CFAF715-1DA0-9A40-B9DF-7316FACBFFB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1413" y="2299289"/>
            <a:ext cx="4878387" cy="344211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FD92ACA5-650D-A640-AEC5-FF9560DE2A2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291633"/>
            <a:ext cx="4875213" cy="3457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468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BC1B-4F92-0F4E-9864-E459A78BE7DF}"/>
              </a:ext>
            </a:extLst>
          </p:cNvPr>
          <p:cNvSpPr>
            <a:spLocks noGrp="1"/>
          </p:cNvSpPr>
          <p:nvPr>
            <p:ph type="title"/>
          </p:nvPr>
        </p:nvSpPr>
        <p:spPr/>
        <p:txBody>
          <a:bodyPr/>
          <a:lstStyle/>
          <a:p>
            <a:r>
              <a:rPr lang="en-US" dirty="0"/>
              <a:t>RNN</a:t>
            </a:r>
          </a:p>
        </p:txBody>
      </p:sp>
      <p:sp>
        <p:nvSpPr>
          <p:cNvPr id="4" name="Content Placeholder 3">
            <a:extLst>
              <a:ext uri="{FF2B5EF4-FFF2-40B4-BE49-F238E27FC236}">
                <a16:creationId xmlns:a16="http://schemas.microsoft.com/office/drawing/2014/main" id="{CD41024A-B790-CA40-AFE7-B5338FC15075}"/>
              </a:ext>
            </a:extLst>
          </p:cNvPr>
          <p:cNvSpPr>
            <a:spLocks noGrp="1"/>
          </p:cNvSpPr>
          <p:nvPr>
            <p:ph sz="half" idx="2"/>
          </p:nvPr>
        </p:nvSpPr>
        <p:spPr/>
        <p:txBody>
          <a:bodyPr/>
          <a:lstStyle/>
          <a:p>
            <a:r>
              <a:rPr lang="en-US" dirty="0"/>
              <a:t>In the diagram, an element of neural network, A, receives input </a:t>
            </a:r>
            <a:r>
              <a:rPr lang="en-US" dirty="0" err="1"/>
              <a:t>Xt</a:t>
            </a:r>
            <a:r>
              <a:rPr lang="en-US" dirty="0"/>
              <a:t> and outputs a value Ht. </a:t>
            </a:r>
          </a:p>
          <a:p>
            <a:r>
              <a:rPr lang="en-US" dirty="0"/>
              <a:t>A loop allows information to be passed from one step of the network to the next.</a:t>
            </a:r>
          </a:p>
        </p:txBody>
      </p:sp>
      <p:pic>
        <p:nvPicPr>
          <p:cNvPr id="2050" name="Picture 2">
            <a:extLst>
              <a:ext uri="{FF2B5EF4-FFF2-40B4-BE49-F238E27FC236}">
                <a16:creationId xmlns:a16="http://schemas.microsoft.com/office/drawing/2014/main" id="{BD65B247-48AC-BB4C-B647-D7D73C4372D9}"/>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539206" y="2401094"/>
            <a:ext cx="208280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5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808C8-17D6-5641-A5F9-7A6941602174}"/>
              </a:ext>
            </a:extLst>
          </p:cNvPr>
          <p:cNvSpPr>
            <a:spLocks noGrp="1"/>
          </p:cNvSpPr>
          <p:nvPr>
            <p:ph type="title"/>
          </p:nvPr>
        </p:nvSpPr>
        <p:spPr/>
        <p:txBody>
          <a:bodyPr/>
          <a:lstStyle/>
          <a:p>
            <a:r>
              <a:rPr lang="en-US" dirty="0"/>
              <a:t>Problem with Long Gaps</a:t>
            </a:r>
          </a:p>
        </p:txBody>
      </p:sp>
      <p:sp>
        <p:nvSpPr>
          <p:cNvPr id="4" name="Content Placeholder 3">
            <a:extLst>
              <a:ext uri="{FF2B5EF4-FFF2-40B4-BE49-F238E27FC236}">
                <a16:creationId xmlns:a16="http://schemas.microsoft.com/office/drawing/2014/main" id="{2510BEEB-2321-9347-88B3-6EFAD77DDCDE}"/>
              </a:ext>
            </a:extLst>
          </p:cNvPr>
          <p:cNvSpPr>
            <a:spLocks noGrp="1"/>
          </p:cNvSpPr>
          <p:nvPr>
            <p:ph sz="half" idx="2"/>
          </p:nvPr>
        </p:nvSpPr>
        <p:spPr/>
        <p:txBody>
          <a:bodyPr/>
          <a:lstStyle/>
          <a:p>
            <a:r>
              <a:rPr lang="en-US" dirty="0"/>
              <a:t>Long Context - I grew up in France… I speak fluent </a:t>
            </a:r>
            <a:r>
              <a:rPr lang="en-US" i="1" dirty="0"/>
              <a:t>French</a:t>
            </a:r>
            <a:endParaRPr lang="en-US" dirty="0"/>
          </a:p>
          <a:p>
            <a:r>
              <a:rPr lang="en-US" dirty="0"/>
              <a:t>Unfortunately, as that gap grows, RNNs become unable to learn to connect the information</a:t>
            </a:r>
          </a:p>
        </p:txBody>
      </p:sp>
      <p:pic>
        <p:nvPicPr>
          <p:cNvPr id="3074" name="Picture 2" descr="Neural networks struggle with long term dependencies.">
            <a:extLst>
              <a:ext uri="{FF2B5EF4-FFF2-40B4-BE49-F238E27FC236}">
                <a16:creationId xmlns:a16="http://schemas.microsoft.com/office/drawing/2014/main" id="{C556CC96-4C7F-9D48-8C26-208198733E4B}"/>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141413" y="3182207"/>
            <a:ext cx="4878387" cy="1676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47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1"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32" name="Group 12">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133" name="Rectangle 68">
            <a:extLst>
              <a:ext uri="{FF2B5EF4-FFF2-40B4-BE49-F238E27FC236}">
                <a16:creationId xmlns:a16="http://schemas.microsoft.com/office/drawing/2014/main" id="{D706AE2E-B17B-43A3-84F8-9C0FE9466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2003"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34" name="Group 70">
            <a:extLst>
              <a:ext uri="{FF2B5EF4-FFF2-40B4-BE49-F238E27FC236}">
                <a16:creationId xmlns:a16="http://schemas.microsoft.com/office/drawing/2014/main" id="{CEFFB8CF-3E94-42D7-849C-841E7744B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C274DE9A-4502-4454-911E-B7FE9ED6DE3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5" name="Freeform 6">
              <a:extLst>
                <a:ext uri="{FF2B5EF4-FFF2-40B4-BE49-F238E27FC236}">
                  <a16:creationId xmlns:a16="http://schemas.microsoft.com/office/drawing/2014/main" id="{76AFCF59-7BED-416B-ACD9-EA099C9B2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7">
              <a:extLst>
                <a:ext uri="{FF2B5EF4-FFF2-40B4-BE49-F238E27FC236}">
                  <a16:creationId xmlns:a16="http://schemas.microsoft.com/office/drawing/2014/main" id="{8EEECEBC-B149-42E5-8164-EE5456F062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Rectangle 8">
              <a:extLst>
                <a:ext uri="{FF2B5EF4-FFF2-40B4-BE49-F238E27FC236}">
                  <a16:creationId xmlns:a16="http://schemas.microsoft.com/office/drawing/2014/main" id="{03B49256-D2D8-436B-8F29-0C7E53366F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6" name="Freeform 9">
              <a:extLst>
                <a:ext uri="{FF2B5EF4-FFF2-40B4-BE49-F238E27FC236}">
                  <a16:creationId xmlns:a16="http://schemas.microsoft.com/office/drawing/2014/main" id="{4045E56F-B537-408E-B346-B9B15C39A5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0">
              <a:extLst>
                <a:ext uri="{FF2B5EF4-FFF2-40B4-BE49-F238E27FC236}">
                  <a16:creationId xmlns:a16="http://schemas.microsoft.com/office/drawing/2014/main" id="{904BDB2F-0893-4AD7-A871-C808C9651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1">
              <a:extLst>
                <a:ext uri="{FF2B5EF4-FFF2-40B4-BE49-F238E27FC236}">
                  <a16:creationId xmlns:a16="http://schemas.microsoft.com/office/drawing/2014/main" id="{512D8C6F-C154-4928-9891-DDCF50DA6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2">
              <a:extLst>
                <a:ext uri="{FF2B5EF4-FFF2-40B4-BE49-F238E27FC236}">
                  <a16:creationId xmlns:a16="http://schemas.microsoft.com/office/drawing/2014/main" id="{7E2BBA63-D694-4AD5-976F-4F1CDB204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3">
              <a:extLst>
                <a:ext uri="{FF2B5EF4-FFF2-40B4-BE49-F238E27FC236}">
                  <a16:creationId xmlns:a16="http://schemas.microsoft.com/office/drawing/2014/main" id="{394F9847-4F95-42E8-AE7E-8DD8A0E27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4">
              <a:extLst>
                <a:ext uri="{FF2B5EF4-FFF2-40B4-BE49-F238E27FC236}">
                  <a16:creationId xmlns:a16="http://schemas.microsoft.com/office/drawing/2014/main" id="{48CE4CA3-085D-44AC-996B-9F347B7BC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5">
              <a:extLst>
                <a:ext uri="{FF2B5EF4-FFF2-40B4-BE49-F238E27FC236}">
                  <a16:creationId xmlns:a16="http://schemas.microsoft.com/office/drawing/2014/main" id="{0D7459AE-7E00-4707-B574-1D3636BB46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6">
              <a:extLst>
                <a:ext uri="{FF2B5EF4-FFF2-40B4-BE49-F238E27FC236}">
                  <a16:creationId xmlns:a16="http://schemas.microsoft.com/office/drawing/2014/main" id="{EF95E020-0C4A-4BD5-84BE-6DF8B8BCAB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7">
              <a:extLst>
                <a:ext uri="{FF2B5EF4-FFF2-40B4-BE49-F238E27FC236}">
                  <a16:creationId xmlns:a16="http://schemas.microsoft.com/office/drawing/2014/main" id="{18CC4862-B9BB-4E63-9630-AA5241E68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8">
              <a:extLst>
                <a:ext uri="{FF2B5EF4-FFF2-40B4-BE49-F238E27FC236}">
                  <a16:creationId xmlns:a16="http://schemas.microsoft.com/office/drawing/2014/main" id="{156A0508-DDAB-4BFB-824D-CA9D3D833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9">
              <a:extLst>
                <a:ext uri="{FF2B5EF4-FFF2-40B4-BE49-F238E27FC236}">
                  <a16:creationId xmlns:a16="http://schemas.microsoft.com/office/drawing/2014/main" id="{E3B0103B-60DE-4385-B84E-53694FB9A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0">
              <a:extLst>
                <a:ext uri="{FF2B5EF4-FFF2-40B4-BE49-F238E27FC236}">
                  <a16:creationId xmlns:a16="http://schemas.microsoft.com/office/drawing/2014/main" id="{C8C1C0D4-C36E-4251-A97F-436AFA3797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1">
              <a:extLst>
                <a:ext uri="{FF2B5EF4-FFF2-40B4-BE49-F238E27FC236}">
                  <a16:creationId xmlns:a16="http://schemas.microsoft.com/office/drawing/2014/main" id="{550D7341-7849-4B72-A2D7-68B7161D43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2">
              <a:extLst>
                <a:ext uri="{FF2B5EF4-FFF2-40B4-BE49-F238E27FC236}">
                  <a16:creationId xmlns:a16="http://schemas.microsoft.com/office/drawing/2014/main" id="{C9E742C7-3FF2-4931-B087-46AAA6C33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3">
              <a:extLst>
                <a:ext uri="{FF2B5EF4-FFF2-40B4-BE49-F238E27FC236}">
                  <a16:creationId xmlns:a16="http://schemas.microsoft.com/office/drawing/2014/main" id="{424AF1DB-9264-4B94-9F0D-EF37F12D470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4">
              <a:extLst>
                <a:ext uri="{FF2B5EF4-FFF2-40B4-BE49-F238E27FC236}">
                  <a16:creationId xmlns:a16="http://schemas.microsoft.com/office/drawing/2014/main" id="{766E43D2-CF93-4468-9B12-FFB234513D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5">
              <a:extLst>
                <a:ext uri="{FF2B5EF4-FFF2-40B4-BE49-F238E27FC236}">
                  <a16:creationId xmlns:a16="http://schemas.microsoft.com/office/drawing/2014/main" id="{AC24EC38-E0E5-4A4E-A64D-359DD4A55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6">
              <a:extLst>
                <a:ext uri="{FF2B5EF4-FFF2-40B4-BE49-F238E27FC236}">
                  <a16:creationId xmlns:a16="http://schemas.microsoft.com/office/drawing/2014/main" id="{338D8FE1-6073-44CF-857C-9273A16075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27">
              <a:extLst>
                <a:ext uri="{FF2B5EF4-FFF2-40B4-BE49-F238E27FC236}">
                  <a16:creationId xmlns:a16="http://schemas.microsoft.com/office/drawing/2014/main" id="{39BAF819-1ABF-4754-B2E6-8C023A3B9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8">
              <a:extLst>
                <a:ext uri="{FF2B5EF4-FFF2-40B4-BE49-F238E27FC236}">
                  <a16:creationId xmlns:a16="http://schemas.microsoft.com/office/drawing/2014/main" id="{2B5FE77A-C8CA-4E0E-BA89-53BA982E6A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9">
              <a:extLst>
                <a:ext uri="{FF2B5EF4-FFF2-40B4-BE49-F238E27FC236}">
                  <a16:creationId xmlns:a16="http://schemas.microsoft.com/office/drawing/2014/main" id="{264169FF-BB01-4F56-812A-738BE4AAC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0">
              <a:extLst>
                <a:ext uri="{FF2B5EF4-FFF2-40B4-BE49-F238E27FC236}">
                  <a16:creationId xmlns:a16="http://schemas.microsoft.com/office/drawing/2014/main" id="{831BA8DD-49DA-443B-AD7A-1680CD2875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31">
              <a:extLst>
                <a:ext uri="{FF2B5EF4-FFF2-40B4-BE49-F238E27FC236}">
                  <a16:creationId xmlns:a16="http://schemas.microsoft.com/office/drawing/2014/main" id="{15B5FD47-B408-4DD0-BA9C-76C3F6814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2">
              <a:extLst>
                <a:ext uri="{FF2B5EF4-FFF2-40B4-BE49-F238E27FC236}">
                  <a16:creationId xmlns:a16="http://schemas.microsoft.com/office/drawing/2014/main" id="{2432FB6B-FBB2-438F-A3BC-0392CA9448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Rectangle 33">
              <a:extLst>
                <a:ext uri="{FF2B5EF4-FFF2-40B4-BE49-F238E27FC236}">
                  <a16:creationId xmlns:a16="http://schemas.microsoft.com/office/drawing/2014/main" id="{A9E1CA69-4810-4E1D-A227-EA4EF0151F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1" name="Freeform 34">
              <a:extLst>
                <a:ext uri="{FF2B5EF4-FFF2-40B4-BE49-F238E27FC236}">
                  <a16:creationId xmlns:a16="http://schemas.microsoft.com/office/drawing/2014/main" id="{978653C5-EFDF-4617-9A6A-E810A9C22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5">
              <a:extLst>
                <a:ext uri="{FF2B5EF4-FFF2-40B4-BE49-F238E27FC236}">
                  <a16:creationId xmlns:a16="http://schemas.microsoft.com/office/drawing/2014/main" id="{F1B9F231-1E6A-4122-81B0-043E2A5F5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6">
              <a:extLst>
                <a:ext uri="{FF2B5EF4-FFF2-40B4-BE49-F238E27FC236}">
                  <a16:creationId xmlns:a16="http://schemas.microsoft.com/office/drawing/2014/main" id="{DF2B6BD0-0057-43BC-8681-9FAC9FC53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7">
              <a:extLst>
                <a:ext uri="{FF2B5EF4-FFF2-40B4-BE49-F238E27FC236}">
                  <a16:creationId xmlns:a16="http://schemas.microsoft.com/office/drawing/2014/main" id="{6D7D7117-2276-4EB9-882B-A44A2DB066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38">
              <a:extLst>
                <a:ext uri="{FF2B5EF4-FFF2-40B4-BE49-F238E27FC236}">
                  <a16:creationId xmlns:a16="http://schemas.microsoft.com/office/drawing/2014/main" id="{98AD68EB-6444-4B28-8F06-C0B6111AC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39">
              <a:extLst>
                <a:ext uri="{FF2B5EF4-FFF2-40B4-BE49-F238E27FC236}">
                  <a16:creationId xmlns:a16="http://schemas.microsoft.com/office/drawing/2014/main" id="{438FA125-C459-48A2-913F-F5D04E160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0">
              <a:extLst>
                <a:ext uri="{FF2B5EF4-FFF2-40B4-BE49-F238E27FC236}">
                  <a16:creationId xmlns:a16="http://schemas.microsoft.com/office/drawing/2014/main" id="{18E796D1-6480-436F-947D-550CCE516E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1">
              <a:extLst>
                <a:ext uri="{FF2B5EF4-FFF2-40B4-BE49-F238E27FC236}">
                  <a16:creationId xmlns:a16="http://schemas.microsoft.com/office/drawing/2014/main" id="{4549B300-4F89-4E35-B5E7-53E3C6A54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2">
              <a:extLst>
                <a:ext uri="{FF2B5EF4-FFF2-40B4-BE49-F238E27FC236}">
                  <a16:creationId xmlns:a16="http://schemas.microsoft.com/office/drawing/2014/main" id="{D8DA6C40-62DD-4FB3-8D06-5A599E3823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43">
              <a:extLst>
                <a:ext uri="{FF2B5EF4-FFF2-40B4-BE49-F238E27FC236}">
                  <a16:creationId xmlns:a16="http://schemas.microsoft.com/office/drawing/2014/main" id="{28EE2B35-9D3D-4925-8DA9-9DF0E40BC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4">
              <a:extLst>
                <a:ext uri="{FF2B5EF4-FFF2-40B4-BE49-F238E27FC236}">
                  <a16:creationId xmlns:a16="http://schemas.microsoft.com/office/drawing/2014/main" id="{9DB82611-4043-4758-81EC-2239619803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Rectangle 45">
              <a:extLst>
                <a:ext uri="{FF2B5EF4-FFF2-40B4-BE49-F238E27FC236}">
                  <a16:creationId xmlns:a16="http://schemas.microsoft.com/office/drawing/2014/main" id="{A8210AB3-0776-4F74-9227-5E448D1AFA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3" name="Freeform 46">
              <a:extLst>
                <a:ext uri="{FF2B5EF4-FFF2-40B4-BE49-F238E27FC236}">
                  <a16:creationId xmlns:a16="http://schemas.microsoft.com/office/drawing/2014/main" id="{002C10AB-E300-481E-AFA5-410481B16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7">
              <a:extLst>
                <a:ext uri="{FF2B5EF4-FFF2-40B4-BE49-F238E27FC236}">
                  <a16:creationId xmlns:a16="http://schemas.microsoft.com/office/drawing/2014/main" id="{11F47C5E-0453-4EF5-B969-A8263DC6AF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48">
              <a:extLst>
                <a:ext uri="{FF2B5EF4-FFF2-40B4-BE49-F238E27FC236}">
                  <a16:creationId xmlns:a16="http://schemas.microsoft.com/office/drawing/2014/main" id="{D0CFDC87-55E8-40E1-BD98-4E1EA2C09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49">
              <a:extLst>
                <a:ext uri="{FF2B5EF4-FFF2-40B4-BE49-F238E27FC236}">
                  <a16:creationId xmlns:a16="http://schemas.microsoft.com/office/drawing/2014/main" id="{C1151505-8A7F-41D8-AE03-AD172E38C0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0">
              <a:extLst>
                <a:ext uri="{FF2B5EF4-FFF2-40B4-BE49-F238E27FC236}">
                  <a16:creationId xmlns:a16="http://schemas.microsoft.com/office/drawing/2014/main" id="{918DAD20-1F9F-41A7-B9D0-EE92F9B32D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1">
              <a:extLst>
                <a:ext uri="{FF2B5EF4-FFF2-40B4-BE49-F238E27FC236}">
                  <a16:creationId xmlns:a16="http://schemas.microsoft.com/office/drawing/2014/main" id="{D303B51B-ADCC-43C9-AE4F-0168CFA6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2">
              <a:extLst>
                <a:ext uri="{FF2B5EF4-FFF2-40B4-BE49-F238E27FC236}">
                  <a16:creationId xmlns:a16="http://schemas.microsoft.com/office/drawing/2014/main" id="{5621B409-0B0A-4827-81F9-684C335EE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3">
              <a:extLst>
                <a:ext uri="{FF2B5EF4-FFF2-40B4-BE49-F238E27FC236}">
                  <a16:creationId xmlns:a16="http://schemas.microsoft.com/office/drawing/2014/main" id="{FCA6910E-A4EC-464B-B285-5F1E40AEFF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4">
              <a:extLst>
                <a:ext uri="{FF2B5EF4-FFF2-40B4-BE49-F238E27FC236}">
                  <a16:creationId xmlns:a16="http://schemas.microsoft.com/office/drawing/2014/main" id="{7D0C75DF-4953-4E72-B34A-2F8BD05235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5">
              <a:extLst>
                <a:ext uri="{FF2B5EF4-FFF2-40B4-BE49-F238E27FC236}">
                  <a16:creationId xmlns:a16="http://schemas.microsoft.com/office/drawing/2014/main" id="{998A65EA-C434-41FF-B792-2BDC1150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6">
              <a:extLst>
                <a:ext uri="{FF2B5EF4-FFF2-40B4-BE49-F238E27FC236}">
                  <a16:creationId xmlns:a16="http://schemas.microsoft.com/office/drawing/2014/main" id="{3A6D2AE4-7ABD-4946-BE69-5FD3C1A1D6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57">
              <a:extLst>
                <a:ext uri="{FF2B5EF4-FFF2-40B4-BE49-F238E27FC236}">
                  <a16:creationId xmlns:a16="http://schemas.microsoft.com/office/drawing/2014/main" id="{833A81DC-8A3A-4141-A713-A2FE1C572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58">
              <a:extLst>
                <a:ext uri="{FF2B5EF4-FFF2-40B4-BE49-F238E27FC236}">
                  <a16:creationId xmlns:a16="http://schemas.microsoft.com/office/drawing/2014/main" id="{47BB7FFD-57DB-41BD-8D42-9FB58174B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7" name="Picture 2">
            <a:extLst>
              <a:ext uri="{FF2B5EF4-FFF2-40B4-BE49-F238E27FC236}">
                <a16:creationId xmlns:a16="http://schemas.microsoft.com/office/drawing/2014/main" id="{3631D3C9-4C1D-4B3A-A737-E6E7800424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p:cNvSpPr>
            <a:spLocks noGrp="1"/>
          </p:cNvSpPr>
          <p:nvPr>
            <p:ph type="title"/>
          </p:nvPr>
        </p:nvSpPr>
        <p:spPr>
          <a:xfrm>
            <a:off x="8057397" y="1113282"/>
            <a:ext cx="3489569" cy="2396681"/>
          </a:xfrm>
        </p:spPr>
        <p:txBody>
          <a:bodyPr vert="horz" lIns="91440" tIns="45720" rIns="91440" bIns="45720" rtlCol="0" anchor="b">
            <a:normAutofit/>
          </a:bodyPr>
          <a:lstStyle/>
          <a:p>
            <a:r>
              <a:rPr lang="en-US" sz="4400">
                <a:solidFill>
                  <a:srgbClr val="FFFFFF"/>
                </a:solidFill>
              </a:rPr>
              <a:t>Agenda</a:t>
            </a:r>
          </a:p>
        </p:txBody>
      </p:sp>
      <p:sp useBgFill="1">
        <p:nvSpPr>
          <p:cNvPr id="136" name="Round Diagonal Corner Rectangle 6">
            <a:extLst>
              <a:ext uri="{FF2B5EF4-FFF2-40B4-BE49-F238E27FC236}">
                <a16:creationId xmlns:a16="http://schemas.microsoft.com/office/drawing/2014/main" id="{5B986EF0-8540-483D-9DDE-1F168FAAC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a:xfrm>
            <a:off x="1876424" y="6309360"/>
            <a:ext cx="5124886"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b="0" i="0" kern="1200" spc="0">
                <a:solidFill>
                  <a:schemeClr val="bg1">
                    <a:lumMod val="75000"/>
                  </a:schemeClr>
                </a:solidFill>
                <a:latin typeface="Helvetica Neue Light"/>
                <a:ea typeface="Helvetica Neue Light"/>
                <a:cs typeface="Helvetica Neue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n-US" sz="1050" kern="1200" cap="all" baseline="0">
                <a:solidFill>
                  <a:srgbClr val="FFFFFF"/>
                </a:solidFill>
                <a:latin typeface="+mn-lt"/>
                <a:ea typeface="+mn-ea"/>
                <a:cs typeface="+mn-cs"/>
              </a:rPr>
              <a:t>©2015 Apigee. All Rights Reserved. </a:t>
            </a:r>
          </a:p>
        </p:txBody>
      </p:sp>
      <p:sp>
        <p:nvSpPr>
          <p:cNvPr id="3" name="Slide Number Placeholder 2"/>
          <p:cNvSpPr>
            <a:spLocks noGrp="1"/>
          </p:cNvSpPr>
          <p:nvPr>
            <p:ph type="sldNum" sz="quarter" idx="12"/>
          </p:nvPr>
        </p:nvSpPr>
        <p:spPr>
          <a:xfrm>
            <a:off x="9896911" y="6309360"/>
            <a:ext cx="771089"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1200" b="0" i="0" kern="1200" spc="0">
                <a:solidFill>
                  <a:schemeClr val="tx1">
                    <a:lumMod val="40000"/>
                    <a:lumOff val="60000"/>
                  </a:schemeClr>
                </a:solidFill>
                <a:latin typeface="Helvetica Neue Light"/>
                <a:ea typeface="Helvetica Neue Light"/>
                <a:cs typeface="Helvetica Neue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B9CF2066-C172-C043-9656-E2597F9B5BE6}" type="slidenum">
              <a:rPr lang="en-US" sz="1050">
                <a:solidFill>
                  <a:srgbClr val="FFFFFF"/>
                </a:solidFill>
                <a:latin typeface="+mn-lt"/>
                <a:ea typeface="+mn-ea"/>
                <a:cs typeface="+mn-cs"/>
              </a:rPr>
              <a:pPr defTabSz="914400">
                <a:spcAft>
                  <a:spcPts val="600"/>
                </a:spcAft>
              </a:pPr>
              <a:t>2</a:t>
            </a:fld>
            <a:endParaRPr lang="en-US" sz="1050">
              <a:solidFill>
                <a:srgbClr val="FFFFFF"/>
              </a:solidFill>
              <a:latin typeface="+mn-lt"/>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2772380831"/>
              </p:ext>
            </p:extLst>
          </p:nvPr>
        </p:nvGraphicFramePr>
        <p:xfrm>
          <a:off x="1118988" y="1980691"/>
          <a:ext cx="6112384" cy="3466956"/>
        </p:xfrm>
        <a:graphic>
          <a:graphicData uri="http://schemas.openxmlformats.org/drawingml/2006/table">
            <a:tbl>
              <a:tblPr firstRow="1" bandRow="1">
                <a:noFill/>
                <a:tableStyleId>{5C22544A-7EE6-4342-B048-85BDC9FD1C3A}</a:tableStyleId>
              </a:tblPr>
              <a:tblGrid>
                <a:gridCol w="664756">
                  <a:extLst>
                    <a:ext uri="{9D8B030D-6E8A-4147-A177-3AD203B41FA5}">
                      <a16:colId xmlns:a16="http://schemas.microsoft.com/office/drawing/2014/main" val="20000"/>
                    </a:ext>
                  </a:extLst>
                </a:gridCol>
                <a:gridCol w="1041047">
                  <a:extLst>
                    <a:ext uri="{9D8B030D-6E8A-4147-A177-3AD203B41FA5}">
                      <a16:colId xmlns:a16="http://schemas.microsoft.com/office/drawing/2014/main" val="20001"/>
                    </a:ext>
                  </a:extLst>
                </a:gridCol>
                <a:gridCol w="3315989">
                  <a:extLst>
                    <a:ext uri="{9D8B030D-6E8A-4147-A177-3AD203B41FA5}">
                      <a16:colId xmlns:a16="http://schemas.microsoft.com/office/drawing/2014/main" val="20002"/>
                    </a:ext>
                  </a:extLst>
                </a:gridCol>
                <a:gridCol w="1090592">
                  <a:extLst>
                    <a:ext uri="{9D8B030D-6E8A-4147-A177-3AD203B41FA5}">
                      <a16:colId xmlns:a16="http://schemas.microsoft.com/office/drawing/2014/main" val="20003"/>
                    </a:ext>
                  </a:extLst>
                </a:gridCol>
              </a:tblGrid>
              <a:tr h="577826">
                <a:tc>
                  <a:txBody>
                    <a:bodyPr/>
                    <a:lstStyle/>
                    <a:p>
                      <a:pPr algn="r"/>
                      <a:r>
                        <a:rPr lang="en-US" sz="1900" b="1" i="0">
                          <a:solidFill>
                            <a:schemeClr val="tx1">
                              <a:lumMod val="75000"/>
                              <a:lumOff val="25000"/>
                            </a:schemeClr>
                          </a:solidFill>
                          <a:latin typeface="Helvetica Neue"/>
                          <a:cs typeface="Helvetica Neue"/>
                        </a:rPr>
                        <a:t>1.</a:t>
                      </a:r>
                    </a:p>
                  </a:txBody>
                  <a:tcPr marL="235847" marR="68177" marT="117924" marB="117924" anchor="ctr">
                    <a:lnL w="12700" cmpd="sng">
                      <a:noFill/>
                      <a:prstDash val="solid"/>
                    </a:lnL>
                    <a:lnR w="12700" cmpd="sng">
                      <a:noFill/>
                      <a:prstDash val="solid"/>
                    </a:lnR>
                    <a:lnT w="12700" cmpd="sng">
                      <a:no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pPr algn="l"/>
                      <a:endParaRPr lang="en-US" sz="1900" b="1" i="0">
                        <a:solidFill>
                          <a:schemeClr val="tx1">
                            <a:lumMod val="75000"/>
                            <a:lumOff val="25000"/>
                          </a:schemeClr>
                        </a:solidFill>
                        <a:latin typeface="Helvetica Neue"/>
                        <a:cs typeface="Helvetica Neue"/>
                      </a:endParaRPr>
                    </a:p>
                  </a:txBody>
                  <a:tcPr marL="235847" marR="68177" marT="117924" marB="117924" anchor="ctr">
                    <a:lnL w="12700" cmpd="sng">
                      <a:noFill/>
                      <a:prstDash val="solid"/>
                    </a:lnL>
                    <a:lnR w="12700" cmpd="sng">
                      <a:noFill/>
                      <a:prstDash val="solid"/>
                    </a:lnR>
                    <a:lnT w="12700" cmpd="sng">
                      <a:no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pPr marL="0" marR="0" indent="0" algn="l" defTabSz="1828891" rtl="0" eaLnBrk="1" fontAlgn="auto" latinLnBrk="0" hangingPunct="1">
                        <a:lnSpc>
                          <a:spcPct val="100000"/>
                        </a:lnSpc>
                        <a:spcBef>
                          <a:spcPts val="0"/>
                        </a:spcBef>
                        <a:spcAft>
                          <a:spcPts val="0"/>
                        </a:spcAft>
                        <a:buClrTx/>
                        <a:buSzTx/>
                        <a:buFontTx/>
                        <a:buNone/>
                        <a:tabLst/>
                        <a:defRPr/>
                      </a:pPr>
                      <a:r>
                        <a:rPr lang="en-US" sz="1900" b="1" i="0" dirty="0">
                          <a:solidFill>
                            <a:schemeClr val="tx1">
                              <a:lumMod val="75000"/>
                              <a:lumOff val="25000"/>
                            </a:schemeClr>
                          </a:solidFill>
                          <a:latin typeface="Helvetica Neue"/>
                          <a:cs typeface="Helvetica Neue"/>
                        </a:rPr>
                        <a:t>Big Picture</a:t>
                      </a:r>
                    </a:p>
                  </a:txBody>
                  <a:tcPr marL="235847" marR="68177" marT="117924" marB="117924" anchor="ctr">
                    <a:lnL w="12700" cmpd="sng">
                      <a:noFill/>
                      <a:prstDash val="solid"/>
                    </a:lnL>
                    <a:lnR w="12700" cmpd="sng">
                      <a:noFill/>
                      <a:prstDash val="solid"/>
                    </a:lnR>
                    <a:lnT w="12700" cmpd="sng">
                      <a:no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pPr algn="ctr"/>
                      <a:r>
                        <a:rPr lang="en-US" sz="1900" b="1" i="0">
                          <a:solidFill>
                            <a:schemeClr val="tx1">
                              <a:lumMod val="75000"/>
                              <a:lumOff val="25000"/>
                            </a:schemeClr>
                          </a:solidFill>
                          <a:latin typeface="Helvetica Neue"/>
                          <a:cs typeface="Helvetica Neue"/>
                        </a:rPr>
                        <a:t>05:00</a:t>
                      </a:r>
                    </a:p>
                  </a:txBody>
                  <a:tcPr marL="235847" marR="68177" marT="117924" marB="117924" anchor="ctr">
                    <a:lnL w="12700" cmpd="sng">
                      <a:noFill/>
                      <a:prstDash val="solid"/>
                    </a:lnL>
                    <a:lnR w="12700" cmpd="sng">
                      <a:noFill/>
                      <a:prstDash val="solid"/>
                    </a:lnR>
                    <a:lnT w="12700" cmpd="sng">
                      <a:noFill/>
                      <a:prstDash val="solid"/>
                    </a:lnT>
                    <a:lnB w="9525" cap="flat" cmpd="sng" algn="ctr">
                      <a:solidFill>
                        <a:srgbClr val="D8DCDC"/>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77826">
                <a:tc>
                  <a:txBody>
                    <a:bodyPr/>
                    <a:lstStyle/>
                    <a:p>
                      <a:pPr algn="r"/>
                      <a:r>
                        <a:rPr lang="en-US" sz="1900" b="0">
                          <a:solidFill>
                            <a:schemeClr val="tx1">
                              <a:lumMod val="75000"/>
                              <a:lumOff val="25000"/>
                            </a:schemeClr>
                          </a:solidFill>
                          <a:latin typeface="Helvetica Neue Light"/>
                          <a:cs typeface="Helvetica Neue Light"/>
                        </a:rPr>
                        <a:t>2.</a:t>
                      </a: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pPr algn="l"/>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pPr marL="0" marR="0" indent="0" algn="l" defTabSz="1828891" rtl="0" eaLnBrk="1" fontAlgn="auto" latinLnBrk="0" hangingPunct="1">
                        <a:lnSpc>
                          <a:spcPct val="100000"/>
                        </a:lnSpc>
                        <a:spcBef>
                          <a:spcPts val="0"/>
                        </a:spcBef>
                        <a:spcAft>
                          <a:spcPts val="0"/>
                        </a:spcAft>
                        <a:buClrTx/>
                        <a:buSzTx/>
                        <a:buFontTx/>
                        <a:buNone/>
                        <a:tabLst/>
                        <a:defRPr/>
                      </a:pPr>
                      <a:r>
                        <a:rPr lang="en-US" sz="1900" b="0" dirty="0">
                          <a:solidFill>
                            <a:schemeClr val="tx1">
                              <a:lumMod val="75000"/>
                              <a:lumOff val="25000"/>
                            </a:schemeClr>
                          </a:solidFill>
                          <a:latin typeface="Helvetica Neue Light"/>
                          <a:cs typeface="Helvetica Neue Light"/>
                        </a:rPr>
                        <a:t>Problem Statement</a:t>
                      </a: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pPr algn="ctr"/>
                      <a:r>
                        <a:rPr lang="en-US" sz="1900" b="0">
                          <a:solidFill>
                            <a:schemeClr val="tx1">
                              <a:lumMod val="75000"/>
                              <a:lumOff val="25000"/>
                            </a:schemeClr>
                          </a:solidFill>
                          <a:latin typeface="Helvetica Neue Light"/>
                          <a:cs typeface="Helvetica Neue Light"/>
                        </a:rPr>
                        <a:t>05:00</a:t>
                      </a: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extLst>
                  <a:ext uri="{0D108BD9-81ED-4DB2-BD59-A6C34878D82A}">
                    <a16:rowId xmlns:a16="http://schemas.microsoft.com/office/drawing/2014/main" val="10001"/>
                  </a:ext>
                </a:extLst>
              </a:tr>
              <a:tr h="577826">
                <a:tc>
                  <a:txBody>
                    <a:bodyPr/>
                    <a:lstStyle/>
                    <a:p>
                      <a:pPr algn="r"/>
                      <a:r>
                        <a:rPr lang="en-US" sz="1900" b="0" dirty="0">
                          <a:solidFill>
                            <a:schemeClr val="tx1">
                              <a:lumMod val="75000"/>
                              <a:lumOff val="25000"/>
                            </a:schemeClr>
                          </a:solidFill>
                          <a:latin typeface="Helvetica Neue Light"/>
                          <a:cs typeface="Helvetica Neue Light"/>
                        </a:rPr>
                        <a:t>3.</a:t>
                      </a: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pPr algn="l"/>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pPr marL="0" marR="0" indent="0" algn="l" defTabSz="1828891" rtl="0" eaLnBrk="1" fontAlgn="auto" latinLnBrk="0" hangingPunct="1">
                        <a:lnSpc>
                          <a:spcPct val="100000"/>
                        </a:lnSpc>
                        <a:spcBef>
                          <a:spcPts val="0"/>
                        </a:spcBef>
                        <a:spcAft>
                          <a:spcPts val="0"/>
                        </a:spcAft>
                        <a:buClrTx/>
                        <a:buSzTx/>
                        <a:buFontTx/>
                        <a:buNone/>
                        <a:tabLst/>
                        <a:defRPr/>
                      </a:pPr>
                      <a:r>
                        <a:rPr lang="en-US" sz="1900" b="0" dirty="0">
                          <a:solidFill>
                            <a:schemeClr val="tx1">
                              <a:lumMod val="75000"/>
                              <a:lumOff val="25000"/>
                            </a:schemeClr>
                          </a:solidFill>
                          <a:latin typeface="Helvetica Neue Light"/>
                          <a:cs typeface="Helvetica Neue Light"/>
                        </a:rPr>
                        <a:t>Schedule</a:t>
                      </a: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noFill/>
                  </a:tcPr>
                </a:tc>
                <a:tc>
                  <a:txBody>
                    <a:bodyPr/>
                    <a:lstStyle/>
                    <a:p>
                      <a:pPr algn="ctr"/>
                      <a:r>
                        <a:rPr lang="en-US" sz="1900" b="0">
                          <a:solidFill>
                            <a:schemeClr val="tx1">
                              <a:lumMod val="75000"/>
                              <a:lumOff val="25000"/>
                            </a:schemeClr>
                          </a:solidFill>
                          <a:latin typeface="Helvetica Neue Light"/>
                          <a:cs typeface="Helvetica Neue Light"/>
                        </a:rPr>
                        <a:t>05:00</a:t>
                      </a: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77826">
                <a:tc>
                  <a:txBody>
                    <a:bodyPr/>
                    <a:lstStyle/>
                    <a:p>
                      <a:pPr algn="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pPr algn="l"/>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pPr marL="0" marR="0" indent="0" algn="l" defTabSz="1828891" rtl="0" eaLnBrk="1" fontAlgn="auto" latinLnBrk="0" hangingPunct="1">
                        <a:lnSpc>
                          <a:spcPct val="100000"/>
                        </a:lnSpc>
                        <a:spcBef>
                          <a:spcPts val="0"/>
                        </a:spcBef>
                        <a:spcAft>
                          <a:spcPts val="0"/>
                        </a:spcAft>
                        <a:buClrTx/>
                        <a:buSzTx/>
                        <a:buFontTx/>
                        <a:buNone/>
                        <a:tabLst/>
                        <a:defRPr/>
                      </a:pP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tc>
                  <a:txBody>
                    <a:bodyPr/>
                    <a:lstStyle/>
                    <a:p>
                      <a:pPr algn="ctr"/>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lnTlToBr w="12700" cmpd="sng">
                      <a:noFill/>
                      <a:prstDash val="solid"/>
                    </a:lnTlToBr>
                    <a:lnBlToTr w="12700" cmpd="sng">
                      <a:noFill/>
                      <a:prstDash val="solid"/>
                    </a:lnBlToTr>
                    <a:solidFill>
                      <a:srgbClr val="D8DEDC">
                        <a:alpha val="20000"/>
                      </a:srgbClr>
                    </a:solidFill>
                  </a:tcPr>
                </a:tc>
                <a:extLst>
                  <a:ext uri="{0D108BD9-81ED-4DB2-BD59-A6C34878D82A}">
                    <a16:rowId xmlns:a16="http://schemas.microsoft.com/office/drawing/2014/main" val="10003"/>
                  </a:ext>
                </a:extLst>
              </a:tr>
              <a:tr h="577826">
                <a:tc>
                  <a:txBody>
                    <a:bodyPr/>
                    <a:lstStyle/>
                    <a:p>
                      <a:pPr algn="r"/>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1828891" rtl="0" eaLnBrk="1" fontAlgn="auto" latinLnBrk="0" hangingPunct="1">
                        <a:lnSpc>
                          <a:spcPct val="100000"/>
                        </a:lnSpc>
                        <a:spcBef>
                          <a:spcPts val="0"/>
                        </a:spcBef>
                        <a:spcAft>
                          <a:spcPts val="0"/>
                        </a:spcAft>
                        <a:buClrTx/>
                        <a:buSzTx/>
                        <a:buFontTx/>
                        <a:buNone/>
                        <a:tabLst/>
                        <a:defRPr/>
                      </a:pP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lnL>
                    <a:lnR w="9525" cap="flat" cmpd="sng" algn="ctr">
                      <a:solidFill>
                        <a:srgbClr val="D8DEDC"/>
                      </a:solidFill>
                      <a:prstDash val="solid"/>
                    </a:lnR>
                    <a:lnT w="9525" cap="flat" cmpd="sng" algn="ctr">
                      <a:solidFill>
                        <a:srgbClr val="D8DCDC"/>
                      </a:solidFill>
                      <a:prstDash val="solid"/>
                    </a:lnT>
                    <a:lnB w="9525" cap="flat" cmpd="sng" algn="ctr">
                      <a:solidFill>
                        <a:srgbClr val="D8DCD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77826">
                <a:tc>
                  <a:txBody>
                    <a:bodyPr/>
                    <a:lstStyle/>
                    <a:p>
                      <a:pPr algn="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EDC"/>
                      </a:solidFill>
                      <a:prstDash val="solid"/>
                    </a:lnB>
                    <a:lnTlToBr w="12700" cmpd="sng">
                      <a:noFill/>
                      <a:prstDash val="solid"/>
                    </a:lnTlToBr>
                    <a:lnBlToTr w="12700" cmpd="sng">
                      <a:noFill/>
                      <a:prstDash val="solid"/>
                    </a:lnBlToTr>
                    <a:noFill/>
                  </a:tcPr>
                </a:tc>
                <a:tc>
                  <a:txBody>
                    <a:bodyPr/>
                    <a:lstStyle/>
                    <a:p>
                      <a:pPr algn="l"/>
                      <a:endParaRPr lang="en-US" sz="1900" b="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EDC"/>
                      </a:solidFill>
                      <a:prstDash val="solid"/>
                    </a:lnB>
                    <a:lnTlToBr w="12700" cmpd="sng">
                      <a:noFill/>
                      <a:prstDash val="solid"/>
                    </a:lnTlToBr>
                    <a:lnBlToTr w="12700" cmpd="sng">
                      <a:noFill/>
                      <a:prstDash val="solid"/>
                    </a:lnBlToTr>
                    <a:noFill/>
                  </a:tcPr>
                </a:tc>
                <a:tc>
                  <a:txBody>
                    <a:bodyPr/>
                    <a:lstStyle/>
                    <a:p>
                      <a:pPr marL="0" marR="0" indent="0" algn="l" defTabSz="1828891" rtl="0" eaLnBrk="1" fontAlgn="auto" latinLnBrk="0" hangingPunct="1">
                        <a:lnSpc>
                          <a:spcPct val="100000"/>
                        </a:lnSpc>
                        <a:spcBef>
                          <a:spcPts val="0"/>
                        </a:spcBef>
                        <a:spcAft>
                          <a:spcPts val="0"/>
                        </a:spcAft>
                        <a:buClrTx/>
                        <a:buSzTx/>
                        <a:buFontTx/>
                        <a:buNone/>
                        <a:tabLst/>
                        <a:defRPr/>
                      </a:pP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round/>
                      <a:headEnd type="none" w="med" len="med"/>
                      <a:tailEnd type="none" w="med" len="med"/>
                    </a:lnL>
                    <a:lnR w="9525" cap="flat" cmpd="sng" algn="ctr">
                      <a:solidFill>
                        <a:srgbClr val="D8DEDC"/>
                      </a:solidFill>
                      <a:prstDash val="solid"/>
                      <a:round/>
                      <a:headEnd type="none" w="med" len="med"/>
                      <a:tailEnd type="none" w="med" len="med"/>
                    </a:lnR>
                    <a:lnT w="9525" cap="flat" cmpd="sng" algn="ctr">
                      <a:solidFill>
                        <a:srgbClr val="D8DCDC"/>
                      </a:solidFill>
                      <a:prstDash val="solid"/>
                    </a:lnT>
                    <a:lnB w="9525" cap="flat" cmpd="sng" algn="ctr">
                      <a:solidFill>
                        <a:srgbClr val="D8DEDC"/>
                      </a:solidFill>
                      <a:prstDash val="solid"/>
                    </a:lnB>
                    <a:lnTlToBr w="12700" cmpd="sng">
                      <a:noFill/>
                      <a:prstDash val="solid"/>
                    </a:lnTlToBr>
                    <a:lnBlToTr w="12700" cmpd="sng">
                      <a:noFill/>
                      <a:prstDash val="solid"/>
                    </a:lnBlToTr>
                    <a:noFill/>
                  </a:tcPr>
                </a:tc>
                <a:tc>
                  <a:txBody>
                    <a:bodyPr/>
                    <a:lstStyle/>
                    <a:p>
                      <a:pPr algn="ctr"/>
                      <a:endParaRPr lang="en-US" sz="1900" b="0" dirty="0">
                        <a:solidFill>
                          <a:schemeClr val="tx1">
                            <a:lumMod val="75000"/>
                            <a:lumOff val="25000"/>
                          </a:schemeClr>
                        </a:solidFill>
                        <a:latin typeface="Helvetica Neue Light"/>
                        <a:cs typeface="Helvetica Neue Light"/>
                      </a:endParaRPr>
                    </a:p>
                  </a:txBody>
                  <a:tcPr marL="235847" marR="68177" marT="117924" marB="117924" anchor="ctr">
                    <a:lnL w="9525" cap="flat" cmpd="sng" algn="ctr">
                      <a:solidFill>
                        <a:srgbClr val="D8DEDC"/>
                      </a:solidFill>
                      <a:prstDash val="solid"/>
                      <a:round/>
                      <a:headEnd type="none" w="med" len="med"/>
                      <a:tailEnd type="none" w="med" len="med"/>
                    </a:lnL>
                    <a:lnR w="9525" cap="flat" cmpd="sng" algn="ctr">
                      <a:solidFill>
                        <a:srgbClr val="D8DEDC"/>
                      </a:solidFill>
                      <a:prstDash val="solid"/>
                    </a:lnR>
                    <a:lnT w="9525" cap="flat" cmpd="sng" algn="ctr">
                      <a:solidFill>
                        <a:srgbClr val="D8DCDC"/>
                      </a:solidFill>
                      <a:prstDash val="solid"/>
                    </a:lnT>
                    <a:lnB w="9525" cap="flat" cmpd="sng" algn="ctr">
                      <a:solidFill>
                        <a:srgbClr val="D8DEDC"/>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056577247"/>
                  </a:ext>
                </a:extLst>
              </a:tr>
            </a:tbl>
          </a:graphicData>
        </a:graphic>
      </p:graphicFrame>
    </p:spTree>
    <p:extLst>
      <p:ext uri="{BB962C8B-B14F-4D97-AF65-F5344CB8AC3E}">
        <p14:creationId xmlns:p14="http://schemas.microsoft.com/office/powerpoint/2010/main" val="6796034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77B1A-313F-1C41-BF50-EB491F37C433}"/>
              </a:ext>
            </a:extLst>
          </p:cNvPr>
          <p:cNvSpPr>
            <a:spLocks noGrp="1"/>
          </p:cNvSpPr>
          <p:nvPr>
            <p:ph type="title"/>
          </p:nvPr>
        </p:nvSpPr>
        <p:spPr/>
        <p:txBody>
          <a:bodyPr/>
          <a:lstStyle/>
          <a:p>
            <a:r>
              <a:rPr lang="en-US" dirty="0"/>
              <a:t>LSTM</a:t>
            </a:r>
          </a:p>
        </p:txBody>
      </p:sp>
      <p:sp>
        <p:nvSpPr>
          <p:cNvPr id="4" name="Content Placeholder 3">
            <a:extLst>
              <a:ext uri="{FF2B5EF4-FFF2-40B4-BE49-F238E27FC236}">
                <a16:creationId xmlns:a16="http://schemas.microsoft.com/office/drawing/2014/main" id="{5E0817C9-FDDD-664D-A764-C43EFD6F81A0}"/>
              </a:ext>
            </a:extLst>
          </p:cNvPr>
          <p:cNvSpPr>
            <a:spLocks noGrp="1"/>
          </p:cNvSpPr>
          <p:nvPr>
            <p:ph sz="half" idx="2"/>
          </p:nvPr>
        </p:nvSpPr>
        <p:spPr/>
        <p:txBody>
          <a:bodyPr/>
          <a:lstStyle/>
          <a:p>
            <a:r>
              <a:rPr lang="en-US" dirty="0"/>
              <a:t>LSTMs are a type of RNN that remember information over long periods of time</a:t>
            </a:r>
          </a:p>
          <a:p>
            <a:r>
              <a:rPr lang="en-US" dirty="0"/>
              <a:t>Capable for long periods </a:t>
            </a:r>
          </a:p>
          <a:p>
            <a:r>
              <a:rPr lang="en-US" dirty="0"/>
              <a:t>LSTMs are explicitly designed to avoid the long-term dependency problem</a:t>
            </a:r>
          </a:p>
        </p:txBody>
      </p:sp>
      <p:pic>
        <p:nvPicPr>
          <p:cNvPr id="1026" name="Picture 2">
            <a:extLst>
              <a:ext uri="{FF2B5EF4-FFF2-40B4-BE49-F238E27FC236}">
                <a16:creationId xmlns:a16="http://schemas.microsoft.com/office/drawing/2014/main" id="{9128A9C1-2244-394F-88D4-EA3EB0C77A4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02281" y="2249488"/>
            <a:ext cx="4556650" cy="354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956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3" name="Picture 2">
            <a:extLst>
              <a:ext uri="{FF2B5EF4-FFF2-40B4-BE49-F238E27FC236}">
                <a16:creationId xmlns:a16="http://schemas.microsoft.com/office/drawing/2014/main" id="{9EB19A0D-88ED-4EC7-B012-FDA45662F2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85" name="Group 84">
            <a:extLst>
              <a:ext uri="{FF2B5EF4-FFF2-40B4-BE49-F238E27FC236}">
                <a16:creationId xmlns:a16="http://schemas.microsoft.com/office/drawing/2014/main" id="{039C885C-7507-48BC-8DA5-9B9A8A3B29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86" name="Rectangle 5">
              <a:extLst>
                <a:ext uri="{FF2B5EF4-FFF2-40B4-BE49-F238E27FC236}">
                  <a16:creationId xmlns:a16="http://schemas.microsoft.com/office/drawing/2014/main" id="{80315E80-D09C-4AAC-A1AA-6416ADD0A7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7" name="Freeform 6">
              <a:extLst>
                <a:ext uri="{FF2B5EF4-FFF2-40B4-BE49-F238E27FC236}">
                  <a16:creationId xmlns:a16="http://schemas.microsoft.com/office/drawing/2014/main" id="{464D5536-A035-4505-AF73-4F7CAE4882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7">
              <a:extLst>
                <a:ext uri="{FF2B5EF4-FFF2-40B4-BE49-F238E27FC236}">
                  <a16:creationId xmlns:a16="http://schemas.microsoft.com/office/drawing/2014/main" id="{81218E36-F40D-459F-A201-0A62E0FA57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Rectangle 8">
              <a:extLst>
                <a:ext uri="{FF2B5EF4-FFF2-40B4-BE49-F238E27FC236}">
                  <a16:creationId xmlns:a16="http://schemas.microsoft.com/office/drawing/2014/main" id="{5B53825A-3A84-4E26-A19D-A61548B6A5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0" name="Freeform 9">
              <a:extLst>
                <a:ext uri="{FF2B5EF4-FFF2-40B4-BE49-F238E27FC236}">
                  <a16:creationId xmlns:a16="http://schemas.microsoft.com/office/drawing/2014/main" id="{AD90489C-7868-4D44-828E-5BD078E107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10">
              <a:extLst>
                <a:ext uri="{FF2B5EF4-FFF2-40B4-BE49-F238E27FC236}">
                  <a16:creationId xmlns:a16="http://schemas.microsoft.com/office/drawing/2014/main" id="{98ED0810-C456-43E0-A430-4BF3E84BB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11">
              <a:extLst>
                <a:ext uri="{FF2B5EF4-FFF2-40B4-BE49-F238E27FC236}">
                  <a16:creationId xmlns:a16="http://schemas.microsoft.com/office/drawing/2014/main" id="{E5A0D863-274E-498B-A757-EE462B7CF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12">
              <a:extLst>
                <a:ext uri="{FF2B5EF4-FFF2-40B4-BE49-F238E27FC236}">
                  <a16:creationId xmlns:a16="http://schemas.microsoft.com/office/drawing/2014/main" id="{B7819E45-002E-4BE7-9D91-AF82D37762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3">
              <a:extLst>
                <a:ext uri="{FF2B5EF4-FFF2-40B4-BE49-F238E27FC236}">
                  <a16:creationId xmlns:a16="http://schemas.microsoft.com/office/drawing/2014/main" id="{8B2A702D-53E8-4674-87E0-CA1F7E562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14">
              <a:extLst>
                <a:ext uri="{FF2B5EF4-FFF2-40B4-BE49-F238E27FC236}">
                  <a16:creationId xmlns:a16="http://schemas.microsoft.com/office/drawing/2014/main" id="{451CEEF2-55A9-4CDF-BB69-2D07031F0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15">
              <a:extLst>
                <a:ext uri="{FF2B5EF4-FFF2-40B4-BE49-F238E27FC236}">
                  <a16:creationId xmlns:a16="http://schemas.microsoft.com/office/drawing/2014/main" id="{DCEC5350-68CD-460C-999B-A6055EA506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16">
              <a:extLst>
                <a:ext uri="{FF2B5EF4-FFF2-40B4-BE49-F238E27FC236}">
                  <a16:creationId xmlns:a16="http://schemas.microsoft.com/office/drawing/2014/main" id="{26945734-B592-423F-BCF3-8ED922746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17">
              <a:extLst>
                <a:ext uri="{FF2B5EF4-FFF2-40B4-BE49-F238E27FC236}">
                  <a16:creationId xmlns:a16="http://schemas.microsoft.com/office/drawing/2014/main" id="{D6FF6791-D332-4D35-90E0-42011DF40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18">
              <a:extLst>
                <a:ext uri="{FF2B5EF4-FFF2-40B4-BE49-F238E27FC236}">
                  <a16:creationId xmlns:a16="http://schemas.microsoft.com/office/drawing/2014/main" id="{B1ED9C0C-0AD0-4F60-BB85-02B00AFE7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19">
              <a:extLst>
                <a:ext uri="{FF2B5EF4-FFF2-40B4-BE49-F238E27FC236}">
                  <a16:creationId xmlns:a16="http://schemas.microsoft.com/office/drawing/2014/main" id="{E202B26B-3FB3-4127-9295-F6E24A75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0">
              <a:extLst>
                <a:ext uri="{FF2B5EF4-FFF2-40B4-BE49-F238E27FC236}">
                  <a16:creationId xmlns:a16="http://schemas.microsoft.com/office/drawing/2014/main" id="{A9B0C70B-3686-4190-8592-736E11AB4D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21">
              <a:extLst>
                <a:ext uri="{FF2B5EF4-FFF2-40B4-BE49-F238E27FC236}">
                  <a16:creationId xmlns:a16="http://schemas.microsoft.com/office/drawing/2014/main" id="{3DCD01FB-20E8-42C3-AFE9-DFD3F426A1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2">
              <a:extLst>
                <a:ext uri="{FF2B5EF4-FFF2-40B4-BE49-F238E27FC236}">
                  <a16:creationId xmlns:a16="http://schemas.microsoft.com/office/drawing/2014/main" id="{E18D3AEB-E104-4243-893A-880F9A3C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23">
              <a:extLst>
                <a:ext uri="{FF2B5EF4-FFF2-40B4-BE49-F238E27FC236}">
                  <a16:creationId xmlns:a16="http://schemas.microsoft.com/office/drawing/2014/main" id="{25B79020-576E-46E2-BDDD-3D93C9DD53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24">
              <a:extLst>
                <a:ext uri="{FF2B5EF4-FFF2-40B4-BE49-F238E27FC236}">
                  <a16:creationId xmlns:a16="http://schemas.microsoft.com/office/drawing/2014/main" id="{F9BE123C-99CB-4F9F-B6AD-D78B410111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25">
              <a:extLst>
                <a:ext uri="{FF2B5EF4-FFF2-40B4-BE49-F238E27FC236}">
                  <a16:creationId xmlns:a16="http://schemas.microsoft.com/office/drawing/2014/main" id="{2652409A-0FBC-471C-8070-735AA2D18C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26">
              <a:extLst>
                <a:ext uri="{FF2B5EF4-FFF2-40B4-BE49-F238E27FC236}">
                  <a16:creationId xmlns:a16="http://schemas.microsoft.com/office/drawing/2014/main" id="{A7B0AC30-BECB-435E-B184-5893DAF4CF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27">
              <a:extLst>
                <a:ext uri="{FF2B5EF4-FFF2-40B4-BE49-F238E27FC236}">
                  <a16:creationId xmlns:a16="http://schemas.microsoft.com/office/drawing/2014/main" id="{209F3AA3-0D92-49EA-8E9E-E85193591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28">
              <a:extLst>
                <a:ext uri="{FF2B5EF4-FFF2-40B4-BE49-F238E27FC236}">
                  <a16:creationId xmlns:a16="http://schemas.microsoft.com/office/drawing/2014/main" id="{96C003E9-8BC2-48CC-ABF7-540233FDB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29">
              <a:extLst>
                <a:ext uri="{FF2B5EF4-FFF2-40B4-BE49-F238E27FC236}">
                  <a16:creationId xmlns:a16="http://schemas.microsoft.com/office/drawing/2014/main" id="{13BDD8BA-D378-486C-AAC9-F4BC3E856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30">
              <a:extLst>
                <a:ext uri="{FF2B5EF4-FFF2-40B4-BE49-F238E27FC236}">
                  <a16:creationId xmlns:a16="http://schemas.microsoft.com/office/drawing/2014/main" id="{04C38930-9B92-429B-915A-D0198D6ACD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31">
              <a:extLst>
                <a:ext uri="{FF2B5EF4-FFF2-40B4-BE49-F238E27FC236}">
                  <a16:creationId xmlns:a16="http://schemas.microsoft.com/office/drawing/2014/main" id="{32660743-42C8-4FFB-A77B-66678E1E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32">
              <a:extLst>
                <a:ext uri="{FF2B5EF4-FFF2-40B4-BE49-F238E27FC236}">
                  <a16:creationId xmlns:a16="http://schemas.microsoft.com/office/drawing/2014/main" id="{6B242301-66B7-4876-B23A-1B97410A55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Rectangle 33">
              <a:extLst>
                <a:ext uri="{FF2B5EF4-FFF2-40B4-BE49-F238E27FC236}">
                  <a16:creationId xmlns:a16="http://schemas.microsoft.com/office/drawing/2014/main" id="{B05C5127-C481-4571-9E17-90305CA0A9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5" name="Freeform 34">
              <a:extLst>
                <a:ext uri="{FF2B5EF4-FFF2-40B4-BE49-F238E27FC236}">
                  <a16:creationId xmlns:a16="http://schemas.microsoft.com/office/drawing/2014/main" id="{BC0F1F06-EBE2-4919-A902-A503E384D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35">
              <a:extLst>
                <a:ext uri="{FF2B5EF4-FFF2-40B4-BE49-F238E27FC236}">
                  <a16:creationId xmlns:a16="http://schemas.microsoft.com/office/drawing/2014/main" id="{2B2E1C8D-A953-4AED-8346-C34CFE3BE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36">
              <a:extLst>
                <a:ext uri="{FF2B5EF4-FFF2-40B4-BE49-F238E27FC236}">
                  <a16:creationId xmlns:a16="http://schemas.microsoft.com/office/drawing/2014/main" id="{8F150D6E-EB09-41AD-93BE-BF543BE36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37">
              <a:extLst>
                <a:ext uri="{FF2B5EF4-FFF2-40B4-BE49-F238E27FC236}">
                  <a16:creationId xmlns:a16="http://schemas.microsoft.com/office/drawing/2014/main" id="{AE3633FE-8FF6-4FC3-8422-483E7FAED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38">
              <a:extLst>
                <a:ext uri="{FF2B5EF4-FFF2-40B4-BE49-F238E27FC236}">
                  <a16:creationId xmlns:a16="http://schemas.microsoft.com/office/drawing/2014/main" id="{D233BC09-3785-4EA9-A80F-699EABFCD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39">
              <a:extLst>
                <a:ext uri="{FF2B5EF4-FFF2-40B4-BE49-F238E27FC236}">
                  <a16:creationId xmlns:a16="http://schemas.microsoft.com/office/drawing/2014/main" id="{DEFAAC70-9A33-41C4-9960-80B056E47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40">
              <a:extLst>
                <a:ext uri="{FF2B5EF4-FFF2-40B4-BE49-F238E27FC236}">
                  <a16:creationId xmlns:a16="http://schemas.microsoft.com/office/drawing/2014/main" id="{FE1B6380-FA49-4E35-B2EB-BC1D322A0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41">
              <a:extLst>
                <a:ext uri="{FF2B5EF4-FFF2-40B4-BE49-F238E27FC236}">
                  <a16:creationId xmlns:a16="http://schemas.microsoft.com/office/drawing/2014/main" id="{F578AFE9-69B9-4FE3-A349-4640D49A5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42">
              <a:extLst>
                <a:ext uri="{FF2B5EF4-FFF2-40B4-BE49-F238E27FC236}">
                  <a16:creationId xmlns:a16="http://schemas.microsoft.com/office/drawing/2014/main" id="{49C01CF4-73AC-40B8-8AA5-60072CBB34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43">
              <a:extLst>
                <a:ext uri="{FF2B5EF4-FFF2-40B4-BE49-F238E27FC236}">
                  <a16:creationId xmlns:a16="http://schemas.microsoft.com/office/drawing/2014/main" id="{B4DA1C3D-282A-4010-9263-E2F62D79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44">
              <a:extLst>
                <a:ext uri="{FF2B5EF4-FFF2-40B4-BE49-F238E27FC236}">
                  <a16:creationId xmlns:a16="http://schemas.microsoft.com/office/drawing/2014/main" id="{52475A43-7A28-4A0F-BA58-C070BB88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Rectangle 45">
              <a:extLst>
                <a:ext uri="{FF2B5EF4-FFF2-40B4-BE49-F238E27FC236}">
                  <a16:creationId xmlns:a16="http://schemas.microsoft.com/office/drawing/2014/main" id="{0C7241CC-AC61-4580-A46E-C217B329EB2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7" name="Freeform 46">
              <a:extLst>
                <a:ext uri="{FF2B5EF4-FFF2-40B4-BE49-F238E27FC236}">
                  <a16:creationId xmlns:a16="http://schemas.microsoft.com/office/drawing/2014/main" id="{584FF8AA-E75D-483B-A344-7022541CF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47">
              <a:extLst>
                <a:ext uri="{FF2B5EF4-FFF2-40B4-BE49-F238E27FC236}">
                  <a16:creationId xmlns:a16="http://schemas.microsoft.com/office/drawing/2014/main" id="{AFF0ABD2-8247-432E-9F13-CCB7D0E6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48">
              <a:extLst>
                <a:ext uri="{FF2B5EF4-FFF2-40B4-BE49-F238E27FC236}">
                  <a16:creationId xmlns:a16="http://schemas.microsoft.com/office/drawing/2014/main" id="{8779D639-A8BE-46A3-BF82-B0498C363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49">
              <a:extLst>
                <a:ext uri="{FF2B5EF4-FFF2-40B4-BE49-F238E27FC236}">
                  <a16:creationId xmlns:a16="http://schemas.microsoft.com/office/drawing/2014/main" id="{62C75AD3-B601-4AB8-A449-C0375B263A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50">
              <a:extLst>
                <a:ext uri="{FF2B5EF4-FFF2-40B4-BE49-F238E27FC236}">
                  <a16:creationId xmlns:a16="http://schemas.microsoft.com/office/drawing/2014/main" id="{7CEBAD4A-BB32-451F-B1E1-48D6F52EBD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51">
              <a:extLst>
                <a:ext uri="{FF2B5EF4-FFF2-40B4-BE49-F238E27FC236}">
                  <a16:creationId xmlns:a16="http://schemas.microsoft.com/office/drawing/2014/main" id="{9EA19F7F-29F8-4DF4-AB9B-C4D507FA7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52">
              <a:extLst>
                <a:ext uri="{FF2B5EF4-FFF2-40B4-BE49-F238E27FC236}">
                  <a16:creationId xmlns:a16="http://schemas.microsoft.com/office/drawing/2014/main" id="{9A6E14CB-BA29-40ED-B9E1-9AF554AFD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53">
              <a:extLst>
                <a:ext uri="{FF2B5EF4-FFF2-40B4-BE49-F238E27FC236}">
                  <a16:creationId xmlns:a16="http://schemas.microsoft.com/office/drawing/2014/main" id="{384A67CA-9AF3-4473-9BC7-2C48C43261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54">
              <a:extLst>
                <a:ext uri="{FF2B5EF4-FFF2-40B4-BE49-F238E27FC236}">
                  <a16:creationId xmlns:a16="http://schemas.microsoft.com/office/drawing/2014/main" id="{9DE1AF00-9D03-4DFB-B862-C86659628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55">
              <a:extLst>
                <a:ext uri="{FF2B5EF4-FFF2-40B4-BE49-F238E27FC236}">
                  <a16:creationId xmlns:a16="http://schemas.microsoft.com/office/drawing/2014/main" id="{03D15E32-C507-4B36-B9AB-BD0A1AEBD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56">
              <a:extLst>
                <a:ext uri="{FF2B5EF4-FFF2-40B4-BE49-F238E27FC236}">
                  <a16:creationId xmlns:a16="http://schemas.microsoft.com/office/drawing/2014/main" id="{978B3024-1C05-4858-A919-0ABF75EF7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57">
              <a:extLst>
                <a:ext uri="{FF2B5EF4-FFF2-40B4-BE49-F238E27FC236}">
                  <a16:creationId xmlns:a16="http://schemas.microsoft.com/office/drawing/2014/main" id="{04B0C1D6-8B63-4D35-83C5-5D4331190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58">
              <a:extLst>
                <a:ext uri="{FF2B5EF4-FFF2-40B4-BE49-F238E27FC236}">
                  <a16:creationId xmlns:a16="http://schemas.microsoft.com/office/drawing/2014/main" id="{C0409678-BF82-43B2-8F95-46A5A0E186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5" name="Title 4">
            <a:extLst>
              <a:ext uri="{FF2B5EF4-FFF2-40B4-BE49-F238E27FC236}">
                <a16:creationId xmlns:a16="http://schemas.microsoft.com/office/drawing/2014/main" id="{898DE0E5-1F09-FA41-83B3-9843F0671B9E}"/>
              </a:ext>
            </a:extLst>
          </p:cNvPr>
          <p:cNvSpPr>
            <a:spLocks noGrp="1"/>
          </p:cNvSpPr>
          <p:nvPr>
            <p:ph type="title"/>
          </p:nvPr>
        </p:nvSpPr>
        <p:spPr>
          <a:xfrm>
            <a:off x="1876425" y="1113282"/>
            <a:ext cx="3734941" cy="2396681"/>
          </a:xfrm>
        </p:spPr>
        <p:txBody>
          <a:bodyPr vert="horz" lIns="91440" tIns="45720" rIns="91440" bIns="45720" rtlCol="0" anchor="b">
            <a:normAutofit fontScale="90000"/>
          </a:bodyPr>
          <a:lstStyle/>
          <a:p>
            <a:r>
              <a:rPr lang="en-US" sz="4800" dirty="0"/>
              <a:t>Ability to add or remove data</a:t>
            </a:r>
          </a:p>
        </p:txBody>
      </p:sp>
      <p:sp>
        <p:nvSpPr>
          <p:cNvPr id="141" name="Round Diagonal Corner Rectangle 6">
            <a:extLst>
              <a:ext uri="{FF2B5EF4-FFF2-40B4-BE49-F238E27FC236}">
                <a16:creationId xmlns:a16="http://schemas.microsoft.com/office/drawing/2014/main" id="{E6A49086-297C-45EA-8090-994D86666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8" name="Picture 12">
            <a:extLst>
              <a:ext uri="{FF2B5EF4-FFF2-40B4-BE49-F238E27FC236}">
                <a16:creationId xmlns:a16="http://schemas.microsoft.com/office/drawing/2014/main" id="{DCE89C83-D747-3943-80CE-4494A6D63A7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421396" y="1521268"/>
            <a:ext cx="4635583" cy="143703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8B9C6557-18A8-3449-8416-1AB7CEAE26DB}"/>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421395" y="3892211"/>
            <a:ext cx="4635583" cy="143703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4A5A6A67-B0D2-D247-9941-88C309D95F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192588"/>
            <a:ext cx="6024040" cy="1860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BBD852B-D772-BC47-95A1-D76058FE748D}"/>
              </a:ext>
            </a:extLst>
          </p:cNvPr>
          <p:cNvSpPr txBox="1"/>
          <p:nvPr/>
        </p:nvSpPr>
        <p:spPr>
          <a:xfrm>
            <a:off x="6615111" y="3217863"/>
            <a:ext cx="3873946" cy="369332"/>
          </a:xfrm>
          <a:prstGeom prst="rect">
            <a:avLst/>
          </a:prstGeom>
          <a:noFill/>
        </p:spPr>
        <p:txBody>
          <a:bodyPr wrap="none" rtlCol="0">
            <a:spAutoFit/>
          </a:bodyPr>
          <a:lstStyle/>
          <a:p>
            <a:r>
              <a:rPr lang="en-US" dirty="0">
                <a:solidFill>
                  <a:schemeClr val="bg1"/>
                </a:solidFill>
              </a:rPr>
              <a:t>1. Decide what to forget (sigmoid layer)</a:t>
            </a:r>
          </a:p>
        </p:txBody>
      </p:sp>
      <p:sp>
        <p:nvSpPr>
          <p:cNvPr id="140" name="TextBox 139">
            <a:extLst>
              <a:ext uri="{FF2B5EF4-FFF2-40B4-BE49-F238E27FC236}">
                <a16:creationId xmlns:a16="http://schemas.microsoft.com/office/drawing/2014/main" id="{8AF55180-3302-1147-9CBB-43F992D4D74D}"/>
              </a:ext>
            </a:extLst>
          </p:cNvPr>
          <p:cNvSpPr txBox="1"/>
          <p:nvPr/>
        </p:nvSpPr>
        <p:spPr>
          <a:xfrm>
            <a:off x="6638192" y="5463474"/>
            <a:ext cx="4865627" cy="369332"/>
          </a:xfrm>
          <a:prstGeom prst="rect">
            <a:avLst/>
          </a:prstGeom>
          <a:noFill/>
        </p:spPr>
        <p:txBody>
          <a:bodyPr wrap="none" rtlCol="0">
            <a:spAutoFit/>
          </a:bodyPr>
          <a:lstStyle/>
          <a:p>
            <a:r>
              <a:rPr lang="en-US" dirty="0">
                <a:solidFill>
                  <a:schemeClr val="bg1"/>
                </a:solidFill>
              </a:rPr>
              <a:t>2. Decide what to new information (sigmoid / tanh)</a:t>
            </a:r>
          </a:p>
        </p:txBody>
      </p:sp>
    </p:spTree>
    <p:extLst>
      <p:ext uri="{BB962C8B-B14F-4D97-AF65-F5344CB8AC3E}">
        <p14:creationId xmlns:p14="http://schemas.microsoft.com/office/powerpoint/2010/main" val="2152550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7" name="Picture 2">
            <a:extLst>
              <a:ext uri="{FF2B5EF4-FFF2-40B4-BE49-F238E27FC236}">
                <a16:creationId xmlns:a16="http://schemas.microsoft.com/office/drawing/2014/main" id="{9EB19A0D-88ED-4EC7-B012-FDA45662F2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89" name="Group 88">
            <a:extLst>
              <a:ext uri="{FF2B5EF4-FFF2-40B4-BE49-F238E27FC236}">
                <a16:creationId xmlns:a16="http://schemas.microsoft.com/office/drawing/2014/main" id="{039C885C-7507-48BC-8DA5-9B9A8A3B29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90" name="Rectangle 5">
              <a:extLst>
                <a:ext uri="{FF2B5EF4-FFF2-40B4-BE49-F238E27FC236}">
                  <a16:creationId xmlns:a16="http://schemas.microsoft.com/office/drawing/2014/main" id="{80315E80-D09C-4AAC-A1AA-6416ADD0A7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1" name="Freeform 6">
              <a:extLst>
                <a:ext uri="{FF2B5EF4-FFF2-40B4-BE49-F238E27FC236}">
                  <a16:creationId xmlns:a16="http://schemas.microsoft.com/office/drawing/2014/main" id="{464D5536-A035-4505-AF73-4F7CAE4882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7">
              <a:extLst>
                <a:ext uri="{FF2B5EF4-FFF2-40B4-BE49-F238E27FC236}">
                  <a16:creationId xmlns:a16="http://schemas.microsoft.com/office/drawing/2014/main" id="{81218E36-F40D-459F-A201-0A62E0FA57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Rectangle 8">
              <a:extLst>
                <a:ext uri="{FF2B5EF4-FFF2-40B4-BE49-F238E27FC236}">
                  <a16:creationId xmlns:a16="http://schemas.microsoft.com/office/drawing/2014/main" id="{5B53825A-3A84-4E26-A19D-A61548B6A5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4" name="Freeform 9">
              <a:extLst>
                <a:ext uri="{FF2B5EF4-FFF2-40B4-BE49-F238E27FC236}">
                  <a16:creationId xmlns:a16="http://schemas.microsoft.com/office/drawing/2014/main" id="{AD90489C-7868-4D44-828E-5BD078E107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10">
              <a:extLst>
                <a:ext uri="{FF2B5EF4-FFF2-40B4-BE49-F238E27FC236}">
                  <a16:creationId xmlns:a16="http://schemas.microsoft.com/office/drawing/2014/main" id="{98ED0810-C456-43E0-A430-4BF3E84BB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11">
              <a:extLst>
                <a:ext uri="{FF2B5EF4-FFF2-40B4-BE49-F238E27FC236}">
                  <a16:creationId xmlns:a16="http://schemas.microsoft.com/office/drawing/2014/main" id="{E5A0D863-274E-498B-A757-EE462B7CF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12">
              <a:extLst>
                <a:ext uri="{FF2B5EF4-FFF2-40B4-BE49-F238E27FC236}">
                  <a16:creationId xmlns:a16="http://schemas.microsoft.com/office/drawing/2014/main" id="{B7819E45-002E-4BE7-9D91-AF82D37762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13">
              <a:extLst>
                <a:ext uri="{FF2B5EF4-FFF2-40B4-BE49-F238E27FC236}">
                  <a16:creationId xmlns:a16="http://schemas.microsoft.com/office/drawing/2014/main" id="{8B2A702D-53E8-4674-87E0-CA1F7E5627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14">
              <a:extLst>
                <a:ext uri="{FF2B5EF4-FFF2-40B4-BE49-F238E27FC236}">
                  <a16:creationId xmlns:a16="http://schemas.microsoft.com/office/drawing/2014/main" id="{451CEEF2-55A9-4CDF-BB69-2D07031F0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15">
              <a:extLst>
                <a:ext uri="{FF2B5EF4-FFF2-40B4-BE49-F238E27FC236}">
                  <a16:creationId xmlns:a16="http://schemas.microsoft.com/office/drawing/2014/main" id="{DCEC5350-68CD-460C-999B-A6055EA506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16">
              <a:extLst>
                <a:ext uri="{FF2B5EF4-FFF2-40B4-BE49-F238E27FC236}">
                  <a16:creationId xmlns:a16="http://schemas.microsoft.com/office/drawing/2014/main" id="{26945734-B592-423F-BCF3-8ED922746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17">
              <a:extLst>
                <a:ext uri="{FF2B5EF4-FFF2-40B4-BE49-F238E27FC236}">
                  <a16:creationId xmlns:a16="http://schemas.microsoft.com/office/drawing/2014/main" id="{D6FF6791-D332-4D35-90E0-42011DF40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18">
              <a:extLst>
                <a:ext uri="{FF2B5EF4-FFF2-40B4-BE49-F238E27FC236}">
                  <a16:creationId xmlns:a16="http://schemas.microsoft.com/office/drawing/2014/main" id="{B1ED9C0C-0AD0-4F60-BB85-02B00AFE7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19">
              <a:extLst>
                <a:ext uri="{FF2B5EF4-FFF2-40B4-BE49-F238E27FC236}">
                  <a16:creationId xmlns:a16="http://schemas.microsoft.com/office/drawing/2014/main" id="{E202B26B-3FB3-4127-9295-F6E24A75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20">
              <a:extLst>
                <a:ext uri="{FF2B5EF4-FFF2-40B4-BE49-F238E27FC236}">
                  <a16:creationId xmlns:a16="http://schemas.microsoft.com/office/drawing/2014/main" id="{A9B0C70B-3686-4190-8592-736E11AB4D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21">
              <a:extLst>
                <a:ext uri="{FF2B5EF4-FFF2-40B4-BE49-F238E27FC236}">
                  <a16:creationId xmlns:a16="http://schemas.microsoft.com/office/drawing/2014/main" id="{3DCD01FB-20E8-42C3-AFE9-DFD3F426A1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22">
              <a:extLst>
                <a:ext uri="{FF2B5EF4-FFF2-40B4-BE49-F238E27FC236}">
                  <a16:creationId xmlns:a16="http://schemas.microsoft.com/office/drawing/2014/main" id="{E18D3AEB-E104-4243-893A-880F9A3C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23">
              <a:extLst>
                <a:ext uri="{FF2B5EF4-FFF2-40B4-BE49-F238E27FC236}">
                  <a16:creationId xmlns:a16="http://schemas.microsoft.com/office/drawing/2014/main" id="{25B79020-576E-46E2-BDDD-3D93C9DD53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24">
              <a:extLst>
                <a:ext uri="{FF2B5EF4-FFF2-40B4-BE49-F238E27FC236}">
                  <a16:creationId xmlns:a16="http://schemas.microsoft.com/office/drawing/2014/main" id="{F9BE123C-99CB-4F9F-B6AD-D78B410111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25">
              <a:extLst>
                <a:ext uri="{FF2B5EF4-FFF2-40B4-BE49-F238E27FC236}">
                  <a16:creationId xmlns:a16="http://schemas.microsoft.com/office/drawing/2014/main" id="{2652409A-0FBC-471C-8070-735AA2D18C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26">
              <a:extLst>
                <a:ext uri="{FF2B5EF4-FFF2-40B4-BE49-F238E27FC236}">
                  <a16:creationId xmlns:a16="http://schemas.microsoft.com/office/drawing/2014/main" id="{A7B0AC30-BECB-435E-B184-5893DAF4CF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27">
              <a:extLst>
                <a:ext uri="{FF2B5EF4-FFF2-40B4-BE49-F238E27FC236}">
                  <a16:creationId xmlns:a16="http://schemas.microsoft.com/office/drawing/2014/main" id="{209F3AA3-0D92-49EA-8E9E-E85193591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28">
              <a:extLst>
                <a:ext uri="{FF2B5EF4-FFF2-40B4-BE49-F238E27FC236}">
                  <a16:creationId xmlns:a16="http://schemas.microsoft.com/office/drawing/2014/main" id="{96C003E9-8BC2-48CC-ABF7-540233FDB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29">
              <a:extLst>
                <a:ext uri="{FF2B5EF4-FFF2-40B4-BE49-F238E27FC236}">
                  <a16:creationId xmlns:a16="http://schemas.microsoft.com/office/drawing/2014/main" id="{13BDD8BA-D378-486C-AAC9-F4BC3E856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30">
              <a:extLst>
                <a:ext uri="{FF2B5EF4-FFF2-40B4-BE49-F238E27FC236}">
                  <a16:creationId xmlns:a16="http://schemas.microsoft.com/office/drawing/2014/main" id="{04C38930-9B92-429B-915A-D0198D6ACD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31">
              <a:extLst>
                <a:ext uri="{FF2B5EF4-FFF2-40B4-BE49-F238E27FC236}">
                  <a16:creationId xmlns:a16="http://schemas.microsoft.com/office/drawing/2014/main" id="{32660743-42C8-4FFB-A77B-66678E1E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32">
              <a:extLst>
                <a:ext uri="{FF2B5EF4-FFF2-40B4-BE49-F238E27FC236}">
                  <a16:creationId xmlns:a16="http://schemas.microsoft.com/office/drawing/2014/main" id="{6B242301-66B7-4876-B23A-1B97410A55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Rectangle 33">
              <a:extLst>
                <a:ext uri="{FF2B5EF4-FFF2-40B4-BE49-F238E27FC236}">
                  <a16:creationId xmlns:a16="http://schemas.microsoft.com/office/drawing/2014/main" id="{B05C5127-C481-4571-9E17-90305CA0A91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9" name="Freeform 34">
              <a:extLst>
                <a:ext uri="{FF2B5EF4-FFF2-40B4-BE49-F238E27FC236}">
                  <a16:creationId xmlns:a16="http://schemas.microsoft.com/office/drawing/2014/main" id="{BC0F1F06-EBE2-4919-A902-A503E384D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35">
              <a:extLst>
                <a:ext uri="{FF2B5EF4-FFF2-40B4-BE49-F238E27FC236}">
                  <a16:creationId xmlns:a16="http://schemas.microsoft.com/office/drawing/2014/main" id="{2B2E1C8D-A953-4AED-8346-C34CFE3BE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36">
              <a:extLst>
                <a:ext uri="{FF2B5EF4-FFF2-40B4-BE49-F238E27FC236}">
                  <a16:creationId xmlns:a16="http://schemas.microsoft.com/office/drawing/2014/main" id="{8F150D6E-EB09-41AD-93BE-BF543BE36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37">
              <a:extLst>
                <a:ext uri="{FF2B5EF4-FFF2-40B4-BE49-F238E27FC236}">
                  <a16:creationId xmlns:a16="http://schemas.microsoft.com/office/drawing/2014/main" id="{AE3633FE-8FF6-4FC3-8422-483E7FAED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38">
              <a:extLst>
                <a:ext uri="{FF2B5EF4-FFF2-40B4-BE49-F238E27FC236}">
                  <a16:creationId xmlns:a16="http://schemas.microsoft.com/office/drawing/2014/main" id="{D233BC09-3785-4EA9-A80F-699EABFCD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39">
              <a:extLst>
                <a:ext uri="{FF2B5EF4-FFF2-40B4-BE49-F238E27FC236}">
                  <a16:creationId xmlns:a16="http://schemas.microsoft.com/office/drawing/2014/main" id="{DEFAAC70-9A33-41C4-9960-80B056E47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40">
              <a:extLst>
                <a:ext uri="{FF2B5EF4-FFF2-40B4-BE49-F238E27FC236}">
                  <a16:creationId xmlns:a16="http://schemas.microsoft.com/office/drawing/2014/main" id="{FE1B6380-FA49-4E35-B2EB-BC1D322A0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41">
              <a:extLst>
                <a:ext uri="{FF2B5EF4-FFF2-40B4-BE49-F238E27FC236}">
                  <a16:creationId xmlns:a16="http://schemas.microsoft.com/office/drawing/2014/main" id="{F578AFE9-69B9-4FE3-A349-4640D49A5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42">
              <a:extLst>
                <a:ext uri="{FF2B5EF4-FFF2-40B4-BE49-F238E27FC236}">
                  <a16:creationId xmlns:a16="http://schemas.microsoft.com/office/drawing/2014/main" id="{49C01CF4-73AC-40B8-8AA5-60072CBB34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43">
              <a:extLst>
                <a:ext uri="{FF2B5EF4-FFF2-40B4-BE49-F238E27FC236}">
                  <a16:creationId xmlns:a16="http://schemas.microsoft.com/office/drawing/2014/main" id="{B4DA1C3D-282A-4010-9263-E2F62D79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44">
              <a:extLst>
                <a:ext uri="{FF2B5EF4-FFF2-40B4-BE49-F238E27FC236}">
                  <a16:creationId xmlns:a16="http://schemas.microsoft.com/office/drawing/2014/main" id="{52475A43-7A28-4A0F-BA58-C070BB88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Rectangle 45">
              <a:extLst>
                <a:ext uri="{FF2B5EF4-FFF2-40B4-BE49-F238E27FC236}">
                  <a16:creationId xmlns:a16="http://schemas.microsoft.com/office/drawing/2014/main" id="{0C7241CC-AC61-4580-A46E-C217B329EB2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31" name="Freeform 46">
              <a:extLst>
                <a:ext uri="{FF2B5EF4-FFF2-40B4-BE49-F238E27FC236}">
                  <a16:creationId xmlns:a16="http://schemas.microsoft.com/office/drawing/2014/main" id="{584FF8AA-E75D-483B-A344-7022541CF8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47">
              <a:extLst>
                <a:ext uri="{FF2B5EF4-FFF2-40B4-BE49-F238E27FC236}">
                  <a16:creationId xmlns:a16="http://schemas.microsoft.com/office/drawing/2014/main" id="{AFF0ABD2-8247-432E-9F13-CCB7D0E62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48">
              <a:extLst>
                <a:ext uri="{FF2B5EF4-FFF2-40B4-BE49-F238E27FC236}">
                  <a16:creationId xmlns:a16="http://schemas.microsoft.com/office/drawing/2014/main" id="{8779D639-A8BE-46A3-BF82-B0498C363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49">
              <a:extLst>
                <a:ext uri="{FF2B5EF4-FFF2-40B4-BE49-F238E27FC236}">
                  <a16:creationId xmlns:a16="http://schemas.microsoft.com/office/drawing/2014/main" id="{62C75AD3-B601-4AB8-A449-C0375B263A5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50">
              <a:extLst>
                <a:ext uri="{FF2B5EF4-FFF2-40B4-BE49-F238E27FC236}">
                  <a16:creationId xmlns:a16="http://schemas.microsoft.com/office/drawing/2014/main" id="{7CEBAD4A-BB32-451F-B1E1-48D6F52EBD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51">
              <a:extLst>
                <a:ext uri="{FF2B5EF4-FFF2-40B4-BE49-F238E27FC236}">
                  <a16:creationId xmlns:a16="http://schemas.microsoft.com/office/drawing/2014/main" id="{9EA19F7F-29F8-4DF4-AB9B-C4D507FA7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52">
              <a:extLst>
                <a:ext uri="{FF2B5EF4-FFF2-40B4-BE49-F238E27FC236}">
                  <a16:creationId xmlns:a16="http://schemas.microsoft.com/office/drawing/2014/main" id="{9A6E14CB-BA29-40ED-B9E1-9AF554AFDE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53">
              <a:extLst>
                <a:ext uri="{FF2B5EF4-FFF2-40B4-BE49-F238E27FC236}">
                  <a16:creationId xmlns:a16="http://schemas.microsoft.com/office/drawing/2014/main" id="{384A67CA-9AF3-4473-9BC7-2C48C43261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54">
              <a:extLst>
                <a:ext uri="{FF2B5EF4-FFF2-40B4-BE49-F238E27FC236}">
                  <a16:creationId xmlns:a16="http://schemas.microsoft.com/office/drawing/2014/main" id="{9DE1AF00-9D03-4DFB-B862-C86659628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55">
              <a:extLst>
                <a:ext uri="{FF2B5EF4-FFF2-40B4-BE49-F238E27FC236}">
                  <a16:creationId xmlns:a16="http://schemas.microsoft.com/office/drawing/2014/main" id="{03D15E32-C507-4B36-B9AB-BD0A1AEBD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56">
              <a:extLst>
                <a:ext uri="{FF2B5EF4-FFF2-40B4-BE49-F238E27FC236}">
                  <a16:creationId xmlns:a16="http://schemas.microsoft.com/office/drawing/2014/main" id="{978B3024-1C05-4858-A919-0ABF75EF7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57">
              <a:extLst>
                <a:ext uri="{FF2B5EF4-FFF2-40B4-BE49-F238E27FC236}">
                  <a16:creationId xmlns:a16="http://schemas.microsoft.com/office/drawing/2014/main" id="{04B0C1D6-8B63-4D35-83C5-5D4331190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58">
              <a:extLst>
                <a:ext uri="{FF2B5EF4-FFF2-40B4-BE49-F238E27FC236}">
                  <a16:creationId xmlns:a16="http://schemas.microsoft.com/office/drawing/2014/main" id="{C0409678-BF82-43B2-8F95-46A5A0E186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5" name="Title 4">
            <a:extLst>
              <a:ext uri="{FF2B5EF4-FFF2-40B4-BE49-F238E27FC236}">
                <a16:creationId xmlns:a16="http://schemas.microsoft.com/office/drawing/2014/main" id="{898DE0E5-1F09-FA41-83B3-9843F0671B9E}"/>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dirty="0"/>
              <a:t>Update state</a:t>
            </a:r>
            <a:br>
              <a:rPr lang="en-US" sz="4800" dirty="0"/>
            </a:br>
            <a:r>
              <a:rPr lang="en-US" sz="4800" dirty="0"/>
              <a:t>Output</a:t>
            </a:r>
          </a:p>
        </p:txBody>
      </p:sp>
      <p:sp>
        <p:nvSpPr>
          <p:cNvPr id="145" name="Round Diagonal Corner Rectangle 6">
            <a:extLst>
              <a:ext uri="{FF2B5EF4-FFF2-40B4-BE49-F238E27FC236}">
                <a16:creationId xmlns:a16="http://schemas.microsoft.com/office/drawing/2014/main" id="{E6A49086-297C-45EA-8090-994D86666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12" name="Picture 16">
            <a:extLst>
              <a:ext uri="{FF2B5EF4-FFF2-40B4-BE49-F238E27FC236}">
                <a16:creationId xmlns:a16="http://schemas.microsoft.com/office/drawing/2014/main" id="{EA051E86-7E76-A947-B7CA-446D272ECDF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421396" y="1521268"/>
            <a:ext cx="4635583" cy="1437030"/>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a:extLst>
              <a:ext uri="{FF2B5EF4-FFF2-40B4-BE49-F238E27FC236}">
                <a16:creationId xmlns:a16="http://schemas.microsoft.com/office/drawing/2014/main" id="{E583C569-4641-C549-A31A-28C1EEB30507}"/>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421395" y="3892211"/>
            <a:ext cx="4635583" cy="1437030"/>
          </a:xfrm>
          <a:prstGeom prst="rect">
            <a:avLst/>
          </a:prstGeom>
          <a:noFill/>
          <a:extLst>
            <a:ext uri="{909E8E84-426E-40DD-AFC4-6F175D3DCCD1}">
              <a14:hiddenFill xmlns:a14="http://schemas.microsoft.com/office/drawing/2010/main">
                <a:solidFill>
                  <a:srgbClr val="FFFFFF"/>
                </a:solidFill>
              </a14:hiddenFill>
            </a:ext>
          </a:extLst>
        </p:spPr>
      </p:pic>
      <p:sp>
        <p:nvSpPr>
          <p:cNvPr id="76" name="TextBox 75">
            <a:extLst>
              <a:ext uri="{FF2B5EF4-FFF2-40B4-BE49-F238E27FC236}">
                <a16:creationId xmlns:a16="http://schemas.microsoft.com/office/drawing/2014/main" id="{0BA1106C-1A7C-EF45-B288-3FEF07B96363}"/>
              </a:ext>
            </a:extLst>
          </p:cNvPr>
          <p:cNvSpPr txBox="1"/>
          <p:nvPr/>
        </p:nvSpPr>
        <p:spPr>
          <a:xfrm>
            <a:off x="6615111" y="3217863"/>
            <a:ext cx="3910238" cy="369332"/>
          </a:xfrm>
          <a:prstGeom prst="rect">
            <a:avLst/>
          </a:prstGeom>
          <a:noFill/>
        </p:spPr>
        <p:txBody>
          <a:bodyPr wrap="none" rtlCol="0">
            <a:spAutoFit/>
          </a:bodyPr>
          <a:lstStyle/>
          <a:p>
            <a:r>
              <a:rPr lang="en-US" dirty="0">
                <a:solidFill>
                  <a:schemeClr val="bg1"/>
                </a:solidFill>
              </a:rPr>
              <a:t>3. Update old cell state to new cell state</a:t>
            </a:r>
          </a:p>
        </p:txBody>
      </p:sp>
      <p:sp>
        <p:nvSpPr>
          <p:cNvPr id="77" name="TextBox 76">
            <a:extLst>
              <a:ext uri="{FF2B5EF4-FFF2-40B4-BE49-F238E27FC236}">
                <a16:creationId xmlns:a16="http://schemas.microsoft.com/office/drawing/2014/main" id="{A36C6BD3-8AD6-AF4F-9AB1-04CB818DBC3C}"/>
              </a:ext>
            </a:extLst>
          </p:cNvPr>
          <p:cNvSpPr txBox="1"/>
          <p:nvPr/>
        </p:nvSpPr>
        <p:spPr>
          <a:xfrm>
            <a:off x="6638192" y="5463474"/>
            <a:ext cx="1058303" cy="369332"/>
          </a:xfrm>
          <a:prstGeom prst="rect">
            <a:avLst/>
          </a:prstGeom>
          <a:noFill/>
        </p:spPr>
        <p:txBody>
          <a:bodyPr wrap="none" rtlCol="0">
            <a:spAutoFit/>
          </a:bodyPr>
          <a:lstStyle/>
          <a:p>
            <a:r>
              <a:rPr lang="en-US" dirty="0">
                <a:solidFill>
                  <a:schemeClr val="bg1"/>
                </a:solidFill>
              </a:rPr>
              <a:t>4. Output</a:t>
            </a:r>
          </a:p>
        </p:txBody>
      </p:sp>
      <p:pic>
        <p:nvPicPr>
          <p:cNvPr id="78" name="Picture 2">
            <a:extLst>
              <a:ext uri="{FF2B5EF4-FFF2-40B4-BE49-F238E27FC236}">
                <a16:creationId xmlns:a16="http://schemas.microsoft.com/office/drawing/2014/main" id="{C9F7EEF9-87E0-9449-B2CD-B38026D5C4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192588"/>
            <a:ext cx="6024040" cy="186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498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1770-5E61-F84B-A011-1CDD74E6D800}"/>
              </a:ext>
            </a:extLst>
          </p:cNvPr>
          <p:cNvSpPr>
            <a:spLocks noGrp="1"/>
          </p:cNvSpPr>
          <p:nvPr>
            <p:ph type="title"/>
          </p:nvPr>
        </p:nvSpPr>
        <p:spPr>
          <a:xfrm>
            <a:off x="1141413" y="618518"/>
            <a:ext cx="4459286" cy="1478570"/>
          </a:xfrm>
        </p:spPr>
        <p:txBody>
          <a:bodyPr>
            <a:normAutofit/>
          </a:bodyPr>
          <a:lstStyle/>
          <a:p>
            <a:r>
              <a:rPr lang="en-US" sz="3200" dirty="0"/>
              <a:t>Problem statement prediction</a:t>
            </a:r>
          </a:p>
        </p:txBody>
      </p:sp>
      <p:sp>
        <p:nvSpPr>
          <p:cNvPr id="3" name="Content Placeholder 2">
            <a:extLst>
              <a:ext uri="{FF2B5EF4-FFF2-40B4-BE49-F238E27FC236}">
                <a16:creationId xmlns:a16="http://schemas.microsoft.com/office/drawing/2014/main" id="{0362B61B-BB5D-6D46-AC5D-605439829970}"/>
              </a:ext>
            </a:extLst>
          </p:cNvPr>
          <p:cNvSpPr>
            <a:spLocks noGrp="1"/>
          </p:cNvSpPr>
          <p:nvPr>
            <p:ph idx="1"/>
          </p:nvPr>
        </p:nvSpPr>
        <p:spPr>
          <a:xfrm>
            <a:off x="1141412" y="2249487"/>
            <a:ext cx="4459287" cy="3965046"/>
          </a:xfrm>
        </p:spPr>
        <p:txBody>
          <a:bodyPr>
            <a:normAutofit/>
          </a:bodyPr>
          <a:lstStyle/>
          <a:p>
            <a:pPr>
              <a:lnSpc>
                <a:spcPct val="110000"/>
              </a:lnSpc>
            </a:pPr>
            <a:r>
              <a:rPr lang="en-US" sz="1400"/>
              <a:t>Our approach seeks to identify shifting economic phase and provide a framework for making asset allocation decisions according to the probability that asset may outperform or underperform.</a:t>
            </a:r>
          </a:p>
          <a:p>
            <a:pPr lvl="1">
              <a:lnSpc>
                <a:spcPct val="110000"/>
              </a:lnSpc>
            </a:pPr>
            <a:r>
              <a:rPr lang="en-US" sz="1400"/>
              <a:t>In intermediate-term how is asset performance driven by interest rates and inflation?</a:t>
            </a:r>
          </a:p>
          <a:p>
            <a:pPr lvl="1">
              <a:lnSpc>
                <a:spcPct val="110000"/>
              </a:lnSpc>
            </a:pPr>
            <a:r>
              <a:rPr lang="en-US" sz="1400"/>
              <a:t>Can we determine sector performance based on the business cycle (early, mid, late, recession)?</a:t>
            </a:r>
          </a:p>
          <a:p>
            <a:pPr lvl="1">
              <a:lnSpc>
                <a:spcPct val="110000"/>
              </a:lnSpc>
            </a:pPr>
            <a:r>
              <a:rPr lang="en-US" sz="1400"/>
              <a:t>Can we manage extrapolation bias (too much emphasis on recent price movements)?</a:t>
            </a:r>
          </a:p>
          <a:p>
            <a:pPr lvl="1">
              <a:lnSpc>
                <a:spcPct val="110000"/>
              </a:lnSpc>
            </a:pPr>
            <a:r>
              <a:rPr lang="en-US" sz="1400"/>
              <a:t>Can we improve accuracy of phase identification?</a:t>
            </a:r>
          </a:p>
          <a:p>
            <a:pPr>
              <a:lnSpc>
                <a:spcPct val="110000"/>
              </a:lnSpc>
            </a:pPr>
            <a:endParaRPr lang="en-US" sz="1400"/>
          </a:p>
        </p:txBody>
      </p:sp>
      <p:pic>
        <p:nvPicPr>
          <p:cNvPr id="2049" name="Picture 4" descr="Image result for business cycle impact on asset classes">
            <a:extLst>
              <a:ext uri="{FF2B5EF4-FFF2-40B4-BE49-F238E27FC236}">
                <a16:creationId xmlns:a16="http://schemas.microsoft.com/office/drawing/2014/main" id="{702783B8-BA7B-4045-A51B-02EB85B0AA0A}"/>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tretch>
            <a:fillRect/>
          </a:stretch>
        </p:blipFill>
        <p:spPr bwMode="auto">
          <a:xfrm>
            <a:off x="6096000" y="1970611"/>
            <a:ext cx="5456279" cy="2891828"/>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3ED35D30-86AC-504F-9C4A-58B8BD4C7C3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10528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4E7B-8606-E543-8D2D-CD0128CAFA95}"/>
              </a:ext>
            </a:extLst>
          </p:cNvPr>
          <p:cNvSpPr>
            <a:spLocks noGrp="1"/>
          </p:cNvSpPr>
          <p:nvPr>
            <p:ph type="title"/>
          </p:nvPr>
        </p:nvSpPr>
        <p:spPr/>
        <p:txBody>
          <a:bodyPr/>
          <a:lstStyle/>
          <a:p>
            <a:r>
              <a:rPr lang="en-US" dirty="0"/>
              <a:t>Dataset – Federal reserve</a:t>
            </a:r>
          </a:p>
        </p:txBody>
      </p:sp>
      <p:sp>
        <p:nvSpPr>
          <p:cNvPr id="3" name="Content Placeholder 2">
            <a:extLst>
              <a:ext uri="{FF2B5EF4-FFF2-40B4-BE49-F238E27FC236}">
                <a16:creationId xmlns:a16="http://schemas.microsoft.com/office/drawing/2014/main" id="{D5CFFA1B-5429-A045-8F72-892F910CA645}"/>
              </a:ext>
            </a:extLst>
          </p:cNvPr>
          <p:cNvSpPr>
            <a:spLocks noGrp="1"/>
          </p:cNvSpPr>
          <p:nvPr>
            <p:ph idx="1"/>
          </p:nvPr>
        </p:nvSpPr>
        <p:spPr>
          <a:xfrm>
            <a:off x="1141412" y="2249486"/>
            <a:ext cx="9905999" cy="4240213"/>
          </a:xfrm>
        </p:spPr>
        <p:txBody>
          <a:bodyPr>
            <a:normAutofit/>
          </a:bodyPr>
          <a:lstStyle/>
          <a:p>
            <a:r>
              <a:rPr lang="en-US" sz="1000" dirty="0"/>
              <a:t>Table that shows all macro, all sector and broad asset classes </a:t>
            </a:r>
          </a:p>
          <a:p>
            <a:pPr lvl="1"/>
            <a:r>
              <a:rPr lang="en-US" sz="1000" dirty="0"/>
              <a:t>Crude Oil (</a:t>
            </a:r>
            <a:r>
              <a:rPr lang="en-US" sz="1000" dirty="0">
                <a:hlinkClick r:id="rId3"/>
              </a:rPr>
              <a:t>https://fred.stlouisfed.org/series/DCOILWTICO</a:t>
            </a:r>
            <a:r>
              <a:rPr lang="en-US" sz="1000" dirty="0"/>
              <a:t>) – 1986 - 2021</a:t>
            </a:r>
          </a:p>
          <a:p>
            <a:pPr lvl="2"/>
            <a:r>
              <a:rPr lang="en-US" sz="1000" dirty="0"/>
              <a:t>Dollars per barrel</a:t>
            </a:r>
          </a:p>
          <a:p>
            <a:pPr lvl="1"/>
            <a:r>
              <a:rPr lang="en-US" sz="1000" dirty="0"/>
              <a:t>Inflation (</a:t>
            </a:r>
            <a:r>
              <a:rPr lang="en-US" sz="1000" dirty="0">
                <a:hlinkClick r:id="rId4"/>
              </a:rPr>
              <a:t>https://fred.stlouisfed.org/series/T10YIE</a:t>
            </a:r>
            <a:r>
              <a:rPr lang="en-US" sz="1000" dirty="0"/>
              <a:t>) -2003 .- 2021</a:t>
            </a:r>
          </a:p>
          <a:p>
            <a:pPr lvl="2"/>
            <a:r>
              <a:rPr lang="en-US" sz="1000" dirty="0"/>
              <a:t>The latest value implies what market participants expect inflation to be in the next 10 years, on average</a:t>
            </a:r>
          </a:p>
          <a:p>
            <a:pPr lvl="1"/>
            <a:r>
              <a:rPr lang="en-US" sz="1000" dirty="0"/>
              <a:t>CPI (</a:t>
            </a:r>
            <a:r>
              <a:rPr lang="en-US" sz="1000" dirty="0">
                <a:hlinkClick r:id="rId5"/>
              </a:rPr>
              <a:t>https://fred.stlouisfed.org/series/CPIAUCSL</a:t>
            </a:r>
            <a:r>
              <a:rPr lang="en-US" sz="1000" dirty="0"/>
              <a:t>) - 1947 – 2021</a:t>
            </a:r>
          </a:p>
          <a:p>
            <a:pPr lvl="2"/>
            <a:r>
              <a:rPr lang="en-US" sz="1000" dirty="0"/>
              <a:t>A measure of the average monthly change in the price for goods and services paid by urban consumers between any two time periods. It can also represent the buying habits of urban consumer</a:t>
            </a:r>
          </a:p>
          <a:p>
            <a:pPr lvl="1"/>
            <a:r>
              <a:rPr lang="en-US" sz="1000" dirty="0"/>
              <a:t>Trade Weighted Dollar Index (</a:t>
            </a:r>
            <a:r>
              <a:rPr lang="en-US" sz="1000" dirty="0">
                <a:hlinkClick r:id="rId6"/>
              </a:rPr>
              <a:t>https://fred.stlouisfed.org/series/DTWEXAFEGS</a:t>
            </a:r>
            <a:r>
              <a:rPr lang="en-US" sz="1000" dirty="0"/>
              <a:t>) – 2006 – 2021</a:t>
            </a:r>
          </a:p>
          <a:p>
            <a:pPr lvl="2"/>
            <a:r>
              <a:rPr lang="en-US" sz="1000" dirty="0"/>
              <a:t>A measure of the US dollar to other world currencies</a:t>
            </a:r>
          </a:p>
          <a:p>
            <a:pPr lvl="1"/>
            <a:r>
              <a:rPr lang="en-US" sz="1000" dirty="0"/>
              <a:t>Real Gross Domestic Product (</a:t>
            </a:r>
            <a:r>
              <a:rPr lang="en-US" sz="1000" dirty="0">
                <a:hlinkClick r:id="rId7"/>
              </a:rPr>
              <a:t>https://fred.stlouisfed.org/series/A191RL1Q225SBEA</a:t>
            </a:r>
            <a:r>
              <a:rPr lang="en-US" sz="1000" dirty="0"/>
              <a:t>) – 1947 - 2021</a:t>
            </a:r>
          </a:p>
          <a:p>
            <a:pPr lvl="2"/>
            <a:r>
              <a:rPr lang="en-US" sz="1000" dirty="0"/>
              <a:t>Gross domestic product (GDP) is the value of the goods and services produced by the nation's economy less the value of the goods and services used up in production</a:t>
            </a:r>
          </a:p>
          <a:p>
            <a:pPr lvl="1"/>
            <a:r>
              <a:rPr lang="en-US" sz="1000" dirty="0"/>
              <a:t>Unemployment (</a:t>
            </a:r>
            <a:r>
              <a:rPr lang="en-US" sz="1000" dirty="0">
                <a:hlinkClick r:id="rId8"/>
              </a:rPr>
              <a:t>https://fred.stlouisfed.org/series/UNRATE</a:t>
            </a:r>
            <a:r>
              <a:rPr lang="en-US" sz="1000" dirty="0"/>
              <a:t>) – 1948 – 2021</a:t>
            </a:r>
          </a:p>
          <a:p>
            <a:pPr lvl="2"/>
            <a:r>
              <a:rPr lang="en-US" sz="1000" dirty="0"/>
              <a:t>The unemployment rate represents the number of unemployed as a percentage of the labor force</a:t>
            </a:r>
          </a:p>
          <a:p>
            <a:pPr lvl="1"/>
            <a:r>
              <a:rPr lang="en-US" sz="1000" dirty="0"/>
              <a:t>Recession Data (</a:t>
            </a:r>
            <a:r>
              <a:rPr lang="en-US" sz="1000" dirty="0">
                <a:hlinkClick r:id="rId9"/>
              </a:rPr>
              <a:t>https://fred.stlouisfed.org/series/USREC</a:t>
            </a:r>
            <a:r>
              <a:rPr lang="en-US" sz="1000" dirty="0"/>
              <a:t>) – 1854 – 2021</a:t>
            </a:r>
          </a:p>
          <a:p>
            <a:pPr lvl="2"/>
            <a:r>
              <a:rPr lang="en-US" sz="1000" dirty="0"/>
              <a:t>This time series is an interpretation of US Business Cycle Expansions and Contractions data provided by </a:t>
            </a:r>
            <a:r>
              <a:rPr lang="en-US" sz="1000" dirty="0">
                <a:hlinkClick r:id="rId10"/>
              </a:rPr>
              <a:t>The National Bureau of Economic Research</a:t>
            </a:r>
            <a:r>
              <a:rPr lang="en-US" sz="1000" dirty="0"/>
              <a:t> </a:t>
            </a:r>
          </a:p>
        </p:txBody>
      </p:sp>
      <p:graphicFrame>
        <p:nvGraphicFramePr>
          <p:cNvPr id="4" name="Table 4">
            <a:extLst>
              <a:ext uri="{FF2B5EF4-FFF2-40B4-BE49-F238E27FC236}">
                <a16:creationId xmlns:a16="http://schemas.microsoft.com/office/drawing/2014/main" id="{541792F3-2510-B140-BC8B-DEC085379C3C}"/>
              </a:ext>
            </a:extLst>
          </p:cNvPr>
          <p:cNvGraphicFramePr>
            <a:graphicFrameLocks noGrp="1"/>
          </p:cNvGraphicFramePr>
          <p:nvPr/>
        </p:nvGraphicFramePr>
        <p:xfrm>
          <a:off x="736600" y="1726248"/>
          <a:ext cx="11061702"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365904012"/>
                    </a:ext>
                  </a:extLst>
                </a:gridCol>
                <a:gridCol w="1270000">
                  <a:extLst>
                    <a:ext uri="{9D8B030D-6E8A-4147-A177-3AD203B41FA5}">
                      <a16:colId xmlns:a16="http://schemas.microsoft.com/office/drawing/2014/main" val="240946553"/>
                    </a:ext>
                  </a:extLst>
                </a:gridCol>
                <a:gridCol w="774700">
                  <a:extLst>
                    <a:ext uri="{9D8B030D-6E8A-4147-A177-3AD203B41FA5}">
                      <a16:colId xmlns:a16="http://schemas.microsoft.com/office/drawing/2014/main" val="2655343129"/>
                    </a:ext>
                  </a:extLst>
                </a:gridCol>
                <a:gridCol w="1587500">
                  <a:extLst>
                    <a:ext uri="{9D8B030D-6E8A-4147-A177-3AD203B41FA5}">
                      <a16:colId xmlns:a16="http://schemas.microsoft.com/office/drawing/2014/main" val="2832808057"/>
                    </a:ext>
                  </a:extLst>
                </a:gridCol>
                <a:gridCol w="1066800">
                  <a:extLst>
                    <a:ext uri="{9D8B030D-6E8A-4147-A177-3AD203B41FA5}">
                      <a16:colId xmlns:a16="http://schemas.microsoft.com/office/drawing/2014/main" val="1753889333"/>
                    </a:ext>
                  </a:extLst>
                </a:gridCol>
                <a:gridCol w="2571751">
                  <a:extLst>
                    <a:ext uri="{9D8B030D-6E8A-4147-A177-3AD203B41FA5}">
                      <a16:colId xmlns:a16="http://schemas.microsoft.com/office/drawing/2014/main" val="3630363454"/>
                    </a:ext>
                  </a:extLst>
                </a:gridCol>
                <a:gridCol w="2571751">
                  <a:extLst>
                    <a:ext uri="{9D8B030D-6E8A-4147-A177-3AD203B41FA5}">
                      <a16:colId xmlns:a16="http://schemas.microsoft.com/office/drawing/2014/main" val="1491761191"/>
                    </a:ext>
                  </a:extLst>
                </a:gridCol>
              </a:tblGrid>
              <a:tr h="370840">
                <a:tc>
                  <a:txBody>
                    <a:bodyPr/>
                    <a:lstStyle/>
                    <a:p>
                      <a:r>
                        <a:rPr lang="en-US" dirty="0"/>
                        <a:t>Oil</a:t>
                      </a:r>
                    </a:p>
                  </a:txBody>
                  <a:tcPr/>
                </a:tc>
                <a:tc>
                  <a:txBody>
                    <a:bodyPr/>
                    <a:lstStyle/>
                    <a:p>
                      <a:r>
                        <a:rPr lang="en-US" dirty="0"/>
                        <a:t>Inflation</a:t>
                      </a:r>
                    </a:p>
                  </a:txBody>
                  <a:tcPr/>
                </a:tc>
                <a:tc>
                  <a:txBody>
                    <a:bodyPr/>
                    <a:lstStyle/>
                    <a:p>
                      <a:r>
                        <a:rPr lang="en-US" dirty="0"/>
                        <a:t>CPI</a:t>
                      </a:r>
                    </a:p>
                  </a:txBody>
                  <a:tcPr/>
                </a:tc>
                <a:tc>
                  <a:txBody>
                    <a:bodyPr/>
                    <a:lstStyle/>
                    <a:p>
                      <a:r>
                        <a:rPr lang="en-US" dirty="0"/>
                        <a:t>Dollar Index</a:t>
                      </a:r>
                    </a:p>
                  </a:txBody>
                  <a:tcPr/>
                </a:tc>
                <a:tc>
                  <a:txBody>
                    <a:bodyPr/>
                    <a:lstStyle/>
                    <a:p>
                      <a:r>
                        <a:rPr lang="en-US" dirty="0"/>
                        <a:t>GDP</a:t>
                      </a:r>
                    </a:p>
                  </a:txBody>
                  <a:tcPr/>
                </a:tc>
                <a:tc>
                  <a:txBody>
                    <a:bodyPr/>
                    <a:lstStyle/>
                    <a:p>
                      <a:r>
                        <a:rPr lang="en-US" dirty="0"/>
                        <a:t>Unemployment</a:t>
                      </a:r>
                    </a:p>
                  </a:txBody>
                  <a:tcPr/>
                </a:tc>
                <a:tc>
                  <a:txBody>
                    <a:bodyPr/>
                    <a:lstStyle/>
                    <a:p>
                      <a:r>
                        <a:rPr lang="en-US" dirty="0"/>
                        <a:t>Business Cycle</a:t>
                      </a:r>
                    </a:p>
                  </a:txBody>
                  <a:tcPr/>
                </a:tc>
                <a:extLst>
                  <a:ext uri="{0D108BD9-81ED-4DB2-BD59-A6C34878D82A}">
                    <a16:rowId xmlns:a16="http://schemas.microsoft.com/office/drawing/2014/main" val="2594476964"/>
                  </a:ext>
                </a:extLst>
              </a:tr>
            </a:tbl>
          </a:graphicData>
        </a:graphic>
      </p:graphicFrame>
    </p:spTree>
    <p:extLst>
      <p:ext uri="{BB962C8B-B14F-4D97-AF65-F5344CB8AC3E}">
        <p14:creationId xmlns:p14="http://schemas.microsoft.com/office/powerpoint/2010/main" val="367004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FE87-0DC5-2043-9A79-8AC496FE1B06}"/>
              </a:ext>
            </a:extLst>
          </p:cNvPr>
          <p:cNvSpPr>
            <a:spLocks noGrp="1"/>
          </p:cNvSpPr>
          <p:nvPr>
            <p:ph type="title"/>
          </p:nvPr>
        </p:nvSpPr>
        <p:spPr>
          <a:xfrm>
            <a:off x="1141413" y="618518"/>
            <a:ext cx="9905998" cy="1478570"/>
          </a:xfrm>
        </p:spPr>
        <p:txBody>
          <a:bodyPr>
            <a:normAutofit/>
          </a:bodyPr>
          <a:lstStyle/>
          <a:p>
            <a:r>
              <a:rPr lang="en-US" dirty="0"/>
              <a:t>Sector data – Yahoo time series</a:t>
            </a:r>
          </a:p>
        </p:txBody>
      </p:sp>
      <p:graphicFrame>
        <p:nvGraphicFramePr>
          <p:cNvPr id="4" name="Content Placeholder 3">
            <a:extLst>
              <a:ext uri="{FF2B5EF4-FFF2-40B4-BE49-F238E27FC236}">
                <a16:creationId xmlns:a16="http://schemas.microsoft.com/office/drawing/2014/main" id="{90E1A815-77B2-284F-ADBF-7A743FAEBA65}"/>
              </a:ext>
            </a:extLst>
          </p:cNvPr>
          <p:cNvGraphicFramePr>
            <a:graphicFrameLocks noGrp="1"/>
          </p:cNvGraphicFramePr>
          <p:nvPr>
            <p:ph idx="1"/>
          </p:nvPr>
        </p:nvGraphicFramePr>
        <p:xfrm>
          <a:off x="2030464" y="2612783"/>
          <a:ext cx="8127896" cy="3991302"/>
        </p:xfrm>
        <a:graphic>
          <a:graphicData uri="http://schemas.openxmlformats.org/drawingml/2006/table">
            <a:tbl>
              <a:tblPr>
                <a:tableStyleId>{08FB837D-C827-4EFA-A057-4D05807E0F7C}</a:tableStyleId>
              </a:tblPr>
              <a:tblGrid>
                <a:gridCol w="3684555">
                  <a:extLst>
                    <a:ext uri="{9D8B030D-6E8A-4147-A177-3AD203B41FA5}">
                      <a16:colId xmlns:a16="http://schemas.microsoft.com/office/drawing/2014/main" val="1990999916"/>
                    </a:ext>
                  </a:extLst>
                </a:gridCol>
                <a:gridCol w="4443341">
                  <a:extLst>
                    <a:ext uri="{9D8B030D-6E8A-4147-A177-3AD203B41FA5}">
                      <a16:colId xmlns:a16="http://schemas.microsoft.com/office/drawing/2014/main" val="1549144733"/>
                    </a:ext>
                  </a:extLst>
                </a:gridCol>
              </a:tblGrid>
              <a:tr h="241748">
                <a:tc>
                  <a:txBody>
                    <a:bodyPr/>
                    <a:lstStyle/>
                    <a:p>
                      <a:pPr algn="l" fontAlgn="t">
                        <a:spcBef>
                          <a:spcPts val="0"/>
                        </a:spcBef>
                        <a:spcAft>
                          <a:spcPts val="1000"/>
                        </a:spcAft>
                      </a:pPr>
                      <a:r>
                        <a:rPr lang="en-US" sz="1800" b="1" u="none" strike="noStrike">
                          <a:effectLst/>
                          <a:latin typeface="+mn-lt"/>
                        </a:rPr>
                        <a:t>ETF</a:t>
                      </a:r>
                      <a:endParaRPr lang="en-US" sz="1800" b="0" i="0" u="none" strike="noStrike">
                        <a:effectLst/>
                        <a:latin typeface="+mn-lt"/>
                      </a:endParaRPr>
                    </a:p>
                  </a:txBody>
                  <a:tcPr marL="77566" marR="77566" marT="10773" marB="0"/>
                </a:tc>
                <a:tc>
                  <a:txBody>
                    <a:bodyPr/>
                    <a:lstStyle/>
                    <a:p>
                      <a:pPr algn="l" fontAlgn="t">
                        <a:spcBef>
                          <a:spcPts val="0"/>
                        </a:spcBef>
                        <a:spcAft>
                          <a:spcPts val="1000"/>
                        </a:spcAft>
                      </a:pPr>
                      <a:r>
                        <a:rPr lang="en-US" sz="1800" b="1" u="none" strike="noStrike">
                          <a:effectLst/>
                          <a:latin typeface="+mn-lt"/>
                        </a:rPr>
                        <a:t>Sector</a:t>
                      </a:r>
                      <a:endParaRPr lang="en-US" sz="1800" b="0" i="0" u="none" strike="noStrike">
                        <a:effectLst/>
                        <a:latin typeface="+mn-lt"/>
                      </a:endParaRPr>
                    </a:p>
                  </a:txBody>
                  <a:tcPr marL="77566" marR="77566" marT="10773" marB="0"/>
                </a:tc>
                <a:extLst>
                  <a:ext uri="{0D108BD9-81ED-4DB2-BD59-A6C34878D82A}">
                    <a16:rowId xmlns:a16="http://schemas.microsoft.com/office/drawing/2014/main" val="75224107"/>
                  </a:ext>
                </a:extLst>
              </a:tr>
              <a:tr h="241748">
                <a:tc>
                  <a:txBody>
                    <a:bodyPr/>
                    <a:lstStyle/>
                    <a:p>
                      <a:pPr algn="l" fontAlgn="t">
                        <a:spcBef>
                          <a:spcPts val="0"/>
                        </a:spcBef>
                        <a:spcAft>
                          <a:spcPts val="1000"/>
                        </a:spcAft>
                      </a:pPr>
                      <a:r>
                        <a:rPr lang="en-US" sz="1800" b="0" u="none" strike="noStrike" dirty="0">
                          <a:effectLst/>
                          <a:latin typeface="+mn-lt"/>
                        </a:rPr>
                        <a:t>XLE (Energy Select)</a:t>
                      </a:r>
                      <a:endParaRPr lang="en-US" sz="1800" b="0" i="0" u="none" strike="noStrike" dirty="0">
                        <a:effectLst/>
                        <a:latin typeface="+mn-lt"/>
                      </a:endParaRPr>
                    </a:p>
                  </a:txBody>
                  <a:tcPr marL="77566" marR="77566" marT="10773" marB="0"/>
                </a:tc>
                <a:tc>
                  <a:txBody>
                    <a:bodyPr/>
                    <a:lstStyle/>
                    <a:p>
                      <a:pPr algn="l" fontAlgn="t">
                        <a:spcBef>
                          <a:spcPts val="0"/>
                        </a:spcBef>
                        <a:spcAft>
                          <a:spcPts val="1000"/>
                        </a:spcAft>
                      </a:pPr>
                      <a:r>
                        <a:rPr lang="en-US" sz="1800" b="0" u="none" strike="noStrike">
                          <a:effectLst/>
                          <a:latin typeface="+mn-lt"/>
                        </a:rPr>
                        <a:t>Energy</a:t>
                      </a:r>
                      <a:endParaRPr lang="en-US" sz="1800" b="0" i="0" u="none" strike="noStrike">
                        <a:effectLst/>
                        <a:latin typeface="+mn-lt"/>
                      </a:endParaRPr>
                    </a:p>
                  </a:txBody>
                  <a:tcPr marL="77566" marR="77566" marT="10773" marB="0"/>
                </a:tc>
                <a:extLst>
                  <a:ext uri="{0D108BD9-81ED-4DB2-BD59-A6C34878D82A}">
                    <a16:rowId xmlns:a16="http://schemas.microsoft.com/office/drawing/2014/main" val="569935732"/>
                  </a:ext>
                </a:extLst>
              </a:tr>
              <a:tr h="241748">
                <a:tc>
                  <a:txBody>
                    <a:bodyPr/>
                    <a:lstStyle/>
                    <a:p>
                      <a:pPr algn="l" fontAlgn="t">
                        <a:spcBef>
                          <a:spcPts val="0"/>
                        </a:spcBef>
                        <a:spcAft>
                          <a:spcPts val="1000"/>
                        </a:spcAft>
                      </a:pPr>
                      <a:r>
                        <a:rPr lang="en-US" sz="1800" b="0" u="none" strike="noStrike" dirty="0">
                          <a:effectLst/>
                          <a:latin typeface="+mn-lt"/>
                        </a:rPr>
                        <a:t>GDX (Gold)</a:t>
                      </a:r>
                      <a:endParaRPr lang="en-US" sz="1800" b="0" i="0" u="none" strike="noStrike" dirty="0">
                        <a:effectLst/>
                        <a:latin typeface="+mn-lt"/>
                      </a:endParaRPr>
                    </a:p>
                  </a:txBody>
                  <a:tcPr marL="77566" marR="77566" marT="10773" marB="0"/>
                </a:tc>
                <a:tc>
                  <a:txBody>
                    <a:bodyPr/>
                    <a:lstStyle/>
                    <a:p>
                      <a:pPr algn="l" fontAlgn="t">
                        <a:spcBef>
                          <a:spcPts val="0"/>
                        </a:spcBef>
                        <a:spcAft>
                          <a:spcPts val="1000"/>
                        </a:spcAft>
                      </a:pPr>
                      <a:r>
                        <a:rPr lang="en-US" sz="1800" b="0" u="none" strike="noStrike">
                          <a:effectLst/>
                          <a:latin typeface="+mn-lt"/>
                        </a:rPr>
                        <a:t>Gold Miners</a:t>
                      </a:r>
                      <a:endParaRPr lang="en-US" sz="1800" b="0" i="0" u="none" strike="noStrike">
                        <a:effectLst/>
                        <a:latin typeface="+mn-lt"/>
                      </a:endParaRPr>
                    </a:p>
                  </a:txBody>
                  <a:tcPr marL="77566" marR="77566" marT="10773" marB="0"/>
                </a:tc>
                <a:extLst>
                  <a:ext uri="{0D108BD9-81ED-4DB2-BD59-A6C34878D82A}">
                    <a16:rowId xmlns:a16="http://schemas.microsoft.com/office/drawing/2014/main" val="3207144353"/>
                  </a:ext>
                </a:extLst>
              </a:tr>
              <a:tr h="241748">
                <a:tc>
                  <a:txBody>
                    <a:bodyPr/>
                    <a:lstStyle/>
                    <a:p>
                      <a:pPr algn="l" fontAlgn="t">
                        <a:spcBef>
                          <a:spcPts val="0"/>
                        </a:spcBef>
                        <a:spcAft>
                          <a:spcPts val="1000"/>
                        </a:spcAft>
                      </a:pPr>
                      <a:r>
                        <a:rPr lang="en-US" sz="1800" b="0" u="none" strike="noStrike" dirty="0">
                          <a:effectLst/>
                          <a:latin typeface="+mn-lt"/>
                        </a:rPr>
                        <a:t>XLB</a:t>
                      </a:r>
                      <a:endParaRPr lang="en-US" sz="1800" b="0" i="0" u="none" strike="noStrike" dirty="0">
                        <a:effectLst/>
                        <a:latin typeface="+mn-lt"/>
                      </a:endParaRPr>
                    </a:p>
                  </a:txBody>
                  <a:tcPr marL="77566" marR="77566" marT="10773" marB="0"/>
                </a:tc>
                <a:tc>
                  <a:txBody>
                    <a:bodyPr/>
                    <a:lstStyle/>
                    <a:p>
                      <a:pPr algn="l" fontAlgn="t">
                        <a:spcBef>
                          <a:spcPts val="0"/>
                        </a:spcBef>
                        <a:spcAft>
                          <a:spcPts val="1000"/>
                        </a:spcAft>
                      </a:pPr>
                      <a:r>
                        <a:rPr lang="en-US" sz="1800" b="0" u="none" strike="noStrike" dirty="0">
                          <a:effectLst/>
                          <a:latin typeface="+mn-lt"/>
                        </a:rPr>
                        <a:t>Materials</a:t>
                      </a:r>
                      <a:endParaRPr lang="en-US" sz="1800" b="0" i="0" u="none" strike="noStrike" dirty="0">
                        <a:effectLst/>
                        <a:latin typeface="+mn-lt"/>
                      </a:endParaRPr>
                    </a:p>
                  </a:txBody>
                  <a:tcPr marL="77566" marR="77566" marT="10773" marB="0"/>
                </a:tc>
                <a:extLst>
                  <a:ext uri="{0D108BD9-81ED-4DB2-BD59-A6C34878D82A}">
                    <a16:rowId xmlns:a16="http://schemas.microsoft.com/office/drawing/2014/main" val="526320312"/>
                  </a:ext>
                </a:extLst>
              </a:tr>
              <a:tr h="241748">
                <a:tc>
                  <a:txBody>
                    <a:bodyPr/>
                    <a:lstStyle/>
                    <a:p>
                      <a:pPr algn="l" fontAlgn="t">
                        <a:spcBef>
                          <a:spcPts val="0"/>
                        </a:spcBef>
                        <a:spcAft>
                          <a:spcPts val="1000"/>
                        </a:spcAft>
                      </a:pPr>
                      <a:r>
                        <a:rPr lang="en-US" sz="1800" b="0" u="none" strike="noStrike" dirty="0">
                          <a:effectLst/>
                          <a:latin typeface="+mn-lt"/>
                        </a:rPr>
                        <a:t>DIA</a:t>
                      </a:r>
                      <a:endParaRPr lang="en-US" sz="1800" b="0" i="0" u="none" strike="noStrike" dirty="0">
                        <a:effectLst/>
                        <a:latin typeface="+mn-lt"/>
                      </a:endParaRPr>
                    </a:p>
                  </a:txBody>
                  <a:tcPr marL="77566" marR="77566" marT="10773" marB="0"/>
                </a:tc>
                <a:tc>
                  <a:txBody>
                    <a:bodyPr/>
                    <a:lstStyle/>
                    <a:p>
                      <a:pPr algn="l" fontAlgn="t">
                        <a:spcBef>
                          <a:spcPts val="0"/>
                        </a:spcBef>
                        <a:spcAft>
                          <a:spcPts val="1000"/>
                        </a:spcAft>
                      </a:pPr>
                      <a:r>
                        <a:rPr lang="en-US" sz="1800" b="0" u="none" strike="noStrike">
                          <a:effectLst/>
                          <a:latin typeface="+mn-lt"/>
                        </a:rPr>
                        <a:t>Industrials</a:t>
                      </a:r>
                      <a:endParaRPr lang="en-US" sz="1800" b="0" i="0" u="none" strike="noStrike">
                        <a:effectLst/>
                        <a:latin typeface="+mn-lt"/>
                      </a:endParaRPr>
                    </a:p>
                  </a:txBody>
                  <a:tcPr marL="77566" marR="77566" marT="10773" marB="0"/>
                </a:tc>
                <a:extLst>
                  <a:ext uri="{0D108BD9-81ED-4DB2-BD59-A6C34878D82A}">
                    <a16:rowId xmlns:a16="http://schemas.microsoft.com/office/drawing/2014/main" val="2252681456"/>
                  </a:ext>
                </a:extLst>
              </a:tr>
              <a:tr h="241748">
                <a:tc>
                  <a:txBody>
                    <a:bodyPr/>
                    <a:lstStyle/>
                    <a:p>
                      <a:pPr algn="l" fontAlgn="t">
                        <a:spcBef>
                          <a:spcPts val="0"/>
                        </a:spcBef>
                        <a:spcAft>
                          <a:spcPts val="1000"/>
                        </a:spcAft>
                      </a:pPr>
                      <a:r>
                        <a:rPr lang="en-US" sz="1800" b="0" u="none" strike="noStrike" dirty="0">
                          <a:effectLst/>
                          <a:latin typeface="+mn-lt"/>
                        </a:rPr>
                        <a:t>XLY</a:t>
                      </a:r>
                      <a:endParaRPr lang="en-US" sz="1800" b="0" i="0" u="none" strike="noStrike" dirty="0">
                        <a:effectLst/>
                        <a:latin typeface="+mn-lt"/>
                      </a:endParaRPr>
                    </a:p>
                  </a:txBody>
                  <a:tcPr marL="77566" marR="77566" marT="10773" marB="0"/>
                </a:tc>
                <a:tc>
                  <a:txBody>
                    <a:bodyPr/>
                    <a:lstStyle/>
                    <a:p>
                      <a:pPr algn="l" fontAlgn="t">
                        <a:spcBef>
                          <a:spcPts val="0"/>
                        </a:spcBef>
                        <a:spcAft>
                          <a:spcPts val="1000"/>
                        </a:spcAft>
                      </a:pPr>
                      <a:r>
                        <a:rPr lang="en-US" sz="1800" b="0" u="none" strike="noStrike">
                          <a:effectLst/>
                          <a:latin typeface="+mn-lt"/>
                        </a:rPr>
                        <a:t>Consumer Discretionary</a:t>
                      </a:r>
                      <a:endParaRPr lang="en-US" sz="1800" b="0" i="0" u="none" strike="noStrike">
                        <a:effectLst/>
                        <a:latin typeface="+mn-lt"/>
                      </a:endParaRPr>
                    </a:p>
                  </a:txBody>
                  <a:tcPr marL="77566" marR="77566" marT="10773" marB="0"/>
                </a:tc>
                <a:extLst>
                  <a:ext uri="{0D108BD9-81ED-4DB2-BD59-A6C34878D82A}">
                    <a16:rowId xmlns:a16="http://schemas.microsoft.com/office/drawing/2014/main" val="4109611671"/>
                  </a:ext>
                </a:extLst>
              </a:tr>
              <a:tr h="241748">
                <a:tc>
                  <a:txBody>
                    <a:bodyPr/>
                    <a:lstStyle/>
                    <a:p>
                      <a:pPr algn="l" fontAlgn="t">
                        <a:spcBef>
                          <a:spcPts val="0"/>
                        </a:spcBef>
                        <a:spcAft>
                          <a:spcPts val="1000"/>
                        </a:spcAft>
                      </a:pPr>
                      <a:r>
                        <a:rPr lang="en-US" sz="1800" b="0" u="none" strike="noStrike" dirty="0">
                          <a:effectLst/>
                          <a:latin typeface="+mn-lt"/>
                        </a:rPr>
                        <a:t>XLP</a:t>
                      </a:r>
                      <a:endParaRPr lang="en-US" sz="1800" b="0" i="0" u="none" strike="noStrike" dirty="0">
                        <a:effectLst/>
                        <a:latin typeface="+mn-lt"/>
                      </a:endParaRPr>
                    </a:p>
                  </a:txBody>
                  <a:tcPr marL="77566" marR="77566" marT="10773" marB="0"/>
                </a:tc>
                <a:tc>
                  <a:txBody>
                    <a:bodyPr/>
                    <a:lstStyle/>
                    <a:p>
                      <a:pPr algn="l" fontAlgn="t">
                        <a:spcBef>
                          <a:spcPts val="0"/>
                        </a:spcBef>
                        <a:spcAft>
                          <a:spcPts val="1000"/>
                        </a:spcAft>
                      </a:pPr>
                      <a:r>
                        <a:rPr lang="en-US" sz="1800" b="0" u="none" strike="noStrike">
                          <a:effectLst/>
                          <a:latin typeface="+mn-lt"/>
                        </a:rPr>
                        <a:t>Consumer Staples</a:t>
                      </a:r>
                      <a:endParaRPr lang="en-US" sz="1800" b="0" i="0" u="none" strike="noStrike">
                        <a:effectLst/>
                        <a:latin typeface="+mn-lt"/>
                      </a:endParaRPr>
                    </a:p>
                  </a:txBody>
                  <a:tcPr marL="77566" marR="77566" marT="10773" marB="0"/>
                </a:tc>
                <a:extLst>
                  <a:ext uri="{0D108BD9-81ED-4DB2-BD59-A6C34878D82A}">
                    <a16:rowId xmlns:a16="http://schemas.microsoft.com/office/drawing/2014/main" val="2907322297"/>
                  </a:ext>
                </a:extLst>
              </a:tr>
              <a:tr h="241748">
                <a:tc>
                  <a:txBody>
                    <a:bodyPr/>
                    <a:lstStyle/>
                    <a:p>
                      <a:pPr algn="l" fontAlgn="t">
                        <a:spcBef>
                          <a:spcPts val="0"/>
                        </a:spcBef>
                        <a:spcAft>
                          <a:spcPts val="1000"/>
                        </a:spcAft>
                      </a:pPr>
                      <a:r>
                        <a:rPr lang="en-US" sz="1800" b="0" u="none" strike="noStrike" dirty="0">
                          <a:effectLst/>
                          <a:latin typeface="+mn-lt"/>
                        </a:rPr>
                        <a:t>XLV</a:t>
                      </a:r>
                      <a:endParaRPr lang="en-US" sz="1800" b="0" i="0" u="none" strike="noStrike" dirty="0">
                        <a:effectLst/>
                        <a:latin typeface="+mn-lt"/>
                      </a:endParaRPr>
                    </a:p>
                  </a:txBody>
                  <a:tcPr marL="77566" marR="77566" marT="10773" marB="0"/>
                </a:tc>
                <a:tc>
                  <a:txBody>
                    <a:bodyPr/>
                    <a:lstStyle/>
                    <a:p>
                      <a:pPr algn="l" fontAlgn="t">
                        <a:spcBef>
                          <a:spcPts val="0"/>
                        </a:spcBef>
                        <a:spcAft>
                          <a:spcPts val="1000"/>
                        </a:spcAft>
                      </a:pPr>
                      <a:r>
                        <a:rPr lang="en-US" sz="1800" b="0" u="none" strike="noStrike">
                          <a:effectLst/>
                          <a:latin typeface="+mn-lt"/>
                        </a:rPr>
                        <a:t>Health Care</a:t>
                      </a:r>
                      <a:endParaRPr lang="en-US" sz="1800" b="0" i="0" u="none" strike="noStrike">
                        <a:effectLst/>
                        <a:latin typeface="+mn-lt"/>
                      </a:endParaRPr>
                    </a:p>
                  </a:txBody>
                  <a:tcPr marL="77566" marR="77566" marT="10773" marB="0"/>
                </a:tc>
                <a:extLst>
                  <a:ext uri="{0D108BD9-81ED-4DB2-BD59-A6C34878D82A}">
                    <a16:rowId xmlns:a16="http://schemas.microsoft.com/office/drawing/2014/main" val="1038578092"/>
                  </a:ext>
                </a:extLst>
              </a:tr>
              <a:tr h="241748">
                <a:tc>
                  <a:txBody>
                    <a:bodyPr/>
                    <a:lstStyle/>
                    <a:p>
                      <a:pPr algn="l" fontAlgn="t">
                        <a:spcBef>
                          <a:spcPts val="0"/>
                        </a:spcBef>
                        <a:spcAft>
                          <a:spcPts val="1000"/>
                        </a:spcAft>
                      </a:pPr>
                      <a:r>
                        <a:rPr lang="en-US" sz="1800" b="0" u="none" strike="noStrike" dirty="0">
                          <a:effectLst/>
                          <a:latin typeface="+mn-lt"/>
                        </a:rPr>
                        <a:t>XLF</a:t>
                      </a:r>
                      <a:endParaRPr lang="en-US" sz="1800" b="0" i="0" u="none" strike="noStrike" dirty="0">
                        <a:effectLst/>
                        <a:latin typeface="+mn-lt"/>
                      </a:endParaRPr>
                    </a:p>
                  </a:txBody>
                  <a:tcPr marL="77566" marR="77566" marT="10773" marB="0"/>
                </a:tc>
                <a:tc>
                  <a:txBody>
                    <a:bodyPr/>
                    <a:lstStyle/>
                    <a:p>
                      <a:pPr algn="l" fontAlgn="t">
                        <a:spcBef>
                          <a:spcPts val="0"/>
                        </a:spcBef>
                        <a:spcAft>
                          <a:spcPts val="1000"/>
                        </a:spcAft>
                      </a:pPr>
                      <a:r>
                        <a:rPr lang="en-US" sz="1800" b="0" u="none" strike="noStrike">
                          <a:effectLst/>
                          <a:latin typeface="+mn-lt"/>
                        </a:rPr>
                        <a:t>Financials</a:t>
                      </a:r>
                      <a:endParaRPr lang="en-US" sz="1800" b="0" i="0" u="none" strike="noStrike">
                        <a:effectLst/>
                        <a:latin typeface="+mn-lt"/>
                      </a:endParaRPr>
                    </a:p>
                  </a:txBody>
                  <a:tcPr marL="77566" marR="77566" marT="10773" marB="0"/>
                </a:tc>
                <a:extLst>
                  <a:ext uri="{0D108BD9-81ED-4DB2-BD59-A6C34878D82A}">
                    <a16:rowId xmlns:a16="http://schemas.microsoft.com/office/drawing/2014/main" val="1203074321"/>
                  </a:ext>
                </a:extLst>
              </a:tr>
              <a:tr h="241748">
                <a:tc>
                  <a:txBody>
                    <a:bodyPr/>
                    <a:lstStyle/>
                    <a:p>
                      <a:pPr algn="l" fontAlgn="t">
                        <a:spcBef>
                          <a:spcPts val="0"/>
                        </a:spcBef>
                        <a:spcAft>
                          <a:spcPts val="1000"/>
                        </a:spcAft>
                      </a:pPr>
                      <a:r>
                        <a:rPr lang="en-US" sz="1800" b="0" u="none" strike="noStrike" dirty="0">
                          <a:effectLst/>
                          <a:latin typeface="+mn-lt"/>
                        </a:rPr>
                        <a:t>XLK</a:t>
                      </a:r>
                      <a:endParaRPr lang="en-US" sz="1800" b="0" i="0" u="none" strike="noStrike" dirty="0">
                        <a:effectLst/>
                        <a:latin typeface="+mn-lt"/>
                      </a:endParaRPr>
                    </a:p>
                  </a:txBody>
                  <a:tcPr marL="77566" marR="77566" marT="10773" marB="0"/>
                </a:tc>
                <a:tc>
                  <a:txBody>
                    <a:bodyPr/>
                    <a:lstStyle/>
                    <a:p>
                      <a:pPr algn="l" fontAlgn="t">
                        <a:spcBef>
                          <a:spcPts val="0"/>
                        </a:spcBef>
                        <a:spcAft>
                          <a:spcPts val="1000"/>
                        </a:spcAft>
                      </a:pPr>
                      <a:r>
                        <a:rPr lang="en-US" sz="1800" b="0" u="none" strike="noStrike">
                          <a:effectLst/>
                          <a:latin typeface="+mn-lt"/>
                        </a:rPr>
                        <a:t>Technology</a:t>
                      </a:r>
                      <a:endParaRPr lang="en-US" sz="1800" b="0" i="0" u="none" strike="noStrike">
                        <a:effectLst/>
                        <a:latin typeface="+mn-lt"/>
                      </a:endParaRPr>
                    </a:p>
                  </a:txBody>
                  <a:tcPr marL="77566" marR="77566" marT="10773" marB="0"/>
                </a:tc>
                <a:extLst>
                  <a:ext uri="{0D108BD9-81ED-4DB2-BD59-A6C34878D82A}">
                    <a16:rowId xmlns:a16="http://schemas.microsoft.com/office/drawing/2014/main" val="2354899510"/>
                  </a:ext>
                </a:extLst>
              </a:tr>
              <a:tr h="241748">
                <a:tc>
                  <a:txBody>
                    <a:bodyPr/>
                    <a:lstStyle/>
                    <a:p>
                      <a:pPr algn="l" fontAlgn="t">
                        <a:spcBef>
                          <a:spcPts val="0"/>
                        </a:spcBef>
                        <a:spcAft>
                          <a:spcPts val="1000"/>
                        </a:spcAft>
                      </a:pPr>
                      <a:r>
                        <a:rPr lang="en-US" sz="1800" b="0" u="none" strike="noStrike" dirty="0">
                          <a:effectLst/>
                          <a:latin typeface="+mn-lt"/>
                        </a:rPr>
                        <a:t>IYZ</a:t>
                      </a:r>
                      <a:endParaRPr lang="en-US" sz="1800" b="0" i="0" u="none" strike="noStrike" dirty="0">
                        <a:effectLst/>
                        <a:latin typeface="+mn-lt"/>
                      </a:endParaRPr>
                    </a:p>
                  </a:txBody>
                  <a:tcPr marL="77566" marR="77566" marT="10773" marB="0"/>
                </a:tc>
                <a:tc>
                  <a:txBody>
                    <a:bodyPr/>
                    <a:lstStyle/>
                    <a:p>
                      <a:pPr algn="l" fontAlgn="t">
                        <a:spcBef>
                          <a:spcPts val="0"/>
                        </a:spcBef>
                        <a:spcAft>
                          <a:spcPts val="1000"/>
                        </a:spcAft>
                      </a:pPr>
                      <a:r>
                        <a:rPr lang="en-US" sz="1800" b="0" u="none" strike="noStrike" dirty="0">
                          <a:effectLst/>
                          <a:latin typeface="+mn-lt"/>
                        </a:rPr>
                        <a:t>Telecommunication</a:t>
                      </a:r>
                      <a:endParaRPr lang="en-US" sz="1800" b="0" i="0" u="none" strike="noStrike" dirty="0">
                        <a:effectLst/>
                        <a:latin typeface="+mn-lt"/>
                      </a:endParaRPr>
                    </a:p>
                  </a:txBody>
                  <a:tcPr marL="77566" marR="77566" marT="10773" marB="0"/>
                </a:tc>
                <a:extLst>
                  <a:ext uri="{0D108BD9-81ED-4DB2-BD59-A6C34878D82A}">
                    <a16:rowId xmlns:a16="http://schemas.microsoft.com/office/drawing/2014/main" val="443649910"/>
                  </a:ext>
                </a:extLst>
              </a:tr>
              <a:tr h="241748">
                <a:tc>
                  <a:txBody>
                    <a:bodyPr/>
                    <a:lstStyle/>
                    <a:p>
                      <a:pPr algn="l" fontAlgn="t">
                        <a:spcBef>
                          <a:spcPts val="0"/>
                        </a:spcBef>
                        <a:spcAft>
                          <a:spcPts val="1000"/>
                        </a:spcAft>
                      </a:pPr>
                      <a:r>
                        <a:rPr lang="en-US" sz="1800" b="0" u="none" strike="noStrike" dirty="0">
                          <a:effectLst/>
                          <a:latin typeface="+mn-lt"/>
                        </a:rPr>
                        <a:t>XLU</a:t>
                      </a:r>
                      <a:endParaRPr lang="en-US" sz="1800" b="0" i="0" u="none" strike="noStrike" dirty="0">
                        <a:effectLst/>
                        <a:latin typeface="+mn-lt"/>
                      </a:endParaRPr>
                    </a:p>
                  </a:txBody>
                  <a:tcPr marL="77566" marR="77566" marT="10773" marB="0"/>
                </a:tc>
                <a:tc>
                  <a:txBody>
                    <a:bodyPr/>
                    <a:lstStyle/>
                    <a:p>
                      <a:pPr algn="l" fontAlgn="t">
                        <a:spcBef>
                          <a:spcPts val="0"/>
                        </a:spcBef>
                        <a:spcAft>
                          <a:spcPts val="1000"/>
                        </a:spcAft>
                      </a:pPr>
                      <a:r>
                        <a:rPr lang="en-US" sz="1800" b="0" u="none" strike="noStrike">
                          <a:effectLst/>
                          <a:latin typeface="+mn-lt"/>
                        </a:rPr>
                        <a:t>Utilities</a:t>
                      </a:r>
                      <a:endParaRPr lang="en-US" sz="1800" b="0" i="0" u="none" strike="noStrike">
                        <a:effectLst/>
                        <a:latin typeface="+mn-lt"/>
                      </a:endParaRPr>
                    </a:p>
                  </a:txBody>
                  <a:tcPr marL="77566" marR="77566" marT="10773" marB="0"/>
                </a:tc>
                <a:extLst>
                  <a:ext uri="{0D108BD9-81ED-4DB2-BD59-A6C34878D82A}">
                    <a16:rowId xmlns:a16="http://schemas.microsoft.com/office/drawing/2014/main" val="1736102762"/>
                  </a:ext>
                </a:extLst>
              </a:tr>
              <a:tr h="241748">
                <a:tc>
                  <a:txBody>
                    <a:bodyPr/>
                    <a:lstStyle/>
                    <a:p>
                      <a:pPr algn="l" fontAlgn="t">
                        <a:spcBef>
                          <a:spcPts val="0"/>
                        </a:spcBef>
                        <a:spcAft>
                          <a:spcPts val="1000"/>
                        </a:spcAft>
                      </a:pPr>
                      <a:r>
                        <a:rPr lang="en-US" sz="1800" b="0" u="none" strike="noStrike" dirty="0">
                          <a:effectLst/>
                          <a:latin typeface="+mn-lt"/>
                        </a:rPr>
                        <a:t>VNQ</a:t>
                      </a:r>
                      <a:endParaRPr lang="en-US" sz="1800" b="0" i="0" u="none" strike="noStrike" dirty="0">
                        <a:effectLst/>
                        <a:latin typeface="+mn-lt"/>
                      </a:endParaRPr>
                    </a:p>
                  </a:txBody>
                  <a:tcPr marL="77566" marR="77566" marT="10773" marB="0"/>
                </a:tc>
                <a:tc>
                  <a:txBody>
                    <a:bodyPr/>
                    <a:lstStyle/>
                    <a:p>
                      <a:pPr algn="l" fontAlgn="t">
                        <a:spcBef>
                          <a:spcPts val="0"/>
                        </a:spcBef>
                        <a:spcAft>
                          <a:spcPts val="1000"/>
                        </a:spcAft>
                      </a:pPr>
                      <a:r>
                        <a:rPr lang="en-US" sz="1800" b="0" u="none" strike="noStrike" dirty="0">
                          <a:effectLst/>
                          <a:latin typeface="+mn-lt"/>
                        </a:rPr>
                        <a:t>Real estate</a:t>
                      </a:r>
                      <a:endParaRPr lang="en-US" sz="1800" b="0" i="0" u="none" strike="noStrike" dirty="0">
                        <a:effectLst/>
                        <a:latin typeface="+mn-lt"/>
                      </a:endParaRPr>
                    </a:p>
                  </a:txBody>
                  <a:tcPr marL="77566" marR="77566" marT="10773" marB="0"/>
                </a:tc>
                <a:extLst>
                  <a:ext uri="{0D108BD9-81ED-4DB2-BD59-A6C34878D82A}">
                    <a16:rowId xmlns:a16="http://schemas.microsoft.com/office/drawing/2014/main" val="1504286085"/>
                  </a:ext>
                </a:extLst>
              </a:tr>
              <a:tr h="241748">
                <a:tc>
                  <a:txBody>
                    <a:bodyPr/>
                    <a:lstStyle/>
                    <a:p>
                      <a:pPr algn="l" fontAlgn="t">
                        <a:spcBef>
                          <a:spcPts val="0"/>
                        </a:spcBef>
                        <a:spcAft>
                          <a:spcPts val="1000"/>
                        </a:spcAft>
                      </a:pPr>
                      <a:r>
                        <a:rPr lang="en-US" sz="1800" b="0" i="0" u="none" strike="noStrike" dirty="0">
                          <a:effectLst/>
                          <a:latin typeface="+mn-lt"/>
                        </a:rPr>
                        <a:t>SPY</a:t>
                      </a:r>
                    </a:p>
                  </a:txBody>
                  <a:tcPr marL="77566" marR="77566" marT="10773" marB="0"/>
                </a:tc>
                <a:tc>
                  <a:txBody>
                    <a:bodyPr/>
                    <a:lstStyle/>
                    <a:p>
                      <a:pPr algn="l" fontAlgn="t">
                        <a:spcBef>
                          <a:spcPts val="0"/>
                        </a:spcBef>
                        <a:spcAft>
                          <a:spcPts val="1000"/>
                        </a:spcAft>
                      </a:pPr>
                      <a:r>
                        <a:rPr lang="en-US" sz="1800" b="0" i="0" u="none" strike="noStrike" dirty="0">
                          <a:effectLst/>
                          <a:latin typeface="+mn-lt"/>
                        </a:rPr>
                        <a:t>S&amp;P 500</a:t>
                      </a:r>
                    </a:p>
                  </a:txBody>
                  <a:tcPr marL="77566" marR="77566" marT="10773" marB="0"/>
                </a:tc>
                <a:extLst>
                  <a:ext uri="{0D108BD9-81ED-4DB2-BD59-A6C34878D82A}">
                    <a16:rowId xmlns:a16="http://schemas.microsoft.com/office/drawing/2014/main" val="836830546"/>
                  </a:ext>
                </a:extLst>
              </a:tr>
            </a:tbl>
          </a:graphicData>
        </a:graphic>
      </p:graphicFrame>
      <p:sp>
        <p:nvSpPr>
          <p:cNvPr id="5" name="Rectangle 4">
            <a:extLst>
              <a:ext uri="{FF2B5EF4-FFF2-40B4-BE49-F238E27FC236}">
                <a16:creationId xmlns:a16="http://schemas.microsoft.com/office/drawing/2014/main" id="{0E84F34F-0AC3-6943-874C-82DF2BB9785B}"/>
              </a:ext>
            </a:extLst>
          </p:cNvPr>
          <p:cNvSpPr/>
          <p:nvPr/>
        </p:nvSpPr>
        <p:spPr>
          <a:xfrm>
            <a:off x="1141413" y="2097088"/>
            <a:ext cx="3201454" cy="369332"/>
          </a:xfrm>
          <a:prstGeom prst="rect">
            <a:avLst/>
          </a:prstGeom>
        </p:spPr>
        <p:txBody>
          <a:bodyPr wrap="none">
            <a:spAutoFit/>
          </a:bodyPr>
          <a:lstStyle/>
          <a:p>
            <a:r>
              <a:rPr lang="en-US" dirty="0">
                <a:hlinkClick r:id="rId2"/>
              </a:rPr>
              <a:t>https://finance.yahoo.com/etfs/</a:t>
            </a:r>
            <a:r>
              <a:rPr lang="en-US" dirty="0"/>
              <a:t> </a:t>
            </a:r>
          </a:p>
        </p:txBody>
      </p:sp>
      <p:sp>
        <p:nvSpPr>
          <p:cNvPr id="6" name="Rectangle 5">
            <a:extLst>
              <a:ext uri="{FF2B5EF4-FFF2-40B4-BE49-F238E27FC236}">
                <a16:creationId xmlns:a16="http://schemas.microsoft.com/office/drawing/2014/main" id="{1D367EB1-047A-204E-A7CD-1AEBB3CB86B9}"/>
              </a:ext>
            </a:extLst>
          </p:cNvPr>
          <p:cNvSpPr/>
          <p:nvPr/>
        </p:nvSpPr>
        <p:spPr>
          <a:xfrm>
            <a:off x="1141413" y="1727756"/>
            <a:ext cx="10248318" cy="369332"/>
          </a:xfrm>
          <a:prstGeom prst="rect">
            <a:avLst/>
          </a:prstGeom>
        </p:spPr>
        <p:txBody>
          <a:bodyPr wrap="none">
            <a:spAutoFit/>
          </a:bodyPr>
          <a:lstStyle/>
          <a:p>
            <a:r>
              <a:rPr lang="en-US" dirty="0"/>
              <a:t>Adding ETF sector data will provide insights on confirming the ETFs that perform better during a business cycle</a:t>
            </a:r>
          </a:p>
        </p:txBody>
      </p:sp>
    </p:spTree>
    <p:extLst>
      <p:ext uri="{BB962C8B-B14F-4D97-AF65-F5344CB8AC3E}">
        <p14:creationId xmlns:p14="http://schemas.microsoft.com/office/powerpoint/2010/main" val="1998833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821E-3035-0047-97A3-1115AEFA0C23}"/>
              </a:ext>
            </a:extLst>
          </p:cNvPr>
          <p:cNvSpPr>
            <a:spLocks noGrp="1"/>
          </p:cNvSpPr>
          <p:nvPr>
            <p:ph type="title"/>
          </p:nvPr>
        </p:nvSpPr>
        <p:spPr/>
        <p:txBody>
          <a:bodyPr>
            <a:normAutofit fontScale="90000"/>
          </a:bodyPr>
          <a:lstStyle/>
          <a:p>
            <a:r>
              <a:rPr lang="en-US" dirty="0"/>
              <a:t>Data Shaping</a:t>
            </a:r>
            <a:br>
              <a:rPr lang="en-US" dirty="0"/>
            </a:br>
            <a:r>
              <a:rPr lang="en-US" dirty="0"/>
              <a:t>Complete Combined datasets only from 2004 </a:t>
            </a:r>
          </a:p>
        </p:txBody>
      </p:sp>
      <p:sp>
        <p:nvSpPr>
          <p:cNvPr id="3" name="Content Placeholder 2">
            <a:extLst>
              <a:ext uri="{FF2B5EF4-FFF2-40B4-BE49-F238E27FC236}">
                <a16:creationId xmlns:a16="http://schemas.microsoft.com/office/drawing/2014/main" id="{74990016-B313-1F40-BD42-E7D8E15A71D2}"/>
              </a:ext>
            </a:extLst>
          </p:cNvPr>
          <p:cNvSpPr>
            <a:spLocks noGrp="1"/>
          </p:cNvSpPr>
          <p:nvPr>
            <p:ph sz="half" idx="1"/>
          </p:nvPr>
        </p:nvSpPr>
        <p:spPr>
          <a:xfrm>
            <a:off x="1141410" y="2817525"/>
            <a:ext cx="4878389" cy="3541714"/>
          </a:xfrm>
        </p:spPr>
        <p:txBody>
          <a:bodyPr>
            <a:normAutofit fontScale="62500" lnSpcReduction="20000"/>
          </a:bodyPr>
          <a:lstStyle/>
          <a:p>
            <a:r>
              <a:rPr lang="en-US" dirty="0"/>
              <a:t>Macro Economics</a:t>
            </a:r>
          </a:p>
          <a:p>
            <a:pPr lvl="1"/>
            <a:r>
              <a:rPr lang="en-US" dirty="0"/>
              <a:t>1986 – Current: OIL</a:t>
            </a:r>
          </a:p>
          <a:p>
            <a:pPr lvl="1"/>
            <a:r>
              <a:rPr lang="en-US" dirty="0"/>
              <a:t>2003 – Current: Inflation</a:t>
            </a:r>
          </a:p>
          <a:p>
            <a:pPr lvl="1"/>
            <a:r>
              <a:rPr lang="en-US" dirty="0"/>
              <a:t>1947 – Current: CPI</a:t>
            </a:r>
          </a:p>
          <a:p>
            <a:pPr lvl="1"/>
            <a:r>
              <a:rPr lang="en-US" dirty="0"/>
              <a:t>2006 – Current: Dollar Index</a:t>
            </a:r>
          </a:p>
          <a:p>
            <a:pPr lvl="1"/>
            <a:r>
              <a:rPr lang="en-US" dirty="0"/>
              <a:t>1947 – Current: GDP</a:t>
            </a:r>
          </a:p>
          <a:p>
            <a:pPr lvl="1"/>
            <a:r>
              <a:rPr lang="en-US" dirty="0"/>
              <a:t>1948 – Current: Unemployment</a:t>
            </a:r>
          </a:p>
          <a:p>
            <a:pPr lvl="1"/>
            <a:r>
              <a:rPr lang="en-US" dirty="0"/>
              <a:t>1854 – Current: Recession</a:t>
            </a:r>
          </a:p>
        </p:txBody>
      </p:sp>
      <p:sp>
        <p:nvSpPr>
          <p:cNvPr id="4" name="Content Placeholder 3">
            <a:extLst>
              <a:ext uri="{FF2B5EF4-FFF2-40B4-BE49-F238E27FC236}">
                <a16:creationId xmlns:a16="http://schemas.microsoft.com/office/drawing/2014/main" id="{5193D3D1-A330-6F43-87BA-E5709B6EE002}"/>
              </a:ext>
            </a:extLst>
          </p:cNvPr>
          <p:cNvSpPr>
            <a:spLocks noGrp="1"/>
          </p:cNvSpPr>
          <p:nvPr>
            <p:ph sz="half" idx="2"/>
          </p:nvPr>
        </p:nvSpPr>
        <p:spPr>
          <a:xfrm>
            <a:off x="6172200" y="2817525"/>
            <a:ext cx="4875211" cy="3541714"/>
          </a:xfrm>
        </p:spPr>
        <p:txBody>
          <a:bodyPr>
            <a:normAutofit fontScale="62500" lnSpcReduction="20000"/>
          </a:bodyPr>
          <a:lstStyle/>
          <a:p>
            <a:r>
              <a:rPr lang="en-US" dirty="0"/>
              <a:t>Sector ETFS</a:t>
            </a:r>
          </a:p>
          <a:p>
            <a:pPr lvl="1"/>
            <a:r>
              <a:rPr lang="en-US" dirty="0"/>
              <a:t>1998 – Current</a:t>
            </a:r>
          </a:p>
          <a:p>
            <a:pPr lvl="2"/>
            <a:r>
              <a:rPr lang="en-US" dirty="0"/>
              <a:t>Energy</a:t>
            </a:r>
          </a:p>
          <a:p>
            <a:pPr lvl="2"/>
            <a:r>
              <a:rPr lang="en-US" dirty="0"/>
              <a:t>Materials</a:t>
            </a:r>
          </a:p>
          <a:p>
            <a:pPr lvl="2"/>
            <a:r>
              <a:rPr lang="en-US" dirty="0"/>
              <a:t>Industrial</a:t>
            </a:r>
          </a:p>
          <a:p>
            <a:pPr lvl="2"/>
            <a:r>
              <a:rPr lang="en-US" dirty="0"/>
              <a:t>Consumer Discretionary</a:t>
            </a:r>
          </a:p>
          <a:p>
            <a:pPr lvl="2"/>
            <a:r>
              <a:rPr lang="en-US" dirty="0"/>
              <a:t>Consumer Staples</a:t>
            </a:r>
          </a:p>
          <a:p>
            <a:pPr lvl="2"/>
            <a:r>
              <a:rPr lang="en-US" dirty="0"/>
              <a:t>Health</a:t>
            </a:r>
          </a:p>
          <a:p>
            <a:pPr lvl="2"/>
            <a:r>
              <a:rPr lang="en-US" dirty="0"/>
              <a:t>Financials</a:t>
            </a:r>
          </a:p>
          <a:p>
            <a:pPr lvl="2"/>
            <a:r>
              <a:rPr lang="en-US" dirty="0"/>
              <a:t>Technology</a:t>
            </a:r>
          </a:p>
          <a:p>
            <a:pPr lvl="2"/>
            <a:r>
              <a:rPr lang="en-US" dirty="0"/>
              <a:t>Utilities</a:t>
            </a:r>
          </a:p>
          <a:p>
            <a:pPr lvl="1"/>
            <a:r>
              <a:rPr lang="en-US" dirty="0"/>
              <a:t>2000 – Current: Telecommunications</a:t>
            </a:r>
          </a:p>
          <a:p>
            <a:pPr lvl="1"/>
            <a:r>
              <a:rPr lang="en-US" dirty="0"/>
              <a:t>2004 – Current: Real Estate</a:t>
            </a:r>
          </a:p>
          <a:p>
            <a:pPr lvl="1"/>
            <a:r>
              <a:rPr lang="en-US" dirty="0"/>
              <a:t>2006 – Current: Gold</a:t>
            </a:r>
          </a:p>
          <a:p>
            <a:pPr lvl="1"/>
            <a:endParaRPr lang="en-US" dirty="0"/>
          </a:p>
        </p:txBody>
      </p:sp>
      <p:sp>
        <p:nvSpPr>
          <p:cNvPr id="5" name="TextBox 4">
            <a:extLst>
              <a:ext uri="{FF2B5EF4-FFF2-40B4-BE49-F238E27FC236}">
                <a16:creationId xmlns:a16="http://schemas.microsoft.com/office/drawing/2014/main" id="{4EDAE91E-0689-764F-AF68-72B4894C5EF8}"/>
              </a:ext>
            </a:extLst>
          </p:cNvPr>
          <p:cNvSpPr txBox="1"/>
          <p:nvPr/>
        </p:nvSpPr>
        <p:spPr>
          <a:xfrm>
            <a:off x="1510146" y="6359234"/>
            <a:ext cx="4973221" cy="369332"/>
          </a:xfrm>
          <a:prstGeom prst="rect">
            <a:avLst/>
          </a:prstGeom>
          <a:noFill/>
        </p:spPr>
        <p:txBody>
          <a:bodyPr wrap="none" rtlCol="0">
            <a:spAutoFit/>
          </a:bodyPr>
          <a:lstStyle/>
          <a:p>
            <a:r>
              <a:rPr lang="en-US" dirty="0"/>
              <a:t>*Data contains at least 2 business cycles for analysis</a:t>
            </a:r>
          </a:p>
        </p:txBody>
      </p:sp>
      <p:sp>
        <p:nvSpPr>
          <p:cNvPr id="6" name="TextBox 5">
            <a:extLst>
              <a:ext uri="{FF2B5EF4-FFF2-40B4-BE49-F238E27FC236}">
                <a16:creationId xmlns:a16="http://schemas.microsoft.com/office/drawing/2014/main" id="{6851318F-270C-DC43-A455-B09E8AC09C2B}"/>
              </a:ext>
            </a:extLst>
          </p:cNvPr>
          <p:cNvSpPr txBox="1"/>
          <p:nvPr/>
        </p:nvSpPr>
        <p:spPr>
          <a:xfrm>
            <a:off x="1141410" y="1949426"/>
            <a:ext cx="10745790" cy="646331"/>
          </a:xfrm>
          <a:prstGeom prst="rect">
            <a:avLst/>
          </a:prstGeom>
          <a:noFill/>
        </p:spPr>
        <p:txBody>
          <a:bodyPr wrap="square" rtlCol="0">
            <a:spAutoFit/>
          </a:bodyPr>
          <a:lstStyle/>
          <a:p>
            <a:r>
              <a:rPr lang="en-US" dirty="0"/>
              <a:t>Data is in timeseries for daily, monthly and quarterly so a combined dataset will need to be shaped into a daily time series across all dimensions (see macro and sector </a:t>
            </a:r>
            <a:r>
              <a:rPr lang="en-US"/>
              <a:t>combined datasets)</a:t>
            </a:r>
            <a:endParaRPr lang="en-US" dirty="0"/>
          </a:p>
        </p:txBody>
      </p:sp>
    </p:spTree>
    <p:extLst>
      <p:ext uri="{BB962C8B-B14F-4D97-AF65-F5344CB8AC3E}">
        <p14:creationId xmlns:p14="http://schemas.microsoft.com/office/powerpoint/2010/main" val="1028196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B5D55-750B-2840-804D-C7A53B4536AB}"/>
              </a:ext>
            </a:extLst>
          </p:cNvPr>
          <p:cNvSpPr>
            <a:spLocks noGrp="1"/>
          </p:cNvSpPr>
          <p:nvPr>
            <p:ph type="title"/>
          </p:nvPr>
        </p:nvSpPr>
        <p:spPr>
          <a:xfrm>
            <a:off x="1141413" y="618518"/>
            <a:ext cx="4459286" cy="1478570"/>
          </a:xfrm>
        </p:spPr>
        <p:txBody>
          <a:bodyPr>
            <a:normAutofit/>
          </a:bodyPr>
          <a:lstStyle/>
          <a:p>
            <a:r>
              <a:rPr lang="en-US" sz="3200"/>
              <a:t>methods</a:t>
            </a:r>
          </a:p>
        </p:txBody>
      </p:sp>
      <p:sp>
        <p:nvSpPr>
          <p:cNvPr id="3" name="Content Placeholder 2">
            <a:extLst>
              <a:ext uri="{FF2B5EF4-FFF2-40B4-BE49-F238E27FC236}">
                <a16:creationId xmlns:a16="http://schemas.microsoft.com/office/drawing/2014/main" id="{6A15FEB5-89CC-914F-A51D-0CE95287321A}"/>
              </a:ext>
            </a:extLst>
          </p:cNvPr>
          <p:cNvSpPr>
            <a:spLocks noGrp="1"/>
          </p:cNvSpPr>
          <p:nvPr>
            <p:ph idx="1"/>
          </p:nvPr>
        </p:nvSpPr>
        <p:spPr>
          <a:xfrm>
            <a:off x="7215188" y="277586"/>
            <a:ext cx="4459287" cy="6124008"/>
          </a:xfrm>
        </p:spPr>
        <p:txBody>
          <a:bodyPr>
            <a:normAutofit/>
          </a:bodyPr>
          <a:lstStyle/>
          <a:p>
            <a:r>
              <a:rPr lang="en-US" sz="2000" dirty="0"/>
              <a:t>Correlation</a:t>
            </a:r>
          </a:p>
          <a:p>
            <a:pPr lvl="1"/>
            <a:r>
              <a:rPr lang="en-US" sz="1600" dirty="0"/>
              <a:t>Customer Discretionary - Health (98%)</a:t>
            </a:r>
          </a:p>
          <a:p>
            <a:pPr lvl="1"/>
            <a:r>
              <a:rPr lang="en-US" sz="1600" dirty="0"/>
              <a:t>Customer Discretionary - Industrials (98%)</a:t>
            </a:r>
          </a:p>
          <a:p>
            <a:pPr lvl="1"/>
            <a:r>
              <a:rPr lang="en-US" sz="1600" dirty="0"/>
              <a:t>Industrials - Health (97%)</a:t>
            </a:r>
          </a:p>
          <a:p>
            <a:pPr lvl="1"/>
            <a:r>
              <a:rPr lang="en-US" sz="1600" dirty="0"/>
              <a:t>Technology - Customer Discretionary (97%)</a:t>
            </a:r>
          </a:p>
          <a:p>
            <a:pPr lvl="1"/>
            <a:r>
              <a:rPr lang="en-US" sz="1600" dirty="0"/>
              <a:t>Material - Dollar Index (56%)</a:t>
            </a:r>
          </a:p>
          <a:p>
            <a:r>
              <a:rPr lang="en-US" sz="2000" dirty="0"/>
              <a:t>Methods</a:t>
            </a:r>
          </a:p>
          <a:p>
            <a:pPr lvl="1"/>
            <a:r>
              <a:rPr lang="en-US" sz="1600" dirty="0"/>
              <a:t>LSTM</a:t>
            </a:r>
          </a:p>
          <a:p>
            <a:pPr lvl="1"/>
            <a:r>
              <a:rPr lang="en-US" sz="1600" dirty="0"/>
              <a:t>TCN</a:t>
            </a:r>
          </a:p>
        </p:txBody>
      </p:sp>
      <p:pic>
        <p:nvPicPr>
          <p:cNvPr id="4" name="Picture 3" descr="Table&#10;&#10;Description automatically generated">
            <a:extLst>
              <a:ext uri="{FF2B5EF4-FFF2-40B4-BE49-F238E27FC236}">
                <a16:creationId xmlns:a16="http://schemas.microsoft.com/office/drawing/2014/main" id="{DA6220B4-93F2-314E-8C8B-CF82B2F758D3}"/>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547193" y="1824905"/>
            <a:ext cx="6539408" cy="3965046"/>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028765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88AA-548B-F149-A557-3FF5F886959A}"/>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dirty="0"/>
              <a:t>Lessons Learned Last time</a:t>
            </a:r>
          </a:p>
        </p:txBody>
      </p:sp>
      <p:sp>
        <p:nvSpPr>
          <p:cNvPr id="5" name="Rectangle 4">
            <a:extLst>
              <a:ext uri="{FF2B5EF4-FFF2-40B4-BE49-F238E27FC236}">
                <a16:creationId xmlns:a16="http://schemas.microsoft.com/office/drawing/2014/main" id="{E2F47E5A-7A94-1C47-844A-0E6A30BC18F0}"/>
              </a:ext>
            </a:extLst>
          </p:cNvPr>
          <p:cNvSpPr/>
          <p:nvPr/>
        </p:nvSpPr>
        <p:spPr>
          <a:xfrm>
            <a:off x="1141412" y="2249487"/>
            <a:ext cx="4459287" cy="3965046"/>
          </a:xfrm>
          <a:prstGeom prst="rect">
            <a:avLst/>
          </a:prstGeom>
        </p:spPr>
        <p:txBody>
          <a:bodyPr vert="horz" lIns="91440" tIns="45720" rIns="91440" bIns="45720" rtlCol="0">
            <a:normAutofit/>
          </a:bodyPr>
          <a:lstStyle/>
          <a:p>
            <a:pPr indent="-228600" defTabSz="914400">
              <a:lnSpc>
                <a:spcPct val="120000"/>
              </a:lnSpc>
              <a:spcBef>
                <a:spcPts val="900"/>
              </a:spcBef>
              <a:spcAft>
                <a:spcPts val="900"/>
              </a:spcAft>
              <a:buSzPct val="125000"/>
              <a:buFont typeface="Arial" panose="020B0604020202020204" pitchFamily="34" charset="0"/>
              <a:buChar char="•"/>
            </a:pPr>
            <a:r>
              <a:rPr lang="en-US" sz="2000"/>
              <a:t>The biggest surprise in this analysis is the explainable AI features that drive importance of the business cycle over the last two cycles.  This shows that the indicators of CPI, Technology, Real-estate, Industrials and Oil as being good indicators of overall analysis of the business cycle.  </a:t>
            </a:r>
          </a:p>
        </p:txBody>
      </p:sp>
      <p:graphicFrame>
        <p:nvGraphicFramePr>
          <p:cNvPr id="4" name="Content Placeholder 3">
            <a:extLst>
              <a:ext uri="{FF2B5EF4-FFF2-40B4-BE49-F238E27FC236}">
                <a16:creationId xmlns:a16="http://schemas.microsoft.com/office/drawing/2014/main" id="{CDC1ED57-B0F7-664A-9FC8-B83470C53EE3}"/>
              </a:ext>
            </a:extLst>
          </p:cNvPr>
          <p:cNvGraphicFramePr>
            <a:graphicFrameLocks noGrp="1"/>
          </p:cNvGraphicFramePr>
          <p:nvPr>
            <p:ph idx="1"/>
          </p:nvPr>
        </p:nvGraphicFramePr>
        <p:xfrm>
          <a:off x="6096000" y="1940333"/>
          <a:ext cx="5456282" cy="2952389"/>
        </p:xfrm>
        <a:graphic>
          <a:graphicData uri="http://schemas.openxmlformats.org/drawingml/2006/table">
            <a:tbl>
              <a:tblPr firstRow="1" firstCol="1" bandRow="1">
                <a:solidFill>
                  <a:srgbClr val="F2F2F2">
                    <a:alpha val="30196"/>
                  </a:srgbClr>
                </a:solidFill>
                <a:tableStyleId>{5C22544A-7EE6-4342-B048-85BDC9FD1C3A}</a:tableStyleId>
              </a:tblPr>
              <a:tblGrid>
                <a:gridCol w="1121299">
                  <a:extLst>
                    <a:ext uri="{9D8B030D-6E8A-4147-A177-3AD203B41FA5}">
                      <a16:colId xmlns:a16="http://schemas.microsoft.com/office/drawing/2014/main" val="1754875104"/>
                    </a:ext>
                  </a:extLst>
                </a:gridCol>
                <a:gridCol w="838741">
                  <a:extLst>
                    <a:ext uri="{9D8B030D-6E8A-4147-A177-3AD203B41FA5}">
                      <a16:colId xmlns:a16="http://schemas.microsoft.com/office/drawing/2014/main" val="2870605434"/>
                    </a:ext>
                  </a:extLst>
                </a:gridCol>
                <a:gridCol w="647425">
                  <a:extLst>
                    <a:ext uri="{9D8B030D-6E8A-4147-A177-3AD203B41FA5}">
                      <a16:colId xmlns:a16="http://schemas.microsoft.com/office/drawing/2014/main" val="1981472939"/>
                    </a:ext>
                  </a:extLst>
                </a:gridCol>
                <a:gridCol w="1121299">
                  <a:extLst>
                    <a:ext uri="{9D8B030D-6E8A-4147-A177-3AD203B41FA5}">
                      <a16:colId xmlns:a16="http://schemas.microsoft.com/office/drawing/2014/main" val="3650332614"/>
                    </a:ext>
                  </a:extLst>
                </a:gridCol>
                <a:gridCol w="791648">
                  <a:extLst>
                    <a:ext uri="{9D8B030D-6E8A-4147-A177-3AD203B41FA5}">
                      <a16:colId xmlns:a16="http://schemas.microsoft.com/office/drawing/2014/main" val="2381706171"/>
                    </a:ext>
                  </a:extLst>
                </a:gridCol>
                <a:gridCol w="935870">
                  <a:extLst>
                    <a:ext uri="{9D8B030D-6E8A-4147-A177-3AD203B41FA5}">
                      <a16:colId xmlns:a16="http://schemas.microsoft.com/office/drawing/2014/main" val="3526136236"/>
                    </a:ext>
                  </a:extLst>
                </a:gridCol>
              </a:tblGrid>
              <a:tr h="871164">
                <a:tc>
                  <a:txBody>
                    <a:bodyPr/>
                    <a:lstStyle/>
                    <a:p>
                      <a:pPr marL="0" marR="0" algn="just">
                        <a:lnSpc>
                          <a:spcPct val="115000"/>
                        </a:lnSpc>
                        <a:spcBef>
                          <a:spcPts val="900"/>
                        </a:spcBef>
                        <a:spcAft>
                          <a:spcPts val="900"/>
                        </a:spcAft>
                      </a:pPr>
                      <a:r>
                        <a:rPr lang="en-US" sz="1300" b="0" cap="none" spc="0">
                          <a:solidFill>
                            <a:schemeClr val="bg1"/>
                          </a:solidFill>
                          <a:effectLst/>
                        </a:rPr>
                        <a:t>Sector</a:t>
                      </a:r>
                      <a:endParaRPr lang="en-US" sz="1300" b="0" cap="none" spc="0">
                        <a:solidFill>
                          <a:schemeClr val="bg1"/>
                        </a:solidFill>
                        <a:effectLst/>
                        <a:latin typeface="Calibri" panose="020F0502020204030204" pitchFamily="34" charset="0"/>
                        <a:ea typeface="Times New Roman" panose="02020603050405020304" pitchFamily="18" charset="0"/>
                      </a:endParaRPr>
                    </a:p>
                  </a:txBody>
                  <a:tcPr marL="110198" marR="61587" marT="84767" marB="84767"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pPr marL="0" marR="0" algn="just">
                        <a:lnSpc>
                          <a:spcPct val="115000"/>
                        </a:lnSpc>
                        <a:spcBef>
                          <a:spcPts val="900"/>
                        </a:spcBef>
                        <a:spcAft>
                          <a:spcPts val="900"/>
                        </a:spcAft>
                      </a:pPr>
                      <a:r>
                        <a:rPr lang="en-US" sz="1300" b="0" cap="none" spc="0">
                          <a:solidFill>
                            <a:schemeClr val="bg1"/>
                          </a:solidFill>
                          <a:effectLst/>
                        </a:rPr>
                        <a:t>Expand Before Peak</a:t>
                      </a:r>
                      <a:endParaRPr lang="en-US" sz="1300" b="0" cap="none" spc="0">
                        <a:solidFill>
                          <a:schemeClr val="bg1"/>
                        </a:solidFill>
                        <a:effectLst/>
                        <a:latin typeface="Calibri" panose="020F0502020204030204" pitchFamily="34" charset="0"/>
                        <a:ea typeface="Times New Roman" panose="02020603050405020304" pitchFamily="18" charset="0"/>
                      </a:endParaRPr>
                    </a:p>
                  </a:txBody>
                  <a:tcPr marL="110198" marR="61587" marT="84767" marB="84767"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just">
                        <a:lnSpc>
                          <a:spcPct val="115000"/>
                        </a:lnSpc>
                        <a:spcBef>
                          <a:spcPts val="900"/>
                        </a:spcBef>
                        <a:spcAft>
                          <a:spcPts val="900"/>
                        </a:spcAft>
                      </a:pPr>
                      <a:r>
                        <a:rPr lang="en-US" sz="1300" b="0" cap="none" spc="0">
                          <a:solidFill>
                            <a:schemeClr val="bg1"/>
                          </a:solidFill>
                          <a:effectLst/>
                        </a:rPr>
                        <a:t>Peak</a:t>
                      </a:r>
                      <a:endParaRPr lang="en-US" sz="1300" b="0" cap="none" spc="0">
                        <a:solidFill>
                          <a:schemeClr val="bg1"/>
                        </a:solidFill>
                        <a:effectLst/>
                        <a:latin typeface="Calibri" panose="020F0502020204030204" pitchFamily="34" charset="0"/>
                        <a:ea typeface="Times New Roman" panose="02020603050405020304" pitchFamily="18" charset="0"/>
                      </a:endParaRPr>
                    </a:p>
                  </a:txBody>
                  <a:tcPr marL="110198" marR="61587" marT="84767" marB="84767"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just">
                        <a:lnSpc>
                          <a:spcPct val="115000"/>
                        </a:lnSpc>
                        <a:spcBef>
                          <a:spcPts val="900"/>
                        </a:spcBef>
                        <a:spcAft>
                          <a:spcPts val="900"/>
                        </a:spcAft>
                      </a:pPr>
                      <a:r>
                        <a:rPr lang="en-US" sz="1300" b="0" cap="none" spc="0">
                          <a:solidFill>
                            <a:schemeClr val="bg1"/>
                          </a:solidFill>
                          <a:effectLst/>
                        </a:rPr>
                        <a:t>Contraction After Peak</a:t>
                      </a:r>
                      <a:endParaRPr lang="en-US" sz="1300" b="0" cap="none" spc="0">
                        <a:solidFill>
                          <a:schemeClr val="bg1"/>
                        </a:solidFill>
                        <a:effectLst/>
                        <a:latin typeface="Calibri" panose="020F0502020204030204" pitchFamily="34" charset="0"/>
                        <a:ea typeface="Times New Roman" panose="02020603050405020304" pitchFamily="18" charset="0"/>
                      </a:endParaRPr>
                    </a:p>
                  </a:txBody>
                  <a:tcPr marL="110198" marR="61587" marT="84767" marB="84767"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just">
                        <a:lnSpc>
                          <a:spcPct val="115000"/>
                        </a:lnSpc>
                        <a:spcBef>
                          <a:spcPts val="900"/>
                        </a:spcBef>
                        <a:spcAft>
                          <a:spcPts val="900"/>
                        </a:spcAft>
                      </a:pPr>
                      <a:r>
                        <a:rPr lang="en-US" sz="1300" b="0" cap="none" spc="0">
                          <a:solidFill>
                            <a:schemeClr val="bg1"/>
                          </a:solidFill>
                          <a:effectLst/>
                        </a:rPr>
                        <a:t>Trough</a:t>
                      </a:r>
                      <a:endParaRPr lang="en-US" sz="1300" b="0" cap="none" spc="0">
                        <a:solidFill>
                          <a:schemeClr val="bg1"/>
                        </a:solidFill>
                        <a:effectLst/>
                        <a:latin typeface="Calibri" panose="020F0502020204030204" pitchFamily="34" charset="0"/>
                        <a:ea typeface="Times New Roman" panose="02020603050405020304" pitchFamily="18" charset="0"/>
                      </a:endParaRPr>
                    </a:p>
                  </a:txBody>
                  <a:tcPr marL="110198" marR="61587" marT="84767" marB="84767"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just">
                        <a:lnSpc>
                          <a:spcPct val="115000"/>
                        </a:lnSpc>
                        <a:spcBef>
                          <a:spcPts val="900"/>
                        </a:spcBef>
                        <a:spcAft>
                          <a:spcPts val="900"/>
                        </a:spcAft>
                      </a:pPr>
                      <a:r>
                        <a:rPr lang="en-US" sz="1300" b="0" cap="none" spc="0">
                          <a:solidFill>
                            <a:schemeClr val="bg1"/>
                          </a:solidFill>
                          <a:effectLst/>
                        </a:rPr>
                        <a:t>Expansion After Trough</a:t>
                      </a:r>
                      <a:endParaRPr lang="en-US" sz="1300" b="0" cap="none" spc="0">
                        <a:solidFill>
                          <a:schemeClr val="bg1"/>
                        </a:solidFill>
                        <a:effectLst/>
                        <a:latin typeface="Calibri" panose="020F0502020204030204" pitchFamily="34" charset="0"/>
                        <a:ea typeface="Times New Roman" panose="02020603050405020304" pitchFamily="18" charset="0"/>
                      </a:endParaRPr>
                    </a:p>
                  </a:txBody>
                  <a:tcPr marL="110198" marR="61587" marT="84767" marB="84767"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1540601135"/>
                  </a:ext>
                </a:extLst>
              </a:tr>
              <a:tr h="416245">
                <a:tc>
                  <a:txBody>
                    <a:bodyPr/>
                    <a:lstStyle/>
                    <a:p>
                      <a:pPr marL="0" marR="0" algn="just">
                        <a:lnSpc>
                          <a:spcPct val="115000"/>
                        </a:lnSpc>
                        <a:spcBef>
                          <a:spcPts val="900"/>
                        </a:spcBef>
                        <a:spcAft>
                          <a:spcPts val="900"/>
                        </a:spcAft>
                      </a:pPr>
                      <a:r>
                        <a:rPr lang="en-US" sz="1300" cap="none" spc="0">
                          <a:solidFill>
                            <a:schemeClr val="tx1"/>
                          </a:solidFill>
                          <a:effectLst/>
                        </a:rPr>
                        <a:t>Real-estate</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2070990146"/>
                  </a:ext>
                </a:extLst>
              </a:tr>
              <a:tr h="416245">
                <a:tc>
                  <a:txBody>
                    <a:bodyPr/>
                    <a:lstStyle/>
                    <a:p>
                      <a:pPr marL="0" marR="0" algn="just">
                        <a:lnSpc>
                          <a:spcPct val="115000"/>
                        </a:lnSpc>
                        <a:spcBef>
                          <a:spcPts val="900"/>
                        </a:spcBef>
                        <a:spcAft>
                          <a:spcPts val="900"/>
                        </a:spcAft>
                      </a:pPr>
                      <a:r>
                        <a:rPr lang="en-US" sz="1300" cap="none" spc="0">
                          <a:solidFill>
                            <a:schemeClr val="tx1"/>
                          </a:solidFill>
                          <a:effectLst/>
                        </a:rPr>
                        <a:t>Technology</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830871999"/>
                  </a:ext>
                </a:extLst>
              </a:tr>
              <a:tr h="416245">
                <a:tc>
                  <a:txBody>
                    <a:bodyPr/>
                    <a:lstStyle/>
                    <a:p>
                      <a:pPr marL="0" marR="0" algn="just">
                        <a:lnSpc>
                          <a:spcPct val="115000"/>
                        </a:lnSpc>
                        <a:spcBef>
                          <a:spcPts val="900"/>
                        </a:spcBef>
                        <a:spcAft>
                          <a:spcPts val="900"/>
                        </a:spcAft>
                      </a:pPr>
                      <a:r>
                        <a:rPr lang="en-US" sz="1300" cap="none" spc="0">
                          <a:solidFill>
                            <a:schemeClr val="tx1"/>
                          </a:solidFill>
                          <a:effectLst/>
                        </a:rPr>
                        <a:t>Industrials</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343180507"/>
                  </a:ext>
                </a:extLst>
              </a:tr>
              <a:tr h="416245">
                <a:tc>
                  <a:txBody>
                    <a:bodyPr/>
                    <a:lstStyle/>
                    <a:p>
                      <a:pPr marL="0" marR="0" algn="just">
                        <a:lnSpc>
                          <a:spcPct val="115000"/>
                        </a:lnSpc>
                        <a:spcBef>
                          <a:spcPts val="900"/>
                        </a:spcBef>
                        <a:spcAft>
                          <a:spcPts val="900"/>
                        </a:spcAft>
                      </a:pPr>
                      <a:r>
                        <a:rPr lang="en-US" sz="1300" cap="none" spc="0">
                          <a:solidFill>
                            <a:schemeClr val="tx1"/>
                          </a:solidFill>
                          <a:effectLst/>
                        </a:rPr>
                        <a:t>Oil</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807689380"/>
                  </a:ext>
                </a:extLst>
              </a:tr>
              <a:tr h="416245">
                <a:tc>
                  <a:txBody>
                    <a:bodyPr/>
                    <a:lstStyle/>
                    <a:p>
                      <a:pPr marL="0" marR="0" algn="just">
                        <a:lnSpc>
                          <a:spcPct val="115000"/>
                        </a:lnSpc>
                        <a:spcBef>
                          <a:spcPts val="900"/>
                        </a:spcBef>
                        <a:spcAft>
                          <a:spcPts val="900"/>
                        </a:spcAft>
                      </a:pPr>
                      <a:r>
                        <a:rPr lang="en-US" sz="1300" cap="none" spc="0">
                          <a:solidFill>
                            <a:schemeClr val="tx1"/>
                          </a:solidFill>
                          <a:effectLst/>
                        </a:rPr>
                        <a:t>Consumer</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38100" cap="flat" cmpd="sng" algn="ctr">
                      <a:no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38100" cap="flat" cmpd="sng" algn="ctr">
                      <a:noFill/>
                      <a:prstDash val="solid"/>
                    </a:lnB>
                    <a:solidFill>
                      <a:srgbClr val="F2F2F2">
                        <a:alpha val="30196"/>
                      </a:srgbClr>
                    </a:solidFill>
                  </a:tcPr>
                </a:tc>
                <a:tc>
                  <a:txBody>
                    <a:bodyPr/>
                    <a:lstStyle/>
                    <a:p>
                      <a:pPr marL="0" marR="0" algn="just">
                        <a:lnSpc>
                          <a:spcPct val="115000"/>
                        </a:lnSpc>
                        <a:spcBef>
                          <a:spcPts val="900"/>
                        </a:spcBef>
                        <a:spcAft>
                          <a:spcPts val="900"/>
                        </a:spcAft>
                      </a:pPr>
                      <a:r>
                        <a:rPr lang="en-US" sz="1300" cap="none" spc="0">
                          <a:solidFill>
                            <a:schemeClr val="tx1"/>
                          </a:solidFill>
                          <a:effectLst/>
                        </a:rPr>
                        <a:t>+</a:t>
                      </a:r>
                      <a:endParaRPr lang="en-US" sz="1300" cap="none" spc="0">
                        <a:solidFill>
                          <a:schemeClr val="tx1"/>
                        </a:solidFill>
                        <a:effectLst/>
                        <a:latin typeface="Calibri" panose="020F0502020204030204" pitchFamily="34" charset="0"/>
                        <a:ea typeface="Times New Roman" panose="02020603050405020304" pitchFamily="18" charset="0"/>
                      </a:endParaRPr>
                    </a:p>
                  </a:txBody>
                  <a:tcPr marL="110198" marR="61587" marT="84767" marB="84767">
                    <a:lnL w="6350" cap="flat" cmpd="sng" algn="ctr">
                      <a:solidFill>
                        <a:schemeClr val="tx1">
                          <a:lumMod val="75000"/>
                          <a:lumOff val="25000"/>
                        </a:schemeClr>
                      </a:solidFill>
                      <a:prstDash val="solid"/>
                    </a:lnL>
                    <a:lnR w="38100" cap="flat" cmpd="sng" algn="ctr">
                      <a:noFill/>
                      <a:prstDash val="solid"/>
                    </a:lnR>
                    <a:lnT w="12700" cmpd="sng">
                      <a:no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565838128"/>
                  </a:ext>
                </a:extLst>
              </a:tr>
            </a:tbl>
          </a:graphicData>
        </a:graphic>
      </p:graphicFrame>
    </p:spTree>
    <p:extLst>
      <p:ext uri="{BB962C8B-B14F-4D97-AF65-F5344CB8AC3E}">
        <p14:creationId xmlns:p14="http://schemas.microsoft.com/office/powerpoint/2010/main" val="2016567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E44F6-D937-C444-A643-0D94BB09ED02}"/>
              </a:ext>
            </a:extLst>
          </p:cNvPr>
          <p:cNvSpPr>
            <a:spLocks noGrp="1"/>
          </p:cNvSpPr>
          <p:nvPr>
            <p:ph type="title"/>
          </p:nvPr>
        </p:nvSpPr>
        <p:spPr/>
        <p:txBody>
          <a:bodyPr/>
          <a:lstStyle/>
          <a:p>
            <a:r>
              <a:rPr lang="en-US" dirty="0"/>
              <a:t>LSTM - Oil</a:t>
            </a:r>
          </a:p>
        </p:txBody>
      </p:sp>
      <p:pic>
        <p:nvPicPr>
          <p:cNvPr id="1026" name="Picture 2">
            <a:extLst>
              <a:ext uri="{FF2B5EF4-FFF2-40B4-BE49-F238E27FC236}">
                <a16:creationId xmlns:a16="http://schemas.microsoft.com/office/drawing/2014/main" id="{76C59961-771D-1A46-B70A-526D3B6ACFB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1413" y="2785017"/>
            <a:ext cx="4878387" cy="247065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061FE9E-56FF-004F-9668-B16B9B733409}"/>
              </a:ext>
            </a:extLst>
          </p:cNvPr>
          <p:cNvSpPr/>
          <p:nvPr/>
        </p:nvSpPr>
        <p:spPr>
          <a:xfrm>
            <a:off x="1141413" y="1635423"/>
            <a:ext cx="6096000" cy="923330"/>
          </a:xfrm>
          <a:prstGeom prst="rect">
            <a:avLst/>
          </a:prstGeom>
        </p:spPr>
        <p:txBody>
          <a:bodyPr>
            <a:spAutoFit/>
          </a:bodyPr>
          <a:lstStyle/>
          <a:p>
            <a:r>
              <a:rPr lang="en-US" dirty="0" err="1"/>
              <a:t>testing_dataset</a:t>
            </a:r>
            <a:r>
              <a:rPr lang="en-US" dirty="0"/>
              <a:t>: (285, 15, 1) </a:t>
            </a:r>
            <a:r>
              <a:rPr lang="en-US" dirty="0" err="1"/>
              <a:t>testing_pred</a:t>
            </a:r>
            <a:r>
              <a:rPr lang="en-US" dirty="0"/>
              <a:t>: (285, 15, 1) </a:t>
            </a:r>
            <a:r>
              <a:rPr lang="en-US" dirty="0" err="1"/>
              <a:t>testing_dataset</a:t>
            </a:r>
            <a:r>
              <a:rPr lang="en-US" dirty="0"/>
              <a:t>: (4275, 1) </a:t>
            </a:r>
            <a:r>
              <a:rPr lang="en-US" dirty="0" err="1"/>
              <a:t>testing_pred</a:t>
            </a:r>
            <a:r>
              <a:rPr lang="en-US" dirty="0"/>
              <a:t>: (4275, 1) (4275, 1) Test RMSE: 0.063</a:t>
            </a:r>
          </a:p>
        </p:txBody>
      </p:sp>
      <p:pic>
        <p:nvPicPr>
          <p:cNvPr id="1028" name="Picture 4">
            <a:extLst>
              <a:ext uri="{FF2B5EF4-FFF2-40B4-BE49-F238E27FC236}">
                <a16:creationId xmlns:a16="http://schemas.microsoft.com/office/drawing/2014/main" id="{8584C2A6-6BD2-FD48-A28D-C902094E737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424208"/>
            <a:ext cx="4875213" cy="319227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D3C7747-2817-794F-B323-D3FE70127533}"/>
              </a:ext>
            </a:extLst>
          </p:cNvPr>
          <p:cNvSpPr/>
          <p:nvPr/>
        </p:nvSpPr>
        <p:spPr>
          <a:xfrm>
            <a:off x="1141413" y="5274078"/>
            <a:ext cx="5030787" cy="989502"/>
          </a:xfrm>
          <a:prstGeom prst="rect">
            <a:avLst/>
          </a:prstGeom>
        </p:spPr>
        <p:txBody>
          <a:bodyPr wrap="square">
            <a:spAutoFit/>
          </a:bodyPr>
          <a:lstStyle/>
          <a:p>
            <a:pPr>
              <a:lnSpc>
                <a:spcPct val="110000"/>
              </a:lnSpc>
            </a:pPr>
            <a:r>
              <a:rPr lang="en-US" b="1" dirty="0"/>
              <a:t>Key Insight</a:t>
            </a:r>
            <a:r>
              <a:rPr lang="en-US" dirty="0"/>
              <a:t>: Top 5 features tied to business Cycle include CPI, Technology, Real-estate, Industrials and Oil.</a:t>
            </a:r>
          </a:p>
        </p:txBody>
      </p:sp>
    </p:spTree>
    <p:extLst>
      <p:ext uri="{BB962C8B-B14F-4D97-AF65-F5344CB8AC3E}">
        <p14:creationId xmlns:p14="http://schemas.microsoft.com/office/powerpoint/2010/main" val="56983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ED6C3-9C66-D644-954A-C3A0B9B01F4F}"/>
              </a:ext>
            </a:extLst>
          </p:cNvPr>
          <p:cNvSpPr>
            <a:spLocks noGrp="1"/>
          </p:cNvSpPr>
          <p:nvPr>
            <p:ph type="title"/>
          </p:nvPr>
        </p:nvSpPr>
        <p:spPr/>
        <p:txBody>
          <a:bodyPr>
            <a:normAutofit/>
          </a:bodyPr>
          <a:lstStyle/>
          <a:p>
            <a:r>
              <a:rPr lang="en-US" dirty="0"/>
              <a:t>Big Picture</a:t>
            </a:r>
            <a:br>
              <a:rPr lang="en-US" dirty="0"/>
            </a:br>
            <a:r>
              <a:rPr lang="en-US" sz="1800" dirty="0"/>
              <a:t>Anomaly detection</a:t>
            </a:r>
          </a:p>
        </p:txBody>
      </p:sp>
      <p:sp>
        <p:nvSpPr>
          <p:cNvPr id="4" name="Rectangle 3">
            <a:extLst>
              <a:ext uri="{FF2B5EF4-FFF2-40B4-BE49-F238E27FC236}">
                <a16:creationId xmlns:a16="http://schemas.microsoft.com/office/drawing/2014/main" id="{DC317B26-3B08-9746-B81B-6E8EDC7A74F6}"/>
              </a:ext>
            </a:extLst>
          </p:cNvPr>
          <p:cNvSpPr/>
          <p:nvPr/>
        </p:nvSpPr>
        <p:spPr>
          <a:xfrm>
            <a:off x="1141413" y="1995488"/>
            <a:ext cx="1422400" cy="1116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Problem</a:t>
            </a:r>
          </a:p>
          <a:p>
            <a:pPr algn="r"/>
            <a:r>
              <a:rPr lang="en-US" dirty="0"/>
              <a:t>&gt;</a:t>
            </a:r>
          </a:p>
        </p:txBody>
      </p:sp>
      <p:sp>
        <p:nvSpPr>
          <p:cNvPr id="6" name="TextBox 5">
            <a:extLst>
              <a:ext uri="{FF2B5EF4-FFF2-40B4-BE49-F238E27FC236}">
                <a16:creationId xmlns:a16="http://schemas.microsoft.com/office/drawing/2014/main" id="{1C851742-E408-6D43-AF67-5425E3CB4048}"/>
              </a:ext>
            </a:extLst>
          </p:cNvPr>
          <p:cNvSpPr txBox="1"/>
          <p:nvPr/>
        </p:nvSpPr>
        <p:spPr>
          <a:xfrm>
            <a:off x="2678111" y="1995488"/>
            <a:ext cx="649359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Finding patterns that do not adhere to what is considered normal</a:t>
            </a:r>
          </a:p>
          <a:p>
            <a:pPr marL="742950" lvl="1" indent="-285750">
              <a:buFont typeface="Arial" panose="020B0604020202020204" pitchFamily="34" charset="0"/>
              <a:buChar char="•"/>
            </a:pPr>
            <a:r>
              <a:rPr lang="en-US" dirty="0"/>
              <a:t>Business could lose millions of dollars due to abnormal events (e.g. data breach, identity theft)</a:t>
            </a:r>
          </a:p>
          <a:p>
            <a:pPr marL="1200150" lvl="2" indent="-285750">
              <a:buFont typeface="Arial" panose="020B0604020202020204" pitchFamily="34" charset="0"/>
              <a:buChar char="•"/>
            </a:pPr>
            <a:r>
              <a:rPr lang="en-US" dirty="0"/>
              <a:t>Account take over of your bank or retirement accounts</a:t>
            </a:r>
          </a:p>
          <a:p>
            <a:pPr marL="1200150" lvl="2" indent="-285750">
              <a:buFont typeface="Arial" panose="020B0604020202020204" pitchFamily="34" charset="0"/>
              <a:buChar char="•"/>
            </a:pPr>
            <a:r>
              <a:rPr lang="en-US" dirty="0"/>
              <a:t>Water line breaks</a:t>
            </a:r>
          </a:p>
          <a:p>
            <a:pPr marL="1200150" lvl="2" indent="-285750">
              <a:buFont typeface="Arial" panose="020B0604020202020204" pitchFamily="34" charset="0"/>
              <a:buChar char="•"/>
            </a:pPr>
            <a:r>
              <a:rPr lang="en-US" dirty="0"/>
              <a:t>Flight delay</a:t>
            </a:r>
          </a:p>
        </p:txBody>
      </p:sp>
      <p:sp>
        <p:nvSpPr>
          <p:cNvPr id="7" name="Rectangle 6">
            <a:extLst>
              <a:ext uri="{FF2B5EF4-FFF2-40B4-BE49-F238E27FC236}">
                <a16:creationId xmlns:a16="http://schemas.microsoft.com/office/drawing/2014/main" id="{1E1E1218-9747-4F44-B8A0-77A642BE8B34}"/>
              </a:ext>
            </a:extLst>
          </p:cNvPr>
          <p:cNvSpPr/>
          <p:nvPr/>
        </p:nvSpPr>
        <p:spPr>
          <a:xfrm>
            <a:off x="1141413" y="4192588"/>
            <a:ext cx="1422400" cy="111601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The Solution</a:t>
            </a:r>
          </a:p>
          <a:p>
            <a:pPr algn="r"/>
            <a:r>
              <a:rPr lang="en-US" dirty="0"/>
              <a:t>&gt;</a:t>
            </a:r>
          </a:p>
        </p:txBody>
      </p:sp>
      <p:sp>
        <p:nvSpPr>
          <p:cNvPr id="8" name="TextBox 7">
            <a:extLst>
              <a:ext uri="{FF2B5EF4-FFF2-40B4-BE49-F238E27FC236}">
                <a16:creationId xmlns:a16="http://schemas.microsoft.com/office/drawing/2014/main" id="{AC07F004-5882-0E4F-BE49-B9D644204C82}"/>
              </a:ext>
            </a:extLst>
          </p:cNvPr>
          <p:cNvSpPr txBox="1"/>
          <p:nvPr/>
        </p:nvSpPr>
        <p:spPr>
          <a:xfrm>
            <a:off x="2678111" y="4156076"/>
            <a:ext cx="7766051" cy="1477328"/>
          </a:xfrm>
          <a:prstGeom prst="rect">
            <a:avLst/>
          </a:prstGeom>
          <a:noFill/>
        </p:spPr>
        <p:txBody>
          <a:bodyPr wrap="square" rtlCol="0">
            <a:spAutoFit/>
          </a:bodyPr>
          <a:lstStyle/>
          <a:p>
            <a:pPr marL="342900" indent="-342900">
              <a:buFont typeface="+mj-lt"/>
              <a:buAutoNum type="arabicPeriod"/>
            </a:pPr>
            <a:r>
              <a:rPr lang="en-US" dirty="0"/>
              <a:t>Explore Boltzmann machines, LSTM, and TCN models to detect anomalies in a broad range of business use cases (credit card, market data)</a:t>
            </a:r>
          </a:p>
          <a:p>
            <a:pPr marL="342900" indent="-342900">
              <a:buFont typeface="+mj-lt"/>
              <a:buAutoNum type="arabicPeriod"/>
            </a:pPr>
            <a:r>
              <a:rPr lang="en-US" dirty="0"/>
              <a:t>Survey </a:t>
            </a:r>
            <a:r>
              <a:rPr lang="en-US" dirty="0" err="1"/>
              <a:t>memresitive</a:t>
            </a:r>
            <a:r>
              <a:rPr lang="en-US" dirty="0"/>
              <a:t> hardware architecture advances </a:t>
            </a:r>
          </a:p>
          <a:p>
            <a:pPr marL="342900" indent="-342900">
              <a:buFont typeface="+mj-lt"/>
              <a:buAutoNum type="arabicPeriod"/>
            </a:pPr>
            <a:r>
              <a:rPr lang="en-US" dirty="0"/>
              <a:t>Survey evolutionary architecture approach to Neural Networks </a:t>
            </a:r>
          </a:p>
          <a:p>
            <a:pPr marL="342900" indent="-342900">
              <a:buFont typeface="+mj-lt"/>
              <a:buAutoNum type="arabicPeriod"/>
            </a:pPr>
            <a:endParaRPr lang="en-US" dirty="0"/>
          </a:p>
        </p:txBody>
      </p:sp>
    </p:spTree>
    <p:extLst>
      <p:ext uri="{BB962C8B-B14F-4D97-AF65-F5344CB8AC3E}">
        <p14:creationId xmlns:p14="http://schemas.microsoft.com/office/powerpoint/2010/main" val="1374742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6ABF9-7BE7-FB41-9149-9D729EBAA8A5}"/>
              </a:ext>
            </a:extLst>
          </p:cNvPr>
          <p:cNvSpPr>
            <a:spLocks noGrp="1"/>
          </p:cNvSpPr>
          <p:nvPr>
            <p:ph type="title"/>
          </p:nvPr>
        </p:nvSpPr>
        <p:spPr/>
        <p:txBody>
          <a:bodyPr/>
          <a:lstStyle/>
          <a:p>
            <a:r>
              <a:rPr lang="en-US" dirty="0"/>
              <a:t>Not great thresholds - oil</a:t>
            </a:r>
          </a:p>
        </p:txBody>
      </p:sp>
      <p:pic>
        <p:nvPicPr>
          <p:cNvPr id="2050" name="Picture 2">
            <a:extLst>
              <a:ext uri="{FF2B5EF4-FFF2-40B4-BE49-F238E27FC236}">
                <a16:creationId xmlns:a16="http://schemas.microsoft.com/office/drawing/2014/main" id="{7317E47D-DC67-9042-A51C-491E7AA49E7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1413" y="2356190"/>
            <a:ext cx="4878387" cy="33283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A8BEDAA-7ECD-194C-BEE7-614C634E212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720959"/>
            <a:ext cx="4875213" cy="259877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941C04C-E740-D94A-A533-948586EA0035}"/>
              </a:ext>
            </a:extLst>
          </p:cNvPr>
          <p:cNvSpPr/>
          <p:nvPr/>
        </p:nvSpPr>
        <p:spPr>
          <a:xfrm>
            <a:off x="5183559" y="1727756"/>
            <a:ext cx="1367682" cy="369332"/>
          </a:xfrm>
          <a:prstGeom prst="rect">
            <a:avLst/>
          </a:prstGeom>
        </p:spPr>
        <p:txBody>
          <a:bodyPr wrap="none">
            <a:spAutoFit/>
          </a:bodyPr>
          <a:lstStyle/>
          <a:p>
            <a:r>
              <a:rPr lang="en-US" dirty="0"/>
              <a:t>RMSE: 0.063</a:t>
            </a:r>
          </a:p>
        </p:txBody>
      </p:sp>
    </p:spTree>
    <p:extLst>
      <p:ext uri="{BB962C8B-B14F-4D97-AF65-F5344CB8AC3E}">
        <p14:creationId xmlns:p14="http://schemas.microsoft.com/office/powerpoint/2010/main" val="3094150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6ABF9-7BE7-FB41-9149-9D729EBAA8A5}"/>
              </a:ext>
            </a:extLst>
          </p:cNvPr>
          <p:cNvSpPr>
            <a:spLocks noGrp="1"/>
          </p:cNvSpPr>
          <p:nvPr>
            <p:ph type="title"/>
          </p:nvPr>
        </p:nvSpPr>
        <p:spPr/>
        <p:txBody>
          <a:bodyPr/>
          <a:lstStyle/>
          <a:p>
            <a:r>
              <a:rPr lang="en-US" dirty="0"/>
              <a:t>Not great thresholds - Technology</a:t>
            </a:r>
          </a:p>
        </p:txBody>
      </p:sp>
      <p:pic>
        <p:nvPicPr>
          <p:cNvPr id="4100" name="Picture 4">
            <a:extLst>
              <a:ext uri="{FF2B5EF4-FFF2-40B4-BE49-F238E27FC236}">
                <a16:creationId xmlns:a16="http://schemas.microsoft.com/office/drawing/2014/main" id="{6738F1F4-3DC3-B241-98FC-46F6A433F74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1413" y="2340011"/>
            <a:ext cx="4878387" cy="336066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BB589630-5780-A542-BEAE-44D93BE1488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717369"/>
            <a:ext cx="4875213" cy="260594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AFA2705B-60BB-DF42-B945-8185C1BD6129}"/>
              </a:ext>
            </a:extLst>
          </p:cNvPr>
          <p:cNvSpPr/>
          <p:nvPr/>
        </p:nvSpPr>
        <p:spPr>
          <a:xfrm>
            <a:off x="4858108" y="1727756"/>
            <a:ext cx="1769202" cy="369332"/>
          </a:xfrm>
          <a:prstGeom prst="rect">
            <a:avLst/>
          </a:prstGeom>
        </p:spPr>
        <p:txBody>
          <a:bodyPr wrap="none">
            <a:spAutoFit/>
          </a:bodyPr>
          <a:lstStyle/>
          <a:p>
            <a:r>
              <a:rPr lang="en-US" dirty="0"/>
              <a:t>Test RMSE: 0.112</a:t>
            </a:r>
          </a:p>
        </p:txBody>
      </p:sp>
    </p:spTree>
    <p:extLst>
      <p:ext uri="{BB962C8B-B14F-4D97-AF65-F5344CB8AC3E}">
        <p14:creationId xmlns:p14="http://schemas.microsoft.com/office/powerpoint/2010/main" val="53113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6ABF9-7BE7-FB41-9149-9D729EBAA8A5}"/>
              </a:ext>
            </a:extLst>
          </p:cNvPr>
          <p:cNvSpPr>
            <a:spLocks noGrp="1"/>
          </p:cNvSpPr>
          <p:nvPr>
            <p:ph type="title"/>
          </p:nvPr>
        </p:nvSpPr>
        <p:spPr/>
        <p:txBody>
          <a:bodyPr/>
          <a:lstStyle/>
          <a:p>
            <a:r>
              <a:rPr lang="en-US" dirty="0"/>
              <a:t>Not great thresholds – Real estate</a:t>
            </a:r>
          </a:p>
        </p:txBody>
      </p:sp>
      <p:pic>
        <p:nvPicPr>
          <p:cNvPr id="8" name="Picture 2">
            <a:extLst>
              <a:ext uri="{FF2B5EF4-FFF2-40B4-BE49-F238E27FC236}">
                <a16:creationId xmlns:a16="http://schemas.microsoft.com/office/drawing/2014/main" id="{FCE38B9C-3FE2-2C4F-BB60-A3AD5B5D26B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41413" y="2340011"/>
            <a:ext cx="4878387" cy="336066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F79CCBED-5F24-3A4E-A545-1705A95A0CB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715567"/>
            <a:ext cx="4875213" cy="260955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7680C22-0B05-DB4B-899F-5AF79A330A6F}"/>
              </a:ext>
            </a:extLst>
          </p:cNvPr>
          <p:cNvSpPr/>
          <p:nvPr/>
        </p:nvSpPr>
        <p:spPr>
          <a:xfrm>
            <a:off x="4885935" y="1727756"/>
            <a:ext cx="1769202" cy="369332"/>
          </a:xfrm>
          <a:prstGeom prst="rect">
            <a:avLst/>
          </a:prstGeom>
        </p:spPr>
        <p:txBody>
          <a:bodyPr wrap="none">
            <a:spAutoFit/>
          </a:bodyPr>
          <a:lstStyle/>
          <a:p>
            <a:r>
              <a:rPr lang="en-US" dirty="0"/>
              <a:t>Test RMSE: 0.094</a:t>
            </a:r>
          </a:p>
        </p:txBody>
      </p:sp>
    </p:spTree>
    <p:extLst>
      <p:ext uri="{BB962C8B-B14F-4D97-AF65-F5344CB8AC3E}">
        <p14:creationId xmlns:p14="http://schemas.microsoft.com/office/powerpoint/2010/main" val="1031944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FB1D1-2126-894E-9341-08E0EDE667D2}"/>
              </a:ext>
            </a:extLst>
          </p:cNvPr>
          <p:cNvSpPr>
            <a:spLocks noGrp="1"/>
          </p:cNvSpPr>
          <p:nvPr>
            <p:ph type="title"/>
          </p:nvPr>
        </p:nvSpPr>
        <p:spPr/>
        <p:txBody>
          <a:bodyPr>
            <a:normAutofit/>
          </a:bodyPr>
          <a:lstStyle/>
          <a:p>
            <a:r>
              <a:rPr lang="en-US" dirty="0"/>
              <a:t>What's Next</a:t>
            </a:r>
            <a:br>
              <a:rPr lang="en-US" dirty="0"/>
            </a:br>
            <a:r>
              <a:rPr lang="en-US" dirty="0"/>
              <a:t>Week 6: TCN Models research</a:t>
            </a:r>
          </a:p>
        </p:txBody>
      </p:sp>
      <p:sp>
        <p:nvSpPr>
          <p:cNvPr id="3" name="Content Placeholder 2">
            <a:extLst>
              <a:ext uri="{FF2B5EF4-FFF2-40B4-BE49-F238E27FC236}">
                <a16:creationId xmlns:a16="http://schemas.microsoft.com/office/drawing/2014/main" id="{C93234A9-3EE7-0B4B-9C61-07BE9402F21F}"/>
              </a:ext>
            </a:extLst>
          </p:cNvPr>
          <p:cNvSpPr>
            <a:spLocks noGrp="1"/>
          </p:cNvSpPr>
          <p:nvPr>
            <p:ph idx="1"/>
          </p:nvPr>
        </p:nvSpPr>
        <p:spPr/>
        <p:txBody>
          <a:bodyPr/>
          <a:lstStyle/>
          <a:p>
            <a:r>
              <a:rPr lang="en-US" dirty="0"/>
              <a:t>TCN networks applied to anomaly detection</a:t>
            </a:r>
          </a:p>
          <a:p>
            <a:r>
              <a:rPr lang="en-US" dirty="0">
                <a:solidFill>
                  <a:srgbClr val="FFFFFF"/>
                </a:solidFill>
                <a:hlinkClick r:id="rId2"/>
              </a:rPr>
              <a:t>https://github.com/shawnmccarthy/anomalydetection/projects/1</a:t>
            </a:r>
            <a:r>
              <a:rPr lang="en-US" dirty="0">
                <a:solidFill>
                  <a:srgbClr val="FFFFFF"/>
                </a:solidFill>
              </a:rPr>
              <a:t> </a:t>
            </a:r>
          </a:p>
        </p:txBody>
      </p:sp>
    </p:spTree>
    <p:extLst>
      <p:ext uri="{BB962C8B-B14F-4D97-AF65-F5344CB8AC3E}">
        <p14:creationId xmlns:p14="http://schemas.microsoft.com/office/powerpoint/2010/main" val="1290967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7"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2"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4"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6"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8" name="Group 6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9" name="Rectangle 6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4" name="Title 3">
            <a:extLst>
              <a:ext uri="{FF2B5EF4-FFF2-40B4-BE49-F238E27FC236}">
                <a16:creationId xmlns:a16="http://schemas.microsoft.com/office/drawing/2014/main" id="{1ACBDC03-E77F-024B-B72E-24B3E98A61BD}"/>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Appendix</a:t>
            </a:r>
          </a:p>
        </p:txBody>
      </p:sp>
      <p:sp>
        <p:nvSpPr>
          <p:cNvPr id="5" name="Text Placeholder 4">
            <a:extLst>
              <a:ext uri="{FF2B5EF4-FFF2-40B4-BE49-F238E27FC236}">
                <a16:creationId xmlns:a16="http://schemas.microsoft.com/office/drawing/2014/main" id="{95BF8921-7C54-B247-9D03-E67C9AAF439F}"/>
              </a:ext>
            </a:extLst>
          </p:cNvPr>
          <p:cNvSpPr>
            <a:spLocks noGrp="1"/>
          </p:cNvSpPr>
          <p:nvPr>
            <p:ph type="body" idx="1"/>
          </p:nvPr>
        </p:nvSpPr>
        <p:spPr>
          <a:xfrm>
            <a:off x="2667001" y="3602038"/>
            <a:ext cx="6857999" cy="953029"/>
          </a:xfrm>
        </p:spPr>
        <p:txBody>
          <a:bodyPr vert="horz" lIns="91440" tIns="45720" rIns="91440" bIns="45720" rtlCol="0">
            <a:normAutofit/>
          </a:bodyPr>
          <a:lstStyle/>
          <a:p>
            <a:pPr algn="ctr"/>
            <a:r>
              <a:rPr lang="en-US" sz="2000" dirty="0">
                <a:solidFill>
                  <a:schemeClr val="bg2"/>
                </a:solidFill>
              </a:rPr>
              <a:t>Charts</a:t>
            </a:r>
          </a:p>
        </p:txBody>
      </p:sp>
    </p:spTree>
    <p:extLst>
      <p:ext uri="{BB962C8B-B14F-4D97-AF65-F5344CB8AC3E}">
        <p14:creationId xmlns:p14="http://schemas.microsoft.com/office/powerpoint/2010/main" val="25578668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94571770-5E61-F84B-A011-1CDD74E6D800}"/>
              </a:ext>
            </a:extLst>
          </p:cNvPr>
          <p:cNvSpPr>
            <a:spLocks noGrp="1"/>
          </p:cNvSpPr>
          <p:nvPr>
            <p:ph type="title"/>
          </p:nvPr>
        </p:nvSpPr>
        <p:spPr>
          <a:xfrm>
            <a:off x="1141413" y="618518"/>
            <a:ext cx="4459286" cy="1478570"/>
          </a:xfrm>
        </p:spPr>
        <p:txBody>
          <a:bodyPr>
            <a:normAutofit/>
          </a:bodyPr>
          <a:lstStyle/>
          <a:p>
            <a:r>
              <a:rPr lang="en-US" sz="3200" dirty="0"/>
              <a:t>Traditional methods of anomaly detection</a:t>
            </a:r>
          </a:p>
        </p:txBody>
      </p:sp>
      <p:grpSp>
        <p:nvGrpSpPr>
          <p:cNvPr id="138" name="Group 13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4" name="Rectangle 2">
            <a:extLst>
              <a:ext uri="{FF2B5EF4-FFF2-40B4-BE49-F238E27FC236}">
                <a16:creationId xmlns:a16="http://schemas.microsoft.com/office/drawing/2014/main" id="{3ED35D30-86AC-504F-9C4A-58B8BD4C7C3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0" name="Diagram 49">
            <a:extLst>
              <a:ext uri="{FF2B5EF4-FFF2-40B4-BE49-F238E27FC236}">
                <a16:creationId xmlns:a16="http://schemas.microsoft.com/office/drawing/2014/main" id="{E0A7FD49-BA9B-0345-91E2-1EA73980D154}"/>
              </a:ext>
            </a:extLst>
          </p:cNvPr>
          <p:cNvGraphicFramePr/>
          <p:nvPr>
            <p:extLst>
              <p:ext uri="{D42A27DB-BD31-4B8C-83A1-F6EECF244321}">
                <p14:modId xmlns:p14="http://schemas.microsoft.com/office/powerpoint/2010/main" val="130346113"/>
              </p:ext>
            </p:extLst>
          </p:nvPr>
        </p:nvGraphicFramePr>
        <p:xfrm>
          <a:off x="731839" y="2226656"/>
          <a:ext cx="10304170" cy="391167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672386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75" name="Rectangle 7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1C9A5917-B31A-CB40-8864-4BDDDA3BEF7F}"/>
              </a:ext>
            </a:extLst>
          </p:cNvPr>
          <p:cNvSpPr>
            <a:spLocks noGrp="1"/>
          </p:cNvSpPr>
          <p:nvPr>
            <p:ph type="title"/>
          </p:nvPr>
        </p:nvSpPr>
        <p:spPr>
          <a:xfrm>
            <a:off x="855266" y="618518"/>
            <a:ext cx="2851417" cy="1478570"/>
          </a:xfrm>
        </p:spPr>
        <p:txBody>
          <a:bodyPr>
            <a:normAutofit/>
          </a:bodyPr>
          <a:lstStyle/>
          <a:p>
            <a:r>
              <a:rPr lang="en-US" sz="3200" dirty="0">
                <a:solidFill>
                  <a:srgbClr val="FFFFFF"/>
                </a:solidFill>
              </a:rPr>
              <a:t>Isolated Forest</a:t>
            </a:r>
          </a:p>
        </p:txBody>
      </p:sp>
      <p:sp>
        <p:nvSpPr>
          <p:cNvPr id="3" name="Content Placeholder 2">
            <a:extLst>
              <a:ext uri="{FF2B5EF4-FFF2-40B4-BE49-F238E27FC236}">
                <a16:creationId xmlns:a16="http://schemas.microsoft.com/office/drawing/2014/main" id="{CFAE4E1A-2071-F744-A108-1E9806C6A16E}"/>
              </a:ext>
            </a:extLst>
          </p:cNvPr>
          <p:cNvSpPr>
            <a:spLocks noGrp="1"/>
          </p:cNvSpPr>
          <p:nvPr>
            <p:ph idx="1"/>
          </p:nvPr>
        </p:nvSpPr>
        <p:spPr>
          <a:xfrm>
            <a:off x="844620" y="2249487"/>
            <a:ext cx="2862444" cy="3957302"/>
          </a:xfrm>
        </p:spPr>
        <p:txBody>
          <a:bodyPr>
            <a:normAutofit/>
          </a:bodyPr>
          <a:lstStyle/>
          <a:p>
            <a:r>
              <a:rPr lang="en-US" sz="1400" dirty="0">
                <a:solidFill>
                  <a:srgbClr val="FFFFFF"/>
                </a:solidFill>
              </a:rPr>
              <a:t>Data: </a:t>
            </a:r>
            <a:r>
              <a:rPr lang="en-US" sz="1400" dirty="0">
                <a:solidFill>
                  <a:srgbClr val="FFFFFF"/>
                </a:solidFill>
                <a:hlinkClick r:id="rId4"/>
              </a:rPr>
              <a:t>kddcup.data.gz</a:t>
            </a:r>
            <a:endParaRPr lang="en-US" sz="1400" dirty="0">
              <a:solidFill>
                <a:srgbClr val="FFFFFF"/>
              </a:solidFill>
            </a:endParaRPr>
          </a:p>
          <a:p>
            <a:r>
              <a:rPr lang="en-US" sz="1400" dirty="0">
                <a:solidFill>
                  <a:srgbClr val="FFFFFF"/>
                </a:solidFill>
              </a:rPr>
              <a:t>Goal: Identify “Bad” connections in a network trace</a:t>
            </a:r>
          </a:p>
          <a:p>
            <a:r>
              <a:rPr lang="en-US" sz="1400" dirty="0">
                <a:solidFill>
                  <a:srgbClr val="FFFFFF"/>
                </a:solidFill>
              </a:rPr>
              <a:t>Good for multidimensional data (here we have 41 columns)</a:t>
            </a:r>
          </a:p>
        </p:txBody>
      </p:sp>
      <p:grpSp>
        <p:nvGrpSpPr>
          <p:cNvPr id="79" name="Group 7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026" name="Picture 2">
            <a:extLst>
              <a:ext uri="{FF2B5EF4-FFF2-40B4-BE49-F238E27FC236}">
                <a16:creationId xmlns:a16="http://schemas.microsoft.com/office/drawing/2014/main" id="{A1DCA95C-003C-B240-BE2F-6B84867F963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093516" y="2292377"/>
            <a:ext cx="3931142" cy="257489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561B2FC5-A623-A743-BB58-48B5937676E6}"/>
              </a:ext>
            </a:extLst>
          </p:cNvPr>
          <p:cNvCxnSpPr>
            <a:cxnSpLocks/>
          </p:cNvCxnSpPr>
          <p:nvPr/>
        </p:nvCxnSpPr>
        <p:spPr>
          <a:xfrm flipH="1">
            <a:off x="5791200" y="2077749"/>
            <a:ext cx="1128860" cy="24990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06D936A9-A78B-2446-8C29-69A8D1A8B705}"/>
              </a:ext>
            </a:extLst>
          </p:cNvPr>
          <p:cNvSpPr txBox="1"/>
          <p:nvPr/>
        </p:nvSpPr>
        <p:spPr>
          <a:xfrm>
            <a:off x="4758486" y="1806060"/>
            <a:ext cx="3049040" cy="369332"/>
          </a:xfrm>
          <a:prstGeom prst="rect">
            <a:avLst/>
          </a:prstGeom>
          <a:noFill/>
        </p:spPr>
        <p:txBody>
          <a:bodyPr wrap="none" rtlCol="0">
            <a:spAutoFit/>
          </a:bodyPr>
          <a:lstStyle/>
          <a:p>
            <a:r>
              <a:rPr lang="en-US" dirty="0"/>
              <a:t>Anomalous data (shorter paths)</a:t>
            </a:r>
          </a:p>
        </p:txBody>
      </p:sp>
      <p:sp>
        <p:nvSpPr>
          <p:cNvPr id="41" name="TextBox 40">
            <a:extLst>
              <a:ext uri="{FF2B5EF4-FFF2-40B4-BE49-F238E27FC236}">
                <a16:creationId xmlns:a16="http://schemas.microsoft.com/office/drawing/2014/main" id="{EAC26ABB-4C4D-004F-BEBF-CEBBA5F50390}"/>
              </a:ext>
            </a:extLst>
          </p:cNvPr>
          <p:cNvSpPr txBox="1"/>
          <p:nvPr/>
        </p:nvSpPr>
        <p:spPr>
          <a:xfrm>
            <a:off x="4906145" y="4882624"/>
            <a:ext cx="2017091" cy="369332"/>
          </a:xfrm>
          <a:prstGeom prst="rect">
            <a:avLst/>
          </a:prstGeom>
          <a:noFill/>
        </p:spPr>
        <p:txBody>
          <a:bodyPr wrap="none" rtlCol="0">
            <a:spAutoFit/>
          </a:bodyPr>
          <a:lstStyle/>
          <a:p>
            <a:r>
              <a:rPr lang="en-US" dirty="0"/>
              <a:t>100 trees in forest </a:t>
            </a:r>
          </a:p>
        </p:txBody>
      </p:sp>
      <p:pic>
        <p:nvPicPr>
          <p:cNvPr id="9" name="Picture 8">
            <a:extLst>
              <a:ext uri="{FF2B5EF4-FFF2-40B4-BE49-F238E27FC236}">
                <a16:creationId xmlns:a16="http://schemas.microsoft.com/office/drawing/2014/main" id="{0516D38D-D045-ED48-A6F3-69830BBFDAE6}"/>
              </a:ext>
            </a:extLst>
          </p:cNvPr>
          <p:cNvPicPr>
            <a:picLocks noChangeAspect="1"/>
          </p:cNvPicPr>
          <p:nvPr/>
        </p:nvPicPr>
        <p:blipFill>
          <a:blip r:embed="rId6"/>
          <a:stretch>
            <a:fillRect/>
          </a:stretch>
        </p:blipFill>
        <p:spPr>
          <a:xfrm>
            <a:off x="4205193" y="127006"/>
            <a:ext cx="7487721" cy="1293807"/>
          </a:xfrm>
          <a:prstGeom prst="rect">
            <a:avLst/>
          </a:prstGeom>
        </p:spPr>
      </p:pic>
      <p:pic>
        <p:nvPicPr>
          <p:cNvPr id="1028" name="Picture 4">
            <a:extLst>
              <a:ext uri="{FF2B5EF4-FFF2-40B4-BE49-F238E27FC236}">
                <a16:creationId xmlns:a16="http://schemas.microsoft.com/office/drawing/2014/main" id="{283B0435-FD38-9F48-B003-0B00E851C8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59627" y="2224740"/>
            <a:ext cx="4146220" cy="2757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2601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9"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40"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1"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2"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3"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4"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5"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6"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7"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8"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49"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0"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1"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2"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3"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4"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5"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56"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7"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8"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59"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0"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1"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2"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3"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4"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65"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67"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169" name="Rectangle 168">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72"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73"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4"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5"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6"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7"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8"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79"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0"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1"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2"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3"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4"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5"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6"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7"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88"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89"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0"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1"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2"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3"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4"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5"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6"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7"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98"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200"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22FA1C5-9509-7F43-8CB1-07A3DBB64ABB}"/>
              </a:ext>
            </a:extLst>
          </p:cNvPr>
          <p:cNvSpPr>
            <a:spLocks noGrp="1"/>
          </p:cNvSpPr>
          <p:nvPr>
            <p:ph type="title"/>
          </p:nvPr>
        </p:nvSpPr>
        <p:spPr>
          <a:xfrm>
            <a:off x="853330" y="1134681"/>
            <a:ext cx="2743310" cy="4255025"/>
          </a:xfrm>
        </p:spPr>
        <p:txBody>
          <a:bodyPr>
            <a:normAutofit/>
          </a:bodyPr>
          <a:lstStyle/>
          <a:p>
            <a:r>
              <a:rPr lang="en-US" dirty="0">
                <a:solidFill>
                  <a:srgbClr val="FFFFFF"/>
                </a:solidFill>
              </a:rPr>
              <a:t>Schedule</a:t>
            </a:r>
          </a:p>
        </p:txBody>
      </p:sp>
      <p:graphicFrame>
        <p:nvGraphicFramePr>
          <p:cNvPr id="3" name="Table 3">
            <a:extLst>
              <a:ext uri="{FF2B5EF4-FFF2-40B4-BE49-F238E27FC236}">
                <a16:creationId xmlns:a16="http://schemas.microsoft.com/office/drawing/2014/main" id="{41721014-0115-9B4E-B102-EB6D46571061}"/>
              </a:ext>
            </a:extLst>
          </p:cNvPr>
          <p:cNvGraphicFramePr>
            <a:graphicFrameLocks noGrp="1"/>
          </p:cNvGraphicFramePr>
          <p:nvPr>
            <p:ph idx="1"/>
            <p:extLst>
              <p:ext uri="{D42A27DB-BD31-4B8C-83A1-F6EECF244321}">
                <p14:modId xmlns:p14="http://schemas.microsoft.com/office/powerpoint/2010/main" val="839106892"/>
              </p:ext>
            </p:extLst>
          </p:nvPr>
        </p:nvGraphicFramePr>
        <p:xfrm>
          <a:off x="4246121" y="161383"/>
          <a:ext cx="7732902" cy="6417738"/>
        </p:xfrm>
        <a:graphic>
          <a:graphicData uri="http://schemas.openxmlformats.org/drawingml/2006/table">
            <a:tbl>
              <a:tblPr firstRow="1" bandRow="1">
                <a:tableStyleId>{5C22544A-7EE6-4342-B048-85BDC9FD1C3A}</a:tableStyleId>
              </a:tblPr>
              <a:tblGrid>
                <a:gridCol w="1501536">
                  <a:extLst>
                    <a:ext uri="{9D8B030D-6E8A-4147-A177-3AD203B41FA5}">
                      <a16:colId xmlns:a16="http://schemas.microsoft.com/office/drawing/2014/main" val="3004956712"/>
                    </a:ext>
                  </a:extLst>
                </a:gridCol>
                <a:gridCol w="3653732">
                  <a:extLst>
                    <a:ext uri="{9D8B030D-6E8A-4147-A177-3AD203B41FA5}">
                      <a16:colId xmlns:a16="http://schemas.microsoft.com/office/drawing/2014/main" val="2212992145"/>
                    </a:ext>
                  </a:extLst>
                </a:gridCol>
                <a:gridCol w="2577634">
                  <a:extLst>
                    <a:ext uri="{9D8B030D-6E8A-4147-A177-3AD203B41FA5}">
                      <a16:colId xmlns:a16="http://schemas.microsoft.com/office/drawing/2014/main" val="1853068737"/>
                    </a:ext>
                  </a:extLst>
                </a:gridCol>
              </a:tblGrid>
              <a:tr h="0">
                <a:tc>
                  <a:txBody>
                    <a:bodyPr/>
                    <a:lstStyle/>
                    <a:p>
                      <a:r>
                        <a:rPr lang="en-US" sz="1200" dirty="0"/>
                        <a:t>Week</a:t>
                      </a:r>
                    </a:p>
                  </a:txBody>
                  <a:tcPr marL="167640" marR="167640" marT="83820" marB="83820"/>
                </a:tc>
                <a:tc>
                  <a:txBody>
                    <a:bodyPr/>
                    <a:lstStyle/>
                    <a:p>
                      <a:r>
                        <a:rPr lang="en-US" sz="1200" dirty="0"/>
                        <a:t>Topic</a:t>
                      </a:r>
                    </a:p>
                  </a:txBody>
                  <a:tcPr marL="167640" marR="167640" marT="83820" marB="83820"/>
                </a:tc>
                <a:tc>
                  <a:txBody>
                    <a:bodyPr/>
                    <a:lstStyle/>
                    <a:p>
                      <a:r>
                        <a:rPr lang="en-US" sz="1200" dirty="0"/>
                        <a:t>Output</a:t>
                      </a:r>
                    </a:p>
                  </a:txBody>
                  <a:tcPr marL="167640" marR="167640" marT="83820" marB="83820"/>
                </a:tc>
                <a:extLst>
                  <a:ext uri="{0D108BD9-81ED-4DB2-BD59-A6C34878D82A}">
                    <a16:rowId xmlns:a16="http://schemas.microsoft.com/office/drawing/2014/main" val="1967665064"/>
                  </a:ext>
                </a:extLst>
              </a:tr>
              <a:tr h="679029">
                <a:tc>
                  <a:txBody>
                    <a:bodyPr/>
                    <a:lstStyle/>
                    <a:p>
                      <a:r>
                        <a:rPr lang="en-US" sz="1200" dirty="0"/>
                        <a:t>1</a:t>
                      </a:r>
                    </a:p>
                  </a:txBody>
                  <a:tcPr marL="167640" marR="167640" marT="83820" marB="83820"/>
                </a:tc>
                <a:tc>
                  <a:txBody>
                    <a:bodyPr/>
                    <a:lstStyle/>
                    <a:p>
                      <a:r>
                        <a:rPr lang="en-US" sz="1200" dirty="0"/>
                        <a:t>Traditional methods of Anomaly detection</a:t>
                      </a:r>
                    </a:p>
                    <a:p>
                      <a:r>
                        <a:rPr lang="en-US" sz="1200" dirty="0"/>
                        <a:t>Chapters 1-2</a:t>
                      </a:r>
                    </a:p>
                  </a:txBody>
                  <a:tcPr marL="167640" marR="167640" marT="83820" marB="83820"/>
                </a:tc>
                <a:tc>
                  <a:txBody>
                    <a:bodyPr/>
                    <a:lstStyle/>
                    <a:p>
                      <a:r>
                        <a:rPr lang="en-US" sz="1200" dirty="0"/>
                        <a:t>Schedule</a:t>
                      </a:r>
                    </a:p>
                  </a:txBody>
                  <a:tcPr marL="167640" marR="167640" marT="83820" marB="83820"/>
                </a:tc>
                <a:extLst>
                  <a:ext uri="{0D108BD9-81ED-4DB2-BD59-A6C34878D82A}">
                    <a16:rowId xmlns:a16="http://schemas.microsoft.com/office/drawing/2014/main" val="2093849513"/>
                  </a:ext>
                </a:extLst>
              </a:tr>
              <a:tr h="679029">
                <a:tc>
                  <a:txBody>
                    <a:bodyPr/>
                    <a:lstStyle/>
                    <a:p>
                      <a:r>
                        <a:rPr lang="en-US" sz="1200" dirty="0"/>
                        <a:t>2/3</a:t>
                      </a:r>
                    </a:p>
                  </a:txBody>
                  <a:tcPr marL="167640" marR="167640" marT="83820" marB="83820"/>
                </a:tc>
                <a:tc>
                  <a:txBody>
                    <a:bodyPr/>
                    <a:lstStyle/>
                    <a:p>
                      <a:r>
                        <a:rPr lang="en-US" sz="1200" dirty="0"/>
                        <a:t>Boltzmann Machine</a:t>
                      </a:r>
                    </a:p>
                  </a:txBody>
                  <a:tcPr marL="167640" marR="167640" marT="83820" marB="83820"/>
                </a:tc>
                <a:tc>
                  <a:txBody>
                    <a:bodyPr/>
                    <a:lstStyle/>
                    <a:p>
                      <a:r>
                        <a:rPr lang="en-US" sz="1200" dirty="0"/>
                        <a:t>Anomaly detection Credit Card data</a:t>
                      </a:r>
                    </a:p>
                    <a:p>
                      <a:r>
                        <a:rPr lang="en-US" sz="1200" dirty="0">
                          <a:solidFill>
                            <a:schemeClr val="tx1"/>
                          </a:solidFill>
                          <a:hlinkClick r:id="rId4">
                            <a:extLst>
                              <a:ext uri="{A12FA001-AC4F-418D-AE19-62706E023703}">
                                <ahyp:hlinkClr xmlns:ahyp="http://schemas.microsoft.com/office/drawing/2018/hyperlinkcolor" val="tx"/>
                              </a:ext>
                            </a:extLst>
                          </a:hlinkClick>
                        </a:rPr>
                        <a:t>www.Kaggle.com/mlg-ulb/creditcardfraud/version/3</a:t>
                      </a:r>
                      <a:r>
                        <a:rPr lang="en-US" sz="1200" dirty="0">
                          <a:solidFill>
                            <a:schemeClr val="tx1"/>
                          </a:solidFill>
                        </a:rPr>
                        <a:t>  </a:t>
                      </a:r>
                    </a:p>
                  </a:txBody>
                  <a:tcPr marL="167640" marR="167640" marT="83820" marB="83820"/>
                </a:tc>
                <a:extLst>
                  <a:ext uri="{0D108BD9-81ED-4DB2-BD59-A6C34878D82A}">
                    <a16:rowId xmlns:a16="http://schemas.microsoft.com/office/drawing/2014/main" val="4091832062"/>
                  </a:ext>
                </a:extLst>
              </a:tr>
              <a:tr h="679029">
                <a:tc>
                  <a:txBody>
                    <a:bodyPr/>
                    <a:lstStyle/>
                    <a:p>
                      <a:r>
                        <a:rPr lang="en-US" sz="1200" dirty="0"/>
                        <a:t>4/5</a:t>
                      </a:r>
                    </a:p>
                  </a:txBody>
                  <a:tcPr marL="167640" marR="167640" marT="83820" marB="83820"/>
                </a:tc>
                <a:tc>
                  <a:txBody>
                    <a:bodyPr/>
                    <a:lstStyle/>
                    <a:p>
                      <a:r>
                        <a:rPr lang="en-US" sz="1200" dirty="0"/>
                        <a:t>LSTM Models</a:t>
                      </a:r>
                    </a:p>
                  </a:txBody>
                  <a:tcPr marL="167640" marR="167640" marT="83820" marB="83820"/>
                </a:tc>
                <a:tc>
                  <a:txBody>
                    <a:bodyPr/>
                    <a:lstStyle/>
                    <a:p>
                      <a:r>
                        <a:rPr lang="en-US" sz="1200" dirty="0"/>
                        <a:t>Anomaly detection data </a:t>
                      </a:r>
                    </a:p>
                    <a:p>
                      <a:r>
                        <a:rPr lang="en-US" sz="1200" dirty="0"/>
                        <a:t>Stock Macro and Sector data</a:t>
                      </a:r>
                    </a:p>
                  </a:txBody>
                  <a:tcPr marL="167640" marR="167640" marT="83820" marB="83820"/>
                </a:tc>
                <a:extLst>
                  <a:ext uri="{0D108BD9-81ED-4DB2-BD59-A6C34878D82A}">
                    <a16:rowId xmlns:a16="http://schemas.microsoft.com/office/drawing/2014/main" val="3605024853"/>
                  </a:ext>
                </a:extLst>
              </a:tr>
              <a:tr h="679029">
                <a:tc>
                  <a:txBody>
                    <a:bodyPr/>
                    <a:lstStyle/>
                    <a:p>
                      <a:r>
                        <a:rPr lang="en-US" sz="1200" dirty="0"/>
                        <a:t>6/7</a:t>
                      </a:r>
                    </a:p>
                  </a:txBody>
                  <a:tcPr marL="167640" marR="167640" marT="83820" marB="83820"/>
                </a:tc>
                <a:tc>
                  <a:txBody>
                    <a:bodyPr/>
                    <a:lstStyle/>
                    <a:p>
                      <a:r>
                        <a:rPr lang="en-US" sz="1200" dirty="0"/>
                        <a:t>TCN Models</a:t>
                      </a:r>
                    </a:p>
                  </a:txBody>
                  <a:tcPr marL="167640" marR="167640" marT="83820" marB="83820"/>
                </a:tc>
                <a:tc>
                  <a:txBody>
                    <a:bodyPr/>
                    <a:lstStyle/>
                    <a:p>
                      <a:r>
                        <a:rPr lang="en-US" sz="1200" dirty="0"/>
                        <a:t>Anomaly detection data</a:t>
                      </a:r>
                    </a:p>
                    <a:p>
                      <a:r>
                        <a:rPr lang="en-US" sz="1200" dirty="0"/>
                        <a:t>Credit Card Data</a:t>
                      </a:r>
                    </a:p>
                    <a:p>
                      <a:endParaRPr lang="en-US" sz="1200" dirty="0"/>
                    </a:p>
                  </a:txBody>
                  <a:tcPr marL="167640" marR="167640" marT="83820" marB="83820"/>
                </a:tc>
                <a:extLst>
                  <a:ext uri="{0D108BD9-81ED-4DB2-BD59-A6C34878D82A}">
                    <a16:rowId xmlns:a16="http://schemas.microsoft.com/office/drawing/2014/main" val="3418794744"/>
                  </a:ext>
                </a:extLst>
              </a:tr>
              <a:tr h="679029">
                <a:tc>
                  <a:txBody>
                    <a:bodyPr/>
                    <a:lstStyle/>
                    <a:p>
                      <a:r>
                        <a:rPr lang="en-US" sz="1200" dirty="0"/>
                        <a:t>8/9/10</a:t>
                      </a:r>
                    </a:p>
                  </a:txBody>
                  <a:tcPr marL="167640" marR="167640" marT="83820" marB="83820"/>
                </a:tc>
                <a:tc>
                  <a:txBody>
                    <a:bodyPr/>
                    <a:lstStyle/>
                    <a:p>
                      <a:r>
                        <a:rPr lang="en-US" sz="1200" dirty="0"/>
                        <a:t>Deep Learning Classifiers with </a:t>
                      </a:r>
                      <a:r>
                        <a:rPr lang="en-US" sz="1200" dirty="0" err="1"/>
                        <a:t>memrisitive</a:t>
                      </a:r>
                      <a:r>
                        <a:rPr lang="en-US" sz="1200" dirty="0"/>
                        <a:t> networks</a:t>
                      </a:r>
                    </a:p>
                    <a:p>
                      <a:r>
                        <a:rPr lang="en-US" sz="1200" dirty="0" err="1"/>
                        <a:t>Memrisitve</a:t>
                      </a:r>
                      <a:r>
                        <a:rPr lang="en-US" sz="1200" dirty="0"/>
                        <a:t> LSTM Architectures (Chapter 12)</a:t>
                      </a:r>
                    </a:p>
                    <a:p>
                      <a:r>
                        <a:rPr lang="en-US" sz="1200" dirty="0"/>
                        <a:t>Survey of </a:t>
                      </a:r>
                      <a:r>
                        <a:rPr lang="en-US" sz="1200" dirty="0" err="1"/>
                        <a:t>Memresisive</a:t>
                      </a:r>
                      <a:r>
                        <a:rPr lang="en-US" sz="1200" dirty="0"/>
                        <a:t> Techniques</a:t>
                      </a:r>
                    </a:p>
                    <a:p>
                      <a:r>
                        <a:rPr lang="en-US" sz="1200" dirty="0"/>
                        <a:t>Deep Learning with Darwin: Evolutionary Synthesis of Deep Neural Networks  </a:t>
                      </a:r>
                      <a:r>
                        <a:rPr lang="en-US" sz="1200" dirty="0">
                          <a:solidFill>
                            <a:schemeClr val="tx1"/>
                          </a:solidFill>
                          <a:hlinkClick r:id="rId5">
                            <a:extLst>
                              <a:ext uri="{A12FA001-AC4F-418D-AE19-62706E023703}">
                                <ahyp:hlinkClr xmlns:ahyp="http://schemas.microsoft.com/office/drawing/2018/hyperlinkcolor" val="tx"/>
                              </a:ext>
                            </a:extLst>
                          </a:hlinkClick>
                        </a:rPr>
                        <a:t>https://link.springer.com/article/10.1007/s11063-017-9733-0#:~:text=These%20experimental%20results%20show%20that,networks%2C%20and%20thus%20a%20promising</a:t>
                      </a:r>
                      <a:r>
                        <a:rPr lang="en-US" sz="12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DarwiNN</a:t>
                      </a:r>
                      <a:r>
                        <a:rPr lang="en-US" sz="1200" dirty="0"/>
                        <a:t>: Efficient Distributed </a:t>
                      </a:r>
                      <a:r>
                        <a:rPr lang="en-US" sz="1200" dirty="0" err="1"/>
                        <a:t>Neuroevolution</a:t>
                      </a:r>
                      <a:r>
                        <a:rPr lang="en-US" sz="1200" dirty="0"/>
                        <a:t> under Communication Constraints ·        </a:t>
                      </a:r>
                      <a:r>
                        <a:rPr lang="en-US" sz="1200" dirty="0">
                          <a:solidFill>
                            <a:schemeClr val="tx1"/>
                          </a:solidFill>
                          <a:hlinkClick r:id="rId6">
                            <a:extLst>
                              <a:ext uri="{A12FA001-AC4F-418D-AE19-62706E023703}">
                                <ahyp:hlinkClr xmlns:ahyp="http://schemas.microsoft.com/office/drawing/2018/hyperlinkcolor" val="tx"/>
                              </a:ext>
                            </a:extLst>
                          </a:hlinkClick>
                        </a:rPr>
                        <a:t>https://dl.acm.org/doi/pdf/10.1145/3377929.3390007?casa_token=vFygoCv-G4wAAAAA:qSG1hisR3p4xckobQhVxfHX7sZ9tfLdqvBVdkI8Hdgb9T7RN4wdYvBHFWf47RRAOVZ7a8n5fMI8</a:t>
                      </a:r>
                      <a:r>
                        <a:rPr lang="en-US" sz="1200" dirty="0">
                          <a:solidFill>
                            <a:schemeClr val="tx1"/>
                          </a:solidFill>
                        </a:rPr>
                        <a:t> </a:t>
                      </a:r>
                    </a:p>
                  </a:txBody>
                  <a:tcPr marL="167640" marR="167640" marT="83820" marB="838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Survey Presentation </a:t>
                      </a:r>
                    </a:p>
                    <a:p>
                      <a:endParaRPr lang="en-US" sz="1200" dirty="0"/>
                    </a:p>
                  </a:txBody>
                  <a:tcPr marL="167640" marR="167640" marT="83820" marB="83820"/>
                </a:tc>
                <a:extLst>
                  <a:ext uri="{0D108BD9-81ED-4DB2-BD59-A6C34878D82A}">
                    <a16:rowId xmlns:a16="http://schemas.microsoft.com/office/drawing/2014/main" val="2734885658"/>
                  </a:ext>
                </a:extLst>
              </a:tr>
            </a:tbl>
          </a:graphicData>
        </a:graphic>
      </p:graphicFrame>
      <p:pic>
        <p:nvPicPr>
          <p:cNvPr id="5" name="Graphic 4" descr="Checkbox Checked with solid fill">
            <a:extLst>
              <a:ext uri="{FF2B5EF4-FFF2-40B4-BE49-F238E27FC236}">
                <a16:creationId xmlns:a16="http://schemas.microsoft.com/office/drawing/2014/main" id="{078F9A96-76A8-FB49-BF74-90BB7E0626E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00173" y="477566"/>
            <a:ext cx="647700" cy="647700"/>
          </a:xfrm>
          <a:prstGeom prst="rect">
            <a:avLst/>
          </a:prstGeom>
        </p:spPr>
      </p:pic>
      <p:pic>
        <p:nvPicPr>
          <p:cNvPr id="65" name="Graphic 64" descr="Checkbox Checked with solid fill">
            <a:extLst>
              <a:ext uri="{FF2B5EF4-FFF2-40B4-BE49-F238E27FC236}">
                <a16:creationId xmlns:a16="http://schemas.microsoft.com/office/drawing/2014/main" id="{760D9EDC-7B5C-0241-A385-3C413F5F6CB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00173" y="1180829"/>
            <a:ext cx="647700" cy="647700"/>
          </a:xfrm>
          <a:prstGeom prst="rect">
            <a:avLst/>
          </a:prstGeom>
        </p:spPr>
      </p:pic>
      <p:pic>
        <p:nvPicPr>
          <p:cNvPr id="66" name="Graphic 65" descr="Checkbox Checked with solid fill">
            <a:extLst>
              <a:ext uri="{FF2B5EF4-FFF2-40B4-BE49-F238E27FC236}">
                <a16:creationId xmlns:a16="http://schemas.microsoft.com/office/drawing/2014/main" id="{38F109F9-B510-9D48-911F-A6C12B2D66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00173" y="1915697"/>
            <a:ext cx="647700" cy="647700"/>
          </a:xfrm>
          <a:prstGeom prst="rect">
            <a:avLst/>
          </a:prstGeom>
        </p:spPr>
      </p:pic>
    </p:spTree>
    <p:extLst>
      <p:ext uri="{BB962C8B-B14F-4D97-AF65-F5344CB8AC3E}">
        <p14:creationId xmlns:p14="http://schemas.microsoft.com/office/powerpoint/2010/main" val="98632725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9"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40"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1"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2"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3"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4"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5"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6"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7"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8"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49"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0"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51"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2"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3"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4"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5"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56"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7"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8"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59"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0"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1"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2"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3"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4"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5"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167"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169" name="Rectangle 168">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71" name="Group 170">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72"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73"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4"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5"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6"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7"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8"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9"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0"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1"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2"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3"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4"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5"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6"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7"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8"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89"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0"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1"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2"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3"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4"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5"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6"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7"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8"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200"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222FA1C5-9509-7F43-8CB1-07A3DBB64ABB}"/>
              </a:ext>
            </a:extLst>
          </p:cNvPr>
          <p:cNvSpPr>
            <a:spLocks noGrp="1"/>
          </p:cNvSpPr>
          <p:nvPr>
            <p:ph type="title"/>
          </p:nvPr>
        </p:nvSpPr>
        <p:spPr>
          <a:xfrm>
            <a:off x="853330" y="1134681"/>
            <a:ext cx="2743310" cy="4255025"/>
          </a:xfrm>
        </p:spPr>
        <p:txBody>
          <a:bodyPr>
            <a:normAutofit/>
          </a:bodyPr>
          <a:lstStyle/>
          <a:p>
            <a:r>
              <a:rPr lang="en-US">
                <a:solidFill>
                  <a:srgbClr val="FFFFFF"/>
                </a:solidFill>
              </a:rPr>
              <a:t>Schedule</a:t>
            </a:r>
          </a:p>
        </p:txBody>
      </p:sp>
      <p:graphicFrame>
        <p:nvGraphicFramePr>
          <p:cNvPr id="3" name="Table 3">
            <a:extLst>
              <a:ext uri="{FF2B5EF4-FFF2-40B4-BE49-F238E27FC236}">
                <a16:creationId xmlns:a16="http://schemas.microsoft.com/office/drawing/2014/main" id="{41721014-0115-9B4E-B102-EB6D46571061}"/>
              </a:ext>
            </a:extLst>
          </p:cNvPr>
          <p:cNvGraphicFramePr>
            <a:graphicFrameLocks noGrp="1"/>
          </p:cNvGraphicFramePr>
          <p:nvPr>
            <p:ph idx="1"/>
            <p:extLst>
              <p:ext uri="{D42A27DB-BD31-4B8C-83A1-F6EECF244321}">
                <p14:modId xmlns:p14="http://schemas.microsoft.com/office/powerpoint/2010/main" val="4116397661"/>
              </p:ext>
            </p:extLst>
          </p:nvPr>
        </p:nvGraphicFramePr>
        <p:xfrm>
          <a:off x="4246121" y="161383"/>
          <a:ext cx="7732902" cy="3339258"/>
        </p:xfrm>
        <a:graphic>
          <a:graphicData uri="http://schemas.openxmlformats.org/drawingml/2006/table">
            <a:tbl>
              <a:tblPr firstRow="1" bandRow="1">
                <a:tableStyleId>{5C22544A-7EE6-4342-B048-85BDC9FD1C3A}</a:tableStyleId>
              </a:tblPr>
              <a:tblGrid>
                <a:gridCol w="1501536">
                  <a:extLst>
                    <a:ext uri="{9D8B030D-6E8A-4147-A177-3AD203B41FA5}">
                      <a16:colId xmlns:a16="http://schemas.microsoft.com/office/drawing/2014/main" val="3004956712"/>
                    </a:ext>
                  </a:extLst>
                </a:gridCol>
                <a:gridCol w="3653732">
                  <a:extLst>
                    <a:ext uri="{9D8B030D-6E8A-4147-A177-3AD203B41FA5}">
                      <a16:colId xmlns:a16="http://schemas.microsoft.com/office/drawing/2014/main" val="2212992145"/>
                    </a:ext>
                  </a:extLst>
                </a:gridCol>
                <a:gridCol w="2577634">
                  <a:extLst>
                    <a:ext uri="{9D8B030D-6E8A-4147-A177-3AD203B41FA5}">
                      <a16:colId xmlns:a16="http://schemas.microsoft.com/office/drawing/2014/main" val="1853068737"/>
                    </a:ext>
                  </a:extLst>
                </a:gridCol>
              </a:tblGrid>
              <a:tr h="0">
                <a:tc>
                  <a:txBody>
                    <a:bodyPr/>
                    <a:lstStyle/>
                    <a:p>
                      <a:r>
                        <a:rPr lang="en-US" sz="1200" dirty="0"/>
                        <a:t>Week</a:t>
                      </a:r>
                    </a:p>
                  </a:txBody>
                  <a:tcPr marL="167640" marR="167640" marT="83820" marB="83820"/>
                </a:tc>
                <a:tc>
                  <a:txBody>
                    <a:bodyPr/>
                    <a:lstStyle/>
                    <a:p>
                      <a:r>
                        <a:rPr lang="en-US" sz="1200" dirty="0"/>
                        <a:t>Topic</a:t>
                      </a:r>
                    </a:p>
                  </a:txBody>
                  <a:tcPr marL="167640" marR="167640" marT="83820" marB="83820"/>
                </a:tc>
                <a:tc>
                  <a:txBody>
                    <a:bodyPr/>
                    <a:lstStyle/>
                    <a:p>
                      <a:r>
                        <a:rPr lang="en-US" sz="1200" dirty="0"/>
                        <a:t>Output</a:t>
                      </a:r>
                    </a:p>
                  </a:txBody>
                  <a:tcPr marL="167640" marR="167640" marT="83820" marB="83820"/>
                </a:tc>
                <a:extLst>
                  <a:ext uri="{0D108BD9-81ED-4DB2-BD59-A6C34878D82A}">
                    <a16:rowId xmlns:a16="http://schemas.microsoft.com/office/drawing/2014/main" val="1967665064"/>
                  </a:ext>
                </a:extLst>
              </a:tr>
              <a:tr h="679029">
                <a:tc>
                  <a:txBody>
                    <a:bodyPr/>
                    <a:lstStyle/>
                    <a:p>
                      <a:r>
                        <a:rPr lang="en-US" sz="1200" dirty="0"/>
                        <a:t>11/12/13</a:t>
                      </a:r>
                    </a:p>
                  </a:txBody>
                  <a:tcPr marL="167640" marR="167640" marT="83820" marB="83820"/>
                </a:tc>
                <a:tc>
                  <a:txBody>
                    <a:bodyPr/>
                    <a:lstStyle/>
                    <a:p>
                      <a:r>
                        <a:rPr lang="en-US" sz="1200" dirty="0"/>
                        <a:t>Using Deep Learning and Evolutionary Algorithms for Time Series Forecasting ·        </a:t>
                      </a:r>
                      <a:r>
                        <a:rPr lang="en-US" sz="1200" dirty="0">
                          <a:solidFill>
                            <a:schemeClr val="tx1"/>
                          </a:solidFill>
                          <a:hlinkClick r:id="rId4">
                            <a:extLst>
                              <a:ext uri="{A12FA001-AC4F-418D-AE19-62706E023703}">
                                <ahyp:hlinkClr xmlns:ahyp="http://schemas.microsoft.com/office/drawing/2018/hyperlinkcolor" val="tx"/>
                              </a:ext>
                            </a:extLst>
                          </a:hlinkClick>
                        </a:rPr>
                        <a:t>https://www.lume.ufrgs.br/bitstream/handle/10183/189125/001086994.pdf?isAllowed=y&amp;sequence=1</a:t>
                      </a:r>
                      <a:endParaRPr 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Time Series Forecasting using Evolutionary Neural Network ·        </a:t>
                      </a:r>
                      <a:r>
                        <a:rPr lang="en-US" sz="1200" dirty="0">
                          <a:solidFill>
                            <a:schemeClr val="tx1"/>
                          </a:solidFill>
                          <a:hlinkClick r:id="rId5">
                            <a:extLst>
                              <a:ext uri="{A12FA001-AC4F-418D-AE19-62706E023703}">
                                <ahyp:hlinkClr xmlns:ahyp="http://schemas.microsoft.com/office/drawing/2018/hyperlinkcolor" val="tx"/>
                              </a:ext>
                            </a:extLst>
                          </a:hlinkClick>
                        </a:rPr>
                        <a:t>https://citeseerx.ist.psu.edu/viewdoc/download?doi=10.1.1.402.5337&amp;rep=rep1&amp;type=pdf</a:t>
                      </a:r>
                      <a:r>
                        <a:rPr lang="en-US" sz="1200" dirty="0">
                          <a:solidFill>
                            <a:schemeClr val="tx1"/>
                          </a:solidFill>
                        </a:rPr>
                        <a:t> </a:t>
                      </a:r>
                    </a:p>
                  </a:txBody>
                  <a:tcPr marL="167640" marR="167640" marT="83820" marB="838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Survey Presentation </a:t>
                      </a:r>
                    </a:p>
                    <a:p>
                      <a:endParaRPr lang="en-US" sz="1200" dirty="0"/>
                    </a:p>
                  </a:txBody>
                  <a:tcPr marL="167640" marR="167640" marT="83820" marB="83820"/>
                </a:tc>
                <a:extLst>
                  <a:ext uri="{0D108BD9-81ED-4DB2-BD59-A6C34878D82A}">
                    <a16:rowId xmlns:a16="http://schemas.microsoft.com/office/drawing/2014/main" val="2093849513"/>
                  </a:ext>
                </a:extLst>
              </a:tr>
              <a:tr h="679029">
                <a:tc>
                  <a:txBody>
                    <a:bodyPr/>
                    <a:lstStyle/>
                    <a:p>
                      <a:r>
                        <a:rPr lang="en-US" sz="1200" dirty="0"/>
                        <a:t>14</a:t>
                      </a:r>
                    </a:p>
                  </a:txBody>
                  <a:tcPr marL="167640" marR="167640" marT="83820" marB="83820"/>
                </a:tc>
                <a:tc>
                  <a:txBody>
                    <a:bodyPr/>
                    <a:lstStyle/>
                    <a:p>
                      <a:r>
                        <a:rPr lang="en-US" sz="1200" dirty="0">
                          <a:solidFill>
                            <a:schemeClr val="tx1"/>
                          </a:solidFill>
                        </a:rPr>
                        <a:t>Fall Break</a:t>
                      </a:r>
                    </a:p>
                  </a:txBody>
                  <a:tcPr marL="167640" marR="167640" marT="83820" marB="83820"/>
                </a:tc>
                <a:tc>
                  <a:txBody>
                    <a:bodyPr/>
                    <a:lstStyle/>
                    <a:p>
                      <a:endParaRPr lang="en-US" sz="1200" dirty="0">
                        <a:solidFill>
                          <a:schemeClr val="tx1"/>
                        </a:solidFill>
                      </a:endParaRPr>
                    </a:p>
                  </a:txBody>
                  <a:tcPr marL="167640" marR="167640" marT="83820" marB="83820"/>
                </a:tc>
                <a:extLst>
                  <a:ext uri="{0D108BD9-81ED-4DB2-BD59-A6C34878D82A}">
                    <a16:rowId xmlns:a16="http://schemas.microsoft.com/office/drawing/2014/main" val="4091832062"/>
                  </a:ext>
                </a:extLst>
              </a:tr>
              <a:tr h="679029">
                <a:tc>
                  <a:txBody>
                    <a:bodyPr/>
                    <a:lstStyle/>
                    <a:p>
                      <a:r>
                        <a:rPr lang="en-US" sz="1200" dirty="0"/>
                        <a:t>15/16</a:t>
                      </a:r>
                    </a:p>
                  </a:txBody>
                  <a:tcPr marL="167640" marR="167640" marT="83820" marB="83820"/>
                </a:tc>
                <a:tc>
                  <a:txBody>
                    <a:bodyPr/>
                    <a:lstStyle/>
                    <a:p>
                      <a:r>
                        <a:rPr lang="en-US" sz="1200" dirty="0"/>
                        <a:t>Final Proposal for Ongoing Research</a:t>
                      </a:r>
                    </a:p>
                  </a:txBody>
                  <a:tcPr marL="167640" marR="167640" marT="83820" marB="83820"/>
                </a:tc>
                <a:tc>
                  <a:txBody>
                    <a:bodyPr/>
                    <a:lstStyle/>
                    <a:p>
                      <a:r>
                        <a:rPr lang="en-US" sz="1200" dirty="0"/>
                        <a:t>Final Presentation</a:t>
                      </a:r>
                    </a:p>
                    <a:p>
                      <a:r>
                        <a:rPr lang="en-US" sz="1200" dirty="0"/>
                        <a:t>Ongoing Research Topic</a:t>
                      </a:r>
                    </a:p>
                  </a:txBody>
                  <a:tcPr marL="167640" marR="167640" marT="83820" marB="83820"/>
                </a:tc>
                <a:extLst>
                  <a:ext uri="{0D108BD9-81ED-4DB2-BD59-A6C34878D82A}">
                    <a16:rowId xmlns:a16="http://schemas.microsoft.com/office/drawing/2014/main" val="4237737415"/>
                  </a:ext>
                </a:extLst>
              </a:tr>
            </a:tbl>
          </a:graphicData>
        </a:graphic>
      </p:graphicFrame>
    </p:spTree>
    <p:extLst>
      <p:ext uri="{BB962C8B-B14F-4D97-AF65-F5344CB8AC3E}">
        <p14:creationId xmlns:p14="http://schemas.microsoft.com/office/powerpoint/2010/main" val="302347421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AEE7-5F5C-E648-83B4-D0FBD86DC42E}"/>
              </a:ext>
            </a:extLst>
          </p:cNvPr>
          <p:cNvSpPr>
            <a:spLocks noGrp="1"/>
          </p:cNvSpPr>
          <p:nvPr>
            <p:ph type="title"/>
          </p:nvPr>
        </p:nvSpPr>
        <p:spPr>
          <a:xfrm>
            <a:off x="5128643" y="618518"/>
            <a:ext cx="6188402" cy="1478570"/>
          </a:xfrm>
        </p:spPr>
        <p:txBody>
          <a:bodyPr>
            <a:normAutofit/>
          </a:bodyPr>
          <a:lstStyle/>
          <a:p>
            <a:r>
              <a:rPr lang="en-US"/>
              <a:t>Restricted Boltzmann machine</a:t>
            </a:r>
          </a:p>
        </p:txBody>
      </p:sp>
      <p:sp>
        <p:nvSpPr>
          <p:cNvPr id="137" name="Round Diagonal Corner Rectangle 6">
            <a:extLst>
              <a:ext uri="{FF2B5EF4-FFF2-40B4-BE49-F238E27FC236}">
                <a16:creationId xmlns:a16="http://schemas.microsoft.com/office/drawing/2014/main" id="{C169E84F-4748-4D61-A105-357962627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oltzmann machine - Wikipedia">
            <a:extLst>
              <a:ext uri="{FF2B5EF4-FFF2-40B4-BE49-F238E27FC236}">
                <a16:creationId xmlns:a16="http://schemas.microsoft.com/office/drawing/2014/main" id="{290E2124-112F-4944-A3E0-6C0D6F4CD8F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57349" y="1137622"/>
            <a:ext cx="2317173" cy="22063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tricted Boltzmann Machine Tutorial | Deep Learning Concepts | Edureka">
            <a:extLst>
              <a:ext uri="{FF2B5EF4-FFF2-40B4-BE49-F238E27FC236}">
                <a16:creationId xmlns:a16="http://schemas.microsoft.com/office/drawing/2014/main" id="{2AA84BD0-6F21-1349-B7E8-7C2E86E54596}"/>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26616" y="3727021"/>
            <a:ext cx="3178638" cy="176944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AFFBC5A-E11E-E743-B049-1ADC6B8822AD}"/>
              </a:ext>
            </a:extLst>
          </p:cNvPr>
          <p:cNvSpPr>
            <a:spLocks noGrp="1"/>
          </p:cNvSpPr>
          <p:nvPr>
            <p:ph idx="1"/>
          </p:nvPr>
        </p:nvSpPr>
        <p:spPr>
          <a:xfrm>
            <a:off x="5128643" y="2249487"/>
            <a:ext cx="6188402" cy="3541714"/>
          </a:xfrm>
        </p:spPr>
        <p:txBody>
          <a:bodyPr>
            <a:normAutofit lnSpcReduction="10000"/>
          </a:bodyPr>
          <a:lstStyle/>
          <a:p>
            <a:r>
              <a:rPr lang="en-US" dirty="0"/>
              <a:t>Unsupervised</a:t>
            </a:r>
          </a:p>
          <a:p>
            <a:pPr lvl="1"/>
            <a:r>
              <a:rPr lang="en-US" dirty="0"/>
              <a:t>Automatically extract meaningful features</a:t>
            </a:r>
          </a:p>
          <a:p>
            <a:pPr lvl="1"/>
            <a:r>
              <a:rPr lang="en-US" dirty="0"/>
              <a:t>Use only the inputs for learning</a:t>
            </a:r>
          </a:p>
          <a:p>
            <a:r>
              <a:rPr lang="en-US" dirty="0"/>
              <a:t>RBM are unidirectional probabilistic graphical models containing a layer of observable variables and a single layer of latent variables</a:t>
            </a:r>
          </a:p>
          <a:p>
            <a:pPr lvl="1"/>
            <a:r>
              <a:rPr lang="en-US" dirty="0"/>
              <a:t>Restricted because no connection between variables in observed or between latent</a:t>
            </a:r>
          </a:p>
        </p:txBody>
      </p:sp>
    </p:spTree>
    <p:extLst>
      <p:ext uri="{BB962C8B-B14F-4D97-AF65-F5344CB8AC3E}">
        <p14:creationId xmlns:p14="http://schemas.microsoft.com/office/powerpoint/2010/main" val="1576368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A338-F5A6-A54B-B1BF-DD39C409888F}"/>
              </a:ext>
            </a:extLst>
          </p:cNvPr>
          <p:cNvSpPr>
            <a:spLocks noGrp="1"/>
          </p:cNvSpPr>
          <p:nvPr>
            <p:ph type="title"/>
          </p:nvPr>
        </p:nvSpPr>
        <p:spPr>
          <a:xfrm>
            <a:off x="6569957" y="618518"/>
            <a:ext cx="4747088" cy="1478570"/>
          </a:xfrm>
        </p:spPr>
        <p:txBody>
          <a:bodyPr>
            <a:normAutofit/>
          </a:bodyPr>
          <a:lstStyle/>
          <a:p>
            <a:r>
              <a:rPr lang="en-US" dirty="0"/>
              <a:t>Energy function for RBM</a:t>
            </a:r>
          </a:p>
        </p:txBody>
      </p:sp>
      <p:sp>
        <p:nvSpPr>
          <p:cNvPr id="73"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BD0344F4-3189-894E-B041-C7B350F3ACC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17963" y="1147146"/>
            <a:ext cx="3237632" cy="22015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90C318AC-15B6-5442-A08C-557EF89D2E17}"/>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18988" y="4231687"/>
            <a:ext cx="4635583" cy="76487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02CA0BF-6BA0-194B-B85B-28B9ED68F49F}"/>
              </a:ext>
            </a:extLst>
          </p:cNvPr>
          <p:cNvSpPr>
            <a:spLocks noGrp="1"/>
          </p:cNvSpPr>
          <p:nvPr>
            <p:ph idx="1"/>
          </p:nvPr>
        </p:nvSpPr>
        <p:spPr>
          <a:xfrm>
            <a:off x="6569957" y="2249487"/>
            <a:ext cx="4747087" cy="3541714"/>
          </a:xfrm>
        </p:spPr>
        <p:txBody>
          <a:bodyPr>
            <a:normAutofit/>
          </a:bodyPr>
          <a:lstStyle/>
          <a:p>
            <a:r>
              <a:rPr lang="en-US" dirty="0"/>
              <a:t>where </a:t>
            </a:r>
            <a:r>
              <a:rPr lang="en-US" i="1" dirty="0"/>
              <a:t>ai </a:t>
            </a:r>
            <a:r>
              <a:rPr lang="en-US" dirty="0"/>
              <a:t>is the bias of the visible neuron </a:t>
            </a:r>
            <a:r>
              <a:rPr lang="en-US" i="1" dirty="0" err="1"/>
              <a:t>i</a:t>
            </a:r>
            <a:r>
              <a:rPr lang="en-US" dirty="0"/>
              <a:t> that is in state </a:t>
            </a:r>
            <a:r>
              <a:rPr lang="en-US" i="1" dirty="0"/>
              <a:t>vi, </a:t>
            </a:r>
            <a:r>
              <a:rPr lang="en-US" i="1" dirty="0" err="1"/>
              <a:t>bj</a:t>
            </a:r>
            <a:r>
              <a:rPr lang="en-US" dirty="0"/>
              <a:t> is a bias of the hidden vector </a:t>
            </a:r>
            <a:r>
              <a:rPr lang="en-US" i="1" dirty="0"/>
              <a:t>j </a:t>
            </a:r>
            <a:r>
              <a:rPr lang="en-US" dirty="0"/>
              <a:t>that is in state </a:t>
            </a:r>
            <a:r>
              <a:rPr lang="en-US" i="1" dirty="0" err="1"/>
              <a:t>hj</a:t>
            </a:r>
            <a:r>
              <a:rPr lang="en-US" dirty="0"/>
              <a:t> and </a:t>
            </a:r>
            <a:r>
              <a:rPr lang="en-US" i="1" dirty="0" err="1"/>
              <a:t>wij</a:t>
            </a:r>
            <a:r>
              <a:rPr lang="en-US" dirty="0"/>
              <a:t> is the weight of the connection between neuron </a:t>
            </a:r>
            <a:r>
              <a:rPr lang="en-US" i="1" dirty="0" err="1"/>
              <a:t>i</a:t>
            </a:r>
            <a:r>
              <a:rPr lang="en-US" i="1" dirty="0"/>
              <a:t> </a:t>
            </a:r>
            <a:r>
              <a:rPr lang="en-US" dirty="0"/>
              <a:t>and </a:t>
            </a:r>
            <a:r>
              <a:rPr lang="en-US" i="1" dirty="0"/>
              <a:t>j</a:t>
            </a:r>
            <a:endParaRPr lang="en-US" dirty="0"/>
          </a:p>
        </p:txBody>
      </p:sp>
    </p:spTree>
    <p:extLst>
      <p:ext uri="{BB962C8B-B14F-4D97-AF65-F5344CB8AC3E}">
        <p14:creationId xmlns:p14="http://schemas.microsoft.com/office/powerpoint/2010/main" val="3969624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17666</TotalTime>
  <Words>3951</Words>
  <Application>Microsoft Macintosh PowerPoint</Application>
  <PresentationFormat>Widescreen</PresentationFormat>
  <Paragraphs>381</Paragraphs>
  <Slides>34</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Helvetica Neue</vt:lpstr>
      <vt:lpstr>Helvetica Neue Light</vt:lpstr>
      <vt:lpstr>Tw Cen MT</vt:lpstr>
      <vt:lpstr>Circuit</vt:lpstr>
      <vt:lpstr>Anomaly detection using Deep Learning</vt:lpstr>
      <vt:lpstr>Agenda</vt:lpstr>
      <vt:lpstr>Big Picture Anomaly detection</vt:lpstr>
      <vt:lpstr>Traditional methods of anomaly detection</vt:lpstr>
      <vt:lpstr>Isolated Forest</vt:lpstr>
      <vt:lpstr>Schedule</vt:lpstr>
      <vt:lpstr>Schedule</vt:lpstr>
      <vt:lpstr>Restricted Boltzmann machine</vt:lpstr>
      <vt:lpstr>Energy function for RBM</vt:lpstr>
      <vt:lpstr>Training</vt:lpstr>
      <vt:lpstr>Two Steps</vt:lpstr>
      <vt:lpstr>Data Cleaning: KDD</vt:lpstr>
      <vt:lpstr>Comparison to traditional methods</vt:lpstr>
      <vt:lpstr>KDD</vt:lpstr>
      <vt:lpstr>Data Cleaning: Credit Card</vt:lpstr>
      <vt:lpstr>Credit Card data</vt:lpstr>
      <vt:lpstr>Credit Card data</vt:lpstr>
      <vt:lpstr>RNN</vt:lpstr>
      <vt:lpstr>Problem with Long Gaps</vt:lpstr>
      <vt:lpstr>LSTM</vt:lpstr>
      <vt:lpstr>Ability to add or remove data</vt:lpstr>
      <vt:lpstr>Update state Output</vt:lpstr>
      <vt:lpstr>Problem statement prediction</vt:lpstr>
      <vt:lpstr>Dataset – Federal reserve</vt:lpstr>
      <vt:lpstr>Sector data – Yahoo time series</vt:lpstr>
      <vt:lpstr>Data Shaping Complete Combined datasets only from 2004 </vt:lpstr>
      <vt:lpstr>methods</vt:lpstr>
      <vt:lpstr>Lessons Learned Last time</vt:lpstr>
      <vt:lpstr>LSTM - Oil</vt:lpstr>
      <vt:lpstr>Not great thresholds - oil</vt:lpstr>
      <vt:lpstr>Not great thresholds - Technology</vt:lpstr>
      <vt:lpstr>Not great thresholds – Real estate</vt:lpstr>
      <vt:lpstr>What's Next Week 6: TCN Models research</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be disrupted -A Strategy for Web API reuse</dc:title>
  <dc:creator>Shawn McCarthy</dc:creator>
  <cp:lastModifiedBy>Shawn McCarthy</cp:lastModifiedBy>
  <cp:revision>58</cp:revision>
  <dcterms:created xsi:type="dcterms:W3CDTF">2020-11-22T18:41:05Z</dcterms:created>
  <dcterms:modified xsi:type="dcterms:W3CDTF">2021-09-28T22:26:48Z</dcterms:modified>
</cp:coreProperties>
</file>