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324" r:id="rId3"/>
    <p:sldId id="272" r:id="rId4"/>
    <p:sldId id="323" r:id="rId5"/>
    <p:sldId id="325" r:id="rId6"/>
    <p:sldId id="327" r:id="rId7"/>
    <p:sldId id="326" r:id="rId8"/>
    <p:sldId id="330" r:id="rId9"/>
    <p:sldId id="329" r:id="rId10"/>
    <p:sldId id="331" r:id="rId11"/>
    <p:sldId id="332" r:id="rId12"/>
    <p:sldId id="334" r:id="rId13"/>
    <p:sldId id="335" r:id="rId14"/>
    <p:sldId id="328" r:id="rId15"/>
    <p:sldId id="312" r:id="rId16"/>
    <p:sldId id="313" r:id="rId17"/>
    <p:sldId id="316" r:id="rId18"/>
    <p:sldId id="318" r:id="rId19"/>
    <p:sldId id="320" r:id="rId20"/>
    <p:sldId id="322" r:id="rId21"/>
    <p:sldId id="264" r:id="rId22"/>
    <p:sldId id="31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/>
    <p:restoredTop sz="71224"/>
  </p:normalViewPr>
  <p:slideViewPr>
    <p:cSldViewPr snapToGrid="0" snapToObjects="1">
      <p:cViewPr>
        <p:scale>
          <a:sx n="90" d="100"/>
          <a:sy n="90" d="100"/>
        </p:scale>
        <p:origin x="172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normalize the input of hidden layers (which counteracts the exploding gradient problem among other things), weight normalization is applied to every convolutional layer.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prevent overfitting, regularization is introduced via dropout after every convolutional layer in every residual block. The following figure shows the final residual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 (coefficient of determination) regression score function.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a time series, a starting point (here, we are starting at half of the series) and a forecast horizon. It returns the </a:t>
            </a:r>
            <a:r>
              <a:rPr lang="en-US" dirty="0" err="1"/>
              <a:t>TimeSeries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the historical forecasts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have been obtained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using the model to forecast the series with the specified forecast horizon (here 3 months), starting at the specified timestamp (using an expanding window strategy).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 the autocorrelation function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Plots lags on the horizontal and the correlations on vertical axis.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m.fh-koeln.de/ciopwebpub/Thill20a.d/bioma2020-tcn.pdf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www.frbsf.org/economic-research/indicators-data/daily-news-sentiment-index/" TargetMode="External"/><Relationship Id="rId12" Type="http://schemas.openxmlformats.org/officeDocument/2006/relationships/hyperlink" Target="https://unit8co.github.io/darts/examples/13-TFT-exampl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hyperlink" Target="https://towardsdatascience.com/temporal-fusion-transformer-a-primer-on-deep-forecasting-in-python-4eb37f3f3594" TargetMode="External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hyperlink" Target="https://ai.googleblog.com/2021/12/interpretable-deep-learning-for-time.html" TargetMode="External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unit8co.github.io/darts/examples/07-NBEATS-examples.html" TargetMode="External"/><Relationship Id="rId1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mantic-web-journal.net/system/files/swj1167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frbsf.org/economic-research/publications/economic-letter/2020/april/news-sentiment-time-of-covid-19/" TargetMode="Externa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i.org/10.24148/wp2017-01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616-92F0-D047-81EE-5E147B9B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covariate News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FF568-281C-0746-9864-77EB9AA2A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seasonality = </a:t>
            </a:r>
            <a:r>
              <a:rPr lang="en-US" sz="2000" dirty="0" err="1"/>
              <a:t>check_seasonality</a:t>
            </a:r>
            <a:r>
              <a:rPr lang="en-US" sz="2000" dirty="0"/>
              <a:t>( ["Spy"], </a:t>
            </a:r>
            <a:r>
              <a:rPr lang="en-US" sz="2000" dirty="0" err="1"/>
              <a:t>max_lag</a:t>
            </a:r>
            <a:r>
              <a:rPr lang="en-US" sz="2000" dirty="0"/>
              <a:t>=</a:t>
            </a:r>
            <a:r>
              <a:rPr lang="en-US" sz="2000" dirty="0" err="1"/>
              <a:t>len</a:t>
            </a:r>
            <a:r>
              <a:rPr lang="en-US" sz="2000" dirty="0"/>
              <a:t>(series))</a:t>
            </a:r>
          </a:p>
          <a:p>
            <a:pPr marL="0" indent="0">
              <a:buNone/>
            </a:pPr>
            <a:r>
              <a:rPr lang="en-US" sz="2000" dirty="0"/>
              <a:t>(True, 1943) = 5.3 years (*2018 - growing economy on average 3.2 years, recession 1.5 years)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B4058D-8AE8-5446-B558-E16C7C1BBB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20148"/>
            <a:ext cx="4878387" cy="260039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FB259-644C-3747-9047-57D7CAD657C3}"/>
              </a:ext>
            </a:extLst>
          </p:cNvPr>
          <p:cNvSpPr txBox="1"/>
          <p:nvPr/>
        </p:nvSpPr>
        <p:spPr>
          <a:xfrm>
            <a:off x="1141413" y="2249486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Backtest</a:t>
            </a:r>
            <a:r>
              <a:rPr lang="en-US" dirty="0"/>
              <a:t> RMSE = 0.024682999973297988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C7144A-DD08-AD4E-B50F-0B0451B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7" y="4020343"/>
            <a:ext cx="4023430" cy="201171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4336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70F0-ECB9-5C45-8F8D-A6426EEB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1FEBD-0066-0242-BD8F-8C2516B4EB71}"/>
              </a:ext>
            </a:extLst>
          </p:cNvPr>
          <p:cNvSpPr txBox="1"/>
          <p:nvPr/>
        </p:nvSpPr>
        <p:spPr>
          <a:xfrm>
            <a:off x="1141410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tcn_model</a:t>
            </a:r>
            <a:r>
              <a:rPr lang="en-US" dirty="0"/>
              <a:t>(5, 2, train,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6A070B-B69C-FC4C-93C7-80EAF9FB3E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20148"/>
            <a:ext cx="4878387" cy="260039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032987-A8C6-0441-9EDE-5756A3B3C5E8}"/>
              </a:ext>
            </a:extLst>
          </p:cNvPr>
          <p:cNvSpPr txBox="1"/>
          <p:nvPr/>
        </p:nvSpPr>
        <p:spPr>
          <a:xfrm>
            <a:off x="6086356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tcn_model</a:t>
            </a:r>
            <a:r>
              <a:rPr lang="en-US" dirty="0">
                <a:solidFill>
                  <a:srgbClr val="00B050"/>
                </a:solidFill>
              </a:rPr>
              <a:t>(5, 2, train, </a:t>
            </a:r>
            <a:r>
              <a:rPr lang="en-US" dirty="0" err="1">
                <a:solidFill>
                  <a:srgbClr val="00B050"/>
                </a:solidFill>
              </a:rPr>
              <a:t>val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train_cov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val_cov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FD83FD-4F8D-BE48-A1A0-7DF01DA473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0994"/>
            <a:ext cx="4875213" cy="25987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317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70F0-ECB9-5C45-8F8D-A6426EEB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1FEBD-0066-0242-BD8F-8C2516B4EB71}"/>
              </a:ext>
            </a:extLst>
          </p:cNvPr>
          <p:cNvSpPr txBox="1"/>
          <p:nvPr/>
        </p:nvSpPr>
        <p:spPr>
          <a:xfrm>
            <a:off x="1141410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tcn_model</a:t>
            </a:r>
            <a:r>
              <a:rPr lang="en-US" dirty="0"/>
              <a:t>(3, 2, train,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32987-A8C6-0441-9EDE-5756A3B3C5E8}"/>
              </a:ext>
            </a:extLst>
          </p:cNvPr>
          <p:cNvSpPr txBox="1"/>
          <p:nvPr/>
        </p:nvSpPr>
        <p:spPr>
          <a:xfrm>
            <a:off x="6086356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tcn_model</a:t>
            </a:r>
            <a:r>
              <a:rPr lang="en-US" dirty="0">
                <a:solidFill>
                  <a:srgbClr val="00B050"/>
                </a:solidFill>
              </a:rPr>
              <a:t>(3, 2, train, </a:t>
            </a:r>
            <a:r>
              <a:rPr lang="en-US" dirty="0" err="1">
                <a:solidFill>
                  <a:srgbClr val="00B050"/>
                </a:solidFill>
              </a:rPr>
              <a:t>val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train_cov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val_cov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4CD71E-959D-374E-AFFC-8A73339A96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20148"/>
            <a:ext cx="4878387" cy="260039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921BCD8-51BE-FB4C-824E-B48B1B0FA4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0994"/>
            <a:ext cx="4875213" cy="25987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6655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70F0-ECB9-5C45-8F8D-A6426EEB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1FEBD-0066-0242-BD8F-8C2516B4EB71}"/>
              </a:ext>
            </a:extLst>
          </p:cNvPr>
          <p:cNvSpPr txBox="1"/>
          <p:nvPr/>
        </p:nvSpPr>
        <p:spPr>
          <a:xfrm>
            <a:off x="1141410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tcn_model</a:t>
            </a:r>
            <a:r>
              <a:rPr lang="en-US" dirty="0">
                <a:solidFill>
                  <a:srgbClr val="00B050"/>
                </a:solidFill>
              </a:rPr>
              <a:t>(7, 2, train, </a:t>
            </a:r>
            <a:r>
              <a:rPr lang="en-US" dirty="0" err="1">
                <a:solidFill>
                  <a:srgbClr val="00B050"/>
                </a:solidFill>
              </a:rPr>
              <a:t>val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32987-A8C6-0441-9EDE-5756A3B3C5E8}"/>
              </a:ext>
            </a:extLst>
          </p:cNvPr>
          <p:cNvSpPr txBox="1"/>
          <p:nvPr/>
        </p:nvSpPr>
        <p:spPr>
          <a:xfrm>
            <a:off x="6086356" y="19124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tcn_model</a:t>
            </a:r>
            <a:r>
              <a:rPr lang="en-US" dirty="0"/>
              <a:t>(7, 2, train,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train_cov</a:t>
            </a:r>
            <a:r>
              <a:rPr lang="en-US" dirty="0"/>
              <a:t>, </a:t>
            </a:r>
            <a:r>
              <a:rPr lang="en-US" dirty="0" err="1"/>
              <a:t>val_cov</a:t>
            </a:r>
            <a:r>
              <a:rPr lang="en-US" dirty="0"/>
              <a:t>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18F4C38-83B1-F848-B9F2-59DC6F1B2B1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20148"/>
            <a:ext cx="4878387" cy="260039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E677756-C5A4-C744-817E-AD2047ADA7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0994"/>
            <a:ext cx="4875213" cy="25987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484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801B548-897A-ED46-867C-8267D6F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What's next</a:t>
            </a:r>
          </a:p>
        </p:txBody>
      </p:sp>
      <p:pic>
        <p:nvPicPr>
          <p:cNvPr id="8" name="Picture 7" descr="Web of wires connecting pins">
            <a:extLst>
              <a:ext uri="{FF2B5EF4-FFF2-40B4-BE49-F238E27FC236}">
                <a16:creationId xmlns:a16="http://schemas.microsoft.com/office/drawing/2014/main" id="{816532E2-344F-4BF1-B632-48CB5F295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12" r="34268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0512B-40AB-F143-8583-69879B44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 err="1"/>
              <a:t>DeepTCN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Probabilistic forecasting using TCN model with Likelihood - </a:t>
            </a:r>
            <a:r>
              <a:rPr lang="en-US" dirty="0" err="1"/>
              <a:t>GaussianLikelihood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8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Time series analysis is widely used in fields such as business, economics, finance, science, and engineering.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Research Encoder/Decoder and Knowledge Driven Event Embedding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929984"/>
              </p:ext>
            </p:extLst>
          </p:nvPr>
        </p:nvGraphicFramePr>
        <p:xfrm>
          <a:off x="4175923" y="30480"/>
          <a:ext cx="7803100" cy="659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7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86900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601033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4509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1069444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https://www.frbsf.org/economic-research/indicators-data/daily-news-sentiment-index/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TCN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760207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https://unit8co.github.io/darts/examples/07-NBEATS-examples.html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1687917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https://unit8co.github.io/darts/examples/13-TFT-examples.html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results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8261" y="301354"/>
            <a:ext cx="647700" cy="647700"/>
          </a:xfrm>
          <a:prstGeom prst="rect">
            <a:avLst/>
          </a:prstGeom>
        </p:spPr>
      </p:pic>
      <p:pic>
        <p:nvPicPr>
          <p:cNvPr id="65" name="Graphic 64" descr="Checkbox Checked with solid fill">
            <a:extLst>
              <a:ext uri="{FF2B5EF4-FFF2-40B4-BE49-F238E27FC236}">
                <a16:creationId xmlns:a16="http://schemas.microsoft.com/office/drawing/2014/main" id="{CA48A761-9F7A-E941-9659-60B98CEBA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8261" y="899048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67154"/>
              </p:ext>
            </p:extLst>
          </p:nvPr>
        </p:nvGraphicFramePr>
        <p:xfrm>
          <a:off x="4246121" y="161383"/>
          <a:ext cx="7732902" cy="17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</a:p>
                    <a:p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Paulheim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2016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http://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www.semantic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-web-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journal.net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/system/files/swj1167.pdf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9D7FE-0CA9-D340-BCE7-0921E4F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TCN Basic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68B3D-4118-E043-A958-90FC9D7F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Consists of dilated, causal 1D convolutional layers with the same input and output lengths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DEF7616-EAB8-0E4E-B596-64B659D1F4F2}"/>
              </a:ext>
            </a:extLst>
          </p:cNvPr>
          <p:cNvSpPr txBox="1"/>
          <p:nvPr/>
        </p:nvSpPr>
        <p:spPr>
          <a:xfrm>
            <a:off x="5061369" y="305330"/>
            <a:ext cx="6116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Given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input_length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kernel_size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dilation_base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 and the minimum number of layers required for full history coverage, TCN network would look something like this</a:t>
            </a:r>
            <a:endParaRPr lang="en-US" dirty="0"/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F480A5C1-EBBD-534F-906D-EE168722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3" y="1876359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0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8461D-926A-4F44-ABB3-912B94F8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3993-A82C-6A4D-9180-7EC343CFE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= </a:t>
            </a:r>
            <a:r>
              <a:rPr lang="en-US" dirty="0" err="1"/>
              <a:t>TCNModel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input_chunk_length</a:t>
            </a:r>
            <a:r>
              <a:rPr lang="en-US" dirty="0"/>
              <a:t>=365,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output_chunk_length</a:t>
            </a:r>
            <a:r>
              <a:rPr lang="en-US" dirty="0"/>
              <a:t>=7,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n_epochs</a:t>
            </a:r>
            <a:r>
              <a:rPr lang="en-US" dirty="0"/>
              <a:t>=50,</a:t>
            </a:r>
            <a:br>
              <a:rPr lang="en-US" dirty="0"/>
            </a:br>
            <a:r>
              <a:rPr lang="en-US" dirty="0"/>
              <a:t>    dropout=0.2,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dilation_base</a:t>
            </a:r>
            <a:r>
              <a:rPr lang="en-US" dirty="0"/>
              <a:t>=2,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weight_norm</a:t>
            </a:r>
            <a:r>
              <a:rPr lang="en-US" dirty="0"/>
              <a:t>=True,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kernel_size</a:t>
            </a:r>
            <a:r>
              <a:rPr lang="en-US" dirty="0"/>
              <a:t>=5,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num_filters</a:t>
            </a:r>
            <a:r>
              <a:rPr lang="en-US" dirty="0"/>
              <a:t>=8,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nr_epochs_val_period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random_state</a:t>
            </a:r>
            <a:r>
              <a:rPr lang="en-US" dirty="0"/>
              <a:t>=0,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7E8F8F3-1732-6E47-9D34-919AFB90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02" y="2134392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C5D8-C537-4C4E-98CF-D88331ADBD0E}"/>
              </a:ext>
            </a:extLst>
          </p:cNvPr>
          <p:cNvCxnSpPr/>
          <p:nvPr/>
        </p:nvCxnSpPr>
        <p:spPr>
          <a:xfrm>
            <a:off x="3394364" y="3726873"/>
            <a:ext cx="3380509" cy="1382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419768-140C-7541-9011-AABD66593F19}"/>
              </a:ext>
            </a:extLst>
          </p:cNvPr>
          <p:cNvCxnSpPr>
            <a:cxnSpLocks/>
          </p:cNvCxnSpPr>
          <p:nvPr/>
        </p:nvCxnSpPr>
        <p:spPr>
          <a:xfrm>
            <a:off x="3089564" y="4294909"/>
            <a:ext cx="3822773" cy="929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28260-5384-DF45-93A3-7F5315F803A3}"/>
              </a:ext>
            </a:extLst>
          </p:cNvPr>
          <p:cNvCxnSpPr>
            <a:cxnSpLocks/>
          </p:cNvCxnSpPr>
          <p:nvPr/>
        </p:nvCxnSpPr>
        <p:spPr>
          <a:xfrm>
            <a:off x="3394364" y="4020342"/>
            <a:ext cx="3517973" cy="842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62410-5FC1-194B-8253-C7314B4F7667}"/>
              </a:ext>
            </a:extLst>
          </p:cNvPr>
          <p:cNvCxnSpPr>
            <a:cxnSpLocks/>
          </p:cNvCxnSpPr>
          <p:nvPr/>
        </p:nvCxnSpPr>
        <p:spPr>
          <a:xfrm flipV="1">
            <a:off x="3699164" y="1575807"/>
            <a:ext cx="1704109" cy="1425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09DA-7A97-924E-8AC6-D6A326BED6AB}"/>
              </a:ext>
            </a:extLst>
          </p:cNvPr>
          <p:cNvSpPr txBox="1"/>
          <p:nvPr/>
        </p:nvSpPr>
        <p:spPr>
          <a:xfrm>
            <a:off x="5374483" y="1276047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forecast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F48B2-6D5C-E149-A3BB-FFE74FB886A2}"/>
              </a:ext>
            </a:extLst>
          </p:cNvPr>
          <p:cNvCxnSpPr>
            <a:cxnSpLocks/>
          </p:cNvCxnSpPr>
          <p:nvPr/>
        </p:nvCxnSpPr>
        <p:spPr>
          <a:xfrm>
            <a:off x="3394364" y="4919099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C8B43-413F-7A4C-9AFB-339458E2B001}"/>
              </a:ext>
            </a:extLst>
          </p:cNvPr>
          <p:cNvSpPr txBox="1"/>
          <p:nvPr/>
        </p:nvSpPr>
        <p:spPr>
          <a:xfrm>
            <a:off x="4156364" y="6021387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Periods to wait for Loss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D83EE-0878-634B-A958-D45BC0506425}"/>
              </a:ext>
            </a:extLst>
          </p:cNvPr>
          <p:cNvCxnSpPr>
            <a:cxnSpLocks/>
          </p:cNvCxnSpPr>
          <p:nvPr/>
        </p:nvCxnSpPr>
        <p:spPr>
          <a:xfrm>
            <a:off x="3089564" y="5128958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6DEAA-21A8-CE45-BEF2-04E684733212}"/>
              </a:ext>
            </a:extLst>
          </p:cNvPr>
          <p:cNvSpPr txBox="1"/>
          <p:nvPr/>
        </p:nvSpPr>
        <p:spPr>
          <a:xfrm>
            <a:off x="3803849" y="6410215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</p:spTree>
    <p:extLst>
      <p:ext uri="{BB962C8B-B14F-4D97-AF65-F5344CB8AC3E}">
        <p14:creationId xmlns:p14="http://schemas.microsoft.com/office/powerpoint/2010/main" val="3195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7378EC-7111-B54E-ADCF-34E019B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Oil, CPI, Dollar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8DA6F-0DCB-B54E-9AD7-7C7442CBC446}"/>
              </a:ext>
            </a:extLst>
          </p:cNvPr>
          <p:cNvSpPr txBox="1"/>
          <p:nvPr/>
        </p:nvSpPr>
        <p:spPr>
          <a:xfrm>
            <a:off x="2819949" y="1727756"/>
            <a:ext cx="767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Backtest</a:t>
            </a:r>
            <a:r>
              <a:rPr lang="en-US" dirty="0"/>
              <a:t> RMSE = 0.03857457909272441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BAD7DC-C10A-B84B-92EC-0A99097E52D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754084"/>
            <a:ext cx="4878387" cy="2532519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8AE8754-6181-4948-81A4-8177B9E946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0994"/>
            <a:ext cx="4875213" cy="25987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940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1B548-897A-ED46-867C-8267D6F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What’s Happened</a:t>
            </a:r>
          </a:p>
        </p:txBody>
      </p:sp>
      <p:pic>
        <p:nvPicPr>
          <p:cNvPr id="8" name="Picture 7" descr="Web of wires connecting pins">
            <a:extLst>
              <a:ext uri="{FF2B5EF4-FFF2-40B4-BE49-F238E27FC236}">
                <a16:creationId xmlns:a16="http://schemas.microsoft.com/office/drawing/2014/main" id="{816532E2-344F-4BF1-B632-48CB5F295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2" r="34268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0512B-40AB-F143-8583-69879B44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Compare different hyper parameter sets to get a better understanding of kernel and dilation towards network and loss</a:t>
            </a:r>
          </a:p>
          <a:p>
            <a:r>
              <a:rPr lang="en-US" dirty="0"/>
              <a:t>Review covariate approach to pull in one additional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305033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926-C435-A144-AE3E-A914300E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B0B4-F88C-734D-97EB-77B9189E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7604" y="1742358"/>
            <a:ext cx="487838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References</a:t>
            </a:r>
            <a:endParaRPr lang="en-US" dirty="0"/>
          </a:p>
          <a:p>
            <a:r>
              <a:rPr lang="en-US" dirty="0"/>
              <a:t>Buckman, Shelby R., Adam Hale Shapiro, Moritz </a:t>
            </a:r>
            <a:r>
              <a:rPr lang="en-US" dirty="0" err="1"/>
              <a:t>Sudhof</a:t>
            </a:r>
            <a:r>
              <a:rPr lang="en-US" dirty="0"/>
              <a:t>, and Daniel J. Wilson. 2020. </a:t>
            </a:r>
            <a:r>
              <a:rPr lang="en-US" dirty="0">
                <a:hlinkClick r:id="rId3"/>
              </a:rPr>
              <a:t>“News Sentiment in the Time of COVID-19.”</a:t>
            </a:r>
            <a:r>
              <a:rPr lang="en-US" dirty="0"/>
              <a:t> </a:t>
            </a:r>
            <a:r>
              <a:rPr lang="en-US" i="1" dirty="0"/>
              <a:t>FRBSF Economic Letter</a:t>
            </a:r>
            <a:r>
              <a:rPr lang="en-US" dirty="0"/>
              <a:t> 2020-08 (April 6).</a:t>
            </a:r>
          </a:p>
          <a:p>
            <a:r>
              <a:rPr lang="en-US" dirty="0"/>
              <a:t>Shapiro, Adam Hale, Moritz </a:t>
            </a:r>
            <a:r>
              <a:rPr lang="en-US" dirty="0" err="1"/>
              <a:t>Sudhof</a:t>
            </a:r>
            <a:r>
              <a:rPr lang="en-US" dirty="0"/>
              <a:t>, and Daniel J. Wilson. 2020. </a:t>
            </a:r>
            <a:r>
              <a:rPr lang="en-US" dirty="0">
                <a:hlinkClick r:id="rId4"/>
              </a:rPr>
              <a:t>“Measuring News Sentiment.”</a:t>
            </a:r>
            <a:r>
              <a:rPr lang="en-US" dirty="0"/>
              <a:t> FRB San Francisco Working Paper 2017-01.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25DF-9E4A-8840-BB7A-82D3FF92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5993" y="1777999"/>
            <a:ext cx="4875211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Data tab contains a news sentiment measure from January 1, 1980, to the latest day available.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CE6149DD-110D-45AE-9A6D-764377E31ECE}"/>
                  </a:ext>
                </a:extLst>
              </p:cNvPr>
              <p:cNvSpPr txBox="1"/>
              <p:nvPr/>
            </p:nvSpPr>
            <p:spPr>
              <a:xfrm>
                <a:off x="7242384" y="2838530"/>
                <a:ext cx="2372627" cy="2845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argPr>
                            <m:argSz m:val="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p>
                      </m:sSubSup>
                      <m:r>
                        <a:rPr lang="en-US" sz="1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id="{CE6149DD-110D-45AE-9A6D-764377E31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84" y="2838530"/>
                <a:ext cx="2372627" cy="284501"/>
              </a:xfrm>
              <a:prstGeom prst="rect">
                <a:avLst/>
              </a:prstGeom>
              <a:blipFill>
                <a:blip r:embed="rId5"/>
                <a:stretch>
                  <a:fillRect t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3">
                <a:extLst>
                  <a:ext uri="{FF2B5EF4-FFF2-40B4-BE49-F238E27FC236}">
                    <a16:creationId xmlns:a16="http://schemas.microsoft.com/office/drawing/2014/main" id="{0D1BF831-9DB7-44ED-83ED-4E84CC93D9F5}"/>
                  </a:ext>
                </a:extLst>
              </p:cNvPr>
              <p:cNvSpPr txBox="1"/>
              <p:nvPr/>
            </p:nvSpPr>
            <p:spPr>
              <a:xfrm>
                <a:off x="7465889" y="3279885"/>
                <a:ext cx="163442" cy="20802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100"/>
              </a:p>
            </p:txBody>
          </p:sp>
        </mc:Choice>
        <mc:Fallback>
          <p:sp>
            <p:nvSpPr>
              <p:cNvPr id="14" name="TextBox 3">
                <a:extLst>
                  <a:ext uri="{FF2B5EF4-FFF2-40B4-BE49-F238E27FC236}">
                    <a16:creationId xmlns:a16="http://schemas.microsoft.com/office/drawing/2014/main" id="{0D1BF831-9DB7-44ED-83ED-4E84CC93D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889" y="3279885"/>
                <a:ext cx="163442" cy="208023"/>
              </a:xfrm>
              <a:prstGeom prst="rect">
                <a:avLst/>
              </a:prstGeom>
              <a:blipFill>
                <a:blip r:embed="rId6"/>
                <a:stretch>
                  <a:fillRect l="-1538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75DC8C9-DBCF-CF4F-8BB2-CA37B93F8DA0}"/>
              </a:ext>
            </a:extLst>
          </p:cNvPr>
          <p:cNvSpPr txBox="1"/>
          <p:nvPr/>
        </p:nvSpPr>
        <p:spPr>
          <a:xfrm>
            <a:off x="7755826" y="3210800"/>
            <a:ext cx="3333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is the positivity score for article</a:t>
            </a:r>
          </a:p>
          <a:p>
            <a:r>
              <a:rPr lang="en-US" dirty="0"/>
              <a:t> is a sample-day (t) fixed effect</a:t>
            </a:r>
          </a:p>
          <a:p>
            <a:r>
              <a:rPr lang="en-US" dirty="0"/>
              <a:t> is a newspaper*type fixed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121FB225-3FC8-4A38-A2A1-56F234D30F17}"/>
                  </a:ext>
                </a:extLst>
              </p:cNvPr>
              <p:cNvSpPr txBox="1"/>
              <p:nvPr/>
            </p:nvSpPr>
            <p:spPr>
              <a:xfrm>
                <a:off x="7412974" y="3556883"/>
                <a:ext cx="269272" cy="20802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100"/>
              </a:p>
            </p:txBody>
          </p:sp>
        </mc:Choice>
        <mc:Fallback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121FB225-3FC8-4A38-A2A1-56F234D3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74" y="3556883"/>
                <a:ext cx="269272" cy="208023"/>
              </a:xfrm>
              <a:prstGeom prst="rect">
                <a:avLst/>
              </a:prstGeom>
              <a:blipFill>
                <a:blip r:embed="rId7"/>
                <a:stretch>
                  <a:fillRect l="-22727" r="-1363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0119E16E-491D-4C1A-BD1A-6ADA43BA4F32}"/>
                  </a:ext>
                </a:extLst>
              </p:cNvPr>
              <p:cNvSpPr txBox="1"/>
              <p:nvPr/>
            </p:nvSpPr>
            <p:spPr>
              <a:xfrm>
                <a:off x="7283767" y="3847987"/>
                <a:ext cx="522468" cy="20802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0119E16E-491D-4C1A-BD1A-6ADA43BA4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67" y="3847987"/>
                <a:ext cx="522468" cy="208023"/>
              </a:xfrm>
              <a:prstGeom prst="rect">
                <a:avLst/>
              </a:prstGeom>
              <a:blipFill>
                <a:blip r:embed="rId8"/>
                <a:stretch>
                  <a:fillRect l="-9524" r="-714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4DF5E961-E12C-D145-AD79-6148BDBB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05" y="4104153"/>
            <a:ext cx="5370351" cy="2759297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74388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23263</TotalTime>
  <Words>1454</Words>
  <Application>Microsoft Macintosh PowerPoint</Application>
  <PresentationFormat>Widescreen</PresentationFormat>
  <Paragraphs>163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NeueMontreal</vt:lpstr>
      <vt:lpstr>Tw Cen MT</vt:lpstr>
      <vt:lpstr>Circuit</vt:lpstr>
      <vt:lpstr>Temporal Analysis Performant Evolution</vt:lpstr>
      <vt:lpstr>A) Research: TCN</vt:lpstr>
      <vt:lpstr>Schedule</vt:lpstr>
      <vt:lpstr>Schedule</vt:lpstr>
      <vt:lpstr>TCN Basic model</vt:lpstr>
      <vt:lpstr>Hyper Parameters</vt:lpstr>
      <vt:lpstr>Oil, CPI, Dollar Index</vt:lpstr>
      <vt:lpstr>What’s Happened</vt:lpstr>
      <vt:lpstr>News sentiment</vt:lpstr>
      <vt:lpstr>With covariate News</vt:lpstr>
      <vt:lpstr>Different models</vt:lpstr>
      <vt:lpstr>Different models</vt:lpstr>
      <vt:lpstr>Different models</vt:lpstr>
      <vt:lpstr>What's next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85</cp:revision>
  <dcterms:created xsi:type="dcterms:W3CDTF">2020-11-22T18:41:05Z</dcterms:created>
  <dcterms:modified xsi:type="dcterms:W3CDTF">2022-02-08T03:19:48Z</dcterms:modified>
</cp:coreProperties>
</file>