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72" r:id="rId3"/>
    <p:sldId id="323" r:id="rId4"/>
    <p:sldId id="312" r:id="rId5"/>
    <p:sldId id="313" r:id="rId6"/>
    <p:sldId id="316" r:id="rId7"/>
    <p:sldId id="318" r:id="rId8"/>
    <p:sldId id="320" r:id="rId9"/>
    <p:sldId id="322" r:id="rId10"/>
    <p:sldId id="264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1224"/>
  </p:normalViewPr>
  <p:slideViewPr>
    <p:cSldViewPr snapToGrid="0" snapToObjects="1">
      <p:cViewPr varScale="1">
        <p:scale>
          <a:sx n="89" d="100"/>
          <a:sy n="89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31F06-AFA2-4A8C-A5FC-9CA573F33DE2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1B842-FB70-4220-8BBA-F1D40F27740A}">
      <dgm:prSet/>
      <dgm:spPr/>
      <dgm:t>
        <a:bodyPr/>
        <a:lstStyle/>
        <a:p>
          <a:r>
            <a:rPr lang="en-US" dirty="0"/>
            <a:t>A) Research: Temporal Convolutional Network </a:t>
          </a:r>
        </a:p>
      </dgm:t>
    </dgm:pt>
    <dgm:pt modelId="{BA404BCC-7304-45E8-8743-4224CA8ADF8F}" type="parTrans" cxnId="{C5FF52B5-ECCC-4E24-948F-F941B1D1AF8D}">
      <dgm:prSet/>
      <dgm:spPr/>
      <dgm:t>
        <a:bodyPr/>
        <a:lstStyle/>
        <a:p>
          <a:endParaRPr lang="en-US"/>
        </a:p>
      </dgm:t>
    </dgm:pt>
    <dgm:pt modelId="{B83A92CB-C727-4AD2-A7C0-7BC9670A8572}" type="sibTrans" cxnId="{C5FF52B5-ECCC-4E24-948F-F941B1D1AF8D}">
      <dgm:prSet/>
      <dgm:spPr/>
      <dgm:t>
        <a:bodyPr/>
        <a:lstStyle/>
        <a:p>
          <a:endParaRPr lang="en-US"/>
        </a:p>
      </dgm:t>
    </dgm:pt>
    <dgm:pt modelId="{89A987F5-9162-4319-8366-92C76941ABCD}">
      <dgm:prSet/>
      <dgm:spPr/>
      <dgm:t>
        <a:bodyPr/>
        <a:lstStyle/>
        <a:p>
          <a:r>
            <a:rPr lang="en-US" dirty="0"/>
            <a:t>Dilated Convolutional Layers</a:t>
          </a:r>
        </a:p>
      </dgm:t>
    </dgm:pt>
    <dgm:pt modelId="{680B290C-17E1-4B21-9024-E6ED442DEC44}" type="parTrans" cxnId="{1E422BF9-D916-4019-8C34-B2E8CCD47CAC}">
      <dgm:prSet/>
      <dgm:spPr/>
      <dgm:t>
        <a:bodyPr/>
        <a:lstStyle/>
        <a:p>
          <a:endParaRPr lang="en-US"/>
        </a:p>
      </dgm:t>
    </dgm:pt>
    <dgm:pt modelId="{E6F076A2-C3EA-49EF-999D-6E9AA6CD530C}" type="sibTrans" cxnId="{1E422BF9-D916-4019-8C34-B2E8CCD47CAC}">
      <dgm:prSet/>
      <dgm:spPr/>
      <dgm:t>
        <a:bodyPr/>
        <a:lstStyle/>
        <a:p>
          <a:endParaRPr lang="en-US"/>
        </a:p>
      </dgm:t>
    </dgm:pt>
    <dgm:pt modelId="{4AE1CAA7-F064-409C-A4F3-5085ED8785C7}">
      <dgm:prSet/>
      <dgm:spPr/>
      <dgm:t>
        <a:bodyPr/>
        <a:lstStyle/>
        <a:p>
          <a:r>
            <a:rPr lang="en-US" dirty="0"/>
            <a:t>Encoder/Decoder</a:t>
          </a:r>
        </a:p>
      </dgm:t>
    </dgm:pt>
    <dgm:pt modelId="{58344C5D-8909-4FD6-B219-844C89A1CE72}" type="parTrans" cxnId="{BF8A3B48-62DB-4148-B75D-347C5B1214AF}">
      <dgm:prSet/>
      <dgm:spPr/>
      <dgm:t>
        <a:bodyPr/>
        <a:lstStyle/>
        <a:p>
          <a:endParaRPr lang="en-US"/>
        </a:p>
      </dgm:t>
    </dgm:pt>
    <dgm:pt modelId="{3A5D1931-EE45-4713-95EA-CDCEE0FC5556}" type="sibTrans" cxnId="{BF8A3B48-62DB-4148-B75D-347C5B1214AF}">
      <dgm:prSet/>
      <dgm:spPr/>
      <dgm:t>
        <a:bodyPr/>
        <a:lstStyle/>
        <a:p>
          <a:endParaRPr lang="en-US"/>
        </a:p>
      </dgm:t>
    </dgm:pt>
    <dgm:pt modelId="{A8F967AE-D58E-4303-A291-32E43236DECE}">
      <dgm:prSet/>
      <dgm:spPr/>
      <dgm:t>
        <a:bodyPr/>
        <a:lstStyle/>
        <a:p>
          <a:r>
            <a:rPr lang="en-US" dirty="0"/>
            <a:t>B) Research: Genetic Algorithms</a:t>
          </a:r>
        </a:p>
      </dgm:t>
    </dgm:pt>
    <dgm:pt modelId="{85E97655-65C3-46D3-8346-A4DDF4B8B9D0}" type="parTrans" cxnId="{7B64DC07-BDF6-44A9-A1AE-03D901E5C3BB}">
      <dgm:prSet/>
      <dgm:spPr/>
      <dgm:t>
        <a:bodyPr/>
        <a:lstStyle/>
        <a:p>
          <a:endParaRPr lang="en-US"/>
        </a:p>
      </dgm:t>
    </dgm:pt>
    <dgm:pt modelId="{1E05EA17-ADF4-47D5-9923-F00412CEFFFA}" type="sibTrans" cxnId="{7B64DC07-BDF6-44A9-A1AE-03D901E5C3BB}">
      <dgm:prSet/>
      <dgm:spPr/>
      <dgm:t>
        <a:bodyPr/>
        <a:lstStyle/>
        <a:p>
          <a:endParaRPr lang="en-US"/>
        </a:p>
      </dgm:t>
    </dgm:pt>
    <dgm:pt modelId="{BF376855-7064-4A88-9DC0-039E4C3F9032}">
      <dgm:prSet/>
      <dgm:spPr/>
      <dgm:t>
        <a:bodyPr/>
        <a:lstStyle/>
        <a:p>
          <a:r>
            <a:rPr lang="en-US" dirty="0"/>
            <a:t>Apply to layers and hyper parameters </a:t>
          </a:r>
        </a:p>
      </dgm:t>
    </dgm:pt>
    <dgm:pt modelId="{D2CE653D-02DA-47C4-AE69-DB241F001E00}" type="parTrans" cxnId="{1A94DA2F-B500-4D44-9024-A147D788C6FB}">
      <dgm:prSet/>
      <dgm:spPr/>
      <dgm:t>
        <a:bodyPr/>
        <a:lstStyle/>
        <a:p>
          <a:endParaRPr lang="en-US"/>
        </a:p>
      </dgm:t>
    </dgm:pt>
    <dgm:pt modelId="{77F599EB-A107-49C5-AEFA-CFF7F4AA55E5}" type="sibTrans" cxnId="{1A94DA2F-B500-4D44-9024-A147D788C6FB}">
      <dgm:prSet/>
      <dgm:spPr/>
      <dgm:t>
        <a:bodyPr/>
        <a:lstStyle/>
        <a:p>
          <a:endParaRPr lang="en-US"/>
        </a:p>
      </dgm:t>
    </dgm:pt>
    <dgm:pt modelId="{AA4E6139-EFD7-4A0F-8C16-8E8CDFE92E3F}">
      <dgm:prSet/>
      <dgm:spPr/>
      <dgm:t>
        <a:bodyPr/>
        <a:lstStyle/>
        <a:p>
          <a:r>
            <a:rPr lang="en-US" dirty="0"/>
            <a:t>C) Applied: TCN – Performant Evolution – Supervised</a:t>
          </a:r>
        </a:p>
      </dgm:t>
    </dgm:pt>
    <dgm:pt modelId="{F69D6B02-EA2C-4BD3-B949-E2930D178EFC}" type="parTrans" cxnId="{E5F2B24D-6973-4D7F-B136-DD3D63D9E9A8}">
      <dgm:prSet/>
      <dgm:spPr/>
      <dgm:t>
        <a:bodyPr/>
        <a:lstStyle/>
        <a:p>
          <a:endParaRPr lang="en-US"/>
        </a:p>
      </dgm:t>
    </dgm:pt>
    <dgm:pt modelId="{410FAD95-CBD2-42F9-9F3C-8542DCA58D2D}" type="sibTrans" cxnId="{E5F2B24D-6973-4D7F-B136-DD3D63D9E9A8}">
      <dgm:prSet/>
      <dgm:spPr/>
      <dgm:t>
        <a:bodyPr/>
        <a:lstStyle/>
        <a:p>
          <a:endParaRPr lang="en-US"/>
        </a:p>
      </dgm:t>
    </dgm:pt>
    <dgm:pt modelId="{E442777B-109B-4E5F-A23C-B5CA4512ABF5}">
      <dgm:prSet/>
      <dgm:spPr/>
      <dgm:t>
        <a:bodyPr/>
        <a:lstStyle/>
        <a:p>
          <a:r>
            <a:rPr lang="en-US" dirty="0"/>
            <a:t>Apply TCN network design and genetic algorithm approach to time series problem</a:t>
          </a:r>
        </a:p>
      </dgm:t>
    </dgm:pt>
    <dgm:pt modelId="{FAD92203-88D5-4D1D-93BA-8C3540011E8C}" type="parTrans" cxnId="{10389607-4A5E-408A-B2D2-AA12F7A071A3}">
      <dgm:prSet/>
      <dgm:spPr/>
      <dgm:t>
        <a:bodyPr/>
        <a:lstStyle/>
        <a:p>
          <a:endParaRPr lang="en-US"/>
        </a:p>
      </dgm:t>
    </dgm:pt>
    <dgm:pt modelId="{0F771D55-005B-41BB-B363-36AFDDD4AADA}" type="sibTrans" cxnId="{10389607-4A5E-408A-B2D2-AA12F7A071A3}">
      <dgm:prSet/>
      <dgm:spPr/>
      <dgm:t>
        <a:bodyPr/>
        <a:lstStyle/>
        <a:p>
          <a:endParaRPr lang="en-US"/>
        </a:p>
      </dgm:t>
    </dgm:pt>
    <dgm:pt modelId="{DA7E2421-272F-4C47-9CF1-DA053B99AEFD}">
      <dgm:prSet/>
      <dgm:spPr/>
      <dgm:t>
        <a:bodyPr/>
        <a:lstStyle/>
        <a:p>
          <a:r>
            <a:rPr lang="en-US" dirty="0"/>
            <a:t>Goal: Best Network for Temporal prediction of time series information (e.g. market data)</a:t>
          </a:r>
        </a:p>
      </dgm:t>
    </dgm:pt>
    <dgm:pt modelId="{151C560C-8033-344C-866A-A7B1AD63C97F}" type="parTrans" cxnId="{30D6A65B-DB19-FE4D-B3E3-7D3F0905B832}">
      <dgm:prSet/>
      <dgm:spPr/>
      <dgm:t>
        <a:bodyPr/>
        <a:lstStyle/>
        <a:p>
          <a:endParaRPr lang="en-US"/>
        </a:p>
      </dgm:t>
    </dgm:pt>
    <dgm:pt modelId="{5FA22620-2EF5-AD40-91DD-3284B370B56A}" type="sibTrans" cxnId="{30D6A65B-DB19-FE4D-B3E3-7D3F0905B832}">
      <dgm:prSet/>
      <dgm:spPr/>
      <dgm:t>
        <a:bodyPr/>
        <a:lstStyle/>
        <a:p>
          <a:endParaRPr lang="en-US"/>
        </a:p>
      </dgm:t>
    </dgm:pt>
    <dgm:pt modelId="{DED13947-DE53-9146-8B55-99E7EE813BD8}">
      <dgm:prSet/>
      <dgm:spPr/>
      <dgm:t>
        <a:bodyPr/>
        <a:lstStyle/>
        <a:p>
          <a:r>
            <a:rPr lang="en-US" dirty="0"/>
            <a:t>Output experiments across more recent designs (encoder/decoder)</a:t>
          </a:r>
        </a:p>
      </dgm:t>
    </dgm:pt>
    <dgm:pt modelId="{D49EC7D4-7F11-7C44-B4A4-F5223225C76E}" type="parTrans" cxnId="{E7251922-DF9E-4142-98AC-C897D427A4EE}">
      <dgm:prSet/>
      <dgm:spPr/>
      <dgm:t>
        <a:bodyPr/>
        <a:lstStyle/>
        <a:p>
          <a:endParaRPr lang="en-US"/>
        </a:p>
      </dgm:t>
    </dgm:pt>
    <dgm:pt modelId="{CA4D5F33-0BE7-B444-BDEB-63D2AD71AEDB}" type="sibTrans" cxnId="{E7251922-DF9E-4142-98AC-C897D427A4EE}">
      <dgm:prSet/>
      <dgm:spPr/>
      <dgm:t>
        <a:bodyPr/>
        <a:lstStyle/>
        <a:p>
          <a:endParaRPr lang="en-US"/>
        </a:p>
      </dgm:t>
    </dgm:pt>
    <dgm:pt modelId="{7F020CE8-F0EF-7045-928A-C91F31CFCF1C}">
      <dgm:prSet/>
      <dgm:spPr/>
      <dgm:t>
        <a:bodyPr/>
        <a:lstStyle/>
        <a:p>
          <a:r>
            <a:rPr lang="en-US" dirty="0"/>
            <a:t>Goal: Determine best genetic algorithms that can be applied (parameter tuning, black-box, binary gene encoding, adaptive) and fitness functions to apply</a:t>
          </a:r>
        </a:p>
      </dgm:t>
    </dgm:pt>
    <dgm:pt modelId="{D75F7971-829E-8545-B69F-E45F971F71BB}" type="parTrans" cxnId="{C18B5AA0-F3A4-4D40-8251-B57F73A5C685}">
      <dgm:prSet/>
      <dgm:spPr/>
      <dgm:t>
        <a:bodyPr/>
        <a:lstStyle/>
        <a:p>
          <a:endParaRPr lang="en-US"/>
        </a:p>
      </dgm:t>
    </dgm:pt>
    <dgm:pt modelId="{66734B6F-7287-F542-B28E-9085E52F6D77}" type="sibTrans" cxnId="{C18B5AA0-F3A4-4D40-8251-B57F73A5C685}">
      <dgm:prSet/>
      <dgm:spPr/>
      <dgm:t>
        <a:bodyPr/>
        <a:lstStyle/>
        <a:p>
          <a:endParaRPr lang="en-US"/>
        </a:p>
      </dgm:t>
    </dgm:pt>
    <dgm:pt modelId="{3218EDBB-7B01-604D-9004-1CE135BC140D}">
      <dgm:prSet/>
      <dgm:spPr/>
      <dgm:t>
        <a:bodyPr/>
        <a:lstStyle/>
        <a:p>
          <a:r>
            <a:rPr lang="en-US" dirty="0"/>
            <a:t>Output experiments across different genetic algorithms </a:t>
          </a:r>
        </a:p>
      </dgm:t>
    </dgm:pt>
    <dgm:pt modelId="{EC442584-DBF8-4346-B4D8-988E7E24BF76}" type="parTrans" cxnId="{59A83ABF-EADB-7148-AD77-86E610D12924}">
      <dgm:prSet/>
      <dgm:spPr/>
      <dgm:t>
        <a:bodyPr/>
        <a:lstStyle/>
        <a:p>
          <a:endParaRPr lang="en-US"/>
        </a:p>
      </dgm:t>
    </dgm:pt>
    <dgm:pt modelId="{DFCFF04F-DE7E-4641-B25A-770FE95B92E8}" type="sibTrans" cxnId="{59A83ABF-EADB-7148-AD77-86E610D12924}">
      <dgm:prSet/>
      <dgm:spPr/>
      <dgm:t>
        <a:bodyPr/>
        <a:lstStyle/>
        <a:p>
          <a:endParaRPr lang="en-US"/>
        </a:p>
      </dgm:t>
    </dgm:pt>
    <dgm:pt modelId="{51E9CBF0-6198-1445-BEF1-D280383E3549}">
      <dgm:prSet/>
      <dgm:spPr/>
      <dgm:t>
        <a:bodyPr/>
        <a:lstStyle/>
        <a:p>
          <a:r>
            <a:rPr lang="en-US" dirty="0"/>
            <a:t>Goal: Compare backpropagation to evolutionary approach</a:t>
          </a:r>
        </a:p>
      </dgm:t>
    </dgm:pt>
    <dgm:pt modelId="{EF2FCA1E-E963-5B49-859A-7E2714F2C2C6}" type="parTrans" cxnId="{8E666C77-DA34-B449-ACF5-4191735018CE}">
      <dgm:prSet/>
      <dgm:spPr/>
      <dgm:t>
        <a:bodyPr/>
        <a:lstStyle/>
        <a:p>
          <a:endParaRPr lang="en-US"/>
        </a:p>
      </dgm:t>
    </dgm:pt>
    <dgm:pt modelId="{CC33A33C-83FB-2D4E-B24F-E0B16992A1A6}" type="sibTrans" cxnId="{8E666C77-DA34-B449-ACF5-4191735018CE}">
      <dgm:prSet/>
      <dgm:spPr/>
      <dgm:t>
        <a:bodyPr/>
        <a:lstStyle/>
        <a:p>
          <a:endParaRPr lang="en-US"/>
        </a:p>
      </dgm:t>
    </dgm:pt>
    <dgm:pt modelId="{9363BB9E-DACF-6946-9A7D-AE7FA4804B92}">
      <dgm:prSet/>
      <dgm:spPr/>
      <dgm:t>
        <a:bodyPr/>
        <a:lstStyle/>
        <a:p>
          <a:r>
            <a:rPr lang="en-US" dirty="0"/>
            <a:t>Output experiments across</a:t>
          </a:r>
        </a:p>
      </dgm:t>
    </dgm:pt>
    <dgm:pt modelId="{C4E32D88-80DF-F449-9B2A-C3E2D29C8F17}" type="parTrans" cxnId="{4BCEE974-37AC-ED44-ABD6-FD94CE696D62}">
      <dgm:prSet/>
      <dgm:spPr/>
      <dgm:t>
        <a:bodyPr/>
        <a:lstStyle/>
        <a:p>
          <a:endParaRPr lang="en-US"/>
        </a:p>
      </dgm:t>
    </dgm:pt>
    <dgm:pt modelId="{25785D01-2C91-A642-A978-CAB7C39298E4}" type="sibTrans" cxnId="{4BCEE974-37AC-ED44-ABD6-FD94CE696D62}">
      <dgm:prSet/>
      <dgm:spPr/>
      <dgm:t>
        <a:bodyPr/>
        <a:lstStyle/>
        <a:p>
          <a:endParaRPr lang="en-US"/>
        </a:p>
      </dgm:t>
    </dgm:pt>
    <dgm:pt modelId="{A1CB26C2-F8A0-2D47-A2CF-AB5F3B34F2E8}">
      <dgm:prSet/>
      <dgm:spPr/>
      <dgm:t>
        <a:bodyPr/>
        <a:lstStyle/>
        <a:p>
          <a:r>
            <a:rPr lang="en-US" dirty="0"/>
            <a:t>D) Applied: TCN – Performant Evolution – Including Events</a:t>
          </a:r>
        </a:p>
      </dgm:t>
    </dgm:pt>
    <dgm:pt modelId="{3B0FE650-3C4E-6E4D-9D0B-2554212BA97D}" type="parTrans" cxnId="{240A7BB0-B522-084E-B428-8184F80BF850}">
      <dgm:prSet/>
      <dgm:spPr/>
      <dgm:t>
        <a:bodyPr/>
        <a:lstStyle/>
        <a:p>
          <a:endParaRPr lang="en-US"/>
        </a:p>
      </dgm:t>
    </dgm:pt>
    <dgm:pt modelId="{8E087CCB-901F-4B42-BB39-33B60ABE2707}" type="sibTrans" cxnId="{240A7BB0-B522-084E-B428-8184F80BF850}">
      <dgm:prSet/>
      <dgm:spPr/>
      <dgm:t>
        <a:bodyPr/>
        <a:lstStyle/>
        <a:p>
          <a:endParaRPr lang="en-US"/>
        </a:p>
      </dgm:t>
    </dgm:pt>
    <dgm:pt modelId="{BA14C773-0D1C-EC48-9959-E04F0634030F}">
      <dgm:prSet/>
      <dgm:spPr/>
      <dgm:t>
        <a:bodyPr/>
        <a:lstStyle/>
        <a:p>
          <a:r>
            <a:rPr lang="en-US" dirty="0"/>
            <a:t>Knowledge driven events (negative effects causing abrupt changes)</a:t>
          </a:r>
        </a:p>
      </dgm:t>
    </dgm:pt>
    <dgm:pt modelId="{1FA5A394-D8C5-CD42-96E3-36AB7B717749}" type="parTrans" cxnId="{895CA7FD-B668-2548-B3D3-96F873DFD310}">
      <dgm:prSet/>
      <dgm:spPr/>
      <dgm:t>
        <a:bodyPr/>
        <a:lstStyle/>
        <a:p>
          <a:endParaRPr lang="en-US"/>
        </a:p>
      </dgm:t>
    </dgm:pt>
    <dgm:pt modelId="{C5D4401F-1D88-4F45-9182-FE4F85497501}" type="sibTrans" cxnId="{895CA7FD-B668-2548-B3D3-96F873DFD310}">
      <dgm:prSet/>
      <dgm:spPr/>
      <dgm:t>
        <a:bodyPr/>
        <a:lstStyle/>
        <a:p>
          <a:endParaRPr lang="en-US"/>
        </a:p>
      </dgm:t>
    </dgm:pt>
    <dgm:pt modelId="{D0F0CB7B-5F33-694E-9C84-F24D464B645D}">
      <dgm:prSet/>
      <dgm:spPr/>
      <dgm:t>
        <a:bodyPr/>
        <a:lstStyle/>
        <a:p>
          <a:r>
            <a:rPr lang="en-US" dirty="0"/>
            <a:t>Continuous learning (stream real-time data)</a:t>
          </a:r>
        </a:p>
      </dgm:t>
    </dgm:pt>
    <dgm:pt modelId="{6D3823AF-A0CD-8346-ABC3-ECB9F5BFAAD7}" type="parTrans" cxnId="{FA468F6A-39E6-4C40-8C34-40C4A8A6974D}">
      <dgm:prSet/>
      <dgm:spPr/>
      <dgm:t>
        <a:bodyPr/>
        <a:lstStyle/>
        <a:p>
          <a:endParaRPr lang="en-US"/>
        </a:p>
      </dgm:t>
    </dgm:pt>
    <dgm:pt modelId="{862DE397-735A-FA4B-90D1-CF0AD446D62C}" type="sibTrans" cxnId="{FA468F6A-39E6-4C40-8C34-40C4A8A6974D}">
      <dgm:prSet/>
      <dgm:spPr/>
      <dgm:t>
        <a:bodyPr/>
        <a:lstStyle/>
        <a:p>
          <a:endParaRPr lang="en-US"/>
        </a:p>
      </dgm:t>
    </dgm:pt>
    <dgm:pt modelId="{CF0010E0-FAB6-A44E-98B2-E97AFC58BBE5}">
      <dgm:prSet/>
      <dgm:spPr/>
      <dgm:t>
        <a:bodyPr/>
        <a:lstStyle/>
        <a:p>
          <a:r>
            <a:rPr lang="en-US" dirty="0"/>
            <a:t>Output experiments across more recent designs (knowledge graphs / news events / current stock data)  </a:t>
          </a:r>
        </a:p>
      </dgm:t>
    </dgm:pt>
    <dgm:pt modelId="{73AB1C5C-A9E4-B64C-A083-D58A79A2F9B4}" type="parTrans" cxnId="{B3E0EB77-ABBF-6A4A-BC42-21F140666217}">
      <dgm:prSet/>
      <dgm:spPr/>
      <dgm:t>
        <a:bodyPr/>
        <a:lstStyle/>
        <a:p>
          <a:endParaRPr lang="en-US"/>
        </a:p>
      </dgm:t>
    </dgm:pt>
    <dgm:pt modelId="{982E1C68-B7A3-D643-B865-2A948C480E3C}" type="sibTrans" cxnId="{B3E0EB77-ABBF-6A4A-BC42-21F140666217}">
      <dgm:prSet/>
      <dgm:spPr/>
      <dgm:t>
        <a:bodyPr/>
        <a:lstStyle/>
        <a:p>
          <a:endParaRPr lang="en-US"/>
        </a:p>
      </dgm:t>
    </dgm:pt>
    <dgm:pt modelId="{7ED6053B-574B-1647-B6FA-53FD22106226}">
      <dgm:prSet/>
      <dgm:spPr/>
      <dgm:t>
        <a:bodyPr/>
        <a:lstStyle/>
        <a:p>
          <a:r>
            <a:rPr lang="en-US" dirty="0"/>
            <a:t>Incorporate abrupt model (negative effect)</a:t>
          </a:r>
        </a:p>
      </dgm:t>
    </dgm:pt>
    <dgm:pt modelId="{195E8133-DDB0-9947-AF98-43900C305E94}" type="parTrans" cxnId="{421D8B7C-DB41-E945-86FF-DD3604BD4E60}">
      <dgm:prSet/>
      <dgm:spPr/>
      <dgm:t>
        <a:bodyPr/>
        <a:lstStyle/>
        <a:p>
          <a:endParaRPr lang="en-US"/>
        </a:p>
      </dgm:t>
    </dgm:pt>
    <dgm:pt modelId="{9209804A-3AC4-FC4F-9B19-F5EE65E36250}" type="sibTrans" cxnId="{421D8B7C-DB41-E945-86FF-DD3604BD4E60}">
      <dgm:prSet/>
      <dgm:spPr/>
      <dgm:t>
        <a:bodyPr/>
        <a:lstStyle/>
        <a:p>
          <a:endParaRPr lang="en-US"/>
        </a:p>
      </dgm:t>
    </dgm:pt>
    <dgm:pt modelId="{07136213-28E3-0F46-8F6F-B66A732AADA9}" type="pres">
      <dgm:prSet presAssocID="{13B31F06-AFA2-4A8C-A5FC-9CA573F33DE2}" presName="Name0" presStyleCnt="0">
        <dgm:presLayoutVars>
          <dgm:dir/>
          <dgm:animLvl val="lvl"/>
          <dgm:resizeHandles val="exact"/>
        </dgm:presLayoutVars>
      </dgm:prSet>
      <dgm:spPr/>
    </dgm:pt>
    <dgm:pt modelId="{C91D5EFC-17E4-6D45-B3F8-E4FEE0F0770F}" type="pres">
      <dgm:prSet presAssocID="{A681B842-FB70-4220-8BBA-F1D40F27740A}" presName="composite" presStyleCnt="0"/>
      <dgm:spPr/>
    </dgm:pt>
    <dgm:pt modelId="{71DBBDA9-04D9-AA4C-B95E-22C660673868}" type="pres">
      <dgm:prSet presAssocID="{A681B842-FB70-4220-8BBA-F1D40F2774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C4FEC09-6F97-7942-8BB7-FC90C0A122FF}" type="pres">
      <dgm:prSet presAssocID="{A681B842-FB70-4220-8BBA-F1D40F27740A}" presName="desTx" presStyleLbl="alignAccFollowNode1" presStyleIdx="0" presStyleCnt="4">
        <dgm:presLayoutVars>
          <dgm:bulletEnabled val="1"/>
        </dgm:presLayoutVars>
      </dgm:prSet>
      <dgm:spPr/>
    </dgm:pt>
    <dgm:pt modelId="{1F4E4577-4C33-FF4D-B47E-63BC35020F11}" type="pres">
      <dgm:prSet presAssocID="{B83A92CB-C727-4AD2-A7C0-7BC9670A8572}" presName="space" presStyleCnt="0"/>
      <dgm:spPr/>
    </dgm:pt>
    <dgm:pt modelId="{1E0C40FA-6A6C-2E4E-837B-3AACCA04BDE2}" type="pres">
      <dgm:prSet presAssocID="{A8F967AE-D58E-4303-A291-32E43236DECE}" presName="composite" presStyleCnt="0"/>
      <dgm:spPr/>
    </dgm:pt>
    <dgm:pt modelId="{B23E1EDE-6C22-824A-BF42-F9FA9DDC6388}" type="pres">
      <dgm:prSet presAssocID="{A8F967AE-D58E-4303-A291-32E43236DE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B7172-872A-3744-83BD-8AF5987639ED}" type="pres">
      <dgm:prSet presAssocID="{A8F967AE-D58E-4303-A291-32E43236DECE}" presName="desTx" presStyleLbl="alignAccFollowNode1" presStyleIdx="1" presStyleCnt="4">
        <dgm:presLayoutVars>
          <dgm:bulletEnabled val="1"/>
        </dgm:presLayoutVars>
      </dgm:prSet>
      <dgm:spPr/>
    </dgm:pt>
    <dgm:pt modelId="{437DB539-CBA3-E648-9ED5-FEDCC742BBF7}" type="pres">
      <dgm:prSet presAssocID="{1E05EA17-ADF4-47D5-9923-F00412CEFFFA}" presName="space" presStyleCnt="0"/>
      <dgm:spPr/>
    </dgm:pt>
    <dgm:pt modelId="{EAB83BD7-EBD0-0E4F-9B35-0B6F3C5C0488}" type="pres">
      <dgm:prSet presAssocID="{AA4E6139-EFD7-4A0F-8C16-8E8CDFE92E3F}" presName="composite" presStyleCnt="0"/>
      <dgm:spPr/>
    </dgm:pt>
    <dgm:pt modelId="{F4ABD4A3-64DD-F347-A0D3-46F08EEBB4AE}" type="pres">
      <dgm:prSet presAssocID="{AA4E6139-EFD7-4A0F-8C16-8E8CDFE92E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5E5B799-4B7C-974F-B596-4AF60E9AC890}" type="pres">
      <dgm:prSet presAssocID="{AA4E6139-EFD7-4A0F-8C16-8E8CDFE92E3F}" presName="desTx" presStyleLbl="alignAccFollowNode1" presStyleIdx="2" presStyleCnt="4">
        <dgm:presLayoutVars>
          <dgm:bulletEnabled val="1"/>
        </dgm:presLayoutVars>
      </dgm:prSet>
      <dgm:spPr/>
    </dgm:pt>
    <dgm:pt modelId="{A043D6B4-5F98-A84A-A743-08ABD49589A8}" type="pres">
      <dgm:prSet presAssocID="{410FAD95-CBD2-42F9-9F3C-8542DCA58D2D}" presName="space" presStyleCnt="0"/>
      <dgm:spPr/>
    </dgm:pt>
    <dgm:pt modelId="{778FE2D0-28D0-D548-88A9-BA56A1B468C3}" type="pres">
      <dgm:prSet presAssocID="{A1CB26C2-F8A0-2D47-A2CF-AB5F3B34F2E8}" presName="composite" presStyleCnt="0"/>
      <dgm:spPr/>
    </dgm:pt>
    <dgm:pt modelId="{1208F31D-40DC-B542-A9F3-49DD985A89CE}" type="pres">
      <dgm:prSet presAssocID="{A1CB26C2-F8A0-2D47-A2CF-AB5F3B34F2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195D33-A218-6646-9CEB-E23A15CD4811}" type="pres">
      <dgm:prSet presAssocID="{A1CB26C2-F8A0-2D47-A2CF-AB5F3B34F2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1F19207-B9B6-E24E-8D82-CDE6EF892702}" type="presOf" srcId="{9363BB9E-DACF-6946-9A7D-AE7FA4804B92}" destId="{75E5B799-4B7C-974F-B596-4AF60E9AC890}" srcOrd="0" destOrd="2" presId="urn:microsoft.com/office/officeart/2005/8/layout/hList1"/>
    <dgm:cxn modelId="{10389607-4A5E-408A-B2D2-AA12F7A071A3}" srcId="{AA4E6139-EFD7-4A0F-8C16-8E8CDFE92E3F}" destId="{E442777B-109B-4E5F-A23C-B5CA4512ABF5}" srcOrd="0" destOrd="0" parTransId="{FAD92203-88D5-4D1D-93BA-8C3540011E8C}" sibTransId="{0F771D55-005B-41BB-B363-36AFDDD4AADA}"/>
    <dgm:cxn modelId="{7B64DC07-BDF6-44A9-A1AE-03D901E5C3BB}" srcId="{13B31F06-AFA2-4A8C-A5FC-9CA573F33DE2}" destId="{A8F967AE-D58E-4303-A291-32E43236DECE}" srcOrd="1" destOrd="0" parTransId="{85E97655-65C3-46D3-8346-A4DDF4B8B9D0}" sibTransId="{1E05EA17-ADF4-47D5-9923-F00412CEFFFA}"/>
    <dgm:cxn modelId="{980CD61D-3AA6-DB43-9F89-045FC03888C0}" type="presOf" srcId="{BA14C773-0D1C-EC48-9959-E04F0634030F}" destId="{25195D33-A218-6646-9CEB-E23A15CD4811}" srcOrd="0" destOrd="0" presId="urn:microsoft.com/office/officeart/2005/8/layout/hList1"/>
    <dgm:cxn modelId="{E7251922-DF9E-4142-98AC-C897D427A4EE}" srcId="{A681B842-FB70-4220-8BBA-F1D40F27740A}" destId="{DED13947-DE53-9146-8B55-99E7EE813BD8}" srcOrd="3" destOrd="0" parTransId="{D49EC7D4-7F11-7C44-B4A4-F5223225C76E}" sibTransId="{CA4D5F33-0BE7-B444-BDEB-63D2AD71AEDB}"/>
    <dgm:cxn modelId="{6DB54627-EFAE-8E49-B4F5-140EBCF71185}" type="presOf" srcId="{D0F0CB7B-5F33-694E-9C84-F24D464B645D}" destId="{25195D33-A218-6646-9CEB-E23A15CD4811}" srcOrd="0" destOrd="2" presId="urn:microsoft.com/office/officeart/2005/8/layout/hList1"/>
    <dgm:cxn modelId="{1A94DA2F-B500-4D44-9024-A147D788C6FB}" srcId="{A8F967AE-D58E-4303-A291-32E43236DECE}" destId="{BF376855-7064-4A88-9DC0-039E4C3F9032}" srcOrd="0" destOrd="0" parTransId="{D2CE653D-02DA-47C4-AE69-DB241F001E00}" sibTransId="{77F599EB-A107-49C5-AEFA-CFF7F4AA55E5}"/>
    <dgm:cxn modelId="{99C47030-60F1-E94B-BD9E-DDF2268A2AEA}" type="presOf" srcId="{DED13947-DE53-9146-8B55-99E7EE813BD8}" destId="{3C4FEC09-6F97-7942-8BB7-FC90C0A122FF}" srcOrd="0" destOrd="3" presId="urn:microsoft.com/office/officeart/2005/8/layout/hList1"/>
    <dgm:cxn modelId="{BF8A3B48-62DB-4148-B75D-347C5B1214AF}" srcId="{A681B842-FB70-4220-8BBA-F1D40F27740A}" destId="{4AE1CAA7-F064-409C-A4F3-5085ED8785C7}" srcOrd="1" destOrd="0" parTransId="{58344C5D-8909-4FD6-B219-844C89A1CE72}" sibTransId="{3A5D1931-EE45-4713-95EA-CDCEE0FC5556}"/>
    <dgm:cxn modelId="{E56FD24B-4680-CB4B-B8E3-01A77554C3E9}" type="presOf" srcId="{A8F967AE-D58E-4303-A291-32E43236DECE}" destId="{B23E1EDE-6C22-824A-BF42-F9FA9DDC6388}" srcOrd="0" destOrd="0" presId="urn:microsoft.com/office/officeart/2005/8/layout/hList1"/>
    <dgm:cxn modelId="{E5F2B24D-6973-4D7F-B136-DD3D63D9E9A8}" srcId="{13B31F06-AFA2-4A8C-A5FC-9CA573F33DE2}" destId="{AA4E6139-EFD7-4A0F-8C16-8E8CDFE92E3F}" srcOrd="2" destOrd="0" parTransId="{F69D6B02-EA2C-4BD3-B949-E2930D178EFC}" sibTransId="{410FAD95-CBD2-42F9-9F3C-8542DCA58D2D}"/>
    <dgm:cxn modelId="{30D6A65B-DB19-FE4D-B3E3-7D3F0905B832}" srcId="{A681B842-FB70-4220-8BBA-F1D40F27740A}" destId="{DA7E2421-272F-4C47-9CF1-DA053B99AEFD}" srcOrd="2" destOrd="0" parTransId="{151C560C-8033-344C-866A-A7B1AD63C97F}" sibTransId="{5FA22620-2EF5-AD40-91DD-3284B370B56A}"/>
    <dgm:cxn modelId="{D2016668-E2ED-5945-A8BD-7F9570843D9F}" type="presOf" srcId="{51E9CBF0-6198-1445-BEF1-D280383E3549}" destId="{75E5B799-4B7C-974F-B596-4AF60E9AC890}" srcOrd="0" destOrd="1" presId="urn:microsoft.com/office/officeart/2005/8/layout/hList1"/>
    <dgm:cxn modelId="{FA468F6A-39E6-4C40-8C34-40C4A8A6974D}" srcId="{A1CB26C2-F8A0-2D47-A2CF-AB5F3B34F2E8}" destId="{D0F0CB7B-5F33-694E-9C84-F24D464B645D}" srcOrd="1" destOrd="0" parTransId="{6D3823AF-A0CD-8346-ABC3-ECB9F5BFAAD7}" sibTransId="{862DE397-735A-FA4B-90D1-CF0AD446D62C}"/>
    <dgm:cxn modelId="{4BCEE974-37AC-ED44-ABD6-FD94CE696D62}" srcId="{AA4E6139-EFD7-4A0F-8C16-8E8CDFE92E3F}" destId="{9363BB9E-DACF-6946-9A7D-AE7FA4804B92}" srcOrd="2" destOrd="0" parTransId="{C4E32D88-80DF-F449-9B2A-C3E2D29C8F17}" sibTransId="{25785D01-2C91-A642-A978-CAB7C39298E4}"/>
    <dgm:cxn modelId="{8E666C77-DA34-B449-ACF5-4191735018CE}" srcId="{AA4E6139-EFD7-4A0F-8C16-8E8CDFE92E3F}" destId="{51E9CBF0-6198-1445-BEF1-D280383E3549}" srcOrd="1" destOrd="0" parTransId="{EF2FCA1E-E963-5B49-859A-7E2714F2C2C6}" sibTransId="{CC33A33C-83FB-2D4E-B24F-E0B16992A1A6}"/>
    <dgm:cxn modelId="{B3E0EB77-ABBF-6A4A-BC42-21F140666217}" srcId="{A1CB26C2-F8A0-2D47-A2CF-AB5F3B34F2E8}" destId="{CF0010E0-FAB6-A44E-98B2-E97AFC58BBE5}" srcOrd="2" destOrd="0" parTransId="{73AB1C5C-A9E4-B64C-A083-D58A79A2F9B4}" sibTransId="{982E1C68-B7A3-D643-B865-2A948C480E3C}"/>
    <dgm:cxn modelId="{56A22B7A-36EF-6440-82FB-D4E3709F6FD0}" type="presOf" srcId="{13B31F06-AFA2-4A8C-A5FC-9CA573F33DE2}" destId="{07136213-28E3-0F46-8F6F-B66A732AADA9}" srcOrd="0" destOrd="0" presId="urn:microsoft.com/office/officeart/2005/8/layout/hList1"/>
    <dgm:cxn modelId="{421D8B7C-DB41-E945-86FF-DD3604BD4E60}" srcId="{BA14C773-0D1C-EC48-9959-E04F0634030F}" destId="{7ED6053B-574B-1647-B6FA-53FD22106226}" srcOrd="0" destOrd="0" parTransId="{195E8133-DDB0-9947-AF98-43900C305E94}" sibTransId="{9209804A-3AC4-FC4F-9B19-F5EE65E36250}"/>
    <dgm:cxn modelId="{A0105887-FAF9-E742-89BD-225814142402}" type="presOf" srcId="{A681B842-FB70-4220-8BBA-F1D40F27740A}" destId="{71DBBDA9-04D9-AA4C-B95E-22C660673868}" srcOrd="0" destOrd="0" presId="urn:microsoft.com/office/officeart/2005/8/layout/hList1"/>
    <dgm:cxn modelId="{74907193-6308-A74D-9979-13A4608A3867}" type="presOf" srcId="{4AE1CAA7-F064-409C-A4F3-5085ED8785C7}" destId="{3C4FEC09-6F97-7942-8BB7-FC90C0A122FF}" srcOrd="0" destOrd="1" presId="urn:microsoft.com/office/officeart/2005/8/layout/hList1"/>
    <dgm:cxn modelId="{17694395-562E-AC47-AEBC-1BB56FD5A84E}" type="presOf" srcId="{3218EDBB-7B01-604D-9004-1CE135BC140D}" destId="{BBBB7172-872A-3744-83BD-8AF5987639ED}" srcOrd="0" destOrd="2" presId="urn:microsoft.com/office/officeart/2005/8/layout/hList1"/>
    <dgm:cxn modelId="{5A8F1F9C-9FF9-1E43-8AFD-EAA50B89AE82}" type="presOf" srcId="{AA4E6139-EFD7-4A0F-8C16-8E8CDFE92E3F}" destId="{F4ABD4A3-64DD-F347-A0D3-46F08EEBB4AE}" srcOrd="0" destOrd="0" presId="urn:microsoft.com/office/officeart/2005/8/layout/hList1"/>
    <dgm:cxn modelId="{C488D39D-4B04-7D48-A296-ED0D2C08030C}" type="presOf" srcId="{7F020CE8-F0EF-7045-928A-C91F31CFCF1C}" destId="{BBBB7172-872A-3744-83BD-8AF5987639ED}" srcOrd="0" destOrd="1" presId="urn:microsoft.com/office/officeart/2005/8/layout/hList1"/>
    <dgm:cxn modelId="{C18B5AA0-F3A4-4D40-8251-B57F73A5C685}" srcId="{A8F967AE-D58E-4303-A291-32E43236DECE}" destId="{7F020CE8-F0EF-7045-928A-C91F31CFCF1C}" srcOrd="1" destOrd="0" parTransId="{D75F7971-829E-8545-B69F-E45F971F71BB}" sibTransId="{66734B6F-7287-F542-B28E-9085E52F6D77}"/>
    <dgm:cxn modelId="{D71E63A6-C5D8-C54D-B39C-840B841F0D09}" type="presOf" srcId="{89A987F5-9162-4319-8366-92C76941ABCD}" destId="{3C4FEC09-6F97-7942-8BB7-FC90C0A122FF}" srcOrd="0" destOrd="0" presId="urn:microsoft.com/office/officeart/2005/8/layout/hList1"/>
    <dgm:cxn modelId="{052ABAA9-11CF-7544-BCFB-3DA58BADCA02}" type="presOf" srcId="{DA7E2421-272F-4C47-9CF1-DA053B99AEFD}" destId="{3C4FEC09-6F97-7942-8BB7-FC90C0A122FF}" srcOrd="0" destOrd="2" presId="urn:microsoft.com/office/officeart/2005/8/layout/hList1"/>
    <dgm:cxn modelId="{240A7BB0-B522-084E-B428-8184F80BF850}" srcId="{13B31F06-AFA2-4A8C-A5FC-9CA573F33DE2}" destId="{A1CB26C2-F8A0-2D47-A2CF-AB5F3B34F2E8}" srcOrd="3" destOrd="0" parTransId="{3B0FE650-3C4E-6E4D-9D0B-2554212BA97D}" sibTransId="{8E087CCB-901F-4B42-BB39-33B60ABE2707}"/>
    <dgm:cxn modelId="{0CD082B3-3063-C441-A1C4-EFC8A5F57163}" type="presOf" srcId="{E442777B-109B-4E5F-A23C-B5CA4512ABF5}" destId="{75E5B799-4B7C-974F-B596-4AF60E9AC890}" srcOrd="0" destOrd="0" presId="urn:microsoft.com/office/officeart/2005/8/layout/hList1"/>
    <dgm:cxn modelId="{C5FF52B5-ECCC-4E24-948F-F941B1D1AF8D}" srcId="{13B31F06-AFA2-4A8C-A5FC-9CA573F33DE2}" destId="{A681B842-FB70-4220-8BBA-F1D40F27740A}" srcOrd="0" destOrd="0" parTransId="{BA404BCC-7304-45E8-8743-4224CA8ADF8F}" sibTransId="{B83A92CB-C727-4AD2-A7C0-7BC9670A8572}"/>
    <dgm:cxn modelId="{40168ABB-01B1-B14C-B780-C7154786E4B0}" type="presOf" srcId="{BF376855-7064-4A88-9DC0-039E4C3F9032}" destId="{BBBB7172-872A-3744-83BD-8AF5987639ED}" srcOrd="0" destOrd="0" presId="urn:microsoft.com/office/officeart/2005/8/layout/hList1"/>
    <dgm:cxn modelId="{59A83ABF-EADB-7148-AD77-86E610D12924}" srcId="{A8F967AE-D58E-4303-A291-32E43236DECE}" destId="{3218EDBB-7B01-604D-9004-1CE135BC140D}" srcOrd="2" destOrd="0" parTransId="{EC442584-DBF8-4346-B4D8-988E7E24BF76}" sibTransId="{DFCFF04F-DE7E-4641-B25A-770FE95B92E8}"/>
    <dgm:cxn modelId="{80201CC2-2FEB-DB43-9F05-AC070EA26F28}" type="presOf" srcId="{A1CB26C2-F8A0-2D47-A2CF-AB5F3B34F2E8}" destId="{1208F31D-40DC-B542-A9F3-49DD985A89CE}" srcOrd="0" destOrd="0" presId="urn:microsoft.com/office/officeart/2005/8/layout/hList1"/>
    <dgm:cxn modelId="{A95002C3-67E6-6B4C-9793-F273B19C2417}" type="presOf" srcId="{7ED6053B-574B-1647-B6FA-53FD22106226}" destId="{25195D33-A218-6646-9CEB-E23A15CD4811}" srcOrd="0" destOrd="1" presId="urn:microsoft.com/office/officeart/2005/8/layout/hList1"/>
    <dgm:cxn modelId="{9403BDD6-4F81-C34F-8298-A0960493ADA3}" type="presOf" srcId="{CF0010E0-FAB6-A44E-98B2-E97AFC58BBE5}" destId="{25195D33-A218-6646-9CEB-E23A15CD4811}" srcOrd="0" destOrd="3" presId="urn:microsoft.com/office/officeart/2005/8/layout/hList1"/>
    <dgm:cxn modelId="{1E422BF9-D916-4019-8C34-B2E8CCD47CAC}" srcId="{A681B842-FB70-4220-8BBA-F1D40F27740A}" destId="{89A987F5-9162-4319-8366-92C76941ABCD}" srcOrd="0" destOrd="0" parTransId="{680B290C-17E1-4B21-9024-E6ED442DEC44}" sibTransId="{E6F076A2-C3EA-49EF-999D-6E9AA6CD530C}"/>
    <dgm:cxn modelId="{895CA7FD-B668-2548-B3D3-96F873DFD310}" srcId="{A1CB26C2-F8A0-2D47-A2CF-AB5F3B34F2E8}" destId="{BA14C773-0D1C-EC48-9959-E04F0634030F}" srcOrd="0" destOrd="0" parTransId="{1FA5A394-D8C5-CD42-96E3-36AB7B717749}" sibTransId="{C5D4401F-1D88-4F45-9182-FE4F85497501}"/>
    <dgm:cxn modelId="{0383A78E-1C6F-0245-AAC2-0628A54D31E7}" type="presParOf" srcId="{07136213-28E3-0F46-8F6F-B66A732AADA9}" destId="{C91D5EFC-17E4-6D45-B3F8-E4FEE0F0770F}" srcOrd="0" destOrd="0" presId="urn:microsoft.com/office/officeart/2005/8/layout/hList1"/>
    <dgm:cxn modelId="{E57D2CE2-A9D5-AD49-A615-FA041C2B50E9}" type="presParOf" srcId="{C91D5EFC-17E4-6D45-B3F8-E4FEE0F0770F}" destId="{71DBBDA9-04D9-AA4C-B95E-22C660673868}" srcOrd="0" destOrd="0" presId="urn:microsoft.com/office/officeart/2005/8/layout/hList1"/>
    <dgm:cxn modelId="{71A5667D-03AE-1644-89CE-1A1535E0687C}" type="presParOf" srcId="{C91D5EFC-17E4-6D45-B3F8-E4FEE0F0770F}" destId="{3C4FEC09-6F97-7942-8BB7-FC90C0A122FF}" srcOrd="1" destOrd="0" presId="urn:microsoft.com/office/officeart/2005/8/layout/hList1"/>
    <dgm:cxn modelId="{5550FED0-4D77-FE4D-926D-67DE4F8EE822}" type="presParOf" srcId="{07136213-28E3-0F46-8F6F-B66A732AADA9}" destId="{1F4E4577-4C33-FF4D-B47E-63BC35020F11}" srcOrd="1" destOrd="0" presId="urn:microsoft.com/office/officeart/2005/8/layout/hList1"/>
    <dgm:cxn modelId="{414DE0C4-BEB9-784F-9277-5BFD34FF676F}" type="presParOf" srcId="{07136213-28E3-0F46-8F6F-B66A732AADA9}" destId="{1E0C40FA-6A6C-2E4E-837B-3AACCA04BDE2}" srcOrd="2" destOrd="0" presId="urn:microsoft.com/office/officeart/2005/8/layout/hList1"/>
    <dgm:cxn modelId="{20C52DA2-75B8-414B-893B-FB10C2188A47}" type="presParOf" srcId="{1E0C40FA-6A6C-2E4E-837B-3AACCA04BDE2}" destId="{B23E1EDE-6C22-824A-BF42-F9FA9DDC6388}" srcOrd="0" destOrd="0" presId="urn:microsoft.com/office/officeart/2005/8/layout/hList1"/>
    <dgm:cxn modelId="{9BDF31C3-2762-D34D-9E0F-1211F5D0D33E}" type="presParOf" srcId="{1E0C40FA-6A6C-2E4E-837B-3AACCA04BDE2}" destId="{BBBB7172-872A-3744-83BD-8AF5987639ED}" srcOrd="1" destOrd="0" presId="urn:microsoft.com/office/officeart/2005/8/layout/hList1"/>
    <dgm:cxn modelId="{0C6333E4-98E2-9C49-9DAB-99FF25882A13}" type="presParOf" srcId="{07136213-28E3-0F46-8F6F-B66A732AADA9}" destId="{437DB539-CBA3-E648-9ED5-FEDCC742BBF7}" srcOrd="3" destOrd="0" presId="urn:microsoft.com/office/officeart/2005/8/layout/hList1"/>
    <dgm:cxn modelId="{AB60611A-CABF-494B-ADFE-11B68B5ADB43}" type="presParOf" srcId="{07136213-28E3-0F46-8F6F-B66A732AADA9}" destId="{EAB83BD7-EBD0-0E4F-9B35-0B6F3C5C0488}" srcOrd="4" destOrd="0" presId="urn:microsoft.com/office/officeart/2005/8/layout/hList1"/>
    <dgm:cxn modelId="{CECBA53D-53BE-624A-AB2E-DABD93829BFC}" type="presParOf" srcId="{EAB83BD7-EBD0-0E4F-9B35-0B6F3C5C0488}" destId="{F4ABD4A3-64DD-F347-A0D3-46F08EEBB4AE}" srcOrd="0" destOrd="0" presId="urn:microsoft.com/office/officeart/2005/8/layout/hList1"/>
    <dgm:cxn modelId="{49FE519A-59A1-C549-AC9C-AEAD3ACAAD6A}" type="presParOf" srcId="{EAB83BD7-EBD0-0E4F-9B35-0B6F3C5C0488}" destId="{75E5B799-4B7C-974F-B596-4AF60E9AC890}" srcOrd="1" destOrd="0" presId="urn:microsoft.com/office/officeart/2005/8/layout/hList1"/>
    <dgm:cxn modelId="{A983DA0F-1F54-794A-BEE9-5636B9E82FB6}" type="presParOf" srcId="{07136213-28E3-0F46-8F6F-B66A732AADA9}" destId="{A043D6B4-5F98-A84A-A743-08ABD49589A8}" srcOrd="5" destOrd="0" presId="urn:microsoft.com/office/officeart/2005/8/layout/hList1"/>
    <dgm:cxn modelId="{6B9F4D58-5F0C-B54A-997B-3FD35D58F7FD}" type="presParOf" srcId="{07136213-28E3-0F46-8F6F-B66A732AADA9}" destId="{778FE2D0-28D0-D548-88A9-BA56A1B468C3}" srcOrd="6" destOrd="0" presId="urn:microsoft.com/office/officeart/2005/8/layout/hList1"/>
    <dgm:cxn modelId="{6D2E9436-C01D-694F-8B89-5C91DD702AFA}" type="presParOf" srcId="{778FE2D0-28D0-D548-88A9-BA56A1B468C3}" destId="{1208F31D-40DC-B542-A9F3-49DD985A89CE}" srcOrd="0" destOrd="0" presId="urn:microsoft.com/office/officeart/2005/8/layout/hList1"/>
    <dgm:cxn modelId="{AD753715-6E38-5A41-AE2C-ACBAE770F083}" type="presParOf" srcId="{778FE2D0-28D0-D548-88A9-BA56A1B468C3}" destId="{25195D33-A218-6646-9CEB-E23A15CD4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TCN networks design and hyper parameters be optimized through evolutionary techniques?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a genetic algorithm perform better with high-dimensional and seasonal big data challenges such as market data?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we improve accuracy and performance of the deep neural networks?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Knowledge driven events that cause abrupt changes be incorporated into the model?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an adaptive continuous learning adaptive approach be applied (streaming market data and news data)?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Results of experiments in complete design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BBDA9-04D9-AA4C-B95E-22C660673868}">
      <dsp:nvSpPr>
        <dsp:cNvPr id="0" name=""/>
        <dsp:cNvSpPr/>
      </dsp:nvSpPr>
      <dsp:spPr>
        <a:xfrm>
          <a:off x="372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A) Research: Temporal Convolutional Network </a:t>
          </a:r>
        </a:p>
      </dsp:txBody>
      <dsp:txXfrm>
        <a:off x="3724" y="164971"/>
        <a:ext cx="2239490" cy="687903"/>
      </dsp:txXfrm>
    </dsp:sp>
    <dsp:sp modelId="{3C4FEC09-6F97-7942-8BB7-FC90C0A122FF}">
      <dsp:nvSpPr>
        <dsp:cNvPr id="0" name=""/>
        <dsp:cNvSpPr/>
      </dsp:nvSpPr>
      <dsp:spPr>
        <a:xfrm>
          <a:off x="372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Dilated Convolutional Layers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Encoder/Decoder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Best Network for Temporal prediction of time series information (e.g. market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(encoder/decoder)</a:t>
          </a:r>
        </a:p>
      </dsp:txBody>
      <dsp:txXfrm>
        <a:off x="3724" y="852874"/>
        <a:ext cx="2239490" cy="2567003"/>
      </dsp:txXfrm>
    </dsp:sp>
    <dsp:sp modelId="{B23E1EDE-6C22-824A-BF42-F9FA9DDC6388}">
      <dsp:nvSpPr>
        <dsp:cNvPr id="0" name=""/>
        <dsp:cNvSpPr/>
      </dsp:nvSpPr>
      <dsp:spPr>
        <a:xfrm>
          <a:off x="255674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B) Research: Genetic Algorithms</a:t>
          </a:r>
        </a:p>
      </dsp:txBody>
      <dsp:txXfrm>
        <a:off x="2556744" y="164971"/>
        <a:ext cx="2239490" cy="687903"/>
      </dsp:txXfrm>
    </dsp:sp>
    <dsp:sp modelId="{BBBB7172-872A-3744-83BD-8AF5987639ED}">
      <dsp:nvSpPr>
        <dsp:cNvPr id="0" name=""/>
        <dsp:cNvSpPr/>
      </dsp:nvSpPr>
      <dsp:spPr>
        <a:xfrm>
          <a:off x="255674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1367559"/>
            <a:satOff val="-2271"/>
            <a:lumOff val="-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367559"/>
              <a:satOff val="-2271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to layers and hyper parameters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Determine best genetic algorithms that can be applied (parameter tuning, black-box, binary gene encoding, adaptive) and fitness functions to apply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different genetic algorithms </a:t>
          </a:r>
        </a:p>
      </dsp:txBody>
      <dsp:txXfrm>
        <a:off x="2556744" y="852874"/>
        <a:ext cx="2239490" cy="2567003"/>
      </dsp:txXfrm>
    </dsp:sp>
    <dsp:sp modelId="{F4ABD4A3-64DD-F347-A0D3-46F08EEBB4AE}">
      <dsp:nvSpPr>
        <dsp:cNvPr id="0" name=""/>
        <dsp:cNvSpPr/>
      </dsp:nvSpPr>
      <dsp:spPr>
        <a:xfrm>
          <a:off x="510976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C) Applied: TCN – Performant Evolution – Supervised</a:t>
          </a:r>
        </a:p>
      </dsp:txBody>
      <dsp:txXfrm>
        <a:off x="5109763" y="164971"/>
        <a:ext cx="2239490" cy="687903"/>
      </dsp:txXfrm>
    </dsp:sp>
    <dsp:sp modelId="{75E5B799-4B7C-974F-B596-4AF60E9AC890}">
      <dsp:nvSpPr>
        <dsp:cNvPr id="0" name=""/>
        <dsp:cNvSpPr/>
      </dsp:nvSpPr>
      <dsp:spPr>
        <a:xfrm>
          <a:off x="510976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2735118"/>
            <a:satOff val="-4541"/>
            <a:lumOff val="-10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735118"/>
              <a:satOff val="-4541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TCN network design and genetic algorithm approach to time series problem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Compare backpropagation to evolutionary approach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</a:t>
          </a:r>
        </a:p>
      </dsp:txBody>
      <dsp:txXfrm>
        <a:off x="5109763" y="852874"/>
        <a:ext cx="2239490" cy="2567003"/>
      </dsp:txXfrm>
    </dsp:sp>
    <dsp:sp modelId="{1208F31D-40DC-B542-A9F3-49DD985A89CE}">
      <dsp:nvSpPr>
        <dsp:cNvPr id="0" name=""/>
        <dsp:cNvSpPr/>
      </dsp:nvSpPr>
      <dsp:spPr>
        <a:xfrm>
          <a:off x="766278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D) Applied: TCN – Performant Evolution – Including Events</a:t>
          </a:r>
        </a:p>
      </dsp:txBody>
      <dsp:txXfrm>
        <a:off x="7662783" y="164971"/>
        <a:ext cx="2239490" cy="687903"/>
      </dsp:txXfrm>
    </dsp:sp>
    <dsp:sp modelId="{25195D33-A218-6646-9CEB-E23A15CD4811}">
      <dsp:nvSpPr>
        <dsp:cNvPr id="0" name=""/>
        <dsp:cNvSpPr/>
      </dsp:nvSpPr>
      <dsp:spPr>
        <a:xfrm>
          <a:off x="766278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Knowledge driven events (negative effects causing abrupt changes)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Incorporate abrupt model (negative effect)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Continuous learning (stream real-time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(knowledge graphs / news events / current stock data)  </a:t>
          </a:r>
        </a:p>
      </dsp:txBody>
      <dsp:txXfrm>
        <a:off x="7662783" y="852874"/>
        <a:ext cx="2239490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TCN networks design and hyper parameters be optimized through evolutionary techniques?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Does a genetic algorithm perform better with high-dimensional and seasonal big data challenges such as market data?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we improve accuracy and performance of the deep neural networks?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Knowledge driven events that cause abrupt changes be incorporated into the model?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an adaptive continuous learning adaptive approach be applied (streaming market data and news data)?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Results of experiments in complete design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4D8E-1483-A24B-9B47-5A4823BD8C7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663D1-B550-BF49-9E54-5C454DCF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9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2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awnmccarthy/TEMPORAL/projects/1" TargetMode="External"/><Relationship Id="rId4" Type="http://schemas.openxmlformats.org/officeDocument/2006/relationships/hyperlink" Target="https://github.com/shawnmccarthy/TEMPOR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i.googleblog.com/2021/12/interpretable-deep-learning-for-time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gm.fh-koeln.de/ciopwebpub/Thill20a.d/bioma2020-tc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lipperemy/keras-tcn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owardsdatascience.com/temporal-coils-intro-to-temporal-convolutional-networks-for-time-series-forecasting-in-python-5907c04febc6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unit8co/darts" TargetMode="External"/><Relationship Id="rId9" Type="http://schemas.openxmlformats.org/officeDocument/2006/relationships/hyperlink" Target="https://towardsdatascience.com/temporal-fusion-transformer-a-primer-on-deep-forecasting-in-python-4eb37f3f359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5BE1-980F-5744-90CE-6528376A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999383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02F2-3870-FC48-B8BE-A72A0F01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624822"/>
            <a:ext cx="8676010" cy="120438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to positively empower enterprise with the INSIGHTS needed to win</a:t>
            </a:r>
          </a:p>
          <a:p>
            <a:r>
              <a:rPr lang="en-US" sz="1400" dirty="0">
                <a:solidFill>
                  <a:srgbClr val="FFFFFF"/>
                </a:solidFill>
                <a:hlinkClick r:id="rId4"/>
              </a:rPr>
              <a:t>https://github.com/shawnmccarthy/TEMPORAL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sz="1400" dirty="0">
                <a:solidFill>
                  <a:srgbClr val="FFFFFF"/>
                </a:solidFill>
                <a:hlinkClick r:id="rId5"/>
              </a:rPr>
              <a:t>https://github.com/shawnmccarthy/TEMPORAL/projects/1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CBDC03-E77F-024B-B72E-24B3E98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8921-7C54-B247-9D03-E67C9AAF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5578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Newer concepts</a:t>
            </a:r>
            <a:endParaRPr lang="en-US" sz="2800" dirty="0"/>
          </a:p>
        </p:txBody>
      </p:sp>
      <p:sp>
        <p:nvSpPr>
          <p:cNvPr id="3076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EAD9B-1DE4-CB41-9394-66C1F874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994"/>
            <a:ext cx="2974328" cy="32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32059DF-D114-3F43-B6DF-4B9286398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203078"/>
            <a:ext cx="2974328" cy="24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4865-BC7A-3143-88A0-D9681F3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1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844511"/>
              </p:ext>
            </p:extLst>
          </p:nvPr>
        </p:nvGraphicFramePr>
        <p:xfrm>
          <a:off x="4246121" y="161383"/>
          <a:ext cx="7732902" cy="65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6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53732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Convolutional Network Analysis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https://github.com/unit8co/darts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2/3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TCN - Dilated Convolutional Layers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https://towardsdatascience.com/temporal-coils-intro-to-temporal-convolutional-networks-for-time-series-forecasting-in-python-5907c04febc6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https://github.com/philipperemy/keras-tcn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Transformer Model Encoder / Decoder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http://www.gm.fh-koeln.de/ciopwebpub/Thill20a.d/bioma2020-tcn.pdf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0502485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6/7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N-BEAT - Neural Basis Expansion Analysis Time Series Forecasting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48084391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8/9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Fusion </a:t>
                      </a:r>
                      <a:r>
                        <a:rPr lang="en-US" sz="1200" dirty="0" err="1"/>
                        <a:t>Transfomrer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https://ai.googleblog.com/2021/12/interpretable-deep-learning-for-time.html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https://towardsdatascience.com/temporal-fusion-transformer-a-primer-on-deep-forecasting-in-python-4eb37f3f3594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1879474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Spring Break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34885658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11/12/13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Goal: Best Network for Temporal prediction of time series data (e.g. market data)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 of </a:t>
                      </a:r>
                      <a:r>
                        <a:rPr lang="en-US" sz="1200"/>
                        <a:t>results </a:t>
                      </a:r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27929524"/>
                  </a:ext>
                </a:extLst>
              </a:tr>
            </a:tbl>
          </a:graphicData>
        </a:graphic>
      </p:graphicFrame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078F9A96-76A8-FB49-BF74-90BB7E062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0173" y="477566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98118"/>
              </p:ext>
            </p:extLst>
          </p:nvPr>
        </p:nvGraphicFramePr>
        <p:xfrm>
          <a:off x="4246121" y="161383"/>
          <a:ext cx="7732902" cy="170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6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53732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14/15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Knowledge-Driven Based event embedding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of embedding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for phase 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9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BFC09CC-40BA-5841-A0DA-F9AAA18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Final Concept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EA0A3-D5C7-5944-BA22-13A40992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Genetic Algorithms applied to Temporal Convulsion Networks</a:t>
            </a:r>
          </a:p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pic>
        <p:nvPicPr>
          <p:cNvPr id="10" name="Picture 9" descr="Glowing blue bubbles">
            <a:extLst>
              <a:ext uri="{FF2B5EF4-FFF2-40B4-BE49-F238E27FC236}">
                <a16:creationId xmlns:a16="http://schemas.microsoft.com/office/drawing/2014/main" id="{6CE3D155-EDC9-42EA-A7D6-EDCFD9EE2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15" r="1786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Graphic 10" descr="Alterations &amp; Tailoring with solid fill">
            <a:extLst>
              <a:ext uri="{FF2B5EF4-FFF2-40B4-BE49-F238E27FC236}">
                <a16:creationId xmlns:a16="http://schemas.microsoft.com/office/drawing/2014/main" id="{A3ADB674-64FD-AE47-9D56-2C915A0C0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8417" y="1464776"/>
            <a:ext cx="1442423" cy="14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Initial thoughts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20DE3-3A6F-4DF8-8F51-63E28D57C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095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series analysis is widely used in fields such as business, economics, finance, science, and engineering.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Research Encoder/Decoder and Knowledge Driven Event Embedding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9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B) Research: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most common task to find parameters at which a particular function reaches its maxima value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Black-box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Gene Encoding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Adaptive GA</a:t>
            </a:r>
          </a:p>
          <a:p>
            <a:r>
              <a:rPr lang="en-US" sz="1400">
                <a:solidFill>
                  <a:srgbClr val="FFFFFF"/>
                </a:solidFill>
              </a:rPr>
              <a:t>Determine fitness function and architecture of genetic algorithms</a:t>
            </a:r>
          </a:p>
          <a:p>
            <a:r>
              <a:rPr lang="en-US" sz="1400">
                <a:solidFill>
                  <a:srgbClr val="FFFFFF"/>
                </a:solidFill>
              </a:rPr>
              <a:t>Can an adaptive approach to selecting GA parameters be applied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Genetic algorithms for feature selection | Neural Designer">
            <a:extLst>
              <a:ext uri="{FF2B5EF4-FFF2-40B4-BE49-F238E27FC236}">
                <a16:creationId xmlns:a16="http://schemas.microsoft.com/office/drawing/2014/main" id="{E29D893B-9BFA-FC40-A30D-F612AAA1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604521"/>
            <a:ext cx="6844045" cy="36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6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Apply TCN network design and genetic algorithm approach to time series problem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Goal: Compare backpropagation to evolutionary approach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Output experiments across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0255BD7-804A-7F46-A96D-AE6D4EA8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72841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53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Knowledge driven events (negative effects causing abrupt changes)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Incorporate abrupt model (negative effect)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Continuous learning (stream real-time data)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Output experiments across more recent designs (knowledge graphs / news events / current stock data) 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ECE9990-1C25-9E4E-A43F-ADB916274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22877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35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19530</TotalTime>
  <Words>676</Words>
  <Application>Microsoft Macintosh PowerPoint</Application>
  <PresentationFormat>Widescreen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Temporal Analysis Performant Evolution</vt:lpstr>
      <vt:lpstr>Schedule</vt:lpstr>
      <vt:lpstr>Schedule</vt:lpstr>
      <vt:lpstr>Final Concept</vt:lpstr>
      <vt:lpstr>Initial thoughts</vt:lpstr>
      <vt:lpstr>A) Research: TCN</vt:lpstr>
      <vt:lpstr>B) Research: GA</vt:lpstr>
      <vt:lpstr>C) Applied: E-TCN</vt:lpstr>
      <vt:lpstr>D) Applied: E-TCN</vt:lpstr>
      <vt:lpstr>Appendix</vt:lpstr>
      <vt:lpstr>Newer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disrupted -A Strategy for Web API reuse</dc:title>
  <dc:creator>Shawn McCarthy</dc:creator>
  <cp:lastModifiedBy>Shawn McCarthy</cp:lastModifiedBy>
  <cp:revision>75</cp:revision>
  <dcterms:created xsi:type="dcterms:W3CDTF">2020-11-22T18:41:05Z</dcterms:created>
  <dcterms:modified xsi:type="dcterms:W3CDTF">2022-01-24T01:35:34Z</dcterms:modified>
</cp:coreProperties>
</file>