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6" r:id="rId2"/>
    <p:sldId id="324" r:id="rId3"/>
    <p:sldId id="272" r:id="rId4"/>
    <p:sldId id="323" r:id="rId5"/>
    <p:sldId id="325" r:id="rId6"/>
    <p:sldId id="327" r:id="rId7"/>
    <p:sldId id="326" r:id="rId8"/>
    <p:sldId id="312" r:id="rId9"/>
    <p:sldId id="313" r:id="rId10"/>
    <p:sldId id="316" r:id="rId11"/>
    <p:sldId id="318" r:id="rId12"/>
    <p:sldId id="320" r:id="rId13"/>
    <p:sldId id="322" r:id="rId14"/>
    <p:sldId id="26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50"/>
    <p:restoredTop sz="71224"/>
  </p:normalViewPr>
  <p:slideViewPr>
    <p:cSldViewPr snapToGrid="0" snapToObjects="1">
      <p:cViewPr varScale="1">
        <p:scale>
          <a:sx n="92" d="100"/>
          <a:sy n="92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normalize the input of hidden layers (which counteracts the exploding gradient problem among other things), weight normalization is applied to every convolutional layer.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prevent overfitting, regularization is introduced via dropout after every convolutional layer in every residual block. The following figure shows the final residual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 (coefficient of determination) regression score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8co.github.io/darts/examples/07-NBEATS-examples.html" TargetMode="Externa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hyperlink" Target="http://www.gm.fh-koeln.de/ciopwebpub/Thill20a.d/bioma2020-tcn.pdf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hyperlink" Target="https://unit8co.github.io/darts/examples/13-TFT-examples.html" TargetMode="External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hyperlink" Target="https://towardsdatascience.com/temporal-fusion-transformer-a-primer-on-deep-forecasting-in-python-4eb37f3f3594" TargetMode="External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ai.googleblog.com/2021/12/interpretable-deep-learning-for-ti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Time series analysis is widely used in fields such as business, economics, finance, science, and engineering.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Research Encoder/Decoder and Knowledge Driven Event Embedding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79587"/>
              </p:ext>
            </p:extLst>
          </p:nvPr>
        </p:nvGraphicFramePr>
        <p:xfrm>
          <a:off x="4175923" y="30480"/>
          <a:ext cx="78031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7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86900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601033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4509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1069444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TCN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760207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https://unit8co.github.io/darts/examples/07-NBEATS-examples.html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1687917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https://unit8co.github.io/darts/examples/13-TFT-examples.html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results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8261" y="301354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98118"/>
              </p:ext>
            </p:extLst>
          </p:nvPr>
        </p:nvGraphicFramePr>
        <p:xfrm>
          <a:off x="4246121" y="161383"/>
          <a:ext cx="7732902" cy="170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9D7FE-0CA9-D340-BCE7-0921E4F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TCN Basic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68B3D-4118-E043-A958-90FC9D7F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Consists of dilated, causal 1D convolutional layers with the same input and output lengths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DEF7616-EAB8-0E4E-B596-64B659D1F4F2}"/>
              </a:ext>
            </a:extLst>
          </p:cNvPr>
          <p:cNvSpPr txBox="1"/>
          <p:nvPr/>
        </p:nvSpPr>
        <p:spPr>
          <a:xfrm>
            <a:off x="5061369" y="305330"/>
            <a:ext cx="6116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Given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input_length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kernel_size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dilation_base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 and the minimum number of layers required for full history coverage, TCN network would look something like this</a:t>
            </a:r>
            <a:endParaRPr lang="en-US" dirty="0"/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F480A5C1-EBBD-534F-906D-EE168722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3" y="1876359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0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8461D-926A-4F44-ABB3-912B94F8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3993-A82C-6A4D-9180-7EC343CFE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= </a:t>
            </a:r>
            <a:r>
              <a:rPr lang="en-US" dirty="0" err="1"/>
              <a:t>TCNModel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input_chunk_length</a:t>
            </a:r>
            <a:r>
              <a:rPr lang="en-US" dirty="0"/>
              <a:t>=365,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output_chunk_length</a:t>
            </a:r>
            <a:r>
              <a:rPr lang="en-US" dirty="0"/>
              <a:t>=7,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n_epochs</a:t>
            </a:r>
            <a:r>
              <a:rPr lang="en-US" dirty="0"/>
              <a:t>=50,</a:t>
            </a:r>
            <a:br>
              <a:rPr lang="en-US" dirty="0"/>
            </a:br>
            <a:r>
              <a:rPr lang="en-US" dirty="0"/>
              <a:t>    dropout=0.2,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dilation_base</a:t>
            </a:r>
            <a:r>
              <a:rPr lang="en-US" dirty="0"/>
              <a:t>=2,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weight_norm</a:t>
            </a:r>
            <a:r>
              <a:rPr lang="en-US" dirty="0"/>
              <a:t>=True,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kernel_size</a:t>
            </a:r>
            <a:r>
              <a:rPr lang="en-US" dirty="0"/>
              <a:t>=5,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num_filters</a:t>
            </a:r>
            <a:r>
              <a:rPr lang="en-US" dirty="0"/>
              <a:t>=8,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nr_epochs_val_period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random_state</a:t>
            </a:r>
            <a:r>
              <a:rPr lang="en-US" dirty="0"/>
              <a:t>=0,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7E8F8F3-1732-6E47-9D34-919AFB90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02" y="2134392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C5D8-C537-4C4E-98CF-D88331ADBD0E}"/>
              </a:ext>
            </a:extLst>
          </p:cNvPr>
          <p:cNvCxnSpPr/>
          <p:nvPr/>
        </p:nvCxnSpPr>
        <p:spPr>
          <a:xfrm>
            <a:off x="3394364" y="3726873"/>
            <a:ext cx="3380509" cy="1382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419768-140C-7541-9011-AABD66593F19}"/>
              </a:ext>
            </a:extLst>
          </p:cNvPr>
          <p:cNvCxnSpPr>
            <a:cxnSpLocks/>
          </p:cNvCxnSpPr>
          <p:nvPr/>
        </p:nvCxnSpPr>
        <p:spPr>
          <a:xfrm>
            <a:off x="3089564" y="4294909"/>
            <a:ext cx="3822773" cy="929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28260-5384-DF45-93A3-7F5315F803A3}"/>
              </a:ext>
            </a:extLst>
          </p:cNvPr>
          <p:cNvCxnSpPr>
            <a:cxnSpLocks/>
          </p:cNvCxnSpPr>
          <p:nvPr/>
        </p:nvCxnSpPr>
        <p:spPr>
          <a:xfrm>
            <a:off x="3394364" y="4020342"/>
            <a:ext cx="3517973" cy="842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62410-5FC1-194B-8253-C7314B4F7667}"/>
              </a:ext>
            </a:extLst>
          </p:cNvPr>
          <p:cNvCxnSpPr>
            <a:cxnSpLocks/>
          </p:cNvCxnSpPr>
          <p:nvPr/>
        </p:nvCxnSpPr>
        <p:spPr>
          <a:xfrm flipV="1">
            <a:off x="3699164" y="1575807"/>
            <a:ext cx="1704109" cy="1425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09DA-7A97-924E-8AC6-D6A326BED6AB}"/>
              </a:ext>
            </a:extLst>
          </p:cNvPr>
          <p:cNvSpPr txBox="1"/>
          <p:nvPr/>
        </p:nvSpPr>
        <p:spPr>
          <a:xfrm>
            <a:off x="5374483" y="1276047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forecast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F48B2-6D5C-E149-A3BB-FFE74FB886A2}"/>
              </a:ext>
            </a:extLst>
          </p:cNvPr>
          <p:cNvCxnSpPr>
            <a:cxnSpLocks/>
          </p:cNvCxnSpPr>
          <p:nvPr/>
        </p:nvCxnSpPr>
        <p:spPr>
          <a:xfrm>
            <a:off x="3394364" y="4919099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C8B43-413F-7A4C-9AFB-339458E2B001}"/>
              </a:ext>
            </a:extLst>
          </p:cNvPr>
          <p:cNvSpPr txBox="1"/>
          <p:nvPr/>
        </p:nvSpPr>
        <p:spPr>
          <a:xfrm>
            <a:off x="4156364" y="6021387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Periods to wait for Loss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D83EE-0878-634B-A958-D45BC0506425}"/>
              </a:ext>
            </a:extLst>
          </p:cNvPr>
          <p:cNvCxnSpPr>
            <a:cxnSpLocks/>
          </p:cNvCxnSpPr>
          <p:nvPr/>
        </p:nvCxnSpPr>
        <p:spPr>
          <a:xfrm>
            <a:off x="3089564" y="5128958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6DEAA-21A8-CE45-BEF2-04E684733212}"/>
              </a:ext>
            </a:extLst>
          </p:cNvPr>
          <p:cNvSpPr txBox="1"/>
          <p:nvPr/>
        </p:nvSpPr>
        <p:spPr>
          <a:xfrm>
            <a:off x="3803849" y="6410215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</p:spTree>
    <p:extLst>
      <p:ext uri="{BB962C8B-B14F-4D97-AF65-F5344CB8AC3E}">
        <p14:creationId xmlns:p14="http://schemas.microsoft.com/office/powerpoint/2010/main" val="3195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7378EC-7111-B54E-ADCF-34E019B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Oil, CPI, Dollar Index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E75AB7-2EA3-D548-975C-B5983FA96C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2299494"/>
            <a:ext cx="46990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8DA6F-0DCB-B54E-9AD7-7C7442CBC446}"/>
              </a:ext>
            </a:extLst>
          </p:cNvPr>
          <p:cNvSpPr txBox="1"/>
          <p:nvPr/>
        </p:nvSpPr>
        <p:spPr>
          <a:xfrm>
            <a:off x="2819949" y="1727756"/>
            <a:ext cx="767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loss: 0.0006, validation loss: 0.0008, best </a:t>
            </a:r>
            <a:r>
              <a:rPr lang="en-US" dirty="0" err="1"/>
              <a:t>val</a:t>
            </a:r>
            <a:r>
              <a:rPr lang="en-US" dirty="0"/>
              <a:t> loss: 0.0008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2FB5B9E-D8C1-6C46-BC8F-9C392EB1F4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51" y="2249488"/>
            <a:ext cx="457831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19722</TotalTime>
  <Words>1031</Words>
  <Application>Microsoft Macintosh PowerPoint</Application>
  <PresentationFormat>Widescreen</PresentationFormat>
  <Paragraphs>125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NeueMontreal</vt:lpstr>
      <vt:lpstr>Tw Cen MT</vt:lpstr>
      <vt:lpstr>Circuit</vt:lpstr>
      <vt:lpstr>Temporal Analysis Performant Evolution</vt:lpstr>
      <vt:lpstr>A) Research: TCN</vt:lpstr>
      <vt:lpstr>Schedule</vt:lpstr>
      <vt:lpstr>Schedule</vt:lpstr>
      <vt:lpstr>TCN Basic model</vt:lpstr>
      <vt:lpstr>Hyper Parameters</vt:lpstr>
      <vt:lpstr>Oil, CPI, Dollar Index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80</cp:revision>
  <dcterms:created xsi:type="dcterms:W3CDTF">2020-11-22T18:41:05Z</dcterms:created>
  <dcterms:modified xsi:type="dcterms:W3CDTF">2022-02-02T04:04:38Z</dcterms:modified>
</cp:coreProperties>
</file>