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7"/>
  </p:notesMasterIdLst>
  <p:sldIdLst>
    <p:sldId id="256" r:id="rId2"/>
    <p:sldId id="324" r:id="rId3"/>
    <p:sldId id="272" r:id="rId4"/>
    <p:sldId id="323" r:id="rId5"/>
    <p:sldId id="325" r:id="rId6"/>
    <p:sldId id="327" r:id="rId7"/>
    <p:sldId id="326" r:id="rId8"/>
    <p:sldId id="330" r:id="rId9"/>
    <p:sldId id="329" r:id="rId10"/>
    <p:sldId id="331" r:id="rId11"/>
    <p:sldId id="332" r:id="rId12"/>
    <p:sldId id="334" r:id="rId13"/>
    <p:sldId id="335" r:id="rId14"/>
    <p:sldId id="328" r:id="rId15"/>
    <p:sldId id="336" r:id="rId16"/>
    <p:sldId id="337" r:id="rId17"/>
    <p:sldId id="338" r:id="rId18"/>
    <p:sldId id="312" r:id="rId19"/>
    <p:sldId id="313" r:id="rId20"/>
    <p:sldId id="316" r:id="rId21"/>
    <p:sldId id="318" r:id="rId22"/>
    <p:sldId id="320" r:id="rId23"/>
    <p:sldId id="322" r:id="rId24"/>
    <p:sldId id="264" r:id="rId25"/>
    <p:sldId id="31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9"/>
    <p:restoredTop sz="71224"/>
  </p:normalViewPr>
  <p:slideViewPr>
    <p:cSldViewPr snapToGrid="0" snapToObjects="1">
      <p:cViewPr varScale="1">
        <p:scale>
          <a:sx n="100" d="100"/>
          <a:sy n="100" d="100"/>
        </p:scale>
        <p:origin x="19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31F06-AFA2-4A8C-A5FC-9CA573F33DE2}"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US"/>
        </a:p>
      </dgm:t>
    </dgm:pt>
    <dgm:pt modelId="{A681B842-FB70-4220-8BBA-F1D40F27740A}">
      <dgm:prSet/>
      <dgm:spPr/>
      <dgm:t>
        <a:bodyPr/>
        <a:lstStyle/>
        <a:p>
          <a:r>
            <a:rPr lang="en-US" dirty="0"/>
            <a:t>A) Research: Temporal Convolutional Network </a:t>
          </a:r>
        </a:p>
      </dgm:t>
    </dgm:pt>
    <dgm:pt modelId="{BA404BCC-7304-45E8-8743-4224CA8ADF8F}" type="parTrans" cxnId="{C5FF52B5-ECCC-4E24-948F-F941B1D1AF8D}">
      <dgm:prSet/>
      <dgm:spPr/>
      <dgm:t>
        <a:bodyPr/>
        <a:lstStyle/>
        <a:p>
          <a:endParaRPr lang="en-US"/>
        </a:p>
      </dgm:t>
    </dgm:pt>
    <dgm:pt modelId="{B83A92CB-C727-4AD2-A7C0-7BC9670A8572}" type="sibTrans" cxnId="{C5FF52B5-ECCC-4E24-948F-F941B1D1AF8D}">
      <dgm:prSet/>
      <dgm:spPr/>
      <dgm:t>
        <a:bodyPr/>
        <a:lstStyle/>
        <a:p>
          <a:endParaRPr lang="en-US"/>
        </a:p>
      </dgm:t>
    </dgm:pt>
    <dgm:pt modelId="{89A987F5-9162-4319-8366-92C76941ABCD}">
      <dgm:prSet/>
      <dgm:spPr/>
      <dgm:t>
        <a:bodyPr/>
        <a:lstStyle/>
        <a:p>
          <a:r>
            <a:rPr lang="en-US" dirty="0"/>
            <a:t>Dilated Convolutional Layers</a:t>
          </a:r>
        </a:p>
      </dgm:t>
    </dgm:pt>
    <dgm:pt modelId="{680B290C-17E1-4B21-9024-E6ED442DEC44}" type="parTrans" cxnId="{1E422BF9-D916-4019-8C34-B2E8CCD47CAC}">
      <dgm:prSet/>
      <dgm:spPr/>
      <dgm:t>
        <a:bodyPr/>
        <a:lstStyle/>
        <a:p>
          <a:endParaRPr lang="en-US"/>
        </a:p>
      </dgm:t>
    </dgm:pt>
    <dgm:pt modelId="{E6F076A2-C3EA-49EF-999D-6E9AA6CD530C}" type="sibTrans" cxnId="{1E422BF9-D916-4019-8C34-B2E8CCD47CAC}">
      <dgm:prSet/>
      <dgm:spPr/>
      <dgm:t>
        <a:bodyPr/>
        <a:lstStyle/>
        <a:p>
          <a:endParaRPr lang="en-US"/>
        </a:p>
      </dgm:t>
    </dgm:pt>
    <dgm:pt modelId="{4AE1CAA7-F064-409C-A4F3-5085ED8785C7}">
      <dgm:prSet/>
      <dgm:spPr/>
      <dgm:t>
        <a:bodyPr/>
        <a:lstStyle/>
        <a:p>
          <a:r>
            <a:rPr lang="en-US" dirty="0"/>
            <a:t>Encoder/Decoder</a:t>
          </a:r>
        </a:p>
      </dgm:t>
    </dgm:pt>
    <dgm:pt modelId="{58344C5D-8909-4FD6-B219-844C89A1CE72}" type="parTrans" cxnId="{BF8A3B48-62DB-4148-B75D-347C5B1214AF}">
      <dgm:prSet/>
      <dgm:spPr/>
      <dgm:t>
        <a:bodyPr/>
        <a:lstStyle/>
        <a:p>
          <a:endParaRPr lang="en-US"/>
        </a:p>
      </dgm:t>
    </dgm:pt>
    <dgm:pt modelId="{3A5D1931-EE45-4713-95EA-CDCEE0FC5556}" type="sibTrans" cxnId="{BF8A3B48-62DB-4148-B75D-347C5B1214AF}">
      <dgm:prSet/>
      <dgm:spPr/>
      <dgm:t>
        <a:bodyPr/>
        <a:lstStyle/>
        <a:p>
          <a:endParaRPr lang="en-US"/>
        </a:p>
      </dgm:t>
    </dgm:pt>
    <dgm:pt modelId="{A8F967AE-D58E-4303-A291-32E43236DECE}">
      <dgm:prSet/>
      <dgm:spPr/>
      <dgm:t>
        <a:bodyPr/>
        <a:lstStyle/>
        <a:p>
          <a:r>
            <a:rPr lang="en-US" dirty="0"/>
            <a:t>B) Research: Genetic Algorithms</a:t>
          </a:r>
        </a:p>
      </dgm:t>
    </dgm:pt>
    <dgm:pt modelId="{85E97655-65C3-46D3-8346-A4DDF4B8B9D0}" type="parTrans" cxnId="{7B64DC07-BDF6-44A9-A1AE-03D901E5C3BB}">
      <dgm:prSet/>
      <dgm:spPr/>
      <dgm:t>
        <a:bodyPr/>
        <a:lstStyle/>
        <a:p>
          <a:endParaRPr lang="en-US"/>
        </a:p>
      </dgm:t>
    </dgm:pt>
    <dgm:pt modelId="{1E05EA17-ADF4-47D5-9923-F00412CEFFFA}" type="sibTrans" cxnId="{7B64DC07-BDF6-44A9-A1AE-03D901E5C3BB}">
      <dgm:prSet/>
      <dgm:spPr/>
      <dgm:t>
        <a:bodyPr/>
        <a:lstStyle/>
        <a:p>
          <a:endParaRPr lang="en-US"/>
        </a:p>
      </dgm:t>
    </dgm:pt>
    <dgm:pt modelId="{BF376855-7064-4A88-9DC0-039E4C3F9032}">
      <dgm:prSet/>
      <dgm:spPr/>
      <dgm:t>
        <a:bodyPr/>
        <a:lstStyle/>
        <a:p>
          <a:r>
            <a:rPr lang="en-US" dirty="0"/>
            <a:t>Apply to layers and hyper parameters </a:t>
          </a:r>
        </a:p>
      </dgm:t>
    </dgm:pt>
    <dgm:pt modelId="{D2CE653D-02DA-47C4-AE69-DB241F001E00}" type="parTrans" cxnId="{1A94DA2F-B500-4D44-9024-A147D788C6FB}">
      <dgm:prSet/>
      <dgm:spPr/>
      <dgm:t>
        <a:bodyPr/>
        <a:lstStyle/>
        <a:p>
          <a:endParaRPr lang="en-US"/>
        </a:p>
      </dgm:t>
    </dgm:pt>
    <dgm:pt modelId="{77F599EB-A107-49C5-AEFA-CFF7F4AA55E5}" type="sibTrans" cxnId="{1A94DA2F-B500-4D44-9024-A147D788C6FB}">
      <dgm:prSet/>
      <dgm:spPr/>
      <dgm:t>
        <a:bodyPr/>
        <a:lstStyle/>
        <a:p>
          <a:endParaRPr lang="en-US"/>
        </a:p>
      </dgm:t>
    </dgm:pt>
    <dgm:pt modelId="{AA4E6139-EFD7-4A0F-8C16-8E8CDFE92E3F}">
      <dgm:prSet/>
      <dgm:spPr/>
      <dgm:t>
        <a:bodyPr/>
        <a:lstStyle/>
        <a:p>
          <a:r>
            <a:rPr lang="en-US" dirty="0"/>
            <a:t>C) Applied: TCN – Performant Evolution – Supervised</a:t>
          </a:r>
        </a:p>
      </dgm:t>
    </dgm:pt>
    <dgm:pt modelId="{F69D6B02-EA2C-4BD3-B949-E2930D178EFC}" type="parTrans" cxnId="{E5F2B24D-6973-4D7F-B136-DD3D63D9E9A8}">
      <dgm:prSet/>
      <dgm:spPr/>
      <dgm:t>
        <a:bodyPr/>
        <a:lstStyle/>
        <a:p>
          <a:endParaRPr lang="en-US"/>
        </a:p>
      </dgm:t>
    </dgm:pt>
    <dgm:pt modelId="{410FAD95-CBD2-42F9-9F3C-8542DCA58D2D}" type="sibTrans" cxnId="{E5F2B24D-6973-4D7F-B136-DD3D63D9E9A8}">
      <dgm:prSet/>
      <dgm:spPr/>
      <dgm:t>
        <a:bodyPr/>
        <a:lstStyle/>
        <a:p>
          <a:endParaRPr lang="en-US"/>
        </a:p>
      </dgm:t>
    </dgm:pt>
    <dgm:pt modelId="{E442777B-109B-4E5F-A23C-B5CA4512ABF5}">
      <dgm:prSet/>
      <dgm:spPr/>
      <dgm:t>
        <a:bodyPr/>
        <a:lstStyle/>
        <a:p>
          <a:r>
            <a:rPr lang="en-US" dirty="0"/>
            <a:t>Apply TCN network design and genetic algorithm approach to time series problem</a:t>
          </a:r>
        </a:p>
      </dgm:t>
    </dgm:pt>
    <dgm:pt modelId="{FAD92203-88D5-4D1D-93BA-8C3540011E8C}" type="parTrans" cxnId="{10389607-4A5E-408A-B2D2-AA12F7A071A3}">
      <dgm:prSet/>
      <dgm:spPr/>
      <dgm:t>
        <a:bodyPr/>
        <a:lstStyle/>
        <a:p>
          <a:endParaRPr lang="en-US"/>
        </a:p>
      </dgm:t>
    </dgm:pt>
    <dgm:pt modelId="{0F771D55-005B-41BB-B363-36AFDDD4AADA}" type="sibTrans" cxnId="{10389607-4A5E-408A-B2D2-AA12F7A071A3}">
      <dgm:prSet/>
      <dgm:spPr/>
      <dgm:t>
        <a:bodyPr/>
        <a:lstStyle/>
        <a:p>
          <a:endParaRPr lang="en-US"/>
        </a:p>
      </dgm:t>
    </dgm:pt>
    <dgm:pt modelId="{DA7E2421-272F-4C47-9CF1-DA053B99AEFD}">
      <dgm:prSet/>
      <dgm:spPr/>
      <dgm:t>
        <a:bodyPr/>
        <a:lstStyle/>
        <a:p>
          <a:r>
            <a:rPr lang="en-US" dirty="0"/>
            <a:t>Goal: Best Network for Temporal prediction of time series information (e.g. market data)</a:t>
          </a:r>
        </a:p>
      </dgm:t>
    </dgm:pt>
    <dgm:pt modelId="{151C560C-8033-344C-866A-A7B1AD63C97F}" type="parTrans" cxnId="{30D6A65B-DB19-FE4D-B3E3-7D3F0905B832}">
      <dgm:prSet/>
      <dgm:spPr/>
      <dgm:t>
        <a:bodyPr/>
        <a:lstStyle/>
        <a:p>
          <a:endParaRPr lang="en-US"/>
        </a:p>
      </dgm:t>
    </dgm:pt>
    <dgm:pt modelId="{5FA22620-2EF5-AD40-91DD-3284B370B56A}" type="sibTrans" cxnId="{30D6A65B-DB19-FE4D-B3E3-7D3F0905B832}">
      <dgm:prSet/>
      <dgm:spPr/>
      <dgm:t>
        <a:bodyPr/>
        <a:lstStyle/>
        <a:p>
          <a:endParaRPr lang="en-US"/>
        </a:p>
      </dgm:t>
    </dgm:pt>
    <dgm:pt modelId="{DED13947-DE53-9146-8B55-99E7EE813BD8}">
      <dgm:prSet/>
      <dgm:spPr/>
      <dgm:t>
        <a:bodyPr/>
        <a:lstStyle/>
        <a:p>
          <a:r>
            <a:rPr lang="en-US" dirty="0"/>
            <a:t>Output experiments across more recent designs (encoder/decoder)</a:t>
          </a:r>
        </a:p>
      </dgm:t>
    </dgm:pt>
    <dgm:pt modelId="{D49EC7D4-7F11-7C44-B4A4-F5223225C76E}" type="parTrans" cxnId="{E7251922-DF9E-4142-98AC-C897D427A4EE}">
      <dgm:prSet/>
      <dgm:spPr/>
      <dgm:t>
        <a:bodyPr/>
        <a:lstStyle/>
        <a:p>
          <a:endParaRPr lang="en-US"/>
        </a:p>
      </dgm:t>
    </dgm:pt>
    <dgm:pt modelId="{CA4D5F33-0BE7-B444-BDEB-63D2AD71AEDB}" type="sibTrans" cxnId="{E7251922-DF9E-4142-98AC-C897D427A4EE}">
      <dgm:prSet/>
      <dgm:spPr/>
      <dgm:t>
        <a:bodyPr/>
        <a:lstStyle/>
        <a:p>
          <a:endParaRPr lang="en-US"/>
        </a:p>
      </dgm:t>
    </dgm:pt>
    <dgm:pt modelId="{7F020CE8-F0EF-7045-928A-C91F31CFCF1C}">
      <dgm:prSet/>
      <dgm:spPr/>
      <dgm:t>
        <a:bodyPr/>
        <a:lstStyle/>
        <a:p>
          <a:r>
            <a:rPr lang="en-US" dirty="0"/>
            <a:t>Goal: Determine best genetic algorithms that can be applied (parameter tuning, black-box, binary gene encoding, adaptive) and fitness functions to apply</a:t>
          </a:r>
        </a:p>
      </dgm:t>
    </dgm:pt>
    <dgm:pt modelId="{D75F7971-829E-8545-B69F-E45F971F71BB}" type="parTrans" cxnId="{C18B5AA0-F3A4-4D40-8251-B57F73A5C685}">
      <dgm:prSet/>
      <dgm:spPr/>
      <dgm:t>
        <a:bodyPr/>
        <a:lstStyle/>
        <a:p>
          <a:endParaRPr lang="en-US"/>
        </a:p>
      </dgm:t>
    </dgm:pt>
    <dgm:pt modelId="{66734B6F-7287-F542-B28E-9085E52F6D77}" type="sibTrans" cxnId="{C18B5AA0-F3A4-4D40-8251-B57F73A5C685}">
      <dgm:prSet/>
      <dgm:spPr/>
      <dgm:t>
        <a:bodyPr/>
        <a:lstStyle/>
        <a:p>
          <a:endParaRPr lang="en-US"/>
        </a:p>
      </dgm:t>
    </dgm:pt>
    <dgm:pt modelId="{3218EDBB-7B01-604D-9004-1CE135BC140D}">
      <dgm:prSet/>
      <dgm:spPr/>
      <dgm:t>
        <a:bodyPr/>
        <a:lstStyle/>
        <a:p>
          <a:r>
            <a:rPr lang="en-US" dirty="0"/>
            <a:t>Output experiments across different genetic algorithms </a:t>
          </a:r>
        </a:p>
      </dgm:t>
    </dgm:pt>
    <dgm:pt modelId="{EC442584-DBF8-4346-B4D8-988E7E24BF76}" type="parTrans" cxnId="{59A83ABF-EADB-7148-AD77-86E610D12924}">
      <dgm:prSet/>
      <dgm:spPr/>
      <dgm:t>
        <a:bodyPr/>
        <a:lstStyle/>
        <a:p>
          <a:endParaRPr lang="en-US"/>
        </a:p>
      </dgm:t>
    </dgm:pt>
    <dgm:pt modelId="{DFCFF04F-DE7E-4641-B25A-770FE95B92E8}" type="sibTrans" cxnId="{59A83ABF-EADB-7148-AD77-86E610D12924}">
      <dgm:prSet/>
      <dgm:spPr/>
      <dgm:t>
        <a:bodyPr/>
        <a:lstStyle/>
        <a:p>
          <a:endParaRPr lang="en-US"/>
        </a:p>
      </dgm:t>
    </dgm:pt>
    <dgm:pt modelId="{51E9CBF0-6198-1445-BEF1-D280383E3549}">
      <dgm:prSet/>
      <dgm:spPr/>
      <dgm:t>
        <a:bodyPr/>
        <a:lstStyle/>
        <a:p>
          <a:r>
            <a:rPr lang="en-US" dirty="0"/>
            <a:t>Goal: Compare backpropagation to evolutionary approach</a:t>
          </a:r>
        </a:p>
      </dgm:t>
    </dgm:pt>
    <dgm:pt modelId="{EF2FCA1E-E963-5B49-859A-7E2714F2C2C6}" type="parTrans" cxnId="{8E666C77-DA34-B449-ACF5-4191735018CE}">
      <dgm:prSet/>
      <dgm:spPr/>
      <dgm:t>
        <a:bodyPr/>
        <a:lstStyle/>
        <a:p>
          <a:endParaRPr lang="en-US"/>
        </a:p>
      </dgm:t>
    </dgm:pt>
    <dgm:pt modelId="{CC33A33C-83FB-2D4E-B24F-E0B16992A1A6}" type="sibTrans" cxnId="{8E666C77-DA34-B449-ACF5-4191735018CE}">
      <dgm:prSet/>
      <dgm:spPr/>
      <dgm:t>
        <a:bodyPr/>
        <a:lstStyle/>
        <a:p>
          <a:endParaRPr lang="en-US"/>
        </a:p>
      </dgm:t>
    </dgm:pt>
    <dgm:pt modelId="{9363BB9E-DACF-6946-9A7D-AE7FA4804B92}">
      <dgm:prSet/>
      <dgm:spPr/>
      <dgm:t>
        <a:bodyPr/>
        <a:lstStyle/>
        <a:p>
          <a:r>
            <a:rPr lang="en-US" dirty="0"/>
            <a:t>Output experiments across</a:t>
          </a:r>
        </a:p>
      </dgm:t>
    </dgm:pt>
    <dgm:pt modelId="{C4E32D88-80DF-F449-9B2A-C3E2D29C8F17}" type="parTrans" cxnId="{4BCEE974-37AC-ED44-ABD6-FD94CE696D62}">
      <dgm:prSet/>
      <dgm:spPr/>
      <dgm:t>
        <a:bodyPr/>
        <a:lstStyle/>
        <a:p>
          <a:endParaRPr lang="en-US"/>
        </a:p>
      </dgm:t>
    </dgm:pt>
    <dgm:pt modelId="{25785D01-2C91-A642-A978-CAB7C39298E4}" type="sibTrans" cxnId="{4BCEE974-37AC-ED44-ABD6-FD94CE696D62}">
      <dgm:prSet/>
      <dgm:spPr/>
      <dgm:t>
        <a:bodyPr/>
        <a:lstStyle/>
        <a:p>
          <a:endParaRPr lang="en-US"/>
        </a:p>
      </dgm:t>
    </dgm:pt>
    <dgm:pt modelId="{A1CB26C2-F8A0-2D47-A2CF-AB5F3B34F2E8}">
      <dgm:prSet/>
      <dgm:spPr/>
      <dgm:t>
        <a:bodyPr/>
        <a:lstStyle/>
        <a:p>
          <a:r>
            <a:rPr lang="en-US" dirty="0"/>
            <a:t>D) Applied: TCN – Performant Evolution – Including Events</a:t>
          </a:r>
        </a:p>
      </dgm:t>
    </dgm:pt>
    <dgm:pt modelId="{3B0FE650-3C4E-6E4D-9D0B-2554212BA97D}" type="parTrans" cxnId="{240A7BB0-B522-084E-B428-8184F80BF850}">
      <dgm:prSet/>
      <dgm:spPr/>
      <dgm:t>
        <a:bodyPr/>
        <a:lstStyle/>
        <a:p>
          <a:endParaRPr lang="en-US"/>
        </a:p>
      </dgm:t>
    </dgm:pt>
    <dgm:pt modelId="{8E087CCB-901F-4B42-BB39-33B60ABE2707}" type="sibTrans" cxnId="{240A7BB0-B522-084E-B428-8184F80BF850}">
      <dgm:prSet/>
      <dgm:spPr/>
      <dgm:t>
        <a:bodyPr/>
        <a:lstStyle/>
        <a:p>
          <a:endParaRPr lang="en-US"/>
        </a:p>
      </dgm:t>
    </dgm:pt>
    <dgm:pt modelId="{BA14C773-0D1C-EC48-9959-E04F0634030F}">
      <dgm:prSet/>
      <dgm:spPr/>
      <dgm:t>
        <a:bodyPr/>
        <a:lstStyle/>
        <a:p>
          <a:r>
            <a:rPr lang="en-US" dirty="0"/>
            <a:t>Knowledge driven events (negative effects causing abrupt changes)</a:t>
          </a:r>
        </a:p>
      </dgm:t>
    </dgm:pt>
    <dgm:pt modelId="{1FA5A394-D8C5-CD42-96E3-36AB7B717749}" type="parTrans" cxnId="{895CA7FD-B668-2548-B3D3-96F873DFD310}">
      <dgm:prSet/>
      <dgm:spPr/>
      <dgm:t>
        <a:bodyPr/>
        <a:lstStyle/>
        <a:p>
          <a:endParaRPr lang="en-US"/>
        </a:p>
      </dgm:t>
    </dgm:pt>
    <dgm:pt modelId="{C5D4401F-1D88-4F45-9182-FE4F85497501}" type="sibTrans" cxnId="{895CA7FD-B668-2548-B3D3-96F873DFD310}">
      <dgm:prSet/>
      <dgm:spPr/>
      <dgm:t>
        <a:bodyPr/>
        <a:lstStyle/>
        <a:p>
          <a:endParaRPr lang="en-US"/>
        </a:p>
      </dgm:t>
    </dgm:pt>
    <dgm:pt modelId="{D0F0CB7B-5F33-694E-9C84-F24D464B645D}">
      <dgm:prSet/>
      <dgm:spPr/>
      <dgm:t>
        <a:bodyPr/>
        <a:lstStyle/>
        <a:p>
          <a:r>
            <a:rPr lang="en-US" dirty="0"/>
            <a:t>Continuous learning (stream real-time data)</a:t>
          </a:r>
        </a:p>
      </dgm:t>
    </dgm:pt>
    <dgm:pt modelId="{6D3823AF-A0CD-8346-ABC3-ECB9F5BFAAD7}" type="parTrans" cxnId="{FA468F6A-39E6-4C40-8C34-40C4A8A6974D}">
      <dgm:prSet/>
      <dgm:spPr/>
      <dgm:t>
        <a:bodyPr/>
        <a:lstStyle/>
        <a:p>
          <a:endParaRPr lang="en-US"/>
        </a:p>
      </dgm:t>
    </dgm:pt>
    <dgm:pt modelId="{862DE397-735A-FA4B-90D1-CF0AD446D62C}" type="sibTrans" cxnId="{FA468F6A-39E6-4C40-8C34-40C4A8A6974D}">
      <dgm:prSet/>
      <dgm:spPr/>
      <dgm:t>
        <a:bodyPr/>
        <a:lstStyle/>
        <a:p>
          <a:endParaRPr lang="en-US"/>
        </a:p>
      </dgm:t>
    </dgm:pt>
    <dgm:pt modelId="{CF0010E0-FAB6-A44E-98B2-E97AFC58BBE5}">
      <dgm:prSet/>
      <dgm:spPr/>
      <dgm:t>
        <a:bodyPr/>
        <a:lstStyle/>
        <a:p>
          <a:r>
            <a:rPr lang="en-US" dirty="0"/>
            <a:t>Output experiments across more recent designs (knowledge graphs / news events / current stock data)  </a:t>
          </a:r>
        </a:p>
      </dgm:t>
    </dgm:pt>
    <dgm:pt modelId="{73AB1C5C-A9E4-B64C-A083-D58A79A2F9B4}" type="parTrans" cxnId="{B3E0EB77-ABBF-6A4A-BC42-21F140666217}">
      <dgm:prSet/>
      <dgm:spPr/>
      <dgm:t>
        <a:bodyPr/>
        <a:lstStyle/>
        <a:p>
          <a:endParaRPr lang="en-US"/>
        </a:p>
      </dgm:t>
    </dgm:pt>
    <dgm:pt modelId="{982E1C68-B7A3-D643-B865-2A948C480E3C}" type="sibTrans" cxnId="{B3E0EB77-ABBF-6A4A-BC42-21F140666217}">
      <dgm:prSet/>
      <dgm:spPr/>
      <dgm:t>
        <a:bodyPr/>
        <a:lstStyle/>
        <a:p>
          <a:endParaRPr lang="en-US"/>
        </a:p>
      </dgm:t>
    </dgm:pt>
    <dgm:pt modelId="{7ED6053B-574B-1647-B6FA-53FD22106226}">
      <dgm:prSet/>
      <dgm:spPr/>
      <dgm:t>
        <a:bodyPr/>
        <a:lstStyle/>
        <a:p>
          <a:r>
            <a:rPr lang="en-US" dirty="0"/>
            <a:t>Incorporate abrupt model (negative effect)</a:t>
          </a:r>
        </a:p>
      </dgm:t>
    </dgm:pt>
    <dgm:pt modelId="{195E8133-DDB0-9947-AF98-43900C305E94}" type="parTrans" cxnId="{421D8B7C-DB41-E945-86FF-DD3604BD4E60}">
      <dgm:prSet/>
      <dgm:spPr/>
      <dgm:t>
        <a:bodyPr/>
        <a:lstStyle/>
        <a:p>
          <a:endParaRPr lang="en-US"/>
        </a:p>
      </dgm:t>
    </dgm:pt>
    <dgm:pt modelId="{9209804A-3AC4-FC4F-9B19-F5EE65E36250}" type="sibTrans" cxnId="{421D8B7C-DB41-E945-86FF-DD3604BD4E60}">
      <dgm:prSet/>
      <dgm:spPr/>
      <dgm:t>
        <a:bodyPr/>
        <a:lstStyle/>
        <a:p>
          <a:endParaRPr lang="en-US"/>
        </a:p>
      </dgm:t>
    </dgm:pt>
    <dgm:pt modelId="{07136213-28E3-0F46-8F6F-B66A732AADA9}" type="pres">
      <dgm:prSet presAssocID="{13B31F06-AFA2-4A8C-A5FC-9CA573F33DE2}" presName="Name0" presStyleCnt="0">
        <dgm:presLayoutVars>
          <dgm:dir/>
          <dgm:animLvl val="lvl"/>
          <dgm:resizeHandles val="exact"/>
        </dgm:presLayoutVars>
      </dgm:prSet>
      <dgm:spPr/>
    </dgm:pt>
    <dgm:pt modelId="{C91D5EFC-17E4-6D45-B3F8-E4FEE0F0770F}" type="pres">
      <dgm:prSet presAssocID="{A681B842-FB70-4220-8BBA-F1D40F27740A}" presName="composite" presStyleCnt="0"/>
      <dgm:spPr/>
    </dgm:pt>
    <dgm:pt modelId="{71DBBDA9-04D9-AA4C-B95E-22C660673868}" type="pres">
      <dgm:prSet presAssocID="{A681B842-FB70-4220-8BBA-F1D40F27740A}" presName="parTx" presStyleLbl="alignNode1" presStyleIdx="0" presStyleCnt="4">
        <dgm:presLayoutVars>
          <dgm:chMax val="0"/>
          <dgm:chPref val="0"/>
          <dgm:bulletEnabled val="1"/>
        </dgm:presLayoutVars>
      </dgm:prSet>
      <dgm:spPr/>
    </dgm:pt>
    <dgm:pt modelId="{3C4FEC09-6F97-7942-8BB7-FC90C0A122FF}" type="pres">
      <dgm:prSet presAssocID="{A681B842-FB70-4220-8BBA-F1D40F27740A}" presName="desTx" presStyleLbl="alignAccFollowNode1" presStyleIdx="0" presStyleCnt="4">
        <dgm:presLayoutVars>
          <dgm:bulletEnabled val="1"/>
        </dgm:presLayoutVars>
      </dgm:prSet>
      <dgm:spPr/>
    </dgm:pt>
    <dgm:pt modelId="{1F4E4577-4C33-FF4D-B47E-63BC35020F11}" type="pres">
      <dgm:prSet presAssocID="{B83A92CB-C727-4AD2-A7C0-7BC9670A8572}" presName="space" presStyleCnt="0"/>
      <dgm:spPr/>
    </dgm:pt>
    <dgm:pt modelId="{1E0C40FA-6A6C-2E4E-837B-3AACCA04BDE2}" type="pres">
      <dgm:prSet presAssocID="{A8F967AE-D58E-4303-A291-32E43236DECE}" presName="composite" presStyleCnt="0"/>
      <dgm:spPr/>
    </dgm:pt>
    <dgm:pt modelId="{B23E1EDE-6C22-824A-BF42-F9FA9DDC6388}" type="pres">
      <dgm:prSet presAssocID="{A8F967AE-D58E-4303-A291-32E43236DECE}" presName="parTx" presStyleLbl="alignNode1" presStyleIdx="1" presStyleCnt="4">
        <dgm:presLayoutVars>
          <dgm:chMax val="0"/>
          <dgm:chPref val="0"/>
          <dgm:bulletEnabled val="1"/>
        </dgm:presLayoutVars>
      </dgm:prSet>
      <dgm:spPr/>
    </dgm:pt>
    <dgm:pt modelId="{BBBB7172-872A-3744-83BD-8AF5987639ED}" type="pres">
      <dgm:prSet presAssocID="{A8F967AE-D58E-4303-A291-32E43236DECE}" presName="desTx" presStyleLbl="alignAccFollowNode1" presStyleIdx="1" presStyleCnt="4">
        <dgm:presLayoutVars>
          <dgm:bulletEnabled val="1"/>
        </dgm:presLayoutVars>
      </dgm:prSet>
      <dgm:spPr/>
    </dgm:pt>
    <dgm:pt modelId="{437DB539-CBA3-E648-9ED5-FEDCC742BBF7}" type="pres">
      <dgm:prSet presAssocID="{1E05EA17-ADF4-47D5-9923-F00412CEFFFA}" presName="space" presStyleCnt="0"/>
      <dgm:spPr/>
    </dgm:pt>
    <dgm:pt modelId="{EAB83BD7-EBD0-0E4F-9B35-0B6F3C5C0488}" type="pres">
      <dgm:prSet presAssocID="{AA4E6139-EFD7-4A0F-8C16-8E8CDFE92E3F}" presName="composite" presStyleCnt="0"/>
      <dgm:spPr/>
    </dgm:pt>
    <dgm:pt modelId="{F4ABD4A3-64DD-F347-A0D3-46F08EEBB4AE}" type="pres">
      <dgm:prSet presAssocID="{AA4E6139-EFD7-4A0F-8C16-8E8CDFE92E3F}" presName="parTx" presStyleLbl="alignNode1" presStyleIdx="2" presStyleCnt="4">
        <dgm:presLayoutVars>
          <dgm:chMax val="0"/>
          <dgm:chPref val="0"/>
          <dgm:bulletEnabled val="1"/>
        </dgm:presLayoutVars>
      </dgm:prSet>
      <dgm:spPr/>
    </dgm:pt>
    <dgm:pt modelId="{75E5B799-4B7C-974F-B596-4AF60E9AC890}" type="pres">
      <dgm:prSet presAssocID="{AA4E6139-EFD7-4A0F-8C16-8E8CDFE92E3F}" presName="desTx" presStyleLbl="alignAccFollowNode1" presStyleIdx="2" presStyleCnt="4">
        <dgm:presLayoutVars>
          <dgm:bulletEnabled val="1"/>
        </dgm:presLayoutVars>
      </dgm:prSet>
      <dgm:spPr/>
    </dgm:pt>
    <dgm:pt modelId="{A043D6B4-5F98-A84A-A743-08ABD49589A8}" type="pres">
      <dgm:prSet presAssocID="{410FAD95-CBD2-42F9-9F3C-8542DCA58D2D}" presName="space" presStyleCnt="0"/>
      <dgm:spPr/>
    </dgm:pt>
    <dgm:pt modelId="{778FE2D0-28D0-D548-88A9-BA56A1B468C3}" type="pres">
      <dgm:prSet presAssocID="{A1CB26C2-F8A0-2D47-A2CF-AB5F3B34F2E8}" presName="composite" presStyleCnt="0"/>
      <dgm:spPr/>
    </dgm:pt>
    <dgm:pt modelId="{1208F31D-40DC-B542-A9F3-49DD985A89CE}" type="pres">
      <dgm:prSet presAssocID="{A1CB26C2-F8A0-2D47-A2CF-AB5F3B34F2E8}" presName="parTx" presStyleLbl="alignNode1" presStyleIdx="3" presStyleCnt="4">
        <dgm:presLayoutVars>
          <dgm:chMax val="0"/>
          <dgm:chPref val="0"/>
          <dgm:bulletEnabled val="1"/>
        </dgm:presLayoutVars>
      </dgm:prSet>
      <dgm:spPr/>
    </dgm:pt>
    <dgm:pt modelId="{25195D33-A218-6646-9CEB-E23A15CD4811}" type="pres">
      <dgm:prSet presAssocID="{A1CB26C2-F8A0-2D47-A2CF-AB5F3B34F2E8}" presName="desTx" presStyleLbl="alignAccFollowNode1" presStyleIdx="3" presStyleCnt="4">
        <dgm:presLayoutVars>
          <dgm:bulletEnabled val="1"/>
        </dgm:presLayoutVars>
      </dgm:prSet>
      <dgm:spPr/>
    </dgm:pt>
  </dgm:ptLst>
  <dgm:cxnLst>
    <dgm:cxn modelId="{91F19207-B9B6-E24E-8D82-CDE6EF892702}" type="presOf" srcId="{9363BB9E-DACF-6946-9A7D-AE7FA4804B92}" destId="{75E5B799-4B7C-974F-B596-4AF60E9AC890}" srcOrd="0" destOrd="2" presId="urn:microsoft.com/office/officeart/2005/8/layout/hList1"/>
    <dgm:cxn modelId="{10389607-4A5E-408A-B2D2-AA12F7A071A3}" srcId="{AA4E6139-EFD7-4A0F-8C16-8E8CDFE92E3F}" destId="{E442777B-109B-4E5F-A23C-B5CA4512ABF5}" srcOrd="0" destOrd="0" parTransId="{FAD92203-88D5-4D1D-93BA-8C3540011E8C}" sibTransId="{0F771D55-005B-41BB-B363-36AFDDD4AADA}"/>
    <dgm:cxn modelId="{7B64DC07-BDF6-44A9-A1AE-03D901E5C3BB}" srcId="{13B31F06-AFA2-4A8C-A5FC-9CA573F33DE2}" destId="{A8F967AE-D58E-4303-A291-32E43236DECE}" srcOrd="1" destOrd="0" parTransId="{85E97655-65C3-46D3-8346-A4DDF4B8B9D0}" sibTransId="{1E05EA17-ADF4-47D5-9923-F00412CEFFFA}"/>
    <dgm:cxn modelId="{980CD61D-3AA6-DB43-9F89-045FC03888C0}" type="presOf" srcId="{BA14C773-0D1C-EC48-9959-E04F0634030F}" destId="{25195D33-A218-6646-9CEB-E23A15CD4811}" srcOrd="0" destOrd="0" presId="urn:microsoft.com/office/officeart/2005/8/layout/hList1"/>
    <dgm:cxn modelId="{E7251922-DF9E-4142-98AC-C897D427A4EE}" srcId="{A681B842-FB70-4220-8BBA-F1D40F27740A}" destId="{DED13947-DE53-9146-8B55-99E7EE813BD8}" srcOrd="3" destOrd="0" parTransId="{D49EC7D4-7F11-7C44-B4A4-F5223225C76E}" sibTransId="{CA4D5F33-0BE7-B444-BDEB-63D2AD71AEDB}"/>
    <dgm:cxn modelId="{6DB54627-EFAE-8E49-B4F5-140EBCF71185}" type="presOf" srcId="{D0F0CB7B-5F33-694E-9C84-F24D464B645D}" destId="{25195D33-A218-6646-9CEB-E23A15CD4811}" srcOrd="0" destOrd="2" presId="urn:microsoft.com/office/officeart/2005/8/layout/hList1"/>
    <dgm:cxn modelId="{1A94DA2F-B500-4D44-9024-A147D788C6FB}" srcId="{A8F967AE-D58E-4303-A291-32E43236DECE}" destId="{BF376855-7064-4A88-9DC0-039E4C3F9032}" srcOrd="0" destOrd="0" parTransId="{D2CE653D-02DA-47C4-AE69-DB241F001E00}" sibTransId="{77F599EB-A107-49C5-AEFA-CFF7F4AA55E5}"/>
    <dgm:cxn modelId="{99C47030-60F1-E94B-BD9E-DDF2268A2AEA}" type="presOf" srcId="{DED13947-DE53-9146-8B55-99E7EE813BD8}" destId="{3C4FEC09-6F97-7942-8BB7-FC90C0A122FF}" srcOrd="0" destOrd="3" presId="urn:microsoft.com/office/officeart/2005/8/layout/hList1"/>
    <dgm:cxn modelId="{BF8A3B48-62DB-4148-B75D-347C5B1214AF}" srcId="{A681B842-FB70-4220-8BBA-F1D40F27740A}" destId="{4AE1CAA7-F064-409C-A4F3-5085ED8785C7}" srcOrd="1" destOrd="0" parTransId="{58344C5D-8909-4FD6-B219-844C89A1CE72}" sibTransId="{3A5D1931-EE45-4713-95EA-CDCEE0FC5556}"/>
    <dgm:cxn modelId="{E56FD24B-4680-CB4B-B8E3-01A77554C3E9}" type="presOf" srcId="{A8F967AE-D58E-4303-A291-32E43236DECE}" destId="{B23E1EDE-6C22-824A-BF42-F9FA9DDC6388}" srcOrd="0" destOrd="0" presId="urn:microsoft.com/office/officeart/2005/8/layout/hList1"/>
    <dgm:cxn modelId="{E5F2B24D-6973-4D7F-B136-DD3D63D9E9A8}" srcId="{13B31F06-AFA2-4A8C-A5FC-9CA573F33DE2}" destId="{AA4E6139-EFD7-4A0F-8C16-8E8CDFE92E3F}" srcOrd="2" destOrd="0" parTransId="{F69D6B02-EA2C-4BD3-B949-E2930D178EFC}" sibTransId="{410FAD95-CBD2-42F9-9F3C-8542DCA58D2D}"/>
    <dgm:cxn modelId="{30D6A65B-DB19-FE4D-B3E3-7D3F0905B832}" srcId="{A681B842-FB70-4220-8BBA-F1D40F27740A}" destId="{DA7E2421-272F-4C47-9CF1-DA053B99AEFD}" srcOrd="2" destOrd="0" parTransId="{151C560C-8033-344C-866A-A7B1AD63C97F}" sibTransId="{5FA22620-2EF5-AD40-91DD-3284B370B56A}"/>
    <dgm:cxn modelId="{D2016668-E2ED-5945-A8BD-7F9570843D9F}" type="presOf" srcId="{51E9CBF0-6198-1445-BEF1-D280383E3549}" destId="{75E5B799-4B7C-974F-B596-4AF60E9AC890}" srcOrd="0" destOrd="1" presId="urn:microsoft.com/office/officeart/2005/8/layout/hList1"/>
    <dgm:cxn modelId="{FA468F6A-39E6-4C40-8C34-40C4A8A6974D}" srcId="{A1CB26C2-F8A0-2D47-A2CF-AB5F3B34F2E8}" destId="{D0F0CB7B-5F33-694E-9C84-F24D464B645D}" srcOrd="1" destOrd="0" parTransId="{6D3823AF-A0CD-8346-ABC3-ECB9F5BFAAD7}" sibTransId="{862DE397-735A-FA4B-90D1-CF0AD446D62C}"/>
    <dgm:cxn modelId="{4BCEE974-37AC-ED44-ABD6-FD94CE696D62}" srcId="{AA4E6139-EFD7-4A0F-8C16-8E8CDFE92E3F}" destId="{9363BB9E-DACF-6946-9A7D-AE7FA4804B92}" srcOrd="2" destOrd="0" parTransId="{C4E32D88-80DF-F449-9B2A-C3E2D29C8F17}" sibTransId="{25785D01-2C91-A642-A978-CAB7C39298E4}"/>
    <dgm:cxn modelId="{8E666C77-DA34-B449-ACF5-4191735018CE}" srcId="{AA4E6139-EFD7-4A0F-8C16-8E8CDFE92E3F}" destId="{51E9CBF0-6198-1445-BEF1-D280383E3549}" srcOrd="1" destOrd="0" parTransId="{EF2FCA1E-E963-5B49-859A-7E2714F2C2C6}" sibTransId="{CC33A33C-83FB-2D4E-B24F-E0B16992A1A6}"/>
    <dgm:cxn modelId="{B3E0EB77-ABBF-6A4A-BC42-21F140666217}" srcId="{A1CB26C2-F8A0-2D47-A2CF-AB5F3B34F2E8}" destId="{CF0010E0-FAB6-A44E-98B2-E97AFC58BBE5}" srcOrd="2" destOrd="0" parTransId="{73AB1C5C-A9E4-B64C-A083-D58A79A2F9B4}" sibTransId="{982E1C68-B7A3-D643-B865-2A948C480E3C}"/>
    <dgm:cxn modelId="{56A22B7A-36EF-6440-82FB-D4E3709F6FD0}" type="presOf" srcId="{13B31F06-AFA2-4A8C-A5FC-9CA573F33DE2}" destId="{07136213-28E3-0F46-8F6F-B66A732AADA9}" srcOrd="0" destOrd="0" presId="urn:microsoft.com/office/officeart/2005/8/layout/hList1"/>
    <dgm:cxn modelId="{421D8B7C-DB41-E945-86FF-DD3604BD4E60}" srcId="{BA14C773-0D1C-EC48-9959-E04F0634030F}" destId="{7ED6053B-574B-1647-B6FA-53FD22106226}" srcOrd="0" destOrd="0" parTransId="{195E8133-DDB0-9947-AF98-43900C305E94}" sibTransId="{9209804A-3AC4-FC4F-9B19-F5EE65E36250}"/>
    <dgm:cxn modelId="{A0105887-FAF9-E742-89BD-225814142402}" type="presOf" srcId="{A681B842-FB70-4220-8BBA-F1D40F27740A}" destId="{71DBBDA9-04D9-AA4C-B95E-22C660673868}" srcOrd="0" destOrd="0" presId="urn:microsoft.com/office/officeart/2005/8/layout/hList1"/>
    <dgm:cxn modelId="{74907193-6308-A74D-9979-13A4608A3867}" type="presOf" srcId="{4AE1CAA7-F064-409C-A4F3-5085ED8785C7}" destId="{3C4FEC09-6F97-7942-8BB7-FC90C0A122FF}" srcOrd="0" destOrd="1" presId="urn:microsoft.com/office/officeart/2005/8/layout/hList1"/>
    <dgm:cxn modelId="{17694395-562E-AC47-AEBC-1BB56FD5A84E}" type="presOf" srcId="{3218EDBB-7B01-604D-9004-1CE135BC140D}" destId="{BBBB7172-872A-3744-83BD-8AF5987639ED}" srcOrd="0" destOrd="2" presId="urn:microsoft.com/office/officeart/2005/8/layout/hList1"/>
    <dgm:cxn modelId="{5A8F1F9C-9FF9-1E43-8AFD-EAA50B89AE82}" type="presOf" srcId="{AA4E6139-EFD7-4A0F-8C16-8E8CDFE92E3F}" destId="{F4ABD4A3-64DD-F347-A0D3-46F08EEBB4AE}" srcOrd="0" destOrd="0" presId="urn:microsoft.com/office/officeart/2005/8/layout/hList1"/>
    <dgm:cxn modelId="{C488D39D-4B04-7D48-A296-ED0D2C08030C}" type="presOf" srcId="{7F020CE8-F0EF-7045-928A-C91F31CFCF1C}" destId="{BBBB7172-872A-3744-83BD-8AF5987639ED}" srcOrd="0" destOrd="1" presId="urn:microsoft.com/office/officeart/2005/8/layout/hList1"/>
    <dgm:cxn modelId="{C18B5AA0-F3A4-4D40-8251-B57F73A5C685}" srcId="{A8F967AE-D58E-4303-A291-32E43236DECE}" destId="{7F020CE8-F0EF-7045-928A-C91F31CFCF1C}" srcOrd="1" destOrd="0" parTransId="{D75F7971-829E-8545-B69F-E45F971F71BB}" sibTransId="{66734B6F-7287-F542-B28E-9085E52F6D77}"/>
    <dgm:cxn modelId="{D71E63A6-C5D8-C54D-B39C-840B841F0D09}" type="presOf" srcId="{89A987F5-9162-4319-8366-92C76941ABCD}" destId="{3C4FEC09-6F97-7942-8BB7-FC90C0A122FF}" srcOrd="0" destOrd="0" presId="urn:microsoft.com/office/officeart/2005/8/layout/hList1"/>
    <dgm:cxn modelId="{052ABAA9-11CF-7544-BCFB-3DA58BADCA02}" type="presOf" srcId="{DA7E2421-272F-4C47-9CF1-DA053B99AEFD}" destId="{3C4FEC09-6F97-7942-8BB7-FC90C0A122FF}" srcOrd="0" destOrd="2" presId="urn:microsoft.com/office/officeart/2005/8/layout/hList1"/>
    <dgm:cxn modelId="{240A7BB0-B522-084E-B428-8184F80BF850}" srcId="{13B31F06-AFA2-4A8C-A5FC-9CA573F33DE2}" destId="{A1CB26C2-F8A0-2D47-A2CF-AB5F3B34F2E8}" srcOrd="3" destOrd="0" parTransId="{3B0FE650-3C4E-6E4D-9D0B-2554212BA97D}" sibTransId="{8E087CCB-901F-4B42-BB39-33B60ABE2707}"/>
    <dgm:cxn modelId="{0CD082B3-3063-C441-A1C4-EFC8A5F57163}" type="presOf" srcId="{E442777B-109B-4E5F-A23C-B5CA4512ABF5}" destId="{75E5B799-4B7C-974F-B596-4AF60E9AC890}" srcOrd="0" destOrd="0" presId="urn:microsoft.com/office/officeart/2005/8/layout/hList1"/>
    <dgm:cxn modelId="{C5FF52B5-ECCC-4E24-948F-F941B1D1AF8D}" srcId="{13B31F06-AFA2-4A8C-A5FC-9CA573F33DE2}" destId="{A681B842-FB70-4220-8BBA-F1D40F27740A}" srcOrd="0" destOrd="0" parTransId="{BA404BCC-7304-45E8-8743-4224CA8ADF8F}" sibTransId="{B83A92CB-C727-4AD2-A7C0-7BC9670A8572}"/>
    <dgm:cxn modelId="{40168ABB-01B1-B14C-B780-C7154786E4B0}" type="presOf" srcId="{BF376855-7064-4A88-9DC0-039E4C3F9032}" destId="{BBBB7172-872A-3744-83BD-8AF5987639ED}" srcOrd="0" destOrd="0" presId="urn:microsoft.com/office/officeart/2005/8/layout/hList1"/>
    <dgm:cxn modelId="{59A83ABF-EADB-7148-AD77-86E610D12924}" srcId="{A8F967AE-D58E-4303-A291-32E43236DECE}" destId="{3218EDBB-7B01-604D-9004-1CE135BC140D}" srcOrd="2" destOrd="0" parTransId="{EC442584-DBF8-4346-B4D8-988E7E24BF76}" sibTransId="{DFCFF04F-DE7E-4641-B25A-770FE95B92E8}"/>
    <dgm:cxn modelId="{80201CC2-2FEB-DB43-9F05-AC070EA26F28}" type="presOf" srcId="{A1CB26C2-F8A0-2D47-A2CF-AB5F3B34F2E8}" destId="{1208F31D-40DC-B542-A9F3-49DD985A89CE}" srcOrd="0" destOrd="0" presId="urn:microsoft.com/office/officeart/2005/8/layout/hList1"/>
    <dgm:cxn modelId="{A95002C3-67E6-6B4C-9793-F273B19C2417}" type="presOf" srcId="{7ED6053B-574B-1647-B6FA-53FD22106226}" destId="{25195D33-A218-6646-9CEB-E23A15CD4811}" srcOrd="0" destOrd="1" presId="urn:microsoft.com/office/officeart/2005/8/layout/hList1"/>
    <dgm:cxn modelId="{9403BDD6-4F81-C34F-8298-A0960493ADA3}" type="presOf" srcId="{CF0010E0-FAB6-A44E-98B2-E97AFC58BBE5}" destId="{25195D33-A218-6646-9CEB-E23A15CD4811}" srcOrd="0" destOrd="3" presId="urn:microsoft.com/office/officeart/2005/8/layout/hList1"/>
    <dgm:cxn modelId="{1E422BF9-D916-4019-8C34-B2E8CCD47CAC}" srcId="{A681B842-FB70-4220-8BBA-F1D40F27740A}" destId="{89A987F5-9162-4319-8366-92C76941ABCD}" srcOrd="0" destOrd="0" parTransId="{680B290C-17E1-4B21-9024-E6ED442DEC44}" sibTransId="{E6F076A2-C3EA-49EF-999D-6E9AA6CD530C}"/>
    <dgm:cxn modelId="{895CA7FD-B668-2548-B3D3-96F873DFD310}" srcId="{A1CB26C2-F8A0-2D47-A2CF-AB5F3B34F2E8}" destId="{BA14C773-0D1C-EC48-9959-E04F0634030F}" srcOrd="0" destOrd="0" parTransId="{1FA5A394-D8C5-CD42-96E3-36AB7B717749}" sibTransId="{C5D4401F-1D88-4F45-9182-FE4F85497501}"/>
    <dgm:cxn modelId="{0383A78E-1C6F-0245-AAC2-0628A54D31E7}" type="presParOf" srcId="{07136213-28E3-0F46-8F6F-B66A732AADA9}" destId="{C91D5EFC-17E4-6D45-B3F8-E4FEE0F0770F}" srcOrd="0" destOrd="0" presId="urn:microsoft.com/office/officeart/2005/8/layout/hList1"/>
    <dgm:cxn modelId="{E57D2CE2-A9D5-AD49-A615-FA041C2B50E9}" type="presParOf" srcId="{C91D5EFC-17E4-6D45-B3F8-E4FEE0F0770F}" destId="{71DBBDA9-04D9-AA4C-B95E-22C660673868}" srcOrd="0" destOrd="0" presId="urn:microsoft.com/office/officeart/2005/8/layout/hList1"/>
    <dgm:cxn modelId="{71A5667D-03AE-1644-89CE-1A1535E0687C}" type="presParOf" srcId="{C91D5EFC-17E4-6D45-B3F8-E4FEE0F0770F}" destId="{3C4FEC09-6F97-7942-8BB7-FC90C0A122FF}" srcOrd="1" destOrd="0" presId="urn:microsoft.com/office/officeart/2005/8/layout/hList1"/>
    <dgm:cxn modelId="{5550FED0-4D77-FE4D-926D-67DE4F8EE822}" type="presParOf" srcId="{07136213-28E3-0F46-8F6F-B66A732AADA9}" destId="{1F4E4577-4C33-FF4D-B47E-63BC35020F11}" srcOrd="1" destOrd="0" presId="urn:microsoft.com/office/officeart/2005/8/layout/hList1"/>
    <dgm:cxn modelId="{414DE0C4-BEB9-784F-9277-5BFD34FF676F}" type="presParOf" srcId="{07136213-28E3-0F46-8F6F-B66A732AADA9}" destId="{1E0C40FA-6A6C-2E4E-837B-3AACCA04BDE2}" srcOrd="2" destOrd="0" presId="urn:microsoft.com/office/officeart/2005/8/layout/hList1"/>
    <dgm:cxn modelId="{20C52DA2-75B8-414B-893B-FB10C2188A47}" type="presParOf" srcId="{1E0C40FA-6A6C-2E4E-837B-3AACCA04BDE2}" destId="{B23E1EDE-6C22-824A-BF42-F9FA9DDC6388}" srcOrd="0" destOrd="0" presId="urn:microsoft.com/office/officeart/2005/8/layout/hList1"/>
    <dgm:cxn modelId="{9BDF31C3-2762-D34D-9E0F-1211F5D0D33E}" type="presParOf" srcId="{1E0C40FA-6A6C-2E4E-837B-3AACCA04BDE2}" destId="{BBBB7172-872A-3744-83BD-8AF5987639ED}" srcOrd="1" destOrd="0" presId="urn:microsoft.com/office/officeart/2005/8/layout/hList1"/>
    <dgm:cxn modelId="{0C6333E4-98E2-9C49-9DAB-99FF25882A13}" type="presParOf" srcId="{07136213-28E3-0F46-8F6F-B66A732AADA9}" destId="{437DB539-CBA3-E648-9ED5-FEDCC742BBF7}" srcOrd="3" destOrd="0" presId="urn:microsoft.com/office/officeart/2005/8/layout/hList1"/>
    <dgm:cxn modelId="{AB60611A-CABF-494B-ADFE-11B68B5ADB43}" type="presParOf" srcId="{07136213-28E3-0F46-8F6F-B66A732AADA9}" destId="{EAB83BD7-EBD0-0E4F-9B35-0B6F3C5C0488}" srcOrd="4" destOrd="0" presId="urn:microsoft.com/office/officeart/2005/8/layout/hList1"/>
    <dgm:cxn modelId="{CECBA53D-53BE-624A-AB2E-DABD93829BFC}" type="presParOf" srcId="{EAB83BD7-EBD0-0E4F-9B35-0B6F3C5C0488}" destId="{F4ABD4A3-64DD-F347-A0D3-46F08EEBB4AE}" srcOrd="0" destOrd="0" presId="urn:microsoft.com/office/officeart/2005/8/layout/hList1"/>
    <dgm:cxn modelId="{49FE519A-59A1-C549-AC9C-AEAD3ACAAD6A}" type="presParOf" srcId="{EAB83BD7-EBD0-0E4F-9B35-0B6F3C5C0488}" destId="{75E5B799-4B7C-974F-B596-4AF60E9AC890}" srcOrd="1" destOrd="0" presId="urn:microsoft.com/office/officeart/2005/8/layout/hList1"/>
    <dgm:cxn modelId="{A983DA0F-1F54-794A-BEE9-5636B9E82FB6}" type="presParOf" srcId="{07136213-28E3-0F46-8F6F-B66A732AADA9}" destId="{A043D6B4-5F98-A84A-A743-08ABD49589A8}" srcOrd="5" destOrd="0" presId="urn:microsoft.com/office/officeart/2005/8/layout/hList1"/>
    <dgm:cxn modelId="{6B9F4D58-5F0C-B54A-997B-3FD35D58F7FD}" type="presParOf" srcId="{07136213-28E3-0F46-8F6F-B66A732AADA9}" destId="{778FE2D0-28D0-D548-88A9-BA56A1B468C3}" srcOrd="6" destOrd="0" presId="urn:microsoft.com/office/officeart/2005/8/layout/hList1"/>
    <dgm:cxn modelId="{6D2E9436-C01D-694F-8B89-5C91DD702AFA}" type="presParOf" srcId="{778FE2D0-28D0-D548-88A9-BA56A1B468C3}" destId="{1208F31D-40DC-B542-A9F3-49DD985A89CE}" srcOrd="0" destOrd="0" presId="urn:microsoft.com/office/officeart/2005/8/layout/hList1"/>
    <dgm:cxn modelId="{AD753715-6E38-5A41-AE2C-ACBAE770F083}" type="presParOf" srcId="{778FE2D0-28D0-D548-88A9-BA56A1B468C3}" destId="{25195D33-A218-6646-9CEB-E23A15CD481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DB238-F20E-F441-9E78-E0630FFDDC28}" type="doc">
      <dgm:prSet loTypeId="urn:microsoft.com/office/officeart/2005/8/layout/vList4" loCatId="" qsTypeId="urn:microsoft.com/office/officeart/2005/8/quickstyle/simple1" qsCatId="simple" csTypeId="urn:microsoft.com/office/officeart/2005/8/colors/colorful4" csCatId="colorful" phldr="1"/>
      <dgm:spPr/>
      <dgm:t>
        <a:bodyPr/>
        <a:lstStyle/>
        <a:p>
          <a:endParaRPr lang="en-US"/>
        </a:p>
      </dgm:t>
    </dgm:pt>
    <dgm:pt modelId="{9BD2DBA2-4FD0-9E41-9CC2-54557D8359AA}">
      <dgm:prSet phldrT="[Text]"/>
      <dgm:spPr/>
      <dgm:t>
        <a:bodyPr/>
        <a:lstStyle/>
        <a:p>
          <a:pPr>
            <a:buFont typeface="Arial" panose="020B0604020202020204" pitchFamily="34" charset="0"/>
            <a:buChar char="•"/>
          </a:pPr>
          <a:r>
            <a:rPr lang="en-US" dirty="0"/>
            <a:t>Can TCN networks design and hyper parameters be optimized through evolutionary techniques?</a:t>
          </a:r>
        </a:p>
      </dgm:t>
    </dgm:pt>
    <dgm:pt modelId="{FE9453A8-E90C-C44D-943F-6726D84D3D7B}" type="parTrans" cxnId="{F1BAAE97-B96B-5E4D-850D-2B328874ED9D}">
      <dgm:prSet/>
      <dgm:spPr/>
      <dgm:t>
        <a:bodyPr/>
        <a:lstStyle/>
        <a:p>
          <a:endParaRPr lang="en-US"/>
        </a:p>
      </dgm:t>
    </dgm:pt>
    <dgm:pt modelId="{82044E41-E9AD-834A-82CF-BDDDBA9ACBFB}" type="sibTrans" cxnId="{F1BAAE97-B96B-5E4D-850D-2B328874ED9D}">
      <dgm:prSet/>
      <dgm:spPr/>
      <dgm:t>
        <a:bodyPr/>
        <a:lstStyle/>
        <a:p>
          <a:endParaRPr lang="en-US"/>
        </a:p>
      </dgm:t>
    </dgm:pt>
    <dgm:pt modelId="{FC759A3E-5094-3148-947F-3B583DCB6DA7}">
      <dgm:prSet phldrT="[Text]"/>
      <dgm:spPr/>
      <dgm:t>
        <a:bodyPr/>
        <a:lstStyle/>
        <a:p>
          <a:pPr>
            <a:buFont typeface="Arial" panose="020B0604020202020204" pitchFamily="34" charset="0"/>
            <a:buChar char="•"/>
          </a:pPr>
          <a:r>
            <a:rPr lang="en-US" dirty="0"/>
            <a:t>Does a genetic algorithm perform better with high-dimensional and seasonal big data challenges such as market data?</a:t>
          </a:r>
        </a:p>
      </dgm:t>
    </dgm:pt>
    <dgm:pt modelId="{0CA9FD5B-E81F-824B-95EA-ED102976A81A}" type="parTrans" cxnId="{E241442C-0EE1-D240-90AB-7D4731F669F8}">
      <dgm:prSet/>
      <dgm:spPr/>
      <dgm:t>
        <a:bodyPr/>
        <a:lstStyle/>
        <a:p>
          <a:endParaRPr lang="en-US"/>
        </a:p>
      </dgm:t>
    </dgm:pt>
    <dgm:pt modelId="{A9B7812D-97A4-7D4E-AC9F-FA798DD856AB}" type="sibTrans" cxnId="{E241442C-0EE1-D240-90AB-7D4731F669F8}">
      <dgm:prSet/>
      <dgm:spPr/>
      <dgm:t>
        <a:bodyPr/>
        <a:lstStyle/>
        <a:p>
          <a:endParaRPr lang="en-US"/>
        </a:p>
      </dgm:t>
    </dgm:pt>
    <dgm:pt modelId="{82A03CA4-C826-A74E-823B-2DACF8E4F955}">
      <dgm:prSet phldrT="[Text]"/>
      <dgm:spPr/>
      <dgm:t>
        <a:bodyPr/>
        <a:lstStyle/>
        <a:p>
          <a:pPr>
            <a:buFont typeface="Arial" panose="020B0604020202020204" pitchFamily="34" charset="0"/>
            <a:buChar char="•"/>
          </a:pPr>
          <a:r>
            <a:rPr lang="en-US" dirty="0"/>
            <a:t>Can we improve accuracy and performance of the deep neural networks?</a:t>
          </a:r>
        </a:p>
      </dgm:t>
    </dgm:pt>
    <dgm:pt modelId="{CFCA3ACA-851E-0B44-8AE9-9735A5751F4D}" type="parTrans" cxnId="{1C9E2A54-1892-D746-AAA9-8D5348F61913}">
      <dgm:prSet/>
      <dgm:spPr/>
      <dgm:t>
        <a:bodyPr/>
        <a:lstStyle/>
        <a:p>
          <a:endParaRPr lang="en-US"/>
        </a:p>
      </dgm:t>
    </dgm:pt>
    <dgm:pt modelId="{54E77F48-40B6-EF4E-9ABB-0B22A58CD7A4}" type="sibTrans" cxnId="{1C9E2A54-1892-D746-AAA9-8D5348F61913}">
      <dgm:prSet/>
      <dgm:spPr/>
      <dgm:t>
        <a:bodyPr/>
        <a:lstStyle/>
        <a:p>
          <a:endParaRPr lang="en-US"/>
        </a:p>
      </dgm:t>
    </dgm:pt>
    <dgm:pt modelId="{4B0F465F-A79F-8D43-A78C-C234CEDF0E42}" type="pres">
      <dgm:prSet presAssocID="{B1CDB238-F20E-F441-9E78-E0630FFDDC28}" presName="linear" presStyleCnt="0">
        <dgm:presLayoutVars>
          <dgm:dir/>
          <dgm:resizeHandles val="exact"/>
        </dgm:presLayoutVars>
      </dgm:prSet>
      <dgm:spPr/>
    </dgm:pt>
    <dgm:pt modelId="{37798228-3A7D-B441-B935-145E044D20CC}" type="pres">
      <dgm:prSet presAssocID="{9BD2DBA2-4FD0-9E41-9CC2-54557D8359AA}" presName="comp" presStyleCnt="0"/>
      <dgm:spPr/>
    </dgm:pt>
    <dgm:pt modelId="{C99180E7-740D-9E42-A855-FDDD108F1A04}" type="pres">
      <dgm:prSet presAssocID="{9BD2DBA2-4FD0-9E41-9CC2-54557D8359AA}" presName="box" presStyleLbl="node1" presStyleIdx="0" presStyleCnt="3"/>
      <dgm:spPr/>
    </dgm:pt>
    <dgm:pt modelId="{B021F1C8-EAFF-C144-82E1-95DC693BA33E}" type="pres">
      <dgm:prSet presAssocID="{9BD2DBA2-4FD0-9E41-9CC2-54557D8359AA}" presName="img" presStyleLbl="fgImgPlac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pt>
    <dgm:pt modelId="{041D0C9B-77AC-964E-85DB-05E4A2DCCAD1}" type="pres">
      <dgm:prSet presAssocID="{9BD2DBA2-4FD0-9E41-9CC2-54557D8359AA}" presName="text" presStyleLbl="node1" presStyleIdx="0" presStyleCnt="3">
        <dgm:presLayoutVars>
          <dgm:bulletEnabled val="1"/>
        </dgm:presLayoutVars>
      </dgm:prSet>
      <dgm:spPr/>
    </dgm:pt>
    <dgm:pt modelId="{1FD9E92D-F19D-B54E-B150-1060A4771FE8}" type="pres">
      <dgm:prSet presAssocID="{82044E41-E9AD-834A-82CF-BDDDBA9ACBFB}" presName="spacer" presStyleCnt="0"/>
      <dgm:spPr/>
    </dgm:pt>
    <dgm:pt modelId="{5D404414-FCBD-D640-94AB-DC1D2DF0238A}" type="pres">
      <dgm:prSet presAssocID="{FC759A3E-5094-3148-947F-3B583DCB6DA7}" presName="comp" presStyleCnt="0"/>
      <dgm:spPr/>
    </dgm:pt>
    <dgm:pt modelId="{2F71CF4C-22F7-8847-99DB-F1C0EECE7A4E}" type="pres">
      <dgm:prSet presAssocID="{FC759A3E-5094-3148-947F-3B583DCB6DA7}" presName="box" presStyleLbl="node1" presStyleIdx="1" presStyleCnt="3"/>
      <dgm:spPr/>
    </dgm:pt>
    <dgm:pt modelId="{AF8F21A5-AB98-294F-BB91-CABE7B0E912A}" type="pres">
      <dgm:prSet presAssocID="{FC759A3E-5094-3148-947F-3B583DCB6DA7}" presName="img" presStyleLbl="fgImgPlace1" presStyleIdx="1" presStyleCnt="3"/>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pt>
    <dgm:pt modelId="{135BD693-A8B2-AA4C-8EE5-3F1548B39C69}" type="pres">
      <dgm:prSet presAssocID="{FC759A3E-5094-3148-947F-3B583DCB6DA7}" presName="text" presStyleLbl="node1" presStyleIdx="1" presStyleCnt="3">
        <dgm:presLayoutVars>
          <dgm:bulletEnabled val="1"/>
        </dgm:presLayoutVars>
      </dgm:prSet>
      <dgm:spPr/>
    </dgm:pt>
    <dgm:pt modelId="{45C195DE-078A-084F-BA95-3FAB5FF0EBC8}" type="pres">
      <dgm:prSet presAssocID="{A9B7812D-97A4-7D4E-AC9F-FA798DD856AB}" presName="spacer" presStyleCnt="0"/>
      <dgm:spPr/>
    </dgm:pt>
    <dgm:pt modelId="{1759D126-B89D-4841-A2B0-46F1101AD43F}" type="pres">
      <dgm:prSet presAssocID="{82A03CA4-C826-A74E-823B-2DACF8E4F955}" presName="comp" presStyleCnt="0"/>
      <dgm:spPr/>
    </dgm:pt>
    <dgm:pt modelId="{AB5551CF-0358-B744-BE27-720220207A5F}" type="pres">
      <dgm:prSet presAssocID="{82A03CA4-C826-A74E-823B-2DACF8E4F955}" presName="box" presStyleLbl="node1" presStyleIdx="2" presStyleCnt="3"/>
      <dgm:spPr/>
    </dgm:pt>
    <dgm:pt modelId="{486CDB21-DC6D-A446-972D-925988E114A5}" type="pres">
      <dgm:prSet presAssocID="{82A03CA4-C826-A74E-823B-2DACF8E4F955}" presName="img" presStyleLbl="fgImgPlace1" presStyleIdx="2" presStyleCnt="3"/>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dgm:spPr>
    </dgm:pt>
    <dgm:pt modelId="{2EC3EB15-2A1B-FA42-AD52-DA218394FAC8}" type="pres">
      <dgm:prSet presAssocID="{82A03CA4-C826-A74E-823B-2DACF8E4F955}" presName="text" presStyleLbl="node1" presStyleIdx="2" presStyleCnt="3">
        <dgm:presLayoutVars>
          <dgm:bulletEnabled val="1"/>
        </dgm:presLayoutVars>
      </dgm:prSet>
      <dgm:spPr/>
    </dgm:pt>
  </dgm:ptLst>
  <dgm:cxnLst>
    <dgm:cxn modelId="{D73D7208-7D1D-8242-BCC9-980C5368950A}" type="presOf" srcId="{B1CDB238-F20E-F441-9E78-E0630FFDDC28}" destId="{4B0F465F-A79F-8D43-A78C-C234CEDF0E42}" srcOrd="0" destOrd="0" presId="urn:microsoft.com/office/officeart/2005/8/layout/vList4"/>
    <dgm:cxn modelId="{C3543C0E-5BDC-6D43-97DB-F2BBDFE653FD}" type="presOf" srcId="{FC759A3E-5094-3148-947F-3B583DCB6DA7}" destId="{135BD693-A8B2-AA4C-8EE5-3F1548B39C69}" srcOrd="1" destOrd="0" presId="urn:microsoft.com/office/officeart/2005/8/layout/vList4"/>
    <dgm:cxn modelId="{E241442C-0EE1-D240-90AB-7D4731F669F8}" srcId="{B1CDB238-F20E-F441-9E78-E0630FFDDC28}" destId="{FC759A3E-5094-3148-947F-3B583DCB6DA7}" srcOrd="1" destOrd="0" parTransId="{0CA9FD5B-E81F-824B-95EA-ED102976A81A}" sibTransId="{A9B7812D-97A4-7D4E-AC9F-FA798DD856AB}"/>
    <dgm:cxn modelId="{FC0E5F31-B513-BD44-A70C-DE2C816640D4}" type="presOf" srcId="{9BD2DBA2-4FD0-9E41-9CC2-54557D8359AA}" destId="{041D0C9B-77AC-964E-85DB-05E4A2DCCAD1}" srcOrd="1" destOrd="0" presId="urn:microsoft.com/office/officeart/2005/8/layout/vList4"/>
    <dgm:cxn modelId="{4FC3A332-371C-3F49-A42A-3CD030154E15}" type="presOf" srcId="{82A03CA4-C826-A74E-823B-2DACF8E4F955}" destId="{2EC3EB15-2A1B-FA42-AD52-DA218394FAC8}" srcOrd="1" destOrd="0" presId="urn:microsoft.com/office/officeart/2005/8/layout/vList4"/>
    <dgm:cxn modelId="{6AD9B235-4D15-BB4E-9B30-07A5EA103843}" type="presOf" srcId="{9BD2DBA2-4FD0-9E41-9CC2-54557D8359AA}" destId="{C99180E7-740D-9E42-A855-FDDD108F1A04}" srcOrd="0" destOrd="0" presId="urn:microsoft.com/office/officeart/2005/8/layout/vList4"/>
    <dgm:cxn modelId="{B138EA49-4167-954B-993B-19A08B2DA2BA}" type="presOf" srcId="{FC759A3E-5094-3148-947F-3B583DCB6DA7}" destId="{2F71CF4C-22F7-8847-99DB-F1C0EECE7A4E}" srcOrd="0" destOrd="0" presId="urn:microsoft.com/office/officeart/2005/8/layout/vList4"/>
    <dgm:cxn modelId="{1C9E2A54-1892-D746-AAA9-8D5348F61913}" srcId="{B1CDB238-F20E-F441-9E78-E0630FFDDC28}" destId="{82A03CA4-C826-A74E-823B-2DACF8E4F955}" srcOrd="2" destOrd="0" parTransId="{CFCA3ACA-851E-0B44-8AE9-9735A5751F4D}" sibTransId="{54E77F48-40B6-EF4E-9ABB-0B22A58CD7A4}"/>
    <dgm:cxn modelId="{F1BAAE97-B96B-5E4D-850D-2B328874ED9D}" srcId="{B1CDB238-F20E-F441-9E78-E0630FFDDC28}" destId="{9BD2DBA2-4FD0-9E41-9CC2-54557D8359AA}" srcOrd="0" destOrd="0" parTransId="{FE9453A8-E90C-C44D-943F-6726D84D3D7B}" sibTransId="{82044E41-E9AD-834A-82CF-BDDDBA9ACBFB}"/>
    <dgm:cxn modelId="{ACAA6A9C-047E-C144-9D64-A7FDBCA05D0D}" type="presOf" srcId="{82A03CA4-C826-A74E-823B-2DACF8E4F955}" destId="{AB5551CF-0358-B744-BE27-720220207A5F}" srcOrd="0" destOrd="0" presId="urn:microsoft.com/office/officeart/2005/8/layout/vList4"/>
    <dgm:cxn modelId="{8A35DF09-2F75-284A-9182-913AC4AD5923}" type="presParOf" srcId="{4B0F465F-A79F-8D43-A78C-C234CEDF0E42}" destId="{37798228-3A7D-B441-B935-145E044D20CC}" srcOrd="0" destOrd="0" presId="urn:microsoft.com/office/officeart/2005/8/layout/vList4"/>
    <dgm:cxn modelId="{C2DEB4F0-21D4-5E49-8533-AB705371AA30}" type="presParOf" srcId="{37798228-3A7D-B441-B935-145E044D20CC}" destId="{C99180E7-740D-9E42-A855-FDDD108F1A04}" srcOrd="0" destOrd="0" presId="urn:microsoft.com/office/officeart/2005/8/layout/vList4"/>
    <dgm:cxn modelId="{7EA1AE73-2FF0-5840-9465-5E4CA3271391}" type="presParOf" srcId="{37798228-3A7D-B441-B935-145E044D20CC}" destId="{B021F1C8-EAFF-C144-82E1-95DC693BA33E}" srcOrd="1" destOrd="0" presId="urn:microsoft.com/office/officeart/2005/8/layout/vList4"/>
    <dgm:cxn modelId="{B872A595-BF85-5B4D-A982-B8884B4DBE58}" type="presParOf" srcId="{37798228-3A7D-B441-B935-145E044D20CC}" destId="{041D0C9B-77AC-964E-85DB-05E4A2DCCAD1}" srcOrd="2" destOrd="0" presId="urn:microsoft.com/office/officeart/2005/8/layout/vList4"/>
    <dgm:cxn modelId="{B1C13874-1FF3-454B-B180-E11ACA557319}" type="presParOf" srcId="{4B0F465F-A79F-8D43-A78C-C234CEDF0E42}" destId="{1FD9E92D-F19D-B54E-B150-1060A4771FE8}" srcOrd="1" destOrd="0" presId="urn:microsoft.com/office/officeart/2005/8/layout/vList4"/>
    <dgm:cxn modelId="{C8FBE88D-6687-6E44-B278-0BA939644770}" type="presParOf" srcId="{4B0F465F-A79F-8D43-A78C-C234CEDF0E42}" destId="{5D404414-FCBD-D640-94AB-DC1D2DF0238A}" srcOrd="2" destOrd="0" presId="urn:microsoft.com/office/officeart/2005/8/layout/vList4"/>
    <dgm:cxn modelId="{2BEEE0BC-E6F3-0040-8DD0-0FC618E042EA}" type="presParOf" srcId="{5D404414-FCBD-D640-94AB-DC1D2DF0238A}" destId="{2F71CF4C-22F7-8847-99DB-F1C0EECE7A4E}" srcOrd="0" destOrd="0" presId="urn:microsoft.com/office/officeart/2005/8/layout/vList4"/>
    <dgm:cxn modelId="{2752BA00-8C1B-E94C-975C-24BCF3C1E170}" type="presParOf" srcId="{5D404414-FCBD-D640-94AB-DC1D2DF0238A}" destId="{AF8F21A5-AB98-294F-BB91-CABE7B0E912A}" srcOrd="1" destOrd="0" presId="urn:microsoft.com/office/officeart/2005/8/layout/vList4"/>
    <dgm:cxn modelId="{E3ED8882-C62F-434F-B571-0BBC545F8B78}" type="presParOf" srcId="{5D404414-FCBD-D640-94AB-DC1D2DF0238A}" destId="{135BD693-A8B2-AA4C-8EE5-3F1548B39C69}" srcOrd="2" destOrd="0" presId="urn:microsoft.com/office/officeart/2005/8/layout/vList4"/>
    <dgm:cxn modelId="{0962C60A-874E-124C-B33D-CE3CDBA840E7}" type="presParOf" srcId="{4B0F465F-A79F-8D43-A78C-C234CEDF0E42}" destId="{45C195DE-078A-084F-BA95-3FAB5FF0EBC8}" srcOrd="3" destOrd="0" presId="urn:microsoft.com/office/officeart/2005/8/layout/vList4"/>
    <dgm:cxn modelId="{9127D94C-B4BA-9844-848C-BE7E3DA3FE59}" type="presParOf" srcId="{4B0F465F-A79F-8D43-A78C-C234CEDF0E42}" destId="{1759D126-B89D-4841-A2B0-46F1101AD43F}" srcOrd="4" destOrd="0" presId="urn:microsoft.com/office/officeart/2005/8/layout/vList4"/>
    <dgm:cxn modelId="{B6E38895-3F2E-B74D-8A81-064FA38F7381}" type="presParOf" srcId="{1759D126-B89D-4841-A2B0-46F1101AD43F}" destId="{AB5551CF-0358-B744-BE27-720220207A5F}" srcOrd="0" destOrd="0" presId="urn:microsoft.com/office/officeart/2005/8/layout/vList4"/>
    <dgm:cxn modelId="{697596DF-8032-5F43-8F54-6C0B93D3E376}" type="presParOf" srcId="{1759D126-B89D-4841-A2B0-46F1101AD43F}" destId="{486CDB21-DC6D-A446-972D-925988E114A5}" srcOrd="1" destOrd="0" presId="urn:microsoft.com/office/officeart/2005/8/layout/vList4"/>
    <dgm:cxn modelId="{3667DAD5-9117-9443-8AFA-54E53590EAD5}" type="presParOf" srcId="{1759D126-B89D-4841-A2B0-46F1101AD43F}" destId="{2EC3EB15-2A1B-FA42-AD52-DA218394FAC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DB238-F20E-F441-9E78-E0630FFDDC28}" type="doc">
      <dgm:prSet loTypeId="urn:microsoft.com/office/officeart/2005/8/layout/vList4" loCatId="" qsTypeId="urn:microsoft.com/office/officeart/2005/8/quickstyle/simple1" qsCatId="simple" csTypeId="urn:microsoft.com/office/officeart/2005/8/colors/colorful4" csCatId="colorful" phldr="1"/>
      <dgm:spPr/>
      <dgm:t>
        <a:bodyPr/>
        <a:lstStyle/>
        <a:p>
          <a:endParaRPr lang="en-US"/>
        </a:p>
      </dgm:t>
    </dgm:pt>
    <dgm:pt modelId="{9BD2DBA2-4FD0-9E41-9CC2-54557D8359AA}">
      <dgm:prSet phldrT="[Text]"/>
      <dgm:spPr/>
      <dgm:t>
        <a:bodyPr/>
        <a:lstStyle/>
        <a:p>
          <a:pPr>
            <a:buFont typeface="Arial" panose="020B0604020202020204" pitchFamily="34" charset="0"/>
            <a:buChar char="•"/>
          </a:pPr>
          <a:r>
            <a:rPr lang="en-US" dirty="0"/>
            <a:t>Can Knowledge driven events that cause abrupt changes be incorporated into the model?</a:t>
          </a:r>
        </a:p>
      </dgm:t>
    </dgm:pt>
    <dgm:pt modelId="{FE9453A8-E90C-C44D-943F-6726D84D3D7B}" type="parTrans" cxnId="{F1BAAE97-B96B-5E4D-850D-2B328874ED9D}">
      <dgm:prSet/>
      <dgm:spPr/>
      <dgm:t>
        <a:bodyPr/>
        <a:lstStyle/>
        <a:p>
          <a:endParaRPr lang="en-US"/>
        </a:p>
      </dgm:t>
    </dgm:pt>
    <dgm:pt modelId="{82044E41-E9AD-834A-82CF-BDDDBA9ACBFB}" type="sibTrans" cxnId="{F1BAAE97-B96B-5E4D-850D-2B328874ED9D}">
      <dgm:prSet/>
      <dgm:spPr/>
      <dgm:t>
        <a:bodyPr/>
        <a:lstStyle/>
        <a:p>
          <a:endParaRPr lang="en-US"/>
        </a:p>
      </dgm:t>
    </dgm:pt>
    <dgm:pt modelId="{FC759A3E-5094-3148-947F-3B583DCB6DA7}">
      <dgm:prSet phldrT="[Text]"/>
      <dgm:spPr/>
      <dgm:t>
        <a:bodyPr/>
        <a:lstStyle/>
        <a:p>
          <a:pPr>
            <a:buFont typeface="Arial" panose="020B0604020202020204" pitchFamily="34" charset="0"/>
            <a:buChar char="•"/>
          </a:pPr>
          <a:r>
            <a:rPr lang="en-US" dirty="0"/>
            <a:t>Can an adaptive continuous learning adaptive approach be applied (streaming market data and news data)?</a:t>
          </a:r>
        </a:p>
      </dgm:t>
    </dgm:pt>
    <dgm:pt modelId="{0CA9FD5B-E81F-824B-95EA-ED102976A81A}" type="parTrans" cxnId="{E241442C-0EE1-D240-90AB-7D4731F669F8}">
      <dgm:prSet/>
      <dgm:spPr/>
      <dgm:t>
        <a:bodyPr/>
        <a:lstStyle/>
        <a:p>
          <a:endParaRPr lang="en-US"/>
        </a:p>
      </dgm:t>
    </dgm:pt>
    <dgm:pt modelId="{A9B7812D-97A4-7D4E-AC9F-FA798DD856AB}" type="sibTrans" cxnId="{E241442C-0EE1-D240-90AB-7D4731F669F8}">
      <dgm:prSet/>
      <dgm:spPr/>
      <dgm:t>
        <a:bodyPr/>
        <a:lstStyle/>
        <a:p>
          <a:endParaRPr lang="en-US"/>
        </a:p>
      </dgm:t>
    </dgm:pt>
    <dgm:pt modelId="{82A03CA4-C826-A74E-823B-2DACF8E4F955}">
      <dgm:prSet phldrT="[Text]"/>
      <dgm:spPr/>
      <dgm:t>
        <a:bodyPr/>
        <a:lstStyle/>
        <a:p>
          <a:pPr>
            <a:buFont typeface="Arial" panose="020B0604020202020204" pitchFamily="34" charset="0"/>
            <a:buChar char="•"/>
          </a:pPr>
          <a:r>
            <a:rPr lang="en-US" dirty="0"/>
            <a:t>Results of experiments in complete design</a:t>
          </a:r>
        </a:p>
      </dgm:t>
    </dgm:pt>
    <dgm:pt modelId="{CFCA3ACA-851E-0B44-8AE9-9735A5751F4D}" type="parTrans" cxnId="{1C9E2A54-1892-D746-AAA9-8D5348F61913}">
      <dgm:prSet/>
      <dgm:spPr/>
      <dgm:t>
        <a:bodyPr/>
        <a:lstStyle/>
        <a:p>
          <a:endParaRPr lang="en-US"/>
        </a:p>
      </dgm:t>
    </dgm:pt>
    <dgm:pt modelId="{54E77F48-40B6-EF4E-9ABB-0B22A58CD7A4}" type="sibTrans" cxnId="{1C9E2A54-1892-D746-AAA9-8D5348F61913}">
      <dgm:prSet/>
      <dgm:spPr/>
      <dgm:t>
        <a:bodyPr/>
        <a:lstStyle/>
        <a:p>
          <a:endParaRPr lang="en-US"/>
        </a:p>
      </dgm:t>
    </dgm:pt>
    <dgm:pt modelId="{4B0F465F-A79F-8D43-A78C-C234CEDF0E42}" type="pres">
      <dgm:prSet presAssocID="{B1CDB238-F20E-F441-9E78-E0630FFDDC28}" presName="linear" presStyleCnt="0">
        <dgm:presLayoutVars>
          <dgm:dir/>
          <dgm:resizeHandles val="exact"/>
        </dgm:presLayoutVars>
      </dgm:prSet>
      <dgm:spPr/>
    </dgm:pt>
    <dgm:pt modelId="{37798228-3A7D-B441-B935-145E044D20CC}" type="pres">
      <dgm:prSet presAssocID="{9BD2DBA2-4FD0-9E41-9CC2-54557D8359AA}" presName="comp" presStyleCnt="0"/>
      <dgm:spPr/>
    </dgm:pt>
    <dgm:pt modelId="{C99180E7-740D-9E42-A855-FDDD108F1A04}" type="pres">
      <dgm:prSet presAssocID="{9BD2DBA2-4FD0-9E41-9CC2-54557D8359AA}" presName="box" presStyleLbl="node1" presStyleIdx="0" presStyleCnt="3"/>
      <dgm:spPr/>
    </dgm:pt>
    <dgm:pt modelId="{B021F1C8-EAFF-C144-82E1-95DC693BA33E}" type="pres">
      <dgm:prSet presAssocID="{9BD2DBA2-4FD0-9E41-9CC2-54557D8359AA}" presName="img" presStyleLbl="fgImgPlace1" presStyleIdx="0"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pt>
    <dgm:pt modelId="{041D0C9B-77AC-964E-85DB-05E4A2DCCAD1}" type="pres">
      <dgm:prSet presAssocID="{9BD2DBA2-4FD0-9E41-9CC2-54557D8359AA}" presName="text" presStyleLbl="node1" presStyleIdx="0" presStyleCnt="3">
        <dgm:presLayoutVars>
          <dgm:bulletEnabled val="1"/>
        </dgm:presLayoutVars>
      </dgm:prSet>
      <dgm:spPr/>
    </dgm:pt>
    <dgm:pt modelId="{1FD9E92D-F19D-B54E-B150-1060A4771FE8}" type="pres">
      <dgm:prSet presAssocID="{82044E41-E9AD-834A-82CF-BDDDBA9ACBFB}" presName="spacer" presStyleCnt="0"/>
      <dgm:spPr/>
    </dgm:pt>
    <dgm:pt modelId="{5D404414-FCBD-D640-94AB-DC1D2DF0238A}" type="pres">
      <dgm:prSet presAssocID="{FC759A3E-5094-3148-947F-3B583DCB6DA7}" presName="comp" presStyleCnt="0"/>
      <dgm:spPr/>
    </dgm:pt>
    <dgm:pt modelId="{2F71CF4C-22F7-8847-99DB-F1C0EECE7A4E}" type="pres">
      <dgm:prSet presAssocID="{FC759A3E-5094-3148-947F-3B583DCB6DA7}" presName="box" presStyleLbl="node1" presStyleIdx="1" presStyleCnt="3"/>
      <dgm:spPr/>
    </dgm:pt>
    <dgm:pt modelId="{AF8F21A5-AB98-294F-BB91-CABE7B0E912A}" type="pres">
      <dgm:prSet presAssocID="{FC759A3E-5094-3148-947F-3B583DCB6DA7}" presName="img" presStyleLbl="fgImgPlace1" presStyleIdx="1" presStyleCnt="3"/>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pt>
    <dgm:pt modelId="{135BD693-A8B2-AA4C-8EE5-3F1548B39C69}" type="pres">
      <dgm:prSet presAssocID="{FC759A3E-5094-3148-947F-3B583DCB6DA7}" presName="text" presStyleLbl="node1" presStyleIdx="1" presStyleCnt="3">
        <dgm:presLayoutVars>
          <dgm:bulletEnabled val="1"/>
        </dgm:presLayoutVars>
      </dgm:prSet>
      <dgm:spPr/>
    </dgm:pt>
    <dgm:pt modelId="{45C195DE-078A-084F-BA95-3FAB5FF0EBC8}" type="pres">
      <dgm:prSet presAssocID="{A9B7812D-97A4-7D4E-AC9F-FA798DD856AB}" presName="spacer" presStyleCnt="0"/>
      <dgm:spPr/>
    </dgm:pt>
    <dgm:pt modelId="{1759D126-B89D-4841-A2B0-46F1101AD43F}" type="pres">
      <dgm:prSet presAssocID="{82A03CA4-C826-A74E-823B-2DACF8E4F955}" presName="comp" presStyleCnt="0"/>
      <dgm:spPr/>
    </dgm:pt>
    <dgm:pt modelId="{AB5551CF-0358-B744-BE27-720220207A5F}" type="pres">
      <dgm:prSet presAssocID="{82A03CA4-C826-A74E-823B-2DACF8E4F955}" presName="box" presStyleLbl="node1" presStyleIdx="2" presStyleCnt="3"/>
      <dgm:spPr/>
    </dgm:pt>
    <dgm:pt modelId="{486CDB21-DC6D-A446-972D-925988E114A5}" type="pres">
      <dgm:prSet presAssocID="{82A03CA4-C826-A74E-823B-2DACF8E4F955}" presName="img" presStyleLbl="fgImgPlace1" presStyleIdx="2" presStyleCnt="3"/>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dgm:spPr>
    </dgm:pt>
    <dgm:pt modelId="{2EC3EB15-2A1B-FA42-AD52-DA218394FAC8}" type="pres">
      <dgm:prSet presAssocID="{82A03CA4-C826-A74E-823B-2DACF8E4F955}" presName="text" presStyleLbl="node1" presStyleIdx="2" presStyleCnt="3">
        <dgm:presLayoutVars>
          <dgm:bulletEnabled val="1"/>
        </dgm:presLayoutVars>
      </dgm:prSet>
      <dgm:spPr/>
    </dgm:pt>
  </dgm:ptLst>
  <dgm:cxnLst>
    <dgm:cxn modelId="{D73D7208-7D1D-8242-BCC9-980C5368950A}" type="presOf" srcId="{B1CDB238-F20E-F441-9E78-E0630FFDDC28}" destId="{4B0F465F-A79F-8D43-A78C-C234CEDF0E42}" srcOrd="0" destOrd="0" presId="urn:microsoft.com/office/officeart/2005/8/layout/vList4"/>
    <dgm:cxn modelId="{C3543C0E-5BDC-6D43-97DB-F2BBDFE653FD}" type="presOf" srcId="{FC759A3E-5094-3148-947F-3B583DCB6DA7}" destId="{135BD693-A8B2-AA4C-8EE5-3F1548B39C69}" srcOrd="1" destOrd="0" presId="urn:microsoft.com/office/officeart/2005/8/layout/vList4"/>
    <dgm:cxn modelId="{E241442C-0EE1-D240-90AB-7D4731F669F8}" srcId="{B1CDB238-F20E-F441-9E78-E0630FFDDC28}" destId="{FC759A3E-5094-3148-947F-3B583DCB6DA7}" srcOrd="1" destOrd="0" parTransId="{0CA9FD5B-E81F-824B-95EA-ED102976A81A}" sibTransId="{A9B7812D-97A4-7D4E-AC9F-FA798DD856AB}"/>
    <dgm:cxn modelId="{FC0E5F31-B513-BD44-A70C-DE2C816640D4}" type="presOf" srcId="{9BD2DBA2-4FD0-9E41-9CC2-54557D8359AA}" destId="{041D0C9B-77AC-964E-85DB-05E4A2DCCAD1}" srcOrd="1" destOrd="0" presId="urn:microsoft.com/office/officeart/2005/8/layout/vList4"/>
    <dgm:cxn modelId="{4FC3A332-371C-3F49-A42A-3CD030154E15}" type="presOf" srcId="{82A03CA4-C826-A74E-823B-2DACF8E4F955}" destId="{2EC3EB15-2A1B-FA42-AD52-DA218394FAC8}" srcOrd="1" destOrd="0" presId="urn:microsoft.com/office/officeart/2005/8/layout/vList4"/>
    <dgm:cxn modelId="{6AD9B235-4D15-BB4E-9B30-07A5EA103843}" type="presOf" srcId="{9BD2DBA2-4FD0-9E41-9CC2-54557D8359AA}" destId="{C99180E7-740D-9E42-A855-FDDD108F1A04}" srcOrd="0" destOrd="0" presId="urn:microsoft.com/office/officeart/2005/8/layout/vList4"/>
    <dgm:cxn modelId="{B138EA49-4167-954B-993B-19A08B2DA2BA}" type="presOf" srcId="{FC759A3E-5094-3148-947F-3B583DCB6DA7}" destId="{2F71CF4C-22F7-8847-99DB-F1C0EECE7A4E}" srcOrd="0" destOrd="0" presId="urn:microsoft.com/office/officeart/2005/8/layout/vList4"/>
    <dgm:cxn modelId="{1C9E2A54-1892-D746-AAA9-8D5348F61913}" srcId="{B1CDB238-F20E-F441-9E78-E0630FFDDC28}" destId="{82A03CA4-C826-A74E-823B-2DACF8E4F955}" srcOrd="2" destOrd="0" parTransId="{CFCA3ACA-851E-0B44-8AE9-9735A5751F4D}" sibTransId="{54E77F48-40B6-EF4E-9ABB-0B22A58CD7A4}"/>
    <dgm:cxn modelId="{F1BAAE97-B96B-5E4D-850D-2B328874ED9D}" srcId="{B1CDB238-F20E-F441-9E78-E0630FFDDC28}" destId="{9BD2DBA2-4FD0-9E41-9CC2-54557D8359AA}" srcOrd="0" destOrd="0" parTransId="{FE9453A8-E90C-C44D-943F-6726D84D3D7B}" sibTransId="{82044E41-E9AD-834A-82CF-BDDDBA9ACBFB}"/>
    <dgm:cxn modelId="{ACAA6A9C-047E-C144-9D64-A7FDBCA05D0D}" type="presOf" srcId="{82A03CA4-C826-A74E-823B-2DACF8E4F955}" destId="{AB5551CF-0358-B744-BE27-720220207A5F}" srcOrd="0" destOrd="0" presId="urn:microsoft.com/office/officeart/2005/8/layout/vList4"/>
    <dgm:cxn modelId="{8A35DF09-2F75-284A-9182-913AC4AD5923}" type="presParOf" srcId="{4B0F465F-A79F-8D43-A78C-C234CEDF0E42}" destId="{37798228-3A7D-B441-B935-145E044D20CC}" srcOrd="0" destOrd="0" presId="urn:microsoft.com/office/officeart/2005/8/layout/vList4"/>
    <dgm:cxn modelId="{C2DEB4F0-21D4-5E49-8533-AB705371AA30}" type="presParOf" srcId="{37798228-3A7D-B441-B935-145E044D20CC}" destId="{C99180E7-740D-9E42-A855-FDDD108F1A04}" srcOrd="0" destOrd="0" presId="urn:microsoft.com/office/officeart/2005/8/layout/vList4"/>
    <dgm:cxn modelId="{7EA1AE73-2FF0-5840-9465-5E4CA3271391}" type="presParOf" srcId="{37798228-3A7D-B441-B935-145E044D20CC}" destId="{B021F1C8-EAFF-C144-82E1-95DC693BA33E}" srcOrd="1" destOrd="0" presId="urn:microsoft.com/office/officeart/2005/8/layout/vList4"/>
    <dgm:cxn modelId="{B872A595-BF85-5B4D-A982-B8884B4DBE58}" type="presParOf" srcId="{37798228-3A7D-B441-B935-145E044D20CC}" destId="{041D0C9B-77AC-964E-85DB-05E4A2DCCAD1}" srcOrd="2" destOrd="0" presId="urn:microsoft.com/office/officeart/2005/8/layout/vList4"/>
    <dgm:cxn modelId="{B1C13874-1FF3-454B-B180-E11ACA557319}" type="presParOf" srcId="{4B0F465F-A79F-8D43-A78C-C234CEDF0E42}" destId="{1FD9E92D-F19D-B54E-B150-1060A4771FE8}" srcOrd="1" destOrd="0" presId="urn:microsoft.com/office/officeart/2005/8/layout/vList4"/>
    <dgm:cxn modelId="{C8FBE88D-6687-6E44-B278-0BA939644770}" type="presParOf" srcId="{4B0F465F-A79F-8D43-A78C-C234CEDF0E42}" destId="{5D404414-FCBD-D640-94AB-DC1D2DF0238A}" srcOrd="2" destOrd="0" presId="urn:microsoft.com/office/officeart/2005/8/layout/vList4"/>
    <dgm:cxn modelId="{2BEEE0BC-E6F3-0040-8DD0-0FC618E042EA}" type="presParOf" srcId="{5D404414-FCBD-D640-94AB-DC1D2DF0238A}" destId="{2F71CF4C-22F7-8847-99DB-F1C0EECE7A4E}" srcOrd="0" destOrd="0" presId="urn:microsoft.com/office/officeart/2005/8/layout/vList4"/>
    <dgm:cxn modelId="{2752BA00-8C1B-E94C-975C-24BCF3C1E170}" type="presParOf" srcId="{5D404414-FCBD-D640-94AB-DC1D2DF0238A}" destId="{AF8F21A5-AB98-294F-BB91-CABE7B0E912A}" srcOrd="1" destOrd="0" presId="urn:microsoft.com/office/officeart/2005/8/layout/vList4"/>
    <dgm:cxn modelId="{E3ED8882-C62F-434F-B571-0BBC545F8B78}" type="presParOf" srcId="{5D404414-FCBD-D640-94AB-DC1D2DF0238A}" destId="{135BD693-A8B2-AA4C-8EE5-3F1548B39C69}" srcOrd="2" destOrd="0" presId="urn:microsoft.com/office/officeart/2005/8/layout/vList4"/>
    <dgm:cxn modelId="{0962C60A-874E-124C-B33D-CE3CDBA840E7}" type="presParOf" srcId="{4B0F465F-A79F-8D43-A78C-C234CEDF0E42}" destId="{45C195DE-078A-084F-BA95-3FAB5FF0EBC8}" srcOrd="3" destOrd="0" presId="urn:microsoft.com/office/officeart/2005/8/layout/vList4"/>
    <dgm:cxn modelId="{9127D94C-B4BA-9844-848C-BE7E3DA3FE59}" type="presParOf" srcId="{4B0F465F-A79F-8D43-A78C-C234CEDF0E42}" destId="{1759D126-B89D-4841-A2B0-46F1101AD43F}" srcOrd="4" destOrd="0" presId="urn:microsoft.com/office/officeart/2005/8/layout/vList4"/>
    <dgm:cxn modelId="{B6E38895-3F2E-B74D-8A81-064FA38F7381}" type="presParOf" srcId="{1759D126-B89D-4841-A2B0-46F1101AD43F}" destId="{AB5551CF-0358-B744-BE27-720220207A5F}" srcOrd="0" destOrd="0" presId="urn:microsoft.com/office/officeart/2005/8/layout/vList4"/>
    <dgm:cxn modelId="{697596DF-8032-5F43-8F54-6C0B93D3E376}" type="presParOf" srcId="{1759D126-B89D-4841-A2B0-46F1101AD43F}" destId="{486CDB21-DC6D-A446-972D-925988E114A5}" srcOrd="1" destOrd="0" presId="urn:microsoft.com/office/officeart/2005/8/layout/vList4"/>
    <dgm:cxn modelId="{3667DAD5-9117-9443-8AFA-54E53590EAD5}" type="presParOf" srcId="{1759D126-B89D-4841-A2B0-46F1101AD43F}" destId="{2EC3EB15-2A1B-FA42-AD52-DA218394FAC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BBDA9-04D9-AA4C-B95E-22C660673868}">
      <dsp:nvSpPr>
        <dsp:cNvPr id="0" name=""/>
        <dsp:cNvSpPr/>
      </dsp:nvSpPr>
      <dsp:spPr>
        <a:xfrm>
          <a:off x="3724" y="164971"/>
          <a:ext cx="2239490" cy="687903"/>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A) Research: Temporal Convolutional Network </a:t>
          </a:r>
        </a:p>
      </dsp:txBody>
      <dsp:txXfrm>
        <a:off x="3724" y="164971"/>
        <a:ext cx="2239490" cy="687903"/>
      </dsp:txXfrm>
    </dsp:sp>
    <dsp:sp modelId="{3C4FEC09-6F97-7942-8BB7-FC90C0A122FF}">
      <dsp:nvSpPr>
        <dsp:cNvPr id="0" name=""/>
        <dsp:cNvSpPr/>
      </dsp:nvSpPr>
      <dsp:spPr>
        <a:xfrm>
          <a:off x="3724" y="852874"/>
          <a:ext cx="2239490" cy="2567003"/>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Dilated Convolutional Layers</a:t>
          </a:r>
        </a:p>
        <a:p>
          <a:pPr marL="114300" lvl="1" indent="-114300" algn="l" defTabSz="666750">
            <a:lnSpc>
              <a:spcPct val="90000"/>
            </a:lnSpc>
            <a:spcBef>
              <a:spcPct val="0"/>
            </a:spcBef>
            <a:spcAft>
              <a:spcPct val="15000"/>
            </a:spcAft>
            <a:buChar char="•"/>
          </a:pPr>
          <a:r>
            <a:rPr lang="en-US" sz="1500" kern="1200" dirty="0"/>
            <a:t>Encoder/Decoder</a:t>
          </a:r>
        </a:p>
        <a:p>
          <a:pPr marL="114300" lvl="1" indent="-114300" algn="l" defTabSz="666750">
            <a:lnSpc>
              <a:spcPct val="90000"/>
            </a:lnSpc>
            <a:spcBef>
              <a:spcPct val="0"/>
            </a:spcBef>
            <a:spcAft>
              <a:spcPct val="15000"/>
            </a:spcAft>
            <a:buChar char="•"/>
          </a:pPr>
          <a:r>
            <a:rPr lang="en-US" sz="1500" kern="1200" dirty="0"/>
            <a:t>Goal: Best Network for Temporal prediction of time series information (e.g. market data)</a:t>
          </a:r>
        </a:p>
        <a:p>
          <a:pPr marL="114300" lvl="1" indent="-114300" algn="l" defTabSz="666750">
            <a:lnSpc>
              <a:spcPct val="90000"/>
            </a:lnSpc>
            <a:spcBef>
              <a:spcPct val="0"/>
            </a:spcBef>
            <a:spcAft>
              <a:spcPct val="15000"/>
            </a:spcAft>
            <a:buChar char="•"/>
          </a:pPr>
          <a:r>
            <a:rPr lang="en-US" sz="1500" kern="1200" dirty="0"/>
            <a:t>Output experiments across more recent designs (encoder/decoder)</a:t>
          </a:r>
        </a:p>
      </dsp:txBody>
      <dsp:txXfrm>
        <a:off x="3724" y="852874"/>
        <a:ext cx="2239490" cy="2567003"/>
      </dsp:txXfrm>
    </dsp:sp>
    <dsp:sp modelId="{B23E1EDE-6C22-824A-BF42-F9FA9DDC6388}">
      <dsp:nvSpPr>
        <dsp:cNvPr id="0" name=""/>
        <dsp:cNvSpPr/>
      </dsp:nvSpPr>
      <dsp:spPr>
        <a:xfrm>
          <a:off x="2556744" y="164971"/>
          <a:ext cx="2239490" cy="687903"/>
        </a:xfrm>
        <a:prstGeom prst="rect">
          <a:avLst/>
        </a:prstGeom>
        <a:gradFill rotWithShape="0">
          <a:gsLst>
            <a:gs pos="0">
              <a:schemeClr val="accent4">
                <a:hueOff val="-1575177"/>
                <a:satOff val="-2523"/>
                <a:lumOff val="261"/>
                <a:alphaOff val="0"/>
                <a:tint val="94000"/>
                <a:satMod val="105000"/>
                <a:lumMod val="102000"/>
              </a:schemeClr>
            </a:gs>
            <a:gs pos="100000">
              <a:schemeClr val="accent4">
                <a:hueOff val="-1575177"/>
                <a:satOff val="-2523"/>
                <a:lumOff val="261"/>
                <a:alphaOff val="0"/>
                <a:shade val="74000"/>
                <a:satMod val="128000"/>
                <a:lumMod val="100000"/>
              </a:schemeClr>
            </a:gs>
          </a:gsLst>
          <a:lin ang="5400000" scaled="0"/>
        </a:gradFill>
        <a:ln w="9525" cap="flat" cmpd="sng" algn="ctr">
          <a:solidFill>
            <a:schemeClr val="accent4">
              <a:hueOff val="-1575177"/>
              <a:satOff val="-2523"/>
              <a:lumOff val="26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 Research: Genetic Algorithms</a:t>
          </a:r>
        </a:p>
      </dsp:txBody>
      <dsp:txXfrm>
        <a:off x="2556744" y="164971"/>
        <a:ext cx="2239490" cy="687903"/>
      </dsp:txXfrm>
    </dsp:sp>
    <dsp:sp modelId="{BBBB7172-872A-3744-83BD-8AF5987639ED}">
      <dsp:nvSpPr>
        <dsp:cNvPr id="0" name=""/>
        <dsp:cNvSpPr/>
      </dsp:nvSpPr>
      <dsp:spPr>
        <a:xfrm>
          <a:off x="2556744" y="852874"/>
          <a:ext cx="2239490" cy="2567003"/>
        </a:xfrm>
        <a:prstGeom prst="rect">
          <a:avLst/>
        </a:prstGeom>
        <a:solidFill>
          <a:schemeClr val="accent4">
            <a:tint val="40000"/>
            <a:alpha val="90000"/>
            <a:hueOff val="-1367559"/>
            <a:satOff val="-2271"/>
            <a:lumOff val="-50"/>
            <a:alphaOff val="0"/>
          </a:schemeClr>
        </a:solidFill>
        <a:ln w="9525" cap="flat" cmpd="sng" algn="ctr">
          <a:solidFill>
            <a:schemeClr val="accent4">
              <a:tint val="40000"/>
              <a:alpha val="90000"/>
              <a:hueOff val="-1367559"/>
              <a:satOff val="-2271"/>
              <a:lumOff val="-5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Apply to layers and hyper parameters </a:t>
          </a:r>
        </a:p>
        <a:p>
          <a:pPr marL="114300" lvl="1" indent="-114300" algn="l" defTabSz="666750">
            <a:lnSpc>
              <a:spcPct val="90000"/>
            </a:lnSpc>
            <a:spcBef>
              <a:spcPct val="0"/>
            </a:spcBef>
            <a:spcAft>
              <a:spcPct val="15000"/>
            </a:spcAft>
            <a:buChar char="•"/>
          </a:pPr>
          <a:r>
            <a:rPr lang="en-US" sz="1500" kern="1200" dirty="0"/>
            <a:t>Goal: Determine best genetic algorithms that can be applied (parameter tuning, black-box, binary gene encoding, adaptive) and fitness functions to apply</a:t>
          </a:r>
        </a:p>
        <a:p>
          <a:pPr marL="114300" lvl="1" indent="-114300" algn="l" defTabSz="666750">
            <a:lnSpc>
              <a:spcPct val="90000"/>
            </a:lnSpc>
            <a:spcBef>
              <a:spcPct val="0"/>
            </a:spcBef>
            <a:spcAft>
              <a:spcPct val="15000"/>
            </a:spcAft>
            <a:buChar char="•"/>
          </a:pPr>
          <a:r>
            <a:rPr lang="en-US" sz="1500" kern="1200" dirty="0"/>
            <a:t>Output experiments across different genetic algorithms </a:t>
          </a:r>
        </a:p>
      </dsp:txBody>
      <dsp:txXfrm>
        <a:off x="2556744" y="852874"/>
        <a:ext cx="2239490" cy="2567003"/>
      </dsp:txXfrm>
    </dsp:sp>
    <dsp:sp modelId="{F4ABD4A3-64DD-F347-A0D3-46F08EEBB4AE}">
      <dsp:nvSpPr>
        <dsp:cNvPr id="0" name=""/>
        <dsp:cNvSpPr/>
      </dsp:nvSpPr>
      <dsp:spPr>
        <a:xfrm>
          <a:off x="5109763" y="164971"/>
          <a:ext cx="2239490" cy="687903"/>
        </a:xfrm>
        <a:prstGeom prst="rect">
          <a:avLst/>
        </a:prstGeom>
        <a:gradFill rotWithShape="0">
          <a:gsLst>
            <a:gs pos="0">
              <a:schemeClr val="accent4">
                <a:hueOff val="-3150354"/>
                <a:satOff val="-5046"/>
                <a:lumOff val="523"/>
                <a:alphaOff val="0"/>
                <a:tint val="94000"/>
                <a:satMod val="105000"/>
                <a:lumMod val="102000"/>
              </a:schemeClr>
            </a:gs>
            <a:gs pos="100000">
              <a:schemeClr val="accent4">
                <a:hueOff val="-3150354"/>
                <a:satOff val="-5046"/>
                <a:lumOff val="523"/>
                <a:alphaOff val="0"/>
                <a:shade val="74000"/>
                <a:satMod val="128000"/>
                <a:lumMod val="100000"/>
              </a:schemeClr>
            </a:gs>
          </a:gsLst>
          <a:lin ang="5400000" scaled="0"/>
        </a:gradFill>
        <a:ln w="9525" cap="flat" cmpd="sng" algn="ctr">
          <a:solidFill>
            <a:schemeClr val="accent4">
              <a:hueOff val="-3150354"/>
              <a:satOff val="-5046"/>
              <a:lumOff val="52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 Applied: TCN – Performant Evolution – Supervised</a:t>
          </a:r>
        </a:p>
      </dsp:txBody>
      <dsp:txXfrm>
        <a:off x="5109763" y="164971"/>
        <a:ext cx="2239490" cy="687903"/>
      </dsp:txXfrm>
    </dsp:sp>
    <dsp:sp modelId="{75E5B799-4B7C-974F-B596-4AF60E9AC890}">
      <dsp:nvSpPr>
        <dsp:cNvPr id="0" name=""/>
        <dsp:cNvSpPr/>
      </dsp:nvSpPr>
      <dsp:spPr>
        <a:xfrm>
          <a:off x="5109763" y="852874"/>
          <a:ext cx="2239490" cy="2567003"/>
        </a:xfrm>
        <a:prstGeom prst="rect">
          <a:avLst/>
        </a:prstGeom>
        <a:solidFill>
          <a:schemeClr val="accent4">
            <a:tint val="40000"/>
            <a:alpha val="90000"/>
            <a:hueOff val="-2735118"/>
            <a:satOff val="-4541"/>
            <a:lumOff val="-101"/>
            <a:alphaOff val="0"/>
          </a:schemeClr>
        </a:solidFill>
        <a:ln w="9525" cap="flat" cmpd="sng" algn="ctr">
          <a:solidFill>
            <a:schemeClr val="accent4">
              <a:tint val="40000"/>
              <a:alpha val="90000"/>
              <a:hueOff val="-2735118"/>
              <a:satOff val="-4541"/>
              <a:lumOff val="-10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Apply TCN network design and genetic algorithm approach to time series problem</a:t>
          </a:r>
        </a:p>
        <a:p>
          <a:pPr marL="114300" lvl="1" indent="-114300" algn="l" defTabSz="666750">
            <a:lnSpc>
              <a:spcPct val="90000"/>
            </a:lnSpc>
            <a:spcBef>
              <a:spcPct val="0"/>
            </a:spcBef>
            <a:spcAft>
              <a:spcPct val="15000"/>
            </a:spcAft>
            <a:buChar char="•"/>
          </a:pPr>
          <a:r>
            <a:rPr lang="en-US" sz="1500" kern="1200" dirty="0"/>
            <a:t>Goal: Compare backpropagation to evolutionary approach</a:t>
          </a:r>
        </a:p>
        <a:p>
          <a:pPr marL="114300" lvl="1" indent="-114300" algn="l" defTabSz="666750">
            <a:lnSpc>
              <a:spcPct val="90000"/>
            </a:lnSpc>
            <a:spcBef>
              <a:spcPct val="0"/>
            </a:spcBef>
            <a:spcAft>
              <a:spcPct val="15000"/>
            </a:spcAft>
            <a:buChar char="•"/>
          </a:pPr>
          <a:r>
            <a:rPr lang="en-US" sz="1500" kern="1200" dirty="0"/>
            <a:t>Output experiments across</a:t>
          </a:r>
        </a:p>
      </dsp:txBody>
      <dsp:txXfrm>
        <a:off x="5109763" y="852874"/>
        <a:ext cx="2239490" cy="2567003"/>
      </dsp:txXfrm>
    </dsp:sp>
    <dsp:sp modelId="{1208F31D-40DC-B542-A9F3-49DD985A89CE}">
      <dsp:nvSpPr>
        <dsp:cNvPr id="0" name=""/>
        <dsp:cNvSpPr/>
      </dsp:nvSpPr>
      <dsp:spPr>
        <a:xfrm>
          <a:off x="7662783" y="164971"/>
          <a:ext cx="2239490" cy="687903"/>
        </a:xfrm>
        <a:prstGeom prst="rect">
          <a:avLst/>
        </a:prstGeom>
        <a:gradFill rotWithShape="0">
          <a:gsLst>
            <a:gs pos="0">
              <a:schemeClr val="accent4">
                <a:hueOff val="-4725531"/>
                <a:satOff val="-7569"/>
                <a:lumOff val="784"/>
                <a:alphaOff val="0"/>
                <a:tint val="94000"/>
                <a:satMod val="105000"/>
                <a:lumMod val="102000"/>
              </a:schemeClr>
            </a:gs>
            <a:gs pos="100000">
              <a:schemeClr val="accent4">
                <a:hueOff val="-4725531"/>
                <a:satOff val="-7569"/>
                <a:lumOff val="784"/>
                <a:alphaOff val="0"/>
                <a:shade val="74000"/>
                <a:satMod val="128000"/>
                <a:lumMod val="100000"/>
              </a:schemeClr>
            </a:gs>
          </a:gsLst>
          <a:lin ang="5400000" scaled="0"/>
        </a:gradFill>
        <a:ln w="9525" cap="flat" cmpd="sng" algn="ctr">
          <a:solidFill>
            <a:schemeClr val="accent4">
              <a:hueOff val="-4725531"/>
              <a:satOff val="-7569"/>
              <a:lumOff val="78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D) Applied: TCN – Performant Evolution – Including Events</a:t>
          </a:r>
        </a:p>
      </dsp:txBody>
      <dsp:txXfrm>
        <a:off x="7662783" y="164971"/>
        <a:ext cx="2239490" cy="687903"/>
      </dsp:txXfrm>
    </dsp:sp>
    <dsp:sp modelId="{25195D33-A218-6646-9CEB-E23A15CD4811}">
      <dsp:nvSpPr>
        <dsp:cNvPr id="0" name=""/>
        <dsp:cNvSpPr/>
      </dsp:nvSpPr>
      <dsp:spPr>
        <a:xfrm>
          <a:off x="7662783" y="852874"/>
          <a:ext cx="2239490" cy="2567003"/>
        </a:xfrm>
        <a:prstGeom prst="rect">
          <a:avLst/>
        </a:prstGeom>
        <a:solidFill>
          <a:schemeClr val="accent4">
            <a:tint val="40000"/>
            <a:alpha val="90000"/>
            <a:hueOff val="-4102677"/>
            <a:satOff val="-6812"/>
            <a:lumOff val="-151"/>
            <a:alphaOff val="0"/>
          </a:schemeClr>
        </a:solidFill>
        <a:ln w="9525" cap="flat" cmpd="sng" algn="ctr">
          <a:solidFill>
            <a:schemeClr val="accent4">
              <a:tint val="40000"/>
              <a:alpha val="90000"/>
              <a:hueOff val="-4102677"/>
              <a:satOff val="-6812"/>
              <a:lumOff val="-1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Knowledge driven events (negative effects causing abrupt changes)</a:t>
          </a:r>
        </a:p>
        <a:p>
          <a:pPr marL="228600" lvl="2" indent="-114300" algn="l" defTabSz="666750">
            <a:lnSpc>
              <a:spcPct val="90000"/>
            </a:lnSpc>
            <a:spcBef>
              <a:spcPct val="0"/>
            </a:spcBef>
            <a:spcAft>
              <a:spcPct val="15000"/>
            </a:spcAft>
            <a:buChar char="•"/>
          </a:pPr>
          <a:r>
            <a:rPr lang="en-US" sz="1500" kern="1200" dirty="0"/>
            <a:t>Incorporate abrupt model (negative effect)</a:t>
          </a:r>
        </a:p>
        <a:p>
          <a:pPr marL="114300" lvl="1" indent="-114300" algn="l" defTabSz="666750">
            <a:lnSpc>
              <a:spcPct val="90000"/>
            </a:lnSpc>
            <a:spcBef>
              <a:spcPct val="0"/>
            </a:spcBef>
            <a:spcAft>
              <a:spcPct val="15000"/>
            </a:spcAft>
            <a:buChar char="•"/>
          </a:pPr>
          <a:r>
            <a:rPr lang="en-US" sz="1500" kern="1200" dirty="0"/>
            <a:t>Continuous learning (stream real-time data)</a:t>
          </a:r>
        </a:p>
        <a:p>
          <a:pPr marL="114300" lvl="1" indent="-114300" algn="l" defTabSz="666750">
            <a:lnSpc>
              <a:spcPct val="90000"/>
            </a:lnSpc>
            <a:spcBef>
              <a:spcPct val="0"/>
            </a:spcBef>
            <a:spcAft>
              <a:spcPct val="15000"/>
            </a:spcAft>
            <a:buChar char="•"/>
          </a:pPr>
          <a:r>
            <a:rPr lang="en-US" sz="1500" kern="1200" dirty="0"/>
            <a:t>Output experiments across more recent designs (knowledge graphs / news events / current stock data)  </a:t>
          </a:r>
        </a:p>
      </dsp:txBody>
      <dsp:txXfrm>
        <a:off x="7662783" y="852874"/>
        <a:ext cx="2239490" cy="2567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180E7-740D-9E42-A855-FDDD108F1A04}">
      <dsp:nvSpPr>
        <dsp:cNvPr id="0" name=""/>
        <dsp:cNvSpPr/>
      </dsp:nvSpPr>
      <dsp:spPr>
        <a:xfrm>
          <a:off x="0" y="0"/>
          <a:ext cx="5589826" cy="190585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Can TCN networks design and hyper parameters be optimized through evolutionary techniques?</a:t>
          </a:r>
        </a:p>
      </dsp:txBody>
      <dsp:txXfrm>
        <a:off x="1308551" y="0"/>
        <a:ext cx="4281274" cy="1905859"/>
      </dsp:txXfrm>
    </dsp:sp>
    <dsp:sp modelId="{B021F1C8-EAFF-C144-82E1-95DC693BA33E}">
      <dsp:nvSpPr>
        <dsp:cNvPr id="0" name=""/>
        <dsp:cNvSpPr/>
      </dsp:nvSpPr>
      <dsp:spPr>
        <a:xfrm>
          <a:off x="190585" y="190585"/>
          <a:ext cx="1117965" cy="1524687"/>
        </a:xfrm>
        <a:prstGeom prst="roundRect">
          <a:avLst>
            <a:gd name="adj" fmla="val 10000"/>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71CF4C-22F7-8847-99DB-F1C0EECE7A4E}">
      <dsp:nvSpPr>
        <dsp:cNvPr id="0" name=""/>
        <dsp:cNvSpPr/>
      </dsp:nvSpPr>
      <dsp:spPr>
        <a:xfrm>
          <a:off x="0" y="2096444"/>
          <a:ext cx="5589826" cy="1905859"/>
        </a:xfrm>
        <a:prstGeom prst="roundRect">
          <a:avLst>
            <a:gd name="adj" fmla="val 10000"/>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Does a genetic algorithm perform better with high-dimensional and seasonal big data challenges such as market data?</a:t>
          </a:r>
        </a:p>
      </dsp:txBody>
      <dsp:txXfrm>
        <a:off x="1308551" y="2096444"/>
        <a:ext cx="4281274" cy="1905859"/>
      </dsp:txXfrm>
    </dsp:sp>
    <dsp:sp modelId="{AF8F21A5-AB98-294F-BB91-CABE7B0E912A}">
      <dsp:nvSpPr>
        <dsp:cNvPr id="0" name=""/>
        <dsp:cNvSpPr/>
      </dsp:nvSpPr>
      <dsp:spPr>
        <a:xfrm>
          <a:off x="190585" y="2287030"/>
          <a:ext cx="1117965" cy="1524687"/>
        </a:xfrm>
        <a:prstGeom prst="roundRect">
          <a:avLst>
            <a:gd name="adj" fmla="val 10000"/>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551CF-0358-B744-BE27-720220207A5F}">
      <dsp:nvSpPr>
        <dsp:cNvPr id="0" name=""/>
        <dsp:cNvSpPr/>
      </dsp:nvSpPr>
      <dsp:spPr>
        <a:xfrm>
          <a:off x="0" y="4192889"/>
          <a:ext cx="5589826" cy="1905859"/>
        </a:xfrm>
        <a:prstGeom prst="roundRect">
          <a:avLst>
            <a:gd name="adj" fmla="val 10000"/>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Can we improve accuracy and performance of the deep neural networks?</a:t>
          </a:r>
        </a:p>
      </dsp:txBody>
      <dsp:txXfrm>
        <a:off x="1308551" y="4192889"/>
        <a:ext cx="4281274" cy="1905859"/>
      </dsp:txXfrm>
    </dsp:sp>
    <dsp:sp modelId="{486CDB21-DC6D-A446-972D-925988E114A5}">
      <dsp:nvSpPr>
        <dsp:cNvPr id="0" name=""/>
        <dsp:cNvSpPr/>
      </dsp:nvSpPr>
      <dsp:spPr>
        <a:xfrm>
          <a:off x="190585" y="4383475"/>
          <a:ext cx="1117965" cy="1524687"/>
        </a:xfrm>
        <a:prstGeom prst="roundRect">
          <a:avLst>
            <a:gd name="adj" fmla="val 10000"/>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180E7-740D-9E42-A855-FDDD108F1A04}">
      <dsp:nvSpPr>
        <dsp:cNvPr id="0" name=""/>
        <dsp:cNvSpPr/>
      </dsp:nvSpPr>
      <dsp:spPr>
        <a:xfrm>
          <a:off x="0" y="0"/>
          <a:ext cx="5589826" cy="190585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Can Knowledge driven events that cause abrupt changes be incorporated into the model?</a:t>
          </a:r>
        </a:p>
      </dsp:txBody>
      <dsp:txXfrm>
        <a:off x="1308551" y="0"/>
        <a:ext cx="4281274" cy="1905859"/>
      </dsp:txXfrm>
    </dsp:sp>
    <dsp:sp modelId="{B021F1C8-EAFF-C144-82E1-95DC693BA33E}">
      <dsp:nvSpPr>
        <dsp:cNvPr id="0" name=""/>
        <dsp:cNvSpPr/>
      </dsp:nvSpPr>
      <dsp:spPr>
        <a:xfrm>
          <a:off x="190585" y="190585"/>
          <a:ext cx="1117965" cy="1524687"/>
        </a:xfrm>
        <a:prstGeom prst="roundRect">
          <a:avLst>
            <a:gd name="adj" fmla="val 10000"/>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71CF4C-22F7-8847-99DB-F1C0EECE7A4E}">
      <dsp:nvSpPr>
        <dsp:cNvPr id="0" name=""/>
        <dsp:cNvSpPr/>
      </dsp:nvSpPr>
      <dsp:spPr>
        <a:xfrm>
          <a:off x="0" y="2096444"/>
          <a:ext cx="5589826" cy="1905859"/>
        </a:xfrm>
        <a:prstGeom prst="roundRect">
          <a:avLst>
            <a:gd name="adj" fmla="val 10000"/>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Can an adaptive continuous learning adaptive approach be applied (streaming market data and news data)?</a:t>
          </a:r>
        </a:p>
      </dsp:txBody>
      <dsp:txXfrm>
        <a:off x="1308551" y="2096444"/>
        <a:ext cx="4281274" cy="1905859"/>
      </dsp:txXfrm>
    </dsp:sp>
    <dsp:sp modelId="{AF8F21A5-AB98-294F-BB91-CABE7B0E912A}">
      <dsp:nvSpPr>
        <dsp:cNvPr id="0" name=""/>
        <dsp:cNvSpPr/>
      </dsp:nvSpPr>
      <dsp:spPr>
        <a:xfrm>
          <a:off x="190585" y="2287030"/>
          <a:ext cx="1117965" cy="1524687"/>
        </a:xfrm>
        <a:prstGeom prst="roundRect">
          <a:avLst>
            <a:gd name="adj" fmla="val 10000"/>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551CF-0358-B744-BE27-720220207A5F}">
      <dsp:nvSpPr>
        <dsp:cNvPr id="0" name=""/>
        <dsp:cNvSpPr/>
      </dsp:nvSpPr>
      <dsp:spPr>
        <a:xfrm>
          <a:off x="0" y="4192889"/>
          <a:ext cx="5589826" cy="1905859"/>
        </a:xfrm>
        <a:prstGeom prst="roundRect">
          <a:avLst>
            <a:gd name="adj" fmla="val 10000"/>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Font typeface="Arial" panose="020B0604020202020204" pitchFamily="34" charset="0"/>
            <a:buNone/>
          </a:pPr>
          <a:r>
            <a:rPr lang="en-US" sz="2700" kern="1200" dirty="0"/>
            <a:t>Results of experiments in complete design</a:t>
          </a:r>
        </a:p>
      </dsp:txBody>
      <dsp:txXfrm>
        <a:off x="1308551" y="4192889"/>
        <a:ext cx="4281274" cy="1905859"/>
      </dsp:txXfrm>
    </dsp:sp>
    <dsp:sp modelId="{486CDB21-DC6D-A446-972D-925988E114A5}">
      <dsp:nvSpPr>
        <dsp:cNvPr id="0" name=""/>
        <dsp:cNvSpPr/>
      </dsp:nvSpPr>
      <dsp:spPr>
        <a:xfrm>
          <a:off x="190585" y="4383475"/>
          <a:ext cx="1117965" cy="1524687"/>
        </a:xfrm>
        <a:prstGeom prst="roundRect">
          <a:avLst>
            <a:gd name="adj" fmla="val 10000"/>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4D8E-1483-A24B-9B47-5A4823BD8C70}"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63D1-B550-BF49-9E54-5C454DCFA890}" type="slidenum">
              <a:rPr lang="en-US" smtClean="0"/>
              <a:t>‹#›</a:t>
            </a:fld>
            <a:endParaRPr lang="en-US"/>
          </a:p>
        </p:txBody>
      </p:sp>
    </p:spTree>
    <p:extLst>
      <p:ext uri="{BB962C8B-B14F-4D97-AF65-F5344CB8AC3E}">
        <p14:creationId xmlns:p14="http://schemas.microsoft.com/office/powerpoint/2010/main" val="302100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a:t>
            </a:fld>
            <a:endParaRPr lang="en-US"/>
          </a:p>
        </p:txBody>
      </p:sp>
    </p:spTree>
    <p:extLst>
      <p:ext uri="{BB962C8B-B14F-4D97-AF65-F5344CB8AC3E}">
        <p14:creationId xmlns:p14="http://schemas.microsoft.com/office/powerpoint/2010/main" val="10560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Statistics"/>
              </a:rPr>
              <a:t>statistics</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coefficient of determination</a:t>
            </a:r>
            <a:r>
              <a:rPr lang="en-US" sz="1200" b="0" i="0" kern="1200" dirty="0">
                <a:solidFill>
                  <a:schemeClr val="tx1"/>
                </a:solidFill>
                <a:effectLst/>
                <a:latin typeface="+mn-lt"/>
                <a:ea typeface="+mn-ea"/>
                <a:cs typeface="+mn-cs"/>
              </a:rPr>
              <a:t>, denoted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and pronounced "R squared", is the proportion of the variation in the dependent variable that is predictable from the independent variable(s).</a:t>
            </a:r>
          </a:p>
          <a:p>
            <a:r>
              <a:rPr lang="en-US" sz="1200" b="0" i="0" kern="1200" dirty="0">
                <a:solidFill>
                  <a:schemeClr val="tx1"/>
                </a:solidFill>
                <a:effectLst/>
                <a:latin typeface="+mn-lt"/>
                <a:ea typeface="+mn-ea"/>
                <a:cs typeface="+mn-cs"/>
              </a:rPr>
              <a:t>1 would be perfect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Root Mean Squared Error (RMSE).</a:t>
            </a:r>
          </a:p>
          <a:p>
            <a:r>
              <a:rPr lang="en-US" sz="1200" b="0" i="0" kern="1200" dirty="0">
                <a:solidFill>
                  <a:schemeClr val="tx1"/>
                </a:solidFill>
                <a:effectLst/>
                <a:latin typeface="+mn-lt"/>
                <a:ea typeface="+mn-ea"/>
                <a:cs typeface="+mn-cs"/>
              </a:rPr>
              <a:t>sum of squares of residuals / total sum of variances</a:t>
            </a:r>
          </a:p>
          <a:p>
            <a:r>
              <a:rPr lang="en-US" sz="1200" b="0" i="0" kern="1200" dirty="0">
                <a:solidFill>
                  <a:schemeClr val="tx1"/>
                </a:solidFill>
                <a:effectLst/>
                <a:latin typeface="+mn-lt"/>
                <a:ea typeface="+mn-ea"/>
                <a:cs typeface="+mn-cs"/>
              </a:rPr>
              <a:t>Simply put between the observed outcomes and the observed predictor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is my question MASE (Mean Absolute) or SMAPE symmetric Mean Absolute Percentage Error</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17</a:t>
            </a:fld>
            <a:endParaRPr lang="en-US"/>
          </a:p>
        </p:txBody>
      </p:sp>
    </p:spTree>
    <p:extLst>
      <p:ext uri="{BB962C8B-B14F-4D97-AF65-F5344CB8AC3E}">
        <p14:creationId xmlns:p14="http://schemas.microsoft.com/office/powerpoint/2010/main" val="260432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a:t>
            </a:fld>
            <a:endParaRPr lang="en-US"/>
          </a:p>
        </p:txBody>
      </p:sp>
    </p:spTree>
    <p:extLst>
      <p:ext uri="{BB962C8B-B14F-4D97-AF65-F5344CB8AC3E}">
        <p14:creationId xmlns:p14="http://schemas.microsoft.com/office/powerpoint/2010/main" val="230268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3</a:t>
            </a:fld>
            <a:endParaRPr lang="en-US"/>
          </a:p>
        </p:txBody>
      </p:sp>
    </p:spTree>
    <p:extLst>
      <p:ext uri="{BB962C8B-B14F-4D97-AF65-F5344CB8AC3E}">
        <p14:creationId xmlns:p14="http://schemas.microsoft.com/office/powerpoint/2010/main" val="155592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4</a:t>
            </a:fld>
            <a:endParaRPr lang="en-US"/>
          </a:p>
        </p:txBody>
      </p:sp>
    </p:spTree>
    <p:extLst>
      <p:ext uri="{BB962C8B-B14F-4D97-AF65-F5344CB8AC3E}">
        <p14:creationId xmlns:p14="http://schemas.microsoft.com/office/powerpoint/2010/main" val="181474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normalize the input of hidden layers (which counteracts the exploding gradient problem among other things), weight normalization is applied to every convolutional layer.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prevent overfitting, regularization is introduced via dropout after every convolutional layer in every residual block. The following figure shows the final residual block.</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6</a:t>
            </a:fld>
            <a:endParaRPr lang="en-US"/>
          </a:p>
        </p:txBody>
      </p:sp>
    </p:spTree>
    <p:extLst>
      <p:ext uri="{BB962C8B-B14F-4D97-AF65-F5344CB8AC3E}">
        <p14:creationId xmlns:p14="http://schemas.microsoft.com/office/powerpoint/2010/main" val="172501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R2 (coefficient of determination) regression score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takes a time series, a starting point (here, we are starting at half of the series) and a forecast horizon. It returns the </a:t>
            </a:r>
            <a:r>
              <a:rPr lang="en-US" dirty="0" err="1"/>
              <a:t>TimeSeries</a:t>
            </a:r>
            <a:r>
              <a:rPr lang="en-US" sz="1200" b="0" i="0" kern="1200" dirty="0">
                <a:solidFill>
                  <a:schemeClr val="tx1"/>
                </a:solidFill>
                <a:effectLst/>
                <a:latin typeface="+mn-lt"/>
                <a:ea typeface="+mn-ea"/>
                <a:cs typeface="+mn-cs"/>
              </a:rPr>
              <a:t> containing the historical forecasts </a:t>
            </a:r>
            <a:r>
              <a:rPr lang="en-US" sz="1200" b="0" i="1" kern="1200" dirty="0">
                <a:solidFill>
                  <a:schemeClr val="tx1"/>
                </a:solidFill>
                <a:effectLst/>
                <a:latin typeface="+mn-lt"/>
                <a:ea typeface="+mn-ea"/>
                <a:cs typeface="+mn-cs"/>
              </a:rPr>
              <a:t>would have been obtained</a:t>
            </a:r>
            <a:r>
              <a:rPr lang="en-US" sz="1200" b="0" i="0" kern="1200" dirty="0">
                <a:solidFill>
                  <a:schemeClr val="tx1"/>
                </a:solidFill>
                <a:effectLst/>
                <a:latin typeface="+mn-lt"/>
                <a:ea typeface="+mn-ea"/>
                <a:cs typeface="+mn-cs"/>
              </a:rPr>
              <a:t> when using the model to forecast the series with the specified forecast horizon (here 3 months), starting at the specified timestamp (using an expanding window strategy).</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7</a:t>
            </a:fld>
            <a:endParaRPr lang="en-US"/>
          </a:p>
        </p:txBody>
      </p:sp>
    </p:spTree>
    <p:extLst>
      <p:ext uri="{BB962C8B-B14F-4D97-AF65-F5344CB8AC3E}">
        <p14:creationId xmlns:p14="http://schemas.microsoft.com/office/powerpoint/2010/main" val="281575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8</a:t>
            </a:fld>
            <a:endParaRPr lang="en-US"/>
          </a:p>
        </p:txBody>
      </p:sp>
    </p:spTree>
    <p:extLst>
      <p:ext uri="{BB962C8B-B14F-4D97-AF65-F5344CB8AC3E}">
        <p14:creationId xmlns:p14="http://schemas.microsoft.com/office/powerpoint/2010/main" val="144531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Plot the autocorrelation function</a:t>
            </a:r>
          </a:p>
          <a:p>
            <a:r>
              <a:rPr lang="en-US" sz="1200" b="0" i="0" kern="1200" dirty="0">
                <a:solidFill>
                  <a:schemeClr val="tx1"/>
                </a:solidFill>
                <a:effectLst/>
                <a:latin typeface="+mn-lt"/>
                <a:ea typeface="+mn-ea"/>
                <a:cs typeface="+mn-cs"/>
              </a:rPr>
              <a:t>Plots lags on the horizontal and the correlations on vertical axis.</a:t>
            </a:r>
          </a:p>
          <a:p>
            <a:br>
              <a:rPr lang="en-US" dirty="0"/>
            </a:b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10</a:t>
            </a:fld>
            <a:endParaRPr lang="en-US"/>
          </a:p>
        </p:txBody>
      </p:sp>
    </p:spTree>
    <p:extLst>
      <p:ext uri="{BB962C8B-B14F-4D97-AF65-F5344CB8AC3E}">
        <p14:creationId xmlns:p14="http://schemas.microsoft.com/office/powerpoint/2010/main" val="4047237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14</a:t>
            </a:fld>
            <a:endParaRPr lang="en-US"/>
          </a:p>
        </p:txBody>
      </p:sp>
    </p:spTree>
    <p:extLst>
      <p:ext uri="{BB962C8B-B14F-4D97-AF65-F5344CB8AC3E}">
        <p14:creationId xmlns:p14="http://schemas.microsoft.com/office/powerpoint/2010/main" val="3648211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2/14/22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2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0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1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0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4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17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12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3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8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1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6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1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9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2/14/22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6776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shawnmccarthy/TEMPORAL/projects/1" TargetMode="External"/><Relationship Id="rId4" Type="http://schemas.openxmlformats.org/officeDocument/2006/relationships/hyperlink" Target="https://github.com/shawnmccarthy/TEMPORA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906.04397.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hyperlink" Target="http://www.gm.fh-koeln.de/ciopwebpub/Thill20a.d/bioma2020-tcn.pdf" TargetMode="External"/><Relationship Id="rId13"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frbsf.org/economic-research/indicators-data/daily-news-sentiment-index/" TargetMode="External"/><Relationship Id="rId12" Type="http://schemas.openxmlformats.org/officeDocument/2006/relationships/hyperlink" Target="https://unit8co.github.io/darts/examples/13-TFT-exampl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philipperemy/keras-tcn" TargetMode="External"/><Relationship Id="rId11" Type="http://schemas.openxmlformats.org/officeDocument/2006/relationships/hyperlink" Target="https://towardsdatascience.com/temporal-fusion-transformer-a-primer-on-deep-forecasting-in-python-4eb37f3f3594" TargetMode="External"/><Relationship Id="rId5" Type="http://schemas.openxmlformats.org/officeDocument/2006/relationships/hyperlink" Target="https://towardsdatascience.com/temporal-coils-intro-to-temporal-convolutional-networks-for-time-series-forecasting-in-python-5907c04febc6" TargetMode="External"/><Relationship Id="rId10" Type="http://schemas.openxmlformats.org/officeDocument/2006/relationships/hyperlink" Target="https://ai.googleblog.com/2021/12/interpretable-deep-learning-for-time.html" TargetMode="External"/><Relationship Id="rId4" Type="http://schemas.openxmlformats.org/officeDocument/2006/relationships/hyperlink" Target="https://github.com/unit8co/darts" TargetMode="External"/><Relationship Id="rId9" Type="http://schemas.openxmlformats.org/officeDocument/2006/relationships/hyperlink" Target="https://unit8co.github.io/darts/examples/07-NBEATS-examples.html" TargetMode="External"/><Relationship Id="rId1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emantic-web-journal.net/system/files/swj1167.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24148/wp2017-01" TargetMode="External"/><Relationship Id="rId7" Type="http://schemas.openxmlformats.org/officeDocument/2006/relationships/image" Target="../media/image12.png"/><Relationship Id="rId2" Type="http://schemas.openxmlformats.org/officeDocument/2006/relationships/hyperlink" Target="https://www.frbsf.org/economic-research/publications/economic-letter/2020/april/news-sentiment-time-of-covid-19/" TargetMode="Externa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A5BE1-980F-5744-90CE-6528376A593D}"/>
              </a:ext>
            </a:extLst>
          </p:cNvPr>
          <p:cNvSpPr>
            <a:spLocks noGrp="1"/>
          </p:cNvSpPr>
          <p:nvPr>
            <p:ph type="ctrTitle"/>
          </p:nvPr>
        </p:nvSpPr>
        <p:spPr>
          <a:xfrm>
            <a:off x="2685145" y="999383"/>
            <a:ext cx="7135566" cy="2656971"/>
          </a:xfrm>
        </p:spPr>
        <p:txBody>
          <a:bodyPr>
            <a:normAutofit/>
          </a:bodyPr>
          <a:lstStyle/>
          <a:p>
            <a:r>
              <a:rPr lang="en-US" sz="5400" dirty="0">
                <a:solidFill>
                  <a:schemeClr val="tx2"/>
                </a:solidFill>
              </a:rPr>
              <a:t>Temporal Analysis Performant Evolution</a:t>
            </a:r>
          </a:p>
        </p:txBody>
      </p:sp>
      <p:sp>
        <p:nvSpPr>
          <p:cNvPr id="3" name="Subtitle 2">
            <a:extLst>
              <a:ext uri="{FF2B5EF4-FFF2-40B4-BE49-F238E27FC236}">
                <a16:creationId xmlns:a16="http://schemas.microsoft.com/office/drawing/2014/main" id="{F47A02F2-3870-FC48-B8BE-A72A0F019CCD}"/>
              </a:ext>
            </a:extLst>
          </p:cNvPr>
          <p:cNvSpPr>
            <a:spLocks noGrp="1"/>
          </p:cNvSpPr>
          <p:nvPr>
            <p:ph type="subTitle" idx="1"/>
          </p:nvPr>
        </p:nvSpPr>
        <p:spPr>
          <a:xfrm>
            <a:off x="2684139" y="3624822"/>
            <a:ext cx="8676010" cy="1204383"/>
          </a:xfrm>
        </p:spPr>
        <p:txBody>
          <a:bodyPr>
            <a:normAutofit/>
          </a:bodyPr>
          <a:lstStyle/>
          <a:p>
            <a:r>
              <a:rPr lang="en-US" sz="1800" b="1" dirty="0">
                <a:solidFill>
                  <a:srgbClr val="FFFFFF"/>
                </a:solidFill>
              </a:rPr>
              <a:t>to positively empower enterprise with the INSIGHTS needed to win</a:t>
            </a:r>
          </a:p>
          <a:p>
            <a:r>
              <a:rPr lang="en-US" sz="1400" dirty="0">
                <a:solidFill>
                  <a:srgbClr val="FFFFFF"/>
                </a:solidFill>
                <a:hlinkClick r:id="rId4"/>
              </a:rPr>
              <a:t>https://github.com/shawnmccarthy/TEMPORAL</a:t>
            </a:r>
            <a:r>
              <a:rPr lang="en-US" sz="1400" dirty="0">
                <a:solidFill>
                  <a:srgbClr val="FFFFFF"/>
                </a:solidFill>
              </a:rPr>
              <a:t> </a:t>
            </a:r>
          </a:p>
          <a:p>
            <a:r>
              <a:rPr lang="en-US" sz="1400" dirty="0">
                <a:solidFill>
                  <a:srgbClr val="FFFFFF"/>
                </a:solidFill>
                <a:hlinkClick r:id="rId5"/>
              </a:rPr>
              <a:t>https://github.com/shawnmccarthy/TEMPORAL/projects/1</a:t>
            </a:r>
            <a:r>
              <a:rPr lang="en-US" sz="1400" dirty="0">
                <a:solidFill>
                  <a:srgbClr val="FFFFFF"/>
                </a:solidFill>
              </a:rPr>
              <a:t> </a:t>
            </a:r>
          </a:p>
        </p:txBody>
      </p:sp>
    </p:spTree>
    <p:extLst>
      <p:ext uri="{BB962C8B-B14F-4D97-AF65-F5344CB8AC3E}">
        <p14:creationId xmlns:p14="http://schemas.microsoft.com/office/powerpoint/2010/main" val="13971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4616-92F0-D047-81EE-5E147B9B7A0A}"/>
              </a:ext>
            </a:extLst>
          </p:cNvPr>
          <p:cNvSpPr>
            <a:spLocks noGrp="1"/>
          </p:cNvSpPr>
          <p:nvPr>
            <p:ph type="title"/>
          </p:nvPr>
        </p:nvSpPr>
        <p:spPr/>
        <p:txBody>
          <a:bodyPr/>
          <a:lstStyle/>
          <a:p>
            <a:r>
              <a:rPr lang="en-US" dirty="0"/>
              <a:t>With covariate News</a:t>
            </a:r>
          </a:p>
        </p:txBody>
      </p:sp>
      <p:sp>
        <p:nvSpPr>
          <p:cNvPr id="4" name="Content Placeholder 3">
            <a:extLst>
              <a:ext uri="{FF2B5EF4-FFF2-40B4-BE49-F238E27FC236}">
                <a16:creationId xmlns:a16="http://schemas.microsoft.com/office/drawing/2014/main" id="{D54FF568-281C-0746-9864-77EB9AA2ABA4}"/>
              </a:ext>
            </a:extLst>
          </p:cNvPr>
          <p:cNvSpPr>
            <a:spLocks noGrp="1"/>
          </p:cNvSpPr>
          <p:nvPr>
            <p:ph sz="half" idx="2"/>
          </p:nvPr>
        </p:nvSpPr>
        <p:spPr/>
        <p:txBody>
          <a:bodyPr>
            <a:normAutofit/>
          </a:bodyPr>
          <a:lstStyle/>
          <a:p>
            <a:pPr marL="0" indent="0">
              <a:buNone/>
            </a:pPr>
            <a:r>
              <a:rPr lang="en-US" sz="2000" dirty="0"/>
              <a:t>seasonality = </a:t>
            </a:r>
            <a:r>
              <a:rPr lang="en-US" sz="2000" dirty="0" err="1"/>
              <a:t>check_seasonality</a:t>
            </a:r>
            <a:r>
              <a:rPr lang="en-US" sz="2000" dirty="0"/>
              <a:t>( ["Spy"], </a:t>
            </a:r>
            <a:r>
              <a:rPr lang="en-US" sz="2000" dirty="0" err="1"/>
              <a:t>max_lag</a:t>
            </a:r>
            <a:r>
              <a:rPr lang="en-US" sz="2000" dirty="0"/>
              <a:t>=</a:t>
            </a:r>
            <a:r>
              <a:rPr lang="en-US" sz="2000" dirty="0" err="1"/>
              <a:t>len</a:t>
            </a:r>
            <a:r>
              <a:rPr lang="en-US" sz="2000" dirty="0"/>
              <a:t>(series))</a:t>
            </a:r>
          </a:p>
          <a:p>
            <a:pPr marL="0" indent="0">
              <a:buNone/>
            </a:pPr>
            <a:r>
              <a:rPr lang="en-US" sz="2000" dirty="0"/>
              <a:t>(True, 1943) = 5.3 years (*2018 - growing economy on average 3.2 years, recession 1.5 years) </a:t>
            </a:r>
          </a:p>
        </p:txBody>
      </p:sp>
      <p:pic>
        <p:nvPicPr>
          <p:cNvPr id="3074" name="Picture 2">
            <a:extLst>
              <a:ext uri="{FF2B5EF4-FFF2-40B4-BE49-F238E27FC236}">
                <a16:creationId xmlns:a16="http://schemas.microsoft.com/office/drawing/2014/main" id="{B1B4058D-8AE8-5446-B558-E16C7C1BBB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41413" y="2720148"/>
            <a:ext cx="4878387" cy="2600392"/>
          </a:xfrm>
          <a:prstGeom prst="rect">
            <a:avLst/>
          </a:prstGeom>
          <a:solidFill>
            <a:schemeClr val="accent1">
              <a:tint val="20000"/>
            </a:schemeClr>
          </a:solidFill>
        </p:spPr>
      </p:pic>
      <p:sp>
        <p:nvSpPr>
          <p:cNvPr id="7" name="TextBox 6">
            <a:extLst>
              <a:ext uri="{FF2B5EF4-FFF2-40B4-BE49-F238E27FC236}">
                <a16:creationId xmlns:a16="http://schemas.microsoft.com/office/drawing/2014/main" id="{B0FFB259-644C-3747-9047-57D7CAD657C3}"/>
              </a:ext>
            </a:extLst>
          </p:cNvPr>
          <p:cNvSpPr txBox="1"/>
          <p:nvPr/>
        </p:nvSpPr>
        <p:spPr>
          <a:xfrm>
            <a:off x="1141413" y="2249486"/>
            <a:ext cx="6105644" cy="369332"/>
          </a:xfrm>
          <a:prstGeom prst="rect">
            <a:avLst/>
          </a:prstGeom>
          <a:noFill/>
        </p:spPr>
        <p:txBody>
          <a:bodyPr wrap="square">
            <a:spAutoFit/>
          </a:bodyPr>
          <a:lstStyle/>
          <a:p>
            <a:r>
              <a:rPr lang="en-US" dirty="0" err="1"/>
              <a:t>Backtest</a:t>
            </a:r>
            <a:r>
              <a:rPr lang="en-US" dirty="0"/>
              <a:t> RMSE = 0.024682999973297988</a:t>
            </a:r>
          </a:p>
        </p:txBody>
      </p:sp>
      <p:pic>
        <p:nvPicPr>
          <p:cNvPr id="3076" name="Picture 4">
            <a:extLst>
              <a:ext uri="{FF2B5EF4-FFF2-40B4-BE49-F238E27FC236}">
                <a16:creationId xmlns:a16="http://schemas.microsoft.com/office/drawing/2014/main" id="{3EC7144A-DD08-AD4E-B50F-0B0451B7A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087" y="4020343"/>
            <a:ext cx="4023430" cy="2011715"/>
          </a:xfrm>
          <a:prstGeom prst="rect">
            <a:avLst/>
          </a:prstGeom>
          <a:solidFill>
            <a:schemeClr val="accent1">
              <a:tint val="20000"/>
            </a:schemeClr>
          </a:solidFill>
        </p:spPr>
      </p:pic>
    </p:spTree>
    <p:extLst>
      <p:ext uri="{BB962C8B-B14F-4D97-AF65-F5344CB8AC3E}">
        <p14:creationId xmlns:p14="http://schemas.microsoft.com/office/powerpoint/2010/main" val="244336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70F0-ECB9-5C45-8F8D-A6426EEBB4FF}"/>
              </a:ext>
            </a:extLst>
          </p:cNvPr>
          <p:cNvSpPr>
            <a:spLocks noGrp="1"/>
          </p:cNvSpPr>
          <p:nvPr>
            <p:ph type="title"/>
          </p:nvPr>
        </p:nvSpPr>
        <p:spPr/>
        <p:txBody>
          <a:bodyPr/>
          <a:lstStyle/>
          <a:p>
            <a:r>
              <a:rPr lang="en-US" dirty="0"/>
              <a:t>Different models</a:t>
            </a:r>
          </a:p>
        </p:txBody>
      </p:sp>
      <p:sp>
        <p:nvSpPr>
          <p:cNvPr id="6" name="TextBox 5">
            <a:extLst>
              <a:ext uri="{FF2B5EF4-FFF2-40B4-BE49-F238E27FC236}">
                <a16:creationId xmlns:a16="http://schemas.microsoft.com/office/drawing/2014/main" id="{5B71FEBD-0066-0242-BD8F-8C2516B4EB71}"/>
              </a:ext>
            </a:extLst>
          </p:cNvPr>
          <p:cNvSpPr txBox="1"/>
          <p:nvPr/>
        </p:nvSpPr>
        <p:spPr>
          <a:xfrm>
            <a:off x="1141410" y="1912422"/>
            <a:ext cx="6105644" cy="369332"/>
          </a:xfrm>
          <a:prstGeom prst="rect">
            <a:avLst/>
          </a:prstGeom>
          <a:noFill/>
        </p:spPr>
        <p:txBody>
          <a:bodyPr wrap="square">
            <a:spAutoFit/>
          </a:bodyPr>
          <a:lstStyle/>
          <a:p>
            <a:r>
              <a:rPr lang="en-US" dirty="0" err="1"/>
              <a:t>tcn_model</a:t>
            </a:r>
            <a:r>
              <a:rPr lang="en-US" dirty="0"/>
              <a:t>(5, 2, train, </a:t>
            </a:r>
            <a:r>
              <a:rPr lang="en-US" dirty="0" err="1"/>
              <a:t>val</a:t>
            </a:r>
            <a:r>
              <a:rPr lang="en-US" dirty="0"/>
              <a:t>)</a:t>
            </a:r>
          </a:p>
        </p:txBody>
      </p:sp>
      <p:pic>
        <p:nvPicPr>
          <p:cNvPr id="4098" name="Picture 2">
            <a:extLst>
              <a:ext uri="{FF2B5EF4-FFF2-40B4-BE49-F238E27FC236}">
                <a16:creationId xmlns:a16="http://schemas.microsoft.com/office/drawing/2014/main" id="{6C6A070B-B69C-FC4C-93C7-80EAF9FB3E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720148"/>
            <a:ext cx="4878387" cy="2600392"/>
          </a:xfrm>
          <a:prstGeom prst="rect">
            <a:avLst/>
          </a:prstGeom>
          <a:solidFill>
            <a:schemeClr val="accent1">
              <a:tint val="20000"/>
            </a:schemeClr>
          </a:solidFill>
        </p:spPr>
      </p:pic>
      <p:sp>
        <p:nvSpPr>
          <p:cNvPr id="9" name="TextBox 8">
            <a:extLst>
              <a:ext uri="{FF2B5EF4-FFF2-40B4-BE49-F238E27FC236}">
                <a16:creationId xmlns:a16="http://schemas.microsoft.com/office/drawing/2014/main" id="{CC032987-A8C6-0441-9EDE-5756A3B3C5E8}"/>
              </a:ext>
            </a:extLst>
          </p:cNvPr>
          <p:cNvSpPr txBox="1"/>
          <p:nvPr/>
        </p:nvSpPr>
        <p:spPr>
          <a:xfrm>
            <a:off x="6086356" y="1912422"/>
            <a:ext cx="6105644" cy="369332"/>
          </a:xfrm>
          <a:prstGeom prst="rect">
            <a:avLst/>
          </a:prstGeom>
          <a:noFill/>
        </p:spPr>
        <p:txBody>
          <a:bodyPr wrap="square">
            <a:spAutoFit/>
          </a:bodyPr>
          <a:lstStyle/>
          <a:p>
            <a:r>
              <a:rPr lang="en-US" dirty="0" err="1">
                <a:solidFill>
                  <a:srgbClr val="00B050"/>
                </a:solidFill>
              </a:rPr>
              <a:t>tcn_model</a:t>
            </a:r>
            <a:r>
              <a:rPr lang="en-US" dirty="0">
                <a:solidFill>
                  <a:srgbClr val="00B050"/>
                </a:solidFill>
              </a:rPr>
              <a:t>(5, 2, train, </a:t>
            </a:r>
            <a:r>
              <a:rPr lang="en-US" dirty="0" err="1">
                <a:solidFill>
                  <a:srgbClr val="00B050"/>
                </a:solidFill>
              </a:rPr>
              <a:t>val</a:t>
            </a:r>
            <a:r>
              <a:rPr lang="en-US" dirty="0">
                <a:solidFill>
                  <a:srgbClr val="00B050"/>
                </a:solidFill>
              </a:rPr>
              <a:t>, </a:t>
            </a:r>
            <a:r>
              <a:rPr lang="en-US" dirty="0" err="1">
                <a:solidFill>
                  <a:srgbClr val="00B050"/>
                </a:solidFill>
              </a:rPr>
              <a:t>train_cov</a:t>
            </a:r>
            <a:r>
              <a:rPr lang="en-US" dirty="0">
                <a:solidFill>
                  <a:srgbClr val="00B050"/>
                </a:solidFill>
              </a:rPr>
              <a:t>, </a:t>
            </a:r>
            <a:r>
              <a:rPr lang="en-US" dirty="0" err="1">
                <a:solidFill>
                  <a:srgbClr val="00B050"/>
                </a:solidFill>
              </a:rPr>
              <a:t>val_cov</a:t>
            </a:r>
            <a:r>
              <a:rPr lang="en-US" dirty="0">
                <a:solidFill>
                  <a:srgbClr val="00B050"/>
                </a:solidFill>
              </a:rPr>
              <a:t>)</a:t>
            </a:r>
          </a:p>
        </p:txBody>
      </p:sp>
      <p:pic>
        <p:nvPicPr>
          <p:cNvPr id="4100" name="Picture 4">
            <a:extLst>
              <a:ext uri="{FF2B5EF4-FFF2-40B4-BE49-F238E27FC236}">
                <a16:creationId xmlns:a16="http://schemas.microsoft.com/office/drawing/2014/main" id="{53FD83FD-4F8D-BE48-A1A0-7DF01DA4731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20994"/>
            <a:ext cx="4875213" cy="2598700"/>
          </a:xfrm>
          <a:prstGeom prst="rect">
            <a:avLst/>
          </a:prstGeom>
          <a:solidFill>
            <a:schemeClr val="accent1">
              <a:tint val="20000"/>
            </a:schemeClr>
          </a:solidFill>
        </p:spPr>
      </p:pic>
    </p:spTree>
    <p:extLst>
      <p:ext uri="{BB962C8B-B14F-4D97-AF65-F5344CB8AC3E}">
        <p14:creationId xmlns:p14="http://schemas.microsoft.com/office/powerpoint/2010/main" val="323171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70F0-ECB9-5C45-8F8D-A6426EEBB4FF}"/>
              </a:ext>
            </a:extLst>
          </p:cNvPr>
          <p:cNvSpPr>
            <a:spLocks noGrp="1"/>
          </p:cNvSpPr>
          <p:nvPr>
            <p:ph type="title"/>
          </p:nvPr>
        </p:nvSpPr>
        <p:spPr/>
        <p:txBody>
          <a:bodyPr/>
          <a:lstStyle/>
          <a:p>
            <a:r>
              <a:rPr lang="en-US" dirty="0"/>
              <a:t>Different models</a:t>
            </a:r>
          </a:p>
        </p:txBody>
      </p:sp>
      <p:sp>
        <p:nvSpPr>
          <p:cNvPr id="6" name="TextBox 5">
            <a:extLst>
              <a:ext uri="{FF2B5EF4-FFF2-40B4-BE49-F238E27FC236}">
                <a16:creationId xmlns:a16="http://schemas.microsoft.com/office/drawing/2014/main" id="{5B71FEBD-0066-0242-BD8F-8C2516B4EB71}"/>
              </a:ext>
            </a:extLst>
          </p:cNvPr>
          <p:cNvSpPr txBox="1"/>
          <p:nvPr/>
        </p:nvSpPr>
        <p:spPr>
          <a:xfrm>
            <a:off x="1141410" y="1912422"/>
            <a:ext cx="6105644" cy="369332"/>
          </a:xfrm>
          <a:prstGeom prst="rect">
            <a:avLst/>
          </a:prstGeom>
          <a:noFill/>
        </p:spPr>
        <p:txBody>
          <a:bodyPr wrap="square">
            <a:spAutoFit/>
          </a:bodyPr>
          <a:lstStyle/>
          <a:p>
            <a:r>
              <a:rPr lang="en-US" dirty="0" err="1"/>
              <a:t>tcn_model</a:t>
            </a:r>
            <a:r>
              <a:rPr lang="en-US" dirty="0"/>
              <a:t>(3, 2, train, </a:t>
            </a:r>
            <a:r>
              <a:rPr lang="en-US" dirty="0" err="1"/>
              <a:t>val</a:t>
            </a:r>
            <a:r>
              <a:rPr lang="en-US" dirty="0"/>
              <a:t>)</a:t>
            </a:r>
          </a:p>
        </p:txBody>
      </p:sp>
      <p:sp>
        <p:nvSpPr>
          <p:cNvPr id="9" name="TextBox 8">
            <a:extLst>
              <a:ext uri="{FF2B5EF4-FFF2-40B4-BE49-F238E27FC236}">
                <a16:creationId xmlns:a16="http://schemas.microsoft.com/office/drawing/2014/main" id="{CC032987-A8C6-0441-9EDE-5756A3B3C5E8}"/>
              </a:ext>
            </a:extLst>
          </p:cNvPr>
          <p:cNvSpPr txBox="1"/>
          <p:nvPr/>
        </p:nvSpPr>
        <p:spPr>
          <a:xfrm>
            <a:off x="6086356" y="1912422"/>
            <a:ext cx="6105644" cy="369332"/>
          </a:xfrm>
          <a:prstGeom prst="rect">
            <a:avLst/>
          </a:prstGeom>
          <a:noFill/>
        </p:spPr>
        <p:txBody>
          <a:bodyPr wrap="square">
            <a:spAutoFit/>
          </a:bodyPr>
          <a:lstStyle/>
          <a:p>
            <a:r>
              <a:rPr lang="en-US" dirty="0" err="1">
                <a:solidFill>
                  <a:srgbClr val="00B050"/>
                </a:solidFill>
              </a:rPr>
              <a:t>tcn_model</a:t>
            </a:r>
            <a:r>
              <a:rPr lang="en-US" dirty="0">
                <a:solidFill>
                  <a:srgbClr val="00B050"/>
                </a:solidFill>
              </a:rPr>
              <a:t>(3, 2, train, </a:t>
            </a:r>
            <a:r>
              <a:rPr lang="en-US" dirty="0" err="1">
                <a:solidFill>
                  <a:srgbClr val="00B050"/>
                </a:solidFill>
              </a:rPr>
              <a:t>val</a:t>
            </a:r>
            <a:r>
              <a:rPr lang="en-US" dirty="0">
                <a:solidFill>
                  <a:srgbClr val="00B050"/>
                </a:solidFill>
              </a:rPr>
              <a:t>, </a:t>
            </a:r>
            <a:r>
              <a:rPr lang="en-US" dirty="0" err="1">
                <a:solidFill>
                  <a:srgbClr val="00B050"/>
                </a:solidFill>
              </a:rPr>
              <a:t>train_cov</a:t>
            </a:r>
            <a:r>
              <a:rPr lang="en-US" dirty="0">
                <a:solidFill>
                  <a:srgbClr val="00B050"/>
                </a:solidFill>
              </a:rPr>
              <a:t>, </a:t>
            </a:r>
            <a:r>
              <a:rPr lang="en-US" dirty="0" err="1">
                <a:solidFill>
                  <a:srgbClr val="00B050"/>
                </a:solidFill>
              </a:rPr>
              <a:t>val_cov</a:t>
            </a:r>
            <a:r>
              <a:rPr lang="en-US" dirty="0">
                <a:solidFill>
                  <a:srgbClr val="00B050"/>
                </a:solidFill>
              </a:rPr>
              <a:t>)</a:t>
            </a:r>
          </a:p>
        </p:txBody>
      </p:sp>
      <p:pic>
        <p:nvPicPr>
          <p:cNvPr id="6146" name="Picture 2">
            <a:extLst>
              <a:ext uri="{FF2B5EF4-FFF2-40B4-BE49-F238E27FC236}">
                <a16:creationId xmlns:a16="http://schemas.microsoft.com/office/drawing/2014/main" id="{4A4CD71E-959D-374E-AFFC-8A73339A967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720148"/>
            <a:ext cx="4878387" cy="2600392"/>
          </a:xfrm>
          <a:prstGeom prst="rect">
            <a:avLst/>
          </a:prstGeom>
          <a:solidFill>
            <a:schemeClr val="accent1">
              <a:tint val="20000"/>
            </a:schemeClr>
          </a:solidFill>
        </p:spPr>
      </p:pic>
      <p:pic>
        <p:nvPicPr>
          <p:cNvPr id="6148" name="Picture 4">
            <a:extLst>
              <a:ext uri="{FF2B5EF4-FFF2-40B4-BE49-F238E27FC236}">
                <a16:creationId xmlns:a16="http://schemas.microsoft.com/office/drawing/2014/main" id="{6921BCD8-51BE-FB4C-824E-B48B1B0FA49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20994"/>
            <a:ext cx="4875213" cy="2598700"/>
          </a:xfrm>
          <a:prstGeom prst="rect">
            <a:avLst/>
          </a:prstGeom>
          <a:solidFill>
            <a:schemeClr val="accent1">
              <a:tint val="20000"/>
            </a:schemeClr>
          </a:solidFill>
        </p:spPr>
      </p:pic>
    </p:spTree>
    <p:extLst>
      <p:ext uri="{BB962C8B-B14F-4D97-AF65-F5344CB8AC3E}">
        <p14:creationId xmlns:p14="http://schemas.microsoft.com/office/powerpoint/2010/main" val="356655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70F0-ECB9-5C45-8F8D-A6426EEBB4FF}"/>
              </a:ext>
            </a:extLst>
          </p:cNvPr>
          <p:cNvSpPr>
            <a:spLocks noGrp="1"/>
          </p:cNvSpPr>
          <p:nvPr>
            <p:ph type="title"/>
          </p:nvPr>
        </p:nvSpPr>
        <p:spPr/>
        <p:txBody>
          <a:bodyPr/>
          <a:lstStyle/>
          <a:p>
            <a:r>
              <a:rPr lang="en-US" dirty="0"/>
              <a:t>Different models</a:t>
            </a:r>
          </a:p>
        </p:txBody>
      </p:sp>
      <p:sp>
        <p:nvSpPr>
          <p:cNvPr id="6" name="TextBox 5">
            <a:extLst>
              <a:ext uri="{FF2B5EF4-FFF2-40B4-BE49-F238E27FC236}">
                <a16:creationId xmlns:a16="http://schemas.microsoft.com/office/drawing/2014/main" id="{5B71FEBD-0066-0242-BD8F-8C2516B4EB71}"/>
              </a:ext>
            </a:extLst>
          </p:cNvPr>
          <p:cNvSpPr txBox="1"/>
          <p:nvPr/>
        </p:nvSpPr>
        <p:spPr>
          <a:xfrm>
            <a:off x="1141410" y="1912422"/>
            <a:ext cx="6105644" cy="369332"/>
          </a:xfrm>
          <a:prstGeom prst="rect">
            <a:avLst/>
          </a:prstGeom>
          <a:noFill/>
        </p:spPr>
        <p:txBody>
          <a:bodyPr wrap="square">
            <a:spAutoFit/>
          </a:bodyPr>
          <a:lstStyle/>
          <a:p>
            <a:r>
              <a:rPr lang="en-US" dirty="0" err="1">
                <a:solidFill>
                  <a:srgbClr val="00B050"/>
                </a:solidFill>
              </a:rPr>
              <a:t>tcn_model</a:t>
            </a:r>
            <a:r>
              <a:rPr lang="en-US" dirty="0">
                <a:solidFill>
                  <a:srgbClr val="00B050"/>
                </a:solidFill>
              </a:rPr>
              <a:t>(7, 2, train, </a:t>
            </a:r>
            <a:r>
              <a:rPr lang="en-US" dirty="0" err="1">
                <a:solidFill>
                  <a:srgbClr val="00B050"/>
                </a:solidFill>
              </a:rPr>
              <a:t>val</a:t>
            </a:r>
            <a:r>
              <a:rPr lang="en-US" dirty="0">
                <a:solidFill>
                  <a:srgbClr val="00B050"/>
                </a:solidFill>
              </a:rPr>
              <a:t>)</a:t>
            </a:r>
          </a:p>
        </p:txBody>
      </p:sp>
      <p:sp>
        <p:nvSpPr>
          <p:cNvPr id="9" name="TextBox 8">
            <a:extLst>
              <a:ext uri="{FF2B5EF4-FFF2-40B4-BE49-F238E27FC236}">
                <a16:creationId xmlns:a16="http://schemas.microsoft.com/office/drawing/2014/main" id="{CC032987-A8C6-0441-9EDE-5756A3B3C5E8}"/>
              </a:ext>
            </a:extLst>
          </p:cNvPr>
          <p:cNvSpPr txBox="1"/>
          <p:nvPr/>
        </p:nvSpPr>
        <p:spPr>
          <a:xfrm>
            <a:off x="6086356" y="1912422"/>
            <a:ext cx="6105644" cy="369332"/>
          </a:xfrm>
          <a:prstGeom prst="rect">
            <a:avLst/>
          </a:prstGeom>
          <a:noFill/>
        </p:spPr>
        <p:txBody>
          <a:bodyPr wrap="square">
            <a:spAutoFit/>
          </a:bodyPr>
          <a:lstStyle/>
          <a:p>
            <a:r>
              <a:rPr lang="en-US" dirty="0" err="1"/>
              <a:t>tcn_model</a:t>
            </a:r>
            <a:r>
              <a:rPr lang="en-US" dirty="0"/>
              <a:t>(7, 2, train, </a:t>
            </a:r>
            <a:r>
              <a:rPr lang="en-US" dirty="0" err="1"/>
              <a:t>val</a:t>
            </a:r>
            <a:r>
              <a:rPr lang="en-US" dirty="0"/>
              <a:t>, </a:t>
            </a:r>
            <a:r>
              <a:rPr lang="en-US" dirty="0" err="1"/>
              <a:t>train_cov</a:t>
            </a:r>
            <a:r>
              <a:rPr lang="en-US" dirty="0"/>
              <a:t>, </a:t>
            </a:r>
            <a:r>
              <a:rPr lang="en-US" dirty="0" err="1"/>
              <a:t>val_cov</a:t>
            </a:r>
            <a:r>
              <a:rPr lang="en-US" dirty="0"/>
              <a:t>)</a:t>
            </a:r>
          </a:p>
        </p:txBody>
      </p:sp>
      <p:pic>
        <p:nvPicPr>
          <p:cNvPr id="8196" name="Picture 4">
            <a:extLst>
              <a:ext uri="{FF2B5EF4-FFF2-40B4-BE49-F238E27FC236}">
                <a16:creationId xmlns:a16="http://schemas.microsoft.com/office/drawing/2014/main" id="{118F4C38-83B1-F848-B9F2-59DC6F1B2B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720148"/>
            <a:ext cx="4878387" cy="2600392"/>
          </a:xfrm>
          <a:prstGeom prst="rect">
            <a:avLst/>
          </a:prstGeom>
          <a:solidFill>
            <a:schemeClr val="accent1">
              <a:tint val="20000"/>
            </a:schemeClr>
          </a:solidFill>
        </p:spPr>
      </p:pic>
      <p:pic>
        <p:nvPicPr>
          <p:cNvPr id="8198" name="Picture 6">
            <a:extLst>
              <a:ext uri="{FF2B5EF4-FFF2-40B4-BE49-F238E27FC236}">
                <a16:creationId xmlns:a16="http://schemas.microsoft.com/office/drawing/2014/main" id="{EE677756-C5A4-C744-817E-AD2047ADA7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20994"/>
            <a:ext cx="4875213" cy="2598700"/>
          </a:xfrm>
          <a:prstGeom prst="rect">
            <a:avLst/>
          </a:prstGeom>
          <a:solidFill>
            <a:schemeClr val="accent1">
              <a:tint val="20000"/>
            </a:schemeClr>
          </a:solidFill>
        </p:spPr>
      </p:pic>
    </p:spTree>
    <p:extLst>
      <p:ext uri="{BB962C8B-B14F-4D97-AF65-F5344CB8AC3E}">
        <p14:creationId xmlns:p14="http://schemas.microsoft.com/office/powerpoint/2010/main" val="11484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itle 4">
            <a:extLst>
              <a:ext uri="{FF2B5EF4-FFF2-40B4-BE49-F238E27FC236}">
                <a16:creationId xmlns:a16="http://schemas.microsoft.com/office/drawing/2014/main" id="{8801B548-897A-ED46-867C-8267D6F0EFD8}"/>
              </a:ext>
            </a:extLst>
          </p:cNvPr>
          <p:cNvSpPr>
            <a:spLocks noGrp="1"/>
          </p:cNvSpPr>
          <p:nvPr>
            <p:ph type="title"/>
          </p:nvPr>
        </p:nvSpPr>
        <p:spPr>
          <a:xfrm>
            <a:off x="4996697" y="618518"/>
            <a:ext cx="6050713" cy="1478570"/>
          </a:xfrm>
        </p:spPr>
        <p:txBody>
          <a:bodyPr>
            <a:normAutofit/>
          </a:bodyPr>
          <a:lstStyle/>
          <a:p>
            <a:r>
              <a:rPr lang="en-US" dirty="0"/>
              <a:t>What's next</a:t>
            </a:r>
          </a:p>
        </p:txBody>
      </p:sp>
      <p:pic>
        <p:nvPicPr>
          <p:cNvPr id="8" name="Picture 7" descr="Web of wires connecting pins">
            <a:extLst>
              <a:ext uri="{FF2B5EF4-FFF2-40B4-BE49-F238E27FC236}">
                <a16:creationId xmlns:a16="http://schemas.microsoft.com/office/drawing/2014/main" id="{816532E2-344F-4BF1-B632-48CB5F295135}"/>
              </a:ext>
            </a:extLst>
          </p:cNvPr>
          <p:cNvPicPr>
            <a:picLocks noChangeAspect="1"/>
          </p:cNvPicPr>
          <p:nvPr/>
        </p:nvPicPr>
        <p:blipFill rotWithShape="1">
          <a:blip r:embed="rId5"/>
          <a:srcRect l="20612" r="34268" b="-1"/>
          <a:stretch/>
        </p:blipFill>
        <p:spPr>
          <a:xfrm>
            <a:off x="-5597" y="10"/>
            <a:ext cx="4635583" cy="6857990"/>
          </a:xfrm>
          <a:prstGeom prst="rect">
            <a:avLst/>
          </a:prstGeom>
        </p:spPr>
      </p:pic>
      <p:grpSp>
        <p:nvGrpSpPr>
          <p:cNvPr id="16" name="Group 1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7" name="Rectangle 1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Rectangle 1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Rectangle 4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Rectangle 5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6" name="Content Placeholder 5">
            <a:extLst>
              <a:ext uri="{FF2B5EF4-FFF2-40B4-BE49-F238E27FC236}">
                <a16:creationId xmlns:a16="http://schemas.microsoft.com/office/drawing/2014/main" id="{DDA0512B-40AB-F143-8583-69879B44D588}"/>
              </a:ext>
            </a:extLst>
          </p:cNvPr>
          <p:cNvSpPr>
            <a:spLocks noGrp="1"/>
          </p:cNvSpPr>
          <p:nvPr>
            <p:ph idx="1"/>
          </p:nvPr>
        </p:nvSpPr>
        <p:spPr>
          <a:xfrm>
            <a:off x="4968958" y="2249487"/>
            <a:ext cx="6078453" cy="3541714"/>
          </a:xfrm>
        </p:spPr>
        <p:txBody>
          <a:bodyPr>
            <a:normAutofit/>
          </a:bodyPr>
          <a:lstStyle/>
          <a:p>
            <a:r>
              <a:rPr lang="en-US" dirty="0" err="1"/>
              <a:t>DeepTCN</a:t>
            </a:r>
            <a:r>
              <a:rPr lang="en-US" dirty="0"/>
              <a:t> Models</a:t>
            </a:r>
          </a:p>
          <a:p>
            <a:pPr lvl="1"/>
            <a:r>
              <a:rPr lang="en-US" dirty="0"/>
              <a:t>Probabilistic forecasting using TCN model with Likelihood - </a:t>
            </a:r>
            <a:r>
              <a:rPr lang="en-US" dirty="0" err="1"/>
              <a:t>GaussianLikelihood</a:t>
            </a:r>
            <a:r>
              <a:rPr lang="en-US" b="1" dirty="0"/>
              <a:t>()</a:t>
            </a:r>
            <a:endParaRPr lang="en-US" dirty="0"/>
          </a:p>
        </p:txBody>
      </p:sp>
    </p:spTree>
    <p:extLst>
      <p:ext uri="{BB962C8B-B14F-4D97-AF65-F5344CB8AC3E}">
        <p14:creationId xmlns:p14="http://schemas.microsoft.com/office/powerpoint/2010/main" val="232638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F7BA-5839-5341-AC11-590FABF96CDB}"/>
              </a:ext>
            </a:extLst>
          </p:cNvPr>
          <p:cNvSpPr>
            <a:spLocks noGrp="1"/>
          </p:cNvSpPr>
          <p:nvPr>
            <p:ph type="title"/>
          </p:nvPr>
        </p:nvSpPr>
        <p:spPr/>
        <p:txBody>
          <a:bodyPr/>
          <a:lstStyle/>
          <a:p>
            <a:r>
              <a:rPr lang="en-US" dirty="0" err="1"/>
              <a:t>Guassian</a:t>
            </a:r>
            <a:r>
              <a:rPr lang="en-US" dirty="0"/>
              <a:t> </a:t>
            </a:r>
            <a:r>
              <a:rPr lang="en-US" dirty="0" err="1"/>
              <a:t>likelhoold</a:t>
            </a:r>
            <a:endParaRPr lang="en-US" dirty="0"/>
          </a:p>
        </p:txBody>
      </p:sp>
      <p:sp>
        <p:nvSpPr>
          <p:cNvPr id="3" name="Content Placeholder 2">
            <a:extLst>
              <a:ext uri="{FF2B5EF4-FFF2-40B4-BE49-F238E27FC236}">
                <a16:creationId xmlns:a16="http://schemas.microsoft.com/office/drawing/2014/main" id="{BF045F61-BFC5-BF4F-9ECC-19113BFFEC49}"/>
              </a:ext>
            </a:extLst>
          </p:cNvPr>
          <p:cNvSpPr>
            <a:spLocks noGrp="1"/>
          </p:cNvSpPr>
          <p:nvPr>
            <p:ph idx="1"/>
          </p:nvPr>
        </p:nvSpPr>
        <p:spPr/>
        <p:txBody>
          <a:bodyPr>
            <a:normAutofit lnSpcReduction="10000"/>
          </a:bodyPr>
          <a:lstStyle/>
          <a:p>
            <a:r>
              <a:rPr lang="en-US" dirty="0">
                <a:hlinkClick r:id="rId2"/>
              </a:rPr>
              <a:t>https://arxiv.org/pdf/1906.04397.pdf</a:t>
            </a:r>
            <a:endParaRPr lang="en-US" dirty="0"/>
          </a:p>
          <a:p>
            <a:pPr lvl="1"/>
            <a:r>
              <a:rPr lang="en-US" dirty="0"/>
              <a:t>Probabilistic Forecasting with Temporal Convolutional Neural Network</a:t>
            </a:r>
          </a:p>
          <a:p>
            <a:pPr lvl="1"/>
            <a:r>
              <a:rPr lang="en-US" dirty="0" err="1"/>
              <a:t>Yitian</a:t>
            </a:r>
            <a:r>
              <a:rPr lang="en-US" dirty="0"/>
              <a:t> Chena , </a:t>
            </a:r>
            <a:r>
              <a:rPr lang="en-US" dirty="0" err="1"/>
              <a:t>Yanfei</a:t>
            </a:r>
            <a:r>
              <a:rPr lang="en-US" dirty="0"/>
              <a:t> </a:t>
            </a:r>
            <a:r>
              <a:rPr lang="en-US" dirty="0" err="1"/>
              <a:t>Kangb</a:t>
            </a:r>
            <a:r>
              <a:rPr lang="en-US" dirty="0"/>
              <a:t>,∗ , </a:t>
            </a:r>
            <a:r>
              <a:rPr lang="en-US" dirty="0" err="1"/>
              <a:t>Yixiong</a:t>
            </a:r>
            <a:r>
              <a:rPr lang="en-US" dirty="0"/>
              <a:t> </a:t>
            </a:r>
            <a:r>
              <a:rPr lang="en-US" dirty="0" err="1"/>
              <a:t>Chenc</a:t>
            </a:r>
            <a:r>
              <a:rPr lang="en-US" dirty="0"/>
              <a:t> , </a:t>
            </a:r>
            <a:r>
              <a:rPr lang="en-US" dirty="0" err="1"/>
              <a:t>Zizhuo</a:t>
            </a:r>
            <a:r>
              <a:rPr lang="en-US" dirty="0"/>
              <a:t> </a:t>
            </a:r>
            <a:r>
              <a:rPr lang="en-US" dirty="0" err="1"/>
              <a:t>Wangd</a:t>
            </a:r>
            <a:endParaRPr lang="en-US" dirty="0"/>
          </a:p>
          <a:p>
            <a:pPr lvl="1"/>
            <a:r>
              <a:rPr lang="en-US" dirty="0"/>
              <a:t>Probabilistic forecasting framework based on convolutional neural network</a:t>
            </a:r>
          </a:p>
          <a:p>
            <a:r>
              <a:rPr lang="en-US" dirty="0"/>
              <a:t>Probabilistic forecasts of future observations can be achieved by directly predicting the parameters of the hypothetical distribution (e.g., the mean and the standard deviation for Gaussian distribution) based on maximum likelihood estimation</a:t>
            </a:r>
          </a:p>
        </p:txBody>
      </p:sp>
    </p:spTree>
    <p:extLst>
      <p:ext uri="{BB962C8B-B14F-4D97-AF65-F5344CB8AC3E}">
        <p14:creationId xmlns:p14="http://schemas.microsoft.com/office/powerpoint/2010/main" val="385958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98E8-7E2B-5D43-BDF0-8C945D7CF67E}"/>
              </a:ext>
            </a:extLst>
          </p:cNvPr>
          <p:cNvSpPr>
            <a:spLocks noGrp="1"/>
          </p:cNvSpPr>
          <p:nvPr>
            <p:ph type="title"/>
          </p:nvPr>
        </p:nvSpPr>
        <p:spPr/>
        <p:txBody>
          <a:bodyPr/>
          <a:lstStyle/>
          <a:p>
            <a:r>
              <a:rPr lang="en-US" dirty="0"/>
              <a:t>Parameter approach</a:t>
            </a:r>
          </a:p>
        </p:txBody>
      </p:sp>
      <p:pic>
        <p:nvPicPr>
          <p:cNvPr id="5" name="Content Placeholder 4">
            <a:extLst>
              <a:ext uri="{FF2B5EF4-FFF2-40B4-BE49-F238E27FC236}">
                <a16:creationId xmlns:a16="http://schemas.microsoft.com/office/drawing/2014/main" id="{50749798-971B-2249-B658-7F54C38000FD}"/>
              </a:ext>
            </a:extLst>
          </p:cNvPr>
          <p:cNvPicPr>
            <a:picLocks noGrp="1" noChangeAspect="1"/>
          </p:cNvPicPr>
          <p:nvPr>
            <p:ph idx="1"/>
          </p:nvPr>
        </p:nvPicPr>
        <p:blipFill>
          <a:blip r:embed="rId2"/>
          <a:stretch>
            <a:fillRect/>
          </a:stretch>
        </p:blipFill>
        <p:spPr>
          <a:xfrm>
            <a:off x="2843213" y="2947194"/>
            <a:ext cx="6502400" cy="2146300"/>
          </a:xfrm>
        </p:spPr>
      </p:pic>
      <p:sp>
        <p:nvSpPr>
          <p:cNvPr id="7" name="TextBox 6">
            <a:extLst>
              <a:ext uri="{FF2B5EF4-FFF2-40B4-BE49-F238E27FC236}">
                <a16:creationId xmlns:a16="http://schemas.microsoft.com/office/drawing/2014/main" id="{83D0FA9F-A4BF-7544-970A-EC875315BF8B}"/>
              </a:ext>
            </a:extLst>
          </p:cNvPr>
          <p:cNvSpPr txBox="1"/>
          <p:nvPr/>
        </p:nvSpPr>
        <p:spPr>
          <a:xfrm>
            <a:off x="1141413" y="1875809"/>
            <a:ext cx="9905997" cy="923330"/>
          </a:xfrm>
          <a:prstGeom prst="rect">
            <a:avLst/>
          </a:prstGeom>
          <a:noFill/>
        </p:spPr>
        <p:txBody>
          <a:bodyPr wrap="square">
            <a:spAutoFit/>
          </a:bodyPr>
          <a:lstStyle/>
          <a:p>
            <a:r>
              <a:rPr lang="en-US" dirty="0"/>
              <a:t>Authors take Gaussian distribution as an example, for each target value y, the network outputs the parameters of the distribution, namely the mean and the standard deviation, denoted by µ and </a:t>
            </a:r>
            <a:r>
              <a:rPr lang="el-GR" dirty="0"/>
              <a:t>σ, </a:t>
            </a:r>
            <a:r>
              <a:rPr lang="en-US" dirty="0"/>
              <a:t>respectively</a:t>
            </a:r>
          </a:p>
        </p:txBody>
      </p:sp>
    </p:spTree>
    <p:extLst>
      <p:ext uri="{BB962C8B-B14F-4D97-AF65-F5344CB8AC3E}">
        <p14:creationId xmlns:p14="http://schemas.microsoft.com/office/powerpoint/2010/main" val="276857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99F7-4304-2848-AE67-EF6F2163DB4F}"/>
              </a:ext>
            </a:extLst>
          </p:cNvPr>
          <p:cNvSpPr>
            <a:spLocks noGrp="1"/>
          </p:cNvSpPr>
          <p:nvPr>
            <p:ph type="title"/>
          </p:nvPr>
        </p:nvSpPr>
        <p:spPr/>
        <p:txBody>
          <a:bodyPr/>
          <a:lstStyle/>
          <a:p>
            <a:r>
              <a:rPr lang="en-US" dirty="0"/>
              <a:t>Comparison</a:t>
            </a:r>
          </a:p>
        </p:txBody>
      </p:sp>
      <p:graphicFrame>
        <p:nvGraphicFramePr>
          <p:cNvPr id="4" name="Table 4">
            <a:extLst>
              <a:ext uri="{FF2B5EF4-FFF2-40B4-BE49-F238E27FC236}">
                <a16:creationId xmlns:a16="http://schemas.microsoft.com/office/drawing/2014/main" id="{EF0551FB-C0AD-A14F-9573-4AD321309AC7}"/>
              </a:ext>
            </a:extLst>
          </p:cNvPr>
          <p:cNvGraphicFramePr>
            <a:graphicFrameLocks noGrp="1"/>
          </p:cNvGraphicFramePr>
          <p:nvPr>
            <p:ph idx="1"/>
            <p:extLst>
              <p:ext uri="{D42A27DB-BD31-4B8C-83A1-F6EECF244321}">
                <p14:modId xmlns:p14="http://schemas.microsoft.com/office/powerpoint/2010/main" val="423403758"/>
              </p:ext>
            </p:extLst>
          </p:nvPr>
        </p:nvGraphicFramePr>
        <p:xfrm>
          <a:off x="1394460" y="1831218"/>
          <a:ext cx="9235441" cy="4302445"/>
        </p:xfrm>
        <a:graphic>
          <a:graphicData uri="http://schemas.openxmlformats.org/drawingml/2006/table">
            <a:tbl>
              <a:tblPr firstRow="1" bandRow="1">
                <a:tableStyleId>{5C22544A-7EE6-4342-B048-85BDC9FD1C3A}</a:tableStyleId>
              </a:tblPr>
              <a:tblGrid>
                <a:gridCol w="2308861">
                  <a:extLst>
                    <a:ext uri="{9D8B030D-6E8A-4147-A177-3AD203B41FA5}">
                      <a16:colId xmlns:a16="http://schemas.microsoft.com/office/drawing/2014/main" val="2613812310"/>
                    </a:ext>
                  </a:extLst>
                </a:gridCol>
                <a:gridCol w="1154430">
                  <a:extLst>
                    <a:ext uri="{9D8B030D-6E8A-4147-A177-3AD203B41FA5}">
                      <a16:colId xmlns:a16="http://schemas.microsoft.com/office/drawing/2014/main" val="2278923465"/>
                    </a:ext>
                  </a:extLst>
                </a:gridCol>
                <a:gridCol w="1154430">
                  <a:extLst>
                    <a:ext uri="{9D8B030D-6E8A-4147-A177-3AD203B41FA5}">
                      <a16:colId xmlns:a16="http://schemas.microsoft.com/office/drawing/2014/main" val="3382280391"/>
                    </a:ext>
                  </a:extLst>
                </a:gridCol>
                <a:gridCol w="1154430">
                  <a:extLst>
                    <a:ext uri="{9D8B030D-6E8A-4147-A177-3AD203B41FA5}">
                      <a16:colId xmlns:a16="http://schemas.microsoft.com/office/drawing/2014/main" val="4096396104"/>
                    </a:ext>
                  </a:extLst>
                </a:gridCol>
                <a:gridCol w="1154430">
                  <a:extLst>
                    <a:ext uri="{9D8B030D-6E8A-4147-A177-3AD203B41FA5}">
                      <a16:colId xmlns:a16="http://schemas.microsoft.com/office/drawing/2014/main" val="99673012"/>
                    </a:ext>
                  </a:extLst>
                </a:gridCol>
                <a:gridCol w="1154430">
                  <a:extLst>
                    <a:ext uri="{9D8B030D-6E8A-4147-A177-3AD203B41FA5}">
                      <a16:colId xmlns:a16="http://schemas.microsoft.com/office/drawing/2014/main" val="2042757381"/>
                    </a:ext>
                  </a:extLst>
                </a:gridCol>
                <a:gridCol w="1154430">
                  <a:extLst>
                    <a:ext uri="{9D8B030D-6E8A-4147-A177-3AD203B41FA5}">
                      <a16:colId xmlns:a16="http://schemas.microsoft.com/office/drawing/2014/main" val="4022897819"/>
                    </a:ext>
                  </a:extLst>
                </a:gridCol>
              </a:tblGrid>
              <a:tr h="1175045">
                <a:tc rowSpan="2">
                  <a:txBody>
                    <a:bodyPr/>
                    <a:lstStyle/>
                    <a:p>
                      <a:endParaRPr lang="en-US" sz="1800"/>
                    </a:p>
                  </a:txBody>
                  <a:tcPr/>
                </a:tc>
                <a:tc>
                  <a:txBody>
                    <a:bodyPr/>
                    <a:lstStyle/>
                    <a:p>
                      <a:r>
                        <a:rPr lang="en-US" sz="1800" dirty="0"/>
                        <a:t>5/2</a:t>
                      </a:r>
                    </a:p>
                  </a:txBody>
                  <a:tcPr/>
                </a:tc>
                <a:tc>
                  <a:txBody>
                    <a:bodyPr/>
                    <a:lstStyle/>
                    <a:p>
                      <a:r>
                        <a:rPr lang="en-US" sz="1800" dirty="0"/>
                        <a:t>5/2</a:t>
                      </a:r>
                    </a:p>
                    <a:p>
                      <a:r>
                        <a:rPr lang="en-US" sz="1800" dirty="0"/>
                        <a:t>news</a:t>
                      </a:r>
                    </a:p>
                  </a:txBody>
                  <a:tcPr/>
                </a:tc>
                <a:tc>
                  <a:txBody>
                    <a:bodyPr/>
                    <a:lstStyle/>
                    <a:p>
                      <a:r>
                        <a:rPr lang="en-US" sz="1800" dirty="0"/>
                        <a:t>3/2</a:t>
                      </a:r>
                    </a:p>
                  </a:txBody>
                  <a:tcPr/>
                </a:tc>
                <a:tc>
                  <a:txBody>
                    <a:bodyPr/>
                    <a:lstStyle/>
                    <a:p>
                      <a:r>
                        <a:rPr lang="en-US" sz="1800" dirty="0"/>
                        <a:t>3/2</a:t>
                      </a:r>
                    </a:p>
                    <a:p>
                      <a:r>
                        <a:rPr lang="en-US" sz="1800" dirty="0"/>
                        <a:t>news</a:t>
                      </a:r>
                    </a:p>
                  </a:txBody>
                  <a:tcPr/>
                </a:tc>
                <a:tc>
                  <a:txBody>
                    <a:bodyPr/>
                    <a:lstStyle/>
                    <a:p>
                      <a:r>
                        <a:rPr lang="en-US" sz="1800" dirty="0"/>
                        <a:t>7/2</a:t>
                      </a:r>
                    </a:p>
                  </a:txBody>
                  <a:tcPr/>
                </a:tc>
                <a:tc>
                  <a:txBody>
                    <a:bodyPr/>
                    <a:lstStyle/>
                    <a:p>
                      <a:r>
                        <a:rPr lang="en-US" sz="1800" dirty="0"/>
                        <a:t>7/2</a:t>
                      </a:r>
                    </a:p>
                    <a:p>
                      <a:r>
                        <a:rPr lang="en-US" sz="1800" dirty="0"/>
                        <a:t>news</a:t>
                      </a:r>
                    </a:p>
                  </a:txBody>
                  <a:tcPr/>
                </a:tc>
                <a:extLst>
                  <a:ext uri="{0D108BD9-81ED-4DB2-BD59-A6C34878D82A}">
                    <a16:rowId xmlns:a16="http://schemas.microsoft.com/office/drawing/2014/main" val="1936517602"/>
                  </a:ext>
                </a:extLst>
              </a:tr>
              <a:tr h="103108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rsme</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t>
                      </a:r>
                    </a:p>
                    <a:p>
                      <a:r>
                        <a:rPr lang="en-US" sz="1800" dirty="0"/>
                        <a:t>R2</a:t>
                      </a:r>
                    </a:p>
                  </a:txBody>
                  <a:tcPr/>
                </a:tc>
                <a:extLst>
                  <a:ext uri="{0D108BD9-81ED-4DB2-BD59-A6C34878D82A}">
                    <a16:rowId xmlns:a16="http://schemas.microsoft.com/office/drawing/2014/main" val="1404815656"/>
                  </a:ext>
                </a:extLst>
              </a:tr>
              <a:tr h="801958">
                <a:tc>
                  <a:txBody>
                    <a:bodyPr/>
                    <a:lstStyle/>
                    <a:p>
                      <a:r>
                        <a:rPr lang="en-US" sz="1800" dirty="0"/>
                        <a:t>TCN</a:t>
                      </a:r>
                    </a:p>
                  </a:txBody>
                  <a:tcPr/>
                </a:tc>
                <a:tc>
                  <a:txBody>
                    <a:bodyPr/>
                    <a:lstStyle/>
                    <a:p>
                      <a:r>
                        <a:rPr lang="en-US" sz="1800" dirty="0"/>
                        <a:t>0.0385</a:t>
                      </a:r>
                    </a:p>
                    <a:p>
                      <a:r>
                        <a:rPr lang="en-US" sz="1800" dirty="0"/>
                        <a:t>---</a:t>
                      </a:r>
                    </a:p>
                    <a:p>
                      <a:r>
                        <a:rPr lang="en-US" sz="1800" dirty="0"/>
                        <a:t>0.8198</a:t>
                      </a:r>
                    </a:p>
                  </a:txBody>
                  <a:tcPr/>
                </a:tc>
                <a:tc>
                  <a:txBody>
                    <a:bodyPr/>
                    <a:lstStyle/>
                    <a:p>
                      <a:r>
                        <a:rPr lang="en-US" sz="1800" dirty="0"/>
                        <a:t>0.0246</a:t>
                      </a:r>
                    </a:p>
                    <a:p>
                      <a:r>
                        <a:rPr lang="en-US" sz="1800" dirty="0"/>
                        <a:t>----</a:t>
                      </a:r>
                    </a:p>
                    <a:p>
                      <a:r>
                        <a:rPr lang="en-US" sz="1800" dirty="0"/>
                        <a:t>0.9227</a:t>
                      </a:r>
                    </a:p>
                  </a:txBody>
                  <a:tcPr/>
                </a:tc>
                <a:tc>
                  <a:txBody>
                    <a:bodyPr/>
                    <a:lstStyle/>
                    <a:p>
                      <a:r>
                        <a:rPr lang="en-US" sz="1800" dirty="0"/>
                        <a:t>0.0291</a:t>
                      </a:r>
                    </a:p>
                    <a:p>
                      <a:r>
                        <a:rPr lang="en-US" sz="1800" dirty="0"/>
                        <a:t>----</a:t>
                      </a:r>
                    </a:p>
                    <a:p>
                      <a:r>
                        <a:rPr lang="en-US" sz="1800" dirty="0"/>
                        <a:t>0.8680</a:t>
                      </a:r>
                    </a:p>
                  </a:txBody>
                  <a:tcPr/>
                </a:tc>
                <a:tc>
                  <a:txBody>
                    <a:bodyPr/>
                    <a:lstStyle/>
                    <a:p>
                      <a:r>
                        <a:rPr lang="en-US" sz="1800" dirty="0"/>
                        <a:t>0.0302</a:t>
                      </a:r>
                    </a:p>
                    <a:p>
                      <a:r>
                        <a:rPr lang="en-US" sz="1800" dirty="0"/>
                        <a:t>----</a:t>
                      </a:r>
                    </a:p>
                    <a:p>
                      <a:r>
                        <a:rPr lang="en-US" sz="1800" dirty="0"/>
                        <a:t>0.8694</a:t>
                      </a:r>
                    </a:p>
                  </a:txBody>
                  <a:tcPr/>
                </a:tc>
                <a:tc>
                  <a:txBody>
                    <a:bodyPr/>
                    <a:lstStyle/>
                    <a:p>
                      <a:r>
                        <a:rPr lang="en-US" sz="1800" dirty="0"/>
                        <a:t>0.0242</a:t>
                      </a:r>
                    </a:p>
                    <a:p>
                      <a:r>
                        <a:rPr lang="en-US" sz="1800" dirty="0"/>
                        <a:t>----</a:t>
                      </a:r>
                    </a:p>
                    <a:p>
                      <a:r>
                        <a:rPr lang="en-US" sz="1800" dirty="0"/>
                        <a:t>0.9220</a:t>
                      </a:r>
                    </a:p>
                  </a:txBody>
                  <a:tcPr/>
                </a:tc>
                <a:tc>
                  <a:txBody>
                    <a:bodyPr/>
                    <a:lstStyle/>
                    <a:p>
                      <a:r>
                        <a:rPr lang="en-US" sz="1800" dirty="0"/>
                        <a:t>0.0292</a:t>
                      </a:r>
                    </a:p>
                    <a:p>
                      <a:r>
                        <a:rPr lang="en-US" sz="1800" dirty="0"/>
                        <a:t>----</a:t>
                      </a:r>
                    </a:p>
                    <a:p>
                      <a:r>
                        <a:rPr lang="en-US" sz="1800" dirty="0"/>
                        <a:t>0.8920</a:t>
                      </a:r>
                    </a:p>
                  </a:txBody>
                  <a:tcPr/>
                </a:tc>
                <a:extLst>
                  <a:ext uri="{0D108BD9-81ED-4DB2-BD59-A6C34878D82A}">
                    <a16:rowId xmlns:a16="http://schemas.microsoft.com/office/drawing/2014/main" val="2027046737"/>
                  </a:ext>
                </a:extLst>
              </a:tr>
              <a:tr h="1024280">
                <a:tc>
                  <a:txBody>
                    <a:bodyPr/>
                    <a:lstStyle/>
                    <a:p>
                      <a:r>
                        <a:rPr lang="en-US" sz="1800" dirty="0"/>
                        <a:t>TCN - Gaussian</a:t>
                      </a:r>
                    </a:p>
                  </a:txBody>
                  <a:tcPr/>
                </a:tc>
                <a:tc>
                  <a:txBody>
                    <a:bodyPr/>
                    <a:lstStyle/>
                    <a:p>
                      <a:r>
                        <a:rPr lang="en-US" sz="1800" dirty="0"/>
                        <a:t>0.0248</a:t>
                      </a:r>
                    </a:p>
                    <a:p>
                      <a:r>
                        <a:rPr lang="en-US" sz="1800" dirty="0"/>
                        <a:t>---</a:t>
                      </a:r>
                    </a:p>
                    <a:p>
                      <a:r>
                        <a:rPr lang="en-US" sz="1800" dirty="0"/>
                        <a:t>0.9187</a:t>
                      </a:r>
                    </a:p>
                  </a:txBody>
                  <a:tcPr/>
                </a:tc>
                <a:tc>
                  <a:txBody>
                    <a:bodyPr/>
                    <a:lstStyle/>
                    <a:p>
                      <a:r>
                        <a:rPr lang="en-US" sz="1800" dirty="0"/>
                        <a:t>0.0249</a:t>
                      </a:r>
                    </a:p>
                    <a:p>
                      <a:r>
                        <a:rPr lang="en-US" sz="1800" dirty="0"/>
                        <a:t>----</a:t>
                      </a:r>
                    </a:p>
                    <a:p>
                      <a:r>
                        <a:rPr lang="en-US" sz="1800" dirty="0"/>
                        <a:t>0.9119</a:t>
                      </a:r>
                    </a:p>
                  </a:txBody>
                  <a:tcPr/>
                </a:tc>
                <a:tc>
                  <a:txBody>
                    <a:bodyPr/>
                    <a:lstStyle/>
                    <a:p>
                      <a:r>
                        <a:rPr lang="en-US" sz="1800" dirty="0"/>
                        <a:t>0.0241</a:t>
                      </a:r>
                    </a:p>
                    <a:p>
                      <a:r>
                        <a:rPr lang="en-US" sz="1800" dirty="0"/>
                        <a:t>----</a:t>
                      </a:r>
                    </a:p>
                    <a:p>
                      <a:r>
                        <a:rPr lang="en-US" sz="1800" dirty="0"/>
                        <a:t>0.9183</a:t>
                      </a:r>
                    </a:p>
                  </a:txBody>
                  <a:tcPr/>
                </a:tc>
                <a:tc>
                  <a:txBody>
                    <a:bodyPr/>
                    <a:lstStyle/>
                    <a:p>
                      <a:r>
                        <a:rPr lang="en-US" sz="1800" dirty="0"/>
                        <a:t>0.0239</a:t>
                      </a:r>
                    </a:p>
                    <a:p>
                      <a:r>
                        <a:rPr lang="en-US" sz="1800" dirty="0"/>
                        <a:t>----</a:t>
                      </a:r>
                    </a:p>
                    <a:p>
                      <a:r>
                        <a:rPr lang="en-US" sz="1800" dirty="0"/>
                        <a:t>0.9273</a:t>
                      </a:r>
                    </a:p>
                  </a:txBody>
                  <a:tcPr/>
                </a:tc>
                <a:tc>
                  <a:txBody>
                    <a:bodyPr/>
                    <a:lstStyle/>
                    <a:p>
                      <a:r>
                        <a:rPr lang="en-US" sz="1800" dirty="0"/>
                        <a:t>0.0329</a:t>
                      </a:r>
                    </a:p>
                    <a:p>
                      <a:r>
                        <a:rPr lang="en-US" sz="1800" dirty="0"/>
                        <a:t>----</a:t>
                      </a:r>
                    </a:p>
                    <a:p>
                      <a:r>
                        <a:rPr lang="en-US" sz="1800" dirty="0"/>
                        <a:t>0.8737</a:t>
                      </a:r>
                    </a:p>
                  </a:txBody>
                  <a:tcPr/>
                </a:tc>
                <a:tc>
                  <a:txBody>
                    <a:bodyPr/>
                    <a:lstStyle/>
                    <a:p>
                      <a:r>
                        <a:rPr lang="en-US" sz="1800" dirty="0"/>
                        <a:t>0.0225</a:t>
                      </a:r>
                    </a:p>
                    <a:p>
                      <a:r>
                        <a:rPr lang="en-US" sz="1800" dirty="0"/>
                        <a:t>----</a:t>
                      </a:r>
                    </a:p>
                    <a:p>
                      <a:r>
                        <a:rPr lang="en-US" sz="1800" dirty="0"/>
                        <a:t>0.9289</a:t>
                      </a:r>
                    </a:p>
                  </a:txBody>
                  <a:tcPr/>
                </a:tc>
                <a:extLst>
                  <a:ext uri="{0D108BD9-81ED-4DB2-BD59-A6C34878D82A}">
                    <a16:rowId xmlns:a16="http://schemas.microsoft.com/office/drawing/2014/main" val="2537462551"/>
                  </a:ext>
                </a:extLst>
              </a:tr>
            </a:tbl>
          </a:graphicData>
        </a:graphic>
      </p:graphicFrame>
      <p:pic>
        <p:nvPicPr>
          <p:cNvPr id="2050" name="Picture 2" descr="rmse">
            <a:extLst>
              <a:ext uri="{FF2B5EF4-FFF2-40B4-BE49-F238E27FC236}">
                <a16:creationId xmlns:a16="http://schemas.microsoft.com/office/drawing/2014/main" id="{D21178EA-A5A7-B942-9676-A4C784BC2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099" y="2598588"/>
            <a:ext cx="20447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0F9A9B1-1F2D-2B4F-8737-F1B0B641E29B}"/>
              </a:ext>
            </a:extLst>
          </p:cNvPr>
          <p:cNvPicPr>
            <a:picLocks noChangeAspect="1"/>
          </p:cNvPicPr>
          <p:nvPr/>
        </p:nvPicPr>
        <p:blipFill>
          <a:blip r:embed="rId4"/>
          <a:stretch>
            <a:fillRect/>
          </a:stretch>
        </p:blipFill>
        <p:spPr>
          <a:xfrm>
            <a:off x="1562099" y="3388059"/>
            <a:ext cx="2044700" cy="734814"/>
          </a:xfrm>
          <a:prstGeom prst="rect">
            <a:avLst/>
          </a:prstGeom>
          <a:solidFill>
            <a:schemeClr val="tx1"/>
          </a:solidFill>
        </p:spPr>
      </p:pic>
    </p:spTree>
    <p:extLst>
      <p:ext uri="{BB962C8B-B14F-4D97-AF65-F5344CB8AC3E}">
        <p14:creationId xmlns:p14="http://schemas.microsoft.com/office/powerpoint/2010/main" val="146209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6"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8"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72" name="Group 71">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7" name="Title 6">
            <a:extLst>
              <a:ext uri="{FF2B5EF4-FFF2-40B4-BE49-F238E27FC236}">
                <a16:creationId xmlns:a16="http://schemas.microsoft.com/office/drawing/2014/main" id="{EBFC09CC-40BA-5841-A0DA-F9AAA1810191}"/>
              </a:ext>
            </a:extLst>
          </p:cNvPr>
          <p:cNvSpPr>
            <a:spLocks noGrp="1"/>
          </p:cNvSpPr>
          <p:nvPr>
            <p:ph type="title"/>
          </p:nvPr>
        </p:nvSpPr>
        <p:spPr>
          <a:xfrm>
            <a:off x="5270066" y="1122363"/>
            <a:ext cx="5397933" cy="2387600"/>
          </a:xfrm>
        </p:spPr>
        <p:txBody>
          <a:bodyPr vert="horz" lIns="91440" tIns="45720" rIns="91440" bIns="45720" rtlCol="0" anchor="b">
            <a:normAutofit/>
          </a:bodyPr>
          <a:lstStyle/>
          <a:p>
            <a:r>
              <a:rPr lang="en-US" sz="4800" dirty="0"/>
              <a:t>Final Concept</a:t>
            </a:r>
          </a:p>
        </p:txBody>
      </p:sp>
      <p:sp>
        <p:nvSpPr>
          <p:cNvPr id="8" name="Content Placeholder 7">
            <a:extLst>
              <a:ext uri="{FF2B5EF4-FFF2-40B4-BE49-F238E27FC236}">
                <a16:creationId xmlns:a16="http://schemas.microsoft.com/office/drawing/2014/main" id="{48DEA0A3-D5C7-5944-BA22-13A40992C15E}"/>
              </a:ext>
            </a:extLst>
          </p:cNvPr>
          <p:cNvSpPr>
            <a:spLocks noGrp="1"/>
          </p:cNvSpPr>
          <p:nvPr>
            <p:ph idx="1"/>
          </p:nvPr>
        </p:nvSpPr>
        <p:spPr>
          <a:xfrm>
            <a:off x="5230896" y="3602038"/>
            <a:ext cx="5437103" cy="1655762"/>
          </a:xfrm>
        </p:spPr>
        <p:txBody>
          <a:bodyPr vert="horz" lIns="91440" tIns="45720" rIns="91440" bIns="45720" rtlCol="0">
            <a:normAutofit/>
          </a:bodyPr>
          <a:lstStyle/>
          <a:p>
            <a:pPr marL="0" indent="0">
              <a:buNone/>
            </a:pPr>
            <a:r>
              <a:rPr lang="en-US" sz="2000" cap="all" dirty="0">
                <a:solidFill>
                  <a:schemeClr val="tx2"/>
                </a:solidFill>
              </a:rPr>
              <a:t>Genetic Algorithms applied to Temporal Convulsion Networks</a:t>
            </a:r>
          </a:p>
          <a:p>
            <a:pPr marL="0" indent="0">
              <a:buNone/>
            </a:pPr>
            <a:r>
              <a:rPr lang="en-US" sz="2000" cap="all" dirty="0">
                <a:solidFill>
                  <a:schemeClr val="tx2"/>
                </a:solidFill>
              </a:rPr>
              <a:t>Temporal Analysis Performant Evolution</a:t>
            </a:r>
          </a:p>
        </p:txBody>
      </p:sp>
      <p:pic>
        <p:nvPicPr>
          <p:cNvPr id="10" name="Picture 9" descr="Glowing blue bubbles">
            <a:extLst>
              <a:ext uri="{FF2B5EF4-FFF2-40B4-BE49-F238E27FC236}">
                <a16:creationId xmlns:a16="http://schemas.microsoft.com/office/drawing/2014/main" id="{6CE3D155-EDC9-42EA-A7D6-EDCFD9EE2D4C}"/>
              </a:ext>
            </a:extLst>
          </p:cNvPr>
          <p:cNvPicPr>
            <a:picLocks noChangeAspect="1"/>
          </p:cNvPicPr>
          <p:nvPr/>
        </p:nvPicPr>
        <p:blipFill rotWithShape="1">
          <a:blip r:embed="rId4"/>
          <a:srcRect l="44115" r="17864"/>
          <a:stretch/>
        </p:blipFill>
        <p:spPr>
          <a:xfrm>
            <a:off x="-5597" y="10"/>
            <a:ext cx="4635583" cy="6857990"/>
          </a:xfrm>
          <a:prstGeom prst="rect">
            <a:avLst/>
          </a:prstGeom>
        </p:spPr>
      </p:pic>
      <p:grpSp>
        <p:nvGrpSpPr>
          <p:cNvPr id="76" name="Group 75">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7"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1"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6"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8"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32" name="Group 131">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3"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11" name="Graphic 10" descr="Alterations &amp; Tailoring with solid fill">
            <a:extLst>
              <a:ext uri="{FF2B5EF4-FFF2-40B4-BE49-F238E27FC236}">
                <a16:creationId xmlns:a16="http://schemas.microsoft.com/office/drawing/2014/main" id="{A3ADB674-64FD-AE47-9D56-2C915A0C09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28417" y="1464776"/>
            <a:ext cx="1442423" cy="1442423"/>
          </a:xfrm>
          <a:prstGeom prst="rect">
            <a:avLst/>
          </a:prstGeom>
        </p:spPr>
      </p:pic>
    </p:spTree>
    <p:extLst>
      <p:ext uri="{BB962C8B-B14F-4D97-AF65-F5344CB8AC3E}">
        <p14:creationId xmlns:p14="http://schemas.microsoft.com/office/powerpoint/2010/main" val="151093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13788-F9E1-E048-9BA1-11B857344E41}"/>
              </a:ext>
            </a:extLst>
          </p:cNvPr>
          <p:cNvSpPr>
            <a:spLocks noGrp="1"/>
          </p:cNvSpPr>
          <p:nvPr>
            <p:ph type="title"/>
          </p:nvPr>
        </p:nvSpPr>
        <p:spPr>
          <a:xfrm>
            <a:off x="1141413" y="618518"/>
            <a:ext cx="9905998" cy="1478570"/>
          </a:xfrm>
        </p:spPr>
        <p:txBody>
          <a:bodyPr>
            <a:normAutofit/>
          </a:bodyPr>
          <a:lstStyle/>
          <a:p>
            <a:r>
              <a:rPr lang="en-US" dirty="0"/>
              <a:t>Initial thoughts</a:t>
            </a:r>
          </a:p>
        </p:txBody>
      </p:sp>
      <p:graphicFrame>
        <p:nvGraphicFramePr>
          <p:cNvPr id="5" name="Content Placeholder 2">
            <a:extLst>
              <a:ext uri="{FF2B5EF4-FFF2-40B4-BE49-F238E27FC236}">
                <a16:creationId xmlns:a16="http://schemas.microsoft.com/office/drawing/2014/main" id="{B7620DE3-3A6F-4DF8-8F51-63E28D57C9B9}"/>
              </a:ext>
            </a:extLst>
          </p:cNvPr>
          <p:cNvGraphicFramePr>
            <a:graphicFrameLocks noGrp="1"/>
          </p:cNvGraphicFramePr>
          <p:nvPr>
            <p:ph idx="1"/>
            <p:extLst>
              <p:ext uri="{D42A27DB-BD31-4B8C-83A1-F6EECF244321}">
                <p14:modId xmlns:p14="http://schemas.microsoft.com/office/powerpoint/2010/main" val="54876095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676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AFF4C9-0921-6240-BE8E-EAF313F6177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 Research: TCN</a:t>
            </a:r>
          </a:p>
        </p:txBody>
      </p:sp>
      <p:sp>
        <p:nvSpPr>
          <p:cNvPr id="3" name="Content Placeholder 2">
            <a:extLst>
              <a:ext uri="{FF2B5EF4-FFF2-40B4-BE49-F238E27FC236}">
                <a16:creationId xmlns:a16="http://schemas.microsoft.com/office/drawing/2014/main" id="{BC7592CE-51A7-BF40-AAFB-7327295C595B}"/>
              </a:ext>
            </a:extLst>
          </p:cNvPr>
          <p:cNvSpPr>
            <a:spLocks noGrp="1"/>
          </p:cNvSpPr>
          <p:nvPr>
            <p:ph idx="1"/>
          </p:nvPr>
        </p:nvSpPr>
        <p:spPr>
          <a:xfrm>
            <a:off x="844620" y="2249487"/>
            <a:ext cx="2862444" cy="3957302"/>
          </a:xfrm>
        </p:spPr>
        <p:txBody>
          <a:bodyPr>
            <a:normAutofit/>
          </a:bodyPr>
          <a:lstStyle/>
          <a:p>
            <a:pPr>
              <a:lnSpc>
                <a:spcPct val="110000"/>
              </a:lnSpc>
            </a:pPr>
            <a:r>
              <a:rPr lang="en-US" sz="1200">
                <a:solidFill>
                  <a:srgbClr val="FFFFFF"/>
                </a:solidFill>
              </a:rPr>
              <a:t>Time series analysis is widely used in fields such as business, economics, finance, science, and engineering.</a:t>
            </a:r>
          </a:p>
          <a:p>
            <a:pPr>
              <a:lnSpc>
                <a:spcPct val="110000"/>
              </a:lnSpc>
            </a:pPr>
            <a:r>
              <a:rPr lang="en-US" sz="1200">
                <a:solidFill>
                  <a:srgbClr val="FFFFFF"/>
                </a:solidFill>
              </a:rPr>
              <a:t>Our approach seeks to identify shifting economic phase and provide a framework for making asset allocation decisions according to the probability that asset may outperform or underperform.</a:t>
            </a:r>
          </a:p>
          <a:p>
            <a:pPr>
              <a:lnSpc>
                <a:spcPct val="110000"/>
              </a:lnSpc>
            </a:pPr>
            <a:r>
              <a:rPr lang="en-US" sz="1200">
                <a:solidFill>
                  <a:srgbClr val="FFFFFF"/>
                </a:solidFill>
              </a:rPr>
              <a:t>Temporal Convolutional Networks have recently been applied to time series data where longer term memory of seasonality of the dataset are required</a:t>
            </a:r>
          </a:p>
          <a:p>
            <a:pPr>
              <a:lnSpc>
                <a:spcPct val="110000"/>
              </a:lnSpc>
            </a:pPr>
            <a:r>
              <a:rPr lang="en-US" sz="1200">
                <a:solidFill>
                  <a:srgbClr val="FFFFFF"/>
                </a:solidFill>
              </a:rPr>
              <a:t>Research Encoder/Decoder and Knowledge Driven Event Embedding </a:t>
            </a:r>
          </a:p>
          <a:p>
            <a:pPr marL="0" indent="0">
              <a:lnSpc>
                <a:spcPct val="110000"/>
              </a:lnSpc>
              <a:buNone/>
            </a:pPr>
            <a:endParaRPr lang="en-US" sz="120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ABC36B7A-15CC-984B-A435-E1CEF58B6838}"/>
              </a:ext>
            </a:extLst>
          </p:cNvPr>
          <p:cNvPicPr>
            <a:picLocks noChangeAspect="1"/>
          </p:cNvPicPr>
          <p:nvPr/>
        </p:nvPicPr>
        <p:blipFill>
          <a:blip r:embed="rId4"/>
          <a:stretch>
            <a:fillRect/>
          </a:stretch>
        </p:blipFill>
        <p:spPr>
          <a:xfrm>
            <a:off x="4711778" y="817964"/>
            <a:ext cx="6844045" cy="5217567"/>
          </a:xfrm>
          <a:prstGeom prst="rect">
            <a:avLst/>
          </a:prstGeom>
        </p:spPr>
      </p:pic>
    </p:spTree>
    <p:extLst>
      <p:ext uri="{BB962C8B-B14F-4D97-AF65-F5344CB8AC3E}">
        <p14:creationId xmlns:p14="http://schemas.microsoft.com/office/powerpoint/2010/main" val="403723645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EAFF4C9-0921-6240-BE8E-EAF313F6177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A) Research: TCN</a:t>
            </a:r>
          </a:p>
        </p:txBody>
      </p:sp>
      <p:sp>
        <p:nvSpPr>
          <p:cNvPr id="3" name="Content Placeholder 2">
            <a:extLst>
              <a:ext uri="{FF2B5EF4-FFF2-40B4-BE49-F238E27FC236}">
                <a16:creationId xmlns:a16="http://schemas.microsoft.com/office/drawing/2014/main" id="{BC7592CE-51A7-BF40-AAFB-7327295C595B}"/>
              </a:ext>
            </a:extLst>
          </p:cNvPr>
          <p:cNvSpPr>
            <a:spLocks noGrp="1"/>
          </p:cNvSpPr>
          <p:nvPr>
            <p:ph idx="1"/>
          </p:nvPr>
        </p:nvSpPr>
        <p:spPr>
          <a:xfrm>
            <a:off x="844620" y="2249487"/>
            <a:ext cx="2862444" cy="3957302"/>
          </a:xfrm>
        </p:spPr>
        <p:txBody>
          <a:bodyPr>
            <a:normAutofit fontScale="92500" lnSpcReduction="20000"/>
          </a:bodyPr>
          <a:lstStyle/>
          <a:p>
            <a:r>
              <a:rPr lang="en-US" sz="1400" dirty="0">
                <a:solidFill>
                  <a:schemeClr val="bg1"/>
                </a:solidFill>
              </a:rPr>
              <a:t>Time series analysis is widely used in fields such as business, economics, finance, science, and engineering.</a:t>
            </a:r>
          </a:p>
          <a:p>
            <a:r>
              <a:rPr lang="en-US" sz="1400" dirty="0">
                <a:solidFill>
                  <a:schemeClr val="bg1"/>
                </a:solidFill>
              </a:rPr>
              <a:t>Our approach seeks to identify shifting economic phase and provide a framework for making asset allocation decisions according to the probability that asset may outperform or underperform.</a:t>
            </a:r>
          </a:p>
          <a:p>
            <a:r>
              <a:rPr lang="en-US" sz="1400" dirty="0">
                <a:solidFill>
                  <a:schemeClr val="bg1"/>
                </a:solidFill>
              </a:rPr>
              <a:t>Temporal Convolutional Networks have recently been applied to time series data where longer term memory of seasonality of the dataset are required</a:t>
            </a:r>
          </a:p>
          <a:p>
            <a:r>
              <a:rPr lang="en-US" sz="1400" dirty="0">
                <a:solidFill>
                  <a:schemeClr val="bg1"/>
                </a:solidFill>
              </a:rPr>
              <a:t>Research Encoder/Decoder and Knowledge Driven Event Embedding </a:t>
            </a:r>
          </a:p>
          <a:p>
            <a:pPr marL="0" indent="0">
              <a:buNone/>
            </a:pPr>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Picture 4">
            <a:extLst>
              <a:ext uri="{FF2B5EF4-FFF2-40B4-BE49-F238E27FC236}">
                <a16:creationId xmlns:a16="http://schemas.microsoft.com/office/drawing/2014/main" id="{ABC36B7A-15CC-984B-A435-E1CEF58B6838}"/>
              </a:ext>
            </a:extLst>
          </p:cNvPr>
          <p:cNvPicPr>
            <a:picLocks noChangeAspect="1"/>
          </p:cNvPicPr>
          <p:nvPr/>
        </p:nvPicPr>
        <p:blipFill>
          <a:blip r:embed="rId3"/>
          <a:stretch>
            <a:fillRect/>
          </a:stretch>
        </p:blipFill>
        <p:spPr>
          <a:xfrm>
            <a:off x="4711778" y="817964"/>
            <a:ext cx="6844045" cy="5217567"/>
          </a:xfrm>
          <a:prstGeom prst="rect">
            <a:avLst/>
          </a:prstGeom>
        </p:spPr>
      </p:pic>
    </p:spTree>
    <p:extLst>
      <p:ext uri="{BB962C8B-B14F-4D97-AF65-F5344CB8AC3E}">
        <p14:creationId xmlns:p14="http://schemas.microsoft.com/office/powerpoint/2010/main" val="14208940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EAFF4C9-0921-6240-BE8E-EAF313F6177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B) Research: GA</a:t>
            </a:r>
          </a:p>
        </p:txBody>
      </p:sp>
      <p:sp>
        <p:nvSpPr>
          <p:cNvPr id="3" name="Content Placeholder 2">
            <a:extLst>
              <a:ext uri="{FF2B5EF4-FFF2-40B4-BE49-F238E27FC236}">
                <a16:creationId xmlns:a16="http://schemas.microsoft.com/office/drawing/2014/main" id="{BC7592CE-51A7-BF40-AAFB-7327295C595B}"/>
              </a:ext>
            </a:extLst>
          </p:cNvPr>
          <p:cNvSpPr>
            <a:spLocks noGrp="1"/>
          </p:cNvSpPr>
          <p:nvPr>
            <p:ph idx="1"/>
          </p:nvPr>
        </p:nvSpPr>
        <p:spPr>
          <a:xfrm>
            <a:off x="844620" y="2249487"/>
            <a:ext cx="2862444" cy="3957302"/>
          </a:xfrm>
        </p:spPr>
        <p:txBody>
          <a:bodyPr>
            <a:normAutofit/>
          </a:bodyPr>
          <a:lstStyle/>
          <a:p>
            <a:r>
              <a:rPr lang="en-US" sz="1400">
                <a:solidFill>
                  <a:srgbClr val="FFFFFF"/>
                </a:solidFill>
              </a:rPr>
              <a:t>The most common task to find parameters at which a particular function reaches its maxima value</a:t>
            </a:r>
          </a:p>
          <a:p>
            <a:pPr lvl="1"/>
            <a:r>
              <a:rPr lang="en-US" sz="1400">
                <a:solidFill>
                  <a:srgbClr val="FFFFFF"/>
                </a:solidFill>
              </a:rPr>
              <a:t>Black-box</a:t>
            </a:r>
          </a:p>
          <a:p>
            <a:pPr lvl="1"/>
            <a:r>
              <a:rPr lang="en-US" sz="1400">
                <a:solidFill>
                  <a:srgbClr val="FFFFFF"/>
                </a:solidFill>
              </a:rPr>
              <a:t>Gene Encoding</a:t>
            </a:r>
          </a:p>
          <a:p>
            <a:pPr lvl="1"/>
            <a:r>
              <a:rPr lang="en-US" sz="1400">
                <a:solidFill>
                  <a:srgbClr val="FFFFFF"/>
                </a:solidFill>
              </a:rPr>
              <a:t>Adaptive GA</a:t>
            </a:r>
          </a:p>
          <a:p>
            <a:r>
              <a:rPr lang="en-US" sz="1400">
                <a:solidFill>
                  <a:srgbClr val="FFFFFF"/>
                </a:solidFill>
              </a:rPr>
              <a:t>Determine fitness function and architecture of genetic algorithms</a:t>
            </a:r>
          </a:p>
          <a:p>
            <a:r>
              <a:rPr lang="en-US" sz="1400">
                <a:solidFill>
                  <a:srgbClr val="FFFFFF"/>
                </a:solidFill>
              </a:rPr>
              <a:t>Can an adaptive approach to selecting GA parameters be applied</a:t>
            </a:r>
          </a:p>
          <a:p>
            <a:pPr marL="0" indent="0">
              <a:buNone/>
            </a:pPr>
            <a:endParaRPr lang="en-US" sz="1400" dirty="0">
              <a:solidFill>
                <a:srgbClr val="FFFFFF"/>
              </a:solidFill>
            </a:endParaRP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descr="Genetic algorithms for feature selection | Neural Designer">
            <a:extLst>
              <a:ext uri="{FF2B5EF4-FFF2-40B4-BE49-F238E27FC236}">
                <a16:creationId xmlns:a16="http://schemas.microsoft.com/office/drawing/2014/main" id="{E29D893B-9BFA-FC40-A30D-F612AAA14E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604521"/>
            <a:ext cx="6844045" cy="364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663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AFF4C9-0921-6240-BE8E-EAF313F6177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C) Applied: E-TCN</a:t>
            </a:r>
          </a:p>
        </p:txBody>
      </p:sp>
      <p:sp>
        <p:nvSpPr>
          <p:cNvPr id="3" name="Content Placeholder 2">
            <a:extLst>
              <a:ext uri="{FF2B5EF4-FFF2-40B4-BE49-F238E27FC236}">
                <a16:creationId xmlns:a16="http://schemas.microsoft.com/office/drawing/2014/main" id="{BC7592CE-51A7-BF40-AAFB-7327295C595B}"/>
              </a:ext>
            </a:extLst>
          </p:cNvPr>
          <p:cNvSpPr>
            <a:spLocks noGrp="1"/>
          </p:cNvSpPr>
          <p:nvPr>
            <p:ph idx="1"/>
          </p:nvPr>
        </p:nvSpPr>
        <p:spPr>
          <a:xfrm>
            <a:off x="844620" y="2249487"/>
            <a:ext cx="2862444" cy="3957302"/>
          </a:xfrm>
        </p:spPr>
        <p:txBody>
          <a:bodyPr>
            <a:normAutofit/>
          </a:bodyPr>
          <a:lstStyle/>
          <a:p>
            <a:pPr lvl="0"/>
            <a:r>
              <a:rPr lang="en-US" sz="1400" dirty="0">
                <a:solidFill>
                  <a:schemeClr val="bg1"/>
                </a:solidFill>
              </a:rPr>
              <a:t>Apply TCN network design and genetic algorithm approach to time series problem</a:t>
            </a:r>
          </a:p>
          <a:p>
            <a:pPr lvl="0"/>
            <a:r>
              <a:rPr lang="en-US" sz="1400" dirty="0">
                <a:solidFill>
                  <a:schemeClr val="bg1"/>
                </a:solidFill>
              </a:rPr>
              <a:t>Goal: Compare backpropagation to evolutionary approach</a:t>
            </a:r>
          </a:p>
          <a:p>
            <a:pPr lvl="0"/>
            <a:r>
              <a:rPr lang="en-US" sz="1400" dirty="0">
                <a:solidFill>
                  <a:schemeClr val="bg1"/>
                </a:solidFill>
              </a:rPr>
              <a:t>Output experiments across</a:t>
            </a:r>
          </a:p>
          <a:p>
            <a:pPr marL="0" indent="0">
              <a:buNone/>
            </a:pPr>
            <a:endParaRPr lang="en-US" sz="1400" dirty="0">
              <a:solidFill>
                <a:srgbClr val="FFFFFF"/>
              </a:solidFill>
            </a:endParaRP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16" name="Diagram 15">
            <a:extLst>
              <a:ext uri="{FF2B5EF4-FFF2-40B4-BE49-F238E27FC236}">
                <a16:creationId xmlns:a16="http://schemas.microsoft.com/office/drawing/2014/main" id="{D0255BD7-804A-7F46-A96D-AE6D4EA86C5B}"/>
              </a:ext>
            </a:extLst>
          </p:cNvPr>
          <p:cNvGraphicFramePr/>
          <p:nvPr>
            <p:extLst>
              <p:ext uri="{D42A27DB-BD31-4B8C-83A1-F6EECF244321}">
                <p14:modId xmlns:p14="http://schemas.microsoft.com/office/powerpoint/2010/main" val="3863572841"/>
              </p:ext>
            </p:extLst>
          </p:nvPr>
        </p:nvGraphicFramePr>
        <p:xfrm>
          <a:off x="4167491" y="122663"/>
          <a:ext cx="5589826" cy="6098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537759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EAFF4C9-0921-6240-BE8E-EAF313F6177A}"/>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D) Applied: E-TCN</a:t>
            </a:r>
          </a:p>
        </p:txBody>
      </p:sp>
      <p:sp>
        <p:nvSpPr>
          <p:cNvPr id="3" name="Content Placeholder 2">
            <a:extLst>
              <a:ext uri="{FF2B5EF4-FFF2-40B4-BE49-F238E27FC236}">
                <a16:creationId xmlns:a16="http://schemas.microsoft.com/office/drawing/2014/main" id="{BC7592CE-51A7-BF40-AAFB-7327295C595B}"/>
              </a:ext>
            </a:extLst>
          </p:cNvPr>
          <p:cNvSpPr>
            <a:spLocks noGrp="1"/>
          </p:cNvSpPr>
          <p:nvPr>
            <p:ph idx="1"/>
          </p:nvPr>
        </p:nvSpPr>
        <p:spPr>
          <a:xfrm>
            <a:off x="844620" y="2249487"/>
            <a:ext cx="2862444" cy="3957302"/>
          </a:xfrm>
        </p:spPr>
        <p:txBody>
          <a:bodyPr>
            <a:normAutofit fontScale="77500" lnSpcReduction="20000"/>
          </a:bodyPr>
          <a:lstStyle/>
          <a:p>
            <a:pPr lvl="0"/>
            <a:r>
              <a:rPr lang="en-US" dirty="0">
                <a:solidFill>
                  <a:schemeClr val="bg1"/>
                </a:solidFill>
              </a:rPr>
              <a:t>Knowledge driven events (negative effects causing abrupt changes)</a:t>
            </a:r>
          </a:p>
          <a:p>
            <a:pPr lvl="1"/>
            <a:r>
              <a:rPr lang="en-US" dirty="0">
                <a:solidFill>
                  <a:schemeClr val="bg1"/>
                </a:solidFill>
              </a:rPr>
              <a:t>Incorporate abrupt model (negative effect)</a:t>
            </a:r>
          </a:p>
          <a:p>
            <a:pPr lvl="0"/>
            <a:r>
              <a:rPr lang="en-US" dirty="0">
                <a:solidFill>
                  <a:schemeClr val="bg1"/>
                </a:solidFill>
              </a:rPr>
              <a:t>Continuous learning (stream real-time data)</a:t>
            </a:r>
          </a:p>
          <a:p>
            <a:pPr lvl="0"/>
            <a:r>
              <a:rPr lang="en-US" dirty="0">
                <a:solidFill>
                  <a:schemeClr val="bg1"/>
                </a:solidFill>
              </a:rPr>
              <a:t>Output experiments across more recent designs (knowledge graphs / news events / current stock data)  </a:t>
            </a:r>
          </a:p>
          <a:p>
            <a:pPr marL="0" indent="0">
              <a:buNone/>
            </a:pPr>
            <a:endParaRPr lang="en-US" sz="1400" dirty="0">
              <a:solidFill>
                <a:srgbClr val="FFFFFF"/>
              </a:solidFill>
            </a:endParaRP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aphicFrame>
        <p:nvGraphicFramePr>
          <p:cNvPr id="36" name="Diagram 35">
            <a:extLst>
              <a:ext uri="{FF2B5EF4-FFF2-40B4-BE49-F238E27FC236}">
                <a16:creationId xmlns:a16="http://schemas.microsoft.com/office/drawing/2014/main" id="{4ECE9990-1C25-9E4E-A43F-ADB916274466}"/>
              </a:ext>
            </a:extLst>
          </p:cNvPr>
          <p:cNvGraphicFramePr/>
          <p:nvPr>
            <p:extLst>
              <p:ext uri="{D42A27DB-BD31-4B8C-83A1-F6EECF244321}">
                <p14:modId xmlns:p14="http://schemas.microsoft.com/office/powerpoint/2010/main" val="3391822877"/>
              </p:ext>
            </p:extLst>
          </p:nvPr>
        </p:nvGraphicFramePr>
        <p:xfrm>
          <a:off x="4167491" y="122663"/>
          <a:ext cx="5589826" cy="6098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35905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itle 3">
            <a:extLst>
              <a:ext uri="{FF2B5EF4-FFF2-40B4-BE49-F238E27FC236}">
                <a16:creationId xmlns:a16="http://schemas.microsoft.com/office/drawing/2014/main" id="{1ACBDC03-E77F-024B-B72E-24B3E98A61B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Appendix</a:t>
            </a:r>
          </a:p>
        </p:txBody>
      </p:sp>
      <p:sp>
        <p:nvSpPr>
          <p:cNvPr id="5" name="Text Placeholder 4">
            <a:extLst>
              <a:ext uri="{FF2B5EF4-FFF2-40B4-BE49-F238E27FC236}">
                <a16:creationId xmlns:a16="http://schemas.microsoft.com/office/drawing/2014/main" id="{95BF8921-7C54-B247-9D03-E67C9AAF439F}"/>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r>
              <a:rPr lang="en-US" sz="2000" dirty="0">
                <a:solidFill>
                  <a:schemeClr val="bg2"/>
                </a:solidFill>
              </a:rPr>
              <a:t>Charts</a:t>
            </a:r>
          </a:p>
        </p:txBody>
      </p:sp>
    </p:spTree>
    <p:extLst>
      <p:ext uri="{BB962C8B-B14F-4D97-AF65-F5344CB8AC3E}">
        <p14:creationId xmlns:p14="http://schemas.microsoft.com/office/powerpoint/2010/main" val="25578668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3788-F9E1-E048-9BA1-11B857344E41}"/>
              </a:ext>
            </a:extLst>
          </p:cNvPr>
          <p:cNvSpPr>
            <a:spLocks noGrp="1"/>
          </p:cNvSpPr>
          <p:nvPr>
            <p:ph type="title"/>
          </p:nvPr>
        </p:nvSpPr>
        <p:spPr>
          <a:xfrm>
            <a:off x="8036041" y="618518"/>
            <a:ext cx="3281003" cy="1478570"/>
          </a:xfrm>
        </p:spPr>
        <p:txBody>
          <a:bodyPr anchor="b">
            <a:normAutofit/>
          </a:bodyPr>
          <a:lstStyle/>
          <a:p>
            <a:r>
              <a:rPr lang="en-US" sz="2800"/>
              <a:t>Newer concepts</a:t>
            </a:r>
            <a:endParaRPr lang="en-US" sz="2800" dirty="0"/>
          </a:p>
        </p:txBody>
      </p:sp>
      <p:sp>
        <p:nvSpPr>
          <p:cNvPr id="3076" name="Round Diagonal Corner Rectangle 11">
            <a:extLst>
              <a:ext uri="{FF2B5EF4-FFF2-40B4-BE49-F238E27FC236}">
                <a16:creationId xmlns:a16="http://schemas.microsoft.com/office/drawing/2014/main" id="{E704FA00-F5B1-4BF3-BFB2-F832D367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7DEAD9B-1DE4-CB41-9394-66C1F8746D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82994"/>
            <a:ext cx="2974328" cy="328655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32059DF-D114-3F43-B6DF-4B92863983C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57042" y="2203078"/>
            <a:ext cx="2974328" cy="24463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2FA4865-BC7A-3143-88A0-D9681F39A13B}"/>
              </a:ext>
            </a:extLst>
          </p:cNvPr>
          <p:cNvSpPr>
            <a:spLocks noGrp="1"/>
          </p:cNvSpPr>
          <p:nvPr>
            <p:ph idx="1"/>
          </p:nvPr>
        </p:nvSpPr>
        <p:spPr>
          <a:xfrm>
            <a:off x="8036041" y="2249487"/>
            <a:ext cx="3281004" cy="3541714"/>
          </a:xfrm>
        </p:spPr>
        <p:txBody>
          <a:bodyPr>
            <a:normAutofit/>
          </a:bodyPr>
          <a:lstStyle/>
          <a:p>
            <a:pPr lvl="1"/>
            <a:endParaRPr lang="en-US" sz="1800"/>
          </a:p>
          <a:p>
            <a:pPr marL="457200" lvl="1" indent="0">
              <a:buNone/>
            </a:pPr>
            <a:endParaRPr lang="en-US" sz="1800"/>
          </a:p>
        </p:txBody>
      </p:sp>
    </p:spTree>
    <p:extLst>
      <p:ext uri="{BB962C8B-B14F-4D97-AF65-F5344CB8AC3E}">
        <p14:creationId xmlns:p14="http://schemas.microsoft.com/office/powerpoint/2010/main" val="159114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dirty="0">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316660102"/>
              </p:ext>
            </p:extLst>
          </p:nvPr>
        </p:nvGraphicFramePr>
        <p:xfrm>
          <a:off x="4175923" y="30480"/>
          <a:ext cx="7803100" cy="6591186"/>
        </p:xfrm>
        <a:graphic>
          <a:graphicData uri="http://schemas.openxmlformats.org/drawingml/2006/table">
            <a:tbl>
              <a:tblPr firstRow="1" bandRow="1">
                <a:tableStyleId>{5C22544A-7EE6-4342-B048-85BDC9FD1C3A}</a:tableStyleId>
              </a:tblPr>
              <a:tblGrid>
                <a:gridCol w="1515167">
                  <a:extLst>
                    <a:ext uri="{9D8B030D-6E8A-4147-A177-3AD203B41FA5}">
                      <a16:colId xmlns:a16="http://schemas.microsoft.com/office/drawing/2014/main" val="3004956712"/>
                    </a:ext>
                  </a:extLst>
                </a:gridCol>
                <a:gridCol w="3686900">
                  <a:extLst>
                    <a:ext uri="{9D8B030D-6E8A-4147-A177-3AD203B41FA5}">
                      <a16:colId xmlns:a16="http://schemas.microsoft.com/office/drawing/2014/main" val="2212992145"/>
                    </a:ext>
                  </a:extLst>
                </a:gridCol>
                <a:gridCol w="2601033">
                  <a:extLst>
                    <a:ext uri="{9D8B030D-6E8A-4147-A177-3AD203B41FA5}">
                      <a16:colId xmlns:a16="http://schemas.microsoft.com/office/drawing/2014/main" val="1853068737"/>
                    </a:ext>
                  </a:extLst>
                </a:gridCol>
              </a:tblGrid>
              <a:tr h="296352">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450970">
                <a:tc>
                  <a:txBody>
                    <a:bodyPr/>
                    <a:lstStyle/>
                    <a:p>
                      <a:r>
                        <a:rPr lang="en-US" sz="1200" dirty="0"/>
                        <a:t>1</a:t>
                      </a:r>
                    </a:p>
                  </a:txBody>
                  <a:tcPr marL="167640" marR="167640" marT="83820" marB="83820"/>
                </a:tc>
                <a:tc>
                  <a:txBody>
                    <a:bodyPr/>
                    <a:lstStyle/>
                    <a:p>
                      <a:r>
                        <a:rPr lang="en-US" sz="1200" dirty="0"/>
                        <a:t>Temporal Convolutional Network Analysis</a:t>
                      </a:r>
                    </a:p>
                    <a:p>
                      <a:r>
                        <a:rPr lang="en-US" sz="1200" dirty="0">
                          <a:solidFill>
                            <a:schemeClr val="tx2"/>
                          </a:solidFill>
                          <a:hlinkClick r:id="rId4">
                            <a:extLst>
                              <a:ext uri="{A12FA001-AC4F-418D-AE19-62706E023703}">
                                <ahyp:hlinkClr xmlns:ahyp="http://schemas.microsoft.com/office/drawing/2018/hyperlinkcolor" val="tx"/>
                              </a:ext>
                            </a:extLst>
                          </a:hlinkClick>
                        </a:rPr>
                        <a:t>https://github.com/unit8co/darts</a:t>
                      </a:r>
                      <a:r>
                        <a:rPr lang="en-US" sz="1200" dirty="0">
                          <a:solidFill>
                            <a:schemeClr val="tx2"/>
                          </a:solidFill>
                        </a:rPr>
                        <a:t> </a:t>
                      </a:r>
                    </a:p>
                  </a:txBody>
                  <a:tcPr marL="167640" marR="167640" marT="83820" marB="83820"/>
                </a:tc>
                <a:tc>
                  <a:txBody>
                    <a:bodyPr/>
                    <a:lstStyle/>
                    <a:p>
                      <a:r>
                        <a:rPr lang="en-US" sz="1200" dirty="0"/>
                        <a:t>Schedule</a:t>
                      </a:r>
                    </a:p>
                  </a:txBody>
                  <a:tcPr marL="167640" marR="167640" marT="83820" marB="83820"/>
                </a:tc>
                <a:extLst>
                  <a:ext uri="{0D108BD9-81ED-4DB2-BD59-A6C34878D82A}">
                    <a16:rowId xmlns:a16="http://schemas.microsoft.com/office/drawing/2014/main" val="2093849513"/>
                  </a:ext>
                </a:extLst>
              </a:tr>
              <a:tr h="1069444">
                <a:tc>
                  <a:txBody>
                    <a:bodyPr/>
                    <a:lstStyle/>
                    <a:p>
                      <a:r>
                        <a:rPr lang="en-US" sz="1200" dirty="0"/>
                        <a:t>2/3</a:t>
                      </a:r>
                    </a:p>
                  </a:txBody>
                  <a:tcPr marL="167640" marR="167640" marT="83820" marB="83820"/>
                </a:tc>
                <a:tc>
                  <a:txBody>
                    <a:bodyPr/>
                    <a:lstStyle/>
                    <a:p>
                      <a:r>
                        <a:rPr lang="en-US" sz="1200" dirty="0"/>
                        <a:t>Standard TCN - Dilated Convolutional Layers</a:t>
                      </a:r>
                    </a:p>
                    <a:p>
                      <a:r>
                        <a:rPr lang="en-US" sz="1200" dirty="0">
                          <a:solidFill>
                            <a:schemeClr val="tx2"/>
                          </a:solidFill>
                          <a:hlinkClick r:id="rId5">
                            <a:extLst>
                              <a:ext uri="{A12FA001-AC4F-418D-AE19-62706E023703}">
                                <ahyp:hlinkClr xmlns:ahyp="http://schemas.microsoft.com/office/drawing/2018/hyperlinkcolor" val="tx"/>
                              </a:ext>
                            </a:extLst>
                          </a:hlinkClick>
                        </a:rPr>
                        <a:t>https://towardsdatascience.com/temporal-coils-intro-to-temporal-convolutional-networks-for-time-series-forecasting-in-python-5907c04febc6</a:t>
                      </a:r>
                      <a:r>
                        <a:rPr lang="en-US" sz="1200" dirty="0">
                          <a:solidFill>
                            <a:schemeClr val="tx2"/>
                          </a:solidFill>
                        </a:rPr>
                        <a:t> </a:t>
                      </a:r>
                    </a:p>
                    <a:p>
                      <a:r>
                        <a:rPr lang="en-US" sz="1200" dirty="0">
                          <a:solidFill>
                            <a:schemeClr val="tx2"/>
                          </a:solidFill>
                          <a:hlinkClick r:id="rId6">
                            <a:extLst>
                              <a:ext uri="{A12FA001-AC4F-418D-AE19-62706E023703}">
                                <ahyp:hlinkClr xmlns:ahyp="http://schemas.microsoft.com/office/drawing/2018/hyperlinkcolor" val="tx"/>
                              </a:ext>
                            </a:extLst>
                          </a:hlinkClick>
                        </a:rPr>
                        <a:t>https://github.com/philipperemy/keras-tcn</a:t>
                      </a:r>
                      <a:r>
                        <a:rPr lang="en-US" sz="1200" dirty="0">
                          <a:solidFill>
                            <a:schemeClr val="tx2"/>
                          </a:solidFill>
                        </a:rPr>
                        <a:t> </a:t>
                      </a:r>
                    </a:p>
                    <a:p>
                      <a:r>
                        <a:rPr lang="en-US" sz="1200" dirty="0">
                          <a:solidFill>
                            <a:schemeClr val="tx2"/>
                          </a:solidFill>
                          <a:hlinkClick r:id="rId7">
                            <a:extLst>
                              <a:ext uri="{A12FA001-AC4F-418D-AE19-62706E023703}">
                                <ahyp:hlinkClr xmlns:ahyp="http://schemas.microsoft.com/office/drawing/2018/hyperlinkcolor" val="tx"/>
                              </a:ext>
                            </a:extLst>
                          </a:hlinkClick>
                        </a:rPr>
                        <a:t>https://www.frbsf.org/economic-research/indicators-data/daily-news-sentiment-index/</a:t>
                      </a:r>
                      <a:r>
                        <a:rPr lang="en-US" sz="1200" dirty="0">
                          <a:solidFill>
                            <a:schemeClr val="tx2"/>
                          </a:solidFill>
                        </a:rPr>
                        <a:t> </a:t>
                      </a:r>
                    </a:p>
                  </a:txBody>
                  <a:tcPr marL="167640" marR="167640" marT="83820" marB="83820"/>
                </a:tc>
                <a:tc>
                  <a:txBody>
                    <a:bodyPr/>
                    <a:lstStyle/>
                    <a:p>
                      <a:r>
                        <a:rPr lang="en-US" sz="1200" dirty="0"/>
                        <a:t>Stock Macro and Sector data</a:t>
                      </a:r>
                    </a:p>
                  </a:txBody>
                  <a:tcPr marL="167640" marR="167640" marT="83820" marB="83820"/>
                </a:tc>
                <a:extLst>
                  <a:ext uri="{0D108BD9-81ED-4DB2-BD59-A6C34878D82A}">
                    <a16:rowId xmlns:a16="http://schemas.microsoft.com/office/drawing/2014/main" val="4091832062"/>
                  </a:ext>
                </a:extLst>
              </a:tr>
              <a:tr h="605589">
                <a:tc>
                  <a:txBody>
                    <a:bodyPr/>
                    <a:lstStyle/>
                    <a:p>
                      <a:r>
                        <a:rPr lang="en-US" sz="1200" dirty="0"/>
                        <a:t>4/5</a:t>
                      </a:r>
                    </a:p>
                  </a:txBody>
                  <a:tcPr marL="167640" marR="167640" marT="83820" marB="83820"/>
                </a:tc>
                <a:tc>
                  <a:txBody>
                    <a:bodyPr/>
                    <a:lstStyle/>
                    <a:p>
                      <a:r>
                        <a:rPr lang="en-US" sz="1200" dirty="0"/>
                        <a:t>Deep TCN</a:t>
                      </a:r>
                    </a:p>
                    <a:p>
                      <a:r>
                        <a:rPr lang="en-US" sz="1200" dirty="0">
                          <a:solidFill>
                            <a:schemeClr val="tx2"/>
                          </a:solidFill>
                          <a:hlinkClick r:id="rId8">
                            <a:extLst>
                              <a:ext uri="{A12FA001-AC4F-418D-AE19-62706E023703}">
                                <ahyp:hlinkClr xmlns:ahyp="http://schemas.microsoft.com/office/drawing/2018/hyperlinkcolor" val="tx"/>
                              </a:ext>
                            </a:extLst>
                          </a:hlinkClick>
                        </a:rPr>
                        <a:t>http://www.gm.fh-koeln.de/ciopwebpub/Thill20a.d/bioma2020-tcn.pdf</a:t>
                      </a:r>
                      <a:r>
                        <a:rPr lang="en-US" sz="1200" dirty="0">
                          <a:solidFill>
                            <a:schemeClr val="tx2"/>
                          </a:solidFill>
                        </a:rPr>
                        <a:t> </a:t>
                      </a:r>
                    </a:p>
                  </a:txBody>
                  <a:tcPr marL="167640" marR="167640" marT="83820" marB="83820"/>
                </a:tc>
                <a:tc>
                  <a:txBody>
                    <a:bodyPr/>
                    <a:lstStyle/>
                    <a:p>
                      <a:r>
                        <a:rPr lang="en-US" sz="1200" dirty="0"/>
                        <a:t>Stock Macro and Sector data</a:t>
                      </a:r>
                    </a:p>
                  </a:txBody>
                  <a:tcPr marL="167640" marR="167640" marT="83820" marB="83820"/>
                </a:tc>
                <a:extLst>
                  <a:ext uri="{0D108BD9-81ED-4DB2-BD59-A6C34878D82A}">
                    <a16:rowId xmlns:a16="http://schemas.microsoft.com/office/drawing/2014/main" val="3605024853"/>
                  </a:ext>
                </a:extLst>
              </a:tr>
              <a:tr h="760207">
                <a:tc>
                  <a:txBody>
                    <a:bodyPr/>
                    <a:lstStyle/>
                    <a:p>
                      <a:r>
                        <a:rPr lang="en-US" sz="1200" dirty="0"/>
                        <a:t>6/7</a:t>
                      </a:r>
                    </a:p>
                  </a:txBody>
                  <a:tcPr marL="167640" marR="167640" marT="83820" marB="83820"/>
                </a:tc>
                <a:tc>
                  <a:txBody>
                    <a:bodyPr/>
                    <a:lstStyle/>
                    <a:p>
                      <a:r>
                        <a:rPr lang="en-US" sz="1200" dirty="0">
                          <a:solidFill>
                            <a:schemeClr val="tx1"/>
                          </a:solidFill>
                        </a:rPr>
                        <a:t>N-BEAT - Neural Basis Expansion Analysis Time Series Forecasting</a:t>
                      </a:r>
                    </a:p>
                    <a:p>
                      <a:r>
                        <a:rPr lang="en-US" sz="1200" dirty="0">
                          <a:solidFill>
                            <a:schemeClr val="tx2"/>
                          </a:solidFill>
                          <a:hlinkClick r:id="rId9">
                            <a:extLst>
                              <a:ext uri="{A12FA001-AC4F-418D-AE19-62706E023703}">
                                <ahyp:hlinkClr xmlns:ahyp="http://schemas.microsoft.com/office/drawing/2018/hyperlinkcolor" val="tx"/>
                              </a:ext>
                            </a:extLst>
                          </a:hlinkClick>
                        </a:rPr>
                        <a:t>https://unit8co.github.io/darts/examples/07-NBEATS-examples.html</a:t>
                      </a:r>
                      <a:r>
                        <a:rPr lang="en-US" sz="1200" dirty="0">
                          <a:solidFill>
                            <a:schemeClr val="tx2"/>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Stock Macro and Sector data</a:t>
                      </a:r>
                    </a:p>
                    <a:p>
                      <a:endParaRPr lang="en-US" sz="1200" dirty="0"/>
                    </a:p>
                  </a:txBody>
                  <a:tcPr marL="167640" marR="167640" marT="83820" marB="83820"/>
                </a:tc>
                <a:extLst>
                  <a:ext uri="{0D108BD9-81ED-4DB2-BD59-A6C34878D82A}">
                    <a16:rowId xmlns:a16="http://schemas.microsoft.com/office/drawing/2014/main" val="2448084391"/>
                  </a:ext>
                </a:extLst>
              </a:tr>
              <a:tr h="1687917">
                <a:tc>
                  <a:txBody>
                    <a:bodyPr/>
                    <a:lstStyle/>
                    <a:p>
                      <a:r>
                        <a:rPr lang="en-US" sz="1200" dirty="0"/>
                        <a:t>8/9</a:t>
                      </a:r>
                    </a:p>
                  </a:txBody>
                  <a:tcPr marL="167640" marR="167640" marT="83820" marB="83820"/>
                </a:tc>
                <a:tc>
                  <a:txBody>
                    <a:bodyPr/>
                    <a:lstStyle/>
                    <a:p>
                      <a:r>
                        <a:rPr lang="en-US" sz="1200" dirty="0"/>
                        <a:t>Temporal </a:t>
                      </a:r>
                      <a:r>
                        <a:rPr lang="en-US" sz="1200"/>
                        <a:t>Fusion Transformer</a:t>
                      </a:r>
                      <a:endParaRPr lang="en-US" sz="1200" dirty="0"/>
                    </a:p>
                    <a:p>
                      <a:r>
                        <a:rPr lang="en-US" sz="1200" dirty="0">
                          <a:solidFill>
                            <a:schemeClr val="tx2"/>
                          </a:solidFill>
                          <a:hlinkClick r:id="rId10">
                            <a:extLst>
                              <a:ext uri="{A12FA001-AC4F-418D-AE19-62706E023703}">
                                <ahyp:hlinkClr xmlns:ahyp="http://schemas.microsoft.com/office/drawing/2018/hyperlinkcolor" val="tx"/>
                              </a:ext>
                            </a:extLst>
                          </a:hlinkClick>
                        </a:rPr>
                        <a:t>https://ai.googleblog.com/2021/12/interpretable-deep-learning-for-time.html</a:t>
                      </a:r>
                      <a:r>
                        <a:rPr lang="en-US" sz="1200" dirty="0">
                          <a:solidFill>
                            <a:schemeClr val="tx2"/>
                          </a:solidFill>
                        </a:rPr>
                        <a:t> </a:t>
                      </a:r>
                    </a:p>
                    <a:p>
                      <a:r>
                        <a:rPr lang="en-US" sz="1200" dirty="0">
                          <a:solidFill>
                            <a:schemeClr val="tx2"/>
                          </a:solidFill>
                          <a:hlinkClick r:id="rId11">
                            <a:extLst>
                              <a:ext uri="{A12FA001-AC4F-418D-AE19-62706E023703}">
                                <ahyp:hlinkClr xmlns:ahyp="http://schemas.microsoft.com/office/drawing/2018/hyperlinkcolor" val="tx"/>
                              </a:ext>
                            </a:extLst>
                          </a:hlinkClick>
                        </a:rPr>
                        <a:t>https://towardsdatascience.com/temporal-fusion-transformer-a-primer-on-deep-forecasting-in-python-4eb37f3f3594</a:t>
                      </a:r>
                      <a:r>
                        <a:rPr lang="en-US" sz="1200" dirty="0">
                          <a:solidFill>
                            <a:schemeClr val="tx2"/>
                          </a:solidFill>
                        </a:rPr>
                        <a:t> </a:t>
                      </a:r>
                    </a:p>
                    <a:p>
                      <a:r>
                        <a:rPr lang="en-US" sz="1200" dirty="0">
                          <a:solidFill>
                            <a:schemeClr val="tx2"/>
                          </a:solidFill>
                          <a:hlinkClick r:id="rId12">
                            <a:extLst>
                              <a:ext uri="{A12FA001-AC4F-418D-AE19-62706E023703}">
                                <ahyp:hlinkClr xmlns:ahyp="http://schemas.microsoft.com/office/drawing/2018/hyperlinkcolor" val="tx"/>
                              </a:ext>
                            </a:extLst>
                          </a:hlinkClick>
                        </a:rPr>
                        <a:t>https://unit8co.github.io/darts/examples/13-TFT-examples.html</a:t>
                      </a:r>
                      <a:r>
                        <a:rPr lang="en-US" sz="1200" dirty="0">
                          <a:solidFill>
                            <a:schemeClr val="tx2"/>
                          </a:solidFill>
                        </a:rPr>
                        <a:t> </a:t>
                      </a:r>
                    </a:p>
                  </a:txBody>
                  <a:tcPr marL="167640" marR="167640" marT="83820" marB="83820"/>
                </a:tc>
                <a:tc>
                  <a:txBody>
                    <a:bodyPr/>
                    <a:lstStyle/>
                    <a:p>
                      <a:r>
                        <a:rPr lang="en-US" sz="1200" dirty="0"/>
                        <a:t>Stock Macro and Sector data</a:t>
                      </a:r>
                    </a:p>
                    <a:p>
                      <a:endParaRPr lang="en-US" sz="1200" dirty="0"/>
                    </a:p>
                  </a:txBody>
                  <a:tcPr marL="167640" marR="167640" marT="83820" marB="83820"/>
                </a:tc>
                <a:extLst>
                  <a:ext uri="{0D108BD9-81ED-4DB2-BD59-A6C34878D82A}">
                    <a16:rowId xmlns:a16="http://schemas.microsoft.com/office/drawing/2014/main" val="3418794744"/>
                  </a:ext>
                </a:extLst>
              </a:tr>
              <a:tr h="296352">
                <a:tc>
                  <a:txBody>
                    <a:bodyPr/>
                    <a:lstStyle/>
                    <a:p>
                      <a:r>
                        <a:rPr lang="en-US" sz="1200" dirty="0"/>
                        <a:t>10</a:t>
                      </a:r>
                    </a:p>
                  </a:txBody>
                  <a:tcPr marL="167640" marR="167640" marT="83820" marB="83820"/>
                </a:tc>
                <a:tc>
                  <a:txBody>
                    <a:bodyPr/>
                    <a:lstStyle/>
                    <a:p>
                      <a:r>
                        <a:rPr lang="en-US" sz="1200" dirty="0"/>
                        <a:t>Spring Break</a:t>
                      </a:r>
                    </a:p>
                  </a:txBody>
                  <a:tcPr marL="167640" marR="167640" marT="83820" marB="83820"/>
                </a:tc>
                <a:tc>
                  <a:txBody>
                    <a:bodyPr/>
                    <a:lstStyle/>
                    <a:p>
                      <a:endParaRPr lang="en-US" sz="1200" dirty="0"/>
                    </a:p>
                  </a:txBody>
                  <a:tcPr marL="167640" marR="167640" marT="83820" marB="83820"/>
                </a:tc>
                <a:extLst>
                  <a:ext uri="{0D108BD9-81ED-4DB2-BD59-A6C34878D82A}">
                    <a16:rowId xmlns:a16="http://schemas.microsoft.com/office/drawing/2014/main" val="2734885658"/>
                  </a:ext>
                </a:extLst>
              </a:tr>
              <a:tr h="605589">
                <a:tc>
                  <a:txBody>
                    <a:bodyPr/>
                    <a:lstStyle/>
                    <a:p>
                      <a:r>
                        <a:rPr lang="en-US" sz="1200" dirty="0"/>
                        <a:t>11/12/13</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Goal: Best Network for Temporal prediction of time series data (e.g. market data)</a:t>
                      </a:r>
                    </a:p>
                  </a:txBody>
                  <a:tcPr marL="167640" marR="167640" marT="83820" marB="83820"/>
                </a:tc>
                <a:tc>
                  <a:txBody>
                    <a:bodyPr/>
                    <a:lstStyle/>
                    <a:p>
                      <a:r>
                        <a:rPr lang="en-US" sz="1200" dirty="0"/>
                        <a:t>Summary of results </a:t>
                      </a:r>
                    </a:p>
                  </a:txBody>
                  <a:tcPr marL="167640" marR="167640" marT="83820" marB="83820"/>
                </a:tc>
                <a:extLst>
                  <a:ext uri="{0D108BD9-81ED-4DB2-BD59-A6C34878D82A}">
                    <a16:rowId xmlns:a16="http://schemas.microsoft.com/office/drawing/2014/main" val="2127929524"/>
                  </a:ext>
                </a:extLst>
              </a:tr>
            </a:tbl>
          </a:graphicData>
        </a:graphic>
      </p:graphicFrame>
      <p:pic>
        <p:nvPicPr>
          <p:cNvPr id="5" name="Graphic 4" descr="Checkbox Checked with solid fill">
            <a:extLst>
              <a:ext uri="{FF2B5EF4-FFF2-40B4-BE49-F238E27FC236}">
                <a16:creationId xmlns:a16="http://schemas.microsoft.com/office/drawing/2014/main" id="{078F9A96-76A8-FB49-BF74-90BB7E0626E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8261" y="301354"/>
            <a:ext cx="647700" cy="647700"/>
          </a:xfrm>
          <a:prstGeom prst="rect">
            <a:avLst/>
          </a:prstGeom>
        </p:spPr>
      </p:pic>
      <p:pic>
        <p:nvPicPr>
          <p:cNvPr id="65" name="Graphic 64" descr="Checkbox Checked with solid fill">
            <a:extLst>
              <a:ext uri="{FF2B5EF4-FFF2-40B4-BE49-F238E27FC236}">
                <a16:creationId xmlns:a16="http://schemas.microsoft.com/office/drawing/2014/main" id="{CA48A761-9F7A-E941-9659-60B98CEBA03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38261" y="899048"/>
            <a:ext cx="647700" cy="647700"/>
          </a:xfrm>
          <a:prstGeom prst="rect">
            <a:avLst/>
          </a:prstGeom>
        </p:spPr>
      </p:pic>
    </p:spTree>
    <p:extLst>
      <p:ext uri="{BB962C8B-B14F-4D97-AF65-F5344CB8AC3E}">
        <p14:creationId xmlns:p14="http://schemas.microsoft.com/office/powerpoint/2010/main" val="9863272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dirty="0">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2840167154"/>
              </p:ext>
            </p:extLst>
          </p:nvPr>
        </p:nvGraphicFramePr>
        <p:xfrm>
          <a:off x="4246121" y="161383"/>
          <a:ext cx="7732902" cy="1745829"/>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14/15</a:t>
                      </a:r>
                    </a:p>
                  </a:txBody>
                  <a:tcPr marL="167640" marR="167640" marT="83820" marB="83820"/>
                </a:tc>
                <a:tc>
                  <a:txBody>
                    <a:bodyPr/>
                    <a:lstStyle/>
                    <a:p>
                      <a:r>
                        <a:rPr lang="en-US" sz="1200" dirty="0"/>
                        <a:t>Knowledge-Driven Based event embedding </a:t>
                      </a:r>
                    </a:p>
                    <a:p>
                      <a:r>
                        <a:rPr lang="en-US" sz="1200" b="0" i="0" kern="1200" dirty="0" err="1">
                          <a:solidFill>
                            <a:schemeClr val="tx1"/>
                          </a:solidFill>
                          <a:effectLst/>
                          <a:latin typeface="+mn-lt"/>
                          <a:ea typeface="+mn-ea"/>
                          <a:cs typeface="+mn-cs"/>
                        </a:rPr>
                        <a:t>Paulheim</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2016</a:t>
                      </a:r>
                      <a:r>
                        <a:rPr lang="en-US" sz="1200" b="0" i="0" kern="1200" dirty="0">
                          <a:solidFill>
                            <a:schemeClr val="tx1"/>
                          </a:solidFill>
                          <a:effectLst/>
                          <a:latin typeface="+mn-lt"/>
                          <a:ea typeface="+mn-ea"/>
                          <a:cs typeface="+mn-cs"/>
                        </a:rPr>
                        <a:t>) http://</a:t>
                      </a:r>
                      <a:r>
                        <a:rPr lang="en-US" sz="1200" b="0" i="0" kern="1200" dirty="0" err="1">
                          <a:solidFill>
                            <a:schemeClr val="tx1"/>
                          </a:solidFill>
                          <a:effectLst/>
                          <a:latin typeface="+mn-lt"/>
                          <a:ea typeface="+mn-ea"/>
                          <a:cs typeface="+mn-cs"/>
                        </a:rPr>
                        <a:t>www.semantic</a:t>
                      </a:r>
                      <a:r>
                        <a:rPr lang="en-US" sz="1200" b="0" i="0" kern="1200" dirty="0">
                          <a:solidFill>
                            <a:schemeClr val="tx1"/>
                          </a:solidFill>
                          <a:effectLst/>
                          <a:latin typeface="+mn-lt"/>
                          <a:ea typeface="+mn-ea"/>
                          <a:cs typeface="+mn-cs"/>
                        </a:rPr>
                        <a:t>-web-</a:t>
                      </a:r>
                      <a:r>
                        <a:rPr lang="en-US" sz="1200" b="0" i="0" kern="1200" dirty="0" err="1">
                          <a:solidFill>
                            <a:schemeClr val="tx1"/>
                          </a:solidFill>
                          <a:effectLst/>
                          <a:latin typeface="+mn-lt"/>
                          <a:ea typeface="+mn-ea"/>
                          <a:cs typeface="+mn-cs"/>
                        </a:rPr>
                        <a:t>journal.net</a:t>
                      </a:r>
                      <a:r>
                        <a:rPr lang="en-US" sz="1200" b="0" i="0" kern="1200" dirty="0">
                          <a:solidFill>
                            <a:schemeClr val="tx1"/>
                          </a:solidFill>
                          <a:effectLst/>
                          <a:latin typeface="+mn-lt"/>
                          <a:ea typeface="+mn-ea"/>
                          <a:cs typeface="+mn-cs"/>
                        </a:rPr>
                        <a:t>/system/files/swj1167.pdf</a:t>
                      </a:r>
                      <a:endParaRPr lang="en-US" sz="1000" dirty="0">
                        <a:solidFill>
                          <a:schemeClr val="tx1"/>
                        </a:solidFill>
                        <a:latin typeface="+mn-lt"/>
                      </a:endParaRPr>
                    </a:p>
                  </a:txBody>
                  <a:tcPr marL="167640" marR="167640" marT="83820" marB="83820"/>
                </a:tc>
                <a:tc>
                  <a:txBody>
                    <a:bodyPr/>
                    <a:lstStyle/>
                    <a:p>
                      <a:r>
                        <a:rPr lang="en-US" sz="1200" dirty="0"/>
                        <a:t>Design of embedding</a:t>
                      </a:r>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16</a:t>
                      </a:r>
                    </a:p>
                  </a:txBody>
                  <a:tcPr marL="167640" marR="167640" marT="83820" marB="83820"/>
                </a:tc>
                <a:tc>
                  <a:txBody>
                    <a:bodyPr/>
                    <a:lstStyle/>
                    <a:p>
                      <a:r>
                        <a:rPr lang="en-US" sz="1200" dirty="0"/>
                        <a:t>Prepare for phase 2</a:t>
                      </a:r>
                      <a:endParaRPr lang="en-US" sz="1200" dirty="0">
                        <a:solidFill>
                          <a:schemeClr val="tx2"/>
                        </a:solidFill>
                      </a:endParaRPr>
                    </a:p>
                  </a:txBody>
                  <a:tcPr marL="167640" marR="167640" marT="83820" marB="83820"/>
                </a:tc>
                <a:tc>
                  <a:txBody>
                    <a:bodyPr/>
                    <a:lstStyle/>
                    <a:p>
                      <a:endParaRPr lang="en-US" sz="1200" dirty="0"/>
                    </a:p>
                  </a:txBody>
                  <a:tcPr marL="167640" marR="167640" marT="83820" marB="83820"/>
                </a:tc>
                <a:extLst>
                  <a:ext uri="{0D108BD9-81ED-4DB2-BD59-A6C34878D82A}">
                    <a16:rowId xmlns:a16="http://schemas.microsoft.com/office/drawing/2014/main" val="4091832062"/>
                  </a:ext>
                </a:extLst>
              </a:tr>
            </a:tbl>
          </a:graphicData>
        </a:graphic>
      </p:graphicFrame>
    </p:spTree>
    <p:extLst>
      <p:ext uri="{BB962C8B-B14F-4D97-AF65-F5344CB8AC3E}">
        <p14:creationId xmlns:p14="http://schemas.microsoft.com/office/powerpoint/2010/main" val="10473971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7" name="Group 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8" name="Rectangle 5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2" name="Rectangle 6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CC59D7FE-0CA9-D340-BCE7-0921E4FAAB78}"/>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TCN Basic model</a:t>
            </a:r>
          </a:p>
        </p:txBody>
      </p:sp>
      <p:sp>
        <p:nvSpPr>
          <p:cNvPr id="7" name="Text Placeholder 6">
            <a:extLst>
              <a:ext uri="{FF2B5EF4-FFF2-40B4-BE49-F238E27FC236}">
                <a16:creationId xmlns:a16="http://schemas.microsoft.com/office/drawing/2014/main" id="{B2F68B3D-4118-E043-A958-90FC9D7F1EAC}"/>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indent="-228600">
              <a:buFont typeface="Arial" panose="020B0604020202020204" pitchFamily="34" charset="0"/>
              <a:buChar char="•"/>
            </a:pPr>
            <a:r>
              <a:rPr lang="en-US" sz="1400">
                <a:solidFill>
                  <a:srgbClr val="FFFFFF"/>
                </a:solidFill>
              </a:rPr>
              <a:t>Consists of dilated, causal 1D convolutional layers with the same input and output lengths</a:t>
            </a:r>
          </a:p>
        </p:txBody>
      </p:sp>
      <p:grpSp>
        <p:nvGrpSpPr>
          <p:cNvPr id="66" name="Group 6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4" name="TextBox 93">
            <a:extLst>
              <a:ext uri="{FF2B5EF4-FFF2-40B4-BE49-F238E27FC236}">
                <a16:creationId xmlns:a16="http://schemas.microsoft.com/office/drawing/2014/main" id="{6DEF7616-EAB8-0E4E-B596-64B659D1F4F2}"/>
              </a:ext>
            </a:extLst>
          </p:cNvPr>
          <p:cNvSpPr txBox="1"/>
          <p:nvPr/>
        </p:nvSpPr>
        <p:spPr>
          <a:xfrm>
            <a:off x="5061369" y="305330"/>
            <a:ext cx="6116782" cy="923330"/>
          </a:xfrm>
          <a:prstGeom prst="rect">
            <a:avLst/>
          </a:prstGeom>
          <a:noFill/>
        </p:spPr>
        <p:txBody>
          <a:bodyPr wrap="square">
            <a:spAutoFit/>
          </a:bodyPr>
          <a:lstStyle/>
          <a:p>
            <a:r>
              <a:rPr lang="en-US" b="0" i="0" dirty="0">
                <a:solidFill>
                  <a:srgbClr val="000000"/>
                </a:solidFill>
                <a:effectLst/>
                <a:latin typeface="NeueMontreal"/>
              </a:rPr>
              <a:t>Given </a:t>
            </a:r>
            <a:r>
              <a:rPr lang="en-US" b="1" i="0" dirty="0" err="1">
                <a:solidFill>
                  <a:srgbClr val="000000"/>
                </a:solidFill>
                <a:effectLst/>
                <a:latin typeface="NeueMontreal"/>
              </a:rPr>
              <a:t>input_length</a:t>
            </a:r>
            <a:r>
              <a:rPr lang="en-US" b="0" i="0" dirty="0">
                <a:solidFill>
                  <a:srgbClr val="000000"/>
                </a:solidFill>
                <a:effectLst/>
                <a:latin typeface="NeueMontreal"/>
              </a:rPr>
              <a:t>, </a:t>
            </a:r>
            <a:r>
              <a:rPr lang="en-US" b="1" i="0" dirty="0" err="1">
                <a:solidFill>
                  <a:srgbClr val="000000"/>
                </a:solidFill>
                <a:effectLst/>
                <a:latin typeface="NeueMontreal"/>
              </a:rPr>
              <a:t>kernel_size</a:t>
            </a:r>
            <a:r>
              <a:rPr lang="en-US" b="0" i="0" dirty="0">
                <a:solidFill>
                  <a:srgbClr val="000000"/>
                </a:solidFill>
                <a:effectLst/>
                <a:latin typeface="NeueMontreal"/>
              </a:rPr>
              <a:t>, </a:t>
            </a:r>
            <a:r>
              <a:rPr lang="en-US" b="1" i="0" dirty="0" err="1">
                <a:solidFill>
                  <a:srgbClr val="000000"/>
                </a:solidFill>
                <a:effectLst/>
                <a:latin typeface="NeueMontreal"/>
              </a:rPr>
              <a:t>dilation_base</a:t>
            </a:r>
            <a:r>
              <a:rPr lang="en-US" b="0" i="0" dirty="0">
                <a:solidFill>
                  <a:srgbClr val="000000"/>
                </a:solidFill>
                <a:effectLst/>
                <a:latin typeface="NeueMontreal"/>
              </a:rPr>
              <a:t> and the minimum number of layers required for full history coverage, TCN network would look something like this</a:t>
            </a:r>
            <a:endParaRPr lang="en-US" dirty="0"/>
          </a:p>
        </p:txBody>
      </p:sp>
      <p:pic>
        <p:nvPicPr>
          <p:cNvPr id="95" name="Picture 4">
            <a:extLst>
              <a:ext uri="{FF2B5EF4-FFF2-40B4-BE49-F238E27FC236}">
                <a16:creationId xmlns:a16="http://schemas.microsoft.com/office/drawing/2014/main" id="{F480A5C1-EBBD-534F-906D-EE1687221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593" y="1876359"/>
            <a:ext cx="7416334"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034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8461D-926A-4F44-ABB3-912B94F87347}"/>
              </a:ext>
            </a:extLst>
          </p:cNvPr>
          <p:cNvSpPr>
            <a:spLocks noGrp="1"/>
          </p:cNvSpPr>
          <p:nvPr>
            <p:ph type="title"/>
          </p:nvPr>
        </p:nvSpPr>
        <p:spPr/>
        <p:txBody>
          <a:bodyPr/>
          <a:lstStyle/>
          <a:p>
            <a:r>
              <a:rPr lang="en-US" dirty="0"/>
              <a:t>Hyper Parameters</a:t>
            </a:r>
          </a:p>
        </p:txBody>
      </p:sp>
      <p:sp>
        <p:nvSpPr>
          <p:cNvPr id="6" name="Content Placeholder 5">
            <a:extLst>
              <a:ext uri="{FF2B5EF4-FFF2-40B4-BE49-F238E27FC236}">
                <a16:creationId xmlns:a16="http://schemas.microsoft.com/office/drawing/2014/main" id="{1DA23993-A82C-6A4D-9180-7EC343CFEDC3}"/>
              </a:ext>
            </a:extLst>
          </p:cNvPr>
          <p:cNvSpPr>
            <a:spLocks noGrp="1"/>
          </p:cNvSpPr>
          <p:nvPr>
            <p:ph sz="half" idx="1"/>
          </p:nvPr>
        </p:nvSpPr>
        <p:spPr/>
        <p:txBody>
          <a:bodyPr>
            <a:normAutofit fontScale="70000" lnSpcReduction="20000"/>
          </a:bodyPr>
          <a:lstStyle/>
          <a:p>
            <a:r>
              <a:rPr lang="en-US" dirty="0"/>
              <a:t>model = </a:t>
            </a:r>
            <a:r>
              <a:rPr lang="en-US" dirty="0" err="1"/>
              <a:t>TCNModel</a:t>
            </a:r>
            <a:r>
              <a:rPr lang="en-US" dirty="0"/>
              <a:t>(</a:t>
            </a:r>
            <a:br>
              <a:rPr lang="en-US" dirty="0"/>
            </a:br>
            <a:r>
              <a:rPr lang="en-US" dirty="0"/>
              <a:t>    </a:t>
            </a:r>
            <a:r>
              <a:rPr lang="en-US" dirty="0" err="1"/>
              <a:t>input_chunk_length</a:t>
            </a:r>
            <a:r>
              <a:rPr lang="en-US" dirty="0"/>
              <a:t>=365,</a:t>
            </a:r>
            <a:br>
              <a:rPr lang="en-US" dirty="0"/>
            </a:br>
            <a:r>
              <a:rPr lang="en-US" dirty="0"/>
              <a:t>    </a:t>
            </a:r>
            <a:r>
              <a:rPr lang="en-US" dirty="0" err="1"/>
              <a:t>output_chunk_length</a:t>
            </a:r>
            <a:r>
              <a:rPr lang="en-US" dirty="0"/>
              <a:t>=7,</a:t>
            </a:r>
            <a:br>
              <a:rPr lang="en-US" dirty="0"/>
            </a:br>
            <a:r>
              <a:rPr lang="en-US" dirty="0"/>
              <a:t>    </a:t>
            </a:r>
            <a:r>
              <a:rPr lang="en-US" dirty="0" err="1"/>
              <a:t>n_epochs</a:t>
            </a:r>
            <a:r>
              <a:rPr lang="en-US" dirty="0"/>
              <a:t>=50,</a:t>
            </a:r>
            <a:br>
              <a:rPr lang="en-US" dirty="0"/>
            </a:br>
            <a:r>
              <a:rPr lang="en-US" dirty="0"/>
              <a:t>    dropout=0.2,</a:t>
            </a:r>
            <a:br>
              <a:rPr lang="en-US" dirty="0"/>
            </a:br>
            <a:r>
              <a:rPr lang="en-US" dirty="0"/>
              <a:t>    </a:t>
            </a:r>
            <a:r>
              <a:rPr lang="en-US" dirty="0" err="1"/>
              <a:t>dilation_base</a:t>
            </a:r>
            <a:r>
              <a:rPr lang="en-US" dirty="0"/>
              <a:t>=2,</a:t>
            </a:r>
            <a:br>
              <a:rPr lang="en-US" dirty="0"/>
            </a:br>
            <a:r>
              <a:rPr lang="en-US" dirty="0"/>
              <a:t>    </a:t>
            </a:r>
            <a:r>
              <a:rPr lang="en-US" dirty="0" err="1"/>
              <a:t>weight_norm</a:t>
            </a:r>
            <a:r>
              <a:rPr lang="en-US" dirty="0"/>
              <a:t>=True,</a:t>
            </a:r>
            <a:br>
              <a:rPr lang="en-US" dirty="0"/>
            </a:br>
            <a:r>
              <a:rPr lang="en-US" dirty="0"/>
              <a:t>    </a:t>
            </a:r>
            <a:r>
              <a:rPr lang="en-US" dirty="0" err="1"/>
              <a:t>kernel_size</a:t>
            </a:r>
            <a:r>
              <a:rPr lang="en-US" dirty="0"/>
              <a:t>=5,</a:t>
            </a:r>
            <a:br>
              <a:rPr lang="en-US" dirty="0"/>
            </a:br>
            <a:r>
              <a:rPr lang="en-US" dirty="0"/>
              <a:t>    </a:t>
            </a:r>
            <a:r>
              <a:rPr lang="en-US" dirty="0" err="1"/>
              <a:t>num_filters</a:t>
            </a:r>
            <a:r>
              <a:rPr lang="en-US" dirty="0"/>
              <a:t>=8,</a:t>
            </a:r>
            <a:br>
              <a:rPr lang="en-US" dirty="0"/>
            </a:br>
            <a:r>
              <a:rPr lang="en-US" dirty="0"/>
              <a:t>    </a:t>
            </a:r>
            <a:r>
              <a:rPr lang="en-US" dirty="0" err="1"/>
              <a:t>nr_epochs_val_period</a:t>
            </a:r>
            <a:r>
              <a:rPr lang="en-US" dirty="0"/>
              <a:t>=1,</a:t>
            </a:r>
            <a:br>
              <a:rPr lang="en-US" dirty="0"/>
            </a:br>
            <a:r>
              <a:rPr lang="en-US" dirty="0"/>
              <a:t>    </a:t>
            </a:r>
            <a:r>
              <a:rPr lang="en-US" dirty="0" err="1"/>
              <a:t>random_state</a:t>
            </a:r>
            <a:r>
              <a:rPr lang="en-US" dirty="0"/>
              <a:t>=0,</a:t>
            </a:r>
            <a:br>
              <a:rPr lang="en-US" dirty="0"/>
            </a:br>
            <a:r>
              <a:rPr lang="en-US" dirty="0"/>
              <a:t>)</a:t>
            </a:r>
          </a:p>
        </p:txBody>
      </p:sp>
      <p:pic>
        <p:nvPicPr>
          <p:cNvPr id="11" name="Picture 4">
            <a:extLst>
              <a:ext uri="{FF2B5EF4-FFF2-40B4-BE49-F238E27FC236}">
                <a16:creationId xmlns:a16="http://schemas.microsoft.com/office/drawing/2014/main" id="{D7E8F8F3-1732-6E47-9D34-919AFB906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902" y="2134392"/>
            <a:ext cx="7416334" cy="377190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6587C5D8-C537-4C4E-98CF-D88331ADBD0E}"/>
              </a:ext>
            </a:extLst>
          </p:cNvPr>
          <p:cNvCxnSpPr/>
          <p:nvPr/>
        </p:nvCxnSpPr>
        <p:spPr>
          <a:xfrm>
            <a:off x="3394364" y="3726873"/>
            <a:ext cx="3380509" cy="138258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D5419768-140C-7541-9011-AABD66593F19}"/>
              </a:ext>
            </a:extLst>
          </p:cNvPr>
          <p:cNvCxnSpPr>
            <a:cxnSpLocks/>
          </p:cNvCxnSpPr>
          <p:nvPr/>
        </p:nvCxnSpPr>
        <p:spPr>
          <a:xfrm>
            <a:off x="3089564" y="4294909"/>
            <a:ext cx="3822773" cy="92964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4FD28260-5384-DF45-93A3-7F5315F803A3}"/>
              </a:ext>
            </a:extLst>
          </p:cNvPr>
          <p:cNvCxnSpPr>
            <a:cxnSpLocks/>
          </p:cNvCxnSpPr>
          <p:nvPr/>
        </p:nvCxnSpPr>
        <p:spPr>
          <a:xfrm>
            <a:off x="3394364" y="4020342"/>
            <a:ext cx="3517973" cy="84260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E3662410-5FC1-194B-8253-C7314B4F7667}"/>
              </a:ext>
            </a:extLst>
          </p:cNvPr>
          <p:cNvCxnSpPr>
            <a:cxnSpLocks/>
          </p:cNvCxnSpPr>
          <p:nvPr/>
        </p:nvCxnSpPr>
        <p:spPr>
          <a:xfrm flipV="1">
            <a:off x="3699164" y="1575807"/>
            <a:ext cx="1704109" cy="142536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F53309DA-7A97-924E-8AC6-D6A326BED6AB}"/>
              </a:ext>
            </a:extLst>
          </p:cNvPr>
          <p:cNvSpPr txBox="1"/>
          <p:nvPr/>
        </p:nvSpPr>
        <p:spPr>
          <a:xfrm>
            <a:off x="5374483" y="1276047"/>
            <a:ext cx="1694053" cy="369332"/>
          </a:xfrm>
          <a:prstGeom prst="rect">
            <a:avLst/>
          </a:prstGeom>
          <a:noFill/>
        </p:spPr>
        <p:txBody>
          <a:bodyPr wrap="none" rtlCol="0">
            <a:spAutoFit/>
          </a:bodyPr>
          <a:lstStyle/>
          <a:p>
            <a:r>
              <a:rPr lang="en-US" dirty="0"/>
              <a:t>Weekly forecast</a:t>
            </a:r>
          </a:p>
        </p:txBody>
      </p:sp>
      <p:cxnSp>
        <p:nvCxnSpPr>
          <p:cNvPr id="23" name="Straight Arrow Connector 22">
            <a:extLst>
              <a:ext uri="{FF2B5EF4-FFF2-40B4-BE49-F238E27FC236}">
                <a16:creationId xmlns:a16="http://schemas.microsoft.com/office/drawing/2014/main" id="{352F48B2-6D5C-E149-A3BB-FFE74FB886A2}"/>
              </a:ext>
            </a:extLst>
          </p:cNvPr>
          <p:cNvCxnSpPr>
            <a:cxnSpLocks/>
          </p:cNvCxnSpPr>
          <p:nvPr/>
        </p:nvCxnSpPr>
        <p:spPr>
          <a:xfrm>
            <a:off x="3394364" y="4919099"/>
            <a:ext cx="762000" cy="126176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765C8B43-413F-7A4C-9AFB-339458E2B001}"/>
              </a:ext>
            </a:extLst>
          </p:cNvPr>
          <p:cNvSpPr txBox="1"/>
          <p:nvPr/>
        </p:nvSpPr>
        <p:spPr>
          <a:xfrm>
            <a:off x="4156364" y="6021387"/>
            <a:ext cx="2290563" cy="369332"/>
          </a:xfrm>
          <a:prstGeom prst="rect">
            <a:avLst/>
          </a:prstGeom>
          <a:noFill/>
        </p:spPr>
        <p:txBody>
          <a:bodyPr wrap="none" rtlCol="0">
            <a:spAutoFit/>
          </a:bodyPr>
          <a:lstStyle/>
          <a:p>
            <a:r>
              <a:rPr lang="en-US" dirty="0"/>
              <a:t>Periods to wait for Loss</a:t>
            </a:r>
          </a:p>
        </p:txBody>
      </p:sp>
      <p:cxnSp>
        <p:nvCxnSpPr>
          <p:cNvPr id="26" name="Straight Arrow Connector 25">
            <a:extLst>
              <a:ext uri="{FF2B5EF4-FFF2-40B4-BE49-F238E27FC236}">
                <a16:creationId xmlns:a16="http://schemas.microsoft.com/office/drawing/2014/main" id="{4EBD83EE-0878-634B-A958-D45BC0506425}"/>
              </a:ext>
            </a:extLst>
          </p:cNvPr>
          <p:cNvCxnSpPr>
            <a:cxnSpLocks/>
          </p:cNvCxnSpPr>
          <p:nvPr/>
        </p:nvCxnSpPr>
        <p:spPr>
          <a:xfrm>
            <a:off x="3089564" y="5128958"/>
            <a:ext cx="762000" cy="126176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0C36DEAA-21A8-CE45-BEF2-04E684733212}"/>
              </a:ext>
            </a:extLst>
          </p:cNvPr>
          <p:cNvSpPr txBox="1"/>
          <p:nvPr/>
        </p:nvSpPr>
        <p:spPr>
          <a:xfrm>
            <a:off x="3803849" y="6410215"/>
            <a:ext cx="1661609" cy="369332"/>
          </a:xfrm>
          <a:prstGeom prst="rect">
            <a:avLst/>
          </a:prstGeom>
          <a:noFill/>
        </p:spPr>
        <p:txBody>
          <a:bodyPr wrap="none" rtlCol="0">
            <a:spAutoFit/>
          </a:bodyPr>
          <a:lstStyle/>
          <a:p>
            <a:r>
              <a:rPr lang="en-US" dirty="0"/>
              <a:t>Random weights</a:t>
            </a:r>
          </a:p>
        </p:txBody>
      </p:sp>
    </p:spTree>
    <p:extLst>
      <p:ext uri="{BB962C8B-B14F-4D97-AF65-F5344CB8AC3E}">
        <p14:creationId xmlns:p14="http://schemas.microsoft.com/office/powerpoint/2010/main" val="319591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7378EC-7111-B54E-ADCF-34E019B8F8C8}"/>
              </a:ext>
            </a:extLst>
          </p:cNvPr>
          <p:cNvSpPr>
            <a:spLocks noGrp="1"/>
          </p:cNvSpPr>
          <p:nvPr>
            <p:ph type="title"/>
          </p:nvPr>
        </p:nvSpPr>
        <p:spPr/>
        <p:txBody>
          <a:bodyPr/>
          <a:lstStyle/>
          <a:p>
            <a:r>
              <a:rPr lang="en-US" dirty="0"/>
              <a:t>Oil, CPI, Dollar Index</a:t>
            </a:r>
          </a:p>
        </p:txBody>
      </p:sp>
      <p:sp>
        <p:nvSpPr>
          <p:cNvPr id="13" name="TextBox 12">
            <a:extLst>
              <a:ext uri="{FF2B5EF4-FFF2-40B4-BE49-F238E27FC236}">
                <a16:creationId xmlns:a16="http://schemas.microsoft.com/office/drawing/2014/main" id="{42C8DA6F-0DCB-B54E-9AD7-7C7442CBC446}"/>
              </a:ext>
            </a:extLst>
          </p:cNvPr>
          <p:cNvSpPr txBox="1"/>
          <p:nvPr/>
        </p:nvSpPr>
        <p:spPr>
          <a:xfrm>
            <a:off x="2819949" y="1727756"/>
            <a:ext cx="7679026" cy="369332"/>
          </a:xfrm>
          <a:prstGeom prst="rect">
            <a:avLst/>
          </a:prstGeom>
          <a:noFill/>
        </p:spPr>
        <p:txBody>
          <a:bodyPr wrap="square">
            <a:spAutoFit/>
          </a:bodyPr>
          <a:lstStyle/>
          <a:p>
            <a:r>
              <a:rPr lang="en-US" dirty="0" err="1"/>
              <a:t>Backtest</a:t>
            </a:r>
            <a:r>
              <a:rPr lang="en-US" dirty="0"/>
              <a:t> RMSE = 0.03857457909272441</a:t>
            </a:r>
          </a:p>
        </p:txBody>
      </p:sp>
      <p:pic>
        <p:nvPicPr>
          <p:cNvPr id="2052" name="Picture 4">
            <a:extLst>
              <a:ext uri="{FF2B5EF4-FFF2-40B4-BE49-F238E27FC236}">
                <a16:creationId xmlns:a16="http://schemas.microsoft.com/office/drawing/2014/main" id="{17BAD7DC-C10A-B84B-92EC-0A99097E52D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41413" y="2754084"/>
            <a:ext cx="4878387" cy="2532519"/>
          </a:xfrm>
          <a:prstGeom prst="rect">
            <a:avLst/>
          </a:prstGeom>
          <a:solidFill>
            <a:schemeClr val="accent1">
              <a:tint val="20000"/>
            </a:schemeClr>
          </a:solidFill>
        </p:spPr>
      </p:pic>
      <p:pic>
        <p:nvPicPr>
          <p:cNvPr id="5" name="Picture 6">
            <a:extLst>
              <a:ext uri="{FF2B5EF4-FFF2-40B4-BE49-F238E27FC236}">
                <a16:creationId xmlns:a16="http://schemas.microsoft.com/office/drawing/2014/main" id="{A8AE8754-6181-4948-81A4-8177B9E946E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720994"/>
            <a:ext cx="4875213" cy="2598700"/>
          </a:xfrm>
          <a:prstGeom prst="rect">
            <a:avLst/>
          </a:prstGeom>
          <a:solidFill>
            <a:schemeClr val="accent1">
              <a:tint val="20000"/>
            </a:schemeClr>
          </a:solidFill>
        </p:spPr>
      </p:pic>
    </p:spTree>
    <p:extLst>
      <p:ext uri="{BB962C8B-B14F-4D97-AF65-F5344CB8AC3E}">
        <p14:creationId xmlns:p14="http://schemas.microsoft.com/office/powerpoint/2010/main" val="149409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01B548-897A-ED46-867C-8267D6F0EFD8}"/>
              </a:ext>
            </a:extLst>
          </p:cNvPr>
          <p:cNvSpPr>
            <a:spLocks noGrp="1"/>
          </p:cNvSpPr>
          <p:nvPr>
            <p:ph type="title"/>
          </p:nvPr>
        </p:nvSpPr>
        <p:spPr>
          <a:xfrm>
            <a:off x="4996697" y="618518"/>
            <a:ext cx="6050713" cy="1478570"/>
          </a:xfrm>
        </p:spPr>
        <p:txBody>
          <a:bodyPr>
            <a:normAutofit/>
          </a:bodyPr>
          <a:lstStyle/>
          <a:p>
            <a:r>
              <a:rPr lang="en-US" dirty="0"/>
              <a:t>What’s Happened</a:t>
            </a:r>
          </a:p>
        </p:txBody>
      </p:sp>
      <p:pic>
        <p:nvPicPr>
          <p:cNvPr id="8" name="Picture 7" descr="Web of wires connecting pins">
            <a:extLst>
              <a:ext uri="{FF2B5EF4-FFF2-40B4-BE49-F238E27FC236}">
                <a16:creationId xmlns:a16="http://schemas.microsoft.com/office/drawing/2014/main" id="{816532E2-344F-4BF1-B632-48CB5F295135}"/>
              </a:ext>
            </a:extLst>
          </p:cNvPr>
          <p:cNvPicPr>
            <a:picLocks noChangeAspect="1"/>
          </p:cNvPicPr>
          <p:nvPr/>
        </p:nvPicPr>
        <p:blipFill rotWithShape="1">
          <a:blip r:embed="rId3"/>
          <a:srcRect l="20612" r="34268" b="-1"/>
          <a:stretch/>
        </p:blipFill>
        <p:spPr>
          <a:xfrm>
            <a:off x="-5597" y="10"/>
            <a:ext cx="4635583" cy="6857990"/>
          </a:xfrm>
          <a:prstGeom prst="rect">
            <a:avLst/>
          </a:prstGeom>
        </p:spPr>
      </p:pic>
      <p:sp>
        <p:nvSpPr>
          <p:cNvPr id="6" name="Content Placeholder 5">
            <a:extLst>
              <a:ext uri="{FF2B5EF4-FFF2-40B4-BE49-F238E27FC236}">
                <a16:creationId xmlns:a16="http://schemas.microsoft.com/office/drawing/2014/main" id="{DDA0512B-40AB-F143-8583-69879B44D588}"/>
              </a:ext>
            </a:extLst>
          </p:cNvPr>
          <p:cNvSpPr>
            <a:spLocks noGrp="1"/>
          </p:cNvSpPr>
          <p:nvPr>
            <p:ph idx="1"/>
          </p:nvPr>
        </p:nvSpPr>
        <p:spPr>
          <a:xfrm>
            <a:off x="4968958" y="2249487"/>
            <a:ext cx="6078453" cy="3541714"/>
          </a:xfrm>
        </p:spPr>
        <p:txBody>
          <a:bodyPr>
            <a:normAutofit/>
          </a:bodyPr>
          <a:lstStyle/>
          <a:p>
            <a:r>
              <a:rPr lang="en-US" dirty="0"/>
              <a:t>Compare different hyper parameter sets to get a better understanding of kernel and dilation towards network and loss</a:t>
            </a:r>
          </a:p>
          <a:p>
            <a:r>
              <a:rPr lang="en-US" dirty="0"/>
              <a:t>Review covariate approach to pull in one additional knowledge</a:t>
            </a:r>
          </a:p>
        </p:txBody>
      </p:sp>
    </p:spTree>
    <p:extLst>
      <p:ext uri="{BB962C8B-B14F-4D97-AF65-F5344CB8AC3E}">
        <p14:creationId xmlns:p14="http://schemas.microsoft.com/office/powerpoint/2010/main" val="30503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1926-C435-A144-AE3E-A914300E4CBA}"/>
              </a:ext>
            </a:extLst>
          </p:cNvPr>
          <p:cNvSpPr>
            <a:spLocks noGrp="1"/>
          </p:cNvSpPr>
          <p:nvPr>
            <p:ph type="title"/>
          </p:nvPr>
        </p:nvSpPr>
        <p:spPr/>
        <p:txBody>
          <a:bodyPr/>
          <a:lstStyle/>
          <a:p>
            <a:r>
              <a:rPr lang="en-US" dirty="0"/>
              <a:t>News sentiment</a:t>
            </a:r>
          </a:p>
        </p:txBody>
      </p:sp>
      <p:sp>
        <p:nvSpPr>
          <p:cNvPr id="3" name="Content Placeholder 2">
            <a:extLst>
              <a:ext uri="{FF2B5EF4-FFF2-40B4-BE49-F238E27FC236}">
                <a16:creationId xmlns:a16="http://schemas.microsoft.com/office/drawing/2014/main" id="{DB85B0B4-F88C-734D-97EB-77B9189EDF72}"/>
              </a:ext>
            </a:extLst>
          </p:cNvPr>
          <p:cNvSpPr>
            <a:spLocks noGrp="1"/>
          </p:cNvSpPr>
          <p:nvPr>
            <p:ph sz="half" idx="1"/>
          </p:nvPr>
        </p:nvSpPr>
        <p:spPr>
          <a:xfrm>
            <a:off x="1167604" y="1742358"/>
            <a:ext cx="4878389" cy="3541714"/>
          </a:xfrm>
        </p:spPr>
        <p:txBody>
          <a:bodyPr>
            <a:normAutofit fontScale="85000" lnSpcReduction="20000"/>
          </a:bodyPr>
          <a:lstStyle/>
          <a:p>
            <a:pPr marL="0" indent="0">
              <a:buNone/>
            </a:pPr>
            <a:r>
              <a:rPr lang="en-US" b="1" dirty="0"/>
              <a:t>References</a:t>
            </a:r>
            <a:endParaRPr lang="en-US" dirty="0"/>
          </a:p>
          <a:p>
            <a:r>
              <a:rPr lang="en-US" dirty="0"/>
              <a:t>Buckman, Shelby R., Adam Hale Shapiro, Moritz </a:t>
            </a:r>
            <a:r>
              <a:rPr lang="en-US" dirty="0" err="1"/>
              <a:t>Sudhof</a:t>
            </a:r>
            <a:r>
              <a:rPr lang="en-US" dirty="0"/>
              <a:t>, and Daniel J. Wilson. 2020. </a:t>
            </a:r>
            <a:r>
              <a:rPr lang="en-US" dirty="0">
                <a:hlinkClick r:id="rId2"/>
              </a:rPr>
              <a:t>“News Sentiment in the Time of COVID-19.”</a:t>
            </a:r>
            <a:r>
              <a:rPr lang="en-US" dirty="0"/>
              <a:t> </a:t>
            </a:r>
            <a:r>
              <a:rPr lang="en-US" i="1" dirty="0"/>
              <a:t>FRBSF Economic Letter</a:t>
            </a:r>
            <a:r>
              <a:rPr lang="en-US" dirty="0"/>
              <a:t> 2020-08 (April 6).</a:t>
            </a:r>
          </a:p>
          <a:p>
            <a:r>
              <a:rPr lang="en-US" dirty="0"/>
              <a:t>Shapiro, Adam Hale, Moritz </a:t>
            </a:r>
            <a:r>
              <a:rPr lang="en-US" dirty="0" err="1"/>
              <a:t>Sudhof</a:t>
            </a:r>
            <a:r>
              <a:rPr lang="en-US" dirty="0"/>
              <a:t>, and Daniel J. Wilson. 2020. </a:t>
            </a:r>
            <a:r>
              <a:rPr lang="en-US" dirty="0">
                <a:hlinkClick r:id="rId3"/>
              </a:rPr>
              <a:t>“Measuring News Sentiment.”</a:t>
            </a:r>
            <a:r>
              <a:rPr lang="en-US" dirty="0"/>
              <a:t> FRB San Francisco Working Paper 2017-01.</a:t>
            </a:r>
          </a:p>
          <a:p>
            <a:endParaRPr lang="en-US" dirty="0"/>
          </a:p>
        </p:txBody>
      </p:sp>
      <p:sp>
        <p:nvSpPr>
          <p:cNvPr id="4" name="Content Placeholder 3">
            <a:extLst>
              <a:ext uri="{FF2B5EF4-FFF2-40B4-BE49-F238E27FC236}">
                <a16:creationId xmlns:a16="http://schemas.microsoft.com/office/drawing/2014/main" id="{557225DF-9E4A-8840-BB7A-82D3FF928437}"/>
              </a:ext>
            </a:extLst>
          </p:cNvPr>
          <p:cNvSpPr>
            <a:spLocks noGrp="1"/>
          </p:cNvSpPr>
          <p:nvPr>
            <p:ph sz="half" idx="2"/>
          </p:nvPr>
        </p:nvSpPr>
        <p:spPr>
          <a:xfrm>
            <a:off x="6045993" y="1777999"/>
            <a:ext cx="4875211" cy="3541714"/>
          </a:xfrm>
        </p:spPr>
        <p:txBody>
          <a:bodyPr>
            <a:normAutofit fontScale="85000" lnSpcReduction="20000"/>
          </a:bodyPr>
          <a:lstStyle/>
          <a:p>
            <a:r>
              <a:rPr lang="en-US" dirty="0"/>
              <a:t>The Data tab contains a news sentiment measure from January 1, 1980, to the latest day available. </a:t>
            </a:r>
          </a:p>
        </p:txBody>
      </p:sp>
      <mc:AlternateContent xmlns:mc="http://schemas.openxmlformats.org/markup-compatibility/2006" xmlns:a14="http://schemas.microsoft.com/office/drawing/2010/main">
        <mc:Choice Requires="a14">
          <p:sp>
            <p:nvSpPr>
              <p:cNvPr id="12" name="TextBox 6">
                <a:extLst>
                  <a:ext uri="{FF2B5EF4-FFF2-40B4-BE49-F238E27FC236}">
                    <a16:creationId xmlns:a16="http://schemas.microsoft.com/office/drawing/2014/main" id="{CE6149DD-110D-45AE-9A6D-764377E31ECE}"/>
                  </a:ext>
                </a:extLst>
              </p:cNvPr>
              <p:cNvSpPr txBox="1"/>
              <p:nvPr/>
            </p:nvSpPr>
            <p:spPr>
              <a:xfrm>
                <a:off x="7242384" y="2838530"/>
                <a:ext cx="2372627" cy="284501"/>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sz="1400" i="1">
                              <a:solidFill>
                                <a:schemeClr val="tx1"/>
                              </a:solidFill>
                              <a:effectLst/>
                              <a:latin typeface="Cambria Math" panose="02040503050406030204" pitchFamily="18" charset="0"/>
                              <a:ea typeface="+mn-ea"/>
                              <a:cs typeface="+mn-cs"/>
                            </a:rPr>
                          </m:ctrlPr>
                        </m:sSubSupPr>
                        <m:e>
                          <m:r>
                            <a:rPr lang="en-US" sz="1400" i="1">
                              <a:solidFill>
                                <a:schemeClr val="tx1"/>
                              </a:solidFill>
                              <a:effectLst/>
                              <a:latin typeface="Cambria Math" panose="02040503050406030204" pitchFamily="18" charset="0"/>
                              <a:ea typeface="+mn-ea"/>
                              <a:cs typeface="+mn-cs"/>
                            </a:rPr>
                            <m:t>𝑠</m:t>
                          </m:r>
                        </m:e>
                        <m:sub>
                          <m:r>
                            <a:rPr lang="en-US" sz="1400" i="1">
                              <a:solidFill>
                                <a:schemeClr val="tx1"/>
                              </a:solidFill>
                              <a:effectLst/>
                              <a:latin typeface="Cambria Math" panose="02040503050406030204" pitchFamily="18" charset="0"/>
                              <a:ea typeface="+mn-ea"/>
                              <a:cs typeface="+mn-cs"/>
                            </a:rPr>
                            <m:t>𝑎</m:t>
                          </m:r>
                        </m:sub>
                        <m:sup>
                          <m:argPr>
                            <m:argSz m:val="1"/>
                          </m:argPr>
                          <m:r>
                            <a:rPr lang="en-US" sz="1400" i="1">
                              <a:solidFill>
                                <a:schemeClr val="tx1"/>
                              </a:solidFill>
                              <a:effectLst/>
                              <a:latin typeface="Cambria Math" panose="02040503050406030204" pitchFamily="18" charset="0"/>
                              <a:ea typeface="+mn-ea"/>
                              <a:cs typeface="+mn-cs"/>
                            </a:rPr>
                            <m:t>𝑖</m:t>
                          </m:r>
                        </m:sup>
                      </m:sSubSup>
                      <m:r>
                        <a:rPr lang="en-US" sz="1400" i="1">
                          <a:solidFill>
                            <a:schemeClr val="tx1"/>
                          </a:solidFill>
                          <a:effectLst/>
                          <a:latin typeface="Cambria Math" panose="02040503050406030204" pitchFamily="18" charset="0"/>
                          <a:ea typeface="+mn-ea"/>
                          <a:cs typeface="+mn-cs"/>
                        </a:rPr>
                        <m:t>=</m:t>
                      </m:r>
                      <m:sSubSup>
                        <m:sSubSupPr>
                          <m:ctrlPr>
                            <a:rPr lang="en-US" sz="1400" i="1">
                              <a:solidFill>
                                <a:schemeClr val="tx1"/>
                              </a:solidFill>
                              <a:effectLst/>
                              <a:latin typeface="Cambria Math" panose="02040503050406030204" pitchFamily="18" charset="0"/>
                              <a:ea typeface="+mn-ea"/>
                              <a:cs typeface="+mn-cs"/>
                            </a:rPr>
                          </m:ctrlPr>
                        </m:sSubSupPr>
                        <m:e>
                          <m:r>
                            <a:rPr lang="en-US" sz="1400" i="1">
                              <a:solidFill>
                                <a:schemeClr val="tx1"/>
                              </a:solidFill>
                              <a:effectLst/>
                              <a:latin typeface="Cambria Math" panose="02040503050406030204" pitchFamily="18" charset="0"/>
                              <a:ea typeface="+mn-ea"/>
                              <a:cs typeface="+mn-cs"/>
                            </a:rPr>
                            <m:t>𝑓</m:t>
                          </m:r>
                        </m:e>
                        <m:sub>
                          <m:r>
                            <a:rPr lang="en-US" sz="1400" i="1">
                              <a:solidFill>
                                <a:schemeClr val="tx1"/>
                              </a:solidFill>
                              <a:effectLst/>
                              <a:latin typeface="Cambria Math" panose="02040503050406030204" pitchFamily="18" charset="0"/>
                              <a:ea typeface="+mn-ea"/>
                              <a:cs typeface="+mn-cs"/>
                            </a:rPr>
                            <m:t>𝑡</m:t>
                          </m:r>
                          <m:r>
                            <a:rPr lang="en-US" sz="1400" i="1">
                              <a:solidFill>
                                <a:schemeClr val="tx1"/>
                              </a:solidFill>
                              <a:effectLst/>
                              <a:latin typeface="Cambria Math" panose="02040503050406030204" pitchFamily="18" charset="0"/>
                              <a:ea typeface="+mn-ea"/>
                              <a:cs typeface="+mn-cs"/>
                            </a:rPr>
                            <m:t>(</m:t>
                          </m:r>
                          <m:r>
                            <a:rPr lang="en-US" sz="1400" i="1">
                              <a:solidFill>
                                <a:schemeClr val="tx1"/>
                              </a:solidFill>
                              <a:effectLst/>
                              <a:latin typeface="Cambria Math" panose="02040503050406030204" pitchFamily="18" charset="0"/>
                              <a:ea typeface="+mn-ea"/>
                              <a:cs typeface="+mn-cs"/>
                            </a:rPr>
                            <m:t>𝑎</m:t>
                          </m:r>
                          <m:r>
                            <a:rPr lang="en-US" sz="1400" i="1">
                              <a:solidFill>
                                <a:schemeClr val="tx1"/>
                              </a:solidFill>
                              <a:effectLst/>
                              <a:latin typeface="Cambria Math" panose="02040503050406030204" pitchFamily="18" charset="0"/>
                              <a:ea typeface="+mn-ea"/>
                              <a:cs typeface="+mn-cs"/>
                            </a:rPr>
                            <m:t>)</m:t>
                          </m:r>
                        </m:sub>
                        <m:sup>
                          <m:r>
                            <a:rPr lang="en-US" sz="1400" i="1">
                              <a:solidFill>
                                <a:schemeClr val="tx1"/>
                              </a:solidFill>
                              <a:effectLst/>
                              <a:latin typeface="Cambria Math" panose="02040503050406030204" pitchFamily="18" charset="0"/>
                              <a:ea typeface="+mn-ea"/>
                              <a:cs typeface="+mn-cs"/>
                            </a:rPr>
                            <m:t>𝑖</m:t>
                          </m:r>
                        </m:sup>
                      </m:sSubSup>
                      <m:r>
                        <a:rPr lang="en-US" sz="1400" i="1">
                          <a:solidFill>
                            <a:schemeClr val="tx1"/>
                          </a:solidFill>
                          <a:effectLst/>
                          <a:latin typeface="Cambria Math" panose="02040503050406030204" pitchFamily="18" charset="0"/>
                          <a:ea typeface="+mn-ea"/>
                          <a:cs typeface="+mn-cs"/>
                        </a:rPr>
                        <m:t>+</m:t>
                      </m:r>
                      <m:sSubSup>
                        <m:sSubSupPr>
                          <m:ctrlPr>
                            <a:rPr lang="en-US" sz="1400" i="1">
                              <a:solidFill>
                                <a:schemeClr val="tx1"/>
                              </a:solidFill>
                              <a:effectLst/>
                              <a:latin typeface="Cambria Math" panose="02040503050406030204" pitchFamily="18" charset="0"/>
                              <a:ea typeface="+mn-ea"/>
                              <a:cs typeface="+mn-cs"/>
                            </a:rPr>
                          </m:ctrlPr>
                        </m:sSubSupPr>
                        <m:e>
                          <m:r>
                            <a:rPr lang="en-US" sz="1400" i="1">
                              <a:solidFill>
                                <a:schemeClr val="tx1"/>
                              </a:solidFill>
                              <a:effectLst/>
                              <a:latin typeface="Cambria Math" panose="02040503050406030204" pitchFamily="18" charset="0"/>
                              <a:ea typeface="+mn-ea"/>
                              <a:cs typeface="+mn-cs"/>
                            </a:rPr>
                            <m:t>𝑓</m:t>
                          </m:r>
                        </m:e>
                        <m:sub>
                          <m:r>
                            <a:rPr lang="en-US" sz="1400" i="1">
                              <a:solidFill>
                                <a:schemeClr val="tx1"/>
                              </a:solidFill>
                              <a:effectLst/>
                              <a:latin typeface="Cambria Math" panose="02040503050406030204" pitchFamily="18" charset="0"/>
                              <a:ea typeface="+mn-ea"/>
                              <a:cs typeface="+mn-cs"/>
                            </a:rPr>
                            <m:t>𝑝</m:t>
                          </m:r>
                          <m:d>
                            <m:dPr>
                              <m:ctrlPr>
                                <a:rPr lang="en-US" sz="1400" i="1">
                                  <a:solidFill>
                                    <a:schemeClr val="tx1"/>
                                  </a:solidFill>
                                  <a:effectLst/>
                                  <a:latin typeface="Cambria Math" panose="02040503050406030204" pitchFamily="18" charset="0"/>
                                  <a:ea typeface="+mn-ea"/>
                                  <a:cs typeface="+mn-cs"/>
                                </a:rPr>
                              </m:ctrlPr>
                            </m:dPr>
                            <m:e>
                              <m:r>
                                <a:rPr lang="en-US" sz="1400" i="1">
                                  <a:solidFill>
                                    <a:schemeClr val="tx1"/>
                                  </a:solidFill>
                                  <a:effectLst/>
                                  <a:latin typeface="Cambria Math" panose="02040503050406030204" pitchFamily="18" charset="0"/>
                                  <a:ea typeface="+mn-ea"/>
                                  <a:cs typeface="+mn-cs"/>
                                </a:rPr>
                                <m:t>𝑎</m:t>
                              </m:r>
                            </m:e>
                          </m:d>
                          <m:r>
                            <a:rPr lang="en-US" sz="1400" i="1">
                              <a:solidFill>
                                <a:schemeClr val="tx1"/>
                              </a:solidFill>
                              <a:effectLst/>
                              <a:latin typeface="Cambria Math" panose="02040503050406030204" pitchFamily="18" charset="0"/>
                              <a:ea typeface="+mn-ea"/>
                              <a:cs typeface="+mn-cs"/>
                            </a:rPr>
                            <m:t>,</m:t>
                          </m:r>
                          <m:r>
                            <a:rPr lang="en-US" sz="1400" b="0" i="1">
                              <a:solidFill>
                                <a:schemeClr val="tx1"/>
                              </a:solidFill>
                              <a:effectLst/>
                              <a:latin typeface="Cambria Math" panose="02040503050406030204" pitchFamily="18" charset="0"/>
                              <a:ea typeface="+mn-ea"/>
                              <a:cs typeface="+mn-cs"/>
                            </a:rPr>
                            <m:t> </m:t>
                          </m:r>
                          <m:r>
                            <a:rPr lang="en-US" sz="1400" i="1">
                              <a:solidFill>
                                <a:schemeClr val="tx1"/>
                              </a:solidFill>
                              <a:effectLst/>
                              <a:latin typeface="Cambria Math" panose="02040503050406030204" pitchFamily="18" charset="0"/>
                              <a:ea typeface="+mn-ea"/>
                              <a:cs typeface="+mn-cs"/>
                            </a:rPr>
                            <m:t>𝑗</m:t>
                          </m:r>
                          <m:d>
                            <m:dPr>
                              <m:ctrlPr>
                                <a:rPr lang="en-US" sz="1400" i="1">
                                  <a:solidFill>
                                    <a:schemeClr val="tx1"/>
                                  </a:solidFill>
                                  <a:effectLst/>
                                  <a:latin typeface="Cambria Math" panose="02040503050406030204" pitchFamily="18" charset="0"/>
                                  <a:ea typeface="+mn-ea"/>
                                  <a:cs typeface="+mn-cs"/>
                                </a:rPr>
                              </m:ctrlPr>
                            </m:dPr>
                            <m:e>
                              <m:r>
                                <a:rPr lang="en-US" sz="1400" i="1">
                                  <a:solidFill>
                                    <a:schemeClr val="tx1"/>
                                  </a:solidFill>
                                  <a:effectLst/>
                                  <a:latin typeface="Cambria Math" panose="02040503050406030204" pitchFamily="18" charset="0"/>
                                  <a:ea typeface="+mn-ea"/>
                                  <a:cs typeface="+mn-cs"/>
                                </a:rPr>
                                <m:t>𝑎</m:t>
                              </m:r>
                            </m:e>
                          </m:d>
                        </m:sub>
                        <m:sup>
                          <m:r>
                            <a:rPr lang="en-US" sz="1400" i="1">
                              <a:solidFill>
                                <a:schemeClr val="tx1"/>
                              </a:solidFill>
                              <a:effectLst/>
                              <a:latin typeface="Cambria Math" panose="02040503050406030204" pitchFamily="18" charset="0"/>
                              <a:ea typeface="+mn-ea"/>
                              <a:cs typeface="+mn-cs"/>
                            </a:rPr>
                            <m:t>𝑖</m:t>
                          </m:r>
                        </m:sup>
                      </m:sSubSup>
                      <m:r>
                        <a:rPr lang="en-US" sz="1400" i="1">
                          <a:solidFill>
                            <a:schemeClr val="tx1"/>
                          </a:solidFill>
                          <a:effectLst/>
                          <a:latin typeface="Cambria Math" panose="02040503050406030204" pitchFamily="18" charset="0"/>
                          <a:ea typeface="+mn-ea"/>
                          <a:cs typeface="+mn-cs"/>
                        </a:rPr>
                        <m:t>+</m:t>
                      </m:r>
                      <m:sSubSup>
                        <m:sSubSupPr>
                          <m:ctrlPr>
                            <a:rPr lang="en-US" sz="1400" i="1">
                              <a:solidFill>
                                <a:schemeClr val="tx1"/>
                              </a:solidFill>
                              <a:effectLst/>
                              <a:latin typeface="Cambria Math" panose="02040503050406030204" pitchFamily="18" charset="0"/>
                              <a:ea typeface="+mn-ea"/>
                              <a:cs typeface="+mn-cs"/>
                            </a:rPr>
                          </m:ctrlPr>
                        </m:sSubSupPr>
                        <m:e>
                          <m:r>
                            <a:rPr lang="en-US" sz="1400" i="1">
                              <a:solidFill>
                                <a:schemeClr val="tx1"/>
                              </a:solidFill>
                              <a:effectLst/>
                              <a:latin typeface="Cambria Math" panose="02040503050406030204" pitchFamily="18" charset="0"/>
                              <a:ea typeface="+mn-ea"/>
                              <a:cs typeface="+mn-cs"/>
                            </a:rPr>
                            <m:t>𝜀</m:t>
                          </m:r>
                        </m:e>
                        <m:sub>
                          <m:r>
                            <a:rPr lang="en-US" sz="1400" i="1">
                              <a:solidFill>
                                <a:schemeClr val="tx1"/>
                              </a:solidFill>
                              <a:effectLst/>
                              <a:latin typeface="Cambria Math" panose="02040503050406030204" pitchFamily="18" charset="0"/>
                              <a:ea typeface="+mn-ea"/>
                              <a:cs typeface="+mn-cs"/>
                            </a:rPr>
                            <m:t>𝑎</m:t>
                          </m:r>
                        </m:sub>
                        <m:sup>
                          <m:r>
                            <a:rPr lang="en-US" sz="1400" i="1">
                              <a:solidFill>
                                <a:schemeClr val="tx1"/>
                              </a:solidFill>
                              <a:effectLst/>
                              <a:latin typeface="Cambria Math" panose="02040503050406030204" pitchFamily="18" charset="0"/>
                              <a:ea typeface="+mn-ea"/>
                              <a:cs typeface="+mn-cs"/>
                            </a:rPr>
                            <m:t>𝑖</m:t>
                          </m:r>
                        </m:sup>
                      </m:sSubSup>
                    </m:oMath>
                  </m:oMathPara>
                </a14:m>
                <a:endParaRPr lang="en-US" sz="1100" dirty="0">
                  <a:solidFill>
                    <a:schemeClr val="tx1"/>
                  </a:solidFill>
                  <a:effectLst/>
                  <a:latin typeface="+mn-lt"/>
                  <a:ea typeface="+mn-ea"/>
                  <a:cs typeface="+mn-cs"/>
                </a:endParaRPr>
              </a:p>
            </p:txBody>
          </p:sp>
        </mc:Choice>
        <mc:Fallback xmlns="">
          <p:sp>
            <p:nvSpPr>
              <p:cNvPr id="12" name="TextBox 6">
                <a:extLst>
                  <a:ext uri="{FF2B5EF4-FFF2-40B4-BE49-F238E27FC236}">
                    <a16:creationId xmlns:a16="http://schemas.microsoft.com/office/drawing/2014/main" id="{CE6149DD-110D-45AE-9A6D-764377E31ECE}"/>
                  </a:ext>
                </a:extLst>
              </p:cNvPr>
              <p:cNvSpPr txBox="1">
                <a:spLocks noRot="1" noChangeAspect="1" noMove="1" noResize="1" noEditPoints="1" noAdjustHandles="1" noChangeArrowheads="1" noChangeShapeType="1" noTextEdit="1"/>
              </p:cNvSpPr>
              <p:nvPr/>
            </p:nvSpPr>
            <p:spPr>
              <a:xfrm>
                <a:off x="7242384" y="2838530"/>
                <a:ext cx="2372627" cy="284501"/>
              </a:xfrm>
              <a:prstGeom prst="rect">
                <a:avLst/>
              </a:prstGeom>
              <a:blipFill>
                <a:blip r:embed="rId5"/>
                <a:stretch>
                  <a:fillRect t="-4348"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3">
                <a:extLst>
                  <a:ext uri="{FF2B5EF4-FFF2-40B4-BE49-F238E27FC236}">
                    <a16:creationId xmlns:a16="http://schemas.microsoft.com/office/drawing/2014/main" id="{0D1BF831-9DB7-44ED-83ED-4E84CC93D9F5}"/>
                  </a:ext>
                </a:extLst>
              </p:cNvPr>
              <p:cNvSpPr txBox="1"/>
              <p:nvPr/>
            </p:nvSpPr>
            <p:spPr>
              <a:xfrm>
                <a:off x="7465889" y="3279885"/>
                <a:ext cx="163442" cy="208023"/>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sz="1100" i="1">
                              <a:latin typeface="Cambria Math" panose="02040503050406030204" pitchFamily="18" charset="0"/>
                            </a:rPr>
                          </m:ctrlPr>
                        </m:sSubSupPr>
                        <m:e>
                          <m:r>
                            <a:rPr lang="en-US" sz="1100" b="0" i="1">
                              <a:latin typeface="Cambria Math" panose="02040503050406030204" pitchFamily="18" charset="0"/>
                            </a:rPr>
                            <m:t>𝑠</m:t>
                          </m:r>
                        </m:e>
                        <m:sub>
                          <m:r>
                            <a:rPr lang="en-US" sz="1100" b="0" i="1">
                              <a:latin typeface="Cambria Math" panose="02040503050406030204" pitchFamily="18" charset="0"/>
                            </a:rPr>
                            <m:t>𝑎</m:t>
                          </m:r>
                        </m:sub>
                        <m:sup>
                          <m:r>
                            <a:rPr lang="en-US" sz="1100" b="0" i="1">
                              <a:latin typeface="Cambria Math" panose="02040503050406030204" pitchFamily="18" charset="0"/>
                            </a:rPr>
                            <m:t>𝑖</m:t>
                          </m:r>
                        </m:sup>
                      </m:sSubSup>
                    </m:oMath>
                  </m:oMathPara>
                </a14:m>
                <a:endParaRPr lang="en-US" sz="1100"/>
              </a:p>
            </p:txBody>
          </p:sp>
        </mc:Choice>
        <mc:Fallback xmlns="">
          <p:sp>
            <p:nvSpPr>
              <p:cNvPr id="14" name="TextBox 3">
                <a:extLst>
                  <a:ext uri="{FF2B5EF4-FFF2-40B4-BE49-F238E27FC236}">
                    <a16:creationId xmlns:a16="http://schemas.microsoft.com/office/drawing/2014/main" id="{0D1BF831-9DB7-44ED-83ED-4E84CC93D9F5}"/>
                  </a:ext>
                </a:extLst>
              </p:cNvPr>
              <p:cNvSpPr txBox="1">
                <a:spLocks noRot="1" noChangeAspect="1" noMove="1" noResize="1" noEditPoints="1" noAdjustHandles="1" noChangeArrowheads="1" noChangeShapeType="1" noTextEdit="1"/>
              </p:cNvSpPr>
              <p:nvPr/>
            </p:nvSpPr>
            <p:spPr>
              <a:xfrm>
                <a:off x="7465889" y="3279885"/>
                <a:ext cx="163442" cy="208023"/>
              </a:xfrm>
              <a:prstGeom prst="rect">
                <a:avLst/>
              </a:prstGeom>
              <a:blipFill>
                <a:blip r:embed="rId6"/>
                <a:stretch>
                  <a:fillRect l="-15385" t="-5882"/>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75DC8C9-DBCF-CF4F-8BB2-CA37B93F8DA0}"/>
              </a:ext>
            </a:extLst>
          </p:cNvPr>
          <p:cNvSpPr txBox="1"/>
          <p:nvPr/>
        </p:nvSpPr>
        <p:spPr>
          <a:xfrm>
            <a:off x="7755826" y="3210800"/>
            <a:ext cx="3333750" cy="923330"/>
          </a:xfrm>
          <a:prstGeom prst="rect">
            <a:avLst/>
          </a:prstGeom>
          <a:noFill/>
        </p:spPr>
        <p:txBody>
          <a:bodyPr wrap="square">
            <a:spAutoFit/>
          </a:bodyPr>
          <a:lstStyle/>
          <a:p>
            <a:r>
              <a:rPr lang="en-US" dirty="0"/>
              <a:t> is the positivity score for article</a:t>
            </a:r>
          </a:p>
          <a:p>
            <a:r>
              <a:rPr lang="en-US" dirty="0"/>
              <a:t> is a sample-day (t) fixed effect</a:t>
            </a:r>
          </a:p>
          <a:p>
            <a:r>
              <a:rPr lang="en-US" dirty="0"/>
              <a:t> is a newspaper*type fixed effect</a:t>
            </a:r>
          </a:p>
        </p:txBody>
      </p:sp>
      <mc:AlternateContent xmlns:mc="http://schemas.openxmlformats.org/markup-compatibility/2006" xmlns:a14="http://schemas.microsoft.com/office/drawing/2010/main">
        <mc:Choice Requires="a14">
          <p:sp>
            <p:nvSpPr>
              <p:cNvPr id="17" name="TextBox 4">
                <a:extLst>
                  <a:ext uri="{FF2B5EF4-FFF2-40B4-BE49-F238E27FC236}">
                    <a16:creationId xmlns:a16="http://schemas.microsoft.com/office/drawing/2014/main" id="{121FB225-3FC8-4A38-A2A1-56F234D30F17}"/>
                  </a:ext>
                </a:extLst>
              </p:cNvPr>
              <p:cNvSpPr txBox="1"/>
              <p:nvPr/>
            </p:nvSpPr>
            <p:spPr>
              <a:xfrm>
                <a:off x="7412974" y="3556883"/>
                <a:ext cx="269272" cy="208023"/>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sz="1100" i="1">
                              <a:latin typeface="Cambria Math" panose="02040503050406030204" pitchFamily="18" charset="0"/>
                            </a:rPr>
                          </m:ctrlPr>
                        </m:sSubSupPr>
                        <m:e>
                          <m:r>
                            <a:rPr lang="en-US" sz="1100" b="0" i="1">
                              <a:latin typeface="Cambria Math" panose="02040503050406030204" pitchFamily="18" charset="0"/>
                            </a:rPr>
                            <m:t>𝑓</m:t>
                          </m:r>
                        </m:e>
                        <m:sub>
                          <m:r>
                            <a:rPr lang="en-US" sz="1100" b="0" i="1">
                              <a:latin typeface="Cambria Math" panose="02040503050406030204" pitchFamily="18" charset="0"/>
                            </a:rPr>
                            <m:t>𝑡</m:t>
                          </m:r>
                          <m:r>
                            <a:rPr lang="en-US" sz="1100" b="0" i="1">
                              <a:latin typeface="Cambria Math" panose="02040503050406030204" pitchFamily="18" charset="0"/>
                            </a:rPr>
                            <m:t>(</m:t>
                          </m:r>
                          <m:r>
                            <a:rPr lang="en-US" sz="1100" b="0" i="1">
                              <a:latin typeface="Cambria Math" panose="02040503050406030204" pitchFamily="18" charset="0"/>
                            </a:rPr>
                            <m:t>𝑎</m:t>
                          </m:r>
                          <m:r>
                            <a:rPr lang="en-US" sz="1100" b="0" i="1">
                              <a:latin typeface="Cambria Math" panose="02040503050406030204" pitchFamily="18" charset="0"/>
                            </a:rPr>
                            <m:t>)</m:t>
                          </m:r>
                        </m:sub>
                        <m:sup>
                          <m:r>
                            <a:rPr lang="en-US" sz="1100" b="0" i="1">
                              <a:latin typeface="Cambria Math" panose="02040503050406030204" pitchFamily="18" charset="0"/>
                            </a:rPr>
                            <m:t>𝑖</m:t>
                          </m:r>
                        </m:sup>
                      </m:sSubSup>
                    </m:oMath>
                  </m:oMathPara>
                </a14:m>
                <a:endParaRPr lang="en-US" sz="1100"/>
              </a:p>
            </p:txBody>
          </p:sp>
        </mc:Choice>
        <mc:Fallback xmlns="">
          <p:sp>
            <p:nvSpPr>
              <p:cNvPr id="17" name="TextBox 4">
                <a:extLst>
                  <a:ext uri="{FF2B5EF4-FFF2-40B4-BE49-F238E27FC236}">
                    <a16:creationId xmlns:a16="http://schemas.microsoft.com/office/drawing/2014/main" id="{121FB225-3FC8-4A38-A2A1-56F234D30F17}"/>
                  </a:ext>
                </a:extLst>
              </p:cNvPr>
              <p:cNvSpPr txBox="1">
                <a:spLocks noRot="1" noChangeAspect="1" noMove="1" noResize="1" noEditPoints="1" noAdjustHandles="1" noChangeArrowheads="1" noChangeShapeType="1" noTextEdit="1"/>
              </p:cNvSpPr>
              <p:nvPr/>
            </p:nvSpPr>
            <p:spPr>
              <a:xfrm>
                <a:off x="7412974" y="3556883"/>
                <a:ext cx="269272" cy="208023"/>
              </a:xfrm>
              <a:prstGeom prst="rect">
                <a:avLst/>
              </a:prstGeom>
              <a:blipFill>
                <a:blip r:embed="rId7"/>
                <a:stretch>
                  <a:fillRect l="-22727" r="-13636"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5">
                <a:extLst>
                  <a:ext uri="{FF2B5EF4-FFF2-40B4-BE49-F238E27FC236}">
                    <a16:creationId xmlns:a16="http://schemas.microsoft.com/office/drawing/2014/main" id="{0119E16E-491D-4C1A-BD1A-6ADA43BA4F32}"/>
                  </a:ext>
                </a:extLst>
              </p:cNvPr>
              <p:cNvSpPr txBox="1"/>
              <p:nvPr/>
            </p:nvSpPr>
            <p:spPr>
              <a:xfrm>
                <a:off x="7283767" y="3847987"/>
                <a:ext cx="522468" cy="208023"/>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sz="1100" i="1">
                              <a:latin typeface="Cambria Math" panose="02040503050406030204" pitchFamily="18" charset="0"/>
                            </a:rPr>
                          </m:ctrlPr>
                        </m:sSubSupPr>
                        <m:e>
                          <m:r>
                            <a:rPr lang="en-US" sz="1100" b="0" i="1">
                              <a:latin typeface="Cambria Math" panose="02040503050406030204" pitchFamily="18" charset="0"/>
                            </a:rPr>
                            <m:t>𝑓</m:t>
                          </m:r>
                        </m:e>
                        <m:sub>
                          <m:r>
                            <a:rPr lang="en-US" sz="1100" b="0" i="1">
                              <a:latin typeface="Cambria Math" panose="02040503050406030204" pitchFamily="18" charset="0"/>
                            </a:rPr>
                            <m:t>𝑝</m:t>
                          </m:r>
                          <m:d>
                            <m:dPr>
                              <m:ctrlPr>
                                <a:rPr lang="en-US" sz="1100" b="0" i="1">
                                  <a:latin typeface="Cambria Math" panose="02040503050406030204" pitchFamily="18" charset="0"/>
                                </a:rPr>
                              </m:ctrlPr>
                            </m:dPr>
                            <m:e>
                              <m:r>
                                <a:rPr lang="en-US" sz="1100" b="0" i="1">
                                  <a:latin typeface="Cambria Math" panose="02040503050406030204" pitchFamily="18" charset="0"/>
                                </a:rPr>
                                <m:t>𝑎</m:t>
                              </m:r>
                            </m:e>
                          </m:d>
                          <m:r>
                            <a:rPr lang="en-US" sz="1100" b="0" i="1">
                              <a:latin typeface="Cambria Math" panose="02040503050406030204" pitchFamily="18" charset="0"/>
                            </a:rPr>
                            <m:t>, </m:t>
                          </m:r>
                          <m:r>
                            <a:rPr lang="en-US" sz="1100" b="0" i="1">
                              <a:latin typeface="Cambria Math" panose="02040503050406030204" pitchFamily="18" charset="0"/>
                            </a:rPr>
                            <m:t>𝑗</m:t>
                          </m:r>
                          <m:r>
                            <a:rPr lang="en-US" sz="1100" b="0" i="1">
                              <a:latin typeface="Cambria Math" panose="02040503050406030204" pitchFamily="18" charset="0"/>
                            </a:rPr>
                            <m:t>(</m:t>
                          </m:r>
                          <m:r>
                            <a:rPr lang="en-US" sz="1100" b="0" i="1">
                              <a:latin typeface="Cambria Math" panose="02040503050406030204" pitchFamily="18" charset="0"/>
                            </a:rPr>
                            <m:t>𝑎</m:t>
                          </m:r>
                          <m:r>
                            <a:rPr lang="en-US" sz="1100" b="0" i="1">
                              <a:latin typeface="Cambria Math" panose="02040503050406030204" pitchFamily="18" charset="0"/>
                            </a:rPr>
                            <m:t>)</m:t>
                          </m:r>
                        </m:sub>
                        <m:sup>
                          <m:r>
                            <a:rPr lang="en-US" sz="1100" b="0" i="1">
                              <a:latin typeface="Cambria Math" panose="02040503050406030204" pitchFamily="18" charset="0"/>
                            </a:rPr>
                            <m:t>𝑖</m:t>
                          </m:r>
                        </m:sup>
                      </m:sSubSup>
                    </m:oMath>
                  </m:oMathPara>
                </a14:m>
                <a:endParaRPr lang="en-US" sz="1100" dirty="0"/>
              </a:p>
            </p:txBody>
          </p:sp>
        </mc:Choice>
        <mc:Fallback xmlns="">
          <p:sp>
            <p:nvSpPr>
              <p:cNvPr id="18" name="TextBox 5">
                <a:extLst>
                  <a:ext uri="{FF2B5EF4-FFF2-40B4-BE49-F238E27FC236}">
                    <a16:creationId xmlns:a16="http://schemas.microsoft.com/office/drawing/2014/main" id="{0119E16E-491D-4C1A-BD1A-6ADA43BA4F32}"/>
                  </a:ext>
                </a:extLst>
              </p:cNvPr>
              <p:cNvSpPr txBox="1">
                <a:spLocks noRot="1" noChangeAspect="1" noMove="1" noResize="1" noEditPoints="1" noAdjustHandles="1" noChangeArrowheads="1" noChangeShapeType="1" noTextEdit="1"/>
              </p:cNvSpPr>
              <p:nvPr/>
            </p:nvSpPr>
            <p:spPr>
              <a:xfrm>
                <a:off x="7283767" y="3847987"/>
                <a:ext cx="522468" cy="208023"/>
              </a:xfrm>
              <a:prstGeom prst="rect">
                <a:avLst/>
              </a:prstGeom>
              <a:blipFill>
                <a:blip r:embed="rId8"/>
                <a:stretch>
                  <a:fillRect l="-9524" r="-7143" b="-22222"/>
                </a:stretch>
              </a:blipFill>
            </p:spPr>
            <p:txBody>
              <a:bodyPr/>
              <a:lstStyle/>
              <a:p>
                <a:r>
                  <a:rPr lang="en-US">
                    <a:noFill/>
                  </a:rPr>
                  <a:t> </a:t>
                </a:r>
              </a:p>
            </p:txBody>
          </p:sp>
        </mc:Fallback>
      </mc:AlternateContent>
      <p:pic>
        <p:nvPicPr>
          <p:cNvPr id="1034" name="Picture 10">
            <a:extLst>
              <a:ext uri="{FF2B5EF4-FFF2-40B4-BE49-F238E27FC236}">
                <a16:creationId xmlns:a16="http://schemas.microsoft.com/office/drawing/2014/main" id="{4DF5E961-E12C-D145-AD79-6148BDBB8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4705" y="4104153"/>
            <a:ext cx="5370351" cy="2759297"/>
          </a:xfrm>
          <a:prstGeom prst="rect">
            <a:avLst/>
          </a:prstGeom>
          <a:solidFill>
            <a:schemeClr val="accent1">
              <a:tint val="20000"/>
            </a:schemeClr>
          </a:solidFill>
        </p:spPr>
      </p:pic>
    </p:spTree>
    <p:extLst>
      <p:ext uri="{BB962C8B-B14F-4D97-AF65-F5344CB8AC3E}">
        <p14:creationId xmlns:p14="http://schemas.microsoft.com/office/powerpoint/2010/main" val="4274388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23304</TotalTime>
  <Words>1727</Words>
  <Application>Microsoft Macintosh PowerPoint</Application>
  <PresentationFormat>Widescreen</PresentationFormat>
  <Paragraphs>246</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NeueMontreal</vt:lpstr>
      <vt:lpstr>Tw Cen MT</vt:lpstr>
      <vt:lpstr>Circuit</vt:lpstr>
      <vt:lpstr>Temporal Analysis Performant Evolution</vt:lpstr>
      <vt:lpstr>A) Research: TCN</vt:lpstr>
      <vt:lpstr>Schedule</vt:lpstr>
      <vt:lpstr>Schedule</vt:lpstr>
      <vt:lpstr>TCN Basic model</vt:lpstr>
      <vt:lpstr>Hyper Parameters</vt:lpstr>
      <vt:lpstr>Oil, CPI, Dollar Index</vt:lpstr>
      <vt:lpstr>What’s Happened</vt:lpstr>
      <vt:lpstr>News sentiment</vt:lpstr>
      <vt:lpstr>With covariate News</vt:lpstr>
      <vt:lpstr>Different models</vt:lpstr>
      <vt:lpstr>Different models</vt:lpstr>
      <vt:lpstr>Different models</vt:lpstr>
      <vt:lpstr>What's next</vt:lpstr>
      <vt:lpstr>Guassian likelhoold</vt:lpstr>
      <vt:lpstr>Parameter approach</vt:lpstr>
      <vt:lpstr>Comparison</vt:lpstr>
      <vt:lpstr>Final Concept</vt:lpstr>
      <vt:lpstr>Initial thoughts</vt:lpstr>
      <vt:lpstr>A) Research: TCN</vt:lpstr>
      <vt:lpstr>B) Research: GA</vt:lpstr>
      <vt:lpstr>C) Applied: E-TCN</vt:lpstr>
      <vt:lpstr>D) Applied: E-TCN</vt:lpstr>
      <vt:lpstr>Appendix</vt:lpstr>
      <vt:lpstr>Newer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disrupted -A Strategy for Web API reuse</dc:title>
  <dc:creator>Shawn McCarthy</dc:creator>
  <cp:lastModifiedBy>Shawn McCarthy</cp:lastModifiedBy>
  <cp:revision>87</cp:revision>
  <dcterms:created xsi:type="dcterms:W3CDTF">2020-11-22T18:41:05Z</dcterms:created>
  <dcterms:modified xsi:type="dcterms:W3CDTF">2022-02-15T00:26:39Z</dcterms:modified>
</cp:coreProperties>
</file>