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1BBF8-C3EE-454F-890E-3C37168DD3AE}">
  <a:tblStyle styleId="{8421BBF8-C3EE-454F-890E-3C37168DD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crawl.or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2b10901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2b10901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2b10901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2b10901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b10901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2b10901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206830b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206830b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206830b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206830b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206830b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206830b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b10901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b10901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06830b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206830b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4fa6360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4fa6360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4fa6360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4fa6360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b10901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b10901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b10901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b10901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2b10901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2b10901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2b10901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2b10901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2b10901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2b10901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2b10901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2b10901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2b10901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2b10901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https://commoncrawl.org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b10901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b10901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unt-libraries/warc-metadata-sideca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ommoncrawl/ia-web-commons" TargetMode="External"/><Relationship Id="rId4" Type="http://schemas.openxmlformats.org/officeDocument/2006/relationships/hyperlink" Target="https://github.com/commoncrawl/ia-hadoop-tools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github.com/webrecorder/cdxj-indexer" TargetMode="External"/><Relationship Id="rId6" Type="http://schemas.openxmlformats.org/officeDocument/2006/relationships/hyperlink" Target="https://github.com/unt-libraries/warc-metadata-sidecar" TargetMode="External"/><Relationship Id="rId7" Type="http://schemas.openxmlformats.org/officeDocument/2006/relationships/hyperlink" Target="https://github.com/commoncrawl/webarchive-indexing" TargetMode="External"/><Relationship Id="rId8" Type="http://schemas.openxmlformats.org/officeDocument/2006/relationships/hyperlink" Target="https://github.com/commoncrawl/cc-index-tabl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mailto:mark.phillips@unt.edu" TargetMode="External"/><Relationship Id="rId5" Type="http://schemas.openxmlformats.org/officeDocument/2006/relationships/hyperlink" Target="mailto:sawood@archive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otarchiv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igital2.library.unt.edu/nomina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mmoncrawl.or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22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End of Term Web Archive Dataset: Longitudinal Web Archive of .GOV and .MIL Domains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0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Phillips, Kristy Phillips, and Sawood Alam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27,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Common Crawl Data Structure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Existing tools can be used for generation of derivatives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Well documented tools built around working with large datasets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Leverage existing Common Crawl community who are heavy users of those datasets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Reuse documentation about formats, code, processes that exist for Common Crawl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Great starting point until we have a strong reason to deviate</a:t>
            </a:r>
            <a:endParaRPr sz="2200"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Crawl Structure in Amazon S3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commoncrawl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└── crawl-data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├── CC-MAIN-2021-43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├── CC-MAIN-2021-49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└── CC-MAIN-2022-05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└── segments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├── 1642320306335.77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└── 1642320306346.64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crawldiagnostics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robotstxt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warc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wat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└── wet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EOT Mapping to Common Crawl Structure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EOT-2008 Segment Examples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crawl-data/EOT-2008/segments/CDL-000/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crawl-data/EOT-2008/segments/CDL-001/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crawl-data/EOT-2008/segments/CDL-002/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crawl-data/EOT-2008/segments/IA-000/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crawl-data/EOT-2008/segments/IA-001/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EOT-2008 Segment Sub-Folders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crawl-data/EOT-2008/segments/CDL-000/cdx/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crawl-data/EOT-2008/segments/CDL-000/warc/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crawl-data/EOT-2008/segments/CDL-000/wat/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crawl-data/EOT-2008/segments/CDL-000/wet/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462075" y="1152475"/>
            <a:ext cx="43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EOT Indexes (Zipnum)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-index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/collections/EOT-2008/indexes/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eot-index/collections/EOT-2012/indexes/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eot-index/collections/EOT-2016/indexes/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eot-index/collections/EOT-2020/indexes/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 Indexes (Parquet)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eot-index/table/eot-main/warc/crawl=EOT-2008/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eot-index/table/eot-main/warc/crawl=EOT-2012/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eot-index/table/eot-main/warc/crawl=EOT-2016/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eot-index/table/eot-main/warc/crawl=EOT-2020/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EOT</a:t>
            </a:r>
            <a:r>
              <a:rPr lang="en"/>
              <a:t> Structure in Amazon S3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eotarchive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└── crawl-data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├── EOT-2008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EOT-2012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└──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EOT-2016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└── segments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├── AT-000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└── IA-000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─ cdx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meta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warc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├── wat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└── wet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WARC Metadata Sidecars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tool for content-based characterization of WARC files.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https://github.com/unt-libraries/warc-metadata-sidecar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Language identification</a:t>
            </a:r>
            <a:r>
              <a:rPr lang="en" sz="1500"/>
              <a:t> - Compact Language Detector 2 (CLD2)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Format Identification</a:t>
            </a:r>
            <a:r>
              <a:rPr lang="en" sz="1500"/>
              <a:t> - Fido &amp; pymagic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Encoding Identification</a:t>
            </a:r>
            <a:r>
              <a:rPr lang="en" sz="1500"/>
              <a:t> - chardet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Soft404 detection</a:t>
            </a:r>
            <a:r>
              <a:rPr lang="en" sz="1500"/>
              <a:t> - soft-404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Writes output to WARC Metadata record. </a:t>
            </a:r>
            <a:endParaRPr sz="1500"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WARC Metadata Sidecar Record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WARC/1.0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WARC-Date: 2012-10-26T21:59:42Z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WARC-Concurrent-ID: &lt;urn:uuid:da5927b0-4efb-469b-a885-04c7347a0dc6&gt;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WARC-Type: metadata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WARC-Record-ID: &lt;urn:uuid:757626b2-c1fd-4430-abd0-545cdee7cefc&gt;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WARC-Target-URI: http://140.194.76.129/publications/eng-pamphlets/index.html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WARC-Payload-Digest: sha1:SUYN7XTFAOFZ7RB6PQSUDVXZV6DPKAS3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WARC-Block-Digest: sha1:SUYN7XTFAOFZ7RB6PQSUDVXZV6DPKAS3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Content-Type: application/warc-fields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Content-Length: 308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Identified-Payload-Type: {"fido": "text/html", "python-magic": "text/html"}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Preservation-Identifier: fmt/99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50"/>
              <a:t>Charset-Detected: {"encoding": "ascii", "confidence": 1.0}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Languages-cld2: {"reliable": true, "text-bytes": 16199, "languages": [{"name": "ENGLISH", "code": "en", "text-covered": 99, "score": 878.0}]}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5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to date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475" y="12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{8421BBF8-C3EE-454F-890E-3C37168DD3AE}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WARC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CDX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EOT-2004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58,977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r>
                        <a:rPr lang="en"/>
                        <a:t>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36GB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EOT-2008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125,704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447GB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EOT-2012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78,509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885GB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217GB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EOT-2016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194,683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331GB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178GB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EOT-2020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239,811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266TB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713GB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638,707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468TB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4TB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136GB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1TB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740077"/>
            <a:ext cx="44061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Small 5-node Local Hadoop Cluster (250TB) &amp; mrjob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85"/>
              <a:t>WAT/WET</a:t>
            </a:r>
            <a:endParaRPr b="1"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>
                <a:solidFill>
                  <a:schemeClr val="hlink"/>
                </a:solidFill>
                <a:hlinkClick r:id="rId3"/>
              </a:rPr>
              <a:t>https://github.com/commoncrawl/ia-web-commons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>
                <a:solidFill>
                  <a:schemeClr val="hlink"/>
                </a:solidFill>
                <a:hlinkClick r:id="rId4"/>
              </a:rPr>
              <a:t>https://github.com/commoncrawl/ia-hadoop-tools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85"/>
              <a:t>CDXJ</a:t>
            </a:r>
            <a:endParaRPr b="1"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>
                <a:solidFill>
                  <a:schemeClr val="hlink"/>
                </a:solidFill>
                <a:hlinkClick r:id="rId5"/>
              </a:rPr>
              <a:t>https://github.com/webrecorder/cdxj-indexer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85"/>
              <a:t>WARC Metadata Sidecar</a:t>
            </a:r>
            <a:endParaRPr b="1"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>
                <a:solidFill>
                  <a:schemeClr val="hlink"/>
                </a:solidFill>
                <a:hlinkClick r:id="rId6"/>
              </a:rPr>
              <a:t>https://github.com/unt-libraries/warc-metadata-sidecar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85"/>
              <a:t>Zipnum</a:t>
            </a:r>
            <a:endParaRPr b="1"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>
                <a:solidFill>
                  <a:schemeClr val="hlink"/>
                </a:solidFill>
                <a:hlinkClick r:id="rId7"/>
              </a:rPr>
              <a:t>https://github.com/commoncrawl/webarchive-indexing</a:t>
            </a:r>
            <a:r>
              <a:rPr lang="en" sz="1385"/>
              <a:t> 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85"/>
              <a:t>Parquet</a:t>
            </a:r>
            <a:endParaRPr b="1"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85" u="sng">
                <a:solidFill>
                  <a:schemeClr val="hlink"/>
                </a:solidFill>
                <a:hlinkClick r:id="rId8"/>
              </a:rPr>
              <a:t>https://github.com/commoncrawl/cc-index-table</a:t>
            </a:r>
            <a:r>
              <a:rPr lang="en" sz="1385"/>
              <a:t> </a:t>
            </a:r>
            <a:endParaRPr sz="1385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3725" y="152400"/>
            <a:ext cx="4127875" cy="459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17500"/>
            <a:ext cx="344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the datasets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389600"/>
            <a:ext cx="382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https://eotarchive.org/data/</a:t>
            </a:r>
            <a:endParaRPr sz="2100"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750" y="1017725"/>
            <a:ext cx="5320274" cy="3852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400" y="152400"/>
            <a:ext cx="4510294" cy="4838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with HTTP or S3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Path files contain full paths to each file in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path files and then iterate over all lines in file to </a:t>
            </a:r>
            <a:r>
              <a:rPr lang="en"/>
              <a:t>retrieve</a:t>
            </a:r>
            <a:r>
              <a:rPr lang="en"/>
              <a:t> full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the parts you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have questions reach out.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mark.phillips@unt.edu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sawood@archive.org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Term Web Archive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web archiving activity in the United States since 2008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to document the transition in the Executive Branch of the Federal web before and after each election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as a longitudinal snapshot of Federal .gov and public .mil web every four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Partners volunteer time, crawling, and storage resources for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access provided by the Internet Archives’ Wayback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https://eotarchive.org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EOT Crawling Partners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95252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{8421BBF8-C3EE-454F-890E-3C37168DD3AE}</a:tableStyleId>
              </a:tblPr>
              <a:tblGrid>
                <a:gridCol w="2776350"/>
                <a:gridCol w="1115650"/>
                <a:gridCol w="1115650"/>
                <a:gridCol w="1115650"/>
                <a:gridCol w="111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2008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2020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Archive Team (AT)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 Digital Library (CDL)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Internet Archive (IA)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Library of Congress (LOC)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University of North Texas (UNT)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Crawl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875" y="175925"/>
            <a:ext cx="8055992" cy="43584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7"/>
          <p:cNvSpPr txBox="1"/>
          <p:nvPr/>
        </p:nvSpPr>
        <p:spPr>
          <a:xfrm>
            <a:off x="94700" y="4534350"/>
            <a:ext cx="35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https://digital2.library.unt.edu/nomination/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EOT to AWS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began in Fall 2021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Provide greater access to the </a:t>
            </a:r>
            <a:r>
              <a:rPr lang="en" sz="2100"/>
              <a:t>End of Term</a:t>
            </a:r>
            <a:r>
              <a:rPr lang="en" sz="2100"/>
              <a:t> datasets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2008, 2012, 2016, 2020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Focused on computational consumption of the collection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Currently challenging because of size, access, storage issues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Encourage reuse and research with the EOT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Position dataset so that we can learn more about our process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Provide a canonical dataset for each crawl for reference numbers like size, URLs, counts</a:t>
            </a:r>
            <a:endParaRPr sz="2100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61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Crawl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7150"/>
            <a:ext cx="35421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https://commoncrawl.org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100">
                <a:solidFill>
                  <a:srgbClr val="636363"/>
                </a:solidFill>
                <a:highlight>
                  <a:srgbClr val="FFFFFF"/>
                </a:highlight>
              </a:rPr>
              <a:t>Common Crawl is a 501(c)(3) non-profit organization dedicated to providing a copy of the internet to internet researchers, companies and individuals at no cost for the purpose of research and analysis.”</a:t>
            </a:r>
            <a:endParaRPr sz="11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36363"/>
              </a:buClr>
              <a:buSzPts val="1500"/>
              <a:buChar char="●"/>
            </a:pPr>
            <a:r>
              <a:rPr lang="en" sz="1500">
                <a:solidFill>
                  <a:srgbClr val="636363"/>
                </a:solidFill>
                <a:highlight>
                  <a:srgbClr val="FFFFFF"/>
                </a:highlight>
              </a:rPr>
              <a:t>Monthly large (~300TB) crawls of the web</a:t>
            </a:r>
            <a:endParaRPr sz="15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500"/>
              <a:buChar char="●"/>
            </a:pPr>
            <a:r>
              <a:rPr lang="en" sz="1500">
                <a:solidFill>
                  <a:srgbClr val="636363"/>
                </a:solidFill>
                <a:highlight>
                  <a:srgbClr val="FFFFFF"/>
                </a:highlight>
              </a:rPr>
              <a:t>Uses </a:t>
            </a:r>
            <a:r>
              <a:rPr lang="en" sz="1500">
                <a:solidFill>
                  <a:srgbClr val="636363"/>
                </a:solidFill>
                <a:highlight>
                  <a:srgbClr val="FFFFFF"/>
                </a:highlight>
              </a:rPr>
              <a:t>Nutch</a:t>
            </a:r>
            <a:r>
              <a:rPr lang="en" sz="1500">
                <a:solidFill>
                  <a:srgbClr val="636363"/>
                </a:solidFill>
                <a:highlight>
                  <a:srgbClr val="FFFFFF"/>
                </a:highlight>
              </a:rPr>
              <a:t> for crawling</a:t>
            </a:r>
            <a:endParaRPr sz="15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500"/>
              <a:buChar char="●"/>
            </a:pPr>
            <a:r>
              <a:rPr lang="en" sz="1500">
                <a:solidFill>
                  <a:srgbClr val="636363"/>
                </a:solidFill>
                <a:highlight>
                  <a:srgbClr val="FFFFFF"/>
                </a:highlight>
              </a:rPr>
              <a:t>Stores data in WARC files </a:t>
            </a:r>
            <a:endParaRPr sz="1500">
              <a:solidFill>
                <a:srgbClr val="63636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500"/>
              <a:buChar char="●"/>
            </a:pPr>
            <a:r>
              <a:rPr lang="en" sz="1500">
                <a:solidFill>
                  <a:srgbClr val="636363"/>
                </a:solidFill>
                <a:highlight>
                  <a:srgbClr val="FFFFFF"/>
                </a:highlight>
              </a:rPr>
              <a:t>Openly shares their data via AWS Open Data Sponsorship Program</a:t>
            </a:r>
            <a:endParaRPr sz="1500">
              <a:solidFill>
                <a:srgbClr val="636363"/>
              </a:solidFill>
              <a:highlight>
                <a:srgbClr val="FFFFFF"/>
              </a:highlight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900" y="413600"/>
            <a:ext cx="4910901" cy="4316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25188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Crawl Data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07625" y="1311300"/>
            <a:ext cx="37809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WARC</a:t>
            </a:r>
            <a:r>
              <a:rPr lang="en" sz="1300"/>
              <a:t> files - content of crawls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WAT</a:t>
            </a:r>
            <a:r>
              <a:rPr lang="en" sz="1300"/>
              <a:t> - Extracted metadata from WARC files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WET</a:t>
            </a:r>
            <a:r>
              <a:rPr lang="en" sz="1300"/>
              <a:t> - Extracted text from WARC files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(WAT and WET limited to HTML and TXT)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CDX Index</a:t>
            </a:r>
            <a:r>
              <a:rPr lang="en" sz="1300"/>
              <a:t> - </a:t>
            </a:r>
            <a:r>
              <a:rPr lang="en" sz="1300"/>
              <a:t>ZipNum</a:t>
            </a:r>
            <a:r>
              <a:rPr lang="en" sz="1300"/>
              <a:t> format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/>
              <a:t>Parquet Index</a:t>
            </a:r>
            <a:r>
              <a:rPr lang="en" sz="1300"/>
              <a:t> - based on CDX Index</a:t>
            </a:r>
            <a:endParaRPr sz="13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175" y="285899"/>
            <a:ext cx="5032924" cy="4214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