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3" r:id="rId3"/>
    <p:sldId id="265" r:id="rId4"/>
    <p:sldId id="266" r:id="rId5"/>
    <p:sldId id="272" r:id="rId6"/>
    <p:sldId id="286" r:id="rId7"/>
    <p:sldId id="285" r:id="rId8"/>
    <p:sldId id="269" r:id="rId9"/>
    <p:sldId id="271" r:id="rId10"/>
    <p:sldId id="258" r:id="rId11"/>
    <p:sldId id="298" r:id="rId12"/>
    <p:sldId id="299" r:id="rId13"/>
    <p:sldId id="297" r:id="rId14"/>
    <p:sldId id="259" r:id="rId15"/>
    <p:sldId id="302" r:id="rId16"/>
    <p:sldId id="260" r:id="rId17"/>
    <p:sldId id="274" r:id="rId18"/>
    <p:sldId id="268" r:id="rId19"/>
    <p:sldId id="262" r:id="rId20"/>
    <p:sldId id="264" r:id="rId21"/>
    <p:sldId id="287" r:id="rId22"/>
    <p:sldId id="276" r:id="rId23"/>
    <p:sldId id="288" r:id="rId24"/>
    <p:sldId id="300" r:id="rId25"/>
    <p:sldId id="277" r:id="rId26"/>
    <p:sldId id="303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3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A7066-1777-48DE-983A-F56E7CF84D8F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21A61-98A5-45A4-9D22-AA3BA3B6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52A9-4D97-46C4-94E7-C3B801501C7F}" type="datetimeFigureOut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A5E9-A7CE-4735-B930-E498B7AE75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EA5E9-A7CE-4735-B930-E498B7AE75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EA5E9-A7CE-4735-B930-E498B7AE75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7B0C5F-8BFF-4031-BC16-16F1958B8E2A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FD8A-3231-4D53-B580-06834858754D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BCEC-F515-417C-B09E-93C5A26664DF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383E83-0C9A-4819-9D69-F802B375C982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7C371C4-22BC-4CB9-B265-2005E87BAA93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453-FA2F-49E2-9B2B-2625773213BF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16FB-1323-406A-8AC6-71AD14D8646C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EA572C-2D72-444D-909F-964873CF7613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CEB4-1B11-4EA3-92C0-38EBEAF60F38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5CCA6C-0B36-4D9E-ADF0-54B9597BC11A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39DC45-57F9-4372-B03E-8A13E7EC756C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067AD6-1E53-40E7-8B2D-9CA5DF327806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86E1A0-44E4-4B36-B749-D23FB5305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sigs/sigkdd/kdd2005/index.html" TargetMode="External"/><Relationship Id="rId2" Type="http://schemas.openxmlformats.org/officeDocument/2006/relationships/hyperlink" Target="http://www.pnas.org/content/99/12/782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Detection And Clustering in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Mallya</a:t>
            </a:r>
            <a:endParaRPr lang="en-US" dirty="0" smtClean="0"/>
          </a:p>
          <a:p>
            <a:r>
              <a:rPr lang="en-US" dirty="0" smtClean="0"/>
              <a:t>EECS 767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Radev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First proposed by Freeman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Classical vertex importance measure on a network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Defined as the total number of shortest paths that pass </a:t>
            </a:r>
            <a:r>
              <a:rPr lang="en-US" dirty="0" smtClean="0"/>
              <a:t>through each vertex on the network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is a possible ambiguity with this definition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358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96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7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7"/>
            <a:endCxn id="10" idx="3"/>
          </p:cNvCxnSpPr>
          <p:nvPr/>
        </p:nvCxnSpPr>
        <p:spPr>
          <a:xfrm rot="5400000" flipH="1" flipV="1">
            <a:off x="4821004" y="4821004"/>
            <a:ext cx="4925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5219700" y="4267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>
          <a:xfrm>
            <a:off x="5715000" y="4762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5400000" flipH="1" flipV="1">
            <a:off x="6324600" y="37719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9" idx="2"/>
          </p:cNvCxnSpPr>
          <p:nvPr/>
        </p:nvCxnSpPr>
        <p:spPr>
          <a:xfrm rot="5400000" flipH="1" flipV="1">
            <a:off x="6097354" y="2800350"/>
            <a:ext cx="398696" cy="12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resolve:</a:t>
            </a:r>
          </a:p>
          <a:p>
            <a:pPr lvl="1"/>
            <a:r>
              <a:rPr lang="en-US" dirty="0" smtClean="0"/>
              <a:t>We’re actually calculating all-shortest paths between two paths</a:t>
            </a:r>
          </a:p>
          <a:p>
            <a:pPr lvl="1"/>
            <a:r>
              <a:rPr lang="en-US" dirty="0" smtClean="0"/>
              <a:t>There are N paths between any two vertices</a:t>
            </a:r>
          </a:p>
          <a:p>
            <a:pPr lvl="1"/>
            <a:r>
              <a:rPr lang="en-US" dirty="0" smtClean="0"/>
              <a:t>Each path gets a weight equal to 1/N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358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96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7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7"/>
            <a:endCxn id="10" idx="3"/>
          </p:cNvCxnSpPr>
          <p:nvPr/>
        </p:nvCxnSpPr>
        <p:spPr>
          <a:xfrm rot="5400000" flipH="1" flipV="1">
            <a:off x="4821004" y="4821004"/>
            <a:ext cx="4925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5219700" y="4267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>
          <a:xfrm>
            <a:off x="5715000" y="4762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5400000" flipH="1" flipV="1">
            <a:off x="6324600" y="37719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9" idx="2"/>
          </p:cNvCxnSpPr>
          <p:nvPr/>
        </p:nvCxnSpPr>
        <p:spPr>
          <a:xfrm rot="5400000" flipH="1" flipV="1">
            <a:off x="6097354" y="2800350"/>
            <a:ext cx="398696" cy="12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betweenness</a:t>
            </a:r>
            <a:r>
              <a:rPr lang="en-US" dirty="0" smtClean="0"/>
              <a:t> of C:</a:t>
            </a:r>
          </a:p>
          <a:p>
            <a:pPr lvl="1"/>
            <a:r>
              <a:rPr lang="en-US" dirty="0" smtClean="0"/>
              <a:t>D-B  	+0.5</a:t>
            </a:r>
          </a:p>
          <a:p>
            <a:pPr lvl="1"/>
            <a:r>
              <a:rPr lang="en-US" dirty="0" smtClean="0"/>
              <a:t>E-B  	+0.5</a:t>
            </a:r>
          </a:p>
          <a:p>
            <a:pPr lvl="1"/>
            <a:r>
              <a:rPr lang="en-US" dirty="0" smtClean="0"/>
              <a:t>C-B  	+1</a:t>
            </a:r>
          </a:p>
          <a:p>
            <a:pPr lvl="1"/>
            <a:r>
              <a:rPr lang="en-US" dirty="0" smtClean="0"/>
              <a:t>A-B 	+1</a:t>
            </a:r>
          </a:p>
          <a:p>
            <a:pPr lvl="1"/>
            <a:r>
              <a:rPr lang="en-US" dirty="0" smtClean="0"/>
              <a:t>= 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358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196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34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34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7"/>
            <a:endCxn id="11" idx="3"/>
          </p:cNvCxnSpPr>
          <p:nvPr/>
        </p:nvCxnSpPr>
        <p:spPr>
          <a:xfrm rot="5400000" flipH="1" flipV="1">
            <a:off x="4821004" y="4821004"/>
            <a:ext cx="4925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7" idx="4"/>
          </p:cNvCxnSpPr>
          <p:nvPr/>
        </p:nvCxnSpPr>
        <p:spPr>
          <a:xfrm rot="5400000" flipH="1" flipV="1">
            <a:off x="5219700" y="4267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9" idx="2"/>
          </p:cNvCxnSpPr>
          <p:nvPr/>
        </p:nvCxnSpPr>
        <p:spPr>
          <a:xfrm>
            <a:off x="5715000" y="4762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10" idx="4"/>
          </p:cNvCxnSpPr>
          <p:nvPr/>
        </p:nvCxnSpPr>
        <p:spPr>
          <a:xfrm rot="5400000" flipH="1" flipV="1">
            <a:off x="6324600" y="37719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7"/>
            <a:endCxn id="10" idx="2"/>
          </p:cNvCxnSpPr>
          <p:nvPr/>
        </p:nvCxnSpPr>
        <p:spPr>
          <a:xfrm rot="5400000" flipH="1" flipV="1">
            <a:off x="6097354" y="2800350"/>
            <a:ext cx="398696" cy="12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G-N’s generalization of vertex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Number of shortest paths that pass through a given edge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“If there is more than one shortest path between a pair of vertices, each path is given equal weight such that the total weight of all the paths is unity”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Edge </a:t>
            </a:r>
            <a:r>
              <a:rPr lang="en-US" dirty="0" err="1" smtClean="0"/>
              <a:t>Betweenness</a:t>
            </a:r>
            <a:r>
              <a:rPr lang="en-US" dirty="0" smtClean="0"/>
              <a:t> example - EA</a:t>
            </a:r>
          </a:p>
          <a:p>
            <a:pPr lvl="1"/>
            <a:r>
              <a:rPr lang="en-US" dirty="0" smtClean="0"/>
              <a:t>D-B 	+0.5</a:t>
            </a:r>
          </a:p>
          <a:p>
            <a:pPr lvl="1"/>
            <a:r>
              <a:rPr lang="en-US" dirty="0" smtClean="0"/>
              <a:t>E-B 	+0.5</a:t>
            </a:r>
          </a:p>
          <a:p>
            <a:pPr lvl="1"/>
            <a:r>
              <a:rPr lang="en-US" dirty="0" smtClean="0"/>
              <a:t>E-A	+0.5</a:t>
            </a:r>
          </a:p>
          <a:p>
            <a:pPr lvl="1"/>
            <a:r>
              <a:rPr lang="en-US" dirty="0" smtClean="0"/>
              <a:t>=		1.5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0" y="3581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196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7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934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4572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7"/>
            <a:endCxn id="10" idx="3"/>
          </p:cNvCxnSpPr>
          <p:nvPr/>
        </p:nvCxnSpPr>
        <p:spPr>
          <a:xfrm rot="5400000" flipH="1" flipV="1">
            <a:off x="4821004" y="4821004"/>
            <a:ext cx="4925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5219700" y="4267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>
          <a:xfrm>
            <a:off x="5715000" y="4762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5400000" flipH="1" flipV="1">
            <a:off x="6324600" y="37719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9" idx="2"/>
          </p:cNvCxnSpPr>
          <p:nvPr/>
        </p:nvCxnSpPr>
        <p:spPr>
          <a:xfrm rot="5400000" flipH="1" flipV="1">
            <a:off x="6097354" y="2800350"/>
            <a:ext cx="398696" cy="12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for all-edge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smtClean="0"/>
              <a:t>two vertices</a:t>
            </a:r>
          </a:p>
          <a:p>
            <a:pPr lvl="1"/>
            <a:r>
              <a:rPr lang="en-US" dirty="0" smtClean="0"/>
              <a:t>Calculate all shortest paths between these two </a:t>
            </a:r>
            <a:r>
              <a:rPr lang="en-US" dirty="0" smtClean="0"/>
              <a:t>vertices</a:t>
            </a:r>
            <a:endParaRPr lang="en-US" dirty="0" smtClean="0"/>
          </a:p>
          <a:p>
            <a:pPr lvl="1"/>
            <a:r>
              <a:rPr lang="en-US" dirty="0" smtClean="0"/>
              <a:t>Place every </a:t>
            </a:r>
            <a:r>
              <a:rPr lang="en-US" dirty="0" smtClean="0"/>
              <a:t>path </a:t>
            </a:r>
            <a:r>
              <a:rPr lang="en-US" dirty="0" smtClean="0"/>
              <a:t>encountered </a:t>
            </a:r>
            <a:r>
              <a:rPr lang="en-US" dirty="0" smtClean="0"/>
              <a:t>into a set</a:t>
            </a:r>
          </a:p>
          <a:p>
            <a:pPr lvl="1"/>
            <a:r>
              <a:rPr lang="en-US" dirty="0" smtClean="0"/>
              <a:t>Iterate over the set</a:t>
            </a:r>
          </a:p>
          <a:p>
            <a:pPr lvl="1"/>
            <a:r>
              <a:rPr lang="en-US" dirty="0" smtClean="0"/>
              <a:t>Increment the </a:t>
            </a:r>
            <a:r>
              <a:rPr lang="en-US" dirty="0" err="1" smtClean="0"/>
              <a:t>betweenness</a:t>
            </a:r>
            <a:r>
              <a:rPr lang="en-US" dirty="0" smtClean="0"/>
              <a:t> of every path by  1 / size of the set</a:t>
            </a:r>
            <a:endParaRPr lang="en-US" dirty="0" smtClean="0"/>
          </a:p>
          <a:p>
            <a:r>
              <a:rPr lang="en-US" dirty="0" smtClean="0"/>
              <a:t>Repeat for every pair of </a:t>
            </a:r>
            <a:r>
              <a:rPr lang="en-US" dirty="0" smtClean="0"/>
              <a:t>vertices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Intuitively, why should this work? Analogy:</a:t>
            </a:r>
          </a:p>
          <a:p>
            <a:pPr lvl="1"/>
            <a:r>
              <a:rPr lang="en-US" dirty="0" smtClean="0"/>
              <a:t>Network of N nodes: nodes are towns, edges are roads</a:t>
            </a:r>
          </a:p>
          <a:p>
            <a:pPr lvl="1"/>
            <a:r>
              <a:rPr lang="en-US" dirty="0" smtClean="0"/>
              <a:t>Place N-1 cars on each node; each one to a town</a:t>
            </a:r>
          </a:p>
          <a:p>
            <a:pPr lvl="1"/>
            <a:r>
              <a:rPr lang="en-US" dirty="0" smtClean="0"/>
              <a:t>Each road gets a point when a car drives on it</a:t>
            </a:r>
          </a:p>
          <a:p>
            <a:pPr lvl="1"/>
            <a:r>
              <a:rPr lang="en-US" dirty="0" smtClean="0"/>
              <a:t>Remove the highest ranked road – interstate highway</a:t>
            </a:r>
          </a:p>
          <a:p>
            <a:pPr lvl="1"/>
            <a:r>
              <a:rPr lang="en-US" dirty="0" smtClean="0"/>
              <a:t>Repeat the process</a:t>
            </a:r>
          </a:p>
          <a:p>
            <a:pPr lvl="1"/>
            <a:r>
              <a:rPr lang="en-US" dirty="0" smtClean="0"/>
              <a:t>First we’ll remove all interstates (leaving state roads)</a:t>
            </a:r>
          </a:p>
          <a:p>
            <a:pPr lvl="1"/>
            <a:r>
              <a:rPr lang="en-US" dirty="0" smtClean="0"/>
              <a:t>Then state roads will be removed, leaving county roads, then suburban roads, etc</a:t>
            </a:r>
          </a:p>
          <a:p>
            <a:pPr lvl="1"/>
            <a:r>
              <a:rPr lang="en-US" dirty="0" smtClean="0"/>
              <a:t>After we each set of levels, we get a more fine-grained division of communities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 definition for undirected graphs </a:t>
            </a:r>
          </a:p>
          <a:p>
            <a:pPr lvl="1"/>
            <a:r>
              <a:rPr lang="en-US" dirty="0" smtClean="0"/>
              <a:t>More on possible directed generalizations later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), or O(n^2) on sparse 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Output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2095500" y="2189162"/>
            <a:ext cx="419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1676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Chesapeake Bay Food Web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r>
              <a:rPr lang="en-US" dirty="0" smtClean="0"/>
              <a:t>Basic Definitions</a:t>
            </a:r>
          </a:p>
          <a:p>
            <a:r>
              <a:rPr lang="en-US" dirty="0" smtClean="0"/>
              <a:t>Girvan-Newman Algorithm</a:t>
            </a:r>
          </a:p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</a:p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</a:p>
          <a:p>
            <a:r>
              <a:rPr lang="en-US" dirty="0" err="1" smtClean="0"/>
              <a:t>Graclus</a:t>
            </a:r>
            <a:endParaRPr lang="en-US" dirty="0" smtClean="0"/>
          </a:p>
          <a:p>
            <a:r>
              <a:rPr lang="en-US" dirty="0" err="1" smtClean="0"/>
              <a:t>GraphClust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21031" y="1773763"/>
            <a:ext cx="4139938" cy="452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524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Santa Fe Institute Collaboration Network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Zachary’s Karate Club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99268"/>
            <a:ext cx="7162800" cy="465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eigenvectors of the </a:t>
            </a:r>
            <a:r>
              <a:rPr lang="en-US" dirty="0" err="1" smtClean="0"/>
              <a:t>Laplacian</a:t>
            </a:r>
            <a:r>
              <a:rPr lang="en-US" dirty="0" smtClean="0"/>
              <a:t> matrix</a:t>
            </a:r>
          </a:p>
          <a:p>
            <a:r>
              <a:rPr lang="en-US" dirty="0" smtClean="0"/>
              <a:t>“Elegant insight”</a:t>
            </a:r>
          </a:p>
          <a:p>
            <a:pPr lvl="1"/>
            <a:r>
              <a:rPr lang="en-US" dirty="0" smtClean="0"/>
              <a:t>For any two nodes A and B, these eigenvector components will be very close</a:t>
            </a:r>
          </a:p>
          <a:p>
            <a:pPr lvl="1"/>
            <a:r>
              <a:rPr lang="en-US" dirty="0" smtClean="0"/>
              <a:t>Convert into coordinates: points in an M-dimensional metric space</a:t>
            </a:r>
          </a:p>
          <a:p>
            <a:pPr lvl="1"/>
            <a:r>
              <a:rPr lang="en-US" dirty="0" smtClean="0"/>
              <a:t>M corresponds to number of eigenvectors used</a:t>
            </a:r>
          </a:p>
          <a:p>
            <a:r>
              <a:rPr lang="en-US" dirty="0" smtClean="0"/>
              <a:t>Then we can apply standard clustering techniques</a:t>
            </a:r>
          </a:p>
          <a:p>
            <a:pPr lvl="1"/>
            <a:r>
              <a:rPr lang="en-US" dirty="0" smtClean="0"/>
              <a:t>Manhattan distance,  angle distance, etc</a:t>
            </a:r>
          </a:p>
          <a:p>
            <a:r>
              <a:rPr lang="en-US" dirty="0" smtClean="0"/>
              <a:t>Apply basic hierarchical clustering methods after conversion; merge connected cluster pairs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Matrix (aka Kirchhoff matrix) “L”</a:t>
            </a:r>
          </a:p>
          <a:p>
            <a:pPr lvl="1"/>
            <a:r>
              <a:rPr lang="en-US" dirty="0" smtClean="0"/>
              <a:t>Encodes topological information</a:t>
            </a:r>
          </a:p>
          <a:p>
            <a:pPr lvl="1"/>
            <a:r>
              <a:rPr lang="en-US" dirty="0" smtClean="0"/>
              <a:t>Symmetric N x N</a:t>
            </a:r>
          </a:p>
          <a:p>
            <a:pPr lvl="1"/>
            <a:r>
              <a:rPr lang="en-US" dirty="0" smtClean="0"/>
              <a:t>Each diagonal “</a:t>
            </a:r>
            <a:r>
              <a:rPr lang="en-US" dirty="0" err="1" smtClean="0"/>
              <a:t>i</a:t>
            </a:r>
            <a:r>
              <a:rPr lang="en-US" dirty="0" smtClean="0"/>
              <a:t>” corresponds to degree of vertex “</a:t>
            </a:r>
            <a:r>
              <a:rPr lang="en-US" dirty="0" err="1" smtClean="0"/>
              <a:t>i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Other elements = -1 edge exists between row and column, 0 otherwise</a:t>
            </a:r>
          </a:p>
          <a:p>
            <a:pPr lvl="1"/>
            <a:r>
              <a:rPr lang="en-US" dirty="0" smtClean="0"/>
              <a:t>Useful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Laplacian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0" y="601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34200" y="5257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1400" y="3733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0" y="5257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7"/>
            <a:endCxn id="10" idx="3"/>
          </p:cNvCxnSpPr>
          <p:nvPr/>
        </p:nvCxnSpPr>
        <p:spPr>
          <a:xfrm rot="5400000" flipH="1" flipV="1">
            <a:off x="5278204" y="5506804"/>
            <a:ext cx="4925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  <a:endCxn id="6" idx="4"/>
          </p:cNvCxnSpPr>
          <p:nvPr/>
        </p:nvCxnSpPr>
        <p:spPr>
          <a:xfrm rot="5400000" flipH="1" flipV="1">
            <a:off x="5676900" y="4953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6"/>
            <a:endCxn id="8" idx="2"/>
          </p:cNvCxnSpPr>
          <p:nvPr/>
        </p:nvCxnSpPr>
        <p:spPr>
          <a:xfrm>
            <a:off x="6172200" y="54483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9" idx="4"/>
          </p:cNvCxnSpPr>
          <p:nvPr/>
        </p:nvCxnSpPr>
        <p:spPr>
          <a:xfrm rot="5400000" flipH="1" flipV="1">
            <a:off x="6781800" y="44577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7"/>
            <a:endCxn id="9" idx="2"/>
          </p:cNvCxnSpPr>
          <p:nvPr/>
        </p:nvCxnSpPr>
        <p:spPr>
          <a:xfrm rot="5400000" flipH="1" flipV="1">
            <a:off x="6554554" y="3486150"/>
            <a:ext cx="398696" cy="127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2286000"/>
          <a:ext cx="5181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315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Laplacian’s</a:t>
            </a:r>
            <a:r>
              <a:rPr lang="en-US" dirty="0" smtClean="0"/>
              <a:t> eigenvectors is bottleneck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Lanczos</a:t>
            </a:r>
            <a:r>
              <a:rPr lang="en-US" dirty="0" smtClean="0"/>
              <a:t> method to determine best ones</a:t>
            </a:r>
          </a:p>
          <a:p>
            <a:pPr lvl="1"/>
            <a:r>
              <a:rPr lang="en-US" dirty="0" smtClean="0"/>
              <a:t>Runtime: O(Number of edges / (difference between two smallest </a:t>
            </a:r>
            <a:r>
              <a:rPr lang="en-US" dirty="0" err="1" smtClean="0"/>
              <a:t>eigenvalues</a:t>
            </a:r>
            <a:r>
              <a:rPr lang="en-US" dirty="0" smtClean="0"/>
              <a:t>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Lanczos</a:t>
            </a:r>
            <a:r>
              <a:rPr lang="en-US" dirty="0" smtClean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Iterative algorithm for approximating </a:t>
            </a:r>
            <a:r>
              <a:rPr lang="en-US" dirty="0" err="1" smtClean="0"/>
              <a:t>eigenvalues</a:t>
            </a:r>
            <a:r>
              <a:rPr lang="en-US" dirty="0" smtClean="0"/>
              <a:t>  of a square matrix</a:t>
            </a:r>
          </a:p>
          <a:p>
            <a:pPr lvl="1"/>
            <a:r>
              <a:rPr lang="en-US" dirty="0" smtClean="0"/>
              <a:t>Improves on power-law method – retain intermediate </a:t>
            </a:r>
            <a:r>
              <a:rPr lang="en-US" dirty="0" err="1" smtClean="0"/>
              <a:t>eigenvalues</a:t>
            </a:r>
            <a:endParaRPr lang="en-US" dirty="0" smtClean="0"/>
          </a:p>
          <a:p>
            <a:pPr lvl="1"/>
            <a:r>
              <a:rPr lang="en-US" dirty="0" smtClean="0"/>
              <a:t>Generates tri-diagonal matrix whose eigenvectors are calculated cheaply</a:t>
            </a:r>
          </a:p>
          <a:p>
            <a:pPr lvl="1"/>
            <a:r>
              <a:rPr lang="en-US" dirty="0" smtClean="0"/>
              <a:t>Must balance round-off errors, which accumulate – numerical stability is complicated but manageable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Applied to Zachary’s Karate Club Network</a:t>
            </a:r>
          </a:p>
          <a:p>
            <a:pPr lvl="1"/>
            <a:r>
              <a:rPr lang="en-US" dirty="0" smtClean="0"/>
              <a:t>Circles/squares = original, colors = additional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6172200" cy="42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Donetti</a:t>
            </a:r>
            <a:r>
              <a:rPr lang="en-US" dirty="0" smtClean="0"/>
              <a:t>-Munoz Spectral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Applied to computer-generated random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705600" cy="47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multi-level partitioning scheme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Coarsen: Reduce graph in some meaningful way, collapsing vertices and edges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Partition: Calculate good partition</a:t>
            </a:r>
          </a:p>
          <a:p>
            <a:pPr marL="822960" lvl="1" indent="-457200">
              <a:buAutoNum type="arabicParenR"/>
            </a:pPr>
            <a:r>
              <a:rPr lang="en-US" dirty="0" err="1" smtClean="0"/>
              <a:t>Uncoarsen</a:t>
            </a:r>
            <a:r>
              <a:rPr lang="en-US" dirty="0" smtClean="0"/>
              <a:t>: Obtain something resembling the original graph, with partitions intact.</a:t>
            </a:r>
          </a:p>
          <a:p>
            <a:endParaRPr lang="en-US" dirty="0" smtClean="0"/>
          </a:p>
          <a:p>
            <a:r>
              <a:rPr lang="en-US" dirty="0" smtClean="0"/>
              <a:t>Key advantage of such schemes is speed</a:t>
            </a:r>
          </a:p>
          <a:p>
            <a:pPr lvl="1"/>
            <a:r>
              <a:rPr lang="en-US" dirty="0" smtClean="0"/>
              <a:t>Partitions tend to be of slightly worse quality</a:t>
            </a:r>
          </a:p>
          <a:p>
            <a:pPr lvl="1"/>
            <a:r>
              <a:rPr lang="en-US" dirty="0" smtClean="0"/>
              <a:t>But the algorithm is significantly faster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Complex networks: Study of representations of interactions between real-world entities</a:t>
            </a:r>
          </a:p>
          <a:p>
            <a:endParaRPr lang="en-US" dirty="0" smtClean="0"/>
          </a:p>
          <a:p>
            <a:r>
              <a:rPr lang="en-US" dirty="0" smtClean="0"/>
              <a:t>Borrows heavily from classical graph theory</a:t>
            </a:r>
          </a:p>
          <a:p>
            <a:endParaRPr lang="en-US" dirty="0" smtClean="0"/>
          </a:p>
          <a:p>
            <a:r>
              <a:rPr lang="en-US" dirty="0" smtClean="0"/>
              <a:t>Vertices, nodes, entities connected by links, edges, connections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based their algorithm on Hendrickson-Leland collapsing approach</a:t>
            </a:r>
          </a:p>
          <a:p>
            <a:pPr lvl="1"/>
            <a:r>
              <a:rPr lang="en-US" dirty="0" smtClean="0"/>
              <a:t>Heavy Edge Matching for partitioning</a:t>
            </a:r>
          </a:p>
          <a:p>
            <a:pPr lvl="1"/>
            <a:r>
              <a:rPr lang="en-US" dirty="0" smtClean="0"/>
              <a:t>Improved Kernigan-Lin for partition refining</a:t>
            </a:r>
          </a:p>
          <a:p>
            <a:pPr marL="457200" indent="-457200">
              <a:buAutoNum type="arabicParenR"/>
            </a:pPr>
            <a:r>
              <a:rPr lang="en-US" dirty="0" smtClean="0"/>
              <a:t>Coarsen: Collapse a pair of adjacent vertices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Creates </a:t>
            </a:r>
            <a:r>
              <a:rPr lang="en-US" dirty="0" err="1" smtClean="0"/>
              <a:t>multinode</a:t>
            </a:r>
            <a:r>
              <a:rPr lang="en-US" dirty="0" smtClean="0"/>
              <a:t> of the vertices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They use “maximal </a:t>
            </a:r>
            <a:r>
              <a:rPr lang="en-US" dirty="0" err="1" smtClean="0"/>
              <a:t>matchings</a:t>
            </a:r>
            <a:r>
              <a:rPr lang="en-US" dirty="0" smtClean="0"/>
              <a:t>” to include maximum possible number of collapsed edges</a:t>
            </a:r>
          </a:p>
          <a:p>
            <a:pPr marL="457200" indent="-457200">
              <a:buAutoNum type="arabicParenR"/>
            </a:pPr>
            <a:r>
              <a:rPr lang="en-US" dirty="0" smtClean="0"/>
              <a:t>Partition: Compute a high-quality bisection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Cut the graph in a meaningful way</a:t>
            </a:r>
          </a:p>
          <a:p>
            <a:pPr marL="822960" lvl="1" indent="-457200">
              <a:buAutoNum type="arabicParenR"/>
            </a:pPr>
            <a:r>
              <a:rPr lang="en-US" dirty="0" smtClean="0"/>
              <a:t>KL, SB, GGP, GGGP</a:t>
            </a:r>
          </a:p>
          <a:p>
            <a:pPr marL="457200" indent="-4572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dirty="0" err="1" smtClean="0"/>
              <a:t>Uncoarsening</a:t>
            </a:r>
            <a:r>
              <a:rPr lang="en-US" dirty="0" smtClean="0"/>
              <a:t>: Expand the smaller graph back into the original via boundary KL method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dirty="0" smtClean="0"/>
              <a:t>The graph is </a:t>
            </a:r>
            <a:r>
              <a:rPr lang="en-US" dirty="0" err="1" smtClean="0"/>
              <a:t>uncoarsened</a:t>
            </a:r>
            <a:r>
              <a:rPr lang="en-US" dirty="0" smtClean="0"/>
              <a:t> in stages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dirty="0" smtClean="0"/>
              <a:t>At each stage, the partition is corrected</a:t>
            </a:r>
          </a:p>
          <a:p>
            <a:pPr marL="822960" lvl="1" indent="-45720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graph that shows their algorithm is better</a:t>
            </a:r>
          </a:p>
          <a:p>
            <a:pPr lvl="1"/>
            <a:r>
              <a:rPr lang="en-US" dirty="0" smtClean="0"/>
              <a:t>Compared to MS Bisection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775535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Karypis</a:t>
            </a:r>
            <a:r>
              <a:rPr lang="en-US" dirty="0" smtClean="0"/>
              <a:t>-Kumar Multi-level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graph showing their algorithm is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75156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Software for calculating partitions, clusters </a:t>
            </a:r>
          </a:p>
          <a:p>
            <a:pPr lvl="1"/>
            <a:r>
              <a:rPr lang="en-US" dirty="0" smtClean="0"/>
              <a:t>Uses novel algorithms developed at UT Austin</a:t>
            </a:r>
          </a:p>
          <a:p>
            <a:r>
              <a:rPr lang="en-US" dirty="0" smtClean="0"/>
              <a:t>Avoids use of eigenvector-based schemes </a:t>
            </a:r>
          </a:p>
          <a:p>
            <a:pPr lvl="1"/>
            <a:r>
              <a:rPr lang="en-US" dirty="0" smtClean="0"/>
              <a:t>Eigenvectors are Expensive to compute</a:t>
            </a:r>
          </a:p>
          <a:p>
            <a:r>
              <a:rPr lang="en-US" dirty="0" smtClean="0"/>
              <a:t>Key idea: Finding graph clusters equivalent to maximizing  weighted kernel k-means objective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/>
              <a:t>Karypis</a:t>
            </a:r>
            <a:r>
              <a:rPr lang="en-US" dirty="0" smtClean="0"/>
              <a:t>-Kumar, multi-level</a:t>
            </a:r>
          </a:p>
          <a:p>
            <a:endParaRPr lang="en-US" dirty="0" smtClean="0"/>
          </a:p>
          <a:p>
            <a:r>
              <a:rPr lang="en-US" dirty="0" smtClean="0"/>
              <a:t>Coarsening: Yu-Shi algorithm, a kind of spectral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28599"/>
            <a:ext cx="5257800" cy="61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Refinement – Objectives, Kernel Matrix to use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54020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242" y="1447800"/>
            <a:ext cx="8172522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Graclus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Harry Potter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399"/>
            <a:ext cx="4953000" cy="263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Community: One of many (possibly overlapping) </a:t>
            </a:r>
            <a:r>
              <a:rPr lang="en-US" dirty="0" err="1" smtClean="0"/>
              <a:t>subgraphs</a:t>
            </a:r>
            <a:endParaRPr lang="en-US" dirty="0" smtClean="0"/>
          </a:p>
          <a:p>
            <a:pPr lvl="1"/>
            <a:r>
              <a:rPr lang="en-US" dirty="0" smtClean="0"/>
              <a:t>Has strong internal node-node connections</a:t>
            </a:r>
          </a:p>
          <a:p>
            <a:pPr lvl="1"/>
            <a:r>
              <a:rPr lang="en-US" dirty="0" smtClean="0"/>
              <a:t>Weaker external connections</a:t>
            </a:r>
          </a:p>
          <a:p>
            <a:pPr lvl="1"/>
            <a:r>
              <a:rPr lang="en-US" dirty="0" smtClean="0"/>
              <a:t>Community detection algorithms stress high internal connectivity and low external connectivity with a given community</a:t>
            </a:r>
          </a:p>
          <a:p>
            <a:r>
              <a:rPr lang="en-US" dirty="0" smtClean="0"/>
              <a:t>Cluster: See community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Shasha</a:t>
            </a:r>
            <a:r>
              <a:rPr lang="en-US" dirty="0" smtClean="0"/>
              <a:t> et al, primarily from NYU</a:t>
            </a:r>
          </a:p>
          <a:p>
            <a:r>
              <a:rPr lang="en-US" dirty="0" smtClean="0"/>
              <a:t>“Clusters graphs based on topology”</a:t>
            </a:r>
          </a:p>
          <a:p>
            <a:r>
              <a:rPr lang="en-US" dirty="0" smtClean="0"/>
              <a:t>Clusters a *set* of graphs</a:t>
            </a:r>
          </a:p>
          <a:p>
            <a:r>
              <a:rPr lang="en-US" dirty="0" smtClean="0"/>
              <a:t>Clusters a graph based on four dimensions:</a:t>
            </a:r>
          </a:p>
          <a:p>
            <a:pPr lvl="1"/>
            <a:r>
              <a:rPr lang="en-US" dirty="0" smtClean="0"/>
              <a:t>Substructure definition</a:t>
            </a:r>
          </a:p>
          <a:p>
            <a:pPr lvl="1"/>
            <a:r>
              <a:rPr lang="en-US" dirty="0" smtClean="0"/>
              <a:t>Graph type</a:t>
            </a:r>
          </a:p>
          <a:p>
            <a:pPr lvl="1"/>
            <a:r>
              <a:rPr lang="en-US" dirty="0" smtClean="0"/>
              <a:t>Distance Metric</a:t>
            </a:r>
          </a:p>
          <a:p>
            <a:pPr lvl="1"/>
            <a:r>
              <a:rPr lang="en-US" dirty="0" smtClean="0"/>
              <a:t>Number of Clusters</a:t>
            </a:r>
          </a:p>
          <a:p>
            <a:r>
              <a:rPr lang="en-US" dirty="0" smtClean="0"/>
              <a:t>16 algorithms; each dimension has 1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graph</a:t>
            </a:r>
          </a:p>
          <a:p>
            <a:pPr lvl="1"/>
            <a:r>
              <a:rPr lang="en-US" dirty="0" smtClean="0"/>
              <a:t>Record the number of times each substructure is present</a:t>
            </a:r>
          </a:p>
          <a:p>
            <a:pPr lvl="1"/>
            <a:r>
              <a:rPr lang="en-US" dirty="0" smtClean="0"/>
              <a:t>Construct a vector of non-negative integers</a:t>
            </a:r>
          </a:p>
          <a:p>
            <a:pPr lvl="1"/>
            <a:r>
              <a:rPr lang="en-US" dirty="0" smtClean="0"/>
              <a:t>Use the provided distance metric (inner dot product or Euclidean distance) to cluster the graph.</a:t>
            </a:r>
          </a:p>
          <a:p>
            <a:r>
              <a:rPr lang="en-US" dirty="0" smtClean="0"/>
              <a:t>Intended to work on *database* of graphs, potentially thousands of them or more</a:t>
            </a:r>
          </a:p>
          <a:p>
            <a:r>
              <a:rPr lang="en-US" dirty="0" smtClean="0"/>
              <a:t>Algorithm is supposed to be fast</a:t>
            </a:r>
          </a:p>
          <a:p>
            <a:pPr lvl="1"/>
            <a:r>
              <a:rPr lang="en-US" dirty="0" smtClean="0"/>
              <a:t>Can optionally use SVD for added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fast and high quality multilevel scheme for partitioning irregular graphs G. </a:t>
            </a:r>
            <a:r>
              <a:rPr lang="en-US" dirty="0" err="1" smtClean="0"/>
              <a:t>Karypis</a:t>
            </a:r>
            <a:r>
              <a:rPr lang="en-US" dirty="0" smtClean="0"/>
              <a:t> and V. Kumar, 1998</a:t>
            </a:r>
          </a:p>
          <a:p>
            <a:r>
              <a:rPr lang="en-US" dirty="0" smtClean="0"/>
              <a:t>Community structure in social and biological networks (Girvan-Newman, 2002) </a:t>
            </a:r>
            <a:r>
              <a:rPr lang="en-US" dirty="0" smtClean="0">
                <a:hlinkClick r:id="rId2"/>
              </a:rPr>
              <a:t>http://www.pnas.org/content/99/12/7821</a:t>
            </a:r>
            <a:endParaRPr lang="en-US" dirty="0" smtClean="0"/>
          </a:p>
          <a:p>
            <a:r>
              <a:rPr lang="en-US" dirty="0" smtClean="0"/>
              <a:t>A Fast Kernel-based Multilevel Algorithm for Graph Clustering, I. </a:t>
            </a:r>
            <a:r>
              <a:rPr lang="en-US" dirty="0" err="1" smtClean="0"/>
              <a:t>Dhillon</a:t>
            </a:r>
            <a:r>
              <a:rPr lang="en-US" dirty="0" smtClean="0"/>
              <a:t>, Y. Guan, and B, </a:t>
            </a:r>
            <a:r>
              <a:rPr lang="en-US" dirty="0" err="1" smtClean="0"/>
              <a:t>Kulis</a:t>
            </a:r>
            <a:r>
              <a:rPr lang="en-US" dirty="0" smtClean="0"/>
              <a:t>, 2005 </a:t>
            </a:r>
            <a:r>
              <a:rPr lang="en-US" dirty="0" smtClean="0">
                <a:hlinkClick r:id="rId3"/>
              </a:rPr>
              <a:t>http://www.acm.org/sigs/sigkdd/kdd2005/index.html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Sources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Modularity and community structure in networks (Newman, 2006)</a:t>
            </a:r>
          </a:p>
          <a:p>
            <a:r>
              <a:rPr lang="en-US" dirty="0" smtClean="0"/>
              <a:t>Community Detection Algorithms: A comparative analysis by </a:t>
            </a:r>
            <a:r>
              <a:rPr lang="en-US" dirty="0" err="1" smtClean="0"/>
              <a:t>Lancichinetti</a:t>
            </a:r>
            <a:r>
              <a:rPr lang="en-US" dirty="0" smtClean="0"/>
              <a:t> and </a:t>
            </a:r>
            <a:r>
              <a:rPr lang="en-US" dirty="0" err="1" smtClean="0"/>
              <a:t>Fortunato</a:t>
            </a:r>
            <a:r>
              <a:rPr lang="en-US" dirty="0" smtClean="0"/>
              <a:t>, 2009</a:t>
            </a:r>
          </a:p>
          <a:p>
            <a:r>
              <a:rPr lang="en-US" dirty="0" smtClean="0"/>
              <a:t>Community detection in graphs by </a:t>
            </a:r>
            <a:r>
              <a:rPr lang="en-US" dirty="0" err="1" smtClean="0"/>
              <a:t>Fortunato</a:t>
            </a:r>
            <a:r>
              <a:rPr lang="en-US" dirty="0" smtClean="0"/>
              <a:t>, 2009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Practical applications of clustering, community detection</a:t>
            </a:r>
          </a:p>
          <a:p>
            <a:pPr lvl="1"/>
            <a:r>
              <a:rPr lang="en-US" dirty="0" smtClean="0"/>
              <a:t>Simplifies visualization, analysis on complex graphs</a:t>
            </a:r>
          </a:p>
          <a:p>
            <a:pPr lvl="1"/>
            <a:r>
              <a:rPr lang="en-US" dirty="0" smtClean="0"/>
              <a:t>Search engines – Categorization</a:t>
            </a:r>
          </a:p>
          <a:p>
            <a:pPr lvl="2"/>
            <a:r>
              <a:rPr lang="en-US" dirty="0" smtClean="0"/>
              <a:t>Clusty.com was an early </a:t>
            </a:r>
            <a:r>
              <a:rPr lang="en-US" dirty="0" smtClean="0"/>
              <a:t>one, is still around</a:t>
            </a:r>
            <a:endParaRPr lang="en-US" dirty="0" smtClean="0"/>
          </a:p>
          <a:p>
            <a:pPr lvl="1"/>
            <a:r>
              <a:rPr lang="en-US" dirty="0" smtClean="0"/>
              <a:t>Social networks - Useful for tracking group dynamics</a:t>
            </a:r>
          </a:p>
          <a:p>
            <a:pPr lvl="1"/>
            <a:r>
              <a:rPr lang="en-US" dirty="0" smtClean="0"/>
              <a:t>Neural networks - Tracks functional units</a:t>
            </a:r>
          </a:p>
          <a:p>
            <a:pPr lvl="1"/>
            <a:r>
              <a:rPr lang="en-US" dirty="0" smtClean="0"/>
              <a:t>Food webs - helps isolate co-dependent groups of organisms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86E1A0-44E4-4B36-B749-D23FB53050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Published by Michelle Girvan and Mark Newman in 2002</a:t>
            </a:r>
          </a:p>
          <a:p>
            <a:endParaRPr lang="en-US" dirty="0" smtClean="0"/>
          </a:p>
          <a:p>
            <a:r>
              <a:rPr lang="en-US" dirty="0" smtClean="0"/>
              <a:t>Helped rekindle recent interest in community detection</a:t>
            </a:r>
          </a:p>
          <a:p>
            <a:endParaRPr lang="en-US" dirty="0"/>
          </a:p>
          <a:p>
            <a:r>
              <a:rPr lang="en-US" dirty="0" smtClean="0"/>
              <a:t>Iteratively finds community boundaries</a:t>
            </a:r>
          </a:p>
          <a:p>
            <a:endParaRPr lang="en-US" dirty="0" smtClean="0"/>
          </a:p>
          <a:p>
            <a:r>
              <a:rPr lang="en-US" dirty="0" smtClean="0"/>
              <a:t>Hierarchical divisive algorithm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edge-</a:t>
            </a:r>
            <a:r>
              <a:rPr lang="en-US" dirty="0" err="1" smtClean="0"/>
              <a:t>betweenness</a:t>
            </a:r>
            <a:r>
              <a:rPr lang="en-US" dirty="0" smtClean="0"/>
              <a:t> for all edges</a:t>
            </a:r>
          </a:p>
          <a:p>
            <a:endParaRPr lang="en-US" dirty="0" smtClean="0"/>
          </a:p>
          <a:p>
            <a:r>
              <a:rPr lang="en-US" dirty="0" smtClean="0"/>
              <a:t>Remove the edge with highest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Recalculate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Repeat until all edges are removed, or modularity function is optimized (depending on variation)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Function: Objective measure of how good community divisions are</a:t>
            </a:r>
          </a:p>
          <a:p>
            <a:r>
              <a:rPr lang="en-US" dirty="0" smtClean="0"/>
              <a:t>Girvan-Newman Modularity is most popular quality function</a:t>
            </a:r>
          </a:p>
          <a:p>
            <a:pPr lvl="1"/>
            <a:r>
              <a:rPr lang="en-US" dirty="0" smtClean="0"/>
              <a:t>Premise: Random graph has no communities</a:t>
            </a:r>
          </a:p>
          <a:p>
            <a:pPr lvl="1"/>
            <a:r>
              <a:rPr lang="en-US" dirty="0" smtClean="0"/>
              <a:t>Create a null model of the original graph – similar to actual graph, but without communities.</a:t>
            </a:r>
          </a:p>
          <a:p>
            <a:pPr lvl="1"/>
            <a:r>
              <a:rPr lang="en-US" dirty="0" smtClean="0"/>
              <a:t>May involve, </a:t>
            </a:r>
            <a:r>
              <a:rPr lang="en-US" dirty="0" err="1" smtClean="0"/>
              <a:t>f.ex</a:t>
            </a:r>
            <a:r>
              <a:rPr lang="en-US" dirty="0" smtClean="0"/>
              <a:t> randomly rewiring certain nodes while maintaining their degree</a:t>
            </a:r>
          </a:p>
          <a:p>
            <a:pPr lvl="1"/>
            <a:r>
              <a:rPr lang="en-US" dirty="0" smtClean="0"/>
              <a:t>Hereafter referred to simply as “modularity”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Modularity equation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Obviously, we can try and optimize this function directly; there are other approaches that do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2786E1A0-44E4-4B36-B749-D23FB53050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34065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1143</TotalTime>
  <Words>1434</Words>
  <Application>Microsoft Office PowerPoint</Application>
  <PresentationFormat>On-screen Show (4:3)</PresentationFormat>
  <Paragraphs>337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Community Detection And Clustering in Graphs</vt:lpstr>
      <vt:lpstr>Agenda</vt:lpstr>
      <vt:lpstr>Definitions</vt:lpstr>
      <vt:lpstr>Definitions (cont.)</vt:lpstr>
      <vt:lpstr>Definitions (cont.)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Algorithm</vt:lpstr>
      <vt:lpstr>Girvan-Newman Complexity</vt:lpstr>
      <vt:lpstr>Girvan-Newman Output</vt:lpstr>
      <vt:lpstr>Girvan-Newman Output</vt:lpstr>
      <vt:lpstr>Girvan-Newman Output</vt:lpstr>
      <vt:lpstr>Donetti-Munoz Spectral Method</vt:lpstr>
      <vt:lpstr>Donetti-Munoz Spectral Method</vt:lpstr>
      <vt:lpstr>Donetti-Munoz Spectral Method</vt:lpstr>
      <vt:lpstr>Donetti-Munoz Spectral Method</vt:lpstr>
      <vt:lpstr>Donetti-Munoz Spectral Method</vt:lpstr>
      <vt:lpstr>Donetti-Munoz Spectral Method</vt:lpstr>
      <vt:lpstr>Donetti-Munoz Spectral Method</vt:lpstr>
      <vt:lpstr>Karypis-Kumar Multi-level Partitioning</vt:lpstr>
      <vt:lpstr>Karypis-Kumar Multi-level Partitioning</vt:lpstr>
      <vt:lpstr>Karypis-Kumar Multi-level Partitioning</vt:lpstr>
      <vt:lpstr>Karypis-Kumar Multi-level Partitioning</vt:lpstr>
      <vt:lpstr>Karypis-Kumar Multi-level Partitioning</vt:lpstr>
      <vt:lpstr>Graclus</vt:lpstr>
      <vt:lpstr>Graclus</vt:lpstr>
      <vt:lpstr>Graclus</vt:lpstr>
      <vt:lpstr>Graclus</vt:lpstr>
      <vt:lpstr>Graclus</vt:lpstr>
      <vt:lpstr>Graclus</vt:lpstr>
      <vt:lpstr>GraphClust</vt:lpstr>
      <vt:lpstr>GraphClust</vt:lpstr>
      <vt:lpstr>List of Sources</vt:lpstr>
      <vt:lpstr>List of Sources (cont.)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</dc:title>
  <dc:creator>mallyvai</dc:creator>
  <cp:lastModifiedBy>mallyvai</cp:lastModifiedBy>
  <cp:revision>221</cp:revision>
  <dcterms:created xsi:type="dcterms:W3CDTF">2010-01-12T04:48:18Z</dcterms:created>
  <dcterms:modified xsi:type="dcterms:W3CDTF">2010-01-22T22:06:43Z</dcterms:modified>
</cp:coreProperties>
</file>