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5" roundtripDataSignature="AMtx7mimDzNJxEefFeOO2KMyD5HP3HRSE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Çağla Keleş Yiği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6-05T20:27:36.728">
    <p:pos x="6000" y="0"/>
    <p:text>I couldn't put the high resolution it didn't give me that option don't know why</p:text>
    <p:extLst>
      <p:ext uri="{C676402C-5697-4E1C-873F-D02D1690AC5C}">
        <p15:threadingInfo timeZoneBias="0"/>
      </p:ext>
      <p:ext uri="http://customooxmlschemas.google.com/">
        <go:slidesCustomData xmlns:go="http://customooxmlschemas.google.com/" commentPostId="AAABPPd9lO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38a58526d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e38a58526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38a58526d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e38a58526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38a58526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e38a58526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0"/>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0"/>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0"/>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0"/>
          <p:cNvGrpSpPr/>
          <p:nvPr/>
        </p:nvGrpSpPr>
        <p:grpSpPr>
          <a:xfrm>
            <a:off x="255200" y="592"/>
            <a:ext cx="2250363" cy="1044300"/>
            <a:chOff x="255200" y="592"/>
            <a:chExt cx="2250363" cy="1044300"/>
          </a:xfrm>
        </p:grpSpPr>
        <p:sp>
          <p:nvSpPr>
            <p:cNvPr id="15" name="Google Shape;15;p10"/>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0"/>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0"/>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0"/>
          <p:cNvGrpSpPr/>
          <p:nvPr/>
        </p:nvGrpSpPr>
        <p:grpSpPr>
          <a:xfrm>
            <a:off x="905395" y="592"/>
            <a:ext cx="2250363" cy="1044300"/>
            <a:chOff x="905395" y="592"/>
            <a:chExt cx="2250363" cy="1044300"/>
          </a:xfrm>
        </p:grpSpPr>
        <p:sp>
          <p:nvSpPr>
            <p:cNvPr id="19" name="Google Shape;19;p10"/>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0"/>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0"/>
          <p:cNvGrpSpPr/>
          <p:nvPr/>
        </p:nvGrpSpPr>
        <p:grpSpPr>
          <a:xfrm>
            <a:off x="7057468" y="5088"/>
            <a:ext cx="1851281" cy="752108"/>
            <a:chOff x="6917201" y="0"/>
            <a:chExt cx="2227776" cy="863400"/>
          </a:xfrm>
        </p:grpSpPr>
        <p:sp>
          <p:nvSpPr>
            <p:cNvPr id="23" name="Google Shape;23;p1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0"/>
          <p:cNvGrpSpPr/>
          <p:nvPr/>
        </p:nvGrpSpPr>
        <p:grpSpPr>
          <a:xfrm>
            <a:off x="6553032" y="4217852"/>
            <a:ext cx="2389067" cy="925737"/>
            <a:chOff x="6917201" y="0"/>
            <a:chExt cx="2227776" cy="863400"/>
          </a:xfrm>
        </p:grpSpPr>
        <p:sp>
          <p:nvSpPr>
            <p:cNvPr id="27" name="Google Shape;27;p10"/>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0"/>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0"/>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0"/>
          <p:cNvGrpSpPr/>
          <p:nvPr/>
        </p:nvGrpSpPr>
        <p:grpSpPr>
          <a:xfrm>
            <a:off x="199149" y="4055652"/>
            <a:ext cx="2795413" cy="1083308"/>
            <a:chOff x="6917201" y="0"/>
            <a:chExt cx="2227776" cy="863400"/>
          </a:xfrm>
        </p:grpSpPr>
        <p:sp>
          <p:nvSpPr>
            <p:cNvPr id="31" name="Google Shape;31;p1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0"/>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0"/>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1"/>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44" name="Shape 44"/>
        <p:cNvGrpSpPr/>
        <p:nvPr/>
      </p:nvGrpSpPr>
      <p:grpSpPr>
        <a:xfrm>
          <a:off x="0" y="0"/>
          <a:ext cx="0" cy="0"/>
          <a:chOff x="0" y="0"/>
          <a:chExt cx="0" cy="0"/>
        </a:xfrm>
      </p:grpSpPr>
      <p:sp>
        <p:nvSpPr>
          <p:cNvPr id="45" name="Google Shape;45;p1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50" name="Shape 50"/>
        <p:cNvGrpSpPr/>
        <p:nvPr/>
      </p:nvGrpSpPr>
      <p:grpSpPr>
        <a:xfrm>
          <a:off x="0" y="0"/>
          <a:ext cx="0" cy="0"/>
          <a:chOff x="0" y="0"/>
          <a:chExt cx="0" cy="0"/>
        </a:xfrm>
      </p:grpSpPr>
      <p:sp>
        <p:nvSpPr>
          <p:cNvPr id="51" name="Google Shape;51;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5" name="Google Shape;55;p13"/>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57" name="Shape 57"/>
        <p:cNvGrpSpPr/>
        <p:nvPr/>
      </p:nvGrpSpPr>
      <p:grpSpPr>
        <a:xfrm>
          <a:off x="0" y="0"/>
          <a:ext cx="0" cy="0"/>
          <a:chOff x="0" y="0"/>
          <a:chExt cx="0" cy="0"/>
        </a:xfrm>
      </p:grpSpPr>
      <p:sp>
        <p:nvSpPr>
          <p:cNvPr id="58" name="Google Shape;58;p14"/>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14"/>
          <p:cNvGrpSpPr/>
          <p:nvPr/>
        </p:nvGrpSpPr>
        <p:grpSpPr>
          <a:xfrm>
            <a:off x="255991" y="-118"/>
            <a:ext cx="2251347" cy="1043408"/>
            <a:chOff x="3961956" y="4383950"/>
            <a:chExt cx="1160548" cy="548700"/>
          </a:xfrm>
        </p:grpSpPr>
        <p:sp>
          <p:nvSpPr>
            <p:cNvPr id="61" name="Google Shape;61;p14"/>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14"/>
          <p:cNvGrpSpPr/>
          <p:nvPr/>
        </p:nvGrpSpPr>
        <p:grpSpPr>
          <a:xfrm>
            <a:off x="34934" y="4522125"/>
            <a:ext cx="1593305" cy="617072"/>
            <a:chOff x="6917201" y="0"/>
            <a:chExt cx="2227776" cy="863400"/>
          </a:xfrm>
        </p:grpSpPr>
        <p:sp>
          <p:nvSpPr>
            <p:cNvPr id="66" name="Google Shape;66;p14"/>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14"/>
          <p:cNvGrpSpPr/>
          <p:nvPr/>
        </p:nvGrpSpPr>
        <p:grpSpPr>
          <a:xfrm>
            <a:off x="5886353" y="1243"/>
            <a:ext cx="3257454" cy="1261514"/>
            <a:chOff x="6917201" y="0"/>
            <a:chExt cx="2227776" cy="863400"/>
          </a:xfrm>
        </p:grpSpPr>
        <p:sp>
          <p:nvSpPr>
            <p:cNvPr id="70" name="Google Shape;70;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4"/>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74" name="Google Shape;74;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75" name="Shape 75"/>
        <p:cNvGrpSpPr/>
        <p:nvPr/>
      </p:nvGrpSpPr>
      <p:grpSpPr>
        <a:xfrm>
          <a:off x="0" y="0"/>
          <a:ext cx="0" cy="0"/>
          <a:chOff x="0" y="0"/>
          <a:chExt cx="0" cy="0"/>
        </a:xfrm>
      </p:grpSpPr>
      <p:sp>
        <p:nvSpPr>
          <p:cNvPr id="76" name="Google Shape;76;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15"/>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5"/>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2" name="Google Shape;82;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83" name="Shape 83"/>
        <p:cNvGrpSpPr/>
        <p:nvPr/>
      </p:nvGrpSpPr>
      <p:grpSpPr>
        <a:xfrm>
          <a:off x="0" y="0"/>
          <a:ext cx="0" cy="0"/>
          <a:chOff x="0" y="0"/>
          <a:chExt cx="0" cy="0"/>
        </a:xfrm>
      </p:grpSpPr>
      <p:sp>
        <p:nvSpPr>
          <p:cNvPr id="84" name="Google Shape;84;p16"/>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88" name="Google Shape;88;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89" name="Shape 89"/>
        <p:cNvGrpSpPr/>
        <p:nvPr/>
      </p:nvGrpSpPr>
      <p:grpSpPr>
        <a:xfrm>
          <a:off x="0" y="0"/>
          <a:ext cx="0" cy="0"/>
          <a:chOff x="0" y="0"/>
          <a:chExt cx="0" cy="0"/>
        </a:xfrm>
      </p:grpSpPr>
      <p:sp>
        <p:nvSpPr>
          <p:cNvPr id="90" name="Google Shape;90;p17"/>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7"/>
          <p:cNvGrpSpPr/>
          <p:nvPr/>
        </p:nvGrpSpPr>
        <p:grpSpPr>
          <a:xfrm>
            <a:off x="5959222" y="4119576"/>
            <a:ext cx="2520951" cy="1024165"/>
            <a:chOff x="6917201" y="0"/>
            <a:chExt cx="2227776" cy="863400"/>
          </a:xfrm>
        </p:grpSpPr>
        <p:sp>
          <p:nvSpPr>
            <p:cNvPr id="92" name="Google Shape;92;p1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17"/>
          <p:cNvGrpSpPr/>
          <p:nvPr/>
        </p:nvGrpSpPr>
        <p:grpSpPr>
          <a:xfrm>
            <a:off x="199149" y="2"/>
            <a:ext cx="2795413" cy="1083308"/>
            <a:chOff x="6917201" y="0"/>
            <a:chExt cx="2227776" cy="863400"/>
          </a:xfrm>
        </p:grpSpPr>
        <p:sp>
          <p:nvSpPr>
            <p:cNvPr id="96" name="Google Shape;96;p1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17"/>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00" name="Google Shape;100;p17"/>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01" name="Google Shape;101;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9"/>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kaggle.com/code/rielumboh/predicting-wine-quality-project" TargetMode="External"/><Relationship Id="rId4" Type="http://schemas.openxmlformats.org/officeDocument/2006/relationships/hyperlink" Target="https://archive.ics.uci.edu/dataset/186/wine+quality" TargetMode="External"/><Relationship Id="rId5" Type="http://schemas.openxmlformats.org/officeDocument/2006/relationships/hyperlink" Target="https://www.kaggle.com/datasets/uciml/red-wine-quality-cortez-et-al-20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800"/>
              <a:buNone/>
            </a:pPr>
            <a:r>
              <a:rPr lang="en"/>
              <a:t>Wine Quality Project</a:t>
            </a:r>
            <a:endParaRPr/>
          </a:p>
        </p:txBody>
      </p:sp>
      <p:sp>
        <p:nvSpPr>
          <p:cNvPr id="109" name="Google Shape;109;p1"/>
          <p:cNvSpPr txBox="1"/>
          <p:nvPr>
            <p:ph idx="1" type="subTitle"/>
          </p:nvPr>
        </p:nvSpPr>
        <p:spPr>
          <a:xfrm>
            <a:off x="1858700" y="3413157"/>
            <a:ext cx="5361300" cy="780707"/>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
              <a:t>Cagla Keles and Shawn Oyer</a:t>
            </a:r>
            <a:endParaRPr/>
          </a:p>
          <a:p>
            <a:pPr indent="0" lvl="0" marL="0" rtl="0" algn="ctr">
              <a:lnSpc>
                <a:spcPct val="100000"/>
              </a:lnSpc>
              <a:spcBef>
                <a:spcPts val="0"/>
              </a:spcBef>
              <a:spcAft>
                <a:spcPts val="0"/>
              </a:spcAft>
              <a:buSzPts val="1600"/>
              <a:buNone/>
            </a:pPr>
            <a:r>
              <a:rPr lang="en"/>
              <a:t>6/7/2024</a:t>
            </a:r>
            <a:endParaRPr/>
          </a:p>
          <a:p>
            <a:pPr indent="0" lvl="0" marL="0" rtl="0" algn="ctr">
              <a:lnSpc>
                <a:spcPct val="100000"/>
              </a:lnSpc>
              <a:spcBef>
                <a:spcPts val="0"/>
              </a:spcBef>
              <a:spcAft>
                <a:spcPts val="0"/>
              </a:spcAft>
              <a:buSzPts val="1600"/>
              <a:buNone/>
            </a:pPr>
            <a:r>
              <a:t/>
            </a:r>
            <a:endParaRPr/>
          </a:p>
        </p:txBody>
      </p:sp>
      <p:pic>
        <p:nvPicPr>
          <p:cNvPr id="110" name="Google Shape;110;p1"/>
          <p:cNvPicPr preferRelativeResize="0"/>
          <p:nvPr/>
        </p:nvPicPr>
        <p:blipFill>
          <a:blip r:embed="rId3">
            <a:alphaModFix/>
          </a:blip>
          <a:stretch>
            <a:fillRect/>
          </a:stretch>
        </p:blipFill>
        <p:spPr>
          <a:xfrm>
            <a:off x="6965928" y="1452525"/>
            <a:ext cx="1619197" cy="1960625"/>
          </a:xfrm>
          <a:prstGeom prst="rect">
            <a:avLst/>
          </a:prstGeom>
          <a:noFill/>
          <a:ln>
            <a:noFill/>
          </a:ln>
        </p:spPr>
      </p:pic>
      <p:pic>
        <p:nvPicPr>
          <p:cNvPr id="111" name="Google Shape;111;p1"/>
          <p:cNvPicPr preferRelativeResize="0"/>
          <p:nvPr/>
        </p:nvPicPr>
        <p:blipFill>
          <a:blip r:embed="rId3">
            <a:alphaModFix/>
          </a:blip>
          <a:stretch>
            <a:fillRect/>
          </a:stretch>
        </p:blipFill>
        <p:spPr>
          <a:xfrm>
            <a:off x="489628" y="1452525"/>
            <a:ext cx="1619197" cy="196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Resources Used</a:t>
            </a:r>
            <a:endParaRPr/>
          </a:p>
        </p:txBody>
      </p:sp>
      <p:sp>
        <p:nvSpPr>
          <p:cNvPr id="176" name="Google Shape;176;p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Johnson, Philip, and John Burgee. “Predicting Wine Quality project.” Wikipedia, the free encyclopedia, </a:t>
            </a:r>
            <a:r>
              <a:rPr lang="en" sz="1200" u="sng">
                <a:solidFill>
                  <a:schemeClr val="hlink"/>
                </a:solidFill>
                <a:highlight>
                  <a:srgbClr val="FFFFFF"/>
                </a:highlight>
                <a:latin typeface="Roboto"/>
                <a:ea typeface="Roboto"/>
                <a:cs typeface="Roboto"/>
                <a:sym typeface="Roboto"/>
                <a:hlinkClick r:id="rId3"/>
              </a:rPr>
              <a:t>https://www.kaggle.com/code/rielumboh/predicting-wine-quality-project</a:t>
            </a:r>
            <a:r>
              <a:rPr lang="en" sz="1200">
                <a:solidFill>
                  <a:srgbClr val="212121"/>
                </a:solidFill>
                <a:highlight>
                  <a:srgbClr val="FFFFFF"/>
                </a:highlight>
                <a:latin typeface="Roboto"/>
                <a:ea typeface="Roboto"/>
                <a:cs typeface="Roboto"/>
                <a:sym typeface="Roboto"/>
              </a:rPr>
              <a:t>. Accessed 3 June 2024.</a:t>
            </a:r>
            <a:endParaRPr sz="1200">
              <a:solidFill>
                <a:srgbClr val="212121"/>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a:solidFill>
                  <a:srgbClr val="212121"/>
                </a:solidFill>
                <a:highlight>
                  <a:srgbClr val="FFFFFF"/>
                </a:highlight>
                <a:latin typeface="Roboto"/>
                <a:ea typeface="Roboto"/>
                <a:cs typeface="Roboto"/>
                <a:sym typeface="Roboto"/>
              </a:rPr>
              <a:t>P. Cortez, A. Cerdeira, F. Almeida, T. Matos and J. Reis. Modeling wine preferences by data mining from physicochemical properties. In Decision Support Systems, Elsevier, 2009, 47(4):547-553. ISSN: 0167-9236.</a:t>
            </a:r>
            <a:endParaRPr sz="1200">
              <a:solidFill>
                <a:srgbClr val="212121"/>
              </a:solidFill>
              <a:highlight>
                <a:srgbClr val="FFFFFF"/>
              </a:highlight>
              <a:latin typeface="Roboto"/>
              <a:ea typeface="Roboto"/>
              <a:cs typeface="Roboto"/>
              <a:sym typeface="Roboto"/>
            </a:endParaRPr>
          </a:p>
          <a:p>
            <a:pPr indent="0" lvl="0" marL="0" rtl="0" algn="l">
              <a:spcBef>
                <a:spcPts val="800"/>
              </a:spcBef>
              <a:spcAft>
                <a:spcPts val="0"/>
              </a:spcAft>
              <a:buNone/>
            </a:pPr>
            <a:r>
              <a:rPr lang="en" sz="1750">
                <a:solidFill>
                  <a:srgbClr val="212121"/>
                </a:solidFill>
                <a:highlight>
                  <a:srgbClr val="FFFFFF"/>
                </a:highlight>
                <a:latin typeface="Roboto"/>
                <a:ea typeface="Roboto"/>
                <a:cs typeface="Roboto"/>
                <a:sym typeface="Roboto"/>
              </a:rPr>
              <a:t>Dataset Links:</a:t>
            </a:r>
            <a:endParaRPr sz="1750">
              <a:solidFill>
                <a:srgbClr val="212121"/>
              </a:solidFill>
              <a:highlight>
                <a:srgbClr val="FFFFFF"/>
              </a:highlight>
              <a:latin typeface="Roboto"/>
              <a:ea typeface="Roboto"/>
              <a:cs typeface="Roboto"/>
              <a:sym typeface="Roboto"/>
            </a:endParaRPr>
          </a:p>
          <a:p>
            <a:pPr indent="0" lvl="0" marL="0" rtl="0" algn="l">
              <a:spcBef>
                <a:spcPts val="800"/>
              </a:spcBef>
              <a:spcAft>
                <a:spcPts val="0"/>
              </a:spcAft>
              <a:buNone/>
            </a:pPr>
            <a:r>
              <a:rPr lang="en" sz="1200" u="sng">
                <a:solidFill>
                  <a:schemeClr val="hlink"/>
                </a:solidFill>
                <a:highlight>
                  <a:srgbClr val="FFFFFF"/>
                </a:highlight>
                <a:latin typeface="Roboto"/>
                <a:ea typeface="Roboto"/>
                <a:cs typeface="Roboto"/>
                <a:sym typeface="Roboto"/>
                <a:hlinkClick r:id="rId4"/>
              </a:rPr>
              <a:t>https://archive.ics.uci.edu/dataset/186/wine+quality</a:t>
            </a:r>
            <a:endParaRPr sz="1200" u="sng">
              <a:solidFill>
                <a:schemeClr val="hlink"/>
              </a:solidFill>
              <a:highlight>
                <a:srgbClr val="FFFFFF"/>
              </a:highlight>
              <a:latin typeface="Roboto"/>
              <a:ea typeface="Roboto"/>
              <a:cs typeface="Roboto"/>
              <a:sym typeface="Roboto"/>
            </a:endParaRPr>
          </a:p>
          <a:p>
            <a:pPr indent="0" lvl="0" marL="0" rtl="0" algn="l">
              <a:spcBef>
                <a:spcPts val="600"/>
              </a:spcBef>
              <a:spcAft>
                <a:spcPts val="0"/>
              </a:spcAft>
              <a:buNone/>
            </a:pPr>
            <a:r>
              <a:rPr lang="en" sz="1200" u="sng">
                <a:solidFill>
                  <a:schemeClr val="hlink"/>
                </a:solidFill>
                <a:highlight>
                  <a:srgbClr val="FFFFFF"/>
                </a:highlight>
                <a:latin typeface="Roboto"/>
                <a:ea typeface="Roboto"/>
                <a:cs typeface="Roboto"/>
                <a:sym typeface="Roboto"/>
                <a:hlinkClick r:id="rId5"/>
              </a:rPr>
              <a:t>https://www.kaggle.com/datasets/uciml/red-wine-quality-cortez-et-al-2009</a:t>
            </a:r>
            <a:endParaRPr sz="1200" u="sng">
              <a:solidFill>
                <a:schemeClr val="hlink"/>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e38a58526d_0_25"/>
          <p:cNvSpPr txBox="1"/>
          <p:nvPr>
            <p:ph type="title"/>
          </p:nvPr>
        </p:nvSpPr>
        <p:spPr>
          <a:xfrm>
            <a:off x="819150" y="5172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Intro and Overall Goals</a:t>
            </a:r>
            <a:endParaRPr/>
          </a:p>
        </p:txBody>
      </p:sp>
      <p:sp>
        <p:nvSpPr>
          <p:cNvPr id="117" name="Google Shape;117;g2e38a58526d_0_25"/>
          <p:cNvSpPr txBox="1"/>
          <p:nvPr>
            <p:ph idx="1" type="body"/>
          </p:nvPr>
        </p:nvSpPr>
        <p:spPr>
          <a:xfrm>
            <a:off x="819150" y="1057875"/>
            <a:ext cx="7505700" cy="39396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710">
                <a:solidFill>
                  <a:srgbClr val="212121"/>
                </a:solidFill>
                <a:highlight>
                  <a:srgbClr val="FFFFFF"/>
                </a:highlight>
                <a:latin typeface="Arial"/>
                <a:ea typeface="Arial"/>
                <a:cs typeface="Arial"/>
                <a:sym typeface="Arial"/>
              </a:rPr>
              <a:t>This project seeks to unravel the complex relationships between the physicochemical properties of wine and its perceived quality. </a:t>
            </a:r>
            <a:endParaRPr sz="2710">
              <a:solidFill>
                <a:srgbClr val="212121"/>
              </a:solidFill>
              <a:highlight>
                <a:srgbClr val="FFFFFF"/>
              </a:highlight>
              <a:latin typeface="Arial"/>
              <a:ea typeface="Arial"/>
              <a:cs typeface="Arial"/>
              <a:sym typeface="Arial"/>
            </a:endParaRPr>
          </a:p>
          <a:p>
            <a:pPr indent="0" lvl="0" marL="0" rtl="0" algn="l">
              <a:spcBef>
                <a:spcPts val="0"/>
              </a:spcBef>
              <a:spcAft>
                <a:spcPts val="0"/>
              </a:spcAft>
              <a:buNone/>
            </a:pPr>
            <a:r>
              <a:t/>
            </a:r>
            <a:endParaRPr sz="2710">
              <a:solidFill>
                <a:srgbClr val="212121"/>
              </a:solidFill>
              <a:highlight>
                <a:srgbClr val="FFFFFF"/>
              </a:highlight>
              <a:latin typeface="Arial"/>
              <a:ea typeface="Arial"/>
              <a:cs typeface="Arial"/>
              <a:sym typeface="Arial"/>
            </a:endParaRPr>
          </a:p>
          <a:p>
            <a:pPr indent="0" lvl="0" marL="0" rtl="0" algn="l">
              <a:spcBef>
                <a:spcPts val="0"/>
              </a:spcBef>
              <a:spcAft>
                <a:spcPts val="0"/>
              </a:spcAft>
              <a:buNone/>
            </a:pPr>
            <a:r>
              <a:rPr lang="en" sz="2710">
                <a:solidFill>
                  <a:srgbClr val="212121"/>
                </a:solidFill>
                <a:highlight>
                  <a:srgbClr val="FFFFFF"/>
                </a:highlight>
                <a:latin typeface="Arial"/>
                <a:ea typeface="Arial"/>
                <a:cs typeface="Arial"/>
                <a:sym typeface="Arial"/>
              </a:rPr>
              <a:t>Utilizing comprehensive datasets from the UCI Machine Learning Repository and Kaggle, this research focuses on red and white variants of the Portuguese "Vinho Verde" wine, catalogued from the 2009 vintage. </a:t>
            </a:r>
            <a:endParaRPr sz="2710">
              <a:solidFill>
                <a:srgbClr val="212121"/>
              </a:solidFill>
              <a:highlight>
                <a:srgbClr val="FFFFFF"/>
              </a:highlight>
              <a:latin typeface="Arial"/>
              <a:ea typeface="Arial"/>
              <a:cs typeface="Arial"/>
              <a:sym typeface="Arial"/>
            </a:endParaRPr>
          </a:p>
          <a:p>
            <a:pPr indent="0" lvl="0" marL="0" rtl="0" algn="l">
              <a:spcBef>
                <a:spcPts val="0"/>
              </a:spcBef>
              <a:spcAft>
                <a:spcPts val="0"/>
              </a:spcAft>
              <a:buNone/>
            </a:pPr>
            <a:r>
              <a:t/>
            </a:r>
            <a:endParaRPr sz="2500">
              <a:solidFill>
                <a:srgbClr val="212121"/>
              </a:solidFill>
              <a:highlight>
                <a:srgbClr val="FFFFFF"/>
              </a:highlight>
              <a:latin typeface="Arial"/>
              <a:ea typeface="Arial"/>
              <a:cs typeface="Arial"/>
              <a:sym typeface="Arial"/>
            </a:endParaRPr>
          </a:p>
          <a:p>
            <a:pPr indent="0" lvl="0" marL="0" rtl="0" algn="l">
              <a:spcBef>
                <a:spcPts val="0"/>
              </a:spcBef>
              <a:spcAft>
                <a:spcPts val="0"/>
              </a:spcAft>
              <a:buNone/>
            </a:pPr>
            <a:r>
              <a:t/>
            </a:r>
            <a:endParaRPr sz="2500">
              <a:solidFill>
                <a:srgbClr val="212121"/>
              </a:solidFill>
              <a:highlight>
                <a:srgbClr val="FFFFFF"/>
              </a:highlight>
              <a:latin typeface="Arial"/>
              <a:ea typeface="Arial"/>
              <a:cs typeface="Arial"/>
              <a:sym typeface="Arial"/>
            </a:endParaRPr>
          </a:p>
          <a:p>
            <a:pPr indent="0" lvl="0" marL="0" rtl="0" algn="l">
              <a:spcBef>
                <a:spcPts val="0"/>
              </a:spcBef>
              <a:spcAft>
                <a:spcPts val="0"/>
              </a:spcAft>
              <a:buNone/>
            </a:pPr>
            <a:r>
              <a:rPr b="1" lang="en" sz="2500">
                <a:latin typeface="Arial"/>
                <a:ea typeface="Arial"/>
                <a:cs typeface="Arial"/>
                <a:sym typeface="Arial"/>
              </a:rPr>
              <a:t>Goal 1: Predicting Sweetness of Wine (Sweet vs Dry)</a:t>
            </a:r>
            <a:endParaRPr b="1" sz="2500">
              <a:latin typeface="Arial"/>
              <a:ea typeface="Arial"/>
              <a:cs typeface="Arial"/>
              <a:sym typeface="Arial"/>
            </a:endParaRPr>
          </a:p>
          <a:p>
            <a:pPr indent="-304006" lvl="0" marL="457200" rtl="0" algn="l">
              <a:spcBef>
                <a:spcPts val="0"/>
              </a:spcBef>
              <a:spcAft>
                <a:spcPts val="0"/>
              </a:spcAft>
              <a:buSzPct val="100000"/>
              <a:buFont typeface="Arial"/>
              <a:buChar char="●"/>
            </a:pPr>
            <a:r>
              <a:rPr lang="en" sz="2500">
                <a:latin typeface="Arial"/>
                <a:ea typeface="Arial"/>
                <a:cs typeface="Arial"/>
                <a:sym typeface="Arial"/>
              </a:rPr>
              <a:t>Created new classification based on Residual Sugar</a:t>
            </a:r>
            <a:endParaRPr sz="2500">
              <a:latin typeface="Arial"/>
              <a:ea typeface="Arial"/>
              <a:cs typeface="Arial"/>
              <a:sym typeface="Arial"/>
            </a:endParaRPr>
          </a:p>
          <a:p>
            <a:pPr indent="0" lvl="0" marL="457200" rtl="0" algn="l">
              <a:spcBef>
                <a:spcPts val="0"/>
              </a:spcBef>
              <a:spcAft>
                <a:spcPts val="0"/>
              </a:spcAft>
              <a:buNone/>
            </a:pPr>
            <a:r>
              <a:t/>
            </a:r>
            <a:endParaRPr b="1" sz="2500">
              <a:latin typeface="Arial"/>
              <a:ea typeface="Arial"/>
              <a:cs typeface="Arial"/>
              <a:sym typeface="Arial"/>
            </a:endParaRPr>
          </a:p>
          <a:p>
            <a:pPr indent="0" lvl="0" marL="0" rtl="0" algn="l">
              <a:spcBef>
                <a:spcPts val="0"/>
              </a:spcBef>
              <a:spcAft>
                <a:spcPts val="0"/>
              </a:spcAft>
              <a:buNone/>
            </a:pPr>
            <a:r>
              <a:rPr b="1" lang="en" sz="2500">
                <a:latin typeface="Arial"/>
                <a:ea typeface="Arial"/>
                <a:cs typeface="Arial"/>
                <a:sym typeface="Arial"/>
              </a:rPr>
              <a:t>Goal 2: Predicting Wine Body (Light-bodied vs Full-bodied)</a:t>
            </a:r>
            <a:endParaRPr b="1" sz="2500">
              <a:latin typeface="Arial"/>
              <a:ea typeface="Arial"/>
              <a:cs typeface="Arial"/>
              <a:sym typeface="Arial"/>
            </a:endParaRPr>
          </a:p>
          <a:p>
            <a:pPr indent="-304006" lvl="0" marL="457200" rtl="0" algn="l">
              <a:spcBef>
                <a:spcPts val="0"/>
              </a:spcBef>
              <a:spcAft>
                <a:spcPts val="0"/>
              </a:spcAft>
              <a:buSzPct val="100000"/>
              <a:buFont typeface="Arial"/>
              <a:buChar char="●"/>
            </a:pPr>
            <a:r>
              <a:rPr lang="en" sz="2500">
                <a:latin typeface="Arial"/>
                <a:ea typeface="Arial"/>
                <a:cs typeface="Arial"/>
                <a:sym typeface="Arial"/>
              </a:rPr>
              <a:t>Created new classification based on Alcohol</a:t>
            </a:r>
            <a:endParaRPr b="1" sz="2500">
              <a:latin typeface="Arial"/>
              <a:ea typeface="Arial"/>
              <a:cs typeface="Arial"/>
              <a:sym typeface="Arial"/>
            </a:endParaRPr>
          </a:p>
          <a:p>
            <a:pPr indent="0" lvl="0" marL="0" rtl="0" algn="l">
              <a:spcBef>
                <a:spcPts val="0"/>
              </a:spcBef>
              <a:spcAft>
                <a:spcPts val="0"/>
              </a:spcAft>
              <a:buNone/>
            </a:pPr>
            <a:r>
              <a:t/>
            </a:r>
            <a:endParaRPr b="1" sz="2500">
              <a:latin typeface="Arial"/>
              <a:ea typeface="Arial"/>
              <a:cs typeface="Arial"/>
              <a:sym typeface="Arial"/>
            </a:endParaRPr>
          </a:p>
          <a:p>
            <a:pPr indent="0" lvl="0" marL="0" rtl="0" algn="l">
              <a:spcBef>
                <a:spcPts val="0"/>
              </a:spcBef>
              <a:spcAft>
                <a:spcPts val="0"/>
              </a:spcAft>
              <a:buNone/>
            </a:pPr>
            <a:r>
              <a:rPr b="1" lang="en" sz="2500">
                <a:latin typeface="Arial"/>
                <a:ea typeface="Arial"/>
                <a:cs typeface="Arial"/>
                <a:sym typeface="Arial"/>
              </a:rPr>
              <a:t>Goal 3: Predicting Quality of Wine (Good vs Bad)</a:t>
            </a:r>
            <a:endParaRPr b="1" sz="2500">
              <a:latin typeface="Arial"/>
              <a:ea typeface="Arial"/>
              <a:cs typeface="Arial"/>
              <a:sym typeface="Arial"/>
            </a:endParaRPr>
          </a:p>
          <a:p>
            <a:pPr indent="-304006" lvl="0" marL="457200" rtl="0" algn="l">
              <a:spcBef>
                <a:spcPts val="0"/>
              </a:spcBef>
              <a:spcAft>
                <a:spcPts val="0"/>
              </a:spcAft>
              <a:buSzPct val="100000"/>
              <a:buFont typeface="Arial"/>
              <a:buChar char="●"/>
            </a:pPr>
            <a:r>
              <a:rPr lang="en" sz="2500">
                <a:latin typeface="Arial"/>
                <a:ea typeface="Arial"/>
                <a:cs typeface="Arial"/>
                <a:sym typeface="Arial"/>
              </a:rPr>
              <a:t>Created new classification based on Quality</a:t>
            </a:r>
            <a:endParaRPr b="1" sz="2500">
              <a:latin typeface="Arial"/>
              <a:ea typeface="Arial"/>
              <a:cs typeface="Arial"/>
              <a:sym typeface="Arial"/>
            </a:endParaRPr>
          </a:p>
          <a:p>
            <a:pPr indent="0" lvl="0" marL="0" rtl="0" algn="l">
              <a:spcBef>
                <a:spcPts val="0"/>
              </a:spcBef>
              <a:spcAft>
                <a:spcPts val="0"/>
              </a:spcAft>
              <a:buNone/>
            </a:pPr>
            <a:r>
              <a:t/>
            </a:r>
            <a:endParaRPr sz="2500">
              <a:latin typeface="Arial"/>
              <a:ea typeface="Arial"/>
              <a:cs typeface="Arial"/>
              <a:sym typeface="Arial"/>
            </a:endParaRPr>
          </a:p>
          <a:p>
            <a:pPr indent="0" lvl="0" marL="0" rtl="0" algn="l">
              <a:spcBef>
                <a:spcPts val="0"/>
              </a:spcBef>
              <a:spcAft>
                <a:spcPts val="0"/>
              </a:spcAft>
              <a:buNone/>
            </a:pPr>
            <a:r>
              <a:rPr b="1" lang="en" sz="2500">
                <a:latin typeface="Arial"/>
                <a:ea typeface="Arial"/>
                <a:cs typeface="Arial"/>
                <a:sym typeface="Arial"/>
              </a:rPr>
              <a:t>Goal 4: Identifying Best Predictive Features for Wine Quality</a:t>
            </a:r>
            <a:endParaRPr b="1" sz="2500">
              <a:latin typeface="Arial"/>
              <a:ea typeface="Arial"/>
              <a:cs typeface="Arial"/>
              <a:sym typeface="Arial"/>
            </a:endParaRPr>
          </a:p>
          <a:p>
            <a:pPr indent="-304006" lvl="0" marL="457200" rtl="0" algn="l">
              <a:spcBef>
                <a:spcPts val="0"/>
              </a:spcBef>
              <a:spcAft>
                <a:spcPts val="0"/>
              </a:spcAft>
              <a:buSzPct val="100000"/>
              <a:buFont typeface="Arial"/>
              <a:buChar char="●"/>
            </a:pPr>
            <a:r>
              <a:rPr lang="en" sz="2500">
                <a:latin typeface="Arial"/>
                <a:ea typeface="Arial"/>
                <a:cs typeface="Arial"/>
                <a:sym typeface="Arial"/>
              </a:rPr>
              <a:t>Used all features to predict Quality </a:t>
            </a:r>
            <a:endParaRPr sz="2500">
              <a:latin typeface="Arial"/>
              <a:ea typeface="Arial"/>
              <a:cs typeface="Arial"/>
              <a:sym typeface="Arial"/>
            </a:endParaRPr>
          </a:p>
          <a:p>
            <a:pPr indent="0" lvl="0" marL="0" rtl="0" algn="l">
              <a:spcBef>
                <a:spcPts val="0"/>
              </a:spcBef>
              <a:spcAft>
                <a:spcPts val="0"/>
              </a:spcAft>
              <a:buNone/>
            </a:pPr>
            <a:r>
              <a:t/>
            </a:r>
            <a:endParaRPr b="1" sz="1400">
              <a:latin typeface="Arial"/>
              <a:ea typeface="Arial"/>
              <a:cs typeface="Arial"/>
              <a:sym typeface="Arial"/>
            </a:endParaRPr>
          </a:p>
          <a:p>
            <a:pPr indent="0" lvl="0" marL="0" rtl="0" algn="l">
              <a:lnSpc>
                <a:spcPct val="140000"/>
              </a:lnSpc>
              <a:spcBef>
                <a:spcPts val="0"/>
              </a:spcBef>
              <a:spcAft>
                <a:spcPts val="0"/>
              </a:spcAft>
              <a:buNone/>
            </a:pPr>
            <a:r>
              <a:t/>
            </a:r>
            <a:endParaRPr sz="1400">
              <a:solidFill>
                <a:srgbClr val="161616"/>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250">
              <a:solidFill>
                <a:srgbClr val="4D5156"/>
              </a:solidFill>
              <a:latin typeface="Arial"/>
              <a:ea typeface="Arial"/>
              <a:cs typeface="Arial"/>
              <a:sym typeface="Arial"/>
            </a:endParaRPr>
          </a:p>
          <a:p>
            <a:pPr indent="0" lvl="0" marL="0" rtl="0" algn="l">
              <a:lnSpc>
                <a:spcPct val="115000"/>
              </a:lnSpc>
              <a:spcBef>
                <a:spcPts val="0"/>
              </a:spcBef>
              <a:spcAft>
                <a:spcPts val="0"/>
              </a:spcAft>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type="title"/>
          </p:nvPr>
        </p:nvSpPr>
        <p:spPr>
          <a:xfrm>
            <a:off x="819150" y="431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The Dataset and Pre-Processing</a:t>
            </a:r>
            <a:endParaRPr/>
          </a:p>
        </p:txBody>
      </p:sp>
      <p:sp>
        <p:nvSpPr>
          <p:cNvPr id="123" name="Google Shape;123;p2"/>
          <p:cNvSpPr txBox="1"/>
          <p:nvPr>
            <p:ph idx="1" type="body"/>
          </p:nvPr>
        </p:nvSpPr>
        <p:spPr>
          <a:xfrm>
            <a:off x="559425" y="1042250"/>
            <a:ext cx="7765500" cy="35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12121"/>
                </a:solidFill>
                <a:highlight>
                  <a:srgbClr val="FFFFFF"/>
                </a:highlight>
                <a:latin typeface="Arial"/>
                <a:ea typeface="Arial"/>
                <a:cs typeface="Arial"/>
                <a:sym typeface="Arial"/>
              </a:rPr>
              <a:t>The datasets contain detailed assessments of 1,599 red and 4,898 white wine samples, each evaluated by wine experts whose sensory ratings provide a robust basis for our analysis.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The sensory data was created using the median of at least 3 evaluations made by wine experts and each expert graded the wine quality between 0 (very bad) and 10 (excellent).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Physicochemical properties includes acidity levels, sugar content, alcohol percentage, density, pH, chloride, sulfate and sulfur dioxide levels, allowing for a comprehensive exploration of their impact on wine quality.</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Pre-processing</a:t>
            </a:r>
            <a:endParaRPr b="1"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i="1" lang="en" sz="1000">
                <a:solidFill>
                  <a:srgbClr val="000000"/>
                </a:solidFill>
                <a:latin typeface="Arial"/>
                <a:ea typeface="Arial"/>
                <a:cs typeface="Arial"/>
                <a:sym typeface="Arial"/>
              </a:rPr>
              <a:t>Handling missing values: </a:t>
            </a:r>
            <a:r>
              <a:rPr lang="en" sz="1000">
                <a:solidFill>
                  <a:srgbClr val="000000"/>
                </a:solidFill>
                <a:latin typeface="Arial"/>
                <a:ea typeface="Arial"/>
                <a:cs typeface="Arial"/>
                <a:sym typeface="Arial"/>
              </a:rPr>
              <a:t>Imputation where appropriate, </a:t>
            </a:r>
            <a:r>
              <a:rPr lang="en" sz="1000">
                <a:solidFill>
                  <a:srgbClr val="000000"/>
                </a:solidFill>
                <a:latin typeface="Arial"/>
                <a:ea typeface="Arial"/>
                <a:cs typeface="Arial"/>
                <a:sym typeface="Arial"/>
              </a:rPr>
              <a:t>or removal of records if the missing data was too sparse or deemed non-random.</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i="1" lang="en" sz="1000">
                <a:solidFill>
                  <a:srgbClr val="000000"/>
                </a:solidFill>
                <a:latin typeface="Arial"/>
                <a:ea typeface="Arial"/>
                <a:cs typeface="Arial"/>
                <a:sym typeface="Arial"/>
              </a:rPr>
              <a:t>Outlier detection and treatment:</a:t>
            </a:r>
            <a:r>
              <a:rPr lang="en" sz="1000">
                <a:solidFill>
                  <a:srgbClr val="000000"/>
                </a:solidFill>
                <a:latin typeface="Arial"/>
                <a:ea typeface="Arial"/>
                <a:cs typeface="Arial"/>
                <a:sym typeface="Arial"/>
              </a:rPr>
              <a:t> By using statistical methods such as Z scoring, we identified and removed anomalous values.</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i="1" lang="en" sz="1000">
                <a:solidFill>
                  <a:srgbClr val="000000"/>
                </a:solidFill>
                <a:latin typeface="Arial"/>
                <a:ea typeface="Arial"/>
                <a:cs typeface="Arial"/>
                <a:sym typeface="Arial"/>
              </a:rPr>
              <a:t>Data normalization:</a:t>
            </a:r>
            <a:r>
              <a:rPr lang="en" sz="1000">
                <a:solidFill>
                  <a:srgbClr val="000000"/>
                </a:solidFill>
                <a:latin typeface="Arial"/>
                <a:ea typeface="Arial"/>
                <a:cs typeface="Arial"/>
                <a:sym typeface="Arial"/>
              </a:rPr>
              <a:t> We checked for </a:t>
            </a:r>
            <a:r>
              <a:rPr lang="en" sz="1000">
                <a:solidFill>
                  <a:srgbClr val="000000"/>
                </a:solidFill>
                <a:latin typeface="Arial"/>
                <a:ea typeface="Arial"/>
                <a:cs typeface="Arial"/>
                <a:sym typeface="Arial"/>
              </a:rPr>
              <a:t>normalization</a:t>
            </a:r>
            <a:r>
              <a:rPr lang="en" sz="1000">
                <a:solidFill>
                  <a:srgbClr val="000000"/>
                </a:solidFill>
                <a:latin typeface="Arial"/>
                <a:ea typeface="Arial"/>
                <a:cs typeface="Arial"/>
                <a:sym typeface="Arial"/>
              </a:rPr>
              <a:t> using D’Agostino-Pearson Normality Test and improved skewness using Yeo-Johnson </a:t>
            </a:r>
            <a:r>
              <a:rPr lang="en" sz="1000">
                <a:solidFill>
                  <a:srgbClr val="000000"/>
                </a:solidFill>
                <a:latin typeface="Arial"/>
                <a:ea typeface="Arial"/>
                <a:cs typeface="Arial"/>
                <a:sym typeface="Arial"/>
              </a:rPr>
              <a:t>Transformation</a:t>
            </a:r>
            <a:r>
              <a:rPr lang="en" sz="1000">
                <a:solidFill>
                  <a:srgbClr val="000000"/>
                </a:solidFill>
                <a:latin typeface="Arial"/>
                <a:ea typeface="Arial"/>
                <a:cs typeface="Arial"/>
                <a:sym typeface="Arial"/>
              </a:rPr>
              <a:t> distribution to have a uniform scale without distorting differences in the ranges of values or losing information.</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i="1" lang="en" sz="1000">
                <a:solidFill>
                  <a:srgbClr val="000000"/>
                </a:solidFill>
                <a:latin typeface="Arial"/>
                <a:ea typeface="Arial"/>
                <a:cs typeface="Arial"/>
                <a:sym typeface="Arial"/>
              </a:rPr>
              <a:t>Encoding categorical variables:</a:t>
            </a:r>
            <a:r>
              <a:rPr lang="en" sz="1000">
                <a:solidFill>
                  <a:srgbClr val="000000"/>
                </a:solidFill>
                <a:latin typeface="Arial"/>
                <a:ea typeface="Arial"/>
                <a:cs typeface="Arial"/>
                <a:sym typeface="Arial"/>
              </a:rPr>
              <a:t> Categorical descriptors of taste such as "sweet" or "dry" were converted into binary formats, facilitating their use in various classification models.</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i="1" lang="en" sz="1000">
                <a:solidFill>
                  <a:srgbClr val="000000"/>
                </a:solidFill>
                <a:latin typeface="Arial"/>
                <a:ea typeface="Arial"/>
                <a:cs typeface="Arial"/>
                <a:sym typeface="Arial"/>
              </a:rPr>
              <a:t>Reducing Dimensionality: </a:t>
            </a:r>
            <a:r>
              <a:rPr lang="en" sz="1000">
                <a:solidFill>
                  <a:srgbClr val="000000"/>
                </a:solidFill>
                <a:latin typeface="Arial"/>
                <a:ea typeface="Arial"/>
                <a:cs typeface="Arial"/>
                <a:sym typeface="Arial"/>
              </a:rPr>
              <a:t>We determined Multicollinearity using Variance Inflation Factor (VIF) to determine if the independent variables were redundant and could potentially be dropped to reduce dimensionality, however, it was determined that there were no high VIF scores so every </a:t>
            </a:r>
            <a:r>
              <a:rPr lang="en" sz="1000">
                <a:solidFill>
                  <a:srgbClr val="000000"/>
                </a:solidFill>
                <a:latin typeface="Arial"/>
                <a:ea typeface="Arial"/>
                <a:cs typeface="Arial"/>
                <a:sym typeface="Arial"/>
              </a:rPr>
              <a:t>column</a:t>
            </a:r>
            <a:r>
              <a:rPr lang="en" sz="1000">
                <a:solidFill>
                  <a:srgbClr val="000000"/>
                </a:solidFill>
                <a:latin typeface="Arial"/>
                <a:ea typeface="Arial"/>
                <a:cs typeface="Arial"/>
                <a:sym typeface="Arial"/>
              </a:rPr>
              <a:t> was retained.</a:t>
            </a:r>
            <a:endParaRPr sz="10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e38a58526d_0_19"/>
          <p:cNvSpPr txBox="1"/>
          <p:nvPr>
            <p:ph type="title"/>
          </p:nvPr>
        </p:nvSpPr>
        <p:spPr>
          <a:xfrm>
            <a:off x="819150" y="5172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Models/Algorithms Used</a:t>
            </a:r>
            <a:endParaRPr/>
          </a:p>
        </p:txBody>
      </p:sp>
      <p:sp>
        <p:nvSpPr>
          <p:cNvPr id="129" name="Google Shape;129;g2e38a58526d_0_19"/>
          <p:cNvSpPr txBox="1"/>
          <p:nvPr>
            <p:ph idx="1" type="body"/>
          </p:nvPr>
        </p:nvSpPr>
        <p:spPr>
          <a:xfrm>
            <a:off x="819150" y="1057875"/>
            <a:ext cx="7505700" cy="39396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t/>
            </a:r>
            <a:endParaRPr b="1" sz="1400">
              <a:latin typeface="Arial"/>
              <a:ea typeface="Arial"/>
              <a:cs typeface="Arial"/>
              <a:sym typeface="Arial"/>
            </a:endParaRPr>
          </a:p>
          <a:p>
            <a:pPr indent="0" lvl="0" marL="0" rtl="0" algn="l">
              <a:spcBef>
                <a:spcPts val="0"/>
              </a:spcBef>
              <a:spcAft>
                <a:spcPts val="0"/>
              </a:spcAft>
              <a:buNone/>
            </a:pPr>
            <a:r>
              <a:rPr b="1" lang="en" sz="1400">
                <a:latin typeface="Arial"/>
                <a:ea typeface="Arial"/>
                <a:cs typeface="Arial"/>
                <a:sym typeface="Arial"/>
              </a:rPr>
              <a:t>Random Forest Classifier</a:t>
            </a:r>
            <a:endParaRPr b="1"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Random Forest builds multiple decision trees and merges them together to get a more accurate and stable prediction. It is great for classification and regression tasks, providing insights into feature importance and robustness against overfitting.</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b="1" lang="en" sz="1400">
                <a:latin typeface="Arial"/>
                <a:ea typeface="Arial"/>
                <a:cs typeface="Arial"/>
                <a:sym typeface="Arial"/>
              </a:rPr>
              <a:t>XGBoost (Extreme Gradient Boosting) Classifier</a:t>
            </a:r>
            <a:endParaRPr b="1"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XGBoost is an optimized distributed gradient boosting library that is designed to be highly efficient, flexible, and portable. It excels in performance and speed across many areas of machine learning and is particularly effective in handling large and complex datasets.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b="1" lang="en" sz="1400">
                <a:latin typeface="Arial"/>
                <a:ea typeface="Arial"/>
                <a:cs typeface="Arial"/>
                <a:sym typeface="Arial"/>
              </a:rPr>
              <a:t>Gradient Boosting Classifier</a:t>
            </a:r>
            <a:endParaRPr b="1"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Gradient Boosting constructs models sequentially, with each new model correcting errors made by the previous ones, using gradient descent to minimize loss. It's excellent in handling various types of data and effective in improving predictions iteratively, especially for structured data.</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b="1" lang="en" sz="1400">
                <a:latin typeface="Arial"/>
                <a:ea typeface="Arial"/>
                <a:cs typeface="Arial"/>
                <a:sym typeface="Arial"/>
              </a:rPr>
              <a:t>Linear Regression</a:t>
            </a:r>
            <a:endParaRPr b="1" sz="1400">
              <a:latin typeface="Arial"/>
              <a:ea typeface="Arial"/>
              <a:cs typeface="Arial"/>
              <a:sym typeface="Arial"/>
            </a:endParaRPr>
          </a:p>
          <a:p>
            <a:pPr indent="0" lvl="0" marL="0" rtl="0" algn="l">
              <a:spcBef>
                <a:spcPts val="0"/>
              </a:spcBef>
              <a:spcAft>
                <a:spcPts val="0"/>
              </a:spcAft>
              <a:buNone/>
            </a:pPr>
            <a:r>
              <a:rPr lang="en" sz="1400">
                <a:solidFill>
                  <a:srgbClr val="4D5156"/>
                </a:solidFill>
                <a:latin typeface="Arial"/>
                <a:ea typeface="Arial"/>
                <a:cs typeface="Arial"/>
                <a:sym typeface="Arial"/>
              </a:rPr>
              <a:t>A linear regression model </a:t>
            </a:r>
            <a:r>
              <a:rPr lang="en" sz="1400">
                <a:solidFill>
                  <a:srgbClr val="040C28"/>
                </a:solidFill>
                <a:latin typeface="Arial"/>
                <a:ea typeface="Arial"/>
                <a:cs typeface="Arial"/>
                <a:sym typeface="Arial"/>
              </a:rPr>
              <a:t>describes the relationship between a dependent variable, y, and one or more independent variables, X</a:t>
            </a:r>
            <a:r>
              <a:rPr lang="en" sz="1400">
                <a:solidFill>
                  <a:srgbClr val="4D5156"/>
                </a:solidFill>
                <a:latin typeface="Arial"/>
                <a:ea typeface="Arial"/>
                <a:cs typeface="Arial"/>
                <a:sym typeface="Arial"/>
              </a:rPr>
              <a:t>. The dependent variable is also called the response variable. Independent variables are also called explanatory or predictor variables.</a:t>
            </a:r>
            <a:endParaRPr sz="1400">
              <a:solidFill>
                <a:srgbClr val="4D5156"/>
              </a:solidFill>
              <a:latin typeface="Arial"/>
              <a:ea typeface="Arial"/>
              <a:cs typeface="Arial"/>
              <a:sym typeface="Arial"/>
            </a:endParaRPr>
          </a:p>
          <a:p>
            <a:pPr indent="0" lvl="0" marL="0" rtl="0" algn="l">
              <a:spcBef>
                <a:spcPts val="0"/>
              </a:spcBef>
              <a:spcAft>
                <a:spcPts val="0"/>
              </a:spcAft>
              <a:buNone/>
            </a:pPr>
            <a:r>
              <a:t/>
            </a:r>
            <a:endParaRPr sz="1400">
              <a:solidFill>
                <a:srgbClr val="4D5156"/>
              </a:solidFill>
              <a:latin typeface="Arial"/>
              <a:ea typeface="Arial"/>
              <a:cs typeface="Arial"/>
              <a:sym typeface="Arial"/>
            </a:endParaRPr>
          </a:p>
          <a:p>
            <a:pPr indent="0" lvl="0" marL="0" rtl="0" algn="l">
              <a:spcBef>
                <a:spcPts val="0"/>
              </a:spcBef>
              <a:spcAft>
                <a:spcPts val="0"/>
              </a:spcAft>
              <a:buNone/>
            </a:pPr>
            <a:r>
              <a:rPr b="1" lang="en" sz="1400">
                <a:solidFill>
                  <a:srgbClr val="4D5156"/>
                </a:solidFill>
                <a:latin typeface="Arial"/>
                <a:ea typeface="Arial"/>
                <a:cs typeface="Arial"/>
                <a:sym typeface="Arial"/>
              </a:rPr>
              <a:t>Decision Tree Regressor</a:t>
            </a:r>
            <a:endParaRPr b="1" sz="1400">
              <a:solidFill>
                <a:srgbClr val="4D5156"/>
              </a:solidFill>
              <a:latin typeface="Arial"/>
              <a:ea typeface="Arial"/>
              <a:cs typeface="Arial"/>
              <a:sym typeface="Arial"/>
            </a:endParaRPr>
          </a:p>
          <a:p>
            <a:pPr indent="0" lvl="0" marL="0" rtl="0" algn="l">
              <a:lnSpc>
                <a:spcPct val="140000"/>
              </a:lnSpc>
              <a:spcBef>
                <a:spcPts val="0"/>
              </a:spcBef>
              <a:spcAft>
                <a:spcPts val="0"/>
              </a:spcAft>
              <a:buNone/>
            </a:pPr>
            <a:r>
              <a:rPr lang="en" sz="1400">
                <a:solidFill>
                  <a:srgbClr val="161616"/>
                </a:solidFill>
                <a:highlight>
                  <a:srgbClr val="FFFFFF"/>
                </a:highlight>
                <a:latin typeface="Arial"/>
                <a:ea typeface="Arial"/>
                <a:cs typeface="Arial"/>
                <a:sym typeface="Arial"/>
              </a:rPr>
              <a:t>A decision tree is a non-parametric supervised learning algorithm, which is utilized for both classification and regression tasks. It has a hierarchical, tree structure, which consists of a root node, branches, internal nodes and leaf nodes.</a:t>
            </a:r>
            <a:endParaRPr sz="1400">
              <a:solidFill>
                <a:srgbClr val="161616"/>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250">
              <a:solidFill>
                <a:srgbClr val="4D5156"/>
              </a:solidFill>
              <a:latin typeface="Arial"/>
              <a:ea typeface="Arial"/>
              <a:cs typeface="Arial"/>
              <a:sym typeface="Arial"/>
            </a:endParaRPr>
          </a:p>
          <a:p>
            <a:pPr indent="0" lvl="0" marL="0" rtl="0" algn="l">
              <a:lnSpc>
                <a:spcPct val="115000"/>
              </a:lnSpc>
              <a:spcBef>
                <a:spcPts val="0"/>
              </a:spcBef>
              <a:spcAft>
                <a:spcPts val="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246400" y="1712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Models/Algorithms Evaluations</a:t>
            </a:r>
            <a:endParaRPr/>
          </a:p>
        </p:txBody>
      </p:sp>
      <p:pic>
        <p:nvPicPr>
          <p:cNvPr id="135" name="Google Shape;135;p4"/>
          <p:cNvPicPr preferRelativeResize="0"/>
          <p:nvPr/>
        </p:nvPicPr>
        <p:blipFill>
          <a:blip r:embed="rId4">
            <a:alphaModFix/>
          </a:blip>
          <a:stretch>
            <a:fillRect/>
          </a:stretch>
        </p:blipFill>
        <p:spPr>
          <a:xfrm>
            <a:off x="2011638" y="713950"/>
            <a:ext cx="5120726" cy="412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2e38a58526d_0_6"/>
          <p:cNvPicPr preferRelativeResize="0"/>
          <p:nvPr/>
        </p:nvPicPr>
        <p:blipFill>
          <a:blip r:embed="rId3">
            <a:alphaModFix/>
          </a:blip>
          <a:stretch>
            <a:fillRect/>
          </a:stretch>
        </p:blipFill>
        <p:spPr>
          <a:xfrm>
            <a:off x="4945850" y="2641400"/>
            <a:ext cx="1927726" cy="1402524"/>
          </a:xfrm>
          <a:prstGeom prst="rect">
            <a:avLst/>
          </a:prstGeom>
          <a:noFill/>
          <a:ln>
            <a:noFill/>
          </a:ln>
        </p:spPr>
      </p:pic>
      <p:pic>
        <p:nvPicPr>
          <p:cNvPr id="141" name="Google Shape;141;g2e38a58526d_0_6"/>
          <p:cNvPicPr preferRelativeResize="0"/>
          <p:nvPr/>
        </p:nvPicPr>
        <p:blipFill>
          <a:blip r:embed="rId4">
            <a:alphaModFix/>
          </a:blip>
          <a:stretch>
            <a:fillRect/>
          </a:stretch>
        </p:blipFill>
        <p:spPr>
          <a:xfrm>
            <a:off x="5123925" y="479422"/>
            <a:ext cx="3593700" cy="2298951"/>
          </a:xfrm>
          <a:prstGeom prst="rect">
            <a:avLst/>
          </a:prstGeom>
          <a:noFill/>
          <a:ln>
            <a:noFill/>
          </a:ln>
        </p:spPr>
      </p:pic>
      <p:pic>
        <p:nvPicPr>
          <p:cNvPr id="142" name="Google Shape;142;g2e38a58526d_0_6"/>
          <p:cNvPicPr preferRelativeResize="0"/>
          <p:nvPr/>
        </p:nvPicPr>
        <p:blipFill>
          <a:blip r:embed="rId5">
            <a:alphaModFix/>
          </a:blip>
          <a:stretch>
            <a:fillRect/>
          </a:stretch>
        </p:blipFill>
        <p:spPr>
          <a:xfrm>
            <a:off x="286175" y="2900775"/>
            <a:ext cx="4659675" cy="1984485"/>
          </a:xfrm>
          <a:prstGeom prst="rect">
            <a:avLst/>
          </a:prstGeom>
          <a:noFill/>
          <a:ln>
            <a:noFill/>
          </a:ln>
        </p:spPr>
      </p:pic>
      <p:pic>
        <p:nvPicPr>
          <p:cNvPr id="143" name="Google Shape;143;g2e38a58526d_0_6"/>
          <p:cNvPicPr preferRelativeResize="0"/>
          <p:nvPr/>
        </p:nvPicPr>
        <p:blipFill>
          <a:blip r:embed="rId6">
            <a:alphaModFix/>
          </a:blip>
          <a:stretch>
            <a:fillRect/>
          </a:stretch>
        </p:blipFill>
        <p:spPr>
          <a:xfrm>
            <a:off x="286175" y="951550"/>
            <a:ext cx="4659676" cy="1949231"/>
          </a:xfrm>
          <a:prstGeom prst="rect">
            <a:avLst/>
          </a:prstGeom>
          <a:noFill/>
          <a:ln>
            <a:noFill/>
          </a:ln>
        </p:spPr>
      </p:pic>
      <p:sp>
        <p:nvSpPr>
          <p:cNvPr id="144" name="Google Shape;144;g2e38a58526d_0_6"/>
          <p:cNvSpPr txBox="1"/>
          <p:nvPr/>
        </p:nvSpPr>
        <p:spPr>
          <a:xfrm>
            <a:off x="286175" y="729575"/>
            <a:ext cx="797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Calibri"/>
                <a:ea typeface="Calibri"/>
                <a:cs typeface="Calibri"/>
                <a:sym typeface="Calibri"/>
              </a:rPr>
              <a:t>Goal 1</a:t>
            </a:r>
            <a:endParaRPr sz="1300">
              <a:solidFill>
                <a:schemeClr val="lt1"/>
              </a:solidFill>
              <a:latin typeface="Calibri"/>
              <a:ea typeface="Calibri"/>
              <a:cs typeface="Calibri"/>
              <a:sym typeface="Calibri"/>
            </a:endParaRPr>
          </a:p>
        </p:txBody>
      </p:sp>
      <p:sp>
        <p:nvSpPr>
          <p:cNvPr id="145" name="Google Shape;145;g2e38a58526d_0_6"/>
          <p:cNvSpPr txBox="1"/>
          <p:nvPr/>
        </p:nvSpPr>
        <p:spPr>
          <a:xfrm>
            <a:off x="215125" y="2571750"/>
            <a:ext cx="797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Calibri"/>
                <a:ea typeface="Calibri"/>
                <a:cs typeface="Calibri"/>
                <a:sym typeface="Calibri"/>
              </a:rPr>
              <a:t>Goal 2</a:t>
            </a:r>
            <a:endParaRPr sz="1300">
              <a:solidFill>
                <a:schemeClr val="lt1"/>
              </a:solidFill>
              <a:latin typeface="Calibri"/>
              <a:ea typeface="Calibri"/>
              <a:cs typeface="Calibri"/>
              <a:sym typeface="Calibri"/>
            </a:endParaRPr>
          </a:p>
        </p:txBody>
      </p:sp>
      <p:sp>
        <p:nvSpPr>
          <p:cNvPr id="146" name="Google Shape;146;g2e38a58526d_0_6"/>
          <p:cNvSpPr txBox="1"/>
          <p:nvPr/>
        </p:nvSpPr>
        <p:spPr>
          <a:xfrm>
            <a:off x="4874250" y="4313525"/>
            <a:ext cx="797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Calibri"/>
                <a:ea typeface="Calibri"/>
                <a:cs typeface="Calibri"/>
                <a:sym typeface="Calibri"/>
              </a:rPr>
              <a:t>Goal 4</a:t>
            </a:r>
            <a:endParaRPr sz="1300">
              <a:solidFill>
                <a:schemeClr val="lt1"/>
              </a:solidFill>
              <a:latin typeface="Calibri"/>
              <a:ea typeface="Calibri"/>
              <a:cs typeface="Calibri"/>
              <a:sym typeface="Calibri"/>
            </a:endParaRPr>
          </a:p>
        </p:txBody>
      </p:sp>
      <p:sp>
        <p:nvSpPr>
          <p:cNvPr id="147" name="Google Shape;147;g2e38a58526d_0_6"/>
          <p:cNvSpPr txBox="1"/>
          <p:nvPr/>
        </p:nvSpPr>
        <p:spPr>
          <a:xfrm>
            <a:off x="5671950" y="233825"/>
            <a:ext cx="797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Calibri"/>
                <a:ea typeface="Calibri"/>
                <a:cs typeface="Calibri"/>
                <a:sym typeface="Calibri"/>
              </a:rPr>
              <a:t>Goal 3</a:t>
            </a:r>
            <a:endParaRPr sz="1300">
              <a:solidFill>
                <a:schemeClr val="lt1"/>
              </a:solidFill>
              <a:latin typeface="Calibri"/>
              <a:ea typeface="Calibri"/>
              <a:cs typeface="Calibri"/>
              <a:sym typeface="Calibri"/>
            </a:endParaRPr>
          </a:p>
        </p:txBody>
      </p:sp>
      <p:sp>
        <p:nvSpPr>
          <p:cNvPr id="148" name="Google Shape;148;g2e38a58526d_0_6"/>
          <p:cNvSpPr txBox="1"/>
          <p:nvPr>
            <p:ph type="title"/>
          </p:nvPr>
        </p:nvSpPr>
        <p:spPr>
          <a:xfrm>
            <a:off x="215125" y="2338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sz="2800"/>
              <a:t>Models/Algorithms Evaluations</a:t>
            </a:r>
            <a:endParaRPr sz="2800"/>
          </a:p>
        </p:txBody>
      </p:sp>
      <p:pic>
        <p:nvPicPr>
          <p:cNvPr id="149" name="Google Shape;149;g2e38a58526d_0_6"/>
          <p:cNvPicPr preferRelativeResize="0"/>
          <p:nvPr/>
        </p:nvPicPr>
        <p:blipFill>
          <a:blip r:embed="rId7">
            <a:alphaModFix/>
          </a:blip>
          <a:stretch>
            <a:fillRect/>
          </a:stretch>
        </p:blipFill>
        <p:spPr>
          <a:xfrm>
            <a:off x="6688526" y="3308425"/>
            <a:ext cx="2192674" cy="1576836"/>
          </a:xfrm>
          <a:prstGeom prst="rect">
            <a:avLst/>
          </a:prstGeom>
          <a:noFill/>
          <a:ln>
            <a:noFill/>
          </a:ln>
        </p:spPr>
      </p:pic>
      <p:sp>
        <p:nvSpPr>
          <p:cNvPr id="150" name="Google Shape;150;g2e38a58526d_0_6"/>
          <p:cNvSpPr txBox="1"/>
          <p:nvPr/>
        </p:nvSpPr>
        <p:spPr>
          <a:xfrm>
            <a:off x="5671950" y="2778375"/>
            <a:ext cx="1083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Calibri"/>
                <a:ea typeface="Calibri"/>
                <a:cs typeface="Calibri"/>
                <a:sym typeface="Calibri"/>
              </a:rPr>
              <a:t>White Wine</a:t>
            </a:r>
            <a:endParaRPr sz="1300">
              <a:solidFill>
                <a:schemeClr val="lt1"/>
              </a:solidFill>
              <a:latin typeface="Calibri"/>
              <a:ea typeface="Calibri"/>
              <a:cs typeface="Calibri"/>
              <a:sym typeface="Calibri"/>
            </a:endParaRPr>
          </a:p>
        </p:txBody>
      </p:sp>
      <p:sp>
        <p:nvSpPr>
          <p:cNvPr id="151" name="Google Shape;151;g2e38a58526d_0_6"/>
          <p:cNvSpPr txBox="1"/>
          <p:nvPr/>
        </p:nvSpPr>
        <p:spPr>
          <a:xfrm>
            <a:off x="7477225" y="2956650"/>
            <a:ext cx="101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Calibri"/>
                <a:ea typeface="Calibri"/>
                <a:cs typeface="Calibri"/>
                <a:sym typeface="Calibri"/>
              </a:rPr>
              <a:t>Red Wine</a:t>
            </a:r>
            <a:endParaRPr sz="13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type="title"/>
          </p:nvPr>
        </p:nvSpPr>
        <p:spPr>
          <a:xfrm>
            <a:off x="819150" y="3105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sz="2600"/>
              <a:t>Models/Algorithms Discussion and Performance</a:t>
            </a:r>
            <a:endParaRPr sz="2600"/>
          </a:p>
        </p:txBody>
      </p:sp>
      <p:sp>
        <p:nvSpPr>
          <p:cNvPr id="157" name="Google Shape;157;p5"/>
          <p:cNvSpPr txBox="1"/>
          <p:nvPr>
            <p:ph idx="1" type="body"/>
          </p:nvPr>
        </p:nvSpPr>
        <p:spPr>
          <a:xfrm>
            <a:off x="819150" y="901550"/>
            <a:ext cx="7505700" cy="36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Goal 1: Predicting Sweetness of Wine</a:t>
            </a:r>
            <a:endParaRPr b="1" sz="1000"/>
          </a:p>
          <a:p>
            <a:pPr indent="0" lvl="0" marL="0" rtl="0" algn="l">
              <a:spcBef>
                <a:spcPts val="0"/>
              </a:spcBef>
              <a:spcAft>
                <a:spcPts val="0"/>
              </a:spcAft>
              <a:buNone/>
            </a:pPr>
            <a:r>
              <a:rPr lang="en" sz="1000"/>
              <a:t>For both red and white wines, the Random Forest (RF), Gradient Boosting (GB), and XGBoost (XGB) classifiers were initially overfitted. After parameter adjustments, GB outperformed other models, particularly in AUC, which reaching </a:t>
            </a:r>
            <a:r>
              <a:rPr b="1" i="1" lang="en" sz="1000"/>
              <a:t>99% in both wine types post-tuning</a:t>
            </a:r>
            <a:r>
              <a:rPr lang="en" sz="1000"/>
              <a:t>. Key predictive features for sweetness included density, alcohol, and various sulfur metrics, which differed slightly between red and white wines.</a:t>
            </a:r>
            <a:endParaRPr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Goal 2: Predicting Wine Body (Light-bodied vs Full-bodied)</a:t>
            </a:r>
            <a:endParaRPr b="1" sz="1000"/>
          </a:p>
          <a:p>
            <a:pPr indent="0" lvl="0" marL="0" rtl="0" algn="l">
              <a:spcBef>
                <a:spcPts val="0"/>
              </a:spcBef>
              <a:spcAft>
                <a:spcPts val="0"/>
              </a:spcAft>
              <a:buNone/>
            </a:pPr>
            <a:r>
              <a:rPr lang="en" sz="1000"/>
              <a:t>Similar to Goal 1, RF and XGB exhibited overfitting initially. Post-tuning, GB provided the highest AUC, with notable improvements, </a:t>
            </a:r>
            <a:r>
              <a:rPr b="1" i="1" lang="en" sz="1000"/>
              <a:t>achieving 88% for red wines and 98% for white wines. </a:t>
            </a:r>
            <a:r>
              <a:rPr lang="en" sz="1000"/>
              <a:t>Predictive features of a wine's body included density, residual sugar, and sulphates, with some differences in predictive features between red and white wines, such as the reliance on total sulphates for red wines and fixed chlorides for white wines.</a:t>
            </a:r>
            <a:endParaRPr sz="1000"/>
          </a:p>
          <a:p>
            <a:pPr indent="0" lvl="0" marL="0" rtl="0" algn="l">
              <a:spcBef>
                <a:spcPts val="0"/>
              </a:spcBef>
              <a:spcAft>
                <a:spcPts val="0"/>
              </a:spcAft>
              <a:buNone/>
            </a:pPr>
            <a:r>
              <a:t/>
            </a:r>
            <a:endParaRPr b="1" sz="1000"/>
          </a:p>
          <a:p>
            <a:pPr indent="0" lvl="0" marL="0" rtl="0" algn="l">
              <a:spcBef>
                <a:spcPts val="0"/>
              </a:spcBef>
              <a:spcAft>
                <a:spcPts val="0"/>
              </a:spcAft>
              <a:buNone/>
            </a:pPr>
            <a:r>
              <a:rPr b="1" lang="en" sz="1000"/>
              <a:t>Goal 3: Predicting Quality of Wine (Good vs Bad)</a:t>
            </a:r>
            <a:endParaRPr b="1" sz="1000"/>
          </a:p>
          <a:p>
            <a:pPr indent="0" lvl="0" marL="0" rtl="0" algn="l">
              <a:spcBef>
                <a:spcPts val="0"/>
              </a:spcBef>
              <a:spcAft>
                <a:spcPts val="0"/>
              </a:spcAft>
              <a:buNone/>
            </a:pPr>
            <a:r>
              <a:rPr lang="en" sz="1000"/>
              <a:t>Once again, RF and XGB showed initial overfitting, which was mitigated through model tuning. GB achieved the highest AUC scores post-tuning, </a:t>
            </a:r>
            <a:r>
              <a:rPr b="1" i="1" lang="en" sz="1000"/>
              <a:t>with 88% for red wines and 89% for white wines. </a:t>
            </a:r>
            <a:r>
              <a:rPr lang="en" sz="1000"/>
              <a:t>Alcohol level emerged as the most significant predictor of quality across both wine types, alongside other features like sulphates and volatile acidity.</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 sz="1000"/>
              <a:t>Goal 4: Identifying Best Predictive Features for Wine Quality</a:t>
            </a:r>
            <a:endParaRPr b="1" sz="1000"/>
          </a:p>
          <a:p>
            <a:pPr indent="0" lvl="0" marL="0" rtl="0" algn="l">
              <a:spcBef>
                <a:spcPts val="0"/>
              </a:spcBef>
              <a:spcAft>
                <a:spcPts val="0"/>
              </a:spcAft>
              <a:buNone/>
            </a:pPr>
            <a:r>
              <a:rPr lang="en" sz="1000"/>
              <a:t>Linear Regression (LR) and Decision Tree Regressor (DT) were used to identify predictive features. Before tuning, </a:t>
            </a:r>
            <a:r>
              <a:rPr b="1" i="1" lang="en" sz="1000"/>
              <a:t>LR had higher R^2 scores</a:t>
            </a:r>
            <a:r>
              <a:rPr lang="en" sz="1000"/>
              <a:t> indicating that it explained variability in wine quality better than DT, and it also had lower MSE scores suggesting more accurate predictions. After model parameter tuning, improvements were noted in the MSE values, underscoring the effectiveness of the tuning process. Key features identified included alcohol, sulphates, and volatile acidity. Interestingly, there were distinctions between the features important for red and white wines, and density was found to have no bearing on wine quality at all.</a:t>
            </a:r>
            <a:endParaRPr sz="1000"/>
          </a:p>
          <a:p>
            <a:pPr indent="0" lvl="0" marL="0" rtl="0" algn="l">
              <a:lnSpc>
                <a:spcPct val="115000"/>
              </a:lnSpc>
              <a:spcBef>
                <a:spcPts val="0"/>
              </a:spcBef>
              <a:spcAft>
                <a:spcPts val="0"/>
              </a:spcAft>
              <a:buSzPts val="13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819150" y="64237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Conclusion, Limitations and Future Work</a:t>
            </a:r>
            <a:endParaRPr/>
          </a:p>
        </p:txBody>
      </p:sp>
      <p:sp>
        <p:nvSpPr>
          <p:cNvPr id="163" name="Google Shape;163;p6"/>
          <p:cNvSpPr txBox="1"/>
          <p:nvPr>
            <p:ph idx="1" type="body"/>
          </p:nvPr>
        </p:nvSpPr>
        <p:spPr>
          <a:xfrm>
            <a:off x="819150" y="1495625"/>
            <a:ext cx="7505700" cy="325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100">
                <a:latin typeface="Arial"/>
                <a:ea typeface="Arial"/>
                <a:cs typeface="Arial"/>
                <a:sym typeface="Arial"/>
              </a:rPr>
              <a:t>Across all goals, GB consistently outperformed other models post-tuning, particularly in terms of AUC. Alcohol was consistently a critical predictor across different classifications (sweetness, body, quality) as well as the leading predictor in wine quality.. The results underline the effectiveness of parameter tuning in enhancing model performance and reducing overfitting, as well as the importance of specific physicochemical features in predicting different aspects of wine.</a:t>
            </a:r>
            <a:endParaRPr sz="1100">
              <a:latin typeface="Arial"/>
              <a:ea typeface="Arial"/>
              <a:cs typeface="Arial"/>
              <a:sym typeface="Arial"/>
            </a:endParaRPr>
          </a:p>
          <a:p>
            <a:pPr indent="0" lvl="0" marL="0" rtl="0" algn="l">
              <a:lnSpc>
                <a:spcPct val="115000"/>
              </a:lnSpc>
              <a:spcBef>
                <a:spcPts val="0"/>
              </a:spcBef>
              <a:spcAft>
                <a:spcPts val="0"/>
              </a:spcAft>
              <a:buSzPts val="1300"/>
              <a:buNone/>
            </a:pPr>
            <a:r>
              <a:t/>
            </a:r>
            <a:endParaRPr sz="1100">
              <a:latin typeface="Arial"/>
              <a:ea typeface="Arial"/>
              <a:cs typeface="Arial"/>
              <a:sym typeface="Arial"/>
            </a:endParaRPr>
          </a:p>
          <a:p>
            <a:pPr indent="0" lvl="0" marL="0" rtl="0" algn="l">
              <a:lnSpc>
                <a:spcPct val="115000"/>
              </a:lnSpc>
              <a:spcBef>
                <a:spcPts val="0"/>
              </a:spcBef>
              <a:spcAft>
                <a:spcPts val="0"/>
              </a:spcAft>
              <a:buSzPts val="1300"/>
              <a:buNone/>
            </a:pPr>
            <a:r>
              <a:rPr b="1" lang="en" sz="1100">
                <a:latin typeface="Arial"/>
                <a:ea typeface="Arial"/>
                <a:cs typeface="Arial"/>
                <a:sym typeface="Arial"/>
              </a:rPr>
              <a:t>Limitations:</a:t>
            </a:r>
            <a:endParaRPr b="1" sz="1100">
              <a:latin typeface="Arial"/>
              <a:ea typeface="Arial"/>
              <a:cs typeface="Arial"/>
              <a:sym typeface="Arial"/>
            </a:endParaRPr>
          </a:p>
          <a:p>
            <a:pPr indent="0" lvl="0" marL="0" rtl="0" algn="l">
              <a:lnSpc>
                <a:spcPct val="115000"/>
              </a:lnSpc>
              <a:spcBef>
                <a:spcPts val="0"/>
              </a:spcBef>
              <a:spcAft>
                <a:spcPts val="0"/>
              </a:spcAft>
              <a:buSzPts val="1300"/>
              <a:buNone/>
            </a:pPr>
            <a:r>
              <a:rPr lang="en" sz="1100">
                <a:latin typeface="Arial"/>
                <a:ea typeface="Arial"/>
                <a:cs typeface="Arial"/>
                <a:sym typeface="Arial"/>
              </a:rPr>
              <a:t>The study faces limitations such as model overfitting, particularly with Random Forest and XGBoost, and potential data imbalances in quality ratings, which might skew predictions. Additionally, the reliance solely on physicochemical properties and expert ratings could limit the model's comprehensiveness and introduce subjectivity.</a:t>
            </a:r>
            <a:endParaRPr sz="1100">
              <a:latin typeface="Arial"/>
              <a:ea typeface="Arial"/>
              <a:cs typeface="Arial"/>
              <a:sym typeface="Arial"/>
            </a:endParaRPr>
          </a:p>
          <a:p>
            <a:pPr indent="0" lvl="0" marL="0" rtl="0" algn="l">
              <a:lnSpc>
                <a:spcPct val="115000"/>
              </a:lnSpc>
              <a:spcBef>
                <a:spcPts val="0"/>
              </a:spcBef>
              <a:spcAft>
                <a:spcPts val="0"/>
              </a:spcAft>
              <a:buSzPts val="1300"/>
              <a:buNone/>
            </a:pPr>
            <a:r>
              <a:t/>
            </a:r>
            <a:endParaRPr sz="1100">
              <a:latin typeface="Arial"/>
              <a:ea typeface="Arial"/>
              <a:cs typeface="Arial"/>
              <a:sym typeface="Arial"/>
            </a:endParaRPr>
          </a:p>
          <a:p>
            <a:pPr indent="0" lvl="0" marL="0" rtl="0" algn="l">
              <a:lnSpc>
                <a:spcPct val="115000"/>
              </a:lnSpc>
              <a:spcBef>
                <a:spcPts val="0"/>
              </a:spcBef>
              <a:spcAft>
                <a:spcPts val="0"/>
              </a:spcAft>
              <a:buSzPts val="1300"/>
              <a:buNone/>
            </a:pPr>
            <a:r>
              <a:rPr b="1" lang="en" sz="1100">
                <a:latin typeface="Arial"/>
                <a:ea typeface="Arial"/>
                <a:cs typeface="Arial"/>
                <a:sym typeface="Arial"/>
              </a:rPr>
              <a:t>Future work:</a:t>
            </a:r>
            <a:endParaRPr b="1" sz="1100">
              <a:latin typeface="Arial"/>
              <a:ea typeface="Arial"/>
              <a:cs typeface="Arial"/>
              <a:sym typeface="Arial"/>
            </a:endParaRPr>
          </a:p>
          <a:p>
            <a:pPr indent="0" lvl="0" marL="0" rtl="0" algn="l">
              <a:lnSpc>
                <a:spcPct val="115000"/>
              </a:lnSpc>
              <a:spcBef>
                <a:spcPts val="0"/>
              </a:spcBef>
              <a:spcAft>
                <a:spcPts val="0"/>
              </a:spcAft>
              <a:buSzPts val="1300"/>
              <a:buNone/>
            </a:pPr>
            <a:r>
              <a:rPr lang="en" sz="1100">
                <a:latin typeface="Arial"/>
                <a:ea typeface="Arial"/>
                <a:cs typeface="Arial"/>
                <a:sym typeface="Arial"/>
              </a:rPr>
              <a:t>Future work could enhance robustness by incorporating diverse features like climatic conditions and soil types, applying advanced machine learning models, and using more rigorous cross-validation techniques. Expanding the study to include various types of wines and implementing techniques to address data imbalance could also improve model generalization and predictive accuracy, making the findings more applicable.</a:t>
            </a:r>
            <a:endParaRPr sz="11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t>Team Members and Workload Distribution</a:t>
            </a:r>
            <a:endParaRPr/>
          </a:p>
        </p:txBody>
      </p:sp>
      <p:sp>
        <p:nvSpPr>
          <p:cNvPr id="169" name="Google Shape;169;p7"/>
          <p:cNvSpPr txBox="1"/>
          <p:nvPr>
            <p:ph idx="1" type="body"/>
          </p:nvPr>
        </p:nvSpPr>
        <p:spPr>
          <a:xfrm>
            <a:off x="1679000" y="1800200"/>
            <a:ext cx="18255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100">
                <a:latin typeface="Arial"/>
                <a:ea typeface="Arial"/>
                <a:cs typeface="Arial"/>
                <a:sym typeface="Arial"/>
              </a:rPr>
              <a:t>Cagla Keles</a:t>
            </a:r>
            <a:endParaRPr b="1" sz="1100">
              <a:latin typeface="Arial"/>
              <a:ea typeface="Arial"/>
              <a:cs typeface="Arial"/>
              <a:sym typeface="Arial"/>
            </a:endParaRPr>
          </a:p>
          <a:p>
            <a:pPr indent="0" lvl="0" marL="0" rtl="0" algn="l">
              <a:lnSpc>
                <a:spcPct val="115000"/>
              </a:lnSpc>
              <a:spcBef>
                <a:spcPts val="1200"/>
              </a:spcBef>
              <a:spcAft>
                <a:spcPts val="0"/>
              </a:spcAft>
              <a:buSzPts val="1300"/>
              <a:buNone/>
            </a:pPr>
            <a:r>
              <a:rPr lang="en" sz="1100" u="sng">
                <a:latin typeface="Arial"/>
                <a:ea typeface="Arial"/>
                <a:cs typeface="Arial"/>
                <a:sym typeface="Arial"/>
              </a:rPr>
              <a:t>Skills/Experience:</a:t>
            </a:r>
            <a:br>
              <a:rPr lang="en" sz="1100" u="sng">
                <a:latin typeface="Arial"/>
                <a:ea typeface="Arial"/>
                <a:cs typeface="Arial"/>
                <a:sym typeface="Arial"/>
              </a:rPr>
            </a:br>
            <a:r>
              <a:rPr lang="en" sz="1100">
                <a:latin typeface="Arial"/>
                <a:ea typeface="Arial"/>
                <a:cs typeface="Arial"/>
                <a:sym typeface="Arial"/>
              </a:rPr>
              <a:t>Java and Python,</a:t>
            </a:r>
            <a:br>
              <a:rPr lang="en" sz="1100">
                <a:latin typeface="Arial"/>
                <a:ea typeface="Arial"/>
                <a:cs typeface="Arial"/>
                <a:sym typeface="Arial"/>
              </a:rPr>
            </a:br>
            <a:r>
              <a:rPr lang="en" sz="1100">
                <a:latin typeface="Arial"/>
                <a:ea typeface="Arial"/>
                <a:cs typeface="Arial"/>
                <a:sym typeface="Arial"/>
              </a:rPr>
              <a:t>Carbon neutral building design,</a:t>
            </a:r>
            <a:br>
              <a:rPr lang="en" sz="1100">
                <a:latin typeface="Arial"/>
                <a:ea typeface="Arial"/>
                <a:cs typeface="Arial"/>
                <a:sym typeface="Arial"/>
              </a:rPr>
            </a:br>
            <a:r>
              <a:rPr lang="en" sz="1100">
                <a:latin typeface="Arial"/>
                <a:ea typeface="Arial"/>
                <a:cs typeface="Arial"/>
                <a:sym typeface="Arial"/>
              </a:rPr>
              <a:t>Artificial Intelligence,</a:t>
            </a:r>
            <a:br>
              <a:rPr lang="en" sz="1100">
                <a:latin typeface="Arial"/>
                <a:ea typeface="Arial"/>
                <a:cs typeface="Arial"/>
                <a:sym typeface="Arial"/>
              </a:rPr>
            </a:br>
            <a:r>
              <a:rPr lang="en" sz="1100">
                <a:latin typeface="Arial"/>
                <a:ea typeface="Arial"/>
                <a:cs typeface="Arial"/>
                <a:sym typeface="Arial"/>
              </a:rPr>
              <a:t>Research</a:t>
            </a:r>
            <a:endParaRPr sz="1100" u="sng">
              <a:latin typeface="Arial"/>
              <a:ea typeface="Arial"/>
              <a:cs typeface="Arial"/>
              <a:sym typeface="Arial"/>
            </a:endParaRPr>
          </a:p>
          <a:p>
            <a:pPr indent="0" lvl="0" marL="0" rtl="0" algn="l">
              <a:lnSpc>
                <a:spcPct val="115000"/>
              </a:lnSpc>
              <a:spcBef>
                <a:spcPts val="1200"/>
              </a:spcBef>
              <a:spcAft>
                <a:spcPts val="0"/>
              </a:spcAft>
              <a:buSzPts val="1300"/>
              <a:buNone/>
            </a:pPr>
            <a:r>
              <a:rPr lang="en" sz="1100" u="sng">
                <a:latin typeface="Arial"/>
                <a:ea typeface="Arial"/>
                <a:cs typeface="Arial"/>
                <a:sym typeface="Arial"/>
              </a:rPr>
              <a:t>Contributions:</a:t>
            </a:r>
            <a:endParaRPr sz="1100" u="sng">
              <a:latin typeface="Arial"/>
              <a:ea typeface="Arial"/>
              <a:cs typeface="Arial"/>
              <a:sym typeface="Arial"/>
            </a:endParaRPr>
          </a:p>
          <a:p>
            <a:pPr indent="0" lvl="0" marL="0" rtl="0" algn="l">
              <a:lnSpc>
                <a:spcPct val="115000"/>
              </a:lnSpc>
              <a:spcBef>
                <a:spcPts val="1200"/>
              </a:spcBef>
              <a:spcAft>
                <a:spcPts val="0"/>
              </a:spcAft>
              <a:buSzPts val="1300"/>
              <a:buNone/>
            </a:pPr>
            <a:r>
              <a:rPr lang="en" sz="1100">
                <a:latin typeface="Arial"/>
                <a:ea typeface="Arial"/>
                <a:cs typeface="Arial"/>
                <a:sym typeface="Arial"/>
              </a:rPr>
              <a:t>Goals 1-2, Presentation, Report</a:t>
            </a:r>
            <a:br>
              <a:rPr lang="en" sz="1100" u="sng">
                <a:latin typeface="Arial"/>
                <a:ea typeface="Arial"/>
                <a:cs typeface="Arial"/>
                <a:sym typeface="Arial"/>
              </a:rPr>
            </a:br>
            <a:endParaRPr sz="1100">
              <a:latin typeface="Arial"/>
              <a:ea typeface="Arial"/>
              <a:cs typeface="Arial"/>
              <a:sym typeface="Arial"/>
            </a:endParaRPr>
          </a:p>
        </p:txBody>
      </p:sp>
      <p:sp>
        <p:nvSpPr>
          <p:cNvPr id="170" name="Google Shape;170;p7"/>
          <p:cNvSpPr txBox="1"/>
          <p:nvPr/>
        </p:nvSpPr>
        <p:spPr>
          <a:xfrm>
            <a:off x="5358075" y="1800200"/>
            <a:ext cx="1887300" cy="24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100" u="none" cap="none" strike="noStrike">
                <a:solidFill>
                  <a:srgbClr val="000000"/>
                </a:solidFill>
                <a:latin typeface="Arial"/>
                <a:ea typeface="Arial"/>
                <a:cs typeface="Arial"/>
                <a:sym typeface="Arial"/>
              </a:rPr>
              <a:t>Shawn Oyer</a:t>
            </a:r>
            <a:endParaRPr/>
          </a:p>
          <a:p>
            <a:pPr indent="0" lvl="0" marL="0" marR="0" rtl="0" algn="l">
              <a:lnSpc>
                <a:spcPct val="100000"/>
              </a:lnSpc>
              <a:spcBef>
                <a:spcPts val="1200"/>
              </a:spcBef>
              <a:spcAft>
                <a:spcPts val="0"/>
              </a:spcAft>
              <a:buNone/>
            </a:pPr>
            <a:r>
              <a:rPr b="0" i="0" lang="en" sz="1100" u="sng" cap="none" strike="noStrike">
                <a:solidFill>
                  <a:srgbClr val="000000"/>
                </a:solidFill>
                <a:latin typeface="Arial"/>
                <a:ea typeface="Arial"/>
                <a:cs typeface="Arial"/>
                <a:sym typeface="Arial"/>
              </a:rPr>
              <a:t>Skills/Experience:</a:t>
            </a:r>
            <a:br>
              <a:rPr b="0" i="0" lang="en" sz="1100" u="sng" cap="none" strike="noStrike">
                <a:solidFill>
                  <a:srgbClr val="000000"/>
                </a:solidFill>
                <a:latin typeface="Arial"/>
                <a:ea typeface="Arial"/>
                <a:cs typeface="Arial"/>
                <a:sym typeface="Arial"/>
              </a:rPr>
            </a:br>
            <a:r>
              <a:rPr b="0" i="0" lang="en" sz="1100" u="none" cap="none" strike="noStrike">
                <a:solidFill>
                  <a:srgbClr val="000000"/>
                </a:solidFill>
                <a:latin typeface="Arial"/>
                <a:ea typeface="Arial"/>
                <a:cs typeface="Arial"/>
                <a:sym typeface="Arial"/>
              </a:rPr>
              <a:t>Python, SQL, GIS,</a:t>
            </a:r>
            <a:br>
              <a:rPr b="0" i="0" lang="en" sz="1100" u="none" cap="none" strike="noStrike">
                <a:solidFill>
                  <a:srgbClr val="000000"/>
                </a:solidFill>
                <a:latin typeface="Arial"/>
                <a:ea typeface="Arial"/>
                <a:cs typeface="Arial"/>
                <a:sym typeface="Arial"/>
              </a:rPr>
            </a:br>
            <a:r>
              <a:rPr b="0" i="0" lang="en" sz="1100" u="none" cap="none" strike="noStrike">
                <a:solidFill>
                  <a:srgbClr val="000000"/>
                </a:solidFill>
                <a:latin typeface="Arial"/>
                <a:ea typeface="Arial"/>
                <a:cs typeface="Arial"/>
                <a:sym typeface="Arial"/>
              </a:rPr>
              <a:t>Data analytics,</a:t>
            </a:r>
            <a:br>
              <a:rPr b="0" i="0" lang="en" sz="1100" u="none" cap="none" strike="noStrike">
                <a:solidFill>
                  <a:srgbClr val="000000"/>
                </a:solidFill>
                <a:latin typeface="Arial"/>
                <a:ea typeface="Arial"/>
                <a:cs typeface="Arial"/>
                <a:sym typeface="Arial"/>
              </a:rPr>
            </a:br>
            <a:r>
              <a:rPr b="0" i="0" lang="en" sz="1100" u="none" cap="none" strike="noStrike">
                <a:solidFill>
                  <a:srgbClr val="000000"/>
                </a:solidFill>
                <a:latin typeface="Arial"/>
                <a:ea typeface="Arial"/>
                <a:cs typeface="Arial"/>
                <a:sym typeface="Arial"/>
              </a:rPr>
              <a:t>Quality control</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None/>
            </a:pPr>
            <a:r>
              <a:rPr b="0" i="0" lang="en" sz="1100" u="sng" cap="none" strike="noStrike">
                <a:solidFill>
                  <a:srgbClr val="000000"/>
                </a:solidFill>
                <a:latin typeface="Arial"/>
                <a:ea typeface="Arial"/>
                <a:cs typeface="Arial"/>
                <a:sym typeface="Arial"/>
              </a:rPr>
              <a:t>Contributions:</a:t>
            </a:r>
            <a:endParaRPr b="0" i="0" sz="1100" u="sng"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None/>
            </a:pPr>
            <a:br>
              <a:rPr b="0" i="0" lang="en" sz="1100" u="sng" cap="none" strike="noStrike">
                <a:solidFill>
                  <a:srgbClr val="000000"/>
                </a:solidFill>
                <a:latin typeface="Arial"/>
                <a:ea typeface="Arial"/>
                <a:cs typeface="Arial"/>
                <a:sym typeface="Arial"/>
              </a:rPr>
            </a:br>
            <a:r>
              <a:rPr lang="en" sz="1100"/>
              <a:t>Goals 3-4, README, Data Dictionary, Report</a:t>
            </a:r>
            <a:endParaRPr i="0" sz="1200" cap="none" strike="noStrike">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