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Lst>
  <p:sldIdLst>
    <p:sldId id="256" r:id="rId2"/>
    <p:sldId id="258" r:id="rId3"/>
    <p:sldId id="260" r:id="rId4"/>
    <p:sldId id="259"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1" autoAdjust="0"/>
    <p:restoredTop sz="94660"/>
  </p:normalViewPr>
  <p:slideViewPr>
    <p:cSldViewPr snapToGrid="0">
      <p:cViewPr varScale="1">
        <p:scale>
          <a:sx n="82" d="100"/>
          <a:sy n="82" d="100"/>
        </p:scale>
        <p:origin x="126" y="9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6413B5-024A-4E46-AE38-B44106237000}"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E791-A97A-43F8-92FD-FD9F82A36AA5}" type="slidenum">
              <a:rPr lang="en-US" smtClean="0"/>
              <a:t>‹#›</a:t>
            </a:fld>
            <a:endParaRPr lang="en-US"/>
          </a:p>
        </p:txBody>
      </p:sp>
    </p:spTree>
    <p:extLst>
      <p:ext uri="{BB962C8B-B14F-4D97-AF65-F5344CB8AC3E}">
        <p14:creationId xmlns:p14="http://schemas.microsoft.com/office/powerpoint/2010/main" val="417950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6413B5-024A-4E46-AE38-B44106237000}"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BE791-A97A-43F8-92FD-FD9F82A36AA5}" type="slidenum">
              <a:rPr lang="en-US" smtClean="0"/>
              <a:t>‹#›</a:t>
            </a:fld>
            <a:endParaRPr lang="en-US"/>
          </a:p>
        </p:txBody>
      </p:sp>
    </p:spTree>
    <p:extLst>
      <p:ext uri="{BB962C8B-B14F-4D97-AF65-F5344CB8AC3E}">
        <p14:creationId xmlns:p14="http://schemas.microsoft.com/office/powerpoint/2010/main" val="3499728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6413B5-024A-4E46-AE38-B44106237000}"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E791-A97A-43F8-92FD-FD9F82A36AA5}" type="slidenum">
              <a:rPr lang="en-US" smtClean="0"/>
              <a:t>‹#›</a:t>
            </a:fld>
            <a:endParaRPr lang="en-US"/>
          </a:p>
        </p:txBody>
      </p:sp>
    </p:spTree>
    <p:extLst>
      <p:ext uri="{BB962C8B-B14F-4D97-AF65-F5344CB8AC3E}">
        <p14:creationId xmlns:p14="http://schemas.microsoft.com/office/powerpoint/2010/main" val="4043732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6413B5-024A-4E46-AE38-B44106237000}"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E791-A97A-43F8-92FD-FD9F82A36AA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94103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6413B5-024A-4E46-AE38-B44106237000}"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E791-A97A-43F8-92FD-FD9F82A36AA5}" type="slidenum">
              <a:rPr lang="en-US" smtClean="0"/>
              <a:t>‹#›</a:t>
            </a:fld>
            <a:endParaRPr lang="en-US"/>
          </a:p>
        </p:txBody>
      </p:sp>
    </p:spTree>
    <p:extLst>
      <p:ext uri="{BB962C8B-B14F-4D97-AF65-F5344CB8AC3E}">
        <p14:creationId xmlns:p14="http://schemas.microsoft.com/office/powerpoint/2010/main" val="3922023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6413B5-024A-4E46-AE38-B44106237000}" type="datetimeFigureOut">
              <a:rPr lang="en-US" smtClean="0"/>
              <a:t>12/15/2020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E791-A97A-43F8-92FD-FD9F82A36AA5}" type="slidenum">
              <a:rPr lang="en-US" smtClean="0"/>
              <a:t>‹#›</a:t>
            </a:fld>
            <a:endParaRPr lang="en-US"/>
          </a:p>
        </p:txBody>
      </p:sp>
    </p:spTree>
    <p:extLst>
      <p:ext uri="{BB962C8B-B14F-4D97-AF65-F5344CB8AC3E}">
        <p14:creationId xmlns:p14="http://schemas.microsoft.com/office/powerpoint/2010/main" val="367391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6413B5-024A-4E46-AE38-B44106237000}" type="datetimeFigureOut">
              <a:rPr lang="en-US" smtClean="0"/>
              <a:t>12/15/2020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E791-A97A-43F8-92FD-FD9F82A36AA5}" type="slidenum">
              <a:rPr lang="en-US" smtClean="0"/>
              <a:t>‹#›</a:t>
            </a:fld>
            <a:endParaRPr lang="en-US"/>
          </a:p>
        </p:txBody>
      </p:sp>
    </p:spTree>
    <p:extLst>
      <p:ext uri="{BB962C8B-B14F-4D97-AF65-F5344CB8AC3E}">
        <p14:creationId xmlns:p14="http://schemas.microsoft.com/office/powerpoint/2010/main" val="2164017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6413B5-024A-4E46-AE38-B44106237000}"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E791-A97A-43F8-92FD-FD9F82A36AA5}" type="slidenum">
              <a:rPr lang="en-US" smtClean="0"/>
              <a:t>‹#›</a:t>
            </a:fld>
            <a:endParaRPr lang="en-US"/>
          </a:p>
        </p:txBody>
      </p:sp>
    </p:spTree>
    <p:extLst>
      <p:ext uri="{BB962C8B-B14F-4D97-AF65-F5344CB8AC3E}">
        <p14:creationId xmlns:p14="http://schemas.microsoft.com/office/powerpoint/2010/main" val="3608997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6413B5-024A-4E46-AE38-B44106237000}"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E791-A97A-43F8-92FD-FD9F82A36AA5}" type="slidenum">
              <a:rPr lang="en-US" smtClean="0"/>
              <a:t>‹#›</a:t>
            </a:fld>
            <a:endParaRPr lang="en-US"/>
          </a:p>
        </p:txBody>
      </p:sp>
    </p:spTree>
    <p:extLst>
      <p:ext uri="{BB962C8B-B14F-4D97-AF65-F5344CB8AC3E}">
        <p14:creationId xmlns:p14="http://schemas.microsoft.com/office/powerpoint/2010/main" val="249276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76413B5-024A-4E46-AE38-B44106237000}"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E791-A97A-43F8-92FD-FD9F82A36AA5}" type="slidenum">
              <a:rPr lang="en-US" smtClean="0"/>
              <a:t>‹#›</a:t>
            </a:fld>
            <a:endParaRPr lang="en-US"/>
          </a:p>
        </p:txBody>
      </p:sp>
    </p:spTree>
    <p:extLst>
      <p:ext uri="{BB962C8B-B14F-4D97-AF65-F5344CB8AC3E}">
        <p14:creationId xmlns:p14="http://schemas.microsoft.com/office/powerpoint/2010/main" val="1500136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6413B5-024A-4E46-AE38-B44106237000}"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E791-A97A-43F8-92FD-FD9F82A36AA5}" type="slidenum">
              <a:rPr lang="en-US" smtClean="0"/>
              <a:t>‹#›</a:t>
            </a:fld>
            <a:endParaRPr lang="en-US"/>
          </a:p>
        </p:txBody>
      </p:sp>
    </p:spTree>
    <p:extLst>
      <p:ext uri="{BB962C8B-B14F-4D97-AF65-F5344CB8AC3E}">
        <p14:creationId xmlns:p14="http://schemas.microsoft.com/office/powerpoint/2010/main" val="3562490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6413B5-024A-4E46-AE38-B44106237000}"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BE791-A97A-43F8-92FD-FD9F82A36AA5}" type="slidenum">
              <a:rPr lang="en-US" smtClean="0"/>
              <a:t>‹#›</a:t>
            </a:fld>
            <a:endParaRPr lang="en-US"/>
          </a:p>
        </p:txBody>
      </p:sp>
    </p:spTree>
    <p:extLst>
      <p:ext uri="{BB962C8B-B14F-4D97-AF65-F5344CB8AC3E}">
        <p14:creationId xmlns:p14="http://schemas.microsoft.com/office/powerpoint/2010/main" val="168333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6413B5-024A-4E46-AE38-B44106237000}" type="datetimeFigureOut">
              <a:rPr lang="en-US" smtClean="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BE791-A97A-43F8-92FD-FD9F82A36AA5}" type="slidenum">
              <a:rPr lang="en-US" smtClean="0"/>
              <a:t>‹#›</a:t>
            </a:fld>
            <a:endParaRPr lang="en-US"/>
          </a:p>
        </p:txBody>
      </p:sp>
    </p:spTree>
    <p:extLst>
      <p:ext uri="{BB962C8B-B14F-4D97-AF65-F5344CB8AC3E}">
        <p14:creationId xmlns:p14="http://schemas.microsoft.com/office/powerpoint/2010/main" val="3391169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76413B5-024A-4E46-AE38-B44106237000}" type="datetimeFigureOut">
              <a:rPr lang="en-US" smtClean="0"/>
              <a:t>12/15/2020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BE791-A97A-43F8-92FD-FD9F82A36AA5}" type="slidenum">
              <a:rPr lang="en-US" smtClean="0"/>
              <a:t>‹#›</a:t>
            </a:fld>
            <a:endParaRPr lang="en-US"/>
          </a:p>
        </p:txBody>
      </p:sp>
    </p:spTree>
    <p:extLst>
      <p:ext uri="{BB962C8B-B14F-4D97-AF65-F5344CB8AC3E}">
        <p14:creationId xmlns:p14="http://schemas.microsoft.com/office/powerpoint/2010/main" val="2703964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6413B5-024A-4E46-AE38-B44106237000}" type="datetimeFigureOut">
              <a:rPr lang="en-US" smtClean="0"/>
              <a:t>12/15/2020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BE791-A97A-43F8-92FD-FD9F82A36AA5}" type="slidenum">
              <a:rPr lang="en-US" smtClean="0"/>
              <a:t>‹#›</a:t>
            </a:fld>
            <a:endParaRPr lang="en-US"/>
          </a:p>
        </p:txBody>
      </p:sp>
    </p:spTree>
    <p:extLst>
      <p:ext uri="{BB962C8B-B14F-4D97-AF65-F5344CB8AC3E}">
        <p14:creationId xmlns:p14="http://schemas.microsoft.com/office/powerpoint/2010/main" val="204083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76413B5-024A-4E46-AE38-B44106237000}" type="datetimeFigureOut">
              <a:rPr lang="en-US" smtClean="0"/>
              <a:t>12/15/2020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BE791-A97A-43F8-92FD-FD9F82A36AA5}" type="slidenum">
              <a:rPr lang="en-US" smtClean="0"/>
              <a:t>‹#›</a:t>
            </a:fld>
            <a:endParaRPr lang="en-US"/>
          </a:p>
        </p:txBody>
      </p:sp>
    </p:spTree>
    <p:extLst>
      <p:ext uri="{BB962C8B-B14F-4D97-AF65-F5344CB8AC3E}">
        <p14:creationId xmlns:p14="http://schemas.microsoft.com/office/powerpoint/2010/main" val="1592309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6413B5-024A-4E46-AE38-B44106237000}"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BE791-A97A-43F8-92FD-FD9F82A36AA5}" type="slidenum">
              <a:rPr lang="en-US" smtClean="0"/>
              <a:t>‹#›</a:t>
            </a:fld>
            <a:endParaRPr lang="en-US"/>
          </a:p>
        </p:txBody>
      </p:sp>
    </p:spTree>
    <p:extLst>
      <p:ext uri="{BB962C8B-B14F-4D97-AF65-F5344CB8AC3E}">
        <p14:creationId xmlns:p14="http://schemas.microsoft.com/office/powerpoint/2010/main" val="177296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6413B5-024A-4E46-AE38-B44106237000}" type="datetimeFigureOut">
              <a:rPr lang="en-US" smtClean="0"/>
              <a:t>12/15/2020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BE791-A97A-43F8-92FD-FD9F82A36AA5}" type="slidenum">
              <a:rPr lang="en-US" smtClean="0"/>
              <a:t>‹#›</a:t>
            </a:fld>
            <a:endParaRPr lang="en-US"/>
          </a:p>
        </p:txBody>
      </p:sp>
    </p:spTree>
    <p:extLst>
      <p:ext uri="{BB962C8B-B14F-4D97-AF65-F5344CB8AC3E}">
        <p14:creationId xmlns:p14="http://schemas.microsoft.com/office/powerpoint/2010/main" val="3986932758"/>
      </p:ext>
    </p:extLst>
  </p:cSld>
  <p:clrMap bg1="dk1" tx1="lt1" bg2="dk2" tx2="lt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 id="2147483934" r:id="rId14"/>
    <p:sldLayoutId id="2147483935" r:id="rId15"/>
    <p:sldLayoutId id="2147483936" r:id="rId16"/>
    <p:sldLayoutId id="21474839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BA4B5-235C-4BB2-868C-6A7DD6CD70E1}"/>
              </a:ext>
            </a:extLst>
          </p:cNvPr>
          <p:cNvSpPr>
            <a:spLocks noGrp="1"/>
          </p:cNvSpPr>
          <p:nvPr>
            <p:ph type="ctrTitle"/>
          </p:nvPr>
        </p:nvSpPr>
        <p:spPr>
          <a:xfrm>
            <a:off x="1154955" y="887361"/>
            <a:ext cx="8825658" cy="3329581"/>
          </a:xfrm>
        </p:spPr>
        <p:txBody>
          <a:bodyPr/>
          <a:lstStyle/>
          <a:p>
            <a:r>
              <a:rPr lang="en-US" dirty="0"/>
              <a:t>Huffman Coding Algorithm</a:t>
            </a:r>
          </a:p>
        </p:txBody>
      </p:sp>
      <p:sp>
        <p:nvSpPr>
          <p:cNvPr id="3" name="Subtitle 2">
            <a:extLst>
              <a:ext uri="{FF2B5EF4-FFF2-40B4-BE49-F238E27FC236}">
                <a16:creationId xmlns:a16="http://schemas.microsoft.com/office/drawing/2014/main" id="{C52BA7C2-987D-426C-ACE8-C22BE010D63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78031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694B6-1715-4FB4-9546-48FC2CBFBE1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4AB0AC1-8231-4886-A02B-4E7B57C062BA}"/>
              </a:ext>
            </a:extLst>
          </p:cNvPr>
          <p:cNvSpPr>
            <a:spLocks noGrp="1"/>
          </p:cNvSpPr>
          <p:nvPr>
            <p:ph idx="1"/>
          </p:nvPr>
        </p:nvSpPr>
        <p:spPr>
          <a:xfrm>
            <a:off x="645130" y="1445342"/>
            <a:ext cx="9404723" cy="4803057"/>
          </a:xfrm>
        </p:spPr>
        <p:txBody>
          <a:bodyPr>
            <a:normAutofit/>
          </a:bodyPr>
          <a:lstStyle/>
          <a:p>
            <a:pPr marL="0" indent="0">
              <a:buNone/>
            </a:pPr>
            <a:r>
              <a:rPr lang="en-US" sz="2800" dirty="0"/>
              <a:t>The Huffman Coding is lossless data compression algorithm developed by David Huffman in early 1950s. The algorithm is base on the frequency of occurrences of symbols in the file that allow encoding of the symbols into a shorter encoded message without losing any data. The most frequent symbol will be represented with the lowest number of bits.</a:t>
            </a:r>
          </a:p>
        </p:txBody>
      </p:sp>
    </p:spTree>
    <p:extLst>
      <p:ext uri="{BB962C8B-B14F-4D97-AF65-F5344CB8AC3E}">
        <p14:creationId xmlns:p14="http://schemas.microsoft.com/office/powerpoint/2010/main" val="25640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85EF-76A4-4846-9626-A8F997A54301}"/>
              </a:ext>
            </a:extLst>
          </p:cNvPr>
          <p:cNvSpPr>
            <a:spLocks noGrp="1"/>
          </p:cNvSpPr>
          <p:nvPr>
            <p:ph type="title"/>
          </p:nvPr>
        </p:nvSpPr>
        <p:spPr/>
        <p:txBody>
          <a:bodyPr/>
          <a:lstStyle/>
          <a:p>
            <a:r>
              <a:rPr lang="en-US" dirty="0"/>
              <a:t>Process</a:t>
            </a:r>
          </a:p>
        </p:txBody>
      </p:sp>
      <p:sp>
        <p:nvSpPr>
          <p:cNvPr id="6" name="Rectangle 5">
            <a:extLst>
              <a:ext uri="{FF2B5EF4-FFF2-40B4-BE49-F238E27FC236}">
                <a16:creationId xmlns:a16="http://schemas.microsoft.com/office/drawing/2014/main" id="{9EBDE048-CED8-476E-8E72-3DD4190EAB99}"/>
              </a:ext>
            </a:extLst>
          </p:cNvPr>
          <p:cNvSpPr/>
          <p:nvPr/>
        </p:nvSpPr>
        <p:spPr>
          <a:xfrm>
            <a:off x="838200" y="1351687"/>
            <a:ext cx="10287000" cy="2246769"/>
          </a:xfrm>
          <a:prstGeom prst="rect">
            <a:avLst/>
          </a:prstGeom>
        </p:spPr>
        <p:txBody>
          <a:bodyPr wrap="square">
            <a:spAutoFit/>
          </a:bodyPr>
          <a:lstStyle/>
          <a:p>
            <a:r>
              <a:rPr lang="en-US" sz="2800" dirty="0"/>
              <a:t>Encoding</a:t>
            </a:r>
          </a:p>
          <a:p>
            <a:pPr marL="285750" indent="-285750">
              <a:buFont typeface="Arial" panose="020B0604020202020204" pitchFamily="34" charset="0"/>
              <a:buChar char="•"/>
            </a:pPr>
            <a:r>
              <a:rPr lang="en-US" sz="2800" dirty="0"/>
              <a:t>Generate a Frequency table of all symbols</a:t>
            </a:r>
          </a:p>
          <a:p>
            <a:pPr marL="285750" indent="-285750">
              <a:buFont typeface="Arial" panose="020B0604020202020204" pitchFamily="34" charset="0"/>
              <a:buChar char="•"/>
            </a:pPr>
            <a:r>
              <a:rPr lang="en-US" sz="2800" dirty="0"/>
              <a:t>Build a Huffman Tree</a:t>
            </a:r>
          </a:p>
          <a:p>
            <a:pPr marL="285750" indent="-285750">
              <a:buFont typeface="Arial" panose="020B0604020202020204" pitchFamily="34" charset="0"/>
              <a:buChar char="•"/>
            </a:pPr>
            <a:r>
              <a:rPr lang="en-US" sz="2800" dirty="0"/>
              <a:t>Encode the data</a:t>
            </a:r>
          </a:p>
          <a:p>
            <a:pPr marL="285750" indent="-285750">
              <a:buFont typeface="Arial" panose="020B0604020202020204" pitchFamily="34" charset="0"/>
              <a:buChar char="•"/>
            </a:pPr>
            <a:r>
              <a:rPr lang="en-US" sz="2800" dirty="0"/>
              <a:t>Transmit the encode data to a file</a:t>
            </a:r>
          </a:p>
        </p:txBody>
      </p:sp>
    </p:spTree>
    <p:extLst>
      <p:ext uri="{BB962C8B-B14F-4D97-AF65-F5344CB8AC3E}">
        <p14:creationId xmlns:p14="http://schemas.microsoft.com/office/powerpoint/2010/main" val="57387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0648-1FD3-4F53-8B82-DF1070EFC890}"/>
              </a:ext>
            </a:extLst>
          </p:cNvPr>
          <p:cNvSpPr>
            <a:spLocks noGrp="1"/>
          </p:cNvSpPr>
          <p:nvPr>
            <p:ph type="title"/>
          </p:nvPr>
        </p:nvSpPr>
        <p:spPr/>
        <p:txBody>
          <a:bodyPr/>
          <a:lstStyle/>
          <a:p>
            <a:r>
              <a:rPr lang="en-US" dirty="0"/>
              <a:t>Example: Generate Frequency Table</a:t>
            </a:r>
          </a:p>
        </p:txBody>
      </p:sp>
      <p:sp>
        <p:nvSpPr>
          <p:cNvPr id="3" name="Content Placeholder 2">
            <a:extLst>
              <a:ext uri="{FF2B5EF4-FFF2-40B4-BE49-F238E27FC236}">
                <a16:creationId xmlns:a16="http://schemas.microsoft.com/office/drawing/2014/main" id="{4EF74298-608A-4A70-ABC2-6D7DD4C93466}"/>
              </a:ext>
            </a:extLst>
          </p:cNvPr>
          <p:cNvSpPr>
            <a:spLocks noGrp="1"/>
          </p:cNvSpPr>
          <p:nvPr>
            <p:ph idx="1"/>
          </p:nvPr>
        </p:nvSpPr>
        <p:spPr/>
        <p:txBody>
          <a:bodyPr/>
          <a:lstStyle/>
          <a:p>
            <a:pPr>
              <a:buClrTx/>
              <a:buSzPct val="100000"/>
              <a:buFont typeface="Arial" panose="020B0604020202020204" pitchFamily="34" charset="0"/>
              <a:buChar char="•"/>
            </a:pPr>
            <a:r>
              <a:rPr lang="en-US" dirty="0"/>
              <a:t>A text file that contains the following characters “</a:t>
            </a:r>
            <a:r>
              <a:rPr lang="en-US" dirty="0" err="1"/>
              <a:t>shawna</a:t>
            </a:r>
            <a:r>
              <a:rPr lang="en-US" dirty="0"/>
              <a:t>”</a:t>
            </a:r>
          </a:p>
          <a:p>
            <a:pPr marL="457200" lvl="1" indent="0">
              <a:buNone/>
            </a:pPr>
            <a:endParaRPr lang="en-US" dirty="0"/>
          </a:p>
        </p:txBody>
      </p:sp>
      <p:graphicFrame>
        <p:nvGraphicFramePr>
          <p:cNvPr id="5" name="Table 5">
            <a:extLst>
              <a:ext uri="{FF2B5EF4-FFF2-40B4-BE49-F238E27FC236}">
                <a16:creationId xmlns:a16="http://schemas.microsoft.com/office/drawing/2014/main" id="{6CCB7477-F395-40F1-8F1F-C71A94D83FA2}"/>
              </a:ext>
            </a:extLst>
          </p:cNvPr>
          <p:cNvGraphicFramePr>
            <a:graphicFrameLocks noGrp="1"/>
          </p:cNvGraphicFramePr>
          <p:nvPr>
            <p:extLst>
              <p:ext uri="{D42A27DB-BD31-4B8C-83A1-F6EECF244321}">
                <p14:modId xmlns:p14="http://schemas.microsoft.com/office/powerpoint/2010/main" val="727166055"/>
              </p:ext>
            </p:extLst>
          </p:nvPr>
        </p:nvGraphicFramePr>
        <p:xfrm>
          <a:off x="2032000" y="2596091"/>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89731308"/>
                    </a:ext>
                  </a:extLst>
                </a:gridCol>
                <a:gridCol w="2709333">
                  <a:extLst>
                    <a:ext uri="{9D8B030D-6E8A-4147-A177-3AD203B41FA5}">
                      <a16:colId xmlns:a16="http://schemas.microsoft.com/office/drawing/2014/main" val="1652314762"/>
                    </a:ext>
                  </a:extLst>
                </a:gridCol>
                <a:gridCol w="2709333">
                  <a:extLst>
                    <a:ext uri="{9D8B030D-6E8A-4147-A177-3AD203B41FA5}">
                      <a16:colId xmlns:a16="http://schemas.microsoft.com/office/drawing/2014/main" val="3735376593"/>
                    </a:ext>
                  </a:extLst>
                </a:gridCol>
              </a:tblGrid>
              <a:tr h="370840">
                <a:tc>
                  <a:txBody>
                    <a:bodyPr/>
                    <a:lstStyle/>
                    <a:p>
                      <a:r>
                        <a:rPr lang="en-US" dirty="0"/>
                        <a:t>Char</a:t>
                      </a:r>
                    </a:p>
                  </a:txBody>
                  <a:tcPr/>
                </a:tc>
                <a:tc>
                  <a:txBody>
                    <a:bodyPr/>
                    <a:lstStyle/>
                    <a:p>
                      <a:r>
                        <a:rPr lang="en-US" dirty="0"/>
                        <a:t>Byte (Decimal)</a:t>
                      </a:r>
                    </a:p>
                  </a:txBody>
                  <a:tcPr/>
                </a:tc>
                <a:tc>
                  <a:txBody>
                    <a:bodyPr/>
                    <a:lstStyle/>
                    <a:p>
                      <a:r>
                        <a:rPr lang="en-US" dirty="0"/>
                        <a:t>Frequency</a:t>
                      </a:r>
                    </a:p>
                  </a:txBody>
                  <a:tcPr/>
                </a:tc>
                <a:extLst>
                  <a:ext uri="{0D108BD9-81ED-4DB2-BD59-A6C34878D82A}">
                    <a16:rowId xmlns:a16="http://schemas.microsoft.com/office/drawing/2014/main" val="4116367658"/>
                  </a:ext>
                </a:extLst>
              </a:tr>
              <a:tr h="370840">
                <a:tc>
                  <a:txBody>
                    <a:bodyPr/>
                    <a:lstStyle/>
                    <a:p>
                      <a:r>
                        <a:rPr lang="en-US" dirty="0"/>
                        <a:t>s</a:t>
                      </a:r>
                    </a:p>
                  </a:txBody>
                  <a:tcPr/>
                </a:tc>
                <a:tc>
                  <a:txBody>
                    <a:bodyPr/>
                    <a:lstStyle/>
                    <a:p>
                      <a:r>
                        <a:rPr lang="en-US" dirty="0"/>
                        <a:t>115</a:t>
                      </a:r>
                    </a:p>
                  </a:txBody>
                  <a:tcPr/>
                </a:tc>
                <a:tc>
                  <a:txBody>
                    <a:bodyPr/>
                    <a:lstStyle/>
                    <a:p>
                      <a:r>
                        <a:rPr lang="en-US" dirty="0"/>
                        <a:t>1</a:t>
                      </a:r>
                    </a:p>
                  </a:txBody>
                  <a:tcPr/>
                </a:tc>
                <a:extLst>
                  <a:ext uri="{0D108BD9-81ED-4DB2-BD59-A6C34878D82A}">
                    <a16:rowId xmlns:a16="http://schemas.microsoft.com/office/drawing/2014/main" val="758831446"/>
                  </a:ext>
                </a:extLst>
              </a:tr>
              <a:tr h="370840">
                <a:tc>
                  <a:txBody>
                    <a:bodyPr/>
                    <a:lstStyle/>
                    <a:p>
                      <a:r>
                        <a:rPr lang="en-US" dirty="0"/>
                        <a:t>h</a:t>
                      </a:r>
                    </a:p>
                  </a:txBody>
                  <a:tcPr/>
                </a:tc>
                <a:tc>
                  <a:txBody>
                    <a:bodyPr/>
                    <a:lstStyle/>
                    <a:p>
                      <a:r>
                        <a:rPr lang="en-US" dirty="0"/>
                        <a:t>104</a:t>
                      </a:r>
                    </a:p>
                  </a:txBody>
                  <a:tcPr/>
                </a:tc>
                <a:tc>
                  <a:txBody>
                    <a:bodyPr/>
                    <a:lstStyle/>
                    <a:p>
                      <a:r>
                        <a:rPr lang="en-US" dirty="0"/>
                        <a:t>1</a:t>
                      </a:r>
                    </a:p>
                  </a:txBody>
                  <a:tcPr/>
                </a:tc>
                <a:extLst>
                  <a:ext uri="{0D108BD9-81ED-4DB2-BD59-A6C34878D82A}">
                    <a16:rowId xmlns:a16="http://schemas.microsoft.com/office/drawing/2014/main" val="1134047378"/>
                  </a:ext>
                </a:extLst>
              </a:tr>
              <a:tr h="370840">
                <a:tc>
                  <a:txBody>
                    <a:bodyPr/>
                    <a:lstStyle/>
                    <a:p>
                      <a:r>
                        <a:rPr lang="en-US" dirty="0"/>
                        <a:t>a</a:t>
                      </a:r>
                    </a:p>
                  </a:txBody>
                  <a:tcPr/>
                </a:tc>
                <a:tc>
                  <a:txBody>
                    <a:bodyPr/>
                    <a:lstStyle/>
                    <a:p>
                      <a:r>
                        <a:rPr lang="en-US" dirty="0"/>
                        <a:t>97</a:t>
                      </a:r>
                    </a:p>
                  </a:txBody>
                  <a:tcPr/>
                </a:tc>
                <a:tc>
                  <a:txBody>
                    <a:bodyPr/>
                    <a:lstStyle/>
                    <a:p>
                      <a:r>
                        <a:rPr lang="en-US" dirty="0"/>
                        <a:t>2</a:t>
                      </a:r>
                    </a:p>
                  </a:txBody>
                  <a:tcPr/>
                </a:tc>
                <a:extLst>
                  <a:ext uri="{0D108BD9-81ED-4DB2-BD59-A6C34878D82A}">
                    <a16:rowId xmlns:a16="http://schemas.microsoft.com/office/drawing/2014/main" val="1382890918"/>
                  </a:ext>
                </a:extLst>
              </a:tr>
              <a:tr h="370840">
                <a:tc>
                  <a:txBody>
                    <a:bodyPr/>
                    <a:lstStyle/>
                    <a:p>
                      <a:r>
                        <a:rPr lang="en-US" dirty="0"/>
                        <a:t>w</a:t>
                      </a:r>
                    </a:p>
                  </a:txBody>
                  <a:tcPr/>
                </a:tc>
                <a:tc>
                  <a:txBody>
                    <a:bodyPr/>
                    <a:lstStyle/>
                    <a:p>
                      <a:r>
                        <a:rPr lang="en-US" dirty="0"/>
                        <a:t>119</a:t>
                      </a:r>
                    </a:p>
                  </a:txBody>
                  <a:tcPr/>
                </a:tc>
                <a:tc>
                  <a:txBody>
                    <a:bodyPr/>
                    <a:lstStyle/>
                    <a:p>
                      <a:r>
                        <a:rPr lang="en-US" dirty="0"/>
                        <a:t>1</a:t>
                      </a:r>
                    </a:p>
                  </a:txBody>
                  <a:tcPr/>
                </a:tc>
                <a:extLst>
                  <a:ext uri="{0D108BD9-81ED-4DB2-BD59-A6C34878D82A}">
                    <a16:rowId xmlns:a16="http://schemas.microsoft.com/office/drawing/2014/main" val="1457455711"/>
                  </a:ext>
                </a:extLst>
              </a:tr>
              <a:tr h="370840">
                <a:tc>
                  <a:txBody>
                    <a:bodyPr/>
                    <a:lstStyle/>
                    <a:p>
                      <a:r>
                        <a:rPr lang="en-US" dirty="0"/>
                        <a:t>n</a:t>
                      </a:r>
                    </a:p>
                  </a:txBody>
                  <a:tcPr/>
                </a:tc>
                <a:tc>
                  <a:txBody>
                    <a:bodyPr/>
                    <a:lstStyle/>
                    <a:p>
                      <a:r>
                        <a:rPr lang="en-US" dirty="0"/>
                        <a:t>110</a:t>
                      </a:r>
                    </a:p>
                  </a:txBody>
                  <a:tcPr/>
                </a:tc>
                <a:tc>
                  <a:txBody>
                    <a:bodyPr/>
                    <a:lstStyle/>
                    <a:p>
                      <a:r>
                        <a:rPr lang="en-US" dirty="0"/>
                        <a:t>1</a:t>
                      </a:r>
                    </a:p>
                  </a:txBody>
                  <a:tcPr/>
                </a:tc>
                <a:extLst>
                  <a:ext uri="{0D108BD9-81ED-4DB2-BD59-A6C34878D82A}">
                    <a16:rowId xmlns:a16="http://schemas.microsoft.com/office/drawing/2014/main" val="345354044"/>
                  </a:ext>
                </a:extLst>
              </a:tr>
            </a:tbl>
          </a:graphicData>
        </a:graphic>
      </p:graphicFrame>
    </p:spTree>
    <p:extLst>
      <p:ext uri="{BB962C8B-B14F-4D97-AF65-F5344CB8AC3E}">
        <p14:creationId xmlns:p14="http://schemas.microsoft.com/office/powerpoint/2010/main" val="546486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0648-1FD3-4F53-8B82-DF1070EFC890}"/>
              </a:ext>
            </a:extLst>
          </p:cNvPr>
          <p:cNvSpPr>
            <a:spLocks noGrp="1"/>
          </p:cNvSpPr>
          <p:nvPr>
            <p:ph type="title"/>
          </p:nvPr>
        </p:nvSpPr>
        <p:spPr/>
        <p:txBody>
          <a:bodyPr/>
          <a:lstStyle/>
          <a:p>
            <a:r>
              <a:rPr lang="en-US" dirty="0"/>
              <a:t>Example: Build Huffman Tree</a:t>
            </a:r>
          </a:p>
        </p:txBody>
      </p:sp>
      <p:sp>
        <p:nvSpPr>
          <p:cNvPr id="3" name="Content Placeholder 2">
            <a:extLst>
              <a:ext uri="{FF2B5EF4-FFF2-40B4-BE49-F238E27FC236}">
                <a16:creationId xmlns:a16="http://schemas.microsoft.com/office/drawing/2014/main" id="{4EF74298-608A-4A70-ABC2-6D7DD4C93466}"/>
              </a:ext>
            </a:extLst>
          </p:cNvPr>
          <p:cNvSpPr>
            <a:spLocks noGrp="1"/>
          </p:cNvSpPr>
          <p:nvPr>
            <p:ph idx="1"/>
          </p:nvPr>
        </p:nvSpPr>
        <p:spPr>
          <a:xfrm>
            <a:off x="295275" y="5167310"/>
            <a:ext cx="10515600" cy="874715"/>
          </a:xfrm>
        </p:spPr>
        <p:txBody>
          <a:bodyPr/>
          <a:lstStyle/>
          <a:p>
            <a:pPr marL="457200" lvl="1" indent="0">
              <a:buNone/>
            </a:pPr>
            <a:endParaRPr lang="en-US" dirty="0"/>
          </a:p>
          <a:p>
            <a:pPr marL="457200" lvl="1" indent="0">
              <a:buNone/>
            </a:pPr>
            <a:endParaRPr lang="en-US" dirty="0"/>
          </a:p>
        </p:txBody>
      </p:sp>
      <p:graphicFrame>
        <p:nvGraphicFramePr>
          <p:cNvPr id="5" name="Table 5">
            <a:extLst>
              <a:ext uri="{FF2B5EF4-FFF2-40B4-BE49-F238E27FC236}">
                <a16:creationId xmlns:a16="http://schemas.microsoft.com/office/drawing/2014/main" id="{6CCB7477-F395-40F1-8F1F-C71A94D83FA2}"/>
              </a:ext>
            </a:extLst>
          </p:cNvPr>
          <p:cNvGraphicFramePr>
            <a:graphicFrameLocks noGrp="1"/>
          </p:cNvGraphicFramePr>
          <p:nvPr>
            <p:extLst>
              <p:ext uri="{D42A27DB-BD31-4B8C-83A1-F6EECF244321}">
                <p14:modId xmlns:p14="http://schemas.microsoft.com/office/powerpoint/2010/main" val="3950297538"/>
              </p:ext>
            </p:extLst>
          </p:nvPr>
        </p:nvGraphicFramePr>
        <p:xfrm>
          <a:off x="6714048" y="4112544"/>
          <a:ext cx="4743451" cy="2468880"/>
        </p:xfrm>
        <a:graphic>
          <a:graphicData uri="http://schemas.openxmlformats.org/drawingml/2006/table">
            <a:tbl>
              <a:tblPr firstRow="1" bandRow="1">
                <a:tableStyleId>{5C22544A-7EE6-4342-B048-85BDC9FD1C3A}</a:tableStyleId>
              </a:tblPr>
              <a:tblGrid>
                <a:gridCol w="860490">
                  <a:extLst>
                    <a:ext uri="{9D8B030D-6E8A-4147-A177-3AD203B41FA5}">
                      <a16:colId xmlns:a16="http://schemas.microsoft.com/office/drawing/2014/main" val="1189731308"/>
                    </a:ext>
                  </a:extLst>
                </a:gridCol>
                <a:gridCol w="1322755">
                  <a:extLst>
                    <a:ext uri="{9D8B030D-6E8A-4147-A177-3AD203B41FA5}">
                      <a16:colId xmlns:a16="http://schemas.microsoft.com/office/drawing/2014/main" val="1652314762"/>
                    </a:ext>
                  </a:extLst>
                </a:gridCol>
                <a:gridCol w="1280103">
                  <a:extLst>
                    <a:ext uri="{9D8B030D-6E8A-4147-A177-3AD203B41FA5}">
                      <a16:colId xmlns:a16="http://schemas.microsoft.com/office/drawing/2014/main" val="3735376593"/>
                    </a:ext>
                  </a:extLst>
                </a:gridCol>
                <a:gridCol w="1280103">
                  <a:extLst>
                    <a:ext uri="{9D8B030D-6E8A-4147-A177-3AD203B41FA5}">
                      <a16:colId xmlns:a16="http://schemas.microsoft.com/office/drawing/2014/main" val="2239564624"/>
                    </a:ext>
                  </a:extLst>
                </a:gridCol>
              </a:tblGrid>
              <a:tr h="260738">
                <a:tc>
                  <a:txBody>
                    <a:bodyPr/>
                    <a:lstStyle/>
                    <a:p>
                      <a:pPr algn="ctr"/>
                      <a:r>
                        <a:rPr lang="en-US" dirty="0"/>
                        <a:t>Char</a:t>
                      </a:r>
                    </a:p>
                  </a:txBody>
                  <a:tcPr/>
                </a:tc>
                <a:tc>
                  <a:txBody>
                    <a:bodyPr/>
                    <a:lstStyle/>
                    <a:p>
                      <a:pPr algn="ctr"/>
                      <a:r>
                        <a:rPr lang="en-US" dirty="0"/>
                        <a:t>Byte (Decimal)</a:t>
                      </a:r>
                    </a:p>
                  </a:txBody>
                  <a:tcPr/>
                </a:tc>
                <a:tc>
                  <a:txBody>
                    <a:bodyPr/>
                    <a:lstStyle/>
                    <a:p>
                      <a:pPr algn="ctr"/>
                      <a:r>
                        <a:rPr lang="en-US" dirty="0"/>
                        <a:t>Frequency</a:t>
                      </a:r>
                    </a:p>
                  </a:txBody>
                  <a:tcPr/>
                </a:tc>
                <a:tc>
                  <a:txBody>
                    <a:bodyPr/>
                    <a:lstStyle/>
                    <a:p>
                      <a:pPr algn="ctr"/>
                      <a:r>
                        <a:rPr lang="en-US" dirty="0"/>
                        <a:t>Binary Value</a:t>
                      </a:r>
                    </a:p>
                  </a:txBody>
                  <a:tcPr/>
                </a:tc>
                <a:extLst>
                  <a:ext uri="{0D108BD9-81ED-4DB2-BD59-A6C34878D82A}">
                    <a16:rowId xmlns:a16="http://schemas.microsoft.com/office/drawing/2014/main" val="4116367658"/>
                  </a:ext>
                </a:extLst>
              </a:tr>
              <a:tr h="260738">
                <a:tc>
                  <a:txBody>
                    <a:bodyPr/>
                    <a:lstStyle/>
                    <a:p>
                      <a:pPr algn="ctr"/>
                      <a:r>
                        <a:rPr lang="en-US" dirty="0"/>
                        <a:t>s</a:t>
                      </a:r>
                    </a:p>
                  </a:txBody>
                  <a:tcPr/>
                </a:tc>
                <a:tc>
                  <a:txBody>
                    <a:bodyPr/>
                    <a:lstStyle/>
                    <a:p>
                      <a:pPr algn="ctr"/>
                      <a:r>
                        <a:rPr lang="en-US" dirty="0"/>
                        <a:t>115</a:t>
                      </a:r>
                    </a:p>
                  </a:txBody>
                  <a:tcPr/>
                </a:tc>
                <a:tc>
                  <a:txBody>
                    <a:bodyPr/>
                    <a:lstStyle/>
                    <a:p>
                      <a:pPr algn="ctr"/>
                      <a:r>
                        <a:rPr lang="en-US" dirty="0"/>
                        <a:t>1</a:t>
                      </a:r>
                    </a:p>
                  </a:txBody>
                  <a:tcPr/>
                </a:tc>
                <a:tc>
                  <a:txBody>
                    <a:bodyPr/>
                    <a:lstStyle/>
                    <a:p>
                      <a:pPr algn="ctr"/>
                      <a:r>
                        <a:rPr lang="en-US" dirty="0"/>
                        <a:t>101</a:t>
                      </a:r>
                    </a:p>
                  </a:txBody>
                  <a:tcPr/>
                </a:tc>
                <a:extLst>
                  <a:ext uri="{0D108BD9-81ED-4DB2-BD59-A6C34878D82A}">
                    <a16:rowId xmlns:a16="http://schemas.microsoft.com/office/drawing/2014/main" val="758831446"/>
                  </a:ext>
                </a:extLst>
              </a:tr>
              <a:tr h="260738">
                <a:tc>
                  <a:txBody>
                    <a:bodyPr/>
                    <a:lstStyle/>
                    <a:p>
                      <a:pPr algn="ctr"/>
                      <a:r>
                        <a:rPr lang="en-US" dirty="0"/>
                        <a:t>h</a:t>
                      </a:r>
                    </a:p>
                  </a:txBody>
                  <a:tcPr/>
                </a:tc>
                <a:tc>
                  <a:txBody>
                    <a:bodyPr/>
                    <a:lstStyle/>
                    <a:p>
                      <a:pPr algn="ctr"/>
                      <a:r>
                        <a:rPr lang="en-US" dirty="0"/>
                        <a:t>104</a:t>
                      </a:r>
                    </a:p>
                  </a:txBody>
                  <a:tcPr/>
                </a:tc>
                <a:tc>
                  <a:txBody>
                    <a:bodyPr/>
                    <a:lstStyle/>
                    <a:p>
                      <a:pPr algn="ctr"/>
                      <a:r>
                        <a:rPr lang="en-US" dirty="0"/>
                        <a:t>1</a:t>
                      </a:r>
                    </a:p>
                  </a:txBody>
                  <a:tcPr/>
                </a:tc>
                <a:tc>
                  <a:txBody>
                    <a:bodyPr/>
                    <a:lstStyle/>
                    <a:p>
                      <a:pPr algn="ctr"/>
                      <a:r>
                        <a:rPr lang="en-US" dirty="0"/>
                        <a:t>100</a:t>
                      </a:r>
                    </a:p>
                  </a:txBody>
                  <a:tcPr/>
                </a:tc>
                <a:extLst>
                  <a:ext uri="{0D108BD9-81ED-4DB2-BD59-A6C34878D82A}">
                    <a16:rowId xmlns:a16="http://schemas.microsoft.com/office/drawing/2014/main" val="1134047378"/>
                  </a:ext>
                </a:extLst>
              </a:tr>
              <a:tr h="260738">
                <a:tc>
                  <a:txBody>
                    <a:bodyPr/>
                    <a:lstStyle/>
                    <a:p>
                      <a:pPr algn="ctr"/>
                      <a:r>
                        <a:rPr lang="en-US" dirty="0"/>
                        <a:t>a</a:t>
                      </a:r>
                    </a:p>
                  </a:txBody>
                  <a:tcPr/>
                </a:tc>
                <a:tc>
                  <a:txBody>
                    <a:bodyPr/>
                    <a:lstStyle/>
                    <a:p>
                      <a:pPr algn="ctr"/>
                      <a:r>
                        <a:rPr lang="en-US" dirty="0"/>
                        <a:t>97</a:t>
                      </a:r>
                    </a:p>
                  </a:txBody>
                  <a:tcPr/>
                </a:tc>
                <a:tc>
                  <a:txBody>
                    <a:bodyPr/>
                    <a:lstStyle/>
                    <a:p>
                      <a:pPr algn="ctr"/>
                      <a:r>
                        <a:rPr lang="en-US" dirty="0"/>
                        <a:t>2</a:t>
                      </a:r>
                    </a:p>
                  </a:txBody>
                  <a:tcPr/>
                </a:tc>
                <a:tc>
                  <a:txBody>
                    <a:bodyPr/>
                    <a:lstStyle/>
                    <a:p>
                      <a:pPr algn="ctr"/>
                      <a:r>
                        <a:rPr lang="en-US" dirty="0"/>
                        <a:t>0</a:t>
                      </a:r>
                    </a:p>
                  </a:txBody>
                  <a:tcPr/>
                </a:tc>
                <a:extLst>
                  <a:ext uri="{0D108BD9-81ED-4DB2-BD59-A6C34878D82A}">
                    <a16:rowId xmlns:a16="http://schemas.microsoft.com/office/drawing/2014/main" val="1382890918"/>
                  </a:ext>
                </a:extLst>
              </a:tr>
              <a:tr h="260738">
                <a:tc>
                  <a:txBody>
                    <a:bodyPr/>
                    <a:lstStyle/>
                    <a:p>
                      <a:pPr algn="ctr"/>
                      <a:r>
                        <a:rPr lang="en-US" dirty="0"/>
                        <a:t>w</a:t>
                      </a:r>
                    </a:p>
                  </a:txBody>
                  <a:tcPr/>
                </a:tc>
                <a:tc>
                  <a:txBody>
                    <a:bodyPr/>
                    <a:lstStyle/>
                    <a:p>
                      <a:pPr algn="ctr"/>
                      <a:r>
                        <a:rPr lang="en-US" dirty="0"/>
                        <a:t>119</a:t>
                      </a:r>
                    </a:p>
                  </a:txBody>
                  <a:tcPr/>
                </a:tc>
                <a:tc>
                  <a:txBody>
                    <a:bodyPr/>
                    <a:lstStyle/>
                    <a:p>
                      <a:pPr algn="ctr"/>
                      <a:r>
                        <a:rPr lang="en-US" dirty="0"/>
                        <a:t>1</a:t>
                      </a:r>
                    </a:p>
                  </a:txBody>
                  <a:tcPr/>
                </a:tc>
                <a:tc>
                  <a:txBody>
                    <a:bodyPr/>
                    <a:lstStyle/>
                    <a:p>
                      <a:pPr algn="ctr"/>
                      <a:r>
                        <a:rPr lang="en-US" dirty="0"/>
                        <a:t>111</a:t>
                      </a:r>
                    </a:p>
                  </a:txBody>
                  <a:tcPr/>
                </a:tc>
                <a:extLst>
                  <a:ext uri="{0D108BD9-81ED-4DB2-BD59-A6C34878D82A}">
                    <a16:rowId xmlns:a16="http://schemas.microsoft.com/office/drawing/2014/main" val="1457455711"/>
                  </a:ext>
                </a:extLst>
              </a:tr>
              <a:tr h="0">
                <a:tc>
                  <a:txBody>
                    <a:bodyPr/>
                    <a:lstStyle/>
                    <a:p>
                      <a:pPr algn="ctr"/>
                      <a:r>
                        <a:rPr lang="en-US" dirty="0"/>
                        <a:t>n</a:t>
                      </a:r>
                    </a:p>
                  </a:txBody>
                  <a:tcPr/>
                </a:tc>
                <a:tc>
                  <a:txBody>
                    <a:bodyPr/>
                    <a:lstStyle/>
                    <a:p>
                      <a:pPr algn="ctr"/>
                      <a:r>
                        <a:rPr lang="en-US" dirty="0"/>
                        <a:t>110</a:t>
                      </a:r>
                    </a:p>
                  </a:txBody>
                  <a:tcPr/>
                </a:tc>
                <a:tc>
                  <a:txBody>
                    <a:bodyPr/>
                    <a:lstStyle/>
                    <a:p>
                      <a:pPr algn="ctr"/>
                      <a:r>
                        <a:rPr lang="en-US" dirty="0"/>
                        <a:t>1</a:t>
                      </a:r>
                    </a:p>
                  </a:txBody>
                  <a:tcPr/>
                </a:tc>
                <a:tc>
                  <a:txBody>
                    <a:bodyPr/>
                    <a:lstStyle/>
                    <a:p>
                      <a:pPr algn="ctr"/>
                      <a:r>
                        <a:rPr lang="en-US" dirty="0"/>
                        <a:t>110</a:t>
                      </a:r>
                    </a:p>
                  </a:txBody>
                  <a:tcPr/>
                </a:tc>
                <a:extLst>
                  <a:ext uri="{0D108BD9-81ED-4DB2-BD59-A6C34878D82A}">
                    <a16:rowId xmlns:a16="http://schemas.microsoft.com/office/drawing/2014/main" val="345354044"/>
                  </a:ext>
                </a:extLst>
              </a:tr>
            </a:tbl>
          </a:graphicData>
        </a:graphic>
      </p:graphicFrame>
      <p:grpSp>
        <p:nvGrpSpPr>
          <p:cNvPr id="90" name="Group 89">
            <a:extLst>
              <a:ext uri="{FF2B5EF4-FFF2-40B4-BE49-F238E27FC236}">
                <a16:creationId xmlns:a16="http://schemas.microsoft.com/office/drawing/2014/main" id="{6C2C411A-E9BC-4B69-823D-2F6539F309DF}"/>
              </a:ext>
            </a:extLst>
          </p:cNvPr>
          <p:cNvGrpSpPr/>
          <p:nvPr/>
        </p:nvGrpSpPr>
        <p:grpSpPr>
          <a:xfrm>
            <a:off x="838200" y="1923536"/>
            <a:ext cx="8810625" cy="3336124"/>
            <a:chOff x="838200" y="3217426"/>
            <a:chExt cx="6038850" cy="2395173"/>
          </a:xfrm>
        </p:grpSpPr>
        <p:sp>
          <p:nvSpPr>
            <p:cNvPr id="4" name="Rectangle 3">
              <a:extLst>
                <a:ext uri="{FF2B5EF4-FFF2-40B4-BE49-F238E27FC236}">
                  <a16:creationId xmlns:a16="http://schemas.microsoft.com/office/drawing/2014/main" id="{71212C7D-E24B-45C9-99F6-B53A9C4CE306}"/>
                </a:ext>
              </a:extLst>
            </p:cNvPr>
            <p:cNvSpPr/>
            <p:nvPr/>
          </p:nvSpPr>
          <p:spPr>
            <a:xfrm>
              <a:off x="838200" y="3371851"/>
              <a:ext cx="542925" cy="447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97</a:t>
              </a:r>
            </a:p>
          </p:txBody>
        </p:sp>
        <p:sp>
          <p:nvSpPr>
            <p:cNvPr id="7" name="Rectangle 6">
              <a:extLst>
                <a:ext uri="{FF2B5EF4-FFF2-40B4-BE49-F238E27FC236}">
                  <a16:creationId xmlns:a16="http://schemas.microsoft.com/office/drawing/2014/main" id="{BA47EE81-E1DB-44DA-AA47-3E99CBEEF48F}"/>
                </a:ext>
              </a:extLst>
            </p:cNvPr>
            <p:cNvSpPr/>
            <p:nvPr/>
          </p:nvSpPr>
          <p:spPr>
            <a:xfrm>
              <a:off x="1381125" y="3371850"/>
              <a:ext cx="457200" cy="4476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 name="Rectangle 7">
              <a:extLst>
                <a:ext uri="{FF2B5EF4-FFF2-40B4-BE49-F238E27FC236}">
                  <a16:creationId xmlns:a16="http://schemas.microsoft.com/office/drawing/2014/main" id="{1B9B32E7-9681-4E01-A29D-406F71827CEA}"/>
                </a:ext>
              </a:extLst>
            </p:cNvPr>
            <p:cNvSpPr/>
            <p:nvPr/>
          </p:nvSpPr>
          <p:spPr>
            <a:xfrm>
              <a:off x="838200" y="3819525"/>
              <a:ext cx="542925" cy="447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115</a:t>
              </a:r>
            </a:p>
          </p:txBody>
        </p:sp>
        <p:sp>
          <p:nvSpPr>
            <p:cNvPr id="9" name="Rectangle 8">
              <a:extLst>
                <a:ext uri="{FF2B5EF4-FFF2-40B4-BE49-F238E27FC236}">
                  <a16:creationId xmlns:a16="http://schemas.microsoft.com/office/drawing/2014/main" id="{DAE980B3-AE27-4421-B8BC-053112A99473}"/>
                </a:ext>
              </a:extLst>
            </p:cNvPr>
            <p:cNvSpPr/>
            <p:nvPr/>
          </p:nvSpPr>
          <p:spPr>
            <a:xfrm>
              <a:off x="1381125" y="3819524"/>
              <a:ext cx="457200" cy="4476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0" name="Rectangle 9">
              <a:extLst>
                <a:ext uri="{FF2B5EF4-FFF2-40B4-BE49-F238E27FC236}">
                  <a16:creationId xmlns:a16="http://schemas.microsoft.com/office/drawing/2014/main" id="{648F8CF8-14AC-49B9-8693-D05B643713B8}"/>
                </a:ext>
              </a:extLst>
            </p:cNvPr>
            <p:cNvSpPr/>
            <p:nvPr/>
          </p:nvSpPr>
          <p:spPr>
            <a:xfrm>
              <a:off x="838200" y="4271959"/>
              <a:ext cx="542925" cy="447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104</a:t>
              </a:r>
            </a:p>
          </p:txBody>
        </p:sp>
        <p:sp>
          <p:nvSpPr>
            <p:cNvPr id="11" name="Rectangle 10">
              <a:extLst>
                <a:ext uri="{FF2B5EF4-FFF2-40B4-BE49-F238E27FC236}">
                  <a16:creationId xmlns:a16="http://schemas.microsoft.com/office/drawing/2014/main" id="{AC22E864-3BF0-44EC-8A0D-92B572115D85}"/>
                </a:ext>
              </a:extLst>
            </p:cNvPr>
            <p:cNvSpPr/>
            <p:nvPr/>
          </p:nvSpPr>
          <p:spPr>
            <a:xfrm>
              <a:off x="1381125" y="4267198"/>
              <a:ext cx="457200" cy="4476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2" name="Rectangle 11">
              <a:extLst>
                <a:ext uri="{FF2B5EF4-FFF2-40B4-BE49-F238E27FC236}">
                  <a16:creationId xmlns:a16="http://schemas.microsoft.com/office/drawing/2014/main" id="{81486BBE-930E-4760-8B61-52899A7EAF84}"/>
                </a:ext>
              </a:extLst>
            </p:cNvPr>
            <p:cNvSpPr/>
            <p:nvPr/>
          </p:nvSpPr>
          <p:spPr>
            <a:xfrm>
              <a:off x="838200" y="4722010"/>
              <a:ext cx="542925" cy="447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119</a:t>
              </a:r>
            </a:p>
          </p:txBody>
        </p:sp>
        <p:sp>
          <p:nvSpPr>
            <p:cNvPr id="13" name="Rectangle 12">
              <a:extLst>
                <a:ext uri="{FF2B5EF4-FFF2-40B4-BE49-F238E27FC236}">
                  <a16:creationId xmlns:a16="http://schemas.microsoft.com/office/drawing/2014/main" id="{71BBFC20-F0CB-4EB9-A7CB-DB4A74325D89}"/>
                </a:ext>
              </a:extLst>
            </p:cNvPr>
            <p:cNvSpPr/>
            <p:nvPr/>
          </p:nvSpPr>
          <p:spPr>
            <a:xfrm>
              <a:off x="1381125" y="4717249"/>
              <a:ext cx="457200" cy="4476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4" name="Rectangle 13">
              <a:extLst>
                <a:ext uri="{FF2B5EF4-FFF2-40B4-BE49-F238E27FC236}">
                  <a16:creationId xmlns:a16="http://schemas.microsoft.com/office/drawing/2014/main" id="{41E1BB4E-9860-4F35-BC96-9D999114CBDA}"/>
                </a:ext>
              </a:extLst>
            </p:cNvPr>
            <p:cNvSpPr/>
            <p:nvPr/>
          </p:nvSpPr>
          <p:spPr>
            <a:xfrm>
              <a:off x="838200" y="5164924"/>
              <a:ext cx="542925" cy="447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110</a:t>
              </a:r>
            </a:p>
          </p:txBody>
        </p:sp>
        <p:sp>
          <p:nvSpPr>
            <p:cNvPr id="15" name="Rectangle 14">
              <a:extLst>
                <a:ext uri="{FF2B5EF4-FFF2-40B4-BE49-F238E27FC236}">
                  <a16:creationId xmlns:a16="http://schemas.microsoft.com/office/drawing/2014/main" id="{17F64555-C281-4E51-B0DD-6DB86C84DDA6}"/>
                </a:ext>
              </a:extLst>
            </p:cNvPr>
            <p:cNvSpPr/>
            <p:nvPr/>
          </p:nvSpPr>
          <p:spPr>
            <a:xfrm>
              <a:off x="1381125" y="5160163"/>
              <a:ext cx="457200" cy="4476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6" name="Rectangle 15">
              <a:extLst>
                <a:ext uri="{FF2B5EF4-FFF2-40B4-BE49-F238E27FC236}">
                  <a16:creationId xmlns:a16="http://schemas.microsoft.com/office/drawing/2014/main" id="{248950CC-77D4-4C0C-BB99-EB9AD8D54760}"/>
                </a:ext>
              </a:extLst>
            </p:cNvPr>
            <p:cNvSpPr/>
            <p:nvPr/>
          </p:nvSpPr>
          <p:spPr>
            <a:xfrm>
              <a:off x="2640807" y="4722010"/>
              <a:ext cx="457200" cy="4476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7" name="Rectangle 16">
              <a:extLst>
                <a:ext uri="{FF2B5EF4-FFF2-40B4-BE49-F238E27FC236}">
                  <a16:creationId xmlns:a16="http://schemas.microsoft.com/office/drawing/2014/main" id="{B501425E-E2B8-4BDA-A92E-DF28F9D92F0A}"/>
                </a:ext>
              </a:extLst>
            </p:cNvPr>
            <p:cNvSpPr/>
            <p:nvPr/>
          </p:nvSpPr>
          <p:spPr>
            <a:xfrm>
              <a:off x="2640807" y="4267197"/>
              <a:ext cx="457200" cy="4476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Rectangle 17">
              <a:extLst>
                <a:ext uri="{FF2B5EF4-FFF2-40B4-BE49-F238E27FC236}">
                  <a16:creationId xmlns:a16="http://schemas.microsoft.com/office/drawing/2014/main" id="{F5D82CE8-7D4C-49F6-982C-FD25901630A6}"/>
                </a:ext>
              </a:extLst>
            </p:cNvPr>
            <p:cNvSpPr/>
            <p:nvPr/>
          </p:nvSpPr>
          <p:spPr>
            <a:xfrm>
              <a:off x="2640807" y="3824290"/>
              <a:ext cx="457200" cy="4476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9" name="Rectangle 18">
              <a:extLst>
                <a:ext uri="{FF2B5EF4-FFF2-40B4-BE49-F238E27FC236}">
                  <a16:creationId xmlns:a16="http://schemas.microsoft.com/office/drawing/2014/main" id="{56002E2E-FCB2-4416-818D-AADA54326DBA}"/>
                </a:ext>
              </a:extLst>
            </p:cNvPr>
            <p:cNvSpPr/>
            <p:nvPr/>
          </p:nvSpPr>
          <p:spPr>
            <a:xfrm>
              <a:off x="2640807" y="3377203"/>
              <a:ext cx="457200" cy="4476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cxnSp>
          <p:nvCxnSpPr>
            <p:cNvPr id="21" name="Straight Arrow Connector 20">
              <a:extLst>
                <a:ext uri="{FF2B5EF4-FFF2-40B4-BE49-F238E27FC236}">
                  <a16:creationId xmlns:a16="http://schemas.microsoft.com/office/drawing/2014/main" id="{AA88E690-44CC-471D-86BE-37B3EB8BF342}"/>
                </a:ext>
              </a:extLst>
            </p:cNvPr>
            <p:cNvCxnSpPr>
              <a:stCxn id="15" idx="3"/>
              <a:endCxn id="16" idx="1"/>
            </p:cNvCxnSpPr>
            <p:nvPr/>
          </p:nvCxnSpPr>
          <p:spPr>
            <a:xfrm flipV="1">
              <a:off x="1838325" y="4945848"/>
              <a:ext cx="802482" cy="43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817FC42-4D3B-4798-B67F-C729A7E96DBC}"/>
                </a:ext>
              </a:extLst>
            </p:cNvPr>
            <p:cNvCxnSpPr>
              <a:stCxn id="13" idx="3"/>
              <a:endCxn id="16" idx="1"/>
            </p:cNvCxnSpPr>
            <p:nvPr/>
          </p:nvCxnSpPr>
          <p:spPr>
            <a:xfrm>
              <a:off x="1838325" y="4941087"/>
              <a:ext cx="802482" cy="4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87D7995-4BF6-4A7B-AF2F-6164C1853A37}"/>
                </a:ext>
              </a:extLst>
            </p:cNvPr>
            <p:cNvCxnSpPr>
              <a:cxnSpLocks/>
              <a:stCxn id="11" idx="3"/>
              <a:endCxn id="17" idx="1"/>
            </p:cNvCxnSpPr>
            <p:nvPr/>
          </p:nvCxnSpPr>
          <p:spPr>
            <a:xfrm flipV="1">
              <a:off x="1838325" y="4491035"/>
              <a:ext cx="8024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C073BFE-6146-4BF8-89C3-ACC85F1172BE}"/>
                </a:ext>
              </a:extLst>
            </p:cNvPr>
            <p:cNvCxnSpPr>
              <a:cxnSpLocks/>
              <a:stCxn id="9" idx="3"/>
              <a:endCxn id="18" idx="1"/>
            </p:cNvCxnSpPr>
            <p:nvPr/>
          </p:nvCxnSpPr>
          <p:spPr>
            <a:xfrm>
              <a:off x="1838325" y="4043362"/>
              <a:ext cx="802482" cy="4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44A864-3E25-4F3F-A6AB-D5348A4937DB}"/>
                </a:ext>
              </a:extLst>
            </p:cNvPr>
            <p:cNvCxnSpPr>
              <a:cxnSpLocks/>
              <a:stCxn id="7" idx="3"/>
              <a:endCxn id="19" idx="1"/>
            </p:cNvCxnSpPr>
            <p:nvPr/>
          </p:nvCxnSpPr>
          <p:spPr>
            <a:xfrm>
              <a:off x="1838325" y="3595688"/>
              <a:ext cx="802482" cy="5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F773150-3E56-484C-A1A5-C8C88696D974}"/>
                </a:ext>
              </a:extLst>
            </p:cNvPr>
            <p:cNvSpPr txBox="1"/>
            <p:nvPr/>
          </p:nvSpPr>
          <p:spPr>
            <a:xfrm>
              <a:off x="2137629" y="5199335"/>
              <a:ext cx="301686" cy="369332"/>
            </a:xfrm>
            <a:prstGeom prst="rect">
              <a:avLst/>
            </a:prstGeom>
            <a:noFill/>
          </p:spPr>
          <p:txBody>
            <a:bodyPr wrap="square" rtlCol="0">
              <a:spAutoFit/>
            </a:bodyPr>
            <a:lstStyle/>
            <a:p>
              <a:r>
                <a:rPr lang="en-US" dirty="0">
                  <a:solidFill>
                    <a:srgbClr val="00B050"/>
                  </a:solidFill>
                </a:rPr>
                <a:t>0</a:t>
              </a:r>
            </a:p>
          </p:txBody>
        </p:sp>
        <p:sp>
          <p:nvSpPr>
            <p:cNvPr id="37" name="TextBox 36">
              <a:extLst>
                <a:ext uri="{FF2B5EF4-FFF2-40B4-BE49-F238E27FC236}">
                  <a16:creationId xmlns:a16="http://schemas.microsoft.com/office/drawing/2014/main" id="{7B17A3DE-C703-4D4F-848D-8FFE2F0F1C82}"/>
                </a:ext>
              </a:extLst>
            </p:cNvPr>
            <p:cNvSpPr txBox="1"/>
            <p:nvPr/>
          </p:nvSpPr>
          <p:spPr>
            <a:xfrm>
              <a:off x="2137629" y="4595697"/>
              <a:ext cx="301686" cy="369332"/>
            </a:xfrm>
            <a:prstGeom prst="rect">
              <a:avLst/>
            </a:prstGeom>
            <a:noFill/>
          </p:spPr>
          <p:txBody>
            <a:bodyPr wrap="square" rtlCol="0">
              <a:spAutoFit/>
            </a:bodyPr>
            <a:lstStyle/>
            <a:p>
              <a:r>
                <a:rPr lang="en-US" dirty="0">
                  <a:solidFill>
                    <a:srgbClr val="00B050"/>
                  </a:solidFill>
                </a:rPr>
                <a:t>1</a:t>
              </a:r>
            </a:p>
          </p:txBody>
        </p:sp>
        <p:sp>
          <p:nvSpPr>
            <p:cNvPr id="38" name="Rectangle 37">
              <a:extLst>
                <a:ext uri="{FF2B5EF4-FFF2-40B4-BE49-F238E27FC236}">
                  <a16:creationId xmlns:a16="http://schemas.microsoft.com/office/drawing/2014/main" id="{3EFD45DD-D35E-47E8-8062-56FA88F175B4}"/>
                </a:ext>
              </a:extLst>
            </p:cNvPr>
            <p:cNvSpPr/>
            <p:nvPr/>
          </p:nvSpPr>
          <p:spPr>
            <a:xfrm>
              <a:off x="3900489" y="4722010"/>
              <a:ext cx="457200" cy="4476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9" name="Rectangle 38">
              <a:extLst>
                <a:ext uri="{FF2B5EF4-FFF2-40B4-BE49-F238E27FC236}">
                  <a16:creationId xmlns:a16="http://schemas.microsoft.com/office/drawing/2014/main" id="{261492CE-77DA-4595-8391-740300FFD10E}"/>
                </a:ext>
              </a:extLst>
            </p:cNvPr>
            <p:cNvSpPr/>
            <p:nvPr/>
          </p:nvSpPr>
          <p:spPr>
            <a:xfrm>
              <a:off x="3900489" y="4267197"/>
              <a:ext cx="457200" cy="4476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Rectangle 39">
              <a:extLst>
                <a:ext uri="{FF2B5EF4-FFF2-40B4-BE49-F238E27FC236}">
                  <a16:creationId xmlns:a16="http://schemas.microsoft.com/office/drawing/2014/main" id="{25C3EDFE-7DCE-4621-9FBD-128F715B75FF}"/>
                </a:ext>
              </a:extLst>
            </p:cNvPr>
            <p:cNvSpPr/>
            <p:nvPr/>
          </p:nvSpPr>
          <p:spPr>
            <a:xfrm>
              <a:off x="3900489" y="3824290"/>
              <a:ext cx="457200" cy="4476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1" name="Rectangle 40">
              <a:extLst>
                <a:ext uri="{FF2B5EF4-FFF2-40B4-BE49-F238E27FC236}">
                  <a16:creationId xmlns:a16="http://schemas.microsoft.com/office/drawing/2014/main" id="{DC94562D-E196-4799-80E6-AB68C2AB7C21}"/>
                </a:ext>
              </a:extLst>
            </p:cNvPr>
            <p:cNvSpPr/>
            <p:nvPr/>
          </p:nvSpPr>
          <p:spPr>
            <a:xfrm>
              <a:off x="3900489" y="3377203"/>
              <a:ext cx="457200" cy="4476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cxnSp>
          <p:nvCxnSpPr>
            <p:cNvPr id="42" name="Straight Arrow Connector 41">
              <a:extLst>
                <a:ext uri="{FF2B5EF4-FFF2-40B4-BE49-F238E27FC236}">
                  <a16:creationId xmlns:a16="http://schemas.microsoft.com/office/drawing/2014/main" id="{8FE9DD3E-2310-4E81-B0EF-9E440FD26B2D}"/>
                </a:ext>
              </a:extLst>
            </p:cNvPr>
            <p:cNvCxnSpPr>
              <a:cxnSpLocks/>
              <a:stCxn id="19" idx="3"/>
              <a:endCxn id="41" idx="1"/>
            </p:cNvCxnSpPr>
            <p:nvPr/>
          </p:nvCxnSpPr>
          <p:spPr>
            <a:xfrm>
              <a:off x="3098007" y="3601041"/>
              <a:ext cx="8024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C7372E6-D945-4283-9B58-B56972975958}"/>
                </a:ext>
              </a:extLst>
            </p:cNvPr>
            <p:cNvCxnSpPr>
              <a:cxnSpLocks/>
              <a:stCxn id="18" idx="3"/>
              <a:endCxn id="40" idx="1"/>
            </p:cNvCxnSpPr>
            <p:nvPr/>
          </p:nvCxnSpPr>
          <p:spPr>
            <a:xfrm>
              <a:off x="3098007" y="4048128"/>
              <a:ext cx="8024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D36C8F1-9D39-44CD-AD04-E4B7615C9A11}"/>
                </a:ext>
              </a:extLst>
            </p:cNvPr>
            <p:cNvCxnSpPr>
              <a:cxnSpLocks/>
              <a:stCxn id="17" idx="3"/>
              <a:endCxn id="40" idx="1"/>
            </p:cNvCxnSpPr>
            <p:nvPr/>
          </p:nvCxnSpPr>
          <p:spPr>
            <a:xfrm flipV="1">
              <a:off x="3098007" y="4048128"/>
              <a:ext cx="802482" cy="442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7A0B292-2312-4C4B-B6D2-4104CF5912DA}"/>
                </a:ext>
              </a:extLst>
            </p:cNvPr>
            <p:cNvCxnSpPr>
              <a:cxnSpLocks/>
              <a:stCxn id="16" idx="3"/>
              <a:endCxn id="38" idx="1"/>
            </p:cNvCxnSpPr>
            <p:nvPr/>
          </p:nvCxnSpPr>
          <p:spPr>
            <a:xfrm>
              <a:off x="3098007" y="4945848"/>
              <a:ext cx="8024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22F332E1-8EB3-4386-8722-85F0D08E1543}"/>
                </a:ext>
              </a:extLst>
            </p:cNvPr>
            <p:cNvSpPr txBox="1"/>
            <p:nvPr/>
          </p:nvSpPr>
          <p:spPr>
            <a:xfrm>
              <a:off x="3370203" y="4279105"/>
              <a:ext cx="301686" cy="369332"/>
            </a:xfrm>
            <a:prstGeom prst="rect">
              <a:avLst/>
            </a:prstGeom>
            <a:noFill/>
          </p:spPr>
          <p:txBody>
            <a:bodyPr wrap="square" rtlCol="0">
              <a:spAutoFit/>
            </a:bodyPr>
            <a:lstStyle/>
            <a:p>
              <a:r>
                <a:rPr lang="en-US" dirty="0">
                  <a:solidFill>
                    <a:srgbClr val="00B050"/>
                  </a:solidFill>
                </a:rPr>
                <a:t>0</a:t>
              </a:r>
            </a:p>
          </p:txBody>
        </p:sp>
        <p:sp>
          <p:nvSpPr>
            <p:cNvPr id="55" name="TextBox 54">
              <a:extLst>
                <a:ext uri="{FF2B5EF4-FFF2-40B4-BE49-F238E27FC236}">
                  <a16:creationId xmlns:a16="http://schemas.microsoft.com/office/drawing/2014/main" id="{E2249454-E804-4DD3-9444-8E34FB724CF8}"/>
                </a:ext>
              </a:extLst>
            </p:cNvPr>
            <p:cNvSpPr txBox="1"/>
            <p:nvPr/>
          </p:nvSpPr>
          <p:spPr>
            <a:xfrm>
              <a:off x="3348405" y="3713787"/>
              <a:ext cx="301686" cy="369332"/>
            </a:xfrm>
            <a:prstGeom prst="rect">
              <a:avLst/>
            </a:prstGeom>
            <a:noFill/>
          </p:spPr>
          <p:txBody>
            <a:bodyPr wrap="square" rtlCol="0">
              <a:spAutoFit/>
            </a:bodyPr>
            <a:lstStyle/>
            <a:p>
              <a:r>
                <a:rPr lang="en-US" dirty="0">
                  <a:solidFill>
                    <a:srgbClr val="00B050"/>
                  </a:solidFill>
                </a:rPr>
                <a:t>1</a:t>
              </a:r>
            </a:p>
          </p:txBody>
        </p:sp>
        <p:sp>
          <p:nvSpPr>
            <p:cNvPr id="59" name="Rectangle 58">
              <a:extLst>
                <a:ext uri="{FF2B5EF4-FFF2-40B4-BE49-F238E27FC236}">
                  <a16:creationId xmlns:a16="http://schemas.microsoft.com/office/drawing/2014/main" id="{9AE7C20E-209C-4657-8207-3EE85DC1F784}"/>
                </a:ext>
              </a:extLst>
            </p:cNvPr>
            <p:cNvSpPr/>
            <p:nvPr/>
          </p:nvSpPr>
          <p:spPr>
            <a:xfrm>
              <a:off x="5160168" y="3367681"/>
              <a:ext cx="457200" cy="4476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cxnSp>
          <p:nvCxnSpPr>
            <p:cNvPr id="60" name="Straight Arrow Connector 59">
              <a:extLst>
                <a:ext uri="{FF2B5EF4-FFF2-40B4-BE49-F238E27FC236}">
                  <a16:creationId xmlns:a16="http://schemas.microsoft.com/office/drawing/2014/main" id="{DB906605-5653-494A-81D0-BB7DC76DE700}"/>
                </a:ext>
              </a:extLst>
            </p:cNvPr>
            <p:cNvCxnSpPr>
              <a:cxnSpLocks/>
              <a:stCxn id="41" idx="3"/>
              <a:endCxn id="59" idx="1"/>
            </p:cNvCxnSpPr>
            <p:nvPr/>
          </p:nvCxnSpPr>
          <p:spPr>
            <a:xfrm flipV="1">
              <a:off x="4357689" y="3591519"/>
              <a:ext cx="802479" cy="9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A580695-1A15-427C-8593-28BD7B5CD305}"/>
                </a:ext>
              </a:extLst>
            </p:cNvPr>
            <p:cNvCxnSpPr>
              <a:cxnSpLocks/>
              <a:stCxn id="40" idx="3"/>
              <a:endCxn id="71" idx="1"/>
            </p:cNvCxnSpPr>
            <p:nvPr/>
          </p:nvCxnSpPr>
          <p:spPr>
            <a:xfrm flipV="1">
              <a:off x="4357689" y="4029084"/>
              <a:ext cx="802479" cy="19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91F3617-EC22-4281-9E1C-73EC041C9AB8}"/>
                </a:ext>
              </a:extLst>
            </p:cNvPr>
            <p:cNvCxnSpPr>
              <a:cxnSpLocks/>
              <a:stCxn id="38" idx="3"/>
              <a:endCxn id="71" idx="1"/>
            </p:cNvCxnSpPr>
            <p:nvPr/>
          </p:nvCxnSpPr>
          <p:spPr>
            <a:xfrm flipV="1">
              <a:off x="4357689" y="4029084"/>
              <a:ext cx="802479" cy="916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5D91F26D-C866-4B70-93BF-A2016EE26160}"/>
                </a:ext>
              </a:extLst>
            </p:cNvPr>
            <p:cNvSpPr/>
            <p:nvPr/>
          </p:nvSpPr>
          <p:spPr>
            <a:xfrm>
              <a:off x="5160168" y="3805246"/>
              <a:ext cx="457200" cy="4476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74" name="TextBox 73">
              <a:extLst>
                <a:ext uri="{FF2B5EF4-FFF2-40B4-BE49-F238E27FC236}">
                  <a16:creationId xmlns:a16="http://schemas.microsoft.com/office/drawing/2014/main" id="{0361C9FD-40A3-488A-A6CA-52C01D3564DD}"/>
                </a:ext>
              </a:extLst>
            </p:cNvPr>
            <p:cNvSpPr txBox="1"/>
            <p:nvPr/>
          </p:nvSpPr>
          <p:spPr>
            <a:xfrm>
              <a:off x="4714695" y="3659751"/>
              <a:ext cx="301686" cy="369332"/>
            </a:xfrm>
            <a:prstGeom prst="rect">
              <a:avLst/>
            </a:prstGeom>
            <a:noFill/>
          </p:spPr>
          <p:txBody>
            <a:bodyPr wrap="square" rtlCol="0">
              <a:spAutoFit/>
            </a:bodyPr>
            <a:lstStyle/>
            <a:p>
              <a:r>
                <a:rPr lang="en-US" dirty="0">
                  <a:solidFill>
                    <a:srgbClr val="00B050"/>
                  </a:solidFill>
                </a:rPr>
                <a:t>0</a:t>
              </a:r>
            </a:p>
          </p:txBody>
        </p:sp>
        <p:sp>
          <p:nvSpPr>
            <p:cNvPr id="75" name="TextBox 74">
              <a:extLst>
                <a:ext uri="{FF2B5EF4-FFF2-40B4-BE49-F238E27FC236}">
                  <a16:creationId xmlns:a16="http://schemas.microsoft.com/office/drawing/2014/main" id="{C099FD2B-D86E-4C1E-994E-5AE68640F064}"/>
                </a:ext>
              </a:extLst>
            </p:cNvPr>
            <p:cNvSpPr txBox="1"/>
            <p:nvPr/>
          </p:nvSpPr>
          <p:spPr>
            <a:xfrm>
              <a:off x="4714695" y="4491649"/>
              <a:ext cx="301686" cy="369332"/>
            </a:xfrm>
            <a:prstGeom prst="rect">
              <a:avLst/>
            </a:prstGeom>
            <a:noFill/>
          </p:spPr>
          <p:txBody>
            <a:bodyPr wrap="square" rtlCol="0">
              <a:spAutoFit/>
            </a:bodyPr>
            <a:lstStyle/>
            <a:p>
              <a:r>
                <a:rPr lang="en-US" dirty="0">
                  <a:solidFill>
                    <a:srgbClr val="00B050"/>
                  </a:solidFill>
                </a:rPr>
                <a:t>1</a:t>
              </a:r>
            </a:p>
          </p:txBody>
        </p:sp>
        <p:sp>
          <p:nvSpPr>
            <p:cNvPr id="76" name="Rectangle 75">
              <a:extLst>
                <a:ext uri="{FF2B5EF4-FFF2-40B4-BE49-F238E27FC236}">
                  <a16:creationId xmlns:a16="http://schemas.microsoft.com/office/drawing/2014/main" id="{E08D5D38-DCB6-4C13-B40F-8CB6D5B624C5}"/>
                </a:ext>
              </a:extLst>
            </p:cNvPr>
            <p:cNvSpPr/>
            <p:nvPr/>
          </p:nvSpPr>
          <p:spPr>
            <a:xfrm>
              <a:off x="6419850" y="3367681"/>
              <a:ext cx="457200" cy="4476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cxnSp>
          <p:nvCxnSpPr>
            <p:cNvPr id="77" name="Straight Arrow Connector 76">
              <a:extLst>
                <a:ext uri="{FF2B5EF4-FFF2-40B4-BE49-F238E27FC236}">
                  <a16:creationId xmlns:a16="http://schemas.microsoft.com/office/drawing/2014/main" id="{8D16B1E2-7C68-4AEE-960A-96EF957B104B}"/>
                </a:ext>
              </a:extLst>
            </p:cNvPr>
            <p:cNvCxnSpPr>
              <a:cxnSpLocks/>
              <a:stCxn id="59" idx="3"/>
              <a:endCxn id="76" idx="1"/>
            </p:cNvCxnSpPr>
            <p:nvPr/>
          </p:nvCxnSpPr>
          <p:spPr>
            <a:xfrm>
              <a:off x="5617368" y="3591519"/>
              <a:ext cx="8024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81AF04CC-33F9-4385-9D35-F81F9F6CD602}"/>
                </a:ext>
              </a:extLst>
            </p:cNvPr>
            <p:cNvCxnSpPr>
              <a:cxnSpLocks/>
              <a:stCxn id="71" idx="3"/>
              <a:endCxn id="76" idx="1"/>
            </p:cNvCxnSpPr>
            <p:nvPr/>
          </p:nvCxnSpPr>
          <p:spPr>
            <a:xfrm flipV="1">
              <a:off x="5617368" y="3591519"/>
              <a:ext cx="802482" cy="437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EE83E4A5-99FF-4740-A63B-E22145E29C88}"/>
                </a:ext>
              </a:extLst>
            </p:cNvPr>
            <p:cNvSpPr txBox="1"/>
            <p:nvPr/>
          </p:nvSpPr>
          <p:spPr>
            <a:xfrm>
              <a:off x="5945157" y="3217426"/>
              <a:ext cx="301686" cy="369332"/>
            </a:xfrm>
            <a:prstGeom prst="rect">
              <a:avLst/>
            </a:prstGeom>
            <a:noFill/>
          </p:spPr>
          <p:txBody>
            <a:bodyPr wrap="square" rtlCol="0">
              <a:spAutoFit/>
            </a:bodyPr>
            <a:lstStyle/>
            <a:p>
              <a:r>
                <a:rPr lang="en-US" dirty="0">
                  <a:solidFill>
                    <a:srgbClr val="00B050"/>
                  </a:solidFill>
                </a:rPr>
                <a:t>0</a:t>
              </a:r>
            </a:p>
          </p:txBody>
        </p:sp>
        <p:sp>
          <p:nvSpPr>
            <p:cNvPr id="87" name="TextBox 86">
              <a:extLst>
                <a:ext uri="{FF2B5EF4-FFF2-40B4-BE49-F238E27FC236}">
                  <a16:creationId xmlns:a16="http://schemas.microsoft.com/office/drawing/2014/main" id="{C18CDB74-B3C8-45D3-B88B-D5EE604D7E5F}"/>
                </a:ext>
              </a:extLst>
            </p:cNvPr>
            <p:cNvSpPr txBox="1"/>
            <p:nvPr/>
          </p:nvSpPr>
          <p:spPr>
            <a:xfrm>
              <a:off x="5945157" y="3898453"/>
              <a:ext cx="301686" cy="369332"/>
            </a:xfrm>
            <a:prstGeom prst="rect">
              <a:avLst/>
            </a:prstGeom>
            <a:noFill/>
          </p:spPr>
          <p:txBody>
            <a:bodyPr wrap="square" rtlCol="0">
              <a:spAutoFit/>
            </a:bodyPr>
            <a:lstStyle/>
            <a:p>
              <a:r>
                <a:rPr lang="en-US" dirty="0">
                  <a:solidFill>
                    <a:srgbClr val="00B050"/>
                  </a:solidFill>
                </a:rPr>
                <a:t>1</a:t>
              </a:r>
            </a:p>
          </p:txBody>
        </p:sp>
      </p:grpSp>
    </p:spTree>
    <p:extLst>
      <p:ext uri="{BB962C8B-B14F-4D97-AF65-F5344CB8AC3E}">
        <p14:creationId xmlns:p14="http://schemas.microsoft.com/office/powerpoint/2010/main" val="2916729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0648-1FD3-4F53-8B82-DF1070EFC890}"/>
              </a:ext>
            </a:extLst>
          </p:cNvPr>
          <p:cNvSpPr>
            <a:spLocks noGrp="1"/>
          </p:cNvSpPr>
          <p:nvPr>
            <p:ph type="title"/>
          </p:nvPr>
        </p:nvSpPr>
        <p:spPr/>
        <p:txBody>
          <a:bodyPr>
            <a:normAutofit/>
          </a:bodyPr>
          <a:lstStyle/>
          <a:p>
            <a:r>
              <a:rPr lang="en-US" dirty="0"/>
              <a:t>Example: Encode the data</a:t>
            </a:r>
            <a:br>
              <a:rPr lang="en-US" dirty="0"/>
            </a:br>
            <a:endParaRPr lang="en-US" dirty="0"/>
          </a:p>
        </p:txBody>
      </p:sp>
      <p:graphicFrame>
        <p:nvGraphicFramePr>
          <p:cNvPr id="4" name="Table 5">
            <a:extLst>
              <a:ext uri="{FF2B5EF4-FFF2-40B4-BE49-F238E27FC236}">
                <a16:creationId xmlns:a16="http://schemas.microsoft.com/office/drawing/2014/main" id="{BA623E75-4E74-4250-A85A-AF4DFC7BEC2E}"/>
              </a:ext>
            </a:extLst>
          </p:cNvPr>
          <p:cNvGraphicFramePr>
            <a:graphicFrameLocks noGrp="1"/>
          </p:cNvGraphicFramePr>
          <p:nvPr>
            <p:ph idx="1"/>
            <p:extLst>
              <p:ext uri="{D42A27DB-BD31-4B8C-83A1-F6EECF244321}">
                <p14:modId xmlns:p14="http://schemas.microsoft.com/office/powerpoint/2010/main" val="4173844116"/>
              </p:ext>
            </p:extLst>
          </p:nvPr>
        </p:nvGraphicFramePr>
        <p:xfrm>
          <a:off x="342900" y="1825625"/>
          <a:ext cx="11715748" cy="1112520"/>
        </p:xfrm>
        <a:graphic>
          <a:graphicData uri="http://schemas.openxmlformats.org/drawingml/2006/table">
            <a:tbl>
              <a:tblPr firstRow="1" bandRow="1">
                <a:tableStyleId>{5C22544A-7EE6-4342-B048-85BDC9FD1C3A}</a:tableStyleId>
              </a:tblPr>
              <a:tblGrid>
                <a:gridCol w="2175479">
                  <a:extLst>
                    <a:ext uri="{9D8B030D-6E8A-4147-A177-3AD203B41FA5}">
                      <a16:colId xmlns:a16="http://schemas.microsoft.com/office/drawing/2014/main" val="3715678198"/>
                    </a:ext>
                  </a:extLst>
                </a:gridCol>
                <a:gridCol w="1528142">
                  <a:extLst>
                    <a:ext uri="{9D8B030D-6E8A-4147-A177-3AD203B41FA5}">
                      <a16:colId xmlns:a16="http://schemas.microsoft.com/office/drawing/2014/main" val="1291089471"/>
                    </a:ext>
                  </a:extLst>
                </a:gridCol>
                <a:gridCol w="1317415">
                  <a:extLst>
                    <a:ext uri="{9D8B030D-6E8A-4147-A177-3AD203B41FA5}">
                      <a16:colId xmlns:a16="http://schemas.microsoft.com/office/drawing/2014/main" val="3305729162"/>
                    </a:ext>
                  </a:extLst>
                </a:gridCol>
                <a:gridCol w="1673678">
                  <a:extLst>
                    <a:ext uri="{9D8B030D-6E8A-4147-A177-3AD203B41FA5}">
                      <a16:colId xmlns:a16="http://schemas.microsoft.com/office/drawing/2014/main" val="3393979424"/>
                    </a:ext>
                  </a:extLst>
                </a:gridCol>
                <a:gridCol w="1673678">
                  <a:extLst>
                    <a:ext uri="{9D8B030D-6E8A-4147-A177-3AD203B41FA5}">
                      <a16:colId xmlns:a16="http://schemas.microsoft.com/office/drawing/2014/main" val="1524206814"/>
                    </a:ext>
                  </a:extLst>
                </a:gridCol>
                <a:gridCol w="1673678">
                  <a:extLst>
                    <a:ext uri="{9D8B030D-6E8A-4147-A177-3AD203B41FA5}">
                      <a16:colId xmlns:a16="http://schemas.microsoft.com/office/drawing/2014/main" val="3348683112"/>
                    </a:ext>
                  </a:extLst>
                </a:gridCol>
                <a:gridCol w="1673678">
                  <a:extLst>
                    <a:ext uri="{9D8B030D-6E8A-4147-A177-3AD203B41FA5}">
                      <a16:colId xmlns:a16="http://schemas.microsoft.com/office/drawing/2014/main" val="633247382"/>
                    </a:ext>
                  </a:extLst>
                </a:gridCol>
              </a:tblGrid>
              <a:tr h="370840">
                <a:tc>
                  <a:txBody>
                    <a:bodyPr/>
                    <a:lstStyle/>
                    <a:p>
                      <a:pPr algn="ctr"/>
                      <a:r>
                        <a:rPr lang="en-US" dirty="0"/>
                        <a:t>Char</a:t>
                      </a:r>
                    </a:p>
                  </a:txBody>
                  <a:tcPr/>
                </a:tc>
                <a:tc>
                  <a:txBody>
                    <a:bodyPr/>
                    <a:lstStyle/>
                    <a:p>
                      <a:pPr algn="ctr"/>
                      <a:r>
                        <a:rPr lang="en-US" dirty="0"/>
                        <a:t>s</a:t>
                      </a:r>
                    </a:p>
                  </a:txBody>
                  <a:tcPr/>
                </a:tc>
                <a:tc>
                  <a:txBody>
                    <a:bodyPr/>
                    <a:lstStyle/>
                    <a:p>
                      <a:pPr algn="ctr"/>
                      <a:r>
                        <a:rPr lang="en-US" dirty="0"/>
                        <a:t>h</a:t>
                      </a:r>
                    </a:p>
                  </a:txBody>
                  <a:tcPr/>
                </a:tc>
                <a:tc>
                  <a:txBody>
                    <a:bodyPr/>
                    <a:lstStyle/>
                    <a:p>
                      <a:pPr algn="ctr"/>
                      <a:r>
                        <a:rPr lang="en-US" dirty="0"/>
                        <a:t>a</a:t>
                      </a:r>
                    </a:p>
                  </a:txBody>
                  <a:tcPr/>
                </a:tc>
                <a:tc>
                  <a:txBody>
                    <a:bodyPr/>
                    <a:lstStyle/>
                    <a:p>
                      <a:pPr algn="ctr"/>
                      <a:r>
                        <a:rPr lang="en-US" dirty="0"/>
                        <a:t>w</a:t>
                      </a:r>
                    </a:p>
                  </a:txBody>
                  <a:tcPr/>
                </a:tc>
                <a:tc>
                  <a:txBody>
                    <a:bodyPr/>
                    <a:lstStyle/>
                    <a:p>
                      <a:pPr algn="ctr"/>
                      <a:r>
                        <a:rPr lang="en-US" dirty="0"/>
                        <a:t>n</a:t>
                      </a:r>
                    </a:p>
                  </a:txBody>
                  <a:tcPr/>
                </a:tc>
                <a:tc>
                  <a:txBody>
                    <a:bodyPr/>
                    <a:lstStyle/>
                    <a:p>
                      <a:pPr algn="ctr"/>
                      <a:r>
                        <a:rPr lang="en-US" dirty="0"/>
                        <a:t>a</a:t>
                      </a:r>
                    </a:p>
                  </a:txBody>
                  <a:tcPr/>
                </a:tc>
                <a:extLst>
                  <a:ext uri="{0D108BD9-81ED-4DB2-BD59-A6C34878D82A}">
                    <a16:rowId xmlns:a16="http://schemas.microsoft.com/office/drawing/2014/main" val="3625633369"/>
                  </a:ext>
                </a:extLst>
              </a:tr>
              <a:tr h="370840">
                <a:tc>
                  <a:txBody>
                    <a:bodyPr/>
                    <a:lstStyle/>
                    <a:p>
                      <a:pPr algn="ctr"/>
                      <a:r>
                        <a:rPr lang="en-US" dirty="0"/>
                        <a:t>Byte (binary)</a:t>
                      </a:r>
                    </a:p>
                  </a:txBody>
                  <a:tcPr/>
                </a:tc>
                <a:tc>
                  <a:txBody>
                    <a:bodyPr/>
                    <a:lstStyle/>
                    <a:p>
                      <a:pPr algn="ctr"/>
                      <a:r>
                        <a:rPr lang="en-US" dirty="0"/>
                        <a:t>0111 0011</a:t>
                      </a:r>
                    </a:p>
                  </a:txBody>
                  <a:tcPr/>
                </a:tc>
                <a:tc>
                  <a:txBody>
                    <a:bodyPr/>
                    <a:lstStyle/>
                    <a:p>
                      <a:pPr algn="ctr"/>
                      <a:r>
                        <a:rPr lang="en-US" dirty="0"/>
                        <a:t>0110 1000</a:t>
                      </a:r>
                    </a:p>
                  </a:txBody>
                  <a:tcPr/>
                </a:tc>
                <a:tc>
                  <a:txBody>
                    <a:bodyPr/>
                    <a:lstStyle/>
                    <a:p>
                      <a:pPr algn="ctr"/>
                      <a:r>
                        <a:rPr lang="en-US" dirty="0"/>
                        <a:t>0110 0001</a:t>
                      </a:r>
                    </a:p>
                  </a:txBody>
                  <a:tcPr/>
                </a:tc>
                <a:tc>
                  <a:txBody>
                    <a:bodyPr/>
                    <a:lstStyle/>
                    <a:p>
                      <a:pPr algn="ctr"/>
                      <a:r>
                        <a:rPr lang="en-US" dirty="0"/>
                        <a:t>0111 0111</a:t>
                      </a:r>
                    </a:p>
                  </a:txBody>
                  <a:tcPr/>
                </a:tc>
                <a:tc>
                  <a:txBody>
                    <a:bodyPr/>
                    <a:lstStyle/>
                    <a:p>
                      <a:pPr algn="ctr"/>
                      <a:r>
                        <a:rPr lang="en-US" dirty="0"/>
                        <a:t>0110 1110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0110 0001</a:t>
                      </a:r>
                    </a:p>
                  </a:txBody>
                  <a:tcPr/>
                </a:tc>
                <a:extLst>
                  <a:ext uri="{0D108BD9-81ED-4DB2-BD59-A6C34878D82A}">
                    <a16:rowId xmlns:a16="http://schemas.microsoft.com/office/drawing/2014/main" val="4278308352"/>
                  </a:ext>
                </a:extLst>
              </a:tr>
              <a:tr h="370840">
                <a:tc>
                  <a:txBody>
                    <a:bodyPr/>
                    <a:lstStyle/>
                    <a:p>
                      <a:pPr algn="ctr"/>
                      <a:r>
                        <a:rPr lang="en-US" dirty="0"/>
                        <a:t>Huffman encode</a:t>
                      </a:r>
                    </a:p>
                  </a:txBody>
                  <a:tcPr/>
                </a:tc>
                <a:tc>
                  <a:txBody>
                    <a:bodyPr/>
                    <a:lstStyle/>
                    <a:p>
                      <a:pPr algn="ctr"/>
                      <a:r>
                        <a:rPr lang="en-US" dirty="0"/>
                        <a:t>101</a:t>
                      </a:r>
                    </a:p>
                  </a:txBody>
                  <a:tcPr/>
                </a:tc>
                <a:tc>
                  <a:txBody>
                    <a:bodyPr/>
                    <a:lstStyle/>
                    <a:p>
                      <a:pPr algn="ctr"/>
                      <a:r>
                        <a:rPr lang="en-US" dirty="0"/>
                        <a:t>100</a:t>
                      </a:r>
                    </a:p>
                  </a:txBody>
                  <a:tcPr/>
                </a:tc>
                <a:tc>
                  <a:txBody>
                    <a:bodyPr/>
                    <a:lstStyle/>
                    <a:p>
                      <a:pPr algn="ctr"/>
                      <a:r>
                        <a:rPr lang="en-US" dirty="0"/>
                        <a:t>0</a:t>
                      </a:r>
                    </a:p>
                  </a:txBody>
                  <a:tcPr/>
                </a:tc>
                <a:tc>
                  <a:txBody>
                    <a:bodyPr/>
                    <a:lstStyle/>
                    <a:p>
                      <a:pPr algn="ctr"/>
                      <a:r>
                        <a:rPr lang="en-US" dirty="0"/>
                        <a:t>111</a:t>
                      </a:r>
                    </a:p>
                  </a:txBody>
                  <a:tcPr/>
                </a:tc>
                <a:tc>
                  <a:txBody>
                    <a:bodyPr/>
                    <a:lstStyle/>
                    <a:p>
                      <a:pPr algn="ctr"/>
                      <a:r>
                        <a:rPr lang="en-US" dirty="0"/>
                        <a:t>110</a:t>
                      </a:r>
                    </a:p>
                  </a:txBody>
                  <a:tcPr/>
                </a:tc>
                <a:tc>
                  <a:txBody>
                    <a:bodyPr/>
                    <a:lstStyle/>
                    <a:p>
                      <a:pPr algn="ctr"/>
                      <a:r>
                        <a:rPr lang="en-US" dirty="0"/>
                        <a:t>0</a:t>
                      </a:r>
                    </a:p>
                  </a:txBody>
                  <a:tcPr/>
                </a:tc>
                <a:extLst>
                  <a:ext uri="{0D108BD9-81ED-4DB2-BD59-A6C34878D82A}">
                    <a16:rowId xmlns:a16="http://schemas.microsoft.com/office/drawing/2014/main" val="2059947820"/>
                  </a:ext>
                </a:extLst>
              </a:tr>
            </a:tbl>
          </a:graphicData>
        </a:graphic>
      </p:graphicFrame>
      <p:sp>
        <p:nvSpPr>
          <p:cNvPr id="9" name="Content Placeholder 2">
            <a:extLst>
              <a:ext uri="{FF2B5EF4-FFF2-40B4-BE49-F238E27FC236}">
                <a16:creationId xmlns:a16="http://schemas.microsoft.com/office/drawing/2014/main" id="{0B771990-5D40-479F-96FF-BAE9FD41163A}"/>
              </a:ext>
            </a:extLst>
          </p:cNvPr>
          <p:cNvSpPr txBox="1">
            <a:spLocks/>
          </p:cNvSpPr>
          <p:nvPr/>
        </p:nvSpPr>
        <p:spPr>
          <a:xfrm>
            <a:off x="342899" y="3211195"/>
            <a:ext cx="11849101" cy="25038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Original file containing 6 chars needs 6 bytes or 48 bits</a:t>
            </a:r>
          </a:p>
          <a:p>
            <a:pPr lvl="1"/>
            <a:r>
              <a:rPr lang="en-US" dirty="0"/>
              <a:t>0111 0011 0110 1000 0110 0001 0111 0111 0110 1110 0110 0001 </a:t>
            </a:r>
          </a:p>
          <a:p>
            <a:pPr marL="0" indent="0">
              <a:buNone/>
            </a:pPr>
            <a:r>
              <a:rPr lang="en-US" dirty="0"/>
              <a:t>Huffman encode needs 2 bytes or 16 bits to represent the 6 chars</a:t>
            </a:r>
          </a:p>
          <a:p>
            <a:pPr lvl="1"/>
            <a:r>
              <a:rPr lang="en-US" dirty="0"/>
              <a:t>1011 0001 1111 00</a:t>
            </a:r>
            <a:r>
              <a:rPr lang="en-US" dirty="0">
                <a:solidFill>
                  <a:schemeClr val="accent2"/>
                </a:solidFill>
              </a:rPr>
              <a:t>00</a:t>
            </a:r>
          </a:p>
          <a:p>
            <a:pPr marL="457200" lvl="1" indent="0">
              <a:buFont typeface="Arial" panose="020B0604020202020204" pitchFamily="34" charset="0"/>
              <a:buNone/>
            </a:pPr>
            <a:endParaRPr lang="en-US" dirty="0"/>
          </a:p>
        </p:txBody>
      </p:sp>
    </p:spTree>
    <p:extLst>
      <p:ext uri="{BB962C8B-B14F-4D97-AF65-F5344CB8AC3E}">
        <p14:creationId xmlns:p14="http://schemas.microsoft.com/office/powerpoint/2010/main" val="19960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0648-1FD3-4F53-8B82-DF1070EFC890}"/>
              </a:ext>
            </a:extLst>
          </p:cNvPr>
          <p:cNvSpPr>
            <a:spLocks noGrp="1"/>
          </p:cNvSpPr>
          <p:nvPr>
            <p:ph type="title"/>
          </p:nvPr>
        </p:nvSpPr>
        <p:spPr>
          <a:xfrm>
            <a:off x="838200" y="365125"/>
            <a:ext cx="11277600" cy="1292225"/>
          </a:xfrm>
        </p:spPr>
        <p:txBody>
          <a:bodyPr>
            <a:normAutofit fontScale="90000"/>
          </a:bodyPr>
          <a:lstStyle/>
          <a:p>
            <a:r>
              <a:rPr lang="en-US" dirty="0"/>
              <a:t>Example: Transmit the encode data to a file</a:t>
            </a:r>
          </a:p>
        </p:txBody>
      </p:sp>
      <p:sp>
        <p:nvSpPr>
          <p:cNvPr id="5" name="Content Placeholder 4">
            <a:extLst>
              <a:ext uri="{FF2B5EF4-FFF2-40B4-BE49-F238E27FC236}">
                <a16:creationId xmlns:a16="http://schemas.microsoft.com/office/drawing/2014/main" id="{31E4BA57-8A03-42D9-93F0-D838C6BCBF23}"/>
              </a:ext>
            </a:extLst>
          </p:cNvPr>
          <p:cNvSpPr>
            <a:spLocks noGrp="1"/>
          </p:cNvSpPr>
          <p:nvPr>
            <p:ph idx="1"/>
          </p:nvPr>
        </p:nvSpPr>
        <p:spPr>
          <a:xfrm>
            <a:off x="838200" y="1331259"/>
            <a:ext cx="8946541" cy="4195481"/>
          </a:xfrm>
        </p:spPr>
        <p:txBody>
          <a:bodyPr>
            <a:normAutofit fontScale="92500" lnSpcReduction="10000"/>
          </a:bodyPr>
          <a:lstStyle/>
          <a:p>
            <a:pPr>
              <a:buClrTx/>
              <a:buSzPct val="100000"/>
              <a:buFont typeface="Arial" panose="020B0604020202020204" pitchFamily="34" charset="0"/>
              <a:buChar char="•"/>
            </a:pPr>
            <a:r>
              <a:rPr lang="en-US" dirty="0"/>
              <a:t>When transmitting the encode data to a file a header is required.</a:t>
            </a:r>
          </a:p>
          <a:p>
            <a:pPr>
              <a:buClrTx/>
              <a:buSzPct val="100000"/>
              <a:buFont typeface="Arial" panose="020B0604020202020204" pitchFamily="34" charset="0"/>
              <a:buChar char="•"/>
            </a:pPr>
            <a:r>
              <a:rPr lang="en-US" dirty="0"/>
              <a:t>The header contains the following information:</a:t>
            </a:r>
          </a:p>
          <a:p>
            <a:pPr lvl="1">
              <a:buClrTx/>
              <a:buSzPct val="100000"/>
              <a:buFont typeface="Arial" panose="020B0604020202020204" pitchFamily="34" charset="0"/>
              <a:buChar char="•"/>
            </a:pPr>
            <a:r>
              <a:rPr lang="en-US" dirty="0"/>
              <a:t>Number of bytes for symbols [byte = 1]{byte=</a:t>
            </a:r>
            <a:r>
              <a:rPr lang="en-US" dirty="0">
                <a:solidFill>
                  <a:srgbClr val="FFC000"/>
                </a:solidFill>
              </a:rPr>
              <a:t>1 </a:t>
            </a:r>
            <a:r>
              <a:rPr lang="en-US" dirty="0"/>
              <a:t>value of </a:t>
            </a:r>
            <a:r>
              <a:rPr lang="en-US" dirty="0">
                <a:solidFill>
                  <a:srgbClr val="00B0F0"/>
                </a:solidFill>
              </a:rPr>
              <a:t>1</a:t>
            </a:r>
            <a:r>
              <a:rPr lang="en-US" dirty="0"/>
              <a:t>}</a:t>
            </a:r>
          </a:p>
          <a:p>
            <a:pPr lvl="1">
              <a:buClrTx/>
              <a:buSzPct val="100000"/>
              <a:buFont typeface="Arial" panose="020B0604020202020204" pitchFamily="34" charset="0"/>
              <a:buChar char="•"/>
            </a:pPr>
            <a:r>
              <a:rPr lang="en-US" dirty="0"/>
              <a:t>Number of symbols [byte = Number of bytes for symbols ]{byte=</a:t>
            </a:r>
            <a:r>
              <a:rPr lang="en-US" dirty="0">
                <a:solidFill>
                  <a:srgbClr val="FFC000"/>
                </a:solidFill>
              </a:rPr>
              <a:t>1 </a:t>
            </a:r>
            <a:r>
              <a:rPr lang="en-US" dirty="0"/>
              <a:t>value of </a:t>
            </a:r>
            <a:r>
              <a:rPr lang="en-US" dirty="0">
                <a:solidFill>
                  <a:srgbClr val="00B0F0"/>
                </a:solidFill>
              </a:rPr>
              <a:t>5</a:t>
            </a:r>
            <a:r>
              <a:rPr lang="en-US" dirty="0"/>
              <a:t>}</a:t>
            </a:r>
          </a:p>
          <a:p>
            <a:pPr lvl="1">
              <a:buClrTx/>
              <a:buSzPct val="100000"/>
              <a:buFont typeface="Arial" panose="020B0604020202020204" pitchFamily="34" charset="0"/>
              <a:buChar char="•"/>
            </a:pPr>
            <a:r>
              <a:rPr lang="en-US" dirty="0"/>
              <a:t>Number of bytes need for frequency [byte = 1]{byte = </a:t>
            </a:r>
            <a:r>
              <a:rPr lang="en-US" dirty="0">
                <a:solidFill>
                  <a:srgbClr val="FFC000"/>
                </a:solidFill>
              </a:rPr>
              <a:t>1 </a:t>
            </a:r>
            <a:r>
              <a:rPr lang="en-US" dirty="0"/>
              <a:t>value of </a:t>
            </a:r>
            <a:r>
              <a:rPr lang="en-US" dirty="0">
                <a:solidFill>
                  <a:srgbClr val="00B0F0"/>
                </a:solidFill>
              </a:rPr>
              <a:t>1</a:t>
            </a:r>
            <a:r>
              <a:rPr lang="en-US" dirty="0"/>
              <a:t>}</a:t>
            </a:r>
          </a:p>
          <a:p>
            <a:pPr lvl="1">
              <a:buClrTx/>
              <a:buSzPct val="100000"/>
              <a:buFont typeface="Arial" panose="020B0604020202020204" pitchFamily="34" charset="0"/>
              <a:buChar char="•"/>
            </a:pPr>
            <a:r>
              <a:rPr lang="en-US" dirty="0"/>
              <a:t>Symbols [byte = Number of symbols * Number of bytes for symbols ]{byte =</a:t>
            </a:r>
            <a:r>
              <a:rPr lang="en-US" dirty="0">
                <a:solidFill>
                  <a:srgbClr val="FFC000"/>
                </a:solidFill>
              </a:rPr>
              <a:t>5 </a:t>
            </a:r>
            <a:r>
              <a:rPr lang="en-US" dirty="0"/>
              <a:t>value of</a:t>
            </a:r>
            <a:r>
              <a:rPr lang="en-US" dirty="0">
                <a:solidFill>
                  <a:srgbClr val="FFC000"/>
                </a:solidFill>
              </a:rPr>
              <a:t> </a:t>
            </a:r>
            <a:r>
              <a:rPr lang="en-US" dirty="0">
                <a:solidFill>
                  <a:srgbClr val="00B0F0"/>
                </a:solidFill>
              </a:rPr>
              <a:t>symbols 115,104,97,119,110</a:t>
            </a:r>
            <a:r>
              <a:rPr lang="en-US" dirty="0"/>
              <a:t>}</a:t>
            </a:r>
          </a:p>
          <a:p>
            <a:pPr lvl="1">
              <a:buClrTx/>
              <a:buSzPct val="100000"/>
              <a:buFont typeface="Arial" panose="020B0604020202020204" pitchFamily="34" charset="0"/>
              <a:buChar char="•"/>
            </a:pPr>
            <a:r>
              <a:rPr lang="en-US" dirty="0"/>
              <a:t>Symbols frequency [byte = Number of bytes need for frequency* Number of symbols]{byte=</a:t>
            </a:r>
            <a:r>
              <a:rPr lang="en-US" dirty="0">
                <a:solidFill>
                  <a:srgbClr val="FFC000"/>
                </a:solidFill>
              </a:rPr>
              <a:t>5 </a:t>
            </a:r>
            <a:r>
              <a:rPr lang="en-US" dirty="0"/>
              <a:t>value of </a:t>
            </a:r>
            <a:r>
              <a:rPr lang="en-US" dirty="0">
                <a:solidFill>
                  <a:srgbClr val="00B0F0"/>
                </a:solidFill>
              </a:rPr>
              <a:t>symbols frequency 2,1,1,1,1</a:t>
            </a:r>
            <a:r>
              <a:rPr lang="en-US" dirty="0"/>
              <a:t>}</a:t>
            </a:r>
          </a:p>
          <a:p>
            <a:pPr lvl="1">
              <a:buClrTx/>
              <a:buSzPct val="100000"/>
              <a:buFont typeface="Arial" panose="020B0604020202020204" pitchFamily="34" charset="0"/>
              <a:buChar char="•"/>
            </a:pPr>
            <a:r>
              <a:rPr lang="en-US" dirty="0"/>
              <a:t>Length of extension [byte = 1]{byte=</a:t>
            </a:r>
            <a:r>
              <a:rPr lang="en-US" dirty="0">
                <a:solidFill>
                  <a:srgbClr val="FFC000"/>
                </a:solidFill>
              </a:rPr>
              <a:t>1 </a:t>
            </a:r>
            <a:r>
              <a:rPr lang="en-US" dirty="0"/>
              <a:t>value of </a:t>
            </a:r>
            <a:r>
              <a:rPr lang="en-US" dirty="0">
                <a:solidFill>
                  <a:srgbClr val="00B0F0"/>
                </a:solidFill>
              </a:rPr>
              <a:t>3</a:t>
            </a:r>
            <a:r>
              <a:rPr lang="en-US" dirty="0"/>
              <a:t>}</a:t>
            </a:r>
          </a:p>
          <a:p>
            <a:pPr lvl="1">
              <a:buClrTx/>
              <a:buSzPct val="100000"/>
              <a:buFont typeface="Arial" panose="020B0604020202020204" pitchFamily="34" charset="0"/>
              <a:buChar char="•"/>
            </a:pPr>
            <a:r>
              <a:rPr lang="en-US" dirty="0"/>
              <a:t>Extension format[byte = Length of extension]{byte=</a:t>
            </a:r>
            <a:r>
              <a:rPr lang="en-US" dirty="0">
                <a:solidFill>
                  <a:srgbClr val="FFC000"/>
                </a:solidFill>
              </a:rPr>
              <a:t>3 </a:t>
            </a:r>
            <a:r>
              <a:rPr lang="en-US" dirty="0"/>
              <a:t>value of</a:t>
            </a:r>
            <a:r>
              <a:rPr lang="en-US" dirty="0">
                <a:solidFill>
                  <a:srgbClr val="FFC000"/>
                </a:solidFill>
              </a:rPr>
              <a:t> </a:t>
            </a:r>
            <a:r>
              <a:rPr lang="en-US" dirty="0">
                <a:solidFill>
                  <a:srgbClr val="00B0F0"/>
                </a:solidFill>
              </a:rPr>
              <a:t>‘txt’</a:t>
            </a:r>
            <a:r>
              <a:rPr lang="en-US" dirty="0"/>
              <a:t>}</a:t>
            </a:r>
            <a:endParaRPr lang="en-US" dirty="0">
              <a:solidFill>
                <a:srgbClr val="00B0F0"/>
              </a:solidFill>
            </a:endParaRPr>
          </a:p>
          <a:p>
            <a:pPr>
              <a:buClrTx/>
              <a:buSzPct val="100000"/>
              <a:buFont typeface="Arial" panose="020B0604020202020204" pitchFamily="34" charset="0"/>
              <a:buChar char="•"/>
            </a:pPr>
            <a:r>
              <a:rPr lang="en-US" dirty="0"/>
              <a:t>Header contains 17 bytes for 6 chars</a:t>
            </a:r>
          </a:p>
          <a:p>
            <a:pPr lvl="1"/>
            <a:endParaRPr lang="en-US" dirty="0"/>
          </a:p>
        </p:txBody>
      </p:sp>
    </p:spTree>
    <p:extLst>
      <p:ext uri="{BB962C8B-B14F-4D97-AF65-F5344CB8AC3E}">
        <p14:creationId xmlns:p14="http://schemas.microsoft.com/office/powerpoint/2010/main" val="367785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5DBAA-C7EE-4832-A9A9-2CA2CF4DE989}"/>
              </a:ext>
            </a:extLst>
          </p:cNvPr>
          <p:cNvSpPr>
            <a:spLocks noGrp="1"/>
          </p:cNvSpPr>
          <p:nvPr>
            <p:ph type="title"/>
          </p:nvPr>
        </p:nvSpPr>
        <p:spPr/>
        <p:txBody>
          <a:bodyPr/>
          <a:lstStyle/>
          <a:p>
            <a:r>
              <a:rPr lang="en-US" dirty="0"/>
              <a:t>Encoding note</a:t>
            </a:r>
          </a:p>
        </p:txBody>
      </p:sp>
      <p:sp>
        <p:nvSpPr>
          <p:cNvPr id="3" name="Content Placeholder 2">
            <a:extLst>
              <a:ext uri="{FF2B5EF4-FFF2-40B4-BE49-F238E27FC236}">
                <a16:creationId xmlns:a16="http://schemas.microsoft.com/office/drawing/2014/main" id="{1A758FF5-385E-4D37-9752-EE285556180E}"/>
              </a:ext>
            </a:extLst>
          </p:cNvPr>
          <p:cNvSpPr>
            <a:spLocks noGrp="1"/>
          </p:cNvSpPr>
          <p:nvPr>
            <p:ph idx="1"/>
          </p:nvPr>
        </p:nvSpPr>
        <p:spPr>
          <a:xfrm>
            <a:off x="646111" y="1466765"/>
            <a:ext cx="8946541" cy="4195481"/>
          </a:xfrm>
        </p:spPr>
        <p:txBody>
          <a:bodyPr>
            <a:normAutofit/>
          </a:bodyPr>
          <a:lstStyle/>
          <a:p>
            <a:pPr>
              <a:buClrTx/>
              <a:buSzPct val="100000"/>
              <a:buFont typeface="Arial" panose="020B0604020202020204" pitchFamily="34" charset="0"/>
              <a:buChar char="•"/>
            </a:pPr>
            <a:r>
              <a:rPr lang="en-US" sz="2400" dirty="0"/>
              <a:t>The encode file is compress but because of the header the encode file is larger than the original. </a:t>
            </a:r>
          </a:p>
          <a:p>
            <a:pPr lvl="1">
              <a:buClrTx/>
              <a:buFont typeface="Arial" panose="020B0604020202020204" pitchFamily="34" charset="0"/>
              <a:buChar char="•"/>
            </a:pPr>
            <a:r>
              <a:rPr lang="en-US" sz="2400" dirty="0"/>
              <a:t>Original file = 6 bytes</a:t>
            </a:r>
          </a:p>
          <a:p>
            <a:pPr lvl="1">
              <a:buClrTx/>
              <a:buFont typeface="Arial" panose="020B0604020202020204" pitchFamily="34" charset="0"/>
              <a:buChar char="•"/>
            </a:pPr>
            <a:r>
              <a:rPr lang="en-US" sz="2400" dirty="0"/>
              <a:t>Huffman encode</a:t>
            </a:r>
          </a:p>
          <a:p>
            <a:pPr lvl="2">
              <a:buClrTx/>
              <a:buFont typeface="Arial" panose="020B0604020202020204" pitchFamily="34" charset="0"/>
              <a:buChar char="•"/>
            </a:pPr>
            <a:r>
              <a:rPr lang="en-US" sz="2000" dirty="0"/>
              <a:t>Encode file = 2 bytes</a:t>
            </a:r>
          </a:p>
          <a:p>
            <a:pPr lvl="2">
              <a:buClrTx/>
              <a:buFont typeface="Arial" panose="020B0604020202020204" pitchFamily="34" charset="0"/>
              <a:buChar char="•"/>
            </a:pPr>
            <a:r>
              <a:rPr lang="en-US" sz="2000" dirty="0"/>
              <a:t>Header = 17 bytes</a:t>
            </a:r>
          </a:p>
          <a:p>
            <a:pPr lvl="2">
              <a:buClrTx/>
              <a:buFont typeface="Arial" panose="020B0604020202020204" pitchFamily="34" charset="0"/>
              <a:buChar char="•"/>
            </a:pPr>
            <a:r>
              <a:rPr lang="en-US" sz="2000" dirty="0"/>
              <a:t>Total = 19 bytes</a:t>
            </a:r>
          </a:p>
          <a:p>
            <a:pPr>
              <a:buClrTx/>
              <a:buFont typeface="Arial" panose="020B0604020202020204" pitchFamily="34" charset="0"/>
              <a:buChar char="•"/>
            </a:pPr>
            <a:r>
              <a:rPr lang="en-US" sz="2400" dirty="0"/>
              <a:t>Encoding is not efficient for small data files</a:t>
            </a:r>
          </a:p>
        </p:txBody>
      </p:sp>
    </p:spTree>
    <p:extLst>
      <p:ext uri="{BB962C8B-B14F-4D97-AF65-F5344CB8AC3E}">
        <p14:creationId xmlns:p14="http://schemas.microsoft.com/office/powerpoint/2010/main" val="524846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B70F-E4C9-4E34-AB03-61F3289CAED0}"/>
              </a:ext>
            </a:extLst>
          </p:cNvPr>
          <p:cNvSpPr>
            <a:spLocks noGrp="1"/>
          </p:cNvSpPr>
          <p:nvPr>
            <p:ph type="title"/>
          </p:nvPr>
        </p:nvSpPr>
        <p:spPr/>
        <p:txBody>
          <a:bodyPr/>
          <a:lstStyle/>
          <a:p>
            <a:r>
              <a:rPr lang="en-US" dirty="0"/>
              <a:t>Decoding Huffman</a:t>
            </a:r>
          </a:p>
        </p:txBody>
      </p:sp>
      <p:sp>
        <p:nvSpPr>
          <p:cNvPr id="3" name="Content Placeholder 2">
            <a:extLst>
              <a:ext uri="{FF2B5EF4-FFF2-40B4-BE49-F238E27FC236}">
                <a16:creationId xmlns:a16="http://schemas.microsoft.com/office/drawing/2014/main" id="{0F9BA90C-FA94-4942-801B-C9A15313DEFE}"/>
              </a:ext>
            </a:extLst>
          </p:cNvPr>
          <p:cNvSpPr>
            <a:spLocks noGrp="1"/>
          </p:cNvSpPr>
          <p:nvPr>
            <p:ph idx="1"/>
          </p:nvPr>
        </p:nvSpPr>
        <p:spPr>
          <a:xfrm>
            <a:off x="646111" y="1331259"/>
            <a:ext cx="8946541" cy="4195481"/>
          </a:xfrm>
        </p:spPr>
        <p:txBody>
          <a:bodyPr/>
          <a:lstStyle/>
          <a:p>
            <a:pPr>
              <a:buClrTx/>
              <a:buSzPct val="100000"/>
              <a:buFont typeface="Arial" panose="020B0604020202020204" pitchFamily="34" charset="0"/>
              <a:buChar char="•"/>
            </a:pPr>
            <a:r>
              <a:rPr lang="en-US" dirty="0"/>
              <a:t>Parse the header section of the file for decoding information</a:t>
            </a:r>
          </a:p>
          <a:p>
            <a:pPr>
              <a:buClrTx/>
              <a:buSzPct val="100000"/>
              <a:buFont typeface="Arial" panose="020B0604020202020204" pitchFamily="34" charset="0"/>
              <a:buChar char="•"/>
            </a:pPr>
            <a:r>
              <a:rPr lang="en-US" dirty="0"/>
              <a:t>Build Huffman Tree</a:t>
            </a:r>
          </a:p>
          <a:p>
            <a:pPr>
              <a:buClrTx/>
              <a:buSzPct val="100000"/>
              <a:buFont typeface="Arial" panose="020B0604020202020204" pitchFamily="34" charset="0"/>
              <a:buChar char="•"/>
            </a:pPr>
            <a:r>
              <a:rPr lang="en-US" dirty="0"/>
              <a:t>Decode the data</a:t>
            </a:r>
          </a:p>
          <a:p>
            <a:pPr>
              <a:buClrTx/>
              <a:buSzPct val="100000"/>
              <a:buFont typeface="Arial" panose="020B0604020202020204" pitchFamily="34" charset="0"/>
              <a:buChar char="•"/>
            </a:pPr>
            <a:r>
              <a:rPr lang="en-US" dirty="0"/>
              <a:t>Reassemble the decode data to a file</a:t>
            </a:r>
          </a:p>
        </p:txBody>
      </p:sp>
    </p:spTree>
    <p:extLst>
      <p:ext uri="{BB962C8B-B14F-4D97-AF65-F5344CB8AC3E}">
        <p14:creationId xmlns:p14="http://schemas.microsoft.com/office/powerpoint/2010/main" val="3024119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568</TotalTime>
  <Words>505</Words>
  <Application>Microsoft Office PowerPoint</Application>
  <PresentationFormat>Widescreen</PresentationFormat>
  <Paragraphs>132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Huffman Coding Algorithm</vt:lpstr>
      <vt:lpstr>Overview</vt:lpstr>
      <vt:lpstr>Process</vt:lpstr>
      <vt:lpstr>Example: Generate Frequency Table</vt:lpstr>
      <vt:lpstr>Example: Build Huffman Tree</vt:lpstr>
      <vt:lpstr>Example: Encode the data </vt:lpstr>
      <vt:lpstr>Example: Transmit the encode data to a file</vt:lpstr>
      <vt:lpstr>Encoding note</vt:lpstr>
      <vt:lpstr>Decoding Huffman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Huffman Coding Algorithm</dc:title>
  <dc:creator>shawn pittman</dc:creator>
  <cp:lastModifiedBy>shawn pittman</cp:lastModifiedBy>
  <cp:revision>24</cp:revision>
  <dcterms:created xsi:type="dcterms:W3CDTF">2020-12-14T21:46:54Z</dcterms:created>
  <dcterms:modified xsi:type="dcterms:W3CDTF">2020-12-15T20:31:40Z</dcterms:modified>
</cp:coreProperties>
</file>