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68" r:id="rId3"/>
    <p:sldId id="289" r:id="rId4"/>
    <p:sldId id="286" r:id="rId5"/>
    <p:sldId id="290" r:id="rId6"/>
    <p:sldId id="291" r:id="rId7"/>
    <p:sldId id="258" r:id="rId8"/>
    <p:sldId id="292" r:id="rId9"/>
    <p:sldId id="293" r:id="rId10"/>
    <p:sldId id="294" r:id="rId11"/>
    <p:sldId id="320" r:id="rId12"/>
    <p:sldId id="319" r:id="rId13"/>
    <p:sldId id="321" r:id="rId14"/>
    <p:sldId id="323" r:id="rId15"/>
    <p:sldId id="333" r:id="rId16"/>
    <p:sldId id="334" r:id="rId17"/>
    <p:sldId id="325" r:id="rId18"/>
    <p:sldId id="327" r:id="rId19"/>
    <p:sldId id="338" r:id="rId20"/>
    <p:sldId id="328" r:id="rId21"/>
    <p:sldId id="339" r:id="rId22"/>
    <p:sldId id="335" r:id="rId23"/>
    <p:sldId id="340" r:id="rId24"/>
    <p:sldId id="341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4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58"/>
    <a:srgbClr val="27A6C2"/>
    <a:srgbClr val="5A775B"/>
    <a:srgbClr val="5BBE77"/>
    <a:srgbClr val="8DC928"/>
    <a:srgbClr val="C06E53"/>
    <a:srgbClr val="C00000"/>
    <a:srgbClr val="C9C900"/>
    <a:srgbClr val="F4958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/>
    <p:restoredTop sz="94630"/>
  </p:normalViewPr>
  <p:slideViewPr>
    <p:cSldViewPr snapToObjects="1">
      <p:cViewPr>
        <p:scale>
          <a:sx n="80" d="100"/>
          <a:sy n="80" d="100"/>
        </p:scale>
        <p:origin x="1592" y="408"/>
      </p:cViewPr>
      <p:guideLst>
        <p:guide pos="14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hawn/Shawn/North%20Carolina%20State%20University/Fall%202017/OR%20560-%20Stochastic%20Models%20in%20Industrial%20Engineering/Lenovo%20Project/HighPerf-AP_V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hawn/Shawn/North%20Carolina%20State%20University/Fall%202017/OR%20560-%20Stochastic%20Models%20in%20Industrial%20Engineering/Lenovo%20Project/HighPerf-AP_V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hawn/Shawn/North%20Carolina%20State%20University/Fall%202017/OR%20560-%20Stochastic%20Models%20in%20Industrial%20Engineering/Lenovo%20Project/HighPerf-AP_V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hawn/Shawn/North%20Carolina%20State%20University/Fall%202017/OR%20560-%20Stochastic%20Models%20in%20Industrial%20Engineering/Lenovo%20Project/HighPerf-AP_V9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hawn/Shawn/North%20Carolina%20State%20University/Fall%202017/OR%20560-%20Stochastic%20Models%20in%20Industrial%20Engineering/Lenovo%20Project/HighPerf-AP_V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105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% of </a:t>
            </a:r>
            <a:r>
              <a:rPr lang="en-US" sz="105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issues resolved by 1 Service</a:t>
            </a:r>
            <a:r>
              <a:rPr lang="en-US" sz="1050" baseline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Action</a:t>
            </a:r>
            <a:endParaRPr lang="en-US" sz="105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172115040028209"/>
          <c:y val="0.1393762737750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 Resolution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  <a:alpha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8142497812773"/>
                  <c:y val="-0.05065727322648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53126221589323"/>
                  <c:y val="0.07075503527484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 Service Action</c:v>
                </c:pt>
                <c:pt idx="1">
                  <c:v>&gt; 1 Service Action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1149.0</c:v>
                </c:pt>
                <c:pt idx="1">
                  <c:v>465.0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3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932700899089741"/>
          <c:y val="0.80251205301465"/>
          <c:w val="0.893422460128303"/>
          <c:h val="0.07652227178250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11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% of 1 step issues resolved by Service</a:t>
            </a:r>
            <a:r>
              <a:rPr lang="en-US" sz="1100" baseline="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Action</a:t>
            </a:r>
            <a:endParaRPr lang="en-US" sz="11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193977146249654"/>
          <c:y val="0.1340311894773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147763444463"/>
          <c:y val="0.240886652798719"/>
          <c:w val="0.555704763965674"/>
          <c:h val="0.5557047639656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 Resolution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  <a:alpha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75000"/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20901486395496"/>
                  <c:y val="0.0071290501080526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7056195793757"/>
                  <c:y val="-0.1347851906688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62792492396234"/>
                  <c:y val="0.084614823788052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23598001201859"/>
                  <c:y val="0.096199335481925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NPRA</c:v>
                </c:pt>
                <c:pt idx="1">
                  <c:v>FOP</c:v>
                </c:pt>
                <c:pt idx="2">
                  <c:v>ONS</c:v>
                </c:pt>
                <c:pt idx="3">
                  <c:v>CRU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0.453437771975631</c:v>
                </c:pt>
                <c:pt idx="1">
                  <c:v>0.274151436031332</c:v>
                </c:pt>
                <c:pt idx="2">
                  <c:v>0.201914708442124</c:v>
                </c:pt>
                <c:pt idx="3">
                  <c:v>0.0704960835509138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322830779438"/>
          <c:y val="0.846322717495071"/>
          <c:w val="0.62611368226578"/>
          <c:h val="0.08297849072057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rgbClr val="004358"/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rgbClr val="004358"/>
                </a:solidFill>
              </a:rPr>
              <a:t>% issues fixed  by NPRA vs</a:t>
            </a:r>
            <a:r>
              <a:rPr lang="en-US" b="1" u="sng" baseline="0">
                <a:solidFill>
                  <a:srgbClr val="004358"/>
                </a:solidFill>
              </a:rPr>
              <a:t> </a:t>
            </a:r>
            <a:r>
              <a:rPr lang="en-US" b="1" u="sng">
                <a:solidFill>
                  <a:srgbClr val="004358"/>
                </a:solidFill>
              </a:rPr>
              <a:t>Total  1 service action  issues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rgbClr val="004358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 step- NPRA Analysis'!$C$48:$C$60</c:f>
              <c:strCache>
                <c:ptCount val="13"/>
                <c:pt idx="0">
                  <c:v>Australia</c:v>
                </c:pt>
                <c:pt idx="1">
                  <c:v>Hong Kong</c:v>
                </c:pt>
                <c:pt idx="2">
                  <c:v>Indonesia</c:v>
                </c:pt>
                <c:pt idx="3">
                  <c:v>India</c:v>
                </c:pt>
                <c:pt idx="4">
                  <c:v>Japan</c:v>
                </c:pt>
                <c:pt idx="5">
                  <c:v>South Korea</c:v>
                </c:pt>
                <c:pt idx="6">
                  <c:v>Malaysia</c:v>
                </c:pt>
                <c:pt idx="7">
                  <c:v>New Zealand</c:v>
                </c:pt>
                <c:pt idx="8">
                  <c:v>Philippines</c:v>
                </c:pt>
                <c:pt idx="9">
                  <c:v>Singapore</c:v>
                </c:pt>
                <c:pt idx="10">
                  <c:v>Thailand</c:v>
                </c:pt>
                <c:pt idx="11">
                  <c:v>Taiwan</c:v>
                </c:pt>
                <c:pt idx="12">
                  <c:v>Vietnam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1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</c:dPt>
          <c:dPt>
            <c:idx val="10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11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Pt>
            <c:idx val="12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0.00529388568708379"/>
                </c:manualLayout>
              </c:layout>
              <c:tx>
                <c:rich>
                  <a:bodyPr/>
                  <a:lstStyle/>
                  <a:p>
                    <a:r>
                      <a:rPr lang="en-US" sz="1100" b="1">
                        <a:latin typeface="Arial" charset="0"/>
                        <a:ea typeface="Arial" charset="0"/>
                        <a:cs typeface="Arial" charset="0"/>
                      </a:rPr>
                      <a:t>India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South </a:t>
                    </a:r>
                  </a:p>
                  <a:p>
                    <a:r>
                      <a:rPr lang="en-US"/>
                      <a:t>Korea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0147206114872466"/>
                  <c:y val="-0.0079408285306258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Malaysia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00147206114872466"/>
                  <c:y val="-0.0079408285306257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Singapore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'1 step- NPRA Analysis'!$D$48:$D$60</c:f>
              <c:numCache>
                <c:formatCode>General</c:formatCode>
                <c:ptCount val="13"/>
                <c:pt idx="0">
                  <c:v>110.0</c:v>
                </c:pt>
                <c:pt idx="1">
                  <c:v>76.0</c:v>
                </c:pt>
                <c:pt idx="2">
                  <c:v>60.0</c:v>
                </c:pt>
                <c:pt idx="3">
                  <c:v>205.0</c:v>
                </c:pt>
                <c:pt idx="4">
                  <c:v>97.0</c:v>
                </c:pt>
                <c:pt idx="5">
                  <c:v>151.0</c:v>
                </c:pt>
                <c:pt idx="6">
                  <c:v>118.0</c:v>
                </c:pt>
                <c:pt idx="7">
                  <c:v>10.0</c:v>
                </c:pt>
                <c:pt idx="8">
                  <c:v>25.0</c:v>
                </c:pt>
                <c:pt idx="9">
                  <c:v>162.0</c:v>
                </c:pt>
                <c:pt idx="10">
                  <c:v>50.0</c:v>
                </c:pt>
                <c:pt idx="11">
                  <c:v>57.0</c:v>
                </c:pt>
                <c:pt idx="12">
                  <c:v>28.0</c:v>
                </c:pt>
              </c:numCache>
            </c:numRef>
          </c:xVal>
          <c:yVal>
            <c:numRef>
              <c:f>'1 step- NPRA Analysis'!$E$48:$E$60</c:f>
              <c:numCache>
                <c:formatCode>0%</c:formatCode>
                <c:ptCount val="13"/>
                <c:pt idx="0">
                  <c:v>0.318181818181818</c:v>
                </c:pt>
                <c:pt idx="1">
                  <c:v>0.473684210526316</c:v>
                </c:pt>
                <c:pt idx="2">
                  <c:v>0.266666666666667</c:v>
                </c:pt>
                <c:pt idx="3">
                  <c:v>0.517073170731707</c:v>
                </c:pt>
                <c:pt idx="4">
                  <c:v>0.443298969072165</c:v>
                </c:pt>
                <c:pt idx="5">
                  <c:v>0.384105960264901</c:v>
                </c:pt>
                <c:pt idx="6">
                  <c:v>0.601694915254237</c:v>
                </c:pt>
                <c:pt idx="7">
                  <c:v>0.0</c:v>
                </c:pt>
                <c:pt idx="8">
                  <c:v>0.32</c:v>
                </c:pt>
                <c:pt idx="9">
                  <c:v>0.697530864197531</c:v>
                </c:pt>
                <c:pt idx="10">
                  <c:v>0.36</c:v>
                </c:pt>
                <c:pt idx="11">
                  <c:v>0.280701754385965</c:v>
                </c:pt>
                <c:pt idx="12">
                  <c:v>0.0357142857142857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186224"/>
        <c:axId val="2129190256"/>
      </c:scatterChart>
      <c:valAx>
        <c:axId val="212918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 u="none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# of 1 step issues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435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90256"/>
        <c:crossesAt val="0.0"/>
        <c:crossBetween val="midCat"/>
      </c:valAx>
      <c:valAx>
        <c:axId val="212919025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% of 1 step issues solved by NPRA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435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86224"/>
        <c:crosses val="autoZero"/>
        <c:crossBetween val="midCat"/>
        <c:majorUnit val="0.1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>
                <a:solidFill>
                  <a:srgbClr val="004358"/>
                </a:solidFill>
              </a:rPr>
              <a:t>% of Service Action not leading to a resolution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69500437445319"/>
          <c:y val="0.118027961736571"/>
          <c:w val="0.912988801399825"/>
          <c:h val="0.8149375698898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'Unnecessary SA'!$D$5</c:f>
              <c:strCache>
                <c:ptCount val="1"/>
                <c:pt idx="0">
                  <c:v>CRU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'Unnecessary SA'!$C$6:$C$16</c:f>
              <c:strCache>
                <c:ptCount val="11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  <c:pt idx="7">
                  <c:v>9 steps</c:v>
                </c:pt>
                <c:pt idx="8">
                  <c:v>10 steps</c:v>
                </c:pt>
                <c:pt idx="9">
                  <c:v>11 steps</c:v>
                </c:pt>
                <c:pt idx="10">
                  <c:v>13 steps</c:v>
                </c:pt>
              </c:strCache>
            </c:strRef>
          </c:cat>
          <c:val>
            <c:numRef>
              <c:f>'Unnecessary SA'!$D$6:$D$16</c:f>
              <c:numCache>
                <c:formatCode>0%</c:formatCode>
                <c:ptCount val="11"/>
                <c:pt idx="0">
                  <c:v>0.0505836575875486</c:v>
                </c:pt>
                <c:pt idx="1">
                  <c:v>0.0223214285714286</c:v>
                </c:pt>
                <c:pt idx="2">
                  <c:v>0.0476190476190476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'Unnecessary SA'!$E$5</c:f>
              <c:strCache>
                <c:ptCount val="1"/>
                <c:pt idx="0">
                  <c:v>FOP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SA'!$C$6:$C$16</c:f>
              <c:strCache>
                <c:ptCount val="11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  <c:pt idx="7">
                  <c:v>9 steps</c:v>
                </c:pt>
                <c:pt idx="8">
                  <c:v>10 steps</c:v>
                </c:pt>
                <c:pt idx="9">
                  <c:v>11 steps</c:v>
                </c:pt>
                <c:pt idx="10">
                  <c:v>13 steps</c:v>
                </c:pt>
              </c:strCache>
            </c:strRef>
          </c:cat>
          <c:val>
            <c:numRef>
              <c:f>'Unnecessary SA'!$E$6:$E$16</c:f>
              <c:numCache>
                <c:formatCode>0%</c:formatCode>
                <c:ptCount val="11"/>
                <c:pt idx="0">
                  <c:v>0.217898832684825</c:v>
                </c:pt>
                <c:pt idx="1">
                  <c:v>0.133928571428571</c:v>
                </c:pt>
                <c:pt idx="2">
                  <c:v>0.108843537414966</c:v>
                </c:pt>
                <c:pt idx="3">
                  <c:v>0.102941176470588</c:v>
                </c:pt>
                <c:pt idx="4">
                  <c:v>0.106666666666667</c:v>
                </c:pt>
                <c:pt idx="5">
                  <c:v>0.0</c:v>
                </c:pt>
                <c:pt idx="6">
                  <c:v>0.0</c:v>
                </c:pt>
                <c:pt idx="7">
                  <c:v>0.125</c:v>
                </c:pt>
                <c:pt idx="8">
                  <c:v>0.0</c:v>
                </c:pt>
                <c:pt idx="9">
                  <c:v>0.0</c:v>
                </c:pt>
                <c:pt idx="1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'Unnecessary SA'!$F$5</c:f>
              <c:strCache>
                <c:ptCount val="1"/>
                <c:pt idx="0">
                  <c:v>NPRA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SA'!$C$6:$C$16</c:f>
              <c:strCache>
                <c:ptCount val="11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  <c:pt idx="7">
                  <c:v>9 steps</c:v>
                </c:pt>
                <c:pt idx="8">
                  <c:v>10 steps</c:v>
                </c:pt>
                <c:pt idx="9">
                  <c:v>11 steps</c:v>
                </c:pt>
                <c:pt idx="10">
                  <c:v>13 steps</c:v>
                </c:pt>
              </c:strCache>
            </c:strRef>
          </c:cat>
          <c:val>
            <c:numRef>
              <c:f>'Unnecessary SA'!$F$6:$F$16</c:f>
              <c:numCache>
                <c:formatCode>0%</c:formatCode>
                <c:ptCount val="11"/>
                <c:pt idx="0">
                  <c:v>0.311284046692607</c:v>
                </c:pt>
                <c:pt idx="1">
                  <c:v>0.183035714285714</c:v>
                </c:pt>
                <c:pt idx="2">
                  <c:v>0.17687074829932</c:v>
                </c:pt>
                <c:pt idx="3">
                  <c:v>0.117647058823529</c:v>
                </c:pt>
                <c:pt idx="4">
                  <c:v>0.16</c:v>
                </c:pt>
                <c:pt idx="5">
                  <c:v>0.291666666666667</c:v>
                </c:pt>
                <c:pt idx="6">
                  <c:v>0.0476190476190476</c:v>
                </c:pt>
                <c:pt idx="7">
                  <c:v>0.0</c:v>
                </c:pt>
                <c:pt idx="8">
                  <c:v>0.0833333333333333</c:v>
                </c:pt>
                <c:pt idx="9">
                  <c:v>0.1</c:v>
                </c:pt>
                <c:pt idx="10">
                  <c:v>0.0833333333333333</c:v>
                </c:pt>
              </c:numCache>
            </c:numRef>
          </c:val>
        </c:ser>
        <c:ser>
          <c:idx val="3"/>
          <c:order val="3"/>
          <c:tx>
            <c:strRef>
              <c:f>'Unnecessary SA'!$G$5</c:f>
              <c:strCache>
                <c:ptCount val="1"/>
                <c:pt idx="0">
                  <c:v>ONS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SA'!$C$6:$C$16</c:f>
              <c:strCache>
                <c:ptCount val="11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  <c:pt idx="7">
                  <c:v>9 steps</c:v>
                </c:pt>
                <c:pt idx="8">
                  <c:v>10 steps</c:v>
                </c:pt>
                <c:pt idx="9">
                  <c:v>11 steps</c:v>
                </c:pt>
                <c:pt idx="10">
                  <c:v>13 steps</c:v>
                </c:pt>
              </c:strCache>
            </c:strRef>
          </c:cat>
          <c:val>
            <c:numRef>
              <c:f>'Unnecessary SA'!$G$6:$G$16</c:f>
              <c:numCache>
                <c:formatCode>0%</c:formatCode>
                <c:ptCount val="11"/>
                <c:pt idx="0">
                  <c:v>0.420233463035019</c:v>
                </c:pt>
                <c:pt idx="1">
                  <c:v>0.660714285714286</c:v>
                </c:pt>
                <c:pt idx="2">
                  <c:v>0.666666666666667</c:v>
                </c:pt>
                <c:pt idx="3">
                  <c:v>0.779411764705882</c:v>
                </c:pt>
                <c:pt idx="4">
                  <c:v>0.733333333333333</c:v>
                </c:pt>
                <c:pt idx="5">
                  <c:v>0.708333333333333</c:v>
                </c:pt>
                <c:pt idx="6">
                  <c:v>0.952380952380952</c:v>
                </c:pt>
                <c:pt idx="7">
                  <c:v>0.875</c:v>
                </c:pt>
                <c:pt idx="8">
                  <c:v>0.916666666666667</c:v>
                </c:pt>
                <c:pt idx="9">
                  <c:v>0.9</c:v>
                </c:pt>
                <c:pt idx="10">
                  <c:v>0.666666666666667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296368"/>
        <c:axId val="-2045293616"/>
      </c:barChart>
      <c:catAx>
        <c:axId val="-204529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45293616"/>
        <c:crosses val="autoZero"/>
        <c:auto val="1"/>
        <c:lblAlgn val="ctr"/>
        <c:lblOffset val="100"/>
        <c:noMultiLvlLbl val="0"/>
      </c:catAx>
      <c:valAx>
        <c:axId val="-20452936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>
                    <a:solidFill>
                      <a:srgbClr val="004358"/>
                    </a:solidFill>
                  </a:rPr>
                  <a:t>% of unsuccessful service 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4529636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94400699912"/>
          <c:y val="0.0280379853180604"/>
          <c:w val="0.274505599300087"/>
          <c:h val="0.08770599039358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% of Service Action not leading to a resolution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'Unnecessary SA'!$D$5</c:f>
              <c:strCache>
                <c:ptCount val="1"/>
                <c:pt idx="0">
                  <c:v>CRU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'Unnecessary SA'!$C$41:$C$47</c:f>
              <c:strCache>
                <c:ptCount val="7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</c:strCache>
            </c:strRef>
          </c:cat>
          <c:val>
            <c:numRef>
              <c:f>'Unnecessary SA'!$D$41:$D$47</c:f>
              <c:numCache>
                <c:formatCode>0%</c:formatCode>
                <c:ptCount val="7"/>
                <c:pt idx="0">
                  <c:v>0.00401606425702811</c:v>
                </c:pt>
                <c:pt idx="1">
                  <c:v>0.003125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'Unnecessary SA'!$E$5</c:f>
              <c:strCache>
                <c:ptCount val="1"/>
                <c:pt idx="0">
                  <c:v>FOP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SA'!$C$41:$C$47</c:f>
              <c:strCache>
                <c:ptCount val="7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</c:strCache>
            </c:strRef>
          </c:cat>
          <c:val>
            <c:numRef>
              <c:f>'Unnecessary SA'!$E$41:$E$47</c:f>
              <c:numCache>
                <c:formatCode>0%</c:formatCode>
                <c:ptCount val="7"/>
                <c:pt idx="0">
                  <c:v>0.333333333333333</c:v>
                </c:pt>
                <c:pt idx="1">
                  <c:v>0.28125</c:v>
                </c:pt>
                <c:pt idx="2">
                  <c:v>0.257575757575758</c:v>
                </c:pt>
                <c:pt idx="3">
                  <c:v>0.0833333333333333</c:v>
                </c:pt>
                <c:pt idx="4">
                  <c:v>0.142857142857143</c:v>
                </c:pt>
                <c:pt idx="5">
                  <c:v>0.133333333333333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'Unnecessary SA'!$F$5</c:f>
              <c:strCache>
                <c:ptCount val="1"/>
                <c:pt idx="0">
                  <c:v>NPRA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SA'!$C$41:$C$47</c:f>
              <c:strCache>
                <c:ptCount val="7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</c:strCache>
            </c:strRef>
          </c:cat>
          <c:val>
            <c:numRef>
              <c:f>'Unnecessary SA'!$F$41:$F$47</c:f>
              <c:numCache>
                <c:formatCode>0%</c:formatCode>
                <c:ptCount val="7"/>
                <c:pt idx="0">
                  <c:v>0.21954484605087</c:v>
                </c:pt>
                <c:pt idx="1">
                  <c:v>0.175</c:v>
                </c:pt>
                <c:pt idx="2">
                  <c:v>0.166666666666667</c:v>
                </c:pt>
                <c:pt idx="3">
                  <c:v>0.111111111111111</c:v>
                </c:pt>
                <c:pt idx="4">
                  <c:v>0.114285714285714</c:v>
                </c:pt>
                <c:pt idx="5">
                  <c:v>0.2</c:v>
                </c:pt>
                <c:pt idx="6">
                  <c:v>0.142857142857143</c:v>
                </c:pt>
              </c:numCache>
            </c:numRef>
          </c:val>
        </c:ser>
        <c:ser>
          <c:idx val="3"/>
          <c:order val="3"/>
          <c:tx>
            <c:strRef>
              <c:f>'Unnecessary SA'!$G$5</c:f>
              <c:strCache>
                <c:ptCount val="1"/>
                <c:pt idx="0">
                  <c:v>ONS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'Unnecessary SA'!$C$41:$C$47</c:f>
              <c:strCache>
                <c:ptCount val="7"/>
                <c:pt idx="0">
                  <c:v>2 steps</c:v>
                </c:pt>
                <c:pt idx="1">
                  <c:v>3 steps</c:v>
                </c:pt>
                <c:pt idx="2">
                  <c:v>4 steps</c:v>
                </c:pt>
                <c:pt idx="3">
                  <c:v>5 steps</c:v>
                </c:pt>
                <c:pt idx="4">
                  <c:v>6 steps</c:v>
                </c:pt>
                <c:pt idx="5">
                  <c:v>7 steps</c:v>
                </c:pt>
                <c:pt idx="6">
                  <c:v>8 steps</c:v>
                </c:pt>
              </c:strCache>
            </c:strRef>
          </c:cat>
          <c:val>
            <c:numRef>
              <c:f>'Unnecessary SA'!$G$41:$G$47</c:f>
              <c:numCache>
                <c:formatCode>0%</c:formatCode>
                <c:ptCount val="7"/>
                <c:pt idx="0">
                  <c:v>0.443105756358768</c:v>
                </c:pt>
                <c:pt idx="1">
                  <c:v>0.540625</c:v>
                </c:pt>
                <c:pt idx="2">
                  <c:v>0.575757575757576</c:v>
                </c:pt>
                <c:pt idx="3">
                  <c:v>0.805555555555556</c:v>
                </c:pt>
                <c:pt idx="4">
                  <c:v>0.742857142857143</c:v>
                </c:pt>
                <c:pt idx="5">
                  <c:v>0.666666666666667</c:v>
                </c:pt>
                <c:pt idx="6">
                  <c:v>0.857142857142857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045344"/>
        <c:axId val="-2043471536"/>
      </c:barChart>
      <c:catAx>
        <c:axId val="-204504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43471536"/>
        <c:crosses val="autoZero"/>
        <c:auto val="1"/>
        <c:lblAlgn val="ctr"/>
        <c:lblOffset val="100"/>
        <c:noMultiLvlLbl val="0"/>
      </c:catAx>
      <c:valAx>
        <c:axId val="-204347153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 dirty="0" smtClean="0"/>
                  <a:t>% </a:t>
                </a:r>
                <a:r>
                  <a:rPr lang="en-US" b="1" smtClean="0"/>
                  <a:t>of unsuccessful</a:t>
                </a:r>
                <a:r>
                  <a:rPr lang="en-US" b="1" baseline="0" smtClean="0"/>
                  <a:t> service actions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4504534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0866491688539"/>
          <c:y val="0.03204588171182"/>
          <c:w val="0.234933595800525"/>
          <c:h val="0.05281758344825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4358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solidFill>
            <a:srgbClr val="004358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M23</c:v>
                </c:pt>
                <c:pt idx="1">
                  <c:v>M26</c:v>
                </c:pt>
                <c:pt idx="2">
                  <c:v>M24</c:v>
                </c:pt>
                <c:pt idx="3">
                  <c:v>M27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0.00179791441927364</c:v>
                </c:pt>
                <c:pt idx="1">
                  <c:v>0.0</c:v>
                </c:pt>
                <c:pt idx="2">
                  <c:v>0.00237388724035608</c:v>
                </c:pt>
                <c:pt idx="3">
                  <c:v>0.00223713646532439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M23</c:v>
                </c:pt>
                <c:pt idx="1">
                  <c:v>M26</c:v>
                </c:pt>
                <c:pt idx="2">
                  <c:v>M24</c:v>
                </c:pt>
                <c:pt idx="3">
                  <c:v>M27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0.354908306364617</c:v>
                </c:pt>
                <c:pt idx="1">
                  <c:v>0.370716510903427</c:v>
                </c:pt>
                <c:pt idx="2">
                  <c:v>0.207121661721068</c:v>
                </c:pt>
                <c:pt idx="3">
                  <c:v>0.206935123042506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M23</c:v>
                </c:pt>
                <c:pt idx="1">
                  <c:v>M26</c:v>
                </c:pt>
                <c:pt idx="2">
                  <c:v>M24</c:v>
                </c:pt>
                <c:pt idx="3">
                  <c:v>M27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0.00898957209636822</c:v>
                </c:pt>
                <c:pt idx="1">
                  <c:v>0.00934579439252337</c:v>
                </c:pt>
                <c:pt idx="2">
                  <c:v>0.00534124629080119</c:v>
                </c:pt>
                <c:pt idx="3">
                  <c:v>0.0100671140939597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NPRA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M23</c:v>
                </c:pt>
                <c:pt idx="1">
                  <c:v>M26</c:v>
                </c:pt>
                <c:pt idx="2">
                  <c:v>M24</c:v>
                </c:pt>
                <c:pt idx="3">
                  <c:v>M27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0.261776339446242</c:v>
                </c:pt>
                <c:pt idx="1">
                  <c:v>0.233644859813084</c:v>
                </c:pt>
                <c:pt idx="2">
                  <c:v>0.208308605341246</c:v>
                </c:pt>
                <c:pt idx="3">
                  <c:v>0.202460850111857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ONS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M23</c:v>
                </c:pt>
                <c:pt idx="1">
                  <c:v>M26</c:v>
                </c:pt>
                <c:pt idx="2">
                  <c:v>M24</c:v>
                </c:pt>
                <c:pt idx="3">
                  <c:v>M27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0.372527867673499</c:v>
                </c:pt>
                <c:pt idx="1">
                  <c:v>0.386292834890966</c:v>
                </c:pt>
                <c:pt idx="2">
                  <c:v>0.576854599406528</c:v>
                </c:pt>
                <c:pt idx="3">
                  <c:v>0.578299776286354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2128287632"/>
        <c:axId val="2128290384"/>
      </c:barChart>
      <c:catAx>
        <c:axId val="212828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90384"/>
        <c:crosses val="autoZero"/>
        <c:auto val="1"/>
        <c:lblAlgn val="ctr"/>
        <c:lblOffset val="100"/>
        <c:noMultiLvlLbl val="0"/>
      </c:catAx>
      <c:valAx>
        <c:axId val="21282903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2828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% of problems solved in 1 step by machine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'Machine Type'!$E$2</c:f>
              <c:strCache>
                <c:ptCount val="1"/>
                <c:pt idx="0">
                  <c:v>% of problems solved in 1 step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'Machine Type'!$B$3:$B$9</c:f>
              <c:strCache>
                <c:ptCount val="7"/>
                <c:pt idx="0">
                  <c:v>M23</c:v>
                </c:pt>
                <c:pt idx="1">
                  <c:v>M27</c:v>
                </c:pt>
                <c:pt idx="2">
                  <c:v>M24</c:v>
                </c:pt>
                <c:pt idx="3">
                  <c:v>M28</c:v>
                </c:pt>
                <c:pt idx="4">
                  <c:v>M26</c:v>
                </c:pt>
                <c:pt idx="5">
                  <c:v>M29</c:v>
                </c:pt>
                <c:pt idx="6">
                  <c:v>M25</c:v>
                </c:pt>
              </c:strCache>
            </c:strRef>
          </c:cat>
          <c:val>
            <c:numRef>
              <c:f>'Machine Type'!$E$3:$E$9</c:f>
              <c:numCache>
                <c:formatCode>0%</c:formatCode>
                <c:ptCount val="7"/>
                <c:pt idx="0">
                  <c:v>0.720170454545455</c:v>
                </c:pt>
                <c:pt idx="1">
                  <c:v>0.691525423728813</c:v>
                </c:pt>
                <c:pt idx="2">
                  <c:v>0.736625514403292</c:v>
                </c:pt>
                <c:pt idx="3">
                  <c:v>0.690647482014388</c:v>
                </c:pt>
                <c:pt idx="4">
                  <c:v>0.666666666666667</c:v>
                </c:pt>
                <c:pt idx="5">
                  <c:v>0.743243243243243</c:v>
                </c:pt>
                <c:pt idx="6">
                  <c:v>0.714285714285714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45026336"/>
        <c:axId val="-2043464320"/>
      </c:barChart>
      <c:catAx>
        <c:axId val="-204502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464320"/>
        <c:crosses val="autoZero"/>
        <c:auto val="1"/>
        <c:lblAlgn val="ctr"/>
        <c:lblOffset val="100"/>
        <c:noMultiLvlLbl val="0"/>
      </c:catAx>
      <c:valAx>
        <c:axId val="-2043464320"/>
        <c:scaling>
          <c:orientation val="minMax"/>
          <c:min val="0.4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026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% of problems solved in 1 step by machine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'Machine Type'!$E$2</c:f>
              <c:strCache>
                <c:ptCount val="1"/>
                <c:pt idx="0">
                  <c:v>% of problems solved in 1 step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'Machine Type'!$B$30:$B$36</c:f>
              <c:strCache>
                <c:ptCount val="7"/>
                <c:pt idx="0">
                  <c:v>M23</c:v>
                </c:pt>
                <c:pt idx="1">
                  <c:v>M27</c:v>
                </c:pt>
                <c:pt idx="2">
                  <c:v>M24</c:v>
                </c:pt>
                <c:pt idx="3">
                  <c:v>M28</c:v>
                </c:pt>
                <c:pt idx="4">
                  <c:v>M26</c:v>
                </c:pt>
                <c:pt idx="5">
                  <c:v>M29</c:v>
                </c:pt>
                <c:pt idx="6">
                  <c:v>M25</c:v>
                </c:pt>
              </c:strCache>
            </c:strRef>
          </c:cat>
          <c:val>
            <c:numRef>
              <c:f>'Machine Type'!$E$30:$E$36</c:f>
              <c:numCache>
                <c:formatCode>0%</c:formatCode>
                <c:ptCount val="7"/>
                <c:pt idx="0">
                  <c:v>0.861560589715929</c:v>
                </c:pt>
                <c:pt idx="1">
                  <c:v>0.845637583892617</c:v>
                </c:pt>
                <c:pt idx="2">
                  <c:v>0.791691394658754</c:v>
                </c:pt>
                <c:pt idx="3">
                  <c:v>0.766666666666667</c:v>
                </c:pt>
                <c:pt idx="4">
                  <c:v>0.869158878504673</c:v>
                </c:pt>
                <c:pt idx="5">
                  <c:v>0.833333333333333</c:v>
                </c:pt>
                <c:pt idx="6">
                  <c:v>0.967741935483871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45017232"/>
        <c:axId val="-2045014416"/>
      </c:barChart>
      <c:catAx>
        <c:axId val="-20450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014416"/>
        <c:crosses val="autoZero"/>
        <c:auto val="1"/>
        <c:lblAlgn val="ctr"/>
        <c:lblOffset val="100"/>
        <c:noMultiLvlLbl val="0"/>
      </c:catAx>
      <c:valAx>
        <c:axId val="-2045014416"/>
        <c:scaling>
          <c:orientation val="minMax"/>
          <c:min val="0.4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0172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62D7F-A681-F444-B37D-89DE89F7F4C5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D35D43-23F2-6F49-AA13-AD2B66BC0187}">
      <dgm:prSet phldrT="[Text]" custT="1"/>
      <dgm:spPr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1. Early and efficient issue resolution plays a key role in reducing costs and driving customer satisfaction</a:t>
          </a:r>
        </a:p>
        <a:p>
          <a:r>
            <a:rPr lang="en-US" sz="14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2. Lenovo can select from three different service actions to resolve an issue</a:t>
          </a:r>
        </a:p>
        <a:p>
          <a:r>
            <a:rPr lang="en-US" sz="14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3. Based on history, each service action has a different likelihood of solving a particular issue</a:t>
          </a:r>
          <a:endParaRPr lang="en-US" sz="1400" baseline="0" dirty="0">
            <a:solidFill>
              <a:srgbClr val="004358"/>
            </a:solidFill>
            <a:latin typeface="Arial" charset="0"/>
            <a:ea typeface="Arial" charset="0"/>
            <a:cs typeface="Arial" charset="0"/>
          </a:endParaRPr>
        </a:p>
      </dgm:t>
    </dgm:pt>
    <dgm:pt modelId="{F770BDDD-B17A-0C42-BB6B-57A55D37975C}" type="parTrans" cxnId="{557EDFD1-5728-D64D-88B6-714DD0525CD1}">
      <dgm:prSet/>
      <dgm:spPr/>
      <dgm:t>
        <a:bodyPr/>
        <a:lstStyle/>
        <a:p>
          <a:endParaRPr lang="en-US"/>
        </a:p>
      </dgm:t>
    </dgm:pt>
    <dgm:pt modelId="{387DBD4D-722C-194E-B159-695B3D2AB2C2}" type="sibTrans" cxnId="{557EDFD1-5728-D64D-88B6-714DD0525CD1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A56EA75-4C35-AB40-A2A3-911F47EA65E0}">
      <dgm:prSet phldrT="[Text]" custT="1"/>
      <dgm:spPr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aseline="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The likelihood of a service action leading to a resolution</a:t>
          </a:r>
        </a:p>
      </dgm:t>
    </dgm:pt>
    <dgm:pt modelId="{ED1B4DC4-4E76-944B-906C-3B7793860F93}" type="parTrans" cxnId="{B428F647-C690-FA4E-8870-C8D71C359819}">
      <dgm:prSet/>
      <dgm:spPr/>
      <dgm:t>
        <a:bodyPr/>
        <a:lstStyle/>
        <a:p>
          <a:endParaRPr lang="en-US"/>
        </a:p>
      </dgm:t>
    </dgm:pt>
    <dgm:pt modelId="{2882E5D9-FD5C-FB44-9F8E-4D1667591A15}" type="sibTrans" cxnId="{B428F647-C690-FA4E-8870-C8D71C359819}">
      <dgm:prSet/>
      <dgm:spPr/>
      <dgm:t>
        <a:bodyPr/>
        <a:lstStyle/>
        <a:p>
          <a:endParaRPr lang="en-US"/>
        </a:p>
      </dgm:t>
    </dgm:pt>
    <dgm:pt modelId="{D7C3C240-0A7B-2A45-AF5B-725FF06CF81C}">
      <dgm:prSet phldrT="[Text]" custT="1"/>
      <dgm:spPr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aseline="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For a given issue, which service action would lead to a quick and cost efficient issue resolution?</a:t>
          </a:r>
          <a:endParaRPr lang="en-US" sz="1400" baseline="0" dirty="0">
            <a:solidFill>
              <a:srgbClr val="004358"/>
            </a:solidFill>
            <a:latin typeface="Arial" charset="0"/>
            <a:ea typeface="Arial" charset="0"/>
            <a:cs typeface="Arial" charset="0"/>
          </a:endParaRPr>
        </a:p>
      </dgm:t>
    </dgm:pt>
    <dgm:pt modelId="{E1FAF47D-3A6C-E34D-B407-A206DFB9FD4A}" type="parTrans" cxnId="{CB0215CC-5365-7E44-9120-06469B2648DF}">
      <dgm:prSet/>
      <dgm:spPr/>
      <dgm:t>
        <a:bodyPr/>
        <a:lstStyle/>
        <a:p>
          <a:endParaRPr lang="en-US"/>
        </a:p>
      </dgm:t>
    </dgm:pt>
    <dgm:pt modelId="{9EED08AA-24CB-3D48-B8B0-790441660222}" type="sibTrans" cxnId="{CB0215CC-5365-7E44-9120-06469B2648DF}">
      <dgm:prSet/>
      <dgm:spPr/>
      <dgm:t>
        <a:bodyPr/>
        <a:lstStyle/>
        <a:p>
          <a:endParaRPr lang="en-US"/>
        </a:p>
      </dgm:t>
    </dgm:pt>
    <dgm:pt modelId="{0D475154-1197-CD4C-8E8F-1F003CAB0509}" type="pres">
      <dgm:prSet presAssocID="{C4362D7F-A681-F444-B37D-89DE89F7F4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97584E9-2F77-B94A-ACCB-CF726A7884C4}" type="pres">
      <dgm:prSet presAssocID="{C4362D7F-A681-F444-B37D-89DE89F7F4C5}" presName="Name1" presStyleCnt="0"/>
      <dgm:spPr/>
    </dgm:pt>
    <dgm:pt modelId="{CD4C66A5-A2A5-5249-ABC5-4509D46F62B2}" type="pres">
      <dgm:prSet presAssocID="{C4362D7F-A681-F444-B37D-89DE89F7F4C5}" presName="cycle" presStyleCnt="0"/>
      <dgm:spPr/>
    </dgm:pt>
    <dgm:pt modelId="{1ADDFE34-56E4-3A4A-944A-9AE131A725D3}" type="pres">
      <dgm:prSet presAssocID="{C4362D7F-A681-F444-B37D-89DE89F7F4C5}" presName="srcNode" presStyleLbl="node1" presStyleIdx="0" presStyleCnt="3"/>
      <dgm:spPr/>
    </dgm:pt>
    <dgm:pt modelId="{79984CB5-1437-5F46-A8E6-DB3D8B15F0BD}" type="pres">
      <dgm:prSet presAssocID="{C4362D7F-A681-F444-B37D-89DE89F7F4C5}" presName="conn" presStyleLbl="parChTrans1D2" presStyleIdx="0" presStyleCnt="1"/>
      <dgm:spPr/>
      <dgm:t>
        <a:bodyPr/>
        <a:lstStyle/>
        <a:p>
          <a:endParaRPr lang="en-US"/>
        </a:p>
      </dgm:t>
    </dgm:pt>
    <dgm:pt modelId="{2ABE58F0-87A9-8A46-A0D0-A814BFD0AB14}" type="pres">
      <dgm:prSet presAssocID="{C4362D7F-A681-F444-B37D-89DE89F7F4C5}" presName="extraNode" presStyleLbl="node1" presStyleIdx="0" presStyleCnt="3"/>
      <dgm:spPr/>
    </dgm:pt>
    <dgm:pt modelId="{197B53E6-5764-7B45-BA15-0498B4034543}" type="pres">
      <dgm:prSet presAssocID="{C4362D7F-A681-F444-B37D-89DE89F7F4C5}" presName="dstNode" presStyleLbl="node1" presStyleIdx="0" presStyleCnt="3"/>
      <dgm:spPr/>
    </dgm:pt>
    <dgm:pt modelId="{47F431C8-AA13-B045-8CD0-1C92D920E59C}" type="pres">
      <dgm:prSet presAssocID="{C0D35D43-23F2-6F49-AA13-AD2B66BC0187}" presName="text_1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A634515-7E8D-C346-9C02-2277E031132F}" type="pres">
      <dgm:prSet presAssocID="{C0D35D43-23F2-6F49-AA13-AD2B66BC0187}" presName="accent_1" presStyleCnt="0"/>
      <dgm:spPr/>
    </dgm:pt>
    <dgm:pt modelId="{4F0ABF55-9931-5944-8F55-46F4113FCD0B}" type="pres">
      <dgm:prSet presAssocID="{C0D35D43-23F2-6F49-AA13-AD2B66BC0187}" presName="accentRepeatNode" presStyleLbl="solidFgAcc1" presStyleIdx="0" presStyleCnt="3"/>
      <dgm:spPr>
        <a:ln>
          <a:solidFill>
            <a:schemeClr val="accent6">
              <a:lumMod val="60000"/>
              <a:lumOff val="40000"/>
            </a:schemeClr>
          </a:solidFill>
        </a:ln>
      </dgm:spPr>
    </dgm:pt>
    <dgm:pt modelId="{EBFCE307-7471-3248-8D36-D3DAC7FE73B0}" type="pres">
      <dgm:prSet presAssocID="{9A56EA75-4C35-AB40-A2A3-911F47EA65E0}" presName="text_2" presStyleLbl="node1" presStyleIdx="1" presStyleCnt="3" custLinFactNeighborX="-88" custLinFactNeighborY="234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D5A3AD6-098A-A548-8623-AF68ED3236A7}" type="pres">
      <dgm:prSet presAssocID="{9A56EA75-4C35-AB40-A2A3-911F47EA65E0}" presName="accent_2" presStyleCnt="0"/>
      <dgm:spPr/>
    </dgm:pt>
    <dgm:pt modelId="{BE4BCC5C-3A3E-A348-9DE9-FE453CD1A148}" type="pres">
      <dgm:prSet presAssocID="{9A56EA75-4C35-AB40-A2A3-911F47EA65E0}" presName="accentRepeatNode" presStyleLbl="solidFgAcc1" presStyleIdx="1" presStyleCnt="3"/>
      <dgm:spPr>
        <a:ln>
          <a:solidFill>
            <a:schemeClr val="accent6">
              <a:lumMod val="60000"/>
              <a:lumOff val="40000"/>
            </a:schemeClr>
          </a:solidFill>
        </a:ln>
      </dgm:spPr>
    </dgm:pt>
    <dgm:pt modelId="{9B6E0380-FFA7-C34C-BE1A-AE2444D6A0AE}" type="pres">
      <dgm:prSet presAssocID="{D7C3C240-0A7B-2A45-AF5B-725FF06CF81C}" presName="text_3" presStyleLbl="node1" presStyleIdx="2" presStyleCnt="3" custLinFactNeighborX="-84" custLinFactNeighborY="234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53BA4BD-0636-5A47-829F-70840D43C894}" type="pres">
      <dgm:prSet presAssocID="{D7C3C240-0A7B-2A45-AF5B-725FF06CF81C}" presName="accent_3" presStyleCnt="0"/>
      <dgm:spPr/>
    </dgm:pt>
    <dgm:pt modelId="{9084E6D8-F6C4-CC4B-A52A-3129F53E04E1}" type="pres">
      <dgm:prSet presAssocID="{D7C3C240-0A7B-2A45-AF5B-725FF06CF81C}" presName="accentRepeatNode" presStyleLbl="solidFgAcc1" presStyleIdx="2" presStyleCnt="3"/>
      <dgm:spPr>
        <a:ln>
          <a:solidFill>
            <a:schemeClr val="accent6">
              <a:lumMod val="60000"/>
              <a:lumOff val="40000"/>
            </a:schemeClr>
          </a:solidFill>
        </a:ln>
      </dgm:spPr>
    </dgm:pt>
  </dgm:ptLst>
  <dgm:cxnLst>
    <dgm:cxn modelId="{557EDFD1-5728-D64D-88B6-714DD0525CD1}" srcId="{C4362D7F-A681-F444-B37D-89DE89F7F4C5}" destId="{C0D35D43-23F2-6F49-AA13-AD2B66BC0187}" srcOrd="0" destOrd="0" parTransId="{F770BDDD-B17A-0C42-BB6B-57A55D37975C}" sibTransId="{387DBD4D-722C-194E-B159-695B3D2AB2C2}"/>
    <dgm:cxn modelId="{CB0215CC-5365-7E44-9120-06469B2648DF}" srcId="{C4362D7F-A681-F444-B37D-89DE89F7F4C5}" destId="{D7C3C240-0A7B-2A45-AF5B-725FF06CF81C}" srcOrd="2" destOrd="0" parTransId="{E1FAF47D-3A6C-E34D-B407-A206DFB9FD4A}" sibTransId="{9EED08AA-24CB-3D48-B8B0-790441660222}"/>
    <dgm:cxn modelId="{F81A0331-19EB-F14D-9DDA-0A9239F9D026}" type="presOf" srcId="{C0D35D43-23F2-6F49-AA13-AD2B66BC0187}" destId="{47F431C8-AA13-B045-8CD0-1C92D920E59C}" srcOrd="0" destOrd="0" presId="urn:microsoft.com/office/officeart/2008/layout/VerticalCurvedList"/>
    <dgm:cxn modelId="{249349DF-5189-B441-A968-76AC33F13BF5}" type="presOf" srcId="{C4362D7F-A681-F444-B37D-89DE89F7F4C5}" destId="{0D475154-1197-CD4C-8E8F-1F003CAB0509}" srcOrd="0" destOrd="0" presId="urn:microsoft.com/office/officeart/2008/layout/VerticalCurvedList"/>
    <dgm:cxn modelId="{B428F647-C690-FA4E-8870-C8D71C359819}" srcId="{C4362D7F-A681-F444-B37D-89DE89F7F4C5}" destId="{9A56EA75-4C35-AB40-A2A3-911F47EA65E0}" srcOrd="1" destOrd="0" parTransId="{ED1B4DC4-4E76-944B-906C-3B7793860F93}" sibTransId="{2882E5D9-FD5C-FB44-9F8E-4D1667591A15}"/>
    <dgm:cxn modelId="{657E0901-B8B5-CB4B-818D-10C687508020}" type="presOf" srcId="{387DBD4D-722C-194E-B159-695B3D2AB2C2}" destId="{79984CB5-1437-5F46-A8E6-DB3D8B15F0BD}" srcOrd="0" destOrd="0" presId="urn:microsoft.com/office/officeart/2008/layout/VerticalCurvedList"/>
    <dgm:cxn modelId="{654A6E7D-E232-F64B-AB76-82DF09B73B4E}" type="presOf" srcId="{D7C3C240-0A7B-2A45-AF5B-725FF06CF81C}" destId="{9B6E0380-FFA7-C34C-BE1A-AE2444D6A0AE}" srcOrd="0" destOrd="0" presId="urn:microsoft.com/office/officeart/2008/layout/VerticalCurvedList"/>
    <dgm:cxn modelId="{C33339B3-89E8-8446-87D5-8DA2DDA572AB}" type="presOf" srcId="{9A56EA75-4C35-AB40-A2A3-911F47EA65E0}" destId="{EBFCE307-7471-3248-8D36-D3DAC7FE73B0}" srcOrd="0" destOrd="0" presId="urn:microsoft.com/office/officeart/2008/layout/VerticalCurvedList"/>
    <dgm:cxn modelId="{4478A61C-E292-8A4C-BEE8-A8A2CDFE9105}" type="presParOf" srcId="{0D475154-1197-CD4C-8E8F-1F003CAB0509}" destId="{897584E9-2F77-B94A-ACCB-CF726A7884C4}" srcOrd="0" destOrd="0" presId="urn:microsoft.com/office/officeart/2008/layout/VerticalCurvedList"/>
    <dgm:cxn modelId="{5EF1C86A-4A3D-D449-B545-D00F87705A66}" type="presParOf" srcId="{897584E9-2F77-B94A-ACCB-CF726A7884C4}" destId="{CD4C66A5-A2A5-5249-ABC5-4509D46F62B2}" srcOrd="0" destOrd="0" presId="urn:microsoft.com/office/officeart/2008/layout/VerticalCurvedList"/>
    <dgm:cxn modelId="{049258FD-4D55-A842-8E24-76D765F3A0A8}" type="presParOf" srcId="{CD4C66A5-A2A5-5249-ABC5-4509D46F62B2}" destId="{1ADDFE34-56E4-3A4A-944A-9AE131A725D3}" srcOrd="0" destOrd="0" presId="urn:microsoft.com/office/officeart/2008/layout/VerticalCurvedList"/>
    <dgm:cxn modelId="{0340A014-D898-F245-9913-0D62B3F5EF54}" type="presParOf" srcId="{CD4C66A5-A2A5-5249-ABC5-4509D46F62B2}" destId="{79984CB5-1437-5F46-A8E6-DB3D8B15F0BD}" srcOrd="1" destOrd="0" presId="urn:microsoft.com/office/officeart/2008/layout/VerticalCurvedList"/>
    <dgm:cxn modelId="{2FE760BE-AB45-3141-9434-8A1A763591A9}" type="presParOf" srcId="{CD4C66A5-A2A5-5249-ABC5-4509D46F62B2}" destId="{2ABE58F0-87A9-8A46-A0D0-A814BFD0AB14}" srcOrd="2" destOrd="0" presId="urn:microsoft.com/office/officeart/2008/layout/VerticalCurvedList"/>
    <dgm:cxn modelId="{6C37DDA6-B933-6848-825B-DB0D03309DEC}" type="presParOf" srcId="{CD4C66A5-A2A5-5249-ABC5-4509D46F62B2}" destId="{197B53E6-5764-7B45-BA15-0498B4034543}" srcOrd="3" destOrd="0" presId="urn:microsoft.com/office/officeart/2008/layout/VerticalCurvedList"/>
    <dgm:cxn modelId="{07016A24-ABAA-774B-92C2-21298479FABA}" type="presParOf" srcId="{897584E9-2F77-B94A-ACCB-CF726A7884C4}" destId="{47F431C8-AA13-B045-8CD0-1C92D920E59C}" srcOrd="1" destOrd="0" presId="urn:microsoft.com/office/officeart/2008/layout/VerticalCurvedList"/>
    <dgm:cxn modelId="{AF7B4889-B2C2-C246-82EB-55EA7E9B4B82}" type="presParOf" srcId="{897584E9-2F77-B94A-ACCB-CF726A7884C4}" destId="{EA634515-7E8D-C346-9C02-2277E031132F}" srcOrd="2" destOrd="0" presId="urn:microsoft.com/office/officeart/2008/layout/VerticalCurvedList"/>
    <dgm:cxn modelId="{3770D35E-3918-CF46-B257-068CBD018ED5}" type="presParOf" srcId="{EA634515-7E8D-C346-9C02-2277E031132F}" destId="{4F0ABF55-9931-5944-8F55-46F4113FCD0B}" srcOrd="0" destOrd="0" presId="urn:microsoft.com/office/officeart/2008/layout/VerticalCurvedList"/>
    <dgm:cxn modelId="{862C9436-CB08-8E46-B5FB-3AAFD9D505CF}" type="presParOf" srcId="{897584E9-2F77-B94A-ACCB-CF726A7884C4}" destId="{EBFCE307-7471-3248-8D36-D3DAC7FE73B0}" srcOrd="3" destOrd="0" presId="urn:microsoft.com/office/officeart/2008/layout/VerticalCurvedList"/>
    <dgm:cxn modelId="{512D2ED4-4133-AA4E-BDD2-302C2EC5EA09}" type="presParOf" srcId="{897584E9-2F77-B94A-ACCB-CF726A7884C4}" destId="{8D5A3AD6-098A-A548-8623-AF68ED3236A7}" srcOrd="4" destOrd="0" presId="urn:microsoft.com/office/officeart/2008/layout/VerticalCurvedList"/>
    <dgm:cxn modelId="{441DD974-9265-E447-A5A4-2265F9FBA632}" type="presParOf" srcId="{8D5A3AD6-098A-A548-8623-AF68ED3236A7}" destId="{BE4BCC5C-3A3E-A348-9DE9-FE453CD1A148}" srcOrd="0" destOrd="0" presId="urn:microsoft.com/office/officeart/2008/layout/VerticalCurvedList"/>
    <dgm:cxn modelId="{A2CE14F9-17C9-9E44-B164-165B646BD79C}" type="presParOf" srcId="{897584E9-2F77-B94A-ACCB-CF726A7884C4}" destId="{9B6E0380-FFA7-C34C-BE1A-AE2444D6A0AE}" srcOrd="5" destOrd="0" presId="urn:microsoft.com/office/officeart/2008/layout/VerticalCurvedList"/>
    <dgm:cxn modelId="{C28F9877-4CCA-9041-9DA9-3EFABCEEB8AE}" type="presParOf" srcId="{897584E9-2F77-B94A-ACCB-CF726A7884C4}" destId="{A53BA4BD-0636-5A47-829F-70840D43C894}" srcOrd="6" destOrd="0" presId="urn:microsoft.com/office/officeart/2008/layout/VerticalCurvedList"/>
    <dgm:cxn modelId="{0A3E1D28-4767-7844-ADEE-C52380EF079C}" type="presParOf" srcId="{A53BA4BD-0636-5A47-829F-70840D43C894}" destId="{9084E6D8-F6C4-CC4B-A52A-3129F53E04E1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84CB5-1437-5F46-A8E6-DB3D8B15F0B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431C8-AA13-B045-8CD0-1C92D920E59C}">
      <dsp:nvSpPr>
        <dsp:cNvPr id="0" name=""/>
        <dsp:cNvSpPr/>
      </dsp:nvSpPr>
      <dsp:spPr>
        <a:xfrm>
          <a:off x="752110" y="541866"/>
          <a:ext cx="9460111" cy="1083733"/>
        </a:xfrm>
        <a:prstGeom prst="roundRect">
          <a:avLst/>
        </a:prstGeom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1. Early and efficient issue resolution plays a key role in reducing costs and driving customer satisfaction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2. Lenovo can select from three different service actions to resolve an issue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3. Based on history, each service action has a different likelihood of solving a particular issue</a:t>
          </a:r>
          <a:endParaRPr lang="en-US" sz="1400" kern="1200" baseline="0" dirty="0">
            <a:solidFill>
              <a:srgbClr val="004358"/>
            </a:solidFill>
            <a:latin typeface="Arial" charset="0"/>
            <a:ea typeface="Arial" charset="0"/>
            <a:cs typeface="Arial" charset="0"/>
          </a:endParaRPr>
        </a:p>
      </dsp:txBody>
      <dsp:txXfrm>
        <a:off x="805013" y="594769"/>
        <a:ext cx="9354305" cy="977927"/>
      </dsp:txXfrm>
    </dsp:sp>
    <dsp:sp modelId="{4F0ABF55-9931-5944-8F55-46F4113FCD0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CE307-7471-3248-8D36-D3DAC7FE73B0}">
      <dsp:nvSpPr>
        <dsp:cNvPr id="0" name=""/>
        <dsp:cNvSpPr/>
      </dsp:nvSpPr>
      <dsp:spPr>
        <a:xfrm>
          <a:off x="1138069" y="2192869"/>
          <a:ext cx="9066174" cy="1083733"/>
        </a:xfrm>
        <a:prstGeom prst="roundRect">
          <a:avLst/>
        </a:prstGeom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The likelihood of a service action leading to a resolution</a:t>
          </a:r>
        </a:p>
      </dsp:txBody>
      <dsp:txXfrm>
        <a:off x="1190972" y="2245772"/>
        <a:ext cx="8960368" cy="977927"/>
      </dsp:txXfrm>
    </dsp:sp>
    <dsp:sp modelId="{BE4BCC5C-3A3E-A348-9DE9-FE453CD1A14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E0380-FFA7-C34C-BE1A-AE2444D6A0AE}">
      <dsp:nvSpPr>
        <dsp:cNvPr id="0" name=""/>
        <dsp:cNvSpPr/>
      </dsp:nvSpPr>
      <dsp:spPr>
        <a:xfrm>
          <a:off x="744164" y="3818469"/>
          <a:ext cx="9460111" cy="1083733"/>
        </a:xfrm>
        <a:prstGeom prst="roundRect">
          <a:avLst/>
        </a:prstGeom>
        <a:solidFill>
          <a:schemeClr val="accent6">
            <a:lumMod val="20000"/>
            <a:lumOff val="80000"/>
            <a:alpha val="1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rPr>
            <a:t>For a given issue, which service action would lead to a quick and cost efficient issue resolution?</a:t>
          </a:r>
          <a:endParaRPr lang="en-US" sz="1400" kern="1200" baseline="0" dirty="0">
            <a:solidFill>
              <a:srgbClr val="004358"/>
            </a:solidFill>
            <a:latin typeface="Arial" charset="0"/>
            <a:ea typeface="Arial" charset="0"/>
            <a:cs typeface="Arial" charset="0"/>
          </a:endParaRPr>
        </a:p>
      </dsp:txBody>
      <dsp:txXfrm>
        <a:off x="797067" y="3871372"/>
        <a:ext cx="9354305" cy="977927"/>
      </dsp:txXfrm>
    </dsp:sp>
    <dsp:sp modelId="{9084E6D8-F6C4-CC4B-A52A-3129F53E04E1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72CD4-6EEE-E84C-B82F-F860A60F030A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A744-8E46-EE4B-8994-DDE3821AF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1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5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3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03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5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958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50" Type="http://schemas.openxmlformats.org/officeDocument/2006/relationships/slideLayout" Target="../slideLayouts/slideLayout61.xml"/><Relationship Id="rId51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3.xml"/><Relationship Id="rId53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65.xml"/><Relationship Id="rId55" Type="http://schemas.openxmlformats.org/officeDocument/2006/relationships/slideLayout" Target="../slideLayouts/slideLayout66.xml"/><Relationship Id="rId56" Type="http://schemas.openxmlformats.org/officeDocument/2006/relationships/slideLayout" Target="../slideLayouts/slideLayout67.xml"/><Relationship Id="rId57" Type="http://schemas.openxmlformats.org/officeDocument/2006/relationships/slideLayout" Target="../slideLayouts/slideLayout68.xml"/><Relationship Id="rId58" Type="http://schemas.openxmlformats.org/officeDocument/2006/relationships/slideLayout" Target="../slideLayouts/slideLayout69.xml"/><Relationship Id="rId59" Type="http://schemas.openxmlformats.org/officeDocument/2006/relationships/slideLayout" Target="../slideLayouts/slideLayout70.xml"/><Relationship Id="rId4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60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7109-AFE7-C84E-AF0B-FC75D721C4C2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F72B-185E-8C4C-B1DF-20B08B89A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5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09963"/>
            <a:ext cx="12198096" cy="334803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32875"/>
            <a:endParaRPr lang="en-US" sz="20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2497388"/>
            <a:ext cx="9144000" cy="1012575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High </a:t>
            </a:r>
            <a:r>
              <a:rPr lang="en-US" sz="240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Performance Machines- Asia </a:t>
            </a:r>
            <a:r>
              <a:rPr lang="en-US" sz="2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Pacific </a:t>
            </a:r>
            <a:r>
              <a:rPr lang="en-US" sz="240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and PRC Region</a:t>
            </a:r>
            <a:endParaRPr lang="en-US" sz="2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2971800"/>
            <a:ext cx="12198096" cy="83343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748058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Policy Improvement using Markov Decision Process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7000" y="990600"/>
            <a:ext cx="6629400" cy="4195494"/>
            <a:chOff x="2354022" y="1101332"/>
            <a:chExt cx="7695664" cy="4848769"/>
          </a:xfrm>
        </p:grpSpPr>
        <p:sp>
          <p:nvSpPr>
            <p:cNvPr id="7" name="Oval 6"/>
            <p:cNvSpPr/>
            <p:nvPr/>
          </p:nvSpPr>
          <p:spPr>
            <a:xfrm>
              <a:off x="3077153" y="1499310"/>
              <a:ext cx="1656156" cy="165615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DC9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679176" y="1101332"/>
              <a:ext cx="2452111" cy="2452111"/>
            </a:xfrm>
            <a:prstGeom prst="ellipse">
              <a:avLst/>
            </a:prstGeom>
            <a:noFill/>
            <a:ln w="25400" cap="rnd" cmpd="sng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765331" y="2878998"/>
              <a:ext cx="2427601" cy="2427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44480" y="4015492"/>
              <a:ext cx="1644151" cy="1644151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82428" y="3593742"/>
              <a:ext cx="1976479" cy="197648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486260" y="2568899"/>
              <a:ext cx="3052084" cy="3052084"/>
            </a:xfrm>
            <a:prstGeom prst="ellipse">
              <a:avLst/>
            </a:prstGeom>
            <a:noFill/>
            <a:ln w="25400" cap="rnd" cmpd="sng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491642" y="3302957"/>
              <a:ext cx="2558044" cy="2558045"/>
            </a:xfrm>
            <a:prstGeom prst="ellipse">
              <a:avLst/>
            </a:prstGeom>
            <a:noFill/>
            <a:ln w="25400" cap="rnd" cmpd="sng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80379" y="1138778"/>
              <a:ext cx="2203241" cy="2203242"/>
              <a:chOff x="4959559" y="-41419"/>
              <a:chExt cx="1921265" cy="192126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38044" y="237066"/>
                <a:ext cx="1364295" cy="136429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27A6C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59559" y="-41419"/>
                <a:ext cx="1921265" cy="1921266"/>
              </a:xfrm>
              <a:prstGeom prst="ellipse">
                <a:avLst/>
              </a:prstGeom>
              <a:noFill/>
              <a:ln w="25400" cap="rnd" cmpd="sng">
                <a:solidFill>
                  <a:schemeClr val="bg1">
                    <a:lumMod val="6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354022" y="3725034"/>
              <a:ext cx="2225067" cy="2225067"/>
            </a:xfrm>
            <a:prstGeom prst="ellipse">
              <a:avLst/>
            </a:prstGeom>
            <a:noFill/>
            <a:ln w="25400" cap="rnd" cmpd="sng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621971" y="2913727"/>
              <a:ext cx="429993" cy="429993"/>
              <a:chOff x="3858203" y="2063591"/>
              <a:chExt cx="312530" cy="31253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923503" y="2128891"/>
                <a:ext cx="181930" cy="181930"/>
              </a:xfrm>
              <a:prstGeom prst="ellipse">
                <a:avLst/>
              </a:prstGeom>
              <a:solidFill>
                <a:srgbClr val="8DC928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58203" y="2063591"/>
                <a:ext cx="312530" cy="312530"/>
              </a:xfrm>
              <a:prstGeom prst="ellipse">
                <a:avLst/>
              </a:prstGeom>
              <a:noFill/>
              <a:ln w="19050" cmpd="sng">
                <a:solidFill>
                  <a:srgbClr val="8DC92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301041" y="4304307"/>
              <a:ext cx="429993" cy="429993"/>
              <a:chOff x="3857776" y="2063591"/>
              <a:chExt cx="312530" cy="31253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923503" y="2128891"/>
                <a:ext cx="181930" cy="18193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57776" y="2063591"/>
                <a:ext cx="312530" cy="312530"/>
              </a:xfrm>
              <a:prstGeom prst="ellipse">
                <a:avLst/>
              </a:prstGeom>
              <a:noFill/>
              <a:ln w="19050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77227" y="2805243"/>
              <a:ext cx="429993" cy="429993"/>
              <a:chOff x="3858203" y="2063591"/>
              <a:chExt cx="312530" cy="31253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923503" y="2128891"/>
                <a:ext cx="181930" cy="181930"/>
              </a:xfrm>
              <a:prstGeom prst="ellipse">
                <a:avLst/>
              </a:prstGeom>
              <a:solidFill>
                <a:srgbClr val="27A6C2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58203" y="2063591"/>
                <a:ext cx="312530" cy="312530"/>
              </a:xfrm>
              <a:prstGeom prst="ellipse">
                <a:avLst/>
              </a:prstGeom>
              <a:noFill/>
              <a:ln w="19050" cmpd="sng">
                <a:solidFill>
                  <a:srgbClr val="27A6C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253741" y="4112802"/>
              <a:ext cx="429993" cy="429994"/>
              <a:chOff x="3871331" y="1866188"/>
              <a:chExt cx="312530" cy="31253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939048" y="1932597"/>
                <a:ext cx="181930" cy="181930"/>
              </a:xfrm>
              <a:prstGeom prst="ellipse">
                <a:avLst/>
              </a:prstGeom>
              <a:solidFill>
                <a:schemeClr val="accent2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871331" y="1866188"/>
                <a:ext cx="312530" cy="312530"/>
              </a:xfrm>
              <a:prstGeom prst="ellipse">
                <a:avLst/>
              </a:prstGeom>
              <a:noFill/>
              <a:ln w="190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976436" y="3768113"/>
              <a:ext cx="2063438" cy="6402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b="1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Markov Decision Process</a:t>
              </a:r>
              <a:endParaRPr lang="en-US" sz="1200" b="1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2011" y="4228243"/>
              <a:ext cx="1628571" cy="6402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Transition Probabilities</a:t>
              </a:r>
              <a:endParaRPr lang="en-US" sz="15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16895" y="4724541"/>
              <a:ext cx="1691933" cy="3734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Epoch</a:t>
              </a: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99736" y="2054577"/>
              <a:ext cx="1596233" cy="3734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Action Space</a:t>
              </a: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83268" y="2152013"/>
              <a:ext cx="1386351" cy="3734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State Space</a:t>
              </a:r>
              <a:endParaRPr lang="en-US" sz="15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61" name="Group 6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6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There are 5 key components for a Markov Decision Process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163952" y="5128125"/>
            <a:ext cx="1416347" cy="142263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913738" y="4876800"/>
            <a:ext cx="1916775" cy="1925283"/>
          </a:xfrm>
          <a:prstGeom prst="ellipse">
            <a:avLst/>
          </a:prstGeom>
          <a:noFill/>
          <a:ln w="25400" cap="rnd" cmpd="sng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15000" y="4724400"/>
            <a:ext cx="215627" cy="21658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637878" y="4646221"/>
            <a:ext cx="370416" cy="372061"/>
          </a:xfrm>
          <a:prstGeom prst="ellipse">
            <a:avLst/>
          </a:prstGeom>
          <a:noFill/>
          <a:ln w="19050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43370" y="5646580"/>
            <a:ext cx="1457509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15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Reward Matrix</a:t>
            </a:r>
            <a:endParaRPr lang="en-US" sz="12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61" name="Group 6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6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There are 5 key components for a Markov Decision Process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1334822"/>
            <a:ext cx="4419600" cy="229114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endParaRPr lang="en-US" sz="12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States indicate the available information about an issue at given point in time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States were defined as a combination of the machine status (Broken, Fixed) along with the previous action performed for the issue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List of States are B-NA</a:t>
            </a:r>
            <a:r>
              <a: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, B-FOP, B-CRU, B-NPRA, </a:t>
            </a: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B-ONS, F-FOP</a:t>
            </a:r>
            <a:r>
              <a: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F-CRU</a:t>
            </a:r>
            <a:r>
              <a: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F-NPRA</a:t>
            </a:r>
            <a:r>
              <a: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F-ONS, F-L3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563" y="877621"/>
            <a:ext cx="914400" cy="914400"/>
            <a:chOff x="164807" y="959889"/>
            <a:chExt cx="1426689" cy="1433022"/>
          </a:xfrm>
        </p:grpSpPr>
        <p:sp>
          <p:nvSpPr>
            <p:cNvPr id="7" name="Oval 6"/>
            <p:cNvSpPr/>
            <p:nvPr/>
          </p:nvSpPr>
          <p:spPr>
            <a:xfrm>
              <a:off x="164807" y="959889"/>
              <a:ext cx="1426689" cy="143302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DC9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0579" y="1280007"/>
              <a:ext cx="1194267" cy="3231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State Space</a:t>
              </a:r>
              <a:endParaRPr lang="en-US" sz="15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533400" y="4306621"/>
            <a:ext cx="4419600" cy="2170379"/>
          </a:xfrm>
          <a:prstGeom prst="roundRect">
            <a:avLst/>
          </a:prstGeom>
          <a:solidFill>
            <a:srgbClr val="27A6C2">
              <a:alpha val="20000"/>
            </a:srgbClr>
          </a:solidFill>
          <a:ln>
            <a:solidFill>
              <a:srgbClr val="27A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endParaRPr lang="en-US" sz="12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Actions are the decisions taken by Lenovo to resolve an issue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List of possible actions include L1/L2, SSR, L3 escalation, Do Nothing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463550" indent="-169863">
              <a:buFont typeface="Arial" charset="0"/>
              <a:buChar char="•"/>
            </a:pPr>
            <a:r>
              <a: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Future States of the machine are impacted by the action chosen</a:t>
            </a:r>
          </a:p>
          <a:p>
            <a:pPr marL="463550" indent="-169863">
              <a:buFont typeface="Arial" charset="0"/>
              <a:buChar char="•"/>
            </a:pPr>
            <a:endParaRPr lang="en-US" sz="12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90563" y="3849421"/>
            <a:ext cx="914400" cy="914400"/>
            <a:chOff x="164807" y="959889"/>
            <a:chExt cx="1426689" cy="1433022"/>
          </a:xfrm>
        </p:grpSpPr>
        <p:sp>
          <p:nvSpPr>
            <p:cNvPr id="54" name="Oval 53"/>
            <p:cNvSpPr/>
            <p:nvPr/>
          </p:nvSpPr>
          <p:spPr>
            <a:xfrm>
              <a:off x="164807" y="959889"/>
              <a:ext cx="1426689" cy="143302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27A6C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0579" y="1280007"/>
              <a:ext cx="1194267" cy="8682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Action Space</a:t>
              </a:r>
              <a:endParaRPr lang="en-US" sz="15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6079210" y="877620"/>
            <a:ext cx="0" cy="56692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51531"/>
              </p:ext>
            </p:extLst>
          </p:nvPr>
        </p:nvGraphicFramePr>
        <p:xfrm>
          <a:off x="6324334" y="1676400"/>
          <a:ext cx="5669280" cy="434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466"/>
                <a:gridCol w="914400"/>
                <a:gridCol w="990600"/>
                <a:gridCol w="1371600"/>
                <a:gridCol w="117321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L1/L2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SSR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L3 escalation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 Nothing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NA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L3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6324334" y="1288095"/>
            <a:ext cx="2651760" cy="304800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Actions available </a:t>
            </a:r>
            <a:r>
              <a:rPr lang="en-US" sz="12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at each state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61" name="Group 6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6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There are 5 key components for a Markov Decision Process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878" y="4719884"/>
            <a:ext cx="4664722" cy="1900053"/>
            <a:chOff x="7532444" y="877621"/>
            <a:chExt cx="4664722" cy="1900053"/>
          </a:xfrm>
        </p:grpSpPr>
        <p:sp>
          <p:nvSpPr>
            <p:cNvPr id="3" name="Rounded Rectangle 2"/>
            <p:cNvSpPr/>
            <p:nvPr/>
          </p:nvSpPr>
          <p:spPr>
            <a:xfrm>
              <a:off x="7777566" y="1334822"/>
              <a:ext cx="4419600" cy="1442852"/>
            </a:xfrm>
            <a:prstGeom prst="round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Reward matrix provides the expected cost of taking an action in a particular state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For e.g., Costs associated with a L3 escalation is much higher than for L1/L2 or SSR service action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532444" y="877621"/>
              <a:ext cx="916686" cy="914400"/>
              <a:chOff x="161242" y="959889"/>
              <a:chExt cx="1430256" cy="143302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64807" y="959889"/>
                <a:ext cx="1426689" cy="143302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61242" y="1280007"/>
                <a:ext cx="1430256" cy="90840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en-US" sz="1500" dirty="0" smtClean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Reward</a:t>
                </a:r>
              </a:p>
              <a:p>
                <a:pPr algn="ctr">
                  <a:spcAft>
                    <a:spcPts val="200"/>
                  </a:spcAft>
                </a:pPr>
                <a:r>
                  <a:rPr lang="en-US" sz="1500" dirty="0" smtClean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Matrix</a:t>
                </a:r>
                <a:endParaRPr lang="en-US" sz="15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35878" y="2790126"/>
            <a:ext cx="4664722" cy="1900053"/>
            <a:chOff x="177721" y="877622"/>
            <a:chExt cx="4664722" cy="1900053"/>
          </a:xfrm>
        </p:grpSpPr>
        <p:sp>
          <p:nvSpPr>
            <p:cNvPr id="50" name="Rounded Rectangle 49"/>
            <p:cNvSpPr/>
            <p:nvPr/>
          </p:nvSpPr>
          <p:spPr>
            <a:xfrm>
              <a:off x="422843" y="1334822"/>
              <a:ext cx="4419600" cy="14428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Transition Matrix represents the probability of moving from one state to another under a given action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The matrix is calculated based on the transitions seen historically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77721" y="877622"/>
              <a:ext cx="916685" cy="914400"/>
              <a:chOff x="161242" y="959889"/>
              <a:chExt cx="1430254" cy="143302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64807" y="959889"/>
                <a:ext cx="1426689" cy="143302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61242" y="1280007"/>
                <a:ext cx="1430254" cy="8682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en-US" sz="1500" dirty="0" err="1" smtClean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TransitionMatrix</a:t>
                </a:r>
                <a:endParaRPr lang="en-US" sz="15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35878" y="838200"/>
            <a:ext cx="4664722" cy="1901952"/>
            <a:chOff x="60457" y="4818681"/>
            <a:chExt cx="4664722" cy="1901952"/>
          </a:xfrm>
        </p:grpSpPr>
        <p:sp>
          <p:nvSpPr>
            <p:cNvPr id="20" name="Rounded Rectangle 19"/>
            <p:cNvSpPr/>
            <p:nvPr/>
          </p:nvSpPr>
          <p:spPr>
            <a:xfrm>
              <a:off x="305579" y="5275881"/>
              <a:ext cx="4419600" cy="14447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63550" indent="-169863">
                <a:buFont typeface="Arial" charset="0"/>
                <a:buChar char="•"/>
              </a:pPr>
              <a:endParaRPr lang="en-US" sz="12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Epoch indicates all the moments where the status of the machine is recorded and a potential action can be initiated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463550" indent="-169863">
                <a:buFont typeface="Arial" charset="0"/>
                <a:buChar char="•"/>
              </a:pP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For this MDP, epoch has been defined as 1/4</a:t>
              </a:r>
              <a:r>
                <a:rPr lang="en-US" sz="1200" baseline="300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</a:t>
              </a:r>
              <a:r>
                <a:rPr lang="en-US" sz="12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of a day</a:t>
              </a:r>
            </a:p>
            <a:p>
              <a:pPr marL="463550" indent="-169863">
                <a:buFont typeface="Arial" charset="0"/>
                <a:buChar char="•"/>
              </a:pPr>
              <a:endParaRPr lang="en-US" sz="12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457" y="4818681"/>
              <a:ext cx="916685" cy="914400"/>
              <a:chOff x="161242" y="959889"/>
              <a:chExt cx="1430254" cy="143302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4807" y="959889"/>
                <a:ext cx="1426689" cy="143302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1242" y="1423172"/>
                <a:ext cx="1430254" cy="5064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en-US" sz="1500" dirty="0" smtClean="0">
                    <a:solidFill>
                      <a:srgbClr val="004358"/>
                    </a:solidFill>
                    <a:latin typeface="Arial" charset="0"/>
                    <a:ea typeface="Arial" charset="0"/>
                    <a:cs typeface="Arial" charset="0"/>
                  </a:rPr>
                  <a:t>Epoch</a:t>
                </a:r>
                <a:endParaRPr lang="en-US" sz="15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7" name="Rounded Rectangle 26"/>
          <p:cNvSpPr/>
          <p:nvPr/>
        </p:nvSpPr>
        <p:spPr>
          <a:xfrm>
            <a:off x="6361980" y="1070773"/>
            <a:ext cx="3017520" cy="304800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Sample Transition </a:t>
            </a:r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Probability Matrix 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422607" y="928865"/>
            <a:ext cx="0" cy="56692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88105"/>
              </p:ext>
            </p:extLst>
          </p:nvPr>
        </p:nvGraphicFramePr>
        <p:xfrm>
          <a:off x="5614902" y="1593396"/>
          <a:ext cx="6196097" cy="38440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3100"/>
                <a:gridCol w="352093"/>
                <a:gridCol w="507877"/>
                <a:gridCol w="507877"/>
                <a:gridCol w="507877"/>
                <a:gridCol w="507877"/>
                <a:gridCol w="507877"/>
                <a:gridCol w="507877"/>
                <a:gridCol w="550199"/>
                <a:gridCol w="761816"/>
                <a:gridCol w="651627"/>
              </a:tblGrid>
              <a:tr h="34946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B-NA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B-FOP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B-CRU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B-NPRA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B-ONS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F-FOP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F-CRU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F-NPRA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F-ONS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F-L3</a:t>
                      </a:r>
                    </a:p>
                  </a:txBody>
                  <a:tcPr marL="6350" marR="6350" marT="6350" marB="0" anchor="ctr"/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NA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0.20</a:t>
                      </a:r>
                      <a:endParaRPr lang="nb-NO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 smtClean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  <a:endParaRPr lang="nb-NO" sz="900" b="0" i="0" u="none" strike="noStrike" dirty="0">
                        <a:solidFill>
                          <a:srgbClr val="004358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FOP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CRU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49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0.21</a:t>
                      </a:r>
                    </a:p>
                  </a:txBody>
                  <a:tcPr marL="6350" marR="6350" marT="6350" marB="0" anchor="ctr"/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ONS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FOP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CRU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49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ONS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494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L3</a:t>
                      </a:r>
                      <a:endParaRPr lang="en-US" sz="1000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4358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834047" y="1939760"/>
            <a:ext cx="457200" cy="34624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14901" y="5783831"/>
            <a:ext cx="6196097" cy="736612"/>
          </a:xfrm>
          <a:prstGeom prst="roundRect">
            <a:avLst/>
          </a:prstGeom>
          <a:solidFill>
            <a:srgbClr val="C9C900">
              <a:alpha val="9804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On average, there is a 20% chance that a machine in B </a:t>
            </a:r>
            <a:r>
              <a:rPr lang="mr-IN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NA state will move to F-FOP state</a:t>
            </a:r>
          </a:p>
        </p:txBody>
      </p:sp>
    </p:spTree>
    <p:extLst>
      <p:ext uri="{BB962C8B-B14F-4D97-AF65-F5344CB8AC3E}">
        <p14:creationId xmlns:p14="http://schemas.microsoft.com/office/powerpoint/2010/main" val="20795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61" name="Group 6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6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164806" y="363303"/>
            <a:ext cx="11722393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For PRC, the optimal policy for a broken machine is to perform an L1/L2 action except for B-CRU state for M24/M27 machines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079210" y="877620"/>
            <a:ext cx="0" cy="56692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450"/>
              </p:ext>
            </p:extLst>
          </p:nvPr>
        </p:nvGraphicFramePr>
        <p:xfrm>
          <a:off x="271222" y="1676400"/>
          <a:ext cx="5669280" cy="434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466"/>
                <a:gridCol w="914400"/>
                <a:gridCol w="990600"/>
                <a:gridCol w="1371600"/>
                <a:gridCol w="117321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L1/L2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SSR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L3 escalation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 Nothing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NA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L3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271222" y="1288095"/>
            <a:ext cx="2651760" cy="304800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PRC Region</a:t>
            </a:r>
            <a:r>
              <a:rPr lang="en-US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M23/M26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11599"/>
              </p:ext>
            </p:extLst>
          </p:nvPr>
        </p:nvGraphicFramePr>
        <p:xfrm>
          <a:off x="6185626" y="1676400"/>
          <a:ext cx="5669280" cy="434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466"/>
                <a:gridCol w="914400"/>
                <a:gridCol w="990600"/>
                <a:gridCol w="1371600"/>
                <a:gridCol w="117321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L1/L2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SSR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L3 escalation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 Nothing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NA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L3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6185626" y="1288095"/>
            <a:ext cx="2651760" cy="304800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PRC Region</a:t>
            </a:r>
            <a:r>
              <a:rPr lang="en-US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M24/M27 </a:t>
            </a:r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61" name="Group 6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6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164806" y="363303"/>
            <a:ext cx="11722393" cy="748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For Asia Pacific, the optimal policy for a broken machine is to perform an </a:t>
            </a:r>
            <a:r>
              <a:rPr lang="en-US" sz="2200" b="1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L1/L2 action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553200" y="873798"/>
            <a:ext cx="0" cy="56692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" y="1625678"/>
          <a:ext cx="5669280" cy="434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9466"/>
                <a:gridCol w="914400"/>
                <a:gridCol w="990600"/>
                <a:gridCol w="1371600"/>
                <a:gridCol w="117321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L1/L2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SSR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L3 escalation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 Nothing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NA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FOP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CRU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NPRA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ONS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43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 - L3</a:t>
                      </a:r>
                      <a:endParaRPr lang="en-US" dirty="0">
                        <a:solidFill>
                          <a:srgbClr val="0043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228600" y="1237373"/>
            <a:ext cx="2651760" cy="304800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Asia Pacific Region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4976" y="1625677"/>
            <a:ext cx="4971287" cy="416552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charset="0"/>
              <a:buChar char="•"/>
            </a:pPr>
            <a:endParaRPr lang="en-US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Arial" charset="0"/>
              <a:buChar char="•"/>
            </a:pPr>
            <a:endParaRPr lang="en-US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Following are the metrics that we changed to analyze the robustness of the policy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Service Cost associated with FOP, ONS and L3: </a:t>
            </a:r>
            <a:r>
              <a:rPr lang="en-US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Variation of 30% did not yield a change in policy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Transition Probabilities associated with service actions: </a:t>
            </a:r>
            <a:r>
              <a: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Variation of </a:t>
            </a:r>
            <a:r>
              <a:rPr lang="en-US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20</a:t>
            </a:r>
            <a:r>
              <a: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% did not yield a change in policy</a:t>
            </a:r>
          </a:p>
          <a:p>
            <a:pPr marL="800100" lvl="1" indent="-342900">
              <a:buFont typeface="Arial" charset="0"/>
              <a:buChar char="•"/>
            </a:pPr>
            <a:endParaRPr lang="en-US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19318" y="1111361"/>
            <a:ext cx="1129282" cy="1124712"/>
            <a:chOff x="164807" y="959889"/>
            <a:chExt cx="1426689" cy="1433022"/>
          </a:xfrm>
        </p:grpSpPr>
        <p:sp>
          <p:nvSpPr>
            <p:cNvPr id="18" name="Oval 17"/>
            <p:cNvSpPr/>
            <p:nvPr/>
          </p:nvSpPr>
          <p:spPr>
            <a:xfrm>
              <a:off x="164807" y="959889"/>
              <a:ext cx="1426689" cy="143302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DC9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8609" y="1242295"/>
              <a:ext cx="1365392" cy="70586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500" b="1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Sensitivity Analysis</a:t>
              </a:r>
              <a:endParaRPr lang="en-US" sz="1500" b="1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4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Suggestions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368" y="1600200"/>
            <a:ext cx="11533632" cy="731520"/>
            <a:chOff x="277368" y="1113184"/>
            <a:chExt cx="11533632" cy="731520"/>
          </a:xfrm>
        </p:grpSpPr>
        <p:sp>
          <p:nvSpPr>
            <p:cNvPr id="16" name="Rounded Rectangle 15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/>
              <a:r>
                <a:rPr lang="en-US" sz="14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Information about whether a service action helped resolve an issue </a:t>
              </a:r>
              <a:r>
                <a:rPr lang="mr-IN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This will help us better estimate the Markov               Decision Process parameters like cost and transition probability matrices </a:t>
              </a:r>
              <a:endPara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7368" y="2989068"/>
            <a:ext cx="11533632" cy="731520"/>
            <a:chOff x="277368" y="1113184"/>
            <a:chExt cx="11533632" cy="731520"/>
          </a:xfrm>
        </p:grpSpPr>
        <p:sp>
          <p:nvSpPr>
            <p:cNvPr id="18" name="Rounded Rectangle 17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58750"/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Initial data gathered by the L1 associate about the issue </a:t>
              </a:r>
              <a:r>
                <a:rPr lang="mr-IN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This will help us eliminate service actions which are not suitable for resolving the issue </a:t>
              </a:r>
              <a:endParaRPr lang="en-US" sz="16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23" name="Group 22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25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4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7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2971800"/>
            <a:ext cx="12198096" cy="83343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748058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Appendix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Assumptions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7368" y="1066800"/>
            <a:ext cx="11533632" cy="731520"/>
            <a:chOff x="277368" y="1113184"/>
            <a:chExt cx="11533632" cy="731520"/>
          </a:xfrm>
        </p:grpSpPr>
        <p:sp>
          <p:nvSpPr>
            <p:cNvPr id="4" name="Rounded Rectangle 3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/>
              <a:r>
                <a:rPr lang="en-US" sz="14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All claims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for a machine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received in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30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days after the first claim, were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considered to be implemented for the same issue. If no service action was performed within 30 days of the last service action implemented,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the machine is considered to be fixed</a:t>
              </a:r>
              <a:endPara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7368" y="2455668"/>
            <a:ext cx="11533632" cy="731520"/>
            <a:chOff x="277368" y="1113184"/>
            <a:chExt cx="11533632" cy="731520"/>
          </a:xfrm>
        </p:grpSpPr>
        <p:sp>
          <p:nvSpPr>
            <p:cNvPr id="7" name="Rounded Rectangle 6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58750"/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For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the claims which were escalated to L3, L3 was considered to be the last service action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leading to a fixed machine</a:t>
              </a:r>
              <a:endParaRPr lang="en-US" sz="16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368" y="3844536"/>
            <a:ext cx="11533632" cy="731520"/>
            <a:chOff x="277368" y="1113184"/>
            <a:chExt cx="11533632" cy="731520"/>
          </a:xfrm>
        </p:grpSpPr>
        <p:sp>
          <p:nvSpPr>
            <p:cNvPr id="10" name="Rounded Rectangle 9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/>
              <a:r>
                <a:rPr lang="en-US" sz="14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For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the claims on which multiple service actions were attempted,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only the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last service action attempted was considered the successful service action which fixed the machine.</a:t>
              </a:r>
              <a:endPara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7368" y="5233404"/>
            <a:ext cx="11533632" cy="731520"/>
            <a:chOff x="277368" y="1113184"/>
            <a:chExt cx="11533632" cy="731520"/>
          </a:xfrm>
        </p:grpSpPr>
        <p:sp>
          <p:nvSpPr>
            <p:cNvPr id="13" name="Rounded Rectangle 12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indent="-174625"/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Service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actions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of same type performed on a single day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were considered to be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different records.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For instance, if ONS was attempted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twice on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the same day, it was considered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as two separate </a:t>
              </a:r>
              <a:r>
                <a:rPr lang="en-US" sz="16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onsite visits. </a:t>
              </a:r>
              <a:endPara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In PRC region, for issues solved by more than 1 service action, 71% of the unsuccessful actions* are SSR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5638800"/>
            <a:ext cx="11430001" cy="10846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 the number of steps increase, the % of </a:t>
            </a: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SSR which </a:t>
            </a: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do not lead to a resolution increases. This could be because of the following reasons</a:t>
            </a:r>
          </a:p>
          <a:p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Multiple </a:t>
            </a: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parts had to be </a:t>
            </a: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replaced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Lack of clarity about whether a service action contributed to the overall resolution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457200" y="1170432"/>
          <a:ext cx="11430000" cy="431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368" y="1113184"/>
            <a:ext cx="11533632" cy="731520"/>
            <a:chOff x="277368" y="1113184"/>
            <a:chExt cx="11533632" cy="731520"/>
          </a:xfrm>
        </p:grpSpPr>
        <p:sp>
          <p:nvSpPr>
            <p:cNvPr id="16" name="Rounded Rectangle 15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Objective of the project</a:t>
              </a:r>
              <a:endPara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368" y="3890920"/>
            <a:ext cx="11533632" cy="731520"/>
            <a:chOff x="277368" y="1113184"/>
            <a:chExt cx="11533632" cy="731520"/>
          </a:xfrm>
        </p:grpSpPr>
        <p:sp>
          <p:nvSpPr>
            <p:cNvPr id="29" name="Rounded Rectangle 28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 Policy Improvement using Markov Decision Process</a:t>
              </a:r>
              <a:endParaRPr lang="en-US" sz="16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7368" y="2502052"/>
            <a:ext cx="11533632" cy="731520"/>
            <a:chOff x="277368" y="1113184"/>
            <a:chExt cx="11533632" cy="731520"/>
          </a:xfrm>
        </p:grpSpPr>
        <p:sp>
          <p:nvSpPr>
            <p:cNvPr id="18" name="Rounded Rectangle 17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 Evaluation of the current policy</a:t>
              </a:r>
              <a:endParaRPr lang="en-US" sz="16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7368" y="5279788"/>
            <a:ext cx="11533632" cy="731520"/>
            <a:chOff x="277368" y="1113184"/>
            <a:chExt cx="11533632" cy="731520"/>
          </a:xfrm>
        </p:grpSpPr>
        <p:sp>
          <p:nvSpPr>
            <p:cNvPr id="21" name="Rounded Rectangle 20"/>
            <p:cNvSpPr/>
            <p:nvPr/>
          </p:nvSpPr>
          <p:spPr>
            <a:xfrm>
              <a:off x="805132" y="1113184"/>
              <a:ext cx="11005868" cy="7315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    Suggestions</a:t>
              </a:r>
              <a:endParaRPr lang="en-US" sz="16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77368" y="1113184"/>
              <a:ext cx="731520" cy="7315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4358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8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4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Distribution of Successful Service Actions for Major Machines in PRC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1999" y="5867400"/>
            <a:ext cx="10258571" cy="5985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M23 and M26 have similar distribution and M24 and M27 have similar distribution</a:t>
            </a:r>
            <a:endParaRPr lang="en-US" sz="16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" name="Chart 9"/>
          <p:cNvGraphicFramePr/>
          <p:nvPr>
            <p:extLst/>
          </p:nvPr>
        </p:nvGraphicFramePr>
        <p:xfrm>
          <a:off x="838200" y="1219200"/>
          <a:ext cx="101823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85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0380"/>
            <a:ext cx="7658100" cy="1955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Distribution of Issues resolved in Asia Pacific Region by Machine Type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168387"/>
              </p:ext>
            </p:extLst>
          </p:nvPr>
        </p:nvGraphicFramePr>
        <p:xfrm>
          <a:off x="304800" y="3505200"/>
          <a:ext cx="5459413" cy="316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94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Distribution of Issues resolved in PRC Region by Machine Type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1361"/>
            <a:ext cx="7658100" cy="19558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556928"/>
              </p:ext>
            </p:extLst>
          </p:nvPr>
        </p:nvGraphicFramePr>
        <p:xfrm>
          <a:off x="228600" y="3249008"/>
          <a:ext cx="5458968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55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5118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57300"/>
            <a:ext cx="2794000" cy="172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55118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848100"/>
            <a:ext cx="2794000" cy="1727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4807" y="36330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Evolution of machines by Region using Markov Chain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164807" y="32779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MDP Transition Probabilities and Reward Matrix - PRC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0C92C4B-8F41-4DD6-AC62-2460B157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7" y="990600"/>
            <a:ext cx="5688901" cy="1711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BDFCF5-C449-47D6-A388-4516937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7" y="3048000"/>
            <a:ext cx="5688901" cy="1711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15E25C-E000-4A3D-8919-E68DF6F9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991797"/>
            <a:ext cx="5688901" cy="171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7BCC41-7967-43FC-A50E-E37F273C2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3047260"/>
            <a:ext cx="5688901" cy="171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C16F3F-2CDD-4C75-89E0-743FCFF1E939}"/>
              </a:ext>
            </a:extLst>
          </p:cNvPr>
          <p:cNvSpPr txBox="1"/>
          <p:nvPr/>
        </p:nvSpPr>
        <p:spPr>
          <a:xfrm>
            <a:off x="164807" y="789801"/>
            <a:ext cx="158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L1/L2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72BA295-6AB5-4F8B-B03E-302E56C12BEF}"/>
              </a:ext>
            </a:extLst>
          </p:cNvPr>
          <p:cNvSpPr txBox="1"/>
          <p:nvPr/>
        </p:nvSpPr>
        <p:spPr>
          <a:xfrm>
            <a:off x="164807" y="2847201"/>
            <a:ext cx="158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SSR 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89F3858-275B-4AFD-BD06-387AF6F51874}"/>
              </a:ext>
            </a:extLst>
          </p:cNvPr>
          <p:cNvSpPr txBox="1"/>
          <p:nvPr/>
        </p:nvSpPr>
        <p:spPr>
          <a:xfrm>
            <a:off x="6172200" y="789801"/>
            <a:ext cx="158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L3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76593E-A08F-458C-8D6A-567029506EF2}"/>
              </a:ext>
            </a:extLst>
          </p:cNvPr>
          <p:cNvSpPr txBox="1"/>
          <p:nvPr/>
        </p:nvSpPr>
        <p:spPr>
          <a:xfrm>
            <a:off x="6172200" y="2847201"/>
            <a:ext cx="158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48812F-78EB-44C1-B41F-148D3BA37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99" y="5070533"/>
            <a:ext cx="5688901" cy="1711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DD4CF8D-2A5C-4666-AD7A-83F780D9DB3C}"/>
              </a:ext>
            </a:extLst>
          </p:cNvPr>
          <p:cNvSpPr txBox="1"/>
          <p:nvPr/>
        </p:nvSpPr>
        <p:spPr>
          <a:xfrm>
            <a:off x="152400" y="4876800"/>
            <a:ext cx="158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Reward Matrix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72199" y="5153799"/>
            <a:ext cx="5638799" cy="1366644"/>
          </a:xfrm>
          <a:prstGeom prst="roundRect">
            <a:avLst/>
          </a:prstGeom>
          <a:solidFill>
            <a:srgbClr val="C9C900">
              <a:alpha val="9804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Penalty of $2 is levied if the service action fails to fix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Penalty of $4 is levied if there is no action taken in the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Cost of other actions are derived from historical trend of cost of actions</a:t>
            </a:r>
          </a:p>
        </p:txBody>
      </p:sp>
    </p:spTree>
    <p:extLst>
      <p:ext uri="{BB962C8B-B14F-4D97-AF65-F5344CB8AC3E}">
        <p14:creationId xmlns:p14="http://schemas.microsoft.com/office/powerpoint/2010/main" val="135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164807" y="327793"/>
            <a:ext cx="10515600" cy="7480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200" b="1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Regression Model to predict the next Service Action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36B68D1-BC16-4E26-960B-67DC5E29B855}"/>
              </a:ext>
            </a:extLst>
          </p:cNvPr>
          <p:cNvGrpSpPr/>
          <p:nvPr/>
        </p:nvGrpSpPr>
        <p:grpSpPr>
          <a:xfrm>
            <a:off x="1604046" y="1075851"/>
            <a:ext cx="8759154" cy="4618053"/>
            <a:chOff x="307058" y="1143000"/>
            <a:chExt cx="8759154" cy="4618053"/>
          </a:xfrm>
        </p:grpSpPr>
        <p:sp>
          <p:nvSpPr>
            <p:cNvPr id="34" name="Rounded Rectangle 65">
              <a:extLst>
                <a:ext uri="{FF2B5EF4-FFF2-40B4-BE49-F238E27FC236}">
                  <a16:creationId xmlns="" xmlns:a16="http://schemas.microsoft.com/office/drawing/2014/main" id="{AE489521-6C19-4B82-8ABE-7E2E5DA2F118}"/>
                </a:ext>
              </a:extLst>
            </p:cNvPr>
            <p:cNvSpPr/>
            <p:nvPr/>
          </p:nvSpPr>
          <p:spPr bwMode="auto">
            <a:xfrm>
              <a:off x="5582348" y="4991611"/>
              <a:ext cx="2340864" cy="714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         </a:t>
              </a:r>
              <a:r>
                <a:rPr lang="en-US" sz="975" kern="0" dirty="0">
                  <a:solidFill>
                    <a:srgbClr val="004358"/>
                  </a:solidFill>
                  <a:latin typeface="Arial"/>
                </a:rPr>
                <a:t>Times issue could be solved with L1/L2</a:t>
              </a: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5" name="Sun 34">
              <a:extLst>
                <a:ext uri="{FF2B5EF4-FFF2-40B4-BE49-F238E27FC236}">
                  <a16:creationId xmlns="" xmlns:a16="http://schemas.microsoft.com/office/drawing/2014/main" id="{AB5A7691-2F5C-48C2-8B5A-A32C24B35422}"/>
                </a:ext>
              </a:extLst>
            </p:cNvPr>
            <p:cNvSpPr/>
            <p:nvPr/>
          </p:nvSpPr>
          <p:spPr bwMode="auto">
            <a:xfrm rot="20275299">
              <a:off x="2870693" y="1758090"/>
              <a:ext cx="3562382" cy="3562396"/>
            </a:xfrm>
            <a:prstGeom prst="sun">
              <a:avLst>
                <a:gd name="adj" fmla="val 42955"/>
              </a:avLst>
            </a:prstGeom>
            <a:solidFill>
              <a:srgbClr val="FFFFFF">
                <a:lumMod val="75000"/>
              </a:srgb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190826" marR="0" lvl="0" indent="-190826" algn="l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Char char="4"/>
                <a:tabLst/>
                <a:defRPr/>
              </a:pPr>
              <a:endParaRPr kumimoji="0" lang="en-IN" sz="1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Rounded Rectangle 34">
              <a:extLst>
                <a:ext uri="{FF2B5EF4-FFF2-40B4-BE49-F238E27FC236}">
                  <a16:creationId xmlns="" xmlns:a16="http://schemas.microsoft.com/office/drawing/2014/main" id="{AAFF5D5F-6357-4517-9FB2-67EB6A4FD048}"/>
                </a:ext>
              </a:extLst>
            </p:cNvPr>
            <p:cNvSpPr/>
            <p:nvPr/>
          </p:nvSpPr>
          <p:spPr bwMode="auto">
            <a:xfrm>
              <a:off x="307058" y="2584537"/>
              <a:ext cx="2340864" cy="714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75" kern="0" dirty="0">
                  <a:solidFill>
                    <a:srgbClr val="004358"/>
                  </a:solidFill>
                  <a:latin typeface="Arial"/>
                </a:rPr>
                <a:t>Frequency of machine needing an SSR action in past</a:t>
              </a: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Rounded Rectangle 35">
              <a:extLst>
                <a:ext uri="{FF2B5EF4-FFF2-40B4-BE49-F238E27FC236}">
                  <a16:creationId xmlns="" xmlns:a16="http://schemas.microsoft.com/office/drawing/2014/main" id="{37646593-F6CF-4C1D-9A42-64426EE18C65}"/>
                </a:ext>
              </a:extLst>
            </p:cNvPr>
            <p:cNvSpPr/>
            <p:nvPr/>
          </p:nvSpPr>
          <p:spPr bwMode="auto">
            <a:xfrm>
              <a:off x="1492083" y="1143000"/>
              <a:ext cx="2343206" cy="714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Takes care of wear and tear of machine </a:t>
              </a:r>
              <a:r>
                <a:rPr lang="en-US" sz="975" kern="0" dirty="0">
                  <a:solidFill>
                    <a:srgbClr val="004358"/>
                  </a:solidFill>
                  <a:latin typeface="Arial"/>
                </a:rPr>
                <a:t>over the years</a:t>
              </a: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</a:endParaRPr>
            </a:p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Rounded Rectangle 36">
              <a:extLst>
                <a:ext uri="{FF2B5EF4-FFF2-40B4-BE49-F238E27FC236}">
                  <a16:creationId xmlns="" xmlns:a16="http://schemas.microsoft.com/office/drawing/2014/main" id="{0F7E2372-E200-4E81-AD71-351319E699B7}"/>
                </a:ext>
              </a:extLst>
            </p:cNvPr>
            <p:cNvSpPr/>
            <p:nvPr/>
          </p:nvSpPr>
          <p:spPr bwMode="auto">
            <a:xfrm>
              <a:off x="5643778" y="1153098"/>
              <a:ext cx="2340864" cy="7132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75" kern="0" dirty="0">
                  <a:solidFill>
                    <a:srgbClr val="004358"/>
                  </a:solidFill>
                  <a:latin typeface="Arial"/>
                </a:rPr>
                <a:t>Tracks behavior of different machines and their response to service action in past</a:t>
              </a: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="" xmlns:a16="http://schemas.microsoft.com/office/drawing/2014/main" id="{5C25A22E-D54D-433F-85F5-012D82DF0199}"/>
                </a:ext>
              </a:extLst>
            </p:cNvPr>
            <p:cNvSpPr/>
            <p:nvPr/>
          </p:nvSpPr>
          <p:spPr bwMode="auto">
            <a:xfrm>
              <a:off x="1467548" y="5000129"/>
              <a:ext cx="2340864" cy="714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# of L3 resolutions to track if any major repairing in the past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F6EBA587-006E-4307-9D14-996740B3E77A}"/>
                </a:ext>
              </a:extLst>
            </p:cNvPr>
            <p:cNvSpPr/>
            <p:nvPr/>
          </p:nvSpPr>
          <p:spPr bwMode="auto">
            <a:xfrm>
              <a:off x="3454292" y="1474450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482648F5-F4DC-41FE-B2E0-F712269DA506}"/>
                </a:ext>
              </a:extLst>
            </p:cNvPr>
            <p:cNvSpPr/>
            <p:nvPr/>
          </p:nvSpPr>
          <p:spPr bwMode="auto">
            <a:xfrm>
              <a:off x="4752226" y="1487787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8CEE5BDA-8A25-4EF2-B4E1-C06A5728EB9E}"/>
                </a:ext>
              </a:extLst>
            </p:cNvPr>
            <p:cNvSpPr/>
            <p:nvPr/>
          </p:nvSpPr>
          <p:spPr bwMode="auto">
            <a:xfrm>
              <a:off x="4842976" y="4599389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6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664985A6-5410-4752-99B6-1F6268728D91}"/>
                </a:ext>
              </a:extLst>
            </p:cNvPr>
            <p:cNvSpPr/>
            <p:nvPr/>
          </p:nvSpPr>
          <p:spPr bwMode="auto">
            <a:xfrm>
              <a:off x="3435062" y="4599389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4C6CD6D5-ACFC-4E73-8DB1-D25AC42A4B92}"/>
                </a:ext>
              </a:extLst>
            </p:cNvPr>
            <p:cNvSpPr/>
            <p:nvPr/>
          </p:nvSpPr>
          <p:spPr bwMode="auto">
            <a:xfrm>
              <a:off x="2524929" y="2442003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37" b="1" kern="0" dirty="0">
                  <a:solidFill>
                    <a:srgbClr val="004358"/>
                  </a:solidFill>
                  <a:latin typeface="Arial"/>
                </a:rPr>
                <a:t>#</a:t>
              </a:r>
              <a:r>
                <a:rPr kumimoji="0" lang="en-US" sz="1137" b="1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 SB replaced before this claim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="" xmlns:a16="http://schemas.microsoft.com/office/drawing/2014/main" id="{C6840E07-3C72-4FC8-9799-8B876D396C87}"/>
                </a:ext>
              </a:extLst>
            </p:cNvPr>
            <p:cNvSpPr/>
            <p:nvPr/>
          </p:nvSpPr>
          <p:spPr bwMode="auto">
            <a:xfrm>
              <a:off x="6725348" y="2590800"/>
              <a:ext cx="2340864" cy="7132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Track nature of customers and variation of company policies across countries</a:t>
              </a:r>
            </a:p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="" xmlns:a16="http://schemas.microsoft.com/office/drawing/2014/main" id="{6325FDF5-5996-479A-AE30-F78001A22DD6}"/>
                </a:ext>
              </a:extLst>
            </p:cNvPr>
            <p:cNvSpPr/>
            <p:nvPr/>
          </p:nvSpPr>
          <p:spPr bwMode="auto">
            <a:xfrm>
              <a:off x="6704012" y="3895710"/>
              <a:ext cx="2340864" cy="714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43839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Times machine required representative visit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406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975" b="0" i="0" u="none" strike="noStrike" kern="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="" xmlns:a16="http://schemas.microsoft.com/office/drawing/2014/main" id="{78AF6464-6FF7-46BC-AD6A-5C3FC5958D57}"/>
                </a:ext>
              </a:extLst>
            </p:cNvPr>
            <p:cNvSpPr/>
            <p:nvPr/>
          </p:nvSpPr>
          <p:spPr bwMode="auto">
            <a:xfrm>
              <a:off x="531812" y="3897200"/>
              <a:ext cx="2340864" cy="7132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Frequency of machine having complicated part 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CFCD8706-8890-43B0-946B-3B8F7C045956}"/>
                </a:ext>
              </a:extLst>
            </p:cNvPr>
            <p:cNvSpPr/>
            <p:nvPr/>
          </p:nvSpPr>
          <p:spPr bwMode="auto">
            <a:xfrm>
              <a:off x="3906032" y="2857817"/>
              <a:ext cx="1491711" cy="14930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75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04E7AED2-5B06-4DB4-A0B0-05CCD3F1F6C8}"/>
                </a:ext>
              </a:extLst>
            </p:cNvPr>
            <p:cNvSpPr/>
            <p:nvPr/>
          </p:nvSpPr>
          <p:spPr bwMode="auto">
            <a:xfrm>
              <a:off x="2472974" y="3655627"/>
              <a:ext cx="1161664" cy="11616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D173109-3F19-4C59-9BBC-CF319257689C}"/>
                </a:ext>
              </a:extLst>
            </p:cNvPr>
            <p:cNvSpPr txBox="1"/>
            <p:nvPr/>
          </p:nvSpPr>
          <p:spPr>
            <a:xfrm>
              <a:off x="3442470" y="1845086"/>
              <a:ext cx="1257071" cy="442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Age of the machine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B40350B-B27F-412E-A6F6-2FF5B45FBF5A}"/>
                </a:ext>
              </a:extLst>
            </p:cNvPr>
            <p:cNvGrpSpPr/>
            <p:nvPr/>
          </p:nvGrpSpPr>
          <p:grpSpPr>
            <a:xfrm>
              <a:off x="5733216" y="2442003"/>
              <a:ext cx="1117593" cy="1161664"/>
              <a:chOff x="6128939" y="2819400"/>
              <a:chExt cx="1089773" cy="1080000"/>
            </a:xfrm>
            <a:solidFill>
              <a:srgbClr val="2B7FC3">
                <a:lumMod val="75000"/>
              </a:srgbClr>
            </a:solidFill>
            <a:effectLst/>
          </p:grpSpPr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FABA3BDB-CDFA-4324-A162-198E7CE42B8B}"/>
                  </a:ext>
                </a:extLst>
              </p:cNvPr>
              <p:cNvSpPr/>
              <p:nvPr/>
            </p:nvSpPr>
            <p:spPr bwMode="auto">
              <a:xfrm>
                <a:off x="6138712" y="2819400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7136" tIns="37136" rIns="37136" bIns="37136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1pPr>
                <a:lvl2pPr marL="4572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2pPr>
                <a:lvl3pPr marL="9144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3pPr>
                <a:lvl4pPr marL="13716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4pPr>
                <a:lvl5pPr marL="18288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2" name="TextBox 52">
                <a:extLst>
                  <a:ext uri="{FF2B5EF4-FFF2-40B4-BE49-F238E27FC236}">
                    <a16:creationId xmlns="" xmlns:a16="http://schemas.microsoft.com/office/drawing/2014/main" id="{2A4C1103-439E-430C-8A39-A80D07F1A38B}"/>
                  </a:ext>
                </a:extLst>
              </p:cNvPr>
              <p:cNvSpPr txBox="1"/>
              <p:nvPr/>
            </p:nvSpPr>
            <p:spPr>
              <a:xfrm>
                <a:off x="6128939" y="3146432"/>
                <a:ext cx="1080000" cy="41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1pPr>
                <a:lvl2pPr marL="4572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2pPr>
                <a:lvl3pPr marL="9144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3pPr>
                <a:lvl4pPr marL="13716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4pPr>
                <a:lvl5pPr marL="18288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37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+mn-ea"/>
                    <a:cs typeface="Times New Roman" pitchFamily="18" charset="0"/>
                  </a:rPr>
                  <a:t>Country Code</a:t>
                </a:r>
                <a:endParaRPr kumimoji="0" lang="en-US" sz="812" b="1" i="1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C5D951CD-B158-421D-A075-1EBA0273682A}"/>
                </a:ext>
              </a:extLst>
            </p:cNvPr>
            <p:cNvGrpSpPr/>
            <p:nvPr/>
          </p:nvGrpSpPr>
          <p:grpSpPr>
            <a:xfrm>
              <a:off x="5706171" y="3708977"/>
              <a:ext cx="1161664" cy="1161664"/>
              <a:chOff x="6208313" y="4112233"/>
              <a:chExt cx="1132747" cy="1080000"/>
            </a:xfrm>
            <a:solidFill>
              <a:srgbClr val="009BA1"/>
            </a:solidFill>
            <a:effectLst/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F86CD0A1-643A-4B76-A9FC-F3767C2D9AD6}"/>
                  </a:ext>
                </a:extLst>
              </p:cNvPr>
              <p:cNvSpPr/>
              <p:nvPr/>
            </p:nvSpPr>
            <p:spPr bwMode="auto">
              <a:xfrm>
                <a:off x="6234686" y="4112233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7136" tIns="37136" rIns="37136" bIns="37136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1pPr>
                <a:lvl2pPr marL="4572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2pPr>
                <a:lvl3pPr marL="9144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3pPr>
                <a:lvl4pPr marL="13716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4pPr>
                <a:lvl5pPr marL="18288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3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TextBox 55">
                <a:extLst>
                  <a:ext uri="{FF2B5EF4-FFF2-40B4-BE49-F238E27FC236}">
                    <a16:creationId xmlns="" xmlns:a16="http://schemas.microsoft.com/office/drawing/2014/main" id="{81D81E55-51A9-481F-AC80-905C7E4A75A1}"/>
                  </a:ext>
                </a:extLst>
              </p:cNvPr>
              <p:cNvSpPr txBox="1"/>
              <p:nvPr/>
            </p:nvSpPr>
            <p:spPr>
              <a:xfrm>
                <a:off x="6208313" y="4544732"/>
                <a:ext cx="1132747" cy="41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1pPr>
                <a:lvl2pPr marL="4572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2pPr>
                <a:lvl3pPr marL="9144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3pPr>
                <a:lvl4pPr marL="13716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4pPr>
                <a:lvl5pPr marL="182880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1100" kern="1200">
                    <a:solidFill>
                      <a:schemeClr val="tx1"/>
                    </a:solidFill>
                    <a:latin typeface="Arial" charset="0"/>
                    <a:ea typeface="+mn-ea"/>
                    <a:cs typeface="Times New Roman" pitchFamily="18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37" b="1" kern="0" dirty="0">
                    <a:solidFill>
                      <a:srgbClr val="004358"/>
                    </a:solidFill>
                    <a:latin typeface="Arial"/>
                  </a:rPr>
                  <a:t># SSR service actions</a:t>
                </a:r>
                <a:endParaRPr kumimoji="0" lang="en-US" sz="1137" b="1" i="0" u="none" strike="noStrike" kern="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53" name="TextBox 56">
              <a:extLst>
                <a:ext uri="{FF2B5EF4-FFF2-40B4-BE49-F238E27FC236}">
                  <a16:creationId xmlns="" xmlns:a16="http://schemas.microsoft.com/office/drawing/2014/main" id="{0DD3CA3D-7A95-41CA-9D94-958551C1D589}"/>
                </a:ext>
              </a:extLst>
            </p:cNvPr>
            <p:cNvSpPr txBox="1"/>
            <p:nvPr/>
          </p:nvSpPr>
          <p:spPr>
            <a:xfrm>
              <a:off x="4844328" y="4950979"/>
              <a:ext cx="1106966" cy="6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# L1/L2 service actions</a:t>
              </a:r>
            </a:p>
          </p:txBody>
        </p:sp>
        <p:sp>
          <p:nvSpPr>
            <p:cNvPr id="54" name="TextBox 57">
              <a:extLst>
                <a:ext uri="{FF2B5EF4-FFF2-40B4-BE49-F238E27FC236}">
                  <a16:creationId xmlns="" xmlns:a16="http://schemas.microsoft.com/office/drawing/2014/main" id="{E9D93593-3095-4718-8DF1-B2A0565C398C}"/>
                </a:ext>
              </a:extLst>
            </p:cNvPr>
            <p:cNvSpPr txBox="1"/>
            <p:nvPr/>
          </p:nvSpPr>
          <p:spPr>
            <a:xfrm>
              <a:off x="3986090" y="3142116"/>
              <a:ext cx="1331589" cy="381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6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8">
              <a:extLst>
                <a:ext uri="{FF2B5EF4-FFF2-40B4-BE49-F238E27FC236}">
                  <a16:creationId xmlns="" xmlns:a16="http://schemas.microsoft.com/office/drawing/2014/main" id="{A80C6284-8274-48EB-9E89-4507D24C1846}"/>
                </a:ext>
              </a:extLst>
            </p:cNvPr>
            <p:cNvSpPr txBox="1"/>
            <p:nvPr/>
          </p:nvSpPr>
          <p:spPr>
            <a:xfrm>
              <a:off x="3996782" y="3297684"/>
              <a:ext cx="1304309" cy="6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Service Action Prediction Model</a:t>
              </a:r>
            </a:p>
          </p:txBody>
        </p:sp>
        <p:sp>
          <p:nvSpPr>
            <p:cNvPr id="56" name="TextBox 59">
              <a:extLst>
                <a:ext uri="{FF2B5EF4-FFF2-40B4-BE49-F238E27FC236}">
                  <a16:creationId xmlns="" xmlns:a16="http://schemas.microsoft.com/office/drawing/2014/main" id="{B46E2D53-B68A-4197-A855-FFED36559705}"/>
                </a:ext>
              </a:extLst>
            </p:cNvPr>
            <p:cNvSpPr txBox="1"/>
            <p:nvPr/>
          </p:nvSpPr>
          <p:spPr>
            <a:xfrm>
              <a:off x="4844768" y="1843774"/>
              <a:ext cx="1031022" cy="44230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Machine Type</a:t>
              </a:r>
              <a:endParaRPr kumimoji="0" lang="en-US" sz="812" b="1" i="1" u="none" strike="noStrike" kern="1200" cap="none" spc="0" normalizeH="0" baseline="0" noProof="0" dirty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60">
              <a:extLst>
                <a:ext uri="{FF2B5EF4-FFF2-40B4-BE49-F238E27FC236}">
                  <a16:creationId xmlns="" xmlns:a16="http://schemas.microsoft.com/office/drawing/2014/main" id="{CB1DEE75-EC6F-41EF-9656-F0B1798DED07}"/>
                </a:ext>
              </a:extLst>
            </p:cNvPr>
            <p:cNvSpPr txBox="1"/>
            <p:nvPr/>
          </p:nvSpPr>
          <p:spPr>
            <a:xfrm>
              <a:off x="2417460" y="3947073"/>
              <a:ext cx="1257071" cy="79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37" b="1" dirty="0">
                  <a:solidFill>
                    <a:srgbClr val="004358"/>
                  </a:solidFill>
                  <a:latin typeface="Arial"/>
                </a:rPr>
                <a:t>#</a:t>
              </a:r>
              <a:r>
                <a:rPr kumimoji="0" lang="en-US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 Processor replaced before this claim</a:t>
              </a:r>
            </a:p>
          </p:txBody>
        </p:sp>
        <p:sp>
          <p:nvSpPr>
            <p:cNvPr id="58" name="TextBox 61">
              <a:extLst>
                <a:ext uri="{FF2B5EF4-FFF2-40B4-BE49-F238E27FC236}">
                  <a16:creationId xmlns="" xmlns:a16="http://schemas.microsoft.com/office/drawing/2014/main" id="{AE8E1B3C-1651-4B07-8C45-73DF6C10AE49}"/>
                </a:ext>
              </a:extLst>
            </p:cNvPr>
            <p:cNvSpPr txBox="1"/>
            <p:nvPr/>
          </p:nvSpPr>
          <p:spPr>
            <a:xfrm>
              <a:off x="3374360" y="4871578"/>
              <a:ext cx="1257071" cy="6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1pPr>
              <a:lvl2pPr marL="4572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2pPr>
              <a:lvl3pPr marL="9144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3pPr>
              <a:lvl4pPr marL="13716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4pPr>
              <a:lvl5pPr marL="182880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1100" kern="1200">
                  <a:solidFill>
                    <a:schemeClr val="tx1"/>
                  </a:solidFill>
                  <a:latin typeface="Arial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37" b="1" i="0" u="none" strike="noStrike" kern="1200" cap="none" spc="0" normalizeH="0" baseline="0" noProof="0" dirty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# prior escalations to L3</a:t>
              </a: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418570" y="5785324"/>
            <a:ext cx="10401830" cy="736612"/>
          </a:xfrm>
          <a:prstGeom prst="roundRect">
            <a:avLst/>
          </a:prstGeom>
          <a:solidFill>
            <a:srgbClr val="C9C900">
              <a:alpha val="9804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Forward step-wise selection was used to build the Logistic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Accuracy of ~67% was achieved in forecasting the next service action for 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Accuracy can be improved significantly by using the initial information collected by L1 associate about the issue</a:t>
            </a:r>
          </a:p>
        </p:txBody>
      </p:sp>
    </p:spTree>
    <p:extLst>
      <p:ext uri="{BB962C8B-B14F-4D97-AF65-F5344CB8AC3E}">
        <p14:creationId xmlns:p14="http://schemas.microsoft.com/office/powerpoint/2010/main" val="7714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0974667"/>
              </p:ext>
            </p:extLst>
          </p:nvPr>
        </p:nvGraphicFramePr>
        <p:xfrm>
          <a:off x="1447800" y="914400"/>
          <a:ext cx="10287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181192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Background</a:t>
            </a:r>
            <a:endParaRPr lang="en-US" sz="16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8800" y="345445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Uncertainties</a:t>
            </a:r>
            <a:endParaRPr lang="en-US" sz="16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9778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Key </a:t>
            </a:r>
          </a:p>
          <a:p>
            <a:r>
              <a:rPr lang="en-US" sz="16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Question</a:t>
            </a:r>
            <a:endParaRPr lang="en-US" sz="16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8" name="Group 7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9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2971800"/>
            <a:ext cx="12198096" cy="83343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748058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Evaluation of </a:t>
            </a:r>
            <a:r>
              <a:rPr lang="en-US" sz="2200" b="1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the current policy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In the past year, ~6k and 1.6k High Performance machine issues were resolved in the PRC and Asia Pacific region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93392" y="1219200"/>
            <a:ext cx="2286000" cy="35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Asia Pacific Region</a:t>
            </a:r>
            <a:endParaRPr lang="en-US" sz="14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85329" y="1219200"/>
            <a:ext cx="2286000" cy="35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PRC Region</a:t>
            </a:r>
            <a:endParaRPr lang="en-US" sz="14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" y="1724302"/>
            <a:ext cx="5852160" cy="3914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06880"/>
            <a:ext cx="5422709" cy="3931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18" name="Group 17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26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0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Asia Pacific vs PRC Comparison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957862" y="2590799"/>
            <a:ext cx="8362985" cy="822960"/>
            <a:chOff x="1957862" y="2590799"/>
            <a:chExt cx="8362985" cy="82296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1957862" y="2665241"/>
              <a:ext cx="3581400" cy="549167"/>
            </a:xfrm>
            <a:prstGeom prst="rect">
              <a:avLst/>
            </a:prstGeom>
            <a:gradFill>
              <a:gsLst>
                <a:gs pos="61000">
                  <a:srgbClr val="FFE11A">
                    <a:alpha val="30000"/>
                  </a:srgbClr>
                </a:gs>
                <a:gs pos="100000">
                  <a:srgbClr val="FFE11A"/>
                </a:gs>
                <a:gs pos="0">
                  <a:srgbClr val="FFE11A">
                    <a:alpha val="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indent="-914400" fontAlgn="base">
                <a:defRPr/>
              </a:pPr>
              <a:r>
                <a:rPr lang="en-US" sz="1100" b="1" kern="0" dirty="0" err="1">
                  <a:solidFill>
                    <a:srgbClr val="004358"/>
                  </a:solidFill>
                  <a:latin typeface="Arial"/>
                </a:rPr>
                <a:t>Avg</a:t>
              </a:r>
              <a:r>
                <a:rPr lang="en-US" sz="1100" b="1" kern="0" dirty="0">
                  <a:solidFill>
                    <a:srgbClr val="004358"/>
                  </a:solidFill>
                  <a:latin typeface="Arial"/>
                </a:rPr>
                <a:t>  # of days to issue resolution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63024" y="2752718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 charset="0"/>
                  <a:cs typeface="Times New Roman" pitchFamily="18" charset="0"/>
                </a:rPr>
                <a:t>2.6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6739447" y="2665241"/>
              <a:ext cx="3581400" cy="549167"/>
            </a:xfrm>
            <a:prstGeom prst="rect">
              <a:avLst/>
            </a:prstGeom>
            <a:gradFill>
              <a:gsLst>
                <a:gs pos="0">
                  <a:srgbClr val="BEDB39"/>
                </a:gs>
                <a:gs pos="100000">
                  <a:srgbClr val="BEDB39">
                    <a:alpha val="0"/>
                  </a:srgbClr>
                </a:gs>
                <a:gs pos="61000">
                  <a:srgbClr val="BEDB39">
                    <a:alpha val="30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-914400" algn="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Avg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  # of days to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 issue resolution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4358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46706" y="2755154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 charset="0"/>
                  <a:cs typeface="Times New Roman" pitchFamily="18" charset="0"/>
                </a:rPr>
                <a:t>1.7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590799"/>
              <a:ext cx="590557" cy="82296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983575" y="3508433"/>
            <a:ext cx="8367464" cy="914400"/>
            <a:chOff x="1983575" y="3508433"/>
            <a:chExt cx="8367464" cy="914400"/>
          </a:xfrm>
        </p:grpSpPr>
        <p:grpSp>
          <p:nvGrpSpPr>
            <p:cNvPr id="83" name="Group 82"/>
            <p:cNvGrpSpPr/>
            <p:nvPr/>
          </p:nvGrpSpPr>
          <p:grpSpPr>
            <a:xfrm>
              <a:off x="1983575" y="3641199"/>
              <a:ext cx="8367464" cy="550372"/>
              <a:chOff x="774948" y="5944621"/>
              <a:chExt cx="8367464" cy="550372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774948" y="5944621"/>
                <a:ext cx="3581400" cy="549167"/>
              </a:xfrm>
              <a:prstGeom prst="rect">
                <a:avLst/>
              </a:prstGeom>
              <a:gradFill>
                <a:gsLst>
                  <a:gs pos="61000">
                    <a:srgbClr val="FFE11A">
                      <a:alpha val="30000"/>
                    </a:srgbClr>
                  </a:gs>
                  <a:gs pos="100000">
                    <a:srgbClr val="FFE11A"/>
                  </a:gs>
                  <a:gs pos="0">
                    <a:srgbClr val="FFE11A">
                      <a:alpha val="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1440" marR="0" lvl="0" indent="0" defTabSz="91440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% of L3 escalations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577235" y="6024753"/>
                <a:ext cx="886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5.9%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5561012" y="5944621"/>
                <a:ext cx="3581400" cy="549167"/>
              </a:xfrm>
              <a:prstGeom prst="rect">
                <a:avLst/>
              </a:prstGeom>
              <a:gradFill>
                <a:gsLst>
                  <a:gs pos="0">
                    <a:srgbClr val="BEDB39"/>
                  </a:gs>
                  <a:gs pos="100000">
                    <a:srgbClr val="BEDB39">
                      <a:alpha val="0"/>
                    </a:srgbClr>
                  </a:gs>
                  <a:gs pos="61000">
                    <a:srgbClr val="BEDB39">
                      <a:alpha val="30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-914400" algn="r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% of L3 escalations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395792" y="6033328"/>
                <a:ext cx="886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0.7%</a:t>
                </a:r>
                <a:endPara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 charset="0"/>
                  <a:cs typeface="Times New Roman" pitchFamily="18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377" y="3508433"/>
              <a:ext cx="914400" cy="914400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981200" y="1472672"/>
            <a:ext cx="8362985" cy="914400"/>
            <a:chOff x="1981200" y="1472672"/>
            <a:chExt cx="8362985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1981200" y="1609127"/>
              <a:ext cx="8362985" cy="551578"/>
              <a:chOff x="774948" y="1837727"/>
              <a:chExt cx="8362985" cy="55157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774948" y="1837727"/>
                <a:ext cx="3581400" cy="549167"/>
              </a:xfrm>
              <a:prstGeom prst="rect">
                <a:avLst/>
              </a:prstGeom>
              <a:gradFill>
                <a:gsLst>
                  <a:gs pos="61000">
                    <a:srgbClr val="FFE11A">
                      <a:alpha val="30000"/>
                    </a:srgbClr>
                  </a:gs>
                  <a:gs pos="100000">
                    <a:srgbClr val="FFE11A"/>
                  </a:gs>
                  <a:gs pos="0">
                    <a:srgbClr val="FFE11A">
                      <a:alpha val="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1440" marR="0" lvl="0" indent="0" defTabSz="91440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Number of</a:t>
                </a:r>
                <a:r>
                  <a:rPr kumimoji="0" lang="en-US" sz="11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 issues resolved</a:t>
                </a:r>
                <a:endPara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56772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1.6k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5556533" y="1837727"/>
                <a:ext cx="3581400" cy="549167"/>
              </a:xfrm>
              <a:prstGeom prst="rect">
                <a:avLst/>
              </a:prstGeom>
              <a:gradFill>
                <a:gsLst>
                  <a:gs pos="0">
                    <a:srgbClr val="BEDB39"/>
                  </a:gs>
                  <a:gs pos="100000">
                    <a:srgbClr val="BEDB39">
                      <a:alpha val="0"/>
                    </a:srgbClr>
                  </a:gs>
                  <a:gs pos="61000">
                    <a:srgbClr val="BEDB39">
                      <a:alpha val="30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Number of issues resolved  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575471" y="1927640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6k</a:t>
                </a: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815" y="1472672"/>
              <a:ext cx="914400" cy="914400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1981200" y="5393543"/>
            <a:ext cx="8362986" cy="931057"/>
            <a:chOff x="1981200" y="5393543"/>
            <a:chExt cx="8362986" cy="931057"/>
          </a:xfrm>
        </p:grpSpPr>
        <p:grpSp>
          <p:nvGrpSpPr>
            <p:cNvPr id="76" name="Group 75"/>
            <p:cNvGrpSpPr/>
            <p:nvPr/>
          </p:nvGrpSpPr>
          <p:grpSpPr>
            <a:xfrm>
              <a:off x="1981200" y="5393543"/>
              <a:ext cx="8362986" cy="755703"/>
              <a:chOff x="774948" y="4724400"/>
              <a:chExt cx="8362986" cy="755703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4512638" y="4724400"/>
                <a:ext cx="755703" cy="75570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lvl="0" indent="-234950" defTabSz="91440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  <a:defRPr/>
                </a:pPr>
                <a:endPara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774948" y="4917899"/>
                <a:ext cx="3581400" cy="549167"/>
              </a:xfrm>
              <a:prstGeom prst="rect">
                <a:avLst/>
              </a:prstGeom>
              <a:gradFill>
                <a:gsLst>
                  <a:gs pos="61000">
                    <a:srgbClr val="FFE11A">
                      <a:alpha val="30000"/>
                    </a:srgbClr>
                  </a:gs>
                  <a:gs pos="100000">
                    <a:srgbClr val="FFE11A"/>
                  </a:gs>
                  <a:gs pos="0">
                    <a:srgbClr val="FFE11A">
                      <a:alpha val="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1440" marR="0" lvl="0" indent="0" defTabSz="91440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1</a:t>
                </a:r>
                <a:r>
                  <a:rPr kumimoji="0" lang="en-US" sz="1100" b="1" i="0" u="none" strike="noStrike" kern="0" cap="none" spc="0" normalizeH="0" baseline="3000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st</a:t>
                </a: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 service action resolution %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45362" y="4994814"/>
                <a:ext cx="801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71%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5556534" y="4917899"/>
                <a:ext cx="3581400" cy="549167"/>
              </a:xfrm>
              <a:prstGeom prst="rect">
                <a:avLst/>
              </a:prstGeom>
              <a:gradFill>
                <a:gsLst>
                  <a:gs pos="0">
                    <a:srgbClr val="BEDB39"/>
                  </a:gs>
                  <a:gs pos="100000">
                    <a:srgbClr val="BEDB39">
                      <a:alpha val="0"/>
                    </a:srgbClr>
                  </a:gs>
                  <a:gs pos="61000">
                    <a:srgbClr val="BEDB39">
                      <a:alpha val="30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-914400" algn="r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lang="en-US" sz="1100" b="1" kern="0" dirty="0" smtClean="0">
                    <a:solidFill>
                      <a:srgbClr val="004358"/>
                    </a:solidFill>
                    <a:latin typeface="Arial"/>
                    <a:ea typeface=""/>
                    <a:cs typeface=""/>
                  </a:rPr>
                  <a:t>1</a:t>
                </a:r>
                <a:r>
                  <a:rPr lang="en-US" sz="1100" b="1" kern="0" baseline="30000" dirty="0" smtClean="0">
                    <a:solidFill>
                      <a:srgbClr val="004358"/>
                    </a:solidFill>
                    <a:latin typeface="Arial"/>
                    <a:ea typeface=""/>
                    <a:cs typeface=""/>
                  </a:rPr>
                  <a:t>st</a:t>
                </a:r>
                <a:r>
                  <a:rPr lang="en-US" sz="1100" b="1" kern="0" dirty="0" smtClean="0">
                    <a:solidFill>
                      <a:srgbClr val="004358"/>
                    </a:solidFill>
                    <a:latin typeface="Arial"/>
                    <a:ea typeface=""/>
                    <a:cs typeface=""/>
                  </a:rPr>
                  <a:t> service action resolution%</a:t>
                </a:r>
                <a:endPara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483266" y="5007812"/>
                <a:ext cx="801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84%</a:t>
                </a:r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437" y="5410200"/>
              <a:ext cx="898327" cy="9144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981200" y="4419600"/>
            <a:ext cx="8367466" cy="914400"/>
            <a:chOff x="1981200" y="4419600"/>
            <a:chExt cx="8367466" cy="914400"/>
          </a:xfrm>
        </p:grpSpPr>
        <p:grpSp>
          <p:nvGrpSpPr>
            <p:cNvPr id="71" name="Group 70"/>
            <p:cNvGrpSpPr/>
            <p:nvPr/>
          </p:nvGrpSpPr>
          <p:grpSpPr>
            <a:xfrm>
              <a:off x="1981200" y="4660173"/>
              <a:ext cx="8367466" cy="551578"/>
              <a:chOff x="774948" y="3891175"/>
              <a:chExt cx="8367466" cy="551578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774948" y="3891175"/>
                <a:ext cx="3581400" cy="549167"/>
              </a:xfrm>
              <a:prstGeom prst="rect">
                <a:avLst/>
              </a:prstGeom>
              <a:gradFill>
                <a:gsLst>
                  <a:gs pos="61000">
                    <a:srgbClr val="FFE11A">
                      <a:alpha val="30000"/>
                    </a:srgbClr>
                  </a:gs>
                  <a:gs pos="100000">
                    <a:srgbClr val="FFE11A"/>
                  </a:gs>
                  <a:gs pos="0">
                    <a:srgbClr val="FFE11A">
                      <a:alpha val="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1440" marR="0" lvl="0" indent="0" defTabSz="91440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lang="en-US" sz="1100" b="1" kern="0" dirty="0" smtClean="0">
                    <a:solidFill>
                      <a:srgbClr val="004358"/>
                    </a:solidFill>
                    <a:latin typeface="Arial"/>
                    <a:ea typeface=""/>
                    <a:cs typeface=""/>
                  </a:rPr>
                  <a:t># of service actions per issue</a:t>
                </a:r>
                <a:endPara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82232" y="3964876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1.6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5561014" y="3891175"/>
                <a:ext cx="3581400" cy="549167"/>
              </a:xfrm>
              <a:prstGeom prst="rect">
                <a:avLst/>
              </a:prstGeom>
              <a:gradFill>
                <a:gsLst>
                  <a:gs pos="0">
                    <a:srgbClr val="BEDB39"/>
                  </a:gs>
                  <a:gs pos="100000">
                    <a:srgbClr val="BEDB39">
                      <a:alpha val="0"/>
                    </a:srgbClr>
                  </a:gs>
                  <a:gs pos="61000">
                    <a:srgbClr val="BEDB39">
                      <a:alpha val="30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-914400" algn="r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ebdings" pitchFamily="18" charset="2"/>
                  <a:buNone/>
                  <a:tabLst/>
                  <a:defRPr/>
                </a:pPr>
                <a:r>
                  <a:rPr lang="en-US" sz="1100" b="1" kern="0" dirty="0" smtClean="0">
                    <a:solidFill>
                      <a:srgbClr val="004358"/>
                    </a:solidFill>
                    <a:latin typeface="Arial"/>
                    <a:ea typeface=""/>
                    <a:cs typeface=""/>
                  </a:rPr>
                  <a:t># of service actions per issue</a:t>
                </a:r>
                <a:endPara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358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99672" y="3981088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SzTx/>
                  <a:buFont typeface="Webdings" pitchFamily="18" charset="2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358"/>
                    </a:solidFill>
                    <a:effectLst/>
                    <a:uLnTx/>
                    <a:uFillTx/>
                    <a:latin typeface="Arial" charset="0"/>
                    <a:cs typeface="Times New Roman" pitchFamily="18" charset="0"/>
                  </a:rPr>
                  <a:t>1.2</a:t>
                </a:r>
              </a:p>
            </p:txBody>
          </p:sp>
        </p:grp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011" y="4419600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TextBox 107"/>
          <p:cNvSpPr txBox="1"/>
          <p:nvPr/>
        </p:nvSpPr>
        <p:spPr>
          <a:xfrm>
            <a:off x="6792166" y="1229233"/>
            <a:ext cx="355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925655" y="1292563"/>
            <a:ext cx="355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Asia Pacific</a:t>
            </a:r>
            <a:endParaRPr lang="en-US" sz="1600" b="1" u="sng" dirty="0" smtClean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111" name="Group 11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11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7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Process for categorizing Asia Pacific and PRC issues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38800" y="1264920"/>
            <a:ext cx="0" cy="521208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219200" y="1371600"/>
            <a:ext cx="14478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Issue arrives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81200" y="1828800"/>
            <a:ext cx="0" cy="6096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19200" y="2435525"/>
            <a:ext cx="14478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Perform Service Action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Decision 10"/>
          <p:cNvSpPr/>
          <p:nvPr/>
        </p:nvSpPr>
        <p:spPr>
          <a:xfrm>
            <a:off x="1143000" y="3505200"/>
            <a:ext cx="1676400" cy="167335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Any Service Action in next 30 days?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71855" y="2889850"/>
            <a:ext cx="0" cy="6096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581400" y="4114800"/>
            <a:ext cx="19050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‘&gt;1’ Service Action category</a:t>
            </a:r>
            <a:endParaRPr lang="en-US" sz="1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6800" y="5791027"/>
            <a:ext cx="1901952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1 Service Action category</a:t>
            </a:r>
            <a:endParaRPr lang="en-US" sz="1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83357" y="5181600"/>
            <a:ext cx="0" cy="6096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40247" y="4343400"/>
            <a:ext cx="752655" cy="575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6447" y="4035623"/>
            <a:ext cx="58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Yes</a:t>
            </a:r>
            <a:endParaRPr lang="en-US" sz="140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3229" y="5284741"/>
            <a:ext cx="58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No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31" name="Group 3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3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69" y="2844129"/>
            <a:ext cx="4864100" cy="393700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293568" y="2286000"/>
            <a:ext cx="3000673" cy="331001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Issue solved by 1 Service </a:t>
            </a:r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Action 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22159" y="4005780"/>
            <a:ext cx="2972083" cy="299568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Issue solved by &gt;1 Service </a:t>
            </a:r>
            <a:r>
              <a:rPr lang="en-US" sz="1200" b="1" u="sng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Action </a:t>
            </a:r>
            <a:endParaRPr lang="en-US" sz="1200" b="1" u="sng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60" y="4741647"/>
            <a:ext cx="4864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In Asia Pacific region, 45% of the issues resolved in 1 service action are through NPRA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31" name="Group 3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3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34435"/>
              </p:ext>
            </p:extLst>
          </p:nvPr>
        </p:nvGraphicFramePr>
        <p:xfrm>
          <a:off x="-228600" y="798576"/>
          <a:ext cx="2955041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825049"/>
              </p:ext>
            </p:extLst>
          </p:nvPr>
        </p:nvGraphicFramePr>
        <p:xfrm>
          <a:off x="-193433" y="3724455"/>
          <a:ext cx="3038626" cy="320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161474"/>
              </p:ext>
            </p:extLst>
          </p:nvPr>
        </p:nvGraphicFramePr>
        <p:xfrm>
          <a:off x="3466750" y="1893752"/>
          <a:ext cx="8627359" cy="479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325880" y="3596640"/>
            <a:ext cx="0" cy="548640"/>
          </a:xfrm>
          <a:prstGeom prst="straightConnector1">
            <a:avLst/>
          </a:prstGeom>
          <a:ln w="76200">
            <a:solidFill>
              <a:srgbClr val="00435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02905" y="5316673"/>
            <a:ext cx="816346" cy="12554"/>
          </a:xfrm>
          <a:prstGeom prst="straightConnector1">
            <a:avLst/>
          </a:prstGeom>
          <a:ln w="76200">
            <a:solidFill>
              <a:srgbClr val="00435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200" b="1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In Asia Pacific region, for issues solved by more than 1 service action, 83% of the unsuccessful actions* are SSR</a:t>
            </a:r>
            <a:endParaRPr lang="en-US" sz="2200" b="1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87860" y="63642"/>
            <a:ext cx="4406249" cy="313676"/>
            <a:chOff x="7687860" y="63642"/>
            <a:chExt cx="4406249" cy="313676"/>
          </a:xfrm>
        </p:grpSpPr>
        <p:grpSp>
          <p:nvGrpSpPr>
            <p:cNvPr id="31" name="Group 30"/>
            <p:cNvGrpSpPr/>
            <p:nvPr/>
          </p:nvGrpSpPr>
          <p:grpSpPr>
            <a:xfrm>
              <a:off x="8754210" y="63643"/>
              <a:ext cx="3339899" cy="313675"/>
              <a:chOff x="2032980" y="719666"/>
              <a:chExt cx="3339899" cy="313675"/>
            </a:xfrm>
          </p:grpSpPr>
          <p:sp>
            <p:nvSpPr>
              <p:cNvPr id="33" name="Freeform: Shape 10"/>
              <p:cNvSpPr/>
              <p:nvPr/>
            </p:nvSpPr>
            <p:spPr>
              <a:xfrm>
                <a:off x="2032980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Current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Freeform: Shape 11"/>
              <p:cNvSpPr/>
              <p:nvPr/>
            </p:nvSpPr>
            <p:spPr>
              <a:xfrm>
                <a:off x="3106519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hueOff val="0"/>
                  <a:satOff val="0"/>
                  <a:lumOff val="0"/>
                  <a:alpha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1" kern="1200" dirty="0" smtClean="0">
                    <a:latin typeface="Arial" charset="0"/>
                    <a:ea typeface="Arial" charset="0"/>
                    <a:cs typeface="Arial" charset="0"/>
                  </a:rPr>
                  <a:t>Optimal Policy</a:t>
                </a:r>
                <a:endParaRPr lang="en-US" sz="10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Freeform: Shape 12"/>
              <p:cNvSpPr/>
              <p:nvPr/>
            </p:nvSpPr>
            <p:spPr>
              <a:xfrm>
                <a:off x="4180058" y="719666"/>
                <a:ext cx="1192821" cy="313675"/>
              </a:xfrm>
              <a:custGeom>
                <a:avLst/>
                <a:gdLst>
                  <a:gd name="connsiteX0" fmla="*/ 0 w 1192821"/>
                  <a:gd name="connsiteY0" fmla="*/ 0 h 405749"/>
                  <a:gd name="connsiteX1" fmla="*/ 989947 w 1192821"/>
                  <a:gd name="connsiteY1" fmla="*/ 0 h 405749"/>
                  <a:gd name="connsiteX2" fmla="*/ 1192821 w 1192821"/>
                  <a:gd name="connsiteY2" fmla="*/ 202875 h 405749"/>
                  <a:gd name="connsiteX3" fmla="*/ 989947 w 1192821"/>
                  <a:gd name="connsiteY3" fmla="*/ 405749 h 405749"/>
                  <a:gd name="connsiteX4" fmla="*/ 0 w 1192821"/>
                  <a:gd name="connsiteY4" fmla="*/ 405749 h 405749"/>
                  <a:gd name="connsiteX5" fmla="*/ 202875 w 1192821"/>
                  <a:gd name="connsiteY5" fmla="*/ 202875 h 405749"/>
                  <a:gd name="connsiteX6" fmla="*/ 0 w 1192821"/>
                  <a:gd name="connsiteY6" fmla="*/ 0 h 40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821" h="405749">
                    <a:moveTo>
                      <a:pt x="0" y="0"/>
                    </a:moveTo>
                    <a:lnTo>
                      <a:pt x="989947" y="0"/>
                    </a:lnTo>
                    <a:lnTo>
                      <a:pt x="1192821" y="202875"/>
                    </a:lnTo>
                    <a:lnTo>
                      <a:pt x="989947" y="405749"/>
                    </a:lnTo>
                    <a:lnTo>
                      <a:pt x="0" y="405749"/>
                    </a:lnTo>
                    <a:lnTo>
                      <a:pt x="202875" y="202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884" tIns="22670" rIns="225544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 smtClean="0">
                    <a:latin typeface="Arial" charset="0"/>
                    <a:ea typeface="Arial" charset="0"/>
                    <a:cs typeface="Arial" charset="0"/>
                  </a:rPr>
                  <a:t>Suggestions</a:t>
                </a:r>
                <a:endParaRPr lang="en-US" sz="900" b="1" kern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Freeform: Shape 10"/>
            <p:cNvSpPr/>
            <p:nvPr/>
          </p:nvSpPr>
          <p:spPr>
            <a:xfrm>
              <a:off x="7687860" y="63642"/>
              <a:ext cx="1192821" cy="313675"/>
            </a:xfrm>
            <a:custGeom>
              <a:avLst/>
              <a:gdLst>
                <a:gd name="connsiteX0" fmla="*/ 0 w 1192821"/>
                <a:gd name="connsiteY0" fmla="*/ 0 h 405749"/>
                <a:gd name="connsiteX1" fmla="*/ 989947 w 1192821"/>
                <a:gd name="connsiteY1" fmla="*/ 0 h 405749"/>
                <a:gd name="connsiteX2" fmla="*/ 1192821 w 1192821"/>
                <a:gd name="connsiteY2" fmla="*/ 202875 h 405749"/>
                <a:gd name="connsiteX3" fmla="*/ 989947 w 1192821"/>
                <a:gd name="connsiteY3" fmla="*/ 405749 h 405749"/>
                <a:gd name="connsiteX4" fmla="*/ 0 w 1192821"/>
                <a:gd name="connsiteY4" fmla="*/ 405749 h 405749"/>
                <a:gd name="connsiteX5" fmla="*/ 202875 w 1192821"/>
                <a:gd name="connsiteY5" fmla="*/ 202875 h 405749"/>
                <a:gd name="connsiteX6" fmla="*/ 0 w 1192821"/>
                <a:gd name="connsiteY6" fmla="*/ 0 h 40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821" h="405749">
                  <a:moveTo>
                    <a:pt x="0" y="0"/>
                  </a:moveTo>
                  <a:lnTo>
                    <a:pt x="989947" y="0"/>
                  </a:lnTo>
                  <a:lnTo>
                    <a:pt x="1192821" y="202875"/>
                  </a:lnTo>
                  <a:lnTo>
                    <a:pt x="989947" y="405749"/>
                  </a:lnTo>
                  <a:lnTo>
                    <a:pt x="0" y="405749"/>
                  </a:lnTo>
                  <a:lnTo>
                    <a:pt x="202875" y="20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358">
                <a:alpha val="1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884" tIns="22670" rIns="225544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 smtClean="0">
                  <a:latin typeface="Arial" charset="0"/>
                  <a:ea typeface="Arial" charset="0"/>
                  <a:cs typeface="Arial" charset="0"/>
                </a:rPr>
                <a:t>Objective</a:t>
              </a:r>
              <a:endParaRPr lang="en-US" sz="1000" b="1" kern="1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92462"/>
              </p:ext>
            </p:extLst>
          </p:nvPr>
        </p:nvGraphicFramePr>
        <p:xfrm>
          <a:off x="457201" y="1171575"/>
          <a:ext cx="11430000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57200" y="5638800"/>
            <a:ext cx="11430001" cy="10846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*As </a:t>
            </a: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the number of steps increase, the % of </a:t>
            </a: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SSR which </a:t>
            </a: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do not lead to a resolution increases. This could be because of the following reasons</a:t>
            </a:r>
          </a:p>
          <a:p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In the current data, multiple </a:t>
            </a:r>
            <a:r>
              <a:rPr lang="en-US" sz="1400" dirty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parts had to be </a:t>
            </a: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replaced which are captured as multiple SSR steps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4358"/>
                </a:solidFill>
                <a:latin typeface="Arial" charset="0"/>
                <a:ea typeface="Arial" charset="0"/>
                <a:cs typeface="Arial" charset="0"/>
              </a:rPr>
              <a:t>Lack of clarity about whether these multiple steps contributed to the overall resolution of the issue</a:t>
            </a:r>
            <a:endParaRPr lang="en-US" sz="1400" dirty="0">
              <a:solidFill>
                <a:srgbClr val="00435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1831</Words>
  <Application>Microsoft Macintosh PowerPoint</Application>
  <PresentationFormat>Widescreen</PresentationFormat>
  <Paragraphs>492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Open Sans</vt:lpstr>
      <vt:lpstr>Open Sans Light</vt:lpstr>
      <vt:lpstr>Times New Roman</vt:lpstr>
      <vt:lpstr>Webdings</vt:lpstr>
      <vt:lpstr>Arial</vt:lpstr>
      <vt:lpstr>Office Theme</vt:lpstr>
      <vt:lpstr>2_Office Theme</vt:lpstr>
      <vt:lpstr>High Performance Machines- Asia Pacific and PRC Region</vt:lpstr>
      <vt:lpstr>Agenda</vt:lpstr>
      <vt:lpstr>Objective</vt:lpstr>
      <vt:lpstr>Evaluation of the current policy</vt:lpstr>
      <vt:lpstr>In the past year, ~6k and 1.6k High Performance machine issues were resolved in the PRC and Asia Pacific region</vt:lpstr>
      <vt:lpstr>Asia Pacific vs PRC Comparison</vt:lpstr>
      <vt:lpstr>Process for categorizing Asia Pacific and PRC issues</vt:lpstr>
      <vt:lpstr>In Asia Pacific region, 45% of the issues resolved in 1 service action are through NPRA</vt:lpstr>
      <vt:lpstr>In Asia Pacific region, for issues solved by more than 1 service action, 83% of the unsuccessful actions* are SSR</vt:lpstr>
      <vt:lpstr>Policy Improvement using Markov Decision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</vt:lpstr>
      <vt:lpstr>Appendix</vt:lpstr>
      <vt:lpstr>PowerPoint Presentation</vt:lpstr>
      <vt:lpstr>In PRC region, for issues solved by more than 1 service action, 71% of the unsuccessful actions* are SSR</vt:lpstr>
      <vt:lpstr>Distribution of Successful Service Actions for Major Machines in PRC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Accidents</dc:title>
  <dc:creator>Shawn Rajan</dc:creator>
  <cp:lastModifiedBy>Shawn Rajan</cp:lastModifiedBy>
  <cp:revision>331</cp:revision>
  <cp:lastPrinted>2017-11-30T20:05:00Z</cp:lastPrinted>
  <dcterms:created xsi:type="dcterms:W3CDTF">2017-04-16T18:03:57Z</dcterms:created>
  <dcterms:modified xsi:type="dcterms:W3CDTF">2018-01-05T06:13:07Z</dcterms:modified>
</cp:coreProperties>
</file>