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1" r:id="rId1"/>
  </p:sldMasterIdLst>
  <p:notesMasterIdLst>
    <p:notesMasterId r:id="rId6"/>
  </p:notesMasterIdLst>
  <p:sldIdLst>
    <p:sldId id="288" r:id="rId2"/>
    <p:sldId id="301" r:id="rId3"/>
    <p:sldId id="302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EEF"/>
    <a:srgbClr val="FFFC00"/>
    <a:srgbClr val="335EAC"/>
    <a:srgbClr val="39C5F3"/>
    <a:srgbClr val="4FBA6F"/>
    <a:srgbClr val="FF6D2D"/>
    <a:srgbClr val="000000"/>
    <a:srgbClr val="5D4A9E"/>
    <a:srgbClr val="FEDC00"/>
    <a:srgbClr val="D1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/>
    <p:restoredTop sz="96327"/>
  </p:normalViewPr>
  <p:slideViewPr>
    <p:cSldViewPr snapToGrid="0" snapToObjects="1" showGuides="1">
      <p:cViewPr varScale="1">
        <p:scale>
          <a:sx n="118" d="100"/>
          <a:sy n="118" d="100"/>
        </p:scale>
        <p:origin x="216" y="9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7/7/21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2325821A-DB9D-424B-B816-E83550502E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401" y="183510"/>
            <a:ext cx="5702299" cy="56005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C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Presentation Option Only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40" y="1303655"/>
            <a:ext cx="9144000" cy="2009720"/>
          </a:xfrm>
        </p:spPr>
        <p:txBody>
          <a:bodyPr anchor="ctr" anchorCtr="0"/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40" y="3446671"/>
            <a:ext cx="9144000" cy="56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A3D1CCA-73DE-0941-8F45-344E5CC605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8440" y="4090988"/>
            <a:ext cx="4687887" cy="6286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C55AACF5-EF00-CB42-823A-B94F99F73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sp>
        <p:nvSpPr>
          <p:cNvPr id="7" name="L-Shape 7">
            <a:extLst>
              <a:ext uri="{FF2B5EF4-FFF2-40B4-BE49-F238E27FC236}">
                <a16:creationId xmlns:a16="http://schemas.microsoft.com/office/drawing/2014/main" id="{CFC0854C-57DE-9242-98F0-D8D2BC1DD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65169" y="-1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6DEFB773-8237-A54F-B786-B5C19211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15957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D6670B-2380-714D-AD0A-1382FC43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06740" y="5776720"/>
            <a:ext cx="3566160" cy="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4A46-05BF-A841-BC00-9302A00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26610-DBD4-D344-A666-CFB7A80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62862-06CB-F44F-8EE1-F0B31A2F6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684" y="1294104"/>
            <a:ext cx="11342734" cy="49371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D1145C70-EC3D-9545-85F7-85A6E0F5C2A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19100" y="2001282"/>
            <a:ext cx="11359318" cy="41402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to add media 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87593FF-48B4-A049-84B0-C3D11BE7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47826A-BD0C-494D-B37E-BFF2D62E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4A46-05BF-A841-BC00-9302A00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26610-DBD4-D344-A666-CFB7A80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62862-06CB-F44F-8EE1-F0B31A2F6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050" y="1308537"/>
            <a:ext cx="11338560" cy="49371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AAFC919-850D-0B4E-93A5-D28496D8B76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19100" y="1990993"/>
            <a:ext cx="11359318" cy="4178032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8914796-BB9F-294F-AF4E-88B11279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42187-FFF9-B046-AE0C-E0F21384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1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ontent-s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999"/>
            <a:ext cx="5486400" cy="914401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1469855"/>
            <a:ext cx="5486400" cy="1112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2726228"/>
            <a:ext cx="5486400" cy="3433272"/>
          </a:xfrm>
          <a:prstGeom prst="rect">
            <a:avLst/>
          </a:prstGeo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7710AE4-82D4-9044-8C2F-7615E482140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51353" y="381000"/>
            <a:ext cx="5600700" cy="57785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DB0657D-345E-3146-973A-8A4B963C8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0E7A5-8984-8543-8952-9EF63B36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5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ontent-sid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999"/>
            <a:ext cx="5486400" cy="914401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1469855"/>
            <a:ext cx="5486400" cy="1112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2726228"/>
            <a:ext cx="5486400" cy="3433272"/>
          </a:xfrm>
          <a:prstGeom prst="rect">
            <a:avLst/>
          </a:prstGeo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3CADB-1764-FA46-8171-2AD153ECA2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4100" y="0"/>
            <a:ext cx="60579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photo to placeholder or click on icon to place photo from file. Ensure image is large enough in size and resolution.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E905-3A2F-7A47-B6B2-2C14131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767" y="6413826"/>
            <a:ext cx="447473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59747-B2F7-3E4C-BDA1-E591D83D3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-Content-blank-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999"/>
            <a:ext cx="5486400" cy="914401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1469855"/>
            <a:ext cx="5486400" cy="1112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2726228"/>
            <a:ext cx="5486400" cy="3433272"/>
          </a:xfrm>
          <a:prstGeom prst="rect">
            <a:avLst/>
          </a:prstGeo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E905-3A2F-7A47-B6B2-2C14131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767" y="6413826"/>
            <a:ext cx="447473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ABF563-A106-2941-99AA-9ACBB4A8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1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ontent-Vertical-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09086"/>
            <a:ext cx="11330606" cy="73152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1312433"/>
            <a:ext cx="5256213" cy="6050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C3450F3-D895-D84E-A771-DB74374443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2129887"/>
            <a:ext cx="5256213" cy="40296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b="0"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AD0C741-0B71-8646-86A6-3BD02C1D60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16A9945-1253-AF44-A6F2-A1C81096C5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BF29CF1-E304-C540-8545-DD22C8709B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0618315-034D-AD42-8958-25F26E9DA6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724B64B-F009-A641-AE83-E5BA1F2760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ECAFD27-E0FF-5F45-B679-3AF710C2635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3A899CC-FFE0-BB41-BBB5-47FF391910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7AF339E-A1B6-C242-AEEC-F62553FE83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6D03B-D4DC-804A-B481-352B0A84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500772" y="1334807"/>
            <a:ext cx="15740" cy="466344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9033D03A-B060-DE4C-A415-6803C8C06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4CBED77F-7C2C-A34E-9E7E-E5FB584B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5071E345-32EA-CE4B-9CB7-C93B698D1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5122D9DB-E36F-F54C-8558-005493C74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95FB50-ED60-314A-80A9-1C71FE15A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76486-0697-9E4B-BB26-22C04AD8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0B5502-F77E-5C4C-9747-06A18D542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95D559-7174-EF4C-AB09-5A626E09B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AA167B85-83DB-B243-8DD4-893881386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7B5582-28F6-BF4A-8C11-69C60A8EB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3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imeline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88AD-A397-E941-BE24-A56C3769E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1248C-7835-6B42-A738-F68F2B71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E5A6FA-A8AB-3142-97AC-D6CFD989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-51955" y="3580648"/>
            <a:ext cx="1229787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2ADF57F-1208-044C-B19D-B266338645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706344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13703FA-2A85-034F-8C26-851171AF1D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327170"/>
            <a:ext cx="3672840" cy="191912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9098E85-ED64-264B-8931-0D0142B0B5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5131124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nisi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51AAE91-4722-A040-8BDA-0984681D44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340818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non.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F791A76-5B42-964B-AB28-1AC62FFAAE2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4140630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Secondary timeline event.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D298AB1-BBC7-3944-815D-5D59C8AB02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721509"/>
            <a:ext cx="1035470" cy="2959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2020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B74574A-7476-B746-BA18-CCEF19CC6E1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317488"/>
            <a:ext cx="1189328" cy="991352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file from file.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D3AC448-782E-EF43-BBBC-6621AF1E9E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314202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Arial 18 pt.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non magna non. 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0FCEBC-2816-B543-8E1F-ACE2DF77D42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4233299"/>
            <a:ext cx="3624019" cy="192024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7FAB0-4575-6E4D-BA15-96C3808DF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47520" y="3584746"/>
            <a:ext cx="9144" cy="2800857"/>
          </a:xfrm>
          <a:prstGeom prst="rect">
            <a:avLst/>
          </a:prstGeom>
          <a:solidFill>
            <a:srgbClr val="0B23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C1CE38-2D34-E048-85EF-3EF09FA72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5702" y="3247111"/>
            <a:ext cx="9144" cy="274320"/>
          </a:xfrm>
          <a:prstGeom prst="rect">
            <a:avLst/>
          </a:prstGeom>
          <a:solidFill>
            <a:srgbClr val="0B23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47DE1-CF2E-A941-84DE-543F779C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1202" y="3556687"/>
            <a:ext cx="9144" cy="640080"/>
          </a:xfrm>
          <a:prstGeom prst="rect">
            <a:avLst/>
          </a:prstGeom>
          <a:solidFill>
            <a:srgbClr val="0B23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2634A4-E6B7-3240-B374-D1B173C7E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494598"/>
            <a:ext cx="148090" cy="150176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A7F0E-0639-934C-8DDC-0B1752AD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5399" y="3320181"/>
            <a:ext cx="9144" cy="274320"/>
          </a:xfrm>
          <a:prstGeom prst="rect">
            <a:avLst/>
          </a:prstGeom>
          <a:solidFill>
            <a:srgbClr val="0B23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C4969-8164-E947-B2BA-B7E7433F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46984" y="1306664"/>
            <a:ext cx="9144" cy="2194560"/>
          </a:xfrm>
          <a:prstGeom prst="rect">
            <a:avLst/>
          </a:prstGeom>
          <a:solidFill>
            <a:srgbClr val="0B23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B10AA9-9A88-2D46-BEA6-48244852C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9023" y="3630666"/>
            <a:ext cx="9144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6EF4567-C23A-9C40-BC57-74B6D961EC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4641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E1E505-CF35-8544-9E79-7E5FAF95D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6997" y="34621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5BB42-1ED2-CC4B-879B-C924BA7DF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47040" y="346634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84ECAAF-CB6E-134E-96D6-491218268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475258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63800716-FD4F-414F-BD5C-76A9842C3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466348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E9B5E7B2-C7CB-4744-A960-0F8279B6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CF43862-E39A-6C41-B844-0724F35E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aption-Sid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1928"/>
            <a:ext cx="5302469" cy="2434144"/>
          </a:xfrm>
        </p:spPr>
        <p:txBody>
          <a:bodyPr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E7A8CB-7BD4-AD49-9B21-1BF8C66A18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4100" y="0"/>
            <a:ext cx="60579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photo to placeholder or click on icon to place photo from file. Ensure image is large enough in size and resolution.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E905-3A2F-7A47-B6B2-2C14131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4752" y="6409944"/>
            <a:ext cx="460353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5B9D50-D4A1-0347-89FE-8FF2D50C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2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itleOnly_w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B04C-CB07-B84C-9828-6F6DCCC5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04FA2-454A-EE45-839D-3FDCDFD7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0" y="388274"/>
            <a:ext cx="11344368" cy="907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D159-FA7E-7946-A2E3-C277F42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0" y="6400801"/>
            <a:ext cx="8216900" cy="266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C56AF3-9F11-B440-AC79-6B1CC838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Blank-w-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B04C-CB07-B84C-9828-6F6DCCC5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 hidden="1">
            <a:extLst>
              <a:ext uri="{FF2B5EF4-FFF2-40B4-BE49-F238E27FC236}">
                <a16:creationId xmlns:a16="http://schemas.microsoft.com/office/drawing/2014/main" id="{8534D334-1679-C443-A260-4AE04FE85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5125"/>
            <a:ext cx="11353800" cy="843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with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8228BD-9CC7-B141-B403-52DC9748B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D159-FA7E-7946-A2E3-C277F42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0" y="6400801"/>
            <a:ext cx="8216900" cy="266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8420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itle Slide_Imag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13466A1-2612-0C47-834B-0006755A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23648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To add background image: </a:t>
            </a:r>
            <a:br>
              <a:rPr lang="en-US" dirty="0"/>
            </a:br>
            <a:r>
              <a:rPr lang="en-US" dirty="0"/>
              <a:t>1. Navigate to FJ: Images. </a:t>
            </a:r>
            <a:br>
              <a:rPr lang="en-US" dirty="0"/>
            </a:br>
            <a:r>
              <a:rPr lang="en-US" dirty="0"/>
              <a:t>2. Select a photo from the featured gallery, “Images for PPT Cover Slides” from the “16x9” folder. </a:t>
            </a:r>
            <a:br>
              <a:rPr lang="en-US" dirty="0"/>
            </a:br>
            <a:r>
              <a:rPr lang="en-US" dirty="0"/>
              <a:t>3. Save the desired image to your computer or desired location. </a:t>
            </a:r>
            <a:br>
              <a:rPr lang="en-US" dirty="0"/>
            </a:br>
            <a:r>
              <a:rPr lang="en-US" dirty="0"/>
              <a:t>4. Next, click on the icon &amp; choose image from the saved location. </a:t>
            </a:r>
            <a:br>
              <a:rPr lang="en-US" dirty="0"/>
            </a:br>
            <a:r>
              <a:rPr lang="en-US" dirty="0"/>
              <a:t>5. Insert image.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3A900FC-E576-CE47-A6BE-5461B0852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EFAA72-9F35-7743-A59E-7C7F67C3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06740" y="5776720"/>
            <a:ext cx="3566160" cy="4746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16FD73-5BEB-453D-A5C8-30C7542C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62" y="1442526"/>
            <a:ext cx="9144000" cy="2009720"/>
          </a:xfrm>
        </p:spPr>
        <p:txBody>
          <a:bodyPr anchor="ctr" anchorCtr="0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BD86567-888E-4090-BAAE-6D3A1E55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62" y="3585542"/>
            <a:ext cx="9144000" cy="56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72108A6-F919-4E36-BF6B-3E19207CE0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8562" y="4229859"/>
            <a:ext cx="4687887" cy="628650"/>
          </a:xfrm>
        </p:spPr>
        <p:txBody>
          <a:bodyPr anchor="ctr" anchorCtr="0"/>
          <a:lstStyle/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42977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76A9C6-9ADF-264F-82C6-5FFD4300B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5125"/>
            <a:ext cx="11353800" cy="843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with image</a:t>
            </a:r>
          </a:p>
        </p:txBody>
      </p:sp>
    </p:spTree>
    <p:extLst>
      <p:ext uri="{BB962C8B-B14F-4D97-AF65-F5344CB8AC3E}">
        <p14:creationId xmlns:p14="http://schemas.microsoft.com/office/powerpoint/2010/main" val="22920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losing-Slide-Project-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8FD434-0BC0-3F44-B92B-4573B8018E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101" y="567647"/>
            <a:ext cx="8961568" cy="7277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>
                <a:solidFill>
                  <a:srgbClr val="FFFC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C93DD08-8331-E44E-9D32-7574B38AD5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906" y="2295074"/>
            <a:ext cx="5649094" cy="48418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3441D4-0027-D84A-889B-7249B93CD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906" y="2846238"/>
            <a:ext cx="5649094" cy="48418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2F51B0-4CA3-854C-9CC8-7D24EB8C9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906" y="3397402"/>
            <a:ext cx="5649094" cy="48418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B45E37C-649D-F343-ACBF-CE939366D0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906" y="3948565"/>
            <a:ext cx="5649094" cy="152707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B0C9A3AD-8935-A94A-B635-253D6F38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A73896A-D56B-D44A-BB5C-550240815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06740" y="5776720"/>
            <a:ext cx="3566160" cy="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78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Closing-Slide-Contact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806" y="3262876"/>
            <a:ext cx="6196663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806" y="3884106"/>
            <a:ext cx="6196663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3ABCE-57D0-D849-A0BF-DE80B527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45855" y="4505336"/>
            <a:ext cx="508000" cy="50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806" y="4505336"/>
            <a:ext cx="6196663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9A4FD-5642-6546-BCCD-6B3A3C1A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rcRect/>
          <a:stretch/>
        </p:blipFill>
        <p:spPr>
          <a:xfrm>
            <a:off x="415975" y="5198405"/>
            <a:ext cx="418831" cy="35545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806" y="5126567"/>
            <a:ext cx="6196663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B75CEDAF-9B35-B244-BDC3-8E25466DD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2669C8-D9F7-4C4A-83AF-067A99FF3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206740" y="5776720"/>
            <a:ext cx="3566160" cy="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Bullet-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44DACC2-93A9-8B49-B474-85CD89E8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778E7C-0D3D-4C4D-A654-01C6F5B05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4376E-4CA3-2542-B51D-A36CE9EA7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38" y="1295400"/>
            <a:ext cx="11363325" cy="4876800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tabLst/>
              <a:defRPr/>
            </a:lvl1pPr>
            <a:lvl2pPr marL="457200" indent="-228600">
              <a:buFont typeface="Wingdings" pitchFamily="2" charset="2"/>
              <a:buChar char="§"/>
              <a:tabLst/>
              <a:defRPr/>
            </a:lvl2pPr>
            <a:lvl3pPr marL="571500" indent="-228600">
              <a:tabLst/>
              <a:defRPr/>
            </a:lvl3pPr>
            <a:lvl4pPr marL="685800" indent="-228600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87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2738" cy="365125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488" y="2997309"/>
            <a:ext cx="10515600" cy="840230"/>
          </a:xfrm>
        </p:spPr>
        <p:txBody>
          <a:bodyPr anchor="ctr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80D2814-8536-D34E-9A51-F250DEB4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73DA4-0303-2D45-9BCE-792A64D4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3045F3-7F02-B748-858E-C187C9C40B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295400"/>
            <a:ext cx="11353800" cy="4876800"/>
          </a:xfrm>
        </p:spPr>
        <p:txBody>
          <a:bodyPr/>
          <a:lstStyle/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34E3CA2-6739-474E-8D82-5BED10A03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BF929B-B5C8-584A-B16C-79F28C7AD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wo-Text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487C46-8BF6-684D-8181-750047DE9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992" y="1411544"/>
            <a:ext cx="4572000" cy="4754880"/>
          </a:xfrm>
          <a:prstGeom prst="rect">
            <a:avLst/>
          </a:prstGeom>
        </p:spPr>
        <p:txBody>
          <a:bodyPr/>
          <a:lstStyle>
            <a:lvl1pPr marL="11113" indent="-11113">
              <a:buFontTx/>
              <a:buNone/>
              <a:tabLst/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BD1CE02-B9C2-4549-BB4E-1AC962A3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0035" y="1411544"/>
            <a:ext cx="4572000" cy="4754880"/>
          </a:xfrm>
          <a:prstGeom prst="rect">
            <a:avLst/>
          </a:prstGeom>
        </p:spPr>
        <p:txBody>
          <a:bodyPr/>
          <a:lstStyle>
            <a:lvl1pPr marL="11113" indent="-11113">
              <a:buFontTx/>
              <a:buNone/>
              <a:tabLst/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36E811E-A77C-3A42-8845-C22E4BAD3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793094-995D-044B-A075-55D4B620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Two-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32D610-6CC1-0D41-A875-9109C09D6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050" y="1312909"/>
            <a:ext cx="5257800" cy="5953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61B017-E280-6E4C-A0F8-9DED8CB8C9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2051050"/>
            <a:ext cx="527208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3500344-123B-D742-921A-BF36609AD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6496" y="1312909"/>
            <a:ext cx="5257800" cy="5953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5AF6F93-2563-2348-88A7-ADB09E6B2B7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0814" y="2044700"/>
            <a:ext cx="5263482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608F26D-E002-8C4D-BBFB-805BDE88A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5856B1-6130-6042-B205-F74570E1A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3-imagaes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0655" y="1550206"/>
            <a:ext cx="3429000" cy="2286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655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55" y="4612675"/>
            <a:ext cx="3429000" cy="15544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1500" y="1550206"/>
            <a:ext cx="3429000" cy="2286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67DA3E1-D040-1944-85D2-003542FF2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0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F18B598-C082-C74A-9346-8C633AA97C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982" y="4612675"/>
            <a:ext cx="3429000" cy="15544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9418" y="1550206"/>
            <a:ext cx="3429000" cy="2286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A0E67A-35A8-1447-A809-38A53767F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9418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2053C98-4C01-2E4B-AF37-0560723F3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3900" y="4612675"/>
            <a:ext cx="3429000" cy="15544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051A866-DE6C-844B-BBB6-8FAE73A0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67807FE-2972-4D44-858F-8F347054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:2B_4-Images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189" y="1626764"/>
            <a:ext cx="2008234" cy="1798173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146" y="3596482"/>
            <a:ext cx="2560320" cy="457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146" y="4192570"/>
            <a:ext cx="256032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51897" y="1626764"/>
            <a:ext cx="2008234" cy="1798173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393C021-5AC6-A94D-9BD1-0FA03E26F9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5854" y="3596482"/>
            <a:ext cx="2560320" cy="457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720727-9B0D-5244-88F9-072619D781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75854" y="4192570"/>
            <a:ext cx="256032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3773" y="1626764"/>
            <a:ext cx="2008234" cy="1798173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D7C1A3A-3822-3442-AE4B-0662ED5193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7730" y="3596482"/>
            <a:ext cx="2560320" cy="457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DF9D5B3-8D42-594B-AD95-232B567951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7730" y="4192570"/>
            <a:ext cx="256032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320B82-A8A9-8D41-B8D1-EC5AA4D742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889" y="1626764"/>
            <a:ext cx="2008234" cy="1798173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DE9EC15-6DC7-6846-B173-CAE4228B5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12846" y="3596482"/>
            <a:ext cx="2560320" cy="457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D698B45-9A6E-DE4A-8222-D973B7A7D9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12846" y="4192570"/>
            <a:ext cx="256032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E721-2065-8640-9E19-F292A2E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0" y="6400801"/>
            <a:ext cx="8216900" cy="266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12AFAA-09C5-F94C-959D-7F1A3CA16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82" y="6506478"/>
            <a:ext cx="609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00800"/>
            <a:ext cx="6227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0" y="388274"/>
            <a:ext cx="11344368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3792-0FB5-BC4E-8A86-9CB3EDA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50" y="1295400"/>
            <a:ext cx="1133885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724A7B-1CCF-7447-B0FA-CDCAC098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9100" y="6492240"/>
            <a:ext cx="8817264" cy="1828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3" r:id="rId2"/>
    <p:sldLayoutId id="2147483704" r:id="rId3"/>
    <p:sldLayoutId id="2147483703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Tx/>
        <a:buNone/>
        <a:defRPr lang="en-US" sz="2400" b="1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Tx/>
        <a:buNone/>
        <a:defRPr lang="en-US" sz="2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347472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Wingdings" pitchFamily="2" charset="2"/>
        <a:buChar char="§"/>
        <a:defRPr lang="en-US" sz="22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576072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Wingdings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804672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Wingdings" pitchFamily="2" charset="2"/>
        <a:buChar char="§"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pos="264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zaidi@mitre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OfAILearning/Group2HackathonChalleng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io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B8001-CD78-6846-91F1-30431D51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40" y="1303655"/>
            <a:ext cx="10866022" cy="2143016"/>
          </a:xfrm>
        </p:spPr>
        <p:txBody>
          <a:bodyPr/>
          <a:lstStyle/>
          <a:p>
            <a:r>
              <a:rPr lang="en-US" dirty="0"/>
              <a:t>AI Learning Track: Cyber Hackathon Challenge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F957D6-27C0-6E42-8C05-8D1320AD1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9207C-C536-1648-A893-819D9D00D9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07/07/2021</a:t>
            </a:r>
          </a:p>
        </p:txBody>
      </p:sp>
    </p:spTree>
    <p:extLst>
      <p:ext uri="{BB962C8B-B14F-4D97-AF65-F5344CB8AC3E}">
        <p14:creationId xmlns:p14="http://schemas.microsoft.com/office/powerpoint/2010/main" val="36632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648-1BBD-724A-B667-41635421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2738" cy="365125"/>
          </a:xfrm>
        </p:spPr>
        <p:txBody>
          <a:bodyPr/>
          <a:lstStyle/>
          <a:p>
            <a:fld id="{BECF63ED-5365-0347-943C-46237B9951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5DFEA8-DF12-5343-82E1-1278AFF3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166F-43B3-4346-8644-5EC0F7BA1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BA2CC1-2145-8043-A93E-E942A14E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Wednesday, July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lvl="1"/>
            <a:r>
              <a:rPr lang="en-US" dirty="0"/>
              <a:t>Discuss the details of the challenge</a:t>
            </a:r>
          </a:p>
          <a:p>
            <a:pPr lvl="1"/>
            <a:r>
              <a:rPr lang="en-US" dirty="0"/>
              <a:t>Get in groups and begin working with the dataset</a:t>
            </a:r>
          </a:p>
          <a:p>
            <a:r>
              <a:rPr lang="en-US" dirty="0"/>
              <a:t>Monday, July 12</a:t>
            </a:r>
            <a:r>
              <a:rPr lang="en-US" baseline="30000" dirty="0"/>
              <a:t>th</a:t>
            </a:r>
            <a:r>
              <a:rPr lang="en-US" dirty="0"/>
              <a:t>, 2021: </a:t>
            </a:r>
          </a:p>
          <a:p>
            <a:pPr lvl="1"/>
            <a:r>
              <a:rPr lang="en-US" dirty="0"/>
              <a:t>Continue working on the challenge</a:t>
            </a:r>
          </a:p>
          <a:p>
            <a:pPr lvl="1"/>
            <a:r>
              <a:rPr lang="en-US" dirty="0"/>
              <a:t>Begin working on a PowerPoint presentation to showcase your methods, results, and findings</a:t>
            </a:r>
          </a:p>
          <a:p>
            <a:pPr lvl="1"/>
            <a:r>
              <a:rPr lang="en-US" dirty="0"/>
              <a:t>Presentations must be emailed to Ali Zaidi 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szaidi@mitre.org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/>
              <a:t>by COB, Tuesday, July 13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r>
              <a:rPr lang="en-US" dirty="0"/>
              <a:t>Wednesday, July 14</a:t>
            </a:r>
            <a:r>
              <a:rPr lang="en-US" baseline="30000" dirty="0"/>
              <a:t>th</a:t>
            </a:r>
            <a:r>
              <a:rPr lang="en-US" dirty="0"/>
              <a:t>, 2021: </a:t>
            </a:r>
          </a:p>
          <a:p>
            <a:pPr lvl="1"/>
            <a:r>
              <a:rPr lang="en-US" dirty="0"/>
              <a:t>Each team will be given 8 minutes to present </a:t>
            </a:r>
          </a:p>
          <a:p>
            <a:pPr lvl="1"/>
            <a:r>
              <a:rPr lang="en-US" dirty="0"/>
              <a:t>Interns are welcome to invite their group leads, project leads, or other members of the MITRE community for the final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22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648-1BBD-724A-B667-41635421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2738" cy="365125"/>
          </a:xfrm>
        </p:spPr>
        <p:txBody>
          <a:bodyPr/>
          <a:lstStyle/>
          <a:p>
            <a:fld id="{BECF63ED-5365-0347-943C-46237B9951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5DFEA8-DF12-5343-82E1-1278AFF3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166F-43B3-4346-8644-5EC0F7BA1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BA2CC1-2145-8043-A93E-E942A14E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and initial starting materials are uploaded to GitHub 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https://github.com/SummerOfAILearning/Group2HackathonChallenge</a:t>
            </a:r>
            <a:r>
              <a:rPr lang="en-US" dirty="0"/>
              <a:t>)</a:t>
            </a:r>
          </a:p>
          <a:p>
            <a:r>
              <a:rPr lang="en-US" dirty="0"/>
              <a:t>Teams are allowed to utilize Python and its associated data science packages to solve the challenge</a:t>
            </a:r>
          </a:p>
          <a:p>
            <a:r>
              <a:rPr lang="en-US" dirty="0"/>
              <a:t>The dataset contains information about different URLs – this is a binary classification problem</a:t>
            </a:r>
          </a:p>
          <a:p>
            <a:pPr lvl="1"/>
            <a:r>
              <a:rPr lang="en-US" dirty="0"/>
              <a:t>Popular binary classification methods include: 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K-Nearest Neighbors</a:t>
            </a:r>
          </a:p>
          <a:p>
            <a:pPr lvl="2"/>
            <a:r>
              <a:rPr lang="en-US" dirty="0"/>
              <a:t>Decisions Trees</a:t>
            </a:r>
          </a:p>
          <a:p>
            <a:pPr lvl="2"/>
            <a:r>
              <a:rPr lang="en-US" dirty="0"/>
              <a:t>And more!	</a:t>
            </a:r>
          </a:p>
        </p:txBody>
      </p:sp>
    </p:spTree>
    <p:extLst>
      <p:ext uri="{BB962C8B-B14F-4D97-AF65-F5344CB8AC3E}">
        <p14:creationId xmlns:p14="http://schemas.microsoft.com/office/powerpoint/2010/main" val="31185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648-1BBD-724A-B667-41635421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2738" cy="365125"/>
          </a:xfrm>
        </p:spPr>
        <p:txBody>
          <a:bodyPr/>
          <a:lstStyle/>
          <a:p>
            <a:fld id="{BECF63ED-5365-0347-943C-46237B9951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5DFEA8-DF12-5343-82E1-1278AFF3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166F-43B3-4346-8644-5EC0F7BA1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640" y="6492240"/>
            <a:ext cx="8817264" cy="182880"/>
          </a:xfrm>
        </p:spPr>
        <p:txBody>
          <a:bodyPr/>
          <a:lstStyle/>
          <a:p>
            <a:r>
              <a:rPr lang="en-US"/>
              <a:t>© 2021 THE MITRE CORPORATION. ALL RIGHTS RESERVED. FOR INTERNAL USE ONLY.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BA2CC1-2145-8043-A93E-E942A14E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Programming in Python</a:t>
            </a:r>
          </a:p>
          <a:p>
            <a:pPr lvl="1"/>
            <a:r>
              <a:rPr lang="en-US" dirty="0"/>
              <a:t>A few options for collaboration:</a:t>
            </a:r>
          </a:p>
          <a:p>
            <a:pPr lvl="2"/>
            <a:r>
              <a:rPr lang="en-US" dirty="0"/>
              <a:t>Install Python through the following popular ways: </a:t>
            </a:r>
          </a:p>
          <a:p>
            <a:pPr lvl="3"/>
            <a:r>
              <a:rPr lang="en-US" dirty="0"/>
              <a:t>Anaconda includes an installation of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Utilize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https://codeshare.io/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to share code between team members</a:t>
            </a:r>
          </a:p>
          <a:p>
            <a:pPr lvl="2"/>
            <a:r>
              <a:rPr lang="en-US" dirty="0"/>
              <a:t>Use Google </a:t>
            </a:r>
            <a:r>
              <a:rPr lang="en-US" dirty="0" err="1"/>
              <a:t>Colab</a:t>
            </a:r>
            <a:r>
              <a:rPr lang="en-US" dirty="0"/>
              <a:t>, an online </a:t>
            </a:r>
            <a:r>
              <a:rPr lang="en-US" dirty="0" err="1"/>
              <a:t>Jupyter</a:t>
            </a:r>
            <a:r>
              <a:rPr lang="en-US" dirty="0"/>
              <a:t> Notebook platform that allows you to share and code all on one platform (</a:t>
            </a:r>
            <a:r>
              <a:rPr lang="en-US" dirty="0" err="1"/>
              <a:t>colab.research.google.com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We recommend Google </a:t>
            </a:r>
            <a:r>
              <a:rPr lang="en-US" dirty="0" err="1"/>
              <a:t>Colab</a:t>
            </a:r>
            <a:r>
              <a:rPr lang="en-US" dirty="0"/>
              <a:t> for ease of use </a:t>
            </a:r>
            <a:r>
              <a:rPr lang="en-US"/>
              <a:t>and shareability 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97848"/>
      </p:ext>
    </p:extLst>
  </p:cSld>
  <p:clrMapOvr>
    <a:masterClrMapping/>
  </p:clrMapOvr>
</p:sld>
</file>

<file path=ppt/theme/theme1.xml><?xml version="1.0" encoding="utf-8"?>
<a:theme xmlns:a="http://schemas.openxmlformats.org/drawingml/2006/main" name="16:9_NBlue_Presentation-MITRE">
  <a:themeElements>
    <a:clrScheme name="DB_theme">
      <a:dk1>
        <a:srgbClr val="E6E6E6"/>
      </a:dk1>
      <a:lt1>
        <a:srgbClr val="0D2541"/>
      </a:lt1>
      <a:dk2>
        <a:srgbClr val="FFFFFF"/>
      </a:dk2>
      <a:lt2>
        <a:srgbClr val="000000"/>
      </a:lt2>
      <a:accent1>
        <a:srgbClr val="8FD8F8"/>
      </a:accent1>
      <a:accent2>
        <a:srgbClr val="FEFB00"/>
      </a:accent2>
      <a:accent3>
        <a:srgbClr val="488DC9"/>
      </a:accent3>
      <a:accent4>
        <a:srgbClr val="4FB96E"/>
      </a:accent4>
      <a:accent5>
        <a:srgbClr val="FF6D2B"/>
      </a:accent5>
      <a:accent6>
        <a:srgbClr val="8E7FB9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" id="{EDA5D221-2F87-7B45-AC35-4B8A769F4A4B}" vid="{22F4453F-DDAF-9E40-AF87-36293F1084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16:9_WhitePrint-MITRE</Template>
  <TotalTime>20</TotalTime>
  <Words>329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Regular</vt:lpstr>
      <vt:lpstr>Wingdings</vt:lpstr>
      <vt:lpstr>16:9_NBlue_Presentation-MITRE</vt:lpstr>
      <vt:lpstr>AI Learning Track: Cyber Hackathon Challenge</vt:lpstr>
      <vt:lpstr>The Schedule</vt:lpstr>
      <vt:lpstr>The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Learning Track: Cyber Hackathon Challenge</dc:title>
  <dc:creator>Ali Zaidi</dc:creator>
  <cp:lastModifiedBy>Ali Zaidi</cp:lastModifiedBy>
  <cp:revision>2</cp:revision>
  <cp:lastPrinted>2020-12-17T13:42:49Z</cp:lastPrinted>
  <dcterms:created xsi:type="dcterms:W3CDTF">2021-07-07T16:18:10Z</dcterms:created>
  <dcterms:modified xsi:type="dcterms:W3CDTF">2021-07-07T16:38:23Z</dcterms:modified>
</cp:coreProperties>
</file>