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77" r:id="rId2"/>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6" autoAdjust="0"/>
    <p:restoredTop sz="94660"/>
  </p:normalViewPr>
  <p:slideViewPr>
    <p:cSldViewPr snapToGrid="0">
      <p:cViewPr varScale="1">
        <p:scale>
          <a:sx n="71" d="100"/>
          <a:sy n="71" d="100"/>
        </p:scale>
        <p:origin x="72" y="3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solidFill>
                  <a:srgbClr val="FFFF00"/>
                </a:solidFill>
                <a:effectLst>
                  <a:outerShdw blurRad="38100" dist="38100" dir="2700000" algn="tl">
                    <a:srgbClr val="000000">
                      <a:alpha val="43137"/>
                    </a:srgbClr>
                  </a:outerShdw>
                </a:effectLst>
              </a:defRPr>
            </a:lvl1pPr>
          </a:lstStyle>
          <a:p>
            <a:r>
              <a:rPr lang="en-US" dirty="0"/>
              <a:t>Click to edit Master title style</a:t>
            </a:r>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8/11/2019</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8/11/2019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8/11/2019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FF00"/>
                </a:solidFill>
                <a:effectLst>
                  <a:outerShdw blurRad="38100" dist="38100" dir="2700000" algn="tl">
                    <a:srgbClr val="000000">
                      <a:alpha val="43137"/>
                    </a:srgbClr>
                  </a:outerShdw>
                </a:effectLst>
              </a:defRPr>
            </a:lvl1pPr>
          </a:lstStyle>
          <a:p>
            <a:r>
              <a:rPr lang="en-US" dirty="0"/>
              <a:t>Click to edit Master title style</a:t>
            </a:r>
          </a:p>
        </p:txBody>
      </p:sp>
      <p:sp>
        <p:nvSpPr>
          <p:cNvPr id="3" name="Content Placeholder 2"/>
          <p:cNvSpPr>
            <a:spLocks noGrp="1"/>
          </p:cNvSpPr>
          <p:nvPr>
            <p:ph idx="1"/>
          </p:nvPr>
        </p:nvSpPr>
        <p:spPr/>
        <p:txBody>
          <a:bodyPr/>
          <a:lstStyle>
            <a:lvl1pPr>
              <a:defRPr>
                <a:solidFill>
                  <a:srgbClr val="FFFF00"/>
                </a:solidFill>
                <a:effectLst>
                  <a:outerShdw blurRad="38100" dist="38100" dir="2700000" algn="tl">
                    <a:srgbClr val="000000">
                      <a:alpha val="43137"/>
                    </a:srgbClr>
                  </a:outerShdw>
                </a:effectLst>
              </a:defRPr>
            </a:lvl1pPr>
            <a:lvl2pPr>
              <a:defRPr>
                <a:solidFill>
                  <a:srgbClr val="FFFF00"/>
                </a:solidFill>
                <a:effectLst>
                  <a:outerShdw blurRad="38100" dist="38100" dir="2700000" algn="tl">
                    <a:srgbClr val="000000">
                      <a:alpha val="43137"/>
                    </a:srgbClr>
                  </a:outerShdw>
                </a:effectLst>
              </a:defRPr>
            </a:lvl2pPr>
            <a:lvl3pPr>
              <a:defRPr>
                <a:solidFill>
                  <a:srgbClr val="FFFF00"/>
                </a:solidFill>
                <a:effectLst>
                  <a:outerShdw blurRad="38100" dist="38100" dir="2700000" algn="tl">
                    <a:srgbClr val="000000">
                      <a:alpha val="43137"/>
                    </a:srgbClr>
                  </a:outerShdw>
                </a:effectLst>
              </a:defRPr>
            </a:lvl3pPr>
            <a:lvl4pPr>
              <a:defRPr>
                <a:solidFill>
                  <a:srgbClr val="FFFF00"/>
                </a:solidFill>
                <a:effectLst>
                  <a:outerShdw blurRad="38100" dist="38100" dir="2700000" algn="tl">
                    <a:srgbClr val="000000">
                      <a:alpha val="43137"/>
                    </a:srgbClr>
                  </a:outerShdw>
                </a:effectLst>
              </a:defRPr>
            </a:lvl4pPr>
            <a:lvl5pPr>
              <a:defRPr>
                <a:solidFill>
                  <a:srgbClr val="FFFF00"/>
                </a:solidFill>
                <a:effectLst>
                  <a:outerShdw blurRad="38100" dist="38100" dir="2700000" algn="tl">
                    <a:srgbClr val="000000">
                      <a:alpha val="43137"/>
                    </a:srgbClr>
                  </a:outerShdw>
                </a:effectLs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8A87A34-81AB-432B-8DAE-1953F412C126}" type="datetimeFigureOut">
              <a:rPr lang="en-US" dirty="0"/>
              <a:t>8/11/2019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8/11/2019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8/11/2019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8/11/2019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8/11/2019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8/11/2019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8/11/2019</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4FB21F-FA0C-4BE8-84A9-05DB54CF1A44}"/>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86BE6D1C-11A6-4B75-A966-9AFE8624561E}"/>
              </a:ext>
            </a:extLst>
          </p:cNvPr>
          <p:cNvSpPr>
            <a:spLocks noGrp="1"/>
          </p:cNvSpPr>
          <p:nvPr>
            <p:ph type="subTitle" idx="1"/>
          </p:nvPr>
        </p:nvSpPr>
        <p:spPr/>
        <p:txBody>
          <a:bodyPr/>
          <a:lstStyle/>
          <a:p>
            <a:endParaRPr lang="en-US"/>
          </a:p>
        </p:txBody>
      </p:sp>
      <p:pic>
        <p:nvPicPr>
          <p:cNvPr id="4" name="Picture 3">
            <a:extLst>
              <a:ext uri="{FF2B5EF4-FFF2-40B4-BE49-F238E27FC236}">
                <a16:creationId xmlns:a16="http://schemas.microsoft.com/office/drawing/2014/main" id="{E1DEB5FD-C71E-4803-A1F8-DAC01B69B389}"/>
              </a:ext>
            </a:extLst>
          </p:cNvPr>
          <p:cNvPicPr/>
          <p:nvPr/>
        </p:nvPicPr>
        <p:blipFill>
          <a:blip r:embed="rId2" cstate="print">
            <a:extLst>
              <a:ext uri="{28A0092B-C50C-407E-A947-70E740481C1C}">
                <a14:useLocalDpi xmlns:a14="http://schemas.microsoft.com/office/drawing/2010/main" val="0"/>
              </a:ext>
            </a:extLst>
          </a:blip>
          <a:srcRect b="4274"/>
          <a:stretch>
            <a:fillRect/>
          </a:stretch>
        </p:blipFill>
        <p:spPr bwMode="auto">
          <a:xfrm>
            <a:off x="0" y="0"/>
            <a:ext cx="12192000" cy="6858000"/>
          </a:xfrm>
          <a:prstGeom prst="rect">
            <a:avLst/>
          </a:prstGeom>
          <a:noFill/>
        </p:spPr>
      </p:pic>
      <p:pic>
        <p:nvPicPr>
          <p:cNvPr id="5" name="Picture 4" descr="A close up of a logo&#10;&#10;Description automatically generated">
            <a:extLst>
              <a:ext uri="{FF2B5EF4-FFF2-40B4-BE49-F238E27FC236}">
                <a16:creationId xmlns:a16="http://schemas.microsoft.com/office/drawing/2014/main" id="{76738131-EEAE-4B24-B284-C6EBA9E4462D}"/>
              </a:ext>
            </a:extLst>
          </p:cNvPr>
          <p:cNvPicPr/>
          <p:nvPr/>
        </p:nvPicPr>
        <p:blipFill rotWithShape="1">
          <a:blip r:embed="rId3">
            <a:extLst>
              <a:ext uri="{28A0092B-C50C-407E-A947-70E740481C1C}">
                <a14:useLocalDpi xmlns:a14="http://schemas.microsoft.com/office/drawing/2010/main" val="0"/>
              </a:ext>
            </a:extLst>
          </a:blip>
          <a:srcRect l="7532" t="5325" r="62340" b="77710"/>
          <a:stretch/>
        </p:blipFill>
        <p:spPr bwMode="auto">
          <a:xfrm>
            <a:off x="4633910" y="476656"/>
            <a:ext cx="3276601" cy="261620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330606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Darkness and Distortion: Hypocrisy</a:t>
            </a:r>
            <a:endParaRPr lang="en-US" dirty="0"/>
          </a:p>
        </p:txBody>
      </p:sp>
      <p:sp>
        <p:nvSpPr>
          <p:cNvPr id="3" name="Content Placeholder 2"/>
          <p:cNvSpPr>
            <a:spLocks noGrp="1"/>
          </p:cNvSpPr>
          <p:nvPr>
            <p:ph idx="1"/>
          </p:nvPr>
        </p:nvSpPr>
        <p:spPr>
          <a:xfrm>
            <a:off x="773112" y="1741487"/>
            <a:ext cx="6997563" cy="3541714"/>
          </a:xfrm>
        </p:spPr>
        <p:txBody>
          <a:bodyPr>
            <a:noAutofit/>
          </a:bodyPr>
          <a:lstStyle/>
          <a:p>
            <a:r>
              <a:rPr lang="en-US" sz="3200" dirty="0"/>
              <a:t>One such darkening distortion of the devil is hypocrisy.  Rather than focusing on growing </a:t>
            </a:r>
            <a:r>
              <a:rPr lang="en-US" sz="3200" dirty="0" err="1"/>
              <a:t>ourself</a:t>
            </a:r>
            <a:r>
              <a:rPr lang="en-US" sz="3200" dirty="0"/>
              <a:t> spiritually, we can be improperly concerned for our brother in hypocrisy.  Matthew 7:3 illustrates, “And why </a:t>
            </a:r>
            <a:r>
              <a:rPr lang="en-US" sz="3200" dirty="0" err="1"/>
              <a:t>beholdest</a:t>
            </a:r>
            <a:r>
              <a:rPr lang="en-US" sz="3200" dirty="0"/>
              <a:t> thou the mote that is in thy brother's eye, but </a:t>
            </a:r>
            <a:r>
              <a:rPr lang="en-US" sz="3200" dirty="0" err="1"/>
              <a:t>considerest</a:t>
            </a:r>
            <a:r>
              <a:rPr lang="en-US" sz="3200" dirty="0"/>
              <a:t> not the beam that is in thine own eye?” </a:t>
            </a:r>
          </a:p>
        </p:txBody>
      </p:sp>
      <p:pic>
        <p:nvPicPr>
          <p:cNvPr id="2050" name="irc_mi" descr="Related image"/>
          <p:cNvPicPr>
            <a:picLocks noChangeAspect="1" noChangeArrowheads="1"/>
          </p:cNvPicPr>
          <p:nvPr/>
        </p:nvPicPr>
        <p:blipFill>
          <a:blip r:embed="rId2">
            <a:extLst>
              <a:ext uri="{28A0092B-C50C-407E-A947-70E740481C1C}">
                <a14:useLocalDpi xmlns:a14="http://schemas.microsoft.com/office/drawing/2010/main" val="0"/>
              </a:ext>
            </a:extLst>
          </a:blip>
          <a:srcRect b="10323"/>
          <a:stretch>
            <a:fillRect/>
          </a:stretch>
        </p:blipFill>
        <p:spPr bwMode="auto">
          <a:xfrm>
            <a:off x="8138975" y="1868488"/>
            <a:ext cx="4053025" cy="436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687257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4" y="0"/>
            <a:ext cx="9905998" cy="918182"/>
          </a:xfrm>
        </p:spPr>
        <p:txBody>
          <a:bodyPr/>
          <a:lstStyle/>
          <a:p>
            <a:r>
              <a:rPr lang="en-US" b="1" dirty="0"/>
              <a:t>Darkness and Distortion</a:t>
            </a:r>
            <a:endParaRPr lang="en-US" dirty="0"/>
          </a:p>
        </p:txBody>
      </p:sp>
      <p:sp>
        <p:nvSpPr>
          <p:cNvPr id="3" name="Content Placeholder 2"/>
          <p:cNvSpPr>
            <a:spLocks noGrp="1"/>
          </p:cNvSpPr>
          <p:nvPr>
            <p:ph idx="1"/>
          </p:nvPr>
        </p:nvSpPr>
        <p:spPr>
          <a:xfrm>
            <a:off x="1141414" y="600682"/>
            <a:ext cx="9905998" cy="5838217"/>
          </a:xfrm>
        </p:spPr>
        <p:txBody>
          <a:bodyPr>
            <a:noAutofit/>
          </a:bodyPr>
          <a:lstStyle/>
          <a:p>
            <a:pPr>
              <a:lnSpc>
                <a:spcPct val="100000"/>
              </a:lnSpc>
            </a:pPr>
            <a:r>
              <a:rPr lang="en-US" sz="2600" dirty="0"/>
              <a:t>Satan's false teachers and lie spreaders have eyes full of adultery.  2 Peter 2:14 remarks, “Having eyes full of adultery, and that cannot cease from sin; beguiling unstable souls: a heart they have exercised with covetous practices; cursed children.”  </a:t>
            </a:r>
          </a:p>
          <a:p>
            <a:pPr>
              <a:lnSpc>
                <a:spcPct val="100000"/>
              </a:lnSpc>
            </a:pPr>
            <a:r>
              <a:rPr lang="en-US" sz="2600" dirty="0"/>
              <a:t>Another example pervasive in American culture would include the lust of the eyes and the flesh such as the sins of pornography and fornication.  Habakkuk 1:13 refers to God's purer eyes or holiness which Christians are called to when he remarks, “Thou art of purer eyes than to behold evil, and canst not look on iniquity: wherefore </a:t>
            </a:r>
            <a:r>
              <a:rPr lang="en-US" sz="2600" dirty="0" err="1"/>
              <a:t>lookest</a:t>
            </a:r>
            <a:r>
              <a:rPr lang="en-US" sz="2600" dirty="0"/>
              <a:t> thou upon them that deal treacherously, and </a:t>
            </a:r>
            <a:r>
              <a:rPr lang="en-US" sz="2600" dirty="0" err="1"/>
              <a:t>holdest</a:t>
            </a:r>
            <a:r>
              <a:rPr lang="en-US" sz="2600" dirty="0"/>
              <a:t> thy tongue when the wicked </a:t>
            </a:r>
            <a:r>
              <a:rPr lang="en-US" sz="2600" dirty="0" err="1"/>
              <a:t>devoureth</a:t>
            </a:r>
            <a:r>
              <a:rPr lang="en-US" sz="2600" dirty="0"/>
              <a:t> the man that is more righteous than he?”  </a:t>
            </a:r>
          </a:p>
          <a:p>
            <a:pPr>
              <a:lnSpc>
                <a:spcPct val="100000"/>
              </a:lnSpc>
            </a:pPr>
            <a:r>
              <a:rPr lang="en-US" sz="2600" dirty="0"/>
              <a:t>In a culture like the one described by Romans 1, sections of our culture have darkened, becoming foolish in their profession of their wisdom.  The minds of that cultural section becoming reprobate, often moved beyond feeling in their iniquity.  </a:t>
            </a:r>
          </a:p>
          <a:p>
            <a:pPr>
              <a:lnSpc>
                <a:spcPct val="100000"/>
              </a:lnSpc>
            </a:pPr>
            <a:endParaRPr lang="en-US" sz="2600" dirty="0"/>
          </a:p>
        </p:txBody>
      </p:sp>
    </p:spTree>
    <p:extLst>
      <p:ext uri="{BB962C8B-B14F-4D97-AF65-F5344CB8AC3E}">
        <p14:creationId xmlns:p14="http://schemas.microsoft.com/office/powerpoint/2010/main" val="22489203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0"/>
            <a:ext cx="9905998" cy="1478570"/>
          </a:xfrm>
        </p:spPr>
        <p:txBody>
          <a:bodyPr/>
          <a:lstStyle/>
          <a:p>
            <a:r>
              <a:rPr lang="en-US" b="1" dirty="0"/>
              <a:t>Eyewitness and Identifying the Christ</a:t>
            </a:r>
            <a:br>
              <a:rPr lang="en-US" dirty="0"/>
            </a:br>
            <a:endParaRPr lang="en-US" dirty="0"/>
          </a:p>
        </p:txBody>
      </p:sp>
      <p:sp>
        <p:nvSpPr>
          <p:cNvPr id="3" name="Content Placeholder 2"/>
          <p:cNvSpPr>
            <a:spLocks noGrp="1"/>
          </p:cNvSpPr>
          <p:nvPr>
            <p:ph idx="1"/>
          </p:nvPr>
        </p:nvSpPr>
        <p:spPr>
          <a:xfrm>
            <a:off x="1141413" y="787400"/>
            <a:ext cx="9905998" cy="6070600"/>
          </a:xfrm>
        </p:spPr>
        <p:txBody>
          <a:bodyPr>
            <a:normAutofit/>
          </a:bodyPr>
          <a:lstStyle/>
          <a:p>
            <a:r>
              <a:rPr lang="en-US" dirty="0"/>
              <a:t>The eyewitnesses of the Bible record the teachings and miracles of Jesus.  John expressed in 1 John 1:1, “That which was from the beginning, which we have heard, which we have seen with our eyes, which we have looked upon, and our hands have handled, of the Word of life.”  </a:t>
            </a:r>
          </a:p>
          <a:p>
            <a:r>
              <a:rPr lang="en-US" dirty="0"/>
              <a:t> Many today are like the Jews in John 9 who tried to persuade others that Jesus was a sinner even when He performed the miracle of restoring the man's sight while the Jews remained blind in their sin.  John 9:30-33 reads, “The man answered and said unto them, Why herein is a </a:t>
            </a:r>
            <a:r>
              <a:rPr lang="en-US" dirty="0" err="1"/>
              <a:t>marvellous</a:t>
            </a:r>
            <a:r>
              <a:rPr lang="en-US" dirty="0"/>
              <a:t> thing, that ye know not from whence he is, and yet he hath opened mine eyes.  Now we know that God </a:t>
            </a:r>
            <a:r>
              <a:rPr lang="en-US" dirty="0" err="1"/>
              <a:t>heareth</a:t>
            </a:r>
            <a:r>
              <a:rPr lang="en-US" dirty="0"/>
              <a:t> not sinners:  but if any man be a worshipper of God, and doeth his will, him he </a:t>
            </a:r>
            <a:r>
              <a:rPr lang="en-US" dirty="0" err="1"/>
              <a:t>heareth</a:t>
            </a:r>
            <a:r>
              <a:rPr lang="en-US" dirty="0"/>
              <a:t>.  Since the world began was it not heard that any man opened the eyes of one that was born blind.  If this man were not of God, he could do nothing.”  </a:t>
            </a:r>
          </a:p>
          <a:p>
            <a:endParaRPr lang="en-US" dirty="0"/>
          </a:p>
          <a:p>
            <a:endParaRPr lang="en-US" dirty="0"/>
          </a:p>
        </p:txBody>
      </p:sp>
    </p:spTree>
    <p:extLst>
      <p:ext uri="{BB962C8B-B14F-4D97-AF65-F5344CB8AC3E}">
        <p14:creationId xmlns:p14="http://schemas.microsoft.com/office/powerpoint/2010/main" val="15134613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0"/>
            <a:ext cx="9905998" cy="1478570"/>
          </a:xfrm>
        </p:spPr>
        <p:txBody>
          <a:bodyPr/>
          <a:lstStyle/>
          <a:p>
            <a:r>
              <a:rPr lang="en-US" b="1" dirty="0"/>
              <a:t>Eyewitness and Identifying the Christ</a:t>
            </a:r>
            <a:endParaRPr lang="en-US" dirty="0"/>
          </a:p>
        </p:txBody>
      </p:sp>
      <p:sp>
        <p:nvSpPr>
          <p:cNvPr id="3" name="Content Placeholder 2"/>
          <p:cNvSpPr>
            <a:spLocks noGrp="1"/>
          </p:cNvSpPr>
          <p:nvPr>
            <p:ph idx="1"/>
          </p:nvPr>
        </p:nvSpPr>
        <p:spPr>
          <a:xfrm>
            <a:off x="1141412" y="1143000"/>
            <a:ext cx="10186987" cy="5715000"/>
          </a:xfrm>
        </p:spPr>
        <p:txBody>
          <a:bodyPr>
            <a:normAutofit/>
          </a:bodyPr>
          <a:lstStyle/>
          <a:p>
            <a:r>
              <a:rPr lang="en-US" sz="2800" dirty="0"/>
              <a:t>Jesus was declared as the Messiah in His healing of the blind as Isaiah had foretold.  </a:t>
            </a:r>
          </a:p>
          <a:p>
            <a:r>
              <a:rPr lang="en-US" sz="2800" dirty="0"/>
              <a:t>This healing of the blind was part of what Jesus told John's disciples to observe and report back to John.  Matthew 20:33-34 illustrates, “They say unto him, Lord, that our eyes may be opened.  So Jesus had compassion on them, and touched their eyes: and immediately their eyes received sight, and they followed him.”  </a:t>
            </a:r>
          </a:p>
          <a:p>
            <a:r>
              <a:rPr lang="en-US" sz="2800" dirty="0"/>
              <a:t>There is no doubt Jesus was identified by His miracles and by many eyewitnesses.  </a:t>
            </a:r>
          </a:p>
          <a:p>
            <a:r>
              <a:rPr lang="en-US" sz="2800" dirty="0"/>
              <a:t>He healed the blind then and still is healing the spiritually blind now.</a:t>
            </a:r>
          </a:p>
          <a:p>
            <a:pPr marL="0" indent="0">
              <a:buNone/>
            </a:pPr>
            <a:endParaRPr lang="en-US" sz="2800" dirty="0"/>
          </a:p>
          <a:p>
            <a:endParaRPr lang="en-US" sz="2800" dirty="0"/>
          </a:p>
        </p:txBody>
      </p:sp>
    </p:spTree>
    <p:extLst>
      <p:ext uri="{BB962C8B-B14F-4D97-AF65-F5344CB8AC3E}">
        <p14:creationId xmlns:p14="http://schemas.microsoft.com/office/powerpoint/2010/main" val="4525034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Eyewitness and Identifying the Christ</a:t>
            </a:r>
            <a:endParaRPr lang="en-US" dirty="0"/>
          </a:p>
        </p:txBody>
      </p:sp>
      <p:sp>
        <p:nvSpPr>
          <p:cNvPr id="3" name="Content Placeholder 2"/>
          <p:cNvSpPr>
            <a:spLocks noGrp="1"/>
          </p:cNvSpPr>
          <p:nvPr>
            <p:ph idx="1"/>
          </p:nvPr>
        </p:nvSpPr>
        <p:spPr>
          <a:xfrm>
            <a:off x="1183600" y="1728246"/>
            <a:ext cx="9905999" cy="5129754"/>
          </a:xfrm>
        </p:spPr>
        <p:txBody>
          <a:bodyPr>
            <a:normAutofit/>
          </a:bodyPr>
          <a:lstStyle/>
          <a:p>
            <a:r>
              <a:rPr lang="en-US" sz="2600" dirty="0"/>
              <a:t>Satan, with his lies and distortions, has sought to keep folks blind and enslaved to sin.  </a:t>
            </a:r>
          </a:p>
          <a:p>
            <a:r>
              <a:rPr lang="en-US" sz="2600" dirty="0"/>
              <a:t>God wants his children to escape the corruption in the world through lust and become partakers of the divine nature and His holiness.  </a:t>
            </a:r>
          </a:p>
          <a:p>
            <a:r>
              <a:rPr lang="en-US" sz="2600" dirty="0"/>
              <a:t>Many times, there is a failure to see what has been told.  </a:t>
            </a:r>
          </a:p>
          <a:p>
            <a:r>
              <a:rPr lang="en-US" sz="2600" dirty="0"/>
              <a:t>Jesus remarked in Mark 8:18, “Having eyes, see ye not? and having ears, hear ye not? and do ye not remember?”  </a:t>
            </a:r>
          </a:p>
          <a:p>
            <a:r>
              <a:rPr lang="en-US" sz="2600" dirty="0"/>
              <a:t>Spiritual blindness is still a problem today.  The senses are often blinded and dulled by Satan.  </a:t>
            </a:r>
          </a:p>
          <a:p>
            <a:endParaRPr lang="en-US" sz="2600" dirty="0"/>
          </a:p>
          <a:p>
            <a:endParaRPr lang="en-US" sz="2600" dirty="0"/>
          </a:p>
        </p:txBody>
      </p:sp>
    </p:spTree>
    <p:extLst>
      <p:ext uri="{BB962C8B-B14F-4D97-AF65-F5344CB8AC3E}">
        <p14:creationId xmlns:p14="http://schemas.microsoft.com/office/powerpoint/2010/main" val="28680071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Eyewitness and Identifying the Christ</a:t>
            </a:r>
            <a:endParaRPr lang="en-US" dirty="0"/>
          </a:p>
        </p:txBody>
      </p:sp>
      <p:sp>
        <p:nvSpPr>
          <p:cNvPr id="3" name="Content Placeholder 2"/>
          <p:cNvSpPr>
            <a:spLocks noGrp="1"/>
          </p:cNvSpPr>
          <p:nvPr>
            <p:ph idx="1"/>
          </p:nvPr>
        </p:nvSpPr>
        <p:spPr>
          <a:xfrm>
            <a:off x="1141412" y="1739900"/>
            <a:ext cx="9905999" cy="5118099"/>
          </a:xfrm>
        </p:spPr>
        <p:txBody>
          <a:bodyPr>
            <a:noAutofit/>
          </a:bodyPr>
          <a:lstStyle/>
          <a:p>
            <a:r>
              <a:rPr lang="en-US" sz="3200" dirty="0"/>
              <a:t>Now, we have a chance to see and hear Jesus and be blessed.  Matthew 13:15-16 reads, “For this people's heart is waxed gross, and </a:t>
            </a:r>
            <a:r>
              <a:rPr lang="en-US" sz="3200" i="1" dirty="0"/>
              <a:t>their</a:t>
            </a:r>
            <a:r>
              <a:rPr lang="en-US" sz="3200" dirty="0"/>
              <a:t> ears are dull of hearing, and their eyes they have closed; lest at any time they should see with </a:t>
            </a:r>
            <a:r>
              <a:rPr lang="en-US" sz="3200" i="1" dirty="0"/>
              <a:t>their</a:t>
            </a:r>
            <a:r>
              <a:rPr lang="en-US" sz="3200" dirty="0"/>
              <a:t> eyes, and hear with </a:t>
            </a:r>
            <a:r>
              <a:rPr lang="en-US" sz="3200" i="1" dirty="0"/>
              <a:t>their</a:t>
            </a:r>
            <a:r>
              <a:rPr lang="en-US" sz="3200" dirty="0"/>
              <a:t> ears, and should understand with </a:t>
            </a:r>
            <a:r>
              <a:rPr lang="en-US" sz="3200" i="1" dirty="0"/>
              <a:t>their</a:t>
            </a:r>
            <a:r>
              <a:rPr lang="en-US" sz="3200" dirty="0"/>
              <a:t> heart, and should be converted, and I should heal them.  But blessed </a:t>
            </a:r>
            <a:r>
              <a:rPr lang="en-US" sz="3200" i="1" dirty="0"/>
              <a:t>are</a:t>
            </a:r>
            <a:r>
              <a:rPr lang="en-US" sz="3200" dirty="0"/>
              <a:t> your eyes, for they see: and your ears, for they hear.”  </a:t>
            </a:r>
          </a:p>
          <a:p>
            <a:endParaRPr lang="en-US" sz="3200" dirty="0"/>
          </a:p>
        </p:txBody>
      </p:sp>
    </p:spTree>
    <p:extLst>
      <p:ext uri="{BB962C8B-B14F-4D97-AF65-F5344CB8AC3E}">
        <p14:creationId xmlns:p14="http://schemas.microsoft.com/office/powerpoint/2010/main" val="37275238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Eyewitness and </a:t>
            </a:r>
            <a:br>
              <a:rPr lang="en-US" b="1" dirty="0"/>
            </a:br>
            <a:r>
              <a:rPr lang="en-US" b="1" dirty="0"/>
              <a:t>Identifying the Christ</a:t>
            </a:r>
            <a:endParaRPr lang="en-US" dirty="0"/>
          </a:p>
        </p:txBody>
      </p:sp>
      <p:sp>
        <p:nvSpPr>
          <p:cNvPr id="3" name="Content Placeholder 2"/>
          <p:cNvSpPr>
            <a:spLocks noGrp="1"/>
          </p:cNvSpPr>
          <p:nvPr>
            <p:ph idx="1"/>
          </p:nvPr>
        </p:nvSpPr>
        <p:spPr>
          <a:xfrm>
            <a:off x="1141412" y="2249486"/>
            <a:ext cx="9905999" cy="4303713"/>
          </a:xfrm>
        </p:spPr>
        <p:txBody>
          <a:bodyPr>
            <a:normAutofit/>
          </a:bodyPr>
          <a:lstStyle/>
          <a:p>
            <a:r>
              <a:rPr lang="en-US" sz="3600" dirty="0"/>
              <a:t>Today, we must look through an eternal prism rather than through the distortive lens of sin.  This requires us to see with faith rather than our eyes.  </a:t>
            </a:r>
          </a:p>
          <a:p>
            <a:r>
              <a:rPr lang="en-US" sz="3600" dirty="0"/>
              <a:t>Hebrews 11:1 teaches, “Now faith is the substance of things hoped for, the evidence of things not seen.”</a:t>
            </a:r>
          </a:p>
          <a:p>
            <a:endParaRPr lang="en-US" dirty="0"/>
          </a:p>
        </p:txBody>
      </p:sp>
      <p:pic>
        <p:nvPicPr>
          <p:cNvPr id="5" name="Picture 4">
            <a:extLst>
              <a:ext uri="{FF2B5EF4-FFF2-40B4-BE49-F238E27FC236}">
                <a16:creationId xmlns:a16="http://schemas.microsoft.com/office/drawing/2014/main" id="{4F72CB76-6AAE-45C2-A747-349F54999046}"/>
              </a:ext>
            </a:extLst>
          </p:cNvPr>
          <p:cNvPicPr>
            <a:picLocks noChangeAspect="1"/>
          </p:cNvPicPr>
          <p:nvPr/>
        </p:nvPicPr>
        <p:blipFill>
          <a:blip r:embed="rId2"/>
          <a:stretch>
            <a:fillRect/>
          </a:stretch>
        </p:blipFill>
        <p:spPr>
          <a:xfrm>
            <a:off x="7645400" y="0"/>
            <a:ext cx="4546600" cy="2496777"/>
          </a:xfrm>
          <a:prstGeom prst="rect">
            <a:avLst/>
          </a:prstGeom>
        </p:spPr>
      </p:pic>
    </p:spTree>
    <p:extLst>
      <p:ext uri="{BB962C8B-B14F-4D97-AF65-F5344CB8AC3E}">
        <p14:creationId xmlns:p14="http://schemas.microsoft.com/office/powerpoint/2010/main" val="39811257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0"/>
            <a:ext cx="9905998" cy="1478570"/>
          </a:xfrm>
        </p:spPr>
        <p:txBody>
          <a:bodyPr/>
          <a:lstStyle/>
          <a:p>
            <a:r>
              <a:rPr lang="en-US" b="1" dirty="0"/>
              <a:t>Eye Plucking</a:t>
            </a:r>
            <a:endParaRPr lang="en-US" dirty="0"/>
          </a:p>
        </p:txBody>
      </p:sp>
      <p:sp>
        <p:nvSpPr>
          <p:cNvPr id="3" name="Content Placeholder 2"/>
          <p:cNvSpPr>
            <a:spLocks noGrp="1"/>
          </p:cNvSpPr>
          <p:nvPr>
            <p:ph idx="1"/>
          </p:nvPr>
        </p:nvSpPr>
        <p:spPr>
          <a:xfrm>
            <a:off x="1141413" y="952500"/>
            <a:ext cx="6694487" cy="5816600"/>
          </a:xfrm>
        </p:spPr>
        <p:txBody>
          <a:bodyPr>
            <a:normAutofit/>
          </a:bodyPr>
          <a:lstStyle/>
          <a:p>
            <a:r>
              <a:rPr lang="en-US" sz="2800" dirty="0"/>
              <a:t>Jesus even instructs plucking out one's eye is better than going to hell.  </a:t>
            </a:r>
          </a:p>
          <a:p>
            <a:r>
              <a:rPr lang="en-US" sz="2800" dirty="0"/>
              <a:t>Matthew 5:29 reads, “And if thy right eye offend thee, pluck it out, and cast </a:t>
            </a:r>
            <a:r>
              <a:rPr lang="en-US" sz="2800" i="1" dirty="0"/>
              <a:t>it</a:t>
            </a:r>
            <a:r>
              <a:rPr lang="en-US" sz="2800" dirty="0"/>
              <a:t> from thee: for it is profitable for thee that one of thy members should perish, and not </a:t>
            </a:r>
            <a:r>
              <a:rPr lang="en-US" sz="2800" i="1" dirty="0"/>
              <a:t>that</a:t>
            </a:r>
            <a:r>
              <a:rPr lang="en-US" sz="2800" dirty="0"/>
              <a:t> thy whole body should be cast into hell.”  </a:t>
            </a:r>
          </a:p>
          <a:p>
            <a:r>
              <a:rPr lang="en-US" sz="2800" dirty="0"/>
              <a:t>This teaching is much harder for most people than the "eye for eye" of Exodus 21:24.</a:t>
            </a:r>
          </a:p>
          <a:p>
            <a:endParaRPr lang="en-US" sz="2800" dirty="0"/>
          </a:p>
        </p:txBody>
      </p:sp>
      <p:pic>
        <p:nvPicPr>
          <p:cNvPr id="3074" name="irc_mi" descr="Image result for plucked ey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35900" y="1199170"/>
            <a:ext cx="4356100" cy="42173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910720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0"/>
            <a:ext cx="9905998" cy="1478570"/>
          </a:xfrm>
        </p:spPr>
        <p:txBody>
          <a:bodyPr>
            <a:normAutofit fontScale="90000"/>
          </a:bodyPr>
          <a:lstStyle/>
          <a:p>
            <a:r>
              <a:rPr lang="en-US" b="1" dirty="0"/>
              <a:t>Focusing on The Spiritual </a:t>
            </a:r>
            <a:br>
              <a:rPr lang="en-US" b="1" dirty="0"/>
            </a:br>
            <a:r>
              <a:rPr lang="en-US" b="1" dirty="0"/>
              <a:t>and Eternal: </a:t>
            </a:r>
            <a:br>
              <a:rPr lang="en-US" b="1" dirty="0"/>
            </a:br>
            <a:r>
              <a:rPr lang="en-US" b="1" dirty="0"/>
              <a:t>Walking In The Light</a:t>
            </a:r>
            <a:endParaRPr lang="en-US" dirty="0"/>
          </a:p>
        </p:txBody>
      </p:sp>
      <p:sp>
        <p:nvSpPr>
          <p:cNvPr id="3" name="Content Placeholder 2"/>
          <p:cNvSpPr>
            <a:spLocks noGrp="1"/>
          </p:cNvSpPr>
          <p:nvPr>
            <p:ph idx="1"/>
          </p:nvPr>
        </p:nvSpPr>
        <p:spPr>
          <a:xfrm>
            <a:off x="1141412" y="1155700"/>
            <a:ext cx="9905999" cy="5702300"/>
          </a:xfrm>
        </p:spPr>
        <p:txBody>
          <a:bodyPr>
            <a:normAutofit/>
          </a:bodyPr>
          <a:lstStyle/>
          <a:p>
            <a:r>
              <a:rPr lang="en-US" sz="2800" dirty="0"/>
              <a:t>We must focus our eyes on Jesus as the author and                       finisher of the faith.  </a:t>
            </a:r>
          </a:p>
          <a:p>
            <a:r>
              <a:rPr lang="en-US" sz="2800" dirty="0"/>
              <a:t>Hebrews 12:2 instructs, “Looking unto Jesus the author and finisher of </a:t>
            </a:r>
            <a:r>
              <a:rPr lang="en-US" sz="2800" i="1" dirty="0"/>
              <a:t>our</a:t>
            </a:r>
            <a:r>
              <a:rPr lang="en-US" sz="2800" dirty="0"/>
              <a:t> faith; who for the joy that was set before him endured the cross, despising the shame, and is set down at the right hand of the throne of God.”  </a:t>
            </a:r>
          </a:p>
          <a:p>
            <a:r>
              <a:rPr lang="en-US" sz="2800" dirty="0"/>
              <a:t>We cannot take our eyes off Jesus to look at the storms of life as Peter did.  </a:t>
            </a:r>
          </a:p>
          <a:p>
            <a:r>
              <a:rPr lang="en-US" sz="2800" dirty="0"/>
              <a:t>Jesus has told His followers to walk in the light of faith and holiness.  </a:t>
            </a:r>
          </a:p>
          <a:p>
            <a:endParaRPr lang="en-US" sz="2800" dirty="0"/>
          </a:p>
        </p:txBody>
      </p:sp>
      <p:pic>
        <p:nvPicPr>
          <p:cNvPr id="1026" name="Picture 2" descr="Image result for focus on jesus">
            <a:extLst>
              <a:ext uri="{FF2B5EF4-FFF2-40B4-BE49-F238E27FC236}">
                <a16:creationId xmlns:a16="http://schemas.microsoft.com/office/drawing/2014/main" id="{F572C569-6F9F-4819-9973-C93ACE540B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24925" y="0"/>
            <a:ext cx="3267075" cy="2447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91841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2" y="0"/>
            <a:ext cx="9905998" cy="1478570"/>
          </a:xfrm>
        </p:spPr>
        <p:txBody>
          <a:bodyPr>
            <a:normAutofit/>
          </a:bodyPr>
          <a:lstStyle/>
          <a:p>
            <a:r>
              <a:rPr lang="en-US" b="1" dirty="0"/>
              <a:t>Focusing on The Spiritual and Eternal: </a:t>
            </a:r>
            <a:br>
              <a:rPr lang="en-US" b="1" dirty="0"/>
            </a:br>
            <a:r>
              <a:rPr lang="en-US" b="1" dirty="0"/>
              <a:t>Walking In The Light</a:t>
            </a:r>
            <a:endParaRPr lang="en-US" dirty="0"/>
          </a:p>
        </p:txBody>
      </p:sp>
      <p:sp>
        <p:nvSpPr>
          <p:cNvPr id="3" name="Content Placeholder 2"/>
          <p:cNvSpPr>
            <a:spLocks noGrp="1"/>
          </p:cNvSpPr>
          <p:nvPr>
            <p:ph idx="1"/>
          </p:nvPr>
        </p:nvSpPr>
        <p:spPr>
          <a:xfrm>
            <a:off x="1141412" y="1478570"/>
            <a:ext cx="9905999" cy="5379430"/>
          </a:xfrm>
        </p:spPr>
        <p:txBody>
          <a:bodyPr>
            <a:normAutofit/>
          </a:bodyPr>
          <a:lstStyle/>
          <a:p>
            <a:r>
              <a:rPr lang="en-US" sz="3200" dirty="0"/>
              <a:t>The scriptures instruct Christians on how to grow and avoid blindness, so they walk as children of light.  </a:t>
            </a:r>
          </a:p>
          <a:p>
            <a:r>
              <a:rPr lang="en-US" sz="3200" dirty="0"/>
              <a:t>2 Peter 1:9 details virtues of adding to one’s faith then remarks, “But he that </a:t>
            </a:r>
            <a:r>
              <a:rPr lang="en-US" sz="3200" dirty="0" err="1"/>
              <a:t>lacketh</a:t>
            </a:r>
            <a:r>
              <a:rPr lang="en-US" sz="3200" dirty="0"/>
              <a:t> these things is blind, and cannot see afar off, and hath forgotten that he was purged from his old sins.” </a:t>
            </a:r>
          </a:p>
          <a:p>
            <a:r>
              <a:rPr lang="en-US" sz="3200" dirty="0"/>
              <a:t> One can forget and be blinded by sin.</a:t>
            </a:r>
          </a:p>
          <a:p>
            <a:endParaRPr lang="en-US" sz="3200" dirty="0"/>
          </a:p>
        </p:txBody>
      </p:sp>
    </p:spTree>
    <p:extLst>
      <p:ext uri="{BB962C8B-B14F-4D97-AF65-F5344CB8AC3E}">
        <p14:creationId xmlns:p14="http://schemas.microsoft.com/office/powerpoint/2010/main" val="27120703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76423" y="2941638"/>
            <a:ext cx="8791575" cy="2387600"/>
          </a:xfrm>
        </p:spPr>
        <p:txBody>
          <a:bodyPr>
            <a:noAutofit/>
          </a:bodyPr>
          <a:lstStyle/>
          <a:p>
            <a:r>
              <a:rPr lang="en-US" sz="6000" b="1" dirty="0"/>
              <a:t>Darkness Lesson 1 Introduction: </a:t>
            </a:r>
            <a:br>
              <a:rPr lang="en-US" sz="6000" b="1" dirty="0"/>
            </a:br>
            <a:r>
              <a:rPr lang="en-US" sz="6000" b="1" dirty="0"/>
              <a:t>Join Us in 2020</a:t>
            </a:r>
            <a:br>
              <a:rPr lang="en-US" sz="6000" dirty="0"/>
            </a:br>
            <a:endParaRPr lang="en-US" sz="6000"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1060049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06513" y="0"/>
            <a:ext cx="9905998" cy="1478570"/>
          </a:xfrm>
        </p:spPr>
        <p:txBody>
          <a:bodyPr>
            <a:normAutofit/>
          </a:bodyPr>
          <a:lstStyle/>
          <a:p>
            <a:r>
              <a:rPr lang="en-US" b="1" dirty="0"/>
              <a:t>Focusing on The Spiritual and Eternal: </a:t>
            </a:r>
            <a:br>
              <a:rPr lang="en-US" b="1" dirty="0"/>
            </a:br>
            <a:r>
              <a:rPr lang="en-US" b="1" dirty="0"/>
              <a:t>Walking In The Light</a:t>
            </a:r>
            <a:endParaRPr lang="en-US" dirty="0"/>
          </a:p>
        </p:txBody>
      </p:sp>
      <p:pic>
        <p:nvPicPr>
          <p:cNvPr id="5" name="Picture 4">
            <a:extLst>
              <a:ext uri="{FF2B5EF4-FFF2-40B4-BE49-F238E27FC236}">
                <a16:creationId xmlns:a16="http://schemas.microsoft.com/office/drawing/2014/main" id="{125466B2-EB23-4189-B8A9-6DA5F36EF434}"/>
              </a:ext>
            </a:extLst>
          </p:cNvPr>
          <p:cNvPicPr>
            <a:picLocks noChangeAspect="1"/>
          </p:cNvPicPr>
          <p:nvPr/>
        </p:nvPicPr>
        <p:blipFill>
          <a:blip r:embed="rId2"/>
          <a:stretch>
            <a:fillRect/>
          </a:stretch>
        </p:blipFill>
        <p:spPr>
          <a:xfrm>
            <a:off x="8394700" y="4325201"/>
            <a:ext cx="3797300" cy="2532799"/>
          </a:xfrm>
          <a:prstGeom prst="rect">
            <a:avLst/>
          </a:prstGeom>
        </p:spPr>
      </p:pic>
      <p:sp>
        <p:nvSpPr>
          <p:cNvPr id="3" name="Content Placeholder 2"/>
          <p:cNvSpPr>
            <a:spLocks noGrp="1"/>
          </p:cNvSpPr>
          <p:nvPr>
            <p:ph idx="1"/>
          </p:nvPr>
        </p:nvSpPr>
        <p:spPr>
          <a:xfrm>
            <a:off x="1143794" y="1237270"/>
            <a:ext cx="9904411" cy="5074630"/>
          </a:xfrm>
        </p:spPr>
        <p:txBody>
          <a:bodyPr>
            <a:normAutofit/>
          </a:bodyPr>
          <a:lstStyle/>
          <a:p>
            <a:r>
              <a:rPr lang="en-US" sz="3200" dirty="0"/>
              <a:t>Christians must learn to view the eternal rather than the temporal by walking as children of the light.  </a:t>
            </a:r>
          </a:p>
          <a:p>
            <a:r>
              <a:rPr lang="en-US" sz="3200" dirty="0"/>
              <a:t>2 Corinthians 4:18 encourages, “While we look not at the things which are seen, but at the things which are not seen: for the things which are seen </a:t>
            </a:r>
            <a:r>
              <a:rPr lang="en-US" sz="3200" i="1" dirty="0"/>
              <a:t>are</a:t>
            </a:r>
            <a:r>
              <a:rPr lang="en-US" sz="3200" dirty="0"/>
              <a:t> temporal; but the things which are not seen </a:t>
            </a:r>
            <a:r>
              <a:rPr lang="en-US" sz="3200" i="1" dirty="0"/>
              <a:t>are</a:t>
            </a:r>
            <a:r>
              <a:rPr lang="en-US" sz="3200" dirty="0"/>
              <a:t> eternal.”</a:t>
            </a:r>
          </a:p>
          <a:p>
            <a:endParaRPr lang="en-US" sz="3200" dirty="0"/>
          </a:p>
        </p:txBody>
      </p:sp>
    </p:spTree>
    <p:extLst>
      <p:ext uri="{BB962C8B-B14F-4D97-AF65-F5344CB8AC3E}">
        <p14:creationId xmlns:p14="http://schemas.microsoft.com/office/powerpoint/2010/main" val="26810258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2" y="0"/>
            <a:ext cx="9905998" cy="1478570"/>
          </a:xfrm>
        </p:spPr>
        <p:txBody>
          <a:bodyPr>
            <a:normAutofit/>
          </a:bodyPr>
          <a:lstStyle/>
          <a:p>
            <a:r>
              <a:rPr lang="en-US" b="1" dirty="0"/>
              <a:t>Focusing on The Spiritual and Eternal: </a:t>
            </a:r>
            <a:br>
              <a:rPr lang="en-US" b="1" dirty="0"/>
            </a:br>
            <a:r>
              <a:rPr lang="en-US" b="1" dirty="0"/>
              <a:t>Walking In The Light</a:t>
            </a:r>
            <a:endParaRPr lang="en-US" dirty="0"/>
          </a:p>
        </p:txBody>
      </p:sp>
      <p:sp>
        <p:nvSpPr>
          <p:cNvPr id="3" name="Content Placeholder 2"/>
          <p:cNvSpPr>
            <a:spLocks noGrp="1"/>
          </p:cNvSpPr>
          <p:nvPr>
            <p:ph idx="1"/>
          </p:nvPr>
        </p:nvSpPr>
        <p:spPr>
          <a:xfrm>
            <a:off x="1141412" y="1333500"/>
            <a:ext cx="9905999" cy="5524500"/>
          </a:xfrm>
        </p:spPr>
        <p:txBody>
          <a:bodyPr>
            <a:normAutofit/>
          </a:bodyPr>
          <a:lstStyle/>
          <a:p>
            <a:r>
              <a:rPr lang="en-US" sz="2600" dirty="0"/>
              <a:t>Christians are called to walk in the light and grow as image bearers of God in reflecting His light, His love, and His holiness.  </a:t>
            </a:r>
          </a:p>
          <a:p>
            <a:r>
              <a:rPr lang="en-US" sz="2600" dirty="0"/>
              <a:t>God instructs the children of light to be transformed in His service.  </a:t>
            </a:r>
          </a:p>
          <a:p>
            <a:r>
              <a:rPr lang="en-US" sz="2600" dirty="0"/>
              <a:t>Humans are so visual in practice that Paul reminds the child of God, “For we walk by faith, not by sight” in 2 Corinthians 5:7.  </a:t>
            </a:r>
          </a:p>
          <a:p>
            <a:r>
              <a:rPr lang="en-US" sz="2600" dirty="0"/>
              <a:t>This requires diligence on the Christian's part.  </a:t>
            </a:r>
          </a:p>
          <a:p>
            <a:r>
              <a:rPr lang="en-US" sz="2600" dirty="0"/>
              <a:t>The servant of God is looking to eternity and that day of the last trump.  “In a moment, in the twinkling of an eye, at the last trump: for the trumpet shall sound, and the dead shall be raised incorruptible, and we shall be changed."” (1 Cor 15:52).  </a:t>
            </a:r>
          </a:p>
          <a:p>
            <a:endParaRPr lang="en-US" sz="2600" dirty="0"/>
          </a:p>
        </p:txBody>
      </p:sp>
    </p:spTree>
    <p:extLst>
      <p:ext uri="{BB962C8B-B14F-4D97-AF65-F5344CB8AC3E}">
        <p14:creationId xmlns:p14="http://schemas.microsoft.com/office/powerpoint/2010/main" val="25587763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1412" y="444500"/>
            <a:ext cx="9905999" cy="5346701"/>
          </a:xfrm>
        </p:spPr>
        <p:txBody>
          <a:bodyPr>
            <a:normAutofit/>
          </a:bodyPr>
          <a:lstStyle/>
          <a:p>
            <a:r>
              <a:rPr lang="en-US" sz="4000" dirty="0"/>
              <a:t>In the year of the eye, in 2020, what can Christians do to battle Satan's darkness and enlighten their eyes of understanding to the hope of Christ's calling?</a:t>
            </a:r>
          </a:p>
        </p:txBody>
      </p:sp>
      <p:pic>
        <p:nvPicPr>
          <p:cNvPr id="4098" name="Picture 7"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19375" y="3531174"/>
            <a:ext cx="5915025" cy="33268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322336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2" y="0"/>
            <a:ext cx="9905998" cy="673100"/>
          </a:xfrm>
        </p:spPr>
        <p:txBody>
          <a:bodyPr/>
          <a:lstStyle/>
          <a:p>
            <a:r>
              <a:rPr lang="en-US" dirty="0"/>
              <a:t>Introduction</a:t>
            </a:r>
          </a:p>
        </p:txBody>
      </p:sp>
      <p:pic>
        <p:nvPicPr>
          <p:cNvPr id="5" name="Picture 4">
            <a:extLst>
              <a:ext uri="{FF2B5EF4-FFF2-40B4-BE49-F238E27FC236}">
                <a16:creationId xmlns:a16="http://schemas.microsoft.com/office/drawing/2014/main" id="{92BB565C-9DBD-4DE7-994A-B43BC3F39FDB}"/>
              </a:ext>
            </a:extLst>
          </p:cNvPr>
          <p:cNvPicPr>
            <a:picLocks noChangeAspect="1"/>
          </p:cNvPicPr>
          <p:nvPr/>
        </p:nvPicPr>
        <p:blipFill>
          <a:blip r:embed="rId2"/>
          <a:stretch>
            <a:fillRect/>
          </a:stretch>
        </p:blipFill>
        <p:spPr>
          <a:xfrm>
            <a:off x="9372085" y="808681"/>
            <a:ext cx="2762250" cy="3438525"/>
          </a:xfrm>
          <a:prstGeom prst="rect">
            <a:avLst/>
          </a:prstGeom>
        </p:spPr>
      </p:pic>
      <p:sp>
        <p:nvSpPr>
          <p:cNvPr id="3" name="Content Placeholder 2"/>
          <p:cNvSpPr>
            <a:spLocks noGrp="1"/>
          </p:cNvSpPr>
          <p:nvPr>
            <p:ph idx="1"/>
          </p:nvPr>
        </p:nvSpPr>
        <p:spPr>
          <a:xfrm>
            <a:off x="815546" y="611187"/>
            <a:ext cx="9251093" cy="3541714"/>
          </a:xfrm>
        </p:spPr>
        <p:txBody>
          <a:bodyPr>
            <a:noAutofit/>
          </a:bodyPr>
          <a:lstStyle/>
          <a:p>
            <a:r>
              <a:rPr lang="en-US" sz="3200" dirty="0"/>
              <a:t>Because of the 20/20 Snellen visual acuity chart, Americans associate 20/20 with good vision.  </a:t>
            </a:r>
          </a:p>
          <a:p>
            <a:r>
              <a:rPr lang="en-US" sz="3200" dirty="0"/>
              <a:t>As a result, the year 2020 has sparked a desire to develop biblical material centered around “Enlightening the Eyes.” </a:t>
            </a:r>
          </a:p>
          <a:p>
            <a:r>
              <a:rPr lang="en-US" sz="3200" dirty="0"/>
              <a:t>In specific, this year-long study called “From    Darkness to Light” is the title phrase from Acts 26:18.</a:t>
            </a:r>
          </a:p>
          <a:p>
            <a:r>
              <a:rPr lang="en-US" sz="3200" dirty="0"/>
              <a:t>The goal of this project is to help “children of the Light” see the eternal; things not seen with the eyes but seen by faith.</a:t>
            </a:r>
          </a:p>
          <a:p>
            <a:endParaRPr lang="en-US" sz="3200" dirty="0"/>
          </a:p>
        </p:txBody>
      </p:sp>
    </p:spTree>
    <p:extLst>
      <p:ext uri="{BB962C8B-B14F-4D97-AF65-F5344CB8AC3E}">
        <p14:creationId xmlns:p14="http://schemas.microsoft.com/office/powerpoint/2010/main" val="28458330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lose up of a logo&#10;&#10;Description automatically generated">
            <a:extLst>
              <a:ext uri="{FF2B5EF4-FFF2-40B4-BE49-F238E27FC236}">
                <a16:creationId xmlns:a16="http://schemas.microsoft.com/office/drawing/2014/main" id="{63B69534-3CC8-4E5F-8A0D-4429CEE00A3D}"/>
              </a:ext>
            </a:extLst>
          </p:cNvPr>
          <p:cNvPicPr/>
          <p:nvPr/>
        </p:nvPicPr>
        <p:blipFill rotWithShape="1">
          <a:blip r:embed="rId2">
            <a:extLst>
              <a:ext uri="{28A0092B-C50C-407E-A947-70E740481C1C}">
                <a14:useLocalDpi xmlns:a14="http://schemas.microsoft.com/office/drawing/2010/main" val="0"/>
              </a:ext>
            </a:extLst>
          </a:blip>
          <a:srcRect l="7532" t="5325" r="62340" b="77710"/>
          <a:stretch/>
        </p:blipFill>
        <p:spPr bwMode="auto">
          <a:xfrm>
            <a:off x="8915400" y="0"/>
            <a:ext cx="3276601" cy="2616200"/>
          </a:xfrm>
          <a:prstGeom prst="rect">
            <a:avLst/>
          </a:prstGeom>
          <a:ln>
            <a:noFill/>
          </a:ln>
          <a:extLst>
            <a:ext uri="{53640926-AAD7-44D8-BBD7-CCE9431645EC}">
              <a14:shadowObscured xmlns:a14="http://schemas.microsoft.com/office/drawing/2010/main"/>
            </a:ext>
          </a:extLst>
        </p:spPr>
      </p:pic>
      <p:sp>
        <p:nvSpPr>
          <p:cNvPr id="2" name="Title 1"/>
          <p:cNvSpPr>
            <a:spLocks noGrp="1"/>
          </p:cNvSpPr>
          <p:nvPr>
            <p:ph type="title"/>
          </p:nvPr>
        </p:nvSpPr>
        <p:spPr>
          <a:xfrm>
            <a:off x="1141412" y="0"/>
            <a:ext cx="9905998" cy="850900"/>
          </a:xfrm>
        </p:spPr>
        <p:txBody>
          <a:bodyPr/>
          <a:lstStyle/>
          <a:p>
            <a:r>
              <a:rPr lang="en-US" dirty="0"/>
              <a:t>Introduction</a:t>
            </a:r>
          </a:p>
        </p:txBody>
      </p:sp>
      <p:sp>
        <p:nvSpPr>
          <p:cNvPr id="3" name="Content Placeholder 2"/>
          <p:cNvSpPr>
            <a:spLocks noGrp="1"/>
          </p:cNvSpPr>
          <p:nvPr>
            <p:ph idx="1"/>
          </p:nvPr>
        </p:nvSpPr>
        <p:spPr>
          <a:xfrm>
            <a:off x="1141412" y="599585"/>
            <a:ext cx="9905999" cy="3541714"/>
          </a:xfrm>
        </p:spPr>
        <p:txBody>
          <a:bodyPr>
            <a:noAutofit/>
          </a:bodyPr>
          <a:lstStyle/>
          <a:p>
            <a:r>
              <a:rPr lang="en-US" sz="3200" dirty="0"/>
              <a:t>God’s word teaches many spiritual concepts                 using the eyes.  </a:t>
            </a:r>
          </a:p>
          <a:p>
            <a:r>
              <a:rPr lang="en-US" sz="3200" dirty="0"/>
              <a:t>Sometimes, it is the contrast of walking by                   faith and not by sight, the call of humanity from darkness to God’s marvelous light. </a:t>
            </a:r>
          </a:p>
          <a:p>
            <a:r>
              <a:rPr lang="en-US" sz="3200" dirty="0"/>
              <a:t> It is also the need to keep our eyes on Christ, lest like Peter we misfocus on the waves of the sea.  </a:t>
            </a:r>
          </a:p>
          <a:p>
            <a:r>
              <a:rPr lang="en-US" sz="3200" dirty="0"/>
              <a:t>Other times, it is how Christians must look to the eternal rather than the temporal things Satan uses to blind us from the eternal promises.</a:t>
            </a:r>
          </a:p>
          <a:p>
            <a:endParaRPr lang="en-US" sz="3200" dirty="0"/>
          </a:p>
        </p:txBody>
      </p:sp>
    </p:spTree>
    <p:extLst>
      <p:ext uri="{BB962C8B-B14F-4D97-AF65-F5344CB8AC3E}">
        <p14:creationId xmlns:p14="http://schemas.microsoft.com/office/powerpoint/2010/main" val="37852148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0"/>
            <a:ext cx="9905998" cy="838200"/>
          </a:xfrm>
        </p:spPr>
        <p:txBody>
          <a:bodyPr/>
          <a:lstStyle/>
          <a:p>
            <a:r>
              <a:rPr lang="en-US" dirty="0"/>
              <a:t>Introduction</a:t>
            </a:r>
          </a:p>
        </p:txBody>
      </p:sp>
      <p:sp>
        <p:nvSpPr>
          <p:cNvPr id="3" name="Content Placeholder 2"/>
          <p:cNvSpPr>
            <a:spLocks noGrp="1"/>
          </p:cNvSpPr>
          <p:nvPr>
            <p:ph idx="1"/>
          </p:nvPr>
        </p:nvSpPr>
        <p:spPr>
          <a:xfrm>
            <a:off x="1014412" y="509587"/>
            <a:ext cx="9905999" cy="3541714"/>
          </a:xfrm>
        </p:spPr>
        <p:txBody>
          <a:bodyPr>
            <a:noAutofit/>
          </a:bodyPr>
          <a:lstStyle/>
          <a:p>
            <a:r>
              <a:rPr lang="en-US" sz="2800" dirty="0"/>
              <a:t>The study materials are for two classes with 25 lessons each.  </a:t>
            </a:r>
          </a:p>
          <a:p>
            <a:r>
              <a:rPr lang="en-US" sz="2800" dirty="0"/>
              <a:t>The two-class halves are “From Darkness” and “To Light.” </a:t>
            </a:r>
          </a:p>
          <a:p>
            <a:r>
              <a:rPr lang="en-US" sz="2800" dirty="0"/>
              <a:t>In “From Darkness,” we start with a section on spiritual blindness followed by a section called “Eyes Full of Adultery,” The next section is the “Devil’s Dark Distortions” exploring many problems Satan uses to change our view.  The last section is called “Lust of the Eyes,” and generally looks at covetousness in several forms. </a:t>
            </a:r>
          </a:p>
          <a:p>
            <a:r>
              <a:rPr lang="en-US" sz="2800" dirty="0"/>
              <a:t> In “To Light,” we start with a section called “God is Light.”  We continue in a section called “Children of Light.”  The next section is called “Seen and Unseen.”  The last two sections are “Walking in the Light” and “Visual Perception.”  </a:t>
            </a:r>
          </a:p>
          <a:p>
            <a:endParaRPr lang="en-US" sz="2800" dirty="0"/>
          </a:p>
        </p:txBody>
      </p:sp>
    </p:spTree>
    <p:extLst>
      <p:ext uri="{BB962C8B-B14F-4D97-AF65-F5344CB8AC3E}">
        <p14:creationId xmlns:p14="http://schemas.microsoft.com/office/powerpoint/2010/main" val="20147061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a:t>What is your favorite?</a:t>
            </a:r>
          </a:p>
        </p:txBody>
      </p:sp>
      <p:sp>
        <p:nvSpPr>
          <p:cNvPr id="3" name="Content Placeholder 2"/>
          <p:cNvSpPr>
            <a:spLocks noGrp="1"/>
          </p:cNvSpPr>
          <p:nvPr>
            <p:ph idx="1"/>
          </p:nvPr>
        </p:nvSpPr>
        <p:spPr/>
        <p:txBody>
          <a:bodyPr>
            <a:normAutofit/>
          </a:bodyPr>
          <a:lstStyle/>
          <a:p>
            <a:r>
              <a:rPr lang="en-US" sz="3200" dirty="0"/>
              <a:t>If we think about eyes, light, perception, vision, darkness, or light, many scriptures might come to mind.  </a:t>
            </a:r>
          </a:p>
          <a:p>
            <a:r>
              <a:rPr lang="en-US" sz="3200" dirty="0"/>
              <a:t>By way of introduction, consider some of the more commonly known passages around this theme from God's word.  </a:t>
            </a:r>
          </a:p>
          <a:p>
            <a:endParaRPr lang="en-US" sz="3200" dirty="0"/>
          </a:p>
        </p:txBody>
      </p:sp>
      <p:pic>
        <p:nvPicPr>
          <p:cNvPr id="12" name="Picture 2" descr="1378233381[1]">
            <a:extLst>
              <a:ext uri="{FF2B5EF4-FFF2-40B4-BE49-F238E27FC236}">
                <a16:creationId xmlns:a16="http://schemas.microsoft.com/office/drawing/2014/main" id="{42DBC706-3F9A-46B7-93D0-ECB9D7C87931}"/>
              </a:ext>
            </a:extLst>
          </p:cNvPr>
          <p:cNvPicPr>
            <a:picLocks noChangeAspect="1" noChangeArrowheads="1"/>
          </p:cNvPicPr>
          <p:nvPr/>
        </p:nvPicPr>
        <p:blipFill>
          <a:blip r:embed="rId2"/>
          <a:srcRect/>
          <a:stretch>
            <a:fillRect/>
          </a:stretch>
        </p:blipFill>
        <p:spPr bwMode="auto">
          <a:xfrm>
            <a:off x="9194800" y="367811"/>
            <a:ext cx="2917825" cy="1706562"/>
          </a:xfrm>
          <a:prstGeom prst="rect">
            <a:avLst/>
          </a:prstGeom>
          <a:noFill/>
          <a:ln w="9525">
            <a:noFill/>
            <a:miter lim="800000"/>
            <a:headEnd/>
            <a:tailEnd/>
          </a:ln>
        </p:spPr>
      </p:pic>
    </p:spTree>
    <p:extLst>
      <p:ext uri="{BB962C8B-B14F-4D97-AF65-F5344CB8AC3E}">
        <p14:creationId xmlns:p14="http://schemas.microsoft.com/office/powerpoint/2010/main" val="13545315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2" y="406400"/>
            <a:ext cx="9905998" cy="609600"/>
          </a:xfrm>
        </p:spPr>
        <p:txBody>
          <a:bodyPr>
            <a:noAutofit/>
          </a:bodyPr>
          <a:lstStyle/>
          <a:p>
            <a:r>
              <a:rPr lang="en-US" sz="4000" b="1" dirty="0"/>
              <a:t>Light Versus Darkness</a:t>
            </a:r>
            <a:br>
              <a:rPr lang="en-US" sz="4000" dirty="0"/>
            </a:br>
            <a:endParaRPr lang="en-US" sz="4000" dirty="0"/>
          </a:p>
        </p:txBody>
      </p:sp>
      <p:sp>
        <p:nvSpPr>
          <p:cNvPr id="3" name="Content Placeholder 2"/>
          <p:cNvSpPr>
            <a:spLocks noGrp="1"/>
          </p:cNvSpPr>
          <p:nvPr>
            <p:ph idx="1"/>
          </p:nvPr>
        </p:nvSpPr>
        <p:spPr>
          <a:xfrm>
            <a:off x="1141412" y="1016000"/>
            <a:ext cx="10059988" cy="5411297"/>
          </a:xfrm>
        </p:spPr>
        <p:txBody>
          <a:bodyPr>
            <a:noAutofit/>
          </a:bodyPr>
          <a:lstStyle/>
          <a:p>
            <a:pPr>
              <a:lnSpc>
                <a:spcPct val="100000"/>
              </a:lnSpc>
            </a:pPr>
            <a:r>
              <a:rPr lang="en-US" dirty="0"/>
              <a:t>God's intent is to open our eyes to the Light and be holy by faith in Jesus.  </a:t>
            </a:r>
          </a:p>
          <a:p>
            <a:pPr>
              <a:lnSpc>
                <a:spcPct val="100000"/>
              </a:lnSpc>
            </a:pPr>
            <a:r>
              <a:rPr lang="en-US" dirty="0"/>
              <a:t>1 John 1:5b instructs, “God is light, and in him is no darkness at all.”  </a:t>
            </a:r>
          </a:p>
          <a:p>
            <a:pPr>
              <a:lnSpc>
                <a:spcPct val="100000"/>
              </a:lnSpc>
            </a:pPr>
            <a:r>
              <a:rPr lang="en-US" dirty="0"/>
              <a:t>God sent the Christ and Apostles such as Paul “to open their eyes, and to turn them from darkness to light, and from the power of Satan unto God, that they may receive forgiveness of sins, and inheritance among them which are sanctified by faith that is in me” (Acts 26:18).  </a:t>
            </a:r>
          </a:p>
          <a:p>
            <a:pPr>
              <a:lnSpc>
                <a:spcPct val="100000"/>
              </a:lnSpc>
            </a:pPr>
            <a:r>
              <a:rPr lang="en-US" dirty="0"/>
              <a:t>God will enlighten the eyes to all He has done for the children of Light.  </a:t>
            </a:r>
          </a:p>
          <a:p>
            <a:pPr>
              <a:lnSpc>
                <a:spcPct val="100000"/>
              </a:lnSpc>
            </a:pPr>
            <a:r>
              <a:rPr lang="en-US" dirty="0"/>
              <a:t>Ephesians 1:17-19 teaches, “That the God of our Lord Jesus Christ, the Father of glory, may give unto you the spirit of wisdom and revelation in the knowledge of him: The eyes of your understanding being enlightened; that ye may know what is the hope of his calling, and what the riches of the glory of his inheritance in the saints, And what is the exceeding greatness of his power to us-ward who believe, according to the working of his mighty power.”</a:t>
            </a:r>
          </a:p>
          <a:p>
            <a:pPr>
              <a:lnSpc>
                <a:spcPct val="100000"/>
              </a:lnSpc>
            </a:pPr>
            <a:endParaRPr lang="en-US" dirty="0"/>
          </a:p>
        </p:txBody>
      </p:sp>
    </p:spTree>
    <p:extLst>
      <p:ext uri="{BB962C8B-B14F-4D97-AF65-F5344CB8AC3E}">
        <p14:creationId xmlns:p14="http://schemas.microsoft.com/office/powerpoint/2010/main" val="39493155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Understanding and Perception</a:t>
            </a:r>
            <a:br>
              <a:rPr lang="en-US" dirty="0"/>
            </a:br>
            <a:endParaRPr lang="en-US" dirty="0"/>
          </a:p>
        </p:txBody>
      </p:sp>
      <p:sp>
        <p:nvSpPr>
          <p:cNvPr id="3" name="Content Placeholder 2"/>
          <p:cNvSpPr>
            <a:spLocks noGrp="1"/>
          </p:cNvSpPr>
          <p:nvPr>
            <p:ph idx="1"/>
          </p:nvPr>
        </p:nvSpPr>
        <p:spPr>
          <a:xfrm>
            <a:off x="673101" y="1473200"/>
            <a:ext cx="8305311" cy="5283200"/>
          </a:xfrm>
        </p:spPr>
        <p:txBody>
          <a:bodyPr>
            <a:normAutofit/>
          </a:bodyPr>
          <a:lstStyle/>
          <a:p>
            <a:r>
              <a:rPr lang="en-US" sz="2800" dirty="0"/>
              <a:t>The eye is a place of understanding and perception. </a:t>
            </a:r>
          </a:p>
          <a:p>
            <a:r>
              <a:rPr lang="en-US" sz="2800" dirty="0"/>
              <a:t>Matthew 6:22-23 teaches, “The light of the body is the eye: if therefore thine eye be single, thy whole body shall be full of light.  But if thine eye be evil, thy whole body shall be full of darkness.  If therefore the light that is in thee be darkness, how great is that darkness!”  </a:t>
            </a:r>
          </a:p>
          <a:p>
            <a:r>
              <a:rPr lang="en-US" sz="2800" dirty="0"/>
              <a:t>Humans get to choose to seek God or to be enslaved by Satan.  </a:t>
            </a:r>
          </a:p>
          <a:p>
            <a:r>
              <a:rPr lang="en-US" sz="2800" dirty="0"/>
              <a:t>This text is about being single or focused on God.</a:t>
            </a:r>
          </a:p>
        </p:txBody>
      </p:sp>
      <p:pic>
        <p:nvPicPr>
          <p:cNvPr id="1026" name="irc_mi" descr="Image result for mt 6:2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78412" y="762000"/>
            <a:ext cx="3213588" cy="491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171364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Darkness and Distortion</a:t>
            </a:r>
            <a:br>
              <a:rPr lang="en-US" dirty="0"/>
            </a:br>
            <a:endParaRPr lang="en-US" dirty="0"/>
          </a:p>
        </p:txBody>
      </p:sp>
      <p:sp>
        <p:nvSpPr>
          <p:cNvPr id="3" name="Content Placeholder 2"/>
          <p:cNvSpPr>
            <a:spLocks noGrp="1"/>
          </p:cNvSpPr>
          <p:nvPr>
            <p:ph idx="1"/>
          </p:nvPr>
        </p:nvSpPr>
        <p:spPr>
          <a:xfrm>
            <a:off x="1141412" y="1474786"/>
            <a:ext cx="9905999" cy="5383213"/>
          </a:xfrm>
        </p:spPr>
        <p:txBody>
          <a:bodyPr>
            <a:noAutofit/>
          </a:bodyPr>
          <a:lstStyle/>
          <a:p>
            <a:r>
              <a:rPr lang="en-US" sz="2800" dirty="0"/>
              <a:t>Satan, the father of lies, has many snares and distortions to darken human perception and cause spiritual blindness.  </a:t>
            </a:r>
          </a:p>
          <a:p>
            <a:r>
              <a:rPr lang="en-US" sz="2800" dirty="0"/>
              <a:t>1 John 2:16-17 explains some of those tools Satan uses to detour, distort, and darken humanity's view.  “For all that is in the world, the lust of the flesh, and the lust of the eyes, and the pride of life, is not of the Father, but is of the world.  And the world </a:t>
            </a:r>
            <a:r>
              <a:rPr lang="en-US" sz="2800" dirty="0" err="1"/>
              <a:t>passeth</a:t>
            </a:r>
            <a:r>
              <a:rPr lang="en-US" sz="2800" dirty="0"/>
              <a:t> away, and the lust thereof: but he that doeth the will of God </a:t>
            </a:r>
            <a:r>
              <a:rPr lang="en-US" sz="2800" dirty="0" err="1"/>
              <a:t>abideth</a:t>
            </a:r>
            <a:r>
              <a:rPr lang="en-US" sz="2800" dirty="0"/>
              <a:t> for ever.”  </a:t>
            </a:r>
          </a:p>
          <a:p>
            <a:r>
              <a:rPr lang="en-US" sz="2800" dirty="0"/>
              <a:t>These darkening distortions may come in many alluring forms but should be guarded against.</a:t>
            </a:r>
          </a:p>
          <a:p>
            <a:endParaRPr lang="en-US" sz="2800" dirty="0"/>
          </a:p>
        </p:txBody>
      </p:sp>
    </p:spTree>
    <p:extLst>
      <p:ext uri="{BB962C8B-B14F-4D97-AF65-F5344CB8AC3E}">
        <p14:creationId xmlns:p14="http://schemas.microsoft.com/office/powerpoint/2010/main" val="225839257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61</TotalTime>
  <Words>2000</Words>
  <Application>Microsoft Office PowerPoint</Application>
  <PresentationFormat>Widescreen</PresentationFormat>
  <Paragraphs>82</Paragraphs>
  <Slides>22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22</vt:i4>
      </vt:variant>
    </vt:vector>
  </HeadingPairs>
  <TitlesOfParts>
    <vt:vector size="25" baseType="lpstr">
      <vt:lpstr>Arial</vt:lpstr>
      <vt:lpstr>Tw Cen MT</vt:lpstr>
      <vt:lpstr>Circuit</vt:lpstr>
      <vt:lpstr>PowerPoint Presentation</vt:lpstr>
      <vt:lpstr>Darkness Lesson 1 Introduction:  Join Us in 2020 </vt:lpstr>
      <vt:lpstr>Introduction</vt:lpstr>
      <vt:lpstr>Introduction</vt:lpstr>
      <vt:lpstr>Introduction</vt:lpstr>
      <vt:lpstr>What is your favorite?</vt:lpstr>
      <vt:lpstr>Light Versus Darkness </vt:lpstr>
      <vt:lpstr>Understanding and Perception </vt:lpstr>
      <vt:lpstr>Darkness and Distortion </vt:lpstr>
      <vt:lpstr>Darkness and Distortion: Hypocrisy</vt:lpstr>
      <vt:lpstr>Darkness and Distortion</vt:lpstr>
      <vt:lpstr>Eyewitness and Identifying the Christ </vt:lpstr>
      <vt:lpstr>Eyewitness and Identifying the Christ</vt:lpstr>
      <vt:lpstr>Eyewitness and Identifying the Christ</vt:lpstr>
      <vt:lpstr>Eyewitness and Identifying the Christ</vt:lpstr>
      <vt:lpstr>Eyewitness and  Identifying the Christ</vt:lpstr>
      <vt:lpstr>Eye Plucking</vt:lpstr>
      <vt:lpstr>Focusing on The Spiritual  and Eternal:  Walking In The Light</vt:lpstr>
      <vt:lpstr>Focusing on The Spiritual and Eternal:  Walking In The Light</vt:lpstr>
      <vt:lpstr>Focusing on The Spiritual and Eternal:  Walking In The Light</vt:lpstr>
      <vt:lpstr>Focusing on The Spiritual and Eternal:  Walking In The Light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Darkness Lesson 1 -Introduction: Join Us in 2020 </dc:title>
  <dc:creator>Stephens, Timothy S</dc:creator>
  <cp:lastModifiedBy>user</cp:lastModifiedBy>
  <cp:revision>11</cp:revision>
  <dcterms:created xsi:type="dcterms:W3CDTF">2019-07-17T19:26:10Z</dcterms:created>
  <dcterms:modified xsi:type="dcterms:W3CDTF">2019-08-11T21:25:01Z</dcterms:modified>
</cp:coreProperties>
</file>