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53" r:id="rId1"/>
  </p:sldMasterIdLst>
  <p:notesMasterIdLst>
    <p:notesMasterId r:id="rId29"/>
  </p:notesMasterIdLst>
  <p:sldIdLst>
    <p:sldId id="320" r:id="rId2"/>
    <p:sldId id="321" r:id="rId3"/>
    <p:sldId id="322" r:id="rId4"/>
    <p:sldId id="291" r:id="rId5"/>
    <p:sldId id="292" r:id="rId6"/>
    <p:sldId id="293" r:id="rId7"/>
    <p:sldId id="298" r:id="rId8"/>
    <p:sldId id="294" r:id="rId9"/>
    <p:sldId id="295" r:id="rId10"/>
    <p:sldId id="296" r:id="rId11"/>
    <p:sldId id="297" r:id="rId12"/>
    <p:sldId id="299" r:id="rId13"/>
    <p:sldId id="300" r:id="rId14"/>
    <p:sldId id="301" r:id="rId15"/>
    <p:sldId id="302" r:id="rId16"/>
    <p:sldId id="303" r:id="rId17"/>
    <p:sldId id="304" r:id="rId18"/>
    <p:sldId id="305" r:id="rId19"/>
    <p:sldId id="306" r:id="rId20"/>
    <p:sldId id="316" r:id="rId21"/>
    <p:sldId id="311" r:id="rId22"/>
    <p:sldId id="312" r:id="rId23"/>
    <p:sldId id="313" r:id="rId24"/>
    <p:sldId id="314" r:id="rId25"/>
    <p:sldId id="315" r:id="rId26"/>
    <p:sldId id="325" r:id="rId27"/>
    <p:sldId id="324" r:id="rId28"/>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342" y="84"/>
      </p:cViewPr>
      <p:guideLst>
        <p:guide orient="horz" pos="2160"/>
        <p:guide pos="3840"/>
      </p:guideLst>
    </p:cSldViewPr>
  </p:slideViewPr>
  <p:notesTextViewPr>
    <p:cViewPr>
      <p:scale>
        <a:sx n="1" d="1"/>
        <a:sy n="1" d="1"/>
      </p:scale>
      <p:origin x="0" y="0"/>
    </p:cViewPr>
  </p:notesTextViewPr>
  <p:sorterViewPr>
    <p:cViewPr>
      <p:scale>
        <a:sx n="66" d="100"/>
        <a:sy n="66" d="100"/>
      </p:scale>
      <p:origin x="0" y="11610"/>
    </p:cViewPr>
  </p:sorterViewPr>
  <p:notesViewPr>
    <p:cSldViewPr>
      <p:cViewPr varScale="1">
        <p:scale>
          <a:sx n="92" d="100"/>
          <a:sy n="92" d="100"/>
        </p:scale>
        <p:origin x="1494"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1577A8EE-B58D-46EA-B824-C966E7EDB4A7}"/>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1683" name="Rectangle 3">
            <a:extLst>
              <a:ext uri="{FF2B5EF4-FFF2-40B4-BE49-F238E27FC236}">
                <a16:creationId xmlns:a16="http://schemas.microsoft.com/office/drawing/2014/main" id="{F75976DB-9A8F-4A0F-8939-4FD2D8AD5DC5}"/>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a:extLst>
              <a:ext uri="{FF2B5EF4-FFF2-40B4-BE49-F238E27FC236}">
                <a16:creationId xmlns:a16="http://schemas.microsoft.com/office/drawing/2014/main" id="{1B1446BD-D610-4F42-83DB-837644D7AAFE}"/>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5" name="Rectangle 5">
            <a:extLst>
              <a:ext uri="{FF2B5EF4-FFF2-40B4-BE49-F238E27FC236}">
                <a16:creationId xmlns:a16="http://schemas.microsoft.com/office/drawing/2014/main" id="{8488D30D-0F6C-42C3-A6CA-705996E10E5B}"/>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686" name="Rectangle 6">
            <a:extLst>
              <a:ext uri="{FF2B5EF4-FFF2-40B4-BE49-F238E27FC236}">
                <a16:creationId xmlns:a16="http://schemas.microsoft.com/office/drawing/2014/main" id="{1DF84199-BB28-48F7-A0F7-83EEA1EE253A}"/>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1687" name="Rectangle 7">
            <a:extLst>
              <a:ext uri="{FF2B5EF4-FFF2-40B4-BE49-F238E27FC236}">
                <a16:creationId xmlns:a16="http://schemas.microsoft.com/office/drawing/2014/main" id="{AF185970-780A-4A81-8018-8513CDC65FE4}"/>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A3E249F-532C-4CD1-A431-58387EA2F24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D308E338-CC8E-41F8-A8F3-5F1F11CD9D57}"/>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F7B1D9BE-C21C-4641-BAA1-481ECA6172C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124" name="Slide Number Placeholder 3">
            <a:extLst>
              <a:ext uri="{FF2B5EF4-FFF2-40B4-BE49-F238E27FC236}">
                <a16:creationId xmlns:a16="http://schemas.microsoft.com/office/drawing/2014/main" id="{12CEEF0F-70A3-4359-846C-A298AE0BC55E}"/>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50888" indent="-288925">
              <a:defRPr sz="2400">
                <a:solidFill>
                  <a:schemeClr val="tx1"/>
                </a:solidFill>
                <a:latin typeface="Times New Roman" panose="02020603050405020304" pitchFamily="18" charset="0"/>
              </a:defRPr>
            </a:lvl2pPr>
            <a:lvl3pPr marL="1155700" indent="-230188">
              <a:defRPr sz="2400">
                <a:solidFill>
                  <a:schemeClr val="tx1"/>
                </a:solidFill>
                <a:latin typeface="Times New Roman" panose="02020603050405020304" pitchFamily="18" charset="0"/>
              </a:defRPr>
            </a:lvl3pPr>
            <a:lvl4pPr marL="1619250" indent="-230188">
              <a:defRPr sz="2400">
                <a:solidFill>
                  <a:schemeClr val="tx1"/>
                </a:solidFill>
                <a:latin typeface="Times New Roman" panose="02020603050405020304" pitchFamily="18" charset="0"/>
              </a:defRPr>
            </a:lvl4pPr>
            <a:lvl5pPr marL="2081213" indent="-230188">
              <a:defRPr sz="2400">
                <a:solidFill>
                  <a:schemeClr val="tx1"/>
                </a:solidFill>
                <a:latin typeface="Times New Roman" panose="02020603050405020304" pitchFamily="18" charset="0"/>
              </a:defRPr>
            </a:lvl5pPr>
            <a:lvl6pPr marL="2538413" indent="-230188" eaLnBrk="0" fontAlgn="base" hangingPunct="0">
              <a:spcBef>
                <a:spcPct val="0"/>
              </a:spcBef>
              <a:spcAft>
                <a:spcPct val="0"/>
              </a:spcAft>
              <a:defRPr sz="2400">
                <a:solidFill>
                  <a:schemeClr val="tx1"/>
                </a:solidFill>
                <a:latin typeface="Times New Roman" panose="02020603050405020304" pitchFamily="18" charset="0"/>
              </a:defRPr>
            </a:lvl6pPr>
            <a:lvl7pPr marL="2995613" indent="-230188" eaLnBrk="0" fontAlgn="base" hangingPunct="0">
              <a:spcBef>
                <a:spcPct val="0"/>
              </a:spcBef>
              <a:spcAft>
                <a:spcPct val="0"/>
              </a:spcAft>
              <a:defRPr sz="2400">
                <a:solidFill>
                  <a:schemeClr val="tx1"/>
                </a:solidFill>
                <a:latin typeface="Times New Roman" panose="02020603050405020304" pitchFamily="18" charset="0"/>
              </a:defRPr>
            </a:lvl7pPr>
            <a:lvl8pPr marL="3452813" indent="-230188" eaLnBrk="0" fontAlgn="base" hangingPunct="0">
              <a:spcBef>
                <a:spcPct val="0"/>
              </a:spcBef>
              <a:spcAft>
                <a:spcPct val="0"/>
              </a:spcAft>
              <a:defRPr sz="2400">
                <a:solidFill>
                  <a:schemeClr val="tx1"/>
                </a:solidFill>
                <a:latin typeface="Times New Roman" panose="02020603050405020304" pitchFamily="18" charset="0"/>
              </a:defRPr>
            </a:lvl8pPr>
            <a:lvl9pPr marL="3910013" indent="-230188" eaLnBrk="0" fontAlgn="base" hangingPunct="0">
              <a:spcBef>
                <a:spcPct val="0"/>
              </a:spcBef>
              <a:spcAft>
                <a:spcPct val="0"/>
              </a:spcAft>
              <a:defRPr sz="2400">
                <a:solidFill>
                  <a:schemeClr val="tx1"/>
                </a:solidFill>
                <a:latin typeface="Times New Roman" panose="02020603050405020304" pitchFamily="18" charset="0"/>
              </a:defRPr>
            </a:lvl9pPr>
          </a:lstStyle>
          <a:p>
            <a:fld id="{7C3BB31A-DA5E-45B2-B492-8ED8CF7EF18E}" type="slidenum">
              <a:rPr lang="en-US" altLang="en-US" sz="1200" smtClean="0"/>
              <a:pPr/>
              <a:t>1</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00307A50-BEF1-411E-9F6A-2653B51126C6}"/>
              </a:ext>
            </a:extLst>
          </p:cNvPr>
          <p:cNvSpPr>
            <a:spLocks noGrp="1" noRot="1" noChangeAspect="1" noChangeArrowheads="1" noTextEdit="1"/>
          </p:cNvSpPr>
          <p:nvPr>
            <p:ph type="sldImg"/>
          </p:nvPr>
        </p:nvSpPr>
        <p:spPr>
          <a:ln/>
        </p:spPr>
      </p:sp>
      <p:sp>
        <p:nvSpPr>
          <p:cNvPr id="90115" name="Notes Placeholder 2">
            <a:extLst>
              <a:ext uri="{FF2B5EF4-FFF2-40B4-BE49-F238E27FC236}">
                <a16:creationId xmlns:a16="http://schemas.microsoft.com/office/drawing/2014/main" id="{ADF8FD01-BF17-46D9-8037-F694459282E5}"/>
              </a:ext>
            </a:extLst>
          </p:cNvPr>
          <p:cNvSpPr>
            <a:spLocks noGrp="1"/>
          </p:cNvSpPr>
          <p:nvPr>
            <p:ph type="body" idx="1"/>
          </p:nvPr>
        </p:nvSpPr>
        <p:spPr>
          <a:xfrm>
            <a:off x="914400" y="4343400"/>
            <a:ext cx="5029200" cy="4572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buFont typeface="Arial" panose="020B0604020202020204" pitchFamily="34" charset="0"/>
              <a:buChar char="•"/>
              <a:defRPr/>
            </a:pPr>
            <a:r>
              <a:rPr lang="en-US" sz="1600" dirty="0"/>
              <a:t>Christians have the work of carrying the light of the kingdom of God into the darkness of the world!  </a:t>
            </a:r>
          </a:p>
          <a:p>
            <a:pPr marL="285750" indent="-285750">
              <a:buFont typeface="Arial" panose="020B0604020202020204" pitchFamily="34" charset="0"/>
              <a:buChar char="•"/>
              <a:defRPr/>
            </a:pPr>
            <a:r>
              <a:rPr lang="en-US" sz="1600" dirty="0"/>
              <a:t>1 </a:t>
            </a:r>
            <a:r>
              <a:rPr lang="en-US" sz="1600" dirty="0" err="1"/>
              <a:t>Thes</a:t>
            </a:r>
            <a:r>
              <a:rPr lang="en-US" sz="1600" dirty="0"/>
              <a:t> 5:4-8 reads, “But ye, brethren, are not in darkness, that that day should overtake you as a thief. Ye are all the children of light, and the children of the day: we are not of the night, nor of darkness. Therefore let us not sleep, as do others; but let us watch and be sober. For they that sleep </a:t>
            </a:r>
            <a:r>
              <a:rPr lang="en-US" sz="1600" dirty="0" err="1"/>
              <a:t>sleep</a:t>
            </a:r>
            <a:r>
              <a:rPr lang="en-US" sz="1600" dirty="0"/>
              <a:t> in the night; and they that be drunken are drunken in the night. But let us, who are of the day, be sober, putting on the breastplate of faith and love; and for an helmet, the hope of salvation.”   </a:t>
            </a:r>
          </a:p>
          <a:p>
            <a:pPr marL="285750" indent="-285750">
              <a:buFont typeface="Arial" panose="020B0604020202020204" pitchFamily="34" charset="0"/>
              <a:buChar char="•"/>
              <a:defRPr/>
            </a:pPr>
            <a:r>
              <a:rPr lang="en-US" sz="1600" dirty="0"/>
              <a:t>The Christian must make sure they are not blinded to the truth or veiled in their sight of the mission God has given them to bring others to His grace and righteousness. </a:t>
            </a:r>
          </a:p>
          <a:p>
            <a:pPr>
              <a:defRPr/>
            </a:pPr>
            <a:endParaRPr lang="en-US" altLang="en-US" dirty="0"/>
          </a:p>
        </p:txBody>
      </p:sp>
      <p:sp>
        <p:nvSpPr>
          <p:cNvPr id="23556" name="Slide Number Placeholder 3">
            <a:extLst>
              <a:ext uri="{FF2B5EF4-FFF2-40B4-BE49-F238E27FC236}">
                <a16:creationId xmlns:a16="http://schemas.microsoft.com/office/drawing/2014/main" id="{D8F1C539-DB51-4114-885F-8B4382470ADC}"/>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37E686-5136-4D82-A53C-B3F6BF799EDE}" type="slidenum">
              <a:rPr lang="en-US" altLang="en-US" sz="1200" smtClean="0"/>
              <a:pPr/>
              <a:t>10</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7C1A386E-37C1-486C-AFCC-F0DF956DC9DF}"/>
              </a:ext>
            </a:extLst>
          </p:cNvPr>
          <p:cNvSpPr>
            <a:spLocks noGrp="1" noRot="1" noChangeAspect="1" noChangeArrowheads="1" noTextEdit="1"/>
          </p:cNvSpPr>
          <p:nvPr>
            <p:ph type="sldImg"/>
          </p:nvPr>
        </p:nvSpPr>
        <p:spPr>
          <a:ln/>
        </p:spPr>
      </p:sp>
      <p:sp>
        <p:nvSpPr>
          <p:cNvPr id="91139" name="Notes Placeholder 2">
            <a:extLst>
              <a:ext uri="{FF2B5EF4-FFF2-40B4-BE49-F238E27FC236}">
                <a16:creationId xmlns:a16="http://schemas.microsoft.com/office/drawing/2014/main" id="{A3024B0A-B4C7-4A28-A2DE-214AC73EA1DE}"/>
              </a:ext>
            </a:extLst>
          </p:cNvPr>
          <p:cNvSpPr>
            <a:spLocks noGrp="1"/>
          </p:cNvSpPr>
          <p:nvPr>
            <p:ph type="body" idx="1"/>
          </p:nvPr>
        </p:nvSpPr>
        <p:spPr>
          <a:xfrm>
            <a:off x="914400" y="4343400"/>
            <a:ext cx="5029200" cy="4800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sz="1600" b="1" u="sng" dirty="0"/>
              <a:t>Walk As Children of Light</a:t>
            </a:r>
            <a:endParaRPr lang="en-US" sz="1600" dirty="0"/>
          </a:p>
          <a:p>
            <a:pPr marL="285750" indent="-285750">
              <a:buFont typeface="Arial" panose="020B0604020202020204" pitchFamily="34" charset="0"/>
              <a:buChar char="•"/>
              <a:defRPr/>
            </a:pPr>
            <a:r>
              <a:rPr lang="en-US" sz="1600" dirty="0"/>
              <a:t>Christians build their lives on the promises of God.  Those promises allow Christians to cleanse themselves from the corruption of the world and abstain from lust, pride, sin, and hypocrisy.  This allows the Christian to become partakers of the divine nature or God’s holiness through Christ.  </a:t>
            </a:r>
          </a:p>
          <a:p>
            <a:pPr marL="285750" indent="-285750">
              <a:buFont typeface="Arial" panose="020B0604020202020204" pitchFamily="34" charset="0"/>
              <a:buChar char="•"/>
              <a:defRPr/>
            </a:pPr>
            <a:r>
              <a:rPr lang="en-US" sz="1600" dirty="0"/>
              <a:t>1 Peter 2:9-11 teaches, “But ye are a chosen generation, a royal priesthood, an holy nation, a peculiar people; that ye should shew forth the praises of him who hath called you out of darkness into his </a:t>
            </a:r>
            <a:r>
              <a:rPr lang="en-US" sz="1600" dirty="0" err="1"/>
              <a:t>marvellous</a:t>
            </a:r>
            <a:r>
              <a:rPr lang="en-US" sz="1600" dirty="0"/>
              <a:t> light:  Which in time past were not a people, but are now the people of God: which had not obtained mercy, but now have obtained mercy.  Dearly beloved, I beseech you as strangers and pilgrims, abstain from fleshly lusts, which war against the soul.”  </a:t>
            </a:r>
          </a:p>
          <a:p>
            <a:pPr>
              <a:defRPr/>
            </a:pPr>
            <a:endParaRPr lang="en-US" altLang="en-US" dirty="0"/>
          </a:p>
        </p:txBody>
      </p:sp>
      <p:sp>
        <p:nvSpPr>
          <p:cNvPr id="25604" name="Slide Number Placeholder 3">
            <a:extLst>
              <a:ext uri="{FF2B5EF4-FFF2-40B4-BE49-F238E27FC236}">
                <a16:creationId xmlns:a16="http://schemas.microsoft.com/office/drawing/2014/main" id="{33DD14D7-B6C4-4AA5-9640-39A4E19865EB}"/>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F275027-ED9D-492F-831B-29D5D7C2F19B}" type="slidenum">
              <a:rPr lang="en-US" altLang="en-US" sz="1200" smtClean="0"/>
              <a:pPr/>
              <a:t>11</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0F54CACB-7905-4B3E-A811-754418143E9E}"/>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BFAC0A3A-7F98-475E-8E5D-5F2A275AE7F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buFontTx/>
              <a:buChar char="•"/>
            </a:pPr>
            <a:r>
              <a:rPr lang="en-US" altLang="en-US" sz="1600" b="1"/>
              <a:t>Christians are to put away sin and walk as children of light</a:t>
            </a:r>
            <a:r>
              <a:rPr lang="en-US" altLang="en-US" sz="1600"/>
              <a:t>. </a:t>
            </a:r>
          </a:p>
          <a:p>
            <a:pPr marL="285750" indent="-285750">
              <a:buFontTx/>
              <a:buChar char="•"/>
            </a:pPr>
            <a:r>
              <a:rPr lang="en-US" altLang="en-US" sz="1600"/>
              <a:t> Ephesians 4:17-18 explains, “This I say therefore, and testify in the Lord, that ye henceforth walk not as other Gentiles walk, in the vanity of their mind, Having the understanding darkened, being alienated from the life of God through the ignorance that is in them, because of the blindness of their heart.”</a:t>
            </a:r>
            <a:endParaRPr lang="en-US" altLang="en-US"/>
          </a:p>
        </p:txBody>
      </p:sp>
      <p:sp>
        <p:nvSpPr>
          <p:cNvPr id="27652" name="Slide Number Placeholder 3">
            <a:extLst>
              <a:ext uri="{FF2B5EF4-FFF2-40B4-BE49-F238E27FC236}">
                <a16:creationId xmlns:a16="http://schemas.microsoft.com/office/drawing/2014/main" id="{1125D61F-8DD3-4000-9D29-1E41032FF2A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8CAD08-BC28-4E89-845C-89C28520EDE1}" type="slidenum">
              <a:rPr lang="en-US" altLang="en-US" sz="1200" smtClean="0"/>
              <a:pPr/>
              <a:t>12</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EC3B91DA-FB08-48BB-96F7-5ECE25899D56}"/>
              </a:ext>
            </a:extLst>
          </p:cNvPr>
          <p:cNvSpPr>
            <a:spLocks noGrp="1" noRot="1" noChangeAspect="1" noChangeArrowheads="1" noTextEdit="1"/>
          </p:cNvSpPr>
          <p:nvPr>
            <p:ph type="sldImg"/>
          </p:nvPr>
        </p:nvSpPr>
        <p:spPr>
          <a:xfrm>
            <a:off x="381000" y="457200"/>
            <a:ext cx="6096000" cy="3429000"/>
          </a:xfrm>
          <a:ln/>
        </p:spPr>
      </p:sp>
      <p:sp>
        <p:nvSpPr>
          <p:cNvPr id="93187" name="Notes Placeholder 2">
            <a:extLst>
              <a:ext uri="{FF2B5EF4-FFF2-40B4-BE49-F238E27FC236}">
                <a16:creationId xmlns:a16="http://schemas.microsoft.com/office/drawing/2014/main" id="{5998FDCD-2FCD-4707-BE3C-9CB1A803F599}"/>
              </a:ext>
            </a:extLst>
          </p:cNvPr>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buFont typeface="Arial" panose="020B0604020202020204" pitchFamily="34" charset="0"/>
              <a:buChar char="•"/>
              <a:defRPr/>
            </a:pPr>
            <a:r>
              <a:rPr lang="en-US" sz="1600" dirty="0"/>
              <a:t>Similarly, Ephesians 5:7-8 instructs, “Be not ye therefore partakers with them.  For ye were sometimes darkness, but now are ye light in the Lord:  walk as children of light.”  </a:t>
            </a:r>
          </a:p>
          <a:p>
            <a:pPr marL="285750" indent="-285750">
              <a:buFont typeface="Arial" panose="020B0604020202020204" pitchFamily="34" charset="0"/>
              <a:buChar char="•"/>
              <a:defRPr/>
            </a:pPr>
            <a:r>
              <a:rPr lang="en-US" sz="1600" dirty="0"/>
              <a:t>Are Christians endeavoring to avoid sin as they should or do they see how close they can be like the world?</a:t>
            </a:r>
          </a:p>
          <a:p>
            <a:pPr>
              <a:defRPr/>
            </a:pPr>
            <a:endParaRPr lang="en-US" altLang="en-US" dirty="0"/>
          </a:p>
        </p:txBody>
      </p:sp>
      <p:sp>
        <p:nvSpPr>
          <p:cNvPr id="29700" name="Slide Number Placeholder 3">
            <a:extLst>
              <a:ext uri="{FF2B5EF4-FFF2-40B4-BE49-F238E27FC236}">
                <a16:creationId xmlns:a16="http://schemas.microsoft.com/office/drawing/2014/main" id="{6203BFC7-8520-4EED-89DC-5CB58B0318B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98457E-70F0-4592-BA54-785534616AA3}" type="slidenum">
              <a:rPr lang="en-US" altLang="en-US" sz="1200" smtClean="0"/>
              <a:pPr/>
              <a:t>13</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F55780BD-B944-4D00-8853-6776580A4D64}"/>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A8603E33-87CA-4DDF-B941-FCC9E02AEC78}"/>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buFontTx/>
              <a:buChar char="•"/>
            </a:pPr>
            <a:r>
              <a:rPr lang="en-US" altLang="en-US" sz="1600" b="1"/>
              <a:t>Christians must also love one another to walk in the light</a:t>
            </a:r>
            <a:r>
              <a:rPr lang="en-US" altLang="en-US" sz="1600"/>
              <a:t>.  </a:t>
            </a:r>
          </a:p>
          <a:p>
            <a:pPr marL="285750" indent="-285750">
              <a:buFontTx/>
              <a:buChar char="•"/>
            </a:pPr>
            <a:r>
              <a:rPr lang="en-US" altLang="en-US" sz="1600"/>
              <a:t>1 John 2:9-11 teaches, “He that saith he is in the light, and hateth his brother, is in darkness even until now.  He that loveth his brother abideth in the light, and there is none occasion of stumbling in him. But he that hateth his brother is in darkness, and walketh in darkness, and knoweth not whither he goeth, because that darkness hath blinded his eyes.”  </a:t>
            </a:r>
          </a:p>
          <a:p>
            <a:pPr marL="285750" indent="-285750">
              <a:buFontTx/>
              <a:buChar char="•"/>
            </a:pPr>
            <a:r>
              <a:rPr lang="en-US" altLang="en-US" sz="1600"/>
              <a:t>Too often, people are blinded by hate toward others, failing to remember the other person was created in the image of God and failing to act in love (Genesis 1:27 and Matthew 5:38-48).</a:t>
            </a:r>
          </a:p>
        </p:txBody>
      </p:sp>
      <p:sp>
        <p:nvSpPr>
          <p:cNvPr id="31748" name="Slide Number Placeholder 3">
            <a:extLst>
              <a:ext uri="{FF2B5EF4-FFF2-40B4-BE49-F238E27FC236}">
                <a16:creationId xmlns:a16="http://schemas.microsoft.com/office/drawing/2014/main" id="{4083AF41-9A3E-4AE9-935B-A9097B86277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AA29F8-F729-4E51-8903-3CEEAC7C51B2}" type="slidenum">
              <a:rPr lang="en-US" altLang="en-US" sz="1200" smtClean="0"/>
              <a:pPr/>
              <a:t>14</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87ACFCA-59DF-40F7-8E74-5F64F33F4B71}"/>
              </a:ext>
            </a:extLst>
          </p:cNvPr>
          <p:cNvSpPr>
            <a:spLocks noGrp="1" noRot="1" noChangeAspect="1" noChangeArrowheads="1" noTextEdit="1"/>
          </p:cNvSpPr>
          <p:nvPr>
            <p:ph type="sldImg"/>
          </p:nvPr>
        </p:nvSpPr>
        <p:spPr>
          <a:ln/>
        </p:spPr>
      </p:sp>
      <p:sp>
        <p:nvSpPr>
          <p:cNvPr id="95235" name="Notes Placeholder 2">
            <a:extLst>
              <a:ext uri="{FF2B5EF4-FFF2-40B4-BE49-F238E27FC236}">
                <a16:creationId xmlns:a16="http://schemas.microsoft.com/office/drawing/2014/main" id="{E0B76889-9EF9-4913-AB8A-3E72689D81C7}"/>
              </a:ext>
            </a:extLst>
          </p:cNvPr>
          <p:cNvSpPr>
            <a:spLocks noGrp="1"/>
          </p:cNvSpPr>
          <p:nvPr>
            <p:ph type="body" idx="1"/>
          </p:nvPr>
        </p:nvSpPr>
        <p:spPr>
          <a:xfrm>
            <a:off x="914400" y="4343400"/>
            <a:ext cx="5029200" cy="4572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buFont typeface="Arial" panose="020B0604020202020204" pitchFamily="34" charset="0"/>
              <a:buChar char="•"/>
              <a:defRPr/>
            </a:pPr>
            <a:r>
              <a:rPr lang="en-US" sz="1600" dirty="0"/>
              <a:t>Christians should understand their worship and service may help and even entertain them, but </a:t>
            </a:r>
            <a:r>
              <a:rPr lang="en-US" sz="1600" b="1" dirty="0"/>
              <a:t>worship is about God and His glory.</a:t>
            </a:r>
            <a:r>
              <a:rPr lang="en-US" sz="1600" dirty="0"/>
              <a:t>  </a:t>
            </a:r>
          </a:p>
          <a:p>
            <a:pPr marL="285750" indent="-285750">
              <a:buFont typeface="Arial" panose="020B0604020202020204" pitchFamily="34" charset="0"/>
              <a:buChar char="•"/>
              <a:defRPr/>
            </a:pPr>
            <a:r>
              <a:rPr lang="en-US" sz="1600" dirty="0"/>
              <a:t>Worship is not about what the worshipper gets, but is about serving a Holy, Holy, Holy God.  </a:t>
            </a:r>
          </a:p>
          <a:p>
            <a:pPr marL="285750" indent="-285750">
              <a:buFont typeface="Arial" panose="020B0604020202020204" pitchFamily="34" charset="0"/>
              <a:buChar char="•"/>
              <a:defRPr/>
            </a:pPr>
            <a:r>
              <a:rPr lang="en-US" sz="1600" dirty="0"/>
              <a:t>The scriptures teach that the Christian’s good works should shine forth.  </a:t>
            </a:r>
          </a:p>
          <a:p>
            <a:pPr marL="285750" indent="-285750">
              <a:buFont typeface="Arial" panose="020B0604020202020204" pitchFamily="34" charset="0"/>
              <a:buChar char="•"/>
              <a:defRPr/>
            </a:pPr>
            <a:r>
              <a:rPr lang="en-US" sz="1600" dirty="0"/>
              <a:t>In Revelation 3, one can consider the lukewarm </a:t>
            </a:r>
            <a:r>
              <a:rPr lang="en-US" sz="1600" dirty="0" err="1"/>
              <a:t>Laeodecians</a:t>
            </a:r>
            <a:r>
              <a:rPr lang="en-US" sz="1600" dirty="0"/>
              <a:t>.  </a:t>
            </a:r>
          </a:p>
          <a:p>
            <a:pPr marL="285750" indent="-285750">
              <a:buFont typeface="Arial" panose="020B0604020202020204" pitchFamily="34" charset="0"/>
              <a:buChar char="•"/>
              <a:defRPr/>
            </a:pPr>
            <a:r>
              <a:rPr lang="en-US" sz="1600" dirty="0"/>
              <a:t>Why are folks lukewarm today?  How do Christians show their faith by their works?  </a:t>
            </a:r>
          </a:p>
          <a:p>
            <a:pPr marL="285750" indent="-285750">
              <a:buFont typeface="Arial" panose="020B0604020202020204" pitchFamily="34" charset="0"/>
              <a:buChar char="•"/>
              <a:defRPr/>
            </a:pPr>
            <a:r>
              <a:rPr lang="en-US" sz="1600" dirty="0"/>
              <a:t>Love and the resulting works in the name of Christ done in faith allows all to see.  </a:t>
            </a:r>
          </a:p>
          <a:p>
            <a:pPr marL="285750" indent="-285750">
              <a:buFont typeface="Arial" panose="020B0604020202020204" pitchFamily="34" charset="0"/>
              <a:buChar char="•"/>
              <a:defRPr/>
            </a:pPr>
            <a:r>
              <a:rPr lang="en-US" sz="1600" dirty="0"/>
              <a:t>Good works are understood without translation of language and are seen by the blind.</a:t>
            </a:r>
          </a:p>
          <a:p>
            <a:pPr>
              <a:defRPr/>
            </a:pPr>
            <a:endParaRPr lang="en-US" altLang="en-US" dirty="0"/>
          </a:p>
        </p:txBody>
      </p:sp>
      <p:sp>
        <p:nvSpPr>
          <p:cNvPr id="33796" name="Slide Number Placeholder 3">
            <a:extLst>
              <a:ext uri="{FF2B5EF4-FFF2-40B4-BE49-F238E27FC236}">
                <a16:creationId xmlns:a16="http://schemas.microsoft.com/office/drawing/2014/main" id="{B5EE2E36-E07C-4C36-A791-FE08E7C9D2DF}"/>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4CE86E-7643-47FB-8527-4448C713ACE0}" type="slidenum">
              <a:rPr lang="en-US" altLang="en-US" sz="1200" smtClean="0"/>
              <a:pPr/>
              <a:t>15</a:t>
            </a:fld>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C07274CF-43DA-45DE-A575-DDDD62D6DA7A}"/>
              </a:ext>
            </a:extLst>
          </p:cNvPr>
          <p:cNvSpPr>
            <a:spLocks noGrp="1" noRot="1" noChangeAspect="1" noChangeArrowheads="1" noTextEdit="1"/>
          </p:cNvSpPr>
          <p:nvPr>
            <p:ph type="sldImg"/>
          </p:nvPr>
        </p:nvSpPr>
        <p:spPr>
          <a:ln/>
        </p:spPr>
      </p:sp>
      <p:sp>
        <p:nvSpPr>
          <p:cNvPr id="96259" name="Notes Placeholder 2">
            <a:extLst>
              <a:ext uri="{FF2B5EF4-FFF2-40B4-BE49-F238E27FC236}">
                <a16:creationId xmlns:a16="http://schemas.microsoft.com/office/drawing/2014/main" id="{E80EC2F7-B853-41D0-BFAE-F0C7F841E8D9}"/>
              </a:ext>
            </a:extLst>
          </p:cNvPr>
          <p:cNvSpPr>
            <a:spLocks noGrp="1"/>
          </p:cNvSpPr>
          <p:nvPr>
            <p:ph type="body" idx="1"/>
          </p:nvPr>
        </p:nvSpPr>
        <p:spPr>
          <a:xfrm>
            <a:off x="381000" y="4191000"/>
            <a:ext cx="6172200" cy="495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defRPr/>
            </a:pPr>
            <a:r>
              <a:rPr lang="en-US" sz="1400" b="1" dirty="0"/>
              <a:t>Christians must grow or become blind</a:t>
            </a:r>
            <a:r>
              <a:rPr lang="en-US" sz="1400" dirty="0"/>
              <a:t>.  </a:t>
            </a:r>
          </a:p>
          <a:p>
            <a:pPr marL="171450" indent="-171450">
              <a:buFont typeface="Arial" panose="020B0604020202020204" pitchFamily="34" charset="0"/>
              <a:buChar char="•"/>
              <a:defRPr/>
            </a:pPr>
            <a:r>
              <a:rPr lang="en-US" sz="1400" dirty="0"/>
              <a:t>In the human visual system, amblyopia is a lazy eye, either because the eye turns (strabismus) or has a large refractive error.  </a:t>
            </a:r>
          </a:p>
          <a:p>
            <a:pPr marL="628650" lvl="1" indent="-171450">
              <a:buFont typeface="Arial" panose="020B0604020202020204" pitchFamily="34" charset="0"/>
              <a:buChar char="•"/>
              <a:defRPr/>
            </a:pPr>
            <a:r>
              <a:rPr lang="en-US" sz="1400" dirty="0"/>
              <a:t>Refraction measures the power needed in glasses to let an eye see well.  </a:t>
            </a:r>
          </a:p>
          <a:p>
            <a:pPr marL="628650" lvl="1" indent="-171450">
              <a:buFont typeface="Arial" panose="020B0604020202020204" pitchFamily="34" charset="0"/>
              <a:buChar char="•"/>
              <a:defRPr/>
            </a:pPr>
            <a:r>
              <a:rPr lang="en-US" sz="1400" dirty="0"/>
              <a:t>Sometimes, an eye fails to develop properly when it is significantly underutilized compared to its fellow eyes because of the difference from its fellow eye, such that no matter what power is placed in the glasses, the eye will not see well.  </a:t>
            </a:r>
          </a:p>
          <a:p>
            <a:pPr marL="628650" lvl="1" indent="-171450">
              <a:buFont typeface="Arial" panose="020B0604020202020204" pitchFamily="34" charset="0"/>
              <a:buChar char="•"/>
              <a:defRPr/>
            </a:pPr>
            <a:r>
              <a:rPr lang="en-US" sz="1400" dirty="0"/>
              <a:t>It is no longer neurologically “wired” to see normally.  </a:t>
            </a:r>
          </a:p>
          <a:p>
            <a:pPr marL="628650" lvl="1" indent="-171450">
              <a:buFont typeface="Arial" panose="020B0604020202020204" pitchFamily="34" charset="0"/>
              <a:buChar char="•"/>
              <a:defRPr/>
            </a:pPr>
            <a:r>
              <a:rPr lang="en-US" sz="1400" dirty="0"/>
              <a:t>This is amblyopia.  </a:t>
            </a:r>
          </a:p>
          <a:p>
            <a:pPr marL="628650" lvl="1" indent="-171450">
              <a:buFont typeface="Arial" panose="020B0604020202020204" pitchFamily="34" charset="0"/>
              <a:buChar char="•"/>
              <a:defRPr/>
            </a:pPr>
            <a:r>
              <a:rPr lang="en-US" sz="1400" dirty="0"/>
              <a:t>In comparison, one might imagine how this might work with another body part.  </a:t>
            </a:r>
          </a:p>
          <a:p>
            <a:pPr marL="628650" lvl="1" indent="-171450">
              <a:buFont typeface="Arial" panose="020B0604020202020204" pitchFamily="34" charset="0"/>
              <a:buChar char="•"/>
              <a:defRPr/>
            </a:pPr>
            <a:r>
              <a:rPr lang="en-US" sz="1400" dirty="0"/>
              <a:t>For example, if one's right arm was tied behind their back such that only the left arm was used for an entire year, the left arm would gain in strength while the right would wane in strength.  </a:t>
            </a:r>
          </a:p>
          <a:p>
            <a:pPr marL="171450" indent="-171450">
              <a:buFont typeface="Arial" panose="020B0604020202020204" pitchFamily="34" charset="0"/>
              <a:buChar char="•"/>
              <a:defRPr/>
            </a:pPr>
            <a:r>
              <a:rPr lang="en-US" sz="1400" dirty="0"/>
              <a:t>Growth and use is important in combating spiritual blindness.  </a:t>
            </a:r>
          </a:p>
          <a:p>
            <a:pPr marL="171450" indent="-171450">
              <a:buFont typeface="Arial" panose="020B0604020202020204" pitchFamily="34" charset="0"/>
              <a:buChar char="•"/>
              <a:defRPr/>
            </a:pPr>
            <a:r>
              <a:rPr lang="en-US" sz="1400" dirty="0"/>
              <a:t>Christians must exercise God’s promises to escape lust and become partakers of God’s holiness.  </a:t>
            </a:r>
          </a:p>
          <a:p>
            <a:pPr>
              <a:defRPr/>
            </a:pPr>
            <a:endParaRPr lang="en-US" altLang="en-US" sz="1400" dirty="0"/>
          </a:p>
        </p:txBody>
      </p:sp>
      <p:sp>
        <p:nvSpPr>
          <p:cNvPr id="35844" name="Slide Number Placeholder 3">
            <a:extLst>
              <a:ext uri="{FF2B5EF4-FFF2-40B4-BE49-F238E27FC236}">
                <a16:creationId xmlns:a16="http://schemas.microsoft.com/office/drawing/2014/main" id="{5820328F-2E23-4C74-A193-475EDAB8DB9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EC60ED-4865-42B5-A3FB-A6E7EB7F6A2E}" type="slidenum">
              <a:rPr lang="en-US" altLang="en-US" sz="1200" smtClean="0"/>
              <a:pPr/>
              <a:t>16</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9C3FF0A9-8926-4F98-9D2E-B576509B1E24}"/>
              </a:ext>
            </a:extLst>
          </p:cNvPr>
          <p:cNvSpPr>
            <a:spLocks noGrp="1" noRot="1" noChangeAspect="1" noChangeArrowheads="1" noTextEdit="1"/>
          </p:cNvSpPr>
          <p:nvPr>
            <p:ph type="sldImg"/>
          </p:nvPr>
        </p:nvSpPr>
        <p:spPr>
          <a:ln/>
        </p:spPr>
      </p:sp>
      <p:sp>
        <p:nvSpPr>
          <p:cNvPr id="97283" name="Notes Placeholder 2">
            <a:extLst>
              <a:ext uri="{FF2B5EF4-FFF2-40B4-BE49-F238E27FC236}">
                <a16:creationId xmlns:a16="http://schemas.microsoft.com/office/drawing/2014/main" id="{011109B8-8CEF-4D29-BB6E-6CF9F986E21F}"/>
              </a:ext>
            </a:extLst>
          </p:cNvPr>
          <p:cNvSpPr>
            <a:spLocks noGrp="1"/>
          </p:cNvSpPr>
          <p:nvPr>
            <p:ph type="body" idx="1"/>
          </p:nvPr>
        </p:nvSpPr>
        <p:spPr>
          <a:xfrm>
            <a:off x="381000" y="4114800"/>
            <a:ext cx="6248400" cy="4876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defRPr/>
            </a:pPr>
            <a:r>
              <a:rPr lang="en-US" sz="1400" dirty="0"/>
              <a:t>2 Peter 1:3-9 instructs, “According as his divine power hath given unto us all things that pertain unto life and godliness, through the knowledge of him that hath called us to glory and virtue:  Whereby are given unto us exceeding great and precious promises: that by these ye might be partakers of the divine nature, having escaped the corruption that is in the world through lust. And beside this, giving all diligence, add to your faith virtue; and to virtue knowledge; And to knowledge temperance; and to temperance patience; and to patience godliness; And to godliness brotherly kindness; and to brotherly kindness charity. For if these things be in you, and abound, they make you that ye shall neither be barren nor unfruitful in the knowledge of our Lord Jesus Christ.  But he that </a:t>
            </a:r>
            <a:r>
              <a:rPr lang="en-US" sz="1400" dirty="0" err="1"/>
              <a:t>lacketh</a:t>
            </a:r>
            <a:r>
              <a:rPr lang="en-US" sz="1400" dirty="0"/>
              <a:t> these things is blind, and cannot see afar off, and hath forgotten that he was purged from his old sins.”  </a:t>
            </a:r>
          </a:p>
          <a:p>
            <a:pPr marL="171450" indent="-171450">
              <a:buFont typeface="Arial" panose="020B0604020202020204" pitchFamily="34" charset="0"/>
              <a:buChar char="•"/>
              <a:defRPr/>
            </a:pPr>
            <a:r>
              <a:rPr lang="en-US" sz="1400" dirty="0"/>
              <a:t>If Christians fail to exercise God’s promises in their life, then they have a form of spiritual amblyopia.  Then, a person is vulnerable to the corruption that is in the world through lust.  If they do not escape it, it will take control of their life.  </a:t>
            </a:r>
          </a:p>
          <a:p>
            <a:pPr marL="171450" indent="-171450">
              <a:buFont typeface="Arial" panose="020B0604020202020204" pitchFamily="34" charset="0"/>
              <a:buChar char="•"/>
              <a:defRPr/>
            </a:pPr>
            <a:r>
              <a:rPr lang="en-US" sz="1400" dirty="0"/>
              <a:t>Christians instead must seek to grow in God’s promises so they can become partakers of God’s divine nature and holiness.  </a:t>
            </a:r>
          </a:p>
          <a:p>
            <a:pPr marL="171450" indent="-171450">
              <a:buFont typeface="Arial" panose="020B0604020202020204" pitchFamily="34" charset="0"/>
              <a:buChar char="•"/>
              <a:defRPr/>
            </a:pPr>
            <a:r>
              <a:rPr lang="en-US" sz="1400" dirty="0"/>
              <a:t>Christians need to exercise their faith recognizing their dependence on God.  This cancels pride.  </a:t>
            </a:r>
          </a:p>
          <a:p>
            <a:pPr marL="171450" indent="-171450">
              <a:buFont typeface="Arial" panose="020B0604020202020204" pitchFamily="34" charset="0"/>
              <a:buChar char="•"/>
              <a:defRPr/>
            </a:pPr>
            <a:r>
              <a:rPr lang="en-US" sz="1400" dirty="0"/>
              <a:t>Failure to grow or use what God has given can result in a form of spiritual amblyopia or spiritual blindness.  </a:t>
            </a:r>
          </a:p>
          <a:p>
            <a:pPr>
              <a:defRPr/>
            </a:pPr>
            <a:endParaRPr lang="en-US" altLang="en-US" dirty="0"/>
          </a:p>
        </p:txBody>
      </p:sp>
      <p:sp>
        <p:nvSpPr>
          <p:cNvPr id="37892" name="Slide Number Placeholder 3">
            <a:extLst>
              <a:ext uri="{FF2B5EF4-FFF2-40B4-BE49-F238E27FC236}">
                <a16:creationId xmlns:a16="http://schemas.microsoft.com/office/drawing/2014/main" id="{11AF4017-1BDD-47BE-B913-8AC72236571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3769628-067D-44CB-A129-AFF3AFA15ACB}" type="slidenum">
              <a:rPr lang="en-US" altLang="en-US" sz="1200" smtClean="0"/>
              <a:pPr/>
              <a:t>17</a:t>
            </a:fld>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C5D6962F-4FCB-4244-811D-D57303915104}"/>
              </a:ext>
            </a:extLst>
          </p:cNvPr>
          <p:cNvSpPr>
            <a:spLocks noGrp="1" noRot="1" noChangeAspect="1" noChangeArrowheads="1" noTextEdit="1"/>
          </p:cNvSpPr>
          <p:nvPr>
            <p:ph type="sldImg"/>
          </p:nvPr>
        </p:nvSpPr>
        <p:spPr>
          <a:ln/>
        </p:spPr>
      </p:sp>
      <p:sp>
        <p:nvSpPr>
          <p:cNvPr id="39939" name="Notes Placeholder 2">
            <a:extLst>
              <a:ext uri="{FF2B5EF4-FFF2-40B4-BE49-F238E27FC236}">
                <a16:creationId xmlns:a16="http://schemas.microsoft.com/office/drawing/2014/main" id="{24A83053-3632-44FB-901C-E2A1C1436FE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9940" name="Slide Number Placeholder 3">
            <a:extLst>
              <a:ext uri="{FF2B5EF4-FFF2-40B4-BE49-F238E27FC236}">
                <a16:creationId xmlns:a16="http://schemas.microsoft.com/office/drawing/2014/main" id="{2DB574A1-642D-4AC3-9D8D-7FEE9618371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F51145-BD95-403F-938D-F224FBF223A8}" type="slidenum">
              <a:rPr lang="en-US" altLang="en-US" sz="1200" smtClean="0"/>
              <a:pPr/>
              <a:t>18</a:t>
            </a:fld>
            <a:endParaRPr lang="en-US"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62690569-78C7-4C8F-8CFE-1EE6935204BA}"/>
              </a:ext>
            </a:extLst>
          </p:cNvPr>
          <p:cNvSpPr>
            <a:spLocks noGrp="1" noRot="1" noChangeAspect="1" noChangeArrowheads="1" noTextEdit="1"/>
          </p:cNvSpPr>
          <p:nvPr>
            <p:ph type="sldImg"/>
          </p:nvPr>
        </p:nvSpPr>
        <p:spPr>
          <a:ln/>
        </p:spPr>
      </p:sp>
      <p:sp>
        <p:nvSpPr>
          <p:cNvPr id="41987" name="Notes Placeholder 2">
            <a:extLst>
              <a:ext uri="{FF2B5EF4-FFF2-40B4-BE49-F238E27FC236}">
                <a16:creationId xmlns:a16="http://schemas.microsoft.com/office/drawing/2014/main" id="{9E265565-3B59-4678-B2AF-8F268733E1C9}"/>
              </a:ext>
            </a:extLst>
          </p:cNvPr>
          <p:cNvSpPr>
            <a:spLocks noGrp="1"/>
          </p:cNvSpPr>
          <p:nvPr>
            <p:ph type="body" idx="1"/>
          </p:nvPr>
        </p:nvSpPr>
        <p:spPr>
          <a:xfrm>
            <a:off x="914400" y="4343400"/>
            <a:ext cx="5029200" cy="4343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buFont typeface="Arial" panose="020B0604020202020204" pitchFamily="34" charset="0"/>
              <a:buChar char="•"/>
              <a:defRPr/>
            </a:pPr>
            <a:r>
              <a:rPr lang="en-US" altLang="en-US" sz="1600" dirty="0"/>
              <a:t>Another corruption that is in the world through lust is materialism and greed.  </a:t>
            </a:r>
          </a:p>
          <a:p>
            <a:pPr marL="285750" indent="-285750">
              <a:buFont typeface="Arial" panose="020B0604020202020204" pitchFamily="34" charset="0"/>
              <a:buChar char="•"/>
              <a:defRPr/>
            </a:pPr>
            <a:r>
              <a:rPr lang="en-US" altLang="en-US" sz="1600" b="1" dirty="0"/>
              <a:t>While avoiding the snare of greed, Christians need to be seeking to help others in need</a:t>
            </a:r>
            <a:r>
              <a:rPr lang="en-US" altLang="en-US" sz="1600" dirty="0"/>
              <a:t>.  </a:t>
            </a:r>
          </a:p>
          <a:p>
            <a:pPr marL="285750" indent="-285750">
              <a:buFont typeface="Arial" panose="020B0604020202020204" pitchFamily="34" charset="0"/>
              <a:buChar char="•"/>
              <a:defRPr/>
            </a:pPr>
            <a:r>
              <a:rPr lang="en-US" altLang="en-US" sz="1600" dirty="0"/>
              <a:t>Proverbs 23:4-5 teaches, "</a:t>
            </a:r>
            <a:r>
              <a:rPr lang="en-US" altLang="en-US" sz="1600" dirty="0" err="1"/>
              <a:t>Labour</a:t>
            </a:r>
            <a:r>
              <a:rPr lang="en-US" altLang="en-US" sz="1600" dirty="0"/>
              <a:t> not to be rich: cease from thine own wisdom. Wilt thou set thine eyes upon that which is not? for riches certainly make themselves wings; they fly away as an eagle toward heaven.”  </a:t>
            </a:r>
          </a:p>
          <a:p>
            <a:pPr marL="285750" indent="-285750">
              <a:buFont typeface="Arial" panose="020B0604020202020204" pitchFamily="34" charset="0"/>
              <a:buChar char="•"/>
              <a:defRPr/>
            </a:pPr>
            <a:r>
              <a:rPr lang="en-US" altLang="en-US" sz="1600" dirty="0"/>
              <a:t>In the same fashion, the parable of the sower and soils in Matthew 13:22 warns that riches often act as thistles to choke Christians with the care of the world. (See also Heb 6:8).  </a:t>
            </a:r>
          </a:p>
          <a:p>
            <a:pPr marL="285750" indent="-285750">
              <a:buFont typeface="Arial" panose="020B0604020202020204" pitchFamily="34" charset="0"/>
              <a:buChar char="•"/>
              <a:defRPr/>
            </a:pPr>
            <a:r>
              <a:rPr lang="en-US" altLang="en-US" sz="1600" dirty="0"/>
              <a:t>Proverbs 28:27 encourages, “He that giveth unto the poor shall not lack: but he that </a:t>
            </a:r>
            <a:r>
              <a:rPr lang="en-US" altLang="en-US" sz="1600" dirty="0" err="1"/>
              <a:t>hideth</a:t>
            </a:r>
            <a:r>
              <a:rPr lang="en-US" altLang="en-US" sz="1600" dirty="0"/>
              <a:t> his eyes shall have many a curse.” Do I hide my eyes? Are my eyes generous?</a:t>
            </a:r>
          </a:p>
          <a:p>
            <a:pPr>
              <a:defRPr/>
            </a:pPr>
            <a:endParaRPr lang="en-US" altLang="en-US" dirty="0"/>
          </a:p>
        </p:txBody>
      </p:sp>
      <p:sp>
        <p:nvSpPr>
          <p:cNvPr id="41988" name="Slide Number Placeholder 3">
            <a:extLst>
              <a:ext uri="{FF2B5EF4-FFF2-40B4-BE49-F238E27FC236}">
                <a16:creationId xmlns:a16="http://schemas.microsoft.com/office/drawing/2014/main" id="{F90325BB-7D80-46EB-B015-F82F7645750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D93A0A-F95B-4565-A8CE-3E3ECD79889B}" type="slidenum">
              <a:rPr lang="en-US" altLang="en-US" sz="1200" smtClean="0"/>
              <a:pPr/>
              <a:t>19</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253C6B97-38DC-4902-9362-D7E62DF4890F}"/>
              </a:ext>
            </a:extLst>
          </p:cNvPr>
          <p:cNvSpPr>
            <a:spLocks noGrp="1" noRot="1" noChangeAspect="1" noChangeArrowheads="1" noTextEdit="1"/>
          </p:cNvSpPr>
          <p:nvPr>
            <p:ph type="sldImg"/>
          </p:nvPr>
        </p:nvSpPr>
        <p:spPr>
          <a:ln/>
        </p:spPr>
      </p:sp>
      <p:sp>
        <p:nvSpPr>
          <p:cNvPr id="7171" name="Notes Placeholder 2">
            <a:extLst>
              <a:ext uri="{FF2B5EF4-FFF2-40B4-BE49-F238E27FC236}">
                <a16:creationId xmlns:a16="http://schemas.microsoft.com/office/drawing/2014/main" id="{66A79A77-87D3-415F-94A6-A362741F73A1}"/>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Optometrists spend their professional careers thinking about how to combat vision problems and blindness.  Often glasses or a contact lens prescription addresses the concern.  Other times, a medication to combat a disease like glaucoma is required.  In the previous lesson, a myriad of causes of spiritual blindness has been discussed. Some examples included the pride of life, the lust of the flesh, the lust of the eyes.  Character traits such as self-righteousness, alcohol/drug abuse, disobedience/rebellion, greed/mammon, hypocrisy, and prejudice can lead to spiritual blindness.  And finally, certain actions like a failure to recognize God, seeking men’s approval, and a failure to know God’s word can be a contributor. </a:t>
            </a:r>
          </a:p>
          <a:p>
            <a:r>
              <a:rPr lang="en-US" altLang="en-US"/>
              <a:t> </a:t>
            </a:r>
          </a:p>
          <a:p>
            <a:r>
              <a:rPr lang="en-US" altLang="en-US"/>
              <a:t>When suffering from spiritual blindness, can one combat it to help improve one’s vision?  The Christian must use their eternal prism or lens of faith to look not at the temporal, but at the eternal.  So, how do Christians combat spiritual blindness?</a:t>
            </a:r>
          </a:p>
          <a:p>
            <a:endParaRPr lang="en-US" altLang="en-US"/>
          </a:p>
        </p:txBody>
      </p:sp>
      <p:sp>
        <p:nvSpPr>
          <p:cNvPr id="7172" name="Slide Number Placeholder 3">
            <a:extLst>
              <a:ext uri="{FF2B5EF4-FFF2-40B4-BE49-F238E27FC236}">
                <a16:creationId xmlns:a16="http://schemas.microsoft.com/office/drawing/2014/main" id="{B3EF8E4C-F79C-4A50-9B77-42936861163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50888" indent="-288925">
              <a:defRPr sz="2400">
                <a:solidFill>
                  <a:schemeClr val="tx1"/>
                </a:solidFill>
                <a:latin typeface="Times New Roman" panose="02020603050405020304" pitchFamily="18" charset="0"/>
              </a:defRPr>
            </a:lvl2pPr>
            <a:lvl3pPr marL="1155700" indent="-230188">
              <a:defRPr sz="2400">
                <a:solidFill>
                  <a:schemeClr val="tx1"/>
                </a:solidFill>
                <a:latin typeface="Times New Roman" panose="02020603050405020304" pitchFamily="18" charset="0"/>
              </a:defRPr>
            </a:lvl3pPr>
            <a:lvl4pPr marL="1619250" indent="-230188">
              <a:defRPr sz="2400">
                <a:solidFill>
                  <a:schemeClr val="tx1"/>
                </a:solidFill>
                <a:latin typeface="Times New Roman" panose="02020603050405020304" pitchFamily="18" charset="0"/>
              </a:defRPr>
            </a:lvl4pPr>
            <a:lvl5pPr marL="2081213" indent="-230188">
              <a:defRPr sz="2400">
                <a:solidFill>
                  <a:schemeClr val="tx1"/>
                </a:solidFill>
                <a:latin typeface="Times New Roman" panose="02020603050405020304" pitchFamily="18" charset="0"/>
              </a:defRPr>
            </a:lvl5pPr>
            <a:lvl6pPr marL="2538413" indent="-230188" eaLnBrk="0" fontAlgn="base" hangingPunct="0">
              <a:spcBef>
                <a:spcPct val="0"/>
              </a:spcBef>
              <a:spcAft>
                <a:spcPct val="0"/>
              </a:spcAft>
              <a:defRPr sz="2400">
                <a:solidFill>
                  <a:schemeClr val="tx1"/>
                </a:solidFill>
                <a:latin typeface="Times New Roman" panose="02020603050405020304" pitchFamily="18" charset="0"/>
              </a:defRPr>
            </a:lvl6pPr>
            <a:lvl7pPr marL="2995613" indent="-230188" eaLnBrk="0" fontAlgn="base" hangingPunct="0">
              <a:spcBef>
                <a:spcPct val="0"/>
              </a:spcBef>
              <a:spcAft>
                <a:spcPct val="0"/>
              </a:spcAft>
              <a:defRPr sz="2400">
                <a:solidFill>
                  <a:schemeClr val="tx1"/>
                </a:solidFill>
                <a:latin typeface="Times New Roman" panose="02020603050405020304" pitchFamily="18" charset="0"/>
              </a:defRPr>
            </a:lvl7pPr>
            <a:lvl8pPr marL="3452813" indent="-230188" eaLnBrk="0" fontAlgn="base" hangingPunct="0">
              <a:spcBef>
                <a:spcPct val="0"/>
              </a:spcBef>
              <a:spcAft>
                <a:spcPct val="0"/>
              </a:spcAft>
              <a:defRPr sz="2400">
                <a:solidFill>
                  <a:schemeClr val="tx1"/>
                </a:solidFill>
                <a:latin typeface="Times New Roman" panose="02020603050405020304" pitchFamily="18" charset="0"/>
              </a:defRPr>
            </a:lvl8pPr>
            <a:lvl9pPr marL="3910013" indent="-230188" eaLnBrk="0" fontAlgn="base" hangingPunct="0">
              <a:spcBef>
                <a:spcPct val="0"/>
              </a:spcBef>
              <a:spcAft>
                <a:spcPct val="0"/>
              </a:spcAft>
              <a:defRPr sz="2400">
                <a:solidFill>
                  <a:schemeClr val="tx1"/>
                </a:solidFill>
                <a:latin typeface="Times New Roman" panose="02020603050405020304" pitchFamily="18" charset="0"/>
              </a:defRPr>
            </a:lvl9pPr>
          </a:lstStyle>
          <a:p>
            <a:fld id="{39EFF56D-6E28-4124-B0C3-1AC88B04F311}" type="slidenum">
              <a:rPr lang="en-US" altLang="en-US" sz="1200" smtClean="0"/>
              <a:pPr/>
              <a:t>2</a:t>
            </a:fld>
            <a:endParaRPr lang="en-US"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C82701B3-1CE7-4F95-B4D3-941897C88F4A}"/>
              </a:ext>
            </a:extLst>
          </p:cNvPr>
          <p:cNvSpPr>
            <a:spLocks noGrp="1" noRot="1" noChangeAspect="1" noChangeArrowheads="1" noTextEdit="1"/>
          </p:cNvSpPr>
          <p:nvPr>
            <p:ph type="sldImg"/>
          </p:nvPr>
        </p:nvSpPr>
        <p:spPr>
          <a:ln/>
        </p:spPr>
      </p:sp>
      <p:sp>
        <p:nvSpPr>
          <p:cNvPr id="44035" name="Notes Placeholder 2">
            <a:extLst>
              <a:ext uri="{FF2B5EF4-FFF2-40B4-BE49-F238E27FC236}">
                <a16:creationId xmlns:a16="http://schemas.microsoft.com/office/drawing/2014/main" id="{AD73A776-9396-4037-9D78-E202A5AD1176}"/>
              </a:ext>
            </a:extLst>
          </p:cNvPr>
          <p:cNvSpPr>
            <a:spLocks noGrp="1"/>
          </p:cNvSpPr>
          <p:nvPr>
            <p:ph type="body" idx="1"/>
          </p:nvPr>
        </p:nvSpPr>
        <p:spPr>
          <a:xfrm>
            <a:off x="381000" y="4267200"/>
            <a:ext cx="5791200" cy="4724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sz="1400" b="1" u="sng" dirty="0"/>
              <a:t>Christ Cures Blindness</a:t>
            </a:r>
            <a:endParaRPr lang="en-US" altLang="en-US" sz="1400" dirty="0"/>
          </a:p>
          <a:p>
            <a:pPr marL="171450" indent="-171450">
              <a:buFont typeface="Arial" panose="020B0604020202020204" pitchFamily="34" charset="0"/>
              <a:buChar char="•"/>
              <a:defRPr/>
            </a:pPr>
            <a:r>
              <a:rPr lang="en-US" altLang="en-US" sz="1400" dirty="0"/>
              <a:t>In John 8:12, Jesus encourages His followers, "I am the light of the world: he that </a:t>
            </a:r>
            <a:r>
              <a:rPr lang="en-US" altLang="en-US" sz="1400" dirty="0" err="1"/>
              <a:t>followeth</a:t>
            </a:r>
            <a:r>
              <a:rPr lang="en-US" altLang="en-US" sz="1400" dirty="0"/>
              <a:t> me shall not walk in darkness, but shall have the light of life.”</a:t>
            </a:r>
          </a:p>
          <a:p>
            <a:pPr marL="171450" indent="-171450">
              <a:buFont typeface="Arial" panose="020B0604020202020204" pitchFamily="34" charset="0"/>
              <a:buChar char="•"/>
              <a:defRPr/>
            </a:pPr>
            <a:r>
              <a:rPr lang="en-US" altLang="en-US" sz="1400" dirty="0"/>
              <a:t>Combating spiritual blindness involves many things.  </a:t>
            </a:r>
          </a:p>
          <a:p>
            <a:pPr marL="171450" indent="-171450">
              <a:buFont typeface="Arial" panose="020B0604020202020204" pitchFamily="34" charset="0"/>
              <a:buChar char="•"/>
              <a:defRPr/>
            </a:pPr>
            <a:r>
              <a:rPr lang="en-US" altLang="en-US" sz="1400" dirty="0"/>
              <a:t>Some things the Christian can do include: </a:t>
            </a:r>
          </a:p>
          <a:p>
            <a:pPr marL="628650" lvl="1" indent="-171450">
              <a:buFont typeface="Arial" panose="020B0604020202020204" pitchFamily="34" charset="0"/>
              <a:buChar char="•"/>
              <a:defRPr/>
            </a:pPr>
            <a:r>
              <a:rPr lang="en-US" altLang="en-US" sz="1400" dirty="0"/>
              <a:t>seeking God’s instruction; </a:t>
            </a:r>
          </a:p>
          <a:p>
            <a:pPr marL="628650" lvl="1" indent="-171450">
              <a:buFont typeface="Arial" panose="020B0604020202020204" pitchFamily="34" charset="0"/>
              <a:buChar char="•"/>
              <a:defRPr/>
            </a:pPr>
            <a:r>
              <a:rPr lang="en-US" altLang="en-US" sz="1400" dirty="0"/>
              <a:t>shining as light to the world while reflecting God’s light and love; </a:t>
            </a:r>
          </a:p>
          <a:p>
            <a:pPr marL="628650" lvl="1" indent="-171450">
              <a:buFont typeface="Arial" panose="020B0604020202020204" pitchFamily="34" charset="0"/>
              <a:buChar char="•"/>
              <a:defRPr/>
            </a:pPr>
            <a:r>
              <a:rPr lang="en-US" altLang="en-US" sz="1400" dirty="0"/>
              <a:t>walking as children of light; </a:t>
            </a:r>
          </a:p>
          <a:p>
            <a:pPr marL="628650" lvl="1" indent="-171450">
              <a:buFont typeface="Arial" panose="020B0604020202020204" pitchFamily="34" charset="0"/>
              <a:buChar char="•"/>
              <a:defRPr/>
            </a:pPr>
            <a:r>
              <a:rPr lang="en-US" altLang="en-US" sz="1400" dirty="0"/>
              <a:t>and abstaining from lust, pride, prejudice, sin, and hypocrisy; </a:t>
            </a:r>
          </a:p>
          <a:p>
            <a:pPr marL="628650" lvl="1" indent="-171450">
              <a:buFont typeface="Arial" panose="020B0604020202020204" pitchFamily="34" charset="0"/>
              <a:buChar char="•"/>
              <a:defRPr/>
            </a:pPr>
            <a:r>
              <a:rPr lang="en-US" altLang="en-US" sz="1400" dirty="0"/>
              <a:t>and demonstrating love to one another.  </a:t>
            </a:r>
          </a:p>
          <a:p>
            <a:pPr marL="171450" indent="-171450">
              <a:buFont typeface="Arial" panose="020B0604020202020204" pitchFamily="34" charset="0"/>
              <a:buChar char="•"/>
              <a:defRPr/>
            </a:pPr>
            <a:r>
              <a:rPr lang="en-US" altLang="en-US" sz="1400" dirty="0"/>
              <a:t>The smallest light of love in the darkness of this world shines as a beacon to those who do not have that light.  </a:t>
            </a:r>
          </a:p>
          <a:p>
            <a:pPr marL="171450" indent="-171450">
              <a:buFont typeface="Arial" panose="020B0604020202020204" pitchFamily="34" charset="0"/>
              <a:buChar char="•"/>
              <a:defRPr/>
            </a:pPr>
            <a:r>
              <a:rPr lang="en-US" altLang="en-US" sz="1400" dirty="0"/>
              <a:t>The process of growing in the promises of God allow the Christian to be fruitful in His kingdom. </a:t>
            </a:r>
          </a:p>
          <a:p>
            <a:pPr marL="171450" indent="-171450">
              <a:buFont typeface="Arial" panose="020B0604020202020204" pitchFamily="34" charset="0"/>
              <a:buChar char="•"/>
              <a:defRPr/>
            </a:pPr>
            <a:r>
              <a:rPr lang="en-US" altLang="en-US" sz="1400" dirty="0"/>
              <a:t>Lastly, Christians seek to escape the corruption in the world through lust including putting away materialism and greed. </a:t>
            </a:r>
          </a:p>
          <a:p>
            <a:pPr>
              <a:defRPr/>
            </a:pPr>
            <a:endParaRPr lang="en-US" altLang="en-US" dirty="0"/>
          </a:p>
        </p:txBody>
      </p:sp>
      <p:sp>
        <p:nvSpPr>
          <p:cNvPr id="44036" name="Slide Number Placeholder 3">
            <a:extLst>
              <a:ext uri="{FF2B5EF4-FFF2-40B4-BE49-F238E27FC236}">
                <a16:creationId xmlns:a16="http://schemas.microsoft.com/office/drawing/2014/main" id="{E1128772-0AC5-4DA1-B68A-BBDAA5D1C738}"/>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0A6082-1ADB-43E2-A60C-C972C503B963}" type="slidenum">
              <a:rPr lang="en-US" altLang="en-US" sz="1200" smtClean="0"/>
              <a:pPr/>
              <a:t>20</a:t>
            </a:fld>
            <a:endParaRPr lang="en-US"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16A1EAD0-E2D6-45BB-A3E8-26FE83F3AEC7}"/>
              </a:ext>
            </a:extLst>
          </p:cNvPr>
          <p:cNvSpPr>
            <a:spLocks noGrp="1" noRot="1" noChangeAspect="1" noChangeArrowheads="1" noTextEdit="1"/>
          </p:cNvSpPr>
          <p:nvPr>
            <p:ph type="sldImg"/>
          </p:nvPr>
        </p:nvSpPr>
        <p:spPr>
          <a:ln/>
        </p:spPr>
      </p:sp>
      <p:sp>
        <p:nvSpPr>
          <p:cNvPr id="48131" name="Notes Placeholder 2">
            <a:extLst>
              <a:ext uri="{FF2B5EF4-FFF2-40B4-BE49-F238E27FC236}">
                <a16:creationId xmlns:a16="http://schemas.microsoft.com/office/drawing/2014/main" id="{91E4DA0C-9D71-45B2-9477-1E6FC58D4A21}"/>
              </a:ext>
            </a:extLst>
          </p:cNvPr>
          <p:cNvSpPr>
            <a:spLocks noGrp="1"/>
          </p:cNvSpPr>
          <p:nvPr>
            <p:ph type="body" idx="1"/>
          </p:nvPr>
        </p:nvSpPr>
        <p:spPr>
          <a:xfrm>
            <a:off x="609600" y="4343400"/>
            <a:ext cx="5334000" cy="4724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defRPr/>
            </a:pPr>
            <a:r>
              <a:rPr lang="en-US" altLang="en-US" sz="1350" b="1" dirty="0"/>
              <a:t>Christ cured blindness physically during his ministry, but now He cures spiritual blindness</a:t>
            </a:r>
            <a:r>
              <a:rPr lang="en-US" altLang="en-US" sz="1350" dirty="0"/>
              <a:t>.  </a:t>
            </a:r>
          </a:p>
          <a:p>
            <a:pPr marL="171450" indent="-171450">
              <a:buFont typeface="Arial" panose="020B0604020202020204" pitchFamily="34" charset="0"/>
              <a:buChar char="•"/>
              <a:defRPr/>
            </a:pPr>
            <a:r>
              <a:rPr lang="en-US" altLang="en-US" sz="1350" dirty="0"/>
              <a:t>Many wanted to see Jesus in His time on earth as His fame for curing blindness (and disease) had spread.  </a:t>
            </a:r>
          </a:p>
          <a:p>
            <a:pPr marL="171450" indent="-171450">
              <a:buFont typeface="Arial" panose="020B0604020202020204" pitchFamily="34" charset="0"/>
              <a:buChar char="•"/>
              <a:defRPr/>
            </a:pPr>
            <a:r>
              <a:rPr lang="en-US" altLang="en-US" sz="1350" dirty="0"/>
              <a:t>Mark 8:22-25 records such an event on the blind man of Bethsaida.  These miracles allow one to recognize Jesus as the Christ.  Jesus draws a parallel to those who could not see spiritually.  </a:t>
            </a:r>
          </a:p>
          <a:p>
            <a:pPr marL="171450" indent="-171450">
              <a:buFont typeface="Arial" panose="020B0604020202020204" pitchFamily="34" charset="0"/>
              <a:buChar char="•"/>
              <a:defRPr/>
            </a:pPr>
            <a:r>
              <a:rPr lang="en-US" altLang="en-US" sz="1350" dirty="0"/>
              <a:t>Matthew 13:14-19 records, “And in them is fulfilled the prophecy of Esaias, which saith, By hearing ye shall hear, and shall not understand; and seeing ye shall see, and shall not perceive:  For this people’s heart is waxed gross, and their ears are dull of hearing, and their eyes they have closed; lest at any time they should see with their eyes, and hear with their ears, and should understand with their heart, and should be converted, and I should heal them.  But blessed are your eyes, for they see: and your ears, for they hear. For verily I say unto you, That many prophets and righteous men have desired to see those things which ye see, and have not seen them; and to hear those things which ye hear, and have not heard them.”</a:t>
            </a:r>
            <a:endParaRPr lang="en-US" altLang="en-US" dirty="0"/>
          </a:p>
        </p:txBody>
      </p:sp>
      <p:sp>
        <p:nvSpPr>
          <p:cNvPr id="46084" name="Slide Number Placeholder 3">
            <a:extLst>
              <a:ext uri="{FF2B5EF4-FFF2-40B4-BE49-F238E27FC236}">
                <a16:creationId xmlns:a16="http://schemas.microsoft.com/office/drawing/2014/main" id="{D7590B44-62A7-4200-BBF8-31A1867A5DB8}"/>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1B45CD0-EF87-4F8B-8472-FF7AC34DC38D}" type="slidenum">
              <a:rPr lang="en-US" altLang="en-US" sz="1200" smtClean="0"/>
              <a:pPr/>
              <a:t>21</a:t>
            </a:fld>
            <a:endParaRPr lang="en-US"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C163B211-5F38-44D0-95C4-BB86BA4B5D3B}"/>
              </a:ext>
            </a:extLst>
          </p:cNvPr>
          <p:cNvSpPr>
            <a:spLocks noGrp="1" noRot="1" noChangeAspect="1" noChangeArrowheads="1" noTextEdit="1"/>
          </p:cNvSpPr>
          <p:nvPr>
            <p:ph type="sldImg"/>
          </p:nvPr>
        </p:nvSpPr>
        <p:spPr>
          <a:ln/>
        </p:spPr>
      </p:sp>
      <p:sp>
        <p:nvSpPr>
          <p:cNvPr id="48131" name="Notes Placeholder 2">
            <a:extLst>
              <a:ext uri="{FF2B5EF4-FFF2-40B4-BE49-F238E27FC236}">
                <a16:creationId xmlns:a16="http://schemas.microsoft.com/office/drawing/2014/main" id="{C945085C-29C4-4413-8C4E-A930B16DEFE6}"/>
              </a:ext>
            </a:extLst>
          </p:cNvPr>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buFont typeface="Arial" panose="020B0604020202020204" pitchFamily="34" charset="0"/>
              <a:buChar char="•"/>
              <a:defRPr/>
            </a:pPr>
            <a:r>
              <a:rPr lang="en-US" altLang="en-US" sz="1600" dirty="0"/>
              <a:t>Christians must be certain their eyes are not closed and their heart waxed gross by the carnal, but instead are focused on Christ and the eternal. </a:t>
            </a:r>
          </a:p>
          <a:p>
            <a:pPr marL="285750" indent="-285750">
              <a:buFont typeface="Arial" panose="020B0604020202020204" pitchFamily="34" charset="0"/>
              <a:buChar char="•"/>
              <a:defRPr/>
            </a:pPr>
            <a:r>
              <a:rPr lang="en-US" altLang="en-US" sz="1600" dirty="0"/>
              <a:t>Luke 14:18 tells that Jesus came to give sight to the blind.  </a:t>
            </a:r>
          </a:p>
          <a:p>
            <a:pPr marL="285750" indent="-285750">
              <a:buFont typeface="Arial" panose="020B0604020202020204" pitchFamily="34" charset="0"/>
              <a:buChar char="•"/>
              <a:defRPr/>
            </a:pPr>
            <a:r>
              <a:rPr lang="en-US" altLang="en-US" sz="1600" dirty="0"/>
              <a:t>Jesus cures spiritual blindness today.</a:t>
            </a:r>
          </a:p>
          <a:p>
            <a:pPr>
              <a:defRPr/>
            </a:pPr>
            <a:endParaRPr lang="en-US" altLang="en-US" dirty="0"/>
          </a:p>
        </p:txBody>
      </p:sp>
      <p:sp>
        <p:nvSpPr>
          <p:cNvPr id="48132" name="Slide Number Placeholder 3">
            <a:extLst>
              <a:ext uri="{FF2B5EF4-FFF2-40B4-BE49-F238E27FC236}">
                <a16:creationId xmlns:a16="http://schemas.microsoft.com/office/drawing/2014/main" id="{105CA76D-F810-433A-9134-677CCF1A9BAC}"/>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A37E0D9-85AA-43B8-9573-A12348B96719}" type="slidenum">
              <a:rPr lang="en-US" altLang="en-US" sz="1200" smtClean="0"/>
              <a:pPr/>
              <a:t>22</a:t>
            </a:fld>
            <a:endParaRPr lang="en-US"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9D10D42D-A24F-4F32-ABC0-357F68C96969}"/>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707E2D18-3A02-4FBB-8BB9-CBDB1ED2EDC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US" altLang="en-US" sz="1600" b="1"/>
              <a:t>Jesus is the light unto the world.  He is the cure to darkness and spiritual blindness</a:t>
            </a:r>
            <a:r>
              <a:rPr lang="en-US" altLang="en-US" sz="1600"/>
              <a:t>.  </a:t>
            </a:r>
          </a:p>
          <a:p>
            <a:pPr marL="171450" indent="-171450">
              <a:buFontTx/>
              <a:buChar char="•"/>
            </a:pPr>
            <a:r>
              <a:rPr lang="en-US" altLang="en-US" sz="1600"/>
              <a:t>John 1:5-10 instructs, “And the light shineth in darkness; and the darkness comprehended it not.  There was a man sent from God, whose name was John.  The same came for a witness, to bear witness of the Light, that all men through him might believe.  He was not that Light, but was sent to bear witness of that Light.  That was the true Light, which lighteth every man that cometh into the world.  He was in the world, and the world was made by him, and the world knew him not.” </a:t>
            </a:r>
          </a:p>
          <a:p>
            <a:pPr marL="171450" indent="-171450">
              <a:buFontTx/>
              <a:buChar char="•"/>
            </a:pPr>
            <a:endParaRPr lang="en-US" altLang="en-US"/>
          </a:p>
        </p:txBody>
      </p:sp>
      <p:sp>
        <p:nvSpPr>
          <p:cNvPr id="50180" name="Slide Number Placeholder 3">
            <a:extLst>
              <a:ext uri="{FF2B5EF4-FFF2-40B4-BE49-F238E27FC236}">
                <a16:creationId xmlns:a16="http://schemas.microsoft.com/office/drawing/2014/main" id="{6954D99A-3BFF-47C6-8066-72015C55DF8B}"/>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6648F7-24E9-4D54-B09E-4906DE0FDFAF}" type="slidenum">
              <a:rPr lang="en-US" altLang="en-US" sz="1200" smtClean="0"/>
              <a:pPr/>
              <a:t>23</a:t>
            </a:fld>
            <a:endParaRPr lang="en-US"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9843A82D-7581-491D-9A24-C4BA16E7E4F9}"/>
              </a:ext>
            </a:extLst>
          </p:cNvPr>
          <p:cNvSpPr>
            <a:spLocks noGrp="1" noRot="1" noChangeAspect="1" noChangeArrowheads="1" noTextEdit="1"/>
          </p:cNvSpPr>
          <p:nvPr>
            <p:ph type="sldImg"/>
          </p:nvPr>
        </p:nvSpPr>
        <p:spPr>
          <a:ln/>
        </p:spPr>
      </p:sp>
      <p:sp>
        <p:nvSpPr>
          <p:cNvPr id="52227" name="Notes Placeholder 2">
            <a:extLst>
              <a:ext uri="{FF2B5EF4-FFF2-40B4-BE49-F238E27FC236}">
                <a16:creationId xmlns:a16="http://schemas.microsoft.com/office/drawing/2014/main" id="{FE5E9511-F17F-40BF-ADFA-20A45FF83CA8}"/>
              </a:ext>
            </a:extLst>
          </p:cNvPr>
          <p:cNvSpPr>
            <a:spLocks noGrp="1"/>
          </p:cNvSpPr>
          <p:nvPr>
            <p:ph type="body" idx="1"/>
          </p:nvPr>
        </p:nvSpPr>
        <p:spPr>
          <a:xfrm>
            <a:off x="381000" y="4191000"/>
            <a:ext cx="6096000" cy="495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defRPr/>
            </a:pPr>
            <a:r>
              <a:rPr lang="en-US" altLang="en-US" sz="1600" dirty="0"/>
              <a:t>Similarly, John 3:16-21 reads, “For God so loved the world, that he gave his only begotten Son, that whosoever believeth in him should not perish, but have everlasting life.  For God sent not his Son into the world to condemn the world; but that the world through him might be saved.  He that believeth on him is not condemned:  but he that believeth not is condemned already, because he hath not believed in the name of the only begotten Son of God.  And this is the condemnation, that light is come into the world, and men loved darkness rather than light, because their deeds were evil.  For everyone that doeth evil </a:t>
            </a:r>
            <a:r>
              <a:rPr lang="en-US" altLang="en-US" sz="1600" dirty="0" err="1"/>
              <a:t>hateth</a:t>
            </a:r>
            <a:r>
              <a:rPr lang="en-US" altLang="en-US" sz="1600" dirty="0"/>
              <a:t> the light, neither cometh to the light, lest his deeds should be reproved.  But he that doeth truth cometh to the light, that his deeds may be made manifest, that they are wrought in God.”  </a:t>
            </a:r>
          </a:p>
          <a:p>
            <a:pPr marL="171450" indent="-171450">
              <a:buFont typeface="Arial" panose="020B0604020202020204" pitchFamily="34" charset="0"/>
              <a:buChar char="•"/>
              <a:defRPr/>
            </a:pPr>
            <a:r>
              <a:rPr lang="en-US" altLang="en-US" sz="1600" dirty="0"/>
              <a:t>Jesus is the Light that Christians must focus on as taught in Hebrews 12:2.  </a:t>
            </a:r>
          </a:p>
          <a:p>
            <a:pPr marL="171450" indent="-171450">
              <a:buFont typeface="Arial" panose="020B0604020202020204" pitchFamily="34" charset="0"/>
              <a:buChar char="•"/>
              <a:defRPr/>
            </a:pPr>
            <a:r>
              <a:rPr lang="en-US" altLang="en-US" sz="1600" dirty="0"/>
              <a:t>Jesus is the Light that Christians must reflect in their lives.  </a:t>
            </a:r>
          </a:p>
          <a:p>
            <a:pPr marL="171450" indent="-171450">
              <a:buFont typeface="Arial" panose="020B0604020202020204" pitchFamily="34" charset="0"/>
              <a:buChar char="•"/>
              <a:defRPr/>
            </a:pPr>
            <a:r>
              <a:rPr lang="en-US" altLang="en-US" sz="1600" dirty="0"/>
              <a:t>Jesus is the light that Christians must share to those who are suffering from spiritual blindness.</a:t>
            </a:r>
          </a:p>
          <a:p>
            <a:pPr>
              <a:defRPr/>
            </a:pPr>
            <a:r>
              <a:rPr lang="en-US" altLang="en-US" dirty="0"/>
              <a:t> </a:t>
            </a:r>
          </a:p>
          <a:p>
            <a:pPr>
              <a:defRPr/>
            </a:pPr>
            <a:endParaRPr lang="en-US" altLang="en-US" dirty="0"/>
          </a:p>
        </p:txBody>
      </p:sp>
      <p:sp>
        <p:nvSpPr>
          <p:cNvPr id="52228" name="Slide Number Placeholder 3">
            <a:extLst>
              <a:ext uri="{FF2B5EF4-FFF2-40B4-BE49-F238E27FC236}">
                <a16:creationId xmlns:a16="http://schemas.microsoft.com/office/drawing/2014/main" id="{D5563D50-CE91-411F-8E68-6EA3EBF293E0}"/>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FF1DBD-F6C4-4F2E-A8DD-5700747A5F14}" type="slidenum">
              <a:rPr lang="en-US" altLang="en-US" sz="1200" smtClean="0"/>
              <a:pPr/>
              <a:t>24</a:t>
            </a:fld>
            <a:endParaRPr lang="en-US"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38B5712F-7E44-48B1-BC9B-8F20E5D50E63}"/>
              </a:ext>
            </a:extLst>
          </p:cNvPr>
          <p:cNvSpPr>
            <a:spLocks noGrp="1" noRot="1" noChangeAspect="1" noChangeArrowheads="1" noTextEdit="1"/>
          </p:cNvSpPr>
          <p:nvPr>
            <p:ph type="sldImg"/>
          </p:nvPr>
        </p:nvSpPr>
        <p:spPr>
          <a:ln/>
        </p:spPr>
      </p:sp>
      <p:sp>
        <p:nvSpPr>
          <p:cNvPr id="54275" name="Notes Placeholder 2">
            <a:extLst>
              <a:ext uri="{FF2B5EF4-FFF2-40B4-BE49-F238E27FC236}">
                <a16:creationId xmlns:a16="http://schemas.microsoft.com/office/drawing/2014/main" id="{D0D9521C-4859-40F9-AD49-A743544A118F}"/>
              </a:ext>
            </a:extLst>
          </p:cNvPr>
          <p:cNvSpPr>
            <a:spLocks noGrp="1"/>
          </p:cNvSpPr>
          <p:nvPr>
            <p:ph type="body" idx="1"/>
          </p:nvPr>
        </p:nvSpPr>
        <p:spPr>
          <a:xfrm>
            <a:off x="152400" y="4038600"/>
            <a:ext cx="6324600" cy="5029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sz="1400" b="1" u="sng" dirty="0"/>
              <a:t>The Blind MEN of John 9</a:t>
            </a:r>
            <a:endParaRPr lang="en-US" altLang="en-US" sz="1400" dirty="0"/>
          </a:p>
          <a:p>
            <a:pPr marL="171450" indent="-171450">
              <a:buFont typeface="Arial" panose="020B0604020202020204" pitchFamily="34" charset="0"/>
              <a:buChar char="•"/>
              <a:defRPr/>
            </a:pPr>
            <a:r>
              <a:rPr lang="en-US" altLang="en-US" sz="1400" dirty="0"/>
              <a:t> In John 9, Jesus’ disciples asked Him if the blind man they passed had sinned or his parents because he was born blind.  </a:t>
            </a:r>
          </a:p>
          <a:p>
            <a:pPr marL="171450" indent="-171450">
              <a:buFont typeface="Arial" panose="020B0604020202020204" pitchFamily="34" charset="0"/>
              <a:buChar char="•"/>
              <a:defRPr/>
            </a:pPr>
            <a:r>
              <a:rPr lang="en-US" altLang="en-US" sz="1400" dirty="0"/>
              <a:t>Jesus responds that it was not this man that sinned or his parents, but that the works of God might be displayed in him.  </a:t>
            </a:r>
          </a:p>
          <a:p>
            <a:pPr marL="171450" indent="-171450">
              <a:buFont typeface="Arial" panose="020B0604020202020204" pitchFamily="34" charset="0"/>
              <a:buChar char="•"/>
              <a:defRPr/>
            </a:pPr>
            <a:r>
              <a:rPr lang="en-US" altLang="en-US" sz="1400" dirty="0"/>
              <a:t>Jesus goes on to say we must work when it is day and not night.  </a:t>
            </a:r>
          </a:p>
          <a:p>
            <a:pPr marL="171450" indent="-171450">
              <a:buFont typeface="Arial" panose="020B0604020202020204" pitchFamily="34" charset="0"/>
              <a:buChar char="•"/>
              <a:defRPr/>
            </a:pPr>
            <a:r>
              <a:rPr lang="en-US" altLang="en-US" sz="1400" dirty="0"/>
              <a:t>Jesus then says, “As long as I am in this world, I am the Light of the world.”  </a:t>
            </a:r>
          </a:p>
          <a:p>
            <a:pPr marL="171450" indent="-171450">
              <a:buFont typeface="Arial" panose="020B0604020202020204" pitchFamily="34" charset="0"/>
              <a:buChar char="•"/>
              <a:defRPr/>
            </a:pPr>
            <a:r>
              <a:rPr lang="en-US" altLang="en-US" sz="1400" dirty="0"/>
              <a:t>He then spits and made a mud to apply to the man’s eyes and told him to go wash in the pool of Siloam.  He was cured of his blindness.  </a:t>
            </a:r>
          </a:p>
          <a:p>
            <a:pPr marL="171450" indent="-171450">
              <a:buFont typeface="Arial" panose="020B0604020202020204" pitchFamily="34" charset="0"/>
              <a:buChar char="•"/>
              <a:defRPr/>
            </a:pPr>
            <a:r>
              <a:rPr lang="en-US" altLang="en-US" sz="1400" dirty="0"/>
              <a:t>The man was called to appear before the Pharisees.  The Pharisees did not marvel at the miracle, but instead said Jesus was not from God because He did not keep the Sabbath.  </a:t>
            </a:r>
          </a:p>
          <a:p>
            <a:pPr marL="171450" indent="-171450">
              <a:buFont typeface="Arial" panose="020B0604020202020204" pitchFamily="34" charset="0"/>
              <a:buChar char="•"/>
              <a:defRPr/>
            </a:pPr>
            <a:r>
              <a:rPr lang="en-US" altLang="en-US" sz="1400" dirty="0"/>
              <a:t>Others asked how can a man who is a sinner do such signs?  The former blind man stated Jesus was a prophet.  The Jews even disputed it was the blind man until they interrogated his parents.  The former blind man’s parents even told the questioners their son could speak for himself because they feared the Jews.  </a:t>
            </a:r>
          </a:p>
          <a:p>
            <a:pPr marL="171450" indent="-171450">
              <a:buFont typeface="Arial" panose="020B0604020202020204" pitchFamily="34" charset="0"/>
              <a:buChar char="•"/>
              <a:defRPr/>
            </a:pPr>
            <a:r>
              <a:rPr lang="en-US" altLang="en-US" sz="1400" dirty="0"/>
              <a:t>The Jewish questioners told the man the answer they wanted:  Jesus was a sinner.  The former blind man’s response was, “Whether he is a sinner, I do not know.  One thing I do know, that though I was blind, now I see.”  They pressed the man further to deny Jesus.  </a:t>
            </a:r>
          </a:p>
          <a:p>
            <a:pPr>
              <a:defRPr/>
            </a:pPr>
            <a:r>
              <a:rPr lang="en-US" altLang="en-US" sz="1400" dirty="0"/>
              <a:t> </a:t>
            </a:r>
          </a:p>
          <a:p>
            <a:pPr>
              <a:defRPr/>
            </a:pPr>
            <a:r>
              <a:rPr lang="en-US" altLang="en-US" sz="1400" dirty="0"/>
              <a:t>	</a:t>
            </a:r>
          </a:p>
        </p:txBody>
      </p:sp>
      <p:sp>
        <p:nvSpPr>
          <p:cNvPr id="54276" name="Slide Number Placeholder 3">
            <a:extLst>
              <a:ext uri="{FF2B5EF4-FFF2-40B4-BE49-F238E27FC236}">
                <a16:creationId xmlns:a16="http://schemas.microsoft.com/office/drawing/2014/main" id="{0DC7DE50-9564-45DC-826D-9A51D9583ACE}"/>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14CC0A-12B8-4EC7-BC43-E6B0D117E9EA}" type="slidenum">
              <a:rPr lang="en-US" altLang="en-US" sz="1200" smtClean="0"/>
              <a:pPr/>
              <a:t>25</a:t>
            </a:fld>
            <a:endParaRPr lang="en-US"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5B1B5694-6BA8-4E50-B93B-DAD34AC28BB0}"/>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46BBF4DD-F23F-4573-A1FF-BA7FDBEC53E3}"/>
              </a:ext>
            </a:extLst>
          </p:cNvPr>
          <p:cNvSpPr>
            <a:spLocks noGrp="1"/>
          </p:cNvSpPr>
          <p:nvPr>
            <p:ph type="body" idx="1"/>
          </p:nvPr>
        </p:nvSpPr>
        <p:spPr>
          <a:xfrm>
            <a:off x="381000" y="4125913"/>
            <a:ext cx="6096000" cy="4724400"/>
          </a:xfrm>
        </p:spPr>
        <p:txBody>
          <a:bodyPr/>
          <a:lstStyle/>
          <a:p>
            <a:pPr marL="171450" indent="-171450">
              <a:buFont typeface="Arial" panose="020B0604020202020204" pitchFamily="34" charset="0"/>
              <a:buChar char="•"/>
              <a:defRPr/>
            </a:pPr>
            <a:r>
              <a:rPr lang="en-US" altLang="en-US" sz="1400" dirty="0"/>
              <a:t>After being cast out, Jesus talks to the formerly blind man again.  </a:t>
            </a:r>
          </a:p>
          <a:p>
            <a:pPr marL="171450" indent="-171450">
              <a:buFont typeface="Arial" panose="020B0604020202020204" pitchFamily="34" charset="0"/>
              <a:buChar char="•"/>
              <a:defRPr/>
            </a:pPr>
            <a:r>
              <a:rPr lang="en-US" altLang="en-US" sz="1400" dirty="0"/>
              <a:t>John 9:35-41 reads, "Jesus heard that they had cast him out; and when he had found him, he said unto him, Dost thou believe on the Son of God?  He answered and said, Who is he, Lord, that I might believe on him? And Jesus said unto him, Thou hast both seen him, and it is he that </a:t>
            </a:r>
            <a:r>
              <a:rPr lang="en-US" altLang="en-US" sz="1400" dirty="0" err="1"/>
              <a:t>talketh</a:t>
            </a:r>
            <a:r>
              <a:rPr lang="en-US" altLang="en-US" sz="1400" dirty="0"/>
              <a:t> with thee.  And he said, Lord, I believe. And he worshipped him.  And Jesus said, </a:t>
            </a:r>
            <a:r>
              <a:rPr lang="en-US" altLang="en-US" sz="1400" b="1" dirty="0"/>
              <a:t>For judgment I am come into this world, that they which see not might see; and that they which see might be made blind.</a:t>
            </a:r>
            <a:r>
              <a:rPr lang="en-US" altLang="en-US" sz="1400" dirty="0"/>
              <a:t>  And </a:t>
            </a:r>
            <a:r>
              <a:rPr lang="en-US" altLang="en-US" sz="1400" i="1" dirty="0"/>
              <a:t>some</a:t>
            </a:r>
            <a:r>
              <a:rPr lang="en-US" altLang="en-US" sz="1400" dirty="0"/>
              <a:t> of the Pharisees which were with him heard these words, and said unto him, Are we blind also?  Jesus said unto them, If ye were blind, ye should have no sin: but now ye say, We see; therefore your sin </a:t>
            </a:r>
            <a:r>
              <a:rPr lang="en-US" altLang="en-US" sz="1400" dirty="0" err="1"/>
              <a:t>remaineth</a:t>
            </a:r>
            <a:r>
              <a:rPr lang="en-US" altLang="en-US" sz="1400" dirty="0"/>
              <a:t>.”  </a:t>
            </a:r>
          </a:p>
          <a:p>
            <a:pPr>
              <a:defRPr/>
            </a:pPr>
            <a:r>
              <a:rPr lang="en-US" altLang="en-US" sz="1400" dirty="0"/>
              <a:t> </a:t>
            </a:r>
          </a:p>
          <a:p>
            <a:pPr marL="171450" indent="-171450">
              <a:buFont typeface="Arial" panose="020B0604020202020204" pitchFamily="34" charset="0"/>
              <a:buChar char="•"/>
              <a:defRPr/>
            </a:pPr>
            <a:r>
              <a:rPr lang="en-US" altLang="en-US" sz="1400" dirty="0"/>
              <a:t>One man was cured of physical blindness in John 9.  </a:t>
            </a:r>
          </a:p>
          <a:p>
            <a:pPr marL="171450" indent="-171450">
              <a:buFont typeface="Arial" panose="020B0604020202020204" pitchFamily="34" charset="0"/>
              <a:buChar char="•"/>
              <a:defRPr/>
            </a:pPr>
            <a:r>
              <a:rPr lang="en-US" altLang="en-US" sz="1400" dirty="0"/>
              <a:t>The spiritual blindness of the Jewish leaders remained.  </a:t>
            </a:r>
          </a:p>
          <a:p>
            <a:pPr marL="171450" indent="-171450">
              <a:buFont typeface="Arial" panose="020B0604020202020204" pitchFamily="34" charset="0"/>
              <a:buChar char="•"/>
              <a:defRPr/>
            </a:pPr>
            <a:r>
              <a:rPr lang="en-US" altLang="en-US" sz="1400" dirty="0"/>
              <a:t>Clearly, the man’s physical blindness was for God’s purpose, not his or his parent’s sin.  </a:t>
            </a:r>
          </a:p>
          <a:p>
            <a:pPr marL="171450" indent="-171450">
              <a:buFont typeface="Arial" panose="020B0604020202020204" pitchFamily="34" charset="0"/>
              <a:buChar char="•"/>
              <a:defRPr/>
            </a:pPr>
            <a:r>
              <a:rPr lang="en-US" altLang="en-US" sz="1400" dirty="0"/>
              <a:t>The events demonstrated Jesus was the Christ, the Son of God.  The </a:t>
            </a:r>
          </a:p>
          <a:p>
            <a:pPr marL="171450" indent="-171450">
              <a:buFont typeface="Arial" panose="020B0604020202020204" pitchFamily="34" charset="0"/>
              <a:buChar char="•"/>
              <a:defRPr/>
            </a:pPr>
            <a:r>
              <a:rPr lang="en-US" altLang="en-US" sz="1400" dirty="0"/>
              <a:t>Pharisees failed to recognize the Christ despite the miracle.  Their own lust for power and pride caused them to continue in spiritual blindness.  </a:t>
            </a:r>
          </a:p>
          <a:p>
            <a:pPr>
              <a:defRPr/>
            </a:pPr>
            <a:r>
              <a:rPr lang="en-US" altLang="en-US" sz="1400" dirty="0"/>
              <a:t> </a:t>
            </a:r>
          </a:p>
          <a:p>
            <a:pPr>
              <a:defRPr/>
            </a:pPr>
            <a:endParaRPr lang="en-US" sz="1400" dirty="0"/>
          </a:p>
        </p:txBody>
      </p:sp>
      <p:sp>
        <p:nvSpPr>
          <p:cNvPr id="56324" name="Slide Number Placeholder 3">
            <a:extLst>
              <a:ext uri="{FF2B5EF4-FFF2-40B4-BE49-F238E27FC236}">
                <a16:creationId xmlns:a16="http://schemas.microsoft.com/office/drawing/2014/main" id="{0993B3D2-2676-48FF-A398-14CB7DB7490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B1D9F6-4A78-45C0-B578-8FC0892718A6}" type="slidenum">
              <a:rPr lang="en-US" altLang="en-US" sz="1200" smtClean="0"/>
              <a:pPr/>
              <a:t>26</a:t>
            </a:fld>
            <a:endParaRPr lang="en-US"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F62D829B-73F1-4C4A-B781-9739BCCB3A39}"/>
              </a:ext>
            </a:extLst>
          </p:cNvPr>
          <p:cNvSpPr>
            <a:spLocks noGrp="1" noRot="1" noChangeAspect="1" noChangeArrowheads="1" noTextEdit="1"/>
          </p:cNvSpPr>
          <p:nvPr>
            <p:ph type="sldImg"/>
          </p:nvPr>
        </p:nvSpPr>
        <p:spPr>
          <a:ln/>
        </p:spPr>
      </p:sp>
      <p:sp>
        <p:nvSpPr>
          <p:cNvPr id="56323" name="Notes Placeholder 2">
            <a:extLst>
              <a:ext uri="{FF2B5EF4-FFF2-40B4-BE49-F238E27FC236}">
                <a16:creationId xmlns:a16="http://schemas.microsoft.com/office/drawing/2014/main" id="{C3B8BF4A-148E-4906-837B-22AF12A5DAFA}"/>
              </a:ext>
            </a:extLst>
          </p:cNvPr>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buFont typeface="Arial" panose="020B0604020202020204" pitchFamily="34" charset="0"/>
              <a:buChar char="•"/>
              <a:defRPr/>
            </a:pPr>
            <a:r>
              <a:rPr lang="en-US" altLang="en-US" sz="1600" b="1" dirty="0"/>
              <a:t>Christians can share Jesus as a cure to spiritual blindness, but some do not want the Cure</a:t>
            </a:r>
            <a:r>
              <a:rPr lang="en-US" altLang="en-US" sz="1600" dirty="0"/>
              <a:t>.  </a:t>
            </a:r>
          </a:p>
          <a:p>
            <a:pPr marL="285750" indent="-285750">
              <a:buFont typeface="Arial" panose="020B0604020202020204" pitchFamily="34" charset="0"/>
              <a:buChar char="•"/>
              <a:defRPr/>
            </a:pPr>
            <a:r>
              <a:rPr lang="en-US" altLang="en-US" sz="1600" dirty="0"/>
              <a:t>They remain in darkness and on track for eternal condemnation.  </a:t>
            </a:r>
          </a:p>
          <a:p>
            <a:pPr marL="285750" indent="-285750">
              <a:buFont typeface="Arial" panose="020B0604020202020204" pitchFamily="34" charset="0"/>
              <a:buChar char="•"/>
              <a:defRPr/>
            </a:pPr>
            <a:r>
              <a:rPr lang="en-US" altLang="en-US" sz="1600" dirty="0"/>
              <a:t>Some choose to remain blind.  </a:t>
            </a:r>
          </a:p>
          <a:p>
            <a:pPr marL="285750" indent="-285750">
              <a:buFont typeface="Arial" panose="020B0604020202020204" pitchFamily="34" charset="0"/>
              <a:buChar char="•"/>
              <a:defRPr/>
            </a:pPr>
            <a:r>
              <a:rPr lang="en-US" altLang="en-US" sz="1600" dirty="0"/>
              <a:t>Such folks love the darkness and the things of this world.  </a:t>
            </a:r>
          </a:p>
          <a:p>
            <a:pPr marL="285750" indent="-285750">
              <a:buFont typeface="Arial" panose="020B0604020202020204" pitchFamily="34" charset="0"/>
              <a:buChar char="•"/>
              <a:defRPr/>
            </a:pPr>
            <a:r>
              <a:rPr lang="en-US" altLang="en-US" sz="1600" dirty="0"/>
              <a:t>The Jews remained with a veil on their vision for a long time.  </a:t>
            </a:r>
          </a:p>
          <a:p>
            <a:pPr marL="285750" indent="-285750">
              <a:buFont typeface="Arial" panose="020B0604020202020204" pitchFamily="34" charset="0"/>
              <a:buChar char="•"/>
              <a:defRPr/>
            </a:pPr>
            <a:r>
              <a:rPr lang="en-US" altLang="en-US" sz="1600" dirty="0"/>
              <a:t>Children of the Light by contrast must put away sin and avoid spiritual blindness.  </a:t>
            </a:r>
          </a:p>
          <a:p>
            <a:pPr marL="285750" indent="-285750">
              <a:buFont typeface="Arial" panose="020B0604020202020204" pitchFamily="34" charset="0"/>
              <a:buChar char="•"/>
              <a:defRPr/>
            </a:pPr>
            <a:r>
              <a:rPr lang="en-US" altLang="en-US" sz="1600" dirty="0"/>
              <a:t>God's instruction can help His children grow rather than deteriorate into amblyopia and blindness. Christ will cure their blindness.   </a:t>
            </a:r>
          </a:p>
          <a:p>
            <a:pPr>
              <a:defRPr/>
            </a:pPr>
            <a:endParaRPr lang="en-US" altLang="en-US" dirty="0"/>
          </a:p>
        </p:txBody>
      </p:sp>
      <p:sp>
        <p:nvSpPr>
          <p:cNvPr id="58372" name="Slide Number Placeholder 3">
            <a:extLst>
              <a:ext uri="{FF2B5EF4-FFF2-40B4-BE49-F238E27FC236}">
                <a16:creationId xmlns:a16="http://schemas.microsoft.com/office/drawing/2014/main" id="{95D68644-3767-41D1-AACB-8E0CDB39C59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D2D9BEF-0D4E-4FF0-A7C5-3F3A24996DFA}" type="slidenum">
              <a:rPr lang="en-US" altLang="en-US" sz="1200" smtClean="0"/>
              <a:pPr/>
              <a:t>27</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79DC647-E6F2-43C3-9CD6-F688C83F67CE}"/>
              </a:ext>
            </a:extLst>
          </p:cNvPr>
          <p:cNvSpPr>
            <a:spLocks noGrp="1" noRot="1" noChangeAspect="1" noChangeArrowheads="1" noTextEdit="1"/>
          </p:cNvSpPr>
          <p:nvPr>
            <p:ph type="sldImg"/>
          </p:nvPr>
        </p:nvSpPr>
        <p:spPr>
          <a:ln/>
        </p:spPr>
      </p:sp>
      <p:sp>
        <p:nvSpPr>
          <p:cNvPr id="9219" name="Notes Placeholder 2">
            <a:extLst>
              <a:ext uri="{FF2B5EF4-FFF2-40B4-BE49-F238E27FC236}">
                <a16:creationId xmlns:a16="http://schemas.microsoft.com/office/drawing/2014/main" id="{01649408-5052-4482-BA68-7C73500D5A9C}"/>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8925" indent="-288925">
              <a:buFontTx/>
              <a:buChar char="•"/>
            </a:pPr>
            <a:r>
              <a:rPr lang="en-US" altLang="en-US" sz="1800" b="1"/>
              <a:t>There are many causes of spiritual blindness.  </a:t>
            </a:r>
          </a:p>
          <a:p>
            <a:pPr marL="288925" indent="-288925">
              <a:buFontTx/>
              <a:buChar char="•"/>
            </a:pPr>
            <a:r>
              <a:rPr lang="en-US" altLang="en-US" sz="1800"/>
              <a:t>Some include:  pride, lust of the flesh, the lust of the eyes, self-righteousness, alcohol and drugs, disobedience/rebellion, a failure to recognize God, greed and mammon, hypocrisy, seeking men’s approval (pride of life items), prejudice, and a failure to know God’s word.  </a:t>
            </a:r>
          </a:p>
          <a:p>
            <a:pPr marL="288925" indent="-288925">
              <a:buFontTx/>
              <a:buChar char="•"/>
            </a:pPr>
            <a:r>
              <a:rPr lang="en-US" altLang="en-US" sz="1800"/>
              <a:t>It is easy to delude ourselves into just being a hearer and not a doer of the word leading to a state of spiritual blindness.</a:t>
            </a:r>
          </a:p>
        </p:txBody>
      </p:sp>
      <p:sp>
        <p:nvSpPr>
          <p:cNvPr id="9220" name="Slide Number Placeholder 3">
            <a:extLst>
              <a:ext uri="{FF2B5EF4-FFF2-40B4-BE49-F238E27FC236}">
                <a16:creationId xmlns:a16="http://schemas.microsoft.com/office/drawing/2014/main" id="{061114B9-2A31-4783-B27D-DF6C008B20FD}"/>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50888" indent="-288925">
              <a:defRPr sz="2400">
                <a:solidFill>
                  <a:schemeClr val="tx1"/>
                </a:solidFill>
                <a:latin typeface="Times New Roman" panose="02020603050405020304" pitchFamily="18" charset="0"/>
              </a:defRPr>
            </a:lvl2pPr>
            <a:lvl3pPr marL="1155700" indent="-230188">
              <a:defRPr sz="2400">
                <a:solidFill>
                  <a:schemeClr val="tx1"/>
                </a:solidFill>
                <a:latin typeface="Times New Roman" panose="02020603050405020304" pitchFamily="18" charset="0"/>
              </a:defRPr>
            </a:lvl3pPr>
            <a:lvl4pPr marL="1619250" indent="-230188">
              <a:defRPr sz="2400">
                <a:solidFill>
                  <a:schemeClr val="tx1"/>
                </a:solidFill>
                <a:latin typeface="Times New Roman" panose="02020603050405020304" pitchFamily="18" charset="0"/>
              </a:defRPr>
            </a:lvl4pPr>
            <a:lvl5pPr marL="2081213" indent="-230188">
              <a:defRPr sz="2400">
                <a:solidFill>
                  <a:schemeClr val="tx1"/>
                </a:solidFill>
                <a:latin typeface="Times New Roman" panose="02020603050405020304" pitchFamily="18" charset="0"/>
              </a:defRPr>
            </a:lvl5pPr>
            <a:lvl6pPr marL="2538413" indent="-230188" eaLnBrk="0" fontAlgn="base" hangingPunct="0">
              <a:spcBef>
                <a:spcPct val="0"/>
              </a:spcBef>
              <a:spcAft>
                <a:spcPct val="0"/>
              </a:spcAft>
              <a:defRPr sz="2400">
                <a:solidFill>
                  <a:schemeClr val="tx1"/>
                </a:solidFill>
                <a:latin typeface="Times New Roman" panose="02020603050405020304" pitchFamily="18" charset="0"/>
              </a:defRPr>
            </a:lvl6pPr>
            <a:lvl7pPr marL="2995613" indent="-230188" eaLnBrk="0" fontAlgn="base" hangingPunct="0">
              <a:spcBef>
                <a:spcPct val="0"/>
              </a:spcBef>
              <a:spcAft>
                <a:spcPct val="0"/>
              </a:spcAft>
              <a:defRPr sz="2400">
                <a:solidFill>
                  <a:schemeClr val="tx1"/>
                </a:solidFill>
                <a:latin typeface="Times New Roman" panose="02020603050405020304" pitchFamily="18" charset="0"/>
              </a:defRPr>
            </a:lvl7pPr>
            <a:lvl8pPr marL="3452813" indent="-230188" eaLnBrk="0" fontAlgn="base" hangingPunct="0">
              <a:spcBef>
                <a:spcPct val="0"/>
              </a:spcBef>
              <a:spcAft>
                <a:spcPct val="0"/>
              </a:spcAft>
              <a:defRPr sz="2400">
                <a:solidFill>
                  <a:schemeClr val="tx1"/>
                </a:solidFill>
                <a:latin typeface="Times New Roman" panose="02020603050405020304" pitchFamily="18" charset="0"/>
              </a:defRPr>
            </a:lvl8pPr>
            <a:lvl9pPr marL="3910013" indent="-230188" eaLnBrk="0" fontAlgn="base" hangingPunct="0">
              <a:spcBef>
                <a:spcPct val="0"/>
              </a:spcBef>
              <a:spcAft>
                <a:spcPct val="0"/>
              </a:spcAft>
              <a:defRPr sz="2400">
                <a:solidFill>
                  <a:schemeClr val="tx1"/>
                </a:solidFill>
                <a:latin typeface="Times New Roman" panose="02020603050405020304" pitchFamily="18" charset="0"/>
              </a:defRPr>
            </a:lvl9pPr>
          </a:lstStyle>
          <a:p>
            <a:fld id="{D6719CA4-2368-492F-9A44-6622ABBC975F}" type="slidenum">
              <a:rPr lang="en-US" altLang="en-US" sz="1200" smtClean="0"/>
              <a:pPr/>
              <a:t>3</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E765DD6A-B2F6-46B8-892B-8F7FDC0C4DE0}"/>
              </a:ext>
            </a:extLst>
          </p:cNvPr>
          <p:cNvSpPr>
            <a:spLocks noGrp="1" noRot="1" noChangeAspect="1" noChangeArrowheads="1" noTextEdit="1"/>
          </p:cNvSpPr>
          <p:nvPr>
            <p:ph type="sldImg"/>
          </p:nvPr>
        </p:nvSpPr>
        <p:spPr>
          <a:ln/>
        </p:spPr>
      </p:sp>
      <p:sp>
        <p:nvSpPr>
          <p:cNvPr id="83971" name="Notes Placeholder 2">
            <a:extLst>
              <a:ext uri="{FF2B5EF4-FFF2-40B4-BE49-F238E27FC236}">
                <a16:creationId xmlns:a16="http://schemas.microsoft.com/office/drawing/2014/main" id="{EE181050-5B04-4105-B8DD-DA44609EB856}"/>
              </a:ext>
            </a:extLst>
          </p:cNvPr>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sz="1600" b="1" u="sng" dirty="0"/>
              <a:t>Use the Light</a:t>
            </a:r>
            <a:endParaRPr lang="en-US" sz="1600" dirty="0"/>
          </a:p>
          <a:p>
            <a:pPr marL="171450" indent="-171450">
              <a:buFont typeface="Arial" panose="020B0604020202020204" pitchFamily="34" charset="0"/>
              <a:buChar char="•"/>
              <a:defRPr/>
            </a:pPr>
            <a:r>
              <a:rPr lang="en-US" sz="1600" dirty="0"/>
              <a:t>The Christian must be careful not to think of themselves more highly than they ought.  </a:t>
            </a:r>
          </a:p>
          <a:p>
            <a:pPr marL="171450" indent="-171450">
              <a:buFont typeface="Arial" panose="020B0604020202020204" pitchFamily="34" charset="0"/>
              <a:buChar char="•"/>
              <a:defRPr/>
            </a:pPr>
            <a:r>
              <a:rPr lang="en-US" sz="1600" b="1" dirty="0"/>
              <a:t>To combat spiritual blindness, the Christian must open their eyes to God’s instruction.</a:t>
            </a:r>
            <a:r>
              <a:rPr lang="en-US" sz="1600" dirty="0"/>
              <a:t>  </a:t>
            </a:r>
          </a:p>
          <a:p>
            <a:pPr marL="171450" indent="-171450">
              <a:buFont typeface="Arial" panose="020B0604020202020204" pitchFamily="34" charset="0"/>
              <a:buChar char="•"/>
              <a:defRPr/>
            </a:pPr>
            <a:r>
              <a:rPr lang="en-US" sz="1600" dirty="0"/>
              <a:t>Psalms 119:18 encourages, “Open thou mine eyes, that I may behold wondrous things out of thy law.”  </a:t>
            </a:r>
          </a:p>
          <a:p>
            <a:pPr>
              <a:defRPr/>
            </a:pPr>
            <a:endParaRPr lang="en-US" altLang="en-US" dirty="0"/>
          </a:p>
        </p:txBody>
      </p:sp>
      <p:sp>
        <p:nvSpPr>
          <p:cNvPr id="11268" name="Slide Number Placeholder 3">
            <a:extLst>
              <a:ext uri="{FF2B5EF4-FFF2-40B4-BE49-F238E27FC236}">
                <a16:creationId xmlns:a16="http://schemas.microsoft.com/office/drawing/2014/main" id="{202AF3BB-EC35-49F2-9D45-7B1BDF44A220}"/>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F70177-AE24-4447-8414-B74D4F981F3D}" type="slidenum">
              <a:rPr lang="en-US" altLang="en-US" sz="1200" smtClean="0"/>
              <a:pPr/>
              <a:t>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CECC8686-49C9-407D-9390-A1862A6343E4}"/>
              </a:ext>
            </a:extLst>
          </p:cNvPr>
          <p:cNvSpPr>
            <a:spLocks noGrp="1" noRot="1" noChangeAspect="1" noChangeArrowheads="1" noTextEdit="1"/>
          </p:cNvSpPr>
          <p:nvPr>
            <p:ph type="sldImg"/>
          </p:nvPr>
        </p:nvSpPr>
        <p:spPr>
          <a:ln/>
        </p:spPr>
      </p:sp>
      <p:sp>
        <p:nvSpPr>
          <p:cNvPr id="84995" name="Notes Placeholder 2">
            <a:extLst>
              <a:ext uri="{FF2B5EF4-FFF2-40B4-BE49-F238E27FC236}">
                <a16:creationId xmlns:a16="http://schemas.microsoft.com/office/drawing/2014/main" id="{563F90C5-5231-44FC-8D8C-DF2DE9A228D9}"/>
              </a:ext>
            </a:extLst>
          </p:cNvPr>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buFont typeface="Arial" panose="020B0604020202020204" pitchFamily="34" charset="0"/>
              <a:buChar char="•"/>
              <a:defRPr/>
            </a:pPr>
            <a:r>
              <a:rPr lang="en-US" sz="1600" dirty="0"/>
              <a:t>It is the Christian who must shine </a:t>
            </a:r>
            <a:r>
              <a:rPr lang="en-US" sz="1600" b="1" dirty="0"/>
              <a:t>forth as a light to those in darkness and spiritual blindness</a:t>
            </a:r>
            <a:r>
              <a:rPr lang="en-US" sz="1600" dirty="0"/>
              <a:t>. </a:t>
            </a:r>
          </a:p>
          <a:p>
            <a:pPr marL="285750" indent="-285750">
              <a:buFont typeface="Arial" panose="020B0604020202020204" pitchFamily="34" charset="0"/>
              <a:buChar char="•"/>
              <a:defRPr/>
            </a:pPr>
            <a:r>
              <a:rPr lang="en-US" sz="1600" dirty="0"/>
              <a:t>Matthew 15:15-16 reads, “Neither do men light a candle, and put it under a bushel, but on a candlestick; and it giveth light unto all that are in the house.  Let your light so shine before men, that they may see your good works, and glorify your Father which is in heaven.” </a:t>
            </a:r>
          </a:p>
          <a:p>
            <a:pPr marL="285750" indent="-285750">
              <a:buFont typeface="Arial" panose="020B0604020202020204" pitchFamily="34" charset="0"/>
              <a:buChar char="•"/>
              <a:defRPr/>
            </a:pPr>
            <a:r>
              <a:rPr lang="en-US" sz="1600" dirty="0"/>
              <a:t>The smallest of lights are incredibly bright and powerful when surrounded in darkness.</a:t>
            </a:r>
          </a:p>
          <a:p>
            <a:pPr>
              <a:defRPr/>
            </a:pPr>
            <a:endParaRPr lang="en-US" altLang="en-US" dirty="0"/>
          </a:p>
        </p:txBody>
      </p:sp>
      <p:sp>
        <p:nvSpPr>
          <p:cNvPr id="13316" name="Slide Number Placeholder 3">
            <a:extLst>
              <a:ext uri="{FF2B5EF4-FFF2-40B4-BE49-F238E27FC236}">
                <a16:creationId xmlns:a16="http://schemas.microsoft.com/office/drawing/2014/main" id="{F1FF1B72-DB17-47AC-874C-7EA847A1C8D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9C87DF-3AA2-444D-A623-B74E3FFCCA79}" type="slidenum">
              <a:rPr lang="en-US" altLang="en-US" sz="1200" smtClean="0"/>
              <a:pPr/>
              <a:t>5</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01AD76CF-58F1-4C92-9966-4F37ED1883FC}"/>
              </a:ext>
            </a:extLst>
          </p:cNvPr>
          <p:cNvSpPr>
            <a:spLocks noGrp="1" noRot="1" noChangeAspect="1" noChangeArrowheads="1" noTextEdit="1"/>
          </p:cNvSpPr>
          <p:nvPr>
            <p:ph type="sldImg"/>
          </p:nvPr>
        </p:nvSpPr>
        <p:spPr>
          <a:ln/>
        </p:spPr>
      </p:sp>
      <p:sp>
        <p:nvSpPr>
          <p:cNvPr id="86019" name="Notes Placeholder 2">
            <a:extLst>
              <a:ext uri="{FF2B5EF4-FFF2-40B4-BE49-F238E27FC236}">
                <a16:creationId xmlns:a16="http://schemas.microsoft.com/office/drawing/2014/main" id="{6F7517AE-1343-4734-BF56-177991CC68E5}"/>
              </a:ext>
            </a:extLst>
          </p:cNvPr>
          <p:cNvSpPr>
            <a:spLocks noGrp="1"/>
          </p:cNvSpPr>
          <p:nvPr>
            <p:ph type="body" idx="1"/>
          </p:nvPr>
        </p:nvSpPr>
        <p:spPr>
          <a:xfrm>
            <a:off x="396875" y="4114800"/>
            <a:ext cx="6172200" cy="4648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sz="1600" b="1" u="sng" dirty="0"/>
              <a:t>Paul's Example</a:t>
            </a:r>
            <a:endParaRPr lang="en-US" sz="1600" dirty="0"/>
          </a:p>
          <a:p>
            <a:pPr marL="171450" indent="-171450">
              <a:buFont typeface="Arial" panose="020B0604020202020204" pitchFamily="34" charset="0"/>
              <a:buChar char="•"/>
              <a:defRPr/>
            </a:pPr>
            <a:r>
              <a:rPr lang="en-US" sz="1600" b="1" dirty="0"/>
              <a:t>Paul is an example</a:t>
            </a:r>
            <a:r>
              <a:rPr lang="en-US" sz="1600" dirty="0"/>
              <a:t> to Christians in combating spiritual blindness.  </a:t>
            </a:r>
          </a:p>
          <a:p>
            <a:pPr marL="171450" indent="-171450">
              <a:buFont typeface="Arial" panose="020B0604020202020204" pitchFamily="34" charset="0"/>
              <a:buChar char="•"/>
              <a:defRPr/>
            </a:pPr>
            <a:r>
              <a:rPr lang="en-US" sz="1600" dirty="0"/>
              <a:t>He was struck physically blind on the road to Damascus.  </a:t>
            </a:r>
          </a:p>
          <a:p>
            <a:pPr marL="171450" indent="-171450">
              <a:buFont typeface="Arial" panose="020B0604020202020204" pitchFamily="34" charset="0"/>
              <a:buChar char="•"/>
              <a:defRPr/>
            </a:pPr>
            <a:r>
              <a:rPr lang="en-US" sz="1600" dirty="0"/>
              <a:t>Acts 9:8-9 reads, “And Saul arose from the earth; and when his eyes were opened, he saw no man: but they led him by the hand, and brought him into Damascus. And he was three days without sight, and neither did eat nor drink.”  Of course, Paul did as instructed and waited.  </a:t>
            </a:r>
          </a:p>
          <a:p>
            <a:pPr marL="171450" indent="-171450">
              <a:buFont typeface="Arial" panose="020B0604020202020204" pitchFamily="34" charset="0"/>
              <a:buChar char="•"/>
              <a:defRPr/>
            </a:pPr>
            <a:r>
              <a:rPr lang="en-US" sz="1600" dirty="0"/>
              <a:t>Once he was told what to do, Paul responded as one reads in Acts 9:18, “And immediately there fell from his eyes as it had been scales:  and he received sight forthwith, and arose, and was baptized.”  </a:t>
            </a:r>
          </a:p>
          <a:p>
            <a:pPr marL="171450" indent="-171450">
              <a:buFont typeface="Arial" panose="020B0604020202020204" pitchFamily="34" charset="0"/>
              <a:buChar char="•"/>
              <a:defRPr/>
            </a:pPr>
            <a:r>
              <a:rPr lang="en-US" sz="1600" dirty="0"/>
              <a:t>Not only had Paul been physically blind, but while persecuting the church, he was not seeing what God wanted him to do spiritually.  Paul acted upon understanding what he was supposed to do.  He waited three days without sight or eating or drinking.  Paul obviously prepared himself in that time to do whatever he needed to do.  God returned his sight physically and repurposed Paul spiritually</a:t>
            </a:r>
            <a:endParaRPr lang="en-US" altLang="en-US" sz="1600" dirty="0"/>
          </a:p>
        </p:txBody>
      </p:sp>
      <p:sp>
        <p:nvSpPr>
          <p:cNvPr id="15364" name="Slide Number Placeholder 3">
            <a:extLst>
              <a:ext uri="{FF2B5EF4-FFF2-40B4-BE49-F238E27FC236}">
                <a16:creationId xmlns:a16="http://schemas.microsoft.com/office/drawing/2014/main" id="{37F21D74-1CC3-4997-B03C-39D3856FBC80}"/>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F35A13-88A3-43DD-B2EC-6091B6A91ECB}" type="slidenum">
              <a:rPr lang="en-US" altLang="en-US" sz="1200" smtClean="0"/>
              <a:pPr/>
              <a:t>6</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54B75A95-798F-4EAD-8FC9-304634817541}"/>
              </a:ext>
            </a:extLst>
          </p:cNvPr>
          <p:cNvSpPr>
            <a:spLocks noGrp="1" noRot="1" noChangeAspect="1" noChangeArrowheads="1" noTextEdit="1"/>
          </p:cNvSpPr>
          <p:nvPr>
            <p:ph type="sldImg"/>
          </p:nvPr>
        </p:nvSpPr>
        <p:spPr>
          <a:ln/>
        </p:spPr>
      </p:sp>
      <p:sp>
        <p:nvSpPr>
          <p:cNvPr id="87043" name="Notes Placeholder 2">
            <a:extLst>
              <a:ext uri="{FF2B5EF4-FFF2-40B4-BE49-F238E27FC236}">
                <a16:creationId xmlns:a16="http://schemas.microsoft.com/office/drawing/2014/main" id="{C71D1D28-599F-45EC-AE99-7678DCD19728}"/>
              </a:ext>
            </a:extLst>
          </p:cNvPr>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defRPr/>
            </a:pPr>
            <a:r>
              <a:rPr lang="en-US" sz="1600" dirty="0"/>
              <a:t>Paul would go on to carry the gospel light to the Gentiles.  </a:t>
            </a:r>
          </a:p>
          <a:p>
            <a:pPr marL="171450" indent="-171450">
              <a:buFont typeface="Arial" panose="020B0604020202020204" pitchFamily="34" charset="0"/>
              <a:buChar char="•"/>
              <a:defRPr/>
            </a:pPr>
            <a:r>
              <a:rPr lang="en-US" sz="1600" dirty="0"/>
              <a:t>Acts 26:17-18 reads “Delivering thee from the people, and from the Gentiles, unto whom now I send thee, To open their eyes, and to turn them from darkness to light, and from the power of Satan unto God, that they may receive forgiveness of sins, and inheritance among them which are sanctified by faith that is in me." </a:t>
            </a:r>
          </a:p>
          <a:p>
            <a:pPr marL="171450" indent="-171450">
              <a:buFont typeface="Arial" panose="020B0604020202020204" pitchFamily="34" charset="0"/>
              <a:buChar char="•"/>
              <a:defRPr/>
            </a:pPr>
            <a:r>
              <a:rPr lang="en-US" sz="1600" dirty="0"/>
              <a:t> Paul gives the Christian an example of obedience from when he was spiritually blinded.</a:t>
            </a:r>
          </a:p>
          <a:p>
            <a:pPr>
              <a:defRPr/>
            </a:pPr>
            <a:endParaRPr lang="en-US" altLang="en-US" dirty="0"/>
          </a:p>
        </p:txBody>
      </p:sp>
      <p:sp>
        <p:nvSpPr>
          <p:cNvPr id="17412" name="Slide Number Placeholder 3">
            <a:extLst>
              <a:ext uri="{FF2B5EF4-FFF2-40B4-BE49-F238E27FC236}">
                <a16:creationId xmlns:a16="http://schemas.microsoft.com/office/drawing/2014/main" id="{6DE099FE-50CD-4B6B-8CBC-2F17905AC476}"/>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49B431-6170-4CC6-AB3D-96DB236FD43D}" type="slidenum">
              <a:rPr lang="en-US" altLang="en-US" sz="1200" smtClean="0"/>
              <a:pPr/>
              <a:t>7</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2991B525-9A8F-4CF3-89D2-FF3AC50B79E4}"/>
              </a:ext>
            </a:extLst>
          </p:cNvPr>
          <p:cNvSpPr>
            <a:spLocks noGrp="1" noRot="1" noChangeAspect="1" noChangeArrowheads="1" noTextEdit="1"/>
          </p:cNvSpPr>
          <p:nvPr>
            <p:ph type="sldImg"/>
          </p:nvPr>
        </p:nvSpPr>
        <p:spPr>
          <a:ln/>
        </p:spPr>
      </p:sp>
      <p:sp>
        <p:nvSpPr>
          <p:cNvPr id="88067" name="Notes Placeholder 2">
            <a:extLst>
              <a:ext uri="{FF2B5EF4-FFF2-40B4-BE49-F238E27FC236}">
                <a16:creationId xmlns:a16="http://schemas.microsoft.com/office/drawing/2014/main" id="{E8DDEB31-9CD4-4387-BB8E-3E83C4023D7F}"/>
              </a:ext>
            </a:extLst>
          </p:cNvPr>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defRPr/>
            </a:pPr>
            <a:r>
              <a:rPr lang="en-US" sz="1600" b="1" dirty="0"/>
              <a:t>The Jews were also veiled or blinded to truth</a:t>
            </a:r>
            <a:r>
              <a:rPr lang="en-US" sz="1600" dirty="0"/>
              <a:t>.  </a:t>
            </a:r>
          </a:p>
          <a:p>
            <a:pPr marL="171450" indent="-171450">
              <a:buFont typeface="Arial" panose="020B0604020202020204" pitchFamily="34" charset="0"/>
              <a:buChar char="•"/>
              <a:defRPr/>
            </a:pPr>
            <a:r>
              <a:rPr lang="en-US" sz="1600" dirty="0"/>
              <a:t>Paul wrote how their spiritual blindness had existed since Moses.  </a:t>
            </a:r>
          </a:p>
          <a:p>
            <a:pPr marL="171450" indent="-171450">
              <a:buFont typeface="Arial" panose="020B0604020202020204" pitchFamily="34" charset="0"/>
              <a:buChar char="•"/>
              <a:defRPr/>
            </a:pPr>
            <a:r>
              <a:rPr lang="en-US" sz="1600" dirty="0"/>
              <a:t>2 Cor 3:14-15 reads, “But their minds were blinded:  for until this day </a:t>
            </a:r>
            <a:r>
              <a:rPr lang="en-US" sz="1600" dirty="0" err="1"/>
              <a:t>remaineth</a:t>
            </a:r>
            <a:r>
              <a:rPr lang="en-US" sz="1600" dirty="0"/>
              <a:t> the same veil untaken away in the reading of the old testament; which veil is done away in Christ. But even unto this day, when Moses is read, the veil is upon their heart.”  </a:t>
            </a:r>
          </a:p>
          <a:p>
            <a:pPr>
              <a:defRPr/>
            </a:pPr>
            <a:r>
              <a:rPr lang="en-US" sz="1600" dirty="0"/>
              <a:t> </a:t>
            </a:r>
          </a:p>
          <a:p>
            <a:pPr>
              <a:defRPr/>
            </a:pPr>
            <a:endParaRPr lang="en-US" altLang="en-US" dirty="0"/>
          </a:p>
        </p:txBody>
      </p:sp>
      <p:sp>
        <p:nvSpPr>
          <p:cNvPr id="19460" name="Slide Number Placeholder 3">
            <a:extLst>
              <a:ext uri="{FF2B5EF4-FFF2-40B4-BE49-F238E27FC236}">
                <a16:creationId xmlns:a16="http://schemas.microsoft.com/office/drawing/2014/main" id="{9A3248B7-7311-40D7-9D0B-22B0351F5E2D}"/>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BDCC591-C6FA-4CDE-BB54-06B6F68264E0}" type="slidenum">
              <a:rPr lang="en-US" altLang="en-US" sz="1200" smtClean="0"/>
              <a:pPr/>
              <a:t>8</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B9C03350-B3BC-46C9-8E77-BB1A651B4ACC}"/>
              </a:ext>
            </a:extLst>
          </p:cNvPr>
          <p:cNvSpPr>
            <a:spLocks noGrp="1" noRot="1" noChangeAspect="1" noChangeArrowheads="1" noTextEdit="1"/>
          </p:cNvSpPr>
          <p:nvPr>
            <p:ph type="sldImg"/>
          </p:nvPr>
        </p:nvSpPr>
        <p:spPr>
          <a:ln/>
        </p:spPr>
      </p:sp>
      <p:sp>
        <p:nvSpPr>
          <p:cNvPr id="89091" name="Notes Placeholder 2">
            <a:extLst>
              <a:ext uri="{FF2B5EF4-FFF2-40B4-BE49-F238E27FC236}">
                <a16:creationId xmlns:a16="http://schemas.microsoft.com/office/drawing/2014/main" id="{914736B4-5C69-43E7-A3A4-0CB7AE11DA1B}"/>
              </a:ext>
            </a:extLst>
          </p:cNvPr>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defRPr/>
            </a:pPr>
            <a:r>
              <a:rPr lang="en-US" sz="1600" dirty="0"/>
              <a:t>Now, Christians must carry the gospel light to others that are blind in darkness. </a:t>
            </a:r>
          </a:p>
          <a:p>
            <a:pPr marL="171450" indent="-171450">
              <a:buFont typeface="Arial" panose="020B0604020202020204" pitchFamily="34" charset="0"/>
              <a:buChar char="•"/>
              <a:defRPr/>
            </a:pPr>
            <a:r>
              <a:rPr lang="en-US" sz="1600" dirty="0"/>
              <a:t>The question is: Are Christians seeking the lost with the light of the Gospel?  </a:t>
            </a:r>
          </a:p>
          <a:p>
            <a:pPr marL="171450" indent="-171450">
              <a:buFont typeface="Arial" panose="020B0604020202020204" pitchFamily="34" charset="0"/>
              <a:buChar char="•"/>
              <a:defRPr/>
            </a:pPr>
            <a:r>
              <a:rPr lang="en-US" sz="1600" dirty="0"/>
              <a:t>2 Corinthians 4:3-6 warns, “But if our gospel be hid, it is hid to them that are lost: In whom the god of this world hath blinded the minds of them which believe not, lest the light of the glorious gospel of Christ, who is the image of God, should shine unto them. For we preach not ourselves, but Christ Jesus the Lord; and ourselves your servants for Jesus’ sake. For God, who commanded the light to shine out of darkness, hath shined in our hearts, to give the light of the knowledge of the glory of God in the face of Jesus.”  </a:t>
            </a:r>
          </a:p>
          <a:p>
            <a:pPr>
              <a:defRPr/>
            </a:pPr>
            <a:r>
              <a:rPr lang="en-US" sz="1600" dirty="0"/>
              <a:t> </a:t>
            </a:r>
          </a:p>
          <a:p>
            <a:pPr>
              <a:defRPr/>
            </a:pPr>
            <a:endParaRPr lang="en-US" altLang="en-US" dirty="0"/>
          </a:p>
        </p:txBody>
      </p:sp>
      <p:sp>
        <p:nvSpPr>
          <p:cNvPr id="21508" name="Slide Number Placeholder 3">
            <a:extLst>
              <a:ext uri="{FF2B5EF4-FFF2-40B4-BE49-F238E27FC236}">
                <a16:creationId xmlns:a16="http://schemas.microsoft.com/office/drawing/2014/main" id="{76D597C4-16EC-4556-8F01-29CCDF62D5EE}"/>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782906-0930-4BD3-9D0D-9330A93C1349}" type="slidenum">
              <a:rPr lang="en-US" altLang="en-US" sz="1200" smtClean="0"/>
              <a:pPr/>
              <a:t>9</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9CDF13F-C792-4B5D-B390-221046F87030}"/>
              </a:ext>
            </a:extLst>
          </p:cNvPr>
          <p:cNvSpPr>
            <a:spLocks noChangeArrowheads="1"/>
          </p:cNvSpPr>
          <p:nvPr/>
        </p:nvSpPr>
        <p:spPr bwMode="ltGray">
          <a:xfrm>
            <a:off x="0" y="0"/>
            <a:ext cx="1100138" cy="6858000"/>
          </a:xfrm>
          <a:prstGeom prst="rect">
            <a:avLst/>
          </a:prstGeom>
          <a:solidFill>
            <a:schemeClr val="tx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5" name="Rectangle 4">
            <a:extLst>
              <a:ext uri="{FF2B5EF4-FFF2-40B4-BE49-F238E27FC236}">
                <a16:creationId xmlns:a16="http://schemas.microsoft.com/office/drawing/2014/main" id="{70750E4F-B8A6-4011-9F9F-CB4F55850673}"/>
              </a:ext>
            </a:extLst>
          </p:cNvPr>
          <p:cNvSpPr>
            <a:spLocks noChangeArrowheads="1"/>
          </p:cNvSpPr>
          <p:nvPr/>
        </p:nvSpPr>
        <p:spPr bwMode="ltGray">
          <a:xfrm>
            <a:off x="0" y="3543300"/>
            <a:ext cx="4457700" cy="122238"/>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9699" name="Rectangle 3"/>
          <p:cNvSpPr>
            <a:spLocks noGrp="1" noChangeArrowheads="1"/>
          </p:cNvSpPr>
          <p:nvPr>
            <p:ph type="ctrTitle"/>
          </p:nvPr>
        </p:nvSpPr>
        <p:spPr>
          <a:xfrm>
            <a:off x="914400" y="2133600"/>
            <a:ext cx="10363200" cy="1143000"/>
          </a:xfrm>
        </p:spPr>
        <p:txBody>
          <a:bodyPr/>
          <a:lstStyle>
            <a:lvl1pPr>
              <a:defRPr/>
            </a:lvl1pPr>
          </a:lstStyle>
          <a:p>
            <a:pPr lvl="0"/>
            <a:r>
              <a:rPr lang="en-US" noProof="0"/>
              <a:t>Click to edit Master title style</a:t>
            </a:r>
          </a:p>
        </p:txBody>
      </p:sp>
      <p:sp>
        <p:nvSpPr>
          <p:cNvPr id="29700" name="Rectangle 4"/>
          <p:cNvSpPr>
            <a:spLocks noGrp="1" noChangeArrowheads="1"/>
          </p:cNvSpPr>
          <p:nvPr>
            <p:ph type="subTitle" idx="1"/>
          </p:nvPr>
        </p:nvSpPr>
        <p:spPr>
          <a:xfrm>
            <a:off x="1930400" y="3886200"/>
            <a:ext cx="8534400" cy="1752600"/>
          </a:xfrm>
        </p:spPr>
        <p:txBody>
          <a:bodyPr/>
          <a:lstStyle>
            <a:lvl1pPr marL="0" indent="0" algn="ctr">
              <a:buFont typeface="Monotype Sorts" pitchFamily="2" charset="2"/>
              <a:buNone/>
              <a:defRPr/>
            </a:lvl1pPr>
          </a:lstStyle>
          <a:p>
            <a:pPr lvl="0"/>
            <a:r>
              <a:rPr lang="en-US" noProof="0"/>
              <a:t>Click to edit Master subtitle style</a:t>
            </a:r>
          </a:p>
        </p:txBody>
      </p:sp>
      <p:sp>
        <p:nvSpPr>
          <p:cNvPr id="6" name="Date Placeholder 5">
            <a:extLst>
              <a:ext uri="{FF2B5EF4-FFF2-40B4-BE49-F238E27FC236}">
                <a16:creationId xmlns:a16="http://schemas.microsoft.com/office/drawing/2014/main" id="{14EF0F2D-778E-4768-AEE9-F4921F37A552}"/>
              </a:ext>
            </a:extLst>
          </p:cNvPr>
          <p:cNvSpPr>
            <a:spLocks noGrp="1" noChangeArrowheads="1"/>
          </p:cNvSpPr>
          <p:nvPr>
            <p:ph type="dt" sz="half" idx="10"/>
          </p:nvPr>
        </p:nvSpPr>
        <p:spPr/>
        <p:txBody>
          <a:bodyPr/>
          <a:lstStyle>
            <a:lvl1pPr>
              <a:defRPr>
                <a:solidFill>
                  <a:srgbClr val="CCECFF"/>
                </a:solidFill>
              </a:defRPr>
            </a:lvl1pPr>
          </a:lstStyle>
          <a:p>
            <a:pPr>
              <a:defRPr/>
            </a:pPr>
            <a:endParaRPr lang="en-US"/>
          </a:p>
        </p:txBody>
      </p:sp>
      <p:sp>
        <p:nvSpPr>
          <p:cNvPr id="7" name="Footer Placeholder 6">
            <a:extLst>
              <a:ext uri="{FF2B5EF4-FFF2-40B4-BE49-F238E27FC236}">
                <a16:creationId xmlns:a16="http://schemas.microsoft.com/office/drawing/2014/main" id="{42A10AE4-DB27-421A-8EB0-B1A2A7B7A3A1}"/>
              </a:ext>
            </a:extLst>
          </p:cNvPr>
          <p:cNvSpPr>
            <a:spLocks noGrp="1" noChangeArrowheads="1"/>
          </p:cNvSpPr>
          <p:nvPr>
            <p:ph type="ftr" sz="quarter" idx="11"/>
          </p:nvPr>
        </p:nvSpPr>
        <p:spPr/>
        <p:txBody>
          <a:bodyPr/>
          <a:lstStyle>
            <a:lvl1pPr>
              <a:defRPr>
                <a:solidFill>
                  <a:srgbClr val="CCECFF"/>
                </a:solidFill>
              </a:defRPr>
            </a:lvl1pPr>
          </a:lstStyle>
          <a:p>
            <a:pPr>
              <a:defRPr/>
            </a:pPr>
            <a:endParaRPr lang="en-US"/>
          </a:p>
        </p:txBody>
      </p:sp>
      <p:sp>
        <p:nvSpPr>
          <p:cNvPr id="8" name="Slide Number Placeholder 7">
            <a:extLst>
              <a:ext uri="{FF2B5EF4-FFF2-40B4-BE49-F238E27FC236}">
                <a16:creationId xmlns:a16="http://schemas.microsoft.com/office/drawing/2014/main" id="{850BA207-8C44-4430-81CB-F5E1849F7571}"/>
              </a:ext>
            </a:extLst>
          </p:cNvPr>
          <p:cNvSpPr>
            <a:spLocks noGrp="1" noChangeArrowheads="1"/>
          </p:cNvSpPr>
          <p:nvPr>
            <p:ph type="sldNum" sz="quarter" idx="12"/>
          </p:nvPr>
        </p:nvSpPr>
        <p:spPr/>
        <p:txBody>
          <a:bodyPr/>
          <a:lstStyle>
            <a:lvl1pPr>
              <a:defRPr>
                <a:solidFill>
                  <a:srgbClr val="CCECFF"/>
                </a:solidFill>
              </a:defRPr>
            </a:lvl1pPr>
          </a:lstStyle>
          <a:p>
            <a:pPr>
              <a:defRPr/>
            </a:pPr>
            <a:fld id="{580D55C0-AC3F-4EFB-BB9F-8CE44579F3E1}" type="slidenum">
              <a:rPr lang="en-US" altLang="en-US"/>
              <a:pPr>
                <a:defRPr/>
              </a:pPr>
              <a:t>‹#›</a:t>
            </a:fld>
            <a:endParaRPr lang="en-US" altLang="en-US"/>
          </a:p>
        </p:txBody>
      </p:sp>
    </p:spTree>
    <p:extLst>
      <p:ext uri="{BB962C8B-B14F-4D97-AF65-F5344CB8AC3E}">
        <p14:creationId xmlns:p14="http://schemas.microsoft.com/office/powerpoint/2010/main" val="423308491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2500"/>
                            </p:stCondLst>
                            <p:childTnLst>
                              <p:par>
                                <p:cTn id="9" presetID="22" presetClass="entr" presetSubtype="2" fill="hold" grpId="0" nodeType="afterEffect">
                                  <p:stCondLst>
                                    <p:cond delay="300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F4209F9-4CD5-420D-84F8-2C67ECD11BF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B0550C3-7CB6-4B7A-957A-1522A5A5503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CB4B047-BA36-4338-B6F1-D76C5CF4E39F}"/>
              </a:ext>
            </a:extLst>
          </p:cNvPr>
          <p:cNvSpPr>
            <a:spLocks noGrp="1" noChangeArrowheads="1"/>
          </p:cNvSpPr>
          <p:nvPr>
            <p:ph type="sldNum" sz="quarter" idx="12"/>
          </p:nvPr>
        </p:nvSpPr>
        <p:spPr>
          <a:ln/>
        </p:spPr>
        <p:txBody>
          <a:bodyPr/>
          <a:lstStyle>
            <a:lvl1pPr>
              <a:defRPr/>
            </a:lvl1pPr>
          </a:lstStyle>
          <a:p>
            <a:pPr>
              <a:defRPr/>
            </a:pPr>
            <a:fld id="{F3C3A1E4-3162-4782-81A8-F3BB272163EB}" type="slidenum">
              <a:rPr lang="en-US" altLang="en-US"/>
              <a:pPr>
                <a:defRPr/>
              </a:pPr>
              <a:t>‹#›</a:t>
            </a:fld>
            <a:endParaRPr lang="en-US" altLang="en-US"/>
          </a:p>
        </p:txBody>
      </p:sp>
    </p:spTree>
    <p:extLst>
      <p:ext uri="{BB962C8B-B14F-4D97-AF65-F5344CB8AC3E}">
        <p14:creationId xmlns:p14="http://schemas.microsoft.com/office/powerpoint/2010/main" val="1611131165"/>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34400" y="457200"/>
            <a:ext cx="27432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457200"/>
            <a:ext cx="80264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9CDEC68-7771-45DD-B691-8A6E327BC29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F508931-6F75-4D07-B21E-158704C288A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CE7E0FF-6AE8-44BD-8724-AC7E05F98086}"/>
              </a:ext>
            </a:extLst>
          </p:cNvPr>
          <p:cNvSpPr>
            <a:spLocks noGrp="1" noChangeArrowheads="1"/>
          </p:cNvSpPr>
          <p:nvPr>
            <p:ph type="sldNum" sz="quarter" idx="12"/>
          </p:nvPr>
        </p:nvSpPr>
        <p:spPr>
          <a:ln/>
        </p:spPr>
        <p:txBody>
          <a:bodyPr/>
          <a:lstStyle>
            <a:lvl1pPr>
              <a:defRPr/>
            </a:lvl1pPr>
          </a:lstStyle>
          <a:p>
            <a:pPr>
              <a:defRPr/>
            </a:pPr>
            <a:fld id="{EA5AC795-8EBC-4694-9F73-A92E7B5EE542}" type="slidenum">
              <a:rPr lang="en-US" altLang="en-US"/>
              <a:pPr>
                <a:defRPr/>
              </a:pPr>
              <a:t>‹#›</a:t>
            </a:fld>
            <a:endParaRPr lang="en-US" altLang="en-US"/>
          </a:p>
        </p:txBody>
      </p:sp>
    </p:spTree>
    <p:extLst>
      <p:ext uri="{BB962C8B-B14F-4D97-AF65-F5344CB8AC3E}">
        <p14:creationId xmlns:p14="http://schemas.microsoft.com/office/powerpoint/2010/main" val="3526321758"/>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F4AE0D0-B3EC-41A4-860F-032CDF387E8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67B88EF-0D96-492B-9CC4-2D698AC367D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5414F89-9BED-4A39-9A6F-6FE3D47A18E2}"/>
              </a:ext>
            </a:extLst>
          </p:cNvPr>
          <p:cNvSpPr>
            <a:spLocks noGrp="1" noChangeArrowheads="1"/>
          </p:cNvSpPr>
          <p:nvPr>
            <p:ph type="sldNum" sz="quarter" idx="12"/>
          </p:nvPr>
        </p:nvSpPr>
        <p:spPr>
          <a:ln/>
        </p:spPr>
        <p:txBody>
          <a:bodyPr/>
          <a:lstStyle>
            <a:lvl1pPr>
              <a:defRPr/>
            </a:lvl1pPr>
          </a:lstStyle>
          <a:p>
            <a:pPr>
              <a:defRPr/>
            </a:pPr>
            <a:fld id="{A9484F1D-76B4-47CC-B80A-9FCC8B224B19}" type="slidenum">
              <a:rPr lang="en-US" altLang="en-US"/>
              <a:pPr>
                <a:defRPr/>
              </a:pPr>
              <a:t>‹#›</a:t>
            </a:fld>
            <a:endParaRPr lang="en-US" altLang="en-US"/>
          </a:p>
        </p:txBody>
      </p:sp>
    </p:spTree>
    <p:extLst>
      <p:ext uri="{BB962C8B-B14F-4D97-AF65-F5344CB8AC3E}">
        <p14:creationId xmlns:p14="http://schemas.microsoft.com/office/powerpoint/2010/main" val="4275777731"/>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BCF5B7B-E54D-470D-B3F1-AAD83BD3DB1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78B17F0-52D3-4F50-9974-F24F21C9912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D2420F8-608F-4F42-B53D-FA11B7EC8672}"/>
              </a:ext>
            </a:extLst>
          </p:cNvPr>
          <p:cNvSpPr>
            <a:spLocks noGrp="1" noChangeArrowheads="1"/>
          </p:cNvSpPr>
          <p:nvPr>
            <p:ph type="sldNum" sz="quarter" idx="12"/>
          </p:nvPr>
        </p:nvSpPr>
        <p:spPr>
          <a:ln/>
        </p:spPr>
        <p:txBody>
          <a:bodyPr/>
          <a:lstStyle>
            <a:lvl1pPr>
              <a:defRPr/>
            </a:lvl1pPr>
          </a:lstStyle>
          <a:p>
            <a:pPr>
              <a:defRPr/>
            </a:pPr>
            <a:fld id="{5650093E-9336-4E31-B453-AF70E270D0EB}" type="slidenum">
              <a:rPr lang="en-US" altLang="en-US"/>
              <a:pPr>
                <a:defRPr/>
              </a:pPr>
              <a:t>‹#›</a:t>
            </a:fld>
            <a:endParaRPr lang="en-US" altLang="en-US"/>
          </a:p>
        </p:txBody>
      </p:sp>
    </p:spTree>
    <p:extLst>
      <p:ext uri="{BB962C8B-B14F-4D97-AF65-F5344CB8AC3E}">
        <p14:creationId xmlns:p14="http://schemas.microsoft.com/office/powerpoint/2010/main" val="1350760500"/>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8D22DCC-4BD8-4945-AF1E-56D61B7C3A6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A3BE1E6-1198-405B-952C-9E0C546FDA1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1E71602-5A4F-499B-ABB3-3061FF1E71E7}"/>
              </a:ext>
            </a:extLst>
          </p:cNvPr>
          <p:cNvSpPr>
            <a:spLocks noGrp="1" noChangeArrowheads="1"/>
          </p:cNvSpPr>
          <p:nvPr>
            <p:ph type="sldNum" sz="quarter" idx="12"/>
          </p:nvPr>
        </p:nvSpPr>
        <p:spPr>
          <a:ln/>
        </p:spPr>
        <p:txBody>
          <a:bodyPr/>
          <a:lstStyle>
            <a:lvl1pPr>
              <a:defRPr/>
            </a:lvl1pPr>
          </a:lstStyle>
          <a:p>
            <a:pPr>
              <a:defRPr/>
            </a:pPr>
            <a:fld id="{39FBAB6A-5153-4402-B695-54B19A7492B1}" type="slidenum">
              <a:rPr lang="en-US" altLang="en-US"/>
              <a:pPr>
                <a:defRPr/>
              </a:pPr>
              <a:t>‹#›</a:t>
            </a:fld>
            <a:endParaRPr lang="en-US" altLang="en-US"/>
          </a:p>
        </p:txBody>
      </p:sp>
    </p:spTree>
    <p:extLst>
      <p:ext uri="{BB962C8B-B14F-4D97-AF65-F5344CB8AC3E}">
        <p14:creationId xmlns:p14="http://schemas.microsoft.com/office/powerpoint/2010/main" val="2553377465"/>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0E53314-9722-4558-AB6C-4D200066528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94C3111-3A21-4CCD-A28D-5A9D6B610C8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75C742C-891B-4C3F-8638-59BBFD1D0ADE}"/>
              </a:ext>
            </a:extLst>
          </p:cNvPr>
          <p:cNvSpPr>
            <a:spLocks noGrp="1" noChangeArrowheads="1"/>
          </p:cNvSpPr>
          <p:nvPr>
            <p:ph type="sldNum" sz="quarter" idx="12"/>
          </p:nvPr>
        </p:nvSpPr>
        <p:spPr>
          <a:ln/>
        </p:spPr>
        <p:txBody>
          <a:bodyPr/>
          <a:lstStyle>
            <a:lvl1pPr>
              <a:defRPr/>
            </a:lvl1pPr>
          </a:lstStyle>
          <a:p>
            <a:pPr>
              <a:defRPr/>
            </a:pPr>
            <a:fld id="{48B08B2C-D23F-4374-8867-C9ED4D5E17E6}" type="slidenum">
              <a:rPr lang="en-US" altLang="en-US"/>
              <a:pPr>
                <a:defRPr/>
              </a:pPr>
              <a:t>‹#›</a:t>
            </a:fld>
            <a:endParaRPr lang="en-US" altLang="en-US"/>
          </a:p>
        </p:txBody>
      </p:sp>
    </p:spTree>
    <p:extLst>
      <p:ext uri="{BB962C8B-B14F-4D97-AF65-F5344CB8AC3E}">
        <p14:creationId xmlns:p14="http://schemas.microsoft.com/office/powerpoint/2010/main" val="2604748612"/>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82529DB-F0A8-4995-B8DA-F0C0458B350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2F654662-8A0E-49E3-9D6C-B529FA3256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8F81E14-8661-41B9-B8D9-F2A2B558D3C5}"/>
              </a:ext>
            </a:extLst>
          </p:cNvPr>
          <p:cNvSpPr>
            <a:spLocks noGrp="1" noChangeArrowheads="1"/>
          </p:cNvSpPr>
          <p:nvPr>
            <p:ph type="sldNum" sz="quarter" idx="12"/>
          </p:nvPr>
        </p:nvSpPr>
        <p:spPr>
          <a:ln/>
        </p:spPr>
        <p:txBody>
          <a:bodyPr/>
          <a:lstStyle>
            <a:lvl1pPr>
              <a:defRPr/>
            </a:lvl1pPr>
          </a:lstStyle>
          <a:p>
            <a:pPr>
              <a:defRPr/>
            </a:pPr>
            <a:fld id="{0D6E0F2C-A960-40C0-98A8-70B205136C27}" type="slidenum">
              <a:rPr lang="en-US" altLang="en-US"/>
              <a:pPr>
                <a:defRPr/>
              </a:pPr>
              <a:t>‹#›</a:t>
            </a:fld>
            <a:endParaRPr lang="en-US" altLang="en-US"/>
          </a:p>
        </p:txBody>
      </p:sp>
    </p:spTree>
    <p:extLst>
      <p:ext uri="{BB962C8B-B14F-4D97-AF65-F5344CB8AC3E}">
        <p14:creationId xmlns:p14="http://schemas.microsoft.com/office/powerpoint/2010/main" val="3700127110"/>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AF26C76-8AC2-47E2-86F0-724EBA21F9F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D80B2CCA-3423-4C41-9BC1-D279965BE06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FA7B603-E900-4370-81D4-B529BF9F546E}"/>
              </a:ext>
            </a:extLst>
          </p:cNvPr>
          <p:cNvSpPr>
            <a:spLocks noGrp="1" noChangeArrowheads="1"/>
          </p:cNvSpPr>
          <p:nvPr>
            <p:ph type="sldNum" sz="quarter" idx="12"/>
          </p:nvPr>
        </p:nvSpPr>
        <p:spPr>
          <a:ln/>
        </p:spPr>
        <p:txBody>
          <a:bodyPr/>
          <a:lstStyle>
            <a:lvl1pPr>
              <a:defRPr/>
            </a:lvl1pPr>
          </a:lstStyle>
          <a:p>
            <a:pPr>
              <a:defRPr/>
            </a:pPr>
            <a:fld id="{EAC116B7-9AB8-4972-AB14-7776F821CC2B}" type="slidenum">
              <a:rPr lang="en-US" altLang="en-US"/>
              <a:pPr>
                <a:defRPr/>
              </a:pPr>
              <a:t>‹#›</a:t>
            </a:fld>
            <a:endParaRPr lang="en-US" altLang="en-US"/>
          </a:p>
        </p:txBody>
      </p:sp>
    </p:spTree>
    <p:extLst>
      <p:ext uri="{BB962C8B-B14F-4D97-AF65-F5344CB8AC3E}">
        <p14:creationId xmlns:p14="http://schemas.microsoft.com/office/powerpoint/2010/main" val="3690945243"/>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60C617E-95D0-4CA5-8EA6-7AFE5D0C115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3ED97E6-2F54-4008-81D7-E1FA05DB09C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287EDA1-8CB1-4ABD-866A-61CAA0371DD8}"/>
              </a:ext>
            </a:extLst>
          </p:cNvPr>
          <p:cNvSpPr>
            <a:spLocks noGrp="1" noChangeArrowheads="1"/>
          </p:cNvSpPr>
          <p:nvPr>
            <p:ph type="sldNum" sz="quarter" idx="12"/>
          </p:nvPr>
        </p:nvSpPr>
        <p:spPr>
          <a:ln/>
        </p:spPr>
        <p:txBody>
          <a:bodyPr/>
          <a:lstStyle>
            <a:lvl1pPr>
              <a:defRPr/>
            </a:lvl1pPr>
          </a:lstStyle>
          <a:p>
            <a:pPr>
              <a:defRPr/>
            </a:pPr>
            <a:fld id="{89768952-4629-42BA-A263-EE9701239974}" type="slidenum">
              <a:rPr lang="en-US" altLang="en-US"/>
              <a:pPr>
                <a:defRPr/>
              </a:pPr>
              <a:t>‹#›</a:t>
            </a:fld>
            <a:endParaRPr lang="en-US" altLang="en-US"/>
          </a:p>
        </p:txBody>
      </p:sp>
    </p:spTree>
    <p:extLst>
      <p:ext uri="{BB962C8B-B14F-4D97-AF65-F5344CB8AC3E}">
        <p14:creationId xmlns:p14="http://schemas.microsoft.com/office/powerpoint/2010/main" val="682924997"/>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AAC8BCD-89D4-4C94-9637-8496BEC2112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C7842CA-398A-465C-ABFA-BD0A7562D9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B912FF7-2CA0-459C-8A32-C5E8354B4310}"/>
              </a:ext>
            </a:extLst>
          </p:cNvPr>
          <p:cNvSpPr>
            <a:spLocks noGrp="1" noChangeArrowheads="1"/>
          </p:cNvSpPr>
          <p:nvPr>
            <p:ph type="sldNum" sz="quarter" idx="12"/>
          </p:nvPr>
        </p:nvSpPr>
        <p:spPr>
          <a:ln/>
        </p:spPr>
        <p:txBody>
          <a:bodyPr/>
          <a:lstStyle>
            <a:lvl1pPr>
              <a:defRPr/>
            </a:lvl1pPr>
          </a:lstStyle>
          <a:p>
            <a:pPr>
              <a:defRPr/>
            </a:pPr>
            <a:fld id="{6F826A9D-6A87-45FF-A9C1-C6FED03ECF6F}" type="slidenum">
              <a:rPr lang="en-US" altLang="en-US"/>
              <a:pPr>
                <a:defRPr/>
              </a:pPr>
              <a:t>‹#›</a:t>
            </a:fld>
            <a:endParaRPr lang="en-US" altLang="en-US"/>
          </a:p>
        </p:txBody>
      </p:sp>
    </p:spTree>
    <p:extLst>
      <p:ext uri="{BB962C8B-B14F-4D97-AF65-F5344CB8AC3E}">
        <p14:creationId xmlns:p14="http://schemas.microsoft.com/office/powerpoint/2010/main" val="1239789219"/>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E80CF19-2197-4274-BFD5-4A6BC5F8524A}"/>
              </a:ext>
            </a:extLst>
          </p:cNvPr>
          <p:cNvSpPr>
            <a:spLocks noGrp="1" noChangeArrowheads="1"/>
          </p:cNvSpPr>
          <p:nvPr>
            <p:ph type="title"/>
          </p:nvPr>
        </p:nvSpPr>
        <p:spPr bwMode="auto">
          <a:xfrm>
            <a:off x="304800" y="457200"/>
            <a:ext cx="10363200" cy="1143000"/>
          </a:xfrm>
          <a:prstGeom prst="rect">
            <a:avLst/>
          </a:prstGeom>
          <a:noFill/>
          <a:ln>
            <a:noFill/>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8675" name="Rectangle 3">
            <a:extLst>
              <a:ext uri="{FF2B5EF4-FFF2-40B4-BE49-F238E27FC236}">
                <a16:creationId xmlns:a16="http://schemas.microsoft.com/office/drawing/2014/main" id="{E6E65142-6BEC-44BF-A175-4E4B787C359C}"/>
              </a:ext>
            </a:extLst>
          </p:cNvPr>
          <p:cNvSpPr>
            <a:spLocks noGrp="1" noChangeArrowheads="1"/>
          </p:cNvSpPr>
          <p:nvPr>
            <p:ph type="body" idx="1"/>
          </p:nvPr>
        </p:nvSpPr>
        <p:spPr bwMode="auto">
          <a:xfrm>
            <a:off x="914400" y="1981200"/>
            <a:ext cx="10363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676" name="Rectangle 4">
            <a:extLst>
              <a:ext uri="{FF2B5EF4-FFF2-40B4-BE49-F238E27FC236}">
                <a16:creationId xmlns:a16="http://schemas.microsoft.com/office/drawing/2014/main" id="{9B1D4A50-4B88-4061-B242-D9166DE723B0}"/>
              </a:ext>
            </a:extLst>
          </p:cNvPr>
          <p:cNvSpPr>
            <a:spLocks noGrp="1" noChangeArrowheads="1"/>
          </p:cNvSpPr>
          <p:nvPr>
            <p:ph type="dt" sz="half" idx="2"/>
          </p:nvPr>
        </p:nvSpPr>
        <p:spPr bwMode="auto">
          <a:xfrm>
            <a:off x="914400" y="6248400"/>
            <a:ext cx="2540000" cy="457200"/>
          </a:xfrm>
          <a:prstGeom prst="rect">
            <a:avLst/>
          </a:prstGeom>
          <a:noFill/>
          <a:ln>
            <a:noFill/>
          </a:ln>
        </p:spPr>
        <p:txBody>
          <a:bodyPr vert="horz" wrap="square" lIns="91440" tIns="45720" rIns="91440" bIns="45720" numCol="1" anchor="t" anchorCtr="0" compatLnSpc="1">
            <a:prstTxWarp prst="textNoShape">
              <a:avLst/>
            </a:prstTxWarp>
          </a:bodyPr>
          <a:lstStyle>
            <a:lvl1pPr>
              <a:spcBef>
                <a:spcPct val="50000"/>
              </a:spcBef>
              <a:defRPr sz="1400"/>
            </a:lvl1pPr>
          </a:lstStyle>
          <a:p>
            <a:pPr>
              <a:defRPr/>
            </a:pPr>
            <a:endParaRPr lang="en-US"/>
          </a:p>
        </p:txBody>
      </p:sp>
      <p:sp>
        <p:nvSpPr>
          <p:cNvPr id="28677" name="Rectangle 5">
            <a:extLst>
              <a:ext uri="{FF2B5EF4-FFF2-40B4-BE49-F238E27FC236}">
                <a16:creationId xmlns:a16="http://schemas.microsoft.com/office/drawing/2014/main" id="{AC4A2D00-32E4-49C6-AB14-86E59226223A}"/>
              </a:ext>
            </a:extLst>
          </p:cNvPr>
          <p:cNvSpPr>
            <a:spLocks noGrp="1" noChangeArrowheads="1"/>
          </p:cNvSpPr>
          <p:nvPr>
            <p:ph type="ftr" sz="quarter" idx="3"/>
          </p:nvPr>
        </p:nvSpPr>
        <p:spPr bwMode="auto">
          <a:xfrm>
            <a:off x="4165600" y="6248400"/>
            <a:ext cx="3860800" cy="457200"/>
          </a:xfrm>
          <a:prstGeom prst="rect">
            <a:avLst/>
          </a:prstGeom>
          <a:noFill/>
          <a:ln>
            <a:noFill/>
          </a:ln>
        </p:spPr>
        <p:txBody>
          <a:bodyPr vert="horz" wrap="square" lIns="91440" tIns="45720" rIns="91440" bIns="45720" numCol="1" anchor="t" anchorCtr="0" compatLnSpc="1">
            <a:prstTxWarp prst="textNoShape">
              <a:avLst/>
            </a:prstTxWarp>
          </a:bodyPr>
          <a:lstStyle>
            <a:lvl1pPr algn="ctr">
              <a:spcBef>
                <a:spcPct val="50000"/>
              </a:spcBef>
              <a:defRPr sz="1400"/>
            </a:lvl1pPr>
          </a:lstStyle>
          <a:p>
            <a:pPr>
              <a:defRPr/>
            </a:pPr>
            <a:endParaRPr lang="en-US"/>
          </a:p>
        </p:txBody>
      </p:sp>
      <p:sp>
        <p:nvSpPr>
          <p:cNvPr id="28678" name="Rectangle 6">
            <a:extLst>
              <a:ext uri="{FF2B5EF4-FFF2-40B4-BE49-F238E27FC236}">
                <a16:creationId xmlns:a16="http://schemas.microsoft.com/office/drawing/2014/main" id="{982C5DCA-2C96-45F1-B2A5-D3F6C07AB968}"/>
              </a:ext>
            </a:extLst>
          </p:cNvPr>
          <p:cNvSpPr>
            <a:spLocks noGrp="1" noChangeArrowheads="1"/>
          </p:cNvSpPr>
          <p:nvPr>
            <p:ph type="sldNum" sz="quarter" idx="4"/>
          </p:nvPr>
        </p:nvSpPr>
        <p:spPr bwMode="auto">
          <a:xfrm>
            <a:off x="8737600" y="6248400"/>
            <a:ext cx="2540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spcBef>
                <a:spcPct val="50000"/>
              </a:spcBef>
              <a:defRPr sz="1400"/>
            </a:lvl1pPr>
          </a:lstStyle>
          <a:p>
            <a:pPr>
              <a:defRPr/>
            </a:pPr>
            <a:fld id="{DC8F0AC9-F32D-4A1D-9F22-D231DC7FE114}" type="slidenum">
              <a:rPr lang="en-US" altLang="en-US"/>
              <a:pPr>
                <a:defRPr/>
              </a:pPr>
              <a:t>‹#›</a:t>
            </a:fld>
            <a:endParaRPr lang="en-US" altLang="en-US"/>
          </a:p>
        </p:txBody>
      </p:sp>
      <p:sp>
        <p:nvSpPr>
          <p:cNvPr id="28679" name="Rectangle 7">
            <a:extLst>
              <a:ext uri="{FF2B5EF4-FFF2-40B4-BE49-F238E27FC236}">
                <a16:creationId xmlns:a16="http://schemas.microsoft.com/office/drawing/2014/main" id="{12A89D5C-CEA1-4AB6-8433-2FCCC2646563}"/>
              </a:ext>
            </a:extLst>
          </p:cNvPr>
          <p:cNvSpPr>
            <a:spLocks noChangeArrowheads="1"/>
          </p:cNvSpPr>
          <p:nvPr/>
        </p:nvSpPr>
        <p:spPr bwMode="gray">
          <a:xfrm>
            <a:off x="0" y="1638300"/>
            <a:ext cx="4457700" cy="122238"/>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Tree>
  </p:cSld>
  <p:clrMap bg1="dk2" tx1="lt1" bg2="dk1" tx2="lt2" accent1="accent1" accent2="accent2" accent3="accent3" accent4="accent4" accent5="accent5" accent6="accent6" hlink="hlink" folHlink="folHlink"/>
  <p:sldLayoutIdLst>
    <p:sldLayoutId id="2147483736"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3000"/>
                                  </p:stCondLst>
                                  <p:childTnLst>
                                    <p:set>
                                      <p:cBhvr>
                                        <p:cTn id="6" dur="1" fill="hold">
                                          <p:stCondLst>
                                            <p:cond delay="0"/>
                                          </p:stCondLst>
                                        </p:cTn>
                                        <p:tgtEl>
                                          <p:spTgt spid="28679"/>
                                        </p:tgtEl>
                                        <p:attrNameLst>
                                          <p:attrName>style.visibility</p:attrName>
                                        </p:attrNameLst>
                                      </p:cBhvr>
                                      <p:to>
                                        <p:strVal val="visible"/>
                                      </p:to>
                                    </p:set>
                                    <p:animEffect transition="in" filter="wipe(right)">
                                      <p:cBhvr>
                                        <p:cTn id="7"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nimBg="1"/>
    </p:bldLst>
  </p:timing>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5pPr>
      <a:lvl6pPr marL="457200"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6pPr>
      <a:lvl7pPr marL="914400"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7pPr>
      <a:lvl8pPr marL="1371600"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8pPr>
      <a:lvl9pPr marL="1828800"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Char char="–"/>
        <a:defRPr kumimoji="1"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folHlink"/>
        </a:buClr>
        <a:buSzPct val="60000"/>
        <a:buFont typeface="Monotype Sorts" pitchFamily="2" charset="2"/>
        <a:buChar char="n"/>
        <a:defRPr kumimoji="1"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kumimoji="1"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E3C50-F865-4B19-BE0B-C5BAC1D0A78B}"/>
              </a:ext>
            </a:extLst>
          </p:cNvPr>
          <p:cNvSpPr>
            <a:spLocks noGrp="1"/>
          </p:cNvSpPr>
          <p:nvPr>
            <p:ph type="title"/>
          </p:nvPr>
        </p:nvSpPr>
        <p:spPr/>
        <p:txBody>
          <a:bodyPr/>
          <a:lstStyle/>
          <a:p>
            <a:pPr>
              <a:defRPr/>
            </a:pPr>
            <a:endParaRPr lang="en-US"/>
          </a:p>
        </p:txBody>
      </p:sp>
      <p:pic>
        <p:nvPicPr>
          <p:cNvPr id="5" name="Content Placeholder 4" descr="A penguin in the snow&#10;&#10;Description automatically generated">
            <a:extLst>
              <a:ext uri="{FF2B5EF4-FFF2-40B4-BE49-F238E27FC236}">
                <a16:creationId xmlns:a16="http://schemas.microsoft.com/office/drawing/2014/main" id="{A9E21735-0DF7-4E22-BA56-9B3CD743D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86260" y="0"/>
            <a:ext cx="9144000" cy="6858000"/>
          </a:xfrm>
        </p:spPr>
      </p:pic>
      <p:pic>
        <p:nvPicPr>
          <p:cNvPr id="4" name="Picture 9">
            <a:extLst>
              <a:ext uri="{FF2B5EF4-FFF2-40B4-BE49-F238E27FC236}">
                <a16:creationId xmlns:a16="http://schemas.microsoft.com/office/drawing/2014/main" id="{5D4E989C-A0BA-46CB-A588-59202A863C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952"/>
            <a:ext cx="2894280" cy="1661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close up of a logo&#10;&#10;Description automatically generated">
            <a:extLst>
              <a:ext uri="{FF2B5EF4-FFF2-40B4-BE49-F238E27FC236}">
                <a16:creationId xmlns:a16="http://schemas.microsoft.com/office/drawing/2014/main" id="{36F6028B-7655-47BE-965E-AADDBF384E4D}"/>
              </a:ext>
            </a:extLst>
          </p:cNvPr>
          <p:cNvPicPr/>
          <p:nvPr/>
        </p:nvPicPr>
        <p:blipFill rotWithShape="1">
          <a:blip r:embed="rId5">
            <a:extLst>
              <a:ext uri="{28A0092B-C50C-407E-A947-70E740481C1C}">
                <a14:useLocalDpi xmlns:a14="http://schemas.microsoft.com/office/drawing/2010/main" val="0"/>
              </a:ext>
            </a:extLst>
          </a:blip>
          <a:srcRect/>
          <a:stretch/>
        </p:blipFill>
        <p:spPr bwMode="auto">
          <a:xfrm>
            <a:off x="0" y="4625662"/>
            <a:ext cx="2886260" cy="2258096"/>
          </a:xfrm>
          <a:prstGeom prst="rect">
            <a:avLst/>
          </a:prstGeom>
          <a:ln>
            <a:noFill/>
          </a:ln>
          <a:extLst>
            <a:ext uri="{53640926-AAD7-44D8-BBD7-CCE9431645EC}">
              <a14:shadowObscured xmlns:a14="http://schemas.microsoft.com/office/drawing/2010/main"/>
            </a:ext>
          </a:extLst>
        </p:spPr>
      </p:pic>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4">
            <a:extLst>
              <a:ext uri="{FF2B5EF4-FFF2-40B4-BE49-F238E27FC236}">
                <a16:creationId xmlns:a16="http://schemas.microsoft.com/office/drawing/2014/main" id="{F8F12F2F-F285-4C4E-804D-2F78F0130473}"/>
              </a:ext>
            </a:extLst>
          </p:cNvPr>
          <p:cNvGraphicFramePr>
            <a:graphicFrameLocks noChangeAspect="1"/>
          </p:cNvGraphicFramePr>
          <p:nvPr/>
        </p:nvGraphicFramePr>
        <p:xfrm>
          <a:off x="9937750" y="152400"/>
          <a:ext cx="1830388" cy="2209800"/>
        </p:xfrm>
        <a:graphic>
          <a:graphicData uri="http://schemas.openxmlformats.org/presentationml/2006/ole">
            <mc:AlternateContent xmlns:mc="http://schemas.openxmlformats.org/markup-compatibility/2006">
              <mc:Choice xmlns:v="urn:schemas-microsoft-com:vml" Requires="v">
                <p:oleObj spid="_x0000_s22544" name="Clip" r:id="rId4" imgW="1635862" imgH="1815998" progId="MS_ClipArt_Gallery.2">
                  <p:embed/>
                </p:oleObj>
              </mc:Choice>
              <mc:Fallback>
                <p:oleObj name="Clip" r:id="rId4" imgW="1635862" imgH="1815998"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b="-8743"/>
                      <a:stretch>
                        <a:fillRect/>
                      </a:stretch>
                    </p:blipFill>
                    <p:spPr bwMode="auto">
                      <a:xfrm>
                        <a:off x="9937750" y="152400"/>
                        <a:ext cx="1830388"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4" name="Rectangle 2">
            <a:extLst>
              <a:ext uri="{FF2B5EF4-FFF2-40B4-BE49-F238E27FC236}">
                <a16:creationId xmlns:a16="http://schemas.microsoft.com/office/drawing/2014/main" id="{15D35C16-29CE-4D0A-9F56-37BAAC8F7FB0}"/>
              </a:ext>
            </a:extLst>
          </p:cNvPr>
          <p:cNvSpPr>
            <a:spLocks noGrp="1" noChangeArrowheads="1"/>
          </p:cNvSpPr>
          <p:nvPr>
            <p:ph type="title"/>
          </p:nvPr>
        </p:nvSpPr>
        <p:spPr>
          <a:xfrm>
            <a:off x="0" y="0"/>
            <a:ext cx="9677400" cy="1600200"/>
          </a:xfrm>
        </p:spPr>
        <p:txBody>
          <a:bodyPr/>
          <a:lstStyle/>
          <a:p>
            <a:pPr>
              <a:defRPr/>
            </a:pPr>
            <a:r>
              <a:rPr lang="en-US" sz="4800" b="1" dirty="0"/>
              <a:t>How do Christians combat spiritual blindness?</a:t>
            </a:r>
          </a:p>
        </p:txBody>
      </p:sp>
      <p:sp>
        <p:nvSpPr>
          <p:cNvPr id="49155" name="Rectangle 3">
            <a:extLst>
              <a:ext uri="{FF2B5EF4-FFF2-40B4-BE49-F238E27FC236}">
                <a16:creationId xmlns:a16="http://schemas.microsoft.com/office/drawing/2014/main" id="{30DA0C6B-B83A-421B-9F52-3F9AE5E3686A}"/>
              </a:ext>
            </a:extLst>
          </p:cNvPr>
          <p:cNvSpPr>
            <a:spLocks noGrp="1" noChangeArrowheads="1"/>
          </p:cNvSpPr>
          <p:nvPr>
            <p:ph type="body" idx="1"/>
          </p:nvPr>
        </p:nvSpPr>
        <p:spPr>
          <a:xfrm>
            <a:off x="31750" y="1600200"/>
            <a:ext cx="10591800" cy="5943600"/>
          </a:xfrm>
        </p:spPr>
        <p:txBody>
          <a:bodyPr/>
          <a:lstStyle/>
          <a:p>
            <a:pPr>
              <a:lnSpc>
                <a:spcPct val="95000"/>
              </a:lnSpc>
              <a:defRPr/>
            </a:pPr>
            <a:r>
              <a:rPr lang="en-US" sz="2900" b="1" dirty="0"/>
              <a:t>Christians are carrying the light of the kingdom into the darkness of the world</a:t>
            </a:r>
          </a:p>
          <a:p>
            <a:pPr>
              <a:lnSpc>
                <a:spcPct val="95000"/>
              </a:lnSpc>
              <a:defRPr/>
            </a:pPr>
            <a:r>
              <a:rPr lang="en-US" sz="2900" b="1" dirty="0"/>
              <a:t>1 </a:t>
            </a:r>
            <a:r>
              <a:rPr lang="en-US" sz="2900" b="1" dirty="0" err="1"/>
              <a:t>Thes</a:t>
            </a:r>
            <a:r>
              <a:rPr lang="en-US" sz="2900" b="1" dirty="0"/>
              <a:t> 5:4-8 </a:t>
            </a:r>
            <a:r>
              <a:rPr kumimoji="0" lang="en-US" sz="2900" b="1" dirty="0"/>
              <a:t>But ye, brethren, are not in darkness, that that day should overtake you as a thief. </a:t>
            </a:r>
            <a:r>
              <a:rPr kumimoji="0" lang="en-US" sz="2900" b="1" baseline="30000" dirty="0"/>
              <a:t>5</a:t>
            </a:r>
            <a:r>
              <a:rPr kumimoji="0" lang="en-US" sz="2900" b="1" dirty="0"/>
              <a:t>Ye are all the children of light, and the children of the day: we are not of the night, nor of darkness. </a:t>
            </a:r>
            <a:r>
              <a:rPr kumimoji="0" lang="en-US" sz="2900" b="1" baseline="30000" dirty="0"/>
              <a:t>6</a:t>
            </a:r>
            <a:r>
              <a:rPr kumimoji="0" lang="en-US" sz="2900" b="1" dirty="0"/>
              <a:t>Therefore let us not sleep, as </a:t>
            </a:r>
            <a:r>
              <a:rPr kumimoji="0" lang="en-US" sz="2900" b="1" i="1" dirty="0"/>
              <a:t>do</a:t>
            </a:r>
            <a:r>
              <a:rPr kumimoji="0" lang="en-US" sz="2900" b="1" dirty="0"/>
              <a:t> others; but let us watch and be sober. </a:t>
            </a:r>
            <a:r>
              <a:rPr kumimoji="0" lang="en-US" sz="2900" b="1" baseline="30000" dirty="0"/>
              <a:t>7</a:t>
            </a:r>
            <a:r>
              <a:rPr kumimoji="0" lang="en-US" sz="2900" b="1" dirty="0"/>
              <a:t>For they that sleep </a:t>
            </a:r>
            <a:r>
              <a:rPr kumimoji="0" lang="en-US" sz="2900" b="1" dirty="0" err="1"/>
              <a:t>sleep</a:t>
            </a:r>
            <a:r>
              <a:rPr kumimoji="0" lang="en-US" sz="2900" b="1" dirty="0"/>
              <a:t> in the night; and they that be drunken are drunken in the night. </a:t>
            </a:r>
            <a:r>
              <a:rPr kumimoji="0" lang="en-US" sz="2900" b="1" baseline="30000" dirty="0"/>
              <a:t>8</a:t>
            </a:r>
            <a:r>
              <a:rPr kumimoji="0" lang="en-US" sz="2900" b="1" dirty="0"/>
              <a:t>But let us, who are of the day, be sober, putting on the breastplate of faith and love; and for an helmet, the hope of salvation.</a:t>
            </a:r>
            <a:endParaRPr lang="en-US" sz="2900" b="1" dirty="0"/>
          </a:p>
        </p:txBody>
      </p:sp>
      <p:sp>
        <p:nvSpPr>
          <p:cNvPr id="5" name="Rectangle 4">
            <a:extLst>
              <a:ext uri="{FF2B5EF4-FFF2-40B4-BE49-F238E27FC236}">
                <a16:creationId xmlns:a16="http://schemas.microsoft.com/office/drawing/2014/main" id="{CBDFEDE6-31DD-45FB-A961-6676EEF2FC34}"/>
              </a:ext>
            </a:extLst>
          </p:cNvPr>
          <p:cNvSpPr/>
          <p:nvPr/>
        </p:nvSpPr>
        <p:spPr>
          <a:xfrm rot="16200000">
            <a:off x="9374190" y="4068414"/>
            <a:ext cx="4792958" cy="923330"/>
          </a:xfrm>
          <a:prstGeom prst="rect">
            <a:avLst/>
          </a:prstGeom>
          <a:noFill/>
        </p:spPr>
        <p:txBody>
          <a:bodyPr>
            <a:spAutoFit/>
          </a:bodyPr>
          <a:lstStyle/>
          <a:p>
            <a:pPr algn="ctr">
              <a:defRPr/>
            </a:pPr>
            <a:r>
              <a:rPr lang="en-US" sz="5400" b="1" dirty="0">
                <a:ln w="9525">
                  <a:solidFill>
                    <a:schemeClr val="bg1"/>
                  </a:solidFill>
                  <a:prstDash val="solid"/>
                </a:ln>
                <a:effectLst>
                  <a:outerShdw blurRad="12700" dist="38100" dir="2700000" algn="tl" rotWithShape="0">
                    <a:schemeClr val="bg1">
                      <a:lumMod val="50000"/>
                    </a:schemeClr>
                  </a:outerShdw>
                </a:effectLst>
              </a:rPr>
              <a:t>Jew’s Example</a:t>
            </a: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B7C8BDE-8F82-441E-9FAA-B6365938FE3E}"/>
              </a:ext>
            </a:extLst>
          </p:cNvPr>
          <p:cNvSpPr>
            <a:spLocks noGrp="1" noChangeArrowheads="1"/>
          </p:cNvSpPr>
          <p:nvPr>
            <p:ph type="title"/>
          </p:nvPr>
        </p:nvSpPr>
        <p:spPr>
          <a:xfrm>
            <a:off x="304800" y="0"/>
            <a:ext cx="10210800" cy="1600200"/>
          </a:xfrm>
        </p:spPr>
        <p:txBody>
          <a:bodyPr/>
          <a:lstStyle/>
          <a:p>
            <a:pPr>
              <a:defRPr/>
            </a:pPr>
            <a:r>
              <a:rPr lang="en-US" sz="4800" b="1" dirty="0"/>
              <a:t>How do Christians combat spiritual blindness?</a:t>
            </a:r>
          </a:p>
        </p:txBody>
      </p:sp>
      <p:sp>
        <p:nvSpPr>
          <p:cNvPr id="50179" name="Rectangle 3">
            <a:extLst>
              <a:ext uri="{FF2B5EF4-FFF2-40B4-BE49-F238E27FC236}">
                <a16:creationId xmlns:a16="http://schemas.microsoft.com/office/drawing/2014/main" id="{A2565402-A321-4D00-AD56-6DD3C781C662}"/>
              </a:ext>
            </a:extLst>
          </p:cNvPr>
          <p:cNvSpPr>
            <a:spLocks noGrp="1" noChangeArrowheads="1"/>
          </p:cNvSpPr>
          <p:nvPr>
            <p:ph type="body" idx="1"/>
          </p:nvPr>
        </p:nvSpPr>
        <p:spPr>
          <a:xfrm>
            <a:off x="38100" y="1676400"/>
            <a:ext cx="10744200" cy="4419600"/>
          </a:xfrm>
        </p:spPr>
        <p:txBody>
          <a:bodyPr/>
          <a:lstStyle/>
          <a:p>
            <a:pPr>
              <a:defRPr/>
            </a:pPr>
            <a:r>
              <a:rPr lang="en-US" sz="3000" b="1" dirty="0"/>
              <a:t>Christians abstain from lusts, pride, sin, hypocrisy</a:t>
            </a:r>
          </a:p>
          <a:p>
            <a:pPr>
              <a:defRPr/>
            </a:pPr>
            <a:r>
              <a:rPr lang="en-US" sz="3000" b="1" dirty="0"/>
              <a:t>1 Peter 2:9-10 </a:t>
            </a:r>
            <a:r>
              <a:rPr kumimoji="0" lang="en-US" sz="3000" b="1" dirty="0"/>
              <a:t>But ye </a:t>
            </a:r>
            <a:r>
              <a:rPr kumimoji="0" lang="en-US" sz="3000" b="1" i="1" dirty="0"/>
              <a:t>are</a:t>
            </a:r>
            <a:r>
              <a:rPr kumimoji="0" lang="en-US" sz="3000" b="1" dirty="0"/>
              <a:t> a chosen generation, a royal priesthood, an holy nation, a peculiar people; that ye should shew forth the praises of him who hath called you out of darkness into his </a:t>
            </a:r>
            <a:r>
              <a:rPr kumimoji="0" lang="en-US" sz="3000" b="1" dirty="0" err="1"/>
              <a:t>marvellous</a:t>
            </a:r>
            <a:r>
              <a:rPr kumimoji="0" lang="en-US" sz="3000" b="1" dirty="0"/>
              <a:t> light:   </a:t>
            </a:r>
            <a:r>
              <a:rPr kumimoji="0" lang="en-US" sz="3000" b="1" baseline="30000" dirty="0"/>
              <a:t>10</a:t>
            </a:r>
            <a:r>
              <a:rPr kumimoji="0" lang="en-US" sz="3000" b="1" dirty="0"/>
              <a:t>Which in time past </a:t>
            </a:r>
            <a:r>
              <a:rPr kumimoji="0" lang="en-US" sz="3000" b="1" i="1" dirty="0"/>
              <a:t>were</a:t>
            </a:r>
            <a:r>
              <a:rPr kumimoji="0" lang="en-US" sz="3000" b="1" dirty="0"/>
              <a:t> not a people, but </a:t>
            </a:r>
            <a:r>
              <a:rPr kumimoji="0" lang="en-US" sz="3000" b="1" i="1" dirty="0"/>
              <a:t>are</a:t>
            </a:r>
            <a:r>
              <a:rPr kumimoji="0" lang="en-US" sz="3000" b="1" dirty="0"/>
              <a:t> now the people of God: which had not obtained mercy, but now have obtained mercy. </a:t>
            </a:r>
            <a:r>
              <a:rPr kumimoji="0" lang="en-US" sz="3000" b="1" baseline="30000" dirty="0"/>
              <a:t>11</a:t>
            </a:r>
            <a:r>
              <a:rPr kumimoji="0" lang="en-US" sz="3000" b="1" dirty="0"/>
              <a:t>Dearly beloved, I beseech </a:t>
            </a:r>
            <a:r>
              <a:rPr kumimoji="0" lang="en-US" sz="3000" b="1" i="1" dirty="0"/>
              <a:t>you</a:t>
            </a:r>
            <a:r>
              <a:rPr kumimoji="0" lang="en-US" sz="3000" b="1" dirty="0"/>
              <a:t> as strangers and pilgrims, abstain from fleshly lusts, which war against the soul; </a:t>
            </a:r>
            <a:endParaRPr lang="en-US" sz="3000" b="1" dirty="0"/>
          </a:p>
        </p:txBody>
      </p:sp>
      <p:sp>
        <p:nvSpPr>
          <p:cNvPr id="3" name="Rectangle 2">
            <a:extLst>
              <a:ext uri="{FF2B5EF4-FFF2-40B4-BE49-F238E27FC236}">
                <a16:creationId xmlns:a16="http://schemas.microsoft.com/office/drawing/2014/main" id="{0ECAD50C-F08B-4A36-A8C1-AE5D8FF7C8F5}"/>
              </a:ext>
            </a:extLst>
          </p:cNvPr>
          <p:cNvSpPr/>
          <p:nvPr/>
        </p:nvSpPr>
        <p:spPr>
          <a:xfrm rot="16200000">
            <a:off x="8521156" y="3044279"/>
            <a:ext cx="6572248" cy="769441"/>
          </a:xfrm>
          <a:prstGeom prst="rect">
            <a:avLst/>
          </a:prstGeom>
          <a:noFill/>
        </p:spPr>
        <p:txBody>
          <a:bodyPr wrap="none">
            <a:spAutoFit/>
          </a:bodyPr>
          <a:lstStyle/>
          <a:p>
            <a:pPr algn="ctr">
              <a:defRPr/>
            </a:pPr>
            <a:r>
              <a:rPr lang="en-US" sz="4400" b="1" dirty="0">
                <a:ln w="9525">
                  <a:solidFill>
                    <a:schemeClr val="bg1"/>
                  </a:solidFill>
                  <a:prstDash val="solid"/>
                </a:ln>
                <a:effectLst>
                  <a:outerShdw blurRad="12700" dist="38100" dir="2700000" algn="tl" rotWithShape="0">
                    <a:schemeClr val="bg1">
                      <a:lumMod val="50000"/>
                    </a:schemeClr>
                  </a:outerShdw>
                </a:effectLst>
              </a:rPr>
              <a:t>Walk As Children of Light</a:t>
            </a: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6C7E43D-33AB-4716-AE55-8352E0C13F88}"/>
              </a:ext>
            </a:extLst>
          </p:cNvPr>
          <p:cNvSpPr>
            <a:spLocks noGrp="1" noChangeArrowheads="1"/>
          </p:cNvSpPr>
          <p:nvPr>
            <p:ph type="title"/>
          </p:nvPr>
        </p:nvSpPr>
        <p:spPr/>
        <p:txBody>
          <a:bodyPr/>
          <a:lstStyle/>
          <a:p>
            <a:pPr>
              <a:defRPr/>
            </a:pPr>
            <a:r>
              <a:rPr lang="en-US" sz="4800" b="1" dirty="0"/>
              <a:t>How do Christians combat spiritual blindness?</a:t>
            </a:r>
          </a:p>
        </p:txBody>
      </p:sp>
      <p:sp>
        <p:nvSpPr>
          <p:cNvPr id="52227" name="Rectangle 3">
            <a:extLst>
              <a:ext uri="{FF2B5EF4-FFF2-40B4-BE49-F238E27FC236}">
                <a16:creationId xmlns:a16="http://schemas.microsoft.com/office/drawing/2014/main" id="{8B8CC0F5-79D6-4F57-95E8-2AE2BF3BE434}"/>
              </a:ext>
            </a:extLst>
          </p:cNvPr>
          <p:cNvSpPr>
            <a:spLocks noGrp="1" noChangeArrowheads="1"/>
          </p:cNvSpPr>
          <p:nvPr>
            <p:ph type="body" idx="1"/>
          </p:nvPr>
        </p:nvSpPr>
        <p:spPr>
          <a:xfrm>
            <a:off x="266700" y="1752600"/>
            <a:ext cx="10439400" cy="4038600"/>
          </a:xfrm>
        </p:spPr>
        <p:txBody>
          <a:bodyPr/>
          <a:lstStyle/>
          <a:p>
            <a:pPr>
              <a:defRPr/>
            </a:pPr>
            <a:r>
              <a:rPr lang="en-US" altLang="en-US" sz="3600" b="1" dirty="0"/>
              <a:t>Christians are to not sin, but walk as children of light</a:t>
            </a:r>
          </a:p>
          <a:p>
            <a:pPr>
              <a:defRPr/>
            </a:pPr>
            <a:r>
              <a:rPr lang="en-US" altLang="en-US" sz="3600" b="1" dirty="0"/>
              <a:t>Eph 4:17-18 </a:t>
            </a:r>
            <a:r>
              <a:rPr kumimoji="0" lang="en-US" altLang="en-US" sz="3600" b="1" dirty="0"/>
              <a:t>This I say therefore, and testify in the Lord, that ye henceforth walk not as other Gentiles walk, in the vanity of their mind, </a:t>
            </a:r>
            <a:r>
              <a:rPr kumimoji="0" lang="en-US" altLang="en-US" sz="3600" b="1" baseline="30000" dirty="0"/>
              <a:t>18</a:t>
            </a:r>
            <a:r>
              <a:rPr kumimoji="0" lang="en-US" altLang="en-US" sz="3600" b="1" dirty="0"/>
              <a:t>Having the understanding darkened, being alienated from the life of God through the ignorance that is in them, because of the blindness of their heart: </a:t>
            </a:r>
            <a:endParaRPr lang="en-US" altLang="en-US" sz="3600" b="1" dirty="0"/>
          </a:p>
        </p:txBody>
      </p:sp>
      <p:sp>
        <p:nvSpPr>
          <p:cNvPr id="4" name="Rectangle 3">
            <a:extLst>
              <a:ext uri="{FF2B5EF4-FFF2-40B4-BE49-F238E27FC236}">
                <a16:creationId xmlns:a16="http://schemas.microsoft.com/office/drawing/2014/main" id="{3C8083BB-965B-482A-8F06-D76A8D6D3F56}"/>
              </a:ext>
            </a:extLst>
          </p:cNvPr>
          <p:cNvSpPr/>
          <p:nvPr/>
        </p:nvSpPr>
        <p:spPr>
          <a:xfrm rot="16200000">
            <a:off x="8521156" y="3044279"/>
            <a:ext cx="6572248" cy="769441"/>
          </a:xfrm>
          <a:prstGeom prst="rect">
            <a:avLst/>
          </a:prstGeom>
          <a:noFill/>
        </p:spPr>
        <p:txBody>
          <a:bodyPr wrap="none">
            <a:spAutoFit/>
          </a:bodyPr>
          <a:lstStyle/>
          <a:p>
            <a:pPr algn="ctr">
              <a:defRPr/>
            </a:pPr>
            <a:r>
              <a:rPr lang="en-US" sz="4400" b="1" dirty="0">
                <a:ln w="9525">
                  <a:solidFill>
                    <a:schemeClr val="bg1"/>
                  </a:solidFill>
                  <a:prstDash val="solid"/>
                </a:ln>
                <a:effectLst>
                  <a:outerShdw blurRad="12700" dist="38100" dir="2700000" algn="tl" rotWithShape="0">
                    <a:schemeClr val="bg1">
                      <a:lumMod val="50000"/>
                    </a:schemeClr>
                  </a:outerShdw>
                </a:effectLst>
              </a:rPr>
              <a:t>Walk As Children of Light</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864A60B-94DD-4695-B6AB-C006274A36DD}"/>
              </a:ext>
            </a:extLst>
          </p:cNvPr>
          <p:cNvSpPr>
            <a:spLocks noGrp="1" noChangeArrowheads="1"/>
          </p:cNvSpPr>
          <p:nvPr>
            <p:ph type="title"/>
          </p:nvPr>
        </p:nvSpPr>
        <p:spPr>
          <a:xfrm>
            <a:off x="3810000" y="1176338"/>
            <a:ext cx="7315200" cy="1143000"/>
          </a:xfrm>
        </p:spPr>
        <p:txBody>
          <a:bodyPr/>
          <a:lstStyle/>
          <a:p>
            <a:pPr>
              <a:defRPr/>
            </a:pPr>
            <a:r>
              <a:rPr lang="en-US" b="1" dirty="0"/>
              <a:t>How do Christians combat spiritual blindness?</a:t>
            </a:r>
          </a:p>
        </p:txBody>
      </p:sp>
      <p:sp>
        <p:nvSpPr>
          <p:cNvPr id="53251" name="Rectangle 3">
            <a:extLst>
              <a:ext uri="{FF2B5EF4-FFF2-40B4-BE49-F238E27FC236}">
                <a16:creationId xmlns:a16="http://schemas.microsoft.com/office/drawing/2014/main" id="{A02AEC73-107A-4AA3-94AA-EA7ED564C4B7}"/>
              </a:ext>
            </a:extLst>
          </p:cNvPr>
          <p:cNvSpPr>
            <a:spLocks noGrp="1" noChangeArrowheads="1"/>
          </p:cNvSpPr>
          <p:nvPr>
            <p:ph type="body" idx="1"/>
          </p:nvPr>
        </p:nvSpPr>
        <p:spPr>
          <a:xfrm>
            <a:off x="381000" y="2819400"/>
            <a:ext cx="10515600" cy="4044950"/>
          </a:xfrm>
        </p:spPr>
        <p:txBody>
          <a:bodyPr/>
          <a:lstStyle/>
          <a:p>
            <a:pPr>
              <a:defRPr/>
            </a:pPr>
            <a:r>
              <a:rPr lang="en-US" sz="3600" b="1" dirty="0"/>
              <a:t>Eph 5:7-8 </a:t>
            </a:r>
            <a:r>
              <a:rPr kumimoji="0" lang="en-US" sz="3600" b="1" dirty="0"/>
              <a:t> </a:t>
            </a:r>
            <a:r>
              <a:rPr kumimoji="0" lang="en-US" sz="3600" b="1" baseline="30000" dirty="0"/>
              <a:t>7</a:t>
            </a:r>
            <a:r>
              <a:rPr kumimoji="0" lang="en-US" sz="3600" b="1" dirty="0"/>
              <a:t>Be not ye therefore partakers with them. </a:t>
            </a:r>
            <a:r>
              <a:rPr kumimoji="0" lang="en-US" sz="3600" b="1" baseline="30000" dirty="0"/>
              <a:t>8</a:t>
            </a:r>
            <a:r>
              <a:rPr kumimoji="0" lang="en-US" sz="3600" b="1" dirty="0"/>
              <a:t>For ye were sometimes darkness, but now </a:t>
            </a:r>
            <a:r>
              <a:rPr kumimoji="0" lang="en-US" sz="3600" b="1" i="1" dirty="0"/>
              <a:t>are ye</a:t>
            </a:r>
            <a:r>
              <a:rPr kumimoji="0" lang="en-US" sz="3600" b="1" dirty="0"/>
              <a:t> light in the Lord: walk as children of light:</a:t>
            </a:r>
          </a:p>
          <a:p>
            <a:pPr>
              <a:defRPr/>
            </a:pPr>
            <a:r>
              <a:rPr kumimoji="0" lang="en-US" sz="3600" b="1" dirty="0"/>
              <a:t>Are we endeavoring to avoid sin as we should or do we see how close we can get?</a:t>
            </a:r>
            <a:endParaRPr lang="en-US" sz="3600" b="1" dirty="0"/>
          </a:p>
        </p:txBody>
      </p:sp>
      <p:pic>
        <p:nvPicPr>
          <p:cNvPr id="28676" name="Picture 7" descr="Children-of-Light">
            <a:extLst>
              <a:ext uri="{FF2B5EF4-FFF2-40B4-BE49-F238E27FC236}">
                <a16:creationId xmlns:a16="http://schemas.microsoft.com/office/drawing/2014/main" id="{1FFE411C-EE4E-450D-A9C7-2068073FD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4763"/>
            <a:ext cx="4643437"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CFD14221-12C0-44B7-B625-8C12F7106CD3}"/>
              </a:ext>
            </a:extLst>
          </p:cNvPr>
          <p:cNvSpPr/>
          <p:nvPr/>
        </p:nvSpPr>
        <p:spPr>
          <a:xfrm rot="16200000">
            <a:off x="8521156" y="3044279"/>
            <a:ext cx="6572248" cy="769441"/>
          </a:xfrm>
          <a:prstGeom prst="rect">
            <a:avLst/>
          </a:prstGeom>
          <a:noFill/>
        </p:spPr>
        <p:txBody>
          <a:bodyPr wrap="none">
            <a:spAutoFit/>
          </a:bodyPr>
          <a:lstStyle/>
          <a:p>
            <a:pPr algn="ctr">
              <a:defRPr/>
            </a:pPr>
            <a:r>
              <a:rPr lang="en-US" sz="4400" b="1" dirty="0">
                <a:ln w="9525">
                  <a:solidFill>
                    <a:schemeClr val="bg1"/>
                  </a:solidFill>
                  <a:prstDash val="solid"/>
                </a:ln>
                <a:effectLst>
                  <a:outerShdw blurRad="12700" dist="38100" dir="2700000" algn="tl" rotWithShape="0">
                    <a:schemeClr val="bg1">
                      <a:lumMod val="50000"/>
                    </a:schemeClr>
                  </a:outerShdw>
                </a:effectLst>
              </a:rPr>
              <a:t>Walk As Children of Light</a:t>
            </a: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907EC67B-847B-4294-9A26-922EECE56506}"/>
              </a:ext>
            </a:extLst>
          </p:cNvPr>
          <p:cNvSpPr>
            <a:spLocks noGrp="1" noChangeArrowheads="1"/>
          </p:cNvSpPr>
          <p:nvPr>
            <p:ph type="title"/>
          </p:nvPr>
        </p:nvSpPr>
        <p:spPr/>
        <p:txBody>
          <a:bodyPr/>
          <a:lstStyle/>
          <a:p>
            <a:pPr>
              <a:defRPr/>
            </a:pPr>
            <a:r>
              <a:rPr lang="en-US" sz="4800" b="1" dirty="0"/>
              <a:t>How do </a:t>
            </a:r>
            <a:r>
              <a:rPr lang="en-US" sz="4800" b="1" dirty="0" err="1"/>
              <a:t>christians</a:t>
            </a:r>
            <a:r>
              <a:rPr lang="en-US" sz="4800" b="1" dirty="0"/>
              <a:t> combat spiritual blindness?</a:t>
            </a:r>
          </a:p>
        </p:txBody>
      </p:sp>
      <p:sp>
        <p:nvSpPr>
          <p:cNvPr id="54275" name="Rectangle 3">
            <a:extLst>
              <a:ext uri="{FF2B5EF4-FFF2-40B4-BE49-F238E27FC236}">
                <a16:creationId xmlns:a16="http://schemas.microsoft.com/office/drawing/2014/main" id="{41F0E4B7-5CBB-494C-A61C-99DD1DE50FB1}"/>
              </a:ext>
            </a:extLst>
          </p:cNvPr>
          <p:cNvSpPr>
            <a:spLocks noGrp="1" noChangeArrowheads="1"/>
          </p:cNvSpPr>
          <p:nvPr>
            <p:ph type="body" idx="1"/>
          </p:nvPr>
        </p:nvSpPr>
        <p:spPr>
          <a:xfrm>
            <a:off x="1489075" y="1752600"/>
            <a:ext cx="9255125" cy="4191000"/>
          </a:xfrm>
        </p:spPr>
        <p:txBody>
          <a:bodyPr/>
          <a:lstStyle/>
          <a:p>
            <a:pPr>
              <a:defRPr/>
            </a:pPr>
            <a:r>
              <a:rPr lang="en-US" b="1" dirty="0"/>
              <a:t>Love one another </a:t>
            </a:r>
          </a:p>
          <a:p>
            <a:pPr>
              <a:defRPr/>
            </a:pPr>
            <a:r>
              <a:rPr lang="en-US" b="1" dirty="0"/>
              <a:t>1 John 2:9-11 </a:t>
            </a:r>
            <a:r>
              <a:rPr kumimoji="0" lang="en-US" b="1" baseline="30000" dirty="0"/>
              <a:t>9</a:t>
            </a:r>
            <a:r>
              <a:rPr kumimoji="0" lang="en-US" b="1" dirty="0"/>
              <a:t>He that saith he is in the light, and </a:t>
            </a:r>
            <a:r>
              <a:rPr kumimoji="0" lang="en-US" b="1" dirty="0" err="1"/>
              <a:t>hateth</a:t>
            </a:r>
            <a:r>
              <a:rPr kumimoji="0" lang="en-US" b="1" dirty="0"/>
              <a:t> his brother, is in darkness even until now. </a:t>
            </a:r>
            <a:r>
              <a:rPr kumimoji="0" lang="en-US" b="1" baseline="30000" dirty="0"/>
              <a:t>10</a:t>
            </a:r>
            <a:r>
              <a:rPr kumimoji="0" lang="en-US" b="1" dirty="0"/>
              <a:t>He that loveth his brother </a:t>
            </a:r>
            <a:r>
              <a:rPr kumimoji="0" lang="en-US" b="1" dirty="0" err="1"/>
              <a:t>abideth</a:t>
            </a:r>
            <a:r>
              <a:rPr kumimoji="0" lang="en-US" b="1" dirty="0"/>
              <a:t> in the light, and there is none occasion of stumbling in him. </a:t>
            </a:r>
            <a:r>
              <a:rPr kumimoji="0" lang="en-US" b="1" baseline="30000" dirty="0"/>
              <a:t>11</a:t>
            </a:r>
            <a:r>
              <a:rPr kumimoji="0" lang="en-US" b="1" dirty="0"/>
              <a:t>But he that </a:t>
            </a:r>
            <a:r>
              <a:rPr kumimoji="0" lang="en-US" b="1" dirty="0" err="1"/>
              <a:t>hateth</a:t>
            </a:r>
            <a:r>
              <a:rPr kumimoji="0" lang="en-US" b="1" dirty="0"/>
              <a:t> his brother is in darkness, and walketh in darkness, and </a:t>
            </a:r>
            <a:r>
              <a:rPr kumimoji="0" lang="en-US" b="1" dirty="0" err="1"/>
              <a:t>knoweth</a:t>
            </a:r>
            <a:r>
              <a:rPr kumimoji="0" lang="en-US" b="1" dirty="0"/>
              <a:t> not whither he </a:t>
            </a:r>
            <a:r>
              <a:rPr kumimoji="0" lang="en-US" b="1" dirty="0" err="1"/>
              <a:t>goeth</a:t>
            </a:r>
            <a:r>
              <a:rPr kumimoji="0" lang="en-US" b="1" dirty="0"/>
              <a:t>, because that darkness hath blinded his eyes. </a:t>
            </a:r>
            <a:endParaRPr lang="en-US" b="1" dirty="0"/>
          </a:p>
        </p:txBody>
      </p:sp>
      <p:sp>
        <p:nvSpPr>
          <p:cNvPr id="4" name="Rectangle 3">
            <a:extLst>
              <a:ext uri="{FF2B5EF4-FFF2-40B4-BE49-F238E27FC236}">
                <a16:creationId xmlns:a16="http://schemas.microsoft.com/office/drawing/2014/main" id="{94D470F0-AC12-4B8B-ABAB-C67F4329B138}"/>
              </a:ext>
            </a:extLst>
          </p:cNvPr>
          <p:cNvSpPr/>
          <p:nvPr/>
        </p:nvSpPr>
        <p:spPr>
          <a:xfrm rot="16200000">
            <a:off x="8521156" y="3044279"/>
            <a:ext cx="6572248" cy="769441"/>
          </a:xfrm>
          <a:prstGeom prst="rect">
            <a:avLst/>
          </a:prstGeom>
          <a:noFill/>
        </p:spPr>
        <p:txBody>
          <a:bodyPr wrap="none">
            <a:spAutoFit/>
          </a:bodyPr>
          <a:lstStyle/>
          <a:p>
            <a:pPr algn="ctr">
              <a:defRPr/>
            </a:pPr>
            <a:r>
              <a:rPr lang="en-US" sz="4400" b="1" dirty="0">
                <a:ln w="9525">
                  <a:solidFill>
                    <a:schemeClr val="bg1"/>
                  </a:solidFill>
                  <a:prstDash val="solid"/>
                </a:ln>
                <a:effectLst>
                  <a:outerShdw blurRad="12700" dist="38100" dir="2700000" algn="tl" rotWithShape="0">
                    <a:schemeClr val="bg1">
                      <a:lumMod val="50000"/>
                    </a:schemeClr>
                  </a:outerShdw>
                </a:effectLst>
              </a:rPr>
              <a:t>Walk As Children of Light</a:t>
            </a:r>
          </a:p>
        </p:txBody>
      </p:sp>
      <p:pic>
        <p:nvPicPr>
          <p:cNvPr id="30725" name="Picture 5">
            <a:extLst>
              <a:ext uri="{FF2B5EF4-FFF2-40B4-BE49-F238E27FC236}">
                <a16:creationId xmlns:a16="http://schemas.microsoft.com/office/drawing/2014/main" id="{6DDC9218-B7BC-4685-9A8A-F6A111FA2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4313238"/>
            <a:ext cx="1008063"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6">
            <a:extLst>
              <a:ext uri="{FF2B5EF4-FFF2-40B4-BE49-F238E27FC236}">
                <a16:creationId xmlns:a16="http://schemas.microsoft.com/office/drawing/2014/main" id="{94DE520A-8FBA-40D5-81C7-B84377883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3175" y="1341438"/>
            <a:ext cx="1008063"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98D422B-F423-4140-92BE-AD2F819A406E}"/>
              </a:ext>
            </a:extLst>
          </p:cNvPr>
          <p:cNvSpPr>
            <a:spLocks noGrp="1" noChangeArrowheads="1"/>
          </p:cNvSpPr>
          <p:nvPr>
            <p:ph type="title"/>
          </p:nvPr>
        </p:nvSpPr>
        <p:spPr/>
        <p:txBody>
          <a:bodyPr/>
          <a:lstStyle/>
          <a:p>
            <a:pPr>
              <a:defRPr/>
            </a:pPr>
            <a:r>
              <a:rPr lang="en-US" sz="4800" b="1" dirty="0"/>
              <a:t>How do Christians combat spiritual blindness?</a:t>
            </a:r>
          </a:p>
        </p:txBody>
      </p:sp>
      <p:sp>
        <p:nvSpPr>
          <p:cNvPr id="55299" name="Rectangle 3">
            <a:extLst>
              <a:ext uri="{FF2B5EF4-FFF2-40B4-BE49-F238E27FC236}">
                <a16:creationId xmlns:a16="http://schemas.microsoft.com/office/drawing/2014/main" id="{5636758A-CD48-4DF4-A44C-50E6E40B0583}"/>
              </a:ext>
            </a:extLst>
          </p:cNvPr>
          <p:cNvSpPr>
            <a:spLocks noGrp="1" noChangeArrowheads="1"/>
          </p:cNvSpPr>
          <p:nvPr>
            <p:ph type="body" idx="1"/>
          </p:nvPr>
        </p:nvSpPr>
        <p:spPr>
          <a:xfrm>
            <a:off x="1600200" y="1905000"/>
            <a:ext cx="7924800" cy="4191000"/>
          </a:xfrm>
        </p:spPr>
        <p:txBody>
          <a:bodyPr/>
          <a:lstStyle/>
          <a:p>
            <a:pPr>
              <a:defRPr/>
            </a:pPr>
            <a:r>
              <a:rPr lang="en-US" b="1" dirty="0"/>
              <a:t>Good works - Shine forth</a:t>
            </a:r>
          </a:p>
          <a:p>
            <a:pPr>
              <a:defRPr/>
            </a:pPr>
            <a:r>
              <a:rPr lang="en-US" b="1" dirty="0"/>
              <a:t>Remember the </a:t>
            </a:r>
            <a:r>
              <a:rPr lang="en-US" sz="3600" b="1" dirty="0" err="1"/>
              <a:t>Laeodecians</a:t>
            </a:r>
            <a:endParaRPr lang="en-US" sz="3600" b="1" dirty="0"/>
          </a:p>
          <a:p>
            <a:pPr>
              <a:defRPr/>
            </a:pPr>
            <a:r>
              <a:rPr lang="en-US" b="1" dirty="0"/>
              <a:t>Are we lukewarm?</a:t>
            </a:r>
          </a:p>
          <a:p>
            <a:pPr>
              <a:defRPr/>
            </a:pPr>
            <a:r>
              <a:rPr lang="en-US" b="1" dirty="0"/>
              <a:t>Do we show our faith by our works?</a:t>
            </a:r>
          </a:p>
        </p:txBody>
      </p:sp>
      <p:pic>
        <p:nvPicPr>
          <p:cNvPr id="32772" name="Picture 4">
            <a:extLst>
              <a:ext uri="{FF2B5EF4-FFF2-40B4-BE49-F238E27FC236}">
                <a16:creationId xmlns:a16="http://schemas.microsoft.com/office/drawing/2014/main" id="{9E253F8E-9CBC-43DD-9F12-9DEFB38AF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800600"/>
            <a:ext cx="71199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64A9466A-B5F6-4E5A-8C4E-DDD8714CCA60}"/>
              </a:ext>
            </a:extLst>
          </p:cNvPr>
          <p:cNvSpPr/>
          <p:nvPr/>
        </p:nvSpPr>
        <p:spPr>
          <a:xfrm rot="16200000">
            <a:off x="8521156" y="3044279"/>
            <a:ext cx="6572248" cy="769441"/>
          </a:xfrm>
          <a:prstGeom prst="rect">
            <a:avLst/>
          </a:prstGeom>
          <a:noFill/>
        </p:spPr>
        <p:txBody>
          <a:bodyPr wrap="none">
            <a:spAutoFit/>
          </a:bodyPr>
          <a:lstStyle/>
          <a:p>
            <a:pPr algn="ctr">
              <a:defRPr/>
            </a:pPr>
            <a:r>
              <a:rPr lang="en-US" sz="4400" b="1" dirty="0">
                <a:ln w="9525">
                  <a:solidFill>
                    <a:schemeClr val="bg1"/>
                  </a:solidFill>
                  <a:prstDash val="solid"/>
                </a:ln>
                <a:effectLst>
                  <a:outerShdw blurRad="12700" dist="38100" dir="2700000" algn="tl" rotWithShape="0">
                    <a:schemeClr val="bg1">
                      <a:lumMod val="50000"/>
                    </a:schemeClr>
                  </a:outerShdw>
                </a:effectLst>
              </a:rPr>
              <a:t>Walk As Children of Light</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4857170-ABF9-4E6A-A3C4-9B5B32FAE8E7}"/>
              </a:ext>
            </a:extLst>
          </p:cNvPr>
          <p:cNvSpPr>
            <a:spLocks noGrp="1" noChangeArrowheads="1"/>
          </p:cNvSpPr>
          <p:nvPr>
            <p:ph type="title"/>
          </p:nvPr>
        </p:nvSpPr>
        <p:spPr/>
        <p:txBody>
          <a:bodyPr/>
          <a:lstStyle/>
          <a:p>
            <a:pPr>
              <a:defRPr/>
            </a:pPr>
            <a:r>
              <a:rPr lang="en-US" sz="4800" b="1" dirty="0"/>
              <a:t>How do Christians combat spiritual blindness?</a:t>
            </a:r>
          </a:p>
        </p:txBody>
      </p:sp>
      <p:sp>
        <p:nvSpPr>
          <p:cNvPr id="56323" name="Rectangle 3">
            <a:extLst>
              <a:ext uri="{FF2B5EF4-FFF2-40B4-BE49-F238E27FC236}">
                <a16:creationId xmlns:a16="http://schemas.microsoft.com/office/drawing/2014/main" id="{912873D1-78EB-44C0-BD54-FA01DD18047D}"/>
              </a:ext>
            </a:extLst>
          </p:cNvPr>
          <p:cNvSpPr>
            <a:spLocks noGrp="1" noChangeArrowheads="1"/>
          </p:cNvSpPr>
          <p:nvPr>
            <p:ph type="body" idx="1"/>
          </p:nvPr>
        </p:nvSpPr>
        <p:spPr>
          <a:xfrm>
            <a:off x="533400" y="1676400"/>
            <a:ext cx="10134600" cy="3962400"/>
          </a:xfrm>
        </p:spPr>
        <p:txBody>
          <a:bodyPr/>
          <a:lstStyle/>
          <a:p>
            <a:pPr>
              <a:defRPr/>
            </a:pPr>
            <a:r>
              <a:rPr lang="en-US" b="1" dirty="0"/>
              <a:t>Christians must grow or become blind</a:t>
            </a:r>
          </a:p>
          <a:p>
            <a:pPr>
              <a:defRPr/>
            </a:pPr>
            <a:r>
              <a:rPr lang="en-US" b="1" dirty="0"/>
              <a:t>Amblyopia (lazy eye)</a:t>
            </a:r>
          </a:p>
          <a:p>
            <a:pPr>
              <a:defRPr/>
            </a:pPr>
            <a:r>
              <a:rPr lang="en-US" b="1" dirty="0"/>
              <a:t>2 Pet 1:3-9 </a:t>
            </a:r>
            <a:r>
              <a:rPr kumimoji="0" lang="en-US" b="1" dirty="0"/>
              <a:t> </a:t>
            </a:r>
            <a:r>
              <a:rPr kumimoji="0" lang="en-US" b="1" baseline="30000" dirty="0"/>
              <a:t>3</a:t>
            </a:r>
            <a:r>
              <a:rPr kumimoji="0" lang="en-US" b="1" dirty="0"/>
              <a:t>According as his divine power hath given unto us all things that </a:t>
            </a:r>
            <a:r>
              <a:rPr kumimoji="0" lang="en-US" b="1" i="1" dirty="0"/>
              <a:t>pertain</a:t>
            </a:r>
            <a:r>
              <a:rPr kumimoji="0" lang="en-US" b="1" dirty="0"/>
              <a:t> unto life and godliness, through the knowledge of him that hath called us to glory and virtue:  </a:t>
            </a:r>
            <a:r>
              <a:rPr kumimoji="0" lang="en-US" b="1" baseline="30000" dirty="0"/>
              <a:t>4</a:t>
            </a:r>
            <a:r>
              <a:rPr kumimoji="0" lang="en-US" b="1" dirty="0"/>
              <a:t>Whereby are given unto us exceeding great and precious promises: that by these ye might be partakers of the divine nature, having escaped the corruption</a:t>
            </a:r>
            <a:endParaRPr lang="en-US" b="1" dirty="0"/>
          </a:p>
        </p:txBody>
      </p:sp>
      <p:sp>
        <p:nvSpPr>
          <p:cNvPr id="4" name="Rectangle 3">
            <a:extLst>
              <a:ext uri="{FF2B5EF4-FFF2-40B4-BE49-F238E27FC236}">
                <a16:creationId xmlns:a16="http://schemas.microsoft.com/office/drawing/2014/main" id="{8CCB01B3-A12A-4E94-ADFD-533E93B9A20E}"/>
              </a:ext>
            </a:extLst>
          </p:cNvPr>
          <p:cNvSpPr/>
          <p:nvPr/>
        </p:nvSpPr>
        <p:spPr>
          <a:xfrm rot="16200000">
            <a:off x="8521156" y="3044279"/>
            <a:ext cx="6572248" cy="769441"/>
          </a:xfrm>
          <a:prstGeom prst="rect">
            <a:avLst/>
          </a:prstGeom>
          <a:noFill/>
        </p:spPr>
        <p:txBody>
          <a:bodyPr wrap="none">
            <a:spAutoFit/>
          </a:bodyPr>
          <a:lstStyle/>
          <a:p>
            <a:pPr algn="ctr">
              <a:defRPr/>
            </a:pPr>
            <a:r>
              <a:rPr lang="en-US" sz="4400" b="1" dirty="0">
                <a:ln w="9525">
                  <a:solidFill>
                    <a:schemeClr val="bg1"/>
                  </a:solidFill>
                  <a:prstDash val="solid"/>
                </a:ln>
                <a:effectLst>
                  <a:outerShdw blurRad="12700" dist="38100" dir="2700000" algn="tl" rotWithShape="0">
                    <a:schemeClr val="bg1">
                      <a:lumMod val="50000"/>
                    </a:schemeClr>
                  </a:outerShdw>
                </a:effectLst>
              </a:rPr>
              <a:t>Walk As Children of Light</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CAF10F9-4A1E-4D86-BB81-742AA7FBB8F5}"/>
              </a:ext>
            </a:extLst>
          </p:cNvPr>
          <p:cNvSpPr>
            <a:spLocks noGrp="1" noChangeArrowheads="1"/>
          </p:cNvSpPr>
          <p:nvPr>
            <p:ph type="title"/>
          </p:nvPr>
        </p:nvSpPr>
        <p:spPr/>
        <p:txBody>
          <a:bodyPr/>
          <a:lstStyle/>
          <a:p>
            <a:pPr>
              <a:defRPr/>
            </a:pPr>
            <a:r>
              <a:rPr lang="en-US" sz="4800" b="1" dirty="0"/>
              <a:t>How do Christians combat spiritual blindness?</a:t>
            </a:r>
          </a:p>
        </p:txBody>
      </p:sp>
      <p:sp>
        <p:nvSpPr>
          <p:cNvPr id="57347" name="Rectangle 3">
            <a:extLst>
              <a:ext uri="{FF2B5EF4-FFF2-40B4-BE49-F238E27FC236}">
                <a16:creationId xmlns:a16="http://schemas.microsoft.com/office/drawing/2014/main" id="{293FA929-F43B-4001-8850-20D9AC5C6896}"/>
              </a:ext>
            </a:extLst>
          </p:cNvPr>
          <p:cNvSpPr>
            <a:spLocks noGrp="1" noChangeArrowheads="1"/>
          </p:cNvSpPr>
          <p:nvPr>
            <p:ph type="body" idx="1"/>
          </p:nvPr>
        </p:nvSpPr>
        <p:spPr>
          <a:xfrm>
            <a:off x="152400" y="1828800"/>
            <a:ext cx="10744200" cy="4724400"/>
          </a:xfrm>
        </p:spPr>
        <p:txBody>
          <a:bodyPr/>
          <a:lstStyle/>
          <a:p>
            <a:pPr>
              <a:lnSpc>
                <a:spcPct val="95000"/>
              </a:lnSpc>
              <a:defRPr/>
            </a:pPr>
            <a:r>
              <a:rPr kumimoji="0" lang="en-US" sz="2800" b="1" dirty="0"/>
              <a:t>(2 Peter 1 cont’d) that is in the world through lust. </a:t>
            </a:r>
            <a:r>
              <a:rPr kumimoji="0" lang="en-US" sz="2800" b="1" baseline="30000" dirty="0"/>
              <a:t>5</a:t>
            </a:r>
            <a:r>
              <a:rPr kumimoji="0" lang="en-US" sz="2800" b="1" dirty="0"/>
              <a:t>And beside this, giving all diligence, add to your faith virtue; and to virtue knowledge; </a:t>
            </a:r>
            <a:r>
              <a:rPr kumimoji="0" lang="en-US" sz="2800" b="1" baseline="30000" dirty="0"/>
              <a:t>6</a:t>
            </a:r>
            <a:r>
              <a:rPr kumimoji="0" lang="en-US" sz="2800" b="1" dirty="0"/>
              <a:t>And to knowledge temperance; and to temperance patience; and to patience godliness; </a:t>
            </a:r>
            <a:r>
              <a:rPr kumimoji="0" lang="en-US" sz="2800" b="1" baseline="30000" dirty="0"/>
              <a:t>7</a:t>
            </a:r>
            <a:r>
              <a:rPr kumimoji="0" lang="en-US" sz="2800" b="1" dirty="0"/>
              <a:t>And to godliness brotherly kindness; and to brotherly kindness charity. </a:t>
            </a:r>
            <a:r>
              <a:rPr kumimoji="0" lang="en-US" sz="2800" b="1" baseline="30000" dirty="0"/>
              <a:t>8</a:t>
            </a:r>
            <a:r>
              <a:rPr kumimoji="0" lang="en-US" sz="2800" b="1" dirty="0"/>
              <a:t>For if these things be in you, and abound, they make </a:t>
            </a:r>
            <a:r>
              <a:rPr kumimoji="0" lang="en-US" sz="2800" b="1" i="1" dirty="0"/>
              <a:t>you that ye shall</a:t>
            </a:r>
            <a:r>
              <a:rPr kumimoji="0" lang="en-US" sz="2800" b="1" dirty="0"/>
              <a:t> neither </a:t>
            </a:r>
            <a:r>
              <a:rPr kumimoji="0" lang="en-US" sz="2800" b="1" i="1" dirty="0"/>
              <a:t>be</a:t>
            </a:r>
            <a:r>
              <a:rPr kumimoji="0" lang="en-US" sz="2800" b="1" dirty="0"/>
              <a:t> barren nor unfruitful in the knowledge of our Lord Jesus Christ.  </a:t>
            </a:r>
            <a:r>
              <a:rPr kumimoji="0" lang="en-US" sz="2800" b="1" baseline="30000" dirty="0"/>
              <a:t>9</a:t>
            </a:r>
            <a:r>
              <a:rPr kumimoji="0" lang="en-US" sz="2800" b="1" dirty="0"/>
              <a:t>But he that </a:t>
            </a:r>
            <a:r>
              <a:rPr kumimoji="0" lang="en-US" sz="2800" b="1" dirty="0" err="1"/>
              <a:t>lacketh</a:t>
            </a:r>
            <a:r>
              <a:rPr kumimoji="0" lang="en-US" sz="2800" b="1" dirty="0"/>
              <a:t> these things is blind, and cannot see afar off, and hath forgotten that he was purged from his old sins.</a:t>
            </a:r>
          </a:p>
        </p:txBody>
      </p:sp>
      <p:sp>
        <p:nvSpPr>
          <p:cNvPr id="4" name="Rectangle 3">
            <a:extLst>
              <a:ext uri="{FF2B5EF4-FFF2-40B4-BE49-F238E27FC236}">
                <a16:creationId xmlns:a16="http://schemas.microsoft.com/office/drawing/2014/main" id="{90C9D7CB-08C0-49B8-B754-BD408983C7B6}"/>
              </a:ext>
            </a:extLst>
          </p:cNvPr>
          <p:cNvSpPr/>
          <p:nvPr/>
        </p:nvSpPr>
        <p:spPr>
          <a:xfrm rot="16200000">
            <a:off x="8521156" y="3044279"/>
            <a:ext cx="6572248" cy="769441"/>
          </a:xfrm>
          <a:prstGeom prst="rect">
            <a:avLst/>
          </a:prstGeom>
          <a:noFill/>
        </p:spPr>
        <p:txBody>
          <a:bodyPr wrap="none">
            <a:spAutoFit/>
          </a:bodyPr>
          <a:lstStyle/>
          <a:p>
            <a:pPr algn="ctr">
              <a:defRPr/>
            </a:pPr>
            <a:r>
              <a:rPr lang="en-US" sz="4400" b="1" dirty="0">
                <a:ln w="9525">
                  <a:solidFill>
                    <a:schemeClr val="bg1"/>
                  </a:solidFill>
                  <a:prstDash val="solid"/>
                </a:ln>
                <a:effectLst>
                  <a:outerShdw blurRad="12700" dist="38100" dir="2700000" algn="tl" rotWithShape="0">
                    <a:schemeClr val="bg1">
                      <a:lumMod val="50000"/>
                    </a:schemeClr>
                  </a:outerShdw>
                </a:effectLst>
              </a:rPr>
              <a:t>Walk As Children of Light</a:t>
            </a: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70CEA3E-4010-4D23-A7DE-DF2CE2FE7B69}"/>
              </a:ext>
            </a:extLst>
          </p:cNvPr>
          <p:cNvSpPr>
            <a:spLocks noGrp="1" noChangeArrowheads="1"/>
          </p:cNvSpPr>
          <p:nvPr>
            <p:ph type="title"/>
          </p:nvPr>
        </p:nvSpPr>
        <p:spPr/>
        <p:txBody>
          <a:bodyPr/>
          <a:lstStyle/>
          <a:p>
            <a:pPr>
              <a:defRPr/>
            </a:pPr>
            <a:r>
              <a:rPr lang="en-US" b="1"/>
              <a:t>How do Christians combat spiritual blindness?</a:t>
            </a:r>
          </a:p>
        </p:txBody>
      </p:sp>
      <p:sp>
        <p:nvSpPr>
          <p:cNvPr id="58371" name="Rectangle 3">
            <a:extLst>
              <a:ext uri="{FF2B5EF4-FFF2-40B4-BE49-F238E27FC236}">
                <a16:creationId xmlns:a16="http://schemas.microsoft.com/office/drawing/2014/main" id="{28348945-D5E2-4A95-B50E-6F480EED2DA7}"/>
              </a:ext>
            </a:extLst>
          </p:cNvPr>
          <p:cNvSpPr>
            <a:spLocks noGrp="1" noChangeArrowheads="1"/>
          </p:cNvSpPr>
          <p:nvPr>
            <p:ph type="body" idx="1"/>
          </p:nvPr>
        </p:nvSpPr>
        <p:spPr/>
        <p:txBody>
          <a:bodyPr/>
          <a:lstStyle/>
          <a:p>
            <a:pPr>
              <a:lnSpc>
                <a:spcPct val="90000"/>
              </a:lnSpc>
              <a:defRPr/>
            </a:pPr>
            <a:r>
              <a:rPr lang="en-US" altLang="en-US" b="1"/>
              <a:t>Need to exercise our faith, recognizing our dependence on God.  Cancels pride.</a:t>
            </a:r>
          </a:p>
          <a:p>
            <a:pPr>
              <a:lnSpc>
                <a:spcPct val="90000"/>
              </a:lnSpc>
              <a:defRPr/>
            </a:pPr>
            <a:r>
              <a:rPr lang="en-US" altLang="en-US" b="1"/>
              <a:t>Grow in God’s promises to become partaker’s of the divine nature and holiness.</a:t>
            </a:r>
          </a:p>
          <a:p>
            <a:pPr>
              <a:lnSpc>
                <a:spcPct val="90000"/>
              </a:lnSpc>
              <a:defRPr/>
            </a:pPr>
            <a:r>
              <a:rPr lang="en-US" altLang="en-US" b="1"/>
              <a:t>Blind were healed by Jesus by their faith in Mk 10:46-52</a:t>
            </a:r>
          </a:p>
        </p:txBody>
      </p:sp>
      <p:sp>
        <p:nvSpPr>
          <p:cNvPr id="4" name="Rectangle 3">
            <a:extLst>
              <a:ext uri="{FF2B5EF4-FFF2-40B4-BE49-F238E27FC236}">
                <a16:creationId xmlns:a16="http://schemas.microsoft.com/office/drawing/2014/main" id="{507652C7-8A5D-4A30-BF74-781E20129C3D}"/>
              </a:ext>
            </a:extLst>
          </p:cNvPr>
          <p:cNvSpPr/>
          <p:nvPr/>
        </p:nvSpPr>
        <p:spPr>
          <a:xfrm rot="16200000">
            <a:off x="8521156" y="3044279"/>
            <a:ext cx="6572248" cy="769441"/>
          </a:xfrm>
          <a:prstGeom prst="rect">
            <a:avLst/>
          </a:prstGeom>
          <a:noFill/>
        </p:spPr>
        <p:txBody>
          <a:bodyPr wrap="none">
            <a:spAutoFit/>
          </a:bodyPr>
          <a:lstStyle/>
          <a:p>
            <a:pPr algn="ctr">
              <a:defRPr/>
            </a:pPr>
            <a:r>
              <a:rPr lang="en-US" sz="4400" b="1" dirty="0">
                <a:ln w="9525">
                  <a:solidFill>
                    <a:schemeClr val="bg1"/>
                  </a:solidFill>
                  <a:prstDash val="solid"/>
                </a:ln>
                <a:effectLst>
                  <a:outerShdw blurRad="12700" dist="38100" dir="2700000" algn="tl" rotWithShape="0">
                    <a:schemeClr val="bg1">
                      <a:lumMod val="50000"/>
                    </a:schemeClr>
                  </a:outerShdw>
                </a:effectLst>
              </a:rPr>
              <a:t>Walk As Children of Light</a:t>
            </a: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irc_mi" descr="Image result for Image:helping others">
            <a:extLst>
              <a:ext uri="{FF2B5EF4-FFF2-40B4-BE49-F238E27FC236}">
                <a16:creationId xmlns:a16="http://schemas.microsoft.com/office/drawing/2014/main" id="{240DA015-14F2-4E20-99AA-DF7F34CE4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38125"/>
            <a:ext cx="10591800" cy="661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4" name="Rectangle 2">
            <a:extLst>
              <a:ext uri="{FF2B5EF4-FFF2-40B4-BE49-F238E27FC236}">
                <a16:creationId xmlns:a16="http://schemas.microsoft.com/office/drawing/2014/main" id="{B63A102D-C13F-4E4B-A4E6-13596FBCA9C9}"/>
              </a:ext>
            </a:extLst>
          </p:cNvPr>
          <p:cNvSpPr>
            <a:spLocks noGrp="1" noChangeArrowheads="1"/>
          </p:cNvSpPr>
          <p:nvPr>
            <p:ph type="title"/>
          </p:nvPr>
        </p:nvSpPr>
        <p:spPr>
          <a:xfrm>
            <a:off x="-19050" y="457200"/>
            <a:ext cx="8915400" cy="1143000"/>
          </a:xfrm>
        </p:spPr>
        <p:txBody>
          <a:bodyPr/>
          <a:lstStyle/>
          <a:p>
            <a:pPr>
              <a:defRPr/>
            </a:pPr>
            <a:r>
              <a:rPr lang="en-US" sz="4800" b="1" dirty="0"/>
              <a:t>How do Christians combat spiritual blindness?</a:t>
            </a:r>
          </a:p>
        </p:txBody>
      </p:sp>
      <p:sp>
        <p:nvSpPr>
          <p:cNvPr id="59395" name="Rectangle 3">
            <a:extLst>
              <a:ext uri="{FF2B5EF4-FFF2-40B4-BE49-F238E27FC236}">
                <a16:creationId xmlns:a16="http://schemas.microsoft.com/office/drawing/2014/main" id="{BE94FD1B-69A4-4B4B-A643-A661664CF890}"/>
              </a:ext>
            </a:extLst>
          </p:cNvPr>
          <p:cNvSpPr>
            <a:spLocks noGrp="1" noChangeArrowheads="1"/>
          </p:cNvSpPr>
          <p:nvPr>
            <p:ph type="body" idx="1"/>
          </p:nvPr>
        </p:nvSpPr>
        <p:spPr>
          <a:xfrm>
            <a:off x="136525" y="1914525"/>
            <a:ext cx="11118850" cy="4800600"/>
          </a:xfrm>
        </p:spPr>
        <p:txBody>
          <a:bodyPr/>
          <a:lstStyle/>
          <a:p>
            <a:pPr>
              <a:lnSpc>
                <a:spcPct val="95000"/>
              </a:lnSpc>
              <a:defRPr/>
            </a:pPr>
            <a:r>
              <a:rPr lang="en-US" sz="3000" b="1" dirty="0"/>
              <a:t>Don’t be snared by materialism and greed; Seek to help others in need</a:t>
            </a:r>
          </a:p>
          <a:p>
            <a:pPr>
              <a:lnSpc>
                <a:spcPct val="95000"/>
              </a:lnSpc>
              <a:defRPr/>
            </a:pPr>
            <a:r>
              <a:rPr kumimoji="0" lang="en-US" sz="3000" b="1" dirty="0"/>
              <a:t>Prov 23:4-5 </a:t>
            </a:r>
            <a:r>
              <a:rPr kumimoji="0" lang="en-US" sz="3000" b="1" dirty="0" err="1"/>
              <a:t>Labour</a:t>
            </a:r>
            <a:r>
              <a:rPr kumimoji="0" lang="en-US" sz="3000" b="1" dirty="0"/>
              <a:t> not to be rich: cease from thine own wisdom. </a:t>
            </a:r>
            <a:r>
              <a:rPr kumimoji="0" lang="en-US" sz="3000" b="1" baseline="30000" dirty="0"/>
              <a:t>5</a:t>
            </a:r>
            <a:r>
              <a:rPr kumimoji="0" lang="en-US" sz="3000" b="1" dirty="0"/>
              <a:t>Wilt thou set thine eyes upon that which is not? for </a:t>
            </a:r>
            <a:r>
              <a:rPr kumimoji="0" lang="en-US" sz="3000" b="1" i="1" dirty="0"/>
              <a:t>riches</a:t>
            </a:r>
            <a:r>
              <a:rPr kumimoji="0" lang="en-US" sz="3000" b="1" dirty="0"/>
              <a:t> certainly make themselves wings; they fly away as an eagle toward heaven. </a:t>
            </a:r>
          </a:p>
          <a:p>
            <a:pPr>
              <a:lnSpc>
                <a:spcPct val="95000"/>
              </a:lnSpc>
              <a:defRPr/>
            </a:pPr>
            <a:r>
              <a:rPr kumimoji="0" lang="en-US" sz="3000" b="1" dirty="0"/>
              <a:t>Parable of sower and soils: Riches often act as thistles to choke us with cares of the world</a:t>
            </a:r>
          </a:p>
          <a:p>
            <a:pPr>
              <a:lnSpc>
                <a:spcPct val="95000"/>
              </a:lnSpc>
              <a:defRPr/>
            </a:pPr>
            <a:r>
              <a:rPr kumimoji="0" lang="en-US" sz="3000" b="1" dirty="0"/>
              <a:t>Prov 28:27 He that giveth unto the poor shall not lack: but he that </a:t>
            </a:r>
            <a:r>
              <a:rPr kumimoji="0" lang="en-US" sz="3000" b="1" dirty="0" err="1"/>
              <a:t>hideth</a:t>
            </a:r>
            <a:r>
              <a:rPr kumimoji="0" lang="en-US" sz="3000" b="1" dirty="0"/>
              <a:t> his eyes shall have many a curse. </a:t>
            </a:r>
            <a:endParaRPr lang="en-US" sz="3000" b="1" dirty="0"/>
          </a:p>
          <a:p>
            <a:pPr>
              <a:lnSpc>
                <a:spcPct val="95000"/>
              </a:lnSpc>
              <a:defRPr/>
            </a:pPr>
            <a:endParaRPr lang="en-US" sz="3000" b="1" dirty="0"/>
          </a:p>
        </p:txBody>
      </p:sp>
      <p:sp>
        <p:nvSpPr>
          <p:cNvPr id="5" name="Rectangle 4">
            <a:extLst>
              <a:ext uri="{FF2B5EF4-FFF2-40B4-BE49-F238E27FC236}">
                <a16:creationId xmlns:a16="http://schemas.microsoft.com/office/drawing/2014/main" id="{DE1F4DD0-4C4A-48F8-AA20-21B205F4C038}"/>
              </a:ext>
            </a:extLst>
          </p:cNvPr>
          <p:cNvSpPr/>
          <p:nvPr/>
        </p:nvSpPr>
        <p:spPr>
          <a:xfrm rot="16200000">
            <a:off x="8521156" y="3044279"/>
            <a:ext cx="6572248" cy="769441"/>
          </a:xfrm>
          <a:prstGeom prst="rect">
            <a:avLst/>
          </a:prstGeom>
          <a:noFill/>
        </p:spPr>
        <p:txBody>
          <a:bodyPr wrap="none">
            <a:spAutoFit/>
          </a:bodyPr>
          <a:lstStyle/>
          <a:p>
            <a:pPr algn="ctr">
              <a:defRPr/>
            </a:pPr>
            <a:r>
              <a:rPr lang="en-US" sz="4400" b="1" dirty="0">
                <a:ln w="9525">
                  <a:solidFill>
                    <a:schemeClr val="bg1"/>
                  </a:solidFill>
                  <a:prstDash val="solid"/>
                </a:ln>
                <a:effectLst>
                  <a:outerShdw blurRad="12700" dist="38100" dir="2700000" algn="tl" rotWithShape="0">
                    <a:schemeClr val="bg1">
                      <a:lumMod val="50000"/>
                    </a:schemeClr>
                  </a:outerShdw>
                </a:effectLst>
              </a:rPr>
              <a:t>Walk As Children of Light</a:t>
            </a: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8" descr="E:\POSTERIOR SEGMENT AND OCULAR SLIDES\RETNML.jpg">
            <a:extLst>
              <a:ext uri="{FF2B5EF4-FFF2-40B4-BE49-F238E27FC236}">
                <a16:creationId xmlns:a16="http://schemas.microsoft.com/office/drawing/2014/main" id="{B2E726A5-4FFF-4897-A913-D19DAAEA26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688" y="3581400"/>
            <a:ext cx="3262312"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a:extLst>
              <a:ext uri="{FF2B5EF4-FFF2-40B4-BE49-F238E27FC236}">
                <a16:creationId xmlns:a16="http://schemas.microsoft.com/office/drawing/2014/main" id="{47628431-C140-4FC6-89BE-F02CCFC72F1A}"/>
              </a:ext>
            </a:extLst>
          </p:cNvPr>
          <p:cNvSpPr>
            <a:spLocks noGrp="1" noChangeArrowheads="1"/>
          </p:cNvSpPr>
          <p:nvPr>
            <p:ph type="ctrTitle"/>
          </p:nvPr>
        </p:nvSpPr>
        <p:spPr>
          <a:xfrm>
            <a:off x="2743200" y="5715000"/>
            <a:ext cx="5791200" cy="1143000"/>
          </a:xfrm>
        </p:spPr>
        <p:txBody>
          <a:bodyPr/>
          <a:lstStyle/>
          <a:p>
            <a:pPr>
              <a:defRPr/>
            </a:pPr>
            <a:r>
              <a:rPr lang="en-US" altLang="en-US" sz="7200" b="1" dirty="0"/>
              <a:t>Lesson 3: Combating Spiritual Blindness</a:t>
            </a:r>
            <a:endParaRPr lang="en-US" altLang="en-US" dirty="0"/>
          </a:p>
        </p:txBody>
      </p:sp>
      <p:grpSp>
        <p:nvGrpSpPr>
          <p:cNvPr id="6148" name="Group 12">
            <a:extLst>
              <a:ext uri="{FF2B5EF4-FFF2-40B4-BE49-F238E27FC236}">
                <a16:creationId xmlns:a16="http://schemas.microsoft.com/office/drawing/2014/main" id="{E981B325-600A-479D-8323-DD69E46C89DE}"/>
              </a:ext>
            </a:extLst>
          </p:cNvPr>
          <p:cNvGrpSpPr>
            <a:grpSpLocks/>
          </p:cNvGrpSpPr>
          <p:nvPr/>
        </p:nvGrpSpPr>
        <p:grpSpPr bwMode="auto">
          <a:xfrm>
            <a:off x="4910138" y="7938"/>
            <a:ext cx="1447800" cy="2667000"/>
            <a:chOff x="816" y="2352"/>
            <a:chExt cx="912" cy="1680"/>
          </a:xfrm>
        </p:grpSpPr>
        <p:sp>
          <p:nvSpPr>
            <p:cNvPr id="6153" name="Oval 5">
              <a:extLst>
                <a:ext uri="{FF2B5EF4-FFF2-40B4-BE49-F238E27FC236}">
                  <a16:creationId xmlns:a16="http://schemas.microsoft.com/office/drawing/2014/main" id="{48F265FD-FDD3-4843-95CC-EB6123A385CE}"/>
                </a:ext>
              </a:extLst>
            </p:cNvPr>
            <p:cNvSpPr>
              <a:spLocks noChangeArrowheads="1"/>
            </p:cNvSpPr>
            <p:nvPr/>
          </p:nvSpPr>
          <p:spPr bwMode="auto">
            <a:xfrm>
              <a:off x="1680" y="2352"/>
              <a:ext cx="48" cy="43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sz="2400">
                <a:latin typeface="Times New Roman" panose="02020603050405020304" pitchFamily="18" charset="0"/>
              </a:endParaRPr>
            </a:p>
          </p:txBody>
        </p:sp>
        <p:sp>
          <p:nvSpPr>
            <p:cNvPr id="6154" name="Line 4">
              <a:extLst>
                <a:ext uri="{FF2B5EF4-FFF2-40B4-BE49-F238E27FC236}">
                  <a16:creationId xmlns:a16="http://schemas.microsoft.com/office/drawing/2014/main" id="{92A30163-0C46-4A52-98E4-77F88836E3C0}"/>
                </a:ext>
              </a:extLst>
            </p:cNvPr>
            <p:cNvSpPr>
              <a:spLocks noChangeShapeType="1"/>
            </p:cNvSpPr>
            <p:nvPr/>
          </p:nvSpPr>
          <p:spPr bwMode="auto">
            <a:xfrm flipV="1">
              <a:off x="816" y="2352"/>
              <a:ext cx="912" cy="1680"/>
            </a:xfrm>
            <a:prstGeom prst="line">
              <a:avLst/>
            </a:prstGeom>
            <a:noFill/>
            <a:ln w="10160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5" name="Line 6">
              <a:extLst>
                <a:ext uri="{FF2B5EF4-FFF2-40B4-BE49-F238E27FC236}">
                  <a16:creationId xmlns:a16="http://schemas.microsoft.com/office/drawing/2014/main" id="{060168EF-6F00-456D-AF84-9FFD60D5495F}"/>
                </a:ext>
              </a:extLst>
            </p:cNvPr>
            <p:cNvSpPr>
              <a:spLocks noChangeShapeType="1"/>
            </p:cNvSpPr>
            <p:nvPr/>
          </p:nvSpPr>
          <p:spPr bwMode="auto">
            <a:xfrm>
              <a:off x="816" y="3936"/>
              <a:ext cx="48" cy="48"/>
            </a:xfrm>
            <a:prstGeom prst="line">
              <a:avLst/>
            </a:prstGeom>
            <a:noFill/>
            <a:ln w="635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6149" name="Picture 7" descr="C:\My Documents\MVC-010F.JPG">
            <a:extLst>
              <a:ext uri="{FF2B5EF4-FFF2-40B4-BE49-F238E27FC236}">
                <a16:creationId xmlns:a16="http://schemas.microsoft.com/office/drawing/2014/main" id="{B518A927-38CA-4E9D-993C-4A77833F8E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31338" y="0"/>
            <a:ext cx="2760662"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9" descr="C:\My Documents\blindness pics\MPE_041.JPG">
            <a:extLst>
              <a:ext uri="{FF2B5EF4-FFF2-40B4-BE49-F238E27FC236}">
                <a16:creationId xmlns:a16="http://schemas.microsoft.com/office/drawing/2014/main" id="{E0EF3C1F-FB97-4294-9AE3-E8C09746D3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5" y="7938"/>
            <a:ext cx="3810000" cy="254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10" descr="C:\Documents and Settings\Shawn\My Documents\My Pictures\8.jpg">
            <a:extLst>
              <a:ext uri="{FF2B5EF4-FFF2-40B4-BE49-F238E27FC236}">
                <a16:creationId xmlns:a16="http://schemas.microsoft.com/office/drawing/2014/main" id="{D731DB71-458F-4811-A834-1C1921BB3B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8525" y="0"/>
            <a:ext cx="2182813"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
            <a:extLst>
              <a:ext uri="{FF2B5EF4-FFF2-40B4-BE49-F238E27FC236}">
                <a16:creationId xmlns:a16="http://schemas.microsoft.com/office/drawing/2014/main" id="{7B951D5F-7F3B-4BB2-B54E-121E2B2B7F04}"/>
              </a:ext>
            </a:extLst>
          </p:cNvPr>
          <p:cNvSpPr>
            <a:spLocks noChangeArrowheads="1"/>
          </p:cNvSpPr>
          <p:nvPr/>
        </p:nvSpPr>
        <p:spPr bwMode="auto">
          <a:xfrm>
            <a:off x="15875" y="3594100"/>
            <a:ext cx="28035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nSpc>
                <a:spcPct val="80000"/>
              </a:lnSpc>
              <a:buFont typeface="Monotype Sorts" pitchFamily="2" charset="2"/>
              <a:buNone/>
            </a:pPr>
            <a:r>
              <a:rPr lang="en-US" altLang="en-US" sz="3000" b="1">
                <a:latin typeface="Times New Roman" panose="02020603050405020304" pitchFamily="18" charset="0"/>
              </a:rPr>
              <a:t>John 8:12: “I am the light of the world: he that followeth me shall not walk in darkness, but shall have the light of life.”</a:t>
            </a: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BFE20B9E-922B-4E32-8904-2EA83778A785}"/>
              </a:ext>
            </a:extLst>
          </p:cNvPr>
          <p:cNvGrpSpPr>
            <a:grpSpLocks/>
          </p:cNvGrpSpPr>
          <p:nvPr/>
        </p:nvGrpSpPr>
        <p:grpSpPr bwMode="auto">
          <a:xfrm>
            <a:off x="533400" y="1549400"/>
            <a:ext cx="9677400" cy="5308600"/>
            <a:chOff x="192" y="960"/>
            <a:chExt cx="4800" cy="3120"/>
          </a:xfrm>
        </p:grpSpPr>
        <p:sp>
          <p:nvSpPr>
            <p:cNvPr id="43015" name="Line 5">
              <a:extLst>
                <a:ext uri="{FF2B5EF4-FFF2-40B4-BE49-F238E27FC236}">
                  <a16:creationId xmlns:a16="http://schemas.microsoft.com/office/drawing/2014/main" id="{BF8965BB-93FB-42CE-9130-8A3534C2E55B}"/>
                </a:ext>
              </a:extLst>
            </p:cNvPr>
            <p:cNvSpPr>
              <a:spLocks noChangeShapeType="1"/>
            </p:cNvSpPr>
            <p:nvPr/>
          </p:nvSpPr>
          <p:spPr bwMode="auto">
            <a:xfrm flipH="1">
              <a:off x="192" y="1104"/>
              <a:ext cx="4464" cy="624"/>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6" name="Line 6">
              <a:extLst>
                <a:ext uri="{FF2B5EF4-FFF2-40B4-BE49-F238E27FC236}">
                  <a16:creationId xmlns:a16="http://schemas.microsoft.com/office/drawing/2014/main" id="{EA5C393C-A446-413B-B01A-B3342D829F36}"/>
                </a:ext>
              </a:extLst>
            </p:cNvPr>
            <p:cNvSpPr>
              <a:spLocks noChangeShapeType="1"/>
            </p:cNvSpPr>
            <p:nvPr/>
          </p:nvSpPr>
          <p:spPr bwMode="auto">
            <a:xfrm flipH="1">
              <a:off x="288" y="1296"/>
              <a:ext cx="4368" cy="1008"/>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7" name="Line 7">
              <a:extLst>
                <a:ext uri="{FF2B5EF4-FFF2-40B4-BE49-F238E27FC236}">
                  <a16:creationId xmlns:a16="http://schemas.microsoft.com/office/drawing/2014/main" id="{9FD89BAF-9C00-4C4B-AB23-59511E127890}"/>
                </a:ext>
              </a:extLst>
            </p:cNvPr>
            <p:cNvSpPr>
              <a:spLocks noChangeShapeType="1"/>
            </p:cNvSpPr>
            <p:nvPr/>
          </p:nvSpPr>
          <p:spPr bwMode="auto">
            <a:xfrm flipH="1">
              <a:off x="240" y="1440"/>
              <a:ext cx="4464" cy="1728"/>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8" name="Line 8">
              <a:extLst>
                <a:ext uri="{FF2B5EF4-FFF2-40B4-BE49-F238E27FC236}">
                  <a16:creationId xmlns:a16="http://schemas.microsoft.com/office/drawing/2014/main" id="{F8153D92-5DE3-46D0-9639-4C66C65D9665}"/>
                </a:ext>
              </a:extLst>
            </p:cNvPr>
            <p:cNvSpPr>
              <a:spLocks noChangeShapeType="1"/>
            </p:cNvSpPr>
            <p:nvPr/>
          </p:nvSpPr>
          <p:spPr bwMode="auto">
            <a:xfrm flipH="1">
              <a:off x="336" y="1536"/>
              <a:ext cx="4512" cy="2208"/>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9" name="Line 9">
              <a:extLst>
                <a:ext uri="{FF2B5EF4-FFF2-40B4-BE49-F238E27FC236}">
                  <a16:creationId xmlns:a16="http://schemas.microsoft.com/office/drawing/2014/main" id="{D91B0FE9-94A1-4518-A065-6DF943B223DA}"/>
                </a:ext>
              </a:extLst>
            </p:cNvPr>
            <p:cNvSpPr>
              <a:spLocks noChangeShapeType="1"/>
            </p:cNvSpPr>
            <p:nvPr/>
          </p:nvSpPr>
          <p:spPr bwMode="auto">
            <a:xfrm flipH="1">
              <a:off x="768" y="1632"/>
              <a:ext cx="4224" cy="2448"/>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0" name="Line 10">
              <a:extLst>
                <a:ext uri="{FF2B5EF4-FFF2-40B4-BE49-F238E27FC236}">
                  <a16:creationId xmlns:a16="http://schemas.microsoft.com/office/drawing/2014/main" id="{D4BA33A8-AD02-405E-B16B-AD40DFD64D83}"/>
                </a:ext>
              </a:extLst>
            </p:cNvPr>
            <p:cNvSpPr>
              <a:spLocks noChangeShapeType="1"/>
            </p:cNvSpPr>
            <p:nvPr/>
          </p:nvSpPr>
          <p:spPr bwMode="auto">
            <a:xfrm flipH="1">
              <a:off x="240" y="960"/>
              <a:ext cx="4416" cy="288"/>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9634" name="Rectangle 2">
            <a:extLst>
              <a:ext uri="{FF2B5EF4-FFF2-40B4-BE49-F238E27FC236}">
                <a16:creationId xmlns:a16="http://schemas.microsoft.com/office/drawing/2014/main" id="{E191319A-3A67-4914-A139-C60507482A8C}"/>
              </a:ext>
            </a:extLst>
          </p:cNvPr>
          <p:cNvSpPr>
            <a:spLocks noGrp="1" noChangeArrowheads="1"/>
          </p:cNvSpPr>
          <p:nvPr>
            <p:ph type="title"/>
          </p:nvPr>
        </p:nvSpPr>
        <p:spPr/>
        <p:txBody>
          <a:bodyPr/>
          <a:lstStyle/>
          <a:p>
            <a:pPr>
              <a:defRPr/>
            </a:pPr>
            <a:r>
              <a:rPr lang="en-US" sz="4800" b="1" dirty="0"/>
              <a:t>How do </a:t>
            </a:r>
            <a:r>
              <a:rPr lang="en-US" sz="4800" b="1" dirty="0" err="1"/>
              <a:t>christians</a:t>
            </a:r>
            <a:r>
              <a:rPr lang="en-US" sz="4800" b="1" dirty="0"/>
              <a:t> combat spiritual blindness?</a:t>
            </a:r>
          </a:p>
        </p:txBody>
      </p:sp>
      <p:sp>
        <p:nvSpPr>
          <p:cNvPr id="69635" name="Rectangle 3">
            <a:extLst>
              <a:ext uri="{FF2B5EF4-FFF2-40B4-BE49-F238E27FC236}">
                <a16:creationId xmlns:a16="http://schemas.microsoft.com/office/drawing/2014/main" id="{AC31DE37-2FAA-4B28-AB08-85D57FFA1CEE}"/>
              </a:ext>
            </a:extLst>
          </p:cNvPr>
          <p:cNvSpPr>
            <a:spLocks noGrp="1" noChangeArrowheads="1"/>
          </p:cNvSpPr>
          <p:nvPr>
            <p:ph type="body" idx="1"/>
          </p:nvPr>
        </p:nvSpPr>
        <p:spPr>
          <a:xfrm>
            <a:off x="346075" y="1643063"/>
            <a:ext cx="9064625" cy="5084762"/>
          </a:xfrm>
        </p:spPr>
        <p:txBody>
          <a:bodyPr/>
          <a:lstStyle/>
          <a:p>
            <a:pPr>
              <a:defRPr/>
            </a:pPr>
            <a:r>
              <a:rPr lang="en-US" b="1" dirty="0"/>
              <a:t>Use the Light: Seek the Law/God’s Word</a:t>
            </a:r>
          </a:p>
          <a:p>
            <a:pPr>
              <a:defRPr/>
            </a:pPr>
            <a:r>
              <a:rPr lang="en-US" b="1" dirty="0"/>
              <a:t>Be the Light: Shine as light to the world</a:t>
            </a:r>
          </a:p>
          <a:p>
            <a:pPr>
              <a:defRPr/>
            </a:pPr>
            <a:r>
              <a:rPr lang="en-US" b="1" dirty="0"/>
              <a:t>Shine gospel light to the world</a:t>
            </a:r>
          </a:p>
          <a:p>
            <a:pPr>
              <a:defRPr/>
            </a:pPr>
            <a:r>
              <a:rPr lang="en-US" b="1" dirty="0"/>
              <a:t>Walk as children of Light:</a:t>
            </a:r>
          </a:p>
          <a:p>
            <a:pPr lvl="1">
              <a:defRPr/>
            </a:pPr>
            <a:r>
              <a:rPr lang="en-US" sz="3200" b="1" dirty="0"/>
              <a:t>Abstain from lust, pride, sin, hypocrisy</a:t>
            </a:r>
          </a:p>
          <a:p>
            <a:pPr lvl="1">
              <a:defRPr/>
            </a:pPr>
            <a:r>
              <a:rPr lang="en-US" sz="3200" b="1" dirty="0"/>
              <a:t>Love one another</a:t>
            </a:r>
          </a:p>
          <a:p>
            <a:pPr>
              <a:defRPr/>
            </a:pPr>
            <a:r>
              <a:rPr lang="en-US" b="1" dirty="0"/>
              <a:t>Grow as a Christian</a:t>
            </a:r>
          </a:p>
          <a:p>
            <a:pPr>
              <a:defRPr/>
            </a:pPr>
            <a:r>
              <a:rPr lang="en-US" b="1" dirty="0"/>
              <a:t>Demonstrate love </a:t>
            </a:r>
          </a:p>
          <a:p>
            <a:pPr>
              <a:defRPr/>
            </a:pPr>
            <a:r>
              <a:rPr lang="en-US" b="1" dirty="0"/>
              <a:t>Avoid greed and materialism</a:t>
            </a:r>
          </a:p>
        </p:txBody>
      </p:sp>
      <p:pic>
        <p:nvPicPr>
          <p:cNvPr id="43013" name="Picture 4">
            <a:extLst>
              <a:ext uri="{FF2B5EF4-FFF2-40B4-BE49-F238E27FC236}">
                <a16:creationId xmlns:a16="http://schemas.microsoft.com/office/drawing/2014/main" id="{3F4BF487-D543-4383-B3DA-44F63193FC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8675" y="1214438"/>
            <a:ext cx="2286000"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2" descr="John 9-5 Jesus Is The Light Of The World black copy">
            <a:extLst>
              <a:ext uri="{FF2B5EF4-FFF2-40B4-BE49-F238E27FC236}">
                <a16:creationId xmlns:a16="http://schemas.microsoft.com/office/drawing/2014/main" id="{E9C1993C-B509-45B8-974A-90C2C591AA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0200" y="4600575"/>
            <a:ext cx="29718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 calcmode="lin" valueType="num">
                                      <p:cBhvr additive="base">
                                        <p:cTn id="12" dur="500" fill="hold"/>
                                        <p:tgtEl>
                                          <p:spTgt spid="6963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9635">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 calcmode="lin" valueType="num">
                                      <p:cBhvr additive="base">
                                        <p:cTn id="17" dur="500" fill="hold"/>
                                        <p:tgtEl>
                                          <p:spTgt spid="6963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9635">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9635">
                                            <p:txEl>
                                              <p:pRg st="3" end="3"/>
                                            </p:txEl>
                                          </p:spTgt>
                                        </p:tgtEl>
                                        <p:attrNameLst>
                                          <p:attrName>style.visibility</p:attrName>
                                        </p:attrNameLst>
                                      </p:cBhvr>
                                      <p:to>
                                        <p:strVal val="visible"/>
                                      </p:to>
                                    </p:set>
                                    <p:anim calcmode="lin" valueType="num">
                                      <p:cBhvr additive="base">
                                        <p:cTn id="22" dur="500" fill="hold"/>
                                        <p:tgtEl>
                                          <p:spTgt spid="6963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9635">
                                            <p:txEl>
                                              <p:pRg st="3" end="3"/>
                                            </p:txEl>
                                          </p:spTgt>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69635">
                                            <p:txEl>
                                              <p:pRg st="4" end="4"/>
                                            </p:txEl>
                                          </p:spTgt>
                                        </p:tgtEl>
                                        <p:attrNameLst>
                                          <p:attrName>style.visibility</p:attrName>
                                        </p:attrNameLst>
                                      </p:cBhvr>
                                      <p:to>
                                        <p:strVal val="visible"/>
                                      </p:to>
                                    </p:set>
                                    <p:anim calcmode="lin" valueType="num">
                                      <p:cBhvr additive="base">
                                        <p:cTn id="26" dur="500" fill="hold"/>
                                        <p:tgtEl>
                                          <p:spTgt spid="69635">
                                            <p:txEl>
                                              <p:pRg st="4" end="4"/>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69635">
                                            <p:txEl>
                                              <p:pRg st="4" end="4"/>
                                            </p:txEl>
                                          </p:spTgt>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69635">
                                            <p:txEl>
                                              <p:pRg st="5" end="5"/>
                                            </p:txEl>
                                          </p:spTgt>
                                        </p:tgtEl>
                                        <p:attrNameLst>
                                          <p:attrName>style.visibility</p:attrName>
                                        </p:attrNameLst>
                                      </p:cBhvr>
                                      <p:to>
                                        <p:strVal val="visible"/>
                                      </p:to>
                                    </p:set>
                                    <p:anim calcmode="lin" valueType="num">
                                      <p:cBhvr additive="base">
                                        <p:cTn id="30" dur="500" fill="hold"/>
                                        <p:tgtEl>
                                          <p:spTgt spid="69635">
                                            <p:txEl>
                                              <p:pRg st="5" end="5"/>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69635">
                                            <p:txEl>
                                              <p:pRg st="5" end="5"/>
                                            </p:txEl>
                                          </p:spTgt>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2000"/>
                            </p:stCondLst>
                            <p:childTnLst>
                              <p:par>
                                <p:cTn id="33" presetID="2" presetClass="entr" presetSubtype="8" fill="hold" grpId="0" nodeType="afterEffect">
                                  <p:stCondLst>
                                    <p:cond delay="0"/>
                                  </p:stCondLst>
                                  <p:childTnLst>
                                    <p:set>
                                      <p:cBhvr>
                                        <p:cTn id="34" dur="1" fill="hold">
                                          <p:stCondLst>
                                            <p:cond delay="0"/>
                                          </p:stCondLst>
                                        </p:cTn>
                                        <p:tgtEl>
                                          <p:spTgt spid="69635">
                                            <p:txEl>
                                              <p:pRg st="6" end="6"/>
                                            </p:txEl>
                                          </p:spTgt>
                                        </p:tgtEl>
                                        <p:attrNameLst>
                                          <p:attrName>style.visibility</p:attrName>
                                        </p:attrNameLst>
                                      </p:cBhvr>
                                      <p:to>
                                        <p:strVal val="visible"/>
                                      </p:to>
                                    </p:set>
                                    <p:anim calcmode="lin" valueType="num">
                                      <p:cBhvr additive="base">
                                        <p:cTn id="35" dur="500" fill="hold"/>
                                        <p:tgtEl>
                                          <p:spTgt spid="69635">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9635">
                                            <p:txEl>
                                              <p:pRg st="6" end="6"/>
                                            </p:txEl>
                                          </p:spTgt>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2500"/>
                            </p:stCondLst>
                            <p:childTnLst>
                              <p:par>
                                <p:cTn id="38" presetID="2" presetClass="entr" presetSubtype="8" fill="hold" grpId="0" nodeType="afterEffect">
                                  <p:stCondLst>
                                    <p:cond delay="0"/>
                                  </p:stCondLst>
                                  <p:childTnLst>
                                    <p:set>
                                      <p:cBhvr>
                                        <p:cTn id="39" dur="1" fill="hold">
                                          <p:stCondLst>
                                            <p:cond delay="0"/>
                                          </p:stCondLst>
                                        </p:cTn>
                                        <p:tgtEl>
                                          <p:spTgt spid="69635">
                                            <p:txEl>
                                              <p:pRg st="7" end="7"/>
                                            </p:txEl>
                                          </p:spTgt>
                                        </p:tgtEl>
                                        <p:attrNameLst>
                                          <p:attrName>style.visibility</p:attrName>
                                        </p:attrNameLst>
                                      </p:cBhvr>
                                      <p:to>
                                        <p:strVal val="visible"/>
                                      </p:to>
                                    </p:set>
                                    <p:anim calcmode="lin" valueType="num">
                                      <p:cBhvr additive="base">
                                        <p:cTn id="40" dur="500" fill="hold"/>
                                        <p:tgtEl>
                                          <p:spTgt spid="69635">
                                            <p:txEl>
                                              <p:pRg st="7" end="7"/>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69635">
                                            <p:txEl>
                                              <p:pRg st="7" end="7"/>
                                            </p:txEl>
                                          </p:spTgt>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3000"/>
                            </p:stCondLst>
                            <p:childTnLst>
                              <p:par>
                                <p:cTn id="43" presetID="2" presetClass="entr" presetSubtype="8" fill="hold" grpId="0" nodeType="afterEffect">
                                  <p:stCondLst>
                                    <p:cond delay="0"/>
                                  </p:stCondLst>
                                  <p:childTnLst>
                                    <p:set>
                                      <p:cBhvr>
                                        <p:cTn id="44" dur="1" fill="hold">
                                          <p:stCondLst>
                                            <p:cond delay="0"/>
                                          </p:stCondLst>
                                        </p:cTn>
                                        <p:tgtEl>
                                          <p:spTgt spid="69635">
                                            <p:txEl>
                                              <p:pRg st="8" end="8"/>
                                            </p:txEl>
                                          </p:spTgt>
                                        </p:tgtEl>
                                        <p:attrNameLst>
                                          <p:attrName>style.visibility</p:attrName>
                                        </p:attrNameLst>
                                      </p:cBhvr>
                                      <p:to>
                                        <p:strVal val="visible"/>
                                      </p:to>
                                    </p:set>
                                    <p:anim calcmode="lin" valueType="num">
                                      <p:cBhvr additive="base">
                                        <p:cTn id="45" dur="500" fill="hold"/>
                                        <p:tgtEl>
                                          <p:spTgt spid="69635">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69635">
                                            <p:txEl>
                                              <p:pRg st="8" end="8"/>
                                            </p:txEl>
                                          </p:spTgt>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3500"/>
                            </p:stCondLst>
                            <p:childTnLst>
                              <p:par>
                                <p:cTn id="48" presetID="17" presetClass="entr" presetSubtype="2" fill="hold" nodeType="afterEffect">
                                  <p:stCondLst>
                                    <p:cond delay="0"/>
                                  </p:stCondLst>
                                  <p:childTnLst>
                                    <p:set>
                                      <p:cBhvr>
                                        <p:cTn id="49" dur="1" fill="hold">
                                          <p:stCondLst>
                                            <p:cond delay="0"/>
                                          </p:stCondLst>
                                        </p:cTn>
                                        <p:tgtEl>
                                          <p:spTgt spid="2"/>
                                        </p:tgtEl>
                                        <p:attrNameLst>
                                          <p:attrName>style.visibility</p:attrName>
                                        </p:attrNameLst>
                                      </p:cBhvr>
                                      <p:to>
                                        <p:strVal val="visible"/>
                                      </p:to>
                                    </p:set>
                                    <p:anim calcmode="lin" valueType="num">
                                      <p:cBhvr>
                                        <p:cTn id="50" dur="500" fill="hold"/>
                                        <p:tgtEl>
                                          <p:spTgt spid="2"/>
                                        </p:tgtEl>
                                        <p:attrNameLst>
                                          <p:attrName>ppt_x</p:attrName>
                                        </p:attrNameLst>
                                      </p:cBhvr>
                                      <p:tavLst>
                                        <p:tav tm="0">
                                          <p:val>
                                            <p:strVal val="#ppt_x+#ppt_w/2"/>
                                          </p:val>
                                        </p:tav>
                                        <p:tav tm="100000">
                                          <p:val>
                                            <p:strVal val="#ppt_x"/>
                                          </p:val>
                                        </p:tav>
                                      </p:tavLst>
                                    </p:anim>
                                    <p:anim calcmode="lin" valueType="num">
                                      <p:cBhvr>
                                        <p:cTn id="51" dur="500" fill="hold"/>
                                        <p:tgtEl>
                                          <p:spTgt spid="2"/>
                                        </p:tgtEl>
                                        <p:attrNameLst>
                                          <p:attrName>ppt_y</p:attrName>
                                        </p:attrNameLst>
                                      </p:cBhvr>
                                      <p:tavLst>
                                        <p:tav tm="0">
                                          <p:val>
                                            <p:strVal val="#ppt_y"/>
                                          </p:val>
                                        </p:tav>
                                        <p:tav tm="100000">
                                          <p:val>
                                            <p:strVal val="#ppt_y"/>
                                          </p:val>
                                        </p:tav>
                                      </p:tavLst>
                                    </p:anim>
                                    <p:anim calcmode="lin" valueType="num">
                                      <p:cBhvr>
                                        <p:cTn id="52" dur="500" fill="hold"/>
                                        <p:tgtEl>
                                          <p:spTgt spid="2"/>
                                        </p:tgtEl>
                                        <p:attrNameLst>
                                          <p:attrName>ppt_w</p:attrName>
                                        </p:attrNameLst>
                                      </p:cBhvr>
                                      <p:tavLst>
                                        <p:tav tm="0">
                                          <p:val>
                                            <p:fltVal val="0"/>
                                          </p:val>
                                        </p:tav>
                                        <p:tav tm="100000">
                                          <p:val>
                                            <p:strVal val="#ppt_w"/>
                                          </p:val>
                                        </p:tav>
                                      </p:tavLst>
                                    </p:anim>
                                    <p:anim calcmode="lin" valueType="num">
                                      <p:cBhvr>
                                        <p:cTn id="53"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4" descr="C:\Program Files\Ulead Systems\Ulead Photo Express 2 SE\PhotoAbm\blind0001.JPG">
            <a:extLst>
              <a:ext uri="{FF2B5EF4-FFF2-40B4-BE49-F238E27FC236}">
                <a16:creationId xmlns:a16="http://schemas.microsoft.com/office/drawing/2014/main" id="{CAEF862B-D896-447C-91B3-14FA1C3DF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4763"/>
            <a:ext cx="3352800" cy="255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4" name="Rectangle 2">
            <a:extLst>
              <a:ext uri="{FF2B5EF4-FFF2-40B4-BE49-F238E27FC236}">
                <a16:creationId xmlns:a16="http://schemas.microsoft.com/office/drawing/2014/main" id="{4780581E-0BBD-4598-A5B9-8D060D3FBA91}"/>
              </a:ext>
            </a:extLst>
          </p:cNvPr>
          <p:cNvSpPr>
            <a:spLocks noGrp="1" noChangeArrowheads="1"/>
          </p:cNvSpPr>
          <p:nvPr>
            <p:ph type="title"/>
          </p:nvPr>
        </p:nvSpPr>
        <p:spPr>
          <a:xfrm>
            <a:off x="533400" y="304800"/>
            <a:ext cx="7467600" cy="1143000"/>
          </a:xfrm>
        </p:spPr>
        <p:txBody>
          <a:bodyPr/>
          <a:lstStyle/>
          <a:p>
            <a:pPr>
              <a:defRPr/>
            </a:pPr>
            <a:r>
              <a:rPr lang="en-US" sz="4800" b="1" dirty="0"/>
              <a:t>Christ Cures Blindness</a:t>
            </a:r>
          </a:p>
        </p:txBody>
      </p:sp>
      <p:sp>
        <p:nvSpPr>
          <p:cNvPr id="64515" name="Rectangle 3">
            <a:extLst>
              <a:ext uri="{FF2B5EF4-FFF2-40B4-BE49-F238E27FC236}">
                <a16:creationId xmlns:a16="http://schemas.microsoft.com/office/drawing/2014/main" id="{5C017DE5-6A0A-4D37-9509-C82D809E07BE}"/>
              </a:ext>
            </a:extLst>
          </p:cNvPr>
          <p:cNvSpPr>
            <a:spLocks noGrp="1" noChangeArrowheads="1"/>
          </p:cNvSpPr>
          <p:nvPr>
            <p:ph type="body" idx="1"/>
          </p:nvPr>
        </p:nvSpPr>
        <p:spPr>
          <a:xfrm>
            <a:off x="381000" y="2438400"/>
            <a:ext cx="11125200" cy="3505200"/>
          </a:xfrm>
        </p:spPr>
        <p:txBody>
          <a:bodyPr/>
          <a:lstStyle/>
          <a:p>
            <a:pPr>
              <a:defRPr/>
            </a:pPr>
            <a:r>
              <a:rPr lang="en-US" sz="3000" b="1" dirty="0"/>
              <a:t>Many wanted to see Jesus, and we can recognize him from the history recorded for us</a:t>
            </a:r>
          </a:p>
          <a:p>
            <a:pPr>
              <a:defRPr/>
            </a:pPr>
            <a:r>
              <a:rPr lang="en-US" sz="3000" b="1" dirty="0"/>
              <a:t>Mt 13:14-19 </a:t>
            </a:r>
            <a:r>
              <a:rPr kumimoji="0" lang="en-US" sz="3000" b="1" baseline="30000" dirty="0"/>
              <a:t>14</a:t>
            </a:r>
            <a:r>
              <a:rPr kumimoji="0" lang="en-US" sz="3000" b="1" dirty="0"/>
              <a:t>And in them is fulfilled the prophecy of Esaias, which saith, By hearing ye shall hear, and shall not understand; and seeing ye shall see, and shall not perceive: </a:t>
            </a:r>
            <a:r>
              <a:rPr kumimoji="0" lang="en-US" sz="3000" b="1" baseline="30000" dirty="0"/>
              <a:t>15</a:t>
            </a:r>
            <a:r>
              <a:rPr kumimoji="0" lang="en-US" sz="3000" b="1" dirty="0"/>
              <a:t>For this people’s heart is waxed gross, and </a:t>
            </a:r>
            <a:r>
              <a:rPr kumimoji="0" lang="en-US" sz="3000" b="1" i="1" dirty="0"/>
              <a:t>their</a:t>
            </a:r>
            <a:r>
              <a:rPr kumimoji="0" lang="en-US" sz="3000" b="1" dirty="0"/>
              <a:t> ears are dull of hearing, and their eyes they have closed; lest at any time they should see with </a:t>
            </a:r>
            <a:r>
              <a:rPr kumimoji="0" lang="en-US" sz="3000" b="1" i="1" dirty="0"/>
              <a:t>their</a:t>
            </a:r>
            <a:r>
              <a:rPr kumimoji="0" lang="en-US" sz="3000" b="1" dirty="0"/>
              <a:t> eyes, and hear with </a:t>
            </a:r>
            <a:r>
              <a:rPr kumimoji="0" lang="en-US" sz="3000" b="1" i="1" dirty="0"/>
              <a:t>their</a:t>
            </a:r>
            <a:r>
              <a:rPr kumimoji="0" lang="en-US" sz="3000" b="1" dirty="0"/>
              <a:t> ears, and should understand</a:t>
            </a:r>
            <a:endParaRPr lang="en-US" sz="3000" b="1" dirty="0"/>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4" descr="C:\My Documents\blindness pics\Jesus heals sick.jpg">
            <a:extLst>
              <a:ext uri="{FF2B5EF4-FFF2-40B4-BE49-F238E27FC236}">
                <a16:creationId xmlns:a16="http://schemas.microsoft.com/office/drawing/2014/main" id="{40E71CDE-8067-4244-8E9C-5BB635A4E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8800" y="1127125"/>
            <a:ext cx="2743200"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8" name="Rectangle 2">
            <a:extLst>
              <a:ext uri="{FF2B5EF4-FFF2-40B4-BE49-F238E27FC236}">
                <a16:creationId xmlns:a16="http://schemas.microsoft.com/office/drawing/2014/main" id="{663AFFD9-785F-4242-B7C7-B8F2380F60E4}"/>
              </a:ext>
            </a:extLst>
          </p:cNvPr>
          <p:cNvSpPr>
            <a:spLocks noGrp="1" noChangeArrowheads="1"/>
          </p:cNvSpPr>
          <p:nvPr>
            <p:ph type="title"/>
          </p:nvPr>
        </p:nvSpPr>
        <p:spPr>
          <a:xfrm>
            <a:off x="304800" y="457200"/>
            <a:ext cx="8153400" cy="838200"/>
          </a:xfrm>
        </p:spPr>
        <p:txBody>
          <a:bodyPr/>
          <a:lstStyle/>
          <a:p>
            <a:pPr>
              <a:defRPr/>
            </a:pPr>
            <a:r>
              <a:rPr lang="en-US" sz="5400" b="1" dirty="0"/>
              <a:t>Christ Cures Blindness</a:t>
            </a:r>
          </a:p>
        </p:txBody>
      </p:sp>
      <p:sp>
        <p:nvSpPr>
          <p:cNvPr id="65539" name="Rectangle 3">
            <a:extLst>
              <a:ext uri="{FF2B5EF4-FFF2-40B4-BE49-F238E27FC236}">
                <a16:creationId xmlns:a16="http://schemas.microsoft.com/office/drawing/2014/main" id="{911D1CFB-96D0-433A-B248-5DFC91F823AD}"/>
              </a:ext>
            </a:extLst>
          </p:cNvPr>
          <p:cNvSpPr>
            <a:spLocks noGrp="1" noChangeArrowheads="1"/>
          </p:cNvSpPr>
          <p:nvPr>
            <p:ph type="body" idx="1"/>
          </p:nvPr>
        </p:nvSpPr>
        <p:spPr>
          <a:xfrm>
            <a:off x="152400" y="1752600"/>
            <a:ext cx="9525000" cy="3886200"/>
          </a:xfrm>
        </p:spPr>
        <p:txBody>
          <a:bodyPr/>
          <a:lstStyle/>
          <a:p>
            <a:pPr>
              <a:lnSpc>
                <a:spcPct val="95000"/>
              </a:lnSpc>
              <a:defRPr/>
            </a:pPr>
            <a:r>
              <a:rPr kumimoji="0" lang="en-US" altLang="en-US" sz="3000" b="1" dirty="0"/>
              <a:t>(Matt 13 cont’d) </a:t>
            </a:r>
            <a:r>
              <a:rPr kumimoji="0" lang="en-US" sz="3000" b="1" dirty="0"/>
              <a:t>with </a:t>
            </a:r>
            <a:r>
              <a:rPr kumimoji="0" lang="en-US" sz="3000" b="1" i="1" dirty="0"/>
              <a:t>their</a:t>
            </a:r>
            <a:r>
              <a:rPr kumimoji="0" lang="en-US" sz="3000" b="1" dirty="0"/>
              <a:t> heart, and should </a:t>
            </a:r>
            <a:r>
              <a:rPr kumimoji="0" lang="en-US" altLang="en-US" sz="3000" b="1" dirty="0"/>
              <a:t>be converted, and I should heal them. </a:t>
            </a:r>
            <a:r>
              <a:rPr kumimoji="0" lang="en-US" altLang="en-US" sz="3000" b="1" baseline="30000" dirty="0"/>
              <a:t>16</a:t>
            </a:r>
            <a:r>
              <a:rPr kumimoji="0" lang="en-US" altLang="en-US" sz="3000" b="1" dirty="0"/>
              <a:t>But blessed </a:t>
            </a:r>
            <a:r>
              <a:rPr kumimoji="0" lang="en-US" altLang="en-US" sz="3000" b="1" i="1" dirty="0"/>
              <a:t>are </a:t>
            </a:r>
            <a:r>
              <a:rPr kumimoji="0" lang="en-US" altLang="en-US" sz="3000" b="1" dirty="0"/>
              <a:t>your eyes, for they see: and your ears, for they hear. </a:t>
            </a:r>
            <a:r>
              <a:rPr kumimoji="0" lang="en-US" altLang="en-US" sz="3000" b="1" baseline="30000" dirty="0"/>
              <a:t>17</a:t>
            </a:r>
            <a:r>
              <a:rPr kumimoji="0" lang="en-US" altLang="en-US" sz="3000" b="1" dirty="0"/>
              <a:t>For verily I say unto you, That many prophets and righteous </a:t>
            </a:r>
            <a:r>
              <a:rPr kumimoji="0" lang="en-US" altLang="en-US" sz="3000" b="1" i="1" dirty="0"/>
              <a:t>men</a:t>
            </a:r>
            <a:r>
              <a:rPr kumimoji="0" lang="en-US" altLang="en-US" sz="3000" b="1" dirty="0"/>
              <a:t> have desired to see </a:t>
            </a:r>
            <a:r>
              <a:rPr kumimoji="0" lang="en-US" altLang="en-US" sz="3000" b="1" i="1" dirty="0"/>
              <a:t>those things</a:t>
            </a:r>
            <a:r>
              <a:rPr kumimoji="0" lang="en-US" altLang="en-US" sz="3000" b="1" dirty="0"/>
              <a:t> which ye see, and have not seen </a:t>
            </a:r>
            <a:r>
              <a:rPr kumimoji="0" lang="en-US" altLang="en-US" sz="3000" b="1" i="1" dirty="0"/>
              <a:t>them</a:t>
            </a:r>
            <a:r>
              <a:rPr kumimoji="0" lang="en-US" altLang="en-US" sz="3000" b="1" dirty="0"/>
              <a:t>; and to hear </a:t>
            </a:r>
            <a:r>
              <a:rPr kumimoji="0" lang="en-US" altLang="en-US" sz="3000" b="1" i="1" dirty="0"/>
              <a:t>those things</a:t>
            </a:r>
            <a:r>
              <a:rPr kumimoji="0" lang="en-US" altLang="en-US" sz="3000" b="1" dirty="0"/>
              <a:t> which ye hear, and have not heard </a:t>
            </a:r>
            <a:r>
              <a:rPr kumimoji="0" lang="en-US" altLang="en-US" sz="3000" b="1" i="1" dirty="0"/>
              <a:t>them</a:t>
            </a:r>
            <a:r>
              <a:rPr kumimoji="0" lang="en-US" altLang="en-US" sz="3000" b="1" dirty="0"/>
              <a:t>.</a:t>
            </a:r>
          </a:p>
          <a:p>
            <a:pPr>
              <a:lnSpc>
                <a:spcPct val="95000"/>
              </a:lnSpc>
              <a:defRPr/>
            </a:pPr>
            <a:r>
              <a:rPr kumimoji="0" lang="en-US" altLang="en-US" sz="3000" b="1" dirty="0"/>
              <a:t>Lk 4:18 Jesus came to give sight to the blind</a:t>
            </a:r>
          </a:p>
          <a:p>
            <a:pPr>
              <a:lnSpc>
                <a:spcPct val="95000"/>
              </a:lnSpc>
              <a:defRPr/>
            </a:pPr>
            <a:r>
              <a:rPr kumimoji="0" lang="en-US" altLang="en-US" sz="3000" b="1" dirty="0"/>
              <a:t>Mk 8:22-25 Jesus cured blind man of Bethsaida </a:t>
            </a:r>
            <a:endParaRPr lang="en-US" altLang="en-US" sz="3000" b="1" dirty="0"/>
          </a:p>
          <a:p>
            <a:pPr>
              <a:defRPr/>
            </a:pPr>
            <a:endParaRPr lang="en-US" altLang="en-US" sz="3000" b="1" dirty="0"/>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E447DB3-FDA9-49CB-BD37-DF84AA1F8AF1}"/>
              </a:ext>
            </a:extLst>
          </p:cNvPr>
          <p:cNvSpPr>
            <a:spLocks noGrp="1" noChangeArrowheads="1"/>
          </p:cNvSpPr>
          <p:nvPr>
            <p:ph type="title"/>
          </p:nvPr>
        </p:nvSpPr>
        <p:spPr>
          <a:xfrm>
            <a:off x="381000" y="304800"/>
            <a:ext cx="11049000" cy="1143000"/>
          </a:xfrm>
        </p:spPr>
        <p:txBody>
          <a:bodyPr/>
          <a:lstStyle/>
          <a:p>
            <a:pPr>
              <a:defRPr/>
            </a:pPr>
            <a:r>
              <a:rPr lang="en-US" sz="6000" b="1" dirty="0"/>
              <a:t>Christ Cures Blindness</a:t>
            </a:r>
          </a:p>
        </p:txBody>
      </p:sp>
      <p:sp>
        <p:nvSpPr>
          <p:cNvPr id="66563" name="Rectangle 3">
            <a:extLst>
              <a:ext uri="{FF2B5EF4-FFF2-40B4-BE49-F238E27FC236}">
                <a16:creationId xmlns:a16="http://schemas.microsoft.com/office/drawing/2014/main" id="{C39C0D8E-0EEC-41DB-930D-1BF38A95292B}"/>
              </a:ext>
            </a:extLst>
          </p:cNvPr>
          <p:cNvSpPr>
            <a:spLocks noGrp="1" noChangeArrowheads="1"/>
          </p:cNvSpPr>
          <p:nvPr>
            <p:ph type="body" idx="1"/>
          </p:nvPr>
        </p:nvSpPr>
        <p:spPr>
          <a:xfrm>
            <a:off x="228600" y="1828800"/>
            <a:ext cx="10439400" cy="4114800"/>
          </a:xfrm>
        </p:spPr>
        <p:txBody>
          <a:bodyPr/>
          <a:lstStyle/>
          <a:p>
            <a:pPr>
              <a:lnSpc>
                <a:spcPct val="95000"/>
              </a:lnSpc>
              <a:defRPr/>
            </a:pPr>
            <a:r>
              <a:rPr lang="en-US" sz="2900" b="1" dirty="0"/>
              <a:t>Jesus is the light unto the world</a:t>
            </a:r>
          </a:p>
          <a:p>
            <a:pPr>
              <a:defRPr/>
            </a:pPr>
            <a:r>
              <a:rPr lang="en-US" sz="2900" b="1" dirty="0"/>
              <a:t>Jn 1:5-10 </a:t>
            </a:r>
            <a:r>
              <a:rPr kumimoji="0" lang="en-US" sz="2900" b="1" dirty="0"/>
              <a:t>And the light shineth in darkness; and the darkness comprehended it not.  </a:t>
            </a:r>
            <a:r>
              <a:rPr kumimoji="0" lang="en-US" sz="2900" b="1" baseline="30000" dirty="0"/>
              <a:t>6</a:t>
            </a:r>
            <a:r>
              <a:rPr kumimoji="0" lang="en-US" sz="2900" b="1" dirty="0"/>
              <a:t>There was a man sent from God, whose name </a:t>
            </a:r>
            <a:r>
              <a:rPr kumimoji="0" lang="en-US" sz="2900" b="1" i="1" dirty="0"/>
              <a:t>was</a:t>
            </a:r>
            <a:r>
              <a:rPr kumimoji="0" lang="en-US" sz="2900" b="1" dirty="0"/>
              <a:t> John. </a:t>
            </a:r>
            <a:r>
              <a:rPr kumimoji="0" lang="en-US" sz="2900" b="1" baseline="30000" dirty="0"/>
              <a:t>7</a:t>
            </a:r>
            <a:r>
              <a:rPr kumimoji="0" lang="en-US" sz="2900" b="1" dirty="0"/>
              <a:t>The same came for a witness, to bear witness of the Light, that all </a:t>
            </a:r>
            <a:r>
              <a:rPr kumimoji="0" lang="en-US" sz="2900" b="1" i="1" dirty="0"/>
              <a:t>men</a:t>
            </a:r>
            <a:r>
              <a:rPr kumimoji="0" lang="en-US" sz="2900" b="1" dirty="0"/>
              <a:t> through him might believe. </a:t>
            </a:r>
            <a:r>
              <a:rPr kumimoji="0" lang="en-US" sz="2900" b="1" baseline="30000" dirty="0"/>
              <a:t>8</a:t>
            </a:r>
            <a:r>
              <a:rPr kumimoji="0" lang="en-US" sz="2900" b="1" dirty="0"/>
              <a:t>He was not that Light, but </a:t>
            </a:r>
            <a:r>
              <a:rPr kumimoji="0" lang="en-US" sz="2900" b="1" i="1" dirty="0"/>
              <a:t>was sent</a:t>
            </a:r>
            <a:r>
              <a:rPr kumimoji="0" lang="en-US" sz="2900" b="1" dirty="0"/>
              <a:t> to bear witness of that Light. </a:t>
            </a:r>
            <a:r>
              <a:rPr kumimoji="0" lang="en-US" sz="2900" b="1" baseline="30000" dirty="0"/>
              <a:t>9</a:t>
            </a:r>
            <a:r>
              <a:rPr kumimoji="0" lang="en-US" sz="2900" b="1" i="1" dirty="0"/>
              <a:t>That</a:t>
            </a:r>
            <a:r>
              <a:rPr kumimoji="0" lang="en-US" sz="2900" b="1" dirty="0"/>
              <a:t> was the true Light, which </a:t>
            </a:r>
            <a:r>
              <a:rPr kumimoji="0" lang="en-US" sz="2900" b="1" dirty="0" err="1"/>
              <a:t>lighteth</a:t>
            </a:r>
            <a:r>
              <a:rPr kumimoji="0" lang="en-US" sz="2900" b="1" dirty="0"/>
              <a:t> every man that cometh into the world. </a:t>
            </a:r>
            <a:r>
              <a:rPr kumimoji="0" lang="en-US" sz="2900" b="1" baseline="30000" dirty="0"/>
              <a:t>10</a:t>
            </a:r>
            <a:r>
              <a:rPr kumimoji="0" lang="en-US" sz="2900" b="1" dirty="0"/>
              <a:t>He was in the world, and the world was made by him, and the world knew him not. </a:t>
            </a:r>
            <a:endParaRPr lang="en-US" sz="2900" b="1" dirty="0"/>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AAE6A42-E41E-4138-A452-F4D042334AAD}"/>
              </a:ext>
            </a:extLst>
          </p:cNvPr>
          <p:cNvSpPr>
            <a:spLocks noGrp="1" noChangeArrowheads="1"/>
          </p:cNvSpPr>
          <p:nvPr>
            <p:ph type="title"/>
          </p:nvPr>
        </p:nvSpPr>
        <p:spPr>
          <a:xfrm>
            <a:off x="838200" y="228600"/>
            <a:ext cx="10363200" cy="1143000"/>
          </a:xfrm>
        </p:spPr>
        <p:txBody>
          <a:bodyPr/>
          <a:lstStyle/>
          <a:p>
            <a:pPr>
              <a:defRPr/>
            </a:pPr>
            <a:r>
              <a:rPr lang="en-US" sz="6000" b="1" dirty="0"/>
              <a:t>Christ Cures Blindness</a:t>
            </a:r>
          </a:p>
        </p:txBody>
      </p:sp>
      <p:sp>
        <p:nvSpPr>
          <p:cNvPr id="67587" name="Rectangle 3">
            <a:extLst>
              <a:ext uri="{FF2B5EF4-FFF2-40B4-BE49-F238E27FC236}">
                <a16:creationId xmlns:a16="http://schemas.microsoft.com/office/drawing/2014/main" id="{CA6EC5AB-04E1-4ADB-8A4F-E45982BD91EC}"/>
              </a:ext>
            </a:extLst>
          </p:cNvPr>
          <p:cNvSpPr>
            <a:spLocks noGrp="1" noChangeArrowheads="1"/>
          </p:cNvSpPr>
          <p:nvPr>
            <p:ph type="body" idx="1"/>
          </p:nvPr>
        </p:nvSpPr>
        <p:spPr>
          <a:xfrm>
            <a:off x="152400" y="1828800"/>
            <a:ext cx="11734800" cy="3581400"/>
          </a:xfrm>
        </p:spPr>
        <p:txBody>
          <a:bodyPr/>
          <a:lstStyle/>
          <a:p>
            <a:pPr>
              <a:lnSpc>
                <a:spcPct val="90000"/>
              </a:lnSpc>
              <a:defRPr/>
            </a:pPr>
            <a:r>
              <a:rPr lang="en-US" sz="2600" b="1" dirty="0"/>
              <a:t>John 3:16-20 </a:t>
            </a:r>
            <a:r>
              <a:rPr kumimoji="0" lang="en-US" sz="2600" b="1" dirty="0"/>
              <a:t>For God so loved the world, that he gave his only begotten Son, that whosoever believeth in him should not perish, but have everlasting life. </a:t>
            </a:r>
            <a:r>
              <a:rPr kumimoji="0" lang="en-US" sz="2600" b="1" baseline="30000" dirty="0"/>
              <a:t>17</a:t>
            </a:r>
            <a:r>
              <a:rPr kumimoji="0" lang="en-US" sz="2600" b="1" dirty="0"/>
              <a:t>For God sent not his Son into the world to condemn the world; but that the world through him might be saved. </a:t>
            </a:r>
            <a:r>
              <a:rPr kumimoji="0" lang="en-US" sz="2600" b="1" baseline="30000" dirty="0"/>
              <a:t>18</a:t>
            </a:r>
            <a:r>
              <a:rPr kumimoji="0" lang="en-US" sz="2600" b="1" dirty="0"/>
              <a:t>He that believeth on him is not condemned: but he that believeth not is condemned already, because he hath not believed in the name of the only begotten Son of God. </a:t>
            </a:r>
            <a:r>
              <a:rPr kumimoji="0" lang="en-US" sz="2600" b="1" baseline="30000" dirty="0"/>
              <a:t>19</a:t>
            </a:r>
            <a:r>
              <a:rPr kumimoji="0" lang="en-US" sz="2600" b="1" dirty="0"/>
              <a:t>And this is the condemnation, that light is come into the world, and men loved darkness rather than light, because their deeds were evil. </a:t>
            </a:r>
            <a:r>
              <a:rPr kumimoji="0" lang="en-US" sz="2600" b="1" baseline="30000" dirty="0"/>
              <a:t>20</a:t>
            </a:r>
            <a:r>
              <a:rPr kumimoji="0" lang="en-US" sz="2600" b="1" dirty="0"/>
              <a:t>For every one that doeth evil </a:t>
            </a:r>
            <a:r>
              <a:rPr kumimoji="0" lang="en-US" sz="2600" b="1" dirty="0" err="1"/>
              <a:t>hateth</a:t>
            </a:r>
            <a:r>
              <a:rPr kumimoji="0" lang="en-US" sz="2600" b="1" dirty="0"/>
              <a:t> the light, neither cometh to the light, lest his deeds should be reproved.  </a:t>
            </a:r>
            <a:r>
              <a:rPr kumimoji="0" lang="en-US" sz="2600" b="1" baseline="30000" dirty="0"/>
              <a:t>21</a:t>
            </a:r>
            <a:r>
              <a:rPr kumimoji="0" lang="en-US" sz="2600" b="1" dirty="0"/>
              <a:t>But he that doeth truth cometh to the light, that his deeds may be made manifest, that they are wrought in God. </a:t>
            </a:r>
            <a:endParaRPr lang="en-US" sz="2600" b="1" dirty="0"/>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E952F122-D49E-4C6A-9400-18AEAC4ADFFF}"/>
              </a:ext>
            </a:extLst>
          </p:cNvPr>
          <p:cNvSpPr>
            <a:spLocks noGrp="1" noChangeArrowheads="1"/>
          </p:cNvSpPr>
          <p:nvPr>
            <p:ph type="title"/>
          </p:nvPr>
        </p:nvSpPr>
        <p:spPr>
          <a:xfrm>
            <a:off x="-76200" y="417513"/>
            <a:ext cx="9220200" cy="1143000"/>
          </a:xfrm>
        </p:spPr>
        <p:txBody>
          <a:bodyPr/>
          <a:lstStyle/>
          <a:p>
            <a:pPr>
              <a:defRPr/>
            </a:pPr>
            <a:r>
              <a:rPr lang="en-US" sz="4800" b="1" dirty="0"/>
              <a:t>Christ Cures Blindness:</a:t>
            </a:r>
            <a:br>
              <a:rPr lang="en-US" sz="4800" b="1" dirty="0"/>
            </a:br>
            <a:r>
              <a:rPr lang="en-US" sz="4800" b="1" dirty="0"/>
              <a:t>The Blind Men of John 9</a:t>
            </a:r>
          </a:p>
        </p:txBody>
      </p:sp>
      <p:sp>
        <p:nvSpPr>
          <p:cNvPr id="68611" name="Rectangle 3">
            <a:extLst>
              <a:ext uri="{FF2B5EF4-FFF2-40B4-BE49-F238E27FC236}">
                <a16:creationId xmlns:a16="http://schemas.microsoft.com/office/drawing/2014/main" id="{D9DCB6C3-9E46-46A8-9249-886FA67AD106}"/>
              </a:ext>
            </a:extLst>
          </p:cNvPr>
          <p:cNvSpPr>
            <a:spLocks noGrp="1" noChangeArrowheads="1"/>
          </p:cNvSpPr>
          <p:nvPr>
            <p:ph type="body" idx="1"/>
          </p:nvPr>
        </p:nvSpPr>
        <p:spPr>
          <a:xfrm>
            <a:off x="838200" y="1790700"/>
            <a:ext cx="10363200" cy="4114800"/>
          </a:xfrm>
        </p:spPr>
        <p:txBody>
          <a:bodyPr/>
          <a:lstStyle/>
          <a:p>
            <a:pPr>
              <a:defRPr/>
            </a:pPr>
            <a:r>
              <a:rPr lang="en-US" altLang="en-US" sz="2800" b="1" dirty="0"/>
              <a:t>John 9</a:t>
            </a:r>
          </a:p>
          <a:p>
            <a:pPr>
              <a:defRPr/>
            </a:pPr>
            <a:r>
              <a:rPr lang="en-US" altLang="en-US" sz="2800" b="1" dirty="0"/>
              <a:t>Man not blind because of his sin or parents’ sin</a:t>
            </a:r>
          </a:p>
          <a:p>
            <a:pPr>
              <a:defRPr/>
            </a:pPr>
            <a:r>
              <a:rPr lang="en-US" altLang="en-US" sz="2800" b="1" dirty="0"/>
              <a:t>Blindness was for God’s purpose</a:t>
            </a:r>
          </a:p>
          <a:p>
            <a:pPr>
              <a:defRPr/>
            </a:pPr>
            <a:r>
              <a:rPr lang="en-US" altLang="en-US" sz="2800" b="1" dirty="0"/>
              <a:t>“As long as I am in this world, I am the Light of the world.”</a:t>
            </a:r>
          </a:p>
          <a:p>
            <a:pPr>
              <a:defRPr/>
            </a:pPr>
            <a:r>
              <a:rPr lang="en-US" altLang="en-US" sz="2800" b="1" dirty="0"/>
              <a:t>Pharisees failed to recognize Christ as Lord despite miracles</a:t>
            </a:r>
          </a:p>
        </p:txBody>
      </p:sp>
      <p:pic>
        <p:nvPicPr>
          <p:cNvPr id="4" name="Picture 3">
            <a:extLst>
              <a:ext uri="{FF2B5EF4-FFF2-40B4-BE49-F238E27FC236}">
                <a16:creationId xmlns:a16="http://schemas.microsoft.com/office/drawing/2014/main" id="{20C8CBAA-455A-4CC1-BB67-D3D90D4EDE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400" y="0"/>
            <a:ext cx="3149600" cy="2362200"/>
          </a:xfrm>
          <a:prstGeom prst="rect">
            <a:avLst/>
          </a:prstGeom>
        </p:spPr>
      </p:pic>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54DC7-C4FD-4478-B0AD-5779E83501B3}"/>
              </a:ext>
            </a:extLst>
          </p:cNvPr>
          <p:cNvSpPr>
            <a:spLocks noGrp="1"/>
          </p:cNvSpPr>
          <p:nvPr>
            <p:ph type="title"/>
          </p:nvPr>
        </p:nvSpPr>
        <p:spPr>
          <a:xfrm>
            <a:off x="304800" y="457200"/>
            <a:ext cx="11734800" cy="1143000"/>
          </a:xfrm>
        </p:spPr>
        <p:txBody>
          <a:bodyPr/>
          <a:lstStyle/>
          <a:p>
            <a:pPr>
              <a:defRPr/>
            </a:pPr>
            <a:r>
              <a:rPr lang="en-US" b="1" dirty="0"/>
              <a:t>Christ Cures Blindness:</a:t>
            </a:r>
            <a:br>
              <a:rPr lang="en-US" b="1" dirty="0"/>
            </a:br>
            <a:r>
              <a:rPr lang="en-US" b="1" dirty="0"/>
              <a:t>The Blind Men of John 9</a:t>
            </a:r>
            <a:endParaRPr lang="en-US" dirty="0"/>
          </a:p>
        </p:txBody>
      </p:sp>
      <p:sp>
        <p:nvSpPr>
          <p:cNvPr id="3" name="Content Placeholder 2">
            <a:extLst>
              <a:ext uri="{FF2B5EF4-FFF2-40B4-BE49-F238E27FC236}">
                <a16:creationId xmlns:a16="http://schemas.microsoft.com/office/drawing/2014/main" id="{E184C931-4619-4174-84A9-2F62BEB1FDEA}"/>
              </a:ext>
            </a:extLst>
          </p:cNvPr>
          <p:cNvSpPr>
            <a:spLocks noGrp="1"/>
          </p:cNvSpPr>
          <p:nvPr>
            <p:ph idx="1"/>
          </p:nvPr>
        </p:nvSpPr>
        <p:spPr>
          <a:xfrm>
            <a:off x="0" y="1676400"/>
            <a:ext cx="11887200" cy="4419600"/>
          </a:xfrm>
        </p:spPr>
        <p:txBody>
          <a:bodyPr/>
          <a:lstStyle/>
          <a:p>
            <a:pPr>
              <a:defRPr/>
            </a:pPr>
            <a:r>
              <a:rPr lang="en-US" altLang="en-US" sz="2400" b="1" dirty="0"/>
              <a:t>John 9:35-41 reads, "Jesus heard that they had cast him out; and when he had found him, he said unto him, Dost thou believe on the Son of God?  He answered and said, Who is he, Lord, that I might believe on him? And Jesus said unto him, Thou hast both seen him, and it is he that </a:t>
            </a:r>
            <a:r>
              <a:rPr lang="en-US" altLang="en-US" sz="2400" b="1" dirty="0" err="1"/>
              <a:t>talketh</a:t>
            </a:r>
            <a:r>
              <a:rPr lang="en-US" altLang="en-US" sz="2400" b="1" dirty="0"/>
              <a:t> with thee.  And he said, Lord, I believe. And he worshipped him.  And Jesus said, </a:t>
            </a:r>
            <a:r>
              <a:rPr lang="en-US" altLang="en-US" sz="2400" b="1" u="sng" dirty="0"/>
              <a:t>For judgment I am come into this world, that they which see not might see; and that they which see might be made blind</a:t>
            </a:r>
            <a:r>
              <a:rPr lang="en-US" altLang="en-US" sz="2400" b="1" dirty="0"/>
              <a:t>.  And </a:t>
            </a:r>
            <a:r>
              <a:rPr lang="en-US" altLang="en-US" sz="2400" b="1" i="1" dirty="0"/>
              <a:t>some</a:t>
            </a:r>
            <a:r>
              <a:rPr lang="en-US" altLang="en-US" sz="2400" b="1" dirty="0"/>
              <a:t> of the Pharisees which were with him heard these words, and said unto him, Are we blind also?  Jesus said unto them, </a:t>
            </a:r>
            <a:r>
              <a:rPr lang="en-US" altLang="en-US" sz="2400" b="1" u="sng" dirty="0"/>
              <a:t>If ye were blind, ye should have no sin: but now ye say, We see; therefore your sin </a:t>
            </a:r>
            <a:r>
              <a:rPr lang="en-US" altLang="en-US" sz="2400" b="1" u="sng" dirty="0" err="1"/>
              <a:t>remaineth</a:t>
            </a:r>
            <a:r>
              <a:rPr lang="en-US" altLang="en-US" sz="2400" b="1" dirty="0"/>
              <a:t>.”  </a:t>
            </a:r>
          </a:p>
          <a:p>
            <a:pPr>
              <a:defRPr/>
            </a:pPr>
            <a:r>
              <a:rPr lang="en-US" altLang="en-US" sz="2400" b="1" dirty="0"/>
              <a:t>Christians can share Jesus as a cure to spiritual blindness, but some do not want the Cure.</a:t>
            </a:r>
          </a:p>
          <a:p>
            <a:pPr>
              <a:defRPr/>
            </a:pPr>
            <a:r>
              <a:rPr lang="en-US" altLang="en-US" sz="2400" b="1" dirty="0"/>
              <a:t>Will you continue in blindness?</a:t>
            </a:r>
          </a:p>
          <a:p>
            <a:pPr>
              <a:defRPr/>
            </a:pPr>
            <a:endParaRPr lang="en-US" sz="2400" dirty="0"/>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B4B2-735A-4295-A625-BCAC1BDA9CC6}"/>
              </a:ext>
            </a:extLst>
          </p:cNvPr>
          <p:cNvSpPr>
            <a:spLocks noGrp="1"/>
          </p:cNvSpPr>
          <p:nvPr>
            <p:ph type="title"/>
          </p:nvPr>
        </p:nvSpPr>
        <p:spPr/>
        <p:txBody>
          <a:bodyPr/>
          <a:lstStyle/>
          <a:p>
            <a:pPr>
              <a:defRPr/>
            </a:pPr>
            <a:r>
              <a:rPr lang="en-US" sz="6000" dirty="0"/>
              <a:t>Conclusion</a:t>
            </a:r>
          </a:p>
        </p:txBody>
      </p:sp>
      <p:sp>
        <p:nvSpPr>
          <p:cNvPr id="3" name="Content Placeholder 2">
            <a:extLst>
              <a:ext uri="{FF2B5EF4-FFF2-40B4-BE49-F238E27FC236}">
                <a16:creationId xmlns:a16="http://schemas.microsoft.com/office/drawing/2014/main" id="{FABC82E0-BA71-4BAB-A41D-62AAF5C3FB43}"/>
              </a:ext>
            </a:extLst>
          </p:cNvPr>
          <p:cNvSpPr>
            <a:spLocks noGrp="1"/>
          </p:cNvSpPr>
          <p:nvPr>
            <p:ph idx="1"/>
          </p:nvPr>
        </p:nvSpPr>
        <p:spPr>
          <a:xfrm>
            <a:off x="76200" y="1752600"/>
            <a:ext cx="11734800" cy="4343400"/>
          </a:xfrm>
        </p:spPr>
        <p:txBody>
          <a:bodyPr/>
          <a:lstStyle/>
          <a:p>
            <a:pPr marL="285750" indent="-285750">
              <a:buFont typeface="Arial" panose="020B0604020202020204" pitchFamily="34" charset="0"/>
              <a:buChar char="•"/>
              <a:defRPr/>
            </a:pPr>
            <a:r>
              <a:rPr lang="en-US" altLang="en-US" sz="3000" b="1" dirty="0"/>
              <a:t>Christians can share Jesus as a cure to spiritual blindness, but some do not want the Cure.  </a:t>
            </a:r>
          </a:p>
          <a:p>
            <a:pPr marL="285750" indent="-285750">
              <a:buFont typeface="Arial" panose="020B0604020202020204" pitchFamily="34" charset="0"/>
              <a:buChar char="•"/>
              <a:defRPr/>
            </a:pPr>
            <a:r>
              <a:rPr lang="en-US" altLang="en-US" sz="3000" b="1" dirty="0"/>
              <a:t>Some choose to remain blind, love darkness, condemned.  </a:t>
            </a:r>
          </a:p>
          <a:p>
            <a:pPr marL="285750" indent="-285750">
              <a:buFont typeface="Arial" panose="020B0604020202020204" pitchFamily="34" charset="0"/>
              <a:buChar char="•"/>
              <a:defRPr/>
            </a:pPr>
            <a:r>
              <a:rPr lang="en-US" altLang="en-US" sz="3000" b="1" dirty="0"/>
              <a:t>The Jews remained with a veil on their vision for a long time.  </a:t>
            </a:r>
          </a:p>
          <a:p>
            <a:pPr marL="285750" indent="-285750">
              <a:buFont typeface="Arial" panose="020B0604020202020204" pitchFamily="34" charset="0"/>
              <a:buChar char="•"/>
              <a:defRPr/>
            </a:pPr>
            <a:r>
              <a:rPr lang="en-US" altLang="en-US" sz="3000" b="1" dirty="0"/>
              <a:t>Children of the Light by contrast must put away sin and avoid spiritual blindness.  </a:t>
            </a:r>
          </a:p>
          <a:p>
            <a:pPr marL="285750" indent="-285750">
              <a:buFont typeface="Arial" panose="020B0604020202020204" pitchFamily="34" charset="0"/>
              <a:buChar char="•"/>
              <a:defRPr/>
            </a:pPr>
            <a:r>
              <a:rPr lang="en-US" altLang="en-US" sz="3000" b="1" dirty="0"/>
              <a:t>God's instruction can help His children grow rather than deteriorate into amblyopia and blindness. Christ will cure their blindness.   </a:t>
            </a:r>
          </a:p>
          <a:p>
            <a:pPr>
              <a:defRPr/>
            </a:pPr>
            <a:endParaRPr lang="en-US" sz="3000" b="1" dirty="0"/>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F186B35-CC58-470A-A0F8-243F838BA65E}"/>
              </a:ext>
            </a:extLst>
          </p:cNvPr>
          <p:cNvSpPr>
            <a:spLocks noGrp="1" noChangeArrowheads="1"/>
          </p:cNvSpPr>
          <p:nvPr>
            <p:ph type="title"/>
          </p:nvPr>
        </p:nvSpPr>
        <p:spPr>
          <a:xfrm>
            <a:off x="0" y="0"/>
            <a:ext cx="12192000" cy="914400"/>
          </a:xfrm>
        </p:spPr>
        <p:txBody>
          <a:bodyPr/>
          <a:lstStyle/>
          <a:p>
            <a:pPr>
              <a:defRPr/>
            </a:pPr>
            <a:r>
              <a:rPr lang="en-US" sz="4800" b="1" dirty="0"/>
              <a:t>Some Causes of Spiritual Blindness</a:t>
            </a:r>
            <a:endParaRPr lang="en-US" sz="4800" dirty="0"/>
          </a:p>
        </p:txBody>
      </p:sp>
      <p:sp>
        <p:nvSpPr>
          <p:cNvPr id="38915" name="Rectangle 3">
            <a:extLst>
              <a:ext uri="{FF2B5EF4-FFF2-40B4-BE49-F238E27FC236}">
                <a16:creationId xmlns:a16="http://schemas.microsoft.com/office/drawing/2014/main" id="{57FA1ABC-C4EF-4FA8-876E-F57C8EA91CCB}"/>
              </a:ext>
            </a:extLst>
          </p:cNvPr>
          <p:cNvSpPr>
            <a:spLocks noGrp="1" noChangeArrowheads="1"/>
          </p:cNvSpPr>
          <p:nvPr>
            <p:ph idx="1"/>
          </p:nvPr>
        </p:nvSpPr>
        <p:spPr>
          <a:xfrm>
            <a:off x="457200" y="1143000"/>
            <a:ext cx="11822113" cy="4343400"/>
          </a:xfrm>
        </p:spPr>
        <p:txBody>
          <a:bodyPr/>
          <a:lstStyle/>
          <a:p>
            <a:pPr>
              <a:lnSpc>
                <a:spcPct val="90000"/>
              </a:lnSpc>
              <a:defRPr/>
            </a:pPr>
            <a:r>
              <a:rPr lang="en-US" altLang="en-US" b="1" dirty="0"/>
              <a:t>Pride</a:t>
            </a:r>
          </a:p>
          <a:p>
            <a:pPr>
              <a:lnSpc>
                <a:spcPct val="90000"/>
              </a:lnSpc>
              <a:defRPr/>
            </a:pPr>
            <a:r>
              <a:rPr lang="en-US" altLang="en-US" b="1" dirty="0"/>
              <a:t>Self-righteousness</a:t>
            </a:r>
          </a:p>
          <a:p>
            <a:pPr>
              <a:lnSpc>
                <a:spcPct val="90000"/>
              </a:lnSpc>
              <a:defRPr/>
            </a:pPr>
            <a:r>
              <a:rPr lang="en-US" altLang="en-US" b="1" dirty="0"/>
              <a:t>Lust</a:t>
            </a:r>
          </a:p>
          <a:p>
            <a:pPr>
              <a:lnSpc>
                <a:spcPct val="90000"/>
              </a:lnSpc>
              <a:defRPr/>
            </a:pPr>
            <a:r>
              <a:rPr lang="en-US" altLang="en-US" b="1" dirty="0"/>
              <a:t>Alcohol/Drugs</a:t>
            </a:r>
          </a:p>
          <a:p>
            <a:pPr>
              <a:lnSpc>
                <a:spcPct val="90000"/>
              </a:lnSpc>
              <a:defRPr/>
            </a:pPr>
            <a:r>
              <a:rPr lang="en-US" altLang="en-US" b="1" dirty="0"/>
              <a:t>Disobedience/Rebellion</a:t>
            </a:r>
          </a:p>
          <a:p>
            <a:pPr>
              <a:lnSpc>
                <a:spcPct val="90000"/>
              </a:lnSpc>
              <a:defRPr/>
            </a:pPr>
            <a:r>
              <a:rPr lang="en-US" altLang="en-US" b="1" dirty="0"/>
              <a:t>Failure to recognize God</a:t>
            </a:r>
          </a:p>
          <a:p>
            <a:pPr>
              <a:lnSpc>
                <a:spcPct val="90000"/>
              </a:lnSpc>
              <a:defRPr/>
            </a:pPr>
            <a:r>
              <a:rPr lang="en-US" altLang="en-US" b="1" dirty="0"/>
              <a:t>Unjust gain/greed</a:t>
            </a:r>
          </a:p>
          <a:p>
            <a:pPr>
              <a:lnSpc>
                <a:spcPct val="90000"/>
              </a:lnSpc>
              <a:defRPr/>
            </a:pPr>
            <a:r>
              <a:rPr lang="en-US" altLang="en-US" b="1" dirty="0"/>
              <a:t>Pride of Life: </a:t>
            </a:r>
            <a:r>
              <a:rPr lang="en-US" altLang="en-US" sz="2800" b="1" dirty="0"/>
              <a:t>Men’s approval/hypocrisy/ uncommitted Heart</a:t>
            </a:r>
          </a:p>
          <a:p>
            <a:pPr>
              <a:lnSpc>
                <a:spcPct val="90000"/>
              </a:lnSpc>
              <a:defRPr/>
            </a:pPr>
            <a:r>
              <a:rPr lang="en-US" altLang="en-US" b="1" dirty="0"/>
              <a:t>Prejudice</a:t>
            </a:r>
          </a:p>
          <a:p>
            <a:pPr>
              <a:lnSpc>
                <a:spcPct val="90000"/>
              </a:lnSpc>
              <a:defRPr/>
            </a:pPr>
            <a:r>
              <a:rPr lang="en-US" altLang="en-US" b="1" dirty="0"/>
              <a:t>Failure to know God’s word</a:t>
            </a:r>
          </a:p>
        </p:txBody>
      </p:sp>
      <p:pic>
        <p:nvPicPr>
          <p:cNvPr id="8196" name="Picture 4" descr="C:\My Documents\blindness pics\MVC-009F.JPG">
            <a:extLst>
              <a:ext uri="{FF2B5EF4-FFF2-40B4-BE49-F238E27FC236}">
                <a16:creationId xmlns:a16="http://schemas.microsoft.com/office/drawing/2014/main" id="{9FF4F14F-D5A8-4610-9AEE-58D44079E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422400"/>
            <a:ext cx="5861050"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2" presetClass="entr" presetSubtype="8" fill="hold" grpId="0" nodeType="afterEffect">
                                  <p:stCondLst>
                                    <p:cond delay="2000"/>
                                  </p:stCondLst>
                                  <p:childTnLst>
                                    <p:set>
                                      <p:cBhvr>
                                        <p:cTn id="11" dur="1" fill="hold">
                                          <p:stCondLst>
                                            <p:cond delay="0"/>
                                          </p:stCondLst>
                                        </p:cTn>
                                        <p:tgtEl>
                                          <p:spTgt spid="38915">
                                            <p:txEl>
                                              <p:pRg st="1" end="1"/>
                                            </p:txEl>
                                          </p:spTgt>
                                        </p:tgtEl>
                                        <p:attrNameLst>
                                          <p:attrName>style.visibility</p:attrName>
                                        </p:attrNameLst>
                                      </p:cBhvr>
                                      <p:to>
                                        <p:strVal val="visible"/>
                                      </p:to>
                                    </p:set>
                                    <p:anim calcmode="lin" valueType="num">
                                      <p:cBhvr additive="base">
                                        <p:cTn id="12" dur="500" fill="hold"/>
                                        <p:tgtEl>
                                          <p:spTgt spid="3891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8915">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4000"/>
                            </p:stCondLst>
                            <p:childTnLst>
                              <p:par>
                                <p:cTn id="15" presetID="2" presetClass="entr" presetSubtype="8" fill="hold" grpId="0" nodeType="afterEffect">
                                  <p:stCondLst>
                                    <p:cond delay="1000"/>
                                  </p:stCondLst>
                                  <p:childTnLst>
                                    <p:set>
                                      <p:cBhvr>
                                        <p:cTn id="16" dur="1" fill="hold">
                                          <p:stCondLst>
                                            <p:cond delay="0"/>
                                          </p:stCondLst>
                                        </p:cTn>
                                        <p:tgtEl>
                                          <p:spTgt spid="38915">
                                            <p:txEl>
                                              <p:pRg st="2" end="2"/>
                                            </p:txEl>
                                          </p:spTgt>
                                        </p:tgtEl>
                                        <p:attrNameLst>
                                          <p:attrName>style.visibility</p:attrName>
                                        </p:attrNameLst>
                                      </p:cBhvr>
                                      <p:to>
                                        <p:strVal val="visible"/>
                                      </p:to>
                                    </p:set>
                                    <p:anim calcmode="lin" valueType="num">
                                      <p:cBhvr additive="base">
                                        <p:cTn id="17" dur="500" fill="hold"/>
                                        <p:tgtEl>
                                          <p:spTgt spid="3891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8915">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500"/>
                            </p:stCondLst>
                            <p:childTnLst>
                              <p:par>
                                <p:cTn id="20" presetID="2" presetClass="entr" presetSubtype="8" fill="hold" grpId="0" nodeType="afterEffect">
                                  <p:stCondLst>
                                    <p:cond delay="1000"/>
                                  </p:stCondLst>
                                  <p:childTnLst>
                                    <p:set>
                                      <p:cBhvr>
                                        <p:cTn id="21" dur="1" fill="hold">
                                          <p:stCondLst>
                                            <p:cond delay="0"/>
                                          </p:stCondLst>
                                        </p:cTn>
                                        <p:tgtEl>
                                          <p:spTgt spid="38915">
                                            <p:txEl>
                                              <p:pRg st="3" end="3"/>
                                            </p:txEl>
                                          </p:spTgt>
                                        </p:tgtEl>
                                        <p:attrNameLst>
                                          <p:attrName>style.visibility</p:attrName>
                                        </p:attrNameLst>
                                      </p:cBhvr>
                                      <p:to>
                                        <p:strVal val="visible"/>
                                      </p:to>
                                    </p:set>
                                    <p:anim calcmode="lin" valueType="num">
                                      <p:cBhvr additive="base">
                                        <p:cTn id="22" dur="500" fill="hold"/>
                                        <p:tgtEl>
                                          <p:spTgt spid="3891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8915">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38915">
                                            <p:txEl>
                                              <p:pRg st="4" end="4"/>
                                            </p:txEl>
                                          </p:spTgt>
                                        </p:tgtEl>
                                        <p:attrNameLst>
                                          <p:attrName>style.visibility</p:attrName>
                                        </p:attrNameLst>
                                      </p:cBhvr>
                                      <p:to>
                                        <p:strVal val="visible"/>
                                      </p:to>
                                    </p:set>
                                    <p:anim calcmode="lin" valueType="num">
                                      <p:cBhvr additive="base">
                                        <p:cTn id="27" dur="500" fill="hold"/>
                                        <p:tgtEl>
                                          <p:spTgt spid="3891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8915">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8500"/>
                            </p:stCondLst>
                            <p:childTnLst>
                              <p:par>
                                <p:cTn id="30" presetID="2" presetClass="entr" presetSubtype="8" fill="hold" grpId="0" nodeType="afterEffect">
                                  <p:stCondLst>
                                    <p:cond delay="1000"/>
                                  </p:stCondLst>
                                  <p:childTnLst>
                                    <p:set>
                                      <p:cBhvr>
                                        <p:cTn id="31" dur="1" fill="hold">
                                          <p:stCondLst>
                                            <p:cond delay="0"/>
                                          </p:stCondLst>
                                        </p:cTn>
                                        <p:tgtEl>
                                          <p:spTgt spid="38915">
                                            <p:txEl>
                                              <p:pRg st="5" end="5"/>
                                            </p:txEl>
                                          </p:spTgt>
                                        </p:tgtEl>
                                        <p:attrNameLst>
                                          <p:attrName>style.visibility</p:attrName>
                                        </p:attrNameLst>
                                      </p:cBhvr>
                                      <p:to>
                                        <p:strVal val="visible"/>
                                      </p:to>
                                    </p:set>
                                    <p:anim calcmode="lin" valueType="num">
                                      <p:cBhvr additive="base">
                                        <p:cTn id="32" dur="500" fill="hold"/>
                                        <p:tgtEl>
                                          <p:spTgt spid="38915">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8915">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10000"/>
                            </p:stCondLst>
                            <p:childTnLst>
                              <p:par>
                                <p:cTn id="35" presetID="2" presetClass="entr" presetSubtype="8" fill="hold" grpId="0" nodeType="afterEffect">
                                  <p:stCondLst>
                                    <p:cond delay="1000"/>
                                  </p:stCondLst>
                                  <p:childTnLst>
                                    <p:set>
                                      <p:cBhvr>
                                        <p:cTn id="36" dur="1" fill="hold">
                                          <p:stCondLst>
                                            <p:cond delay="0"/>
                                          </p:stCondLst>
                                        </p:cTn>
                                        <p:tgtEl>
                                          <p:spTgt spid="38915">
                                            <p:txEl>
                                              <p:pRg st="6" end="6"/>
                                            </p:txEl>
                                          </p:spTgt>
                                        </p:tgtEl>
                                        <p:attrNameLst>
                                          <p:attrName>style.visibility</p:attrName>
                                        </p:attrNameLst>
                                      </p:cBhvr>
                                      <p:to>
                                        <p:strVal val="visible"/>
                                      </p:to>
                                    </p:set>
                                    <p:anim calcmode="lin" valueType="num">
                                      <p:cBhvr additive="base">
                                        <p:cTn id="37" dur="500" fill="hold"/>
                                        <p:tgtEl>
                                          <p:spTgt spid="3891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8915">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11500"/>
                            </p:stCondLst>
                            <p:childTnLst>
                              <p:par>
                                <p:cTn id="40" presetID="2" presetClass="entr" presetSubtype="8" fill="hold" grpId="0" nodeType="afterEffect">
                                  <p:stCondLst>
                                    <p:cond delay="1000"/>
                                  </p:stCondLst>
                                  <p:childTnLst>
                                    <p:set>
                                      <p:cBhvr>
                                        <p:cTn id="41" dur="1" fill="hold">
                                          <p:stCondLst>
                                            <p:cond delay="0"/>
                                          </p:stCondLst>
                                        </p:cTn>
                                        <p:tgtEl>
                                          <p:spTgt spid="38915">
                                            <p:txEl>
                                              <p:pRg st="7" end="7"/>
                                            </p:txEl>
                                          </p:spTgt>
                                        </p:tgtEl>
                                        <p:attrNameLst>
                                          <p:attrName>style.visibility</p:attrName>
                                        </p:attrNameLst>
                                      </p:cBhvr>
                                      <p:to>
                                        <p:strVal val="visible"/>
                                      </p:to>
                                    </p:set>
                                    <p:anim calcmode="lin" valueType="num">
                                      <p:cBhvr additive="base">
                                        <p:cTn id="42" dur="500" fill="hold"/>
                                        <p:tgtEl>
                                          <p:spTgt spid="38915">
                                            <p:txEl>
                                              <p:pRg st="7" end="7"/>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8915">
                                            <p:txEl>
                                              <p:pRg st="7" end="7"/>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13000"/>
                            </p:stCondLst>
                            <p:childTnLst>
                              <p:par>
                                <p:cTn id="45" presetID="2" presetClass="entr" presetSubtype="8" fill="hold" grpId="0" nodeType="afterEffect">
                                  <p:stCondLst>
                                    <p:cond delay="1000"/>
                                  </p:stCondLst>
                                  <p:childTnLst>
                                    <p:set>
                                      <p:cBhvr>
                                        <p:cTn id="46" dur="1" fill="hold">
                                          <p:stCondLst>
                                            <p:cond delay="0"/>
                                          </p:stCondLst>
                                        </p:cTn>
                                        <p:tgtEl>
                                          <p:spTgt spid="38915">
                                            <p:txEl>
                                              <p:pRg st="8" end="8"/>
                                            </p:txEl>
                                          </p:spTgt>
                                        </p:tgtEl>
                                        <p:attrNameLst>
                                          <p:attrName>style.visibility</p:attrName>
                                        </p:attrNameLst>
                                      </p:cBhvr>
                                      <p:to>
                                        <p:strVal val="visible"/>
                                      </p:to>
                                    </p:set>
                                    <p:anim calcmode="lin" valueType="num">
                                      <p:cBhvr additive="base">
                                        <p:cTn id="47" dur="500" fill="hold"/>
                                        <p:tgtEl>
                                          <p:spTgt spid="38915">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8915">
                                            <p:txEl>
                                              <p:pRg st="8" end="8"/>
                                            </p:txEl>
                                          </p:spTgt>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14500"/>
                            </p:stCondLst>
                            <p:childTnLst>
                              <p:par>
                                <p:cTn id="50" presetID="2" presetClass="entr" presetSubtype="8" fill="hold" grpId="0" nodeType="afterEffect">
                                  <p:stCondLst>
                                    <p:cond delay="1000"/>
                                  </p:stCondLst>
                                  <p:childTnLst>
                                    <p:set>
                                      <p:cBhvr>
                                        <p:cTn id="51" dur="1" fill="hold">
                                          <p:stCondLst>
                                            <p:cond delay="0"/>
                                          </p:stCondLst>
                                        </p:cTn>
                                        <p:tgtEl>
                                          <p:spTgt spid="38915">
                                            <p:txEl>
                                              <p:pRg st="9" end="9"/>
                                            </p:txEl>
                                          </p:spTgt>
                                        </p:tgtEl>
                                        <p:attrNameLst>
                                          <p:attrName>style.visibility</p:attrName>
                                        </p:attrNameLst>
                                      </p:cBhvr>
                                      <p:to>
                                        <p:strVal val="visible"/>
                                      </p:to>
                                    </p:set>
                                    <p:anim calcmode="lin" valueType="num">
                                      <p:cBhvr additive="base">
                                        <p:cTn id="52" dur="500" fill="hold"/>
                                        <p:tgtEl>
                                          <p:spTgt spid="38915">
                                            <p:txEl>
                                              <p:pRg st="9" end="9"/>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3891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advAuto="100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0C54287-CC33-40C0-BB0E-2190275E36C9}"/>
              </a:ext>
            </a:extLst>
          </p:cNvPr>
          <p:cNvSpPr>
            <a:spLocks noGrp="1" noChangeArrowheads="1"/>
          </p:cNvSpPr>
          <p:nvPr>
            <p:ph type="title"/>
          </p:nvPr>
        </p:nvSpPr>
        <p:spPr>
          <a:xfrm>
            <a:off x="304800" y="457200"/>
            <a:ext cx="11811000" cy="1143000"/>
          </a:xfrm>
        </p:spPr>
        <p:txBody>
          <a:bodyPr/>
          <a:lstStyle/>
          <a:p>
            <a:pPr>
              <a:defRPr/>
            </a:pPr>
            <a:r>
              <a:rPr lang="en-US" sz="5400" b="1" dirty="0"/>
              <a:t>How do Christians combat spiritual blindness?</a:t>
            </a:r>
          </a:p>
        </p:txBody>
      </p:sp>
      <p:pic>
        <p:nvPicPr>
          <p:cNvPr id="44037" name="Picture 5">
            <a:extLst>
              <a:ext uri="{FF2B5EF4-FFF2-40B4-BE49-F238E27FC236}">
                <a16:creationId xmlns:a16="http://schemas.microsoft.com/office/drawing/2014/main" id="{CD1F1410-1FBF-487D-B75F-1140AB51ED4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962400"/>
            <a:ext cx="5105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0244" name="Object 6">
            <a:extLst>
              <a:ext uri="{FF2B5EF4-FFF2-40B4-BE49-F238E27FC236}">
                <a16:creationId xmlns:a16="http://schemas.microsoft.com/office/drawing/2014/main" id="{0E658ED7-AE6A-4455-B508-53BD2FE60C4E}"/>
              </a:ext>
            </a:extLst>
          </p:cNvPr>
          <p:cNvGraphicFramePr>
            <a:graphicFrameLocks noChangeAspect="1"/>
          </p:cNvGraphicFramePr>
          <p:nvPr/>
        </p:nvGraphicFramePr>
        <p:xfrm>
          <a:off x="2133600" y="2743200"/>
          <a:ext cx="1857375" cy="3995738"/>
        </p:xfrm>
        <a:graphic>
          <a:graphicData uri="http://schemas.openxmlformats.org/presentationml/2006/ole">
            <mc:AlternateContent xmlns:mc="http://schemas.openxmlformats.org/markup-compatibility/2006">
              <mc:Choice xmlns:v="urn:schemas-microsoft-com:vml" Requires="v">
                <p:oleObj spid="_x0000_s10257" name="Clip" r:id="rId5" imgW="1857375" imgH="3995738" progId="MS_ClipArt_Gallery.2">
                  <p:embed/>
                </p:oleObj>
              </mc:Choice>
              <mc:Fallback>
                <p:oleObj name="Clip" r:id="rId5" imgW="1857375" imgH="3995738" progId="MS_ClipArt_Gallery.2">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2743200"/>
                        <a:ext cx="1857375" cy="399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5" name="Rectangle 3">
            <a:extLst>
              <a:ext uri="{FF2B5EF4-FFF2-40B4-BE49-F238E27FC236}">
                <a16:creationId xmlns:a16="http://schemas.microsoft.com/office/drawing/2014/main" id="{297A9840-6D25-4283-A5FD-D3F561E72C84}"/>
              </a:ext>
            </a:extLst>
          </p:cNvPr>
          <p:cNvSpPr>
            <a:spLocks noGrp="1" noChangeArrowheads="1"/>
          </p:cNvSpPr>
          <p:nvPr>
            <p:ph type="body" idx="1"/>
          </p:nvPr>
        </p:nvSpPr>
        <p:spPr/>
        <p:txBody>
          <a:bodyPr/>
          <a:lstStyle/>
          <a:p>
            <a:pPr>
              <a:defRPr/>
            </a:pPr>
            <a:r>
              <a:rPr lang="en-US" sz="3600" b="1" dirty="0"/>
              <a:t>Open their eyes to the Law</a:t>
            </a:r>
          </a:p>
          <a:p>
            <a:pPr>
              <a:defRPr/>
            </a:pPr>
            <a:r>
              <a:rPr lang="en-US" sz="3600" b="1" dirty="0"/>
              <a:t>Psalms 119:18 </a:t>
            </a:r>
            <a:r>
              <a:rPr kumimoji="0" lang="en-US" sz="3600" b="1" baseline="30000" dirty="0">
                <a:latin typeface="Times New Roman" pitchFamily="18" charset="0"/>
              </a:rPr>
              <a:t>18</a:t>
            </a:r>
            <a:r>
              <a:rPr kumimoji="0" lang="en-US" sz="3600" b="1" dirty="0">
                <a:latin typeface="Times New Roman" pitchFamily="18" charset="0"/>
              </a:rPr>
              <a:t>Open thou mine eyes, that I may behold wondrous things out of thy law.  </a:t>
            </a:r>
            <a:endParaRPr lang="en-US" sz="3600" b="1" dirty="0"/>
          </a:p>
        </p:txBody>
      </p:sp>
      <p:sp>
        <p:nvSpPr>
          <p:cNvPr id="2" name="Rectangle 1">
            <a:extLst>
              <a:ext uri="{FF2B5EF4-FFF2-40B4-BE49-F238E27FC236}">
                <a16:creationId xmlns:a16="http://schemas.microsoft.com/office/drawing/2014/main" id="{D4D0F354-FCC7-49E3-9602-B3228118D1A3}"/>
              </a:ext>
            </a:extLst>
          </p:cNvPr>
          <p:cNvSpPr/>
          <p:nvPr/>
        </p:nvSpPr>
        <p:spPr>
          <a:xfrm rot="16200000">
            <a:off x="8337232" y="2959714"/>
            <a:ext cx="6842762" cy="923330"/>
          </a:xfrm>
          <a:prstGeom prst="rect">
            <a:avLst/>
          </a:prstGeom>
          <a:noFill/>
        </p:spPr>
        <p:txBody>
          <a:bodyPr>
            <a:spAutoFit/>
          </a:bodyPr>
          <a:lstStyle/>
          <a:p>
            <a:pPr algn="ctr">
              <a:defRPr/>
            </a:pPr>
            <a:r>
              <a:rPr lang="en-US" sz="5400" b="1" dirty="0">
                <a:ln w="9525">
                  <a:solidFill>
                    <a:schemeClr val="bg1"/>
                  </a:solidFill>
                  <a:prstDash val="solid"/>
                </a:ln>
                <a:effectLst>
                  <a:outerShdw blurRad="12700" dist="38100" dir="2700000" algn="tl" rotWithShape="0">
                    <a:schemeClr val="bg1">
                      <a:lumMod val="50000"/>
                    </a:schemeClr>
                  </a:outerShdw>
                </a:effectLst>
              </a:rPr>
              <a:t>Use The Light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300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500"/>
                            </p:stCondLst>
                            <p:childTnLst>
                              <p:par>
                                <p:cTn id="10" presetID="2" presetClass="entr" presetSubtype="8" fill="hold" grpId="0" nodeType="afterEffect">
                                  <p:stCondLst>
                                    <p:cond delay="3000"/>
                                  </p:stCondLst>
                                  <p:childTnLst>
                                    <p:set>
                                      <p:cBhvr>
                                        <p:cTn id="11" dur="1" fill="hold">
                                          <p:stCondLst>
                                            <p:cond delay="0"/>
                                          </p:stCondLst>
                                        </p:cTn>
                                        <p:tgtEl>
                                          <p:spTgt spid="44035">
                                            <p:txEl>
                                              <p:pRg st="1" end="1"/>
                                            </p:txEl>
                                          </p:spTgt>
                                        </p:tgtEl>
                                        <p:attrNameLst>
                                          <p:attrName>style.visibility</p:attrName>
                                        </p:attrNameLst>
                                      </p:cBhvr>
                                      <p:to>
                                        <p:strVal val="visible"/>
                                      </p:to>
                                    </p:set>
                                    <p:anim calcmode="lin" valueType="num">
                                      <p:cBhvr additive="base">
                                        <p:cTn id="12" dur="500" fill="hold"/>
                                        <p:tgtEl>
                                          <p:spTgt spid="4403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4035">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7000"/>
                            </p:stCondLst>
                            <p:childTnLst>
                              <p:par>
                                <p:cTn id="15" presetID="2" presetClass="entr" presetSubtype="6" fill="hold" nodeType="afterEffect">
                                  <p:stCondLst>
                                    <p:cond delay="1000"/>
                                  </p:stCondLst>
                                  <p:childTnLst>
                                    <p:set>
                                      <p:cBhvr>
                                        <p:cTn id="16" dur="1" fill="hold">
                                          <p:stCondLst>
                                            <p:cond delay="0"/>
                                          </p:stCondLst>
                                        </p:cTn>
                                        <p:tgtEl>
                                          <p:spTgt spid="44037"/>
                                        </p:tgtEl>
                                        <p:attrNameLst>
                                          <p:attrName>style.visibility</p:attrName>
                                        </p:attrNameLst>
                                      </p:cBhvr>
                                      <p:to>
                                        <p:strVal val="visible"/>
                                      </p:to>
                                    </p:set>
                                    <p:anim calcmode="lin" valueType="num">
                                      <p:cBhvr additive="base">
                                        <p:cTn id="17" dur="500" fill="hold"/>
                                        <p:tgtEl>
                                          <p:spTgt spid="44037"/>
                                        </p:tgtEl>
                                        <p:attrNameLst>
                                          <p:attrName>ppt_x</p:attrName>
                                        </p:attrNameLst>
                                      </p:cBhvr>
                                      <p:tavLst>
                                        <p:tav tm="0">
                                          <p:val>
                                            <p:strVal val="1+#ppt_w/2"/>
                                          </p:val>
                                        </p:tav>
                                        <p:tav tm="100000">
                                          <p:val>
                                            <p:strVal val="#ppt_x"/>
                                          </p:val>
                                        </p:tav>
                                      </p:tavLst>
                                    </p:anim>
                                    <p:anim calcmode="lin" valueType="num">
                                      <p:cBhvr additive="base">
                                        <p:cTn id="18" dur="500" fill="hold"/>
                                        <p:tgtEl>
                                          <p:spTgt spid="440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advAuto="300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6" name="irc_mi" descr="Image result for Image:Light of God's word">
            <a:extLst>
              <a:ext uri="{FF2B5EF4-FFF2-40B4-BE49-F238E27FC236}">
                <a16:creationId xmlns:a16="http://schemas.microsoft.com/office/drawing/2014/main" id="{6E7FE541-CB5D-4AB6-B599-660BD3FC93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876801"/>
            <a:ext cx="3069475" cy="196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8" name="Rectangle 2">
            <a:extLst>
              <a:ext uri="{FF2B5EF4-FFF2-40B4-BE49-F238E27FC236}">
                <a16:creationId xmlns:a16="http://schemas.microsoft.com/office/drawing/2014/main" id="{FE36F298-109E-4BD1-B417-70EFC4084E94}"/>
              </a:ext>
            </a:extLst>
          </p:cNvPr>
          <p:cNvSpPr>
            <a:spLocks noGrp="1" noChangeArrowheads="1"/>
          </p:cNvSpPr>
          <p:nvPr>
            <p:ph type="title"/>
          </p:nvPr>
        </p:nvSpPr>
        <p:spPr>
          <a:xfrm>
            <a:off x="0" y="0"/>
            <a:ext cx="10668000" cy="1600200"/>
          </a:xfrm>
        </p:spPr>
        <p:txBody>
          <a:bodyPr/>
          <a:lstStyle/>
          <a:p>
            <a:pPr>
              <a:defRPr/>
            </a:pPr>
            <a:r>
              <a:rPr lang="en-US" sz="4800" b="1" dirty="0"/>
              <a:t>How do Christians combat spiritual blindness?</a:t>
            </a:r>
          </a:p>
        </p:txBody>
      </p:sp>
      <p:sp>
        <p:nvSpPr>
          <p:cNvPr id="45059" name="Rectangle 3">
            <a:extLst>
              <a:ext uri="{FF2B5EF4-FFF2-40B4-BE49-F238E27FC236}">
                <a16:creationId xmlns:a16="http://schemas.microsoft.com/office/drawing/2014/main" id="{B30595FF-889E-4773-817D-1C9D745EB1B5}"/>
              </a:ext>
            </a:extLst>
          </p:cNvPr>
          <p:cNvSpPr>
            <a:spLocks noGrp="1" noChangeArrowheads="1"/>
          </p:cNvSpPr>
          <p:nvPr>
            <p:ph type="body" idx="1"/>
          </p:nvPr>
        </p:nvSpPr>
        <p:spPr>
          <a:xfrm>
            <a:off x="2265632" y="1746054"/>
            <a:ext cx="7599363" cy="4114800"/>
          </a:xfrm>
        </p:spPr>
        <p:txBody>
          <a:bodyPr/>
          <a:lstStyle/>
          <a:p>
            <a:pPr>
              <a:defRPr/>
            </a:pPr>
            <a:r>
              <a:rPr lang="en-US" b="1" dirty="0"/>
              <a:t>Shine forth as light to those in darkness</a:t>
            </a:r>
          </a:p>
          <a:p>
            <a:pPr>
              <a:defRPr/>
            </a:pPr>
            <a:r>
              <a:rPr kumimoji="0" lang="en-US" b="1" dirty="0"/>
              <a:t>Mt 5:15-16 Neither do men light a candle, and put it under a bushel, but on a candlestick; and it giveth light unto all that are in the house.  </a:t>
            </a:r>
            <a:r>
              <a:rPr kumimoji="0" lang="en-US" b="1" baseline="30000" dirty="0"/>
              <a:t>16</a:t>
            </a:r>
            <a:r>
              <a:rPr kumimoji="0" lang="en-US" b="1" dirty="0"/>
              <a:t>Let your light so shine before men, that they may see your good works, and glorify your Father which is in heaven. </a:t>
            </a:r>
            <a:endParaRPr lang="en-US" b="1" dirty="0"/>
          </a:p>
        </p:txBody>
      </p:sp>
      <p:pic>
        <p:nvPicPr>
          <p:cNvPr id="45063" name="Picture 7">
            <a:extLst>
              <a:ext uri="{FF2B5EF4-FFF2-40B4-BE49-F238E27FC236}">
                <a16:creationId xmlns:a16="http://schemas.microsoft.com/office/drawing/2014/main" id="{4265B1AC-FA79-4799-85D3-3C0D865608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9050" y="0"/>
            <a:ext cx="97790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3F91ADCD-4094-4972-B6A4-5BDB0773969C}"/>
              </a:ext>
            </a:extLst>
          </p:cNvPr>
          <p:cNvSpPr/>
          <p:nvPr/>
        </p:nvSpPr>
        <p:spPr>
          <a:xfrm rot="16200000">
            <a:off x="8337232" y="2959714"/>
            <a:ext cx="6842762" cy="923330"/>
          </a:xfrm>
          <a:prstGeom prst="rect">
            <a:avLst/>
          </a:prstGeom>
          <a:noFill/>
        </p:spPr>
        <p:txBody>
          <a:bodyPr>
            <a:spAutoFit/>
          </a:bodyPr>
          <a:lstStyle/>
          <a:p>
            <a:pPr algn="ctr">
              <a:defRPr/>
            </a:pPr>
            <a:r>
              <a:rPr lang="en-US" sz="5400" b="1" dirty="0">
                <a:ln w="9525">
                  <a:solidFill>
                    <a:schemeClr val="bg1"/>
                  </a:solidFill>
                  <a:prstDash val="solid"/>
                </a:ln>
                <a:effectLst>
                  <a:outerShdw blurRad="12700" dist="38100" dir="2700000" algn="tl" rotWithShape="0">
                    <a:schemeClr val="bg1">
                      <a:lumMod val="50000"/>
                    </a:schemeClr>
                  </a:outerShdw>
                </a:effectLst>
              </a:rPr>
              <a:t>Use The Light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nodeType="afterEffect">
                                  <p:stCondLst>
                                    <p:cond delay="3000"/>
                                  </p:stCondLst>
                                  <p:childTnLst>
                                    <p:set>
                                      <p:cBhvr>
                                        <p:cTn id="6" dur="1" fill="hold">
                                          <p:stCondLst>
                                            <p:cond delay="0"/>
                                          </p:stCondLst>
                                        </p:cTn>
                                        <p:tgtEl>
                                          <p:spTgt spid="45063"/>
                                        </p:tgtEl>
                                        <p:attrNameLst>
                                          <p:attrName>style.visibility</p:attrName>
                                        </p:attrNameLst>
                                      </p:cBhvr>
                                      <p:to>
                                        <p:strVal val="visible"/>
                                      </p:to>
                                    </p:set>
                                    <p:anim calcmode="lin" valueType="num">
                                      <p:cBhvr additive="base">
                                        <p:cTn id="7" dur="500" fill="hold"/>
                                        <p:tgtEl>
                                          <p:spTgt spid="45063"/>
                                        </p:tgtEl>
                                        <p:attrNameLst>
                                          <p:attrName>ppt_x</p:attrName>
                                        </p:attrNameLst>
                                      </p:cBhvr>
                                      <p:tavLst>
                                        <p:tav tm="0">
                                          <p:val>
                                            <p:strVal val="1+#ppt_w/2"/>
                                          </p:val>
                                        </p:tav>
                                        <p:tav tm="100000">
                                          <p:val>
                                            <p:strVal val="#ppt_x"/>
                                          </p:val>
                                        </p:tav>
                                      </p:tavLst>
                                    </p:anim>
                                    <p:anim calcmode="lin" valueType="num">
                                      <p:cBhvr additive="base">
                                        <p:cTn id="8" dur="500" fill="hold"/>
                                        <p:tgtEl>
                                          <p:spTgt spid="45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B6E7D83-AD11-454C-85A0-B6BFF3048D9A}"/>
              </a:ext>
            </a:extLst>
          </p:cNvPr>
          <p:cNvSpPr>
            <a:spLocks noGrp="1" noChangeArrowheads="1"/>
          </p:cNvSpPr>
          <p:nvPr>
            <p:ph type="title"/>
          </p:nvPr>
        </p:nvSpPr>
        <p:spPr>
          <a:xfrm>
            <a:off x="-23813" y="76200"/>
            <a:ext cx="8458201" cy="1600200"/>
          </a:xfrm>
        </p:spPr>
        <p:txBody>
          <a:bodyPr/>
          <a:lstStyle/>
          <a:p>
            <a:pPr>
              <a:lnSpc>
                <a:spcPct val="90000"/>
              </a:lnSpc>
              <a:defRPr/>
            </a:pPr>
            <a:r>
              <a:rPr lang="en-US" b="1" dirty="0"/>
              <a:t>How do Christians combat spiritual blindness?</a:t>
            </a:r>
          </a:p>
        </p:txBody>
      </p:sp>
      <p:sp>
        <p:nvSpPr>
          <p:cNvPr id="46083" name="Rectangle 3">
            <a:extLst>
              <a:ext uri="{FF2B5EF4-FFF2-40B4-BE49-F238E27FC236}">
                <a16:creationId xmlns:a16="http://schemas.microsoft.com/office/drawing/2014/main" id="{405DB9DA-2376-4E83-9A88-30C3DBF4E8A3}"/>
              </a:ext>
            </a:extLst>
          </p:cNvPr>
          <p:cNvSpPr>
            <a:spLocks noGrp="1" noChangeArrowheads="1"/>
          </p:cNvSpPr>
          <p:nvPr>
            <p:ph type="body" idx="1"/>
          </p:nvPr>
        </p:nvSpPr>
        <p:spPr>
          <a:xfrm>
            <a:off x="381000" y="1660525"/>
            <a:ext cx="10820400" cy="2971800"/>
          </a:xfrm>
        </p:spPr>
        <p:txBody>
          <a:bodyPr/>
          <a:lstStyle/>
          <a:p>
            <a:pPr>
              <a:defRPr/>
            </a:pPr>
            <a:r>
              <a:rPr lang="en-US" b="1" dirty="0"/>
              <a:t>Paul is an example to us</a:t>
            </a:r>
          </a:p>
          <a:p>
            <a:pPr>
              <a:defRPr/>
            </a:pPr>
            <a:r>
              <a:rPr lang="en-US" b="1" dirty="0"/>
              <a:t>Struck blind on the road to </a:t>
            </a:r>
            <a:r>
              <a:rPr lang="en-US" b="1" dirty="0" err="1"/>
              <a:t>Damscus</a:t>
            </a:r>
            <a:endParaRPr lang="en-US" b="1" dirty="0"/>
          </a:p>
          <a:p>
            <a:pPr>
              <a:defRPr/>
            </a:pPr>
            <a:r>
              <a:rPr lang="en-US" b="1" dirty="0"/>
              <a:t>Acts 9:8-9 </a:t>
            </a:r>
            <a:r>
              <a:rPr kumimoji="0" lang="en-US" b="1" dirty="0"/>
              <a:t>And Saul arose from the earth; and when his eyes were opened, he saw no man: but they led him by the hand, and brought </a:t>
            </a:r>
            <a:r>
              <a:rPr kumimoji="0" lang="en-US" b="1" i="1" dirty="0"/>
              <a:t>him</a:t>
            </a:r>
            <a:r>
              <a:rPr kumimoji="0" lang="en-US" b="1" dirty="0"/>
              <a:t> into Damascus. </a:t>
            </a:r>
            <a:r>
              <a:rPr kumimoji="0" lang="en-US" b="1" baseline="30000" dirty="0"/>
              <a:t>9</a:t>
            </a:r>
            <a:r>
              <a:rPr kumimoji="0" lang="en-US" b="1" dirty="0"/>
              <a:t>And he was three days without sight, and neither did eat nor drink. </a:t>
            </a:r>
            <a:endParaRPr lang="en-US" b="1" dirty="0"/>
          </a:p>
          <a:p>
            <a:pPr>
              <a:defRPr/>
            </a:pPr>
            <a:r>
              <a:rPr lang="en-US" b="1" dirty="0"/>
              <a:t>Acts 9:18 </a:t>
            </a:r>
            <a:r>
              <a:rPr kumimoji="0" lang="en-US" b="1" baseline="30000" dirty="0"/>
              <a:t>18</a:t>
            </a:r>
            <a:r>
              <a:rPr kumimoji="0" lang="en-US" b="1" dirty="0"/>
              <a:t>And immediately there fell from his eyes as it had been scales: and he received sight forthwith, and arose, and was baptized. </a:t>
            </a:r>
            <a:endParaRPr lang="en-US" b="1" dirty="0"/>
          </a:p>
        </p:txBody>
      </p:sp>
      <p:pic>
        <p:nvPicPr>
          <p:cNvPr id="14340" name="Picture 5" descr="C:\Program Files\Ulead Systems\Ulead Photo Express 2 SE\PhotoAbm\blind0002.JPG">
            <a:extLst>
              <a:ext uri="{FF2B5EF4-FFF2-40B4-BE49-F238E27FC236}">
                <a16:creationId xmlns:a16="http://schemas.microsoft.com/office/drawing/2014/main" id="{4192752F-AC2E-423E-B0F0-EE2AD5A5F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3559D7B-5EFB-4A3B-A0AE-98645D981D44}"/>
              </a:ext>
            </a:extLst>
          </p:cNvPr>
          <p:cNvSpPr/>
          <p:nvPr/>
        </p:nvSpPr>
        <p:spPr>
          <a:xfrm rot="16200000">
            <a:off x="9374190" y="4068414"/>
            <a:ext cx="4792958" cy="923330"/>
          </a:xfrm>
          <a:prstGeom prst="rect">
            <a:avLst/>
          </a:prstGeom>
          <a:noFill/>
        </p:spPr>
        <p:txBody>
          <a:bodyPr>
            <a:spAutoFit/>
          </a:bodyPr>
          <a:lstStyle/>
          <a:p>
            <a:pPr algn="ctr">
              <a:defRPr/>
            </a:pPr>
            <a:r>
              <a:rPr lang="en-US" sz="5400" b="1" dirty="0">
                <a:ln w="9525">
                  <a:solidFill>
                    <a:schemeClr val="bg1"/>
                  </a:solidFill>
                  <a:prstDash val="solid"/>
                </a:ln>
                <a:effectLst>
                  <a:outerShdw blurRad="12700" dist="38100" dir="2700000" algn="tl" rotWithShape="0">
                    <a:schemeClr val="bg1">
                      <a:lumMod val="50000"/>
                    </a:schemeClr>
                  </a:outerShdw>
                </a:effectLst>
              </a:rPr>
              <a:t>Paul’s Example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1000"/>
                                  </p:stCondLst>
                                  <p:childTnLst>
                                    <p:set>
                                      <p:cBhvr>
                                        <p:cTn id="6" dur="1" fill="hold">
                                          <p:stCondLst>
                                            <p:cond delay="499"/>
                                          </p:stCondLst>
                                        </p:cTn>
                                        <p:tgtEl>
                                          <p:spTgt spid="46083">
                                            <p:txEl>
                                              <p:pRg st="0" end="0"/>
                                            </p:txEl>
                                          </p:spTgt>
                                        </p:tgtEl>
                                        <p:attrNameLst>
                                          <p:attrName>style.visibility</p:attrName>
                                        </p:attrNameLst>
                                      </p:cBhvr>
                                      <p:to>
                                        <p:strVal val="visible"/>
                                      </p:to>
                                    </p:set>
                                    <p:anim to="" calcmode="lin" valueType="num">
                                      <p:cBhvr>
                                        <p:cTn id="7" dur="1" fill="hold"/>
                                        <p:tgtEl>
                                          <p:spTgt spid="46083">
                                            <p:txEl>
                                              <p:pRg st="0" end="0"/>
                                            </p:txEl>
                                          </p:spTgt>
                                        </p:tgtEl>
                                        <p:attrNameLst>
                                          <p:attrName/>
                                        </p:attrNameLst>
                                      </p:cBhvr>
                                    </p:anim>
                                  </p:childTnLst>
                                </p:cTn>
                              </p:par>
                            </p:childTnLst>
                          </p:cTn>
                        </p:par>
                        <p:par>
                          <p:cTn id="8" fill="hold" nodeType="afterGroup">
                            <p:stCondLst>
                              <p:cond delay="1500"/>
                            </p:stCondLst>
                            <p:childTnLst>
                              <p:par>
                                <p:cTn id="9" presetID="24" presetClass="entr" presetSubtype="0" fill="hold" grpId="0" nodeType="afterEffect">
                                  <p:stCondLst>
                                    <p:cond delay="1000"/>
                                  </p:stCondLst>
                                  <p:childTnLst>
                                    <p:set>
                                      <p:cBhvr>
                                        <p:cTn id="10" dur="1" fill="hold">
                                          <p:stCondLst>
                                            <p:cond delay="499"/>
                                          </p:stCondLst>
                                        </p:cTn>
                                        <p:tgtEl>
                                          <p:spTgt spid="46083">
                                            <p:txEl>
                                              <p:pRg st="1" end="1"/>
                                            </p:txEl>
                                          </p:spTgt>
                                        </p:tgtEl>
                                        <p:attrNameLst>
                                          <p:attrName>style.visibility</p:attrName>
                                        </p:attrNameLst>
                                      </p:cBhvr>
                                      <p:to>
                                        <p:strVal val="visible"/>
                                      </p:to>
                                    </p:set>
                                    <p:anim to="" calcmode="lin" valueType="num">
                                      <p:cBhvr>
                                        <p:cTn id="11" dur="1" fill="hold"/>
                                        <p:tgtEl>
                                          <p:spTgt spid="46083">
                                            <p:txEl>
                                              <p:pRg st="1" end="1"/>
                                            </p:txEl>
                                          </p:spTgt>
                                        </p:tgtEl>
                                        <p:attrNameLst>
                                          <p:attrName/>
                                        </p:attrNameLst>
                                      </p:cBhvr>
                                    </p:anim>
                                  </p:childTnLst>
                                </p:cTn>
                              </p:par>
                            </p:childTnLst>
                          </p:cTn>
                        </p:par>
                        <p:par>
                          <p:cTn id="12" fill="hold" nodeType="afterGroup">
                            <p:stCondLst>
                              <p:cond delay="3000"/>
                            </p:stCondLst>
                            <p:childTnLst>
                              <p:par>
                                <p:cTn id="13" presetID="24" presetClass="entr" presetSubtype="0" fill="hold" grpId="0" nodeType="afterEffect">
                                  <p:stCondLst>
                                    <p:cond delay="1000"/>
                                  </p:stCondLst>
                                  <p:childTnLst>
                                    <p:set>
                                      <p:cBhvr>
                                        <p:cTn id="14" dur="1" fill="hold">
                                          <p:stCondLst>
                                            <p:cond delay="499"/>
                                          </p:stCondLst>
                                        </p:cTn>
                                        <p:tgtEl>
                                          <p:spTgt spid="46083">
                                            <p:txEl>
                                              <p:pRg st="2" end="2"/>
                                            </p:txEl>
                                          </p:spTgt>
                                        </p:tgtEl>
                                        <p:attrNameLst>
                                          <p:attrName>style.visibility</p:attrName>
                                        </p:attrNameLst>
                                      </p:cBhvr>
                                      <p:to>
                                        <p:strVal val="visible"/>
                                      </p:to>
                                    </p:set>
                                    <p:anim to="" calcmode="lin" valueType="num">
                                      <p:cBhvr>
                                        <p:cTn id="15" dur="1" fill="hold"/>
                                        <p:tgtEl>
                                          <p:spTgt spid="46083">
                                            <p:txEl>
                                              <p:pRg st="2" end="2"/>
                                            </p:txEl>
                                          </p:spTgt>
                                        </p:tgtEl>
                                        <p:attrNameLst>
                                          <p:attrName/>
                                        </p:attrNameLst>
                                      </p:cBhvr>
                                    </p:anim>
                                  </p:childTnLst>
                                </p:cTn>
                              </p:par>
                            </p:childTnLst>
                          </p:cTn>
                        </p:par>
                        <p:par>
                          <p:cTn id="16" fill="hold" nodeType="afterGroup">
                            <p:stCondLst>
                              <p:cond delay="4500"/>
                            </p:stCondLst>
                            <p:childTnLst>
                              <p:par>
                                <p:cTn id="17" presetID="24" presetClass="entr" presetSubtype="0" fill="hold" grpId="0" nodeType="afterEffect">
                                  <p:stCondLst>
                                    <p:cond delay="1000"/>
                                  </p:stCondLst>
                                  <p:childTnLst>
                                    <p:set>
                                      <p:cBhvr>
                                        <p:cTn id="18" dur="1" fill="hold">
                                          <p:stCondLst>
                                            <p:cond delay="499"/>
                                          </p:stCondLst>
                                        </p:cTn>
                                        <p:tgtEl>
                                          <p:spTgt spid="46083">
                                            <p:txEl>
                                              <p:pRg st="3" end="3"/>
                                            </p:txEl>
                                          </p:spTgt>
                                        </p:tgtEl>
                                        <p:attrNameLst>
                                          <p:attrName>style.visibility</p:attrName>
                                        </p:attrNameLst>
                                      </p:cBhvr>
                                      <p:to>
                                        <p:strVal val="visible"/>
                                      </p:to>
                                    </p:set>
                                    <p:anim to="" calcmode="lin" valueType="num">
                                      <p:cBhvr>
                                        <p:cTn id="19" dur="1" fill="hold"/>
                                        <p:tgtEl>
                                          <p:spTgt spid="46083">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advAuto="100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3A32BBB-05F7-4C69-8FD3-C01B941F4C0E}"/>
              </a:ext>
            </a:extLst>
          </p:cNvPr>
          <p:cNvSpPr>
            <a:spLocks noGrp="1" noChangeArrowheads="1"/>
          </p:cNvSpPr>
          <p:nvPr>
            <p:ph type="title"/>
          </p:nvPr>
        </p:nvSpPr>
        <p:spPr>
          <a:xfrm>
            <a:off x="0" y="130977"/>
            <a:ext cx="9220200" cy="1566862"/>
          </a:xfrm>
        </p:spPr>
        <p:txBody>
          <a:bodyPr/>
          <a:lstStyle/>
          <a:p>
            <a:pPr>
              <a:defRPr/>
            </a:pPr>
            <a:r>
              <a:rPr lang="en-US" sz="4800" b="1" dirty="0"/>
              <a:t>How do Christians combat spiritual blindness?</a:t>
            </a:r>
          </a:p>
        </p:txBody>
      </p:sp>
      <p:sp>
        <p:nvSpPr>
          <p:cNvPr id="51203" name="Rectangle 3">
            <a:extLst>
              <a:ext uri="{FF2B5EF4-FFF2-40B4-BE49-F238E27FC236}">
                <a16:creationId xmlns:a16="http://schemas.microsoft.com/office/drawing/2014/main" id="{4AD02A54-5DED-4180-86B7-AF81C504BC4A}"/>
              </a:ext>
            </a:extLst>
          </p:cNvPr>
          <p:cNvSpPr>
            <a:spLocks noGrp="1" noChangeArrowheads="1"/>
          </p:cNvSpPr>
          <p:nvPr>
            <p:ph type="body" idx="1"/>
          </p:nvPr>
        </p:nvSpPr>
        <p:spPr>
          <a:xfrm>
            <a:off x="381000" y="1752600"/>
            <a:ext cx="10591800" cy="4343400"/>
          </a:xfrm>
        </p:spPr>
        <p:txBody>
          <a:bodyPr/>
          <a:lstStyle/>
          <a:p>
            <a:pPr>
              <a:defRPr/>
            </a:pPr>
            <a:r>
              <a:rPr lang="en-US" sz="3600" b="1" dirty="0"/>
              <a:t>Paul carried light to the Gentiles</a:t>
            </a:r>
          </a:p>
          <a:p>
            <a:pPr>
              <a:defRPr/>
            </a:pPr>
            <a:r>
              <a:rPr lang="en-US" sz="3600" b="1" dirty="0"/>
              <a:t>Acts 26:17-18 </a:t>
            </a:r>
            <a:r>
              <a:rPr kumimoji="0" lang="en-US" sz="3600" b="1" baseline="30000" dirty="0"/>
              <a:t>7</a:t>
            </a:r>
            <a:r>
              <a:rPr kumimoji="0" lang="en-US" sz="3600" b="1" dirty="0"/>
              <a:t>Delivering thee from the people, and </a:t>
            </a:r>
            <a:r>
              <a:rPr kumimoji="0" lang="en-US" sz="3600" b="1" i="1" dirty="0"/>
              <a:t>from</a:t>
            </a:r>
            <a:r>
              <a:rPr kumimoji="0" lang="en-US" sz="3600" b="1" dirty="0"/>
              <a:t> the Gentiles, unto whom now I send thee, </a:t>
            </a:r>
            <a:r>
              <a:rPr kumimoji="0" lang="en-US" sz="3600" b="1" baseline="30000" dirty="0"/>
              <a:t>18</a:t>
            </a:r>
            <a:r>
              <a:rPr kumimoji="0" lang="en-US" sz="3600" b="1" dirty="0"/>
              <a:t>To open their eyes, </a:t>
            </a:r>
            <a:r>
              <a:rPr kumimoji="0" lang="en-US" sz="3600" b="1" i="1" dirty="0"/>
              <a:t>and</a:t>
            </a:r>
            <a:r>
              <a:rPr kumimoji="0" lang="en-US" sz="3600" b="1" dirty="0"/>
              <a:t> to turn </a:t>
            </a:r>
            <a:r>
              <a:rPr kumimoji="0" lang="en-US" sz="3600" b="1" i="1" dirty="0"/>
              <a:t>them</a:t>
            </a:r>
            <a:r>
              <a:rPr kumimoji="0" lang="en-US" sz="3600" b="1" dirty="0"/>
              <a:t> from darkness to light, and </a:t>
            </a:r>
            <a:r>
              <a:rPr kumimoji="0" lang="en-US" sz="3600" b="1" i="1" dirty="0"/>
              <a:t>from</a:t>
            </a:r>
            <a:r>
              <a:rPr kumimoji="0" lang="en-US" sz="3600" b="1" dirty="0"/>
              <a:t> the power of Satan unto God, that they may receive forgiveness of sins, and inheritance among them which are sanctified by faith that is in me. </a:t>
            </a:r>
            <a:endParaRPr lang="en-US" sz="3600" b="1" dirty="0"/>
          </a:p>
        </p:txBody>
      </p:sp>
      <p:sp>
        <p:nvSpPr>
          <p:cNvPr id="5" name="Rectangle 4">
            <a:extLst>
              <a:ext uri="{FF2B5EF4-FFF2-40B4-BE49-F238E27FC236}">
                <a16:creationId xmlns:a16="http://schemas.microsoft.com/office/drawing/2014/main" id="{F4FE1190-F27C-4E85-A6AE-E3B29A10A46F}"/>
              </a:ext>
            </a:extLst>
          </p:cNvPr>
          <p:cNvSpPr/>
          <p:nvPr/>
        </p:nvSpPr>
        <p:spPr>
          <a:xfrm rot="16200000">
            <a:off x="9374190" y="4114580"/>
            <a:ext cx="4792958" cy="830997"/>
          </a:xfrm>
          <a:prstGeom prst="rect">
            <a:avLst/>
          </a:prstGeom>
          <a:noFill/>
        </p:spPr>
        <p:txBody>
          <a:bodyPr>
            <a:spAutoFit/>
          </a:bodyPr>
          <a:lstStyle/>
          <a:p>
            <a:pPr algn="ctr">
              <a:defRPr/>
            </a:pPr>
            <a:r>
              <a:rPr lang="en-US" sz="4800" b="1" dirty="0">
                <a:ln w="9525">
                  <a:solidFill>
                    <a:schemeClr val="bg1"/>
                  </a:solidFill>
                  <a:prstDash val="solid"/>
                </a:ln>
                <a:effectLst>
                  <a:outerShdw blurRad="12700" dist="38100" dir="2700000" algn="tl" rotWithShape="0">
                    <a:schemeClr val="bg1">
                      <a:lumMod val="50000"/>
                    </a:schemeClr>
                  </a:outerShdw>
                </a:effectLst>
              </a:rPr>
              <a:t>Paul’s Example</a:t>
            </a:r>
          </a:p>
        </p:txBody>
      </p:sp>
      <p:pic>
        <p:nvPicPr>
          <p:cNvPr id="16391" name="irc_mi" descr="Image result for Image:blind saul">
            <a:extLst>
              <a:ext uri="{FF2B5EF4-FFF2-40B4-BE49-F238E27FC236}">
                <a16:creationId xmlns:a16="http://schemas.microsoft.com/office/drawing/2014/main" id="{40EDD0A8-69A7-49E4-9106-29D8C08EF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399" y="-99346"/>
            <a:ext cx="2544417" cy="2553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reeform 5">
            <a:extLst>
              <a:ext uri="{FF2B5EF4-FFF2-40B4-BE49-F238E27FC236}">
                <a16:creationId xmlns:a16="http://schemas.microsoft.com/office/drawing/2014/main" id="{177478EA-0F3C-4BDC-875E-471425D5FED1}"/>
              </a:ext>
            </a:extLst>
          </p:cNvPr>
          <p:cNvSpPr>
            <a:spLocks/>
          </p:cNvSpPr>
          <p:nvPr/>
        </p:nvSpPr>
        <p:spPr bwMode="auto">
          <a:xfrm>
            <a:off x="11223625" y="1541463"/>
            <a:ext cx="192088" cy="146050"/>
          </a:xfrm>
          <a:custGeom>
            <a:avLst/>
            <a:gdLst>
              <a:gd name="T0" fmla="*/ 2147483646 w 121"/>
              <a:gd name="T1" fmla="*/ 2147483646 h 92"/>
              <a:gd name="T2" fmla="*/ 2147483646 w 121"/>
              <a:gd name="T3" fmla="*/ 2147483646 h 92"/>
              <a:gd name="T4" fmla="*/ 2147483646 w 121"/>
              <a:gd name="T5" fmla="*/ 2147483646 h 92"/>
              <a:gd name="T6" fmla="*/ 2147483646 w 121"/>
              <a:gd name="T7" fmla="*/ 2147483646 h 92"/>
              <a:gd name="T8" fmla="*/ 2147483646 w 121"/>
              <a:gd name="T9" fmla="*/ 2147483646 h 92"/>
              <a:gd name="T10" fmla="*/ 2147483646 w 121"/>
              <a:gd name="T11" fmla="*/ 2147483646 h 92"/>
              <a:gd name="T12" fmla="*/ 2147483646 w 121"/>
              <a:gd name="T13" fmla="*/ 2147483646 h 92"/>
              <a:gd name="T14" fmla="*/ 2147483646 w 121"/>
              <a:gd name="T15" fmla="*/ 2147483646 h 92"/>
              <a:gd name="T16" fmla="*/ 2147483646 w 121"/>
              <a:gd name="T17" fmla="*/ 2147483646 h 92"/>
              <a:gd name="T18" fmla="*/ 2147483646 w 121"/>
              <a:gd name="T19" fmla="*/ 2147483646 h 92"/>
              <a:gd name="T20" fmla="*/ 2147483646 w 121"/>
              <a:gd name="T21" fmla="*/ 2147483646 h 92"/>
              <a:gd name="T22" fmla="*/ 0 w 121"/>
              <a:gd name="T23" fmla="*/ 0 h 92"/>
              <a:gd name="T24" fmla="*/ 2147483646 w 121"/>
              <a:gd name="T25" fmla="*/ 2147483646 h 92"/>
              <a:gd name="T26" fmla="*/ 2147483646 w 121"/>
              <a:gd name="T27" fmla="*/ 2147483646 h 92"/>
              <a:gd name="T28" fmla="*/ 2147483646 w 121"/>
              <a:gd name="T29" fmla="*/ 2147483646 h 92"/>
              <a:gd name="T30" fmla="*/ 2147483646 w 121"/>
              <a:gd name="T31" fmla="*/ 2147483646 h 92"/>
              <a:gd name="T32" fmla="*/ 2147483646 w 121"/>
              <a:gd name="T33" fmla="*/ 2147483646 h 92"/>
              <a:gd name="T34" fmla="*/ 2147483646 w 121"/>
              <a:gd name="T35" fmla="*/ 2147483646 h 92"/>
              <a:gd name="T36" fmla="*/ 2147483646 w 121"/>
              <a:gd name="T37" fmla="*/ 2147483646 h 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1"/>
              <a:gd name="T58" fmla="*/ 0 h 92"/>
              <a:gd name="T59" fmla="*/ 121 w 121"/>
              <a:gd name="T60" fmla="*/ 92 h 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1" h="92">
                <a:moveTo>
                  <a:pt x="99" y="92"/>
                </a:moveTo>
                <a:lnTo>
                  <a:pt x="93" y="84"/>
                </a:lnTo>
                <a:lnTo>
                  <a:pt x="83" y="73"/>
                </a:lnTo>
                <a:lnTo>
                  <a:pt x="74" y="63"/>
                </a:lnTo>
                <a:lnTo>
                  <a:pt x="66" y="60"/>
                </a:lnTo>
                <a:lnTo>
                  <a:pt x="66" y="54"/>
                </a:lnTo>
                <a:lnTo>
                  <a:pt x="35" y="33"/>
                </a:lnTo>
                <a:lnTo>
                  <a:pt x="35" y="25"/>
                </a:lnTo>
                <a:lnTo>
                  <a:pt x="24" y="20"/>
                </a:lnTo>
                <a:lnTo>
                  <a:pt x="15" y="14"/>
                </a:lnTo>
                <a:lnTo>
                  <a:pt x="5" y="8"/>
                </a:lnTo>
                <a:lnTo>
                  <a:pt x="0" y="0"/>
                </a:lnTo>
                <a:lnTo>
                  <a:pt x="113" y="62"/>
                </a:lnTo>
                <a:lnTo>
                  <a:pt x="113" y="66"/>
                </a:lnTo>
                <a:lnTo>
                  <a:pt x="121" y="69"/>
                </a:lnTo>
                <a:lnTo>
                  <a:pt x="121" y="84"/>
                </a:lnTo>
                <a:lnTo>
                  <a:pt x="117" y="88"/>
                </a:lnTo>
                <a:lnTo>
                  <a:pt x="112" y="90"/>
                </a:lnTo>
                <a:lnTo>
                  <a:pt x="99" y="92"/>
                </a:lnTo>
                <a:close/>
              </a:path>
            </a:pathLst>
          </a:custGeom>
          <a:solidFill>
            <a:srgbClr val="000000"/>
          </a:solidFill>
          <a:ln w="0">
            <a:solidFill>
              <a:srgbClr val="000000"/>
            </a:solidFill>
            <a:round/>
            <a:headEnd/>
            <a:tailEnd/>
          </a:ln>
        </p:spPr>
        <p:txBody>
          <a:bodyPr/>
          <a:lstStyle/>
          <a:p>
            <a:endParaRPr lang="en-US"/>
          </a:p>
        </p:txBody>
      </p:sp>
      <p:grpSp>
        <p:nvGrpSpPr>
          <p:cNvPr id="18435" name="Group 2">
            <a:extLst>
              <a:ext uri="{FF2B5EF4-FFF2-40B4-BE49-F238E27FC236}">
                <a16:creationId xmlns:a16="http://schemas.microsoft.com/office/drawing/2014/main" id="{1575D72F-3282-4C04-A658-BA799BDA33CF}"/>
              </a:ext>
            </a:extLst>
          </p:cNvPr>
          <p:cNvGrpSpPr>
            <a:grpSpLocks/>
          </p:cNvGrpSpPr>
          <p:nvPr/>
        </p:nvGrpSpPr>
        <p:grpSpPr bwMode="auto">
          <a:xfrm>
            <a:off x="9392522" y="229609"/>
            <a:ext cx="2638425" cy="1433512"/>
            <a:chOff x="8008939" y="338138"/>
            <a:chExt cx="2638425" cy="1433512"/>
          </a:xfrm>
        </p:grpSpPr>
        <p:sp>
          <p:nvSpPr>
            <p:cNvPr id="18439" name="Freeform 6">
              <a:extLst>
                <a:ext uri="{FF2B5EF4-FFF2-40B4-BE49-F238E27FC236}">
                  <a16:creationId xmlns:a16="http://schemas.microsoft.com/office/drawing/2014/main" id="{E4E1C51C-1237-40A6-AE49-B81F96A07AA2}"/>
                </a:ext>
              </a:extLst>
            </p:cNvPr>
            <p:cNvSpPr>
              <a:spLocks/>
            </p:cNvSpPr>
            <p:nvPr/>
          </p:nvSpPr>
          <p:spPr bwMode="auto">
            <a:xfrm>
              <a:off x="10355263" y="1608138"/>
              <a:ext cx="265112" cy="163512"/>
            </a:xfrm>
            <a:custGeom>
              <a:avLst/>
              <a:gdLst>
                <a:gd name="T0" fmla="*/ 2147483646 w 167"/>
                <a:gd name="T1" fmla="*/ 2147483646 h 103"/>
                <a:gd name="T2" fmla="*/ 2147483646 w 167"/>
                <a:gd name="T3" fmla="*/ 2147483646 h 103"/>
                <a:gd name="T4" fmla="*/ 2147483646 w 167"/>
                <a:gd name="T5" fmla="*/ 2147483646 h 103"/>
                <a:gd name="T6" fmla="*/ 2147483646 w 167"/>
                <a:gd name="T7" fmla="*/ 2147483646 h 103"/>
                <a:gd name="T8" fmla="*/ 0 w 167"/>
                <a:gd name="T9" fmla="*/ 2147483646 h 103"/>
                <a:gd name="T10" fmla="*/ 0 w 167"/>
                <a:gd name="T11" fmla="*/ 0 h 103"/>
                <a:gd name="T12" fmla="*/ 2147483646 w 167"/>
                <a:gd name="T13" fmla="*/ 2147483646 h 103"/>
                <a:gd name="T14" fmla="*/ 2147483646 w 167"/>
                <a:gd name="T15" fmla="*/ 2147483646 h 103"/>
                <a:gd name="T16" fmla="*/ 2147483646 w 167"/>
                <a:gd name="T17" fmla="*/ 2147483646 h 103"/>
                <a:gd name="T18" fmla="*/ 2147483646 w 167"/>
                <a:gd name="T19" fmla="*/ 2147483646 h 103"/>
                <a:gd name="T20" fmla="*/ 2147483646 w 167"/>
                <a:gd name="T21" fmla="*/ 2147483646 h 103"/>
                <a:gd name="T22" fmla="*/ 2147483646 w 167"/>
                <a:gd name="T23" fmla="*/ 2147483646 h 103"/>
                <a:gd name="T24" fmla="*/ 2147483646 w 167"/>
                <a:gd name="T25" fmla="*/ 2147483646 h 103"/>
                <a:gd name="T26" fmla="*/ 2147483646 w 167"/>
                <a:gd name="T27" fmla="*/ 2147483646 h 103"/>
                <a:gd name="T28" fmla="*/ 2147483646 w 167"/>
                <a:gd name="T29" fmla="*/ 2147483646 h 103"/>
                <a:gd name="T30" fmla="*/ 2147483646 w 167"/>
                <a:gd name="T31" fmla="*/ 2147483646 h 103"/>
                <a:gd name="T32" fmla="*/ 2147483646 w 167"/>
                <a:gd name="T33" fmla="*/ 2147483646 h 103"/>
                <a:gd name="T34" fmla="*/ 2147483646 w 167"/>
                <a:gd name="T35" fmla="*/ 2147483646 h 103"/>
                <a:gd name="T36" fmla="*/ 2147483646 w 167"/>
                <a:gd name="T37" fmla="*/ 2147483646 h 103"/>
                <a:gd name="T38" fmla="*/ 2147483646 w 167"/>
                <a:gd name="T39" fmla="*/ 2147483646 h 10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7"/>
                <a:gd name="T61" fmla="*/ 0 h 103"/>
                <a:gd name="T62" fmla="*/ 167 w 167"/>
                <a:gd name="T63" fmla="*/ 103 h 10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7" h="103">
                  <a:moveTo>
                    <a:pt x="152" y="103"/>
                  </a:moveTo>
                  <a:lnTo>
                    <a:pt x="114" y="79"/>
                  </a:lnTo>
                  <a:lnTo>
                    <a:pt x="76" y="52"/>
                  </a:lnTo>
                  <a:lnTo>
                    <a:pt x="38" y="27"/>
                  </a:lnTo>
                  <a:lnTo>
                    <a:pt x="0" y="4"/>
                  </a:lnTo>
                  <a:lnTo>
                    <a:pt x="0" y="0"/>
                  </a:lnTo>
                  <a:lnTo>
                    <a:pt x="3" y="1"/>
                  </a:lnTo>
                  <a:lnTo>
                    <a:pt x="11" y="4"/>
                  </a:lnTo>
                  <a:lnTo>
                    <a:pt x="20" y="8"/>
                  </a:lnTo>
                  <a:lnTo>
                    <a:pt x="33" y="14"/>
                  </a:lnTo>
                  <a:lnTo>
                    <a:pt x="63" y="27"/>
                  </a:lnTo>
                  <a:lnTo>
                    <a:pt x="95" y="42"/>
                  </a:lnTo>
                  <a:lnTo>
                    <a:pt x="125" y="58"/>
                  </a:lnTo>
                  <a:lnTo>
                    <a:pt x="140" y="66"/>
                  </a:lnTo>
                  <a:lnTo>
                    <a:pt x="151" y="74"/>
                  </a:lnTo>
                  <a:lnTo>
                    <a:pt x="159" y="82"/>
                  </a:lnTo>
                  <a:lnTo>
                    <a:pt x="165" y="88"/>
                  </a:lnTo>
                  <a:lnTo>
                    <a:pt x="167" y="95"/>
                  </a:lnTo>
                  <a:lnTo>
                    <a:pt x="164" y="99"/>
                  </a:lnTo>
                  <a:lnTo>
                    <a:pt x="152" y="103"/>
                  </a:lnTo>
                  <a:close/>
                </a:path>
              </a:pathLst>
            </a:custGeom>
            <a:solidFill>
              <a:srgbClr val="000000"/>
            </a:solidFill>
            <a:ln w="0">
              <a:solidFill>
                <a:srgbClr val="000000"/>
              </a:solidFill>
              <a:round/>
              <a:headEnd/>
              <a:tailEnd/>
            </a:ln>
          </p:spPr>
          <p:txBody>
            <a:bodyPr/>
            <a:lstStyle/>
            <a:p>
              <a:endParaRPr lang="en-US"/>
            </a:p>
          </p:txBody>
        </p:sp>
        <p:sp>
          <p:nvSpPr>
            <p:cNvPr id="18440" name="Freeform 7">
              <a:extLst>
                <a:ext uri="{FF2B5EF4-FFF2-40B4-BE49-F238E27FC236}">
                  <a16:creationId xmlns:a16="http://schemas.microsoft.com/office/drawing/2014/main" id="{DFDF5CFA-16A8-417E-A9A4-59403E4BAF8D}"/>
                </a:ext>
              </a:extLst>
            </p:cNvPr>
            <p:cNvSpPr>
              <a:spLocks/>
            </p:cNvSpPr>
            <p:nvPr/>
          </p:nvSpPr>
          <p:spPr bwMode="auto">
            <a:xfrm>
              <a:off x="9783764" y="1673225"/>
              <a:ext cx="282575" cy="52388"/>
            </a:xfrm>
            <a:custGeom>
              <a:avLst/>
              <a:gdLst>
                <a:gd name="T0" fmla="*/ 2147483646 w 178"/>
                <a:gd name="T1" fmla="*/ 2147483646 h 33"/>
                <a:gd name="T2" fmla="*/ 2147483646 w 178"/>
                <a:gd name="T3" fmla="*/ 2147483646 h 33"/>
                <a:gd name="T4" fmla="*/ 2147483646 w 178"/>
                <a:gd name="T5" fmla="*/ 2147483646 h 33"/>
                <a:gd name="T6" fmla="*/ 2147483646 w 178"/>
                <a:gd name="T7" fmla="*/ 2147483646 h 33"/>
                <a:gd name="T8" fmla="*/ 2147483646 w 178"/>
                <a:gd name="T9" fmla="*/ 2147483646 h 33"/>
                <a:gd name="T10" fmla="*/ 2147483646 w 178"/>
                <a:gd name="T11" fmla="*/ 2147483646 h 33"/>
                <a:gd name="T12" fmla="*/ 0 w 178"/>
                <a:gd name="T13" fmla="*/ 0 h 33"/>
                <a:gd name="T14" fmla="*/ 2147483646 w 178"/>
                <a:gd name="T15" fmla="*/ 0 h 33"/>
                <a:gd name="T16" fmla="*/ 2147483646 w 178"/>
                <a:gd name="T17" fmla="*/ 2147483646 h 33"/>
                <a:gd name="T18" fmla="*/ 2147483646 w 178"/>
                <a:gd name="T19" fmla="*/ 2147483646 h 33"/>
                <a:gd name="T20" fmla="*/ 2147483646 w 178"/>
                <a:gd name="T21" fmla="*/ 2147483646 h 33"/>
                <a:gd name="T22" fmla="*/ 2147483646 w 178"/>
                <a:gd name="T23" fmla="*/ 2147483646 h 33"/>
                <a:gd name="T24" fmla="*/ 2147483646 w 178"/>
                <a:gd name="T25" fmla="*/ 2147483646 h 33"/>
                <a:gd name="T26" fmla="*/ 2147483646 w 178"/>
                <a:gd name="T27" fmla="*/ 2147483646 h 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8"/>
                <a:gd name="T43" fmla="*/ 0 h 33"/>
                <a:gd name="T44" fmla="*/ 178 w 178"/>
                <a:gd name="T45" fmla="*/ 33 h 3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8" h="33">
                  <a:moveTo>
                    <a:pt x="162" y="33"/>
                  </a:moveTo>
                  <a:lnTo>
                    <a:pt x="141" y="25"/>
                  </a:lnTo>
                  <a:lnTo>
                    <a:pt x="122" y="20"/>
                  </a:lnTo>
                  <a:lnTo>
                    <a:pt x="82" y="13"/>
                  </a:lnTo>
                  <a:lnTo>
                    <a:pt x="43" y="9"/>
                  </a:lnTo>
                  <a:lnTo>
                    <a:pt x="1" y="6"/>
                  </a:lnTo>
                  <a:lnTo>
                    <a:pt x="0" y="0"/>
                  </a:lnTo>
                  <a:lnTo>
                    <a:pt x="87" y="0"/>
                  </a:lnTo>
                  <a:lnTo>
                    <a:pt x="132" y="1"/>
                  </a:lnTo>
                  <a:lnTo>
                    <a:pt x="176" y="5"/>
                  </a:lnTo>
                  <a:lnTo>
                    <a:pt x="178" y="30"/>
                  </a:lnTo>
                  <a:lnTo>
                    <a:pt x="173" y="33"/>
                  </a:lnTo>
                  <a:lnTo>
                    <a:pt x="168" y="33"/>
                  </a:lnTo>
                  <a:lnTo>
                    <a:pt x="162" y="33"/>
                  </a:lnTo>
                  <a:close/>
                </a:path>
              </a:pathLst>
            </a:custGeom>
            <a:solidFill>
              <a:srgbClr val="000000"/>
            </a:solidFill>
            <a:ln w="0">
              <a:solidFill>
                <a:srgbClr val="000000"/>
              </a:solidFill>
              <a:round/>
              <a:headEnd/>
              <a:tailEnd/>
            </a:ln>
          </p:spPr>
          <p:txBody>
            <a:bodyPr/>
            <a:lstStyle/>
            <a:p>
              <a:endParaRPr lang="en-US"/>
            </a:p>
          </p:txBody>
        </p:sp>
        <p:sp>
          <p:nvSpPr>
            <p:cNvPr id="18441" name="Freeform 8">
              <a:extLst>
                <a:ext uri="{FF2B5EF4-FFF2-40B4-BE49-F238E27FC236}">
                  <a16:creationId xmlns:a16="http://schemas.microsoft.com/office/drawing/2014/main" id="{D7282F48-0D80-4136-9BEF-69009671954B}"/>
                </a:ext>
              </a:extLst>
            </p:cNvPr>
            <p:cNvSpPr>
              <a:spLocks/>
            </p:cNvSpPr>
            <p:nvPr/>
          </p:nvSpPr>
          <p:spPr bwMode="auto">
            <a:xfrm>
              <a:off x="8253413" y="338138"/>
              <a:ext cx="2354262" cy="1314450"/>
            </a:xfrm>
            <a:custGeom>
              <a:avLst/>
              <a:gdLst>
                <a:gd name="T0" fmla="*/ 2147483646 w 1483"/>
                <a:gd name="T1" fmla="*/ 2147483646 h 828"/>
                <a:gd name="T2" fmla="*/ 2147483646 w 1483"/>
                <a:gd name="T3" fmla="*/ 2147483646 h 828"/>
                <a:gd name="T4" fmla="*/ 2147483646 w 1483"/>
                <a:gd name="T5" fmla="*/ 2147483646 h 828"/>
                <a:gd name="T6" fmla="*/ 2147483646 w 1483"/>
                <a:gd name="T7" fmla="*/ 2147483646 h 828"/>
                <a:gd name="T8" fmla="*/ 2147483646 w 1483"/>
                <a:gd name="T9" fmla="*/ 2147483646 h 828"/>
                <a:gd name="T10" fmla="*/ 2147483646 w 1483"/>
                <a:gd name="T11" fmla="*/ 2147483646 h 828"/>
                <a:gd name="T12" fmla="*/ 2147483646 w 1483"/>
                <a:gd name="T13" fmla="*/ 2147483646 h 828"/>
                <a:gd name="T14" fmla="*/ 2147483646 w 1483"/>
                <a:gd name="T15" fmla="*/ 2147483646 h 828"/>
                <a:gd name="T16" fmla="*/ 2147483646 w 1483"/>
                <a:gd name="T17" fmla="*/ 2147483646 h 828"/>
                <a:gd name="T18" fmla="*/ 2147483646 w 1483"/>
                <a:gd name="T19" fmla="*/ 2147483646 h 828"/>
                <a:gd name="T20" fmla="*/ 2147483646 w 1483"/>
                <a:gd name="T21" fmla="*/ 2147483646 h 828"/>
                <a:gd name="T22" fmla="*/ 2147483646 w 1483"/>
                <a:gd name="T23" fmla="*/ 2147483646 h 828"/>
                <a:gd name="T24" fmla="*/ 2147483646 w 1483"/>
                <a:gd name="T25" fmla="*/ 2147483646 h 828"/>
                <a:gd name="T26" fmla="*/ 2147483646 w 1483"/>
                <a:gd name="T27" fmla="*/ 2147483646 h 828"/>
                <a:gd name="T28" fmla="*/ 2147483646 w 1483"/>
                <a:gd name="T29" fmla="*/ 2147483646 h 828"/>
                <a:gd name="T30" fmla="*/ 2147483646 w 1483"/>
                <a:gd name="T31" fmla="*/ 2147483646 h 828"/>
                <a:gd name="T32" fmla="*/ 2147483646 w 1483"/>
                <a:gd name="T33" fmla="*/ 2147483646 h 828"/>
                <a:gd name="T34" fmla="*/ 2147483646 w 1483"/>
                <a:gd name="T35" fmla="*/ 2147483646 h 828"/>
                <a:gd name="T36" fmla="*/ 2147483646 w 1483"/>
                <a:gd name="T37" fmla="*/ 2147483646 h 828"/>
                <a:gd name="T38" fmla="*/ 2147483646 w 1483"/>
                <a:gd name="T39" fmla="*/ 2147483646 h 828"/>
                <a:gd name="T40" fmla="*/ 2147483646 w 1483"/>
                <a:gd name="T41" fmla="*/ 0 h 828"/>
                <a:gd name="T42" fmla="*/ 2147483646 w 1483"/>
                <a:gd name="T43" fmla="*/ 2147483646 h 828"/>
                <a:gd name="T44" fmla="*/ 2147483646 w 1483"/>
                <a:gd name="T45" fmla="*/ 2147483646 h 828"/>
                <a:gd name="T46" fmla="*/ 2147483646 w 1483"/>
                <a:gd name="T47" fmla="*/ 2147483646 h 828"/>
                <a:gd name="T48" fmla="*/ 2147483646 w 1483"/>
                <a:gd name="T49" fmla="*/ 2147483646 h 828"/>
                <a:gd name="T50" fmla="*/ 2147483646 w 1483"/>
                <a:gd name="T51" fmla="*/ 2147483646 h 828"/>
                <a:gd name="T52" fmla="*/ 2147483646 w 1483"/>
                <a:gd name="T53" fmla="*/ 2147483646 h 828"/>
                <a:gd name="T54" fmla="*/ 2147483646 w 1483"/>
                <a:gd name="T55" fmla="*/ 2147483646 h 828"/>
                <a:gd name="T56" fmla="*/ 2147483646 w 1483"/>
                <a:gd name="T57" fmla="*/ 2147483646 h 828"/>
                <a:gd name="T58" fmla="*/ 2147483646 w 1483"/>
                <a:gd name="T59" fmla="*/ 2147483646 h 828"/>
                <a:gd name="T60" fmla="*/ 2147483646 w 1483"/>
                <a:gd name="T61" fmla="*/ 2147483646 h 828"/>
                <a:gd name="T62" fmla="*/ 2147483646 w 1483"/>
                <a:gd name="T63" fmla="*/ 2147483646 h 828"/>
                <a:gd name="T64" fmla="*/ 2147483646 w 1483"/>
                <a:gd name="T65" fmla="*/ 2147483646 h 828"/>
                <a:gd name="T66" fmla="*/ 2147483646 w 1483"/>
                <a:gd name="T67" fmla="*/ 2147483646 h 828"/>
                <a:gd name="T68" fmla="*/ 2147483646 w 1483"/>
                <a:gd name="T69" fmla="*/ 2147483646 h 828"/>
                <a:gd name="T70" fmla="*/ 2147483646 w 1483"/>
                <a:gd name="T71" fmla="*/ 2147483646 h 828"/>
                <a:gd name="T72" fmla="*/ 2147483646 w 1483"/>
                <a:gd name="T73" fmla="*/ 2147483646 h 828"/>
                <a:gd name="T74" fmla="*/ 2147483646 w 1483"/>
                <a:gd name="T75" fmla="*/ 2147483646 h 828"/>
                <a:gd name="T76" fmla="*/ 2147483646 w 1483"/>
                <a:gd name="T77" fmla="*/ 2147483646 h 828"/>
                <a:gd name="T78" fmla="*/ 2147483646 w 1483"/>
                <a:gd name="T79" fmla="*/ 2147483646 h 828"/>
                <a:gd name="T80" fmla="*/ 2147483646 w 1483"/>
                <a:gd name="T81" fmla="*/ 2147483646 h 828"/>
                <a:gd name="T82" fmla="*/ 2147483646 w 1483"/>
                <a:gd name="T83" fmla="*/ 2147483646 h 828"/>
                <a:gd name="T84" fmla="*/ 2147483646 w 1483"/>
                <a:gd name="T85" fmla="*/ 2147483646 h 828"/>
                <a:gd name="T86" fmla="*/ 2147483646 w 1483"/>
                <a:gd name="T87" fmla="*/ 2147483646 h 828"/>
                <a:gd name="T88" fmla="*/ 2147483646 w 1483"/>
                <a:gd name="T89" fmla="*/ 2147483646 h 828"/>
                <a:gd name="T90" fmla="*/ 2147483646 w 1483"/>
                <a:gd name="T91" fmla="*/ 2147483646 h 828"/>
                <a:gd name="T92" fmla="*/ 2147483646 w 1483"/>
                <a:gd name="T93" fmla="*/ 2147483646 h 828"/>
                <a:gd name="T94" fmla="*/ 2147483646 w 1483"/>
                <a:gd name="T95" fmla="*/ 2147483646 h 828"/>
                <a:gd name="T96" fmla="*/ 2147483646 w 1483"/>
                <a:gd name="T97" fmla="*/ 2147483646 h 828"/>
                <a:gd name="T98" fmla="*/ 2147483646 w 1483"/>
                <a:gd name="T99" fmla="*/ 2147483646 h 828"/>
                <a:gd name="T100" fmla="*/ 2147483646 w 1483"/>
                <a:gd name="T101" fmla="*/ 2147483646 h 8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83"/>
                <a:gd name="T154" fmla="*/ 0 h 828"/>
                <a:gd name="T155" fmla="*/ 1483 w 1483"/>
                <a:gd name="T156" fmla="*/ 828 h 8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83" h="828">
                  <a:moveTo>
                    <a:pt x="878" y="828"/>
                  </a:moveTo>
                  <a:lnTo>
                    <a:pt x="847" y="814"/>
                  </a:lnTo>
                  <a:lnTo>
                    <a:pt x="817" y="795"/>
                  </a:lnTo>
                  <a:lnTo>
                    <a:pt x="788" y="773"/>
                  </a:lnTo>
                  <a:lnTo>
                    <a:pt x="766" y="747"/>
                  </a:lnTo>
                  <a:lnTo>
                    <a:pt x="760" y="735"/>
                  </a:lnTo>
                  <a:lnTo>
                    <a:pt x="755" y="724"/>
                  </a:lnTo>
                  <a:lnTo>
                    <a:pt x="745" y="705"/>
                  </a:lnTo>
                  <a:lnTo>
                    <a:pt x="739" y="692"/>
                  </a:lnTo>
                  <a:lnTo>
                    <a:pt x="734" y="682"/>
                  </a:lnTo>
                  <a:lnTo>
                    <a:pt x="731" y="675"/>
                  </a:lnTo>
                  <a:lnTo>
                    <a:pt x="728" y="668"/>
                  </a:lnTo>
                  <a:lnTo>
                    <a:pt x="722" y="659"/>
                  </a:lnTo>
                  <a:lnTo>
                    <a:pt x="704" y="656"/>
                  </a:lnTo>
                  <a:lnTo>
                    <a:pt x="688" y="652"/>
                  </a:lnTo>
                  <a:lnTo>
                    <a:pt x="661" y="649"/>
                  </a:lnTo>
                  <a:lnTo>
                    <a:pt x="632" y="649"/>
                  </a:lnTo>
                  <a:lnTo>
                    <a:pt x="617" y="652"/>
                  </a:lnTo>
                  <a:lnTo>
                    <a:pt x="601" y="657"/>
                  </a:lnTo>
                  <a:lnTo>
                    <a:pt x="597" y="663"/>
                  </a:lnTo>
                  <a:lnTo>
                    <a:pt x="591" y="668"/>
                  </a:lnTo>
                  <a:lnTo>
                    <a:pt x="583" y="676"/>
                  </a:lnTo>
                  <a:lnTo>
                    <a:pt x="574" y="682"/>
                  </a:lnTo>
                  <a:lnTo>
                    <a:pt x="551" y="697"/>
                  </a:lnTo>
                  <a:lnTo>
                    <a:pt x="524" y="711"/>
                  </a:lnTo>
                  <a:lnTo>
                    <a:pt x="470" y="743"/>
                  </a:lnTo>
                  <a:lnTo>
                    <a:pt x="446" y="758"/>
                  </a:lnTo>
                  <a:lnTo>
                    <a:pt x="437" y="765"/>
                  </a:lnTo>
                  <a:lnTo>
                    <a:pt x="429" y="773"/>
                  </a:lnTo>
                  <a:lnTo>
                    <a:pt x="408" y="778"/>
                  </a:lnTo>
                  <a:lnTo>
                    <a:pt x="382" y="782"/>
                  </a:lnTo>
                  <a:lnTo>
                    <a:pt x="328" y="789"/>
                  </a:lnTo>
                  <a:lnTo>
                    <a:pt x="273" y="790"/>
                  </a:lnTo>
                  <a:lnTo>
                    <a:pt x="247" y="790"/>
                  </a:lnTo>
                  <a:lnTo>
                    <a:pt x="225" y="792"/>
                  </a:lnTo>
                  <a:lnTo>
                    <a:pt x="158" y="781"/>
                  </a:lnTo>
                  <a:lnTo>
                    <a:pt x="155" y="776"/>
                  </a:lnTo>
                  <a:lnTo>
                    <a:pt x="145" y="770"/>
                  </a:lnTo>
                  <a:lnTo>
                    <a:pt x="134" y="765"/>
                  </a:lnTo>
                  <a:lnTo>
                    <a:pt x="120" y="758"/>
                  </a:lnTo>
                  <a:lnTo>
                    <a:pt x="91" y="746"/>
                  </a:lnTo>
                  <a:lnTo>
                    <a:pt x="80" y="739"/>
                  </a:lnTo>
                  <a:lnTo>
                    <a:pt x="70" y="735"/>
                  </a:lnTo>
                  <a:lnTo>
                    <a:pt x="58" y="720"/>
                  </a:lnTo>
                  <a:lnTo>
                    <a:pt x="48" y="709"/>
                  </a:lnTo>
                  <a:lnTo>
                    <a:pt x="42" y="701"/>
                  </a:lnTo>
                  <a:lnTo>
                    <a:pt x="37" y="697"/>
                  </a:lnTo>
                  <a:lnTo>
                    <a:pt x="32" y="690"/>
                  </a:lnTo>
                  <a:lnTo>
                    <a:pt x="30" y="686"/>
                  </a:lnTo>
                  <a:lnTo>
                    <a:pt x="24" y="686"/>
                  </a:lnTo>
                  <a:lnTo>
                    <a:pt x="11" y="652"/>
                  </a:lnTo>
                  <a:lnTo>
                    <a:pt x="3" y="621"/>
                  </a:lnTo>
                  <a:lnTo>
                    <a:pt x="0" y="592"/>
                  </a:lnTo>
                  <a:lnTo>
                    <a:pt x="3" y="564"/>
                  </a:lnTo>
                  <a:lnTo>
                    <a:pt x="10" y="537"/>
                  </a:lnTo>
                  <a:lnTo>
                    <a:pt x="23" y="510"/>
                  </a:lnTo>
                  <a:lnTo>
                    <a:pt x="37" y="480"/>
                  </a:lnTo>
                  <a:lnTo>
                    <a:pt x="58" y="450"/>
                  </a:lnTo>
                  <a:lnTo>
                    <a:pt x="66" y="442"/>
                  </a:lnTo>
                  <a:lnTo>
                    <a:pt x="72" y="434"/>
                  </a:lnTo>
                  <a:lnTo>
                    <a:pt x="81" y="423"/>
                  </a:lnTo>
                  <a:lnTo>
                    <a:pt x="96" y="407"/>
                  </a:lnTo>
                  <a:lnTo>
                    <a:pt x="104" y="400"/>
                  </a:lnTo>
                  <a:lnTo>
                    <a:pt x="112" y="391"/>
                  </a:lnTo>
                  <a:lnTo>
                    <a:pt x="136" y="369"/>
                  </a:lnTo>
                  <a:lnTo>
                    <a:pt x="164" y="342"/>
                  </a:lnTo>
                  <a:lnTo>
                    <a:pt x="195" y="312"/>
                  </a:lnTo>
                  <a:lnTo>
                    <a:pt x="223" y="282"/>
                  </a:lnTo>
                  <a:lnTo>
                    <a:pt x="247" y="255"/>
                  </a:lnTo>
                  <a:lnTo>
                    <a:pt x="257" y="244"/>
                  </a:lnTo>
                  <a:lnTo>
                    <a:pt x="265" y="232"/>
                  </a:lnTo>
                  <a:lnTo>
                    <a:pt x="269" y="225"/>
                  </a:lnTo>
                  <a:lnTo>
                    <a:pt x="273" y="218"/>
                  </a:lnTo>
                  <a:lnTo>
                    <a:pt x="276" y="215"/>
                  </a:lnTo>
                  <a:lnTo>
                    <a:pt x="281" y="212"/>
                  </a:lnTo>
                  <a:lnTo>
                    <a:pt x="292" y="199"/>
                  </a:lnTo>
                  <a:lnTo>
                    <a:pt x="303" y="183"/>
                  </a:lnTo>
                  <a:lnTo>
                    <a:pt x="316" y="164"/>
                  </a:lnTo>
                  <a:lnTo>
                    <a:pt x="327" y="147"/>
                  </a:lnTo>
                  <a:lnTo>
                    <a:pt x="336" y="130"/>
                  </a:lnTo>
                  <a:lnTo>
                    <a:pt x="343" y="115"/>
                  </a:lnTo>
                  <a:lnTo>
                    <a:pt x="344" y="104"/>
                  </a:lnTo>
                  <a:lnTo>
                    <a:pt x="327" y="106"/>
                  </a:lnTo>
                  <a:lnTo>
                    <a:pt x="309" y="110"/>
                  </a:lnTo>
                  <a:lnTo>
                    <a:pt x="293" y="118"/>
                  </a:lnTo>
                  <a:lnTo>
                    <a:pt x="279" y="128"/>
                  </a:lnTo>
                  <a:lnTo>
                    <a:pt x="250" y="150"/>
                  </a:lnTo>
                  <a:lnTo>
                    <a:pt x="225" y="174"/>
                  </a:lnTo>
                  <a:lnTo>
                    <a:pt x="204" y="183"/>
                  </a:lnTo>
                  <a:lnTo>
                    <a:pt x="185" y="188"/>
                  </a:lnTo>
                  <a:lnTo>
                    <a:pt x="169" y="193"/>
                  </a:lnTo>
                  <a:lnTo>
                    <a:pt x="158" y="191"/>
                  </a:lnTo>
                  <a:lnTo>
                    <a:pt x="148" y="187"/>
                  </a:lnTo>
                  <a:lnTo>
                    <a:pt x="144" y="177"/>
                  </a:lnTo>
                  <a:lnTo>
                    <a:pt x="142" y="169"/>
                  </a:lnTo>
                  <a:lnTo>
                    <a:pt x="144" y="160"/>
                  </a:lnTo>
                  <a:lnTo>
                    <a:pt x="145" y="149"/>
                  </a:lnTo>
                  <a:lnTo>
                    <a:pt x="148" y="136"/>
                  </a:lnTo>
                  <a:lnTo>
                    <a:pt x="206" y="74"/>
                  </a:lnTo>
                  <a:lnTo>
                    <a:pt x="236" y="44"/>
                  </a:lnTo>
                  <a:lnTo>
                    <a:pt x="268" y="17"/>
                  </a:lnTo>
                  <a:lnTo>
                    <a:pt x="285" y="12"/>
                  </a:lnTo>
                  <a:lnTo>
                    <a:pt x="308" y="8"/>
                  </a:lnTo>
                  <a:lnTo>
                    <a:pt x="360" y="0"/>
                  </a:lnTo>
                  <a:lnTo>
                    <a:pt x="386" y="0"/>
                  </a:lnTo>
                  <a:lnTo>
                    <a:pt x="411" y="1"/>
                  </a:lnTo>
                  <a:lnTo>
                    <a:pt x="432" y="6"/>
                  </a:lnTo>
                  <a:lnTo>
                    <a:pt x="448" y="17"/>
                  </a:lnTo>
                  <a:lnTo>
                    <a:pt x="459" y="90"/>
                  </a:lnTo>
                  <a:lnTo>
                    <a:pt x="449" y="120"/>
                  </a:lnTo>
                  <a:lnTo>
                    <a:pt x="435" y="150"/>
                  </a:lnTo>
                  <a:lnTo>
                    <a:pt x="417" y="179"/>
                  </a:lnTo>
                  <a:lnTo>
                    <a:pt x="397" y="209"/>
                  </a:lnTo>
                  <a:lnTo>
                    <a:pt x="352" y="267"/>
                  </a:lnTo>
                  <a:lnTo>
                    <a:pt x="331" y="296"/>
                  </a:lnTo>
                  <a:lnTo>
                    <a:pt x="314" y="323"/>
                  </a:lnTo>
                  <a:lnTo>
                    <a:pt x="296" y="340"/>
                  </a:lnTo>
                  <a:lnTo>
                    <a:pt x="279" y="356"/>
                  </a:lnTo>
                  <a:lnTo>
                    <a:pt x="241" y="386"/>
                  </a:lnTo>
                  <a:lnTo>
                    <a:pt x="242" y="397"/>
                  </a:lnTo>
                  <a:lnTo>
                    <a:pt x="242" y="404"/>
                  </a:lnTo>
                  <a:lnTo>
                    <a:pt x="247" y="413"/>
                  </a:lnTo>
                  <a:lnTo>
                    <a:pt x="373" y="421"/>
                  </a:lnTo>
                  <a:lnTo>
                    <a:pt x="424" y="446"/>
                  </a:lnTo>
                  <a:lnTo>
                    <a:pt x="424" y="453"/>
                  </a:lnTo>
                  <a:lnTo>
                    <a:pt x="449" y="464"/>
                  </a:lnTo>
                  <a:lnTo>
                    <a:pt x="470" y="473"/>
                  </a:lnTo>
                  <a:lnTo>
                    <a:pt x="470" y="478"/>
                  </a:lnTo>
                  <a:lnTo>
                    <a:pt x="480" y="484"/>
                  </a:lnTo>
                  <a:lnTo>
                    <a:pt x="489" y="494"/>
                  </a:lnTo>
                  <a:lnTo>
                    <a:pt x="513" y="515"/>
                  </a:lnTo>
                  <a:lnTo>
                    <a:pt x="534" y="537"/>
                  </a:lnTo>
                  <a:lnTo>
                    <a:pt x="543" y="548"/>
                  </a:lnTo>
                  <a:lnTo>
                    <a:pt x="550" y="557"/>
                  </a:lnTo>
                  <a:lnTo>
                    <a:pt x="572" y="557"/>
                  </a:lnTo>
                  <a:lnTo>
                    <a:pt x="594" y="556"/>
                  </a:lnTo>
                  <a:lnTo>
                    <a:pt x="640" y="548"/>
                  </a:lnTo>
                  <a:lnTo>
                    <a:pt x="658" y="549"/>
                  </a:lnTo>
                  <a:lnTo>
                    <a:pt x="674" y="549"/>
                  </a:lnTo>
                  <a:lnTo>
                    <a:pt x="696" y="553"/>
                  </a:lnTo>
                  <a:lnTo>
                    <a:pt x="722" y="556"/>
                  </a:lnTo>
                  <a:lnTo>
                    <a:pt x="738" y="557"/>
                  </a:lnTo>
                  <a:lnTo>
                    <a:pt x="757" y="559"/>
                  </a:lnTo>
                  <a:lnTo>
                    <a:pt x="766" y="551"/>
                  </a:lnTo>
                  <a:lnTo>
                    <a:pt x="776" y="545"/>
                  </a:lnTo>
                  <a:lnTo>
                    <a:pt x="793" y="534"/>
                  </a:lnTo>
                  <a:lnTo>
                    <a:pt x="803" y="527"/>
                  </a:lnTo>
                  <a:lnTo>
                    <a:pt x="817" y="519"/>
                  </a:lnTo>
                  <a:lnTo>
                    <a:pt x="835" y="508"/>
                  </a:lnTo>
                  <a:lnTo>
                    <a:pt x="859" y="494"/>
                  </a:lnTo>
                  <a:lnTo>
                    <a:pt x="879" y="492"/>
                  </a:lnTo>
                  <a:lnTo>
                    <a:pt x="897" y="489"/>
                  </a:lnTo>
                  <a:lnTo>
                    <a:pt x="913" y="486"/>
                  </a:lnTo>
                  <a:lnTo>
                    <a:pt x="927" y="484"/>
                  </a:lnTo>
                  <a:lnTo>
                    <a:pt x="951" y="481"/>
                  </a:lnTo>
                  <a:lnTo>
                    <a:pt x="972" y="476"/>
                  </a:lnTo>
                  <a:lnTo>
                    <a:pt x="994" y="473"/>
                  </a:lnTo>
                  <a:lnTo>
                    <a:pt x="1016" y="470"/>
                  </a:lnTo>
                  <a:lnTo>
                    <a:pt x="1045" y="464"/>
                  </a:lnTo>
                  <a:lnTo>
                    <a:pt x="1062" y="461"/>
                  </a:lnTo>
                  <a:lnTo>
                    <a:pt x="1081" y="457"/>
                  </a:lnTo>
                  <a:lnTo>
                    <a:pt x="1110" y="459"/>
                  </a:lnTo>
                  <a:lnTo>
                    <a:pt x="1134" y="461"/>
                  </a:lnTo>
                  <a:lnTo>
                    <a:pt x="1155" y="464"/>
                  </a:lnTo>
                  <a:lnTo>
                    <a:pt x="1172" y="470"/>
                  </a:lnTo>
                  <a:lnTo>
                    <a:pt x="1188" y="480"/>
                  </a:lnTo>
                  <a:lnTo>
                    <a:pt x="1204" y="494"/>
                  </a:lnTo>
                  <a:lnTo>
                    <a:pt x="1220" y="515"/>
                  </a:lnTo>
                  <a:lnTo>
                    <a:pt x="1228" y="526"/>
                  </a:lnTo>
                  <a:lnTo>
                    <a:pt x="1238" y="540"/>
                  </a:lnTo>
                  <a:lnTo>
                    <a:pt x="1249" y="538"/>
                  </a:lnTo>
                  <a:lnTo>
                    <a:pt x="1258" y="535"/>
                  </a:lnTo>
                  <a:lnTo>
                    <a:pt x="1269" y="529"/>
                  </a:lnTo>
                  <a:lnTo>
                    <a:pt x="1279" y="521"/>
                  </a:lnTo>
                  <a:lnTo>
                    <a:pt x="1300" y="499"/>
                  </a:lnTo>
                  <a:lnTo>
                    <a:pt x="1319" y="475"/>
                  </a:lnTo>
                  <a:lnTo>
                    <a:pt x="1338" y="448"/>
                  </a:lnTo>
                  <a:lnTo>
                    <a:pt x="1354" y="423"/>
                  </a:lnTo>
                  <a:lnTo>
                    <a:pt x="1367" y="399"/>
                  </a:lnTo>
                  <a:lnTo>
                    <a:pt x="1378" y="380"/>
                  </a:lnTo>
                  <a:lnTo>
                    <a:pt x="1382" y="362"/>
                  </a:lnTo>
                  <a:lnTo>
                    <a:pt x="1384" y="347"/>
                  </a:lnTo>
                  <a:lnTo>
                    <a:pt x="1381" y="332"/>
                  </a:lnTo>
                  <a:lnTo>
                    <a:pt x="1376" y="318"/>
                  </a:lnTo>
                  <a:lnTo>
                    <a:pt x="1370" y="305"/>
                  </a:lnTo>
                  <a:lnTo>
                    <a:pt x="1362" y="293"/>
                  </a:lnTo>
                  <a:lnTo>
                    <a:pt x="1341" y="266"/>
                  </a:lnTo>
                  <a:lnTo>
                    <a:pt x="1320" y="264"/>
                  </a:lnTo>
                  <a:lnTo>
                    <a:pt x="1296" y="275"/>
                  </a:lnTo>
                  <a:lnTo>
                    <a:pt x="1276" y="288"/>
                  </a:lnTo>
                  <a:lnTo>
                    <a:pt x="1238" y="309"/>
                  </a:lnTo>
                  <a:lnTo>
                    <a:pt x="1218" y="316"/>
                  </a:lnTo>
                  <a:lnTo>
                    <a:pt x="1196" y="321"/>
                  </a:lnTo>
                  <a:lnTo>
                    <a:pt x="1172" y="323"/>
                  </a:lnTo>
                  <a:lnTo>
                    <a:pt x="1144" y="318"/>
                  </a:lnTo>
                  <a:lnTo>
                    <a:pt x="1144" y="305"/>
                  </a:lnTo>
                  <a:lnTo>
                    <a:pt x="1147" y="293"/>
                  </a:lnTo>
                  <a:lnTo>
                    <a:pt x="1150" y="280"/>
                  </a:lnTo>
                  <a:lnTo>
                    <a:pt x="1156" y="267"/>
                  </a:lnTo>
                  <a:lnTo>
                    <a:pt x="1174" y="245"/>
                  </a:lnTo>
                  <a:lnTo>
                    <a:pt x="1195" y="225"/>
                  </a:lnTo>
                  <a:lnTo>
                    <a:pt x="1218" y="207"/>
                  </a:lnTo>
                  <a:lnTo>
                    <a:pt x="1244" y="191"/>
                  </a:lnTo>
                  <a:lnTo>
                    <a:pt x="1271" y="179"/>
                  </a:lnTo>
                  <a:lnTo>
                    <a:pt x="1295" y="168"/>
                  </a:lnTo>
                  <a:lnTo>
                    <a:pt x="1317" y="166"/>
                  </a:lnTo>
                  <a:lnTo>
                    <a:pt x="1336" y="164"/>
                  </a:lnTo>
                  <a:lnTo>
                    <a:pt x="1354" y="164"/>
                  </a:lnTo>
                  <a:lnTo>
                    <a:pt x="1370" y="166"/>
                  </a:lnTo>
                  <a:lnTo>
                    <a:pt x="1395" y="172"/>
                  </a:lnTo>
                  <a:lnTo>
                    <a:pt x="1416" y="185"/>
                  </a:lnTo>
                  <a:lnTo>
                    <a:pt x="1424" y="193"/>
                  </a:lnTo>
                  <a:lnTo>
                    <a:pt x="1433" y="204"/>
                  </a:lnTo>
                  <a:lnTo>
                    <a:pt x="1441" y="215"/>
                  </a:lnTo>
                  <a:lnTo>
                    <a:pt x="1449" y="228"/>
                  </a:lnTo>
                  <a:lnTo>
                    <a:pt x="1457" y="244"/>
                  </a:lnTo>
                  <a:lnTo>
                    <a:pt x="1465" y="261"/>
                  </a:lnTo>
                  <a:lnTo>
                    <a:pt x="1473" y="278"/>
                  </a:lnTo>
                  <a:lnTo>
                    <a:pt x="1483" y="299"/>
                  </a:lnTo>
                  <a:lnTo>
                    <a:pt x="1483" y="313"/>
                  </a:lnTo>
                  <a:lnTo>
                    <a:pt x="1483" y="323"/>
                  </a:lnTo>
                  <a:lnTo>
                    <a:pt x="1478" y="332"/>
                  </a:lnTo>
                  <a:lnTo>
                    <a:pt x="1472" y="343"/>
                  </a:lnTo>
                  <a:lnTo>
                    <a:pt x="1467" y="362"/>
                  </a:lnTo>
                  <a:lnTo>
                    <a:pt x="1464" y="381"/>
                  </a:lnTo>
                  <a:lnTo>
                    <a:pt x="1456" y="413"/>
                  </a:lnTo>
                  <a:lnTo>
                    <a:pt x="1449" y="440"/>
                  </a:lnTo>
                  <a:lnTo>
                    <a:pt x="1445" y="464"/>
                  </a:lnTo>
                  <a:lnTo>
                    <a:pt x="1433" y="483"/>
                  </a:lnTo>
                  <a:lnTo>
                    <a:pt x="1421" y="502"/>
                  </a:lnTo>
                  <a:lnTo>
                    <a:pt x="1408" y="521"/>
                  </a:lnTo>
                  <a:lnTo>
                    <a:pt x="1398" y="538"/>
                  </a:lnTo>
                  <a:lnTo>
                    <a:pt x="1390" y="559"/>
                  </a:lnTo>
                  <a:lnTo>
                    <a:pt x="1384" y="575"/>
                  </a:lnTo>
                  <a:lnTo>
                    <a:pt x="1381" y="586"/>
                  </a:lnTo>
                  <a:lnTo>
                    <a:pt x="1376" y="595"/>
                  </a:lnTo>
                  <a:lnTo>
                    <a:pt x="1363" y="624"/>
                  </a:lnTo>
                  <a:lnTo>
                    <a:pt x="1343" y="643"/>
                  </a:lnTo>
                  <a:lnTo>
                    <a:pt x="1322" y="660"/>
                  </a:lnTo>
                  <a:lnTo>
                    <a:pt x="1306" y="681"/>
                  </a:lnTo>
                  <a:lnTo>
                    <a:pt x="1300" y="694"/>
                  </a:lnTo>
                  <a:lnTo>
                    <a:pt x="1295" y="709"/>
                  </a:lnTo>
                  <a:lnTo>
                    <a:pt x="1279" y="728"/>
                  </a:lnTo>
                  <a:lnTo>
                    <a:pt x="1258" y="747"/>
                  </a:lnTo>
                  <a:lnTo>
                    <a:pt x="1234" y="765"/>
                  </a:lnTo>
                  <a:lnTo>
                    <a:pt x="1207" y="779"/>
                  </a:lnTo>
                  <a:lnTo>
                    <a:pt x="1180" y="793"/>
                  </a:lnTo>
                  <a:lnTo>
                    <a:pt x="1152" y="804"/>
                  </a:lnTo>
                  <a:lnTo>
                    <a:pt x="1124" y="816"/>
                  </a:lnTo>
                  <a:lnTo>
                    <a:pt x="1101" y="823"/>
                  </a:lnTo>
                  <a:lnTo>
                    <a:pt x="1067" y="823"/>
                  </a:lnTo>
                  <a:lnTo>
                    <a:pt x="1038" y="825"/>
                  </a:lnTo>
                  <a:lnTo>
                    <a:pt x="986" y="825"/>
                  </a:lnTo>
                  <a:lnTo>
                    <a:pt x="937" y="827"/>
                  </a:lnTo>
                  <a:lnTo>
                    <a:pt x="910" y="827"/>
                  </a:lnTo>
                  <a:lnTo>
                    <a:pt x="878" y="828"/>
                  </a:lnTo>
                  <a:close/>
                </a:path>
              </a:pathLst>
            </a:custGeom>
            <a:solidFill>
              <a:srgbClr val="000000"/>
            </a:solidFill>
            <a:ln w="0">
              <a:solidFill>
                <a:srgbClr val="000000"/>
              </a:solidFill>
              <a:round/>
              <a:headEnd/>
              <a:tailEnd/>
            </a:ln>
          </p:spPr>
          <p:txBody>
            <a:bodyPr/>
            <a:lstStyle/>
            <a:p>
              <a:endParaRPr lang="en-US"/>
            </a:p>
          </p:txBody>
        </p:sp>
        <p:sp>
          <p:nvSpPr>
            <p:cNvPr id="18442" name="Freeform 9">
              <a:extLst>
                <a:ext uri="{FF2B5EF4-FFF2-40B4-BE49-F238E27FC236}">
                  <a16:creationId xmlns:a16="http://schemas.microsoft.com/office/drawing/2014/main" id="{67ACF9CC-F221-4A9D-A919-5E6C1ED50701}"/>
                </a:ext>
              </a:extLst>
            </p:cNvPr>
            <p:cNvSpPr>
              <a:spLocks/>
            </p:cNvSpPr>
            <p:nvPr/>
          </p:nvSpPr>
          <p:spPr bwMode="auto">
            <a:xfrm>
              <a:off x="9148763" y="1122363"/>
              <a:ext cx="1122362" cy="468312"/>
            </a:xfrm>
            <a:custGeom>
              <a:avLst/>
              <a:gdLst>
                <a:gd name="T0" fmla="*/ 2147483646 w 707"/>
                <a:gd name="T1" fmla="*/ 2147483646 h 295"/>
                <a:gd name="T2" fmla="*/ 2147483646 w 707"/>
                <a:gd name="T3" fmla="*/ 2147483646 h 295"/>
                <a:gd name="T4" fmla="*/ 2147483646 w 707"/>
                <a:gd name="T5" fmla="*/ 2147483646 h 295"/>
                <a:gd name="T6" fmla="*/ 2147483646 w 707"/>
                <a:gd name="T7" fmla="*/ 2147483646 h 295"/>
                <a:gd name="T8" fmla="*/ 2147483646 w 707"/>
                <a:gd name="T9" fmla="*/ 2147483646 h 295"/>
                <a:gd name="T10" fmla="*/ 2147483646 w 707"/>
                <a:gd name="T11" fmla="*/ 2147483646 h 295"/>
                <a:gd name="T12" fmla="*/ 2147483646 w 707"/>
                <a:gd name="T13" fmla="*/ 2147483646 h 295"/>
                <a:gd name="T14" fmla="*/ 2147483646 w 707"/>
                <a:gd name="T15" fmla="*/ 2147483646 h 295"/>
                <a:gd name="T16" fmla="*/ 2147483646 w 707"/>
                <a:gd name="T17" fmla="*/ 2147483646 h 295"/>
                <a:gd name="T18" fmla="*/ 2147483646 w 707"/>
                <a:gd name="T19" fmla="*/ 2147483646 h 295"/>
                <a:gd name="T20" fmla="*/ 2147483646 w 707"/>
                <a:gd name="T21" fmla="*/ 2147483646 h 295"/>
                <a:gd name="T22" fmla="*/ 2147483646 w 707"/>
                <a:gd name="T23" fmla="*/ 2147483646 h 295"/>
                <a:gd name="T24" fmla="*/ 2147483646 w 707"/>
                <a:gd name="T25" fmla="*/ 2147483646 h 295"/>
                <a:gd name="T26" fmla="*/ 2147483646 w 707"/>
                <a:gd name="T27" fmla="*/ 2147483646 h 295"/>
                <a:gd name="T28" fmla="*/ 2147483646 w 707"/>
                <a:gd name="T29" fmla="*/ 2147483646 h 295"/>
                <a:gd name="T30" fmla="*/ 2147483646 w 707"/>
                <a:gd name="T31" fmla="*/ 2147483646 h 295"/>
                <a:gd name="T32" fmla="*/ 2147483646 w 707"/>
                <a:gd name="T33" fmla="*/ 2147483646 h 295"/>
                <a:gd name="T34" fmla="*/ 2147483646 w 707"/>
                <a:gd name="T35" fmla="*/ 2147483646 h 295"/>
                <a:gd name="T36" fmla="*/ 2147483646 w 707"/>
                <a:gd name="T37" fmla="*/ 2147483646 h 295"/>
                <a:gd name="T38" fmla="*/ 2147483646 w 707"/>
                <a:gd name="T39" fmla="*/ 2147483646 h 295"/>
                <a:gd name="T40" fmla="*/ 2147483646 w 707"/>
                <a:gd name="T41" fmla="*/ 2147483646 h 295"/>
                <a:gd name="T42" fmla="*/ 2147483646 w 707"/>
                <a:gd name="T43" fmla="*/ 2147483646 h 295"/>
                <a:gd name="T44" fmla="*/ 2147483646 w 707"/>
                <a:gd name="T45" fmla="*/ 2147483646 h 295"/>
                <a:gd name="T46" fmla="*/ 2147483646 w 707"/>
                <a:gd name="T47" fmla="*/ 2147483646 h 295"/>
                <a:gd name="T48" fmla="*/ 2147483646 w 707"/>
                <a:gd name="T49" fmla="*/ 2147483646 h 295"/>
                <a:gd name="T50" fmla="*/ 2147483646 w 707"/>
                <a:gd name="T51" fmla="*/ 2147483646 h 295"/>
                <a:gd name="T52" fmla="*/ 2147483646 w 707"/>
                <a:gd name="T53" fmla="*/ 2147483646 h 295"/>
                <a:gd name="T54" fmla="*/ 2147483646 w 707"/>
                <a:gd name="T55" fmla="*/ 2147483646 h 295"/>
                <a:gd name="T56" fmla="*/ 2147483646 w 707"/>
                <a:gd name="T57" fmla="*/ 2147483646 h 295"/>
                <a:gd name="T58" fmla="*/ 2147483646 w 707"/>
                <a:gd name="T59" fmla="*/ 2147483646 h 295"/>
                <a:gd name="T60" fmla="*/ 2147483646 w 707"/>
                <a:gd name="T61" fmla="*/ 2147483646 h 295"/>
                <a:gd name="T62" fmla="*/ 2147483646 w 707"/>
                <a:gd name="T63" fmla="*/ 2147483646 h 295"/>
                <a:gd name="T64" fmla="*/ 2147483646 w 707"/>
                <a:gd name="T65" fmla="*/ 2147483646 h 295"/>
                <a:gd name="T66" fmla="*/ 2147483646 w 707"/>
                <a:gd name="T67" fmla="*/ 2147483646 h 295"/>
                <a:gd name="T68" fmla="*/ 2147483646 w 707"/>
                <a:gd name="T69" fmla="*/ 2147483646 h 295"/>
                <a:gd name="T70" fmla="*/ 2147483646 w 707"/>
                <a:gd name="T71" fmla="*/ 2147483646 h 295"/>
                <a:gd name="T72" fmla="*/ 2147483646 w 707"/>
                <a:gd name="T73" fmla="*/ 2147483646 h 295"/>
                <a:gd name="T74" fmla="*/ 2147483646 w 707"/>
                <a:gd name="T75" fmla="*/ 2147483646 h 295"/>
                <a:gd name="T76" fmla="*/ 2147483646 w 707"/>
                <a:gd name="T77" fmla="*/ 2147483646 h 295"/>
                <a:gd name="T78" fmla="*/ 2147483646 w 707"/>
                <a:gd name="T79" fmla="*/ 2147483646 h 295"/>
                <a:gd name="T80" fmla="*/ 2147483646 w 707"/>
                <a:gd name="T81" fmla="*/ 2147483646 h 29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07"/>
                <a:gd name="T124" fmla="*/ 0 h 295"/>
                <a:gd name="T125" fmla="*/ 707 w 707"/>
                <a:gd name="T126" fmla="*/ 295 h 29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07" h="295">
                  <a:moveTo>
                    <a:pt x="317" y="295"/>
                  </a:moveTo>
                  <a:lnTo>
                    <a:pt x="306" y="288"/>
                  </a:lnTo>
                  <a:lnTo>
                    <a:pt x="291" y="280"/>
                  </a:lnTo>
                  <a:lnTo>
                    <a:pt x="258" y="261"/>
                  </a:lnTo>
                  <a:lnTo>
                    <a:pt x="244" y="250"/>
                  </a:lnTo>
                  <a:lnTo>
                    <a:pt x="231" y="238"/>
                  </a:lnTo>
                  <a:lnTo>
                    <a:pt x="220" y="226"/>
                  </a:lnTo>
                  <a:lnTo>
                    <a:pt x="215" y="215"/>
                  </a:lnTo>
                  <a:lnTo>
                    <a:pt x="210" y="215"/>
                  </a:lnTo>
                  <a:lnTo>
                    <a:pt x="204" y="181"/>
                  </a:lnTo>
                  <a:lnTo>
                    <a:pt x="215" y="181"/>
                  </a:lnTo>
                  <a:lnTo>
                    <a:pt x="221" y="182"/>
                  </a:lnTo>
                  <a:lnTo>
                    <a:pt x="228" y="187"/>
                  </a:lnTo>
                  <a:lnTo>
                    <a:pt x="234" y="195"/>
                  </a:lnTo>
                  <a:lnTo>
                    <a:pt x="244" y="195"/>
                  </a:lnTo>
                  <a:lnTo>
                    <a:pt x="244" y="171"/>
                  </a:lnTo>
                  <a:lnTo>
                    <a:pt x="236" y="165"/>
                  </a:lnTo>
                  <a:lnTo>
                    <a:pt x="224" y="157"/>
                  </a:lnTo>
                  <a:lnTo>
                    <a:pt x="196" y="146"/>
                  </a:lnTo>
                  <a:lnTo>
                    <a:pt x="164" y="138"/>
                  </a:lnTo>
                  <a:lnTo>
                    <a:pt x="129" y="133"/>
                  </a:lnTo>
                  <a:lnTo>
                    <a:pt x="59" y="128"/>
                  </a:lnTo>
                  <a:lnTo>
                    <a:pt x="27" y="128"/>
                  </a:lnTo>
                  <a:lnTo>
                    <a:pt x="2" y="127"/>
                  </a:lnTo>
                  <a:lnTo>
                    <a:pt x="0" y="103"/>
                  </a:lnTo>
                  <a:lnTo>
                    <a:pt x="8" y="97"/>
                  </a:lnTo>
                  <a:lnTo>
                    <a:pt x="19" y="92"/>
                  </a:lnTo>
                  <a:lnTo>
                    <a:pt x="43" y="85"/>
                  </a:lnTo>
                  <a:lnTo>
                    <a:pt x="72" y="84"/>
                  </a:lnTo>
                  <a:lnTo>
                    <a:pt x="102" y="85"/>
                  </a:lnTo>
                  <a:lnTo>
                    <a:pt x="132" y="90"/>
                  </a:lnTo>
                  <a:lnTo>
                    <a:pt x="161" y="100"/>
                  </a:lnTo>
                  <a:lnTo>
                    <a:pt x="185" y="111"/>
                  </a:lnTo>
                  <a:lnTo>
                    <a:pt x="196" y="117"/>
                  </a:lnTo>
                  <a:lnTo>
                    <a:pt x="204" y="125"/>
                  </a:lnTo>
                  <a:lnTo>
                    <a:pt x="231" y="136"/>
                  </a:lnTo>
                  <a:lnTo>
                    <a:pt x="245" y="138"/>
                  </a:lnTo>
                  <a:lnTo>
                    <a:pt x="253" y="136"/>
                  </a:lnTo>
                  <a:lnTo>
                    <a:pt x="261" y="131"/>
                  </a:lnTo>
                  <a:lnTo>
                    <a:pt x="261" y="116"/>
                  </a:lnTo>
                  <a:lnTo>
                    <a:pt x="252" y="109"/>
                  </a:lnTo>
                  <a:lnTo>
                    <a:pt x="245" y="104"/>
                  </a:lnTo>
                  <a:lnTo>
                    <a:pt x="240" y="97"/>
                  </a:lnTo>
                  <a:lnTo>
                    <a:pt x="240" y="90"/>
                  </a:lnTo>
                  <a:lnTo>
                    <a:pt x="242" y="84"/>
                  </a:lnTo>
                  <a:lnTo>
                    <a:pt x="247" y="78"/>
                  </a:lnTo>
                  <a:lnTo>
                    <a:pt x="260" y="63"/>
                  </a:lnTo>
                  <a:lnTo>
                    <a:pt x="293" y="40"/>
                  </a:lnTo>
                  <a:lnTo>
                    <a:pt x="309" y="32"/>
                  </a:lnTo>
                  <a:lnTo>
                    <a:pt x="320" y="25"/>
                  </a:lnTo>
                  <a:lnTo>
                    <a:pt x="334" y="24"/>
                  </a:lnTo>
                  <a:lnTo>
                    <a:pt x="350" y="21"/>
                  </a:lnTo>
                  <a:lnTo>
                    <a:pt x="385" y="14"/>
                  </a:lnTo>
                  <a:lnTo>
                    <a:pt x="467" y="3"/>
                  </a:lnTo>
                  <a:lnTo>
                    <a:pt x="508" y="0"/>
                  </a:lnTo>
                  <a:lnTo>
                    <a:pt x="545" y="1"/>
                  </a:lnTo>
                  <a:lnTo>
                    <a:pt x="576" y="6"/>
                  </a:lnTo>
                  <a:lnTo>
                    <a:pt x="591" y="13"/>
                  </a:lnTo>
                  <a:lnTo>
                    <a:pt x="602" y="19"/>
                  </a:lnTo>
                  <a:lnTo>
                    <a:pt x="623" y="41"/>
                  </a:lnTo>
                  <a:lnTo>
                    <a:pt x="648" y="65"/>
                  </a:lnTo>
                  <a:lnTo>
                    <a:pt x="672" y="90"/>
                  </a:lnTo>
                  <a:lnTo>
                    <a:pt x="691" y="116"/>
                  </a:lnTo>
                  <a:lnTo>
                    <a:pt x="701" y="123"/>
                  </a:lnTo>
                  <a:lnTo>
                    <a:pt x="705" y="135"/>
                  </a:lnTo>
                  <a:lnTo>
                    <a:pt x="707" y="147"/>
                  </a:lnTo>
                  <a:lnTo>
                    <a:pt x="705" y="163"/>
                  </a:lnTo>
                  <a:lnTo>
                    <a:pt x="697" y="192"/>
                  </a:lnTo>
                  <a:lnTo>
                    <a:pt x="693" y="204"/>
                  </a:lnTo>
                  <a:lnTo>
                    <a:pt x="688" y="215"/>
                  </a:lnTo>
                  <a:lnTo>
                    <a:pt x="667" y="226"/>
                  </a:lnTo>
                  <a:lnTo>
                    <a:pt x="662" y="231"/>
                  </a:lnTo>
                  <a:lnTo>
                    <a:pt x="654" y="236"/>
                  </a:lnTo>
                  <a:lnTo>
                    <a:pt x="645" y="242"/>
                  </a:lnTo>
                  <a:lnTo>
                    <a:pt x="631" y="252"/>
                  </a:lnTo>
                  <a:lnTo>
                    <a:pt x="613" y="258"/>
                  </a:lnTo>
                  <a:lnTo>
                    <a:pt x="599" y="263"/>
                  </a:lnTo>
                  <a:lnTo>
                    <a:pt x="586" y="268"/>
                  </a:lnTo>
                  <a:lnTo>
                    <a:pt x="575" y="272"/>
                  </a:lnTo>
                  <a:lnTo>
                    <a:pt x="556" y="279"/>
                  </a:lnTo>
                  <a:lnTo>
                    <a:pt x="541" y="284"/>
                  </a:lnTo>
                  <a:lnTo>
                    <a:pt x="500" y="295"/>
                  </a:lnTo>
                  <a:lnTo>
                    <a:pt x="317" y="295"/>
                  </a:lnTo>
                  <a:close/>
                </a:path>
              </a:pathLst>
            </a:custGeom>
            <a:solidFill>
              <a:srgbClr val="FF1F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3" name="Freeform 10">
              <a:extLst>
                <a:ext uri="{FF2B5EF4-FFF2-40B4-BE49-F238E27FC236}">
                  <a16:creationId xmlns:a16="http://schemas.microsoft.com/office/drawing/2014/main" id="{B1FB49B6-E67F-4B84-8C74-1FA1A188F8FB}"/>
                </a:ext>
              </a:extLst>
            </p:cNvPr>
            <p:cNvSpPr>
              <a:spLocks/>
            </p:cNvSpPr>
            <p:nvPr/>
          </p:nvSpPr>
          <p:spPr bwMode="auto">
            <a:xfrm>
              <a:off x="8312151" y="1046163"/>
              <a:ext cx="773113" cy="495300"/>
            </a:xfrm>
            <a:custGeom>
              <a:avLst/>
              <a:gdLst>
                <a:gd name="T0" fmla="*/ 2147483646 w 487"/>
                <a:gd name="T1" fmla="*/ 2147483646 h 312"/>
                <a:gd name="T2" fmla="*/ 2147483646 w 487"/>
                <a:gd name="T3" fmla="*/ 2147483646 h 312"/>
                <a:gd name="T4" fmla="*/ 2147483646 w 487"/>
                <a:gd name="T5" fmla="*/ 2147483646 h 312"/>
                <a:gd name="T6" fmla="*/ 2147483646 w 487"/>
                <a:gd name="T7" fmla="*/ 2147483646 h 312"/>
                <a:gd name="T8" fmla="*/ 2147483646 w 487"/>
                <a:gd name="T9" fmla="*/ 2147483646 h 312"/>
                <a:gd name="T10" fmla="*/ 2147483646 w 487"/>
                <a:gd name="T11" fmla="*/ 2147483646 h 312"/>
                <a:gd name="T12" fmla="*/ 2147483646 w 487"/>
                <a:gd name="T13" fmla="*/ 2147483646 h 312"/>
                <a:gd name="T14" fmla="*/ 2147483646 w 487"/>
                <a:gd name="T15" fmla="*/ 2147483646 h 312"/>
                <a:gd name="T16" fmla="*/ 2147483646 w 487"/>
                <a:gd name="T17" fmla="*/ 2147483646 h 312"/>
                <a:gd name="T18" fmla="*/ 0 w 487"/>
                <a:gd name="T19" fmla="*/ 2147483646 h 312"/>
                <a:gd name="T20" fmla="*/ 0 w 487"/>
                <a:gd name="T21" fmla="*/ 2147483646 h 312"/>
                <a:gd name="T22" fmla="*/ 2147483646 w 487"/>
                <a:gd name="T23" fmla="*/ 2147483646 h 312"/>
                <a:gd name="T24" fmla="*/ 2147483646 w 487"/>
                <a:gd name="T25" fmla="*/ 2147483646 h 312"/>
                <a:gd name="T26" fmla="*/ 2147483646 w 487"/>
                <a:gd name="T27" fmla="*/ 2147483646 h 312"/>
                <a:gd name="T28" fmla="*/ 2147483646 w 487"/>
                <a:gd name="T29" fmla="*/ 2147483646 h 312"/>
                <a:gd name="T30" fmla="*/ 2147483646 w 487"/>
                <a:gd name="T31" fmla="*/ 2147483646 h 312"/>
                <a:gd name="T32" fmla="*/ 2147483646 w 487"/>
                <a:gd name="T33" fmla="*/ 2147483646 h 312"/>
                <a:gd name="T34" fmla="*/ 2147483646 w 487"/>
                <a:gd name="T35" fmla="*/ 2147483646 h 312"/>
                <a:gd name="T36" fmla="*/ 2147483646 w 487"/>
                <a:gd name="T37" fmla="*/ 2147483646 h 312"/>
                <a:gd name="T38" fmla="*/ 2147483646 w 487"/>
                <a:gd name="T39" fmla="*/ 2147483646 h 312"/>
                <a:gd name="T40" fmla="*/ 2147483646 w 487"/>
                <a:gd name="T41" fmla="*/ 0 h 312"/>
                <a:gd name="T42" fmla="*/ 2147483646 w 487"/>
                <a:gd name="T43" fmla="*/ 0 h 312"/>
                <a:gd name="T44" fmla="*/ 2147483646 w 487"/>
                <a:gd name="T45" fmla="*/ 2147483646 h 312"/>
                <a:gd name="T46" fmla="*/ 2147483646 w 487"/>
                <a:gd name="T47" fmla="*/ 2147483646 h 312"/>
                <a:gd name="T48" fmla="*/ 2147483646 w 487"/>
                <a:gd name="T49" fmla="*/ 2147483646 h 312"/>
                <a:gd name="T50" fmla="*/ 2147483646 w 487"/>
                <a:gd name="T51" fmla="*/ 2147483646 h 312"/>
                <a:gd name="T52" fmla="*/ 2147483646 w 487"/>
                <a:gd name="T53" fmla="*/ 2147483646 h 312"/>
                <a:gd name="T54" fmla="*/ 2147483646 w 487"/>
                <a:gd name="T55" fmla="*/ 2147483646 h 312"/>
                <a:gd name="T56" fmla="*/ 2147483646 w 487"/>
                <a:gd name="T57" fmla="*/ 2147483646 h 312"/>
                <a:gd name="T58" fmla="*/ 2147483646 w 487"/>
                <a:gd name="T59" fmla="*/ 2147483646 h 312"/>
                <a:gd name="T60" fmla="*/ 2147483646 w 487"/>
                <a:gd name="T61" fmla="*/ 2147483646 h 312"/>
                <a:gd name="T62" fmla="*/ 2147483646 w 487"/>
                <a:gd name="T63" fmla="*/ 2147483646 h 312"/>
                <a:gd name="T64" fmla="*/ 2147483646 w 487"/>
                <a:gd name="T65" fmla="*/ 2147483646 h 312"/>
                <a:gd name="T66" fmla="*/ 2147483646 w 487"/>
                <a:gd name="T67" fmla="*/ 2147483646 h 312"/>
                <a:gd name="T68" fmla="*/ 2147483646 w 487"/>
                <a:gd name="T69" fmla="*/ 2147483646 h 312"/>
                <a:gd name="T70" fmla="*/ 2147483646 w 487"/>
                <a:gd name="T71" fmla="*/ 2147483646 h 312"/>
                <a:gd name="T72" fmla="*/ 2147483646 w 487"/>
                <a:gd name="T73" fmla="*/ 2147483646 h 312"/>
                <a:gd name="T74" fmla="*/ 2147483646 w 487"/>
                <a:gd name="T75" fmla="*/ 2147483646 h 312"/>
                <a:gd name="T76" fmla="*/ 2147483646 w 487"/>
                <a:gd name="T77" fmla="*/ 2147483646 h 312"/>
                <a:gd name="T78" fmla="*/ 2147483646 w 487"/>
                <a:gd name="T79" fmla="*/ 2147483646 h 312"/>
                <a:gd name="T80" fmla="*/ 2147483646 w 487"/>
                <a:gd name="T81" fmla="*/ 2147483646 h 312"/>
                <a:gd name="T82" fmla="*/ 2147483646 w 487"/>
                <a:gd name="T83" fmla="*/ 2147483646 h 312"/>
                <a:gd name="T84" fmla="*/ 2147483646 w 487"/>
                <a:gd name="T85" fmla="*/ 2147483646 h 312"/>
                <a:gd name="T86" fmla="*/ 2147483646 w 487"/>
                <a:gd name="T87" fmla="*/ 2147483646 h 312"/>
                <a:gd name="T88" fmla="*/ 2147483646 w 487"/>
                <a:gd name="T89" fmla="*/ 2147483646 h 312"/>
                <a:gd name="T90" fmla="*/ 2147483646 w 487"/>
                <a:gd name="T91" fmla="*/ 2147483646 h 312"/>
                <a:gd name="T92" fmla="*/ 2147483646 w 487"/>
                <a:gd name="T93" fmla="*/ 2147483646 h 312"/>
                <a:gd name="T94" fmla="*/ 2147483646 w 487"/>
                <a:gd name="T95" fmla="*/ 2147483646 h 312"/>
                <a:gd name="T96" fmla="*/ 2147483646 w 487"/>
                <a:gd name="T97" fmla="*/ 2147483646 h 312"/>
                <a:gd name="T98" fmla="*/ 2147483646 w 487"/>
                <a:gd name="T99" fmla="*/ 2147483646 h 312"/>
                <a:gd name="T100" fmla="*/ 2147483646 w 487"/>
                <a:gd name="T101" fmla="*/ 2147483646 h 312"/>
                <a:gd name="T102" fmla="*/ 2147483646 w 487"/>
                <a:gd name="T103" fmla="*/ 2147483646 h 312"/>
                <a:gd name="T104" fmla="*/ 2147483646 w 487"/>
                <a:gd name="T105" fmla="*/ 2147483646 h 312"/>
                <a:gd name="T106" fmla="*/ 2147483646 w 487"/>
                <a:gd name="T107" fmla="*/ 2147483646 h 312"/>
                <a:gd name="T108" fmla="*/ 2147483646 w 487"/>
                <a:gd name="T109" fmla="*/ 2147483646 h 312"/>
                <a:gd name="T110" fmla="*/ 2147483646 w 487"/>
                <a:gd name="T111" fmla="*/ 2147483646 h 3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87"/>
                <a:gd name="T169" fmla="*/ 0 h 312"/>
                <a:gd name="T170" fmla="*/ 487 w 487"/>
                <a:gd name="T171" fmla="*/ 312 h 31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87" h="312">
                  <a:moveTo>
                    <a:pt x="202" y="312"/>
                  </a:moveTo>
                  <a:lnTo>
                    <a:pt x="148" y="303"/>
                  </a:lnTo>
                  <a:lnTo>
                    <a:pt x="95" y="289"/>
                  </a:lnTo>
                  <a:lnTo>
                    <a:pt x="72" y="267"/>
                  </a:lnTo>
                  <a:lnTo>
                    <a:pt x="51" y="248"/>
                  </a:lnTo>
                  <a:lnTo>
                    <a:pt x="36" y="233"/>
                  </a:lnTo>
                  <a:lnTo>
                    <a:pt x="25" y="222"/>
                  </a:lnTo>
                  <a:lnTo>
                    <a:pt x="16" y="214"/>
                  </a:lnTo>
                  <a:lnTo>
                    <a:pt x="9" y="208"/>
                  </a:lnTo>
                  <a:lnTo>
                    <a:pt x="0" y="200"/>
                  </a:lnTo>
                  <a:lnTo>
                    <a:pt x="0" y="149"/>
                  </a:lnTo>
                  <a:lnTo>
                    <a:pt x="1" y="122"/>
                  </a:lnTo>
                  <a:lnTo>
                    <a:pt x="5" y="97"/>
                  </a:lnTo>
                  <a:lnTo>
                    <a:pt x="11" y="72"/>
                  </a:lnTo>
                  <a:lnTo>
                    <a:pt x="21" y="48"/>
                  </a:lnTo>
                  <a:lnTo>
                    <a:pt x="35" y="29"/>
                  </a:lnTo>
                  <a:lnTo>
                    <a:pt x="44" y="19"/>
                  </a:lnTo>
                  <a:lnTo>
                    <a:pt x="56" y="11"/>
                  </a:lnTo>
                  <a:lnTo>
                    <a:pt x="92" y="5"/>
                  </a:lnTo>
                  <a:lnTo>
                    <a:pt x="129" y="2"/>
                  </a:lnTo>
                  <a:lnTo>
                    <a:pt x="169" y="0"/>
                  </a:lnTo>
                  <a:lnTo>
                    <a:pt x="208" y="0"/>
                  </a:lnTo>
                  <a:lnTo>
                    <a:pt x="250" y="4"/>
                  </a:lnTo>
                  <a:lnTo>
                    <a:pt x="290" y="8"/>
                  </a:lnTo>
                  <a:lnTo>
                    <a:pt x="328" y="15"/>
                  </a:lnTo>
                  <a:lnTo>
                    <a:pt x="365" y="23"/>
                  </a:lnTo>
                  <a:lnTo>
                    <a:pt x="372" y="29"/>
                  </a:lnTo>
                  <a:lnTo>
                    <a:pt x="377" y="34"/>
                  </a:lnTo>
                  <a:lnTo>
                    <a:pt x="384" y="35"/>
                  </a:lnTo>
                  <a:lnTo>
                    <a:pt x="384" y="42"/>
                  </a:lnTo>
                  <a:lnTo>
                    <a:pt x="393" y="48"/>
                  </a:lnTo>
                  <a:lnTo>
                    <a:pt x="401" y="54"/>
                  </a:lnTo>
                  <a:lnTo>
                    <a:pt x="411" y="61"/>
                  </a:lnTo>
                  <a:lnTo>
                    <a:pt x="423" y="67"/>
                  </a:lnTo>
                  <a:lnTo>
                    <a:pt x="423" y="72"/>
                  </a:lnTo>
                  <a:lnTo>
                    <a:pt x="436" y="81"/>
                  </a:lnTo>
                  <a:lnTo>
                    <a:pt x="446" y="94"/>
                  </a:lnTo>
                  <a:lnTo>
                    <a:pt x="462" y="121"/>
                  </a:lnTo>
                  <a:lnTo>
                    <a:pt x="487" y="179"/>
                  </a:lnTo>
                  <a:lnTo>
                    <a:pt x="486" y="194"/>
                  </a:lnTo>
                  <a:lnTo>
                    <a:pt x="482" y="205"/>
                  </a:lnTo>
                  <a:lnTo>
                    <a:pt x="476" y="216"/>
                  </a:lnTo>
                  <a:lnTo>
                    <a:pt x="468" y="227"/>
                  </a:lnTo>
                  <a:lnTo>
                    <a:pt x="447" y="246"/>
                  </a:lnTo>
                  <a:lnTo>
                    <a:pt x="423" y="263"/>
                  </a:lnTo>
                  <a:lnTo>
                    <a:pt x="395" y="278"/>
                  </a:lnTo>
                  <a:lnTo>
                    <a:pt x="366" y="290"/>
                  </a:lnTo>
                  <a:lnTo>
                    <a:pt x="339" y="298"/>
                  </a:lnTo>
                  <a:lnTo>
                    <a:pt x="315" y="306"/>
                  </a:lnTo>
                  <a:lnTo>
                    <a:pt x="299" y="308"/>
                  </a:lnTo>
                  <a:lnTo>
                    <a:pt x="287" y="309"/>
                  </a:lnTo>
                  <a:lnTo>
                    <a:pt x="264" y="311"/>
                  </a:lnTo>
                  <a:lnTo>
                    <a:pt x="253" y="311"/>
                  </a:lnTo>
                  <a:lnTo>
                    <a:pt x="240" y="311"/>
                  </a:lnTo>
                  <a:lnTo>
                    <a:pt x="223" y="312"/>
                  </a:lnTo>
                  <a:lnTo>
                    <a:pt x="202" y="312"/>
                  </a:lnTo>
                  <a:close/>
                </a:path>
              </a:pathLst>
            </a:custGeom>
            <a:solidFill>
              <a:srgbClr val="FF1F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4" name="Freeform 11">
              <a:extLst>
                <a:ext uri="{FF2B5EF4-FFF2-40B4-BE49-F238E27FC236}">
                  <a16:creationId xmlns:a16="http://schemas.microsoft.com/office/drawing/2014/main" id="{9DE12DF6-CFA0-4703-8E06-53016B3DEB80}"/>
                </a:ext>
              </a:extLst>
            </p:cNvPr>
            <p:cNvSpPr>
              <a:spLocks/>
            </p:cNvSpPr>
            <p:nvPr/>
          </p:nvSpPr>
          <p:spPr bwMode="auto">
            <a:xfrm>
              <a:off x="9605963" y="1204913"/>
              <a:ext cx="576262" cy="322262"/>
            </a:xfrm>
            <a:custGeom>
              <a:avLst/>
              <a:gdLst>
                <a:gd name="T0" fmla="*/ 2147483646 w 363"/>
                <a:gd name="T1" fmla="*/ 2147483646 h 203"/>
                <a:gd name="T2" fmla="*/ 2147483646 w 363"/>
                <a:gd name="T3" fmla="*/ 2147483646 h 203"/>
                <a:gd name="T4" fmla="*/ 2147483646 w 363"/>
                <a:gd name="T5" fmla="*/ 2147483646 h 203"/>
                <a:gd name="T6" fmla="*/ 2147483646 w 363"/>
                <a:gd name="T7" fmla="*/ 2147483646 h 203"/>
                <a:gd name="T8" fmla="*/ 0 w 363"/>
                <a:gd name="T9" fmla="*/ 2147483646 h 203"/>
                <a:gd name="T10" fmla="*/ 0 w 363"/>
                <a:gd name="T11" fmla="*/ 2147483646 h 203"/>
                <a:gd name="T12" fmla="*/ 2147483646 w 363"/>
                <a:gd name="T13" fmla="*/ 2147483646 h 203"/>
                <a:gd name="T14" fmla="*/ 2147483646 w 363"/>
                <a:gd name="T15" fmla="*/ 2147483646 h 203"/>
                <a:gd name="T16" fmla="*/ 2147483646 w 363"/>
                <a:gd name="T17" fmla="*/ 2147483646 h 203"/>
                <a:gd name="T18" fmla="*/ 2147483646 w 363"/>
                <a:gd name="T19" fmla="*/ 2147483646 h 203"/>
                <a:gd name="T20" fmla="*/ 2147483646 w 363"/>
                <a:gd name="T21" fmla="*/ 2147483646 h 203"/>
                <a:gd name="T22" fmla="*/ 2147483646 w 363"/>
                <a:gd name="T23" fmla="*/ 2147483646 h 203"/>
                <a:gd name="T24" fmla="*/ 2147483646 w 363"/>
                <a:gd name="T25" fmla="*/ 2147483646 h 203"/>
                <a:gd name="T26" fmla="*/ 2147483646 w 363"/>
                <a:gd name="T27" fmla="*/ 2147483646 h 203"/>
                <a:gd name="T28" fmla="*/ 2147483646 w 363"/>
                <a:gd name="T29" fmla="*/ 2147483646 h 203"/>
                <a:gd name="T30" fmla="*/ 2147483646 w 363"/>
                <a:gd name="T31" fmla="*/ 0 h 203"/>
                <a:gd name="T32" fmla="*/ 2147483646 w 363"/>
                <a:gd name="T33" fmla="*/ 0 h 203"/>
                <a:gd name="T34" fmla="*/ 2147483646 w 363"/>
                <a:gd name="T35" fmla="*/ 2147483646 h 203"/>
                <a:gd name="T36" fmla="*/ 2147483646 w 363"/>
                <a:gd name="T37" fmla="*/ 2147483646 h 203"/>
                <a:gd name="T38" fmla="*/ 2147483646 w 363"/>
                <a:gd name="T39" fmla="*/ 2147483646 h 203"/>
                <a:gd name="T40" fmla="*/ 2147483646 w 363"/>
                <a:gd name="T41" fmla="*/ 2147483646 h 203"/>
                <a:gd name="T42" fmla="*/ 2147483646 w 363"/>
                <a:gd name="T43" fmla="*/ 2147483646 h 203"/>
                <a:gd name="T44" fmla="*/ 2147483646 w 363"/>
                <a:gd name="T45" fmla="*/ 2147483646 h 203"/>
                <a:gd name="T46" fmla="*/ 2147483646 w 363"/>
                <a:gd name="T47" fmla="*/ 2147483646 h 203"/>
                <a:gd name="T48" fmla="*/ 2147483646 w 363"/>
                <a:gd name="T49" fmla="*/ 2147483646 h 203"/>
                <a:gd name="T50" fmla="*/ 2147483646 w 363"/>
                <a:gd name="T51" fmla="*/ 2147483646 h 203"/>
                <a:gd name="T52" fmla="*/ 2147483646 w 363"/>
                <a:gd name="T53" fmla="*/ 2147483646 h 203"/>
                <a:gd name="T54" fmla="*/ 2147483646 w 363"/>
                <a:gd name="T55" fmla="*/ 2147483646 h 203"/>
                <a:gd name="T56" fmla="*/ 2147483646 w 363"/>
                <a:gd name="T57" fmla="*/ 2147483646 h 203"/>
                <a:gd name="T58" fmla="*/ 2147483646 w 363"/>
                <a:gd name="T59" fmla="*/ 2147483646 h 20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63"/>
                <a:gd name="T91" fmla="*/ 0 h 203"/>
                <a:gd name="T92" fmla="*/ 363 w 363"/>
                <a:gd name="T93" fmla="*/ 203 h 20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63" h="203">
                  <a:moveTo>
                    <a:pt x="56" y="203"/>
                  </a:moveTo>
                  <a:lnTo>
                    <a:pt x="10" y="179"/>
                  </a:lnTo>
                  <a:lnTo>
                    <a:pt x="10" y="173"/>
                  </a:lnTo>
                  <a:lnTo>
                    <a:pt x="3" y="173"/>
                  </a:lnTo>
                  <a:lnTo>
                    <a:pt x="0" y="143"/>
                  </a:lnTo>
                  <a:lnTo>
                    <a:pt x="0" y="116"/>
                  </a:lnTo>
                  <a:lnTo>
                    <a:pt x="5" y="92"/>
                  </a:lnTo>
                  <a:lnTo>
                    <a:pt x="13" y="71"/>
                  </a:lnTo>
                  <a:lnTo>
                    <a:pt x="24" y="54"/>
                  </a:lnTo>
                  <a:lnTo>
                    <a:pt x="38" y="40"/>
                  </a:lnTo>
                  <a:lnTo>
                    <a:pt x="56" y="27"/>
                  </a:lnTo>
                  <a:lnTo>
                    <a:pt x="75" y="18"/>
                  </a:lnTo>
                  <a:lnTo>
                    <a:pt x="97" y="10"/>
                  </a:lnTo>
                  <a:lnTo>
                    <a:pt x="120" y="5"/>
                  </a:lnTo>
                  <a:lnTo>
                    <a:pt x="144" y="2"/>
                  </a:lnTo>
                  <a:lnTo>
                    <a:pt x="169" y="0"/>
                  </a:lnTo>
                  <a:lnTo>
                    <a:pt x="220" y="0"/>
                  </a:lnTo>
                  <a:lnTo>
                    <a:pt x="271" y="5"/>
                  </a:lnTo>
                  <a:lnTo>
                    <a:pt x="287" y="10"/>
                  </a:lnTo>
                  <a:lnTo>
                    <a:pt x="300" y="16"/>
                  </a:lnTo>
                  <a:lnTo>
                    <a:pt x="325" y="37"/>
                  </a:lnTo>
                  <a:lnTo>
                    <a:pt x="344" y="60"/>
                  </a:lnTo>
                  <a:lnTo>
                    <a:pt x="362" y="89"/>
                  </a:lnTo>
                  <a:lnTo>
                    <a:pt x="363" y="133"/>
                  </a:lnTo>
                  <a:lnTo>
                    <a:pt x="343" y="146"/>
                  </a:lnTo>
                  <a:lnTo>
                    <a:pt x="322" y="157"/>
                  </a:lnTo>
                  <a:lnTo>
                    <a:pt x="280" y="174"/>
                  </a:lnTo>
                  <a:lnTo>
                    <a:pt x="239" y="189"/>
                  </a:lnTo>
                  <a:lnTo>
                    <a:pt x="191" y="203"/>
                  </a:lnTo>
                  <a:lnTo>
                    <a:pt x="56" y="203"/>
                  </a:lnTo>
                  <a:close/>
                </a:path>
              </a:pathLst>
            </a:custGeom>
            <a:solidFill>
              <a:srgbClr val="000000"/>
            </a:solidFill>
            <a:ln w="0">
              <a:solidFill>
                <a:srgbClr val="000000"/>
              </a:solidFill>
              <a:round/>
              <a:headEnd/>
              <a:tailEnd/>
            </a:ln>
          </p:spPr>
          <p:txBody>
            <a:bodyPr/>
            <a:lstStyle/>
            <a:p>
              <a:endParaRPr lang="en-US"/>
            </a:p>
          </p:txBody>
        </p:sp>
        <p:sp>
          <p:nvSpPr>
            <p:cNvPr id="18445" name="Freeform 12">
              <a:extLst>
                <a:ext uri="{FF2B5EF4-FFF2-40B4-BE49-F238E27FC236}">
                  <a16:creationId xmlns:a16="http://schemas.microsoft.com/office/drawing/2014/main" id="{E43C24D3-E1B2-4503-B3D0-2672527D0C34}"/>
                </a:ext>
              </a:extLst>
            </p:cNvPr>
            <p:cNvSpPr>
              <a:spLocks/>
            </p:cNvSpPr>
            <p:nvPr/>
          </p:nvSpPr>
          <p:spPr bwMode="auto">
            <a:xfrm>
              <a:off x="9672638" y="1285876"/>
              <a:ext cx="201612" cy="193675"/>
            </a:xfrm>
            <a:custGeom>
              <a:avLst/>
              <a:gdLst>
                <a:gd name="T0" fmla="*/ 0 w 127"/>
                <a:gd name="T1" fmla="*/ 2147483646 h 122"/>
                <a:gd name="T2" fmla="*/ 2147483646 w 127"/>
                <a:gd name="T3" fmla="*/ 2147483646 h 122"/>
                <a:gd name="T4" fmla="*/ 2147483646 w 127"/>
                <a:gd name="T5" fmla="*/ 2147483646 h 122"/>
                <a:gd name="T6" fmla="*/ 2147483646 w 127"/>
                <a:gd name="T7" fmla="*/ 2147483646 h 122"/>
                <a:gd name="T8" fmla="*/ 2147483646 w 127"/>
                <a:gd name="T9" fmla="*/ 2147483646 h 122"/>
                <a:gd name="T10" fmla="*/ 2147483646 w 127"/>
                <a:gd name="T11" fmla="*/ 2147483646 h 122"/>
                <a:gd name="T12" fmla="*/ 2147483646 w 127"/>
                <a:gd name="T13" fmla="*/ 2147483646 h 122"/>
                <a:gd name="T14" fmla="*/ 2147483646 w 127"/>
                <a:gd name="T15" fmla="*/ 2147483646 h 122"/>
                <a:gd name="T16" fmla="*/ 2147483646 w 127"/>
                <a:gd name="T17" fmla="*/ 2147483646 h 122"/>
                <a:gd name="T18" fmla="*/ 2147483646 w 127"/>
                <a:gd name="T19" fmla="*/ 2147483646 h 122"/>
                <a:gd name="T20" fmla="*/ 2147483646 w 127"/>
                <a:gd name="T21" fmla="*/ 0 h 122"/>
                <a:gd name="T22" fmla="*/ 2147483646 w 127"/>
                <a:gd name="T23" fmla="*/ 2147483646 h 122"/>
                <a:gd name="T24" fmla="*/ 2147483646 w 127"/>
                <a:gd name="T25" fmla="*/ 2147483646 h 122"/>
                <a:gd name="T26" fmla="*/ 2147483646 w 127"/>
                <a:gd name="T27" fmla="*/ 2147483646 h 122"/>
                <a:gd name="T28" fmla="*/ 2147483646 w 127"/>
                <a:gd name="T29" fmla="*/ 2147483646 h 122"/>
                <a:gd name="T30" fmla="*/ 2147483646 w 127"/>
                <a:gd name="T31" fmla="*/ 2147483646 h 122"/>
                <a:gd name="T32" fmla="*/ 2147483646 w 127"/>
                <a:gd name="T33" fmla="*/ 2147483646 h 122"/>
                <a:gd name="T34" fmla="*/ 2147483646 w 127"/>
                <a:gd name="T35" fmla="*/ 2147483646 h 122"/>
                <a:gd name="T36" fmla="*/ 2147483646 w 127"/>
                <a:gd name="T37" fmla="*/ 2147483646 h 122"/>
                <a:gd name="T38" fmla="*/ 2147483646 w 127"/>
                <a:gd name="T39" fmla="*/ 2147483646 h 122"/>
                <a:gd name="T40" fmla="*/ 0 w 127"/>
                <a:gd name="T41" fmla="*/ 2147483646 h 1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7"/>
                <a:gd name="T64" fmla="*/ 0 h 122"/>
                <a:gd name="T65" fmla="*/ 127 w 127"/>
                <a:gd name="T66" fmla="*/ 122 h 12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7" h="122">
                  <a:moveTo>
                    <a:pt x="0" y="122"/>
                  </a:moveTo>
                  <a:lnTo>
                    <a:pt x="4" y="108"/>
                  </a:lnTo>
                  <a:lnTo>
                    <a:pt x="12" y="93"/>
                  </a:lnTo>
                  <a:lnTo>
                    <a:pt x="23" y="81"/>
                  </a:lnTo>
                  <a:lnTo>
                    <a:pt x="36" y="68"/>
                  </a:lnTo>
                  <a:lnTo>
                    <a:pt x="65" y="46"/>
                  </a:lnTo>
                  <a:lnTo>
                    <a:pt x="90" y="27"/>
                  </a:lnTo>
                  <a:lnTo>
                    <a:pt x="98" y="16"/>
                  </a:lnTo>
                  <a:lnTo>
                    <a:pt x="105" y="8"/>
                  </a:lnTo>
                  <a:lnTo>
                    <a:pt x="114" y="3"/>
                  </a:lnTo>
                  <a:lnTo>
                    <a:pt x="127" y="0"/>
                  </a:lnTo>
                  <a:lnTo>
                    <a:pt x="125" y="8"/>
                  </a:lnTo>
                  <a:lnTo>
                    <a:pt x="122" y="13"/>
                  </a:lnTo>
                  <a:lnTo>
                    <a:pt x="111" y="22"/>
                  </a:lnTo>
                  <a:lnTo>
                    <a:pt x="100" y="28"/>
                  </a:lnTo>
                  <a:lnTo>
                    <a:pt x="92" y="38"/>
                  </a:lnTo>
                  <a:lnTo>
                    <a:pt x="73" y="57"/>
                  </a:lnTo>
                  <a:lnTo>
                    <a:pt x="55" y="78"/>
                  </a:lnTo>
                  <a:lnTo>
                    <a:pt x="38" y="98"/>
                  </a:lnTo>
                  <a:lnTo>
                    <a:pt x="23" y="122"/>
                  </a:lnTo>
                  <a:lnTo>
                    <a:pt x="0" y="122"/>
                  </a:lnTo>
                  <a:close/>
                </a:path>
              </a:pathLst>
            </a:custGeom>
            <a:solidFill>
              <a:srgbClr val="1F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6" name="Freeform 13">
              <a:extLst>
                <a:ext uri="{FF2B5EF4-FFF2-40B4-BE49-F238E27FC236}">
                  <a16:creationId xmlns:a16="http://schemas.microsoft.com/office/drawing/2014/main" id="{21BD3A66-9517-46C1-8425-AA688418FB13}"/>
                </a:ext>
              </a:extLst>
            </p:cNvPr>
            <p:cNvSpPr>
              <a:spLocks/>
            </p:cNvSpPr>
            <p:nvPr/>
          </p:nvSpPr>
          <p:spPr bwMode="auto">
            <a:xfrm>
              <a:off x="9771063" y="1420814"/>
              <a:ext cx="44450" cy="58737"/>
            </a:xfrm>
            <a:custGeom>
              <a:avLst/>
              <a:gdLst>
                <a:gd name="T0" fmla="*/ 2147483646 w 28"/>
                <a:gd name="T1" fmla="*/ 2147483646 h 37"/>
                <a:gd name="T2" fmla="*/ 0 w 28"/>
                <a:gd name="T3" fmla="*/ 2147483646 h 37"/>
                <a:gd name="T4" fmla="*/ 2147483646 w 28"/>
                <a:gd name="T5" fmla="*/ 2147483646 h 37"/>
                <a:gd name="T6" fmla="*/ 2147483646 w 28"/>
                <a:gd name="T7" fmla="*/ 2147483646 h 37"/>
                <a:gd name="T8" fmla="*/ 2147483646 w 28"/>
                <a:gd name="T9" fmla="*/ 2147483646 h 37"/>
                <a:gd name="T10" fmla="*/ 2147483646 w 28"/>
                <a:gd name="T11" fmla="*/ 0 h 37"/>
                <a:gd name="T12" fmla="*/ 2147483646 w 28"/>
                <a:gd name="T13" fmla="*/ 2147483646 h 37"/>
                <a:gd name="T14" fmla="*/ 2147483646 w 28"/>
                <a:gd name="T15" fmla="*/ 2147483646 h 37"/>
                <a:gd name="T16" fmla="*/ 2147483646 w 28"/>
                <a:gd name="T17" fmla="*/ 2147483646 h 37"/>
                <a:gd name="T18" fmla="*/ 2147483646 w 28"/>
                <a:gd name="T19" fmla="*/ 2147483646 h 37"/>
                <a:gd name="T20" fmla="*/ 2147483646 w 28"/>
                <a:gd name="T21" fmla="*/ 2147483646 h 37"/>
                <a:gd name="T22" fmla="*/ 2147483646 w 28"/>
                <a:gd name="T23" fmla="*/ 2147483646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
                <a:gd name="T37" fmla="*/ 0 h 37"/>
                <a:gd name="T38" fmla="*/ 28 w 28"/>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 h="37">
                  <a:moveTo>
                    <a:pt x="4" y="37"/>
                  </a:moveTo>
                  <a:lnTo>
                    <a:pt x="0" y="35"/>
                  </a:lnTo>
                  <a:lnTo>
                    <a:pt x="1" y="21"/>
                  </a:lnTo>
                  <a:lnTo>
                    <a:pt x="8" y="12"/>
                  </a:lnTo>
                  <a:lnTo>
                    <a:pt x="16" y="5"/>
                  </a:lnTo>
                  <a:lnTo>
                    <a:pt x="28" y="0"/>
                  </a:lnTo>
                  <a:lnTo>
                    <a:pt x="27" y="10"/>
                  </a:lnTo>
                  <a:lnTo>
                    <a:pt x="27" y="16"/>
                  </a:lnTo>
                  <a:lnTo>
                    <a:pt x="24" y="26"/>
                  </a:lnTo>
                  <a:lnTo>
                    <a:pt x="17" y="32"/>
                  </a:lnTo>
                  <a:lnTo>
                    <a:pt x="12" y="34"/>
                  </a:lnTo>
                  <a:lnTo>
                    <a:pt x="4" y="37"/>
                  </a:lnTo>
                  <a:close/>
                </a:path>
              </a:pathLst>
            </a:custGeom>
            <a:solidFill>
              <a:srgbClr val="1F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7" name="Freeform 14">
              <a:extLst>
                <a:ext uri="{FF2B5EF4-FFF2-40B4-BE49-F238E27FC236}">
                  <a16:creationId xmlns:a16="http://schemas.microsoft.com/office/drawing/2014/main" id="{829D1090-1FDE-4E6B-BAB6-431A2A9FCDE4}"/>
                </a:ext>
              </a:extLst>
            </p:cNvPr>
            <p:cNvSpPr>
              <a:spLocks/>
            </p:cNvSpPr>
            <p:nvPr/>
          </p:nvSpPr>
          <p:spPr bwMode="auto">
            <a:xfrm>
              <a:off x="8385175" y="1112839"/>
              <a:ext cx="598488" cy="346075"/>
            </a:xfrm>
            <a:custGeom>
              <a:avLst/>
              <a:gdLst>
                <a:gd name="T0" fmla="*/ 2147483646 w 377"/>
                <a:gd name="T1" fmla="*/ 2147483646 h 218"/>
                <a:gd name="T2" fmla="*/ 2147483646 w 377"/>
                <a:gd name="T3" fmla="*/ 2147483646 h 218"/>
                <a:gd name="T4" fmla="*/ 2147483646 w 377"/>
                <a:gd name="T5" fmla="*/ 2147483646 h 218"/>
                <a:gd name="T6" fmla="*/ 2147483646 w 377"/>
                <a:gd name="T7" fmla="*/ 2147483646 h 218"/>
                <a:gd name="T8" fmla="*/ 2147483646 w 377"/>
                <a:gd name="T9" fmla="*/ 2147483646 h 218"/>
                <a:gd name="T10" fmla="*/ 2147483646 w 377"/>
                <a:gd name="T11" fmla="*/ 2147483646 h 218"/>
                <a:gd name="T12" fmla="*/ 2147483646 w 377"/>
                <a:gd name="T13" fmla="*/ 2147483646 h 218"/>
                <a:gd name="T14" fmla="*/ 0 w 377"/>
                <a:gd name="T15" fmla="*/ 2147483646 h 218"/>
                <a:gd name="T16" fmla="*/ 2147483646 w 377"/>
                <a:gd name="T17" fmla="*/ 2147483646 h 218"/>
                <a:gd name="T18" fmla="*/ 2147483646 w 377"/>
                <a:gd name="T19" fmla="*/ 2147483646 h 218"/>
                <a:gd name="T20" fmla="*/ 2147483646 w 377"/>
                <a:gd name="T21" fmla="*/ 2147483646 h 218"/>
                <a:gd name="T22" fmla="*/ 2147483646 w 377"/>
                <a:gd name="T23" fmla="*/ 2147483646 h 218"/>
                <a:gd name="T24" fmla="*/ 2147483646 w 377"/>
                <a:gd name="T25" fmla="*/ 2147483646 h 218"/>
                <a:gd name="T26" fmla="*/ 2147483646 w 377"/>
                <a:gd name="T27" fmla="*/ 2147483646 h 218"/>
                <a:gd name="T28" fmla="*/ 2147483646 w 377"/>
                <a:gd name="T29" fmla="*/ 2147483646 h 218"/>
                <a:gd name="T30" fmla="*/ 2147483646 w 377"/>
                <a:gd name="T31" fmla="*/ 0 h 218"/>
                <a:gd name="T32" fmla="*/ 2147483646 w 377"/>
                <a:gd name="T33" fmla="*/ 0 h 218"/>
                <a:gd name="T34" fmla="*/ 2147483646 w 377"/>
                <a:gd name="T35" fmla="*/ 0 h 218"/>
                <a:gd name="T36" fmla="*/ 2147483646 w 377"/>
                <a:gd name="T37" fmla="*/ 2147483646 h 218"/>
                <a:gd name="T38" fmla="*/ 2147483646 w 377"/>
                <a:gd name="T39" fmla="*/ 2147483646 h 218"/>
                <a:gd name="T40" fmla="*/ 2147483646 w 377"/>
                <a:gd name="T41" fmla="*/ 2147483646 h 218"/>
                <a:gd name="T42" fmla="*/ 2147483646 w 377"/>
                <a:gd name="T43" fmla="*/ 2147483646 h 218"/>
                <a:gd name="T44" fmla="*/ 2147483646 w 377"/>
                <a:gd name="T45" fmla="*/ 2147483646 h 218"/>
                <a:gd name="T46" fmla="*/ 2147483646 w 377"/>
                <a:gd name="T47" fmla="*/ 2147483646 h 218"/>
                <a:gd name="T48" fmla="*/ 2147483646 w 377"/>
                <a:gd name="T49" fmla="*/ 2147483646 h 218"/>
                <a:gd name="T50" fmla="*/ 2147483646 w 377"/>
                <a:gd name="T51" fmla="*/ 2147483646 h 218"/>
                <a:gd name="T52" fmla="*/ 2147483646 w 377"/>
                <a:gd name="T53" fmla="*/ 2147483646 h 218"/>
                <a:gd name="T54" fmla="*/ 2147483646 w 377"/>
                <a:gd name="T55" fmla="*/ 2147483646 h 218"/>
                <a:gd name="T56" fmla="*/ 2147483646 w 377"/>
                <a:gd name="T57" fmla="*/ 2147483646 h 218"/>
                <a:gd name="T58" fmla="*/ 2147483646 w 377"/>
                <a:gd name="T59" fmla="*/ 2147483646 h 218"/>
                <a:gd name="T60" fmla="*/ 2147483646 w 377"/>
                <a:gd name="T61" fmla="*/ 2147483646 h 218"/>
                <a:gd name="T62" fmla="*/ 2147483646 w 377"/>
                <a:gd name="T63" fmla="*/ 2147483646 h 218"/>
                <a:gd name="T64" fmla="*/ 2147483646 w 377"/>
                <a:gd name="T65" fmla="*/ 2147483646 h 218"/>
                <a:gd name="T66" fmla="*/ 2147483646 w 377"/>
                <a:gd name="T67" fmla="*/ 2147483646 h 218"/>
                <a:gd name="T68" fmla="*/ 2147483646 w 377"/>
                <a:gd name="T69" fmla="*/ 2147483646 h 218"/>
                <a:gd name="T70" fmla="*/ 2147483646 w 377"/>
                <a:gd name="T71" fmla="*/ 2147483646 h 218"/>
                <a:gd name="T72" fmla="*/ 2147483646 w 377"/>
                <a:gd name="T73" fmla="*/ 2147483646 h 218"/>
                <a:gd name="T74" fmla="*/ 2147483646 w 377"/>
                <a:gd name="T75" fmla="*/ 2147483646 h 218"/>
                <a:gd name="T76" fmla="*/ 2147483646 w 377"/>
                <a:gd name="T77" fmla="*/ 2147483646 h 218"/>
                <a:gd name="T78" fmla="*/ 2147483646 w 377"/>
                <a:gd name="T79" fmla="*/ 2147483646 h 218"/>
                <a:gd name="T80" fmla="*/ 2147483646 w 377"/>
                <a:gd name="T81" fmla="*/ 2147483646 h 218"/>
                <a:gd name="T82" fmla="*/ 2147483646 w 377"/>
                <a:gd name="T83" fmla="*/ 2147483646 h 2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7"/>
                <a:gd name="T127" fmla="*/ 0 h 218"/>
                <a:gd name="T128" fmla="*/ 377 w 377"/>
                <a:gd name="T129" fmla="*/ 218 h 2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7" h="218">
                  <a:moveTo>
                    <a:pt x="178" y="218"/>
                  </a:moveTo>
                  <a:lnTo>
                    <a:pt x="127" y="206"/>
                  </a:lnTo>
                  <a:lnTo>
                    <a:pt x="104" y="198"/>
                  </a:lnTo>
                  <a:lnTo>
                    <a:pt x="78" y="194"/>
                  </a:lnTo>
                  <a:lnTo>
                    <a:pt x="78" y="190"/>
                  </a:lnTo>
                  <a:lnTo>
                    <a:pt x="57" y="180"/>
                  </a:lnTo>
                  <a:lnTo>
                    <a:pt x="38" y="171"/>
                  </a:lnTo>
                  <a:lnTo>
                    <a:pt x="0" y="147"/>
                  </a:lnTo>
                  <a:lnTo>
                    <a:pt x="2" y="120"/>
                  </a:lnTo>
                  <a:lnTo>
                    <a:pt x="5" y="96"/>
                  </a:lnTo>
                  <a:lnTo>
                    <a:pt x="10" y="76"/>
                  </a:lnTo>
                  <a:lnTo>
                    <a:pt x="18" y="57"/>
                  </a:lnTo>
                  <a:lnTo>
                    <a:pt x="29" y="41"/>
                  </a:lnTo>
                  <a:lnTo>
                    <a:pt x="45" y="25"/>
                  </a:lnTo>
                  <a:lnTo>
                    <a:pt x="64" y="12"/>
                  </a:lnTo>
                  <a:lnTo>
                    <a:pt x="88" y="0"/>
                  </a:lnTo>
                  <a:lnTo>
                    <a:pt x="121" y="0"/>
                  </a:lnTo>
                  <a:lnTo>
                    <a:pt x="151" y="0"/>
                  </a:lnTo>
                  <a:lnTo>
                    <a:pt x="209" y="1"/>
                  </a:lnTo>
                  <a:lnTo>
                    <a:pt x="237" y="4"/>
                  </a:lnTo>
                  <a:lnTo>
                    <a:pt x="264" y="11"/>
                  </a:lnTo>
                  <a:lnTo>
                    <a:pt x="293" y="22"/>
                  </a:lnTo>
                  <a:lnTo>
                    <a:pt x="323" y="36"/>
                  </a:lnTo>
                  <a:lnTo>
                    <a:pt x="328" y="44"/>
                  </a:lnTo>
                  <a:lnTo>
                    <a:pt x="338" y="52"/>
                  </a:lnTo>
                  <a:lnTo>
                    <a:pt x="347" y="60"/>
                  </a:lnTo>
                  <a:lnTo>
                    <a:pt x="355" y="65"/>
                  </a:lnTo>
                  <a:lnTo>
                    <a:pt x="365" y="76"/>
                  </a:lnTo>
                  <a:lnTo>
                    <a:pt x="371" y="87"/>
                  </a:lnTo>
                  <a:lnTo>
                    <a:pt x="376" y="96"/>
                  </a:lnTo>
                  <a:lnTo>
                    <a:pt x="377" y="104"/>
                  </a:lnTo>
                  <a:lnTo>
                    <a:pt x="377" y="120"/>
                  </a:lnTo>
                  <a:lnTo>
                    <a:pt x="373" y="134"/>
                  </a:lnTo>
                  <a:lnTo>
                    <a:pt x="363" y="148"/>
                  </a:lnTo>
                  <a:lnTo>
                    <a:pt x="350" y="163"/>
                  </a:lnTo>
                  <a:lnTo>
                    <a:pt x="336" y="177"/>
                  </a:lnTo>
                  <a:lnTo>
                    <a:pt x="322" y="194"/>
                  </a:lnTo>
                  <a:lnTo>
                    <a:pt x="303" y="202"/>
                  </a:lnTo>
                  <a:lnTo>
                    <a:pt x="285" y="207"/>
                  </a:lnTo>
                  <a:lnTo>
                    <a:pt x="250" y="213"/>
                  </a:lnTo>
                  <a:lnTo>
                    <a:pt x="215" y="217"/>
                  </a:lnTo>
                  <a:lnTo>
                    <a:pt x="178" y="218"/>
                  </a:lnTo>
                  <a:close/>
                </a:path>
              </a:pathLst>
            </a:custGeom>
            <a:solidFill>
              <a:srgbClr val="000000"/>
            </a:solidFill>
            <a:ln w="0">
              <a:solidFill>
                <a:srgbClr val="000000"/>
              </a:solidFill>
              <a:round/>
              <a:headEnd/>
              <a:tailEnd/>
            </a:ln>
          </p:spPr>
          <p:txBody>
            <a:bodyPr/>
            <a:lstStyle/>
            <a:p>
              <a:endParaRPr lang="en-US"/>
            </a:p>
          </p:txBody>
        </p:sp>
        <p:sp>
          <p:nvSpPr>
            <p:cNvPr id="18448" name="Freeform 15">
              <a:extLst>
                <a:ext uri="{FF2B5EF4-FFF2-40B4-BE49-F238E27FC236}">
                  <a16:creationId xmlns:a16="http://schemas.microsoft.com/office/drawing/2014/main" id="{085A1062-AC30-49DC-8EF1-9F9B578BB0A2}"/>
                </a:ext>
              </a:extLst>
            </p:cNvPr>
            <p:cNvSpPr>
              <a:spLocks/>
            </p:cNvSpPr>
            <p:nvPr/>
          </p:nvSpPr>
          <p:spPr bwMode="auto">
            <a:xfrm>
              <a:off x="9934576" y="1295400"/>
              <a:ext cx="106363" cy="141288"/>
            </a:xfrm>
            <a:custGeom>
              <a:avLst/>
              <a:gdLst>
                <a:gd name="T0" fmla="*/ 0 w 67"/>
                <a:gd name="T1" fmla="*/ 2147483646 h 89"/>
                <a:gd name="T2" fmla="*/ 2147483646 w 67"/>
                <a:gd name="T3" fmla="*/ 2147483646 h 89"/>
                <a:gd name="T4" fmla="*/ 2147483646 w 67"/>
                <a:gd name="T5" fmla="*/ 2147483646 h 89"/>
                <a:gd name="T6" fmla="*/ 2147483646 w 67"/>
                <a:gd name="T7" fmla="*/ 2147483646 h 89"/>
                <a:gd name="T8" fmla="*/ 2147483646 w 67"/>
                <a:gd name="T9" fmla="*/ 2147483646 h 89"/>
                <a:gd name="T10" fmla="*/ 2147483646 w 67"/>
                <a:gd name="T11" fmla="*/ 2147483646 h 89"/>
                <a:gd name="T12" fmla="*/ 2147483646 w 67"/>
                <a:gd name="T13" fmla="*/ 2147483646 h 89"/>
                <a:gd name="T14" fmla="*/ 2147483646 w 67"/>
                <a:gd name="T15" fmla="*/ 0 h 89"/>
                <a:gd name="T16" fmla="*/ 2147483646 w 67"/>
                <a:gd name="T17" fmla="*/ 2147483646 h 89"/>
                <a:gd name="T18" fmla="*/ 2147483646 w 67"/>
                <a:gd name="T19" fmla="*/ 2147483646 h 89"/>
                <a:gd name="T20" fmla="*/ 2147483646 w 67"/>
                <a:gd name="T21" fmla="*/ 2147483646 h 89"/>
                <a:gd name="T22" fmla="*/ 2147483646 w 67"/>
                <a:gd name="T23" fmla="*/ 2147483646 h 89"/>
                <a:gd name="T24" fmla="*/ 2147483646 w 67"/>
                <a:gd name="T25" fmla="*/ 2147483646 h 89"/>
                <a:gd name="T26" fmla="*/ 2147483646 w 67"/>
                <a:gd name="T27" fmla="*/ 2147483646 h 89"/>
                <a:gd name="T28" fmla="*/ 0 w 67"/>
                <a:gd name="T29" fmla="*/ 2147483646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
                <a:gd name="T46" fmla="*/ 0 h 89"/>
                <a:gd name="T47" fmla="*/ 67 w 67"/>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 h="89">
                  <a:moveTo>
                    <a:pt x="0" y="89"/>
                  </a:moveTo>
                  <a:lnTo>
                    <a:pt x="3" y="76"/>
                  </a:lnTo>
                  <a:lnTo>
                    <a:pt x="10" y="64"/>
                  </a:lnTo>
                  <a:lnTo>
                    <a:pt x="26" y="35"/>
                  </a:lnTo>
                  <a:lnTo>
                    <a:pt x="34" y="22"/>
                  </a:lnTo>
                  <a:lnTo>
                    <a:pt x="45" y="11"/>
                  </a:lnTo>
                  <a:lnTo>
                    <a:pt x="56" y="5"/>
                  </a:lnTo>
                  <a:lnTo>
                    <a:pt x="67" y="0"/>
                  </a:lnTo>
                  <a:lnTo>
                    <a:pt x="65" y="8"/>
                  </a:lnTo>
                  <a:lnTo>
                    <a:pt x="62" y="19"/>
                  </a:lnTo>
                  <a:lnTo>
                    <a:pt x="48" y="43"/>
                  </a:lnTo>
                  <a:lnTo>
                    <a:pt x="30" y="65"/>
                  </a:lnTo>
                  <a:lnTo>
                    <a:pt x="24" y="76"/>
                  </a:lnTo>
                  <a:lnTo>
                    <a:pt x="19" y="84"/>
                  </a:lnTo>
                  <a:lnTo>
                    <a:pt x="0" y="89"/>
                  </a:lnTo>
                  <a:close/>
                </a:path>
              </a:pathLst>
            </a:custGeom>
            <a:solidFill>
              <a:srgbClr val="1F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9" name="Freeform 16">
              <a:extLst>
                <a:ext uri="{FF2B5EF4-FFF2-40B4-BE49-F238E27FC236}">
                  <a16:creationId xmlns:a16="http://schemas.microsoft.com/office/drawing/2014/main" id="{CEA40040-497D-46C6-8C30-7CAB36384F85}"/>
                </a:ext>
              </a:extLst>
            </p:cNvPr>
            <p:cNvSpPr>
              <a:spLocks/>
            </p:cNvSpPr>
            <p:nvPr/>
          </p:nvSpPr>
          <p:spPr bwMode="auto">
            <a:xfrm>
              <a:off x="8742364" y="1220789"/>
              <a:ext cx="123825" cy="193675"/>
            </a:xfrm>
            <a:custGeom>
              <a:avLst/>
              <a:gdLst>
                <a:gd name="T0" fmla="*/ 0 w 78"/>
                <a:gd name="T1" fmla="*/ 2147483646 h 122"/>
                <a:gd name="T2" fmla="*/ 2147483646 w 78"/>
                <a:gd name="T3" fmla="*/ 2147483646 h 122"/>
                <a:gd name="T4" fmla="*/ 2147483646 w 78"/>
                <a:gd name="T5" fmla="*/ 2147483646 h 122"/>
                <a:gd name="T6" fmla="*/ 2147483646 w 78"/>
                <a:gd name="T7" fmla="*/ 2147483646 h 122"/>
                <a:gd name="T8" fmla="*/ 2147483646 w 78"/>
                <a:gd name="T9" fmla="*/ 2147483646 h 122"/>
                <a:gd name="T10" fmla="*/ 2147483646 w 78"/>
                <a:gd name="T11" fmla="*/ 2147483646 h 122"/>
                <a:gd name="T12" fmla="*/ 2147483646 w 78"/>
                <a:gd name="T13" fmla="*/ 2147483646 h 122"/>
                <a:gd name="T14" fmla="*/ 2147483646 w 78"/>
                <a:gd name="T15" fmla="*/ 2147483646 h 122"/>
                <a:gd name="T16" fmla="*/ 2147483646 w 78"/>
                <a:gd name="T17" fmla="*/ 0 h 122"/>
                <a:gd name="T18" fmla="*/ 2147483646 w 78"/>
                <a:gd name="T19" fmla="*/ 0 h 122"/>
                <a:gd name="T20" fmla="*/ 2147483646 w 78"/>
                <a:gd name="T21" fmla="*/ 2147483646 h 122"/>
                <a:gd name="T22" fmla="*/ 2147483646 w 78"/>
                <a:gd name="T23" fmla="*/ 2147483646 h 122"/>
                <a:gd name="T24" fmla="*/ 2147483646 w 78"/>
                <a:gd name="T25" fmla="*/ 2147483646 h 122"/>
                <a:gd name="T26" fmla="*/ 2147483646 w 78"/>
                <a:gd name="T27" fmla="*/ 2147483646 h 122"/>
                <a:gd name="T28" fmla="*/ 2147483646 w 78"/>
                <a:gd name="T29" fmla="*/ 2147483646 h 122"/>
                <a:gd name="T30" fmla="*/ 2147483646 w 78"/>
                <a:gd name="T31" fmla="*/ 2147483646 h 122"/>
                <a:gd name="T32" fmla="*/ 2147483646 w 78"/>
                <a:gd name="T33" fmla="*/ 2147483646 h 122"/>
                <a:gd name="T34" fmla="*/ 2147483646 w 78"/>
                <a:gd name="T35" fmla="*/ 2147483646 h 122"/>
                <a:gd name="T36" fmla="*/ 0 w 78"/>
                <a:gd name="T37" fmla="*/ 2147483646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8"/>
                <a:gd name="T58" fmla="*/ 0 h 122"/>
                <a:gd name="T59" fmla="*/ 78 w 78"/>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8" h="122">
                  <a:moveTo>
                    <a:pt x="0" y="122"/>
                  </a:moveTo>
                  <a:lnTo>
                    <a:pt x="4" y="106"/>
                  </a:lnTo>
                  <a:lnTo>
                    <a:pt x="11" y="87"/>
                  </a:lnTo>
                  <a:lnTo>
                    <a:pt x="30" y="46"/>
                  </a:lnTo>
                  <a:lnTo>
                    <a:pt x="41" y="27"/>
                  </a:lnTo>
                  <a:lnTo>
                    <a:pt x="54" y="12"/>
                  </a:lnTo>
                  <a:lnTo>
                    <a:pt x="58" y="6"/>
                  </a:lnTo>
                  <a:lnTo>
                    <a:pt x="65" y="1"/>
                  </a:lnTo>
                  <a:lnTo>
                    <a:pt x="71" y="0"/>
                  </a:lnTo>
                  <a:lnTo>
                    <a:pt x="78" y="0"/>
                  </a:lnTo>
                  <a:lnTo>
                    <a:pt x="73" y="11"/>
                  </a:lnTo>
                  <a:lnTo>
                    <a:pt x="65" y="28"/>
                  </a:lnTo>
                  <a:lnTo>
                    <a:pt x="55" y="47"/>
                  </a:lnTo>
                  <a:lnTo>
                    <a:pt x="43" y="68"/>
                  </a:lnTo>
                  <a:lnTo>
                    <a:pt x="30" y="88"/>
                  </a:lnTo>
                  <a:lnTo>
                    <a:pt x="17" y="104"/>
                  </a:lnTo>
                  <a:lnTo>
                    <a:pt x="8" y="117"/>
                  </a:lnTo>
                  <a:lnTo>
                    <a:pt x="3" y="120"/>
                  </a:lnTo>
                  <a:lnTo>
                    <a:pt x="0" y="122"/>
                  </a:lnTo>
                  <a:close/>
                </a:path>
              </a:pathLst>
            </a:custGeom>
            <a:solidFill>
              <a:srgbClr val="1F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0" name="Freeform 17">
              <a:extLst>
                <a:ext uri="{FF2B5EF4-FFF2-40B4-BE49-F238E27FC236}">
                  <a16:creationId xmlns:a16="http://schemas.microsoft.com/office/drawing/2014/main" id="{39991C82-A5A4-49B3-BFE9-FFDAE2CBEDA5}"/>
                </a:ext>
              </a:extLst>
            </p:cNvPr>
            <p:cNvSpPr>
              <a:spLocks/>
            </p:cNvSpPr>
            <p:nvPr/>
          </p:nvSpPr>
          <p:spPr bwMode="auto">
            <a:xfrm>
              <a:off x="8572500" y="1263650"/>
              <a:ext cx="95250" cy="133350"/>
            </a:xfrm>
            <a:custGeom>
              <a:avLst/>
              <a:gdLst>
                <a:gd name="T0" fmla="*/ 2147483646 w 60"/>
                <a:gd name="T1" fmla="*/ 2147483646 h 84"/>
                <a:gd name="T2" fmla="*/ 0 w 60"/>
                <a:gd name="T3" fmla="*/ 2147483646 h 84"/>
                <a:gd name="T4" fmla="*/ 2147483646 w 60"/>
                <a:gd name="T5" fmla="*/ 2147483646 h 84"/>
                <a:gd name="T6" fmla="*/ 2147483646 w 60"/>
                <a:gd name="T7" fmla="*/ 2147483646 h 84"/>
                <a:gd name="T8" fmla="*/ 2147483646 w 60"/>
                <a:gd name="T9" fmla="*/ 2147483646 h 84"/>
                <a:gd name="T10" fmla="*/ 2147483646 w 60"/>
                <a:gd name="T11" fmla="*/ 2147483646 h 84"/>
                <a:gd name="T12" fmla="*/ 2147483646 w 60"/>
                <a:gd name="T13" fmla="*/ 2147483646 h 84"/>
                <a:gd name="T14" fmla="*/ 2147483646 w 60"/>
                <a:gd name="T15" fmla="*/ 0 h 84"/>
                <a:gd name="T16" fmla="*/ 2147483646 w 60"/>
                <a:gd name="T17" fmla="*/ 2147483646 h 84"/>
                <a:gd name="T18" fmla="*/ 2147483646 w 60"/>
                <a:gd name="T19" fmla="*/ 2147483646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84"/>
                <a:gd name="T32" fmla="*/ 60 w 60"/>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84">
                  <a:moveTo>
                    <a:pt x="6" y="84"/>
                  </a:moveTo>
                  <a:lnTo>
                    <a:pt x="0" y="82"/>
                  </a:lnTo>
                  <a:lnTo>
                    <a:pt x="3" y="73"/>
                  </a:lnTo>
                  <a:lnTo>
                    <a:pt x="8" y="63"/>
                  </a:lnTo>
                  <a:lnTo>
                    <a:pt x="21" y="41"/>
                  </a:lnTo>
                  <a:lnTo>
                    <a:pt x="38" y="19"/>
                  </a:lnTo>
                  <a:lnTo>
                    <a:pt x="52" y="1"/>
                  </a:lnTo>
                  <a:lnTo>
                    <a:pt x="60" y="0"/>
                  </a:lnTo>
                  <a:lnTo>
                    <a:pt x="16" y="82"/>
                  </a:lnTo>
                  <a:lnTo>
                    <a:pt x="6" y="84"/>
                  </a:lnTo>
                  <a:close/>
                </a:path>
              </a:pathLst>
            </a:custGeom>
            <a:solidFill>
              <a:srgbClr val="1F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1" name="Freeform 18">
              <a:extLst>
                <a:ext uri="{FF2B5EF4-FFF2-40B4-BE49-F238E27FC236}">
                  <a16:creationId xmlns:a16="http://schemas.microsoft.com/office/drawing/2014/main" id="{BA8B1540-197E-4272-85BE-6CA3CE9C655C}"/>
                </a:ext>
              </a:extLst>
            </p:cNvPr>
            <p:cNvSpPr>
              <a:spLocks/>
            </p:cNvSpPr>
            <p:nvPr/>
          </p:nvSpPr>
          <p:spPr bwMode="auto">
            <a:xfrm>
              <a:off x="8509000" y="1165226"/>
              <a:ext cx="171450" cy="207963"/>
            </a:xfrm>
            <a:custGeom>
              <a:avLst/>
              <a:gdLst>
                <a:gd name="T0" fmla="*/ 2147483646 w 108"/>
                <a:gd name="T1" fmla="*/ 2147483646 h 131"/>
                <a:gd name="T2" fmla="*/ 0 w 108"/>
                <a:gd name="T3" fmla="*/ 2147483646 h 131"/>
                <a:gd name="T4" fmla="*/ 0 w 108"/>
                <a:gd name="T5" fmla="*/ 2147483646 h 131"/>
                <a:gd name="T6" fmla="*/ 2147483646 w 108"/>
                <a:gd name="T7" fmla="*/ 2147483646 h 131"/>
                <a:gd name="T8" fmla="*/ 2147483646 w 108"/>
                <a:gd name="T9" fmla="*/ 2147483646 h 131"/>
                <a:gd name="T10" fmla="*/ 2147483646 w 108"/>
                <a:gd name="T11" fmla="*/ 2147483646 h 131"/>
                <a:gd name="T12" fmla="*/ 2147483646 w 108"/>
                <a:gd name="T13" fmla="*/ 2147483646 h 131"/>
                <a:gd name="T14" fmla="*/ 2147483646 w 108"/>
                <a:gd name="T15" fmla="*/ 2147483646 h 131"/>
                <a:gd name="T16" fmla="*/ 2147483646 w 108"/>
                <a:gd name="T17" fmla="*/ 2147483646 h 131"/>
                <a:gd name="T18" fmla="*/ 2147483646 w 108"/>
                <a:gd name="T19" fmla="*/ 2147483646 h 131"/>
                <a:gd name="T20" fmla="*/ 2147483646 w 108"/>
                <a:gd name="T21" fmla="*/ 2147483646 h 131"/>
                <a:gd name="T22" fmla="*/ 2147483646 w 108"/>
                <a:gd name="T23" fmla="*/ 2147483646 h 131"/>
                <a:gd name="T24" fmla="*/ 2147483646 w 108"/>
                <a:gd name="T25" fmla="*/ 0 h 131"/>
                <a:gd name="T26" fmla="*/ 2147483646 w 108"/>
                <a:gd name="T27" fmla="*/ 0 h 131"/>
                <a:gd name="T28" fmla="*/ 2147483646 w 108"/>
                <a:gd name="T29" fmla="*/ 0 h 131"/>
                <a:gd name="T30" fmla="*/ 2147483646 w 108"/>
                <a:gd name="T31" fmla="*/ 2147483646 h 131"/>
                <a:gd name="T32" fmla="*/ 2147483646 w 108"/>
                <a:gd name="T33" fmla="*/ 2147483646 h 131"/>
                <a:gd name="T34" fmla="*/ 2147483646 w 108"/>
                <a:gd name="T35" fmla="*/ 2147483646 h 131"/>
                <a:gd name="T36" fmla="*/ 2147483646 w 108"/>
                <a:gd name="T37" fmla="*/ 2147483646 h 131"/>
                <a:gd name="T38" fmla="*/ 2147483646 w 108"/>
                <a:gd name="T39" fmla="*/ 2147483646 h 131"/>
                <a:gd name="T40" fmla="*/ 2147483646 w 108"/>
                <a:gd name="T41" fmla="*/ 2147483646 h 131"/>
                <a:gd name="T42" fmla="*/ 2147483646 w 108"/>
                <a:gd name="T43" fmla="*/ 2147483646 h 1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8"/>
                <a:gd name="T67" fmla="*/ 0 h 131"/>
                <a:gd name="T68" fmla="*/ 108 w 108"/>
                <a:gd name="T69" fmla="*/ 131 h 13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8" h="131">
                  <a:moveTo>
                    <a:pt x="3" y="131"/>
                  </a:moveTo>
                  <a:lnTo>
                    <a:pt x="0" y="127"/>
                  </a:lnTo>
                  <a:lnTo>
                    <a:pt x="0" y="120"/>
                  </a:lnTo>
                  <a:lnTo>
                    <a:pt x="2" y="114"/>
                  </a:lnTo>
                  <a:lnTo>
                    <a:pt x="5" y="106"/>
                  </a:lnTo>
                  <a:lnTo>
                    <a:pt x="14" y="87"/>
                  </a:lnTo>
                  <a:lnTo>
                    <a:pt x="27" y="66"/>
                  </a:lnTo>
                  <a:lnTo>
                    <a:pt x="43" y="47"/>
                  </a:lnTo>
                  <a:lnTo>
                    <a:pt x="57" y="30"/>
                  </a:lnTo>
                  <a:lnTo>
                    <a:pt x="69" y="14"/>
                  </a:lnTo>
                  <a:lnTo>
                    <a:pt x="75" y="6"/>
                  </a:lnTo>
                  <a:lnTo>
                    <a:pt x="84" y="1"/>
                  </a:lnTo>
                  <a:lnTo>
                    <a:pt x="91" y="0"/>
                  </a:lnTo>
                  <a:lnTo>
                    <a:pt x="99" y="0"/>
                  </a:lnTo>
                  <a:lnTo>
                    <a:pt x="108" y="0"/>
                  </a:lnTo>
                  <a:lnTo>
                    <a:pt x="100" y="17"/>
                  </a:lnTo>
                  <a:lnTo>
                    <a:pt x="91" y="35"/>
                  </a:lnTo>
                  <a:lnTo>
                    <a:pt x="64" y="70"/>
                  </a:lnTo>
                  <a:lnTo>
                    <a:pt x="37" y="103"/>
                  </a:lnTo>
                  <a:lnTo>
                    <a:pt x="26" y="119"/>
                  </a:lnTo>
                  <a:lnTo>
                    <a:pt x="14" y="131"/>
                  </a:lnTo>
                  <a:lnTo>
                    <a:pt x="3" y="131"/>
                  </a:lnTo>
                  <a:close/>
                </a:path>
              </a:pathLst>
            </a:custGeom>
            <a:solidFill>
              <a:srgbClr val="1F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2" name="Freeform 19">
              <a:extLst>
                <a:ext uri="{FF2B5EF4-FFF2-40B4-BE49-F238E27FC236}">
                  <a16:creationId xmlns:a16="http://schemas.microsoft.com/office/drawing/2014/main" id="{327E7208-D1B1-4816-A1D3-F1BBF64513C5}"/>
                </a:ext>
              </a:extLst>
            </p:cNvPr>
            <p:cNvSpPr>
              <a:spLocks/>
            </p:cNvSpPr>
            <p:nvPr/>
          </p:nvSpPr>
          <p:spPr bwMode="auto">
            <a:xfrm>
              <a:off x="9694863" y="1255713"/>
              <a:ext cx="157162" cy="107950"/>
            </a:xfrm>
            <a:custGeom>
              <a:avLst/>
              <a:gdLst>
                <a:gd name="T0" fmla="*/ 0 w 99"/>
                <a:gd name="T1" fmla="*/ 2147483646 h 68"/>
                <a:gd name="T2" fmla="*/ 2147483646 w 99"/>
                <a:gd name="T3" fmla="*/ 2147483646 h 68"/>
                <a:gd name="T4" fmla="*/ 2147483646 w 99"/>
                <a:gd name="T5" fmla="*/ 2147483646 h 68"/>
                <a:gd name="T6" fmla="*/ 2147483646 w 99"/>
                <a:gd name="T7" fmla="*/ 2147483646 h 68"/>
                <a:gd name="T8" fmla="*/ 2147483646 w 99"/>
                <a:gd name="T9" fmla="*/ 2147483646 h 68"/>
                <a:gd name="T10" fmla="*/ 2147483646 w 99"/>
                <a:gd name="T11" fmla="*/ 2147483646 h 68"/>
                <a:gd name="T12" fmla="*/ 2147483646 w 99"/>
                <a:gd name="T13" fmla="*/ 0 h 68"/>
                <a:gd name="T14" fmla="*/ 2147483646 w 99"/>
                <a:gd name="T15" fmla="*/ 2147483646 h 68"/>
                <a:gd name="T16" fmla="*/ 2147483646 w 99"/>
                <a:gd name="T17" fmla="*/ 2147483646 h 68"/>
                <a:gd name="T18" fmla="*/ 2147483646 w 99"/>
                <a:gd name="T19" fmla="*/ 2147483646 h 68"/>
                <a:gd name="T20" fmla="*/ 2147483646 w 99"/>
                <a:gd name="T21" fmla="*/ 2147483646 h 68"/>
                <a:gd name="T22" fmla="*/ 0 w 99"/>
                <a:gd name="T23" fmla="*/ 2147483646 h 6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9"/>
                <a:gd name="T37" fmla="*/ 0 h 68"/>
                <a:gd name="T38" fmla="*/ 99 w 99"/>
                <a:gd name="T39" fmla="*/ 68 h 6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9" h="68">
                  <a:moveTo>
                    <a:pt x="0" y="68"/>
                  </a:moveTo>
                  <a:lnTo>
                    <a:pt x="5" y="52"/>
                  </a:lnTo>
                  <a:lnTo>
                    <a:pt x="14" y="39"/>
                  </a:lnTo>
                  <a:lnTo>
                    <a:pt x="25" y="28"/>
                  </a:lnTo>
                  <a:lnTo>
                    <a:pt x="38" y="20"/>
                  </a:lnTo>
                  <a:lnTo>
                    <a:pt x="68" y="8"/>
                  </a:lnTo>
                  <a:lnTo>
                    <a:pt x="99" y="0"/>
                  </a:lnTo>
                  <a:lnTo>
                    <a:pt x="91" y="11"/>
                  </a:lnTo>
                  <a:lnTo>
                    <a:pt x="80" y="22"/>
                  </a:lnTo>
                  <a:lnTo>
                    <a:pt x="54" y="39"/>
                  </a:lnTo>
                  <a:lnTo>
                    <a:pt x="27" y="55"/>
                  </a:lnTo>
                  <a:lnTo>
                    <a:pt x="0" y="68"/>
                  </a:lnTo>
                  <a:close/>
                </a:path>
              </a:pathLst>
            </a:custGeom>
            <a:solidFill>
              <a:srgbClr val="1F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3" name="Freeform 20">
              <a:extLst>
                <a:ext uri="{FF2B5EF4-FFF2-40B4-BE49-F238E27FC236}">
                  <a16:creationId xmlns:a16="http://schemas.microsoft.com/office/drawing/2014/main" id="{463DA3C7-72EB-4126-B9DE-18C021579925}"/>
                </a:ext>
              </a:extLst>
            </p:cNvPr>
            <p:cNvSpPr>
              <a:spLocks/>
            </p:cNvSpPr>
            <p:nvPr/>
          </p:nvSpPr>
          <p:spPr bwMode="auto">
            <a:xfrm>
              <a:off x="8437563" y="1174751"/>
              <a:ext cx="87312" cy="131763"/>
            </a:xfrm>
            <a:custGeom>
              <a:avLst/>
              <a:gdLst>
                <a:gd name="T0" fmla="*/ 0 w 55"/>
                <a:gd name="T1" fmla="*/ 2147483646 h 83"/>
                <a:gd name="T2" fmla="*/ 2147483646 w 55"/>
                <a:gd name="T3" fmla="*/ 2147483646 h 83"/>
                <a:gd name="T4" fmla="*/ 2147483646 w 55"/>
                <a:gd name="T5" fmla="*/ 2147483646 h 83"/>
                <a:gd name="T6" fmla="*/ 2147483646 w 55"/>
                <a:gd name="T7" fmla="*/ 2147483646 h 83"/>
                <a:gd name="T8" fmla="*/ 2147483646 w 55"/>
                <a:gd name="T9" fmla="*/ 2147483646 h 83"/>
                <a:gd name="T10" fmla="*/ 2147483646 w 55"/>
                <a:gd name="T11" fmla="*/ 2147483646 h 83"/>
                <a:gd name="T12" fmla="*/ 2147483646 w 55"/>
                <a:gd name="T13" fmla="*/ 0 h 83"/>
                <a:gd name="T14" fmla="*/ 2147483646 w 55"/>
                <a:gd name="T15" fmla="*/ 2147483646 h 83"/>
                <a:gd name="T16" fmla="*/ 2147483646 w 55"/>
                <a:gd name="T17" fmla="*/ 2147483646 h 83"/>
                <a:gd name="T18" fmla="*/ 2147483646 w 55"/>
                <a:gd name="T19" fmla="*/ 2147483646 h 83"/>
                <a:gd name="T20" fmla="*/ 0 w 55"/>
                <a:gd name="T21" fmla="*/ 2147483646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83"/>
                <a:gd name="T35" fmla="*/ 55 w 55"/>
                <a:gd name="T36" fmla="*/ 83 h 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83">
                  <a:moveTo>
                    <a:pt x="0" y="83"/>
                  </a:moveTo>
                  <a:lnTo>
                    <a:pt x="5" y="56"/>
                  </a:lnTo>
                  <a:lnTo>
                    <a:pt x="15" y="32"/>
                  </a:lnTo>
                  <a:lnTo>
                    <a:pt x="23" y="22"/>
                  </a:lnTo>
                  <a:lnTo>
                    <a:pt x="31" y="13"/>
                  </a:lnTo>
                  <a:lnTo>
                    <a:pt x="42" y="5"/>
                  </a:lnTo>
                  <a:lnTo>
                    <a:pt x="55" y="0"/>
                  </a:lnTo>
                  <a:lnTo>
                    <a:pt x="43" y="19"/>
                  </a:lnTo>
                  <a:lnTo>
                    <a:pt x="29" y="41"/>
                  </a:lnTo>
                  <a:lnTo>
                    <a:pt x="15" y="64"/>
                  </a:lnTo>
                  <a:lnTo>
                    <a:pt x="0" y="83"/>
                  </a:lnTo>
                  <a:close/>
                </a:path>
              </a:pathLst>
            </a:custGeom>
            <a:solidFill>
              <a:srgbClr val="1F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4" name="Freeform 21">
              <a:extLst>
                <a:ext uri="{FF2B5EF4-FFF2-40B4-BE49-F238E27FC236}">
                  <a16:creationId xmlns:a16="http://schemas.microsoft.com/office/drawing/2014/main" id="{7D45B9DD-1BB2-4A16-8933-CB0C05A7B908}"/>
                </a:ext>
              </a:extLst>
            </p:cNvPr>
            <p:cNvSpPr>
              <a:spLocks/>
            </p:cNvSpPr>
            <p:nvPr/>
          </p:nvSpPr>
          <p:spPr bwMode="auto">
            <a:xfrm>
              <a:off x="10137776" y="646113"/>
              <a:ext cx="415925" cy="647700"/>
            </a:xfrm>
            <a:custGeom>
              <a:avLst/>
              <a:gdLst>
                <a:gd name="T0" fmla="*/ 2147483646 w 262"/>
                <a:gd name="T1" fmla="*/ 2147483646 h 408"/>
                <a:gd name="T2" fmla="*/ 2147483646 w 262"/>
                <a:gd name="T3" fmla="*/ 2147483646 h 408"/>
                <a:gd name="T4" fmla="*/ 2147483646 w 262"/>
                <a:gd name="T5" fmla="*/ 2147483646 h 408"/>
                <a:gd name="T6" fmla="*/ 2147483646 w 262"/>
                <a:gd name="T7" fmla="*/ 2147483646 h 408"/>
                <a:gd name="T8" fmla="*/ 2147483646 w 262"/>
                <a:gd name="T9" fmla="*/ 2147483646 h 408"/>
                <a:gd name="T10" fmla="*/ 2147483646 w 262"/>
                <a:gd name="T11" fmla="*/ 2147483646 h 408"/>
                <a:gd name="T12" fmla="*/ 2147483646 w 262"/>
                <a:gd name="T13" fmla="*/ 2147483646 h 408"/>
                <a:gd name="T14" fmla="*/ 2147483646 w 262"/>
                <a:gd name="T15" fmla="*/ 2147483646 h 408"/>
                <a:gd name="T16" fmla="*/ 2147483646 w 262"/>
                <a:gd name="T17" fmla="*/ 2147483646 h 408"/>
                <a:gd name="T18" fmla="*/ 2147483646 w 262"/>
                <a:gd name="T19" fmla="*/ 2147483646 h 408"/>
                <a:gd name="T20" fmla="*/ 2147483646 w 262"/>
                <a:gd name="T21" fmla="*/ 2147483646 h 408"/>
                <a:gd name="T22" fmla="*/ 2147483646 w 262"/>
                <a:gd name="T23" fmla="*/ 2147483646 h 408"/>
                <a:gd name="T24" fmla="*/ 2147483646 w 262"/>
                <a:gd name="T25" fmla="*/ 2147483646 h 408"/>
                <a:gd name="T26" fmla="*/ 2147483646 w 262"/>
                <a:gd name="T27" fmla="*/ 2147483646 h 408"/>
                <a:gd name="T28" fmla="*/ 2147483646 w 262"/>
                <a:gd name="T29" fmla="*/ 2147483646 h 408"/>
                <a:gd name="T30" fmla="*/ 2147483646 w 262"/>
                <a:gd name="T31" fmla="*/ 2147483646 h 408"/>
                <a:gd name="T32" fmla="*/ 2147483646 w 262"/>
                <a:gd name="T33" fmla="*/ 2147483646 h 408"/>
                <a:gd name="T34" fmla="*/ 2147483646 w 262"/>
                <a:gd name="T35" fmla="*/ 2147483646 h 408"/>
                <a:gd name="T36" fmla="*/ 2147483646 w 262"/>
                <a:gd name="T37" fmla="*/ 2147483646 h 408"/>
                <a:gd name="T38" fmla="*/ 2147483646 w 262"/>
                <a:gd name="T39" fmla="*/ 2147483646 h 408"/>
                <a:gd name="T40" fmla="*/ 2147483646 w 262"/>
                <a:gd name="T41" fmla="*/ 2147483646 h 408"/>
                <a:gd name="T42" fmla="*/ 2147483646 w 262"/>
                <a:gd name="T43" fmla="*/ 2147483646 h 408"/>
                <a:gd name="T44" fmla="*/ 2147483646 w 262"/>
                <a:gd name="T45" fmla="*/ 2147483646 h 408"/>
                <a:gd name="T46" fmla="*/ 2147483646 w 262"/>
                <a:gd name="T47" fmla="*/ 2147483646 h 408"/>
                <a:gd name="T48" fmla="*/ 2147483646 w 262"/>
                <a:gd name="T49" fmla="*/ 2147483646 h 408"/>
                <a:gd name="T50" fmla="*/ 2147483646 w 262"/>
                <a:gd name="T51" fmla="*/ 2147483646 h 408"/>
                <a:gd name="T52" fmla="*/ 2147483646 w 262"/>
                <a:gd name="T53" fmla="*/ 2147483646 h 408"/>
                <a:gd name="T54" fmla="*/ 2147483646 w 262"/>
                <a:gd name="T55" fmla="*/ 2147483646 h 408"/>
                <a:gd name="T56" fmla="*/ 0 w 262"/>
                <a:gd name="T57" fmla="*/ 2147483646 h 408"/>
                <a:gd name="T58" fmla="*/ 2147483646 w 262"/>
                <a:gd name="T59" fmla="*/ 2147483646 h 408"/>
                <a:gd name="T60" fmla="*/ 2147483646 w 262"/>
                <a:gd name="T61" fmla="*/ 2147483646 h 408"/>
                <a:gd name="T62" fmla="*/ 2147483646 w 262"/>
                <a:gd name="T63" fmla="*/ 2147483646 h 408"/>
                <a:gd name="T64" fmla="*/ 2147483646 w 262"/>
                <a:gd name="T65" fmla="*/ 2147483646 h 408"/>
                <a:gd name="T66" fmla="*/ 2147483646 w 262"/>
                <a:gd name="T67" fmla="*/ 0 h 408"/>
                <a:gd name="T68" fmla="*/ 2147483646 w 262"/>
                <a:gd name="T69" fmla="*/ 0 h 408"/>
                <a:gd name="T70" fmla="*/ 2147483646 w 262"/>
                <a:gd name="T71" fmla="*/ 0 h 408"/>
                <a:gd name="T72" fmla="*/ 2147483646 w 262"/>
                <a:gd name="T73" fmla="*/ 2147483646 h 408"/>
                <a:gd name="T74" fmla="*/ 2147483646 w 262"/>
                <a:gd name="T75" fmla="*/ 2147483646 h 408"/>
                <a:gd name="T76" fmla="*/ 2147483646 w 262"/>
                <a:gd name="T77" fmla="*/ 2147483646 h 408"/>
                <a:gd name="T78" fmla="*/ 2147483646 w 262"/>
                <a:gd name="T79" fmla="*/ 2147483646 h 408"/>
                <a:gd name="T80" fmla="*/ 2147483646 w 262"/>
                <a:gd name="T81" fmla="*/ 2147483646 h 408"/>
                <a:gd name="T82" fmla="*/ 2147483646 w 262"/>
                <a:gd name="T83" fmla="*/ 2147483646 h 408"/>
                <a:gd name="T84" fmla="*/ 2147483646 w 262"/>
                <a:gd name="T85" fmla="*/ 2147483646 h 408"/>
                <a:gd name="T86" fmla="*/ 2147483646 w 262"/>
                <a:gd name="T87" fmla="*/ 2147483646 h 408"/>
                <a:gd name="T88" fmla="*/ 2147483646 w 262"/>
                <a:gd name="T89" fmla="*/ 2147483646 h 408"/>
                <a:gd name="T90" fmla="*/ 2147483646 w 262"/>
                <a:gd name="T91" fmla="*/ 2147483646 h 408"/>
                <a:gd name="T92" fmla="*/ 2147483646 w 262"/>
                <a:gd name="T93" fmla="*/ 2147483646 h 408"/>
                <a:gd name="T94" fmla="*/ 2147483646 w 262"/>
                <a:gd name="T95" fmla="*/ 2147483646 h 408"/>
                <a:gd name="T96" fmla="*/ 2147483646 w 262"/>
                <a:gd name="T97" fmla="*/ 2147483646 h 408"/>
                <a:gd name="T98" fmla="*/ 2147483646 w 262"/>
                <a:gd name="T99" fmla="*/ 2147483646 h 408"/>
                <a:gd name="T100" fmla="*/ 2147483646 w 262"/>
                <a:gd name="T101" fmla="*/ 2147483646 h 408"/>
                <a:gd name="T102" fmla="*/ 2147483646 w 262"/>
                <a:gd name="T103" fmla="*/ 2147483646 h 408"/>
                <a:gd name="T104" fmla="*/ 2147483646 w 262"/>
                <a:gd name="T105" fmla="*/ 2147483646 h 408"/>
                <a:gd name="T106" fmla="*/ 2147483646 w 262"/>
                <a:gd name="T107" fmla="*/ 2147483646 h 408"/>
                <a:gd name="T108" fmla="*/ 2147483646 w 262"/>
                <a:gd name="T109" fmla="*/ 2147483646 h 408"/>
                <a:gd name="T110" fmla="*/ 2147483646 w 262"/>
                <a:gd name="T111" fmla="*/ 2147483646 h 4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62"/>
                <a:gd name="T169" fmla="*/ 0 h 408"/>
                <a:gd name="T170" fmla="*/ 262 w 262"/>
                <a:gd name="T171" fmla="*/ 408 h 4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62" h="408">
                  <a:moveTo>
                    <a:pt x="119" y="408"/>
                  </a:moveTo>
                  <a:lnTo>
                    <a:pt x="109" y="401"/>
                  </a:lnTo>
                  <a:lnTo>
                    <a:pt x="103" y="393"/>
                  </a:lnTo>
                  <a:lnTo>
                    <a:pt x="100" y="382"/>
                  </a:lnTo>
                  <a:lnTo>
                    <a:pt x="100" y="373"/>
                  </a:lnTo>
                  <a:lnTo>
                    <a:pt x="111" y="362"/>
                  </a:lnTo>
                  <a:lnTo>
                    <a:pt x="124" y="340"/>
                  </a:lnTo>
                  <a:lnTo>
                    <a:pt x="138" y="319"/>
                  </a:lnTo>
                  <a:lnTo>
                    <a:pt x="162" y="281"/>
                  </a:lnTo>
                  <a:lnTo>
                    <a:pt x="181" y="248"/>
                  </a:lnTo>
                  <a:lnTo>
                    <a:pt x="199" y="216"/>
                  </a:lnTo>
                  <a:lnTo>
                    <a:pt x="210" y="183"/>
                  </a:lnTo>
                  <a:lnTo>
                    <a:pt x="216" y="146"/>
                  </a:lnTo>
                  <a:lnTo>
                    <a:pt x="216" y="127"/>
                  </a:lnTo>
                  <a:lnTo>
                    <a:pt x="215" y="107"/>
                  </a:lnTo>
                  <a:lnTo>
                    <a:pt x="211" y="84"/>
                  </a:lnTo>
                  <a:lnTo>
                    <a:pt x="207" y="61"/>
                  </a:lnTo>
                  <a:lnTo>
                    <a:pt x="191" y="56"/>
                  </a:lnTo>
                  <a:lnTo>
                    <a:pt x="178" y="51"/>
                  </a:lnTo>
                  <a:lnTo>
                    <a:pt x="152" y="46"/>
                  </a:lnTo>
                  <a:lnTo>
                    <a:pt x="127" y="43"/>
                  </a:lnTo>
                  <a:lnTo>
                    <a:pt x="113" y="43"/>
                  </a:lnTo>
                  <a:lnTo>
                    <a:pt x="97" y="42"/>
                  </a:lnTo>
                  <a:lnTo>
                    <a:pt x="87" y="48"/>
                  </a:lnTo>
                  <a:lnTo>
                    <a:pt x="74" y="56"/>
                  </a:lnTo>
                  <a:lnTo>
                    <a:pt x="49" y="72"/>
                  </a:lnTo>
                  <a:lnTo>
                    <a:pt x="22" y="88"/>
                  </a:lnTo>
                  <a:lnTo>
                    <a:pt x="9" y="91"/>
                  </a:lnTo>
                  <a:lnTo>
                    <a:pt x="0" y="92"/>
                  </a:lnTo>
                  <a:lnTo>
                    <a:pt x="1" y="72"/>
                  </a:lnTo>
                  <a:lnTo>
                    <a:pt x="33" y="50"/>
                  </a:lnTo>
                  <a:lnTo>
                    <a:pt x="63" y="31"/>
                  </a:lnTo>
                  <a:lnTo>
                    <a:pt x="97" y="15"/>
                  </a:lnTo>
                  <a:lnTo>
                    <a:pt x="133" y="0"/>
                  </a:lnTo>
                  <a:lnTo>
                    <a:pt x="149" y="0"/>
                  </a:lnTo>
                  <a:lnTo>
                    <a:pt x="162" y="0"/>
                  </a:lnTo>
                  <a:lnTo>
                    <a:pt x="172" y="2"/>
                  </a:lnTo>
                  <a:lnTo>
                    <a:pt x="183" y="4"/>
                  </a:lnTo>
                  <a:lnTo>
                    <a:pt x="197" y="7"/>
                  </a:lnTo>
                  <a:lnTo>
                    <a:pt x="216" y="10"/>
                  </a:lnTo>
                  <a:lnTo>
                    <a:pt x="216" y="15"/>
                  </a:lnTo>
                  <a:lnTo>
                    <a:pt x="224" y="21"/>
                  </a:lnTo>
                  <a:lnTo>
                    <a:pt x="234" y="34"/>
                  </a:lnTo>
                  <a:lnTo>
                    <a:pt x="242" y="50"/>
                  </a:lnTo>
                  <a:lnTo>
                    <a:pt x="248" y="67"/>
                  </a:lnTo>
                  <a:lnTo>
                    <a:pt x="258" y="103"/>
                  </a:lnTo>
                  <a:lnTo>
                    <a:pt x="261" y="121"/>
                  </a:lnTo>
                  <a:lnTo>
                    <a:pt x="262" y="134"/>
                  </a:lnTo>
                  <a:lnTo>
                    <a:pt x="242" y="210"/>
                  </a:lnTo>
                  <a:lnTo>
                    <a:pt x="229" y="246"/>
                  </a:lnTo>
                  <a:lnTo>
                    <a:pt x="215" y="279"/>
                  </a:lnTo>
                  <a:lnTo>
                    <a:pt x="199" y="313"/>
                  </a:lnTo>
                  <a:lnTo>
                    <a:pt x="180" y="346"/>
                  </a:lnTo>
                  <a:lnTo>
                    <a:pt x="157" y="378"/>
                  </a:lnTo>
                  <a:lnTo>
                    <a:pt x="133" y="408"/>
                  </a:lnTo>
                  <a:lnTo>
                    <a:pt x="119" y="408"/>
                  </a:lnTo>
                  <a:close/>
                </a:path>
              </a:pathLst>
            </a:custGeom>
            <a:solidFill>
              <a:srgbClr val="FF1F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5" name="Freeform 22">
              <a:extLst>
                <a:ext uri="{FF2B5EF4-FFF2-40B4-BE49-F238E27FC236}">
                  <a16:creationId xmlns:a16="http://schemas.microsoft.com/office/drawing/2014/main" id="{AED7649B-25FE-4DB7-BE55-B577E5BB8868}"/>
                </a:ext>
              </a:extLst>
            </p:cNvPr>
            <p:cNvSpPr>
              <a:spLocks/>
            </p:cNvSpPr>
            <p:nvPr/>
          </p:nvSpPr>
          <p:spPr bwMode="auto">
            <a:xfrm>
              <a:off x="9139239" y="1152526"/>
              <a:ext cx="153987" cy="22225"/>
            </a:xfrm>
            <a:custGeom>
              <a:avLst/>
              <a:gdLst>
                <a:gd name="T0" fmla="*/ 2147483646 w 97"/>
                <a:gd name="T1" fmla="*/ 2147483646 h 14"/>
                <a:gd name="T2" fmla="*/ 0 w 97"/>
                <a:gd name="T3" fmla="*/ 2147483646 h 14"/>
                <a:gd name="T4" fmla="*/ 2147483646 w 97"/>
                <a:gd name="T5" fmla="*/ 0 h 14"/>
                <a:gd name="T6" fmla="*/ 2147483646 w 97"/>
                <a:gd name="T7" fmla="*/ 2147483646 h 14"/>
                <a:gd name="T8" fmla="*/ 2147483646 w 97"/>
                <a:gd name="T9" fmla="*/ 2147483646 h 14"/>
                <a:gd name="T10" fmla="*/ 2147483646 w 97"/>
                <a:gd name="T11" fmla="*/ 2147483646 h 14"/>
                <a:gd name="T12" fmla="*/ 0 60000 65536"/>
                <a:gd name="T13" fmla="*/ 0 60000 65536"/>
                <a:gd name="T14" fmla="*/ 0 60000 65536"/>
                <a:gd name="T15" fmla="*/ 0 60000 65536"/>
                <a:gd name="T16" fmla="*/ 0 60000 65536"/>
                <a:gd name="T17" fmla="*/ 0 60000 65536"/>
                <a:gd name="T18" fmla="*/ 0 w 97"/>
                <a:gd name="T19" fmla="*/ 0 h 14"/>
                <a:gd name="T20" fmla="*/ 97 w 97"/>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97" h="14">
                  <a:moveTo>
                    <a:pt x="46" y="14"/>
                  </a:moveTo>
                  <a:lnTo>
                    <a:pt x="0" y="14"/>
                  </a:lnTo>
                  <a:lnTo>
                    <a:pt x="3" y="0"/>
                  </a:lnTo>
                  <a:lnTo>
                    <a:pt x="97" y="5"/>
                  </a:lnTo>
                  <a:lnTo>
                    <a:pt x="94" y="14"/>
                  </a:lnTo>
                  <a:lnTo>
                    <a:pt x="46" y="14"/>
                  </a:lnTo>
                  <a:close/>
                </a:path>
              </a:pathLst>
            </a:custGeom>
            <a:solidFill>
              <a:srgbClr val="000000"/>
            </a:solidFill>
            <a:ln w="0">
              <a:solidFill>
                <a:srgbClr val="000000"/>
              </a:solidFill>
              <a:round/>
              <a:headEnd/>
              <a:tailEnd/>
            </a:ln>
          </p:spPr>
          <p:txBody>
            <a:bodyPr/>
            <a:lstStyle/>
            <a:p>
              <a:endParaRPr lang="en-US"/>
            </a:p>
          </p:txBody>
        </p:sp>
        <p:sp>
          <p:nvSpPr>
            <p:cNvPr id="18456" name="Freeform 23">
              <a:extLst>
                <a:ext uri="{FF2B5EF4-FFF2-40B4-BE49-F238E27FC236}">
                  <a16:creationId xmlns:a16="http://schemas.microsoft.com/office/drawing/2014/main" id="{E47CA6F4-469D-4FBD-8B59-CB7BB4D90100}"/>
                </a:ext>
              </a:extLst>
            </p:cNvPr>
            <p:cNvSpPr>
              <a:spLocks/>
            </p:cNvSpPr>
            <p:nvPr/>
          </p:nvSpPr>
          <p:spPr bwMode="auto">
            <a:xfrm>
              <a:off x="10574339" y="890589"/>
              <a:ext cx="73025" cy="198437"/>
            </a:xfrm>
            <a:custGeom>
              <a:avLst/>
              <a:gdLst>
                <a:gd name="T0" fmla="*/ 2147483646 w 46"/>
                <a:gd name="T1" fmla="*/ 2147483646 h 125"/>
                <a:gd name="T2" fmla="*/ 0 w 46"/>
                <a:gd name="T3" fmla="*/ 2147483646 h 125"/>
                <a:gd name="T4" fmla="*/ 2147483646 w 46"/>
                <a:gd name="T5" fmla="*/ 2147483646 h 125"/>
                <a:gd name="T6" fmla="*/ 2147483646 w 46"/>
                <a:gd name="T7" fmla="*/ 2147483646 h 125"/>
                <a:gd name="T8" fmla="*/ 2147483646 w 46"/>
                <a:gd name="T9" fmla="*/ 2147483646 h 125"/>
                <a:gd name="T10" fmla="*/ 2147483646 w 46"/>
                <a:gd name="T11" fmla="*/ 2147483646 h 125"/>
                <a:gd name="T12" fmla="*/ 2147483646 w 46"/>
                <a:gd name="T13" fmla="*/ 2147483646 h 125"/>
                <a:gd name="T14" fmla="*/ 2147483646 w 46"/>
                <a:gd name="T15" fmla="*/ 2147483646 h 125"/>
                <a:gd name="T16" fmla="*/ 2147483646 w 46"/>
                <a:gd name="T17" fmla="*/ 2147483646 h 125"/>
                <a:gd name="T18" fmla="*/ 2147483646 w 46"/>
                <a:gd name="T19" fmla="*/ 2147483646 h 125"/>
                <a:gd name="T20" fmla="*/ 2147483646 w 46"/>
                <a:gd name="T21" fmla="*/ 2147483646 h 125"/>
                <a:gd name="T22" fmla="*/ 2147483646 w 46"/>
                <a:gd name="T23" fmla="*/ 0 h 125"/>
                <a:gd name="T24" fmla="*/ 2147483646 w 46"/>
                <a:gd name="T25" fmla="*/ 0 h 125"/>
                <a:gd name="T26" fmla="*/ 2147483646 w 46"/>
                <a:gd name="T27" fmla="*/ 2147483646 h 125"/>
                <a:gd name="T28" fmla="*/ 2147483646 w 46"/>
                <a:gd name="T29" fmla="*/ 2147483646 h 125"/>
                <a:gd name="T30" fmla="*/ 2147483646 w 46"/>
                <a:gd name="T31" fmla="*/ 2147483646 h 125"/>
                <a:gd name="T32" fmla="*/ 2147483646 w 46"/>
                <a:gd name="T33" fmla="*/ 2147483646 h 125"/>
                <a:gd name="T34" fmla="*/ 2147483646 w 46"/>
                <a:gd name="T35" fmla="*/ 2147483646 h 125"/>
                <a:gd name="T36" fmla="*/ 2147483646 w 46"/>
                <a:gd name="T37" fmla="*/ 2147483646 h 125"/>
                <a:gd name="T38" fmla="*/ 2147483646 w 46"/>
                <a:gd name="T39" fmla="*/ 2147483646 h 125"/>
                <a:gd name="T40" fmla="*/ 2147483646 w 46"/>
                <a:gd name="T41" fmla="*/ 2147483646 h 125"/>
                <a:gd name="T42" fmla="*/ 2147483646 w 46"/>
                <a:gd name="T43" fmla="*/ 2147483646 h 125"/>
                <a:gd name="T44" fmla="*/ 2147483646 w 46"/>
                <a:gd name="T45" fmla="*/ 2147483646 h 125"/>
                <a:gd name="T46" fmla="*/ 2147483646 w 46"/>
                <a:gd name="T47" fmla="*/ 2147483646 h 125"/>
                <a:gd name="T48" fmla="*/ 2147483646 w 46"/>
                <a:gd name="T49" fmla="*/ 2147483646 h 1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125"/>
                <a:gd name="T77" fmla="*/ 46 w 46"/>
                <a:gd name="T78" fmla="*/ 125 h 1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125">
                  <a:moveTo>
                    <a:pt x="6" y="125"/>
                  </a:moveTo>
                  <a:lnTo>
                    <a:pt x="0" y="125"/>
                  </a:lnTo>
                  <a:lnTo>
                    <a:pt x="5" y="103"/>
                  </a:lnTo>
                  <a:lnTo>
                    <a:pt x="8" y="86"/>
                  </a:lnTo>
                  <a:lnTo>
                    <a:pt x="10" y="70"/>
                  </a:lnTo>
                  <a:lnTo>
                    <a:pt x="13" y="57"/>
                  </a:lnTo>
                  <a:lnTo>
                    <a:pt x="14" y="45"/>
                  </a:lnTo>
                  <a:lnTo>
                    <a:pt x="16" y="35"/>
                  </a:lnTo>
                  <a:lnTo>
                    <a:pt x="19" y="21"/>
                  </a:lnTo>
                  <a:lnTo>
                    <a:pt x="21" y="11"/>
                  </a:lnTo>
                  <a:lnTo>
                    <a:pt x="22" y="5"/>
                  </a:lnTo>
                  <a:lnTo>
                    <a:pt x="26" y="0"/>
                  </a:lnTo>
                  <a:lnTo>
                    <a:pt x="46" y="0"/>
                  </a:lnTo>
                  <a:lnTo>
                    <a:pt x="46" y="2"/>
                  </a:lnTo>
                  <a:lnTo>
                    <a:pt x="45" y="6"/>
                  </a:lnTo>
                  <a:lnTo>
                    <a:pt x="43" y="13"/>
                  </a:lnTo>
                  <a:lnTo>
                    <a:pt x="43" y="21"/>
                  </a:lnTo>
                  <a:lnTo>
                    <a:pt x="38" y="41"/>
                  </a:lnTo>
                  <a:lnTo>
                    <a:pt x="34" y="64"/>
                  </a:lnTo>
                  <a:lnTo>
                    <a:pt x="27" y="87"/>
                  </a:lnTo>
                  <a:lnTo>
                    <a:pt x="21" y="106"/>
                  </a:lnTo>
                  <a:lnTo>
                    <a:pt x="18" y="114"/>
                  </a:lnTo>
                  <a:lnTo>
                    <a:pt x="14" y="121"/>
                  </a:lnTo>
                  <a:lnTo>
                    <a:pt x="10" y="124"/>
                  </a:lnTo>
                  <a:lnTo>
                    <a:pt x="6" y="125"/>
                  </a:lnTo>
                  <a:close/>
                </a:path>
              </a:pathLst>
            </a:custGeom>
            <a:solidFill>
              <a:srgbClr val="000000"/>
            </a:solidFill>
            <a:ln w="0">
              <a:solidFill>
                <a:srgbClr val="000000"/>
              </a:solidFill>
              <a:round/>
              <a:headEnd/>
              <a:tailEnd/>
            </a:ln>
          </p:spPr>
          <p:txBody>
            <a:bodyPr/>
            <a:lstStyle/>
            <a:p>
              <a:endParaRPr lang="en-US"/>
            </a:p>
          </p:txBody>
        </p:sp>
        <p:sp>
          <p:nvSpPr>
            <p:cNvPr id="18457" name="Freeform 24">
              <a:extLst>
                <a:ext uri="{FF2B5EF4-FFF2-40B4-BE49-F238E27FC236}">
                  <a16:creationId xmlns:a16="http://schemas.microsoft.com/office/drawing/2014/main" id="{CFBBFA4C-C00E-432E-B16C-65EE5B425D8B}"/>
                </a:ext>
              </a:extLst>
            </p:cNvPr>
            <p:cNvSpPr>
              <a:spLocks/>
            </p:cNvSpPr>
            <p:nvPr/>
          </p:nvSpPr>
          <p:spPr bwMode="auto">
            <a:xfrm>
              <a:off x="8512175" y="385763"/>
              <a:ext cx="419100" cy="590550"/>
            </a:xfrm>
            <a:custGeom>
              <a:avLst/>
              <a:gdLst>
                <a:gd name="T0" fmla="*/ 2147483646 w 264"/>
                <a:gd name="T1" fmla="*/ 2147483646 h 372"/>
                <a:gd name="T2" fmla="*/ 2147483646 w 264"/>
                <a:gd name="T3" fmla="*/ 2147483646 h 372"/>
                <a:gd name="T4" fmla="*/ 0 w 264"/>
                <a:gd name="T5" fmla="*/ 2147483646 h 372"/>
                <a:gd name="T6" fmla="*/ 0 w 264"/>
                <a:gd name="T7" fmla="*/ 2147483646 h 372"/>
                <a:gd name="T8" fmla="*/ 2147483646 w 264"/>
                <a:gd name="T9" fmla="*/ 2147483646 h 372"/>
                <a:gd name="T10" fmla="*/ 2147483646 w 264"/>
                <a:gd name="T11" fmla="*/ 2147483646 h 372"/>
                <a:gd name="T12" fmla="*/ 2147483646 w 264"/>
                <a:gd name="T13" fmla="*/ 2147483646 h 372"/>
                <a:gd name="T14" fmla="*/ 2147483646 w 264"/>
                <a:gd name="T15" fmla="*/ 2147483646 h 372"/>
                <a:gd name="T16" fmla="*/ 2147483646 w 264"/>
                <a:gd name="T17" fmla="*/ 2147483646 h 372"/>
                <a:gd name="T18" fmla="*/ 2147483646 w 264"/>
                <a:gd name="T19" fmla="*/ 2147483646 h 372"/>
                <a:gd name="T20" fmla="*/ 2147483646 w 264"/>
                <a:gd name="T21" fmla="*/ 2147483646 h 372"/>
                <a:gd name="T22" fmla="*/ 2147483646 w 264"/>
                <a:gd name="T23" fmla="*/ 2147483646 h 372"/>
                <a:gd name="T24" fmla="*/ 2147483646 w 264"/>
                <a:gd name="T25" fmla="*/ 2147483646 h 372"/>
                <a:gd name="T26" fmla="*/ 2147483646 w 264"/>
                <a:gd name="T27" fmla="*/ 2147483646 h 372"/>
                <a:gd name="T28" fmla="*/ 2147483646 w 264"/>
                <a:gd name="T29" fmla="*/ 2147483646 h 372"/>
                <a:gd name="T30" fmla="*/ 2147483646 w 264"/>
                <a:gd name="T31" fmla="*/ 2147483646 h 372"/>
                <a:gd name="T32" fmla="*/ 2147483646 w 264"/>
                <a:gd name="T33" fmla="*/ 2147483646 h 372"/>
                <a:gd name="T34" fmla="*/ 2147483646 w 264"/>
                <a:gd name="T35" fmla="*/ 2147483646 h 372"/>
                <a:gd name="T36" fmla="*/ 2147483646 w 264"/>
                <a:gd name="T37" fmla="*/ 2147483646 h 372"/>
                <a:gd name="T38" fmla="*/ 2147483646 w 264"/>
                <a:gd name="T39" fmla="*/ 2147483646 h 372"/>
                <a:gd name="T40" fmla="*/ 2147483646 w 264"/>
                <a:gd name="T41" fmla="*/ 2147483646 h 372"/>
                <a:gd name="T42" fmla="*/ 2147483646 w 264"/>
                <a:gd name="T43" fmla="*/ 2147483646 h 372"/>
                <a:gd name="T44" fmla="*/ 2147483646 w 264"/>
                <a:gd name="T45" fmla="*/ 2147483646 h 372"/>
                <a:gd name="T46" fmla="*/ 2147483646 w 264"/>
                <a:gd name="T47" fmla="*/ 2147483646 h 372"/>
                <a:gd name="T48" fmla="*/ 2147483646 w 264"/>
                <a:gd name="T49" fmla="*/ 2147483646 h 372"/>
                <a:gd name="T50" fmla="*/ 2147483646 w 264"/>
                <a:gd name="T51" fmla="*/ 2147483646 h 372"/>
                <a:gd name="T52" fmla="*/ 2147483646 w 264"/>
                <a:gd name="T53" fmla="*/ 2147483646 h 372"/>
                <a:gd name="T54" fmla="*/ 2147483646 w 264"/>
                <a:gd name="T55" fmla="*/ 2147483646 h 372"/>
                <a:gd name="T56" fmla="*/ 2147483646 w 264"/>
                <a:gd name="T57" fmla="*/ 2147483646 h 372"/>
                <a:gd name="T58" fmla="*/ 2147483646 w 264"/>
                <a:gd name="T59" fmla="*/ 2147483646 h 372"/>
                <a:gd name="T60" fmla="*/ 2147483646 w 264"/>
                <a:gd name="T61" fmla="*/ 2147483646 h 372"/>
                <a:gd name="T62" fmla="*/ 2147483646 w 264"/>
                <a:gd name="T63" fmla="*/ 2147483646 h 372"/>
                <a:gd name="T64" fmla="*/ 2147483646 w 264"/>
                <a:gd name="T65" fmla="*/ 2147483646 h 372"/>
                <a:gd name="T66" fmla="*/ 2147483646 w 264"/>
                <a:gd name="T67" fmla="*/ 2147483646 h 372"/>
                <a:gd name="T68" fmla="*/ 2147483646 w 264"/>
                <a:gd name="T69" fmla="*/ 2147483646 h 372"/>
                <a:gd name="T70" fmla="*/ 2147483646 w 264"/>
                <a:gd name="T71" fmla="*/ 2147483646 h 372"/>
                <a:gd name="T72" fmla="*/ 2147483646 w 264"/>
                <a:gd name="T73" fmla="*/ 2147483646 h 372"/>
                <a:gd name="T74" fmla="*/ 2147483646 w 264"/>
                <a:gd name="T75" fmla="*/ 2147483646 h 372"/>
                <a:gd name="T76" fmla="*/ 2147483646 w 264"/>
                <a:gd name="T77" fmla="*/ 2147483646 h 372"/>
                <a:gd name="T78" fmla="*/ 2147483646 w 264"/>
                <a:gd name="T79" fmla="*/ 2147483646 h 372"/>
                <a:gd name="T80" fmla="*/ 2147483646 w 264"/>
                <a:gd name="T81" fmla="*/ 0 h 372"/>
                <a:gd name="T82" fmla="*/ 2147483646 w 264"/>
                <a:gd name="T83" fmla="*/ 0 h 372"/>
                <a:gd name="T84" fmla="*/ 2147483646 w 264"/>
                <a:gd name="T85" fmla="*/ 0 h 372"/>
                <a:gd name="T86" fmla="*/ 2147483646 w 264"/>
                <a:gd name="T87" fmla="*/ 2147483646 h 372"/>
                <a:gd name="T88" fmla="*/ 2147483646 w 264"/>
                <a:gd name="T89" fmla="*/ 2147483646 h 372"/>
                <a:gd name="T90" fmla="*/ 2147483646 w 264"/>
                <a:gd name="T91" fmla="*/ 2147483646 h 372"/>
                <a:gd name="T92" fmla="*/ 2147483646 w 264"/>
                <a:gd name="T93" fmla="*/ 2147483646 h 372"/>
                <a:gd name="T94" fmla="*/ 2147483646 w 264"/>
                <a:gd name="T95" fmla="*/ 2147483646 h 372"/>
                <a:gd name="T96" fmla="*/ 2147483646 w 264"/>
                <a:gd name="T97" fmla="*/ 2147483646 h 372"/>
                <a:gd name="T98" fmla="*/ 2147483646 w 264"/>
                <a:gd name="T99" fmla="*/ 2147483646 h 372"/>
                <a:gd name="T100" fmla="*/ 2147483646 w 264"/>
                <a:gd name="T101" fmla="*/ 2147483646 h 372"/>
                <a:gd name="T102" fmla="*/ 2147483646 w 264"/>
                <a:gd name="T103" fmla="*/ 2147483646 h 372"/>
                <a:gd name="T104" fmla="*/ 2147483646 w 264"/>
                <a:gd name="T105" fmla="*/ 2147483646 h 372"/>
                <a:gd name="T106" fmla="*/ 2147483646 w 264"/>
                <a:gd name="T107" fmla="*/ 2147483646 h 372"/>
                <a:gd name="T108" fmla="*/ 2147483646 w 264"/>
                <a:gd name="T109" fmla="*/ 2147483646 h 372"/>
                <a:gd name="T110" fmla="*/ 2147483646 w 264"/>
                <a:gd name="T111" fmla="*/ 2147483646 h 372"/>
                <a:gd name="T112" fmla="*/ 2147483646 w 264"/>
                <a:gd name="T113" fmla="*/ 2147483646 h 372"/>
                <a:gd name="T114" fmla="*/ 2147483646 w 264"/>
                <a:gd name="T115" fmla="*/ 2147483646 h 372"/>
                <a:gd name="T116" fmla="*/ 2147483646 w 264"/>
                <a:gd name="T117" fmla="*/ 2147483646 h 372"/>
                <a:gd name="T118" fmla="*/ 2147483646 w 264"/>
                <a:gd name="T119" fmla="*/ 2147483646 h 372"/>
                <a:gd name="T120" fmla="*/ 2147483646 w 264"/>
                <a:gd name="T121" fmla="*/ 2147483646 h 372"/>
                <a:gd name="T122" fmla="*/ 2147483646 w 264"/>
                <a:gd name="T123" fmla="*/ 2147483646 h 372"/>
                <a:gd name="T124" fmla="*/ 2147483646 w 264"/>
                <a:gd name="T125" fmla="*/ 2147483646 h 3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4"/>
                <a:gd name="T190" fmla="*/ 0 h 372"/>
                <a:gd name="T191" fmla="*/ 264 w 264"/>
                <a:gd name="T192" fmla="*/ 372 h 3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4" h="372">
                  <a:moveTo>
                    <a:pt x="4" y="372"/>
                  </a:moveTo>
                  <a:lnTo>
                    <a:pt x="1" y="366"/>
                  </a:lnTo>
                  <a:lnTo>
                    <a:pt x="0" y="358"/>
                  </a:lnTo>
                  <a:lnTo>
                    <a:pt x="0" y="343"/>
                  </a:lnTo>
                  <a:lnTo>
                    <a:pt x="63" y="285"/>
                  </a:lnTo>
                  <a:lnTo>
                    <a:pt x="124" y="220"/>
                  </a:lnTo>
                  <a:lnTo>
                    <a:pt x="151" y="187"/>
                  </a:lnTo>
                  <a:lnTo>
                    <a:pt x="176" y="152"/>
                  </a:lnTo>
                  <a:lnTo>
                    <a:pt x="200" y="114"/>
                  </a:lnTo>
                  <a:lnTo>
                    <a:pt x="223" y="74"/>
                  </a:lnTo>
                  <a:lnTo>
                    <a:pt x="223" y="61"/>
                  </a:lnTo>
                  <a:lnTo>
                    <a:pt x="221" y="50"/>
                  </a:lnTo>
                  <a:lnTo>
                    <a:pt x="219" y="42"/>
                  </a:lnTo>
                  <a:lnTo>
                    <a:pt x="216" y="36"/>
                  </a:lnTo>
                  <a:lnTo>
                    <a:pt x="211" y="31"/>
                  </a:lnTo>
                  <a:lnTo>
                    <a:pt x="207" y="28"/>
                  </a:lnTo>
                  <a:lnTo>
                    <a:pt x="194" y="27"/>
                  </a:lnTo>
                  <a:lnTo>
                    <a:pt x="178" y="30"/>
                  </a:lnTo>
                  <a:lnTo>
                    <a:pt x="162" y="35"/>
                  </a:lnTo>
                  <a:lnTo>
                    <a:pt x="130" y="50"/>
                  </a:lnTo>
                  <a:lnTo>
                    <a:pt x="119" y="58"/>
                  </a:lnTo>
                  <a:lnTo>
                    <a:pt x="106" y="69"/>
                  </a:lnTo>
                  <a:lnTo>
                    <a:pt x="75" y="96"/>
                  </a:lnTo>
                  <a:lnTo>
                    <a:pt x="57" y="109"/>
                  </a:lnTo>
                  <a:lnTo>
                    <a:pt x="41" y="120"/>
                  </a:lnTo>
                  <a:lnTo>
                    <a:pt x="27" y="128"/>
                  </a:lnTo>
                  <a:lnTo>
                    <a:pt x="16" y="133"/>
                  </a:lnTo>
                  <a:lnTo>
                    <a:pt x="8" y="128"/>
                  </a:lnTo>
                  <a:lnTo>
                    <a:pt x="9" y="120"/>
                  </a:lnTo>
                  <a:lnTo>
                    <a:pt x="12" y="112"/>
                  </a:lnTo>
                  <a:lnTo>
                    <a:pt x="19" y="104"/>
                  </a:lnTo>
                  <a:lnTo>
                    <a:pt x="27" y="95"/>
                  </a:lnTo>
                  <a:lnTo>
                    <a:pt x="46" y="77"/>
                  </a:lnTo>
                  <a:lnTo>
                    <a:pt x="68" y="58"/>
                  </a:lnTo>
                  <a:lnTo>
                    <a:pt x="94" y="41"/>
                  </a:lnTo>
                  <a:lnTo>
                    <a:pt x="118" y="25"/>
                  </a:lnTo>
                  <a:lnTo>
                    <a:pt x="137" y="12"/>
                  </a:lnTo>
                  <a:lnTo>
                    <a:pt x="146" y="8"/>
                  </a:lnTo>
                  <a:lnTo>
                    <a:pt x="153" y="4"/>
                  </a:lnTo>
                  <a:lnTo>
                    <a:pt x="172" y="1"/>
                  </a:lnTo>
                  <a:lnTo>
                    <a:pt x="188" y="0"/>
                  </a:lnTo>
                  <a:lnTo>
                    <a:pt x="200" y="0"/>
                  </a:lnTo>
                  <a:lnTo>
                    <a:pt x="210" y="0"/>
                  </a:lnTo>
                  <a:lnTo>
                    <a:pt x="221" y="3"/>
                  </a:lnTo>
                  <a:lnTo>
                    <a:pt x="232" y="8"/>
                  </a:lnTo>
                  <a:lnTo>
                    <a:pt x="246" y="16"/>
                  </a:lnTo>
                  <a:lnTo>
                    <a:pt x="264" y="25"/>
                  </a:lnTo>
                  <a:lnTo>
                    <a:pt x="262" y="44"/>
                  </a:lnTo>
                  <a:lnTo>
                    <a:pt x="259" y="61"/>
                  </a:lnTo>
                  <a:lnTo>
                    <a:pt x="254" y="79"/>
                  </a:lnTo>
                  <a:lnTo>
                    <a:pt x="248" y="96"/>
                  </a:lnTo>
                  <a:lnTo>
                    <a:pt x="229" y="128"/>
                  </a:lnTo>
                  <a:lnTo>
                    <a:pt x="207" y="158"/>
                  </a:lnTo>
                  <a:lnTo>
                    <a:pt x="157" y="217"/>
                  </a:lnTo>
                  <a:lnTo>
                    <a:pt x="135" y="245"/>
                  </a:lnTo>
                  <a:lnTo>
                    <a:pt x="116" y="275"/>
                  </a:lnTo>
                  <a:lnTo>
                    <a:pt x="106" y="288"/>
                  </a:lnTo>
                  <a:lnTo>
                    <a:pt x="94" y="304"/>
                  </a:lnTo>
                  <a:lnTo>
                    <a:pt x="67" y="336"/>
                  </a:lnTo>
                  <a:lnTo>
                    <a:pt x="52" y="348"/>
                  </a:lnTo>
                  <a:lnTo>
                    <a:pt x="36" y="361"/>
                  </a:lnTo>
                  <a:lnTo>
                    <a:pt x="20" y="369"/>
                  </a:lnTo>
                  <a:lnTo>
                    <a:pt x="4" y="372"/>
                  </a:lnTo>
                  <a:close/>
                </a:path>
              </a:pathLst>
            </a:custGeom>
            <a:solidFill>
              <a:srgbClr val="FF1F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8" name="Freeform 25">
              <a:extLst>
                <a:ext uri="{FF2B5EF4-FFF2-40B4-BE49-F238E27FC236}">
                  <a16:creationId xmlns:a16="http://schemas.microsoft.com/office/drawing/2014/main" id="{746A8CB3-387A-41DE-AA8B-7B23BFF1E523}"/>
                </a:ext>
              </a:extLst>
            </p:cNvPr>
            <p:cNvSpPr>
              <a:spLocks/>
            </p:cNvSpPr>
            <p:nvPr/>
          </p:nvSpPr>
          <p:spPr bwMode="auto">
            <a:xfrm>
              <a:off x="8008939" y="755651"/>
              <a:ext cx="384175" cy="180975"/>
            </a:xfrm>
            <a:custGeom>
              <a:avLst/>
              <a:gdLst>
                <a:gd name="T0" fmla="*/ 2147483646 w 242"/>
                <a:gd name="T1" fmla="*/ 2147483646 h 114"/>
                <a:gd name="T2" fmla="*/ 2147483646 w 242"/>
                <a:gd name="T3" fmla="*/ 2147483646 h 114"/>
                <a:gd name="T4" fmla="*/ 2147483646 w 242"/>
                <a:gd name="T5" fmla="*/ 2147483646 h 114"/>
                <a:gd name="T6" fmla="*/ 2147483646 w 242"/>
                <a:gd name="T7" fmla="*/ 2147483646 h 114"/>
                <a:gd name="T8" fmla="*/ 2147483646 w 242"/>
                <a:gd name="T9" fmla="*/ 2147483646 h 114"/>
                <a:gd name="T10" fmla="*/ 2147483646 w 242"/>
                <a:gd name="T11" fmla="*/ 2147483646 h 114"/>
                <a:gd name="T12" fmla="*/ 2147483646 w 242"/>
                <a:gd name="T13" fmla="*/ 2147483646 h 114"/>
                <a:gd name="T14" fmla="*/ 0 w 242"/>
                <a:gd name="T15" fmla="*/ 0 h 114"/>
                <a:gd name="T16" fmla="*/ 2147483646 w 242"/>
                <a:gd name="T17" fmla="*/ 2147483646 h 114"/>
                <a:gd name="T18" fmla="*/ 2147483646 w 242"/>
                <a:gd name="T19" fmla="*/ 2147483646 h 114"/>
                <a:gd name="T20" fmla="*/ 2147483646 w 242"/>
                <a:gd name="T21" fmla="*/ 2147483646 h 114"/>
                <a:gd name="T22" fmla="*/ 2147483646 w 242"/>
                <a:gd name="T23" fmla="*/ 2147483646 h 114"/>
                <a:gd name="T24" fmla="*/ 2147483646 w 242"/>
                <a:gd name="T25" fmla="*/ 2147483646 h 114"/>
                <a:gd name="T26" fmla="*/ 2147483646 w 242"/>
                <a:gd name="T27" fmla="*/ 2147483646 h 114"/>
                <a:gd name="T28" fmla="*/ 2147483646 w 242"/>
                <a:gd name="T29" fmla="*/ 2147483646 h 114"/>
                <a:gd name="T30" fmla="*/ 2147483646 w 242"/>
                <a:gd name="T31" fmla="*/ 2147483646 h 1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2"/>
                <a:gd name="T49" fmla="*/ 0 h 114"/>
                <a:gd name="T50" fmla="*/ 242 w 242"/>
                <a:gd name="T51" fmla="*/ 114 h 1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2" h="114">
                  <a:moveTo>
                    <a:pt x="213" y="114"/>
                  </a:moveTo>
                  <a:lnTo>
                    <a:pt x="200" y="103"/>
                  </a:lnTo>
                  <a:lnTo>
                    <a:pt x="194" y="96"/>
                  </a:lnTo>
                  <a:lnTo>
                    <a:pt x="184" y="90"/>
                  </a:lnTo>
                  <a:lnTo>
                    <a:pt x="138" y="66"/>
                  </a:lnTo>
                  <a:lnTo>
                    <a:pt x="94" y="46"/>
                  </a:lnTo>
                  <a:lnTo>
                    <a:pt x="3" y="8"/>
                  </a:lnTo>
                  <a:lnTo>
                    <a:pt x="0" y="0"/>
                  </a:lnTo>
                  <a:lnTo>
                    <a:pt x="121" y="42"/>
                  </a:lnTo>
                  <a:lnTo>
                    <a:pt x="181" y="65"/>
                  </a:lnTo>
                  <a:lnTo>
                    <a:pt x="242" y="88"/>
                  </a:lnTo>
                  <a:lnTo>
                    <a:pt x="235" y="101"/>
                  </a:lnTo>
                  <a:lnTo>
                    <a:pt x="231" y="109"/>
                  </a:lnTo>
                  <a:lnTo>
                    <a:pt x="224" y="112"/>
                  </a:lnTo>
                  <a:lnTo>
                    <a:pt x="220" y="112"/>
                  </a:lnTo>
                  <a:lnTo>
                    <a:pt x="213" y="114"/>
                  </a:lnTo>
                  <a:close/>
                </a:path>
              </a:pathLst>
            </a:custGeom>
            <a:solidFill>
              <a:srgbClr val="000000"/>
            </a:solidFill>
            <a:ln w="0">
              <a:solidFill>
                <a:srgbClr val="000000"/>
              </a:solidFill>
              <a:round/>
              <a:headEnd/>
              <a:tailEnd/>
            </a:ln>
          </p:spPr>
          <p:txBody>
            <a:bodyPr/>
            <a:lstStyle/>
            <a:p>
              <a:endParaRPr lang="en-US"/>
            </a:p>
          </p:txBody>
        </p:sp>
        <p:sp>
          <p:nvSpPr>
            <p:cNvPr id="18459" name="Freeform 26">
              <a:extLst>
                <a:ext uri="{FF2B5EF4-FFF2-40B4-BE49-F238E27FC236}">
                  <a16:creationId xmlns:a16="http://schemas.microsoft.com/office/drawing/2014/main" id="{211347FB-1E45-4F13-8C9C-11F725A1E411}"/>
                </a:ext>
              </a:extLst>
            </p:cNvPr>
            <p:cNvSpPr>
              <a:spLocks/>
            </p:cNvSpPr>
            <p:nvPr/>
          </p:nvSpPr>
          <p:spPr bwMode="auto">
            <a:xfrm>
              <a:off x="8031163" y="684213"/>
              <a:ext cx="341312" cy="120650"/>
            </a:xfrm>
            <a:custGeom>
              <a:avLst/>
              <a:gdLst>
                <a:gd name="T0" fmla="*/ 2147483646 w 215"/>
                <a:gd name="T1" fmla="*/ 2147483646 h 76"/>
                <a:gd name="T2" fmla="*/ 2147483646 w 215"/>
                <a:gd name="T3" fmla="*/ 2147483646 h 76"/>
                <a:gd name="T4" fmla="*/ 2147483646 w 215"/>
                <a:gd name="T5" fmla="*/ 2147483646 h 76"/>
                <a:gd name="T6" fmla="*/ 2147483646 w 215"/>
                <a:gd name="T7" fmla="*/ 2147483646 h 76"/>
                <a:gd name="T8" fmla="*/ 2147483646 w 215"/>
                <a:gd name="T9" fmla="*/ 2147483646 h 76"/>
                <a:gd name="T10" fmla="*/ 2147483646 w 215"/>
                <a:gd name="T11" fmla="*/ 2147483646 h 76"/>
                <a:gd name="T12" fmla="*/ 0 w 215"/>
                <a:gd name="T13" fmla="*/ 2147483646 h 76"/>
                <a:gd name="T14" fmla="*/ 0 w 215"/>
                <a:gd name="T15" fmla="*/ 0 h 76"/>
                <a:gd name="T16" fmla="*/ 2147483646 w 215"/>
                <a:gd name="T17" fmla="*/ 2147483646 h 76"/>
                <a:gd name="T18" fmla="*/ 2147483646 w 215"/>
                <a:gd name="T19" fmla="*/ 2147483646 h 76"/>
                <a:gd name="T20" fmla="*/ 2147483646 w 215"/>
                <a:gd name="T21" fmla="*/ 2147483646 h 76"/>
                <a:gd name="T22" fmla="*/ 2147483646 w 215"/>
                <a:gd name="T23" fmla="*/ 2147483646 h 76"/>
                <a:gd name="T24" fmla="*/ 2147483646 w 215"/>
                <a:gd name="T25" fmla="*/ 2147483646 h 76"/>
                <a:gd name="T26" fmla="*/ 2147483646 w 215"/>
                <a:gd name="T27" fmla="*/ 2147483646 h 76"/>
                <a:gd name="T28" fmla="*/ 2147483646 w 215"/>
                <a:gd name="T29" fmla="*/ 2147483646 h 76"/>
                <a:gd name="T30" fmla="*/ 2147483646 w 215"/>
                <a:gd name="T31" fmla="*/ 2147483646 h 76"/>
                <a:gd name="T32" fmla="*/ 2147483646 w 215"/>
                <a:gd name="T33" fmla="*/ 2147483646 h 76"/>
                <a:gd name="T34" fmla="*/ 2147483646 w 215"/>
                <a:gd name="T35" fmla="*/ 2147483646 h 76"/>
                <a:gd name="T36" fmla="*/ 2147483646 w 215"/>
                <a:gd name="T37" fmla="*/ 2147483646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5"/>
                <a:gd name="T58" fmla="*/ 0 h 76"/>
                <a:gd name="T59" fmla="*/ 215 w 215"/>
                <a:gd name="T60" fmla="*/ 76 h 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5" h="76">
                  <a:moveTo>
                    <a:pt x="191" y="76"/>
                  </a:moveTo>
                  <a:lnTo>
                    <a:pt x="169" y="67"/>
                  </a:lnTo>
                  <a:lnTo>
                    <a:pt x="147" y="56"/>
                  </a:lnTo>
                  <a:lnTo>
                    <a:pt x="96" y="37"/>
                  </a:lnTo>
                  <a:lnTo>
                    <a:pt x="46" y="21"/>
                  </a:lnTo>
                  <a:lnTo>
                    <a:pt x="22" y="14"/>
                  </a:lnTo>
                  <a:lnTo>
                    <a:pt x="0" y="13"/>
                  </a:lnTo>
                  <a:lnTo>
                    <a:pt x="0" y="0"/>
                  </a:lnTo>
                  <a:lnTo>
                    <a:pt x="29" y="2"/>
                  </a:lnTo>
                  <a:lnTo>
                    <a:pt x="56" y="7"/>
                  </a:lnTo>
                  <a:lnTo>
                    <a:pt x="108" y="22"/>
                  </a:lnTo>
                  <a:lnTo>
                    <a:pt x="161" y="40"/>
                  </a:lnTo>
                  <a:lnTo>
                    <a:pt x="188" y="45"/>
                  </a:lnTo>
                  <a:lnTo>
                    <a:pt x="215" y="45"/>
                  </a:lnTo>
                  <a:lnTo>
                    <a:pt x="213" y="53"/>
                  </a:lnTo>
                  <a:lnTo>
                    <a:pt x="210" y="57"/>
                  </a:lnTo>
                  <a:lnTo>
                    <a:pt x="206" y="65"/>
                  </a:lnTo>
                  <a:lnTo>
                    <a:pt x="196" y="76"/>
                  </a:lnTo>
                  <a:lnTo>
                    <a:pt x="191" y="76"/>
                  </a:lnTo>
                  <a:close/>
                </a:path>
              </a:pathLst>
            </a:custGeom>
            <a:solidFill>
              <a:srgbClr val="000000"/>
            </a:solidFill>
            <a:ln w="0">
              <a:solidFill>
                <a:srgbClr val="000000"/>
              </a:solidFill>
              <a:round/>
              <a:headEnd/>
              <a:tailEnd/>
            </a:ln>
          </p:spPr>
          <p:txBody>
            <a:bodyPr/>
            <a:lstStyle/>
            <a:p>
              <a:endParaRPr lang="en-US"/>
            </a:p>
          </p:txBody>
        </p:sp>
      </p:grpSp>
      <p:sp>
        <p:nvSpPr>
          <p:cNvPr id="47107" name="Rectangle 3">
            <a:extLst>
              <a:ext uri="{FF2B5EF4-FFF2-40B4-BE49-F238E27FC236}">
                <a16:creationId xmlns:a16="http://schemas.microsoft.com/office/drawing/2014/main" id="{3F1A440E-4FF4-4D8D-8C12-4330A3F7A84E}"/>
              </a:ext>
            </a:extLst>
          </p:cNvPr>
          <p:cNvSpPr>
            <a:spLocks noGrp="1" noChangeArrowheads="1"/>
          </p:cNvSpPr>
          <p:nvPr>
            <p:ph type="body" idx="1"/>
          </p:nvPr>
        </p:nvSpPr>
        <p:spPr>
          <a:xfrm>
            <a:off x="914400" y="1981200"/>
            <a:ext cx="9853613" cy="4519613"/>
          </a:xfrm>
        </p:spPr>
        <p:txBody>
          <a:bodyPr/>
          <a:lstStyle/>
          <a:p>
            <a:pPr>
              <a:defRPr/>
            </a:pPr>
            <a:r>
              <a:rPr lang="en-US" sz="3600" b="1" dirty="0"/>
              <a:t>Jews were veiled or blinded to truth</a:t>
            </a:r>
          </a:p>
          <a:p>
            <a:pPr>
              <a:defRPr/>
            </a:pPr>
            <a:r>
              <a:rPr lang="en-US" sz="3600" b="1" dirty="0"/>
              <a:t>2 Cor 3:14-15 </a:t>
            </a:r>
            <a:r>
              <a:rPr kumimoji="0" lang="en-US" sz="3600" b="1" dirty="0"/>
              <a:t>But their minds were blinded: for until this day </a:t>
            </a:r>
            <a:r>
              <a:rPr kumimoji="0" lang="en-US" sz="3600" b="1" dirty="0" err="1"/>
              <a:t>remaineth</a:t>
            </a:r>
            <a:r>
              <a:rPr kumimoji="0" lang="en-US" sz="3600" b="1" dirty="0"/>
              <a:t> the same vail untaken away in the reading of the old testament; which </a:t>
            </a:r>
            <a:r>
              <a:rPr kumimoji="0" lang="en-US" sz="3600" b="1" i="1" dirty="0"/>
              <a:t>vail</a:t>
            </a:r>
            <a:r>
              <a:rPr kumimoji="0" lang="en-US" sz="3600" b="1" dirty="0"/>
              <a:t> is done away in Christ. </a:t>
            </a:r>
            <a:r>
              <a:rPr kumimoji="0" lang="en-US" sz="3600" b="1" baseline="30000" dirty="0"/>
              <a:t>15</a:t>
            </a:r>
            <a:r>
              <a:rPr kumimoji="0" lang="en-US" sz="3600" b="1" dirty="0"/>
              <a:t>But even unto this day, when Moses is read, the vail is upon their heart.</a:t>
            </a:r>
            <a:endParaRPr lang="en-US" sz="3600" b="1" dirty="0"/>
          </a:p>
        </p:txBody>
      </p:sp>
      <p:sp>
        <p:nvSpPr>
          <p:cNvPr id="26" name="Rectangle 25">
            <a:extLst>
              <a:ext uri="{FF2B5EF4-FFF2-40B4-BE49-F238E27FC236}">
                <a16:creationId xmlns:a16="http://schemas.microsoft.com/office/drawing/2014/main" id="{6630EB37-46D8-49B3-95FF-BF05FC165919}"/>
              </a:ext>
            </a:extLst>
          </p:cNvPr>
          <p:cNvSpPr/>
          <p:nvPr/>
        </p:nvSpPr>
        <p:spPr>
          <a:xfrm rot="16200000">
            <a:off x="9374190" y="4068414"/>
            <a:ext cx="4792958" cy="923330"/>
          </a:xfrm>
          <a:prstGeom prst="rect">
            <a:avLst/>
          </a:prstGeom>
          <a:noFill/>
        </p:spPr>
        <p:txBody>
          <a:bodyPr>
            <a:spAutoFit/>
          </a:bodyPr>
          <a:lstStyle/>
          <a:p>
            <a:pPr algn="ctr">
              <a:defRPr/>
            </a:pPr>
            <a:r>
              <a:rPr lang="en-US" sz="5400" b="1" dirty="0">
                <a:ln w="9525">
                  <a:solidFill>
                    <a:schemeClr val="bg1"/>
                  </a:solidFill>
                  <a:prstDash val="solid"/>
                </a:ln>
                <a:effectLst>
                  <a:outerShdw blurRad="12700" dist="38100" dir="2700000" algn="tl" rotWithShape="0">
                    <a:schemeClr val="bg1">
                      <a:lumMod val="50000"/>
                    </a:schemeClr>
                  </a:outerShdw>
                </a:effectLst>
              </a:rPr>
              <a:t>Jew’s Example</a:t>
            </a:r>
          </a:p>
        </p:txBody>
      </p:sp>
      <p:graphicFrame>
        <p:nvGraphicFramePr>
          <p:cNvPr id="28" name="Object 4">
            <a:extLst>
              <a:ext uri="{FF2B5EF4-FFF2-40B4-BE49-F238E27FC236}">
                <a16:creationId xmlns:a16="http://schemas.microsoft.com/office/drawing/2014/main" id="{9C777A06-DF92-4F39-9E5B-8D6537BC1173}"/>
              </a:ext>
            </a:extLst>
          </p:cNvPr>
          <p:cNvGraphicFramePr>
            <a:graphicFrameLocks noChangeAspect="1"/>
          </p:cNvGraphicFramePr>
          <p:nvPr>
            <p:extLst>
              <p:ext uri="{D42A27DB-BD31-4B8C-83A1-F6EECF244321}">
                <p14:modId xmlns:p14="http://schemas.microsoft.com/office/powerpoint/2010/main" val="18131275"/>
              </p:ext>
            </p:extLst>
          </p:nvPr>
        </p:nvGraphicFramePr>
        <p:xfrm>
          <a:off x="0" y="70065"/>
          <a:ext cx="3271838" cy="1582737"/>
        </p:xfrm>
        <a:graphic>
          <a:graphicData uri="http://schemas.openxmlformats.org/presentationml/2006/ole">
            <mc:AlternateContent xmlns:mc="http://schemas.openxmlformats.org/markup-compatibility/2006">
              <mc:Choice xmlns:v="urn:schemas-microsoft-com:vml" Requires="v">
                <p:oleObj spid="_x0000_s23563" name="Clip" r:id="rId4" imgW="3272828" imgH="3468986" progId="MS_ClipArt_Gallery.2">
                  <p:embed/>
                </p:oleObj>
              </mc:Choice>
              <mc:Fallback>
                <p:oleObj name="Clip" r:id="rId4" imgW="3272828" imgH="3468986" progId="MS_ClipArt_Gallery.2">
                  <p:embed/>
                  <p:pic>
                    <p:nvPicPr>
                      <p:cNvPr id="16386" name="Object 4">
                        <a:extLst>
                          <a:ext uri="{FF2B5EF4-FFF2-40B4-BE49-F238E27FC236}">
                            <a16:creationId xmlns:a16="http://schemas.microsoft.com/office/drawing/2014/main" id="{72EE49C9-1E02-457A-8116-7B28DE33F4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54370"/>
                      <a:stretch>
                        <a:fillRect/>
                      </a:stretch>
                    </p:blipFill>
                    <p:spPr bwMode="auto">
                      <a:xfrm>
                        <a:off x="0" y="70065"/>
                        <a:ext cx="3271838" cy="158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6" name="Rectangle 2">
            <a:extLst>
              <a:ext uri="{FF2B5EF4-FFF2-40B4-BE49-F238E27FC236}">
                <a16:creationId xmlns:a16="http://schemas.microsoft.com/office/drawing/2014/main" id="{BBD47BAA-D7C2-4794-9290-A23A726A8F98}"/>
              </a:ext>
            </a:extLst>
          </p:cNvPr>
          <p:cNvSpPr>
            <a:spLocks noGrp="1" noChangeArrowheads="1"/>
          </p:cNvSpPr>
          <p:nvPr>
            <p:ph type="title"/>
          </p:nvPr>
        </p:nvSpPr>
        <p:spPr>
          <a:xfrm>
            <a:off x="1502881" y="78796"/>
            <a:ext cx="8694738" cy="1584325"/>
          </a:xfrm>
        </p:spPr>
        <p:txBody>
          <a:bodyPr/>
          <a:lstStyle/>
          <a:p>
            <a:pPr>
              <a:defRPr/>
            </a:pPr>
            <a:r>
              <a:rPr lang="en-US" b="1" dirty="0"/>
              <a:t>How do Christians combat spiritual blindness?</a:t>
            </a: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8133" name="Picture 5">
            <a:extLst>
              <a:ext uri="{FF2B5EF4-FFF2-40B4-BE49-F238E27FC236}">
                <a16:creationId xmlns:a16="http://schemas.microsoft.com/office/drawing/2014/main" id="{89FC7A42-9211-4D9F-A0C2-922CE36B7D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500"/>
            <a:ext cx="3581400"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0" name="Rectangle 2">
            <a:extLst>
              <a:ext uri="{FF2B5EF4-FFF2-40B4-BE49-F238E27FC236}">
                <a16:creationId xmlns:a16="http://schemas.microsoft.com/office/drawing/2014/main" id="{AD097683-CF63-4BD3-90AE-3D89D2757280}"/>
              </a:ext>
            </a:extLst>
          </p:cNvPr>
          <p:cNvSpPr>
            <a:spLocks noGrp="1" noChangeArrowheads="1"/>
          </p:cNvSpPr>
          <p:nvPr>
            <p:ph type="title"/>
          </p:nvPr>
        </p:nvSpPr>
        <p:spPr>
          <a:xfrm>
            <a:off x="3733800" y="0"/>
            <a:ext cx="8305800" cy="1752600"/>
          </a:xfrm>
        </p:spPr>
        <p:txBody>
          <a:bodyPr/>
          <a:lstStyle/>
          <a:p>
            <a:pPr>
              <a:lnSpc>
                <a:spcPct val="90000"/>
              </a:lnSpc>
              <a:defRPr/>
            </a:pPr>
            <a:r>
              <a:rPr lang="en-US" sz="4800" b="1" dirty="0"/>
              <a:t>How do Christians combat spiritual blindness?</a:t>
            </a:r>
          </a:p>
        </p:txBody>
      </p:sp>
      <p:sp>
        <p:nvSpPr>
          <p:cNvPr id="48131" name="Rectangle 3">
            <a:extLst>
              <a:ext uri="{FF2B5EF4-FFF2-40B4-BE49-F238E27FC236}">
                <a16:creationId xmlns:a16="http://schemas.microsoft.com/office/drawing/2014/main" id="{A3D5714E-1832-4EDB-80AD-D94726871362}"/>
              </a:ext>
            </a:extLst>
          </p:cNvPr>
          <p:cNvSpPr>
            <a:spLocks noGrp="1" noChangeArrowheads="1"/>
          </p:cNvSpPr>
          <p:nvPr>
            <p:ph type="body" idx="1"/>
          </p:nvPr>
        </p:nvSpPr>
        <p:spPr>
          <a:xfrm>
            <a:off x="31750" y="1746250"/>
            <a:ext cx="11277600" cy="4649788"/>
          </a:xfrm>
        </p:spPr>
        <p:txBody>
          <a:bodyPr/>
          <a:lstStyle/>
          <a:p>
            <a:pPr>
              <a:lnSpc>
                <a:spcPct val="90000"/>
              </a:lnSpc>
              <a:defRPr/>
            </a:pPr>
            <a:r>
              <a:rPr lang="en-US" sz="3000" b="1" dirty="0"/>
              <a:t>Christians must carry the gospel light to others -- they are blind in darkness. Are we?</a:t>
            </a:r>
          </a:p>
          <a:p>
            <a:pPr>
              <a:lnSpc>
                <a:spcPct val="90000"/>
              </a:lnSpc>
              <a:defRPr/>
            </a:pPr>
            <a:r>
              <a:rPr lang="en-US" sz="3000" b="1" dirty="0"/>
              <a:t>2 Cor 4:3-6 </a:t>
            </a:r>
            <a:r>
              <a:rPr kumimoji="0" lang="en-US" sz="3000" b="1" baseline="30000" dirty="0"/>
              <a:t>3</a:t>
            </a:r>
            <a:r>
              <a:rPr kumimoji="0" lang="en-US" sz="3000" b="1" dirty="0"/>
              <a:t>But if our gospel be hid, it is hid to them that are lost: </a:t>
            </a:r>
            <a:r>
              <a:rPr kumimoji="0" lang="en-US" sz="3000" b="1" baseline="30000" dirty="0"/>
              <a:t>4</a:t>
            </a:r>
            <a:r>
              <a:rPr kumimoji="0" lang="en-US" sz="3000" b="1" dirty="0"/>
              <a:t>In whom the god of this world hath blinded the minds of them which believe not, lest the light of the glorious gospel of Christ, who is the image of God, should shine unto them. </a:t>
            </a:r>
            <a:r>
              <a:rPr kumimoji="0" lang="en-US" sz="3000" b="1" baseline="30000" dirty="0"/>
              <a:t>5</a:t>
            </a:r>
            <a:r>
              <a:rPr kumimoji="0" lang="en-US" sz="3000" b="1" dirty="0"/>
              <a:t>For we preach not ourselves, but Christ Jesus the Lord; and ourselves your servants for Jesus’ sake. </a:t>
            </a:r>
            <a:r>
              <a:rPr kumimoji="0" lang="en-US" sz="3000" b="1" baseline="30000" dirty="0"/>
              <a:t>6</a:t>
            </a:r>
            <a:r>
              <a:rPr kumimoji="0" lang="en-US" sz="3000" b="1" dirty="0"/>
              <a:t>For God, who commanded the light to shine out of darkness, hath shined in our hearts, to </a:t>
            </a:r>
            <a:r>
              <a:rPr kumimoji="0" lang="en-US" sz="3000" b="1" i="1" dirty="0"/>
              <a:t>give</a:t>
            </a:r>
            <a:r>
              <a:rPr kumimoji="0" lang="en-US" sz="3000" b="1" dirty="0"/>
              <a:t> the light of the knowledge of the glory of God in the face of Jesus </a:t>
            </a:r>
            <a:endParaRPr lang="en-US" sz="3000" b="1" dirty="0"/>
          </a:p>
        </p:txBody>
      </p:sp>
      <p:sp>
        <p:nvSpPr>
          <p:cNvPr id="5" name="Rectangle 4">
            <a:extLst>
              <a:ext uri="{FF2B5EF4-FFF2-40B4-BE49-F238E27FC236}">
                <a16:creationId xmlns:a16="http://schemas.microsoft.com/office/drawing/2014/main" id="{F39D21C8-879C-4458-993B-CAEBB4142CBB}"/>
              </a:ext>
            </a:extLst>
          </p:cNvPr>
          <p:cNvSpPr/>
          <p:nvPr/>
        </p:nvSpPr>
        <p:spPr>
          <a:xfrm rot="16200000">
            <a:off x="9374190" y="4068414"/>
            <a:ext cx="4792958" cy="923330"/>
          </a:xfrm>
          <a:prstGeom prst="rect">
            <a:avLst/>
          </a:prstGeom>
          <a:noFill/>
        </p:spPr>
        <p:txBody>
          <a:bodyPr>
            <a:spAutoFit/>
          </a:bodyPr>
          <a:lstStyle/>
          <a:p>
            <a:pPr algn="ctr">
              <a:defRPr/>
            </a:pPr>
            <a:r>
              <a:rPr lang="en-US" sz="5400" b="1" dirty="0">
                <a:ln w="9525">
                  <a:solidFill>
                    <a:schemeClr val="bg1"/>
                  </a:solidFill>
                  <a:prstDash val="solid"/>
                </a:ln>
                <a:effectLst>
                  <a:outerShdw blurRad="12700" dist="38100" dir="2700000" algn="tl" rotWithShape="0">
                    <a:schemeClr val="bg1">
                      <a:lumMod val="50000"/>
                    </a:schemeClr>
                  </a:outerShdw>
                </a:effectLst>
              </a:rPr>
              <a:t>Jew’s Example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2" presetClass="entr" presetSubtype="8" fill="hold" grpId="0" nodeType="afterEffect">
                                  <p:stCondLst>
                                    <p:cond delay="1000"/>
                                  </p:stCondLst>
                                  <p:childTnLst>
                                    <p:set>
                                      <p:cBhvr>
                                        <p:cTn id="11" dur="1" fill="hold">
                                          <p:stCondLst>
                                            <p:cond delay="0"/>
                                          </p:stCondLst>
                                        </p:cTn>
                                        <p:tgtEl>
                                          <p:spTgt spid="48131">
                                            <p:txEl>
                                              <p:pRg st="1" end="1"/>
                                            </p:txEl>
                                          </p:spTgt>
                                        </p:tgtEl>
                                        <p:attrNameLst>
                                          <p:attrName>style.visibility</p:attrName>
                                        </p:attrNameLst>
                                      </p:cBhvr>
                                      <p:to>
                                        <p:strVal val="visible"/>
                                      </p:to>
                                    </p:set>
                                    <p:anim calcmode="lin" valueType="num">
                                      <p:cBhvr additive="base">
                                        <p:cTn id="12" dur="500" fill="hold"/>
                                        <p:tgtEl>
                                          <p:spTgt spid="4813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8131">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3000"/>
                            </p:stCondLst>
                            <p:childTnLst>
                              <p:par>
                                <p:cTn id="15" presetID="7" presetClass="entr" presetSubtype="8" fill="hold" nodeType="afterEffect">
                                  <p:stCondLst>
                                    <p:cond delay="1000"/>
                                  </p:stCondLst>
                                  <p:childTnLst>
                                    <p:set>
                                      <p:cBhvr>
                                        <p:cTn id="16" dur="1" fill="hold">
                                          <p:stCondLst>
                                            <p:cond delay="0"/>
                                          </p:stCondLst>
                                        </p:cTn>
                                        <p:tgtEl>
                                          <p:spTgt spid="48133"/>
                                        </p:tgtEl>
                                        <p:attrNameLst>
                                          <p:attrName>style.visibility</p:attrName>
                                        </p:attrNameLst>
                                      </p:cBhvr>
                                      <p:to>
                                        <p:strVal val="visible"/>
                                      </p:to>
                                    </p:set>
                                    <p:anim calcmode="lin" valueType="num">
                                      <p:cBhvr additive="base">
                                        <p:cTn id="17" dur="5000" fill="hold"/>
                                        <p:tgtEl>
                                          <p:spTgt spid="48133"/>
                                        </p:tgtEl>
                                        <p:attrNameLst>
                                          <p:attrName>ppt_x</p:attrName>
                                        </p:attrNameLst>
                                      </p:cBhvr>
                                      <p:tavLst>
                                        <p:tav tm="0">
                                          <p:val>
                                            <p:strVal val="0-#ppt_w/2"/>
                                          </p:val>
                                        </p:tav>
                                        <p:tav tm="100000">
                                          <p:val>
                                            <p:strVal val="#ppt_x"/>
                                          </p:val>
                                        </p:tav>
                                      </p:tavLst>
                                    </p:anim>
                                    <p:anim calcmode="lin" valueType="num">
                                      <p:cBhvr additive="base">
                                        <p:cTn id="18" dur="5000" fill="hold"/>
                                        <p:tgtEl>
                                          <p:spTgt spid="48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advAuto="1000"/>
    </p:bldLst>
  </p:timing>
</p:sld>
</file>

<file path=ppt/theme/theme1.xml><?xml version="1.0" encoding="utf-8"?>
<a:theme xmlns:a="http://schemas.openxmlformats.org/drawingml/2006/main" name="Whirlpool">
  <a:themeElements>
    <a:clrScheme name="Whirlpool 1">
      <a:dk1>
        <a:srgbClr val="000066"/>
      </a:dk1>
      <a:lt1>
        <a:srgbClr val="CCECFF"/>
      </a:lt1>
      <a:dk2>
        <a:srgbClr val="0000CC"/>
      </a:dk2>
      <a:lt2>
        <a:srgbClr val="CCFFFF"/>
      </a:lt2>
      <a:accent1>
        <a:srgbClr val="CC99FF"/>
      </a:accent1>
      <a:accent2>
        <a:srgbClr val="9999FF"/>
      </a:accent2>
      <a:accent3>
        <a:srgbClr val="AAAAE2"/>
      </a:accent3>
      <a:accent4>
        <a:srgbClr val="AEC9DA"/>
      </a:accent4>
      <a:accent5>
        <a:srgbClr val="E2CAFF"/>
      </a:accent5>
      <a:accent6>
        <a:srgbClr val="8A8AE7"/>
      </a:accent6>
      <a:hlink>
        <a:srgbClr val="99CCFF"/>
      </a:hlink>
      <a:folHlink>
        <a:srgbClr val="0066FF"/>
      </a:folHlink>
    </a:clrScheme>
    <a:fontScheme name="Whirlpoo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Whirlpool 1">
        <a:dk1>
          <a:srgbClr val="000066"/>
        </a:dk1>
        <a:lt1>
          <a:srgbClr val="CCECFF"/>
        </a:lt1>
        <a:dk2>
          <a:srgbClr val="0000CC"/>
        </a:dk2>
        <a:lt2>
          <a:srgbClr val="CCFFFF"/>
        </a:lt2>
        <a:accent1>
          <a:srgbClr val="CC99FF"/>
        </a:accent1>
        <a:accent2>
          <a:srgbClr val="9999FF"/>
        </a:accent2>
        <a:accent3>
          <a:srgbClr val="AAAAE2"/>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 2">
        <a:dk1>
          <a:srgbClr val="000066"/>
        </a:dk1>
        <a:lt1>
          <a:srgbClr val="CCECFF"/>
        </a:lt1>
        <a:dk2>
          <a:srgbClr val="6699FF"/>
        </a:dk2>
        <a:lt2>
          <a:srgbClr val="CCFFFF"/>
        </a:lt2>
        <a:accent1>
          <a:srgbClr val="CC99FF"/>
        </a:accent1>
        <a:accent2>
          <a:srgbClr val="9999FF"/>
        </a:accent2>
        <a:accent3>
          <a:srgbClr val="B8CAFF"/>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Designs\Whirlpool.pot</Template>
  <TotalTime>0</TotalTime>
  <Words>5682</Words>
  <Application>Microsoft Office PowerPoint</Application>
  <PresentationFormat>Widescreen</PresentationFormat>
  <Paragraphs>272</Paragraphs>
  <Slides>27</Slides>
  <Notes>27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Arial</vt:lpstr>
      <vt:lpstr>Monotype Sorts</vt:lpstr>
      <vt:lpstr>Tahoma</vt:lpstr>
      <vt:lpstr>Times New Roman</vt:lpstr>
      <vt:lpstr>Whirlpool</vt:lpstr>
      <vt:lpstr>Clip</vt:lpstr>
      <vt:lpstr>PowerPoint Presentation</vt:lpstr>
      <vt:lpstr>Lesson 3: Combating Spiritual Blindness</vt:lpstr>
      <vt:lpstr>Some Causes of Spiritual Blindness</vt:lpstr>
      <vt:lpstr>How do Christians combat spiritual blindness?</vt:lpstr>
      <vt:lpstr>How do Christians combat spiritual blindness?</vt:lpstr>
      <vt:lpstr>How do Christians combat spiritual blindness?</vt:lpstr>
      <vt:lpstr>How do Christians combat spiritual blindness?</vt:lpstr>
      <vt:lpstr>How do Christians combat spiritual blindness?</vt:lpstr>
      <vt:lpstr>How do Christians combat spiritual blindness?</vt:lpstr>
      <vt:lpstr>How do Christians combat spiritual blindness?</vt:lpstr>
      <vt:lpstr>How do Christians combat spiritual blindness?</vt:lpstr>
      <vt:lpstr>How do Christians combat spiritual blindness?</vt:lpstr>
      <vt:lpstr>How do Christians combat spiritual blindness?</vt:lpstr>
      <vt:lpstr>How do christians combat spiritual blindness?</vt:lpstr>
      <vt:lpstr>How do Christians combat spiritual blindness?</vt:lpstr>
      <vt:lpstr>How do Christians combat spiritual blindness?</vt:lpstr>
      <vt:lpstr>How do Christians combat spiritual blindness?</vt:lpstr>
      <vt:lpstr>How do Christians combat spiritual blindness?</vt:lpstr>
      <vt:lpstr>How do Christians combat spiritual blindness?</vt:lpstr>
      <vt:lpstr>How do christians combat spiritual blindness?</vt:lpstr>
      <vt:lpstr>Christ Cures Blindness</vt:lpstr>
      <vt:lpstr>Christ Cures Blindness</vt:lpstr>
      <vt:lpstr>Christ Cures Blindness</vt:lpstr>
      <vt:lpstr>Christ Cures Blindness</vt:lpstr>
      <vt:lpstr>Christ Cures Blindness: The Blind Men of John 9</vt:lpstr>
      <vt:lpstr>Christ Cures Blindness: The Blind Men of John 9</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2019-08-11T21:53:50Z</dcterms:created>
  <dcterms:modified xsi:type="dcterms:W3CDTF">2019-08-11T21:54:22Z</dcterms:modified>
</cp:coreProperties>
</file>