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0"/>
  </p:notesMasterIdLst>
  <p:sldIdLst>
    <p:sldId id="257" r:id="rId2"/>
    <p:sldId id="256" r:id="rId3"/>
    <p:sldId id="258" r:id="rId4"/>
    <p:sldId id="259" r:id="rId5"/>
    <p:sldId id="260" r:id="rId6"/>
    <p:sldId id="261" r:id="rId7"/>
    <p:sldId id="262" r:id="rId8"/>
    <p:sldId id="263" r:id="rId9"/>
    <p:sldId id="265" r:id="rId10"/>
    <p:sldId id="266" r:id="rId11"/>
    <p:sldId id="264"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notesViewPr>
    <p:cSldViewPr snapToGrid="0">
      <p:cViewPr varScale="1">
        <p:scale>
          <a:sx n="95" d="100"/>
          <a:sy n="95" d="100"/>
        </p:scale>
        <p:origin x="14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0A269-5765-4E62-8432-C7AA26B25CCC}"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C084A-458B-41BD-B58A-2A40D9FB00D1}" type="slidenum">
              <a:rPr lang="en-US" smtClean="0"/>
              <a:t>‹#›</a:t>
            </a:fld>
            <a:endParaRPr lang="en-US"/>
          </a:p>
        </p:txBody>
      </p:sp>
    </p:spTree>
    <p:extLst>
      <p:ext uri="{BB962C8B-B14F-4D97-AF65-F5344CB8AC3E}">
        <p14:creationId xmlns:p14="http://schemas.microsoft.com/office/powerpoint/2010/main" val="42152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5C084A-458B-41BD-B58A-2A40D9FB00D1}" type="slidenum">
              <a:rPr lang="en-US" smtClean="0"/>
              <a:t>2</a:t>
            </a:fld>
            <a:endParaRPr lang="en-US"/>
          </a:p>
        </p:txBody>
      </p:sp>
    </p:spTree>
    <p:extLst>
      <p:ext uri="{BB962C8B-B14F-4D97-AF65-F5344CB8AC3E}">
        <p14:creationId xmlns:p14="http://schemas.microsoft.com/office/powerpoint/2010/main" val="267687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5C084A-458B-41BD-B58A-2A40D9FB00D1}" type="slidenum">
              <a:rPr lang="en-US" smtClean="0"/>
              <a:t>3</a:t>
            </a:fld>
            <a:endParaRPr lang="en-US"/>
          </a:p>
        </p:txBody>
      </p:sp>
    </p:spTree>
    <p:extLst>
      <p:ext uri="{BB962C8B-B14F-4D97-AF65-F5344CB8AC3E}">
        <p14:creationId xmlns:p14="http://schemas.microsoft.com/office/powerpoint/2010/main" val="24384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In history, perhaps one of the best-known cases of plucking eyes was in 1014.  Byzantine emperor, Basil II, was born into a world of politics and suspicious deaths among powerful people and family members.  He would rule from 976-1025.  He often was called Basil the young and later Basil </a:t>
            </a:r>
            <a:r>
              <a:rPr lang="en-US" dirty="0" err="1"/>
              <a:t>Porphyrogennetos</a:t>
            </a:r>
            <a:r>
              <a:rPr lang="en-US" dirty="0"/>
              <a:t> (Basil the Purple born).  After the final subjugation of Bulgaria, the empire’s strongest European foe, he was also known as the Bulgar Slyer.  He would leave the empire in military security and strong economic status, in essence, the zenith of the empire. (Photo Wikipedia Basil II with Constantine VIII )</a:t>
            </a:r>
          </a:p>
          <a:p>
            <a:r>
              <a:rPr lang="en-US" dirty="0"/>
              <a:t> </a:t>
            </a:r>
          </a:p>
          <a:p>
            <a:r>
              <a:rPr lang="en-US" dirty="0"/>
              <a:t>In 1014 about four years before Bulgaria would finally surrender, at the Battle of </a:t>
            </a:r>
            <a:r>
              <a:rPr lang="en-US" dirty="0" err="1"/>
              <a:t>Kleidion</a:t>
            </a:r>
            <a:r>
              <a:rPr lang="en-US" dirty="0"/>
              <a:t>, Basil II would take a decisive win over his long-time war with Samuel of Bulgaria. Samuel escaped because of the valor of his son Gabriel.  However, Basil would capture 15,000 Bulgarians.  He carried memories of his defeats including a significant loss 28 years earlier.  At this victory, he committed a cruelty that would fire Bulgaria's resistance until the end of the war.  He blinded 99 out of 100 captured soldiers, leaving one man with only one eye to lead the other 99 home to Bulgaria in groups of 100.  Two days later, learning of the events, Samuel would die of an apparent stroke.  Beyond this historical example, there are scriptural cases.</a:t>
            </a:r>
          </a:p>
          <a:p>
            <a:endParaRPr lang="en-US" dirty="0"/>
          </a:p>
        </p:txBody>
      </p:sp>
      <p:sp>
        <p:nvSpPr>
          <p:cNvPr id="4" name="Slide Number Placeholder 3"/>
          <p:cNvSpPr>
            <a:spLocks noGrp="1"/>
          </p:cNvSpPr>
          <p:nvPr>
            <p:ph type="sldNum" sz="quarter" idx="5"/>
          </p:nvPr>
        </p:nvSpPr>
        <p:spPr/>
        <p:txBody>
          <a:bodyPr/>
          <a:lstStyle/>
          <a:p>
            <a:fld id="{3A5C084A-458B-41BD-B58A-2A40D9FB00D1}" type="slidenum">
              <a:rPr lang="en-US" smtClean="0"/>
              <a:t>4</a:t>
            </a:fld>
            <a:endParaRPr lang="en-US"/>
          </a:p>
        </p:txBody>
      </p:sp>
    </p:spTree>
    <p:extLst>
      <p:ext uri="{BB962C8B-B14F-4D97-AF65-F5344CB8AC3E}">
        <p14:creationId xmlns:p14="http://schemas.microsoft.com/office/powerpoint/2010/main" val="1601525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8/11/2019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8/11/2019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CE2D-CD72-40BA-8A8A-5AAB1725E3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EA0C03-ACF3-4F5F-A7D4-5D3270EF7BC8}"/>
              </a:ext>
            </a:extLst>
          </p:cNvPr>
          <p:cNvSpPr>
            <a:spLocks noGrp="1"/>
          </p:cNvSpPr>
          <p:nvPr>
            <p:ph sz="quarter" idx="13"/>
          </p:nvPr>
        </p:nvSpPr>
        <p:spPr/>
        <p:txBody>
          <a:bodyPr/>
          <a:lstStyle/>
          <a:p>
            <a:endParaRPr lang="en-US"/>
          </a:p>
        </p:txBody>
      </p:sp>
      <p:pic>
        <p:nvPicPr>
          <p:cNvPr id="4" name="Picture 9">
            <a:extLst>
              <a:ext uri="{FF2B5EF4-FFF2-40B4-BE49-F238E27FC236}">
                <a16:creationId xmlns:a16="http://schemas.microsoft.com/office/drawing/2014/main" id="{AEBCBDC8-F41B-4809-8982-382320757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8F0A9CC8-2C5C-47C4-B725-32D9B7BFEABB}"/>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4652870" y="354367"/>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621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4985-0E03-4C54-AA6B-E49F6604015E}"/>
              </a:ext>
            </a:extLst>
          </p:cNvPr>
          <p:cNvSpPr>
            <a:spLocks noGrp="1"/>
          </p:cNvSpPr>
          <p:nvPr>
            <p:ph type="title"/>
          </p:nvPr>
        </p:nvSpPr>
        <p:spPr>
          <a:xfrm>
            <a:off x="149290" y="0"/>
            <a:ext cx="10396882" cy="1151965"/>
          </a:xfrm>
        </p:spPr>
        <p:txBody>
          <a:bodyPr/>
          <a:lstStyle/>
          <a:p>
            <a:r>
              <a:rPr lang="en-US" dirty="0"/>
              <a:t>Out of the heart</a:t>
            </a:r>
          </a:p>
        </p:txBody>
      </p:sp>
      <p:sp>
        <p:nvSpPr>
          <p:cNvPr id="3" name="Content Placeholder 2">
            <a:extLst>
              <a:ext uri="{FF2B5EF4-FFF2-40B4-BE49-F238E27FC236}">
                <a16:creationId xmlns:a16="http://schemas.microsoft.com/office/drawing/2014/main" id="{EFB4858A-07E1-48BC-ADD8-A6C5DEAD4E17}"/>
              </a:ext>
            </a:extLst>
          </p:cNvPr>
          <p:cNvSpPr>
            <a:spLocks noGrp="1"/>
          </p:cNvSpPr>
          <p:nvPr>
            <p:ph sz="quarter" idx="13"/>
          </p:nvPr>
        </p:nvSpPr>
        <p:spPr>
          <a:xfrm>
            <a:off x="149290" y="1418253"/>
            <a:ext cx="10931217" cy="3956332"/>
          </a:xfrm>
        </p:spPr>
        <p:txBody>
          <a:bodyPr/>
          <a:lstStyle/>
          <a:p>
            <a:r>
              <a:rPr lang="en-US" sz="2400" dirty="0"/>
              <a:t>Sin starts in the mind/heart as we learn in James 1:14. </a:t>
            </a:r>
          </a:p>
          <a:p>
            <a:r>
              <a:rPr lang="en-US" sz="2400" dirty="0"/>
              <a:t> It is not the seeing, but the further building and focusing on what one sees toward sin.  </a:t>
            </a:r>
          </a:p>
          <a:p>
            <a:r>
              <a:rPr lang="en-US" sz="2400" dirty="0"/>
              <a:t>The text of Matthew 5:29-30 is a hyperbole because the removal of an eye, hand, or foot does not change the condition of the heart.  T</a:t>
            </a:r>
          </a:p>
          <a:p>
            <a:r>
              <a:rPr lang="en-US" sz="2400" dirty="0"/>
              <a:t>he person with one eye and one arm and one foot can still sin.  We are meant to understand that being eternal with God makes all earthly desires seem trivial.  </a:t>
            </a:r>
          </a:p>
          <a:p>
            <a:endParaRPr lang="en-US" dirty="0"/>
          </a:p>
        </p:txBody>
      </p:sp>
      <p:pic>
        <p:nvPicPr>
          <p:cNvPr id="4" name="Picture 2" descr="pluck1">
            <a:extLst>
              <a:ext uri="{FF2B5EF4-FFF2-40B4-BE49-F238E27FC236}">
                <a16:creationId xmlns:a16="http://schemas.microsoft.com/office/drawing/2014/main" id="{BF703813-BA99-4F3E-9DB0-409D6E0E3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809" y="0"/>
            <a:ext cx="3068935" cy="202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9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FE1E-182E-45FE-983B-58C6DD3A26E1}"/>
              </a:ext>
            </a:extLst>
          </p:cNvPr>
          <p:cNvSpPr>
            <a:spLocks noGrp="1"/>
          </p:cNvSpPr>
          <p:nvPr>
            <p:ph type="title"/>
          </p:nvPr>
        </p:nvSpPr>
        <p:spPr>
          <a:xfrm>
            <a:off x="685800" y="0"/>
            <a:ext cx="10396882" cy="1151965"/>
          </a:xfrm>
        </p:spPr>
        <p:txBody>
          <a:bodyPr/>
          <a:lstStyle/>
          <a:p>
            <a:r>
              <a:rPr lang="en-US" dirty="0"/>
              <a:t>Out of the heart</a:t>
            </a:r>
          </a:p>
        </p:txBody>
      </p:sp>
      <p:sp>
        <p:nvSpPr>
          <p:cNvPr id="3" name="Content Placeholder 2">
            <a:extLst>
              <a:ext uri="{FF2B5EF4-FFF2-40B4-BE49-F238E27FC236}">
                <a16:creationId xmlns:a16="http://schemas.microsoft.com/office/drawing/2014/main" id="{EA038C8D-C9D7-459D-A062-DCDED54044A2}"/>
              </a:ext>
            </a:extLst>
          </p:cNvPr>
          <p:cNvSpPr>
            <a:spLocks noGrp="1"/>
          </p:cNvSpPr>
          <p:nvPr>
            <p:ph sz="quarter" idx="13"/>
          </p:nvPr>
        </p:nvSpPr>
        <p:spPr>
          <a:xfrm>
            <a:off x="0" y="1151965"/>
            <a:ext cx="11080507" cy="4222621"/>
          </a:xfrm>
        </p:spPr>
        <p:txBody>
          <a:bodyPr>
            <a:normAutofit fontScale="92500" lnSpcReduction="10000"/>
          </a:bodyPr>
          <a:lstStyle/>
          <a:p>
            <a:r>
              <a:rPr lang="en-US" sz="2400" dirty="0"/>
              <a:t>Christians cannot allow sin to be an integral part of their lives.  </a:t>
            </a:r>
          </a:p>
          <a:p>
            <a:r>
              <a:rPr lang="en-US" sz="2400" dirty="0"/>
              <a:t>We must seek to overcome sin, even if that causes a loss as painful as the loss of an eye or hand.  Salvation is far more precious.  </a:t>
            </a:r>
          </a:p>
          <a:p>
            <a:r>
              <a:rPr lang="en-US" sz="2400" dirty="0"/>
              <a:t>Romans 6:11-14 encourages Christians: “Likewise reckon ye also yourselves to be dead indeed unto sin, but alive unto God through Jesus Christ our Lord.  Let not sin therefore reign in your mortal body, that ye should obey it in the lusts thereof.  Neither yield ye your members </a:t>
            </a:r>
            <a:r>
              <a:rPr lang="en-US" sz="2400" i="1" dirty="0"/>
              <a:t>as</a:t>
            </a:r>
            <a:r>
              <a:rPr lang="en-US" sz="2400" dirty="0"/>
              <a:t> instruments of unrighteousness unto sin: but yield yourselves unto God, as those that are alive from the dead, and your members </a:t>
            </a:r>
            <a:r>
              <a:rPr lang="en-US" sz="2400" i="1" dirty="0"/>
              <a:t>as</a:t>
            </a:r>
            <a:r>
              <a:rPr lang="en-US" sz="2400" dirty="0"/>
              <a:t> instruments of righteousness unto God.  For sin shall not have dominion over you:  for ye are not under the law, but under grace.”</a:t>
            </a:r>
          </a:p>
          <a:p>
            <a:endParaRPr lang="en-US" dirty="0"/>
          </a:p>
        </p:txBody>
      </p:sp>
    </p:spTree>
    <p:extLst>
      <p:ext uri="{BB962C8B-B14F-4D97-AF65-F5344CB8AC3E}">
        <p14:creationId xmlns:p14="http://schemas.microsoft.com/office/powerpoint/2010/main" val="24673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D0D2-B3B6-434F-9C5A-E36AD9904634}"/>
              </a:ext>
            </a:extLst>
          </p:cNvPr>
          <p:cNvSpPr>
            <a:spLocks noGrp="1"/>
          </p:cNvSpPr>
          <p:nvPr>
            <p:ph type="title"/>
          </p:nvPr>
        </p:nvSpPr>
        <p:spPr>
          <a:xfrm>
            <a:off x="0" y="0"/>
            <a:ext cx="10396882" cy="1151965"/>
          </a:xfrm>
        </p:spPr>
        <p:txBody>
          <a:bodyPr/>
          <a:lstStyle/>
          <a:p>
            <a:r>
              <a:rPr lang="en-US" dirty="0"/>
              <a:t>Out of the heart</a:t>
            </a:r>
          </a:p>
        </p:txBody>
      </p:sp>
      <p:sp>
        <p:nvSpPr>
          <p:cNvPr id="3" name="Content Placeholder 2">
            <a:extLst>
              <a:ext uri="{FF2B5EF4-FFF2-40B4-BE49-F238E27FC236}">
                <a16:creationId xmlns:a16="http://schemas.microsoft.com/office/drawing/2014/main" id="{B7783515-C07A-40CD-8ECA-B990EAFFEFCB}"/>
              </a:ext>
            </a:extLst>
          </p:cNvPr>
          <p:cNvSpPr>
            <a:spLocks noGrp="1"/>
          </p:cNvSpPr>
          <p:nvPr>
            <p:ph sz="quarter" idx="13"/>
          </p:nvPr>
        </p:nvSpPr>
        <p:spPr>
          <a:xfrm>
            <a:off x="0" y="1151964"/>
            <a:ext cx="11080507" cy="4614353"/>
          </a:xfrm>
        </p:spPr>
        <p:txBody>
          <a:bodyPr>
            <a:normAutofit lnSpcReduction="10000"/>
          </a:bodyPr>
          <a:lstStyle/>
          <a:p>
            <a:r>
              <a:rPr lang="en-US" sz="2600" dirty="0"/>
              <a:t>In Mark 7:18-23, Jesus explains it is what comes out of the heart that is evil:  “And he saith unto them, Are ye so without understanding also?  Do ye not perceive, that whatsoever thing from without </a:t>
            </a:r>
            <a:r>
              <a:rPr lang="en-US" sz="2600" dirty="0" err="1"/>
              <a:t>entereth</a:t>
            </a:r>
            <a:r>
              <a:rPr lang="en-US" sz="2600" dirty="0"/>
              <a:t> into the man, </a:t>
            </a:r>
            <a:r>
              <a:rPr lang="en-US" sz="2600" i="1" dirty="0"/>
              <a:t>it</a:t>
            </a:r>
            <a:r>
              <a:rPr lang="en-US" sz="2600" dirty="0"/>
              <a:t> cannot defile him; Because it </a:t>
            </a:r>
            <a:r>
              <a:rPr lang="en-US" sz="2600" dirty="0" err="1"/>
              <a:t>entereth</a:t>
            </a:r>
            <a:r>
              <a:rPr lang="en-US" sz="2600" dirty="0"/>
              <a:t> not into his heart, but into the belly, and </a:t>
            </a:r>
            <a:r>
              <a:rPr lang="en-US" sz="2600" dirty="0" err="1"/>
              <a:t>goeth</a:t>
            </a:r>
            <a:r>
              <a:rPr lang="en-US" sz="2600" dirty="0"/>
              <a:t> out into the draught, purging all meats?  And he said, That which cometh out of the man, that </a:t>
            </a:r>
            <a:r>
              <a:rPr lang="en-US" sz="2600" dirty="0" err="1"/>
              <a:t>defileth</a:t>
            </a:r>
            <a:r>
              <a:rPr lang="en-US" sz="2600" dirty="0"/>
              <a:t> the man.  For from within, out of the heart of men, proceed evil thoughts, adulteries, fornications, murders, Thefts, covetousness, wickedness, deceit, lasciviousness, an evil eye, blasphemy, pride, foolishness:  All these evil things come from within, and defile the man.”  </a:t>
            </a:r>
          </a:p>
          <a:p>
            <a:endParaRPr lang="en-US" sz="2600" dirty="0"/>
          </a:p>
        </p:txBody>
      </p:sp>
    </p:spTree>
    <p:extLst>
      <p:ext uri="{BB962C8B-B14F-4D97-AF65-F5344CB8AC3E}">
        <p14:creationId xmlns:p14="http://schemas.microsoft.com/office/powerpoint/2010/main" val="120596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B4DB-9927-43AA-9323-3FFA504A5721}"/>
              </a:ext>
            </a:extLst>
          </p:cNvPr>
          <p:cNvSpPr>
            <a:spLocks noGrp="1"/>
          </p:cNvSpPr>
          <p:nvPr>
            <p:ph type="title"/>
          </p:nvPr>
        </p:nvSpPr>
        <p:spPr>
          <a:xfrm>
            <a:off x="-1" y="0"/>
            <a:ext cx="11961845" cy="709127"/>
          </a:xfrm>
        </p:spPr>
        <p:txBody>
          <a:bodyPr>
            <a:noAutofit/>
          </a:bodyPr>
          <a:lstStyle/>
          <a:p>
            <a:r>
              <a:rPr lang="en-US" sz="4000" b="1" dirty="0"/>
              <a:t>A Pattern of the Sinful and the Children of Light</a:t>
            </a:r>
            <a:endParaRPr lang="en-US" sz="4000" dirty="0"/>
          </a:p>
        </p:txBody>
      </p:sp>
      <p:sp>
        <p:nvSpPr>
          <p:cNvPr id="3" name="Content Placeholder 2">
            <a:extLst>
              <a:ext uri="{FF2B5EF4-FFF2-40B4-BE49-F238E27FC236}">
                <a16:creationId xmlns:a16="http://schemas.microsoft.com/office/drawing/2014/main" id="{E8E3744C-F91C-45CE-B525-ADF2A145B068}"/>
              </a:ext>
            </a:extLst>
          </p:cNvPr>
          <p:cNvSpPr>
            <a:spLocks noGrp="1"/>
          </p:cNvSpPr>
          <p:nvPr>
            <p:ph sz="quarter" idx="13"/>
          </p:nvPr>
        </p:nvSpPr>
        <p:spPr>
          <a:xfrm>
            <a:off x="0" y="709127"/>
            <a:ext cx="11663265" cy="5281125"/>
          </a:xfrm>
        </p:spPr>
        <p:txBody>
          <a:bodyPr>
            <a:normAutofit lnSpcReduction="10000"/>
          </a:bodyPr>
          <a:lstStyle/>
          <a:p>
            <a:r>
              <a:rPr lang="en-US" dirty="0"/>
              <a:t>Psalm 1:1-2 teaches, “Blessed </a:t>
            </a:r>
            <a:r>
              <a:rPr lang="en-US" i="1" dirty="0"/>
              <a:t>is</a:t>
            </a:r>
            <a:r>
              <a:rPr lang="en-US" dirty="0"/>
              <a:t> the man that walketh not in the counsel of the ungodly, nor </a:t>
            </a:r>
            <a:r>
              <a:rPr lang="en-US" dirty="0" err="1"/>
              <a:t>standeth</a:t>
            </a:r>
            <a:r>
              <a:rPr lang="en-US" dirty="0"/>
              <a:t> in the way of sinners, nor </a:t>
            </a:r>
            <a:r>
              <a:rPr lang="en-US" dirty="0" err="1"/>
              <a:t>sitteth</a:t>
            </a:r>
            <a:r>
              <a:rPr lang="en-US" dirty="0"/>
              <a:t> in the seat of the scornful.  But his delight </a:t>
            </a:r>
            <a:r>
              <a:rPr lang="en-US" i="1" dirty="0"/>
              <a:t>is</a:t>
            </a:r>
            <a:r>
              <a:rPr lang="en-US" dirty="0"/>
              <a:t> in the law of the LORD; and in his law doth he meditate day and night.”  </a:t>
            </a:r>
          </a:p>
          <a:p>
            <a:r>
              <a:rPr lang="en-US" dirty="0"/>
              <a:t>This text has the progression of the sinful and corrective actions to take for the children of Light.  The sinner starts by walking by the activity of the ungodly.  Maybe this is accident exposure followed by a bit of rubbernecking.  </a:t>
            </a:r>
          </a:p>
          <a:p>
            <a:r>
              <a:rPr lang="en-US" dirty="0"/>
              <a:t>Then, the person is standing nearby to the activities; Not exactly fully involved but soaking it up by their presence.  </a:t>
            </a:r>
          </a:p>
          <a:p>
            <a:r>
              <a:rPr lang="en-US" dirty="0"/>
              <a:t>But in the end, the person is fully involved by sitting among the sinners. </a:t>
            </a:r>
          </a:p>
          <a:p>
            <a:r>
              <a:rPr lang="en-US" dirty="0"/>
              <a:t> A person might not prevent a bird from flying over their head, but they do not have to allow it to nest on their head.  </a:t>
            </a:r>
          </a:p>
          <a:p>
            <a:r>
              <a:rPr lang="en-US" dirty="0"/>
              <a:t>Similarly, we do not have to let sin take place and root.  In contrast to the pattern of the sinful, the instruction for the child of God is to delight and meditate on God’s law.</a:t>
            </a:r>
          </a:p>
          <a:p>
            <a:endParaRPr lang="en-US" dirty="0"/>
          </a:p>
        </p:txBody>
      </p:sp>
    </p:spTree>
    <p:extLst>
      <p:ext uri="{BB962C8B-B14F-4D97-AF65-F5344CB8AC3E}">
        <p14:creationId xmlns:p14="http://schemas.microsoft.com/office/powerpoint/2010/main" val="146136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46E6-4C89-4777-91E8-5F672B5226DF}"/>
              </a:ext>
            </a:extLst>
          </p:cNvPr>
          <p:cNvSpPr>
            <a:spLocks noGrp="1"/>
          </p:cNvSpPr>
          <p:nvPr>
            <p:ph type="title"/>
          </p:nvPr>
        </p:nvSpPr>
        <p:spPr>
          <a:xfrm>
            <a:off x="215010" y="0"/>
            <a:ext cx="10865497" cy="1151965"/>
          </a:xfrm>
        </p:spPr>
        <p:txBody>
          <a:bodyPr>
            <a:noAutofit/>
          </a:bodyPr>
          <a:lstStyle/>
          <a:p>
            <a:r>
              <a:rPr lang="en-US" sz="4000" b="1" dirty="0"/>
              <a:t>A Pattern of the Sinful and the Children of Light</a:t>
            </a:r>
            <a:endParaRPr lang="en-US" sz="4000" dirty="0"/>
          </a:p>
        </p:txBody>
      </p:sp>
      <p:sp>
        <p:nvSpPr>
          <p:cNvPr id="3" name="Content Placeholder 2">
            <a:extLst>
              <a:ext uri="{FF2B5EF4-FFF2-40B4-BE49-F238E27FC236}">
                <a16:creationId xmlns:a16="http://schemas.microsoft.com/office/drawing/2014/main" id="{FBE60235-4518-4096-AD3B-7E8EBAB10153}"/>
              </a:ext>
            </a:extLst>
          </p:cNvPr>
          <p:cNvSpPr>
            <a:spLocks noGrp="1"/>
          </p:cNvSpPr>
          <p:nvPr>
            <p:ph sz="quarter" idx="13"/>
          </p:nvPr>
        </p:nvSpPr>
        <p:spPr>
          <a:xfrm>
            <a:off x="0" y="914400"/>
            <a:ext cx="11719249" cy="4945224"/>
          </a:xfrm>
        </p:spPr>
        <p:txBody>
          <a:bodyPr>
            <a:normAutofit/>
          </a:bodyPr>
          <a:lstStyle/>
          <a:p>
            <a:r>
              <a:rPr lang="en-US" sz="2400" dirty="0"/>
              <a:t>Christians should not focus on the flesh but on Christ.  </a:t>
            </a:r>
          </a:p>
          <a:p>
            <a:r>
              <a:rPr lang="en-US" sz="2400" dirty="0"/>
              <a:t>We must train ourselves to refocus on God by study, meditation, and prayer. </a:t>
            </a:r>
          </a:p>
          <a:p>
            <a:r>
              <a:rPr lang="en-US" sz="2400" dirty="0"/>
              <a:t> 2 Timothy 2:15-16 is often cited as the first part of a diligent training plan.  </a:t>
            </a:r>
          </a:p>
          <a:p>
            <a:r>
              <a:rPr lang="en-US" sz="2400" dirty="0"/>
              <a:t>The Bereans in Acts 7:11 are examples of people who diligently searched the scriptures daily.</a:t>
            </a:r>
          </a:p>
          <a:p>
            <a:r>
              <a:rPr lang="en-US" sz="2400" dirty="0"/>
              <a:t>  As we make a daily effort to study, pray, and meditate, we must also be active in doing good works.  </a:t>
            </a:r>
          </a:p>
          <a:p>
            <a:r>
              <a:rPr lang="en-US" sz="2400" dirty="0"/>
              <a:t>This continual effort also builds up and trains our spiritual health.  </a:t>
            </a:r>
          </a:p>
          <a:p>
            <a:endParaRPr lang="en-US" sz="2400" dirty="0"/>
          </a:p>
        </p:txBody>
      </p:sp>
    </p:spTree>
    <p:extLst>
      <p:ext uri="{BB962C8B-B14F-4D97-AF65-F5344CB8AC3E}">
        <p14:creationId xmlns:p14="http://schemas.microsoft.com/office/powerpoint/2010/main" val="393562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F69F-AC9A-4BB9-9FBC-C0DABC735D5F}"/>
              </a:ext>
            </a:extLst>
          </p:cNvPr>
          <p:cNvSpPr>
            <a:spLocks noGrp="1"/>
          </p:cNvSpPr>
          <p:nvPr>
            <p:ph type="title"/>
          </p:nvPr>
        </p:nvSpPr>
        <p:spPr>
          <a:xfrm>
            <a:off x="0" y="0"/>
            <a:ext cx="11700588" cy="1151965"/>
          </a:xfrm>
        </p:spPr>
        <p:txBody>
          <a:bodyPr>
            <a:noAutofit/>
          </a:bodyPr>
          <a:lstStyle/>
          <a:p>
            <a:r>
              <a:rPr lang="en-US" sz="4000" b="1" dirty="0"/>
              <a:t>A Pattern of the Sinful and the Children of Light</a:t>
            </a:r>
            <a:endParaRPr lang="en-US" sz="4000" dirty="0"/>
          </a:p>
        </p:txBody>
      </p:sp>
      <p:sp>
        <p:nvSpPr>
          <p:cNvPr id="3" name="Content Placeholder 2">
            <a:extLst>
              <a:ext uri="{FF2B5EF4-FFF2-40B4-BE49-F238E27FC236}">
                <a16:creationId xmlns:a16="http://schemas.microsoft.com/office/drawing/2014/main" id="{6C270F4C-3B42-4DC5-B3C3-102AB76A35B7}"/>
              </a:ext>
            </a:extLst>
          </p:cNvPr>
          <p:cNvSpPr>
            <a:spLocks noGrp="1"/>
          </p:cNvSpPr>
          <p:nvPr>
            <p:ph sz="quarter" idx="13"/>
          </p:nvPr>
        </p:nvSpPr>
        <p:spPr>
          <a:xfrm>
            <a:off x="130629" y="1375900"/>
            <a:ext cx="11080507" cy="4427740"/>
          </a:xfrm>
        </p:spPr>
        <p:txBody>
          <a:bodyPr>
            <a:noAutofit/>
          </a:bodyPr>
          <a:lstStyle/>
          <a:p>
            <a:r>
              <a:rPr lang="en-US" sz="2600" dirty="0"/>
              <a:t>2 Corinthians 10:3-5 teaches that the Christian’s warfare is in the heart and mind, seeking to bring every thought to obedience in Christ.  “Casting down imaginations, and every high thing that </a:t>
            </a:r>
            <a:r>
              <a:rPr lang="en-US" sz="2600" dirty="0" err="1"/>
              <a:t>exalteth</a:t>
            </a:r>
            <a:r>
              <a:rPr lang="en-US" sz="2600" dirty="0"/>
              <a:t> itself against the knowledge of God, and bringing into captivity every thought to the obedience of Christ….”  </a:t>
            </a:r>
          </a:p>
          <a:p>
            <a:r>
              <a:rPr lang="en-US" sz="2600" dirty="0"/>
              <a:t>Thus, study, meditation, prayer, and doing good works allows us to be useful on the battlefield.  </a:t>
            </a:r>
          </a:p>
          <a:p>
            <a:r>
              <a:rPr lang="en-US" sz="2600" dirty="0"/>
              <a:t>The pattern of life for the child of Light involves studying, meditating, and delighting in God’s word through prayer and good works.</a:t>
            </a:r>
          </a:p>
          <a:p>
            <a:endParaRPr lang="en-US" sz="2600" dirty="0"/>
          </a:p>
        </p:txBody>
      </p:sp>
    </p:spTree>
    <p:extLst>
      <p:ext uri="{BB962C8B-B14F-4D97-AF65-F5344CB8AC3E}">
        <p14:creationId xmlns:p14="http://schemas.microsoft.com/office/powerpoint/2010/main" val="156360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17D8-0639-4B15-8279-147462CD4871}"/>
              </a:ext>
            </a:extLst>
          </p:cNvPr>
          <p:cNvSpPr>
            <a:spLocks noGrp="1"/>
          </p:cNvSpPr>
          <p:nvPr>
            <p:ph type="title"/>
          </p:nvPr>
        </p:nvSpPr>
        <p:spPr/>
        <p:txBody>
          <a:bodyPr/>
          <a:lstStyle/>
          <a:p>
            <a:r>
              <a:rPr lang="en-US" dirty="0"/>
              <a:t>A viewpoint</a:t>
            </a:r>
          </a:p>
        </p:txBody>
      </p:sp>
      <p:sp>
        <p:nvSpPr>
          <p:cNvPr id="3" name="Content Placeholder 2">
            <a:extLst>
              <a:ext uri="{FF2B5EF4-FFF2-40B4-BE49-F238E27FC236}">
                <a16:creationId xmlns:a16="http://schemas.microsoft.com/office/drawing/2014/main" id="{0F09E3FA-68AA-4F60-AAF8-D751C0FCC010}"/>
              </a:ext>
            </a:extLst>
          </p:cNvPr>
          <p:cNvSpPr>
            <a:spLocks noGrp="1"/>
          </p:cNvSpPr>
          <p:nvPr>
            <p:ph sz="quarter" idx="13"/>
          </p:nvPr>
        </p:nvSpPr>
        <p:spPr/>
        <p:txBody>
          <a:bodyPr>
            <a:normAutofit fontScale="92500" lnSpcReduction="20000"/>
          </a:bodyPr>
          <a:lstStyle/>
          <a:p>
            <a:r>
              <a:rPr lang="en-US" sz="3600" b="1" dirty="0"/>
              <a:t>Would I put my eye out if it would allow me to win the battle against Satan and allow Christ to save my soul?</a:t>
            </a:r>
            <a:r>
              <a:rPr lang="en-US" sz="3600" dirty="0"/>
              <a:t> </a:t>
            </a:r>
          </a:p>
          <a:p>
            <a:r>
              <a:rPr lang="en-US" sz="3600" dirty="0"/>
              <a:t>However, since this passage is not about literal eye plucking, </a:t>
            </a:r>
            <a:r>
              <a:rPr lang="en-US" sz="3600" b="1" dirty="0"/>
              <a:t>what things might we need to literally pluck out of our lives to escape hell?</a:t>
            </a:r>
            <a:endParaRPr lang="en-US" sz="3600" dirty="0"/>
          </a:p>
          <a:p>
            <a:endParaRPr lang="en-US" dirty="0"/>
          </a:p>
        </p:txBody>
      </p:sp>
    </p:spTree>
    <p:extLst>
      <p:ext uri="{BB962C8B-B14F-4D97-AF65-F5344CB8AC3E}">
        <p14:creationId xmlns:p14="http://schemas.microsoft.com/office/powerpoint/2010/main" val="315568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C6EA-8609-4FE9-912E-23027C03B97D}"/>
              </a:ext>
            </a:extLst>
          </p:cNvPr>
          <p:cNvSpPr>
            <a:spLocks noGrp="1"/>
          </p:cNvSpPr>
          <p:nvPr>
            <p:ph type="title"/>
          </p:nvPr>
        </p:nvSpPr>
        <p:spPr>
          <a:xfrm>
            <a:off x="549324" y="0"/>
            <a:ext cx="10396882" cy="1151965"/>
          </a:xfrm>
        </p:spPr>
        <p:txBody>
          <a:bodyPr/>
          <a:lstStyle/>
          <a:p>
            <a:r>
              <a:rPr lang="en-US" dirty="0"/>
              <a:t>A viewpoint 2</a:t>
            </a:r>
          </a:p>
        </p:txBody>
      </p:sp>
      <p:sp>
        <p:nvSpPr>
          <p:cNvPr id="3" name="Content Placeholder 2">
            <a:extLst>
              <a:ext uri="{FF2B5EF4-FFF2-40B4-BE49-F238E27FC236}">
                <a16:creationId xmlns:a16="http://schemas.microsoft.com/office/drawing/2014/main" id="{1F3D8181-4EF0-4AD3-837B-6730924ACB3B}"/>
              </a:ext>
            </a:extLst>
          </p:cNvPr>
          <p:cNvSpPr>
            <a:spLocks noGrp="1"/>
          </p:cNvSpPr>
          <p:nvPr>
            <p:ph sz="quarter" idx="13"/>
          </p:nvPr>
        </p:nvSpPr>
        <p:spPr>
          <a:xfrm>
            <a:off x="549324" y="1253498"/>
            <a:ext cx="10531183" cy="4351003"/>
          </a:xfrm>
        </p:spPr>
        <p:txBody>
          <a:bodyPr>
            <a:normAutofit/>
          </a:bodyPr>
          <a:lstStyle/>
          <a:p>
            <a:r>
              <a:rPr lang="en-US" sz="2800" dirty="0"/>
              <a:t>Like the medical intern in the training process, Matthew 5:29-30 might also be understood as hard instructions for us. </a:t>
            </a:r>
          </a:p>
          <a:p>
            <a:r>
              <a:rPr lang="en-US" sz="2800" dirty="0"/>
              <a:t>How did I reach this point?  </a:t>
            </a:r>
          </a:p>
          <a:p>
            <a:r>
              <a:rPr lang="en-US" sz="2800" dirty="0"/>
              <a:t>How can I prevent this type of sin or situation in the future</a:t>
            </a:r>
            <a:r>
              <a:rPr lang="en-US" sz="2800" b="1" dirty="0"/>
              <a:t>?  </a:t>
            </a:r>
          </a:p>
          <a:p>
            <a:r>
              <a:rPr lang="en-US" sz="2800" b="1" dirty="0"/>
              <a:t>How can I learn to keep my course on the straight and narrow in the future?  </a:t>
            </a:r>
          </a:p>
          <a:p>
            <a:r>
              <a:rPr lang="en-US" sz="2800" b="1" dirty="0"/>
              <a:t>Self-evaluation is very hard, but important.  </a:t>
            </a:r>
            <a:endParaRPr lang="en-US" sz="2800" dirty="0"/>
          </a:p>
          <a:p>
            <a:endParaRPr lang="en-US" sz="2800" dirty="0"/>
          </a:p>
        </p:txBody>
      </p:sp>
    </p:spTree>
    <p:extLst>
      <p:ext uri="{BB962C8B-B14F-4D97-AF65-F5344CB8AC3E}">
        <p14:creationId xmlns:p14="http://schemas.microsoft.com/office/powerpoint/2010/main" val="208160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3327-4E4B-443D-98EF-5212DE43A20F}"/>
              </a:ext>
            </a:extLst>
          </p:cNvPr>
          <p:cNvSpPr>
            <a:spLocks noGrp="1"/>
          </p:cNvSpPr>
          <p:nvPr>
            <p:ph type="title"/>
          </p:nvPr>
        </p:nvSpPr>
        <p:spPr/>
        <p:txBody>
          <a:bodyPr/>
          <a:lstStyle/>
          <a:p>
            <a:r>
              <a:rPr lang="en-US" dirty="0"/>
              <a:t>A viewpoint 3</a:t>
            </a:r>
          </a:p>
        </p:txBody>
      </p:sp>
      <p:sp>
        <p:nvSpPr>
          <p:cNvPr id="3" name="Content Placeholder 2">
            <a:extLst>
              <a:ext uri="{FF2B5EF4-FFF2-40B4-BE49-F238E27FC236}">
                <a16:creationId xmlns:a16="http://schemas.microsoft.com/office/drawing/2014/main" id="{078C261C-7C59-4CC1-A6DA-59216B179EBC}"/>
              </a:ext>
            </a:extLst>
          </p:cNvPr>
          <p:cNvSpPr>
            <a:spLocks noGrp="1"/>
          </p:cNvSpPr>
          <p:nvPr>
            <p:ph sz="quarter" idx="13"/>
          </p:nvPr>
        </p:nvSpPr>
        <p:spPr/>
        <p:txBody>
          <a:bodyPr/>
          <a:lstStyle/>
          <a:p>
            <a:r>
              <a:rPr lang="en-US" sz="3600" dirty="0"/>
              <a:t>As a Christian, we have the opportunity to guide blind folks to Christ and salvation.  </a:t>
            </a:r>
            <a:r>
              <a:rPr lang="en-US" sz="3600" b="1" dirty="0"/>
              <a:t>Are we leading others to Christ</a:t>
            </a:r>
            <a:r>
              <a:rPr lang="en-US" sz="3600" dirty="0"/>
              <a:t>?</a:t>
            </a:r>
          </a:p>
          <a:p>
            <a:endParaRPr lang="en-US" dirty="0"/>
          </a:p>
        </p:txBody>
      </p:sp>
    </p:spTree>
    <p:extLst>
      <p:ext uri="{BB962C8B-B14F-4D97-AF65-F5344CB8AC3E}">
        <p14:creationId xmlns:p14="http://schemas.microsoft.com/office/powerpoint/2010/main" val="335014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0A4D-9314-4657-8A59-2D3319F33B77}"/>
              </a:ext>
            </a:extLst>
          </p:cNvPr>
          <p:cNvSpPr>
            <a:spLocks noGrp="1"/>
          </p:cNvSpPr>
          <p:nvPr>
            <p:ph type="ctrTitle"/>
          </p:nvPr>
        </p:nvSpPr>
        <p:spPr/>
        <p:txBody>
          <a:bodyPr>
            <a:normAutofit fontScale="90000"/>
          </a:bodyPr>
          <a:lstStyle/>
          <a:p>
            <a:r>
              <a:rPr lang="en-US" dirty="0"/>
              <a:t>Darkness Lesson 5</a:t>
            </a:r>
            <a:br>
              <a:rPr lang="en-US" dirty="0"/>
            </a:br>
            <a:r>
              <a:rPr lang="en-US" dirty="0"/>
              <a:t>Next Sunday IS Eye Plucking day!</a:t>
            </a:r>
          </a:p>
        </p:txBody>
      </p:sp>
      <p:sp>
        <p:nvSpPr>
          <p:cNvPr id="3" name="Subtitle 2">
            <a:extLst>
              <a:ext uri="{FF2B5EF4-FFF2-40B4-BE49-F238E27FC236}">
                <a16:creationId xmlns:a16="http://schemas.microsoft.com/office/drawing/2014/main" id="{19C70BB4-44A9-4CB0-8243-A5939FC51E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45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1A71A71C-209A-4AEB-ACE5-99478391B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3" name="Rectangle 72">
            <a:extLst>
              <a:ext uri="{FF2B5EF4-FFF2-40B4-BE49-F238E27FC236}">
                <a16:creationId xmlns:a16="http://schemas.microsoft.com/office/drawing/2014/main" id="{6DE4BFA7-B82F-438B-B2B2-49906328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3074" name="Picture 2" descr="EYEPLUCK">
            <a:extLst>
              <a:ext uri="{FF2B5EF4-FFF2-40B4-BE49-F238E27FC236}">
                <a16:creationId xmlns:a16="http://schemas.microsoft.com/office/drawing/2014/main" id="{C999A46A-8B9C-474C-A90C-CCAEB609A5D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 b="-1"/>
          <a:stretch/>
        </p:blipFill>
        <p:spPr bwMode="auto">
          <a:xfrm>
            <a:off x="7793391" y="234347"/>
            <a:ext cx="3680817" cy="590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9">
            <a:extLst>
              <a:ext uri="{FF2B5EF4-FFF2-40B4-BE49-F238E27FC236}">
                <a16:creationId xmlns:a16="http://schemas.microsoft.com/office/drawing/2014/main" id="{D508A3B8-B1AA-4A53-8613-20B62ECDE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77" name="Rectangle 76">
            <a:extLst>
              <a:ext uri="{FF2B5EF4-FFF2-40B4-BE49-F238E27FC236}">
                <a16:creationId xmlns:a16="http://schemas.microsoft.com/office/drawing/2014/main" id="{5255E8F1-8D1A-4978-A5E9-DA60C55D2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7554139"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B4DE31-AEE1-44F2-9142-4B636EB2D4A4}"/>
              </a:ext>
            </a:extLst>
          </p:cNvPr>
          <p:cNvSpPr>
            <a:spLocks noGrp="1"/>
          </p:cNvSpPr>
          <p:nvPr>
            <p:ph type="title"/>
          </p:nvPr>
        </p:nvSpPr>
        <p:spPr>
          <a:xfrm>
            <a:off x="444106" y="-19162"/>
            <a:ext cx="6382699" cy="1146825"/>
          </a:xfrm>
        </p:spPr>
        <p:txBody>
          <a:bodyPr>
            <a:normAutofit/>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EAFD4776-293F-4097-B518-D763BE211CE2}"/>
              </a:ext>
            </a:extLst>
          </p:cNvPr>
          <p:cNvSpPr>
            <a:spLocks noGrp="1"/>
          </p:cNvSpPr>
          <p:nvPr>
            <p:ph sz="quarter" idx="13"/>
          </p:nvPr>
        </p:nvSpPr>
        <p:spPr>
          <a:xfrm>
            <a:off x="212048" y="1156997"/>
            <a:ext cx="7307658" cy="5223800"/>
          </a:xfrm>
        </p:spPr>
        <p:txBody>
          <a:bodyPr>
            <a:normAutofit/>
          </a:bodyPr>
          <a:lstStyle/>
          <a:p>
            <a:pPr>
              <a:lnSpc>
                <a:spcPct val="110000"/>
              </a:lnSpc>
            </a:pPr>
            <a:r>
              <a:rPr lang="en-US" sz="2400" dirty="0">
                <a:solidFill>
                  <a:schemeClr val="bg1"/>
                </a:solidFill>
              </a:rPr>
              <a:t>Imagine it.  “Those participating in eye plucking this Sunday please move to the front pews on the right.”  </a:t>
            </a:r>
          </a:p>
          <a:p>
            <a:pPr>
              <a:lnSpc>
                <a:spcPct val="110000"/>
              </a:lnSpc>
            </a:pPr>
            <a:r>
              <a:rPr lang="en-US" sz="2400" dirty="0">
                <a:solidFill>
                  <a:schemeClr val="bg1"/>
                </a:solidFill>
              </a:rPr>
              <a:t>“Eye plucking Sunday” might be so gruesome that it might draw a special crowd.  T</a:t>
            </a:r>
          </a:p>
          <a:p>
            <a:pPr>
              <a:lnSpc>
                <a:spcPct val="110000"/>
              </a:lnSpc>
            </a:pPr>
            <a:r>
              <a:rPr lang="en-US" sz="2400" dirty="0">
                <a:solidFill>
                  <a:schemeClr val="bg1"/>
                </a:solidFill>
              </a:rPr>
              <a:t>here might be objection picketing outside at the street too.  </a:t>
            </a:r>
          </a:p>
          <a:p>
            <a:pPr>
              <a:lnSpc>
                <a:spcPct val="110000"/>
              </a:lnSpc>
            </a:pPr>
            <a:r>
              <a:rPr lang="en-US" sz="2400" dirty="0">
                <a:solidFill>
                  <a:schemeClr val="bg1"/>
                </a:solidFill>
              </a:rPr>
              <a:t>It might be quite the circus.  Who would knowingly pluck out their eye? </a:t>
            </a:r>
          </a:p>
          <a:p>
            <a:pPr>
              <a:lnSpc>
                <a:spcPct val="110000"/>
              </a:lnSpc>
            </a:pPr>
            <a:r>
              <a:rPr lang="en-US" sz="2400" dirty="0">
                <a:solidFill>
                  <a:schemeClr val="bg1"/>
                </a:solidFill>
              </a:rPr>
              <a:t>(Photo: Make-up artist DeGarmo’s impression of eye plucking).</a:t>
            </a:r>
          </a:p>
          <a:p>
            <a:pPr>
              <a:lnSpc>
                <a:spcPct val="110000"/>
              </a:lnSpc>
            </a:pPr>
            <a:endParaRPr lang="en-US" sz="2400" dirty="0">
              <a:solidFill>
                <a:schemeClr val="bg1"/>
              </a:solidFill>
            </a:endParaRPr>
          </a:p>
        </p:txBody>
      </p:sp>
    </p:spTree>
    <p:extLst>
      <p:ext uri="{BB962C8B-B14F-4D97-AF65-F5344CB8AC3E}">
        <p14:creationId xmlns:p14="http://schemas.microsoft.com/office/powerpoint/2010/main" val="25548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21A7-9BB7-4F77-B454-3E43B7B5D458}"/>
              </a:ext>
            </a:extLst>
          </p:cNvPr>
          <p:cNvSpPr>
            <a:spLocks noGrp="1"/>
          </p:cNvSpPr>
          <p:nvPr>
            <p:ph type="title"/>
          </p:nvPr>
        </p:nvSpPr>
        <p:spPr>
          <a:xfrm>
            <a:off x="683625" y="120555"/>
            <a:ext cx="10396882" cy="1151965"/>
          </a:xfrm>
        </p:spPr>
        <p:txBody>
          <a:bodyPr/>
          <a:lstStyle/>
          <a:p>
            <a:r>
              <a:rPr lang="en-US" dirty="0"/>
              <a:t>Historical example</a:t>
            </a:r>
          </a:p>
        </p:txBody>
      </p:sp>
      <p:pic>
        <p:nvPicPr>
          <p:cNvPr id="4102" name="Picture 6" descr="https://upload.wikimedia.org/wikipedia/commons/thumb/2/2c/BasileIIConstantinVIIIHoldingCross.jpg/220px-BasileIIConstantinVIIIHoldingCross.jpg">
            <a:extLst>
              <a:ext uri="{FF2B5EF4-FFF2-40B4-BE49-F238E27FC236}">
                <a16:creationId xmlns:a16="http://schemas.microsoft.com/office/drawing/2014/main" id="{E5EDBE81-B624-44A3-B051-74E321E20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8513" y="-34507"/>
            <a:ext cx="14176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Content Placeholder 16">
            <a:extLst>
              <a:ext uri="{FF2B5EF4-FFF2-40B4-BE49-F238E27FC236}">
                <a16:creationId xmlns:a16="http://schemas.microsoft.com/office/drawing/2014/main" id="{24D373ED-A844-4697-B1D4-77D3C35D02A8}"/>
              </a:ext>
            </a:extLst>
          </p:cNvPr>
          <p:cNvSpPr>
            <a:spLocks noGrp="1"/>
          </p:cNvSpPr>
          <p:nvPr>
            <p:ph sz="quarter" idx="13"/>
          </p:nvPr>
        </p:nvSpPr>
        <p:spPr>
          <a:xfrm>
            <a:off x="317242" y="1272520"/>
            <a:ext cx="10763266" cy="4717733"/>
          </a:xfrm>
        </p:spPr>
        <p:txBody>
          <a:bodyPr>
            <a:normAutofit/>
          </a:bodyPr>
          <a:lstStyle/>
          <a:p>
            <a:r>
              <a:rPr lang="en-US" dirty="0"/>
              <a:t>In 1014 about four years before  Bulgaria would finally surrender at the Battle on </a:t>
            </a:r>
            <a:r>
              <a:rPr lang="en-US" dirty="0" err="1"/>
              <a:t>Kleidion</a:t>
            </a:r>
            <a:r>
              <a:rPr lang="en-US" dirty="0"/>
              <a:t>, Basil II would take a decisive win over his long-time war with Samuel of Bulgaria.  </a:t>
            </a:r>
          </a:p>
          <a:p>
            <a:r>
              <a:rPr lang="en-US" dirty="0"/>
              <a:t>Samuel escaped because of the valor of his son Gabriel. </a:t>
            </a:r>
          </a:p>
          <a:p>
            <a:r>
              <a:rPr lang="en-US" dirty="0"/>
              <a:t> However, bail would capture 15000 Bulgarians.  </a:t>
            </a:r>
          </a:p>
          <a:p>
            <a:r>
              <a:rPr lang="en-US" dirty="0"/>
              <a:t>After this victory, he committed a cruelty that would fire Bulgaria’s resistance until the end of the war.  </a:t>
            </a:r>
          </a:p>
          <a:p>
            <a:r>
              <a:rPr lang="en-US" dirty="0"/>
              <a:t>He blinded 99 out of 100 captured soldiers, leaving one man with only one eye to lead the other 99 home to Bulgaria in groups of 100. </a:t>
            </a:r>
          </a:p>
          <a:p>
            <a:r>
              <a:rPr lang="en-US" dirty="0" err="1"/>
              <a:t>TWo</a:t>
            </a:r>
            <a:r>
              <a:rPr lang="en-US" dirty="0"/>
              <a:t> days later, upon learning of the events, Samuel would die of an apparent stroke.</a:t>
            </a:r>
          </a:p>
          <a:p>
            <a:endParaRPr lang="en-US" dirty="0"/>
          </a:p>
        </p:txBody>
      </p:sp>
    </p:spTree>
    <p:extLst>
      <p:ext uri="{BB962C8B-B14F-4D97-AF65-F5344CB8AC3E}">
        <p14:creationId xmlns:p14="http://schemas.microsoft.com/office/powerpoint/2010/main" val="280970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9FA1-8046-4425-BF45-8358FB1BE45A}"/>
              </a:ext>
            </a:extLst>
          </p:cNvPr>
          <p:cNvSpPr>
            <a:spLocks noGrp="1"/>
          </p:cNvSpPr>
          <p:nvPr>
            <p:ph type="title"/>
          </p:nvPr>
        </p:nvSpPr>
        <p:spPr/>
        <p:txBody>
          <a:bodyPr>
            <a:normAutofit/>
          </a:bodyPr>
          <a:lstStyle/>
          <a:p>
            <a:r>
              <a:rPr lang="en-US" b="1" dirty="0"/>
              <a:t>Scriptural Examples</a:t>
            </a:r>
            <a:endParaRPr lang="en-US" dirty="0"/>
          </a:p>
        </p:txBody>
      </p:sp>
      <p:sp>
        <p:nvSpPr>
          <p:cNvPr id="3" name="Content Placeholder 2">
            <a:extLst>
              <a:ext uri="{FF2B5EF4-FFF2-40B4-BE49-F238E27FC236}">
                <a16:creationId xmlns:a16="http://schemas.microsoft.com/office/drawing/2014/main" id="{F493A778-43F6-4107-B57E-B47C0E2CBDEA}"/>
              </a:ext>
            </a:extLst>
          </p:cNvPr>
          <p:cNvSpPr>
            <a:spLocks noGrp="1"/>
          </p:cNvSpPr>
          <p:nvPr>
            <p:ph sz="quarter" idx="13"/>
          </p:nvPr>
        </p:nvSpPr>
        <p:spPr>
          <a:xfrm>
            <a:off x="681038" y="2058633"/>
            <a:ext cx="6559518" cy="3311189"/>
          </a:xfrm>
        </p:spPr>
        <p:txBody>
          <a:bodyPr>
            <a:noAutofit/>
          </a:bodyPr>
          <a:lstStyle/>
          <a:p>
            <a:r>
              <a:rPr lang="en-US" sz="3600" dirty="0"/>
              <a:t>Perhaps the best-known example is when the Philistines gouged out Samson’s eyes after his capture in Judges 16:21</a:t>
            </a:r>
          </a:p>
        </p:txBody>
      </p:sp>
      <p:pic>
        <p:nvPicPr>
          <p:cNvPr id="5122" name="irc_mi" descr="Image result for blind samson">
            <a:extLst>
              <a:ext uri="{FF2B5EF4-FFF2-40B4-BE49-F238E27FC236}">
                <a16:creationId xmlns:a16="http://schemas.microsoft.com/office/drawing/2014/main" id="{CDE18CCA-E2DB-4965-8683-04D683B3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628" y="2053968"/>
            <a:ext cx="3915474" cy="296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66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571B-38DA-416C-B9C5-EA0F4AC3DF13}"/>
              </a:ext>
            </a:extLst>
          </p:cNvPr>
          <p:cNvSpPr>
            <a:spLocks noGrp="1"/>
          </p:cNvSpPr>
          <p:nvPr>
            <p:ph type="title"/>
          </p:nvPr>
        </p:nvSpPr>
        <p:spPr/>
        <p:txBody>
          <a:bodyPr/>
          <a:lstStyle/>
          <a:p>
            <a:r>
              <a:rPr lang="en-US" b="1" dirty="0"/>
              <a:t>Scriptural Examples</a:t>
            </a:r>
            <a:endParaRPr lang="en-US" dirty="0"/>
          </a:p>
        </p:txBody>
      </p:sp>
      <p:sp>
        <p:nvSpPr>
          <p:cNvPr id="8" name="Content Placeholder 7">
            <a:extLst>
              <a:ext uri="{FF2B5EF4-FFF2-40B4-BE49-F238E27FC236}">
                <a16:creationId xmlns:a16="http://schemas.microsoft.com/office/drawing/2014/main" id="{43D6D842-C471-405D-A7C8-83DE8AC1923E}"/>
              </a:ext>
            </a:extLst>
          </p:cNvPr>
          <p:cNvSpPr>
            <a:spLocks noGrp="1"/>
          </p:cNvSpPr>
          <p:nvPr>
            <p:ph sz="quarter" idx="13"/>
          </p:nvPr>
        </p:nvSpPr>
        <p:spPr>
          <a:xfrm>
            <a:off x="793103" y="2082057"/>
            <a:ext cx="10394707" cy="4090143"/>
          </a:xfrm>
        </p:spPr>
        <p:txBody>
          <a:bodyPr>
            <a:noAutofit/>
          </a:bodyPr>
          <a:lstStyle/>
          <a:p>
            <a:r>
              <a:rPr lang="en-US" sz="2400" dirty="0"/>
              <a:t>King Zedekiah experienced the same fate after his capture by the Chaldeans. </a:t>
            </a:r>
          </a:p>
          <a:p>
            <a:r>
              <a:rPr lang="en-US" sz="2400" dirty="0"/>
              <a:t>Jeremiah foretold that </a:t>
            </a:r>
            <a:r>
              <a:rPr lang="en-US" sz="2400" b="1" dirty="0"/>
              <a:t>King</a:t>
            </a:r>
            <a:r>
              <a:rPr lang="en-US" sz="2400" dirty="0"/>
              <a:t> </a:t>
            </a:r>
            <a:r>
              <a:rPr lang="en-US" sz="2400" b="1" dirty="0"/>
              <a:t>Zedekiah</a:t>
            </a:r>
            <a:r>
              <a:rPr lang="en-US" sz="2400" dirty="0"/>
              <a:t> would not die by the sword (</a:t>
            </a:r>
            <a:r>
              <a:rPr lang="en-US" sz="2400" dirty="0" err="1"/>
              <a:t>Jer</a:t>
            </a:r>
            <a:r>
              <a:rPr lang="en-US" sz="2400" dirty="0"/>
              <a:t> 34:45). ‘</a:t>
            </a:r>
          </a:p>
          <a:p>
            <a:r>
              <a:rPr lang="en-US" sz="2400" dirty="0"/>
              <a:t>Ezekiel prophesied King Zedekiah would be snared by the </a:t>
            </a:r>
            <a:r>
              <a:rPr lang="en-US" sz="2400" dirty="0" err="1"/>
              <a:t>chaldeans</a:t>
            </a:r>
            <a:r>
              <a:rPr lang="en-US" sz="2400" dirty="0"/>
              <a:t>, brought to </a:t>
            </a:r>
            <a:r>
              <a:rPr lang="en-US" sz="2400" dirty="0" err="1"/>
              <a:t>babyklon</a:t>
            </a:r>
            <a:r>
              <a:rPr lang="en-US" sz="2400" dirty="0"/>
              <a:t>, but would not physically see it (</a:t>
            </a:r>
            <a:r>
              <a:rPr lang="en-US" sz="2400" dirty="0" err="1"/>
              <a:t>Ezek</a:t>
            </a:r>
            <a:r>
              <a:rPr lang="en-US" sz="2400" dirty="0"/>
              <a:t> 12:13)</a:t>
            </a:r>
          </a:p>
          <a:p>
            <a:r>
              <a:rPr lang="en-US" sz="2400" dirty="0"/>
              <a:t>Prophesy was fulfilled when the Chaldeans gouged King Zedekiah’s eyes after witnessing the death of his sons before taken to Babylon (2 Kings 25:7 and </a:t>
            </a:r>
            <a:r>
              <a:rPr lang="en-US" sz="2400" dirty="0" err="1"/>
              <a:t>Jer</a:t>
            </a:r>
            <a:r>
              <a:rPr lang="en-US" sz="2400" dirty="0"/>
              <a:t> 39.6-7). </a:t>
            </a:r>
          </a:p>
          <a:p>
            <a:endParaRPr lang="en-US" sz="2400" dirty="0"/>
          </a:p>
          <a:p>
            <a:endParaRPr lang="en-US" sz="2400" dirty="0"/>
          </a:p>
        </p:txBody>
      </p:sp>
    </p:spTree>
    <p:extLst>
      <p:ext uri="{BB962C8B-B14F-4D97-AF65-F5344CB8AC3E}">
        <p14:creationId xmlns:p14="http://schemas.microsoft.com/office/powerpoint/2010/main" val="200067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88FE-B36E-4034-9F1B-BF029DA3529D}"/>
              </a:ext>
            </a:extLst>
          </p:cNvPr>
          <p:cNvSpPr>
            <a:spLocks noGrp="1"/>
          </p:cNvSpPr>
          <p:nvPr>
            <p:ph type="title"/>
          </p:nvPr>
        </p:nvSpPr>
        <p:spPr/>
        <p:txBody>
          <a:bodyPr/>
          <a:lstStyle/>
          <a:p>
            <a:r>
              <a:rPr lang="en-US" dirty="0"/>
              <a:t>Scriptural example</a:t>
            </a:r>
          </a:p>
        </p:txBody>
      </p:sp>
      <p:sp>
        <p:nvSpPr>
          <p:cNvPr id="6" name="Rectangle 2">
            <a:extLst>
              <a:ext uri="{FF2B5EF4-FFF2-40B4-BE49-F238E27FC236}">
                <a16:creationId xmlns:a16="http://schemas.microsoft.com/office/drawing/2014/main" id="{D392643E-A468-45CF-BDBA-43AA8CBFE09B}"/>
              </a:ext>
            </a:extLst>
          </p:cNvPr>
          <p:cNvSpPr>
            <a:spLocks noGrp="1" noChangeArrowheads="1"/>
          </p:cNvSpPr>
          <p:nvPr>
            <p:ph sz="quarter" idx="13"/>
          </p:nvPr>
        </p:nvSpPr>
        <p:spPr bwMode="auto">
          <a:xfrm>
            <a:off x="685801" y="2327797"/>
            <a:ext cx="357829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1 Samuel 11, </a:t>
            </a:r>
            <a:r>
              <a:rPr kumimoji="0" lang="en-US" altLang="en-US" sz="2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Nahash</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the Ammonite offers peace to the people of </a:t>
            </a:r>
          </a:p>
          <a:p>
            <a:pPr marL="0" indent="0" eaLnBrk="0" fontAlgn="base" hangingPunct="0">
              <a:lnSpc>
                <a:spcPct val="100000"/>
              </a:lnSpc>
              <a:spcBef>
                <a:spcPct val="0"/>
              </a:spcBef>
              <a:spcAft>
                <a:spcPct val="0"/>
              </a:spcAft>
              <a:buClrTx/>
              <a:buSzTx/>
              <a:buNone/>
            </a:pPr>
            <a:r>
              <a:rPr kumimoji="0" lang="en-US" altLang="en-US" sz="2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Jabesh-gilead</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if they agreed to put out the right eye of every man in the </a:t>
            </a: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city, bringing disgrace to Israel.  The elders of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Jabesh</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negotiated time to </a:t>
            </a: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see if they could be rescued by sending out messengers before giving </a:t>
            </a: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themselves to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Nahash</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Saul received their message and sent out the </a:t>
            </a: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call to Israel.  The Ammonites were defeated, and the nation was </a:t>
            </a:r>
          </a:p>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renewed with Saul as king.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76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E24-DE3B-4CA0-A9C9-D4AB6722C85E}"/>
              </a:ext>
            </a:extLst>
          </p:cNvPr>
          <p:cNvSpPr>
            <a:spLocks noGrp="1"/>
          </p:cNvSpPr>
          <p:nvPr>
            <p:ph type="title"/>
          </p:nvPr>
        </p:nvSpPr>
        <p:spPr/>
        <p:txBody>
          <a:bodyPr/>
          <a:lstStyle/>
          <a:p>
            <a:r>
              <a:rPr lang="en-US" dirty="0"/>
              <a:t>Plucking out an eye</a:t>
            </a:r>
          </a:p>
        </p:txBody>
      </p:sp>
      <p:sp>
        <p:nvSpPr>
          <p:cNvPr id="3" name="Content Placeholder 2">
            <a:extLst>
              <a:ext uri="{FF2B5EF4-FFF2-40B4-BE49-F238E27FC236}">
                <a16:creationId xmlns:a16="http://schemas.microsoft.com/office/drawing/2014/main" id="{1CC74704-472B-4DAF-B24A-B85C8BE108BA}"/>
              </a:ext>
            </a:extLst>
          </p:cNvPr>
          <p:cNvSpPr>
            <a:spLocks noGrp="1"/>
          </p:cNvSpPr>
          <p:nvPr>
            <p:ph sz="quarter" idx="13"/>
          </p:nvPr>
        </p:nvSpPr>
        <p:spPr>
          <a:xfrm>
            <a:off x="687977" y="2060221"/>
            <a:ext cx="6274696" cy="3311189"/>
          </a:xfrm>
        </p:spPr>
        <p:txBody>
          <a:bodyPr/>
          <a:lstStyle/>
          <a:p>
            <a:r>
              <a:rPr lang="en-US" dirty="0"/>
              <a:t>Matthew 5:29-30 (ESV) reads: “If your right eye causes you to sin, tear it out and throw it away.  For it is better that you lose one of your members than that your whole body be thrown into hell.  And if your right hand causes you to sin, cut it off and throw it away.  For it is better that you lose one of your members than that your whole body go into hell.”  </a:t>
            </a:r>
          </a:p>
          <a:p>
            <a:endParaRPr lang="en-US" dirty="0"/>
          </a:p>
        </p:txBody>
      </p:sp>
      <p:pic>
        <p:nvPicPr>
          <p:cNvPr id="8194" name="Picture 2" descr="pluck1">
            <a:extLst>
              <a:ext uri="{FF2B5EF4-FFF2-40B4-BE49-F238E27FC236}">
                <a16:creationId xmlns:a16="http://schemas.microsoft.com/office/drawing/2014/main" id="{886B810A-FB68-4D06-B042-A8977E688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673" y="2259487"/>
            <a:ext cx="4709087" cy="311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75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E24-DE3B-4CA0-A9C9-D4AB6722C85E}"/>
              </a:ext>
            </a:extLst>
          </p:cNvPr>
          <p:cNvSpPr>
            <a:spLocks noGrp="1"/>
          </p:cNvSpPr>
          <p:nvPr>
            <p:ph type="title"/>
          </p:nvPr>
        </p:nvSpPr>
        <p:spPr>
          <a:xfrm>
            <a:off x="424544" y="284950"/>
            <a:ext cx="10396882" cy="1151965"/>
          </a:xfrm>
        </p:spPr>
        <p:txBody>
          <a:bodyPr/>
          <a:lstStyle/>
          <a:p>
            <a:r>
              <a:rPr lang="en-US" dirty="0"/>
              <a:t>Plucking out an eye</a:t>
            </a:r>
          </a:p>
        </p:txBody>
      </p:sp>
      <p:sp>
        <p:nvSpPr>
          <p:cNvPr id="3" name="Content Placeholder 2">
            <a:extLst>
              <a:ext uri="{FF2B5EF4-FFF2-40B4-BE49-F238E27FC236}">
                <a16:creationId xmlns:a16="http://schemas.microsoft.com/office/drawing/2014/main" id="{1CC74704-472B-4DAF-B24A-B85C8BE108BA}"/>
              </a:ext>
            </a:extLst>
          </p:cNvPr>
          <p:cNvSpPr>
            <a:spLocks noGrp="1"/>
          </p:cNvSpPr>
          <p:nvPr>
            <p:ph sz="quarter" idx="13"/>
          </p:nvPr>
        </p:nvSpPr>
        <p:spPr>
          <a:xfrm>
            <a:off x="149290" y="1436915"/>
            <a:ext cx="6813383" cy="4385388"/>
          </a:xfrm>
        </p:spPr>
        <p:txBody>
          <a:bodyPr>
            <a:normAutofit/>
          </a:bodyPr>
          <a:lstStyle/>
          <a:p>
            <a:r>
              <a:rPr lang="en-US" dirty="0"/>
              <a:t>Some might see this as a literal instruction, but most understand it as a hyperbole.  </a:t>
            </a:r>
          </a:p>
          <a:p>
            <a:r>
              <a:rPr lang="en-US" dirty="0"/>
              <a:t>Christ is asking us to recognize the value of eternal things, and not to be derailed by the physical and temporal distractions the devil places in front of our eyes.  </a:t>
            </a:r>
          </a:p>
          <a:p>
            <a:r>
              <a:rPr lang="en-US" dirty="0"/>
              <a:t>In other words, at all cost get untangled from sin because eternity is so much more important than the most valuable things in this life, even an eye or a hand.</a:t>
            </a:r>
          </a:p>
          <a:p>
            <a:endParaRPr lang="en-US" dirty="0"/>
          </a:p>
        </p:txBody>
      </p:sp>
      <p:pic>
        <p:nvPicPr>
          <p:cNvPr id="5" name="irc_mi" descr="Image result for plucked eye">
            <a:extLst>
              <a:ext uri="{FF2B5EF4-FFF2-40B4-BE49-F238E27FC236}">
                <a16:creationId xmlns:a16="http://schemas.microsoft.com/office/drawing/2014/main" id="{9FC947CD-9A53-41BA-A532-74F9B5CCF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523" y="685800"/>
            <a:ext cx="4356100" cy="421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2841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Microsoft Office PowerPoint</Application>
  <PresentationFormat>Widescreen</PresentationFormat>
  <Paragraphs>82</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Impact</vt:lpstr>
      <vt:lpstr>Main Event</vt:lpstr>
      <vt:lpstr>PowerPoint Presentation</vt:lpstr>
      <vt:lpstr>Darkness Lesson 5 Next Sunday IS Eye Plucking day!</vt:lpstr>
      <vt:lpstr>introduction</vt:lpstr>
      <vt:lpstr>Historical example</vt:lpstr>
      <vt:lpstr>Scriptural Examples</vt:lpstr>
      <vt:lpstr>Scriptural Examples</vt:lpstr>
      <vt:lpstr>Scriptural example</vt:lpstr>
      <vt:lpstr>Plucking out an eye</vt:lpstr>
      <vt:lpstr>Plucking out an eye</vt:lpstr>
      <vt:lpstr>Out of the heart</vt:lpstr>
      <vt:lpstr>Out of the heart</vt:lpstr>
      <vt:lpstr>Out of the heart</vt:lpstr>
      <vt:lpstr>A Pattern of the Sinful and the Children of Light</vt:lpstr>
      <vt:lpstr>A Pattern of the Sinful and the Children of Light</vt:lpstr>
      <vt:lpstr>A Pattern of the Sinful and the Children of Light</vt:lpstr>
      <vt:lpstr>A viewpoint</vt:lpstr>
      <vt:lpstr>A viewpoint 2</vt:lpstr>
      <vt:lpstr>A viewpoint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2019-08-11T21:55:55Z</dcterms:created>
  <dcterms:modified xsi:type="dcterms:W3CDTF">2019-08-11T21:56:15Z</dcterms:modified>
</cp:coreProperties>
</file>