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7" r:id="rId2"/>
    <p:sldId id="256" r:id="rId3"/>
    <p:sldId id="281" r:id="rId4"/>
    <p:sldId id="271" r:id="rId5"/>
    <p:sldId id="276" r:id="rId6"/>
    <p:sldId id="277" r:id="rId7"/>
    <p:sldId id="278" r:id="rId8"/>
    <p:sldId id="279" r:id="rId9"/>
    <p:sldId id="280" r:id="rId10"/>
    <p:sldId id="282" r:id="rId11"/>
    <p:sldId id="284" r:id="rId12"/>
    <p:sldId id="285" r:id="rId13"/>
    <p:sldId id="286" r:id="rId14"/>
    <p:sldId id="287" r:id="rId15"/>
    <p:sldId id="289" r:id="rId16"/>
    <p:sldId id="290" r:id="rId17"/>
    <p:sldId id="293" r:id="rId18"/>
    <p:sldId id="294" r:id="rId19"/>
    <p:sldId id="295" r:id="rId20"/>
    <p:sldId id="288" r:id="rId21"/>
    <p:sldId id="300" r:id="rId22"/>
    <p:sldId id="304" r:id="rId23"/>
    <p:sldId id="306" r:id="rId24"/>
    <p:sldId id="307" r:id="rId25"/>
    <p:sldId id="308" r:id="rId26"/>
    <p:sldId id="309" r:id="rId27"/>
    <p:sldId id="310" r:id="rId28"/>
    <p:sldId id="311" r:id="rId29"/>
    <p:sldId id="312" r:id="rId30"/>
    <p:sldId id="313"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p:cViewPr varScale="1">
        <p:scale>
          <a:sx n="86" d="100"/>
          <a:sy n="86" d="100"/>
        </p:scale>
        <p:origin x="114" y="16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8/11/2019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8/11/2019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8/11/2019</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8/11/2019</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normAutofit/>
          </a:bodyPr>
          <a:lstStyle/>
          <a:p>
            <a:endParaRPr lang="en-US" dirty="0"/>
          </a:p>
        </p:txBody>
      </p:sp>
      <p:pic>
        <p:nvPicPr>
          <p:cNvPr id="4" name="Picture 9">
            <a:extLst>
              <a:ext uri="{FF2B5EF4-FFF2-40B4-BE49-F238E27FC236}">
                <a16:creationId xmlns:a16="http://schemas.microsoft.com/office/drawing/2014/main" id="{32FB1F79-57C5-4A23-9BC5-09E23A1A4178}"/>
              </a:ext>
            </a:extLst>
          </p:cNvPr>
          <p:cNvPicPr>
            <a:picLocks noChangeAspect="1" noChangeArrowheads="1"/>
          </p:cNvPicPr>
          <p:nvPr/>
        </p:nvPicPr>
        <p:blipFill>
          <a:blip r:embed="rId2" cstate="print">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647855ED-123B-44C6-A7F8-862EFAB5C48B}"/>
              </a:ext>
            </a:extLst>
          </p:cNvPr>
          <p:cNvPicPr/>
          <p:nvPr/>
        </p:nvPicPr>
        <p:blipFill rotWithShape="1">
          <a:blip r:embed="rId3" cstate="print">
            <a:alphaModFix amt="21000"/>
            <a:extLst>
              <a:ext uri="{28A0092B-C50C-407E-A947-70E740481C1C}">
                <a14:useLocalDpi xmlns:a14="http://schemas.microsoft.com/office/drawing/2010/main" val="0"/>
              </a:ext>
            </a:extLst>
          </a:blip>
          <a:srcRect/>
          <a:stretch/>
        </p:blipFill>
        <p:spPr bwMode="auto">
          <a:xfrm>
            <a:off x="4494212" y="623552"/>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32657"/>
            <a:ext cx="10895014" cy="1143000"/>
          </a:xfrm>
        </p:spPr>
        <p:txBody>
          <a:bodyPr/>
          <a:lstStyle/>
          <a:p>
            <a:r>
              <a:rPr lang="en-US" dirty="0"/>
              <a:t>Biblical Examples of Disappointments: Cain</a:t>
            </a:r>
          </a:p>
        </p:txBody>
      </p:sp>
      <p:sp>
        <p:nvSpPr>
          <p:cNvPr id="14" name="Content Placeholder 13"/>
          <p:cNvSpPr>
            <a:spLocks noGrp="1"/>
          </p:cNvSpPr>
          <p:nvPr>
            <p:ph idx="1"/>
          </p:nvPr>
        </p:nvSpPr>
        <p:spPr>
          <a:xfrm>
            <a:off x="304006" y="1110343"/>
            <a:ext cx="7238206" cy="5713445"/>
          </a:xfrm>
        </p:spPr>
        <p:txBody>
          <a:bodyPr>
            <a:noAutofit/>
          </a:bodyPr>
          <a:lstStyle/>
          <a:p>
            <a:r>
              <a:rPr lang="en-US" dirty="0"/>
              <a:t>Quickly following the happenings in the Garden of Eden, we find Cain experiencing disappointment because the heavenly Father did not hold Cain’s sacrifice in high esteem. </a:t>
            </a:r>
          </a:p>
          <a:p>
            <a:r>
              <a:rPr lang="en-US" dirty="0"/>
              <a:t>The text says, “but for Cain and for his offering He had no regard. So, Cain became very angry, and his countenance fell.” (Gen 4:5) </a:t>
            </a:r>
          </a:p>
          <a:p>
            <a:r>
              <a:rPr lang="en-US" dirty="0"/>
              <a:t>Did you catch the end of that verse? “His countenance fell.” </a:t>
            </a:r>
          </a:p>
          <a:p>
            <a:r>
              <a:rPr lang="en-US" dirty="0"/>
              <a:t>Cain was experiencing the disappointment that comes when hopes and expectations are met. </a:t>
            </a:r>
          </a:p>
          <a:p>
            <a:r>
              <a:rPr lang="en-US" dirty="0"/>
              <a:t>We know Cain’s reaction led him down a very dark road that ended with the murder of his own brother.</a:t>
            </a:r>
          </a:p>
          <a:p>
            <a:endParaRPr lang="en-US" sz="2800" dirty="0"/>
          </a:p>
        </p:txBody>
      </p:sp>
      <p:pic>
        <p:nvPicPr>
          <p:cNvPr id="3" name="Picture 2" descr="A person standing in front of a sunset&#10;&#10;Description automatically generated">
            <a:extLst>
              <a:ext uri="{FF2B5EF4-FFF2-40B4-BE49-F238E27FC236}">
                <a16:creationId xmlns:a16="http://schemas.microsoft.com/office/drawing/2014/main" id="{5AEE1680-2BF7-4A77-A7B6-E0233B4EC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113" y="2167812"/>
            <a:ext cx="4572000" cy="3429000"/>
          </a:xfrm>
          <a:prstGeom prst="rect">
            <a:avLst/>
          </a:prstGeom>
        </p:spPr>
      </p:pic>
    </p:spTree>
    <p:extLst>
      <p:ext uri="{BB962C8B-B14F-4D97-AF65-F5344CB8AC3E}">
        <p14:creationId xmlns:p14="http://schemas.microsoft.com/office/powerpoint/2010/main" val="18832144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30144" y="339283"/>
            <a:ext cx="7237412" cy="1143000"/>
          </a:xfrm>
        </p:spPr>
        <p:txBody>
          <a:bodyPr/>
          <a:lstStyle/>
          <a:p>
            <a:pPr algn="ctr"/>
            <a:r>
              <a:rPr lang="en-US" dirty="0"/>
              <a:t>Biblical Examples of Disappointments: Joseph</a:t>
            </a:r>
          </a:p>
        </p:txBody>
      </p:sp>
      <p:sp>
        <p:nvSpPr>
          <p:cNvPr id="14" name="Content Placeholder 13"/>
          <p:cNvSpPr>
            <a:spLocks noGrp="1"/>
          </p:cNvSpPr>
          <p:nvPr>
            <p:ph idx="1"/>
          </p:nvPr>
        </p:nvSpPr>
        <p:spPr>
          <a:xfrm>
            <a:off x="304006" y="1680842"/>
            <a:ext cx="11580812" cy="5142945"/>
          </a:xfrm>
        </p:spPr>
        <p:txBody>
          <a:bodyPr>
            <a:noAutofit/>
          </a:bodyPr>
          <a:lstStyle/>
          <a:p>
            <a:r>
              <a:rPr lang="en-US" dirty="0"/>
              <a:t>Joseph surely would have never imagined his brothers would hate him to the degree that they would fake his death and sell him off to a band of Midianites, but that is precisely what we read happening in Genesis 27:18-36. </a:t>
            </a:r>
          </a:p>
          <a:p>
            <a:r>
              <a:rPr lang="en-US" dirty="0"/>
              <a:t>His disappointments are only compounded when he finds himself in Egypt as a slave. </a:t>
            </a:r>
          </a:p>
          <a:p>
            <a:r>
              <a:rPr lang="en-US" dirty="0"/>
              <a:t>Sure, he eventually found himself in a high position within Potiphar’s house, but then comes the wicked actions of Potiphar’s wife that leads to Joseph’s wrongful imprisonment (Gen 39:6-20). </a:t>
            </a:r>
          </a:p>
          <a:p>
            <a:r>
              <a:rPr lang="en-US" dirty="0"/>
              <a:t>Joseph interpreted a dream for the chief cupbearer which led to the cupbearer release from prison. All Joseph requested in return was that the cupbearer remember Joseph when things went well, but Genesis 40:23 tells us the cupbearer failed to remember Joseph’s kindness. </a:t>
            </a:r>
          </a:p>
          <a:p>
            <a:r>
              <a:rPr lang="en-US" dirty="0"/>
              <a:t>Joseph’s life was full of disappointments. </a:t>
            </a:r>
          </a:p>
          <a:p>
            <a:endParaRPr lang="en-US" sz="2800" dirty="0"/>
          </a:p>
        </p:txBody>
      </p:sp>
      <p:grpSp>
        <p:nvGrpSpPr>
          <p:cNvPr id="2" name="Group 2">
            <a:extLst>
              <a:ext uri="{FF2B5EF4-FFF2-40B4-BE49-F238E27FC236}">
                <a16:creationId xmlns:a16="http://schemas.microsoft.com/office/drawing/2014/main" id="{CE407A2D-EAC5-4644-8DD5-46009A2F8DFE}"/>
              </a:ext>
            </a:extLst>
          </p:cNvPr>
          <p:cNvGrpSpPr>
            <a:grpSpLocks/>
          </p:cNvGrpSpPr>
          <p:nvPr/>
        </p:nvGrpSpPr>
        <p:grpSpPr bwMode="auto">
          <a:xfrm>
            <a:off x="1370012" y="-65221"/>
            <a:ext cx="2360612" cy="1952008"/>
            <a:chOff x="0" y="0"/>
            <a:chExt cx="1943100" cy="1714500"/>
          </a:xfrm>
        </p:grpSpPr>
        <p:pic>
          <p:nvPicPr>
            <p:cNvPr id="3075" name="Picture 3">
              <a:extLst>
                <a:ext uri="{FF2B5EF4-FFF2-40B4-BE49-F238E27FC236}">
                  <a16:creationId xmlns:a16="http://schemas.microsoft.com/office/drawing/2014/main" id="{38DB1FEE-360D-4D2F-A4B3-A47F88957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18" y="60295"/>
              <a:ext cx="1779263" cy="14733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3F84D6A-3862-4052-B1D4-01B58EA76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43100" cy="1714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2986607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31102"/>
            <a:ext cx="11276012" cy="945502"/>
          </a:xfrm>
        </p:spPr>
        <p:txBody>
          <a:bodyPr/>
          <a:lstStyle/>
          <a:p>
            <a:r>
              <a:rPr lang="en-US" dirty="0"/>
              <a:t>Biblical Examples of Disappointments: Moses</a:t>
            </a:r>
          </a:p>
        </p:txBody>
      </p:sp>
      <p:sp>
        <p:nvSpPr>
          <p:cNvPr id="14" name="Content Placeholder 13"/>
          <p:cNvSpPr>
            <a:spLocks noGrp="1"/>
          </p:cNvSpPr>
          <p:nvPr>
            <p:ph idx="1"/>
          </p:nvPr>
        </p:nvSpPr>
        <p:spPr>
          <a:xfrm>
            <a:off x="150812" y="914400"/>
            <a:ext cx="11580812" cy="5562600"/>
          </a:xfrm>
        </p:spPr>
        <p:txBody>
          <a:bodyPr>
            <a:noAutofit/>
          </a:bodyPr>
          <a:lstStyle/>
          <a:p>
            <a:r>
              <a:rPr lang="en-US" sz="2200" dirty="0"/>
              <a:t>While Moses was the strong leader God needed to guide His people toward and into the promised land, Moses’s own personal journey ends short of the promised land. </a:t>
            </a:r>
          </a:p>
          <a:p>
            <a:r>
              <a:rPr lang="en-US" sz="2200" dirty="0"/>
              <a:t>During the forty years of wilderness wanderings, we find the people in great need of water, and God seeks to provide for their needs just as He had always done. </a:t>
            </a:r>
          </a:p>
          <a:p>
            <a:r>
              <a:rPr lang="en-US" sz="2200" dirty="0"/>
              <a:t>The solution for this water shortage was for Moses to go up to the rock of Horeb where he was to strike the rock. Moses obeyed the Lord, and from the rock poured forth water that refreshed the children of Israel (Gen 17:1-7). </a:t>
            </a:r>
          </a:p>
          <a:p>
            <a:r>
              <a:rPr lang="en-US" sz="2200" dirty="0"/>
              <a:t>Later on in Numbers 20, God commanded him to speak to the rock. Unfortunately, Moses lost his composure with the people and did not hold God sacred, and he struck the rock. Water did come pouring forth from it. </a:t>
            </a:r>
          </a:p>
          <a:p>
            <a:r>
              <a:rPr lang="en-US" sz="2200" dirty="0"/>
              <a:t>This act of disobedience aroused God’s anger, and His punishment was swift and severe. "Because you have not believed Me, to treat Me as holy in the sight of the sons of Israel, therefore you shall not bring this assembly into the land which I have given them” (Num 20:12). For Moses, this must have been devastating! He had long labored with these stubborn and cantankerous people, and yet he would not enjoy the overflowing milk and honey of the promised land. What disappointment for this godly man and leader!</a:t>
            </a:r>
          </a:p>
          <a:p>
            <a:endParaRPr lang="en-US" sz="2200" dirty="0"/>
          </a:p>
        </p:txBody>
      </p:sp>
    </p:spTree>
    <p:extLst>
      <p:ext uri="{BB962C8B-B14F-4D97-AF65-F5344CB8AC3E}">
        <p14:creationId xmlns:p14="http://schemas.microsoft.com/office/powerpoint/2010/main" val="153262858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31102"/>
            <a:ext cx="11276806" cy="869302"/>
          </a:xfrm>
        </p:spPr>
        <p:txBody>
          <a:bodyPr/>
          <a:lstStyle/>
          <a:p>
            <a:r>
              <a:rPr lang="en-US" dirty="0"/>
              <a:t>Biblical Examples of Disappointments: David</a:t>
            </a:r>
          </a:p>
        </p:txBody>
      </p:sp>
      <p:sp>
        <p:nvSpPr>
          <p:cNvPr id="14" name="Content Placeholder 13"/>
          <p:cNvSpPr>
            <a:spLocks noGrp="1"/>
          </p:cNvSpPr>
          <p:nvPr>
            <p:ph idx="1"/>
          </p:nvPr>
        </p:nvSpPr>
        <p:spPr>
          <a:xfrm>
            <a:off x="281946" y="1066800"/>
            <a:ext cx="11580812" cy="5562600"/>
          </a:xfrm>
        </p:spPr>
        <p:txBody>
          <a:bodyPr>
            <a:noAutofit/>
          </a:bodyPr>
          <a:lstStyle/>
          <a:p>
            <a:r>
              <a:rPr lang="en-US" dirty="0"/>
              <a:t>David faced disappointment in his life. Though he had given around seven years of his life in service to King Saul, David was hated by his king because of the wicked heart that had developed within Saul. </a:t>
            </a:r>
          </a:p>
          <a:p>
            <a:r>
              <a:rPr lang="en-US" dirty="0"/>
              <a:t>This most certainly weighed heavily on the heart of David as Saul pursued David for around four years. </a:t>
            </a:r>
          </a:p>
          <a:p>
            <a:r>
              <a:rPr lang="en-US" dirty="0"/>
              <a:t>David truly only wanted the best for God’s chosen king and people (I Sam 21-31). </a:t>
            </a:r>
          </a:p>
          <a:p>
            <a:r>
              <a:rPr lang="en-US" dirty="0"/>
              <a:t>The disappointments within David’s life didn’t end with the troubles he experienced concerning Saul. S</a:t>
            </a:r>
          </a:p>
          <a:p>
            <a:r>
              <a:rPr lang="en-US" dirty="0" err="1"/>
              <a:t>adly</a:t>
            </a:r>
            <a:r>
              <a:rPr lang="en-US" dirty="0"/>
              <a:t>, we know David made grave mistakes that brought upon heart-breaking consequences. No error was greater than what we see in 2 Samuel 11 &amp; 12 involving Bathsheba, Uriah, and the baby that would eventually die. </a:t>
            </a:r>
          </a:p>
          <a:p>
            <a:r>
              <a:rPr lang="en-US" dirty="0"/>
              <a:t>Yes, David, a man after God’s own heart (Acts 13:22), still experienced tremendous disappointments throughout his life. </a:t>
            </a:r>
          </a:p>
          <a:p>
            <a:endParaRPr lang="en-US" sz="2800" dirty="0"/>
          </a:p>
        </p:txBody>
      </p:sp>
    </p:spTree>
    <p:extLst>
      <p:ext uri="{BB962C8B-B14F-4D97-AF65-F5344CB8AC3E}">
        <p14:creationId xmlns:p14="http://schemas.microsoft.com/office/powerpoint/2010/main" val="351219418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4" y="-31102"/>
            <a:ext cx="10667998" cy="716902"/>
          </a:xfrm>
        </p:spPr>
        <p:txBody>
          <a:bodyPr>
            <a:normAutofit fontScale="90000"/>
          </a:bodyPr>
          <a:lstStyle/>
          <a:p>
            <a:r>
              <a:rPr lang="en-US" dirty="0"/>
              <a:t>Biblical Examples of Disappointments: Jesus</a:t>
            </a:r>
          </a:p>
        </p:txBody>
      </p:sp>
      <p:sp>
        <p:nvSpPr>
          <p:cNvPr id="14" name="Content Placeholder 13"/>
          <p:cNvSpPr>
            <a:spLocks noGrp="1"/>
          </p:cNvSpPr>
          <p:nvPr>
            <p:ph idx="1"/>
          </p:nvPr>
        </p:nvSpPr>
        <p:spPr>
          <a:xfrm>
            <a:off x="150812" y="690348"/>
            <a:ext cx="11580812" cy="6015251"/>
          </a:xfrm>
        </p:spPr>
        <p:txBody>
          <a:bodyPr>
            <a:noAutofit/>
          </a:bodyPr>
          <a:lstStyle/>
          <a:p>
            <a:r>
              <a:rPr lang="en-US" dirty="0"/>
              <a:t>There are numerous other biblical examples of people who struggled with the disappointments they faced in life. </a:t>
            </a:r>
          </a:p>
          <a:p>
            <a:r>
              <a:rPr lang="en-US" dirty="0"/>
              <a:t>We should also  consider our Lord Jesus. </a:t>
            </a:r>
          </a:p>
          <a:p>
            <a:r>
              <a:rPr lang="en-US" dirty="0"/>
              <a:t>Our Lord was willing to leave the perfect home of heaven in order to take on flesh (Phil 2:5-8), and His willingness to do such a thing only opened Him up to the possibilities of experiencing the many disappointments of this life. </a:t>
            </a:r>
          </a:p>
          <a:p>
            <a:r>
              <a:rPr lang="en-US" dirty="0"/>
              <a:t>Sure, Jesus must have been constantly disappointed and discouraged by the Jewish leader’s hard-heartedness of His day.</a:t>
            </a:r>
          </a:p>
          <a:p>
            <a:r>
              <a:rPr lang="en-US" dirty="0"/>
              <a:t>All the more disappointing must have been the lack of faith, trust, and spiritual maturity shown by His closest disciples from time to time. Whether it be their arguing over who would be the greatest (Luke 22:23-27), Peter’s overconfidence (Luke 22:28-34), or Peter’s betrayal (Luke 22:55-62), Jesus’ expectations of His disciples were not always realized. </a:t>
            </a:r>
          </a:p>
          <a:p>
            <a:r>
              <a:rPr lang="en-US" dirty="0"/>
              <a:t>How disappointing, frustrating, and even discouraging that must have been! </a:t>
            </a:r>
            <a:endParaRPr lang="en-US" sz="2800" dirty="0"/>
          </a:p>
        </p:txBody>
      </p:sp>
    </p:spTree>
    <p:extLst>
      <p:ext uri="{BB962C8B-B14F-4D97-AF65-F5344CB8AC3E}">
        <p14:creationId xmlns:p14="http://schemas.microsoft.com/office/powerpoint/2010/main" val="152864625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4" y="-31102"/>
            <a:ext cx="9601200" cy="1143000"/>
          </a:xfrm>
        </p:spPr>
        <p:txBody>
          <a:bodyPr/>
          <a:lstStyle/>
          <a:p>
            <a:r>
              <a:rPr lang="en-US" dirty="0"/>
              <a:t>Our Disappointments</a:t>
            </a:r>
          </a:p>
        </p:txBody>
      </p:sp>
      <p:sp>
        <p:nvSpPr>
          <p:cNvPr id="14" name="Content Placeholder 13"/>
          <p:cNvSpPr>
            <a:spLocks noGrp="1"/>
          </p:cNvSpPr>
          <p:nvPr>
            <p:ph idx="1"/>
          </p:nvPr>
        </p:nvSpPr>
        <p:spPr>
          <a:xfrm>
            <a:off x="304006" y="1261188"/>
            <a:ext cx="11580812" cy="5562600"/>
          </a:xfrm>
        </p:spPr>
        <p:txBody>
          <a:bodyPr>
            <a:noAutofit/>
          </a:bodyPr>
          <a:lstStyle/>
          <a:p>
            <a:r>
              <a:rPr lang="en-US" sz="2800" dirty="0"/>
              <a:t>If all of these biblical figures (especially Jesus) could experience disappointments in their own lives, then surely we must be aware such things can affect us, as well. </a:t>
            </a:r>
          </a:p>
          <a:p>
            <a:r>
              <a:rPr lang="en-US" sz="2800" dirty="0"/>
              <a:t>Yes, hundreds and even thousands of years have passed since the events recorded in the Bible, yet disappointments still exist because their causes still exist. </a:t>
            </a:r>
          </a:p>
          <a:p>
            <a:r>
              <a:rPr lang="en-US" sz="2800" dirty="0"/>
              <a:t>We might be living in a world that looks vastly different from the world of biblical times, but its inner workings are still basically the same. </a:t>
            </a:r>
          </a:p>
          <a:p>
            <a:r>
              <a:rPr lang="en-US" sz="2800" dirty="0"/>
              <a:t>Disappointments continue to occur because we as people continue to experience loss, and we continue to be exposed to sin. </a:t>
            </a:r>
          </a:p>
          <a:p>
            <a:endParaRPr lang="en-US" sz="2800" dirty="0"/>
          </a:p>
        </p:txBody>
      </p:sp>
    </p:spTree>
    <p:extLst>
      <p:ext uri="{BB962C8B-B14F-4D97-AF65-F5344CB8AC3E}">
        <p14:creationId xmlns:p14="http://schemas.microsoft.com/office/powerpoint/2010/main" val="24592348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4" y="-31102"/>
            <a:ext cx="9601200" cy="1143000"/>
          </a:xfrm>
        </p:spPr>
        <p:txBody>
          <a:bodyPr/>
          <a:lstStyle/>
          <a:p>
            <a:r>
              <a:rPr lang="en-US" dirty="0"/>
              <a:t>Our Disappointments</a:t>
            </a:r>
          </a:p>
        </p:txBody>
      </p:sp>
      <p:sp>
        <p:nvSpPr>
          <p:cNvPr id="14" name="Content Placeholder 13"/>
          <p:cNvSpPr>
            <a:spLocks noGrp="1"/>
          </p:cNvSpPr>
          <p:nvPr>
            <p:ph idx="1"/>
          </p:nvPr>
        </p:nvSpPr>
        <p:spPr>
          <a:xfrm>
            <a:off x="304006" y="1261188"/>
            <a:ext cx="11580812" cy="5562600"/>
          </a:xfrm>
        </p:spPr>
        <p:txBody>
          <a:bodyPr>
            <a:noAutofit/>
          </a:bodyPr>
          <a:lstStyle/>
          <a:p>
            <a:r>
              <a:rPr lang="en-US" dirty="0"/>
              <a:t>Think back to Adam and Eve, Cain, Joseph, Moses, David, and Jesus.</a:t>
            </a:r>
          </a:p>
          <a:p>
            <a:r>
              <a:rPr lang="en-US" dirty="0"/>
              <a:t>Which of these individuals did not experience great loss within their own lives? </a:t>
            </a:r>
          </a:p>
          <a:p>
            <a:r>
              <a:rPr lang="en-US" dirty="0"/>
              <a:t>Adam and Eve lost their perfect unstained purity. </a:t>
            </a:r>
          </a:p>
          <a:p>
            <a:r>
              <a:rPr lang="en-US" dirty="0"/>
              <a:t>Cain lost the life he knew among his own family. </a:t>
            </a:r>
          </a:p>
          <a:p>
            <a:r>
              <a:rPr lang="en-US" dirty="0"/>
              <a:t>Joseph lost his freedom and identity. </a:t>
            </a:r>
          </a:p>
          <a:p>
            <a:r>
              <a:rPr lang="en-US" dirty="0"/>
              <a:t>Moses lost out on experiencing the promised land. </a:t>
            </a:r>
          </a:p>
          <a:p>
            <a:r>
              <a:rPr lang="en-US" dirty="0"/>
              <a:t>David lost years of happiness and a son. </a:t>
            </a:r>
          </a:p>
          <a:p>
            <a:r>
              <a:rPr lang="en-US" dirty="0"/>
              <a:t>Jesus would eventually give His life in an excruciatingly painful manner. </a:t>
            </a:r>
          </a:p>
          <a:p>
            <a:r>
              <a:rPr lang="en-US" dirty="0"/>
              <a:t>Every one of these biblical figures knew what it felt like to lose something precious to them. </a:t>
            </a:r>
          </a:p>
          <a:p>
            <a:r>
              <a:rPr lang="en-US" dirty="0"/>
              <a:t>Except for Jesus, sin was the cause.</a:t>
            </a:r>
          </a:p>
          <a:p>
            <a:endParaRPr lang="en-US" sz="2800" dirty="0"/>
          </a:p>
        </p:txBody>
      </p:sp>
      <p:pic>
        <p:nvPicPr>
          <p:cNvPr id="4" name="Picture 3" descr="A close up of a logo&#10;&#10;Description automatically generated">
            <a:extLst>
              <a:ext uri="{FF2B5EF4-FFF2-40B4-BE49-F238E27FC236}">
                <a16:creationId xmlns:a16="http://schemas.microsoft.com/office/drawing/2014/main" id="{D2AAC5BF-1D5D-4905-9DD6-7D4BBFDE30FB}"/>
              </a:ext>
            </a:extLst>
          </p:cNvPr>
          <p:cNvPicPr/>
          <p:nvPr/>
        </p:nvPicPr>
        <p:blipFill rotWithShape="1">
          <a:blip r:embed="rId2" cstate="print">
            <a:alphaModFix amt="21000"/>
            <a:extLst>
              <a:ext uri="{28A0092B-C50C-407E-A947-70E740481C1C}">
                <a14:useLocalDpi xmlns:a14="http://schemas.microsoft.com/office/drawing/2010/main" val="0"/>
              </a:ext>
            </a:extLst>
          </a:blip>
          <a:srcRect/>
          <a:stretch/>
        </p:blipFill>
        <p:spPr bwMode="auto">
          <a:xfrm>
            <a:off x="9302565" y="2514600"/>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319924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51212" y="-31102"/>
            <a:ext cx="7543802" cy="1143000"/>
          </a:xfrm>
        </p:spPr>
        <p:txBody>
          <a:bodyPr/>
          <a:lstStyle/>
          <a:p>
            <a:r>
              <a:rPr lang="en-US" dirty="0"/>
              <a:t>Our Disappointments</a:t>
            </a:r>
          </a:p>
        </p:txBody>
      </p:sp>
      <p:sp>
        <p:nvSpPr>
          <p:cNvPr id="14" name="Content Placeholder 13"/>
          <p:cNvSpPr>
            <a:spLocks noGrp="1"/>
          </p:cNvSpPr>
          <p:nvPr>
            <p:ph idx="1"/>
          </p:nvPr>
        </p:nvSpPr>
        <p:spPr>
          <a:xfrm>
            <a:off x="304006" y="1261188"/>
            <a:ext cx="6171406" cy="5562600"/>
          </a:xfrm>
        </p:spPr>
        <p:txBody>
          <a:bodyPr>
            <a:noAutofit/>
          </a:bodyPr>
          <a:lstStyle/>
          <a:p>
            <a:r>
              <a:rPr lang="en-US" dirty="0"/>
              <a:t>Of course, there was no sin on the part of Jesus, but his death was a direct result of the hatred that was directed towards him by the Jewish leaders. </a:t>
            </a:r>
          </a:p>
          <a:p>
            <a:r>
              <a:rPr lang="en-US" dirty="0"/>
              <a:t>On top of that, Jesus only needed to come to this world to die because of the sins of humankind and to fulfill our need for a perfect redeeming sacrifice. </a:t>
            </a:r>
          </a:p>
          <a:p>
            <a:r>
              <a:rPr lang="en-US" dirty="0"/>
              <a:t>At some point in the loss of each of these examples, we find sin at the root.</a:t>
            </a:r>
          </a:p>
          <a:p>
            <a:r>
              <a:rPr lang="en-US" dirty="0"/>
              <a:t>This is significant for us to understand when it comes to coming to grips about the disappointments we experience in life. </a:t>
            </a:r>
          </a:p>
          <a:p>
            <a:endParaRPr lang="en-US" sz="2800" dirty="0"/>
          </a:p>
        </p:txBody>
      </p:sp>
      <p:grpSp>
        <p:nvGrpSpPr>
          <p:cNvPr id="2" name="Group 2">
            <a:extLst>
              <a:ext uri="{FF2B5EF4-FFF2-40B4-BE49-F238E27FC236}">
                <a16:creationId xmlns:a16="http://schemas.microsoft.com/office/drawing/2014/main" id="{6D9062BF-FDA9-47BA-B8B4-DB71057C997C}"/>
              </a:ext>
            </a:extLst>
          </p:cNvPr>
          <p:cNvGrpSpPr>
            <a:grpSpLocks/>
          </p:cNvGrpSpPr>
          <p:nvPr/>
        </p:nvGrpSpPr>
        <p:grpSpPr bwMode="auto">
          <a:xfrm>
            <a:off x="6323013" y="1261188"/>
            <a:ext cx="5561806" cy="5368212"/>
            <a:chOff x="0" y="0"/>
            <a:chExt cx="1807210" cy="1371600"/>
          </a:xfrm>
        </p:grpSpPr>
        <p:pic>
          <p:nvPicPr>
            <p:cNvPr id="5123" name="Picture 3">
              <a:extLst>
                <a:ext uri="{FF2B5EF4-FFF2-40B4-BE49-F238E27FC236}">
                  <a16:creationId xmlns:a16="http://schemas.microsoft.com/office/drawing/2014/main" id="{7735E17A-A294-4E50-A9E0-7E9DF8BFFF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89" y="48236"/>
              <a:ext cx="1654831" cy="11786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E30D727-B1BC-4850-9526-93D3C5E51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07210" cy="1371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614102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4" y="-31102"/>
            <a:ext cx="9601200" cy="1143000"/>
          </a:xfrm>
        </p:spPr>
        <p:txBody>
          <a:bodyPr/>
          <a:lstStyle/>
          <a:p>
            <a:r>
              <a:rPr lang="en-US" dirty="0"/>
              <a:t>Our Disappointments</a:t>
            </a:r>
          </a:p>
        </p:txBody>
      </p:sp>
      <p:sp>
        <p:nvSpPr>
          <p:cNvPr id="14" name="Content Placeholder 13"/>
          <p:cNvSpPr>
            <a:spLocks noGrp="1"/>
          </p:cNvSpPr>
          <p:nvPr>
            <p:ph idx="1"/>
          </p:nvPr>
        </p:nvSpPr>
        <p:spPr>
          <a:xfrm>
            <a:off x="304006" y="1261188"/>
            <a:ext cx="11580812" cy="5562600"/>
          </a:xfrm>
        </p:spPr>
        <p:txBody>
          <a:bodyPr>
            <a:noAutofit/>
          </a:bodyPr>
          <a:lstStyle/>
          <a:p>
            <a:r>
              <a:rPr lang="en-US" sz="2800" dirty="0"/>
              <a:t>All loss and disappointment is NOT a direct result of our own sin or the sins of someone associated with us. </a:t>
            </a:r>
          </a:p>
          <a:p>
            <a:r>
              <a:rPr lang="en-US" sz="2800" dirty="0"/>
              <a:t>The preacher of Ecclesiastes reminds us that sometimes in life, things just happen. “I again saw under the sun that the race is not to the swift and the battle is not to the warriors, and neither is bread to the wise nor wealth to the discerning nor favor to men of ability; for time and chance overtake them all.</a:t>
            </a:r>
            <a:r>
              <a:rPr lang="en-US" sz="2800" b="1" i="1" dirty="0"/>
              <a:t> </a:t>
            </a:r>
            <a:r>
              <a:rPr lang="en-US" sz="2800" dirty="0"/>
              <a:t>Moreover, man does not know his time: like fish caught in a treacherous net and birds trapped in a snare, so the sons of men are ensnared at an evil time when it suddenly falls on them” (Eccl 9:11-12). </a:t>
            </a:r>
          </a:p>
          <a:p>
            <a:r>
              <a:rPr lang="en-US" sz="2800" dirty="0"/>
              <a:t>Sometimes bad things just happen because we live in a broken world! </a:t>
            </a:r>
          </a:p>
          <a:p>
            <a:endParaRPr lang="en-US" sz="2800" dirty="0"/>
          </a:p>
        </p:txBody>
      </p:sp>
    </p:spTree>
    <p:extLst>
      <p:ext uri="{BB962C8B-B14F-4D97-AF65-F5344CB8AC3E}">
        <p14:creationId xmlns:p14="http://schemas.microsoft.com/office/powerpoint/2010/main" val="15537288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4" y="-31102"/>
            <a:ext cx="9601200" cy="1143000"/>
          </a:xfrm>
        </p:spPr>
        <p:txBody>
          <a:bodyPr/>
          <a:lstStyle/>
          <a:p>
            <a:r>
              <a:rPr lang="en-US" dirty="0"/>
              <a:t>Our Disappointments</a:t>
            </a:r>
          </a:p>
        </p:txBody>
      </p:sp>
      <p:sp>
        <p:nvSpPr>
          <p:cNvPr id="14" name="Content Placeholder 13"/>
          <p:cNvSpPr>
            <a:spLocks noGrp="1"/>
          </p:cNvSpPr>
          <p:nvPr>
            <p:ph idx="1"/>
          </p:nvPr>
        </p:nvSpPr>
        <p:spPr>
          <a:xfrm>
            <a:off x="304006" y="1261188"/>
            <a:ext cx="11580812" cy="5562600"/>
          </a:xfrm>
        </p:spPr>
        <p:txBody>
          <a:bodyPr>
            <a:noAutofit/>
          </a:bodyPr>
          <a:lstStyle/>
          <a:p>
            <a:r>
              <a:rPr lang="en-US" sz="2800" dirty="0"/>
              <a:t>Regardless of why loss and disappointments happen, the reality is it does, and we must learn how to deal with it. </a:t>
            </a:r>
          </a:p>
          <a:p>
            <a:r>
              <a:rPr lang="en-US" sz="2800" dirty="0"/>
              <a:t>If we only direct our efforts towards the prevention of disappointments, then we will eventually realize our endeavors to be in vain. </a:t>
            </a:r>
          </a:p>
          <a:p>
            <a:r>
              <a:rPr lang="en-US" sz="2800" dirty="0"/>
              <a:t>Even if we rid ourselves of sin within our own lives, we still live in this old broken world that will leave us disappointed in one way or another. </a:t>
            </a:r>
          </a:p>
          <a:p>
            <a:r>
              <a:rPr lang="en-US" sz="2800" dirty="0"/>
              <a:t>Therefore, consider how it is we can learn to deal with the disappointments we face in this life. </a:t>
            </a:r>
          </a:p>
          <a:p>
            <a:r>
              <a:rPr lang="en-US" sz="2800" dirty="0"/>
              <a:t>If prevention is not worthwhile, then what can we do to handle the disappointment we might as well expect to come our way? </a:t>
            </a:r>
          </a:p>
          <a:p>
            <a:endParaRPr lang="en-US" sz="2800" dirty="0"/>
          </a:p>
        </p:txBody>
      </p:sp>
    </p:spTree>
    <p:extLst>
      <p:ext uri="{BB962C8B-B14F-4D97-AF65-F5344CB8AC3E}">
        <p14:creationId xmlns:p14="http://schemas.microsoft.com/office/powerpoint/2010/main" val="144674394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Darkness Lesson 8</a:t>
            </a:r>
            <a:br>
              <a:rPr lang="en-US" dirty="0"/>
            </a:br>
            <a:r>
              <a:rPr lang="en-US" dirty="0"/>
              <a:t>Overcoming the Disappointments of Life</a:t>
            </a:r>
          </a:p>
        </p:txBody>
      </p:sp>
      <p:sp>
        <p:nvSpPr>
          <p:cNvPr id="3" name="Subtitle 2"/>
          <p:cNvSpPr>
            <a:spLocks noGrp="1"/>
          </p:cNvSpPr>
          <p:nvPr>
            <p:ph type="subTitle" idx="1"/>
          </p:nvPr>
        </p:nvSpPr>
        <p:spPr/>
        <p:txBody>
          <a:bodyPr>
            <a:normAutofit/>
          </a:bodyPr>
          <a:lstStyle/>
          <a:p>
            <a:endParaRPr lang="en-US" dirty="0">
              <a:solidFill>
                <a:srgbClr val="96B86B"/>
              </a:solidFill>
            </a:endParaRPr>
          </a:p>
        </p:txBody>
      </p:sp>
      <p:pic>
        <p:nvPicPr>
          <p:cNvPr id="4" name="Picture 3" descr="A close up of a logo&#10;&#10;Description automatically generated">
            <a:extLst>
              <a:ext uri="{FF2B5EF4-FFF2-40B4-BE49-F238E27FC236}">
                <a16:creationId xmlns:a16="http://schemas.microsoft.com/office/drawing/2014/main" id="{41EDCB1D-B856-4CC9-90D3-6B41AC736345}"/>
              </a:ext>
            </a:extLst>
          </p:cNvPr>
          <p:cNvPicPr/>
          <p:nvPr/>
        </p:nvPicPr>
        <p:blipFill rotWithShape="1">
          <a:blip r:embed="rId2" cstate="print">
            <a:alphaModFix amt="21000"/>
            <a:extLst>
              <a:ext uri="{28A0092B-C50C-407E-A947-70E740481C1C}">
                <a14:useLocalDpi xmlns:a14="http://schemas.microsoft.com/office/drawing/2010/main" val="0"/>
              </a:ext>
            </a:extLst>
          </a:blip>
          <a:srcRect/>
          <a:stretch/>
        </p:blipFill>
        <p:spPr bwMode="auto">
          <a:xfrm>
            <a:off x="3813082" y="4738352"/>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8C18-C420-445E-94B3-9B67A364B5F6}"/>
              </a:ext>
            </a:extLst>
          </p:cNvPr>
          <p:cNvSpPr>
            <a:spLocks noGrp="1"/>
          </p:cNvSpPr>
          <p:nvPr>
            <p:ph type="title"/>
          </p:nvPr>
        </p:nvSpPr>
        <p:spPr/>
        <p:txBody>
          <a:bodyPr/>
          <a:lstStyle/>
          <a:p>
            <a:r>
              <a:rPr lang="en-US" dirty="0"/>
              <a:t>The Chief of Disappointments: Paul</a:t>
            </a:r>
          </a:p>
        </p:txBody>
      </p:sp>
      <p:sp>
        <p:nvSpPr>
          <p:cNvPr id="3" name="Content Placeholder 2">
            <a:extLst>
              <a:ext uri="{FF2B5EF4-FFF2-40B4-BE49-F238E27FC236}">
                <a16:creationId xmlns:a16="http://schemas.microsoft.com/office/drawing/2014/main" id="{FB10EEED-7F69-4D48-B0C6-137CBE8CD385}"/>
              </a:ext>
            </a:extLst>
          </p:cNvPr>
          <p:cNvSpPr>
            <a:spLocks noGrp="1"/>
          </p:cNvSpPr>
          <p:nvPr>
            <p:ph idx="1"/>
          </p:nvPr>
        </p:nvSpPr>
        <p:spPr>
          <a:xfrm>
            <a:off x="4265612" y="1828800"/>
            <a:ext cx="7467600" cy="4876800"/>
          </a:xfrm>
        </p:spPr>
        <p:txBody>
          <a:bodyPr>
            <a:normAutofit fontScale="92500"/>
          </a:bodyPr>
          <a:lstStyle/>
          <a:p>
            <a:r>
              <a:rPr lang="en-US" sz="3200" dirty="0"/>
              <a:t>There is one particular man we have not mentioned up to this point who experienced his fair share of disappointments and discouragements in this life, the Apostle Paul. </a:t>
            </a:r>
          </a:p>
          <a:p>
            <a:r>
              <a:rPr lang="en-US" sz="3200" dirty="0"/>
              <a:t>Those who have spent even just a little time within the New Testament letters are surely aware of the difficulties the Apostle Paul went through during his ministry of the Gospel of Jesus Christ. </a:t>
            </a:r>
          </a:p>
          <a:p>
            <a:endParaRPr lang="en-US" sz="3200" dirty="0"/>
          </a:p>
        </p:txBody>
      </p:sp>
      <p:pic>
        <p:nvPicPr>
          <p:cNvPr id="5" name="Picture 4" descr="A picture containing person, sitting, man&#10;&#10;Description automatically generated">
            <a:extLst>
              <a:ext uri="{FF2B5EF4-FFF2-40B4-BE49-F238E27FC236}">
                <a16:creationId xmlns:a16="http://schemas.microsoft.com/office/drawing/2014/main" id="{0DB06E34-00F5-4512-992B-CE2308811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828800"/>
            <a:ext cx="3629884" cy="4681246"/>
          </a:xfrm>
          <a:prstGeom prst="rect">
            <a:avLst/>
          </a:prstGeom>
        </p:spPr>
      </p:pic>
    </p:spTree>
    <p:extLst>
      <p:ext uri="{BB962C8B-B14F-4D97-AF65-F5344CB8AC3E}">
        <p14:creationId xmlns:p14="http://schemas.microsoft.com/office/powerpoint/2010/main" val="34542124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8C18-C420-445E-94B3-9B67A364B5F6}"/>
              </a:ext>
            </a:extLst>
          </p:cNvPr>
          <p:cNvSpPr>
            <a:spLocks noGrp="1"/>
          </p:cNvSpPr>
          <p:nvPr>
            <p:ph type="title"/>
          </p:nvPr>
        </p:nvSpPr>
        <p:spPr>
          <a:xfrm>
            <a:off x="487372" y="-20965"/>
            <a:ext cx="9113828" cy="1143000"/>
          </a:xfrm>
        </p:spPr>
        <p:txBody>
          <a:bodyPr/>
          <a:lstStyle/>
          <a:p>
            <a:r>
              <a:rPr lang="en-US" dirty="0"/>
              <a:t>The Chief of Disappointments</a:t>
            </a:r>
          </a:p>
        </p:txBody>
      </p:sp>
      <p:sp>
        <p:nvSpPr>
          <p:cNvPr id="3" name="Content Placeholder 2">
            <a:extLst>
              <a:ext uri="{FF2B5EF4-FFF2-40B4-BE49-F238E27FC236}">
                <a16:creationId xmlns:a16="http://schemas.microsoft.com/office/drawing/2014/main" id="{FB10EEED-7F69-4D48-B0C6-137CBE8CD385}"/>
              </a:ext>
            </a:extLst>
          </p:cNvPr>
          <p:cNvSpPr>
            <a:spLocks noGrp="1"/>
          </p:cNvSpPr>
          <p:nvPr>
            <p:ph idx="1"/>
          </p:nvPr>
        </p:nvSpPr>
        <p:spPr>
          <a:xfrm>
            <a:off x="254009" y="1257300"/>
            <a:ext cx="7870460" cy="5600700"/>
          </a:xfrm>
        </p:spPr>
        <p:txBody>
          <a:bodyPr>
            <a:normAutofit/>
          </a:bodyPr>
          <a:lstStyle/>
          <a:p>
            <a:r>
              <a:rPr lang="en-US" dirty="0"/>
              <a:t>“…in far more labors, in far more imprisonments, beaten times without number, often in danger of death. Five times I received from the Jews thirty-nine lashes.</a:t>
            </a:r>
            <a:r>
              <a:rPr lang="en-US" i="1" dirty="0"/>
              <a:t> </a:t>
            </a:r>
            <a:r>
              <a:rPr lang="en-US" dirty="0"/>
              <a:t>Three times I was beaten with rods, once I was stoned, three times I was shipwrecked, a night and a day I have spent in the deep.</a:t>
            </a:r>
            <a:r>
              <a:rPr lang="en-US" i="1" dirty="0"/>
              <a:t> </a:t>
            </a:r>
            <a:r>
              <a:rPr lang="en-US" dirty="0"/>
              <a:t>I have been on frequent journeys, in dangers from rivers, dangers from robbers, dangers from my countrymen, dangers from the Gentiles, dangers in the city, dangers in the wilderness, dangers on the sea, dangers among false brethren;</a:t>
            </a:r>
            <a:r>
              <a:rPr lang="en-US" i="1" dirty="0"/>
              <a:t> </a:t>
            </a:r>
            <a:r>
              <a:rPr lang="en-US" dirty="0"/>
              <a:t>I have been in labor and hardship, through many sleepless nights, in hunger and thirst, often without food, in cold and </a:t>
            </a:r>
            <a:r>
              <a:rPr lang="en-US" dirty="0" err="1"/>
              <a:t>exposure.Apart</a:t>
            </a:r>
            <a:r>
              <a:rPr lang="en-US" dirty="0"/>
              <a:t> from such external things, there is the daily pressure on me of concern for all the churches” (2 Corinthians 11:23-28). </a:t>
            </a:r>
          </a:p>
          <a:p>
            <a:endParaRPr lang="en-US" i="1" dirty="0"/>
          </a:p>
          <a:p>
            <a:pPr marL="0" indent="0">
              <a:buNone/>
            </a:pPr>
            <a:endParaRPr lang="en-US" dirty="0"/>
          </a:p>
          <a:p>
            <a:endParaRPr lang="en-US" dirty="0"/>
          </a:p>
        </p:txBody>
      </p:sp>
      <p:grpSp>
        <p:nvGrpSpPr>
          <p:cNvPr id="4" name="Group 2">
            <a:extLst>
              <a:ext uri="{FF2B5EF4-FFF2-40B4-BE49-F238E27FC236}">
                <a16:creationId xmlns:a16="http://schemas.microsoft.com/office/drawing/2014/main" id="{23BAC2DE-D272-413E-B876-35CCAAFAC321}"/>
              </a:ext>
            </a:extLst>
          </p:cNvPr>
          <p:cNvGrpSpPr>
            <a:grpSpLocks/>
          </p:cNvGrpSpPr>
          <p:nvPr/>
        </p:nvGrpSpPr>
        <p:grpSpPr bwMode="auto">
          <a:xfrm>
            <a:off x="8245177" y="548885"/>
            <a:ext cx="3656205" cy="3055937"/>
            <a:chOff x="0" y="0"/>
            <a:chExt cx="1858010" cy="1456690"/>
          </a:xfrm>
        </p:grpSpPr>
        <p:pic>
          <p:nvPicPr>
            <p:cNvPr id="4099" name="Picture 3">
              <a:extLst>
                <a:ext uri="{FF2B5EF4-FFF2-40B4-BE49-F238E27FC236}">
                  <a16:creationId xmlns:a16="http://schemas.microsoft.com/office/drawing/2014/main" id="{E2078805-A2ED-408B-A5E3-2441B07B4B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0" y="101600"/>
              <a:ext cx="1654810" cy="12407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8FD40D5-84D2-4835-953A-111F2FFD4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58010" cy="14566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2">
            <a:extLst>
              <a:ext uri="{FF2B5EF4-FFF2-40B4-BE49-F238E27FC236}">
                <a16:creationId xmlns:a16="http://schemas.microsoft.com/office/drawing/2014/main" id="{5CF6CBCF-41D1-4923-9BB0-E4E542E09C4D}"/>
              </a:ext>
            </a:extLst>
          </p:cNvPr>
          <p:cNvGrpSpPr>
            <a:grpSpLocks/>
          </p:cNvGrpSpPr>
          <p:nvPr/>
        </p:nvGrpSpPr>
        <p:grpSpPr bwMode="auto">
          <a:xfrm>
            <a:off x="8278610" y="3886201"/>
            <a:ext cx="3656205" cy="2667000"/>
            <a:chOff x="0" y="0"/>
            <a:chExt cx="1807210" cy="1443990"/>
          </a:xfrm>
        </p:grpSpPr>
        <p:pic>
          <p:nvPicPr>
            <p:cNvPr id="8" name="Picture 3">
              <a:extLst>
                <a:ext uri="{FF2B5EF4-FFF2-40B4-BE49-F238E27FC236}">
                  <a16:creationId xmlns:a16="http://schemas.microsoft.com/office/drawing/2014/main" id="{922E5271-FA8E-4361-9C5B-50C3ED7B8E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89" y="50782"/>
              <a:ext cx="1654831" cy="12408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726C3ECC-DA02-4206-A100-44CAD37E7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7210" cy="14439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357116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293812" y="381000"/>
            <a:ext cx="9601200" cy="762000"/>
          </a:xfrm>
        </p:spPr>
        <p:txBody>
          <a:bodyPr/>
          <a:lstStyle/>
          <a:p>
            <a:r>
              <a:rPr lang="en-US" dirty="0"/>
              <a:t>The Chief of Disappointments</a:t>
            </a:r>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912812" y="1295400"/>
            <a:ext cx="10515600" cy="5562600"/>
          </a:xfrm>
        </p:spPr>
        <p:txBody>
          <a:bodyPr>
            <a:normAutofit/>
          </a:bodyPr>
          <a:lstStyle/>
          <a:p>
            <a:r>
              <a:rPr lang="en-US" dirty="0"/>
              <a:t>Yes, Paul found forgiveness in Jesus, but that did not erase his past in the sense that it never happened. </a:t>
            </a:r>
          </a:p>
          <a:p>
            <a:r>
              <a:rPr lang="en-US" dirty="0"/>
              <a:t>Paul’s history was still very much a reality. </a:t>
            </a:r>
          </a:p>
          <a:p>
            <a:r>
              <a:rPr lang="en-US" dirty="0"/>
              <a:t>Could you imagine being the Apostle Paul and going into the homes of friends or relatives of the very people you had imprisoned or cast your vote to have killed because they were Christians? </a:t>
            </a:r>
          </a:p>
          <a:p>
            <a:r>
              <a:rPr lang="en-US" dirty="0"/>
              <a:t>How much guilt, pain, and disappointment must Paul have felt because of his past actions? </a:t>
            </a:r>
          </a:p>
          <a:p>
            <a:r>
              <a:rPr lang="en-US" dirty="0"/>
              <a:t>And yet, we find the Apostle Paul fully embracing the grace and mercy of Jesus. </a:t>
            </a:r>
          </a:p>
          <a:p>
            <a:r>
              <a:rPr lang="en-US" dirty="0"/>
              <a:t>Paul was willing to allow his past mistakes to serve as an example so others might be more fully convinced of Jesus’s patience being present within their own lives. </a:t>
            </a:r>
          </a:p>
          <a:p>
            <a:endParaRPr lang="en-US" dirty="0"/>
          </a:p>
        </p:txBody>
      </p:sp>
    </p:spTree>
    <p:extLst>
      <p:ext uri="{BB962C8B-B14F-4D97-AF65-F5344CB8AC3E}">
        <p14:creationId xmlns:p14="http://schemas.microsoft.com/office/powerpoint/2010/main" val="413765314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35718" y="801451"/>
            <a:ext cx="4167992" cy="1391673"/>
          </a:xfrm>
        </p:spPr>
        <p:txBody>
          <a:bodyPr>
            <a:normAutofit fontScale="90000"/>
          </a:bodyPr>
          <a:lstStyle/>
          <a:p>
            <a:r>
              <a:rPr lang="en-US" dirty="0"/>
              <a:t>The Chief of Disappointments: Paul</a:t>
            </a:r>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4265612" y="152400"/>
            <a:ext cx="7923212" cy="6705600"/>
          </a:xfrm>
        </p:spPr>
        <p:txBody>
          <a:bodyPr>
            <a:noAutofit/>
          </a:bodyPr>
          <a:lstStyle/>
          <a:p>
            <a:r>
              <a:rPr lang="en-US" sz="2800" dirty="0"/>
              <a:t>The key to Paul’s ability to overcome the disappointments of life is surely evident, is it not? It all had to do with Jesus! </a:t>
            </a:r>
          </a:p>
          <a:p>
            <a:r>
              <a:rPr lang="en-US" sz="2800" dirty="0"/>
              <a:t>Paul had fully committed his life to Jesus. He had come to Jesus as a man who was, as Jesus had previously said, “weary and heavy </a:t>
            </a:r>
            <a:r>
              <a:rPr lang="en-US" sz="2800" dirty="0" err="1"/>
              <a:t>ladened</a:t>
            </a:r>
            <a:r>
              <a:rPr lang="en-US" sz="2800" dirty="0"/>
              <a:t>,” and he had truly found rest from his past in Jesus (Matt 11:28). </a:t>
            </a:r>
          </a:p>
          <a:p>
            <a:r>
              <a:rPr lang="en-US" sz="2800" dirty="0"/>
              <a:t>Yet, how had he found this rest in Jesus? How was he able to leave the past behind? </a:t>
            </a:r>
          </a:p>
          <a:p>
            <a:r>
              <a:rPr lang="en-US" sz="2800" dirty="0"/>
              <a:t>How was he willing and able to keep the major disappointments of life from destroying him? I believe the answer to this question is found in Philippians 3. </a:t>
            </a:r>
          </a:p>
          <a:p>
            <a:pPr marL="0" indent="0">
              <a:buNone/>
            </a:pPr>
            <a:endParaRPr lang="en-US" sz="2800" dirty="0"/>
          </a:p>
        </p:txBody>
      </p:sp>
      <p:grpSp>
        <p:nvGrpSpPr>
          <p:cNvPr id="4" name="Group 2">
            <a:extLst>
              <a:ext uri="{FF2B5EF4-FFF2-40B4-BE49-F238E27FC236}">
                <a16:creationId xmlns:a16="http://schemas.microsoft.com/office/drawing/2014/main" id="{85203B65-EE9F-4E8E-ABDA-35A5AFD570EE}"/>
              </a:ext>
            </a:extLst>
          </p:cNvPr>
          <p:cNvGrpSpPr>
            <a:grpSpLocks/>
          </p:cNvGrpSpPr>
          <p:nvPr/>
        </p:nvGrpSpPr>
        <p:grpSpPr bwMode="auto">
          <a:xfrm>
            <a:off x="314716" y="2971800"/>
            <a:ext cx="3810000" cy="3352800"/>
            <a:chOff x="0" y="0"/>
            <a:chExt cx="1807210" cy="1443990"/>
          </a:xfrm>
        </p:grpSpPr>
        <p:pic>
          <p:nvPicPr>
            <p:cNvPr id="6147" name="Picture 3">
              <a:extLst>
                <a:ext uri="{FF2B5EF4-FFF2-40B4-BE49-F238E27FC236}">
                  <a16:creationId xmlns:a16="http://schemas.microsoft.com/office/drawing/2014/main" id="{64EF18B2-7A76-4D0E-BB6B-1A33942550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89" y="50782"/>
              <a:ext cx="1654831" cy="12408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ABB02B4-5224-4591-9EC8-BA607A0B9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07210" cy="14439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46945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293812" y="381000"/>
            <a:ext cx="9601200" cy="685800"/>
          </a:xfrm>
        </p:spPr>
        <p:txBody>
          <a:bodyPr/>
          <a:lstStyle/>
          <a:p>
            <a:r>
              <a:rPr lang="en-US" b="1" dirty="0"/>
              <a:t>Paul’s Triumphs Over Disappointments</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303212" y="1219200"/>
            <a:ext cx="11201400" cy="5486400"/>
          </a:xfrm>
        </p:spPr>
        <p:txBody>
          <a:bodyPr>
            <a:noAutofit/>
          </a:bodyPr>
          <a:lstStyle/>
          <a:p>
            <a:r>
              <a:rPr lang="en-US" sz="2800" dirty="0"/>
              <a:t>The letter that Paul wrote to the Philippians was a letter that clearly centered around efforts to encourage some brethren who Paul would say had experienced, “the same conflict which you saw in me” (Phil 1:30). </a:t>
            </a:r>
          </a:p>
          <a:p>
            <a:r>
              <a:rPr lang="en-US" sz="2800" dirty="0"/>
              <a:t>They had their own opponents (Phil 1:28), and Paul wanted them to know they could overcome the difficulties they were facing that surely caused them to be disappointed and discouraged. </a:t>
            </a:r>
          </a:p>
          <a:p>
            <a:r>
              <a:rPr lang="en-US" sz="2800" dirty="0"/>
              <a:t>Paul uses his own life, attitude, and mindset to encourage these brethren to follow his example and the example of others who were mature in their faiths (Phil 3:15-17).</a:t>
            </a:r>
          </a:p>
          <a:p>
            <a:r>
              <a:rPr lang="en-US" sz="2800" dirty="0"/>
              <a:t>What was the attitude and mindset that helped Paul to overcome?</a:t>
            </a:r>
          </a:p>
          <a:p>
            <a:endParaRPr lang="en-US" sz="2800" dirty="0"/>
          </a:p>
        </p:txBody>
      </p:sp>
    </p:spTree>
    <p:extLst>
      <p:ext uri="{BB962C8B-B14F-4D97-AF65-F5344CB8AC3E}">
        <p14:creationId xmlns:p14="http://schemas.microsoft.com/office/powerpoint/2010/main" val="41513336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p:txBody>
          <a:bodyPr/>
          <a:lstStyle/>
          <a:p>
            <a:r>
              <a:rPr lang="en-US" b="1" dirty="0"/>
              <a:t>Paul’s Triumphs Over Disappointments</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0" y="1828800"/>
            <a:ext cx="7999412" cy="4800600"/>
          </a:xfrm>
        </p:spPr>
        <p:txBody>
          <a:bodyPr>
            <a:normAutofit fontScale="92500" lnSpcReduction="10000"/>
          </a:bodyPr>
          <a:lstStyle/>
          <a:p>
            <a:r>
              <a:rPr lang="en-US" sz="3200" dirty="0"/>
              <a:t>In Philippians 3:1, we find Paul reminding the brethren that this letter was meant to be a safeguard as a means of encouragement because there were going to be dogs and evil workers of the false circumcision who were going to continue to trouble them in their faiths. </a:t>
            </a:r>
          </a:p>
          <a:p>
            <a:r>
              <a:rPr lang="en-US" sz="3200" dirty="0"/>
              <a:t>He reminds them they were of the true circumcision that is found in Christ (Col 2:9-14), and their confidence was not to be in the flesh. </a:t>
            </a:r>
          </a:p>
          <a:p>
            <a:endParaRPr lang="en-US" sz="3200" dirty="0"/>
          </a:p>
        </p:txBody>
      </p:sp>
      <p:pic>
        <p:nvPicPr>
          <p:cNvPr id="5" name="Picture 4" descr="A person standing in front of a sunset&#10;&#10;Description automatically generated">
            <a:extLst>
              <a:ext uri="{FF2B5EF4-FFF2-40B4-BE49-F238E27FC236}">
                <a16:creationId xmlns:a16="http://schemas.microsoft.com/office/drawing/2014/main" id="{E1A4E51D-F3CA-420C-88A3-05132F0E1D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99412" y="1821802"/>
            <a:ext cx="3835400" cy="4305300"/>
          </a:xfrm>
          <a:prstGeom prst="rect">
            <a:avLst/>
          </a:prstGeom>
        </p:spPr>
      </p:pic>
    </p:spTree>
    <p:extLst>
      <p:ext uri="{BB962C8B-B14F-4D97-AF65-F5344CB8AC3E}">
        <p14:creationId xmlns:p14="http://schemas.microsoft.com/office/powerpoint/2010/main" val="134050354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293812" y="381000"/>
            <a:ext cx="9601200" cy="762000"/>
          </a:xfrm>
        </p:spPr>
        <p:txBody>
          <a:bodyPr/>
          <a:lstStyle/>
          <a:p>
            <a:r>
              <a:rPr lang="en-US" b="1" dirty="0"/>
              <a:t>Paul’s Triumphs Over Disappointments</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531812" y="1371600"/>
            <a:ext cx="11506200" cy="5486400"/>
          </a:xfrm>
        </p:spPr>
        <p:txBody>
          <a:bodyPr>
            <a:normAutofit/>
          </a:bodyPr>
          <a:lstStyle/>
          <a:p>
            <a:r>
              <a:rPr lang="en-US" dirty="0"/>
              <a:t>However, if anyone could put their confidence in the flesh, then it would be Paul. “Although I myself might have confidence even in the flesh. If anyone else has a mind to put confidence in the flesh, I far more:</a:t>
            </a:r>
            <a:r>
              <a:rPr lang="en-US" b="1" i="1" dirty="0"/>
              <a:t> </a:t>
            </a:r>
            <a:r>
              <a:rPr lang="en-US" dirty="0"/>
              <a:t>circumcised the eighth day, of the nation of Israel, of the tribe of Benjamin, a Hebrew of Hebrews; as to the Law, a Pharisee;</a:t>
            </a:r>
            <a:r>
              <a:rPr lang="en-US" b="1" i="1" dirty="0"/>
              <a:t> </a:t>
            </a:r>
            <a:r>
              <a:rPr lang="en-US" dirty="0"/>
              <a:t>as to zeal, a persecutor of the church; as to the righteousness which is in the Law, found blameless” (Phil 3:4-6). </a:t>
            </a:r>
          </a:p>
          <a:p>
            <a:r>
              <a:rPr lang="en-US" dirty="0"/>
              <a:t>Paul had every right to put enormous confidence in this fleshly and worldly accomplishments. But instead, he was willing to “count all things to be loss in the view of the surpassing value of knowing Christ Jesus my Lord, for whom I have suffered the loss of all things, and count them but rubbish so that I may gain Christ” (Phil 3:8). </a:t>
            </a:r>
          </a:p>
          <a:p>
            <a:r>
              <a:rPr lang="en-US" dirty="0"/>
              <a:t>Paul’s worldly experiences, both positive and negative, were of no value to him because he only valued what he had in Jesus Christ. He was politely stating it was nothing but dung or excrement in his eyes. That is how strongly Paul felt about his past!</a:t>
            </a:r>
          </a:p>
          <a:p>
            <a:endParaRPr lang="en-US" dirty="0"/>
          </a:p>
        </p:txBody>
      </p:sp>
    </p:spTree>
    <p:extLst>
      <p:ext uri="{BB962C8B-B14F-4D97-AF65-F5344CB8AC3E}">
        <p14:creationId xmlns:p14="http://schemas.microsoft.com/office/powerpoint/2010/main" val="34052251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293812" y="152400"/>
            <a:ext cx="9601200" cy="762000"/>
          </a:xfrm>
        </p:spPr>
        <p:txBody>
          <a:bodyPr/>
          <a:lstStyle/>
          <a:p>
            <a:r>
              <a:rPr lang="en-US" b="1" dirty="0"/>
              <a:t>Paul’s Triumphs Over Disappointments</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227012" y="1143000"/>
            <a:ext cx="11506200" cy="5715000"/>
          </a:xfrm>
        </p:spPr>
        <p:txBody>
          <a:bodyPr>
            <a:normAutofit/>
          </a:bodyPr>
          <a:lstStyle/>
          <a:p>
            <a:r>
              <a:rPr lang="en-US" dirty="0"/>
              <a:t>Paul would go on to say he had but one purpose and focus. </a:t>
            </a:r>
          </a:p>
          <a:p>
            <a:r>
              <a:rPr lang="en-US" dirty="0"/>
              <a:t>The focus was to continue to “press on” (Phil 3:12) and constantly be “reaching forward” (Phil 3:13), so he might achieve the goal and be able to lay his hands on the ultimate prize (Phil 3:14). </a:t>
            </a:r>
          </a:p>
          <a:p>
            <a:r>
              <a:rPr lang="en-US" dirty="0"/>
              <a:t>We cannot forget that Paul’s eyes were always looking to Jesus. No matter what his past mistake. No matter what his past disappointments. No matter his past discouragements. No matter what he might be going through, Paul kept his eyes on Jesus and the goal of being like Him in everything he did. </a:t>
            </a:r>
          </a:p>
          <a:p>
            <a:r>
              <a:rPr lang="en-US" dirty="0"/>
              <a:t>He knew this intense focus on Jesus would allow him to overcome whatever this life might throw at him whether those be things in his past, things in his present circumstances (by the way, Paul was in prison as he wrote this letter), or things that would come. </a:t>
            </a:r>
          </a:p>
          <a:p>
            <a:r>
              <a:rPr lang="en-US" dirty="0"/>
              <a:t>Paul recognized his citizenship was residing in heaven (Phil 3:20), and he had eyes only on achieving the goal.</a:t>
            </a:r>
          </a:p>
          <a:p>
            <a:endParaRPr lang="en-US" dirty="0"/>
          </a:p>
        </p:txBody>
      </p:sp>
    </p:spTree>
    <p:extLst>
      <p:ext uri="{BB962C8B-B14F-4D97-AF65-F5344CB8AC3E}">
        <p14:creationId xmlns:p14="http://schemas.microsoft.com/office/powerpoint/2010/main" val="38381666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329757" y="114300"/>
            <a:ext cx="9601200" cy="723900"/>
          </a:xfrm>
        </p:spPr>
        <p:txBody>
          <a:bodyPr/>
          <a:lstStyle/>
          <a:p>
            <a:r>
              <a:rPr lang="en-US" b="1" dirty="0"/>
              <a:t>Paul’s Triumphs Over Disappointments</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303212" y="990600"/>
            <a:ext cx="11430000" cy="5753100"/>
          </a:xfrm>
        </p:spPr>
        <p:txBody>
          <a:bodyPr>
            <a:normAutofit fontScale="92500" lnSpcReduction="20000"/>
          </a:bodyPr>
          <a:lstStyle/>
          <a:p>
            <a:r>
              <a:rPr lang="en-US" dirty="0"/>
              <a:t>Paul’s words in 2 Corinthians 5:1-10 quite nicely sum up the totality of what Paul was trying to get across to the Philippians. “For we know that if the earthly tent which is our house is torn down, we have a building from God, a house not made with hands, eternal in the heavens.</a:t>
            </a:r>
            <a:r>
              <a:rPr lang="en-US" i="1" dirty="0"/>
              <a:t> </a:t>
            </a:r>
            <a:r>
              <a:rPr lang="en-US" dirty="0"/>
              <a:t>For indeed in this house we groan, longing to be clothed with our dwelling from heaven,</a:t>
            </a:r>
            <a:r>
              <a:rPr lang="en-US" i="1" dirty="0"/>
              <a:t> </a:t>
            </a:r>
            <a:r>
              <a:rPr lang="en-US" dirty="0"/>
              <a:t>inasmuch as we, having put it on, will not be found naked.</a:t>
            </a:r>
            <a:r>
              <a:rPr lang="en-US" i="1" dirty="0"/>
              <a:t> </a:t>
            </a:r>
            <a:r>
              <a:rPr lang="en-US" dirty="0"/>
              <a:t>For indeed while we are in this tent, we groan, being burdened, because we do not want to be unclothed but to be clothed, so that what is mortal will be swallowed up by life.</a:t>
            </a:r>
            <a:r>
              <a:rPr lang="en-US" i="1" dirty="0"/>
              <a:t> </a:t>
            </a:r>
            <a:r>
              <a:rPr lang="en-US" dirty="0"/>
              <a:t>Now He who prepared us for this very purpose is God, who gave us the Spirit as a pledge. Therefore, being always of good courage, and knowing that while we are at home in the body we are absent from the Lord—</a:t>
            </a:r>
            <a:r>
              <a:rPr lang="en-US" i="1" dirty="0"/>
              <a:t> </a:t>
            </a:r>
            <a:r>
              <a:rPr lang="en-US" dirty="0"/>
              <a:t>for we walk by faith, not by sight—</a:t>
            </a:r>
            <a:r>
              <a:rPr lang="en-US" i="1" dirty="0"/>
              <a:t> </a:t>
            </a:r>
            <a:r>
              <a:rPr lang="en-US" dirty="0"/>
              <a:t>we are of good courage, I say, and prefer rather to be absent from the body and to be at home with the Lord.</a:t>
            </a:r>
            <a:r>
              <a:rPr lang="en-US" i="1" dirty="0"/>
              <a:t> </a:t>
            </a:r>
            <a:r>
              <a:rPr lang="en-US" dirty="0"/>
              <a:t>Therefore we also have as our ambition, whether at home or absent, to be pleasing to Him.</a:t>
            </a:r>
            <a:r>
              <a:rPr lang="en-US" i="1" dirty="0"/>
              <a:t> </a:t>
            </a:r>
            <a:r>
              <a:rPr lang="en-US" dirty="0"/>
              <a:t>For we must all appear before the judgment seat of Christ, so that each one may be recompensed for his deeds in the body, according to what he has done, whether good or bad.” </a:t>
            </a:r>
          </a:p>
          <a:p>
            <a:r>
              <a:rPr lang="en-US" dirty="0"/>
              <a:t>He wanted the focus on that which was eternal and not that which was temporal. </a:t>
            </a:r>
          </a:p>
          <a:p>
            <a:r>
              <a:rPr lang="en-US" dirty="0"/>
              <a:t>Paul’s earthly existence was tough. However, Paul was willing to endure such things because he truly desired  to experience the blessings at the feet of Jesus in heaven. He was willing to endure whatever disappointments this life threw at him so long as he could experience eternal glory forever with his God in heaven. He knew there was a “crown of righteousness” (2 Tim 4:8) waiting for him beyond this life!</a:t>
            </a:r>
          </a:p>
          <a:p>
            <a:endParaRPr lang="en-US" dirty="0"/>
          </a:p>
        </p:txBody>
      </p:sp>
    </p:spTree>
    <p:extLst>
      <p:ext uri="{BB962C8B-B14F-4D97-AF65-F5344CB8AC3E}">
        <p14:creationId xmlns:p14="http://schemas.microsoft.com/office/powerpoint/2010/main" val="89140998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4873625" y="1492898"/>
            <a:ext cx="7315200" cy="5334000"/>
          </a:xfrm>
        </p:spPr>
        <p:txBody>
          <a:bodyPr>
            <a:normAutofit/>
          </a:bodyPr>
          <a:lstStyle/>
          <a:p>
            <a:r>
              <a:rPr lang="en-US" sz="2800" dirty="0"/>
              <a:t>We will only be kidding ourselves if we fail to recognize the severity of the sufferings of Paul. </a:t>
            </a:r>
          </a:p>
          <a:p>
            <a:r>
              <a:rPr lang="en-US" sz="2800" dirty="0"/>
              <a:t>We just fool ourselves if we fail to acknowledge the disappointments he faced in his life as a disciple and Apostle of Jesus Christ. </a:t>
            </a:r>
          </a:p>
          <a:p>
            <a:r>
              <a:rPr lang="en-US" sz="2800" dirty="0"/>
              <a:t>We only hurt ourselves when we fail to consider his example so that we might be strengthened and encouraged to overcome the disappointments and discouragements we face in our own lives. </a:t>
            </a:r>
          </a:p>
          <a:p>
            <a:endParaRPr lang="en-US" dirty="0"/>
          </a:p>
        </p:txBody>
      </p:sp>
      <p:pic>
        <p:nvPicPr>
          <p:cNvPr id="5" name="Picture 4" descr="A picture containing rain, nature&#10;&#10;Description automatically generated">
            <a:extLst>
              <a:ext uri="{FF2B5EF4-FFF2-40B4-BE49-F238E27FC236}">
                <a16:creationId xmlns:a16="http://schemas.microsoft.com/office/drawing/2014/main" id="{3057D259-F343-4F37-91CD-83A4263A2A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15519" y="1550437"/>
            <a:ext cx="2987063" cy="5040669"/>
          </a:xfrm>
          <a:prstGeom prst="rect">
            <a:avLst/>
          </a:prstGeom>
        </p:spPr>
      </p:pic>
    </p:spTree>
    <p:extLst>
      <p:ext uri="{BB962C8B-B14F-4D97-AF65-F5344CB8AC3E}">
        <p14:creationId xmlns:p14="http://schemas.microsoft.com/office/powerpoint/2010/main" val="37438959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0"/>
            <a:ext cx="9601200" cy="880122"/>
          </a:xfrm>
        </p:spPr>
        <p:txBody>
          <a:bodyPr/>
          <a:lstStyle/>
          <a:p>
            <a:r>
              <a:rPr lang="en-US" dirty="0"/>
              <a:t>The Devil’s Great Deception</a:t>
            </a:r>
          </a:p>
        </p:txBody>
      </p:sp>
      <p:sp>
        <p:nvSpPr>
          <p:cNvPr id="14" name="Content Placeholder 13"/>
          <p:cNvSpPr>
            <a:spLocks noGrp="1"/>
          </p:cNvSpPr>
          <p:nvPr>
            <p:ph idx="1"/>
          </p:nvPr>
        </p:nvSpPr>
        <p:spPr>
          <a:xfrm>
            <a:off x="227011" y="880122"/>
            <a:ext cx="9474199" cy="5977878"/>
          </a:xfrm>
        </p:spPr>
        <p:txBody>
          <a:bodyPr>
            <a:normAutofit fontScale="92500" lnSpcReduction="20000"/>
          </a:bodyPr>
          <a:lstStyle/>
          <a:p>
            <a:r>
              <a:rPr lang="en-US" dirty="0"/>
              <a:t>One of the greatest draws of the modern day “Health and Wealth Gospel” or “Prosperity Gospel” is the belief the disciple of Jesus will go through this life enjoying all of the blessings available without experiencing the many disappointments that are also possible. “</a:t>
            </a:r>
          </a:p>
          <a:p>
            <a:r>
              <a:rPr lang="en-US" dirty="0"/>
              <a:t>You are blessed and highly favored by God, and no child of God will go wanting in this life!” is the favorite mantra of those who might buy into such teachings. </a:t>
            </a:r>
          </a:p>
          <a:p>
            <a:r>
              <a:rPr lang="en-US" dirty="0"/>
              <a:t>In fact, Leroy Thompson was once quoted as having proclaimed, “God said: ‘It is time to tell the money you don’t belong to the wicked you belong to us!’” </a:t>
            </a:r>
          </a:p>
          <a:p>
            <a:r>
              <a:rPr lang="en-US" dirty="0"/>
              <a:t>He would go on to say and even author a book focusing on the idea of, “Money come to me now!”</a:t>
            </a:r>
            <a:r>
              <a:rPr lang="en-US" i="1" dirty="0"/>
              <a:t> </a:t>
            </a:r>
          </a:p>
          <a:p>
            <a:r>
              <a:rPr lang="en-US" dirty="0"/>
              <a:t>Whether it be money, health, or any other blessing imaginable, those who prescribe to this type of teaching go all in and expect their fortunes to turn in their favor. </a:t>
            </a:r>
          </a:p>
          <a:p>
            <a:r>
              <a:rPr lang="en-US" dirty="0"/>
              <a:t>They plan to no longer experience the disappointments (sadness or displeasure that is caused by one’s hopes and expectations not being realized) of life that have for years weighed upon their shoulders. Who could blame them for at least giving it a shot?</a:t>
            </a:r>
          </a:p>
        </p:txBody>
      </p:sp>
      <p:pic>
        <p:nvPicPr>
          <p:cNvPr id="1026" name="officeArt object" descr="officeArt object">
            <a:extLst>
              <a:ext uri="{FF2B5EF4-FFF2-40B4-BE49-F238E27FC236}">
                <a16:creationId xmlns:a16="http://schemas.microsoft.com/office/drawing/2014/main" id="{3C403421-534D-47C2-BE5B-4B7656DE5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761" y="1905000"/>
            <a:ext cx="2387601" cy="374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5064169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1B6F-BF21-4E41-8B5A-F1A3739C979A}"/>
              </a:ext>
            </a:extLst>
          </p:cNvPr>
          <p:cNvSpPr>
            <a:spLocks noGrp="1"/>
          </p:cNvSpPr>
          <p:nvPr>
            <p:ph type="title"/>
          </p:nvPr>
        </p:nvSpPr>
        <p:spPr>
          <a:xfrm>
            <a:off x="1293812" y="381000"/>
            <a:ext cx="9601200" cy="68580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BCB81B7F-D320-4F7B-A898-46632F9DB844}"/>
              </a:ext>
            </a:extLst>
          </p:cNvPr>
          <p:cNvSpPr>
            <a:spLocks noGrp="1"/>
          </p:cNvSpPr>
          <p:nvPr>
            <p:ph idx="1"/>
          </p:nvPr>
        </p:nvSpPr>
        <p:spPr>
          <a:xfrm>
            <a:off x="303212" y="1371600"/>
            <a:ext cx="8229600" cy="5486400"/>
          </a:xfrm>
        </p:spPr>
        <p:txBody>
          <a:bodyPr>
            <a:normAutofit/>
          </a:bodyPr>
          <a:lstStyle/>
          <a:p>
            <a:r>
              <a:rPr lang="en-US" dirty="0"/>
              <a:t>Adam, Eve, Cain, Joseph, Moses, our Lord Jesus, and many other biblical characters found themselves facing disappointments. </a:t>
            </a:r>
          </a:p>
          <a:p>
            <a:r>
              <a:rPr lang="en-US" dirty="0"/>
              <a:t> Regardless, we have seen that our circumstances do not have to lead us down paths of hopelessness and despair. </a:t>
            </a:r>
          </a:p>
          <a:p>
            <a:r>
              <a:rPr lang="en-US" dirty="0"/>
              <a:t>Satan would surely love for this to be our end, but through the grace and mercy of Jesus our Lord we can still attain the victory in this race of life by keeping our focus on the goal of being like Jesus so we might obtain the prize of eternal glory with our Heavenly Father. </a:t>
            </a:r>
          </a:p>
          <a:p>
            <a:r>
              <a:rPr lang="en-US" dirty="0"/>
              <a:t>May he bless us and strengthen us as we strive to overcome the devil’s dark distortions and run this race in such a way that we might win!</a:t>
            </a:r>
          </a:p>
          <a:p>
            <a:endParaRPr lang="en-US" dirty="0"/>
          </a:p>
        </p:txBody>
      </p:sp>
      <p:pic>
        <p:nvPicPr>
          <p:cNvPr id="5" name="Picture 4" descr="A picture containing ground, skating, sky, person&#10;&#10;Description automatically generated">
            <a:extLst>
              <a:ext uri="{FF2B5EF4-FFF2-40B4-BE49-F238E27FC236}">
                <a16:creationId xmlns:a16="http://schemas.microsoft.com/office/drawing/2014/main" id="{123121FF-3B71-4332-BAEC-870242AFB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761412" y="1512747"/>
            <a:ext cx="3093066" cy="3973653"/>
          </a:xfrm>
          <a:prstGeom prst="rect">
            <a:avLst/>
          </a:prstGeom>
        </p:spPr>
      </p:pic>
    </p:spTree>
    <p:extLst>
      <p:ext uri="{BB962C8B-B14F-4D97-AF65-F5344CB8AC3E}">
        <p14:creationId xmlns:p14="http://schemas.microsoft.com/office/powerpoint/2010/main" val="89686855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293812" y="242596"/>
            <a:ext cx="9601200" cy="623596"/>
          </a:xfrm>
          <a:prstGeom prst="rect">
            <a:avLst/>
          </a:prstGeom>
        </p:spPr>
        <p:txBody>
          <a:bodyPr anchor="b">
            <a:normAutofit/>
          </a:bodyPr>
          <a:lstStyle/>
          <a:p>
            <a:r>
              <a:rPr lang="en-US" dirty="0"/>
              <a:t>The Devil’s Great Deception</a:t>
            </a:r>
          </a:p>
        </p:txBody>
      </p:sp>
      <p:pic>
        <p:nvPicPr>
          <p:cNvPr id="6" name="Picture 5" descr="A person sitting at a table&#10;&#10;Description automatically generated">
            <a:extLst>
              <a:ext uri="{FF2B5EF4-FFF2-40B4-BE49-F238E27FC236}">
                <a16:creationId xmlns:a16="http://schemas.microsoft.com/office/drawing/2014/main" id="{314BB668-9635-4344-83EC-E218FB46CB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
          <a:stretch/>
        </p:blipFill>
        <p:spPr>
          <a:xfrm>
            <a:off x="24849" y="1814804"/>
            <a:ext cx="4322010" cy="4038600"/>
          </a:xfrm>
          <a:prstGeom prst="rect">
            <a:avLst/>
          </a:prstGeom>
          <a:noFill/>
        </p:spPr>
      </p:pic>
      <p:sp>
        <p:nvSpPr>
          <p:cNvPr id="14" name="Content Placeholder 13"/>
          <p:cNvSpPr>
            <a:spLocks noGrp="1"/>
          </p:cNvSpPr>
          <p:nvPr>
            <p:ph sz="half" idx="2"/>
          </p:nvPr>
        </p:nvSpPr>
        <p:spPr>
          <a:xfrm>
            <a:off x="4722812" y="1052804"/>
            <a:ext cx="7441164" cy="5562600"/>
          </a:xfrm>
          <a:prstGeom prst="rect">
            <a:avLst/>
          </a:prstGeom>
        </p:spPr>
        <p:txBody>
          <a:bodyPr>
            <a:noAutofit/>
          </a:bodyPr>
          <a:lstStyle/>
          <a:p>
            <a:r>
              <a:rPr lang="en-US" dirty="0"/>
              <a:t>For the person who has already experienced many of life’s disappointments, this type of hope offered by the “Prosperity Gospel” is too good to pass up. </a:t>
            </a:r>
          </a:p>
          <a:p>
            <a:r>
              <a:rPr lang="en-US" dirty="0"/>
              <a:t>Who would not jump at the opportunity to live a life where only blessings are enjoyed while the disappointments are in the rearview mirror? </a:t>
            </a:r>
          </a:p>
          <a:p>
            <a:r>
              <a:rPr lang="en-US" dirty="0"/>
              <a:t>Unfortunately, those who fall for the lies of the “Prosperity Gospel” are left in a place that surely must seem even worse than where they were to begin with. </a:t>
            </a:r>
          </a:p>
          <a:p>
            <a:r>
              <a:rPr lang="en-US" dirty="0"/>
              <a:t>They go into this faith exercise expecting for the disappointments of life to be a thing of the past, but they quickly realize they are just as susceptible to difficulties as they were before. </a:t>
            </a: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09600"/>
          </a:xfrm>
        </p:spPr>
        <p:txBody>
          <a:bodyPr/>
          <a:lstStyle/>
          <a:p>
            <a:r>
              <a:rPr lang="en-US" dirty="0"/>
              <a:t>The Devil’s Great Deception</a:t>
            </a:r>
          </a:p>
        </p:txBody>
      </p:sp>
      <p:sp>
        <p:nvSpPr>
          <p:cNvPr id="14" name="Content Placeholder 13"/>
          <p:cNvSpPr>
            <a:spLocks noGrp="1"/>
          </p:cNvSpPr>
          <p:nvPr>
            <p:ph idx="1"/>
          </p:nvPr>
        </p:nvSpPr>
        <p:spPr>
          <a:xfrm>
            <a:off x="303212" y="1219200"/>
            <a:ext cx="11582400" cy="5638800"/>
          </a:xfrm>
        </p:spPr>
        <p:txBody>
          <a:bodyPr>
            <a:normAutofit/>
          </a:bodyPr>
          <a:lstStyle/>
          <a:p>
            <a:r>
              <a:rPr lang="en-US" dirty="0"/>
              <a:t>Worst off are those who respond to the continuance of life’s challenges by assigning blame to God as if He were the One who caused us to experience such difficulties!</a:t>
            </a:r>
          </a:p>
          <a:p>
            <a:r>
              <a:rPr lang="en-US" dirty="0"/>
              <a:t>Those people who presumably throw themselves at the mercy of God in faith and fail to achieve a higher level of fortune are now jaded towards God because they see Him as being a liar. T</a:t>
            </a:r>
          </a:p>
          <a:p>
            <a:r>
              <a:rPr lang="en-US" dirty="0"/>
              <a:t>he false teachings they have been fed through the false Gospel of health, wealth, and prosperity leave them with a completely distorted view of God’s promises to His people.</a:t>
            </a:r>
          </a:p>
          <a:p>
            <a:r>
              <a:rPr lang="en-US" dirty="0"/>
              <a:t>Instead of realizing the eternal blessings that come through Christ, these people are left wanting only those temporal and earthly blessings that were so strongly promised to them by the health, wealth, and prosperity teachers. </a:t>
            </a:r>
          </a:p>
          <a:p>
            <a:r>
              <a:rPr lang="en-US" dirty="0"/>
              <a:t>The good influence the pure Gospel of Jesus might have had earlier in their lives is now greatly hindered by the false Gospel.</a:t>
            </a:r>
          </a:p>
        </p:txBody>
      </p:sp>
    </p:spTree>
    <p:extLst>
      <p:ext uri="{BB962C8B-B14F-4D97-AF65-F5344CB8AC3E}">
        <p14:creationId xmlns:p14="http://schemas.microsoft.com/office/powerpoint/2010/main" val="14146009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7776"/>
            <a:ext cx="9601200" cy="1143000"/>
          </a:xfrm>
        </p:spPr>
        <p:txBody>
          <a:bodyPr/>
          <a:lstStyle/>
          <a:p>
            <a:r>
              <a:rPr lang="en-US" dirty="0"/>
              <a:t>The Devil’s Great Deception</a:t>
            </a:r>
          </a:p>
        </p:txBody>
      </p:sp>
      <p:sp>
        <p:nvSpPr>
          <p:cNvPr id="14" name="Content Placeholder 13"/>
          <p:cNvSpPr>
            <a:spLocks noGrp="1"/>
          </p:cNvSpPr>
          <p:nvPr>
            <p:ph idx="1"/>
          </p:nvPr>
        </p:nvSpPr>
        <p:spPr>
          <a:xfrm>
            <a:off x="684212" y="1295400"/>
            <a:ext cx="10744200" cy="5562600"/>
          </a:xfrm>
        </p:spPr>
        <p:txBody>
          <a:bodyPr>
            <a:normAutofit/>
          </a:bodyPr>
          <a:lstStyle/>
          <a:p>
            <a:r>
              <a:rPr lang="en-US" dirty="0"/>
              <a:t>And yet, that is exactly what the great Deceiver has set out to do! </a:t>
            </a:r>
          </a:p>
          <a:p>
            <a:r>
              <a:rPr lang="en-US" dirty="0"/>
              <a:t>Satan, “the father of lies” (John 8:44), knows a distorted view of God and His promises is a highly effective tool in keeping people from possessing a true measure of saving faith. </a:t>
            </a:r>
          </a:p>
          <a:p>
            <a:r>
              <a:rPr lang="en-US" dirty="0"/>
              <a:t>In fact, is that not what the serpent did in the very beginning with Adam and Eve in Genesis 3? Did he not seek to distort Eve’s understanding of what God desired for the crown jewel of His creation?</a:t>
            </a:r>
          </a:p>
          <a:p>
            <a:r>
              <a:rPr lang="en-US" dirty="0"/>
              <a:t> God had simply said, “From any tree of the garden you may eat freely; but from the tree of the knowledge of good and evil you shall not eat, for in the day that you eat from it you will surely die” (Gen 2:17).  </a:t>
            </a:r>
          </a:p>
          <a:p>
            <a:r>
              <a:rPr lang="en-US" dirty="0"/>
              <a:t>God only wanted what was best for Adam and Eve. He did not want them to die!</a:t>
            </a:r>
          </a:p>
        </p:txBody>
      </p:sp>
    </p:spTree>
    <p:extLst>
      <p:ext uri="{BB962C8B-B14F-4D97-AF65-F5344CB8AC3E}">
        <p14:creationId xmlns:p14="http://schemas.microsoft.com/office/powerpoint/2010/main" val="27398973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Devil’s </a:t>
            </a:r>
            <a:r>
              <a:rPr lang="en-US"/>
              <a:t>Great Deception</a:t>
            </a:r>
            <a:endParaRPr lang="en-US" dirty="0"/>
          </a:p>
        </p:txBody>
      </p:sp>
      <p:sp>
        <p:nvSpPr>
          <p:cNvPr id="14" name="Content Placeholder 13"/>
          <p:cNvSpPr>
            <a:spLocks noGrp="1"/>
          </p:cNvSpPr>
          <p:nvPr>
            <p:ph idx="1"/>
          </p:nvPr>
        </p:nvSpPr>
        <p:spPr>
          <a:xfrm>
            <a:off x="0" y="1828800"/>
            <a:ext cx="11961812" cy="4900580"/>
          </a:xfrm>
        </p:spPr>
        <p:txBody>
          <a:bodyPr>
            <a:normAutofit fontScale="92500"/>
          </a:bodyPr>
          <a:lstStyle/>
          <a:p>
            <a:r>
              <a:rPr lang="en-US" dirty="0"/>
              <a:t>However, it does not take long for there to be an attempted 			       distortion of God’s will for humankind. </a:t>
            </a:r>
          </a:p>
          <a:p>
            <a:r>
              <a:rPr lang="en-US" dirty="0"/>
              <a:t>In Genesis 3, we find the serpent testing the understanding of Eve concerning God’s commandments for her and her husband.</a:t>
            </a:r>
            <a:r>
              <a:rPr lang="en-US" i="1" dirty="0"/>
              <a:t> </a:t>
            </a:r>
            <a:r>
              <a:rPr lang="en-US" dirty="0"/>
              <a:t>“Indeed, has God said, ‘You shall not eat from any tree of the garden?’” (Gen 3:1) </a:t>
            </a:r>
          </a:p>
          <a:p>
            <a:r>
              <a:rPr lang="en-US" dirty="0"/>
              <a:t>Of course, this is not what God had told Adam and Eve, and Eve was well aware of this. </a:t>
            </a:r>
          </a:p>
          <a:p>
            <a:r>
              <a:rPr lang="en-US" dirty="0"/>
              <a:t>She showed this understanding by simply restating in Genesis 3:2 what is originally recorded for us in Genesis 2:17. Y</a:t>
            </a:r>
          </a:p>
          <a:p>
            <a:r>
              <a:rPr lang="en-US" dirty="0"/>
              <a:t>et, the serpent is  not willing to drop this discussion. Instead, we see him seeking to distort Eve’s understanding of what God had said by saying, “You surely will not die! </a:t>
            </a:r>
          </a:p>
          <a:p>
            <a:r>
              <a:rPr lang="en-US" dirty="0"/>
              <a:t>For God knows that in the day you eat from it your eyes will be opened, and you will be like God, knowing good and evil” (Gen 3:4-5).</a:t>
            </a:r>
          </a:p>
        </p:txBody>
      </p:sp>
      <p:grpSp>
        <p:nvGrpSpPr>
          <p:cNvPr id="2" name="Group 2">
            <a:extLst>
              <a:ext uri="{FF2B5EF4-FFF2-40B4-BE49-F238E27FC236}">
                <a16:creationId xmlns:a16="http://schemas.microsoft.com/office/drawing/2014/main" id="{E379278E-A244-4ECC-8809-241B773D3FCD}"/>
              </a:ext>
            </a:extLst>
          </p:cNvPr>
          <p:cNvGrpSpPr>
            <a:grpSpLocks/>
          </p:cNvGrpSpPr>
          <p:nvPr/>
        </p:nvGrpSpPr>
        <p:grpSpPr bwMode="auto">
          <a:xfrm>
            <a:off x="8304212" y="0"/>
            <a:ext cx="4107769" cy="2743200"/>
            <a:chOff x="0" y="0"/>
            <a:chExt cx="1810385" cy="1444625"/>
          </a:xfrm>
        </p:grpSpPr>
        <p:pic>
          <p:nvPicPr>
            <p:cNvPr id="2051" name="Picture 3">
              <a:extLst>
                <a:ext uri="{FF2B5EF4-FFF2-40B4-BE49-F238E27FC236}">
                  <a16:creationId xmlns:a16="http://schemas.microsoft.com/office/drawing/2014/main" id="{683BEADA-C016-4834-99E2-8C4ED5569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7" y="50776"/>
              <a:ext cx="1657831" cy="1241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B1D2DC6-6921-49FD-94D2-D6D7B0590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10385" cy="14446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273096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762000"/>
          </a:xfrm>
        </p:spPr>
        <p:txBody>
          <a:bodyPr/>
          <a:lstStyle/>
          <a:p>
            <a:r>
              <a:rPr lang="en-US" dirty="0"/>
              <a:t>The Devil’s Great Deception</a:t>
            </a:r>
          </a:p>
        </p:txBody>
      </p:sp>
      <p:sp>
        <p:nvSpPr>
          <p:cNvPr id="14" name="Content Placeholder 13"/>
          <p:cNvSpPr>
            <a:spLocks noGrp="1"/>
          </p:cNvSpPr>
          <p:nvPr>
            <p:ph idx="1"/>
          </p:nvPr>
        </p:nvSpPr>
        <p:spPr>
          <a:xfrm>
            <a:off x="-1" y="1371600"/>
            <a:ext cx="12188825" cy="5486400"/>
          </a:xfrm>
        </p:spPr>
        <p:txBody>
          <a:bodyPr>
            <a:normAutofit lnSpcReduction="10000"/>
          </a:bodyPr>
          <a:lstStyle/>
          <a:p>
            <a:r>
              <a:rPr lang="en-US" dirty="0"/>
              <a:t>Do you see what he did there? </a:t>
            </a:r>
          </a:p>
          <a:p>
            <a:r>
              <a:rPr lang="en-US" dirty="0"/>
              <a:t>The serpent sought to pit Eve against God by saying God’s motives were purely selfish! </a:t>
            </a:r>
          </a:p>
          <a:p>
            <a:r>
              <a:rPr lang="en-US" dirty="0"/>
              <a:t>According to the serpent, not only would Eve not die, but she would actually be improved and elevated to a lofty position like God! </a:t>
            </a:r>
          </a:p>
          <a:p>
            <a:r>
              <a:rPr lang="en-US" dirty="0"/>
              <a:t>Surely the serpent was setting disappointment in the heart of Eve by leading her to believe God did not truly wanting what was best for her and her husband. </a:t>
            </a:r>
          </a:p>
          <a:p>
            <a:r>
              <a:rPr lang="en-US" dirty="0"/>
              <a:t>How could a loving God keep something so great from His favored creation?! </a:t>
            </a:r>
          </a:p>
          <a:p>
            <a:r>
              <a:rPr lang="en-US" dirty="0"/>
              <a:t>Therefore, it should not surprise us. This distorted view of God’s will for man in the Garden of Eden leads Eve to the point of disobedience to God when she sees the tempting nature of the fruit and succumbs by taking of it, giving some to her husband, and eating it together with him. </a:t>
            </a:r>
          </a:p>
          <a:p>
            <a:r>
              <a:rPr lang="en-US" dirty="0"/>
              <a:t>It is at this point true disappointment is realized not just by Eve and her husband, but God also feels it because of the failures of the man and his wife. </a:t>
            </a:r>
          </a:p>
        </p:txBody>
      </p:sp>
    </p:spTree>
    <p:extLst>
      <p:ext uri="{BB962C8B-B14F-4D97-AF65-F5344CB8AC3E}">
        <p14:creationId xmlns:p14="http://schemas.microsoft.com/office/powerpoint/2010/main" val="28548429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4" y="-31102"/>
            <a:ext cx="9601200" cy="1143000"/>
          </a:xfrm>
        </p:spPr>
        <p:txBody>
          <a:bodyPr/>
          <a:lstStyle/>
          <a:p>
            <a:r>
              <a:rPr lang="en-US" dirty="0"/>
              <a:t>The Devil’s Great Deception</a:t>
            </a:r>
          </a:p>
        </p:txBody>
      </p:sp>
      <p:sp>
        <p:nvSpPr>
          <p:cNvPr id="14" name="Content Placeholder 13"/>
          <p:cNvSpPr>
            <a:spLocks noGrp="1"/>
          </p:cNvSpPr>
          <p:nvPr>
            <p:ph idx="1"/>
          </p:nvPr>
        </p:nvSpPr>
        <p:spPr>
          <a:xfrm>
            <a:off x="304006" y="1261188"/>
            <a:ext cx="11580812" cy="5562600"/>
          </a:xfrm>
        </p:spPr>
        <p:txBody>
          <a:bodyPr>
            <a:noAutofit/>
          </a:bodyPr>
          <a:lstStyle/>
          <a:p>
            <a:r>
              <a:rPr lang="en-US" sz="2800" dirty="0"/>
              <a:t>God’s disappointment was quickly followed by punishment because of Adam and his wife’s sin. </a:t>
            </a:r>
          </a:p>
          <a:p>
            <a:r>
              <a:rPr lang="en-US" sz="2800" dirty="0"/>
              <a:t>Expulsion from the garden (Gen 3:21-24) and the introduction of difficulties in living a life on earth (Gen 3:16-19) only led to further disappointments for the first man and woman and the many generations that were to follow even up until our current day. T</a:t>
            </a:r>
          </a:p>
          <a:p>
            <a:r>
              <a:rPr lang="en-US" sz="2800" dirty="0"/>
              <a:t>he disappointments we experience in life were not God’s desire for us. But they are a natural consequence of the presence of sin in this world because of our unwillingness to submit faithfully to the will of God in all things. </a:t>
            </a:r>
          </a:p>
          <a:p>
            <a:r>
              <a:rPr lang="en-US" sz="2800" dirty="0"/>
              <a:t>Yes, Adam and Eve were the first to experience disappointment in this life, but they are far from the last examples found within Scripture.</a:t>
            </a:r>
          </a:p>
        </p:txBody>
      </p:sp>
    </p:spTree>
    <p:extLst>
      <p:ext uri="{BB962C8B-B14F-4D97-AF65-F5344CB8AC3E}">
        <p14:creationId xmlns:p14="http://schemas.microsoft.com/office/powerpoint/2010/main" val="4387253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3596</Words>
  <Application>Microsoft Office PowerPoint</Application>
  <PresentationFormat>Custom</PresentationFormat>
  <Paragraphs>158</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Century</vt:lpstr>
      <vt:lpstr>Woodgrain 16x9</vt:lpstr>
      <vt:lpstr>Add a Slide Title - 1</vt:lpstr>
      <vt:lpstr>Darkness Lesson 8 Overcoming the Disappointments of Life</vt:lpstr>
      <vt:lpstr>The Devil’s Great Deception</vt:lpstr>
      <vt:lpstr>The Devil’s Great Deception</vt:lpstr>
      <vt:lpstr>The Devil’s Great Deception</vt:lpstr>
      <vt:lpstr>The Devil’s Great Deception</vt:lpstr>
      <vt:lpstr>The Devil’s Great Deception</vt:lpstr>
      <vt:lpstr>The Devil’s Great Deception</vt:lpstr>
      <vt:lpstr>The Devil’s Great Deception</vt:lpstr>
      <vt:lpstr>Biblical Examples of Disappointments: Cain</vt:lpstr>
      <vt:lpstr>Biblical Examples of Disappointments: Joseph</vt:lpstr>
      <vt:lpstr>Biblical Examples of Disappointments: Moses</vt:lpstr>
      <vt:lpstr>Biblical Examples of Disappointments: David</vt:lpstr>
      <vt:lpstr>Biblical Examples of Disappointments: Jesus</vt:lpstr>
      <vt:lpstr>Our Disappointments</vt:lpstr>
      <vt:lpstr>Our Disappointments</vt:lpstr>
      <vt:lpstr>Our Disappointments</vt:lpstr>
      <vt:lpstr>Our Disappointments</vt:lpstr>
      <vt:lpstr>Our Disappointments</vt:lpstr>
      <vt:lpstr>The Chief of Disappointments: Paul</vt:lpstr>
      <vt:lpstr>The Chief of Disappointments</vt:lpstr>
      <vt:lpstr>The Chief of Disappointments</vt:lpstr>
      <vt:lpstr>The Chief of Disappointments: Paul</vt:lpstr>
      <vt:lpstr>Paul’s Triumphs Over Disappointments</vt:lpstr>
      <vt:lpstr>Paul’s Triumphs Over Disappointments</vt:lpstr>
      <vt:lpstr>Paul’s Triumphs Over Disappointments</vt:lpstr>
      <vt:lpstr>Paul’s Triumphs Over Disappointments</vt:lpstr>
      <vt:lpstr>Paul’s Triumphs Over Disappointments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2019-08-11T21:58:18Z</dcterms:created>
  <dcterms:modified xsi:type="dcterms:W3CDTF">2019-08-11T21:59:48Z</dcterms:modified>
</cp:coreProperties>
</file>