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72" r:id="rId2"/>
    <p:sldId id="256" r:id="rId3"/>
    <p:sldId id="257" r:id="rId4"/>
    <p:sldId id="258" r:id="rId5"/>
    <p:sldId id="259" r:id="rId6"/>
    <p:sldId id="260" r:id="rId7"/>
    <p:sldId id="261" r:id="rId8"/>
    <p:sldId id="262" r:id="rId9"/>
    <p:sldId id="264" r:id="rId10"/>
    <p:sldId id="265" r:id="rId11"/>
    <p:sldId id="266"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152" y="102"/>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280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672CD-CCA7-4C27-BC30-F38A7B0E03BB}" type="datetimeFigureOut">
              <a:rPr lang="en-US" smtClean="0"/>
              <a:t>8/11/2019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B7784-184A-4C0D-81EA-43723CD85E94}" type="slidenum">
              <a:rPr lang="en-US" smtClean="0"/>
              <a:t>‹#›</a:t>
            </a:fld>
            <a:endParaRPr lang="en-US"/>
          </a:p>
        </p:txBody>
      </p:sp>
    </p:spTree>
    <p:extLst>
      <p:ext uri="{BB962C8B-B14F-4D97-AF65-F5344CB8AC3E}">
        <p14:creationId xmlns:p14="http://schemas.microsoft.com/office/powerpoint/2010/main" val="326004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EB7784-184A-4C0D-81EA-43723CD85E94}" type="slidenum">
              <a:rPr lang="en-US" smtClean="0"/>
              <a:t>1</a:t>
            </a:fld>
            <a:endParaRPr lang="en-US"/>
          </a:p>
        </p:txBody>
      </p:sp>
    </p:spTree>
    <p:extLst>
      <p:ext uri="{BB962C8B-B14F-4D97-AF65-F5344CB8AC3E}">
        <p14:creationId xmlns:p14="http://schemas.microsoft.com/office/powerpoint/2010/main" val="286689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EB7784-184A-4C0D-81EA-43723CD85E94}" type="slidenum">
              <a:rPr lang="en-US" smtClean="0"/>
              <a:t>10</a:t>
            </a:fld>
            <a:endParaRPr lang="en-US"/>
          </a:p>
        </p:txBody>
      </p:sp>
    </p:spTree>
    <p:extLst>
      <p:ext uri="{BB962C8B-B14F-4D97-AF65-F5344CB8AC3E}">
        <p14:creationId xmlns:p14="http://schemas.microsoft.com/office/powerpoint/2010/main" val="3164939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EB7784-184A-4C0D-81EA-43723CD85E94}" type="slidenum">
              <a:rPr lang="en-US" smtClean="0"/>
              <a:t>11</a:t>
            </a:fld>
            <a:endParaRPr lang="en-US"/>
          </a:p>
        </p:txBody>
      </p:sp>
    </p:spTree>
    <p:extLst>
      <p:ext uri="{BB962C8B-B14F-4D97-AF65-F5344CB8AC3E}">
        <p14:creationId xmlns:p14="http://schemas.microsoft.com/office/powerpoint/2010/main" val="1179782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EB7784-184A-4C0D-81EA-43723CD85E94}" type="slidenum">
              <a:rPr lang="en-US" smtClean="0"/>
              <a:t>12</a:t>
            </a:fld>
            <a:endParaRPr lang="en-US"/>
          </a:p>
        </p:txBody>
      </p:sp>
    </p:spTree>
    <p:extLst>
      <p:ext uri="{BB962C8B-B14F-4D97-AF65-F5344CB8AC3E}">
        <p14:creationId xmlns:p14="http://schemas.microsoft.com/office/powerpoint/2010/main" val="275282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EB7784-184A-4C0D-81EA-43723CD85E94}" type="slidenum">
              <a:rPr lang="en-US" smtClean="0"/>
              <a:t>13</a:t>
            </a:fld>
            <a:endParaRPr lang="en-US"/>
          </a:p>
        </p:txBody>
      </p:sp>
    </p:spTree>
    <p:extLst>
      <p:ext uri="{BB962C8B-B14F-4D97-AF65-F5344CB8AC3E}">
        <p14:creationId xmlns:p14="http://schemas.microsoft.com/office/powerpoint/2010/main" val="39013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Conclusion</a:t>
            </a:r>
            <a:endParaRPr lang="en-US" dirty="0"/>
          </a:p>
          <a:p>
            <a:r>
              <a:rPr lang="en-US" dirty="0"/>
              <a:t>The devil has always used deception to blind humanity to reality.  To make us think some immediate sinful gratification denied means God is not good.  He blinds us to the joy of being selfless instead of selfish, thus enslaving us to sin.  </a:t>
            </a:r>
          </a:p>
          <a:p>
            <a:br>
              <a:rPr lang="en-US" dirty="0"/>
            </a:br>
            <a:endParaRPr lang="en-US" dirty="0"/>
          </a:p>
        </p:txBody>
      </p:sp>
      <p:sp>
        <p:nvSpPr>
          <p:cNvPr id="4" name="Slide Number Placeholder 3"/>
          <p:cNvSpPr>
            <a:spLocks noGrp="1"/>
          </p:cNvSpPr>
          <p:nvPr>
            <p:ph type="sldNum" sz="quarter" idx="5"/>
          </p:nvPr>
        </p:nvSpPr>
        <p:spPr/>
        <p:txBody>
          <a:bodyPr/>
          <a:lstStyle/>
          <a:p>
            <a:fld id="{B5EB7784-184A-4C0D-81EA-43723CD85E94}" type="slidenum">
              <a:rPr lang="en-US" smtClean="0"/>
              <a:t>14</a:t>
            </a:fld>
            <a:endParaRPr lang="en-US"/>
          </a:p>
        </p:txBody>
      </p:sp>
    </p:spTree>
    <p:extLst>
      <p:ext uri="{BB962C8B-B14F-4D97-AF65-F5344CB8AC3E}">
        <p14:creationId xmlns:p14="http://schemas.microsoft.com/office/powerpoint/2010/main" val="301392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speaking of the devil, Jesus said, “He was a murderer from the beginning, and does not stand in the truth because there is no truth in him.  Whenever he speaks a lie, he speaks from his own nature, for he is a liar and the father of lies” (John 8:44).  The devil will do all he can to cast a looming shadow of darkness in his lies to keep us from seeing the true Light of Hope in God’s eternal goodness.  There are three great deceptions which we must be enlightened by the Light of Truth to make sure we are not led astray by the devil.  </a:t>
            </a:r>
          </a:p>
          <a:p>
            <a:endParaRPr lang="en-US" dirty="0"/>
          </a:p>
        </p:txBody>
      </p:sp>
      <p:sp>
        <p:nvSpPr>
          <p:cNvPr id="4" name="Slide Number Placeholder 3"/>
          <p:cNvSpPr>
            <a:spLocks noGrp="1"/>
          </p:cNvSpPr>
          <p:nvPr>
            <p:ph type="sldNum" sz="quarter" idx="5"/>
          </p:nvPr>
        </p:nvSpPr>
        <p:spPr/>
        <p:txBody>
          <a:bodyPr/>
          <a:lstStyle/>
          <a:p>
            <a:fld id="{B5EB7784-184A-4C0D-81EA-43723CD85E94}" type="slidenum">
              <a:rPr lang="en-US" smtClean="0"/>
              <a:t>2</a:t>
            </a:fld>
            <a:endParaRPr lang="en-US"/>
          </a:p>
        </p:txBody>
      </p:sp>
    </p:spTree>
    <p:extLst>
      <p:ext uri="{BB962C8B-B14F-4D97-AF65-F5344CB8AC3E}">
        <p14:creationId xmlns:p14="http://schemas.microsoft.com/office/powerpoint/2010/main" val="233881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Deception 1: Since God Often Says, ‘No,’ He Can’t Possibly Be Good</a:t>
            </a:r>
            <a:endParaRPr lang="en-US" dirty="0"/>
          </a:p>
          <a:p>
            <a:r>
              <a:rPr lang="en-US" dirty="0"/>
              <a:t>This deception is the first one Satan laid before mankind and ultimately led to our current corrupt existence in this world when Eve fell for it.  In describing the true skill in the art of deception, Moses wrote of the devil, “Now the serpent was more crafty than any beast of the field which the LORD God had made,” (Gen 3:1).  From the very first words, the devil spoke through the form of a serpent (Rev. 12:9; 2 Cor. 11:3).  We get a taste of how good he is at twisting our minds and thoughts to accept a faulty logic about the nature of God when the devil said to Eve: “Indeed, has God said, ‘You shall not eat from any tree of the garden’?” (Gen 3:1).  As much as I loathe and detest the murderous nature of Satan to destroy our eternal souls and us, I cannot help but stand in awe of his true skill in the art of deception with this statement.  </a:t>
            </a:r>
          </a:p>
          <a:p>
            <a:endParaRPr lang="en-US" dirty="0"/>
          </a:p>
        </p:txBody>
      </p:sp>
      <p:sp>
        <p:nvSpPr>
          <p:cNvPr id="4" name="Slide Number Placeholder 3"/>
          <p:cNvSpPr>
            <a:spLocks noGrp="1"/>
          </p:cNvSpPr>
          <p:nvPr>
            <p:ph type="sldNum" sz="quarter" idx="5"/>
          </p:nvPr>
        </p:nvSpPr>
        <p:spPr/>
        <p:txBody>
          <a:bodyPr/>
          <a:lstStyle/>
          <a:p>
            <a:fld id="{B5EB7784-184A-4C0D-81EA-43723CD85E94}" type="slidenum">
              <a:rPr lang="en-US" smtClean="0"/>
              <a:t>3</a:t>
            </a:fld>
            <a:endParaRPr lang="en-US"/>
          </a:p>
        </p:txBody>
      </p:sp>
    </p:spTree>
    <p:extLst>
      <p:ext uri="{BB962C8B-B14F-4D97-AF65-F5344CB8AC3E}">
        <p14:creationId xmlns:p14="http://schemas.microsoft.com/office/powerpoint/2010/main" val="330219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4800" y="4400550"/>
            <a:ext cx="5867400" cy="3600450"/>
          </a:xfrm>
        </p:spPr>
        <p:txBody>
          <a:bodyPr/>
          <a:lstStyle/>
          <a:p>
            <a:r>
              <a:rPr lang="en-US" dirty="0"/>
              <a:t>In Genesis 3:1, Satan lures Eve into a theoretical discussion on the logic of God’s goodness.  He forces Eve to ponder and wrestle with the reality of what God has done against the obvious logical assumption of his stated premise.  Obviously, God did not create a world full of delicious food which by His own admission declared to be “Good” only to tell Eve she could not have any of it.  This clearly would be the definition of a God who was “bad.”  So if Eve would agree this would certainly make God “bad” to create a world where you couldn’t have anything, then logically the opposite would have to be true.  Since it would be bad for God to say you cannot have anything, then God can only be good by saying you can have everything.  However, Eve is tripped up in declaring this theoretical description of God in her defense of His goodness by admitting He actually hasn’t said you could eat anything.  And it is at this moment where Satan’s deception takes full root.  </a:t>
            </a:r>
          </a:p>
          <a:p>
            <a:r>
              <a:rPr lang="en-US" dirty="0"/>
              <a:t>Eve wrestles with this logical inconsistency of a God who clearly is not “Bad” by the serpent’s definition but must somehow still be “Good” even though the logic does not seem to support it.  Eve defends God’s created goodness stating that, yes, God’s goodness can be observed by His permissiveness, since he said we could eat from any of the trees in the garden...well...that is...wait...except this one.  “The woman said to the serpent, ‘From the fruit of the trees of the garden we may eat; but from the fruit of the tree which is in the middle of the garden, God has said, ‘You shall not eat from it or touch it, or you will surely die’” (Gen 3:2-3).  </a:t>
            </a:r>
          </a:p>
          <a:p>
            <a:r>
              <a:rPr lang="en-US" dirty="0"/>
              <a:t>Now Satan has Eve stuck contemplating what seems to be a glitch in the logical assumption that God’s goodness is verified by His permissiveness.  Because she acknowledges God’s restrictive command regarding the tree of the knowledge of good and evil, it would seem she now has to atone for this lone exception to the permissive nature of God’s goodness and explain how it can possibly fit into the character of a good God.  </a:t>
            </a:r>
          </a:p>
          <a:p>
            <a:endParaRPr lang="en-US" dirty="0"/>
          </a:p>
        </p:txBody>
      </p:sp>
      <p:sp>
        <p:nvSpPr>
          <p:cNvPr id="4" name="Slide Number Placeholder 3"/>
          <p:cNvSpPr>
            <a:spLocks noGrp="1"/>
          </p:cNvSpPr>
          <p:nvPr>
            <p:ph type="sldNum" sz="quarter" idx="5"/>
          </p:nvPr>
        </p:nvSpPr>
        <p:spPr/>
        <p:txBody>
          <a:bodyPr/>
          <a:lstStyle/>
          <a:p>
            <a:fld id="{B5EB7784-184A-4C0D-81EA-43723CD85E94}" type="slidenum">
              <a:rPr lang="en-US" smtClean="0"/>
              <a:t>4</a:t>
            </a:fld>
            <a:endParaRPr lang="en-US"/>
          </a:p>
        </p:txBody>
      </p:sp>
    </p:spTree>
    <p:extLst>
      <p:ext uri="{BB962C8B-B14F-4D97-AF65-F5344CB8AC3E}">
        <p14:creationId xmlns:p14="http://schemas.microsoft.com/office/powerpoint/2010/main" val="688527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mental battle of accounting for how God can still be seen as good while restricting her from something that on the surface appears to be so good, Satan slips in another lie.  “The serpent said to the woman, ‘You surely will not die!  For God knows that in the day you eat from it your eyes will be opened, and you will be like God, knowing good and evil,’” (Gen 3:4-5).  This final death blow of the supposed sinister explanation behind God’s restrictive order makes it impossible for Eve to defend God’s goodness any longer.  Embracing  Satan’s deception, Eve follows her own determination of what is truly good rather than trust God’s knowledge and direction.  “When the woman saw that the tree was good for food, and that it was a delight to the eyes, and that the tree was desirable to make one wise, she took from its fruit and ate; and she gave also to her husband with her, and he ate,” (Gen 3:6).  </a:t>
            </a:r>
          </a:p>
          <a:p>
            <a:endParaRPr lang="en-US" dirty="0"/>
          </a:p>
        </p:txBody>
      </p:sp>
      <p:sp>
        <p:nvSpPr>
          <p:cNvPr id="4" name="Slide Number Placeholder 3"/>
          <p:cNvSpPr>
            <a:spLocks noGrp="1"/>
          </p:cNvSpPr>
          <p:nvPr>
            <p:ph type="sldNum" sz="quarter" idx="5"/>
          </p:nvPr>
        </p:nvSpPr>
        <p:spPr/>
        <p:txBody>
          <a:bodyPr/>
          <a:lstStyle/>
          <a:p>
            <a:fld id="{B5EB7784-184A-4C0D-81EA-43723CD85E94}" type="slidenum">
              <a:rPr lang="en-US" smtClean="0"/>
              <a:t>5</a:t>
            </a:fld>
            <a:endParaRPr lang="en-US"/>
          </a:p>
        </p:txBody>
      </p:sp>
    </p:spTree>
    <p:extLst>
      <p:ext uri="{BB962C8B-B14F-4D97-AF65-F5344CB8AC3E}">
        <p14:creationId xmlns:p14="http://schemas.microsoft.com/office/powerpoint/2010/main" val="416390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EB7784-184A-4C0D-81EA-43723CD85E94}" type="slidenum">
              <a:rPr lang="en-US" smtClean="0"/>
              <a:t>6</a:t>
            </a:fld>
            <a:endParaRPr lang="en-US"/>
          </a:p>
        </p:txBody>
      </p:sp>
    </p:spTree>
    <p:extLst>
      <p:ext uri="{BB962C8B-B14F-4D97-AF65-F5344CB8AC3E}">
        <p14:creationId xmlns:p14="http://schemas.microsoft.com/office/powerpoint/2010/main" val="222387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EB7784-184A-4C0D-81EA-43723CD85E94}" type="slidenum">
              <a:rPr lang="en-US" smtClean="0"/>
              <a:t>7</a:t>
            </a:fld>
            <a:endParaRPr lang="en-US"/>
          </a:p>
        </p:txBody>
      </p:sp>
    </p:spTree>
    <p:extLst>
      <p:ext uri="{BB962C8B-B14F-4D97-AF65-F5344CB8AC3E}">
        <p14:creationId xmlns:p14="http://schemas.microsoft.com/office/powerpoint/2010/main" val="410387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EB7784-184A-4C0D-81EA-43723CD85E94}" type="slidenum">
              <a:rPr lang="en-US" smtClean="0"/>
              <a:t>8</a:t>
            </a:fld>
            <a:endParaRPr lang="en-US"/>
          </a:p>
        </p:txBody>
      </p:sp>
    </p:spTree>
    <p:extLst>
      <p:ext uri="{BB962C8B-B14F-4D97-AF65-F5344CB8AC3E}">
        <p14:creationId xmlns:p14="http://schemas.microsoft.com/office/powerpoint/2010/main" val="1691860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EB7784-184A-4C0D-81EA-43723CD85E94}" type="slidenum">
              <a:rPr lang="en-US" smtClean="0"/>
              <a:t>9</a:t>
            </a:fld>
            <a:endParaRPr lang="en-US"/>
          </a:p>
        </p:txBody>
      </p:sp>
    </p:spTree>
    <p:extLst>
      <p:ext uri="{BB962C8B-B14F-4D97-AF65-F5344CB8AC3E}">
        <p14:creationId xmlns:p14="http://schemas.microsoft.com/office/powerpoint/2010/main" val="61971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EE2053-9566-4D5D-AC64-E4F6A875D3E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EE2053-9566-4D5D-AC64-E4F6A875D3E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EE2053-9566-4D5D-AC64-E4F6A875D3E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EE2053-9566-4D5D-AC64-E4F6A875D3E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E2053-9566-4D5D-AC64-E4F6A875D3E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EE2053-9566-4D5D-AC64-E4F6A875D3EE}"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EE2053-9566-4D5D-AC64-E4F6A875D3EE}" type="datetimeFigureOut">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EE2053-9566-4D5D-AC64-E4F6A875D3EE}"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E2053-9566-4D5D-AC64-E4F6A875D3EE}" type="datetimeFigureOut">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E2053-9566-4D5D-AC64-E4F6A875D3EE}"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E2053-9566-4D5D-AC64-E4F6A875D3EE}"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AF3E-4C14-4961-8229-039DA77545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E2053-9566-4D5D-AC64-E4F6A875D3EE}" type="datetimeFigureOut">
              <a:rPr lang="en-US" smtClean="0"/>
              <a:t>8/11/2019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CAF3E-4C14-4961-8229-039DA77545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FED3-8D6F-47F4-864D-A2406EA3B6C3}"/>
              </a:ext>
            </a:extLst>
          </p:cNvPr>
          <p:cNvSpPr>
            <a:spLocks noGrp="1"/>
          </p:cNvSpPr>
          <p:nvPr>
            <p:ph type="title"/>
          </p:nvPr>
        </p:nvSpPr>
        <p:spPr/>
        <p:txBody>
          <a:bodyPr>
            <a:noAutofit/>
          </a:bodyPr>
          <a:lstStyle/>
          <a:p>
            <a:r>
              <a:rPr lang="en-US" sz="7200" b="1" dirty="0">
                <a:latin typeface="Freestyle Script" panose="030804020302050B0404" pitchFamily="66" charset="0"/>
              </a:rPr>
              <a:t>Darkness Lesson 9: Deception</a:t>
            </a:r>
          </a:p>
        </p:txBody>
      </p:sp>
      <p:sp>
        <p:nvSpPr>
          <p:cNvPr id="3" name="Content Placeholder 2">
            <a:extLst>
              <a:ext uri="{FF2B5EF4-FFF2-40B4-BE49-F238E27FC236}">
                <a16:creationId xmlns:a16="http://schemas.microsoft.com/office/drawing/2014/main" id="{1EAFD465-7328-499F-A29A-4A32F44B7590}"/>
              </a:ext>
            </a:extLst>
          </p:cNvPr>
          <p:cNvSpPr>
            <a:spLocks noGrp="1"/>
          </p:cNvSpPr>
          <p:nvPr>
            <p:ph idx="1"/>
          </p:nvPr>
        </p:nvSpPr>
        <p:spPr/>
        <p:txBody>
          <a:bodyPr/>
          <a:lstStyle/>
          <a:p>
            <a:endParaRPr lang="en-US" dirty="0"/>
          </a:p>
        </p:txBody>
      </p:sp>
      <p:pic>
        <p:nvPicPr>
          <p:cNvPr id="4" name="Picture 9">
            <a:extLst>
              <a:ext uri="{FF2B5EF4-FFF2-40B4-BE49-F238E27FC236}">
                <a16:creationId xmlns:a16="http://schemas.microsoft.com/office/drawing/2014/main" id="{6EC8640D-7BD2-480A-9355-8452B085BF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41" y="1824824"/>
            <a:ext cx="9156235" cy="502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7B8EF011-D153-4042-9FDB-ECA3E0E96E4B}"/>
              </a:ext>
            </a:extLst>
          </p:cNvPr>
          <p:cNvPicPr/>
          <p:nvPr/>
        </p:nvPicPr>
        <p:blipFill rotWithShape="1">
          <a:blip r:embed="rId4" cstate="print">
            <a:extLst>
              <a:ext uri="{28A0092B-C50C-407E-A947-70E740481C1C}">
                <a14:useLocalDpi xmlns:a14="http://schemas.microsoft.com/office/drawing/2010/main" val="0"/>
              </a:ext>
            </a:extLst>
          </a:blip>
          <a:srcRect/>
          <a:stretch/>
        </p:blipFill>
        <p:spPr bwMode="auto">
          <a:xfrm>
            <a:off x="3276600" y="2209800"/>
            <a:ext cx="2286000" cy="18545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260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3.bp.blogspot.com/_TQ2fp7SYqiE/TKxZuAqVGdI/AAAAAAAAA5w/5Olp_PIKKA0/s1600/26_DMD_well_big.jpg"/>
          <p:cNvPicPr>
            <a:picLocks noChangeAspect="1" noChangeArrowheads="1"/>
          </p:cNvPicPr>
          <p:nvPr/>
        </p:nvPicPr>
        <p:blipFill>
          <a:blip r:embed="rId3" cstate="print"/>
          <a:srcRect/>
          <a:stretch>
            <a:fillRect/>
          </a:stretch>
        </p:blipFill>
        <p:spPr bwMode="auto">
          <a:xfrm>
            <a:off x="914400" y="1600200"/>
            <a:ext cx="7467600" cy="4953000"/>
          </a:xfrm>
          <a:prstGeom prst="rect">
            <a:avLst/>
          </a:prstGeom>
          <a:ln>
            <a:noFill/>
          </a:ln>
          <a:effectLst>
            <a:softEdge rad="112500"/>
          </a:effectLst>
        </p:spPr>
      </p:pic>
      <p:sp>
        <p:nvSpPr>
          <p:cNvPr id="3" name="TextBox 2"/>
          <p:cNvSpPr txBox="1"/>
          <p:nvPr/>
        </p:nvSpPr>
        <p:spPr>
          <a:xfrm>
            <a:off x="2971800" y="3962400"/>
            <a:ext cx="4876800"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“Everyone who drinks of this water will be thirsty again, but whoever drinks of the water that I will give him will never be thirsty forever.  The water that I will give him will become in him a spring of water welling up to eternal life,” Jn. 4:13-14 </a:t>
            </a:r>
          </a:p>
        </p:txBody>
      </p:sp>
      <p:sp>
        <p:nvSpPr>
          <p:cNvPr id="4" name="TextBox 3"/>
          <p:cNvSpPr txBox="1"/>
          <p:nvPr/>
        </p:nvSpPr>
        <p:spPr>
          <a:xfrm>
            <a:off x="2514600" y="304800"/>
            <a:ext cx="5486400" cy="830997"/>
          </a:xfrm>
          <a:prstGeom prst="rect">
            <a:avLst/>
          </a:prstGeom>
          <a:noFill/>
        </p:spPr>
        <p:txBody>
          <a:bodyPr wrap="square" rtlCol="0">
            <a:spAutoFit/>
          </a:bodyPr>
          <a:lstStyle/>
          <a:p>
            <a:r>
              <a:rPr lang="en-US" sz="4800" dirty="0">
                <a:latin typeface="Cambria" pitchFamily="18" charset="0"/>
              </a:rPr>
              <a:t>Joy Vs. Happiness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icture of lies"/>
          <p:cNvPicPr>
            <a:picLocks noChangeAspect="1" noChangeArrowheads="1"/>
          </p:cNvPicPr>
          <p:nvPr/>
        </p:nvPicPr>
        <p:blipFill>
          <a:blip r:embed="rId3" cstate="print"/>
          <a:srcRect b="8333"/>
          <a:stretch>
            <a:fillRect/>
          </a:stretch>
        </p:blipFill>
        <p:spPr bwMode="auto">
          <a:xfrm>
            <a:off x="1" y="0"/>
            <a:ext cx="5867400" cy="3861451"/>
          </a:xfrm>
          <a:prstGeom prst="rect">
            <a:avLst/>
          </a:prstGeom>
          <a:noFill/>
        </p:spPr>
      </p:pic>
      <p:sp>
        <p:nvSpPr>
          <p:cNvPr id="3" name="TextBox 2"/>
          <p:cNvSpPr txBox="1"/>
          <p:nvPr/>
        </p:nvSpPr>
        <p:spPr>
          <a:xfrm>
            <a:off x="5943600" y="381000"/>
            <a:ext cx="3048000" cy="2862322"/>
          </a:xfrm>
          <a:prstGeom prst="rect">
            <a:avLst/>
          </a:prstGeom>
          <a:noFill/>
        </p:spPr>
        <p:txBody>
          <a:bodyPr wrap="square" rtlCol="0">
            <a:spAutoFit/>
          </a:bodyPr>
          <a:lstStyle/>
          <a:p>
            <a:pPr algn="ctr"/>
            <a:r>
              <a:rPr lang="en-US" sz="3600" b="1" dirty="0"/>
              <a:t>To Find Joy, Pursue The Things That Make You Happy</a:t>
            </a:r>
          </a:p>
        </p:txBody>
      </p:sp>
      <p:sp>
        <p:nvSpPr>
          <p:cNvPr id="4" name="TextBox 3"/>
          <p:cNvSpPr txBox="1"/>
          <p:nvPr/>
        </p:nvSpPr>
        <p:spPr>
          <a:xfrm>
            <a:off x="0" y="3886200"/>
            <a:ext cx="9144000" cy="3108543"/>
          </a:xfrm>
          <a:prstGeom prst="rect">
            <a:avLst/>
          </a:prstGeom>
          <a:noFill/>
        </p:spPr>
        <p:txBody>
          <a:bodyPr wrap="square" rtlCol="0">
            <a:spAutoFit/>
          </a:bodyPr>
          <a:lstStyle/>
          <a:p>
            <a:pPr algn="ctr"/>
            <a:r>
              <a:rPr lang="en-US" sz="2800" dirty="0"/>
              <a:t>“</a:t>
            </a:r>
            <a:r>
              <a:rPr lang="en-US" sz="2800" b="1" dirty="0">
                <a:solidFill>
                  <a:srgbClr val="FF0000"/>
                </a:solidFill>
              </a:rPr>
              <a:t>Make my joy complete </a:t>
            </a:r>
            <a:r>
              <a:rPr lang="en-US" sz="2800" dirty="0"/>
              <a:t>by being of the same mind, maintaining the same love, united in spirit, intent on one purpose.  </a:t>
            </a:r>
            <a:r>
              <a:rPr lang="en-US" sz="2800" b="1" dirty="0">
                <a:solidFill>
                  <a:srgbClr val="FF0000"/>
                </a:solidFill>
              </a:rPr>
              <a:t>Do nothing from selfishness </a:t>
            </a:r>
            <a:r>
              <a:rPr lang="en-US" sz="2800" dirty="0"/>
              <a:t>or empty conceit, but with humility of mind regard one another as more important than yourselves; </a:t>
            </a:r>
            <a:r>
              <a:rPr lang="en-US" sz="2800" b="1" dirty="0">
                <a:solidFill>
                  <a:srgbClr val="FF0000"/>
                </a:solidFill>
              </a:rPr>
              <a:t>do not merely look out for your own personal interests</a:t>
            </a:r>
            <a:r>
              <a:rPr lang="en-US" sz="2800" dirty="0"/>
              <a:t>, but also for the interests of others.”</a:t>
            </a:r>
          </a:p>
          <a:p>
            <a:pPr algn="ctr"/>
            <a:r>
              <a:rPr lang="en-US" sz="2800" dirty="0"/>
              <a:t>Philip. 2:2-4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descr="http://myscienceacademy.org/wp-content/uploads/2015/10/o-happiness-facebook.jpg"/>
          <p:cNvPicPr>
            <a:picLocks noChangeAspect="1" noChangeArrowheads="1"/>
          </p:cNvPicPr>
          <p:nvPr/>
        </p:nvPicPr>
        <p:blipFill>
          <a:blip r:embed="rId3" cstate="print"/>
          <a:srcRect/>
          <a:stretch>
            <a:fillRect/>
          </a:stretch>
        </p:blipFill>
        <p:spPr bwMode="auto">
          <a:xfrm>
            <a:off x="0" y="2438400"/>
            <a:ext cx="9144000" cy="4419600"/>
          </a:xfrm>
          <a:prstGeom prst="rect">
            <a:avLst/>
          </a:prstGeom>
          <a:noFill/>
          <a:ln w="9525">
            <a:noFill/>
            <a:miter lim="800000"/>
            <a:headEnd/>
            <a:tailEnd/>
          </a:ln>
        </p:spPr>
      </p:pic>
      <p:sp>
        <p:nvSpPr>
          <p:cNvPr id="33794" name="TextBox 2"/>
          <p:cNvSpPr txBox="1">
            <a:spLocks noChangeArrowheads="1"/>
          </p:cNvSpPr>
          <p:nvPr/>
        </p:nvSpPr>
        <p:spPr bwMode="auto">
          <a:xfrm>
            <a:off x="0" y="228600"/>
            <a:ext cx="5791200" cy="1446213"/>
          </a:xfrm>
          <a:prstGeom prst="rect">
            <a:avLst/>
          </a:prstGeom>
          <a:noFill/>
          <a:ln w="9525">
            <a:noFill/>
            <a:miter lim="800000"/>
            <a:headEnd/>
            <a:tailEnd/>
          </a:ln>
        </p:spPr>
        <p:txBody>
          <a:bodyPr>
            <a:spAutoFit/>
          </a:bodyPr>
          <a:lstStyle/>
          <a:p>
            <a:r>
              <a:rPr lang="en-US" sz="4400">
                <a:latin typeface="Century Gothic" pitchFamily="34" charset="0"/>
              </a:rPr>
              <a:t>Let </a:t>
            </a:r>
            <a:r>
              <a:rPr lang="en-US" sz="4400">
                <a:solidFill>
                  <a:srgbClr val="FF0000"/>
                </a:solidFill>
                <a:latin typeface="Century Gothic" pitchFamily="34" charset="0"/>
              </a:rPr>
              <a:t>Steadfastness</a:t>
            </a:r>
            <a:r>
              <a:rPr lang="en-US" sz="4400">
                <a:latin typeface="Century Gothic" pitchFamily="34" charset="0"/>
              </a:rPr>
              <a:t> Have Its </a:t>
            </a:r>
            <a:r>
              <a:rPr lang="en-US" sz="4400">
                <a:solidFill>
                  <a:srgbClr val="FF0000"/>
                </a:solidFill>
                <a:latin typeface="Century Gothic" pitchFamily="34" charset="0"/>
              </a:rPr>
              <a:t>Full Effect</a:t>
            </a:r>
          </a:p>
        </p:txBody>
      </p:sp>
      <p:sp>
        <p:nvSpPr>
          <p:cNvPr id="5" name="TextBox 4"/>
          <p:cNvSpPr txBox="1">
            <a:spLocks noChangeArrowheads="1"/>
          </p:cNvSpPr>
          <p:nvPr/>
        </p:nvSpPr>
        <p:spPr bwMode="auto">
          <a:xfrm>
            <a:off x="152400" y="2590800"/>
            <a:ext cx="4648200" cy="1200150"/>
          </a:xfrm>
          <a:prstGeom prst="rect">
            <a:avLst/>
          </a:prstGeom>
          <a:solidFill>
            <a:schemeClr val="bg1"/>
          </a:solidFill>
          <a:ln w="9525">
            <a:noFill/>
            <a:miter lim="800000"/>
            <a:headEnd/>
            <a:tailEnd/>
          </a:ln>
        </p:spPr>
        <p:txBody>
          <a:bodyPr>
            <a:spAutoFit/>
          </a:bodyPr>
          <a:lstStyle/>
          <a:p>
            <a:r>
              <a:rPr lang="en-US" sz="2400">
                <a:latin typeface="Calisto MT" pitchFamily="18" charset="0"/>
              </a:rPr>
              <a:t>But if we </a:t>
            </a:r>
            <a:r>
              <a:rPr lang="en-US" sz="2400" b="1">
                <a:solidFill>
                  <a:srgbClr val="FF0000"/>
                </a:solidFill>
                <a:latin typeface="Calisto MT" pitchFamily="18" charset="0"/>
              </a:rPr>
              <a:t>hope</a:t>
            </a:r>
            <a:r>
              <a:rPr lang="en-US" sz="2400">
                <a:latin typeface="Calisto MT" pitchFamily="18" charset="0"/>
              </a:rPr>
              <a:t> for what we do not see, we </a:t>
            </a:r>
            <a:r>
              <a:rPr lang="en-US" sz="2400" b="1">
                <a:solidFill>
                  <a:srgbClr val="FF0000"/>
                </a:solidFill>
                <a:latin typeface="Calisto MT" pitchFamily="18" charset="0"/>
              </a:rPr>
              <a:t>wait for it with patience</a:t>
            </a:r>
            <a:r>
              <a:rPr lang="en-US" sz="2400">
                <a:latin typeface="Calisto MT" pitchFamily="18" charset="0"/>
              </a:rPr>
              <a:t>.</a:t>
            </a:r>
          </a:p>
          <a:p>
            <a:r>
              <a:rPr lang="en-US" sz="2400">
                <a:latin typeface="Calisto MT" pitchFamily="18" charset="0"/>
              </a:rPr>
              <a:t>Rom. 8:25</a:t>
            </a:r>
          </a:p>
        </p:txBody>
      </p:sp>
      <p:sp>
        <p:nvSpPr>
          <p:cNvPr id="7" name="TextBox 6"/>
          <p:cNvSpPr txBox="1">
            <a:spLocks noChangeArrowheads="1"/>
          </p:cNvSpPr>
          <p:nvPr/>
        </p:nvSpPr>
        <p:spPr bwMode="auto">
          <a:xfrm>
            <a:off x="152400" y="4038600"/>
            <a:ext cx="5486400" cy="2678113"/>
          </a:xfrm>
          <a:prstGeom prst="rect">
            <a:avLst/>
          </a:prstGeom>
          <a:solidFill>
            <a:schemeClr val="bg1"/>
          </a:solidFill>
          <a:ln w="9525">
            <a:noFill/>
            <a:miter lim="800000"/>
            <a:headEnd/>
            <a:tailEnd/>
          </a:ln>
        </p:spPr>
        <p:txBody>
          <a:bodyPr>
            <a:spAutoFit/>
          </a:bodyPr>
          <a:lstStyle/>
          <a:p>
            <a:r>
              <a:rPr lang="en-US" sz="2400">
                <a:latin typeface="Calisto MT" pitchFamily="18" charset="0"/>
              </a:rPr>
              <a:t>...we </a:t>
            </a:r>
            <a:r>
              <a:rPr lang="en-US" sz="2400" b="1">
                <a:solidFill>
                  <a:srgbClr val="FF0000"/>
                </a:solidFill>
                <a:latin typeface="Calisto MT" pitchFamily="18" charset="0"/>
              </a:rPr>
              <a:t>rejoice in our sufferings</a:t>
            </a:r>
            <a:r>
              <a:rPr lang="en-US" sz="2400">
                <a:latin typeface="Calisto MT" pitchFamily="18" charset="0"/>
              </a:rPr>
              <a:t>, knowing that </a:t>
            </a:r>
            <a:r>
              <a:rPr lang="en-US" sz="2400" b="1">
                <a:solidFill>
                  <a:srgbClr val="FF0000"/>
                </a:solidFill>
                <a:latin typeface="Calisto MT" pitchFamily="18" charset="0"/>
              </a:rPr>
              <a:t>suffering produces endurance</a:t>
            </a:r>
            <a:r>
              <a:rPr lang="en-US" sz="2400">
                <a:latin typeface="Calisto MT" pitchFamily="18" charset="0"/>
              </a:rPr>
              <a:t>, and endurance produces character, and </a:t>
            </a:r>
            <a:r>
              <a:rPr lang="en-US" sz="2400" b="1">
                <a:solidFill>
                  <a:srgbClr val="FF0000"/>
                </a:solidFill>
                <a:latin typeface="Calisto MT" pitchFamily="18" charset="0"/>
              </a:rPr>
              <a:t>character produces hope</a:t>
            </a:r>
            <a:r>
              <a:rPr lang="en-US" sz="2400">
                <a:latin typeface="Calisto MT" pitchFamily="18" charset="0"/>
              </a:rPr>
              <a:t>, and hope does not put us to shame, because </a:t>
            </a:r>
            <a:r>
              <a:rPr lang="en-US" sz="2400" b="1">
                <a:solidFill>
                  <a:srgbClr val="FF0000"/>
                </a:solidFill>
                <a:latin typeface="Calisto MT" pitchFamily="18" charset="0"/>
              </a:rPr>
              <a:t>God’s love has been poured into our hearts</a:t>
            </a:r>
            <a:r>
              <a:rPr lang="en-US" sz="2400">
                <a:latin typeface="Calisto MT" pitchFamily="18" charset="0"/>
              </a:rPr>
              <a:t>...</a:t>
            </a:r>
          </a:p>
          <a:p>
            <a:r>
              <a:rPr lang="en-US" sz="2400">
                <a:latin typeface="Calisto MT" pitchFamily="18" charset="0"/>
              </a:rPr>
              <a:t>Rom. 5:3-5</a:t>
            </a:r>
          </a:p>
        </p:txBody>
      </p:sp>
      <p:pic>
        <p:nvPicPr>
          <p:cNvPr id="6" name="Picture 2" descr="Related image"/>
          <p:cNvPicPr>
            <a:picLocks noChangeAspect="1" noChangeArrowheads="1"/>
          </p:cNvPicPr>
          <p:nvPr/>
        </p:nvPicPr>
        <p:blipFill>
          <a:blip r:embed="rId4" cstate="print"/>
          <a:srcRect/>
          <a:stretch>
            <a:fillRect/>
          </a:stretch>
        </p:blipFill>
        <p:spPr bwMode="auto">
          <a:xfrm>
            <a:off x="5410200" y="0"/>
            <a:ext cx="3733800" cy="28003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strVal val="4*#ppt_w"/>
                                          </p:val>
                                        </p:tav>
                                        <p:tav tm="100000">
                                          <p:val>
                                            <p:strVal val="#ppt_w"/>
                                          </p:val>
                                        </p:tav>
                                      </p:tavLst>
                                    </p:anim>
                                    <p:anim calcmode="lin" valueType="num">
                                      <p:cBhvr>
                                        <p:cTn id="14" dur="500" fill="hold"/>
                                        <p:tgtEl>
                                          <p:spTgt spid="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descr="http://myscienceacademy.org/wp-content/uploads/2015/10/o-happiness-facebook.jpg"/>
          <p:cNvPicPr>
            <a:picLocks noChangeAspect="1" noChangeArrowheads="1"/>
          </p:cNvPicPr>
          <p:nvPr/>
        </p:nvPicPr>
        <p:blipFill>
          <a:blip r:embed="rId3" cstate="print"/>
          <a:srcRect/>
          <a:stretch>
            <a:fillRect/>
          </a:stretch>
        </p:blipFill>
        <p:spPr bwMode="auto">
          <a:xfrm>
            <a:off x="0" y="2438400"/>
            <a:ext cx="9144000" cy="4419600"/>
          </a:xfrm>
          <a:prstGeom prst="rect">
            <a:avLst/>
          </a:prstGeom>
          <a:noFill/>
          <a:ln w="9525">
            <a:noFill/>
            <a:miter lim="800000"/>
            <a:headEnd/>
            <a:tailEnd/>
          </a:ln>
        </p:spPr>
      </p:pic>
      <p:sp>
        <p:nvSpPr>
          <p:cNvPr id="33794" name="TextBox 2"/>
          <p:cNvSpPr txBox="1">
            <a:spLocks noChangeArrowheads="1"/>
          </p:cNvSpPr>
          <p:nvPr/>
        </p:nvSpPr>
        <p:spPr bwMode="auto">
          <a:xfrm>
            <a:off x="0" y="228600"/>
            <a:ext cx="5791200" cy="1446213"/>
          </a:xfrm>
          <a:prstGeom prst="rect">
            <a:avLst/>
          </a:prstGeom>
          <a:noFill/>
          <a:ln w="9525">
            <a:noFill/>
            <a:miter lim="800000"/>
            <a:headEnd/>
            <a:tailEnd/>
          </a:ln>
        </p:spPr>
        <p:txBody>
          <a:bodyPr>
            <a:spAutoFit/>
          </a:bodyPr>
          <a:lstStyle/>
          <a:p>
            <a:r>
              <a:rPr lang="en-US" sz="4400">
                <a:latin typeface="Century Gothic" pitchFamily="34" charset="0"/>
              </a:rPr>
              <a:t>Let </a:t>
            </a:r>
            <a:r>
              <a:rPr lang="en-US" sz="4400">
                <a:solidFill>
                  <a:srgbClr val="FF0000"/>
                </a:solidFill>
                <a:latin typeface="Century Gothic" pitchFamily="34" charset="0"/>
              </a:rPr>
              <a:t>Steadfastness</a:t>
            </a:r>
            <a:r>
              <a:rPr lang="en-US" sz="4400">
                <a:latin typeface="Century Gothic" pitchFamily="34" charset="0"/>
              </a:rPr>
              <a:t> Have Its </a:t>
            </a:r>
            <a:r>
              <a:rPr lang="en-US" sz="4400">
                <a:solidFill>
                  <a:srgbClr val="FF0000"/>
                </a:solidFill>
                <a:latin typeface="Century Gothic" pitchFamily="34" charset="0"/>
              </a:rPr>
              <a:t>Full Effect</a:t>
            </a:r>
          </a:p>
        </p:txBody>
      </p:sp>
      <p:sp>
        <p:nvSpPr>
          <p:cNvPr id="5" name="TextBox 4"/>
          <p:cNvSpPr txBox="1">
            <a:spLocks noChangeArrowheads="1"/>
          </p:cNvSpPr>
          <p:nvPr/>
        </p:nvSpPr>
        <p:spPr bwMode="auto">
          <a:xfrm>
            <a:off x="152400" y="2590800"/>
            <a:ext cx="4648200" cy="1200329"/>
          </a:xfrm>
          <a:prstGeom prst="rect">
            <a:avLst/>
          </a:prstGeom>
          <a:solidFill>
            <a:schemeClr val="bg1"/>
          </a:solidFill>
          <a:ln w="9525">
            <a:noFill/>
            <a:miter lim="800000"/>
            <a:headEnd/>
            <a:tailEnd/>
          </a:ln>
        </p:spPr>
        <p:txBody>
          <a:bodyPr>
            <a:spAutoFit/>
          </a:bodyPr>
          <a:lstStyle/>
          <a:p>
            <a:r>
              <a:rPr lang="en-US" sz="2400" dirty="0">
                <a:latin typeface="Calisto MT" pitchFamily="18" charset="0"/>
              </a:rPr>
              <a:t>I am overflowing with </a:t>
            </a:r>
            <a:r>
              <a:rPr lang="en-US" sz="2400" b="1" dirty="0">
                <a:solidFill>
                  <a:srgbClr val="FF0000"/>
                </a:solidFill>
                <a:latin typeface="Calisto MT" pitchFamily="18" charset="0"/>
              </a:rPr>
              <a:t>joy in all our affliction</a:t>
            </a:r>
            <a:r>
              <a:rPr lang="en-US" sz="2400" dirty="0">
                <a:latin typeface="Calisto MT" pitchFamily="18" charset="0"/>
              </a:rPr>
              <a:t>.</a:t>
            </a:r>
          </a:p>
          <a:p>
            <a:r>
              <a:rPr lang="en-US" sz="2400" dirty="0">
                <a:latin typeface="Calisto MT" pitchFamily="18" charset="0"/>
              </a:rPr>
              <a:t>2 Cor. 7:4</a:t>
            </a:r>
          </a:p>
        </p:txBody>
      </p:sp>
      <p:pic>
        <p:nvPicPr>
          <p:cNvPr id="6" name="Picture 2" descr="Related image"/>
          <p:cNvPicPr>
            <a:picLocks noChangeAspect="1" noChangeArrowheads="1"/>
          </p:cNvPicPr>
          <p:nvPr/>
        </p:nvPicPr>
        <p:blipFill>
          <a:blip r:embed="rId4" cstate="print"/>
          <a:srcRect/>
          <a:stretch>
            <a:fillRect/>
          </a:stretch>
        </p:blipFill>
        <p:spPr bwMode="auto">
          <a:xfrm>
            <a:off x="5410200" y="0"/>
            <a:ext cx="3733800" cy="28003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Image result for picture of devil's dark deceptions"/>
          <p:cNvPicPr>
            <a:picLocks noChangeAspect="1" noChangeArrowheads="1"/>
          </p:cNvPicPr>
          <p:nvPr/>
        </p:nvPicPr>
        <p:blipFill>
          <a:blip r:embed="rId3" cstate="print"/>
          <a:srcRect/>
          <a:stretch>
            <a:fillRect/>
          </a:stretch>
        </p:blipFill>
        <p:spPr bwMode="auto">
          <a:xfrm>
            <a:off x="0" y="914400"/>
            <a:ext cx="9144000" cy="514807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Image result for picture of devil's dark deceptions"/>
          <p:cNvPicPr>
            <a:picLocks noChangeAspect="1" noChangeArrowheads="1"/>
          </p:cNvPicPr>
          <p:nvPr/>
        </p:nvPicPr>
        <p:blipFill>
          <a:blip r:embed="rId3" cstate="print"/>
          <a:srcRect/>
          <a:stretch>
            <a:fillRect/>
          </a:stretch>
        </p:blipFill>
        <p:spPr bwMode="auto">
          <a:xfrm>
            <a:off x="0" y="914400"/>
            <a:ext cx="9144000" cy="514807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chellelesleybooks.files.wordpress.com/2017/05/god-says-no.jpg?w=640&amp;h=341"/>
          <p:cNvPicPr>
            <a:picLocks noChangeAspect="1" noChangeArrowheads="1"/>
          </p:cNvPicPr>
          <p:nvPr/>
        </p:nvPicPr>
        <p:blipFill>
          <a:blip r:embed="rId3" cstate="print"/>
          <a:srcRect/>
          <a:stretch>
            <a:fillRect/>
          </a:stretch>
        </p:blipFill>
        <p:spPr bwMode="auto">
          <a:xfrm>
            <a:off x="838200" y="228600"/>
            <a:ext cx="7383132" cy="3933826"/>
          </a:xfrm>
          <a:prstGeom prst="rect">
            <a:avLst/>
          </a:prstGeom>
          <a:ln>
            <a:noFill/>
          </a:ln>
          <a:effectLst>
            <a:softEdge rad="112500"/>
          </a:effectLst>
        </p:spPr>
      </p:pic>
      <p:sp>
        <p:nvSpPr>
          <p:cNvPr id="3" name="TextBox 2"/>
          <p:cNvSpPr txBox="1"/>
          <p:nvPr/>
        </p:nvSpPr>
        <p:spPr>
          <a:xfrm>
            <a:off x="228600" y="4495800"/>
            <a:ext cx="8763000" cy="2246769"/>
          </a:xfrm>
          <a:prstGeom prst="rect">
            <a:avLst/>
          </a:prstGeom>
          <a:noFill/>
        </p:spPr>
        <p:txBody>
          <a:bodyPr wrap="square" rtlCol="0">
            <a:spAutoFit/>
          </a:bodyPr>
          <a:lstStyle/>
          <a:p>
            <a:pPr algn="ctr"/>
            <a:r>
              <a:rPr lang="en-US" sz="2800" dirty="0"/>
              <a:t>“From the fruit of the trees of the garden we may eat; but from the fruit of the tree which is in the middle of the garden, God has said, ‘</a:t>
            </a:r>
            <a:r>
              <a:rPr lang="en-US" sz="2800" b="1" dirty="0">
                <a:solidFill>
                  <a:srgbClr val="FF0000"/>
                </a:solidFill>
              </a:rPr>
              <a:t>You shall not eat from it </a:t>
            </a:r>
            <a:r>
              <a:rPr lang="en-US" sz="2800" dirty="0"/>
              <a:t>or touch it, or you will surely die.”</a:t>
            </a:r>
          </a:p>
          <a:p>
            <a:pPr algn="ctr"/>
            <a:r>
              <a:rPr lang="en-US" sz="2800" dirty="0"/>
              <a:t>Gen. 3:2-3</a:t>
            </a:r>
          </a:p>
        </p:txBody>
      </p:sp>
      <p:pic>
        <p:nvPicPr>
          <p:cNvPr id="4" name="Picture 3" descr="Related image">
            <a:extLst>
              <a:ext uri="{FF2B5EF4-FFF2-40B4-BE49-F238E27FC236}">
                <a16:creationId xmlns:a16="http://schemas.microsoft.com/office/drawing/2014/main" id="{219E1388-7670-4E0E-9789-C1713FBA704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1" y="-37289"/>
            <a:ext cx="1326204" cy="13359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icture of lies"/>
          <p:cNvPicPr>
            <a:picLocks noChangeAspect="1" noChangeArrowheads="1"/>
          </p:cNvPicPr>
          <p:nvPr/>
        </p:nvPicPr>
        <p:blipFill>
          <a:blip r:embed="rId3" cstate="print"/>
          <a:srcRect b="8333"/>
          <a:stretch>
            <a:fillRect/>
          </a:stretch>
        </p:blipFill>
        <p:spPr bwMode="auto">
          <a:xfrm>
            <a:off x="1" y="0"/>
            <a:ext cx="5867400" cy="3861451"/>
          </a:xfrm>
          <a:prstGeom prst="rect">
            <a:avLst/>
          </a:prstGeom>
          <a:noFill/>
        </p:spPr>
      </p:pic>
      <p:sp>
        <p:nvSpPr>
          <p:cNvPr id="3" name="TextBox 2"/>
          <p:cNvSpPr txBox="1"/>
          <p:nvPr/>
        </p:nvSpPr>
        <p:spPr>
          <a:xfrm>
            <a:off x="5943600" y="381000"/>
            <a:ext cx="3048000" cy="2862322"/>
          </a:xfrm>
          <a:prstGeom prst="rect">
            <a:avLst/>
          </a:prstGeom>
          <a:noFill/>
        </p:spPr>
        <p:txBody>
          <a:bodyPr wrap="square" rtlCol="0">
            <a:spAutoFit/>
          </a:bodyPr>
          <a:lstStyle/>
          <a:p>
            <a:pPr algn="ctr"/>
            <a:r>
              <a:rPr lang="en-US" sz="3600" b="1" dirty="0"/>
              <a:t>Since God Often Says “No,” He Can’t Possibly Be Good</a:t>
            </a:r>
          </a:p>
        </p:txBody>
      </p:sp>
      <p:sp>
        <p:nvSpPr>
          <p:cNvPr id="4" name="TextBox 3"/>
          <p:cNvSpPr txBox="1"/>
          <p:nvPr/>
        </p:nvSpPr>
        <p:spPr>
          <a:xfrm>
            <a:off x="0" y="4343400"/>
            <a:ext cx="9144000" cy="1815882"/>
          </a:xfrm>
          <a:prstGeom prst="rect">
            <a:avLst/>
          </a:prstGeom>
          <a:noFill/>
        </p:spPr>
        <p:txBody>
          <a:bodyPr wrap="square" rtlCol="0">
            <a:spAutoFit/>
          </a:bodyPr>
          <a:lstStyle/>
          <a:p>
            <a:pPr algn="ctr"/>
            <a:r>
              <a:rPr lang="en-US" sz="2800" dirty="0"/>
              <a:t>“The serpent said to the woman, ‘You surely will not die!  </a:t>
            </a:r>
            <a:r>
              <a:rPr lang="en-US" sz="2800" b="1" dirty="0">
                <a:solidFill>
                  <a:srgbClr val="FF0000"/>
                </a:solidFill>
              </a:rPr>
              <a:t>For God knows</a:t>
            </a:r>
            <a:r>
              <a:rPr lang="en-US" sz="2800" dirty="0"/>
              <a:t> that in the day you eat from it your eyes will be opened, and </a:t>
            </a:r>
            <a:r>
              <a:rPr lang="en-US" sz="2800" b="1" dirty="0">
                <a:solidFill>
                  <a:srgbClr val="FF0000"/>
                </a:solidFill>
              </a:rPr>
              <a:t>you will be like God</a:t>
            </a:r>
            <a:r>
              <a:rPr lang="en-US" sz="2800" dirty="0"/>
              <a:t>, knowing good and evil.”</a:t>
            </a:r>
          </a:p>
          <a:p>
            <a:pPr algn="ctr"/>
            <a:r>
              <a:rPr lang="en-US" sz="2800" dirty="0"/>
              <a:t>Gen. 3:4-5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picture of when God says no"/>
          <p:cNvPicPr>
            <a:picLocks noChangeAspect="1" noChangeArrowheads="1"/>
          </p:cNvPicPr>
          <p:nvPr/>
        </p:nvPicPr>
        <p:blipFill>
          <a:blip r:embed="rId3" cstate="print"/>
          <a:srcRect/>
          <a:stretch>
            <a:fillRect/>
          </a:stretch>
        </p:blipFill>
        <p:spPr bwMode="auto">
          <a:xfrm>
            <a:off x="0" y="0"/>
            <a:ext cx="9144000" cy="5143500"/>
          </a:xfrm>
          <a:prstGeom prst="rect">
            <a:avLst/>
          </a:prstGeom>
          <a:noFill/>
        </p:spPr>
      </p:pic>
      <p:sp>
        <p:nvSpPr>
          <p:cNvPr id="3" name="TextBox 2"/>
          <p:cNvSpPr txBox="1"/>
          <p:nvPr/>
        </p:nvSpPr>
        <p:spPr>
          <a:xfrm>
            <a:off x="0" y="5410200"/>
            <a:ext cx="9144000" cy="1200329"/>
          </a:xfrm>
          <a:prstGeom prst="rect">
            <a:avLst/>
          </a:prstGeom>
          <a:noFill/>
        </p:spPr>
        <p:txBody>
          <a:bodyPr wrap="square" rtlCol="0">
            <a:spAutoFit/>
          </a:bodyPr>
          <a:lstStyle/>
          <a:p>
            <a:pPr algn="ctr"/>
            <a:r>
              <a:rPr lang="en-US" sz="2400" dirty="0"/>
              <a:t>“Behold, the man has become like one of Us, knowing good and evil; and now, he might stretch out his hand, and take also from </a:t>
            </a:r>
            <a:r>
              <a:rPr lang="en-US" sz="2400" b="1" dirty="0">
                <a:solidFill>
                  <a:srgbClr val="FF0000"/>
                </a:solidFill>
              </a:rPr>
              <a:t>the tree of life, and eat, and live forever</a:t>
            </a:r>
            <a:r>
              <a:rPr lang="en-US" sz="2400" dirty="0"/>
              <a:t>.” Gen. 3:22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Related image"/>
          <p:cNvPicPr>
            <a:picLocks noChangeAspect="1" noChangeArrowheads="1"/>
          </p:cNvPicPr>
          <p:nvPr/>
        </p:nvPicPr>
        <p:blipFill>
          <a:blip r:embed="rId3" cstate="print"/>
          <a:srcRect/>
          <a:stretch>
            <a:fillRect/>
          </a:stretch>
        </p:blipFill>
        <p:spPr bwMode="auto">
          <a:xfrm>
            <a:off x="0" y="0"/>
            <a:ext cx="5486400" cy="3664915"/>
          </a:xfrm>
          <a:prstGeom prst="rect">
            <a:avLst/>
          </a:prstGeom>
          <a:noFill/>
        </p:spPr>
      </p:pic>
      <p:sp>
        <p:nvSpPr>
          <p:cNvPr id="3" name="TextBox 2"/>
          <p:cNvSpPr txBox="1"/>
          <p:nvPr/>
        </p:nvSpPr>
        <p:spPr>
          <a:xfrm>
            <a:off x="5486400" y="838200"/>
            <a:ext cx="3657600" cy="1569660"/>
          </a:xfrm>
          <a:prstGeom prst="rect">
            <a:avLst/>
          </a:prstGeom>
          <a:noFill/>
        </p:spPr>
        <p:txBody>
          <a:bodyPr wrap="square" rtlCol="0">
            <a:spAutoFit/>
          </a:bodyPr>
          <a:lstStyle/>
          <a:p>
            <a:pPr algn="ctr"/>
            <a:r>
              <a:rPr lang="en-US" sz="3200" dirty="0"/>
              <a:t>Jesus, the Good Shepherd, Leads Us To Find Living Water</a:t>
            </a:r>
          </a:p>
        </p:txBody>
      </p:sp>
      <p:sp>
        <p:nvSpPr>
          <p:cNvPr id="4" name="TextBox 3"/>
          <p:cNvSpPr txBox="1"/>
          <p:nvPr/>
        </p:nvSpPr>
        <p:spPr>
          <a:xfrm>
            <a:off x="0" y="3962400"/>
            <a:ext cx="9144000" cy="2677656"/>
          </a:xfrm>
          <a:prstGeom prst="rect">
            <a:avLst/>
          </a:prstGeom>
          <a:noFill/>
        </p:spPr>
        <p:txBody>
          <a:bodyPr wrap="square" rtlCol="0">
            <a:spAutoFit/>
          </a:bodyPr>
          <a:lstStyle/>
          <a:p>
            <a:pPr algn="ctr"/>
            <a:r>
              <a:rPr lang="en-US" sz="2800" dirty="0"/>
              <a:t>“Truly, truly, I say to you, I am the door of the sheep.  All who came before Me are thieves and robbers, but the sheep did not hear them.  I am the door; if anyone enters through Me, he will be saved, and will go in and out and find pasture.  </a:t>
            </a:r>
            <a:r>
              <a:rPr lang="en-US" sz="2800" b="1" dirty="0">
                <a:solidFill>
                  <a:srgbClr val="FF0000"/>
                </a:solidFill>
              </a:rPr>
              <a:t>The thief comes only to steal and kill and destroy; I came that they may have life, and have it abundantly</a:t>
            </a:r>
            <a:r>
              <a:rPr lang="en-US" sz="2800" dirty="0"/>
              <a:t>.”  Jn. 10:7-10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icture of lies"/>
          <p:cNvPicPr>
            <a:picLocks noChangeAspect="1" noChangeArrowheads="1"/>
          </p:cNvPicPr>
          <p:nvPr/>
        </p:nvPicPr>
        <p:blipFill>
          <a:blip r:embed="rId3" cstate="print"/>
          <a:srcRect b="8333"/>
          <a:stretch>
            <a:fillRect/>
          </a:stretch>
        </p:blipFill>
        <p:spPr bwMode="auto">
          <a:xfrm>
            <a:off x="1" y="0"/>
            <a:ext cx="5867400" cy="3861451"/>
          </a:xfrm>
          <a:prstGeom prst="rect">
            <a:avLst/>
          </a:prstGeom>
          <a:noFill/>
        </p:spPr>
      </p:pic>
      <p:sp>
        <p:nvSpPr>
          <p:cNvPr id="3" name="TextBox 2"/>
          <p:cNvSpPr txBox="1"/>
          <p:nvPr/>
        </p:nvSpPr>
        <p:spPr>
          <a:xfrm>
            <a:off x="5943600" y="381000"/>
            <a:ext cx="3048000" cy="2862322"/>
          </a:xfrm>
          <a:prstGeom prst="rect">
            <a:avLst/>
          </a:prstGeom>
          <a:noFill/>
        </p:spPr>
        <p:txBody>
          <a:bodyPr wrap="square" rtlCol="0">
            <a:spAutoFit/>
          </a:bodyPr>
          <a:lstStyle/>
          <a:p>
            <a:pPr algn="ctr"/>
            <a:r>
              <a:rPr lang="en-US" sz="3600" b="1" dirty="0"/>
              <a:t>Deprived Of Immediate Gratification Is A Life of Slavery</a:t>
            </a:r>
          </a:p>
        </p:txBody>
      </p:sp>
      <p:sp>
        <p:nvSpPr>
          <p:cNvPr id="4" name="TextBox 3"/>
          <p:cNvSpPr txBox="1"/>
          <p:nvPr/>
        </p:nvSpPr>
        <p:spPr>
          <a:xfrm>
            <a:off x="0" y="4343400"/>
            <a:ext cx="9144000" cy="1815882"/>
          </a:xfrm>
          <a:prstGeom prst="rect">
            <a:avLst/>
          </a:prstGeom>
          <a:noFill/>
        </p:spPr>
        <p:txBody>
          <a:bodyPr wrap="square" rtlCol="0">
            <a:spAutoFit/>
          </a:bodyPr>
          <a:lstStyle/>
          <a:p>
            <a:pPr algn="ctr"/>
            <a:r>
              <a:rPr lang="en-US" sz="2800" dirty="0"/>
              <a:t>“For we also </a:t>
            </a:r>
            <a:r>
              <a:rPr lang="en-US" sz="2800" b="1" dirty="0">
                <a:solidFill>
                  <a:srgbClr val="FF0000"/>
                </a:solidFill>
              </a:rPr>
              <a:t>once were foolish </a:t>
            </a:r>
            <a:r>
              <a:rPr lang="en-US" sz="2800" dirty="0"/>
              <a:t>ourselves, disobedient, </a:t>
            </a:r>
            <a:r>
              <a:rPr lang="en-US" sz="2800" b="1" i="1" u="sng" dirty="0">
                <a:solidFill>
                  <a:srgbClr val="FF0000"/>
                </a:solidFill>
              </a:rPr>
              <a:t>deceived</a:t>
            </a:r>
            <a:r>
              <a:rPr lang="en-US" sz="2800" b="1" dirty="0">
                <a:solidFill>
                  <a:srgbClr val="FF0000"/>
                </a:solidFill>
              </a:rPr>
              <a:t>, enslaved to various lusts and pleasures</a:t>
            </a:r>
            <a:r>
              <a:rPr lang="en-US" sz="2800" dirty="0"/>
              <a:t>, spending our life in malice and envy, hateful, hating one another.”</a:t>
            </a:r>
          </a:p>
          <a:p>
            <a:pPr algn="ctr"/>
            <a:r>
              <a:rPr lang="en-US" sz="2800" dirty="0"/>
              <a:t>Titus 3:3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biblia.com/verseoftheday/image/Tt3.3?width=800"/>
          <p:cNvPicPr>
            <a:picLocks noChangeAspect="1" noChangeArrowheads="1"/>
          </p:cNvPicPr>
          <p:nvPr/>
        </p:nvPicPr>
        <p:blipFill>
          <a:blip r:embed="rId3" cstate="print"/>
          <a:srcRect/>
          <a:stretch>
            <a:fillRect/>
          </a:stretch>
        </p:blipFill>
        <p:spPr bwMode="auto">
          <a:xfrm>
            <a:off x="0" y="609600"/>
            <a:ext cx="9144000" cy="5334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0"/>
            <a:ext cx="8686800" cy="1077218"/>
          </a:xfrm>
          <a:prstGeom prst="rect">
            <a:avLst/>
          </a:prstGeom>
          <a:noFill/>
        </p:spPr>
        <p:txBody>
          <a:bodyPr wrap="square" rtlCol="0">
            <a:spAutoFit/>
          </a:bodyPr>
          <a:lstStyle/>
          <a:p>
            <a:pPr algn="ctr"/>
            <a:r>
              <a:rPr lang="en-US" sz="3200" dirty="0">
                <a:latin typeface="Cambria" pitchFamily="18" charset="0"/>
              </a:rPr>
              <a:t>“...they exchanged the truth about God for a lie...” </a:t>
            </a:r>
          </a:p>
          <a:p>
            <a:pPr algn="ctr"/>
            <a:r>
              <a:rPr lang="en-US" sz="3200" dirty="0">
                <a:latin typeface="Cambria" pitchFamily="18" charset="0"/>
              </a:rPr>
              <a:t>Romans 1:25</a:t>
            </a:r>
          </a:p>
        </p:txBody>
      </p:sp>
      <p:pic>
        <p:nvPicPr>
          <p:cNvPr id="23556" name="Picture 4" descr="http://www.guitarworld.com/files/john_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 name="TextBox 4"/>
          <p:cNvSpPr txBox="1"/>
          <p:nvPr/>
        </p:nvSpPr>
        <p:spPr>
          <a:xfrm>
            <a:off x="533400" y="533400"/>
            <a:ext cx="3581400" cy="4524315"/>
          </a:xfrm>
          <a:prstGeom prst="rect">
            <a:avLst/>
          </a:prstGeom>
          <a:noFill/>
        </p:spPr>
        <p:txBody>
          <a:bodyPr wrap="square" rtlCol="0">
            <a:spAutoFit/>
          </a:bodyPr>
          <a:lstStyle/>
          <a:p>
            <a:r>
              <a:rPr lang="en-US" sz="2400" dirty="0">
                <a:solidFill>
                  <a:schemeClr val="bg1"/>
                </a:solidFill>
                <a:latin typeface="+mj-lt"/>
              </a:rPr>
              <a:t>“As the song we wrote is that we wrote, Paul and me, ‘Money Can’t Buy Me Love,’ it’s true.  The point is this.  I want happiness, I don’t want to keep up with drugs...</a:t>
            </a:r>
          </a:p>
          <a:p>
            <a:endParaRPr lang="en-US" sz="2400" dirty="0">
              <a:solidFill>
                <a:schemeClr val="bg1"/>
              </a:solidFill>
              <a:latin typeface="+mj-lt"/>
            </a:endParaRPr>
          </a:p>
          <a:p>
            <a:r>
              <a:rPr lang="en-US" sz="2400" dirty="0">
                <a:solidFill>
                  <a:schemeClr val="bg1"/>
                </a:solidFill>
                <a:latin typeface="+mj-lt"/>
              </a:rPr>
              <a:t>...Explain to me, what Christianity can do for me.  Is it phony?  Can He love 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1611</Words>
  <Application>Microsoft Office PowerPoint</Application>
  <PresentationFormat>On-screen Show (4:3)</PresentationFormat>
  <Paragraphs>54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Calisto MT</vt:lpstr>
      <vt:lpstr>Cambria</vt:lpstr>
      <vt:lpstr>Century Gothic</vt:lpstr>
      <vt:lpstr>Freestyle Script</vt:lpstr>
      <vt:lpstr>Office Theme</vt:lpstr>
      <vt:lpstr>Darkness Lesson 9: Deception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2019-08-11T22:00:27Z</dcterms:created>
  <dcterms:modified xsi:type="dcterms:W3CDTF">2019-08-11T22:02:11Z</dcterms:modified>
</cp:coreProperties>
</file>