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2" r:id="rId18"/>
    <p:sldId id="273"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ECDA-4F26-4E86-9B5F-AE6088467C8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BDD816F-29DE-4E80-8255-2670837DA2BD}"/>
              </a:ext>
            </a:extLst>
          </p:cNvPr>
          <p:cNvSpPr>
            <a:spLocks noGrp="1"/>
          </p:cNvSpPr>
          <p:nvPr>
            <p:ph sz="quarter" idx="13"/>
          </p:nvPr>
        </p:nvSpPr>
        <p:spPr/>
        <p:txBody>
          <a:bodyPr/>
          <a:lstStyle/>
          <a:p>
            <a:endParaRPr lang="en-US" dirty="0"/>
          </a:p>
        </p:txBody>
      </p:sp>
      <p:pic>
        <p:nvPicPr>
          <p:cNvPr id="1026" name="Picture 9">
            <a:extLst>
              <a:ext uri="{FF2B5EF4-FFF2-40B4-BE49-F238E27FC236}">
                <a16:creationId xmlns:a16="http://schemas.microsoft.com/office/drawing/2014/main" id="{F3F996EB-DBAD-4AC5-810E-5C101D476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350"/>
            <a:ext cx="12236390" cy="6851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F3E647F1-1D70-4D32-8C0E-B31B94D7E857}"/>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4839482" y="618517"/>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69370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1F095-40D4-4696-9718-1BDE047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71F83339-F5DE-41D0-9A16-69E711AFF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 wearing a costume&#10;&#10;Description automatically generated">
            <a:extLst>
              <a:ext uri="{FF2B5EF4-FFF2-40B4-BE49-F238E27FC236}">
                <a16:creationId xmlns:a16="http://schemas.microsoft.com/office/drawing/2014/main" id="{47102268-344F-40E2-B3A9-8363A6F4EE68}"/>
              </a:ext>
            </a:extLst>
          </p:cNvPr>
          <p:cNvPicPr>
            <a:picLocks noChangeAspect="1"/>
          </p:cNvPicPr>
          <p:nvPr/>
        </p:nvPicPr>
        <p:blipFill rotWithShape="1">
          <a:blip r:embed="rId3"/>
          <a:srcRect r="6158"/>
          <a:stretch/>
        </p:blipFill>
        <p:spPr>
          <a:xfrm>
            <a:off x="8121445" y="10"/>
            <a:ext cx="4070555" cy="6857990"/>
          </a:xfrm>
          <a:prstGeom prst="rect">
            <a:avLst/>
          </a:prstGeom>
        </p:spPr>
      </p:pic>
      <p:pic>
        <p:nvPicPr>
          <p:cNvPr id="14" name="Picture 13">
            <a:extLst>
              <a:ext uri="{FF2B5EF4-FFF2-40B4-BE49-F238E27FC236}">
                <a16:creationId xmlns:a16="http://schemas.microsoft.com/office/drawing/2014/main" id="{39B4E11D-B0E0-4BFD-8D6A-E79C7F7953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913776" y="618517"/>
            <a:ext cx="6672886" cy="1596177"/>
          </a:xfrm>
        </p:spPr>
        <p:txBody>
          <a:bodyPr>
            <a:normAutofit/>
          </a:bodyPr>
          <a:lstStyle/>
          <a:p>
            <a:r>
              <a:rPr lang="en-US" b="1" dirty="0"/>
              <a:t>TWO Examples at the Crossroads of desperation</a:t>
            </a:r>
          </a:p>
        </p:txBody>
      </p:sp>
      <p:sp>
        <p:nvSpPr>
          <p:cNvPr id="3" name="Content Placeholder 2">
            <a:extLst>
              <a:ext uri="{FF2B5EF4-FFF2-40B4-BE49-F238E27FC236}">
                <a16:creationId xmlns:a16="http://schemas.microsoft.com/office/drawing/2014/main" id="{A01B5832-490E-4890-8477-D11218248B20}"/>
              </a:ext>
            </a:extLst>
          </p:cNvPr>
          <p:cNvSpPr>
            <a:spLocks noGrp="1"/>
          </p:cNvSpPr>
          <p:nvPr>
            <p:ph sz="quarter" idx="13"/>
          </p:nvPr>
        </p:nvSpPr>
        <p:spPr>
          <a:xfrm>
            <a:off x="913775" y="2367092"/>
            <a:ext cx="6672886" cy="4490908"/>
          </a:xfrm>
        </p:spPr>
        <p:txBody>
          <a:bodyPr>
            <a:normAutofit/>
          </a:bodyPr>
          <a:lstStyle/>
          <a:p>
            <a:pPr>
              <a:lnSpc>
                <a:spcPct val="110000"/>
              </a:lnSpc>
            </a:pPr>
            <a:r>
              <a:rPr lang="en-US" sz="2800" b="1" dirty="0"/>
              <a:t>King Saul lost hope, </a:t>
            </a:r>
          </a:p>
          <a:p>
            <a:pPr>
              <a:lnSpc>
                <a:spcPct val="110000"/>
              </a:lnSpc>
            </a:pPr>
            <a:r>
              <a:rPr lang="en-US" sz="2800" b="1" dirty="0"/>
              <a:t>surrendered not to God but to self-serving pursuits, </a:t>
            </a:r>
          </a:p>
          <a:p>
            <a:pPr>
              <a:lnSpc>
                <a:spcPct val="110000"/>
              </a:lnSpc>
            </a:pPr>
            <a:r>
              <a:rPr lang="en-US" sz="2800" b="1" dirty="0"/>
              <a:t>made rash decisions without God, </a:t>
            </a:r>
          </a:p>
          <a:p>
            <a:pPr>
              <a:lnSpc>
                <a:spcPct val="110000"/>
              </a:lnSpc>
            </a:pPr>
            <a:r>
              <a:rPr lang="en-US" sz="2800" b="1" dirty="0"/>
              <a:t>and only ever seemed to have the bleakest of views on life. </a:t>
            </a:r>
          </a:p>
          <a:p>
            <a:pPr>
              <a:lnSpc>
                <a:spcPct val="110000"/>
              </a:lnSpc>
            </a:pPr>
            <a:r>
              <a:rPr lang="en-US" sz="2800" b="1" dirty="0"/>
              <a:t>Saul chose Satan’s perception at the crossroads of desperation.</a:t>
            </a:r>
          </a:p>
          <a:p>
            <a:pPr>
              <a:lnSpc>
                <a:spcPct val="110000"/>
              </a:lnSpc>
            </a:pPr>
            <a:endParaRPr lang="en-US" sz="2800" b="1" dirty="0"/>
          </a:p>
        </p:txBody>
      </p:sp>
      <p:cxnSp>
        <p:nvCxnSpPr>
          <p:cNvPr id="16" name="Straight Connector 15">
            <a:extLst>
              <a:ext uri="{FF2B5EF4-FFF2-40B4-BE49-F238E27FC236}">
                <a16:creationId xmlns:a16="http://schemas.microsoft.com/office/drawing/2014/main" id="{FEB8E36E-2282-452A-A9D7-E38288D1C8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7460"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3047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783144" y="-265858"/>
            <a:ext cx="11072953" cy="1596177"/>
          </a:xfrm>
        </p:spPr>
        <p:txBody>
          <a:bodyPr/>
          <a:lstStyle/>
          <a:p>
            <a:r>
              <a:rPr lang="en-US" dirty="0"/>
              <a:t>TWO Examples at the Crossroads of desperation</a:t>
            </a:r>
          </a:p>
        </p:txBody>
      </p:sp>
      <p:sp>
        <p:nvSpPr>
          <p:cNvPr id="7" name="Content Placeholder 6">
            <a:extLst>
              <a:ext uri="{FF2B5EF4-FFF2-40B4-BE49-F238E27FC236}">
                <a16:creationId xmlns:a16="http://schemas.microsoft.com/office/drawing/2014/main" id="{E6F51F1B-2BE3-49A8-A748-768BDD92EEC1}"/>
              </a:ext>
            </a:extLst>
          </p:cNvPr>
          <p:cNvSpPr>
            <a:spLocks noGrp="1"/>
          </p:cNvSpPr>
          <p:nvPr>
            <p:ph sz="quarter" idx="13"/>
          </p:nvPr>
        </p:nvSpPr>
        <p:spPr>
          <a:xfrm>
            <a:off x="3788229" y="877078"/>
            <a:ext cx="8403771" cy="5980922"/>
          </a:xfrm>
        </p:spPr>
        <p:txBody>
          <a:bodyPr>
            <a:normAutofit lnSpcReduction="10000"/>
          </a:bodyPr>
          <a:lstStyle/>
          <a:p>
            <a:r>
              <a:rPr lang="en-US" b="1" dirty="0"/>
              <a:t>During this time, David would face his own difficult crossroads because of Saul’s wicked desperation.  The path of King David’s desperation:</a:t>
            </a:r>
          </a:p>
          <a:p>
            <a:pPr lvl="0"/>
            <a:r>
              <a:rPr lang="en-US" b="1" dirty="0"/>
              <a:t>Serving the king faithfully, but was hated by his master</a:t>
            </a:r>
          </a:p>
          <a:p>
            <a:pPr lvl="0"/>
            <a:r>
              <a:rPr lang="en-US" b="1" dirty="0"/>
              <a:t>Would have attempts made on his life</a:t>
            </a:r>
          </a:p>
          <a:p>
            <a:pPr lvl="0"/>
            <a:r>
              <a:rPr lang="en-US" b="1" dirty="0"/>
              <a:t>Would become a man constantly on the run</a:t>
            </a:r>
          </a:p>
          <a:p>
            <a:pPr lvl="0"/>
            <a:r>
              <a:rPr lang="en-US" b="1" dirty="0"/>
              <a:t>Would be forced to hide in caves and amongst the Philistines</a:t>
            </a:r>
          </a:p>
          <a:p>
            <a:pPr lvl="0"/>
            <a:r>
              <a:rPr lang="en-US" b="1" dirty="0"/>
              <a:t>Would not commit evil against his foe (1 Sam 24:10)</a:t>
            </a:r>
          </a:p>
          <a:p>
            <a:pPr lvl="0"/>
            <a:r>
              <a:rPr lang="en-US" b="1" dirty="0"/>
              <a:t>Trusted in God’s promises and Turned to Samuel (1 Sam 23:2-3)</a:t>
            </a:r>
          </a:p>
          <a:p>
            <a:pPr lvl="0"/>
            <a:r>
              <a:rPr lang="en-US" b="1" dirty="0"/>
              <a:t>Had God on his side (1 Sam 18:14)</a:t>
            </a:r>
          </a:p>
          <a:p>
            <a:pPr lvl="0"/>
            <a:r>
              <a:rPr lang="en-US" b="1" dirty="0"/>
              <a:t>Would surround himself with loyal, like-minded men (1 Sam 22:1-2)</a:t>
            </a:r>
          </a:p>
          <a:p>
            <a:pPr lvl="0"/>
            <a:r>
              <a:rPr lang="en-US" b="1" dirty="0"/>
              <a:t>Would eventually become the greatest king and a man after God’s own heart (Acts 13:21-22)</a:t>
            </a:r>
          </a:p>
          <a:p>
            <a:endParaRPr lang="en-US" b="1" dirty="0"/>
          </a:p>
        </p:txBody>
      </p:sp>
      <p:pic>
        <p:nvPicPr>
          <p:cNvPr id="6146" name="Picture 4" descr="Image result for david does not kill saul">
            <a:extLst>
              <a:ext uri="{FF2B5EF4-FFF2-40B4-BE49-F238E27FC236}">
                <a16:creationId xmlns:a16="http://schemas.microsoft.com/office/drawing/2014/main" id="{6DADCA9C-CBFC-4B70-B425-2CCA2AE16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02" y="2028930"/>
            <a:ext cx="3363948" cy="310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24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1FFF7873-0DD0-4FEA-8FE9-8DD8AEA43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a:extLst>
              <a:ext uri="{FF2B5EF4-FFF2-40B4-BE49-F238E27FC236}">
                <a16:creationId xmlns:a16="http://schemas.microsoft.com/office/drawing/2014/main" id="{82284447-B84C-4C3B-98EA-03E44DB755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man, clothing, person&#10;&#10;Description automatically generated">
            <a:extLst>
              <a:ext uri="{FF2B5EF4-FFF2-40B4-BE49-F238E27FC236}">
                <a16:creationId xmlns:a16="http://schemas.microsoft.com/office/drawing/2014/main" id="{FA0FD2F3-8F05-44B4-A912-2128E0144A1F}"/>
              </a:ext>
            </a:extLst>
          </p:cNvPr>
          <p:cNvPicPr>
            <a:picLocks noChangeAspect="1"/>
          </p:cNvPicPr>
          <p:nvPr/>
        </p:nvPicPr>
        <p:blipFill rotWithShape="1">
          <a:blip r:embed="rId3"/>
          <a:srcRect l="9099" r="35834"/>
          <a:stretch/>
        </p:blipFill>
        <p:spPr>
          <a:xfrm>
            <a:off x="1" y="10"/>
            <a:ext cx="7552944" cy="6857990"/>
          </a:xfrm>
          <a:prstGeom prst="rect">
            <a:avLst/>
          </a:prstGeom>
        </p:spPr>
      </p:pic>
      <p:cxnSp>
        <p:nvCxnSpPr>
          <p:cNvPr id="14" name="Straight Connector 13">
            <a:extLst>
              <a:ext uri="{FF2B5EF4-FFF2-40B4-BE49-F238E27FC236}">
                <a16:creationId xmlns:a16="http://schemas.microsoft.com/office/drawing/2014/main" id="{4140E084-3765-4F4D-AD43-DDB43996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820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D2CF979-0F0E-4E68-A483-DBF0A635F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7552945" y="-1"/>
            <a:ext cx="4639049" cy="2367092"/>
          </a:xfrm>
        </p:spPr>
        <p:txBody>
          <a:bodyPr>
            <a:normAutofit/>
          </a:bodyPr>
          <a:lstStyle/>
          <a:p>
            <a:r>
              <a:rPr lang="en-US" sz="3100" b="1" dirty="0"/>
              <a:t>TWO Examples at the Crossroads of desperation</a:t>
            </a:r>
          </a:p>
        </p:txBody>
      </p:sp>
      <p:sp>
        <p:nvSpPr>
          <p:cNvPr id="3" name="Content Placeholder 2">
            <a:extLst>
              <a:ext uri="{FF2B5EF4-FFF2-40B4-BE49-F238E27FC236}">
                <a16:creationId xmlns:a16="http://schemas.microsoft.com/office/drawing/2014/main" id="{A01B5832-490E-4890-8477-D11218248B20}"/>
              </a:ext>
            </a:extLst>
          </p:cNvPr>
          <p:cNvSpPr>
            <a:spLocks noGrp="1"/>
          </p:cNvSpPr>
          <p:nvPr>
            <p:ph sz="quarter" idx="13"/>
          </p:nvPr>
        </p:nvSpPr>
        <p:spPr>
          <a:xfrm>
            <a:off x="7763069" y="1922106"/>
            <a:ext cx="4428925" cy="4935894"/>
          </a:xfrm>
        </p:spPr>
        <p:txBody>
          <a:bodyPr>
            <a:normAutofit/>
          </a:bodyPr>
          <a:lstStyle/>
          <a:p>
            <a:r>
              <a:rPr lang="en-US" sz="2400" b="1" dirty="0"/>
              <a:t>David had plenty of (earthly) reason to lose hope, </a:t>
            </a:r>
          </a:p>
          <a:p>
            <a:r>
              <a:rPr lang="en-US" sz="2400" b="1" dirty="0"/>
              <a:t>to surrender to self-preservation rather than to God, </a:t>
            </a:r>
          </a:p>
          <a:p>
            <a:r>
              <a:rPr lang="en-US" sz="2400" b="1" dirty="0"/>
              <a:t>to make rash decisions without God, </a:t>
            </a:r>
          </a:p>
          <a:p>
            <a:r>
              <a:rPr lang="en-US" sz="2400" b="1" dirty="0"/>
              <a:t>to have only a bleak view of life–but he did not.</a:t>
            </a:r>
          </a:p>
          <a:p>
            <a:endParaRPr lang="en-US" sz="2400" b="1" dirty="0"/>
          </a:p>
        </p:txBody>
      </p:sp>
    </p:spTree>
    <p:extLst>
      <p:ext uri="{BB962C8B-B14F-4D97-AF65-F5344CB8AC3E}">
        <p14:creationId xmlns:p14="http://schemas.microsoft.com/office/powerpoint/2010/main" val="22509988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559210" y="268712"/>
            <a:ext cx="11072953" cy="1596177"/>
          </a:xfrm>
        </p:spPr>
        <p:txBody>
          <a:bodyPr/>
          <a:lstStyle/>
          <a:p>
            <a:r>
              <a:rPr lang="en-US" dirty="0"/>
              <a:t>Two Examples at the Crossroads of desperation</a:t>
            </a:r>
          </a:p>
        </p:txBody>
      </p:sp>
      <p:sp>
        <p:nvSpPr>
          <p:cNvPr id="3" name="Content Placeholder 2">
            <a:extLst>
              <a:ext uri="{FF2B5EF4-FFF2-40B4-BE49-F238E27FC236}">
                <a16:creationId xmlns:a16="http://schemas.microsoft.com/office/drawing/2014/main" id="{A01B5832-490E-4890-8477-D11218248B20}"/>
              </a:ext>
            </a:extLst>
          </p:cNvPr>
          <p:cNvSpPr>
            <a:spLocks noGrp="1"/>
          </p:cNvSpPr>
          <p:nvPr>
            <p:ph sz="quarter" idx="13"/>
          </p:nvPr>
        </p:nvSpPr>
        <p:spPr>
          <a:xfrm>
            <a:off x="559209" y="1435680"/>
            <a:ext cx="11402635" cy="3424107"/>
          </a:xfrm>
        </p:spPr>
        <p:txBody>
          <a:bodyPr>
            <a:noAutofit/>
          </a:bodyPr>
          <a:lstStyle/>
          <a:p>
            <a:r>
              <a:rPr lang="en-US" b="1" dirty="0"/>
              <a:t>Two men in similar positions–one saw thru Satan’s perception at the crossroads of desperation, while one saw through God’s. </a:t>
            </a:r>
          </a:p>
          <a:p>
            <a:r>
              <a:rPr lang="en-US" b="1" dirty="0"/>
              <a:t>For both, it depended on through what glasses they were looking.</a:t>
            </a:r>
          </a:p>
          <a:p>
            <a:r>
              <a:rPr lang="en-US" b="1" dirty="0"/>
              <a:t> For us, it is the same way.</a:t>
            </a:r>
          </a:p>
          <a:p>
            <a:r>
              <a:rPr lang="en-US" b="1" dirty="0"/>
              <a:t> James speaks again to Satan’s desired perception versus God’s in James 2:13-18. “For he shall have judgment without mercy, that hath shewed no mercy; and mercy </a:t>
            </a:r>
            <a:r>
              <a:rPr lang="en-US" b="1" dirty="0" err="1"/>
              <a:t>rejoiceth</a:t>
            </a:r>
            <a:r>
              <a:rPr lang="en-US" b="1" dirty="0"/>
              <a:t> against judgment. What </a:t>
            </a:r>
            <a:r>
              <a:rPr lang="en-US" b="1" i="1" dirty="0"/>
              <a:t>doth it</a:t>
            </a:r>
            <a:r>
              <a:rPr lang="en-US" b="1" dirty="0"/>
              <a:t> profit, my brethren, though a man say he hath faith, and have not works? can faith save him? If a brother or sister be naked, and destitute of daily food, And one of you say unto them, Depart in peace, be </a:t>
            </a:r>
            <a:r>
              <a:rPr lang="en-US" b="1" i="1" dirty="0"/>
              <a:t>ye</a:t>
            </a:r>
            <a:r>
              <a:rPr lang="en-US" b="1" dirty="0"/>
              <a:t> warmed and filled; notwithstanding ye give them not those things which are needful to the body; what </a:t>
            </a:r>
            <a:r>
              <a:rPr lang="en-US" b="1" i="1" dirty="0"/>
              <a:t>doth it</a:t>
            </a:r>
            <a:r>
              <a:rPr lang="en-US" b="1" dirty="0"/>
              <a:t> profit? Even so faith, if it hath not works, is dead, being alone. Yea, a man may say, Thou hast faith, and I have works: shew me thy faith without thy works, and I will shew thee my faith by my works.”</a:t>
            </a:r>
          </a:p>
          <a:p>
            <a:endParaRPr lang="en-US" sz="2800" b="1" dirty="0"/>
          </a:p>
        </p:txBody>
      </p:sp>
    </p:spTree>
    <p:extLst>
      <p:ext uri="{BB962C8B-B14F-4D97-AF65-F5344CB8AC3E}">
        <p14:creationId xmlns:p14="http://schemas.microsoft.com/office/powerpoint/2010/main" val="11629549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48C0-6F77-4403-9346-1EF4289195CB}"/>
              </a:ext>
            </a:extLst>
          </p:cNvPr>
          <p:cNvSpPr>
            <a:spLocks noGrp="1"/>
          </p:cNvSpPr>
          <p:nvPr>
            <p:ph type="title"/>
          </p:nvPr>
        </p:nvSpPr>
        <p:spPr>
          <a:xfrm>
            <a:off x="1" y="0"/>
            <a:ext cx="12191999" cy="1596177"/>
          </a:xfrm>
        </p:spPr>
        <p:txBody>
          <a:bodyPr/>
          <a:lstStyle/>
          <a:p>
            <a:r>
              <a:rPr lang="en-US" b="1" dirty="0"/>
              <a:t>Two Paths on the Crossroads </a:t>
            </a:r>
            <a:r>
              <a:rPr lang="en-US" b="1"/>
              <a:t>of Desperation</a:t>
            </a:r>
            <a:endParaRPr lang="en-US" dirty="0"/>
          </a:p>
        </p:txBody>
      </p:sp>
      <p:sp>
        <p:nvSpPr>
          <p:cNvPr id="3" name="Content Placeholder 2">
            <a:extLst>
              <a:ext uri="{FF2B5EF4-FFF2-40B4-BE49-F238E27FC236}">
                <a16:creationId xmlns:a16="http://schemas.microsoft.com/office/drawing/2014/main" id="{A5B52CEC-753A-4709-BB1C-61979A11575D}"/>
              </a:ext>
            </a:extLst>
          </p:cNvPr>
          <p:cNvSpPr>
            <a:spLocks noGrp="1"/>
          </p:cNvSpPr>
          <p:nvPr>
            <p:ph sz="quarter" idx="13"/>
          </p:nvPr>
        </p:nvSpPr>
        <p:spPr>
          <a:xfrm>
            <a:off x="914087" y="1175770"/>
            <a:ext cx="10363826" cy="3424107"/>
          </a:xfrm>
        </p:spPr>
        <p:txBody>
          <a:bodyPr>
            <a:noAutofit/>
          </a:bodyPr>
          <a:lstStyle/>
          <a:p>
            <a:r>
              <a:rPr lang="en-US" sz="2800" b="1" dirty="0"/>
              <a:t>Viewing life with Satan’s desperation yields obvious consequences: </a:t>
            </a:r>
          </a:p>
          <a:p>
            <a:r>
              <a:rPr lang="en-US" sz="2800" b="1" dirty="0"/>
              <a:t>One will learn selfish ambition gets you nowhere. </a:t>
            </a:r>
          </a:p>
          <a:p>
            <a:r>
              <a:rPr lang="en-US" sz="2800" b="1" dirty="0"/>
              <a:t>One will learn short-sightedness happens because of earthly thinking. </a:t>
            </a:r>
          </a:p>
          <a:p>
            <a:r>
              <a:rPr lang="en-US" sz="2800" b="1" dirty="0"/>
              <a:t>One will experience that rashness comes causing disorder and evil actions. </a:t>
            </a:r>
          </a:p>
          <a:p>
            <a:r>
              <a:rPr lang="en-US" sz="2800" b="1" dirty="0"/>
              <a:t>By walking Satan’s path, a person is without patience, hope, and peace. It is full of distorted vision and not sober thinking</a:t>
            </a:r>
          </a:p>
        </p:txBody>
      </p:sp>
    </p:spTree>
    <p:extLst>
      <p:ext uri="{BB962C8B-B14F-4D97-AF65-F5344CB8AC3E}">
        <p14:creationId xmlns:p14="http://schemas.microsoft.com/office/powerpoint/2010/main" val="10216465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 y="-2"/>
            <a:ext cx="3321978" cy="2196792"/>
          </a:xfrm>
          <a:prstGeom prst="rect">
            <a:avLst/>
          </a:prstGeom>
        </p:spPr>
      </p:pic>
      <p:sp>
        <p:nvSpPr>
          <p:cNvPr id="2" name="Title 1">
            <a:extLst>
              <a:ext uri="{FF2B5EF4-FFF2-40B4-BE49-F238E27FC236}">
                <a16:creationId xmlns:a16="http://schemas.microsoft.com/office/drawing/2014/main" id="{DDD648C0-6F77-4403-9346-1EF4289195CB}"/>
              </a:ext>
            </a:extLst>
          </p:cNvPr>
          <p:cNvSpPr>
            <a:spLocks noGrp="1"/>
          </p:cNvSpPr>
          <p:nvPr>
            <p:ph type="title"/>
          </p:nvPr>
        </p:nvSpPr>
        <p:spPr>
          <a:xfrm>
            <a:off x="965200" y="3191068"/>
            <a:ext cx="2726946" cy="2682681"/>
          </a:xfrm>
        </p:spPr>
        <p:txBody>
          <a:bodyPr anchor="b">
            <a:normAutofit/>
          </a:bodyPr>
          <a:lstStyle/>
          <a:p>
            <a:pPr algn="r"/>
            <a:r>
              <a:rPr lang="en-US" sz="3100" b="1">
                <a:solidFill>
                  <a:schemeClr val="bg1"/>
                </a:solidFill>
              </a:rPr>
              <a:t>Two Paths on the Crossroads of  Desperation</a:t>
            </a:r>
            <a:endParaRPr lang="en-US" sz="3100">
              <a:solidFill>
                <a:schemeClr val="bg1"/>
              </a:solidFill>
            </a:endParaRPr>
          </a:p>
        </p:txBody>
      </p:sp>
      <p:sp>
        <p:nvSpPr>
          <p:cNvPr id="3" name="Content Placeholder 2">
            <a:extLst>
              <a:ext uri="{FF2B5EF4-FFF2-40B4-BE49-F238E27FC236}">
                <a16:creationId xmlns:a16="http://schemas.microsoft.com/office/drawing/2014/main" id="{A5B52CEC-753A-4709-BB1C-61979A11575D}"/>
              </a:ext>
            </a:extLst>
          </p:cNvPr>
          <p:cNvSpPr>
            <a:spLocks noGrp="1"/>
          </p:cNvSpPr>
          <p:nvPr>
            <p:ph sz="quarter" idx="13"/>
          </p:nvPr>
        </p:nvSpPr>
        <p:spPr>
          <a:xfrm>
            <a:off x="4979077" y="466531"/>
            <a:ext cx="7020089" cy="6391468"/>
          </a:xfrm>
        </p:spPr>
        <p:txBody>
          <a:bodyPr anchor="ctr">
            <a:noAutofit/>
          </a:bodyPr>
          <a:lstStyle/>
          <a:p>
            <a:r>
              <a:rPr lang="en-US" sz="2400" b="1" dirty="0"/>
              <a:t>Godly vision at the crossroads of desperation causes us to grow closer to Him in righteousness. </a:t>
            </a:r>
          </a:p>
          <a:p>
            <a:r>
              <a:rPr lang="en-US" sz="2400" b="1" dirty="0"/>
              <a:t>Further, one is strengthened through trials. </a:t>
            </a:r>
          </a:p>
          <a:p>
            <a:r>
              <a:rPr lang="en-US" sz="2400" b="1" dirty="0"/>
              <a:t>This can cause re-evaluation and examination of life. T</a:t>
            </a:r>
          </a:p>
          <a:p>
            <a:r>
              <a:rPr lang="en-US" sz="2400" b="1" dirty="0"/>
              <a:t>his approach should cause one to realize their dependence and confidence in God and His promises. </a:t>
            </a:r>
          </a:p>
          <a:p>
            <a:r>
              <a:rPr lang="en-US" sz="2400" b="1" dirty="0"/>
              <a:t>Godly vision at the crossroads of desperation helps us see clearly that this world is not something we should long for or desire.</a:t>
            </a:r>
          </a:p>
          <a:p>
            <a:endParaRPr lang="en-US" sz="2400" b="1" dirty="0"/>
          </a:p>
        </p:txBody>
      </p:sp>
      <p:pic>
        <p:nvPicPr>
          <p:cNvPr id="7170" name="Picture 2">
            <a:extLst>
              <a:ext uri="{FF2B5EF4-FFF2-40B4-BE49-F238E27FC236}">
                <a16:creationId xmlns:a16="http://schemas.microsoft.com/office/drawing/2014/main" id="{AA26F736-078B-40B4-B92C-84D23F48C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4762"/>
            <a:ext cx="4841946" cy="301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763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48C0-6F77-4403-9346-1EF4289195CB}"/>
              </a:ext>
            </a:extLst>
          </p:cNvPr>
          <p:cNvSpPr>
            <a:spLocks noGrp="1"/>
          </p:cNvSpPr>
          <p:nvPr>
            <p:ph type="title"/>
          </p:nvPr>
        </p:nvSpPr>
        <p:spPr>
          <a:xfrm>
            <a:off x="396267" y="391886"/>
            <a:ext cx="5769430" cy="1511559"/>
          </a:xfrm>
        </p:spPr>
        <p:txBody>
          <a:bodyPr>
            <a:normAutofit fontScale="90000"/>
          </a:bodyPr>
          <a:lstStyle/>
          <a:p>
            <a:r>
              <a:rPr lang="en-US" b="1" dirty="0"/>
              <a:t>Two Paths on the Crossroads of  Desperation</a:t>
            </a:r>
            <a:endParaRPr lang="en-US" dirty="0"/>
          </a:p>
        </p:txBody>
      </p:sp>
      <p:sp>
        <p:nvSpPr>
          <p:cNvPr id="3" name="Content Placeholder 2">
            <a:extLst>
              <a:ext uri="{FF2B5EF4-FFF2-40B4-BE49-F238E27FC236}">
                <a16:creationId xmlns:a16="http://schemas.microsoft.com/office/drawing/2014/main" id="{A5B52CEC-753A-4709-BB1C-61979A11575D}"/>
              </a:ext>
            </a:extLst>
          </p:cNvPr>
          <p:cNvSpPr>
            <a:spLocks noGrp="1"/>
          </p:cNvSpPr>
          <p:nvPr>
            <p:ph sz="quarter" idx="13"/>
          </p:nvPr>
        </p:nvSpPr>
        <p:spPr>
          <a:xfrm>
            <a:off x="15551" y="2295330"/>
            <a:ext cx="11666375" cy="4562669"/>
          </a:xfrm>
        </p:spPr>
        <p:txBody>
          <a:bodyPr>
            <a:noAutofit/>
          </a:bodyPr>
          <a:lstStyle/>
          <a:p>
            <a:r>
              <a:rPr lang="en-US" sz="2200" b="1" dirty="0"/>
              <a:t>Out of Satan’s and the Jewish leaders’ desperation, we have the cross.</a:t>
            </a:r>
          </a:p>
          <a:p>
            <a:r>
              <a:rPr lang="en-US" sz="2200" b="1" dirty="0"/>
              <a:t>For those same reasons as listed previously, our Savior went to the cross:</a:t>
            </a:r>
          </a:p>
          <a:p>
            <a:r>
              <a:rPr lang="en-US" sz="2200" b="1" dirty="0"/>
              <a:t>Consider the selfish ambition of the Jewish leaders leading to the crucifixion (Jn 11:47-53). </a:t>
            </a:r>
          </a:p>
          <a:p>
            <a:r>
              <a:rPr lang="en-US" sz="2200" b="1" dirty="0"/>
              <a:t>Further, Christ often taught in parable because of short-sightedness (Matt 13:13-15). </a:t>
            </a:r>
          </a:p>
          <a:p>
            <a:r>
              <a:rPr lang="en-US" sz="2200" b="1" dirty="0"/>
              <a:t>In their rashness, the Jewish leaders rushed the trial of the Lord (Matt 26:57-68). </a:t>
            </a:r>
          </a:p>
          <a:p>
            <a:r>
              <a:rPr lang="en-US" sz="2200" b="1" dirty="0"/>
              <a:t>Ultimately, there was no patience, hope, or peace at that moment (Matt 27:24-26). </a:t>
            </a:r>
          </a:p>
          <a:p>
            <a:r>
              <a:rPr lang="en-US" sz="2200" b="1" dirty="0"/>
              <a:t>It is a path full of distorted vision and is the opposite of sober thinking.</a:t>
            </a:r>
          </a:p>
          <a:p>
            <a:endParaRPr lang="en-US" sz="2200" b="1" dirty="0"/>
          </a:p>
        </p:txBody>
      </p:sp>
      <p:pic>
        <p:nvPicPr>
          <p:cNvPr id="7" name="Picture 6" descr="A picture containing indoor, sitting&#10;&#10;Description automatically generated">
            <a:extLst>
              <a:ext uri="{FF2B5EF4-FFF2-40B4-BE49-F238E27FC236}">
                <a16:creationId xmlns:a16="http://schemas.microsoft.com/office/drawing/2014/main" id="{51A70F60-9C56-4EB5-ADE9-3109639E27D8}"/>
              </a:ext>
            </a:extLst>
          </p:cNvPr>
          <p:cNvPicPr>
            <a:picLocks noChangeAspect="1"/>
          </p:cNvPicPr>
          <p:nvPr/>
        </p:nvPicPr>
        <p:blipFill rotWithShape="1">
          <a:blip r:embed="rId2"/>
          <a:srcRect l="-509" t="-2367" r="-558" b="-607"/>
          <a:stretch/>
        </p:blipFill>
        <p:spPr>
          <a:xfrm>
            <a:off x="5376661" y="0"/>
            <a:ext cx="6305265" cy="22953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9564450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48C0-6F77-4403-9346-1EF4289195CB}"/>
              </a:ext>
            </a:extLst>
          </p:cNvPr>
          <p:cNvSpPr>
            <a:spLocks noGrp="1"/>
          </p:cNvSpPr>
          <p:nvPr>
            <p:ph type="title"/>
          </p:nvPr>
        </p:nvSpPr>
        <p:spPr>
          <a:xfrm>
            <a:off x="403627" y="966860"/>
            <a:ext cx="4766193" cy="1596177"/>
          </a:xfrm>
        </p:spPr>
        <p:txBody>
          <a:bodyPr>
            <a:normAutofit/>
          </a:bodyPr>
          <a:lstStyle/>
          <a:p>
            <a:r>
              <a:rPr lang="en-US" sz="5400" b="1" dirty="0"/>
              <a:t>application</a:t>
            </a:r>
            <a:endParaRPr lang="en-US" sz="5400" dirty="0"/>
          </a:p>
        </p:txBody>
      </p:sp>
      <p:sp>
        <p:nvSpPr>
          <p:cNvPr id="3" name="Content Placeholder 2">
            <a:extLst>
              <a:ext uri="{FF2B5EF4-FFF2-40B4-BE49-F238E27FC236}">
                <a16:creationId xmlns:a16="http://schemas.microsoft.com/office/drawing/2014/main" id="{A5B52CEC-753A-4709-BB1C-61979A11575D}"/>
              </a:ext>
            </a:extLst>
          </p:cNvPr>
          <p:cNvSpPr>
            <a:spLocks noGrp="1"/>
          </p:cNvSpPr>
          <p:nvPr>
            <p:ph sz="quarter" idx="13"/>
          </p:nvPr>
        </p:nvSpPr>
        <p:spPr>
          <a:xfrm>
            <a:off x="5264726" y="0"/>
            <a:ext cx="6922511" cy="6858000"/>
          </a:xfrm>
        </p:spPr>
        <p:txBody>
          <a:bodyPr>
            <a:normAutofit/>
          </a:bodyPr>
          <a:lstStyle/>
          <a:p>
            <a:r>
              <a:rPr lang="en-US" sz="2200" b="1" dirty="0"/>
              <a:t>We see the same in Acts 7:51-60 as Stephen presents those Jews with the reality that cuts their hearts</a:t>
            </a:r>
          </a:p>
          <a:p>
            <a:r>
              <a:rPr lang="en-US" sz="2200" b="1" dirty="0"/>
              <a:t>their reaction is one out of pure evil desperation </a:t>
            </a:r>
          </a:p>
          <a:p>
            <a:r>
              <a:rPr lang="en-US" sz="2200" b="1" dirty="0"/>
              <a:t>Only thinking this message did not fit what they wanted</a:t>
            </a:r>
          </a:p>
          <a:p>
            <a:r>
              <a:rPr lang="en-US" sz="2200" b="1" dirty="0"/>
              <a:t>they killed the messenger and LOST their opportunity, at least at that moment, to become right with God. </a:t>
            </a:r>
          </a:p>
          <a:p>
            <a:r>
              <a:rPr lang="en-US" sz="2200" b="1" dirty="0"/>
              <a:t>out of evil desperation man has seen fit to do very wicked things</a:t>
            </a:r>
          </a:p>
          <a:p>
            <a:r>
              <a:rPr lang="en-US" sz="2200" b="1" dirty="0"/>
              <a:t>We too have seen fit to do wickedly (Tit 3:3). Living with a view like this, we would certainly have no hope without Christ (Eph 2:1-3).</a:t>
            </a:r>
          </a:p>
          <a:p>
            <a:endParaRPr lang="en-US" sz="2200" b="1" dirty="0"/>
          </a:p>
        </p:txBody>
      </p:sp>
      <p:pic>
        <p:nvPicPr>
          <p:cNvPr id="8194" name="Picture 5">
            <a:extLst>
              <a:ext uri="{FF2B5EF4-FFF2-40B4-BE49-F238E27FC236}">
                <a16:creationId xmlns:a16="http://schemas.microsoft.com/office/drawing/2014/main" id="{5432FF8B-4BD3-453E-B8CB-1E574CC10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28" y="3064202"/>
            <a:ext cx="4766193" cy="2677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095194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300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1F095-40D4-4696-9718-1BDE047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71F83339-F5DE-41D0-9A16-69E711AFF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horse&#10;&#10;Description automatically generated">
            <a:extLst>
              <a:ext uri="{FF2B5EF4-FFF2-40B4-BE49-F238E27FC236}">
                <a16:creationId xmlns:a16="http://schemas.microsoft.com/office/drawing/2014/main" id="{7252C333-2E9B-4F24-AAAE-FE0F0C076ED8}"/>
              </a:ext>
            </a:extLst>
          </p:cNvPr>
          <p:cNvPicPr>
            <a:picLocks noChangeAspect="1"/>
          </p:cNvPicPr>
          <p:nvPr/>
        </p:nvPicPr>
        <p:blipFill rotWithShape="1">
          <a:blip r:embed="rId3"/>
          <a:srcRect l="13004" r="10161"/>
          <a:stretch/>
        </p:blipFill>
        <p:spPr>
          <a:xfrm>
            <a:off x="8121445" y="10"/>
            <a:ext cx="4070555" cy="6857990"/>
          </a:xfrm>
          <a:prstGeom prst="rect">
            <a:avLst/>
          </a:prstGeom>
        </p:spPr>
      </p:pic>
      <p:pic>
        <p:nvPicPr>
          <p:cNvPr id="14" name="Picture 13">
            <a:extLst>
              <a:ext uri="{FF2B5EF4-FFF2-40B4-BE49-F238E27FC236}">
                <a16:creationId xmlns:a16="http://schemas.microsoft.com/office/drawing/2014/main" id="{39B4E11D-B0E0-4BFD-8D6A-E79C7F7953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D648C0-6F77-4403-9346-1EF4289195CB}"/>
              </a:ext>
            </a:extLst>
          </p:cNvPr>
          <p:cNvSpPr>
            <a:spLocks noGrp="1"/>
          </p:cNvSpPr>
          <p:nvPr>
            <p:ph type="title"/>
          </p:nvPr>
        </p:nvSpPr>
        <p:spPr>
          <a:xfrm>
            <a:off x="913776" y="170413"/>
            <a:ext cx="6672886" cy="1596177"/>
          </a:xfrm>
        </p:spPr>
        <p:txBody>
          <a:bodyPr>
            <a:normAutofit/>
          </a:bodyPr>
          <a:lstStyle/>
          <a:p>
            <a:r>
              <a:rPr lang="en-US" sz="4800" b="1" dirty="0"/>
              <a:t>application</a:t>
            </a:r>
            <a:endParaRPr lang="en-US" sz="4800" dirty="0"/>
          </a:p>
        </p:txBody>
      </p:sp>
      <p:sp>
        <p:nvSpPr>
          <p:cNvPr id="3" name="Content Placeholder 2">
            <a:extLst>
              <a:ext uri="{FF2B5EF4-FFF2-40B4-BE49-F238E27FC236}">
                <a16:creationId xmlns:a16="http://schemas.microsoft.com/office/drawing/2014/main" id="{A5B52CEC-753A-4709-BB1C-61979A11575D}"/>
              </a:ext>
            </a:extLst>
          </p:cNvPr>
          <p:cNvSpPr>
            <a:spLocks noGrp="1"/>
          </p:cNvSpPr>
          <p:nvPr>
            <p:ph sz="quarter" idx="13"/>
          </p:nvPr>
        </p:nvSpPr>
        <p:spPr>
          <a:xfrm>
            <a:off x="913775" y="1575523"/>
            <a:ext cx="6672887" cy="4361254"/>
          </a:xfrm>
        </p:spPr>
        <p:txBody>
          <a:bodyPr>
            <a:noAutofit/>
          </a:bodyPr>
          <a:lstStyle/>
          <a:p>
            <a:pPr>
              <a:lnSpc>
                <a:spcPct val="110000"/>
              </a:lnSpc>
            </a:pPr>
            <a:r>
              <a:rPr lang="en-US" sz="2400" dirty="0"/>
              <a:t>After Peter tells the people on Pentecost that they had crucified the Christ, desperation hits them. </a:t>
            </a:r>
          </a:p>
          <a:p>
            <a:pPr>
              <a:lnSpc>
                <a:spcPct val="110000"/>
              </a:lnSpc>
            </a:pPr>
            <a:r>
              <a:rPr lang="en-US" sz="2400" dirty="0"/>
              <a:t>In Acts 2:37-42, desperation led to questions, which led to godly answers, which led to obedience. Those who received chose to see through wicked desperation to God!</a:t>
            </a:r>
          </a:p>
          <a:p>
            <a:pPr>
              <a:lnSpc>
                <a:spcPct val="110000"/>
              </a:lnSpc>
            </a:pPr>
            <a:r>
              <a:rPr lang="en-US" sz="2400" dirty="0"/>
              <a:t> god’s plan works. Satan’s desperate attempts did not even work for him. Why would we think his way would work for us?</a:t>
            </a:r>
          </a:p>
          <a:p>
            <a:pPr>
              <a:lnSpc>
                <a:spcPct val="110000"/>
              </a:lnSpc>
            </a:pPr>
            <a:endParaRPr lang="en-US" sz="2400" dirty="0"/>
          </a:p>
        </p:txBody>
      </p:sp>
      <p:cxnSp>
        <p:nvCxnSpPr>
          <p:cNvPr id="16" name="Straight Connector 15">
            <a:extLst>
              <a:ext uri="{FF2B5EF4-FFF2-40B4-BE49-F238E27FC236}">
                <a16:creationId xmlns:a16="http://schemas.microsoft.com/office/drawing/2014/main" id="{FEB8E36E-2282-452A-A9D7-E38288D1C8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7460"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8157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FF7873-0DD0-4FEA-8FE9-8DD8AEA43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2284447-B84C-4C3B-98EA-03E44DB755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ign on the side of a road&#10;&#10;Description automatically generated">
            <a:extLst>
              <a:ext uri="{FF2B5EF4-FFF2-40B4-BE49-F238E27FC236}">
                <a16:creationId xmlns:a16="http://schemas.microsoft.com/office/drawing/2014/main" id="{E726143A-EAC7-4281-B878-769043745EF9}"/>
              </a:ext>
            </a:extLst>
          </p:cNvPr>
          <p:cNvPicPr>
            <a:picLocks noChangeAspect="1"/>
          </p:cNvPicPr>
          <p:nvPr/>
        </p:nvPicPr>
        <p:blipFill rotWithShape="1">
          <a:blip r:embed="rId3"/>
          <a:srcRect l="12448" r="14314"/>
          <a:stretch/>
        </p:blipFill>
        <p:spPr>
          <a:xfrm>
            <a:off x="1" y="10"/>
            <a:ext cx="7552944" cy="6857990"/>
          </a:xfrm>
          <a:prstGeom prst="rect">
            <a:avLst/>
          </a:prstGeom>
        </p:spPr>
      </p:pic>
      <p:cxnSp>
        <p:nvCxnSpPr>
          <p:cNvPr id="14" name="Straight Connector 13">
            <a:extLst>
              <a:ext uri="{FF2B5EF4-FFF2-40B4-BE49-F238E27FC236}">
                <a16:creationId xmlns:a16="http://schemas.microsoft.com/office/drawing/2014/main" id="{4140E084-3765-4F4D-AD43-DDB43996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8202"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D2CF979-0F0E-4E68-A483-DBF0A635F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D648C0-6F77-4403-9346-1EF4289195CB}"/>
              </a:ext>
            </a:extLst>
          </p:cNvPr>
          <p:cNvSpPr>
            <a:spLocks noGrp="1"/>
          </p:cNvSpPr>
          <p:nvPr>
            <p:ph type="title"/>
          </p:nvPr>
        </p:nvSpPr>
        <p:spPr>
          <a:xfrm>
            <a:off x="7463460" y="-1"/>
            <a:ext cx="4639050" cy="1026370"/>
          </a:xfrm>
        </p:spPr>
        <p:txBody>
          <a:bodyPr>
            <a:normAutofit/>
          </a:bodyPr>
          <a:lstStyle/>
          <a:p>
            <a:r>
              <a:rPr lang="en-US" b="1" dirty="0"/>
              <a:t>application</a:t>
            </a:r>
            <a:endParaRPr lang="en-US" dirty="0"/>
          </a:p>
        </p:txBody>
      </p:sp>
      <p:sp>
        <p:nvSpPr>
          <p:cNvPr id="3" name="Content Placeholder 2">
            <a:extLst>
              <a:ext uri="{FF2B5EF4-FFF2-40B4-BE49-F238E27FC236}">
                <a16:creationId xmlns:a16="http://schemas.microsoft.com/office/drawing/2014/main" id="{A5B52CEC-753A-4709-BB1C-61979A11575D}"/>
              </a:ext>
            </a:extLst>
          </p:cNvPr>
          <p:cNvSpPr>
            <a:spLocks noGrp="1"/>
          </p:cNvSpPr>
          <p:nvPr>
            <p:ph sz="quarter" idx="13"/>
          </p:nvPr>
        </p:nvSpPr>
        <p:spPr>
          <a:xfrm>
            <a:off x="7552945" y="1026368"/>
            <a:ext cx="4639050" cy="5831632"/>
          </a:xfrm>
        </p:spPr>
        <p:txBody>
          <a:bodyPr>
            <a:noAutofit/>
          </a:bodyPr>
          <a:lstStyle/>
          <a:p>
            <a:pPr>
              <a:lnSpc>
                <a:spcPct val="110000"/>
              </a:lnSpc>
            </a:pPr>
            <a:r>
              <a:rPr lang="en-US" sz="2200" b="1" dirty="0"/>
              <a:t>Desperation’s crossroads could come at different times and in different ways for different people. </a:t>
            </a:r>
          </a:p>
          <a:p>
            <a:pPr>
              <a:lnSpc>
                <a:spcPct val="110000"/>
              </a:lnSpc>
            </a:pPr>
            <a:r>
              <a:rPr lang="en-US" sz="2200" b="1" dirty="0"/>
              <a:t>As James points out in chapter 1, the question then is not “if” the devil or difficult trials come but instead to “what” or to “whom” will you turn? </a:t>
            </a:r>
          </a:p>
          <a:p>
            <a:pPr>
              <a:lnSpc>
                <a:spcPct val="110000"/>
              </a:lnSpc>
            </a:pPr>
            <a:r>
              <a:rPr lang="en-US" sz="2200" b="1" dirty="0"/>
              <a:t>Satan is going to continue to prowl around after us to devour us with things like worldly desperation (1 Pet 5:8).</a:t>
            </a:r>
          </a:p>
          <a:p>
            <a:pPr>
              <a:lnSpc>
                <a:spcPct val="110000"/>
              </a:lnSpc>
            </a:pPr>
            <a:endParaRPr lang="en-US" sz="2200" b="1" dirty="0"/>
          </a:p>
        </p:txBody>
      </p:sp>
    </p:spTree>
    <p:extLst>
      <p:ext uri="{BB962C8B-B14F-4D97-AF65-F5344CB8AC3E}">
        <p14:creationId xmlns:p14="http://schemas.microsoft.com/office/powerpoint/2010/main" val="4703659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A23E-3A92-4FE9-838E-EBBDBDC675FC}"/>
              </a:ext>
            </a:extLst>
          </p:cNvPr>
          <p:cNvSpPr>
            <a:spLocks noGrp="1"/>
          </p:cNvSpPr>
          <p:nvPr>
            <p:ph type="ctrTitle"/>
          </p:nvPr>
        </p:nvSpPr>
        <p:spPr/>
        <p:txBody>
          <a:bodyPr/>
          <a:lstStyle/>
          <a:p>
            <a:r>
              <a:rPr lang="en-US" b="1" dirty="0"/>
              <a:t>Darkness Lesson 10</a:t>
            </a:r>
            <a:br>
              <a:rPr lang="en-US" b="1" dirty="0"/>
            </a:br>
            <a:r>
              <a:rPr lang="en-US" b="1" dirty="0"/>
              <a:t>The Devil’s Dark Distortions</a:t>
            </a:r>
            <a:br>
              <a:rPr lang="en-US" b="1" dirty="0"/>
            </a:br>
            <a:r>
              <a:rPr lang="en-US" b="1" dirty="0"/>
              <a:t>Desperation</a:t>
            </a:r>
          </a:p>
        </p:txBody>
      </p:sp>
      <p:sp>
        <p:nvSpPr>
          <p:cNvPr id="3" name="Subtitle 2">
            <a:extLst>
              <a:ext uri="{FF2B5EF4-FFF2-40B4-BE49-F238E27FC236}">
                <a16:creationId xmlns:a16="http://schemas.microsoft.com/office/drawing/2014/main" id="{546ACD2E-E481-47F2-B71A-2C54D84BFF78}"/>
              </a:ext>
            </a:extLst>
          </p:cNvPr>
          <p:cNvSpPr>
            <a:spLocks noGrp="1"/>
          </p:cNvSpPr>
          <p:nvPr>
            <p:ph type="subTitle" idx="1"/>
          </p:nvPr>
        </p:nvSpPr>
        <p:spPr/>
        <p:txBody>
          <a:bodyPr/>
          <a:lstStyle/>
          <a:p>
            <a:endParaRPr lang="en-US" dirty="0"/>
          </a:p>
        </p:txBody>
      </p:sp>
      <p:pic>
        <p:nvPicPr>
          <p:cNvPr id="4" name="Picture 3" descr="A close up of a logo&#10;&#10;Description automatically generated">
            <a:extLst>
              <a:ext uri="{FF2B5EF4-FFF2-40B4-BE49-F238E27FC236}">
                <a16:creationId xmlns:a16="http://schemas.microsoft.com/office/drawing/2014/main" id="{E0088DA8-3C04-4F8A-8C6B-8538424BB7E1}"/>
              </a:ext>
            </a:extLst>
          </p:cNvPr>
          <p:cNvPicPr/>
          <p:nvPr/>
        </p:nvPicPr>
        <p:blipFill rotWithShape="1">
          <a:blip r:embed="rId2">
            <a:clrChange>
              <a:clrFrom>
                <a:srgbClr val="FFFFFF"/>
              </a:clrFrom>
              <a:clrTo>
                <a:srgbClr val="FFFFFF">
                  <a:alpha val="0"/>
                </a:srgbClr>
              </a:clrTo>
            </a:clrChange>
            <a:alphaModFix/>
            <a:extLst>
              <a:ext uri="{28A0092B-C50C-407E-A947-70E740481C1C}">
                <a14:useLocalDpi xmlns:a14="http://schemas.microsoft.com/office/drawing/2010/main" val="0"/>
              </a:ext>
            </a:extLst>
          </a:blip>
          <a:srcRect/>
          <a:stretch/>
        </p:blipFill>
        <p:spPr bwMode="auto">
          <a:xfrm>
            <a:off x="4848810" y="3650972"/>
            <a:ext cx="2494379" cy="18420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20687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443F-4320-4290-AFBD-52FB2C3EFF1E}"/>
              </a:ext>
            </a:extLst>
          </p:cNvPr>
          <p:cNvSpPr>
            <a:spLocks noGrp="1"/>
          </p:cNvSpPr>
          <p:nvPr>
            <p:ph type="title"/>
          </p:nvPr>
        </p:nvSpPr>
        <p:spPr>
          <a:xfrm>
            <a:off x="763649" y="0"/>
            <a:ext cx="10364451" cy="1596177"/>
          </a:xfrm>
        </p:spPr>
        <p:txBody>
          <a:bodyPr/>
          <a:lstStyle/>
          <a:p>
            <a:r>
              <a:rPr lang="en-US" b="1" dirty="0"/>
              <a:t>application</a:t>
            </a:r>
            <a:endParaRPr lang="en-US" dirty="0"/>
          </a:p>
        </p:txBody>
      </p:sp>
      <p:sp>
        <p:nvSpPr>
          <p:cNvPr id="3" name="Content Placeholder 2">
            <a:extLst>
              <a:ext uri="{FF2B5EF4-FFF2-40B4-BE49-F238E27FC236}">
                <a16:creationId xmlns:a16="http://schemas.microsoft.com/office/drawing/2014/main" id="{DB10D2E1-0466-4C86-A71C-09F1FFD94405}"/>
              </a:ext>
            </a:extLst>
          </p:cNvPr>
          <p:cNvSpPr>
            <a:spLocks noGrp="1"/>
          </p:cNvSpPr>
          <p:nvPr>
            <p:ph sz="quarter" idx="13"/>
          </p:nvPr>
        </p:nvSpPr>
        <p:spPr>
          <a:xfrm>
            <a:off x="368490" y="1378424"/>
            <a:ext cx="11286698" cy="5322627"/>
          </a:xfrm>
        </p:spPr>
        <p:txBody>
          <a:bodyPr>
            <a:normAutofit fontScale="92500"/>
          </a:bodyPr>
          <a:lstStyle/>
          <a:p>
            <a:r>
              <a:rPr lang="en-US" b="1" dirty="0"/>
              <a:t>Joshua was told by God, “Have I not commanded you? Be strong and courageous! Do not tremble or be dismayed, for the Lord your God is with you wherever you go” (Josh 1:9)</a:t>
            </a:r>
          </a:p>
          <a:p>
            <a:r>
              <a:rPr lang="en-US" b="1" dirty="0"/>
              <a:t>we are also told the same in 1 Pet 5:6-11. </a:t>
            </a:r>
          </a:p>
          <a:p>
            <a:r>
              <a:rPr lang="en-US" b="1" dirty="0"/>
              <a:t>We can resist the devil by humbling ourselves to God, casting our anxiety on God through prayer, being sober of spirit, being on alert, strengthening our faith, knowing we have the grace of God on our side. </a:t>
            </a:r>
          </a:p>
          <a:p>
            <a:r>
              <a:rPr lang="en-US" b="1" dirty="0"/>
              <a:t>Ultimately, we must realize we are not alone in our struggle. If God is on our side, we do not have to worry about the details of the box score of life. </a:t>
            </a:r>
          </a:p>
          <a:p>
            <a:r>
              <a:rPr lang="en-US" b="1" dirty="0"/>
              <a:t>Instead we can have faith and confidence in His promises that in the end we will be with Him for eternity. </a:t>
            </a:r>
          </a:p>
          <a:p>
            <a:r>
              <a:rPr lang="en-US" b="1" dirty="0"/>
              <a:t>History is full of those who have faced torture and even death with their faith in God. These people are a great cloud of witness not to grow weary or get frozen by fear.</a:t>
            </a:r>
          </a:p>
          <a:p>
            <a:endParaRPr lang="en-US" b="1" dirty="0"/>
          </a:p>
        </p:txBody>
      </p:sp>
    </p:spTree>
    <p:extLst>
      <p:ext uri="{BB962C8B-B14F-4D97-AF65-F5344CB8AC3E}">
        <p14:creationId xmlns:p14="http://schemas.microsoft.com/office/powerpoint/2010/main" val="31912036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A6F413-3662-4789-8D84-68D819F2E5CD}"/>
              </a:ext>
            </a:extLst>
          </p:cNvPr>
          <p:cNvPicPr>
            <a:picLocks noChangeAspect="1"/>
          </p:cNvPicPr>
          <p:nvPr/>
        </p:nvPicPr>
        <p:blipFill>
          <a:blip r:embed="rId3"/>
          <a:stretch>
            <a:fillRect/>
          </a:stretch>
        </p:blipFill>
        <p:spPr>
          <a:xfrm>
            <a:off x="4953160" y="755746"/>
            <a:ext cx="6200163" cy="3428566"/>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F3007545-3C7A-4391-A923-46DEEF7BA447}"/>
              </a:ext>
            </a:extLst>
          </p:cNvPr>
          <p:cNvSpPr>
            <a:spLocks noGrp="1"/>
          </p:cNvSpPr>
          <p:nvPr>
            <p:ph sz="quarter" idx="13"/>
          </p:nvPr>
        </p:nvSpPr>
        <p:spPr>
          <a:xfrm>
            <a:off x="913774" y="1486116"/>
            <a:ext cx="3893978" cy="4305083"/>
          </a:xfrm>
        </p:spPr>
        <p:txBody>
          <a:bodyPr>
            <a:noAutofit/>
          </a:bodyPr>
          <a:lstStyle/>
          <a:p>
            <a:r>
              <a:rPr lang="en-US" sz="2400" b="1" dirty="0"/>
              <a:t>We must not let Satan distort our view with worldly despair </a:t>
            </a:r>
          </a:p>
          <a:p>
            <a:r>
              <a:rPr lang="en-US" sz="2400" b="1" dirty="0"/>
              <a:t>We must be strong and courageous through desperate trials in life. </a:t>
            </a:r>
          </a:p>
          <a:p>
            <a:r>
              <a:rPr lang="en-US" sz="2400" b="1" dirty="0"/>
              <a:t>Let our focus be like David, Joshua, and Christ through desperation fixed on God and His plan. </a:t>
            </a:r>
          </a:p>
          <a:p>
            <a:endParaRPr lang="en-US" sz="2400" b="1" dirty="0"/>
          </a:p>
        </p:txBody>
      </p:sp>
      <p:sp>
        <p:nvSpPr>
          <p:cNvPr id="2" name="Title 1">
            <a:extLst>
              <a:ext uri="{FF2B5EF4-FFF2-40B4-BE49-F238E27FC236}">
                <a16:creationId xmlns:a16="http://schemas.microsoft.com/office/drawing/2014/main" id="{84BCEEAC-5413-4D5A-967D-EB694E55E3FE}"/>
              </a:ext>
            </a:extLst>
          </p:cNvPr>
          <p:cNvSpPr>
            <a:spLocks noGrp="1"/>
          </p:cNvSpPr>
          <p:nvPr>
            <p:ph type="title"/>
          </p:nvPr>
        </p:nvSpPr>
        <p:spPr>
          <a:xfrm>
            <a:off x="913776" y="618518"/>
            <a:ext cx="3893976" cy="681774"/>
          </a:xfrm>
        </p:spPr>
        <p:txBody>
          <a:bodyPr anchor="b">
            <a:normAutofit/>
          </a:bodyPr>
          <a:lstStyle/>
          <a:p>
            <a:r>
              <a:rPr lang="en-US" sz="3200" b="1" dirty="0"/>
              <a:t>application</a:t>
            </a:r>
            <a:endParaRPr lang="en-US" sz="3200" dirty="0"/>
          </a:p>
        </p:txBody>
      </p:sp>
      <p:pic>
        <p:nvPicPr>
          <p:cNvPr id="9" name="Picture 8" descr="A close up of a logo&#10;&#10;Description automatically generated">
            <a:extLst>
              <a:ext uri="{FF2B5EF4-FFF2-40B4-BE49-F238E27FC236}">
                <a16:creationId xmlns:a16="http://schemas.microsoft.com/office/drawing/2014/main" id="{492BA66D-2A0E-4A87-A4EB-9557D977AAB3}"/>
              </a:ext>
            </a:extLst>
          </p:cNvPr>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962484" y="4387971"/>
            <a:ext cx="2181516" cy="17671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0924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F420-B523-4316-ADE9-4C0E2460C1C9}"/>
              </a:ext>
            </a:extLst>
          </p:cNvPr>
          <p:cNvSpPr>
            <a:spLocks noGrp="1"/>
          </p:cNvSpPr>
          <p:nvPr>
            <p:ph type="title"/>
          </p:nvPr>
        </p:nvSpPr>
        <p:spPr>
          <a:xfrm>
            <a:off x="913149" y="40019"/>
            <a:ext cx="10364451" cy="1023671"/>
          </a:xfrm>
        </p:spPr>
        <p:txBody>
          <a:bodyPr/>
          <a:lstStyle/>
          <a:p>
            <a:r>
              <a:rPr lang="en-US" b="1" dirty="0"/>
              <a:t>Introduction</a:t>
            </a:r>
          </a:p>
        </p:txBody>
      </p:sp>
      <p:sp>
        <p:nvSpPr>
          <p:cNvPr id="3" name="Content Placeholder 2">
            <a:extLst>
              <a:ext uri="{FF2B5EF4-FFF2-40B4-BE49-F238E27FC236}">
                <a16:creationId xmlns:a16="http://schemas.microsoft.com/office/drawing/2014/main" id="{5EF84121-BABD-428D-BBA8-1C0F0E4A70C8}"/>
              </a:ext>
            </a:extLst>
          </p:cNvPr>
          <p:cNvSpPr>
            <a:spLocks noGrp="1"/>
          </p:cNvSpPr>
          <p:nvPr>
            <p:ph sz="quarter" idx="13"/>
          </p:nvPr>
        </p:nvSpPr>
        <p:spPr>
          <a:xfrm>
            <a:off x="532263" y="767807"/>
            <a:ext cx="11109277" cy="4448005"/>
          </a:xfrm>
        </p:spPr>
        <p:txBody>
          <a:bodyPr>
            <a:noAutofit/>
          </a:bodyPr>
          <a:lstStyle/>
          <a:p>
            <a:r>
              <a:rPr lang="en-US" sz="2800" b="1" dirty="0"/>
              <a:t>James in the first four verses of his letter tells us trials will come.</a:t>
            </a:r>
          </a:p>
          <a:p>
            <a:r>
              <a:rPr lang="en-US" sz="2800" b="1" dirty="0"/>
              <a:t> His plea–have the right perspective because trials are used by God to bring us to righteousness. </a:t>
            </a:r>
          </a:p>
          <a:p>
            <a:r>
              <a:rPr lang="en-US" sz="2800" b="1" dirty="0"/>
              <a:t>However, through the rest of his letter, he virtually points to things that are getting in their way, things of the devil. </a:t>
            </a:r>
          </a:p>
          <a:p>
            <a:r>
              <a:rPr lang="en-US" sz="2800" b="1" dirty="0"/>
              <a:t>From inward, sinful enticements to outward struggles to struggles with our own brethren, Satan is constantly at work to turn our perspective away from righteousness-growing trials to desperate attempts that always fall short.</a:t>
            </a:r>
          </a:p>
          <a:p>
            <a:endParaRPr lang="en-US" sz="2800" b="1" dirty="0"/>
          </a:p>
        </p:txBody>
      </p:sp>
    </p:spTree>
    <p:extLst>
      <p:ext uri="{BB962C8B-B14F-4D97-AF65-F5344CB8AC3E}">
        <p14:creationId xmlns:p14="http://schemas.microsoft.com/office/powerpoint/2010/main" val="38114394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CEA2-4814-4C7C-89E7-15005B4ACBB0}"/>
              </a:ext>
            </a:extLst>
          </p:cNvPr>
          <p:cNvSpPr>
            <a:spLocks noGrp="1"/>
          </p:cNvSpPr>
          <p:nvPr>
            <p:ph type="title"/>
          </p:nvPr>
        </p:nvSpPr>
        <p:spPr>
          <a:xfrm>
            <a:off x="913775" y="618517"/>
            <a:ext cx="10364451" cy="1596177"/>
          </a:xfrm>
        </p:spPr>
        <p:txBody>
          <a:bodyPr>
            <a:normAutofit/>
          </a:bodyPr>
          <a:lstStyle/>
          <a:p>
            <a:r>
              <a:rPr lang="en-US" b="1" dirty="0"/>
              <a:t>Desperation Defined</a:t>
            </a:r>
            <a:endParaRPr lang="en-US" dirty="0"/>
          </a:p>
        </p:txBody>
      </p:sp>
      <p:pic>
        <p:nvPicPr>
          <p:cNvPr id="2050" name="Picture 1" descr="Related image">
            <a:extLst>
              <a:ext uri="{FF2B5EF4-FFF2-40B4-BE49-F238E27FC236}">
                <a16:creationId xmlns:a16="http://schemas.microsoft.com/office/drawing/2014/main" id="{602B38AA-1434-4CAA-953C-49E46ABC4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13774" y="2505456"/>
            <a:ext cx="3494466" cy="293522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BFA26FD-C4B3-4374-A9C2-5F3D6B96CD5C}"/>
              </a:ext>
            </a:extLst>
          </p:cNvPr>
          <p:cNvSpPr>
            <a:spLocks noGrp="1"/>
          </p:cNvSpPr>
          <p:nvPr>
            <p:ph sz="quarter" idx="13"/>
          </p:nvPr>
        </p:nvSpPr>
        <p:spPr>
          <a:xfrm>
            <a:off x="4837814" y="2367092"/>
            <a:ext cx="6439786" cy="3424107"/>
          </a:xfrm>
        </p:spPr>
        <p:txBody>
          <a:bodyPr>
            <a:normAutofit fontScale="92500"/>
          </a:bodyPr>
          <a:lstStyle/>
          <a:p>
            <a:r>
              <a:rPr lang="en-US" sz="3200" b="1" dirty="0"/>
              <a:t>One of Satan’s greatest tools is desperation. Desperation is defined as “a loss of hope and surrender to despair; a state of hopelessness leading to rashness.” </a:t>
            </a:r>
          </a:p>
          <a:p>
            <a:pPr marL="0" indent="0">
              <a:buNone/>
            </a:pPr>
            <a:endParaRPr lang="en-US" b="1" dirty="0"/>
          </a:p>
        </p:txBody>
      </p:sp>
    </p:spTree>
    <p:extLst>
      <p:ext uri="{BB962C8B-B14F-4D97-AF65-F5344CB8AC3E}">
        <p14:creationId xmlns:p14="http://schemas.microsoft.com/office/powerpoint/2010/main" val="2597014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60B5-93E5-4427-A961-F67E4784FAA6}"/>
              </a:ext>
            </a:extLst>
          </p:cNvPr>
          <p:cNvSpPr>
            <a:spLocks noGrp="1"/>
          </p:cNvSpPr>
          <p:nvPr>
            <p:ph type="title"/>
          </p:nvPr>
        </p:nvSpPr>
        <p:spPr>
          <a:xfrm>
            <a:off x="608974" y="59601"/>
            <a:ext cx="10364451" cy="1596177"/>
          </a:xfrm>
        </p:spPr>
        <p:txBody>
          <a:bodyPr/>
          <a:lstStyle/>
          <a:p>
            <a:r>
              <a:rPr lang="en-US" b="1" dirty="0"/>
              <a:t>Desperation Defined</a:t>
            </a:r>
            <a:endParaRPr lang="en-US" dirty="0"/>
          </a:p>
        </p:txBody>
      </p:sp>
      <p:pic>
        <p:nvPicPr>
          <p:cNvPr id="4" name="Picture 1" descr="Related image">
            <a:extLst>
              <a:ext uri="{FF2B5EF4-FFF2-40B4-BE49-F238E27FC236}">
                <a16:creationId xmlns:a16="http://schemas.microsoft.com/office/drawing/2014/main" id="{C6EFB941-5A6B-4C42-8580-422CE7635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161847" y="-44953"/>
            <a:ext cx="2149245" cy="180528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39CCF757-6286-4E4C-A61D-E10DD3A694A2}"/>
              </a:ext>
            </a:extLst>
          </p:cNvPr>
          <p:cNvSpPr>
            <a:spLocks noGrp="1"/>
          </p:cNvSpPr>
          <p:nvPr>
            <p:ph sz="quarter" idx="13"/>
          </p:nvPr>
        </p:nvSpPr>
        <p:spPr>
          <a:xfrm>
            <a:off x="608974" y="1760334"/>
            <a:ext cx="11421920" cy="4326751"/>
          </a:xfrm>
        </p:spPr>
        <p:txBody>
          <a:bodyPr>
            <a:noAutofit/>
          </a:bodyPr>
          <a:lstStyle/>
          <a:p>
            <a:r>
              <a:rPr lang="en-US" sz="2800" b="1" dirty="0"/>
              <a:t>When thinking about this definition from a Christian mindset, what jumps out as the opposite? The desperate have loss of hope…but we are to be full of hope (Rom 5:1-5). </a:t>
            </a:r>
          </a:p>
          <a:p>
            <a:r>
              <a:rPr lang="en-US" sz="2800" b="1" dirty="0"/>
              <a:t>The desperate surrender to despair…but we are to surrender to the Christ (Jam 4:7). </a:t>
            </a:r>
          </a:p>
          <a:p>
            <a:r>
              <a:rPr lang="en-US" sz="2800" b="1" dirty="0"/>
              <a:t>The desperate have a state of mind and outlook of bleakness, but our eyes are to be set on things above (Col 3:1-4).</a:t>
            </a:r>
          </a:p>
          <a:p>
            <a:r>
              <a:rPr lang="en-US" sz="2800" b="1" dirty="0"/>
              <a:t>The desperate are rash, but we are to be careful how we walk (Eph 5:15-16).</a:t>
            </a:r>
          </a:p>
          <a:p>
            <a:endParaRPr lang="en-US" sz="2800" b="1" dirty="0"/>
          </a:p>
          <a:p>
            <a:endParaRPr lang="en-US" sz="2800" b="1" dirty="0"/>
          </a:p>
          <a:p>
            <a:endParaRPr lang="en-US" sz="2800" b="1" dirty="0"/>
          </a:p>
        </p:txBody>
      </p:sp>
    </p:spTree>
    <p:extLst>
      <p:ext uri="{BB962C8B-B14F-4D97-AF65-F5344CB8AC3E}">
        <p14:creationId xmlns:p14="http://schemas.microsoft.com/office/powerpoint/2010/main" val="9703508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3AC0-6479-4A25-9BF3-C8AA52195458}"/>
              </a:ext>
            </a:extLst>
          </p:cNvPr>
          <p:cNvSpPr>
            <a:spLocks noGrp="1"/>
          </p:cNvSpPr>
          <p:nvPr>
            <p:ph type="title"/>
          </p:nvPr>
        </p:nvSpPr>
        <p:spPr/>
        <p:txBody>
          <a:bodyPr/>
          <a:lstStyle/>
          <a:p>
            <a:r>
              <a:rPr lang="en-US" b="1" dirty="0"/>
              <a:t>What to Do in Desperation</a:t>
            </a:r>
            <a:endParaRPr lang="en-US" dirty="0"/>
          </a:p>
        </p:txBody>
      </p:sp>
      <p:sp>
        <p:nvSpPr>
          <p:cNvPr id="3" name="Content Placeholder 2">
            <a:extLst>
              <a:ext uri="{FF2B5EF4-FFF2-40B4-BE49-F238E27FC236}">
                <a16:creationId xmlns:a16="http://schemas.microsoft.com/office/drawing/2014/main" id="{82E8A314-2285-4083-A599-168451A30594}"/>
              </a:ext>
            </a:extLst>
          </p:cNvPr>
          <p:cNvSpPr>
            <a:spLocks noGrp="1"/>
          </p:cNvSpPr>
          <p:nvPr>
            <p:ph sz="quarter" idx="13"/>
          </p:nvPr>
        </p:nvSpPr>
        <p:spPr>
          <a:xfrm>
            <a:off x="1063064" y="1716946"/>
            <a:ext cx="10363826" cy="3424107"/>
          </a:xfrm>
        </p:spPr>
        <p:txBody>
          <a:bodyPr>
            <a:noAutofit/>
          </a:bodyPr>
          <a:lstStyle/>
          <a:p>
            <a:r>
              <a:rPr lang="en-US" sz="3200" b="1" dirty="0"/>
              <a:t>The question to consider is not if desperation will come, but instead, what to do when one reaches the point of desperation. </a:t>
            </a:r>
          </a:p>
          <a:p>
            <a:r>
              <a:rPr lang="en-US" sz="3200" b="1" dirty="0"/>
              <a:t>What we do or how we see at that moment, in those times, could either be a tool for the devil or strengthening for the Lord. </a:t>
            </a:r>
          </a:p>
          <a:p>
            <a:r>
              <a:rPr lang="en-US" sz="3200" b="1" dirty="0"/>
              <a:t>To illustrate this, I want to briefly consider King Saul and David.</a:t>
            </a:r>
          </a:p>
          <a:p>
            <a:endParaRPr lang="en-US" sz="3200" b="1" dirty="0"/>
          </a:p>
        </p:txBody>
      </p:sp>
    </p:spTree>
    <p:extLst>
      <p:ext uri="{BB962C8B-B14F-4D97-AF65-F5344CB8AC3E}">
        <p14:creationId xmlns:p14="http://schemas.microsoft.com/office/powerpoint/2010/main" val="12199327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559210" y="268712"/>
            <a:ext cx="11246103" cy="1596177"/>
          </a:xfrm>
        </p:spPr>
        <p:txBody>
          <a:bodyPr/>
          <a:lstStyle/>
          <a:p>
            <a:r>
              <a:rPr lang="en-US" b="1" dirty="0"/>
              <a:t>Two Examples at the Crossroads of desperation</a:t>
            </a:r>
          </a:p>
        </p:txBody>
      </p:sp>
      <p:sp>
        <p:nvSpPr>
          <p:cNvPr id="3" name="Content Placeholder 2">
            <a:extLst>
              <a:ext uri="{FF2B5EF4-FFF2-40B4-BE49-F238E27FC236}">
                <a16:creationId xmlns:a16="http://schemas.microsoft.com/office/drawing/2014/main" id="{A01B5832-490E-4890-8477-D11218248B20}"/>
              </a:ext>
            </a:extLst>
          </p:cNvPr>
          <p:cNvSpPr>
            <a:spLocks noGrp="1"/>
          </p:cNvSpPr>
          <p:nvPr>
            <p:ph sz="quarter" idx="13"/>
          </p:nvPr>
        </p:nvSpPr>
        <p:spPr>
          <a:xfrm>
            <a:off x="914087" y="1618742"/>
            <a:ext cx="10363826" cy="3424107"/>
          </a:xfrm>
        </p:spPr>
        <p:txBody>
          <a:bodyPr>
            <a:noAutofit/>
          </a:bodyPr>
          <a:lstStyle/>
          <a:p>
            <a:r>
              <a:rPr lang="en-US" sz="2800" b="1" dirty="0"/>
              <a:t>We read about David and Saul’s similarities and differences in the book of 1 Samuel. </a:t>
            </a:r>
          </a:p>
          <a:p>
            <a:pPr lvl="1"/>
            <a:r>
              <a:rPr lang="en-US" sz="2800" b="1" dirty="0"/>
              <a:t>Both were chosen by God to be king (1 Sam 9; 16); </a:t>
            </a:r>
          </a:p>
          <a:p>
            <a:pPr lvl="1"/>
            <a:r>
              <a:rPr lang="en-US" sz="2800" b="1" dirty="0"/>
              <a:t>both showed great ability early on in war (1 Sam 18:7); </a:t>
            </a:r>
          </a:p>
          <a:p>
            <a:pPr lvl="1"/>
            <a:r>
              <a:rPr lang="en-US" sz="2800" b="1" dirty="0"/>
              <a:t>both had traits to make them quality kings (1 Sam 9:2; 1 Sam 17). </a:t>
            </a:r>
          </a:p>
          <a:p>
            <a:pPr lvl="1"/>
            <a:r>
              <a:rPr lang="en-US" sz="2800" b="1" dirty="0"/>
              <a:t>However, when desperation hit, these men are as opposite as they could be.</a:t>
            </a:r>
          </a:p>
          <a:p>
            <a:endParaRPr lang="en-US" sz="2800" b="1" dirty="0"/>
          </a:p>
        </p:txBody>
      </p:sp>
    </p:spTree>
    <p:extLst>
      <p:ext uri="{BB962C8B-B14F-4D97-AF65-F5344CB8AC3E}">
        <p14:creationId xmlns:p14="http://schemas.microsoft.com/office/powerpoint/2010/main" val="20235776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559210" y="268712"/>
            <a:ext cx="11314342" cy="1596177"/>
          </a:xfrm>
        </p:spPr>
        <p:txBody>
          <a:bodyPr/>
          <a:lstStyle/>
          <a:p>
            <a:r>
              <a:rPr lang="en-US" b="1" dirty="0"/>
              <a:t>TWO Examples at the Crossroads of desperation</a:t>
            </a:r>
          </a:p>
        </p:txBody>
      </p:sp>
      <p:sp>
        <p:nvSpPr>
          <p:cNvPr id="3" name="Content Placeholder 2">
            <a:extLst>
              <a:ext uri="{FF2B5EF4-FFF2-40B4-BE49-F238E27FC236}">
                <a16:creationId xmlns:a16="http://schemas.microsoft.com/office/drawing/2014/main" id="{A01B5832-490E-4890-8477-D11218248B20}"/>
              </a:ext>
            </a:extLst>
          </p:cNvPr>
          <p:cNvSpPr>
            <a:spLocks noGrp="1"/>
          </p:cNvSpPr>
          <p:nvPr>
            <p:ph sz="quarter" idx="13"/>
          </p:nvPr>
        </p:nvSpPr>
        <p:spPr>
          <a:xfrm>
            <a:off x="559209" y="1418254"/>
            <a:ext cx="11314341" cy="5439746"/>
          </a:xfrm>
        </p:spPr>
        <p:txBody>
          <a:bodyPr>
            <a:noAutofit/>
          </a:bodyPr>
          <a:lstStyle/>
          <a:p>
            <a:r>
              <a:rPr lang="en-US" sz="2200" b="1" dirty="0"/>
              <a:t>After disobeying God with an unlawful sacrifice (1 Sam 13), King Saul starts on a bad path of desperation. T</a:t>
            </a:r>
          </a:p>
          <a:p>
            <a:r>
              <a:rPr lang="en-US" sz="2200" b="1" dirty="0"/>
              <a:t>he spirit of God, which once was in Saul, now has departed, and we also read at different times how Saul was filled with a different spirit (1 Sam 16:14). </a:t>
            </a:r>
          </a:p>
          <a:p>
            <a:r>
              <a:rPr lang="en-US" sz="2200" b="1" dirty="0"/>
              <a:t>Saul was at desperation’s crossroads. Instead of yielding to God’s decision to pass the kingdom to a new lineage, he sets out to find and destroy the one to which God would give the kingdom. </a:t>
            </a:r>
          </a:p>
          <a:p>
            <a:r>
              <a:rPr lang="en-US" sz="2200" b="1" dirty="0"/>
              <a:t>This resulted in more and more bad decisions that continued to lead him away from God. </a:t>
            </a:r>
          </a:p>
          <a:p>
            <a:r>
              <a:rPr lang="en-US" sz="2200" b="1" dirty="0"/>
              <a:t>He became selfish and self-serving in his desperate attempts. Saul would go on to see his desperation the way Satan would have it–dark despair.</a:t>
            </a:r>
          </a:p>
          <a:p>
            <a:endParaRPr lang="en-US" sz="2200" b="1" dirty="0"/>
          </a:p>
        </p:txBody>
      </p:sp>
    </p:spTree>
    <p:extLst>
      <p:ext uri="{BB962C8B-B14F-4D97-AF65-F5344CB8AC3E}">
        <p14:creationId xmlns:p14="http://schemas.microsoft.com/office/powerpoint/2010/main" val="23088374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1B1FB5C-02AC-4A11-9B9E-D6FAE4AA1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a:extLst>
              <a:ext uri="{FF2B5EF4-FFF2-40B4-BE49-F238E27FC236}">
                <a16:creationId xmlns:a16="http://schemas.microsoft.com/office/drawing/2014/main" id="{3F72C88A-0506-4B12-8C66-DC9535260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3" descr="Image result for saul tries to kill david with a spear">
            <a:extLst>
              <a:ext uri="{FF2B5EF4-FFF2-40B4-BE49-F238E27FC236}">
                <a16:creationId xmlns:a16="http://schemas.microsoft.com/office/drawing/2014/main" id="{10B86CCF-9DDD-48AB-877D-34C8A643F9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27883" y="1939776"/>
            <a:ext cx="3427091" cy="3452988"/>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BE8C338B-9565-4F98-872C-2008B624B5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0DF96E-2F2C-4F87-ACEA-85C06849D71D}"/>
              </a:ext>
            </a:extLst>
          </p:cNvPr>
          <p:cNvSpPr>
            <a:spLocks noGrp="1"/>
          </p:cNvSpPr>
          <p:nvPr>
            <p:ph type="title"/>
          </p:nvPr>
        </p:nvSpPr>
        <p:spPr>
          <a:xfrm>
            <a:off x="913774" y="-177333"/>
            <a:ext cx="11278224" cy="1573863"/>
          </a:xfrm>
        </p:spPr>
        <p:txBody>
          <a:bodyPr>
            <a:normAutofit/>
          </a:bodyPr>
          <a:lstStyle/>
          <a:p>
            <a:r>
              <a:rPr lang="en-US" b="1" dirty="0"/>
              <a:t>TWO Examples at the Crossroads of desperation</a:t>
            </a:r>
          </a:p>
        </p:txBody>
      </p:sp>
      <p:sp>
        <p:nvSpPr>
          <p:cNvPr id="3" name="Content Placeholder 2">
            <a:extLst>
              <a:ext uri="{FF2B5EF4-FFF2-40B4-BE49-F238E27FC236}">
                <a16:creationId xmlns:a16="http://schemas.microsoft.com/office/drawing/2014/main" id="{A01B5832-490E-4890-8477-D11218248B20}"/>
              </a:ext>
            </a:extLst>
          </p:cNvPr>
          <p:cNvSpPr>
            <a:spLocks noGrp="1"/>
          </p:cNvSpPr>
          <p:nvPr>
            <p:ph sz="quarter" idx="13"/>
          </p:nvPr>
        </p:nvSpPr>
        <p:spPr>
          <a:xfrm>
            <a:off x="137026" y="1036037"/>
            <a:ext cx="8185879" cy="5821963"/>
          </a:xfrm>
        </p:spPr>
        <p:txBody>
          <a:bodyPr>
            <a:noAutofit/>
          </a:bodyPr>
          <a:lstStyle/>
          <a:p>
            <a:pPr>
              <a:lnSpc>
                <a:spcPct val="110000"/>
              </a:lnSpc>
            </a:pPr>
            <a:r>
              <a:rPr lang="en-US" sz="2400" b="1" dirty="0"/>
              <a:t>The path of King Saul’s desperation is easy to recognize from our viewpoint:</a:t>
            </a:r>
          </a:p>
          <a:p>
            <a:pPr lvl="1">
              <a:lnSpc>
                <a:spcPct val="110000"/>
              </a:lnSpc>
            </a:pPr>
            <a:r>
              <a:rPr lang="en-US" sz="2400" b="1" dirty="0"/>
              <a:t>Made a rash vow (1 Sam 14)</a:t>
            </a:r>
          </a:p>
          <a:p>
            <a:pPr lvl="1">
              <a:lnSpc>
                <a:spcPct val="110000"/>
              </a:lnSpc>
            </a:pPr>
            <a:r>
              <a:rPr lang="en-US" sz="2400" b="1" dirty="0"/>
              <a:t>Pushed away God and a godly man–Samuel (1 Sam 15)</a:t>
            </a:r>
          </a:p>
          <a:p>
            <a:pPr lvl="1">
              <a:lnSpc>
                <a:spcPct val="110000"/>
              </a:lnSpc>
            </a:pPr>
            <a:r>
              <a:rPr lang="en-US" sz="2400" b="1" dirty="0"/>
              <a:t>Became jealous of one fighting for him (1 Sam 18:6-9)</a:t>
            </a:r>
          </a:p>
          <a:p>
            <a:pPr lvl="1">
              <a:lnSpc>
                <a:spcPct val="110000"/>
              </a:lnSpc>
            </a:pPr>
            <a:r>
              <a:rPr lang="en-US" sz="2400" b="1" dirty="0"/>
              <a:t>Tries to kill David twice with a spear though David is helping him (1 Sam 18:10-11)</a:t>
            </a:r>
          </a:p>
          <a:p>
            <a:pPr lvl="1">
              <a:lnSpc>
                <a:spcPct val="110000"/>
              </a:lnSpc>
            </a:pPr>
            <a:r>
              <a:rPr lang="en-US" sz="2400" b="1" dirty="0"/>
              <a:t>Seeks to kill David multiple times (1 Sam 18-26)</a:t>
            </a:r>
          </a:p>
          <a:p>
            <a:pPr lvl="1">
              <a:lnSpc>
                <a:spcPct val="110000"/>
              </a:lnSpc>
            </a:pPr>
            <a:r>
              <a:rPr lang="en-US" sz="2400" b="1" dirty="0"/>
              <a:t>Turned against his own son (1 Sam 20:30-34)</a:t>
            </a:r>
          </a:p>
          <a:p>
            <a:pPr lvl="1">
              <a:lnSpc>
                <a:spcPct val="110000"/>
              </a:lnSpc>
            </a:pPr>
            <a:r>
              <a:rPr lang="en-US" sz="2400" b="1" dirty="0"/>
              <a:t>Turns to a witch instead of God (1 Sam 28)</a:t>
            </a:r>
          </a:p>
          <a:p>
            <a:pPr lvl="1">
              <a:lnSpc>
                <a:spcPct val="110000"/>
              </a:lnSpc>
            </a:pPr>
            <a:r>
              <a:rPr lang="en-US" sz="2400" b="1" dirty="0"/>
              <a:t>Ultimately, lost his life and kingdom (1 Sam 31)</a:t>
            </a:r>
          </a:p>
          <a:p>
            <a:pPr>
              <a:lnSpc>
                <a:spcPct val="110000"/>
              </a:lnSpc>
            </a:pPr>
            <a:endParaRPr lang="en-US" sz="2400" b="1" dirty="0"/>
          </a:p>
        </p:txBody>
      </p:sp>
    </p:spTree>
    <p:extLst>
      <p:ext uri="{BB962C8B-B14F-4D97-AF65-F5344CB8AC3E}">
        <p14:creationId xmlns:p14="http://schemas.microsoft.com/office/powerpoint/2010/main" val="41258310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otalTime>0</TotalTime>
  <Words>1668</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Droplet</vt:lpstr>
      <vt:lpstr>PowerPoint Presentation</vt:lpstr>
      <vt:lpstr>Darkness Lesson 10 The Devil’s Dark Distortions Desperation</vt:lpstr>
      <vt:lpstr>Introduction</vt:lpstr>
      <vt:lpstr>Desperation Defined</vt:lpstr>
      <vt:lpstr>Desperation Defined</vt:lpstr>
      <vt:lpstr>What to Do in Desperation</vt:lpstr>
      <vt:lpstr>Two Examples at the Crossroads of desperation</vt:lpstr>
      <vt:lpstr>TWO Examples at the Crossroads of desperation</vt:lpstr>
      <vt:lpstr>TWO Examples at the Crossroads of desperation</vt:lpstr>
      <vt:lpstr>TWO Examples at the Crossroads of desperation</vt:lpstr>
      <vt:lpstr>TWO Examples at the Crossroads of desperation</vt:lpstr>
      <vt:lpstr>TWO Examples at the Crossroads of desperation</vt:lpstr>
      <vt:lpstr>Two Examples at the Crossroads of desperation</vt:lpstr>
      <vt:lpstr>Two Paths on the Crossroads of Desperation</vt:lpstr>
      <vt:lpstr>Two Paths on the Crossroads of  Desperation</vt:lpstr>
      <vt:lpstr>Two Paths on the Crossroads of  Desperation</vt:lpstr>
      <vt:lpstr>application</vt:lpstr>
      <vt:lpstr>application</vt:lpstr>
      <vt:lpstr>application</vt:lpstr>
      <vt:lpstr>application</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2019-08-11T22:02:50Z</dcterms:created>
  <dcterms:modified xsi:type="dcterms:W3CDTF">2019-08-11T22:03:23Z</dcterms:modified>
</cp:coreProperties>
</file>