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sldIdLst>
    <p:sldId id="298" r:id="rId2"/>
    <p:sldId id="256" r:id="rId3"/>
    <p:sldId id="257" r:id="rId4"/>
    <p:sldId id="258" r:id="rId5"/>
    <p:sldId id="259"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5" r:id="rId19"/>
    <p:sldId id="277" r:id="rId20"/>
    <p:sldId id="278" r:id="rId21"/>
    <p:sldId id="280" r:id="rId22"/>
    <p:sldId id="276" r:id="rId23"/>
    <p:sldId id="281" r:id="rId24"/>
    <p:sldId id="299" r:id="rId25"/>
    <p:sldId id="282" r:id="rId26"/>
    <p:sldId id="284" r:id="rId27"/>
    <p:sldId id="285" r:id="rId28"/>
    <p:sldId id="283"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4" autoAdjust="0"/>
    <p:restoredTop sz="94660"/>
  </p:normalViewPr>
  <p:slideViewPr>
    <p:cSldViewPr snapToGrid="0">
      <p:cViewPr varScale="1">
        <p:scale>
          <a:sx n="86" d="100"/>
          <a:sy n="86" d="100"/>
        </p:scale>
        <p:origin x="7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8/11/2019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8/11/2019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A6E9E-A175-4B16-BEA9-CFA9D99E94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34DFB52-3062-42C4-9875-168DA0FC4457}"/>
              </a:ext>
            </a:extLst>
          </p:cNvPr>
          <p:cNvSpPr>
            <a:spLocks noGrp="1"/>
          </p:cNvSpPr>
          <p:nvPr>
            <p:ph idx="1"/>
          </p:nvPr>
        </p:nvSpPr>
        <p:spPr/>
        <p:txBody>
          <a:bodyPr/>
          <a:lstStyle/>
          <a:p>
            <a:endParaRPr lang="en-US"/>
          </a:p>
        </p:txBody>
      </p:sp>
      <p:pic>
        <p:nvPicPr>
          <p:cNvPr id="4" name="Content Placeholder 16">
            <a:extLst>
              <a:ext uri="{FF2B5EF4-FFF2-40B4-BE49-F238E27FC236}">
                <a16:creationId xmlns:a16="http://schemas.microsoft.com/office/drawing/2014/main" id="{6401BB93-C9A6-4CBF-8621-485AFAF7F0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016"/>
            <a:ext cx="12353805" cy="6949016"/>
          </a:xfrm>
          <a:prstGeom prst="rect">
            <a:avLst/>
          </a:prstGeom>
        </p:spPr>
      </p:pic>
      <p:pic>
        <p:nvPicPr>
          <p:cNvPr id="5" name="Picture 4" descr="A drawing of a face&#10;&#10;Description automatically generated">
            <a:extLst>
              <a:ext uri="{FF2B5EF4-FFF2-40B4-BE49-F238E27FC236}">
                <a16:creationId xmlns:a16="http://schemas.microsoft.com/office/drawing/2014/main" id="{1EA529C9-DF4F-4975-AA1B-580C165AF0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8426" y="376519"/>
            <a:ext cx="3796951" cy="2510118"/>
          </a:xfrm>
          <a:prstGeom prst="rect">
            <a:avLst/>
          </a:prstGeom>
        </p:spPr>
      </p:pic>
    </p:spTree>
    <p:extLst>
      <p:ext uri="{BB962C8B-B14F-4D97-AF65-F5344CB8AC3E}">
        <p14:creationId xmlns:p14="http://schemas.microsoft.com/office/powerpoint/2010/main" val="105425286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9C5BE-E4D6-411A-9C57-FDC165B3FA20}"/>
              </a:ext>
            </a:extLst>
          </p:cNvPr>
          <p:cNvSpPr>
            <a:spLocks noGrp="1"/>
          </p:cNvSpPr>
          <p:nvPr>
            <p:ph type="title"/>
          </p:nvPr>
        </p:nvSpPr>
        <p:spPr/>
        <p:txBody>
          <a:bodyPr>
            <a:normAutofit/>
          </a:bodyPr>
          <a:lstStyle/>
          <a:p>
            <a:r>
              <a:rPr lang="en-US" dirty="0"/>
              <a:t>How does this help us understand how racism is sinful?</a:t>
            </a:r>
          </a:p>
        </p:txBody>
      </p:sp>
      <p:sp>
        <p:nvSpPr>
          <p:cNvPr id="3" name="Content Placeholder 2">
            <a:extLst>
              <a:ext uri="{FF2B5EF4-FFF2-40B4-BE49-F238E27FC236}">
                <a16:creationId xmlns:a16="http://schemas.microsoft.com/office/drawing/2014/main" id="{B0A1C6D9-1FF6-47B1-9681-9445713161C6}"/>
              </a:ext>
            </a:extLst>
          </p:cNvPr>
          <p:cNvSpPr>
            <a:spLocks noGrp="1"/>
          </p:cNvSpPr>
          <p:nvPr>
            <p:ph idx="1"/>
          </p:nvPr>
        </p:nvSpPr>
        <p:spPr/>
        <p:txBody>
          <a:bodyPr>
            <a:normAutofit/>
          </a:bodyPr>
          <a:lstStyle/>
          <a:p>
            <a:r>
              <a:rPr lang="en-US" sz="3200" b="1" dirty="0"/>
              <a:t>Genesis 1:26: </a:t>
            </a:r>
            <a:r>
              <a:rPr lang="en-US" sz="3200" b="1" i="1" baseline="30000" dirty="0"/>
              <a:t>“</a:t>
            </a:r>
            <a:r>
              <a:rPr lang="en-US" sz="3200" b="1" i="1" dirty="0"/>
              <a:t>Then God said, “Let Us make man in Our image, according to Our likeness; and let them rule over the fish of the sea and over the birds of the sky and over the cattle and over all the earth, and over every creeping thing that creeps on the earth.”</a:t>
            </a:r>
            <a:r>
              <a:rPr lang="en-US" sz="3200" b="1" dirty="0"/>
              <a:t> </a:t>
            </a:r>
          </a:p>
          <a:p>
            <a:pPr marL="0" indent="0">
              <a:buNone/>
            </a:pPr>
            <a:endParaRPr lang="en-US" sz="3200" b="1" dirty="0"/>
          </a:p>
        </p:txBody>
      </p:sp>
    </p:spTree>
    <p:extLst>
      <p:ext uri="{BB962C8B-B14F-4D97-AF65-F5344CB8AC3E}">
        <p14:creationId xmlns:p14="http://schemas.microsoft.com/office/powerpoint/2010/main" val="268051230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9C5BE-E4D6-411A-9C57-FDC165B3FA20}"/>
              </a:ext>
            </a:extLst>
          </p:cNvPr>
          <p:cNvSpPr>
            <a:spLocks noGrp="1"/>
          </p:cNvSpPr>
          <p:nvPr>
            <p:ph type="title"/>
          </p:nvPr>
        </p:nvSpPr>
        <p:spPr/>
        <p:txBody>
          <a:bodyPr>
            <a:normAutofit/>
          </a:bodyPr>
          <a:lstStyle/>
          <a:p>
            <a:r>
              <a:rPr lang="en-US" dirty="0"/>
              <a:t>How does this help us understand how racism is sinful?</a:t>
            </a:r>
          </a:p>
        </p:txBody>
      </p:sp>
      <p:sp>
        <p:nvSpPr>
          <p:cNvPr id="3" name="Content Placeholder 2">
            <a:extLst>
              <a:ext uri="{FF2B5EF4-FFF2-40B4-BE49-F238E27FC236}">
                <a16:creationId xmlns:a16="http://schemas.microsoft.com/office/drawing/2014/main" id="{B0A1C6D9-1FF6-47B1-9681-9445713161C6}"/>
              </a:ext>
            </a:extLst>
          </p:cNvPr>
          <p:cNvSpPr>
            <a:spLocks noGrp="1"/>
          </p:cNvSpPr>
          <p:nvPr>
            <p:ph idx="1"/>
          </p:nvPr>
        </p:nvSpPr>
        <p:spPr>
          <a:xfrm>
            <a:off x="711992" y="676276"/>
            <a:ext cx="8534400" cy="3615267"/>
          </a:xfrm>
        </p:spPr>
        <p:txBody>
          <a:bodyPr>
            <a:normAutofit/>
          </a:bodyPr>
          <a:lstStyle/>
          <a:p>
            <a:r>
              <a:rPr lang="en-US" sz="4000" b="1" dirty="0"/>
              <a:t>Genesis 9:6: </a:t>
            </a:r>
            <a:r>
              <a:rPr lang="en-US" sz="4000" b="1" i="1" dirty="0"/>
              <a:t>“Whoever sheds man’s blood, By man his blood shall be shed,</a:t>
            </a:r>
            <a:r>
              <a:rPr lang="en-US" sz="4000" b="1" dirty="0"/>
              <a:t> </a:t>
            </a:r>
            <a:r>
              <a:rPr lang="en-US" sz="4000" b="1" i="1" dirty="0"/>
              <a:t> For in the image of God He made man.”</a:t>
            </a:r>
            <a:endParaRPr lang="en-US" sz="4000" b="1" dirty="0"/>
          </a:p>
          <a:p>
            <a:pPr marL="0" indent="0">
              <a:buNone/>
            </a:pPr>
            <a:endParaRPr lang="en-US" sz="4000" b="1" dirty="0"/>
          </a:p>
        </p:txBody>
      </p:sp>
      <p:pic>
        <p:nvPicPr>
          <p:cNvPr id="5122" name="Picture 2" descr="Image result for blood">
            <a:extLst>
              <a:ext uri="{FF2B5EF4-FFF2-40B4-BE49-F238E27FC236}">
                <a16:creationId xmlns:a16="http://schemas.microsoft.com/office/drawing/2014/main" id="{3F2D0D09-EF26-4ED9-AA23-7C0D0420BF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9434" y="863601"/>
            <a:ext cx="3083314" cy="2048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305256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9C5BE-E4D6-411A-9C57-FDC165B3FA20}"/>
              </a:ext>
            </a:extLst>
          </p:cNvPr>
          <p:cNvSpPr>
            <a:spLocks noGrp="1"/>
          </p:cNvSpPr>
          <p:nvPr>
            <p:ph type="title"/>
          </p:nvPr>
        </p:nvSpPr>
        <p:spPr>
          <a:xfrm>
            <a:off x="684212" y="5240865"/>
            <a:ext cx="8534400" cy="1507067"/>
          </a:xfrm>
        </p:spPr>
        <p:txBody>
          <a:bodyPr>
            <a:normAutofit/>
          </a:bodyPr>
          <a:lstStyle/>
          <a:p>
            <a:r>
              <a:rPr lang="en-US" dirty="0"/>
              <a:t>How does this help us understand how racism is sinful?</a:t>
            </a:r>
          </a:p>
        </p:txBody>
      </p:sp>
      <p:sp>
        <p:nvSpPr>
          <p:cNvPr id="3" name="Content Placeholder 2">
            <a:extLst>
              <a:ext uri="{FF2B5EF4-FFF2-40B4-BE49-F238E27FC236}">
                <a16:creationId xmlns:a16="http://schemas.microsoft.com/office/drawing/2014/main" id="{B0A1C6D9-1FF6-47B1-9681-9445713161C6}"/>
              </a:ext>
            </a:extLst>
          </p:cNvPr>
          <p:cNvSpPr>
            <a:spLocks noGrp="1"/>
          </p:cNvSpPr>
          <p:nvPr>
            <p:ph idx="1"/>
          </p:nvPr>
        </p:nvSpPr>
        <p:spPr>
          <a:xfrm>
            <a:off x="294267" y="1099699"/>
            <a:ext cx="8237442" cy="3811056"/>
          </a:xfrm>
        </p:spPr>
        <p:txBody>
          <a:bodyPr>
            <a:noAutofit/>
          </a:bodyPr>
          <a:lstStyle/>
          <a:p>
            <a:r>
              <a:rPr lang="en-US" sz="3200" b="1" dirty="0"/>
              <a:t>Luke 10:27-29: And he answered, “</a:t>
            </a:r>
            <a:r>
              <a:rPr lang="en-US" sz="3200" b="1" cap="small" dirty="0"/>
              <a:t>You shall love the Lord your God with all your heart, and with all your soul, and with all your strength, and with all your mind; and your neighbor as yourself</a:t>
            </a:r>
            <a:r>
              <a:rPr lang="en-US" sz="3200" b="1" dirty="0"/>
              <a:t>.” And He said to him, “You have answered correctly; </a:t>
            </a:r>
            <a:r>
              <a:rPr lang="en-US" sz="3200" b="1" cap="small" dirty="0"/>
              <a:t>do this and you will live</a:t>
            </a:r>
            <a:r>
              <a:rPr lang="en-US" sz="3200" b="1" dirty="0"/>
              <a:t>.” But wishing to justify himself, he said to Jesus, “And who is my neighbor?”</a:t>
            </a:r>
          </a:p>
          <a:p>
            <a:pPr marL="0" indent="0">
              <a:buNone/>
            </a:pPr>
            <a:endParaRPr lang="en-US" sz="3200" b="1" dirty="0"/>
          </a:p>
        </p:txBody>
      </p:sp>
      <p:pic>
        <p:nvPicPr>
          <p:cNvPr id="6146" name="Picture 2" descr="Image result for neighbor">
            <a:extLst>
              <a:ext uri="{FF2B5EF4-FFF2-40B4-BE49-F238E27FC236}">
                <a16:creationId xmlns:a16="http://schemas.microsoft.com/office/drawing/2014/main" id="{9BC4B00C-6B1B-4A3D-BD59-696B4792FB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6645" y="1454262"/>
            <a:ext cx="3935355" cy="2669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47229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9C5BE-E4D6-411A-9C57-FDC165B3FA20}"/>
              </a:ext>
            </a:extLst>
          </p:cNvPr>
          <p:cNvSpPr>
            <a:spLocks noGrp="1"/>
          </p:cNvSpPr>
          <p:nvPr>
            <p:ph type="title"/>
          </p:nvPr>
        </p:nvSpPr>
        <p:spPr>
          <a:xfrm>
            <a:off x="684212" y="5240865"/>
            <a:ext cx="8534400" cy="1507067"/>
          </a:xfrm>
        </p:spPr>
        <p:txBody>
          <a:bodyPr>
            <a:normAutofit/>
          </a:bodyPr>
          <a:lstStyle/>
          <a:p>
            <a:r>
              <a:rPr lang="en-US" dirty="0"/>
              <a:t>How does this help us understand how racism is sinful?</a:t>
            </a:r>
          </a:p>
        </p:txBody>
      </p:sp>
      <p:sp>
        <p:nvSpPr>
          <p:cNvPr id="3" name="Content Placeholder 2">
            <a:extLst>
              <a:ext uri="{FF2B5EF4-FFF2-40B4-BE49-F238E27FC236}">
                <a16:creationId xmlns:a16="http://schemas.microsoft.com/office/drawing/2014/main" id="{B0A1C6D9-1FF6-47B1-9681-9445713161C6}"/>
              </a:ext>
            </a:extLst>
          </p:cNvPr>
          <p:cNvSpPr>
            <a:spLocks noGrp="1"/>
          </p:cNvSpPr>
          <p:nvPr>
            <p:ph idx="1"/>
          </p:nvPr>
        </p:nvSpPr>
        <p:spPr>
          <a:xfrm>
            <a:off x="294266" y="1099699"/>
            <a:ext cx="10398615" cy="3811056"/>
          </a:xfrm>
        </p:spPr>
        <p:txBody>
          <a:bodyPr>
            <a:noAutofit/>
          </a:bodyPr>
          <a:lstStyle/>
          <a:p>
            <a:r>
              <a:rPr lang="en-US" sz="4800" b="1" dirty="0"/>
              <a:t>Galatians 3:28: </a:t>
            </a:r>
            <a:r>
              <a:rPr lang="en-US" sz="4800" b="1" i="1" dirty="0"/>
              <a:t>“There is neither Jew nor Greek, there is neither slave nor free man, there is neither male nor female; for you are all one in Christ Jesus.”</a:t>
            </a:r>
            <a:endParaRPr lang="en-US" sz="4800" b="1" dirty="0"/>
          </a:p>
          <a:p>
            <a:pPr marL="0" indent="0">
              <a:buNone/>
            </a:pPr>
            <a:endParaRPr lang="en-US" sz="4800" b="1" dirty="0"/>
          </a:p>
        </p:txBody>
      </p:sp>
    </p:spTree>
    <p:extLst>
      <p:ext uri="{BB962C8B-B14F-4D97-AF65-F5344CB8AC3E}">
        <p14:creationId xmlns:p14="http://schemas.microsoft.com/office/powerpoint/2010/main" val="31001558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9C5BE-E4D6-411A-9C57-FDC165B3FA20}"/>
              </a:ext>
            </a:extLst>
          </p:cNvPr>
          <p:cNvSpPr>
            <a:spLocks noGrp="1"/>
          </p:cNvSpPr>
          <p:nvPr>
            <p:ph type="title"/>
          </p:nvPr>
        </p:nvSpPr>
        <p:spPr>
          <a:xfrm>
            <a:off x="684212" y="5240865"/>
            <a:ext cx="8534400" cy="1507067"/>
          </a:xfrm>
        </p:spPr>
        <p:txBody>
          <a:bodyPr>
            <a:normAutofit/>
          </a:bodyPr>
          <a:lstStyle/>
          <a:p>
            <a:r>
              <a:rPr lang="en-US" dirty="0"/>
              <a:t>How does this help us understand how racism is sinful?</a:t>
            </a:r>
          </a:p>
        </p:txBody>
      </p:sp>
      <p:sp>
        <p:nvSpPr>
          <p:cNvPr id="3" name="Content Placeholder 2">
            <a:extLst>
              <a:ext uri="{FF2B5EF4-FFF2-40B4-BE49-F238E27FC236}">
                <a16:creationId xmlns:a16="http://schemas.microsoft.com/office/drawing/2014/main" id="{B0A1C6D9-1FF6-47B1-9681-9445713161C6}"/>
              </a:ext>
            </a:extLst>
          </p:cNvPr>
          <p:cNvSpPr>
            <a:spLocks noGrp="1"/>
          </p:cNvSpPr>
          <p:nvPr>
            <p:ph idx="1"/>
          </p:nvPr>
        </p:nvSpPr>
        <p:spPr>
          <a:xfrm>
            <a:off x="387572" y="1523472"/>
            <a:ext cx="10491922" cy="3811056"/>
          </a:xfrm>
        </p:spPr>
        <p:txBody>
          <a:bodyPr>
            <a:noAutofit/>
          </a:bodyPr>
          <a:lstStyle/>
          <a:p>
            <a:r>
              <a:rPr lang="en-US" sz="4400" b="1" dirty="0"/>
              <a:t>Matthew 7:12: </a:t>
            </a:r>
            <a:r>
              <a:rPr lang="en-US" sz="4400" b="1" i="1" dirty="0"/>
              <a:t>“In everything, therefore, treat people the same way you want them to treat you, for this is the Law and the Prophets.”</a:t>
            </a:r>
          </a:p>
          <a:p>
            <a:r>
              <a:rPr lang="en-US" sz="4400" b="1" dirty="0"/>
              <a:t>Racism is wrong. It is sinful. Let’s avoid it at all costs</a:t>
            </a:r>
            <a:endParaRPr lang="en-US" sz="4400" b="1" i="1" dirty="0"/>
          </a:p>
          <a:p>
            <a:endParaRPr lang="en-US" sz="4400" b="1" dirty="0"/>
          </a:p>
          <a:p>
            <a:pPr marL="0" indent="0">
              <a:buNone/>
            </a:pPr>
            <a:endParaRPr lang="en-US" sz="4400" b="1" dirty="0"/>
          </a:p>
        </p:txBody>
      </p:sp>
    </p:spTree>
    <p:extLst>
      <p:ext uri="{BB962C8B-B14F-4D97-AF65-F5344CB8AC3E}">
        <p14:creationId xmlns:p14="http://schemas.microsoft.com/office/powerpoint/2010/main" val="256309546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FE1D6-5181-44F2-88FB-C6427E87EACD}"/>
              </a:ext>
            </a:extLst>
          </p:cNvPr>
          <p:cNvSpPr>
            <a:spLocks noGrp="1"/>
          </p:cNvSpPr>
          <p:nvPr>
            <p:ph type="title"/>
          </p:nvPr>
        </p:nvSpPr>
        <p:spPr/>
        <p:txBody>
          <a:bodyPr/>
          <a:lstStyle/>
          <a:p>
            <a:r>
              <a:rPr lang="en-US" b="1" dirty="0"/>
              <a:t>What is the solution?</a:t>
            </a:r>
            <a:br>
              <a:rPr lang="en-US" dirty="0"/>
            </a:br>
            <a:endParaRPr lang="en-US" dirty="0"/>
          </a:p>
        </p:txBody>
      </p:sp>
      <p:sp>
        <p:nvSpPr>
          <p:cNvPr id="3" name="Content Placeholder 2">
            <a:extLst>
              <a:ext uri="{FF2B5EF4-FFF2-40B4-BE49-F238E27FC236}">
                <a16:creationId xmlns:a16="http://schemas.microsoft.com/office/drawing/2014/main" id="{08C02B34-D8F9-4413-B925-EF3EFB8DBFA1}"/>
              </a:ext>
            </a:extLst>
          </p:cNvPr>
          <p:cNvSpPr>
            <a:spLocks noGrp="1"/>
          </p:cNvSpPr>
          <p:nvPr>
            <p:ph idx="1"/>
          </p:nvPr>
        </p:nvSpPr>
        <p:spPr/>
        <p:txBody>
          <a:bodyPr>
            <a:normAutofit/>
          </a:bodyPr>
          <a:lstStyle/>
          <a:p>
            <a:r>
              <a:rPr lang="en-US" sz="4400" b="1" dirty="0"/>
              <a:t>The solution for this terrible heart condition is Jesus Christ. </a:t>
            </a:r>
          </a:p>
          <a:p>
            <a:r>
              <a:rPr lang="en-US" sz="4400" b="1" dirty="0"/>
              <a:t>God has always loved all men. </a:t>
            </a:r>
          </a:p>
        </p:txBody>
      </p:sp>
    </p:spTree>
    <p:extLst>
      <p:ext uri="{BB962C8B-B14F-4D97-AF65-F5344CB8AC3E}">
        <p14:creationId xmlns:p14="http://schemas.microsoft.com/office/powerpoint/2010/main" val="251840623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FE1D6-5181-44F2-88FB-C6427E87EACD}"/>
              </a:ext>
            </a:extLst>
          </p:cNvPr>
          <p:cNvSpPr>
            <a:spLocks noGrp="1"/>
          </p:cNvSpPr>
          <p:nvPr>
            <p:ph type="title"/>
          </p:nvPr>
        </p:nvSpPr>
        <p:spPr/>
        <p:txBody>
          <a:bodyPr>
            <a:normAutofit fontScale="90000"/>
          </a:bodyPr>
          <a:lstStyle/>
          <a:p>
            <a:r>
              <a:rPr lang="en-US" b="1" dirty="0"/>
              <a:t>What is the solution? </a:t>
            </a:r>
            <a:br>
              <a:rPr lang="en-US" b="1" dirty="0"/>
            </a:br>
            <a:r>
              <a:rPr lang="en-US" b="1" dirty="0"/>
              <a:t>discussion</a:t>
            </a:r>
            <a:br>
              <a:rPr lang="en-US" dirty="0"/>
            </a:br>
            <a:endParaRPr lang="en-US" dirty="0"/>
          </a:p>
        </p:txBody>
      </p:sp>
      <p:sp>
        <p:nvSpPr>
          <p:cNvPr id="3" name="Content Placeholder 2">
            <a:extLst>
              <a:ext uri="{FF2B5EF4-FFF2-40B4-BE49-F238E27FC236}">
                <a16:creationId xmlns:a16="http://schemas.microsoft.com/office/drawing/2014/main" id="{08C02B34-D8F9-4413-B925-EF3EFB8DBFA1}"/>
              </a:ext>
            </a:extLst>
          </p:cNvPr>
          <p:cNvSpPr>
            <a:spLocks noGrp="1"/>
          </p:cNvSpPr>
          <p:nvPr>
            <p:ph idx="1"/>
          </p:nvPr>
        </p:nvSpPr>
        <p:spPr/>
        <p:txBody>
          <a:bodyPr>
            <a:normAutofit/>
          </a:bodyPr>
          <a:lstStyle/>
          <a:p>
            <a:r>
              <a:rPr lang="en-US" sz="4800" b="1" i="1" dirty="0"/>
              <a:t>How did Jonah’s view of the people in Nineveh differ from how God viewed them?</a:t>
            </a:r>
            <a:endParaRPr lang="en-US" sz="4800" dirty="0"/>
          </a:p>
        </p:txBody>
      </p:sp>
      <p:pic>
        <p:nvPicPr>
          <p:cNvPr id="4" name="Picture 3" descr="A drawing of a face&#10;&#10;Description automatically generated">
            <a:extLst>
              <a:ext uri="{FF2B5EF4-FFF2-40B4-BE49-F238E27FC236}">
                <a16:creationId xmlns:a16="http://schemas.microsoft.com/office/drawing/2014/main" id="{603F8E71-06D2-4BEE-AD05-8AE1E32670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8162" y="4508600"/>
            <a:ext cx="3553838" cy="2349399"/>
          </a:xfrm>
          <a:prstGeom prst="rect">
            <a:avLst/>
          </a:prstGeom>
        </p:spPr>
      </p:pic>
    </p:spTree>
    <p:extLst>
      <p:ext uri="{BB962C8B-B14F-4D97-AF65-F5344CB8AC3E}">
        <p14:creationId xmlns:p14="http://schemas.microsoft.com/office/powerpoint/2010/main" val="50898573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FE1D6-5181-44F2-88FB-C6427E87EACD}"/>
              </a:ext>
            </a:extLst>
          </p:cNvPr>
          <p:cNvSpPr>
            <a:spLocks noGrp="1"/>
          </p:cNvSpPr>
          <p:nvPr>
            <p:ph type="title"/>
          </p:nvPr>
        </p:nvSpPr>
        <p:spPr>
          <a:xfrm>
            <a:off x="684211" y="5822302"/>
            <a:ext cx="9112931" cy="1035698"/>
          </a:xfrm>
        </p:spPr>
        <p:txBody>
          <a:bodyPr>
            <a:normAutofit fontScale="90000"/>
          </a:bodyPr>
          <a:lstStyle/>
          <a:p>
            <a:r>
              <a:rPr lang="en-US" b="1" dirty="0"/>
              <a:t>What is the solution?</a:t>
            </a:r>
            <a:br>
              <a:rPr lang="en-US" dirty="0"/>
            </a:br>
            <a:endParaRPr lang="en-US" dirty="0"/>
          </a:p>
        </p:txBody>
      </p:sp>
      <p:sp>
        <p:nvSpPr>
          <p:cNvPr id="3" name="Content Placeholder 2">
            <a:extLst>
              <a:ext uri="{FF2B5EF4-FFF2-40B4-BE49-F238E27FC236}">
                <a16:creationId xmlns:a16="http://schemas.microsoft.com/office/drawing/2014/main" id="{08C02B34-D8F9-4413-B925-EF3EFB8DBFA1}"/>
              </a:ext>
            </a:extLst>
          </p:cNvPr>
          <p:cNvSpPr>
            <a:spLocks noGrp="1"/>
          </p:cNvSpPr>
          <p:nvPr>
            <p:ph idx="1"/>
          </p:nvPr>
        </p:nvSpPr>
        <p:spPr>
          <a:xfrm>
            <a:off x="0" y="0"/>
            <a:ext cx="11949404" cy="5206482"/>
          </a:xfrm>
        </p:spPr>
        <p:txBody>
          <a:bodyPr>
            <a:noAutofit/>
          </a:bodyPr>
          <a:lstStyle/>
          <a:p>
            <a:r>
              <a:rPr lang="en-US" sz="2400" b="1" dirty="0"/>
              <a:t>God loves all men. Jesus loves all men.  </a:t>
            </a:r>
          </a:p>
          <a:p>
            <a:r>
              <a:rPr lang="en-US" sz="2400" b="1" dirty="0"/>
              <a:t>John 3:16 reads, </a:t>
            </a:r>
            <a:r>
              <a:rPr lang="en-US" sz="2400" b="1" i="1" dirty="0"/>
              <a:t>“For God so loved the world, that He gave His only begotten Son, that whoever believes in Him shall not perish, but have eternal life.” </a:t>
            </a:r>
            <a:endParaRPr lang="en-US" sz="2400" b="1" dirty="0"/>
          </a:p>
          <a:p>
            <a:r>
              <a:rPr lang="en-US" sz="2400" b="1" dirty="0"/>
              <a:t> When one understands that Jesus died to deliver us from our sins, it should change the way we view everyone. </a:t>
            </a:r>
          </a:p>
          <a:p>
            <a:r>
              <a:rPr lang="en-US" sz="2400" b="1" dirty="0"/>
              <a:t>God the Father loved the world so much He sent His Son to die. </a:t>
            </a:r>
          </a:p>
          <a:p>
            <a:r>
              <a:rPr lang="en-US" sz="2400" b="1" dirty="0"/>
              <a:t>Jesus is the one that can change the hearts of men.  </a:t>
            </a:r>
          </a:p>
          <a:p>
            <a:r>
              <a:rPr lang="en-US" sz="2400" b="1" dirty="0"/>
              <a:t>Mark 7:21-23 teaches,</a:t>
            </a:r>
            <a:r>
              <a:rPr lang="en-US" sz="2400" b="1" i="1" dirty="0"/>
              <a:t> </a:t>
            </a:r>
            <a:r>
              <a:rPr lang="en-US" sz="2400" b="1" i="1" baseline="30000" dirty="0"/>
              <a:t>“</a:t>
            </a:r>
            <a:r>
              <a:rPr lang="en-US" sz="2400" b="1" i="1" dirty="0"/>
              <a:t>For from within, out of the heart of men, proceed the evil thoughts, fornications, thefts, murders, adulteries, deeds of coveting and wickedness, as well as deceit, sensuality, envy, slander, pride and foolishness. All these evil things proceed from within and defile the man.” </a:t>
            </a:r>
            <a:endParaRPr lang="en-US" sz="2400" b="1" dirty="0"/>
          </a:p>
        </p:txBody>
      </p:sp>
      <p:pic>
        <p:nvPicPr>
          <p:cNvPr id="6" name="Picture 5" descr="Image result for jesus is the answer">
            <a:extLst>
              <a:ext uri="{FF2B5EF4-FFF2-40B4-BE49-F238E27FC236}">
                <a16:creationId xmlns:a16="http://schemas.microsoft.com/office/drawing/2014/main" id="{A8D521D2-36FB-49DA-90D1-925F53DFC5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1073" y="4828592"/>
            <a:ext cx="3630275" cy="2043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92749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FE1D6-5181-44F2-88FB-C6427E87EACD}"/>
              </a:ext>
            </a:extLst>
          </p:cNvPr>
          <p:cNvSpPr>
            <a:spLocks noGrp="1"/>
          </p:cNvSpPr>
          <p:nvPr>
            <p:ph type="title"/>
          </p:nvPr>
        </p:nvSpPr>
        <p:spPr>
          <a:xfrm>
            <a:off x="684211" y="5990252"/>
            <a:ext cx="9112931" cy="867747"/>
          </a:xfrm>
        </p:spPr>
        <p:txBody>
          <a:bodyPr>
            <a:normAutofit fontScale="90000"/>
          </a:bodyPr>
          <a:lstStyle/>
          <a:p>
            <a:r>
              <a:rPr lang="en-US" b="1" dirty="0"/>
              <a:t>What is the solution?</a:t>
            </a:r>
            <a:br>
              <a:rPr lang="en-US" dirty="0"/>
            </a:br>
            <a:endParaRPr lang="en-US" dirty="0"/>
          </a:p>
        </p:txBody>
      </p:sp>
      <p:sp>
        <p:nvSpPr>
          <p:cNvPr id="3" name="Content Placeholder 2">
            <a:extLst>
              <a:ext uri="{FF2B5EF4-FFF2-40B4-BE49-F238E27FC236}">
                <a16:creationId xmlns:a16="http://schemas.microsoft.com/office/drawing/2014/main" id="{08C02B34-D8F9-4413-B925-EF3EFB8DBFA1}"/>
              </a:ext>
            </a:extLst>
          </p:cNvPr>
          <p:cNvSpPr>
            <a:spLocks noGrp="1"/>
          </p:cNvSpPr>
          <p:nvPr>
            <p:ph idx="1"/>
          </p:nvPr>
        </p:nvSpPr>
        <p:spPr>
          <a:xfrm>
            <a:off x="1" y="0"/>
            <a:ext cx="12192000" cy="5822302"/>
          </a:xfrm>
        </p:spPr>
        <p:txBody>
          <a:bodyPr>
            <a:noAutofit/>
          </a:bodyPr>
          <a:lstStyle/>
          <a:p>
            <a:r>
              <a:rPr lang="en-US" sz="2400" b="1" dirty="0"/>
              <a:t>Jesus was the solution that brought both Jews and Gentiles into one body. </a:t>
            </a:r>
          </a:p>
          <a:p>
            <a:r>
              <a:rPr lang="en-US" sz="2400" b="1" dirty="0"/>
              <a:t>Ephesians 2:11-18 </a:t>
            </a:r>
            <a:r>
              <a:rPr lang="en-US" sz="2400" b="1" i="1" dirty="0"/>
              <a:t>“Therefore remember that formerly you, the Gentiles in the flesh, who are called 'Uncircumcision' by the so-called 'Circumcision,' which is performed in the flesh by human hands— remember that you were at that time separate from Christ, excluded from the commonwealth of Israel, and strangers to the covenants of promise, having no hope and without God in the world. But now in Christ Jesus you who formerly were far off have been brought near by the blood of Christ.</a:t>
            </a:r>
            <a:r>
              <a:rPr lang="en-US" sz="2400" b="1" i="1" baseline="30000" dirty="0"/>
              <a:t> </a:t>
            </a:r>
            <a:r>
              <a:rPr lang="en-US" sz="2400" b="1" i="1" dirty="0"/>
              <a:t>For He Himself is our peace, who made both groups into one and broke down the barrier of the dividing wall, by abolishing in His flesh the enmity, which is the Law of commandments contained in ordinances, so that in Himself He might make the two into one new man, thus establishing peace, and might reconcile them both in one body to God through the cross, by it having put to death the enmity. </a:t>
            </a:r>
            <a:r>
              <a:rPr lang="en-US" sz="2400" b="1" i="1" cap="small" dirty="0"/>
              <a:t>And</a:t>
            </a:r>
            <a:r>
              <a:rPr lang="en-US" sz="2400" b="1" i="1" dirty="0"/>
              <a:t> </a:t>
            </a:r>
            <a:r>
              <a:rPr lang="en-US" sz="2400" b="1" i="1" cap="small" dirty="0"/>
              <a:t>He came and preached</a:t>
            </a:r>
            <a:r>
              <a:rPr lang="en-US" sz="2400" b="1" i="1" dirty="0"/>
              <a:t> </a:t>
            </a:r>
            <a:r>
              <a:rPr lang="en-US" sz="2400" b="1" i="1" cap="small" dirty="0"/>
              <a:t>peace to you who were</a:t>
            </a:r>
            <a:r>
              <a:rPr lang="en-US" sz="2400" b="1" i="1" dirty="0"/>
              <a:t> </a:t>
            </a:r>
            <a:r>
              <a:rPr lang="en-US" sz="2400" b="1" i="1" cap="small" dirty="0"/>
              <a:t>far away, and peace to those who were</a:t>
            </a:r>
            <a:r>
              <a:rPr lang="en-US" sz="2400" b="1" i="1" dirty="0"/>
              <a:t> </a:t>
            </a:r>
            <a:r>
              <a:rPr lang="en-US" sz="2400" b="1" i="1" cap="small" dirty="0"/>
              <a:t>near</a:t>
            </a:r>
            <a:r>
              <a:rPr lang="en-US" sz="2400" b="1" i="1" dirty="0"/>
              <a:t>; for through Him we both have our access in one Spirit to the Father.”</a:t>
            </a:r>
            <a:endParaRPr lang="en-US" sz="2400" b="1" dirty="0"/>
          </a:p>
        </p:txBody>
      </p:sp>
      <p:pic>
        <p:nvPicPr>
          <p:cNvPr id="4" name="Picture 3" descr="Image result for jesus is the answer">
            <a:extLst>
              <a:ext uri="{FF2B5EF4-FFF2-40B4-BE49-F238E27FC236}">
                <a16:creationId xmlns:a16="http://schemas.microsoft.com/office/drawing/2014/main" id="{4917401D-6B33-49F6-8BB0-20C1D1E892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6313" y="5582693"/>
            <a:ext cx="2265686" cy="1275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454399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FE1D6-5181-44F2-88FB-C6427E87EACD}"/>
              </a:ext>
            </a:extLst>
          </p:cNvPr>
          <p:cNvSpPr>
            <a:spLocks noGrp="1"/>
          </p:cNvSpPr>
          <p:nvPr>
            <p:ph type="title"/>
          </p:nvPr>
        </p:nvSpPr>
        <p:spPr>
          <a:xfrm>
            <a:off x="684211" y="5990252"/>
            <a:ext cx="9112931" cy="867747"/>
          </a:xfrm>
        </p:spPr>
        <p:txBody>
          <a:bodyPr>
            <a:normAutofit fontScale="90000"/>
          </a:bodyPr>
          <a:lstStyle/>
          <a:p>
            <a:r>
              <a:rPr lang="en-US" b="1" dirty="0"/>
              <a:t>What is the solution?</a:t>
            </a:r>
            <a:br>
              <a:rPr lang="en-US" dirty="0"/>
            </a:br>
            <a:endParaRPr lang="en-US" dirty="0"/>
          </a:p>
        </p:txBody>
      </p:sp>
      <p:sp>
        <p:nvSpPr>
          <p:cNvPr id="3" name="Content Placeholder 2">
            <a:extLst>
              <a:ext uri="{FF2B5EF4-FFF2-40B4-BE49-F238E27FC236}">
                <a16:creationId xmlns:a16="http://schemas.microsoft.com/office/drawing/2014/main" id="{08C02B34-D8F9-4413-B925-EF3EFB8DBFA1}"/>
              </a:ext>
            </a:extLst>
          </p:cNvPr>
          <p:cNvSpPr>
            <a:spLocks noGrp="1"/>
          </p:cNvSpPr>
          <p:nvPr>
            <p:ph idx="1"/>
          </p:nvPr>
        </p:nvSpPr>
        <p:spPr>
          <a:xfrm>
            <a:off x="1" y="0"/>
            <a:ext cx="12192000" cy="5457217"/>
          </a:xfrm>
        </p:spPr>
        <p:txBody>
          <a:bodyPr>
            <a:noAutofit/>
          </a:bodyPr>
          <a:lstStyle/>
          <a:p>
            <a:r>
              <a:rPr lang="en-US" sz="3200" b="1" dirty="0"/>
              <a:t>While Jesus is the solution, it took a lot of time for Jews and Gentiles to come together. They did have challenges and even setbacks. They did. It took time for their hearts to change. </a:t>
            </a:r>
          </a:p>
          <a:p>
            <a:r>
              <a:rPr lang="en-US" sz="3200" b="1" dirty="0"/>
              <a:t>One of the best examples of this was with the apostle Peter.  </a:t>
            </a:r>
          </a:p>
          <a:p>
            <a:r>
              <a:rPr lang="en-US" sz="3200" b="1" dirty="0"/>
              <a:t>Acts 10:28 </a:t>
            </a:r>
            <a:r>
              <a:rPr lang="en-US" sz="3200" b="1" i="1" baseline="30000" dirty="0"/>
              <a:t>“</a:t>
            </a:r>
            <a:r>
              <a:rPr lang="en-US" sz="3200" b="1" i="1" dirty="0"/>
              <a:t>And he said to them, “You yourselves know how unlawful it is for a man who is a Jew to associate with a foreigner or to visit him; and yet God has shown me that I should not call any man unholy or unclean.”</a:t>
            </a:r>
            <a:endParaRPr lang="en-US" sz="3200" b="1" dirty="0"/>
          </a:p>
        </p:txBody>
      </p:sp>
      <p:pic>
        <p:nvPicPr>
          <p:cNvPr id="4" name="Picture 3" descr="Image result for jesus is the answer">
            <a:extLst>
              <a:ext uri="{FF2B5EF4-FFF2-40B4-BE49-F238E27FC236}">
                <a16:creationId xmlns:a16="http://schemas.microsoft.com/office/drawing/2014/main" id="{4917401D-6B33-49F6-8BB0-20C1D1E892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9572" y="5077838"/>
            <a:ext cx="3162604" cy="1780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03210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BA906-47DA-4EA4-8D56-B86AFFDE06F3}"/>
              </a:ext>
            </a:extLst>
          </p:cNvPr>
          <p:cNvSpPr>
            <a:spLocks noGrp="1"/>
          </p:cNvSpPr>
          <p:nvPr>
            <p:ph type="ctrTitle"/>
          </p:nvPr>
        </p:nvSpPr>
        <p:spPr>
          <a:xfrm>
            <a:off x="684212" y="685799"/>
            <a:ext cx="9142176" cy="2971801"/>
          </a:xfrm>
        </p:spPr>
        <p:txBody>
          <a:bodyPr>
            <a:normAutofit fontScale="90000"/>
          </a:bodyPr>
          <a:lstStyle/>
          <a:p>
            <a:r>
              <a:rPr lang="en-US" b="1" dirty="0"/>
              <a:t>Darkness Lesson 14 - Dealing With Racism and Prejudice</a:t>
            </a:r>
            <a:br>
              <a:rPr lang="en-US" dirty="0"/>
            </a:br>
            <a:endParaRPr lang="en-US" dirty="0"/>
          </a:p>
        </p:txBody>
      </p:sp>
      <p:sp>
        <p:nvSpPr>
          <p:cNvPr id="3" name="Subtitle 2">
            <a:extLst>
              <a:ext uri="{FF2B5EF4-FFF2-40B4-BE49-F238E27FC236}">
                <a16:creationId xmlns:a16="http://schemas.microsoft.com/office/drawing/2014/main" id="{4B41669C-3C76-4CEA-820A-9AE957FCAB1F}"/>
              </a:ext>
            </a:extLst>
          </p:cNvPr>
          <p:cNvSpPr>
            <a:spLocks noGrp="1"/>
          </p:cNvSpPr>
          <p:nvPr>
            <p:ph type="subTitle" idx="1"/>
          </p:nvPr>
        </p:nvSpPr>
        <p:spPr/>
        <p:txBody>
          <a:bodyPr/>
          <a:lstStyle/>
          <a:p>
            <a:endParaRPr lang="en-US"/>
          </a:p>
        </p:txBody>
      </p:sp>
      <p:pic>
        <p:nvPicPr>
          <p:cNvPr id="4" name="Picture 3" descr="A drawing of a face&#10;&#10;Description automatically generated">
            <a:extLst>
              <a:ext uri="{FF2B5EF4-FFF2-40B4-BE49-F238E27FC236}">
                <a16:creationId xmlns:a16="http://schemas.microsoft.com/office/drawing/2014/main" id="{8B7FD422-8D05-4E4E-B6B6-A4BEA8C0D3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8162" y="4508600"/>
            <a:ext cx="3553838" cy="2349399"/>
          </a:xfrm>
          <a:prstGeom prst="rect">
            <a:avLst/>
          </a:prstGeom>
        </p:spPr>
      </p:pic>
    </p:spTree>
    <p:extLst>
      <p:ext uri="{BB962C8B-B14F-4D97-AF65-F5344CB8AC3E}">
        <p14:creationId xmlns:p14="http://schemas.microsoft.com/office/powerpoint/2010/main" val="59138875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FE1D6-5181-44F2-88FB-C6427E87EACD}"/>
              </a:ext>
            </a:extLst>
          </p:cNvPr>
          <p:cNvSpPr>
            <a:spLocks noGrp="1"/>
          </p:cNvSpPr>
          <p:nvPr>
            <p:ph type="title"/>
          </p:nvPr>
        </p:nvSpPr>
        <p:spPr>
          <a:xfrm>
            <a:off x="789825" y="5402797"/>
            <a:ext cx="9112931" cy="867747"/>
          </a:xfrm>
        </p:spPr>
        <p:txBody>
          <a:bodyPr>
            <a:normAutofit fontScale="90000"/>
          </a:bodyPr>
          <a:lstStyle/>
          <a:p>
            <a:r>
              <a:rPr lang="en-US" b="1" dirty="0"/>
              <a:t>What is the solution?</a:t>
            </a:r>
            <a:br>
              <a:rPr lang="en-US" dirty="0"/>
            </a:br>
            <a:endParaRPr lang="en-US" dirty="0"/>
          </a:p>
        </p:txBody>
      </p:sp>
      <p:sp>
        <p:nvSpPr>
          <p:cNvPr id="3" name="Content Placeholder 2">
            <a:extLst>
              <a:ext uri="{FF2B5EF4-FFF2-40B4-BE49-F238E27FC236}">
                <a16:creationId xmlns:a16="http://schemas.microsoft.com/office/drawing/2014/main" id="{08C02B34-D8F9-4413-B925-EF3EFB8DBFA1}"/>
              </a:ext>
            </a:extLst>
          </p:cNvPr>
          <p:cNvSpPr>
            <a:spLocks noGrp="1"/>
          </p:cNvSpPr>
          <p:nvPr>
            <p:ph idx="1"/>
          </p:nvPr>
        </p:nvSpPr>
        <p:spPr>
          <a:xfrm>
            <a:off x="1" y="0"/>
            <a:ext cx="12192000" cy="5111020"/>
          </a:xfrm>
        </p:spPr>
        <p:txBody>
          <a:bodyPr>
            <a:noAutofit/>
          </a:bodyPr>
          <a:lstStyle/>
          <a:p>
            <a:r>
              <a:rPr lang="en-US" sz="3200" b="1" dirty="0"/>
              <a:t>Acts 11:1-3 </a:t>
            </a:r>
            <a:r>
              <a:rPr lang="en-US" sz="3200" b="1" i="1" dirty="0"/>
              <a:t>Now the apostles and the brethren who were throughout Judea heard that the Gentiles also had received the word of God. And when Peter came up to Jerusalem those who were circumcised took issue with him, saying, “You went to uncircumcised men and ate with them.”</a:t>
            </a:r>
            <a:r>
              <a:rPr lang="en-US" sz="3200" b="1" dirty="0"/>
              <a:t> </a:t>
            </a:r>
          </a:p>
          <a:p>
            <a:r>
              <a:rPr lang="en-US" sz="3200" b="1" dirty="0"/>
              <a:t>It took a lot for Peter to go to the house of Cornelius. Even when he got to his house, it was uncomfortable for him. But in the process of time, he would learn that </a:t>
            </a:r>
            <a:r>
              <a:rPr lang="en-US" sz="3200" b="1" i="1" dirty="0"/>
              <a:t>“God is not one to show partiality.” </a:t>
            </a:r>
            <a:endParaRPr lang="en-US" sz="3200" b="1" dirty="0"/>
          </a:p>
        </p:txBody>
      </p:sp>
      <p:pic>
        <p:nvPicPr>
          <p:cNvPr id="4" name="Picture 3" descr="Image result for jesus is the answer">
            <a:extLst>
              <a:ext uri="{FF2B5EF4-FFF2-40B4-BE49-F238E27FC236}">
                <a16:creationId xmlns:a16="http://schemas.microsoft.com/office/drawing/2014/main" id="{4917401D-6B33-49F6-8BB0-20C1D1E892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3809" y="4815343"/>
            <a:ext cx="3628947" cy="2042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73715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FE1D6-5181-44F2-88FB-C6427E87EACD}"/>
              </a:ext>
            </a:extLst>
          </p:cNvPr>
          <p:cNvSpPr>
            <a:spLocks noGrp="1"/>
          </p:cNvSpPr>
          <p:nvPr>
            <p:ph type="title"/>
          </p:nvPr>
        </p:nvSpPr>
        <p:spPr>
          <a:xfrm>
            <a:off x="723122" y="5582694"/>
            <a:ext cx="9112931" cy="867747"/>
          </a:xfrm>
        </p:spPr>
        <p:txBody>
          <a:bodyPr>
            <a:normAutofit fontScale="90000"/>
          </a:bodyPr>
          <a:lstStyle/>
          <a:p>
            <a:r>
              <a:rPr lang="en-US" b="1" dirty="0"/>
              <a:t>What is the solution?</a:t>
            </a:r>
            <a:br>
              <a:rPr lang="en-US" dirty="0"/>
            </a:br>
            <a:endParaRPr lang="en-US" dirty="0"/>
          </a:p>
        </p:txBody>
      </p:sp>
      <p:sp>
        <p:nvSpPr>
          <p:cNvPr id="3" name="Content Placeholder 2">
            <a:extLst>
              <a:ext uri="{FF2B5EF4-FFF2-40B4-BE49-F238E27FC236}">
                <a16:creationId xmlns:a16="http://schemas.microsoft.com/office/drawing/2014/main" id="{08C02B34-D8F9-4413-B925-EF3EFB8DBFA1}"/>
              </a:ext>
            </a:extLst>
          </p:cNvPr>
          <p:cNvSpPr>
            <a:spLocks noGrp="1"/>
          </p:cNvSpPr>
          <p:nvPr>
            <p:ph idx="1"/>
          </p:nvPr>
        </p:nvSpPr>
        <p:spPr>
          <a:xfrm>
            <a:off x="1" y="0"/>
            <a:ext cx="12192000" cy="5379396"/>
          </a:xfrm>
        </p:spPr>
        <p:txBody>
          <a:bodyPr>
            <a:noAutofit/>
          </a:bodyPr>
          <a:lstStyle/>
          <a:p>
            <a:r>
              <a:rPr lang="en-US" sz="4000" b="1" dirty="0"/>
              <a:t>Peter and others in the first century help us to see that it is possible for hearts to change. </a:t>
            </a:r>
          </a:p>
          <a:p>
            <a:r>
              <a:rPr lang="en-US" sz="4000" b="1" dirty="0"/>
              <a:t>Acts 11:18 </a:t>
            </a:r>
            <a:r>
              <a:rPr lang="en-US" sz="4000" b="1" i="1" dirty="0"/>
              <a:t>When they heard this, they quieted down and glorified God, saying, ‘Well then, God has granted to the Gentiles also the repentance that leads to life.’” </a:t>
            </a:r>
            <a:r>
              <a:rPr lang="en-US" sz="4000" b="1" dirty="0"/>
              <a:t>If they were able to change, people can change today. </a:t>
            </a:r>
          </a:p>
        </p:txBody>
      </p:sp>
      <p:pic>
        <p:nvPicPr>
          <p:cNvPr id="4" name="Picture 3" descr="Image result for jesus is the answer">
            <a:extLst>
              <a:ext uri="{FF2B5EF4-FFF2-40B4-BE49-F238E27FC236}">
                <a16:creationId xmlns:a16="http://schemas.microsoft.com/office/drawing/2014/main" id="{4917401D-6B33-49F6-8BB0-20C1D1E892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9571" y="5034363"/>
            <a:ext cx="3239841" cy="1823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247045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DDDCE-A883-4C35-91FE-ADAF934632B9}"/>
              </a:ext>
            </a:extLst>
          </p:cNvPr>
          <p:cNvSpPr>
            <a:spLocks noGrp="1"/>
          </p:cNvSpPr>
          <p:nvPr>
            <p:ph type="title"/>
          </p:nvPr>
        </p:nvSpPr>
        <p:spPr>
          <a:xfrm>
            <a:off x="995496" y="5440643"/>
            <a:ext cx="8534400" cy="1507067"/>
          </a:xfrm>
        </p:spPr>
        <p:txBody>
          <a:bodyPr/>
          <a:lstStyle/>
          <a:p>
            <a:r>
              <a:rPr lang="en-US" b="1" dirty="0"/>
              <a:t>How should we respond?</a:t>
            </a:r>
            <a:br>
              <a:rPr lang="en-US" dirty="0"/>
            </a:br>
            <a:endParaRPr lang="en-US" dirty="0"/>
          </a:p>
        </p:txBody>
      </p:sp>
      <p:sp>
        <p:nvSpPr>
          <p:cNvPr id="3" name="Content Placeholder 2">
            <a:extLst>
              <a:ext uri="{FF2B5EF4-FFF2-40B4-BE49-F238E27FC236}">
                <a16:creationId xmlns:a16="http://schemas.microsoft.com/office/drawing/2014/main" id="{DF7BE822-515F-4402-94B7-CE423C6EF942}"/>
              </a:ext>
            </a:extLst>
          </p:cNvPr>
          <p:cNvSpPr>
            <a:spLocks noGrp="1"/>
          </p:cNvSpPr>
          <p:nvPr>
            <p:ph idx="1"/>
          </p:nvPr>
        </p:nvSpPr>
        <p:spPr>
          <a:xfrm>
            <a:off x="762033" y="919264"/>
            <a:ext cx="9928665" cy="3615267"/>
          </a:xfrm>
        </p:spPr>
        <p:txBody>
          <a:bodyPr>
            <a:noAutofit/>
          </a:bodyPr>
          <a:lstStyle/>
          <a:p>
            <a:r>
              <a:rPr lang="en-US" sz="3200" b="1" dirty="0"/>
              <a:t>We know all of the right things to say. </a:t>
            </a:r>
          </a:p>
          <a:p>
            <a:r>
              <a:rPr lang="en-US" sz="3200" b="1" dirty="0"/>
              <a:t>We know racism is sinful and that Jesus is the solution. </a:t>
            </a:r>
          </a:p>
          <a:p>
            <a:r>
              <a:rPr lang="en-US" sz="3200" b="1" dirty="0"/>
              <a:t>Yet, if not careful, racism or implicit bias can still get the best of us. </a:t>
            </a:r>
          </a:p>
          <a:p>
            <a:r>
              <a:rPr lang="en-US" sz="3200" b="1" dirty="0"/>
              <a:t>There are some things that we all need to consider and do. </a:t>
            </a:r>
          </a:p>
          <a:p>
            <a:r>
              <a:rPr lang="en-US" sz="3200" b="1" dirty="0"/>
              <a:t>They are not always easy, but should still be done. </a:t>
            </a:r>
          </a:p>
        </p:txBody>
      </p:sp>
    </p:spTree>
    <p:extLst>
      <p:ext uri="{BB962C8B-B14F-4D97-AF65-F5344CB8AC3E}">
        <p14:creationId xmlns:p14="http://schemas.microsoft.com/office/powerpoint/2010/main" val="365282910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D5C95-721C-4740-AFE2-72E1BE42B865}"/>
              </a:ext>
            </a:extLst>
          </p:cNvPr>
          <p:cNvSpPr>
            <a:spLocks noGrp="1"/>
          </p:cNvSpPr>
          <p:nvPr>
            <p:ph type="title"/>
          </p:nvPr>
        </p:nvSpPr>
        <p:spPr>
          <a:xfrm>
            <a:off x="382655" y="5814881"/>
            <a:ext cx="8534400" cy="1030513"/>
          </a:xfrm>
        </p:spPr>
        <p:txBody>
          <a:bodyPr>
            <a:normAutofit fontScale="90000"/>
          </a:bodyPr>
          <a:lstStyle/>
          <a:p>
            <a:r>
              <a:rPr lang="en-US" b="1" dirty="0"/>
              <a:t>How should we respond?</a:t>
            </a:r>
            <a:br>
              <a:rPr lang="en-US" b="1" dirty="0"/>
            </a:br>
            <a:r>
              <a:rPr lang="en-US" b="1" dirty="0"/>
              <a:t>EXAMINE YOUR HEART</a:t>
            </a:r>
            <a:br>
              <a:rPr lang="en-US" dirty="0"/>
            </a:br>
            <a:endParaRPr lang="en-US" dirty="0"/>
          </a:p>
        </p:txBody>
      </p:sp>
      <p:sp>
        <p:nvSpPr>
          <p:cNvPr id="3" name="Content Placeholder 2">
            <a:extLst>
              <a:ext uri="{FF2B5EF4-FFF2-40B4-BE49-F238E27FC236}">
                <a16:creationId xmlns:a16="http://schemas.microsoft.com/office/drawing/2014/main" id="{C542AA04-8567-40CF-8F6B-863950CA68A6}"/>
              </a:ext>
            </a:extLst>
          </p:cNvPr>
          <p:cNvSpPr>
            <a:spLocks noGrp="1"/>
          </p:cNvSpPr>
          <p:nvPr>
            <p:ph idx="1"/>
          </p:nvPr>
        </p:nvSpPr>
        <p:spPr>
          <a:xfrm>
            <a:off x="251910" y="1199381"/>
            <a:ext cx="11688180" cy="3615267"/>
          </a:xfrm>
        </p:spPr>
        <p:txBody>
          <a:bodyPr>
            <a:noAutofit/>
          </a:bodyPr>
          <a:lstStyle/>
          <a:p>
            <a:r>
              <a:rPr lang="en-US" sz="3200" b="1" dirty="0"/>
              <a:t>Acts 10:34 teaches, </a:t>
            </a:r>
            <a:r>
              <a:rPr lang="en-US" sz="3200" b="1" i="1" baseline="30000" dirty="0"/>
              <a:t>“</a:t>
            </a:r>
            <a:r>
              <a:rPr lang="en-US" sz="3200" b="1" i="1" dirty="0"/>
              <a:t>Opening his mouth, Peter said: ‘I most certainly understand now that God is not one to show partiality.</a:t>
            </a:r>
            <a:r>
              <a:rPr lang="en-US" sz="3200" b="1" dirty="0"/>
              <a:t>’” </a:t>
            </a:r>
          </a:p>
          <a:p>
            <a:r>
              <a:rPr lang="en-US" sz="3200" b="1" dirty="0"/>
              <a:t>As Christians, we should always be doing this. We need to take some time and really consider if we have some blind spots that have been causing us to treat or view our brethren and people in the world the wrong way. </a:t>
            </a:r>
          </a:p>
          <a:p>
            <a:endParaRPr lang="en-US" sz="3200" b="1" dirty="0"/>
          </a:p>
        </p:txBody>
      </p:sp>
    </p:spTree>
    <p:extLst>
      <p:ext uri="{BB962C8B-B14F-4D97-AF65-F5344CB8AC3E}">
        <p14:creationId xmlns:p14="http://schemas.microsoft.com/office/powerpoint/2010/main" val="162070426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D5C95-721C-4740-AFE2-72E1BE42B865}"/>
              </a:ext>
            </a:extLst>
          </p:cNvPr>
          <p:cNvSpPr>
            <a:spLocks noGrp="1"/>
          </p:cNvSpPr>
          <p:nvPr>
            <p:ph type="title"/>
          </p:nvPr>
        </p:nvSpPr>
        <p:spPr>
          <a:xfrm>
            <a:off x="382655" y="5814881"/>
            <a:ext cx="8534400" cy="1030513"/>
          </a:xfrm>
        </p:spPr>
        <p:txBody>
          <a:bodyPr>
            <a:normAutofit fontScale="90000"/>
          </a:bodyPr>
          <a:lstStyle/>
          <a:p>
            <a:r>
              <a:rPr lang="en-US" b="1" dirty="0"/>
              <a:t>How should we respond?</a:t>
            </a:r>
            <a:br>
              <a:rPr lang="en-US" b="1" dirty="0"/>
            </a:br>
            <a:r>
              <a:rPr lang="en-US" b="1" dirty="0"/>
              <a:t>EXAMINE YOUR HEART</a:t>
            </a:r>
            <a:br>
              <a:rPr lang="en-US" dirty="0"/>
            </a:br>
            <a:endParaRPr lang="en-US" dirty="0"/>
          </a:p>
        </p:txBody>
      </p:sp>
      <p:sp>
        <p:nvSpPr>
          <p:cNvPr id="3" name="Content Placeholder 2">
            <a:extLst>
              <a:ext uri="{FF2B5EF4-FFF2-40B4-BE49-F238E27FC236}">
                <a16:creationId xmlns:a16="http://schemas.microsoft.com/office/drawing/2014/main" id="{C542AA04-8567-40CF-8F6B-863950CA68A6}"/>
              </a:ext>
            </a:extLst>
          </p:cNvPr>
          <p:cNvSpPr>
            <a:spLocks noGrp="1"/>
          </p:cNvSpPr>
          <p:nvPr>
            <p:ph idx="1"/>
          </p:nvPr>
        </p:nvSpPr>
        <p:spPr>
          <a:xfrm>
            <a:off x="268568" y="297832"/>
            <a:ext cx="11654864" cy="5331180"/>
          </a:xfrm>
        </p:spPr>
        <p:txBody>
          <a:bodyPr>
            <a:noAutofit/>
          </a:bodyPr>
          <a:lstStyle/>
          <a:p>
            <a:r>
              <a:rPr lang="en-US" b="1" dirty="0"/>
              <a:t>Think about the following:</a:t>
            </a:r>
          </a:p>
          <a:p>
            <a:pPr lvl="0"/>
            <a:r>
              <a:rPr lang="en-US" b="1" dirty="0"/>
              <a:t>How we talk about other people: Are we using inappropriate speech in our homes as we talk about others of different races? If so, why? We should repent if so. </a:t>
            </a:r>
          </a:p>
          <a:p>
            <a:pPr lvl="0"/>
            <a:r>
              <a:rPr lang="en-US" b="1" dirty="0"/>
              <a:t>When someone brings up an issue about, am I truly listening or am I preparing what I am going to say as they speak?</a:t>
            </a:r>
          </a:p>
          <a:p>
            <a:pPr lvl="0"/>
            <a:r>
              <a:rPr lang="en-US" b="1" dirty="0"/>
              <a:t>Am I </a:t>
            </a:r>
            <a:r>
              <a:rPr lang="en-US" b="1" dirty="0" err="1"/>
              <a:t>lefting</a:t>
            </a:r>
            <a:r>
              <a:rPr lang="en-US" b="1" dirty="0"/>
              <a:t> or righting the issue (MSNBC vs. </a:t>
            </a:r>
            <a:r>
              <a:rPr lang="en-US" b="1" dirty="0" err="1"/>
              <a:t>Foxnews</a:t>
            </a:r>
            <a:r>
              <a:rPr lang="en-US" b="1" dirty="0"/>
              <a:t>) when it comes to race? Or am I really trying to look at it and understand what others are going through with the proper vision?</a:t>
            </a:r>
          </a:p>
          <a:p>
            <a:pPr lvl="0"/>
            <a:r>
              <a:rPr lang="en-US" b="1" dirty="0"/>
              <a:t>When I hear or see others acting or speaking in a sinful way, am I too afraid to say anything? </a:t>
            </a:r>
          </a:p>
          <a:p>
            <a:pPr lvl="0"/>
            <a:r>
              <a:rPr lang="en-US" b="1" dirty="0"/>
              <a:t>Have I allowed past experiences to get in the way of me being sympathetic towards others now? </a:t>
            </a:r>
          </a:p>
          <a:p>
            <a:pPr lvl="0"/>
            <a:r>
              <a:rPr lang="en-US" b="1" dirty="0"/>
              <a:t>If you see a black man with a white woman, or a white man with a black woman, does that make you feel uncomfortable? If so, ask yourself why? It may help uncover some things you have not considered.</a:t>
            </a:r>
          </a:p>
          <a:p>
            <a:endParaRPr lang="en-US" b="1" dirty="0"/>
          </a:p>
        </p:txBody>
      </p:sp>
    </p:spTree>
    <p:extLst>
      <p:ext uri="{BB962C8B-B14F-4D97-AF65-F5344CB8AC3E}">
        <p14:creationId xmlns:p14="http://schemas.microsoft.com/office/powerpoint/2010/main" val="282960176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0A928-9C87-44A3-B276-41595205F7BE}"/>
              </a:ext>
            </a:extLst>
          </p:cNvPr>
          <p:cNvSpPr>
            <a:spLocks noGrp="1"/>
          </p:cNvSpPr>
          <p:nvPr>
            <p:ph type="title"/>
          </p:nvPr>
        </p:nvSpPr>
        <p:spPr>
          <a:xfrm>
            <a:off x="593320" y="4905621"/>
            <a:ext cx="8534400" cy="1507067"/>
          </a:xfrm>
        </p:spPr>
        <p:txBody>
          <a:bodyPr/>
          <a:lstStyle/>
          <a:p>
            <a:r>
              <a:rPr lang="en-US" b="1" dirty="0"/>
              <a:t>How should we respond?</a:t>
            </a:r>
            <a:br>
              <a:rPr lang="en-US" b="1" dirty="0"/>
            </a:br>
            <a:r>
              <a:rPr lang="en-US" b="1" dirty="0"/>
              <a:t>Be a pioneer</a:t>
            </a:r>
            <a:endParaRPr lang="en-US" dirty="0"/>
          </a:p>
        </p:txBody>
      </p:sp>
      <p:sp>
        <p:nvSpPr>
          <p:cNvPr id="3" name="Content Placeholder 2">
            <a:extLst>
              <a:ext uri="{FF2B5EF4-FFF2-40B4-BE49-F238E27FC236}">
                <a16:creationId xmlns:a16="http://schemas.microsoft.com/office/drawing/2014/main" id="{562C50DF-5640-43A5-86DF-2CAC521A4822}"/>
              </a:ext>
            </a:extLst>
          </p:cNvPr>
          <p:cNvSpPr>
            <a:spLocks noGrp="1"/>
          </p:cNvSpPr>
          <p:nvPr>
            <p:ph idx="1"/>
          </p:nvPr>
        </p:nvSpPr>
        <p:spPr>
          <a:xfrm>
            <a:off x="327163" y="714983"/>
            <a:ext cx="8534400" cy="3615267"/>
          </a:xfrm>
        </p:spPr>
        <p:txBody>
          <a:bodyPr>
            <a:noAutofit/>
          </a:bodyPr>
          <a:lstStyle/>
          <a:p>
            <a:r>
              <a:rPr lang="en-US" sz="2800" b="1" dirty="0"/>
              <a:t>Acts 9:26-27 reads, </a:t>
            </a:r>
            <a:r>
              <a:rPr lang="en-US" sz="2800" b="1" i="1" baseline="30000" dirty="0"/>
              <a:t>“</a:t>
            </a:r>
            <a:r>
              <a:rPr lang="en-US" sz="2800" b="1" i="1" dirty="0"/>
              <a:t>When he came to Jerusalem, he was trying to associate with the disciples; but they were all afraid of him, not believing that he was a disciple. But Barnabas took hold of him and brought him to the apostles and described to them how he had seen the Lord on the road, and that He had talked to him, and how at Damascus he had spoken out boldly in the name of Jesus.”</a:t>
            </a:r>
            <a:endParaRPr lang="en-US" sz="2800" b="1" dirty="0"/>
          </a:p>
        </p:txBody>
      </p:sp>
      <p:pic>
        <p:nvPicPr>
          <p:cNvPr id="8194" name="Picture 2" descr="Image result for leader">
            <a:extLst>
              <a:ext uri="{FF2B5EF4-FFF2-40B4-BE49-F238E27FC236}">
                <a16:creationId xmlns:a16="http://schemas.microsoft.com/office/drawing/2014/main" id="{FED3565F-DC28-4BED-B152-CBA4362057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7720" y="1462323"/>
            <a:ext cx="2737117" cy="2506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767961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0A928-9C87-44A3-B276-41595205F7BE}"/>
              </a:ext>
            </a:extLst>
          </p:cNvPr>
          <p:cNvSpPr>
            <a:spLocks noGrp="1"/>
          </p:cNvSpPr>
          <p:nvPr>
            <p:ph type="title"/>
          </p:nvPr>
        </p:nvSpPr>
        <p:spPr>
          <a:xfrm>
            <a:off x="684212" y="4983692"/>
            <a:ext cx="8534400" cy="1507067"/>
          </a:xfrm>
        </p:spPr>
        <p:txBody>
          <a:bodyPr/>
          <a:lstStyle/>
          <a:p>
            <a:r>
              <a:rPr lang="en-US" b="1" dirty="0"/>
              <a:t>How should we respond?</a:t>
            </a:r>
            <a:br>
              <a:rPr lang="en-US" b="1" dirty="0"/>
            </a:br>
            <a:r>
              <a:rPr lang="en-US" b="1" dirty="0"/>
              <a:t>Be a pioneer</a:t>
            </a:r>
            <a:endParaRPr lang="en-US" dirty="0"/>
          </a:p>
        </p:txBody>
      </p:sp>
      <p:sp>
        <p:nvSpPr>
          <p:cNvPr id="3" name="Content Placeholder 2">
            <a:extLst>
              <a:ext uri="{FF2B5EF4-FFF2-40B4-BE49-F238E27FC236}">
                <a16:creationId xmlns:a16="http://schemas.microsoft.com/office/drawing/2014/main" id="{562C50DF-5640-43A5-86DF-2CAC521A4822}"/>
              </a:ext>
            </a:extLst>
          </p:cNvPr>
          <p:cNvSpPr>
            <a:spLocks noGrp="1"/>
          </p:cNvSpPr>
          <p:nvPr>
            <p:ph idx="1"/>
          </p:nvPr>
        </p:nvSpPr>
        <p:spPr>
          <a:xfrm>
            <a:off x="428017" y="138509"/>
            <a:ext cx="8790595" cy="5214024"/>
          </a:xfrm>
        </p:spPr>
        <p:txBody>
          <a:bodyPr>
            <a:normAutofit/>
          </a:bodyPr>
          <a:lstStyle/>
          <a:p>
            <a:r>
              <a:rPr lang="en-US" sz="2400" b="1" dirty="0"/>
              <a:t>I love the phrase, “Be a pioneer.” Be like Barnabas. Remember what he did? When the saints were afraid of Paul, it was Barnabas who helped bridge the gap. It is a good thing that he did! He was bold and courageous. This is the mindset we must have. Be a person that unites people. Be a person that fixes a situation. When it comes to race, there are so many things we can do. </a:t>
            </a:r>
          </a:p>
          <a:p>
            <a:r>
              <a:rPr lang="en-US" sz="2400" b="1" dirty="0"/>
              <a:t>One could start a study in their home discussing this very issue. I think one of the best things to do is for us to open up our homes more.  </a:t>
            </a:r>
          </a:p>
          <a:p>
            <a:r>
              <a:rPr lang="en-US" sz="2400" b="1" dirty="0"/>
              <a:t>Acts 10:48 illustrates, </a:t>
            </a:r>
            <a:r>
              <a:rPr lang="en-US" sz="2400" b="1" i="1" baseline="30000" dirty="0"/>
              <a:t>“</a:t>
            </a:r>
            <a:r>
              <a:rPr lang="en-US" sz="2400" b="1" i="1" dirty="0"/>
              <a:t>And he ordered them to be baptized in the name of Jesus Christ. Then they asked him to stay on for a few days.”</a:t>
            </a:r>
            <a:endParaRPr lang="en-US" sz="2400" b="1" dirty="0"/>
          </a:p>
        </p:txBody>
      </p:sp>
      <p:pic>
        <p:nvPicPr>
          <p:cNvPr id="9218" name="Picture 2" descr="Image result for leader">
            <a:extLst>
              <a:ext uri="{FF2B5EF4-FFF2-40B4-BE49-F238E27FC236}">
                <a16:creationId xmlns:a16="http://schemas.microsoft.com/office/drawing/2014/main" id="{22962B41-F1C5-4EA9-BBD5-3921E80F34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4756" y="1279063"/>
            <a:ext cx="2652138" cy="2428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83576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0A928-9C87-44A3-B276-41595205F7BE}"/>
              </a:ext>
            </a:extLst>
          </p:cNvPr>
          <p:cNvSpPr>
            <a:spLocks noGrp="1"/>
          </p:cNvSpPr>
          <p:nvPr>
            <p:ph type="title"/>
          </p:nvPr>
        </p:nvSpPr>
        <p:spPr>
          <a:xfrm>
            <a:off x="738187" y="5168268"/>
            <a:ext cx="8534400" cy="1507067"/>
          </a:xfrm>
        </p:spPr>
        <p:txBody>
          <a:bodyPr/>
          <a:lstStyle/>
          <a:p>
            <a:r>
              <a:rPr lang="en-US" b="1" dirty="0"/>
              <a:t>How should we respond?</a:t>
            </a:r>
            <a:br>
              <a:rPr lang="en-US" b="1" dirty="0"/>
            </a:br>
            <a:r>
              <a:rPr lang="en-US" b="1" dirty="0"/>
              <a:t>Be a pioneer</a:t>
            </a:r>
            <a:endParaRPr lang="en-US" dirty="0"/>
          </a:p>
        </p:txBody>
      </p:sp>
      <p:sp>
        <p:nvSpPr>
          <p:cNvPr id="3" name="Content Placeholder 2">
            <a:extLst>
              <a:ext uri="{FF2B5EF4-FFF2-40B4-BE49-F238E27FC236}">
                <a16:creationId xmlns:a16="http://schemas.microsoft.com/office/drawing/2014/main" id="{562C50DF-5640-43A5-86DF-2CAC521A4822}"/>
              </a:ext>
            </a:extLst>
          </p:cNvPr>
          <p:cNvSpPr>
            <a:spLocks noGrp="1"/>
          </p:cNvSpPr>
          <p:nvPr>
            <p:ph idx="1"/>
          </p:nvPr>
        </p:nvSpPr>
        <p:spPr>
          <a:xfrm>
            <a:off x="2626468" y="-116731"/>
            <a:ext cx="9562357" cy="5515582"/>
          </a:xfrm>
        </p:spPr>
        <p:txBody>
          <a:bodyPr>
            <a:normAutofit lnSpcReduction="10000"/>
          </a:bodyPr>
          <a:lstStyle/>
          <a:p>
            <a:r>
              <a:rPr lang="en-US" b="1" dirty="0"/>
              <a:t>Remember when Peter and the other Jews stayed at the house of Cornelius? Can you imagine all of them sitting down for breakfast the next day? </a:t>
            </a:r>
          </a:p>
          <a:p>
            <a:r>
              <a:rPr lang="en-US" b="1" dirty="0"/>
              <a:t>Have some genuine conversations about race with others. Talk about what terms may be appropriate or not appropriate to use. Truly seek to understand the struggles and challenges others have been through. </a:t>
            </a:r>
          </a:p>
          <a:p>
            <a:r>
              <a:rPr lang="en-US" b="1" dirty="0"/>
              <a:t>Learn about different experiences those in your congregation may have experienced in the past and in the present. </a:t>
            </a:r>
          </a:p>
          <a:p>
            <a:r>
              <a:rPr lang="en-US" b="1" dirty="0"/>
              <a:t>I believe too many brethren will vent and try to have a conversation on Facebook about this topic. I do not believe that will work. It often creates more problems. </a:t>
            </a:r>
          </a:p>
          <a:p>
            <a:r>
              <a:rPr lang="en-US" b="1" dirty="0"/>
              <a:t>Less talking via social media and more face to face conversations are needed. </a:t>
            </a:r>
          </a:p>
          <a:p>
            <a:r>
              <a:rPr lang="en-US" b="1" dirty="0"/>
              <a:t>This will require courage, time, and effort. Make it a priority.  The more we talk about it and focus on Jesus, the more things will improve. </a:t>
            </a:r>
          </a:p>
          <a:p>
            <a:r>
              <a:rPr lang="en-US" b="1" dirty="0"/>
              <a:t>Teach a class on this subject. Preach a sermon on it. Be bold! </a:t>
            </a:r>
          </a:p>
        </p:txBody>
      </p:sp>
      <p:pic>
        <p:nvPicPr>
          <p:cNvPr id="10242" name="Picture 2" descr="Image result for leader">
            <a:extLst>
              <a:ext uri="{FF2B5EF4-FFF2-40B4-BE49-F238E27FC236}">
                <a16:creationId xmlns:a16="http://schemas.microsoft.com/office/drawing/2014/main" id="{1848249B-9F6F-4449-B8A2-2AA9712F88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63882"/>
            <a:ext cx="2524669" cy="2312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62577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7D53D-F17D-4C90-942E-BD3E6FDAB384}"/>
              </a:ext>
            </a:extLst>
          </p:cNvPr>
          <p:cNvSpPr>
            <a:spLocks noGrp="1"/>
          </p:cNvSpPr>
          <p:nvPr>
            <p:ph type="title"/>
          </p:nvPr>
        </p:nvSpPr>
        <p:spPr/>
        <p:txBody>
          <a:bodyPr/>
          <a:lstStyle/>
          <a:p>
            <a:r>
              <a:rPr lang="en-US" b="1" dirty="0"/>
              <a:t>How should we respond?</a:t>
            </a:r>
            <a:br>
              <a:rPr lang="en-US" b="1" dirty="0"/>
            </a:br>
            <a:r>
              <a:rPr lang="en-US" b="1" dirty="0"/>
              <a:t>Don’t be a sellout</a:t>
            </a:r>
            <a:endParaRPr lang="en-US" dirty="0"/>
          </a:p>
        </p:txBody>
      </p:sp>
      <p:sp>
        <p:nvSpPr>
          <p:cNvPr id="3" name="Content Placeholder 2">
            <a:extLst>
              <a:ext uri="{FF2B5EF4-FFF2-40B4-BE49-F238E27FC236}">
                <a16:creationId xmlns:a16="http://schemas.microsoft.com/office/drawing/2014/main" id="{2DCFE523-234B-4CE5-A34A-3947CF561AC5}"/>
              </a:ext>
            </a:extLst>
          </p:cNvPr>
          <p:cNvSpPr>
            <a:spLocks noGrp="1"/>
          </p:cNvSpPr>
          <p:nvPr>
            <p:ph idx="1"/>
          </p:nvPr>
        </p:nvSpPr>
        <p:spPr>
          <a:xfrm>
            <a:off x="591932" y="109057"/>
            <a:ext cx="10087253" cy="4776281"/>
          </a:xfrm>
        </p:spPr>
        <p:txBody>
          <a:bodyPr>
            <a:noAutofit/>
          </a:bodyPr>
          <a:lstStyle/>
          <a:p>
            <a:r>
              <a:rPr lang="en-US" sz="2600" b="1" dirty="0"/>
              <a:t>Ephesians 2:14-18 reads, </a:t>
            </a:r>
            <a:r>
              <a:rPr lang="en-US" sz="2600" b="1" i="1" dirty="0"/>
              <a:t>“For He Himself is our peace, who made both groups into one and broke down the barrier of the dividing wall, by abolishing in His flesh the enmity, which is the Law of commandments contained in ordinances, so that in Himself He might make the two into one new man, thus establishing peace, and might reconcile them both in one body to God through the cross, by it having put to death the enmity. </a:t>
            </a:r>
            <a:r>
              <a:rPr lang="en-US" sz="2600" b="1" i="1" cap="small" dirty="0"/>
              <a:t>And</a:t>
            </a:r>
            <a:r>
              <a:rPr lang="en-US" sz="2600" b="1" i="1" dirty="0"/>
              <a:t> </a:t>
            </a:r>
            <a:r>
              <a:rPr lang="en-US" sz="2600" b="1" i="1" cap="small" dirty="0"/>
              <a:t>He came and preached</a:t>
            </a:r>
            <a:r>
              <a:rPr lang="en-US" sz="2600" b="1" i="1" dirty="0"/>
              <a:t> </a:t>
            </a:r>
            <a:r>
              <a:rPr lang="en-US" sz="2600" b="1" i="1" cap="small" dirty="0"/>
              <a:t>peace to you who were</a:t>
            </a:r>
            <a:r>
              <a:rPr lang="en-US" sz="2600" b="1" i="1" dirty="0"/>
              <a:t> </a:t>
            </a:r>
            <a:r>
              <a:rPr lang="en-US" sz="2600" b="1" i="1" cap="small" dirty="0"/>
              <a:t>far away, and peace to those who were</a:t>
            </a:r>
            <a:r>
              <a:rPr lang="en-US" sz="2600" b="1" i="1" dirty="0"/>
              <a:t> </a:t>
            </a:r>
            <a:r>
              <a:rPr lang="en-US" sz="2600" b="1" i="1" cap="small" dirty="0"/>
              <a:t>near</a:t>
            </a:r>
            <a:r>
              <a:rPr lang="en-US" sz="2600" b="1" i="1" dirty="0"/>
              <a:t>; for through Him we both have our access in one Spirit to the Father.”</a:t>
            </a:r>
            <a:endParaRPr lang="en-US" sz="2600" b="1" dirty="0"/>
          </a:p>
          <a:p>
            <a:endParaRPr lang="en-US" sz="2600" b="1" dirty="0"/>
          </a:p>
        </p:txBody>
      </p:sp>
    </p:spTree>
    <p:extLst>
      <p:ext uri="{BB962C8B-B14F-4D97-AF65-F5344CB8AC3E}">
        <p14:creationId xmlns:p14="http://schemas.microsoft.com/office/powerpoint/2010/main" val="100418383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7D53D-F17D-4C90-942E-BD3E6FDAB384}"/>
              </a:ext>
            </a:extLst>
          </p:cNvPr>
          <p:cNvSpPr>
            <a:spLocks noGrp="1"/>
          </p:cNvSpPr>
          <p:nvPr>
            <p:ph type="title"/>
          </p:nvPr>
        </p:nvSpPr>
        <p:spPr/>
        <p:txBody>
          <a:bodyPr/>
          <a:lstStyle/>
          <a:p>
            <a:r>
              <a:rPr lang="en-US" b="1" dirty="0"/>
              <a:t>How should we respond?</a:t>
            </a:r>
            <a:br>
              <a:rPr lang="en-US" b="1" dirty="0"/>
            </a:br>
            <a:r>
              <a:rPr lang="en-US" b="1" dirty="0"/>
              <a:t>Don’t be a sellout</a:t>
            </a:r>
            <a:endParaRPr lang="en-US" dirty="0"/>
          </a:p>
        </p:txBody>
      </p:sp>
      <p:sp>
        <p:nvSpPr>
          <p:cNvPr id="3" name="Content Placeholder 2">
            <a:extLst>
              <a:ext uri="{FF2B5EF4-FFF2-40B4-BE49-F238E27FC236}">
                <a16:creationId xmlns:a16="http://schemas.microsoft.com/office/drawing/2014/main" id="{2DCFE523-234B-4CE5-A34A-3947CF561AC5}"/>
              </a:ext>
            </a:extLst>
          </p:cNvPr>
          <p:cNvSpPr>
            <a:spLocks noGrp="1"/>
          </p:cNvSpPr>
          <p:nvPr>
            <p:ph idx="1"/>
          </p:nvPr>
        </p:nvSpPr>
        <p:spPr/>
        <p:txBody>
          <a:bodyPr>
            <a:noAutofit/>
          </a:bodyPr>
          <a:lstStyle/>
          <a:p>
            <a:r>
              <a:rPr lang="en-US" sz="3200" b="1" dirty="0"/>
              <a:t>What I mean by don't be a sellout is this: Don’t sell out your faith in Jesus or your fellowship with brethren because of your families, your race, or your political views. </a:t>
            </a:r>
          </a:p>
          <a:p>
            <a:r>
              <a:rPr lang="en-US" sz="3200" b="1" dirty="0"/>
              <a:t>We are in Christ. That’s a really big deal!  Do not take it lightly. </a:t>
            </a:r>
          </a:p>
          <a:p>
            <a:endParaRPr lang="en-US" sz="3200" b="1" dirty="0"/>
          </a:p>
        </p:txBody>
      </p:sp>
      <p:pic>
        <p:nvPicPr>
          <p:cNvPr id="4" name="Picture 3" descr="A drawing of a face&#10;&#10;Description automatically generated">
            <a:extLst>
              <a:ext uri="{FF2B5EF4-FFF2-40B4-BE49-F238E27FC236}">
                <a16:creationId xmlns:a16="http://schemas.microsoft.com/office/drawing/2014/main" id="{1AE47442-A5E7-44B7-82C5-4707F3154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8162" y="4508600"/>
            <a:ext cx="3553838" cy="2349399"/>
          </a:xfrm>
          <a:prstGeom prst="rect">
            <a:avLst/>
          </a:prstGeom>
        </p:spPr>
      </p:pic>
    </p:spTree>
    <p:extLst>
      <p:ext uri="{BB962C8B-B14F-4D97-AF65-F5344CB8AC3E}">
        <p14:creationId xmlns:p14="http://schemas.microsoft.com/office/powerpoint/2010/main" val="169848606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ACFEB-09FA-4FDE-BA96-DEC7F7B89A6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B313B86-9462-4756-9B7D-052598B775EC}"/>
              </a:ext>
            </a:extLst>
          </p:cNvPr>
          <p:cNvSpPr>
            <a:spLocks noGrp="1"/>
          </p:cNvSpPr>
          <p:nvPr>
            <p:ph idx="1"/>
          </p:nvPr>
        </p:nvSpPr>
        <p:spPr>
          <a:xfrm>
            <a:off x="684212" y="685800"/>
            <a:ext cx="10984624" cy="3615267"/>
          </a:xfrm>
        </p:spPr>
        <p:txBody>
          <a:bodyPr>
            <a:noAutofit/>
          </a:bodyPr>
          <a:lstStyle/>
          <a:p>
            <a:r>
              <a:rPr lang="en-US" sz="3200" b="1" i="1" dirty="0"/>
              <a:t>“Why do we even have to talk about racism? Wouldn’t it better if we just didn’t say anything?”</a:t>
            </a:r>
            <a:r>
              <a:rPr lang="en-US" sz="3200" b="1" dirty="0"/>
              <a:t> </a:t>
            </a:r>
          </a:p>
          <a:p>
            <a:r>
              <a:rPr lang="en-US" sz="3200" b="1" dirty="0"/>
              <a:t>Racism is a problem that continues to exist. </a:t>
            </a:r>
          </a:p>
          <a:p>
            <a:r>
              <a:rPr lang="en-US" sz="3200" b="1" dirty="0"/>
              <a:t>Racism is still a problem</a:t>
            </a:r>
          </a:p>
          <a:p>
            <a:r>
              <a:rPr lang="en-US" sz="3200" b="1" dirty="0"/>
              <a:t>Plenty of people who are talking about racism. But not enough are going to the source where one can find the solution: God’s word. </a:t>
            </a:r>
          </a:p>
          <a:p>
            <a:endParaRPr lang="en-US" sz="3200" b="1" dirty="0"/>
          </a:p>
        </p:txBody>
      </p:sp>
    </p:spTree>
    <p:extLst>
      <p:ext uri="{BB962C8B-B14F-4D97-AF65-F5344CB8AC3E}">
        <p14:creationId xmlns:p14="http://schemas.microsoft.com/office/powerpoint/2010/main" val="17081574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7D53D-F17D-4C90-942E-BD3E6FDAB384}"/>
              </a:ext>
            </a:extLst>
          </p:cNvPr>
          <p:cNvSpPr>
            <a:spLocks noGrp="1"/>
          </p:cNvSpPr>
          <p:nvPr>
            <p:ph type="title"/>
          </p:nvPr>
        </p:nvSpPr>
        <p:spPr>
          <a:xfrm>
            <a:off x="204282" y="4659548"/>
            <a:ext cx="5768502" cy="1857983"/>
          </a:xfrm>
        </p:spPr>
        <p:txBody>
          <a:bodyPr>
            <a:normAutofit/>
          </a:bodyPr>
          <a:lstStyle/>
          <a:p>
            <a:r>
              <a:rPr lang="en-US" b="1" dirty="0"/>
              <a:t>How should we respond?</a:t>
            </a:r>
            <a:br>
              <a:rPr lang="en-US" b="1" dirty="0"/>
            </a:br>
            <a:r>
              <a:rPr lang="en-US" b="1" dirty="0"/>
              <a:t>Share the gospel</a:t>
            </a:r>
            <a:endParaRPr lang="en-US" dirty="0"/>
          </a:p>
        </p:txBody>
      </p:sp>
      <p:pic>
        <p:nvPicPr>
          <p:cNvPr id="5" name="Picture 4" descr="A group of people standing in front of a building&#10;&#10;Description automatically generated">
            <a:extLst>
              <a:ext uri="{FF2B5EF4-FFF2-40B4-BE49-F238E27FC236}">
                <a16:creationId xmlns:a16="http://schemas.microsoft.com/office/drawing/2014/main" id="{D2BA38A9-D016-4B48-9C6C-077978468AEB}"/>
              </a:ext>
            </a:extLst>
          </p:cNvPr>
          <p:cNvPicPr>
            <a:picLocks noChangeAspect="1"/>
          </p:cNvPicPr>
          <p:nvPr/>
        </p:nvPicPr>
        <p:blipFill>
          <a:blip r:embed="rId2"/>
          <a:stretch>
            <a:fillRect/>
          </a:stretch>
        </p:blipFill>
        <p:spPr>
          <a:xfrm>
            <a:off x="1173216" y="733647"/>
            <a:ext cx="4540805" cy="3575884"/>
          </a:xfrm>
          <a:prstGeom prst="rect">
            <a:avLst/>
          </a:prstGeom>
          <a:effectLst>
            <a:innerShdw blurRad="57150" dist="38100" dir="14460000">
              <a:prstClr val="black">
                <a:alpha val="70000"/>
              </a:prstClr>
            </a:innerShdw>
          </a:effectLst>
        </p:spPr>
      </p:pic>
      <p:sp>
        <p:nvSpPr>
          <p:cNvPr id="3" name="Content Placeholder 2">
            <a:extLst>
              <a:ext uri="{FF2B5EF4-FFF2-40B4-BE49-F238E27FC236}">
                <a16:creationId xmlns:a16="http://schemas.microsoft.com/office/drawing/2014/main" id="{2DCFE523-234B-4CE5-A34A-3947CF561AC5}"/>
              </a:ext>
            </a:extLst>
          </p:cNvPr>
          <p:cNvSpPr>
            <a:spLocks noGrp="1"/>
          </p:cNvSpPr>
          <p:nvPr>
            <p:ph idx="1"/>
          </p:nvPr>
        </p:nvSpPr>
        <p:spPr>
          <a:xfrm>
            <a:off x="6219218" y="733646"/>
            <a:ext cx="5288603" cy="5900617"/>
          </a:xfrm>
        </p:spPr>
        <p:txBody>
          <a:bodyPr>
            <a:noAutofit/>
          </a:bodyPr>
          <a:lstStyle/>
          <a:p>
            <a:pPr>
              <a:lnSpc>
                <a:spcPct val="90000"/>
              </a:lnSpc>
            </a:pPr>
            <a:r>
              <a:rPr lang="en-US" sz="2400" b="1" dirty="0"/>
              <a:t>Acts 8:1-4 reads </a:t>
            </a:r>
            <a:r>
              <a:rPr lang="en-US" sz="2400" b="1" i="1" dirty="0"/>
              <a:t>“Saul was in hearty agreement with putting him to death. And on that day a great persecution</a:t>
            </a:r>
            <a:r>
              <a:rPr lang="en-US" sz="2400" b="1" i="1" u="sng" baseline="30000" dirty="0"/>
              <a:t> </a:t>
            </a:r>
            <a:r>
              <a:rPr lang="en-US" sz="2400" b="1" i="1" dirty="0"/>
              <a:t>began against the church in Jerusalem, and they were all scattered throughout the regions of Judea and Samaria, except the apostles. Some devout men buried Stephen, and made loud lamentation over him. But Saul began ravaging the church, entering house after house, and dragging off men and women, he would put them in prison.</a:t>
            </a:r>
            <a:r>
              <a:rPr lang="en-US" sz="2400" b="1" i="1" baseline="30000" dirty="0"/>
              <a:t> </a:t>
            </a:r>
            <a:r>
              <a:rPr lang="en-US" sz="2400" b="1" i="1" dirty="0"/>
              <a:t>Therefore, those who had been scattered went about preaching the word."</a:t>
            </a:r>
            <a:endParaRPr lang="en-US" sz="2400" b="1" dirty="0"/>
          </a:p>
          <a:p>
            <a:pPr>
              <a:lnSpc>
                <a:spcPct val="90000"/>
              </a:lnSpc>
            </a:pPr>
            <a:endParaRPr lang="en-US" sz="2400" b="1" dirty="0"/>
          </a:p>
        </p:txBody>
      </p:sp>
    </p:spTree>
    <p:extLst>
      <p:ext uri="{BB962C8B-B14F-4D97-AF65-F5344CB8AC3E}">
        <p14:creationId xmlns:p14="http://schemas.microsoft.com/office/powerpoint/2010/main" val="146898691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7D53D-F17D-4C90-942E-BD3E6FDAB384}"/>
              </a:ext>
            </a:extLst>
          </p:cNvPr>
          <p:cNvSpPr>
            <a:spLocks noGrp="1"/>
          </p:cNvSpPr>
          <p:nvPr>
            <p:ph type="title"/>
          </p:nvPr>
        </p:nvSpPr>
        <p:spPr/>
        <p:txBody>
          <a:bodyPr/>
          <a:lstStyle/>
          <a:p>
            <a:r>
              <a:rPr lang="en-US" b="1" dirty="0"/>
              <a:t>How should we respond?</a:t>
            </a:r>
            <a:br>
              <a:rPr lang="en-US" b="1" dirty="0"/>
            </a:br>
            <a:r>
              <a:rPr lang="en-US" b="1" dirty="0"/>
              <a:t>Share the gospel</a:t>
            </a:r>
            <a:endParaRPr lang="en-US" dirty="0"/>
          </a:p>
        </p:txBody>
      </p:sp>
      <p:sp>
        <p:nvSpPr>
          <p:cNvPr id="3" name="Content Placeholder 2">
            <a:extLst>
              <a:ext uri="{FF2B5EF4-FFF2-40B4-BE49-F238E27FC236}">
                <a16:creationId xmlns:a16="http://schemas.microsoft.com/office/drawing/2014/main" id="{2DCFE523-234B-4CE5-A34A-3947CF561AC5}"/>
              </a:ext>
            </a:extLst>
          </p:cNvPr>
          <p:cNvSpPr>
            <a:spLocks noGrp="1"/>
          </p:cNvSpPr>
          <p:nvPr>
            <p:ph idx="1"/>
          </p:nvPr>
        </p:nvSpPr>
        <p:spPr>
          <a:xfrm>
            <a:off x="684211" y="685800"/>
            <a:ext cx="10074579" cy="3615267"/>
          </a:xfrm>
        </p:spPr>
        <p:txBody>
          <a:bodyPr>
            <a:noAutofit/>
          </a:bodyPr>
          <a:lstStyle/>
          <a:p>
            <a:r>
              <a:rPr lang="en-US" sz="3200" b="1" i="1" dirty="0"/>
              <a:t>Do you ever find yourself hesitating inviting someone to services or to a Bible study who may not look like you? If so, why do you think that is? What can you do to overcome it? </a:t>
            </a:r>
            <a:endParaRPr lang="en-US" sz="3200" b="1" dirty="0"/>
          </a:p>
          <a:p>
            <a:r>
              <a:rPr lang="en-US" sz="3200" b="1" i="1" dirty="0"/>
              <a:t>Do you ever find yourself hesitating inviting someone to services or to a Bible study who may not look like you? If so, why do you think that is? What can you do to overcome it? </a:t>
            </a:r>
            <a:endParaRPr lang="en-US" sz="3200" b="1" dirty="0"/>
          </a:p>
        </p:txBody>
      </p:sp>
    </p:spTree>
    <p:extLst>
      <p:ext uri="{BB962C8B-B14F-4D97-AF65-F5344CB8AC3E}">
        <p14:creationId xmlns:p14="http://schemas.microsoft.com/office/powerpoint/2010/main" val="118577713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7D53D-F17D-4C90-942E-BD3E6FDAB384}"/>
              </a:ext>
            </a:extLst>
          </p:cNvPr>
          <p:cNvSpPr>
            <a:spLocks noGrp="1"/>
          </p:cNvSpPr>
          <p:nvPr>
            <p:ph type="title"/>
          </p:nvPr>
        </p:nvSpPr>
        <p:spPr>
          <a:xfrm>
            <a:off x="684212" y="4749979"/>
            <a:ext cx="8534400" cy="1507067"/>
          </a:xfrm>
        </p:spPr>
        <p:txBody>
          <a:bodyPr/>
          <a:lstStyle/>
          <a:p>
            <a:r>
              <a:rPr lang="en-US" b="1" dirty="0"/>
              <a:t>How should we respond?</a:t>
            </a:r>
            <a:br>
              <a:rPr lang="en-US" b="1" dirty="0"/>
            </a:br>
            <a:r>
              <a:rPr lang="en-US" b="1" dirty="0"/>
              <a:t>Be patient and forgive</a:t>
            </a:r>
            <a:endParaRPr lang="en-US" dirty="0"/>
          </a:p>
        </p:txBody>
      </p:sp>
      <p:sp>
        <p:nvSpPr>
          <p:cNvPr id="3" name="Content Placeholder 2">
            <a:extLst>
              <a:ext uri="{FF2B5EF4-FFF2-40B4-BE49-F238E27FC236}">
                <a16:creationId xmlns:a16="http://schemas.microsoft.com/office/drawing/2014/main" id="{2DCFE523-234B-4CE5-A34A-3947CF561AC5}"/>
              </a:ext>
            </a:extLst>
          </p:cNvPr>
          <p:cNvSpPr>
            <a:spLocks noGrp="1"/>
          </p:cNvSpPr>
          <p:nvPr>
            <p:ph idx="1"/>
          </p:nvPr>
        </p:nvSpPr>
        <p:spPr>
          <a:xfrm>
            <a:off x="684212" y="685800"/>
            <a:ext cx="9481192" cy="3615267"/>
          </a:xfrm>
        </p:spPr>
        <p:txBody>
          <a:bodyPr>
            <a:noAutofit/>
          </a:bodyPr>
          <a:lstStyle/>
          <a:p>
            <a:r>
              <a:rPr lang="en-US" sz="3200" b="1" dirty="0"/>
              <a:t>Colossians 3:12-13 teaches, </a:t>
            </a:r>
            <a:r>
              <a:rPr lang="en-US" sz="3200" b="1" i="1" baseline="30000" dirty="0"/>
              <a:t>“</a:t>
            </a:r>
            <a:r>
              <a:rPr lang="en-US" sz="3200" b="1" i="1" dirty="0"/>
              <a:t>So, as those who have been chosen of God, holy and beloved, put on a heart of compassion, kindness, humility, gentleness and patience; bearing with one another, and forgiving each other, whoever has a complaint against anyone; just as the Lord forgave you, so also should you.”</a:t>
            </a:r>
            <a:endParaRPr lang="en-US" sz="3200" b="1" dirty="0"/>
          </a:p>
        </p:txBody>
      </p:sp>
    </p:spTree>
    <p:extLst>
      <p:ext uri="{BB962C8B-B14F-4D97-AF65-F5344CB8AC3E}">
        <p14:creationId xmlns:p14="http://schemas.microsoft.com/office/powerpoint/2010/main" val="268912355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7D53D-F17D-4C90-942E-BD3E6FDAB384}"/>
              </a:ext>
            </a:extLst>
          </p:cNvPr>
          <p:cNvSpPr>
            <a:spLocks noGrp="1"/>
          </p:cNvSpPr>
          <p:nvPr>
            <p:ph type="title"/>
          </p:nvPr>
        </p:nvSpPr>
        <p:spPr>
          <a:xfrm>
            <a:off x="762033" y="4963988"/>
            <a:ext cx="8534400" cy="1507067"/>
          </a:xfrm>
        </p:spPr>
        <p:txBody>
          <a:bodyPr/>
          <a:lstStyle/>
          <a:p>
            <a:r>
              <a:rPr lang="en-US" b="1" dirty="0"/>
              <a:t>How should we respond?</a:t>
            </a:r>
            <a:br>
              <a:rPr lang="en-US" b="1" dirty="0"/>
            </a:br>
            <a:r>
              <a:rPr lang="en-US" b="1" dirty="0"/>
              <a:t>Be patient and forgive</a:t>
            </a:r>
            <a:endParaRPr lang="en-US" dirty="0"/>
          </a:p>
        </p:txBody>
      </p:sp>
      <p:sp>
        <p:nvSpPr>
          <p:cNvPr id="3" name="Content Placeholder 2">
            <a:extLst>
              <a:ext uri="{FF2B5EF4-FFF2-40B4-BE49-F238E27FC236}">
                <a16:creationId xmlns:a16="http://schemas.microsoft.com/office/drawing/2014/main" id="{2DCFE523-234B-4CE5-A34A-3947CF561AC5}"/>
              </a:ext>
            </a:extLst>
          </p:cNvPr>
          <p:cNvSpPr>
            <a:spLocks noGrp="1"/>
          </p:cNvSpPr>
          <p:nvPr>
            <p:ph idx="1"/>
          </p:nvPr>
        </p:nvSpPr>
        <p:spPr>
          <a:xfrm>
            <a:off x="447473" y="685800"/>
            <a:ext cx="10865796" cy="3615267"/>
          </a:xfrm>
        </p:spPr>
        <p:txBody>
          <a:bodyPr>
            <a:noAutofit/>
          </a:bodyPr>
          <a:lstStyle/>
          <a:p>
            <a:r>
              <a:rPr lang="en-US" sz="2400" b="1" dirty="0"/>
              <a:t>While the apostle Peter experienced so much when he went to the house of Cornelius, he still had room to grow. He was a hypocrite at times. </a:t>
            </a:r>
          </a:p>
          <a:p>
            <a:r>
              <a:rPr lang="en-US" sz="2400" b="1" dirty="0"/>
              <a:t>Galatians 2:11-15 records, </a:t>
            </a:r>
            <a:r>
              <a:rPr lang="en-US" sz="2400" b="1" i="1" dirty="0"/>
              <a:t>“But when Cephas came to Antioch, I opposed him to his face, because he stood condemned. For prior to the coming of certain men from James, he used to eat with the Gentiles; but when they came, he began to withdraw and hold himself aloof, fearing the party of the circumcision. The rest of the Jews joined him in hypocrisy, with the result that even Barnabas was carried away by their hypocrisy. But when I saw that they were not straightforward about the truth of the gospel, I said to Cephas in the presence of all, “If you, being a Jew, live like the Gentiles and not like the Jews, how is it that you compel the Gentiles to live like Jews?”</a:t>
            </a:r>
            <a:endParaRPr lang="en-US" sz="2400" b="1" dirty="0"/>
          </a:p>
        </p:txBody>
      </p:sp>
    </p:spTree>
    <p:extLst>
      <p:ext uri="{BB962C8B-B14F-4D97-AF65-F5344CB8AC3E}">
        <p14:creationId xmlns:p14="http://schemas.microsoft.com/office/powerpoint/2010/main" val="376853980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7D53D-F17D-4C90-942E-BD3E6FDAB384}"/>
              </a:ext>
            </a:extLst>
          </p:cNvPr>
          <p:cNvSpPr>
            <a:spLocks noGrp="1"/>
          </p:cNvSpPr>
          <p:nvPr>
            <p:ph type="title"/>
          </p:nvPr>
        </p:nvSpPr>
        <p:spPr>
          <a:xfrm>
            <a:off x="684212" y="5428034"/>
            <a:ext cx="8534400" cy="1072203"/>
          </a:xfrm>
        </p:spPr>
        <p:txBody>
          <a:bodyPr>
            <a:normAutofit fontScale="90000"/>
          </a:bodyPr>
          <a:lstStyle/>
          <a:p>
            <a:r>
              <a:rPr lang="en-US" b="1" dirty="0"/>
              <a:t>How should we respond?</a:t>
            </a:r>
            <a:br>
              <a:rPr lang="en-US" b="1" dirty="0"/>
            </a:br>
            <a:r>
              <a:rPr lang="en-US" b="1" dirty="0"/>
              <a:t>Be patient and forgive</a:t>
            </a:r>
            <a:endParaRPr lang="en-US" dirty="0"/>
          </a:p>
        </p:txBody>
      </p:sp>
      <p:sp>
        <p:nvSpPr>
          <p:cNvPr id="3" name="Content Placeholder 2">
            <a:extLst>
              <a:ext uri="{FF2B5EF4-FFF2-40B4-BE49-F238E27FC236}">
                <a16:creationId xmlns:a16="http://schemas.microsoft.com/office/drawing/2014/main" id="{2DCFE523-234B-4CE5-A34A-3947CF561AC5}"/>
              </a:ext>
            </a:extLst>
          </p:cNvPr>
          <p:cNvSpPr>
            <a:spLocks noGrp="1"/>
          </p:cNvSpPr>
          <p:nvPr>
            <p:ph idx="1"/>
          </p:nvPr>
        </p:nvSpPr>
        <p:spPr>
          <a:xfrm>
            <a:off x="136186" y="204280"/>
            <a:ext cx="11566187" cy="5009745"/>
          </a:xfrm>
        </p:spPr>
        <p:txBody>
          <a:bodyPr>
            <a:noAutofit/>
          </a:bodyPr>
          <a:lstStyle/>
          <a:p>
            <a:r>
              <a:rPr lang="en-US" sz="2400" b="1" dirty="0"/>
              <a:t>The brethren needed to be patient with Peter. It did not mean that they tolerated his sinful behavior. What we see is that Paul corrected Peter. </a:t>
            </a:r>
          </a:p>
          <a:p>
            <a:r>
              <a:rPr lang="en-US" sz="2400" b="1" dirty="0"/>
              <a:t>The same will have to happen to us and others. We are all on a journey. We all have different pasts.</a:t>
            </a:r>
          </a:p>
          <a:p>
            <a:r>
              <a:rPr lang="en-US" sz="2400" b="1" dirty="0"/>
              <a:t>There will be times when someone may say or act in a manner that is not Christ-like. During those moments, we will have to have some difficult conversations and be willing to forgive. </a:t>
            </a:r>
          </a:p>
          <a:p>
            <a:r>
              <a:rPr lang="en-US" sz="2400" b="1" dirty="0"/>
              <a:t>Esau was ready to kill his brother Jacob because of missing out on his birthright and blessing from his father Isaac. Esau came to forgive his brother. </a:t>
            </a:r>
          </a:p>
          <a:p>
            <a:r>
              <a:rPr lang="en-US" sz="2400" b="1" dirty="0"/>
              <a:t>What’s interesting about all of this is that the descendants of Esau did not respond in the same manner. They were filled with bitterness toward Israel. I think this can and still does happen. </a:t>
            </a:r>
          </a:p>
        </p:txBody>
      </p:sp>
    </p:spTree>
    <p:extLst>
      <p:ext uri="{BB962C8B-B14F-4D97-AF65-F5344CB8AC3E}">
        <p14:creationId xmlns:p14="http://schemas.microsoft.com/office/powerpoint/2010/main" val="255503966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7D53D-F17D-4C90-942E-BD3E6FDAB384}"/>
              </a:ext>
            </a:extLst>
          </p:cNvPr>
          <p:cNvSpPr>
            <a:spLocks noGrp="1"/>
          </p:cNvSpPr>
          <p:nvPr>
            <p:ph type="title"/>
          </p:nvPr>
        </p:nvSpPr>
        <p:spPr>
          <a:xfrm>
            <a:off x="684212" y="4876438"/>
            <a:ext cx="8534400" cy="1507067"/>
          </a:xfrm>
        </p:spPr>
        <p:txBody>
          <a:bodyPr/>
          <a:lstStyle/>
          <a:p>
            <a:r>
              <a:rPr lang="en-US" b="1" dirty="0"/>
              <a:t>How should we respond?</a:t>
            </a:r>
            <a:br>
              <a:rPr lang="en-US" b="1" dirty="0"/>
            </a:br>
            <a:r>
              <a:rPr lang="en-US" b="1" dirty="0"/>
              <a:t>Be patient and forgive</a:t>
            </a:r>
            <a:endParaRPr lang="en-US" dirty="0"/>
          </a:p>
        </p:txBody>
      </p:sp>
      <p:sp>
        <p:nvSpPr>
          <p:cNvPr id="3" name="Content Placeholder 2">
            <a:extLst>
              <a:ext uri="{FF2B5EF4-FFF2-40B4-BE49-F238E27FC236}">
                <a16:creationId xmlns:a16="http://schemas.microsoft.com/office/drawing/2014/main" id="{2DCFE523-234B-4CE5-A34A-3947CF561AC5}"/>
              </a:ext>
            </a:extLst>
          </p:cNvPr>
          <p:cNvSpPr>
            <a:spLocks noGrp="1"/>
          </p:cNvSpPr>
          <p:nvPr>
            <p:ph idx="1"/>
          </p:nvPr>
        </p:nvSpPr>
        <p:spPr/>
        <p:txBody>
          <a:bodyPr>
            <a:noAutofit/>
          </a:bodyPr>
          <a:lstStyle/>
          <a:p>
            <a:r>
              <a:rPr lang="en-US" sz="4800" b="1" i="1" dirty="0"/>
              <a:t>Has someone in the past hurt you? Has someone treated you in an ungodly way because of your race? How did you handle that situation? </a:t>
            </a:r>
            <a:endParaRPr lang="en-US" sz="4800" dirty="0"/>
          </a:p>
        </p:txBody>
      </p:sp>
    </p:spTree>
    <p:extLst>
      <p:ext uri="{BB962C8B-B14F-4D97-AF65-F5344CB8AC3E}">
        <p14:creationId xmlns:p14="http://schemas.microsoft.com/office/powerpoint/2010/main" val="286530040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7D53D-F17D-4C90-942E-BD3E6FDAB384}"/>
              </a:ext>
            </a:extLst>
          </p:cNvPr>
          <p:cNvSpPr>
            <a:spLocks noGrp="1"/>
          </p:cNvSpPr>
          <p:nvPr>
            <p:ph type="title"/>
          </p:nvPr>
        </p:nvSpPr>
        <p:spPr>
          <a:xfrm>
            <a:off x="771761" y="4954259"/>
            <a:ext cx="8534400" cy="1507067"/>
          </a:xfrm>
        </p:spPr>
        <p:txBody>
          <a:bodyPr/>
          <a:lstStyle/>
          <a:p>
            <a:r>
              <a:rPr lang="en-US" b="1" dirty="0"/>
              <a:t>How should we respond?</a:t>
            </a:r>
            <a:br>
              <a:rPr lang="en-US" b="1" dirty="0"/>
            </a:br>
            <a:r>
              <a:rPr lang="en-US" b="1" dirty="0"/>
              <a:t>Pray for all</a:t>
            </a:r>
            <a:endParaRPr lang="en-US" dirty="0"/>
          </a:p>
        </p:txBody>
      </p:sp>
      <p:sp>
        <p:nvSpPr>
          <p:cNvPr id="3" name="Content Placeholder 2">
            <a:extLst>
              <a:ext uri="{FF2B5EF4-FFF2-40B4-BE49-F238E27FC236}">
                <a16:creationId xmlns:a16="http://schemas.microsoft.com/office/drawing/2014/main" id="{2DCFE523-234B-4CE5-A34A-3947CF561AC5}"/>
              </a:ext>
            </a:extLst>
          </p:cNvPr>
          <p:cNvSpPr>
            <a:spLocks noGrp="1"/>
          </p:cNvSpPr>
          <p:nvPr>
            <p:ph idx="1"/>
          </p:nvPr>
        </p:nvSpPr>
        <p:spPr>
          <a:xfrm>
            <a:off x="214428" y="677411"/>
            <a:ext cx="8534400" cy="3615267"/>
          </a:xfrm>
        </p:spPr>
        <p:txBody>
          <a:bodyPr>
            <a:noAutofit/>
          </a:bodyPr>
          <a:lstStyle/>
          <a:p>
            <a:r>
              <a:rPr lang="en-US" sz="3200" b="1" dirty="0"/>
              <a:t>1 Timothy 2:1-4 teaches, </a:t>
            </a:r>
            <a:r>
              <a:rPr lang="en-US" sz="3200" b="1" i="1" dirty="0"/>
              <a:t>“First of all, then, I urge that entreaties and prayers, petitions and thanksgivings, be made on behalf of all men, for kings and all who are in authority, so that we may lead a tranquil and quiet life in all godliness and dignity. This is good and acceptable in the sight of God our Savior, who desires all men to be saved and to come to the knowledge of the truth.”</a:t>
            </a:r>
            <a:endParaRPr lang="en-US" sz="3200" b="1" dirty="0"/>
          </a:p>
        </p:txBody>
      </p:sp>
      <p:pic>
        <p:nvPicPr>
          <p:cNvPr id="11266" name="Picture 2" descr="Related image">
            <a:extLst>
              <a:ext uri="{FF2B5EF4-FFF2-40B4-BE49-F238E27FC236}">
                <a16:creationId xmlns:a16="http://schemas.microsoft.com/office/drawing/2014/main" id="{8F627ABB-7ED8-4BF2-8301-5A1139E682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2030" y="4639113"/>
            <a:ext cx="3999971" cy="2218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94083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7D53D-F17D-4C90-942E-BD3E6FDAB384}"/>
              </a:ext>
            </a:extLst>
          </p:cNvPr>
          <p:cNvSpPr>
            <a:spLocks noGrp="1"/>
          </p:cNvSpPr>
          <p:nvPr>
            <p:ph type="title"/>
          </p:nvPr>
        </p:nvSpPr>
        <p:spPr/>
        <p:txBody>
          <a:bodyPr/>
          <a:lstStyle/>
          <a:p>
            <a:r>
              <a:rPr lang="en-US" b="1" dirty="0"/>
              <a:t>How should we respond?</a:t>
            </a:r>
            <a:br>
              <a:rPr lang="en-US" b="1" dirty="0"/>
            </a:br>
            <a:r>
              <a:rPr lang="en-US" b="1" dirty="0"/>
              <a:t>Pray for all</a:t>
            </a:r>
            <a:endParaRPr lang="en-US" dirty="0"/>
          </a:p>
        </p:txBody>
      </p:sp>
      <p:sp>
        <p:nvSpPr>
          <p:cNvPr id="3" name="Content Placeholder 2">
            <a:extLst>
              <a:ext uri="{FF2B5EF4-FFF2-40B4-BE49-F238E27FC236}">
                <a16:creationId xmlns:a16="http://schemas.microsoft.com/office/drawing/2014/main" id="{2DCFE523-234B-4CE5-A34A-3947CF561AC5}"/>
              </a:ext>
            </a:extLst>
          </p:cNvPr>
          <p:cNvSpPr>
            <a:spLocks noGrp="1"/>
          </p:cNvSpPr>
          <p:nvPr>
            <p:ph idx="1"/>
          </p:nvPr>
        </p:nvSpPr>
        <p:spPr/>
        <p:txBody>
          <a:bodyPr>
            <a:noAutofit/>
          </a:bodyPr>
          <a:lstStyle/>
          <a:p>
            <a:r>
              <a:rPr lang="en-US" sz="2800" b="1" dirty="0"/>
              <a:t>We do not hate those who are racist, but rather we pray for their souls. They too were created in the image of God. We seek to pray, teach, and provide a godly example for them.  </a:t>
            </a:r>
          </a:p>
          <a:p>
            <a:r>
              <a:rPr lang="en-US" sz="2800" b="1" i="1" dirty="0"/>
              <a:t>Who might you be able to pray for who may be struggling with this issue? Who might you be able to pray for who has been hurt by someone else who was racist?</a:t>
            </a:r>
            <a:endParaRPr lang="en-US" sz="2800" b="1" dirty="0"/>
          </a:p>
        </p:txBody>
      </p:sp>
      <p:pic>
        <p:nvPicPr>
          <p:cNvPr id="11266" name="Picture 2" descr="Related image">
            <a:extLst>
              <a:ext uri="{FF2B5EF4-FFF2-40B4-BE49-F238E27FC236}">
                <a16:creationId xmlns:a16="http://schemas.microsoft.com/office/drawing/2014/main" id="{8F627ABB-7ED8-4BF2-8301-5A1139E682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2076" y="3951215"/>
            <a:ext cx="5169924" cy="2867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43365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7D53D-F17D-4C90-942E-BD3E6FDAB384}"/>
              </a:ext>
            </a:extLst>
          </p:cNvPr>
          <p:cNvSpPr>
            <a:spLocks noGrp="1"/>
          </p:cNvSpPr>
          <p:nvPr>
            <p:ph type="title"/>
          </p:nvPr>
        </p:nvSpPr>
        <p:spPr/>
        <p:txBody>
          <a:bodyPr>
            <a:normAutofit fontScale="90000"/>
          </a:bodyPr>
          <a:lstStyle/>
          <a:p>
            <a:r>
              <a:rPr lang="en-US" b="1" dirty="0"/>
              <a:t>How should we respond?</a:t>
            </a:r>
            <a:br>
              <a:rPr lang="en-US" b="1" dirty="0"/>
            </a:br>
            <a:r>
              <a:rPr lang="en-US" b="1" dirty="0"/>
              <a:t>Remember vengeance belongs to god</a:t>
            </a:r>
            <a:endParaRPr lang="en-US" dirty="0"/>
          </a:p>
        </p:txBody>
      </p:sp>
      <p:sp>
        <p:nvSpPr>
          <p:cNvPr id="3" name="Content Placeholder 2">
            <a:extLst>
              <a:ext uri="{FF2B5EF4-FFF2-40B4-BE49-F238E27FC236}">
                <a16:creationId xmlns:a16="http://schemas.microsoft.com/office/drawing/2014/main" id="{2DCFE523-234B-4CE5-A34A-3947CF561AC5}"/>
              </a:ext>
            </a:extLst>
          </p:cNvPr>
          <p:cNvSpPr>
            <a:spLocks noGrp="1"/>
          </p:cNvSpPr>
          <p:nvPr>
            <p:ph idx="1"/>
          </p:nvPr>
        </p:nvSpPr>
        <p:spPr>
          <a:xfrm>
            <a:off x="684212" y="233464"/>
            <a:ext cx="9909208" cy="4406630"/>
          </a:xfrm>
        </p:spPr>
        <p:txBody>
          <a:bodyPr>
            <a:normAutofit/>
          </a:bodyPr>
          <a:lstStyle/>
          <a:p>
            <a:r>
              <a:rPr lang="en-US" sz="2400" b="1" dirty="0"/>
              <a:t>Romans 12:17 instructs, </a:t>
            </a:r>
            <a:r>
              <a:rPr lang="en-US" sz="2400" b="1" i="1" baseline="30000" dirty="0"/>
              <a:t>“</a:t>
            </a:r>
            <a:r>
              <a:rPr lang="en-US" sz="2400" b="1" i="1" dirty="0"/>
              <a:t>Never pay back evil for evil to anyone. Respect what is right in the sight of all men. If possible, so far as it depends on you, be at peace with all men. Never take your own revenge, beloved, but leave room for the wrath of God, for it is written, “</a:t>
            </a:r>
            <a:r>
              <a:rPr lang="en-US" sz="2400" b="1" i="1" cap="small" dirty="0"/>
              <a:t>Vengeance is Mine</a:t>
            </a:r>
            <a:r>
              <a:rPr lang="en-US" sz="2400" b="1" i="1" dirty="0"/>
              <a:t>, I </a:t>
            </a:r>
            <a:r>
              <a:rPr lang="en-US" sz="2400" b="1" i="1" cap="small" dirty="0"/>
              <a:t>will repay</a:t>
            </a:r>
            <a:r>
              <a:rPr lang="en-US" sz="2400" b="1" i="1" dirty="0"/>
              <a:t>,” says the Lord.</a:t>
            </a:r>
            <a:r>
              <a:rPr lang="en-US" sz="2400" b="1" i="1" baseline="30000" dirty="0"/>
              <a:t> </a:t>
            </a:r>
            <a:r>
              <a:rPr lang="en-US" sz="2400" b="1" i="1" dirty="0"/>
              <a:t>“</a:t>
            </a:r>
            <a:r>
              <a:rPr lang="en-US" sz="2400" b="1" i="1" cap="small" dirty="0"/>
              <a:t>But if your enemy is hungry, feed him, and if he is thirsty, give him a drink; for in so doing you will heap burning coals on his head</a:t>
            </a:r>
            <a:r>
              <a:rPr lang="en-US" sz="2400" b="1" i="1" dirty="0"/>
              <a:t>.” Do not be overcome by evil, but overcome evil with good.”</a:t>
            </a:r>
            <a:r>
              <a:rPr lang="en-US" sz="2400" b="1" dirty="0"/>
              <a:t> </a:t>
            </a:r>
          </a:p>
          <a:p>
            <a:r>
              <a:rPr lang="en-US" sz="2400" b="1" dirty="0"/>
              <a:t>God is the righteous judge. We do not repay evil with evil. This can be difficult.  We seek rather to be the lights in this world. </a:t>
            </a:r>
          </a:p>
        </p:txBody>
      </p:sp>
    </p:spTree>
    <p:extLst>
      <p:ext uri="{BB962C8B-B14F-4D97-AF65-F5344CB8AC3E}">
        <p14:creationId xmlns:p14="http://schemas.microsoft.com/office/powerpoint/2010/main" val="31753822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7D53D-F17D-4C90-942E-BD3E6FDAB384}"/>
              </a:ext>
            </a:extLst>
          </p:cNvPr>
          <p:cNvSpPr>
            <a:spLocks noGrp="1"/>
          </p:cNvSpPr>
          <p:nvPr>
            <p:ph type="title"/>
          </p:nvPr>
        </p:nvSpPr>
        <p:spPr>
          <a:xfrm>
            <a:off x="635574" y="5275272"/>
            <a:ext cx="8534400" cy="1507067"/>
          </a:xfrm>
        </p:spPr>
        <p:txBody>
          <a:bodyPr>
            <a:normAutofit/>
          </a:bodyPr>
          <a:lstStyle/>
          <a:p>
            <a:r>
              <a:rPr lang="en-US" b="1" dirty="0"/>
              <a:t>How should we respond?</a:t>
            </a:r>
            <a:br>
              <a:rPr lang="en-US" b="1" dirty="0"/>
            </a:br>
            <a:r>
              <a:rPr lang="en-US" b="1" dirty="0"/>
              <a:t>Respond with love</a:t>
            </a:r>
            <a:endParaRPr lang="en-US" dirty="0"/>
          </a:p>
        </p:txBody>
      </p:sp>
      <p:sp>
        <p:nvSpPr>
          <p:cNvPr id="3" name="Content Placeholder 2">
            <a:extLst>
              <a:ext uri="{FF2B5EF4-FFF2-40B4-BE49-F238E27FC236}">
                <a16:creationId xmlns:a16="http://schemas.microsoft.com/office/drawing/2014/main" id="{2DCFE523-234B-4CE5-A34A-3947CF561AC5}"/>
              </a:ext>
            </a:extLst>
          </p:cNvPr>
          <p:cNvSpPr>
            <a:spLocks noGrp="1"/>
          </p:cNvSpPr>
          <p:nvPr>
            <p:ph idx="1"/>
          </p:nvPr>
        </p:nvSpPr>
        <p:spPr>
          <a:xfrm>
            <a:off x="635574" y="612843"/>
            <a:ext cx="10038943" cy="4301067"/>
          </a:xfrm>
        </p:spPr>
        <p:txBody>
          <a:bodyPr>
            <a:noAutofit/>
          </a:bodyPr>
          <a:lstStyle/>
          <a:p>
            <a:r>
              <a:rPr lang="en-US" sz="2400" b="1" dirty="0"/>
              <a:t>John 3:16 teaches, </a:t>
            </a:r>
            <a:r>
              <a:rPr lang="en-US" sz="2400" b="1" i="1" dirty="0"/>
              <a:t>“For God so loved the world, that He gave His only begotten Son, that whoever believes in Him shall not perish, but have eternal life.”</a:t>
            </a:r>
            <a:r>
              <a:rPr lang="en-US" sz="2400" b="1" dirty="0"/>
              <a:t> </a:t>
            </a:r>
          </a:p>
          <a:p>
            <a:r>
              <a:rPr lang="en-US" sz="2400" b="1" dirty="0"/>
              <a:t>1 Peter 2:17 commands, </a:t>
            </a:r>
            <a:r>
              <a:rPr lang="en-US" sz="2400" b="1" i="1" dirty="0"/>
              <a:t>“Honor all people, love the brotherhood, fear God, honor the king.” </a:t>
            </a:r>
          </a:p>
          <a:p>
            <a:r>
              <a:rPr lang="en-US" sz="2400" b="1" dirty="0"/>
              <a:t>Let us view people the proper way. Let us love them just as Christ has loved us. </a:t>
            </a:r>
          </a:p>
          <a:p>
            <a:r>
              <a:rPr lang="en-US" sz="2400" b="1" dirty="0"/>
              <a:t>As we approach this subject, let us do it with truth, compassion, and with love. </a:t>
            </a:r>
          </a:p>
          <a:p>
            <a:r>
              <a:rPr lang="en-US" sz="2400" b="1" dirty="0"/>
              <a:t>As we view our brethren, let us think the best of them.  </a:t>
            </a:r>
          </a:p>
          <a:p>
            <a:r>
              <a:rPr lang="en-US" sz="2400" b="1" dirty="0"/>
              <a:t>God required the most of Himself, and He demonstrated </a:t>
            </a:r>
            <a:r>
              <a:rPr lang="en-US" sz="2400" b="1" i="1" dirty="0"/>
              <a:t>agape</a:t>
            </a:r>
            <a:r>
              <a:rPr lang="en-US" sz="2400" b="1" dirty="0"/>
              <a:t> love.  He loved us when we were unlovable.  We must do the same.</a:t>
            </a:r>
          </a:p>
        </p:txBody>
      </p:sp>
    </p:spTree>
    <p:extLst>
      <p:ext uri="{BB962C8B-B14F-4D97-AF65-F5344CB8AC3E}">
        <p14:creationId xmlns:p14="http://schemas.microsoft.com/office/powerpoint/2010/main" val="14899463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8B887-B8EF-4544-9B48-444D6EF2C99A}"/>
              </a:ext>
            </a:extLst>
          </p:cNvPr>
          <p:cNvSpPr>
            <a:spLocks noGrp="1"/>
          </p:cNvSpPr>
          <p:nvPr>
            <p:ph type="title"/>
          </p:nvPr>
        </p:nvSpPr>
        <p:spPr>
          <a:xfrm>
            <a:off x="711508" y="5540991"/>
            <a:ext cx="8534400" cy="862841"/>
          </a:xfrm>
        </p:spPr>
        <p:txBody>
          <a:bodyPr/>
          <a:lstStyle/>
          <a:p>
            <a:r>
              <a:rPr lang="en-US" dirty="0"/>
              <a:t>Introduction</a:t>
            </a:r>
          </a:p>
        </p:txBody>
      </p:sp>
      <p:sp>
        <p:nvSpPr>
          <p:cNvPr id="3" name="Content Placeholder 2">
            <a:extLst>
              <a:ext uri="{FF2B5EF4-FFF2-40B4-BE49-F238E27FC236}">
                <a16:creationId xmlns:a16="http://schemas.microsoft.com/office/drawing/2014/main" id="{5895E757-C1EC-4240-8CCB-24E33701D79A}"/>
              </a:ext>
            </a:extLst>
          </p:cNvPr>
          <p:cNvSpPr>
            <a:spLocks noGrp="1"/>
          </p:cNvSpPr>
          <p:nvPr>
            <p:ph idx="1"/>
          </p:nvPr>
        </p:nvSpPr>
        <p:spPr>
          <a:xfrm>
            <a:off x="567559" y="126124"/>
            <a:ext cx="11528905" cy="5414867"/>
          </a:xfrm>
        </p:spPr>
        <p:txBody>
          <a:bodyPr>
            <a:noAutofit/>
          </a:bodyPr>
          <a:lstStyle/>
          <a:p>
            <a:r>
              <a:rPr lang="en-US" sz="2400" b="1" i="1" dirty="0"/>
              <a:t>“All Scripture is inspired by God and profitable for teaching, for reproof, for correction, for training in righteousness; so that the man of God may be adequate, equipped for every good work</a:t>
            </a:r>
            <a:r>
              <a:rPr lang="en-US" sz="2400" b="1" dirty="0"/>
              <a:t>” (2 Timothy 3:16-17</a:t>
            </a:r>
            <a:r>
              <a:rPr lang="en-US" sz="2400" b="1" u="sng" dirty="0"/>
              <a:t>)</a:t>
            </a:r>
            <a:r>
              <a:rPr lang="en-US" sz="2400" b="1" dirty="0"/>
              <a:t>. </a:t>
            </a:r>
          </a:p>
          <a:p>
            <a:r>
              <a:rPr lang="en-US" sz="2400" b="1" dirty="0"/>
              <a:t>If anyone should be talking about this subject, it should be God’s people! It is a topic we can not shy away from. </a:t>
            </a:r>
          </a:p>
          <a:p>
            <a:r>
              <a:rPr lang="en-US" sz="2400" b="1" dirty="0"/>
              <a:t>We will have to be bold and courageous. </a:t>
            </a:r>
          </a:p>
          <a:p>
            <a:r>
              <a:rPr lang="en-US" sz="2400" b="1" dirty="0"/>
              <a:t>We will have to trust in God and His word.  </a:t>
            </a:r>
          </a:p>
          <a:p>
            <a:r>
              <a:rPr lang="en-US" sz="2400" b="1" dirty="0"/>
              <a:t> Racism has been used by used by Satan to distort our perception of reality too long.  </a:t>
            </a:r>
          </a:p>
          <a:p>
            <a:r>
              <a:rPr lang="en-US" sz="2400" b="1" dirty="0"/>
              <a:t>We must use God's word and the lens of faith to see this as God has instructed.</a:t>
            </a:r>
          </a:p>
          <a:p>
            <a:endParaRPr lang="en-US" sz="2400" b="1" dirty="0"/>
          </a:p>
        </p:txBody>
      </p:sp>
    </p:spTree>
    <p:extLst>
      <p:ext uri="{BB962C8B-B14F-4D97-AF65-F5344CB8AC3E}">
        <p14:creationId xmlns:p14="http://schemas.microsoft.com/office/powerpoint/2010/main" val="187234200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7D53D-F17D-4C90-942E-BD3E6FDAB384}"/>
              </a:ext>
            </a:extLst>
          </p:cNvPr>
          <p:cNvSpPr>
            <a:spLocks noGrp="1"/>
          </p:cNvSpPr>
          <p:nvPr>
            <p:ph type="title"/>
          </p:nvPr>
        </p:nvSpPr>
        <p:spPr>
          <a:xfrm>
            <a:off x="762034" y="4993170"/>
            <a:ext cx="8534400" cy="1507067"/>
          </a:xfrm>
        </p:spPr>
        <p:txBody>
          <a:bodyPr>
            <a:normAutofit/>
          </a:bodyPr>
          <a:lstStyle/>
          <a:p>
            <a:r>
              <a:rPr lang="en-US" b="1" dirty="0"/>
              <a:t>How should we respond?</a:t>
            </a:r>
            <a:br>
              <a:rPr lang="en-US" b="1" dirty="0"/>
            </a:br>
            <a:r>
              <a:rPr lang="en-US" b="1" dirty="0"/>
              <a:t>Respond with love</a:t>
            </a:r>
            <a:endParaRPr lang="en-US" dirty="0"/>
          </a:p>
        </p:txBody>
      </p:sp>
      <p:sp>
        <p:nvSpPr>
          <p:cNvPr id="3" name="Content Placeholder 2">
            <a:extLst>
              <a:ext uri="{FF2B5EF4-FFF2-40B4-BE49-F238E27FC236}">
                <a16:creationId xmlns:a16="http://schemas.microsoft.com/office/drawing/2014/main" id="{2DCFE523-234B-4CE5-A34A-3947CF561AC5}"/>
              </a:ext>
            </a:extLst>
          </p:cNvPr>
          <p:cNvSpPr>
            <a:spLocks noGrp="1"/>
          </p:cNvSpPr>
          <p:nvPr>
            <p:ph idx="1"/>
          </p:nvPr>
        </p:nvSpPr>
        <p:spPr/>
        <p:txBody>
          <a:bodyPr>
            <a:noAutofit/>
          </a:bodyPr>
          <a:lstStyle/>
          <a:p>
            <a:r>
              <a:rPr lang="en-US" sz="2800" b="1" dirty="0"/>
              <a:t>As the people of God, let us shine our lights. </a:t>
            </a:r>
          </a:p>
          <a:p>
            <a:r>
              <a:rPr lang="en-US" sz="2800" b="1" dirty="0"/>
              <a:t>Let us show people what God the Father and His Son have done not just for us, but for the entire world.  </a:t>
            </a:r>
          </a:p>
          <a:p>
            <a:r>
              <a:rPr lang="en-US" sz="2800" b="1" dirty="0"/>
              <a:t>We have the gospel. </a:t>
            </a:r>
          </a:p>
          <a:p>
            <a:r>
              <a:rPr lang="en-US" sz="2800" b="1" dirty="0"/>
              <a:t>Let us share it with as many people as possible. </a:t>
            </a:r>
          </a:p>
          <a:p>
            <a:r>
              <a:rPr lang="en-US" sz="2800" b="1" dirty="0"/>
              <a:t>When we do, hearts will be changed for the better, and the devil will be defeated</a:t>
            </a:r>
          </a:p>
        </p:txBody>
      </p:sp>
      <p:pic>
        <p:nvPicPr>
          <p:cNvPr id="12290" name="Picture 2" descr="Image result for racism">
            <a:extLst>
              <a:ext uri="{FF2B5EF4-FFF2-40B4-BE49-F238E27FC236}">
                <a16:creationId xmlns:a16="http://schemas.microsoft.com/office/drawing/2014/main" id="{304E5542-9A0C-40B0-B836-682E6E397E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5174" y="-6303"/>
            <a:ext cx="3586826" cy="269126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drawing of a face&#10;&#10;Description automatically generated">
            <a:extLst>
              <a:ext uri="{FF2B5EF4-FFF2-40B4-BE49-F238E27FC236}">
                <a16:creationId xmlns:a16="http://schemas.microsoft.com/office/drawing/2014/main" id="{E8C55B36-91F3-4F50-ABF9-42658B3EE7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8162" y="4508601"/>
            <a:ext cx="3553838" cy="2349399"/>
          </a:xfrm>
          <a:prstGeom prst="rect">
            <a:avLst/>
          </a:prstGeom>
        </p:spPr>
      </p:pic>
    </p:spTree>
    <p:extLst>
      <p:ext uri="{BB962C8B-B14F-4D97-AF65-F5344CB8AC3E}">
        <p14:creationId xmlns:p14="http://schemas.microsoft.com/office/powerpoint/2010/main" val="212153731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B5F22-0047-4D6F-868A-CF1C2E8D1F5E}"/>
              </a:ext>
            </a:extLst>
          </p:cNvPr>
          <p:cNvSpPr>
            <a:spLocks noGrp="1"/>
          </p:cNvSpPr>
          <p:nvPr>
            <p:ph type="title"/>
          </p:nvPr>
        </p:nvSpPr>
        <p:spPr/>
        <p:txBody>
          <a:bodyPr>
            <a:normAutofit/>
          </a:bodyPr>
          <a:lstStyle/>
          <a:p>
            <a:r>
              <a:rPr lang="en-US" sz="5400" b="1" dirty="0"/>
              <a:t>DISCUSSION</a:t>
            </a:r>
          </a:p>
        </p:txBody>
      </p:sp>
      <p:sp>
        <p:nvSpPr>
          <p:cNvPr id="5" name="Content Placeholder 4">
            <a:extLst>
              <a:ext uri="{FF2B5EF4-FFF2-40B4-BE49-F238E27FC236}">
                <a16:creationId xmlns:a16="http://schemas.microsoft.com/office/drawing/2014/main" id="{031A34F1-7697-47C6-8DB8-FCED9A617DE1}"/>
              </a:ext>
            </a:extLst>
          </p:cNvPr>
          <p:cNvSpPr>
            <a:spLocks noGrp="1"/>
          </p:cNvSpPr>
          <p:nvPr>
            <p:ph idx="1"/>
          </p:nvPr>
        </p:nvSpPr>
        <p:spPr/>
        <p:txBody>
          <a:bodyPr>
            <a:normAutofit/>
          </a:bodyPr>
          <a:lstStyle/>
          <a:p>
            <a:r>
              <a:rPr lang="en-US" sz="4000" b="1" i="1" dirty="0"/>
              <a:t>What stood out to you in this story from the brother who grew up in Louisiana? </a:t>
            </a:r>
            <a:endParaRPr lang="en-US" sz="4000" dirty="0"/>
          </a:p>
        </p:txBody>
      </p:sp>
      <p:pic>
        <p:nvPicPr>
          <p:cNvPr id="1026" name="Picture 2" descr="Image result for racism">
            <a:extLst>
              <a:ext uri="{FF2B5EF4-FFF2-40B4-BE49-F238E27FC236}">
                <a16:creationId xmlns:a16="http://schemas.microsoft.com/office/drawing/2014/main" id="{52BEDFA4-BA69-45C4-BEB7-3A27F37E02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4082" y="3818651"/>
            <a:ext cx="4587918" cy="3039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886802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7B10B-73D7-4E06-BA47-A813CA7E0F20}"/>
              </a:ext>
            </a:extLst>
          </p:cNvPr>
          <p:cNvSpPr>
            <a:spLocks noGrp="1"/>
          </p:cNvSpPr>
          <p:nvPr>
            <p:ph type="title"/>
          </p:nvPr>
        </p:nvSpPr>
        <p:spPr/>
        <p:txBody>
          <a:bodyPr>
            <a:noAutofit/>
          </a:bodyPr>
          <a:lstStyle/>
          <a:p>
            <a:r>
              <a:rPr lang="en-US" sz="4000" b="1" dirty="0"/>
              <a:t>What is the problem? </a:t>
            </a:r>
            <a:br>
              <a:rPr lang="en-US" sz="4000" b="1" dirty="0"/>
            </a:br>
            <a:r>
              <a:rPr lang="en-US" sz="4000" b="1" dirty="0"/>
              <a:t>Defining racism</a:t>
            </a:r>
            <a:br>
              <a:rPr lang="en-US" sz="4000" dirty="0"/>
            </a:br>
            <a:endParaRPr lang="en-US" sz="4000" dirty="0"/>
          </a:p>
        </p:txBody>
      </p:sp>
      <p:sp>
        <p:nvSpPr>
          <p:cNvPr id="3" name="Content Placeholder 2">
            <a:extLst>
              <a:ext uri="{FF2B5EF4-FFF2-40B4-BE49-F238E27FC236}">
                <a16:creationId xmlns:a16="http://schemas.microsoft.com/office/drawing/2014/main" id="{8E210018-54FC-49EF-8391-8458BF5A64B3}"/>
              </a:ext>
            </a:extLst>
          </p:cNvPr>
          <p:cNvSpPr>
            <a:spLocks noGrp="1"/>
          </p:cNvSpPr>
          <p:nvPr>
            <p:ph idx="1"/>
          </p:nvPr>
        </p:nvSpPr>
        <p:spPr>
          <a:xfrm>
            <a:off x="684211" y="685800"/>
            <a:ext cx="10755119" cy="3615267"/>
          </a:xfrm>
        </p:spPr>
        <p:txBody>
          <a:bodyPr>
            <a:noAutofit/>
          </a:bodyPr>
          <a:lstStyle/>
          <a:p>
            <a:r>
              <a:rPr lang="en-US" sz="2800" b="1" dirty="0"/>
              <a:t>Racism can be defined according to dictionary.com as: </a:t>
            </a:r>
          </a:p>
          <a:p>
            <a:pPr lvl="0"/>
            <a:r>
              <a:rPr lang="en-US" sz="2800" b="1" dirty="0"/>
              <a:t>“A belief or doctrine that inherent differences among the various human racial groups determine cultural or individual achievement, usually involving the idea that one’s own race is superior and has the right to dominate others or that a particular racial group is inferior to the others.” </a:t>
            </a:r>
          </a:p>
          <a:p>
            <a:pPr lvl="0"/>
            <a:r>
              <a:rPr lang="en-US" sz="2800" b="1" dirty="0"/>
              <a:t>Another definition is “hatred or intolerance of another race or other races.”</a:t>
            </a:r>
          </a:p>
          <a:p>
            <a:endParaRPr lang="en-US" sz="2800" b="1" dirty="0"/>
          </a:p>
        </p:txBody>
      </p:sp>
      <p:pic>
        <p:nvPicPr>
          <p:cNvPr id="2050" name="Picture 2" descr="Image result for racism">
            <a:extLst>
              <a:ext uri="{FF2B5EF4-FFF2-40B4-BE49-F238E27FC236}">
                <a16:creationId xmlns:a16="http://schemas.microsoft.com/office/drawing/2014/main" id="{E51988BC-4F02-472C-ACD5-6343B91E7E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2076" y="3859434"/>
            <a:ext cx="4905712" cy="2762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28063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58AD86-35E8-4FB7-B587-BE6F7C82FC08}"/>
              </a:ext>
            </a:extLst>
          </p:cNvPr>
          <p:cNvSpPr>
            <a:spLocks noGrp="1"/>
          </p:cNvSpPr>
          <p:nvPr>
            <p:ph idx="1"/>
          </p:nvPr>
        </p:nvSpPr>
        <p:spPr>
          <a:xfrm>
            <a:off x="0" y="177420"/>
            <a:ext cx="11961845" cy="6680579"/>
          </a:xfrm>
        </p:spPr>
        <p:txBody>
          <a:bodyPr>
            <a:noAutofit/>
          </a:bodyPr>
          <a:lstStyle/>
          <a:p>
            <a:r>
              <a:rPr lang="en-US" b="1" i="1" dirty="0">
                <a:solidFill>
                  <a:schemeClr val="tx1"/>
                </a:solidFill>
              </a:rPr>
              <a:t>“We all stereotype, based on ethnic groups, sexes, races, or other 					groupings. When those statements are based on skin color, are 							derogatory, and extreme, it could be called 'racism. When not 							extreme, I would call it 'implicit bias.' There is white-black bias,							  	black-Hispanic bias, urban-rural bias, male-female bias, 									northern-southern bias. Implicit bias affects our actions, words, 								and feelings, though we are often unaware of it. When I see race-based implicit bias acted out, I see it among my white colleagues. It usually involves white people assuming less of black people. In these cases, whites might see blacks as prone to crime and teenage pregnancy, poorly educated, and athletic instead of academic. This bias, completely unintentional, is in our brotherhood at various degrees. It is caused by historical events and statistical data. From my experience, biases 	are less frequent in the congregation than in the world, assuming the congregation is strong. What is a concern to me is the lack of understanding of life for the black person versus the white person. Even lack of interest. Whites in the brotherhood do not know how to sympathize with their black brethren. They believe the mistreatment of blacks is similar to mistreatment of whites. They deny the concepts of white privilege and micro aggressions. Instead of investigating these concepts, many white Christians become angry at their mention and consider such concepts as part of the liberal agenda. In my experience, the lack of understanding, listening, and sympathy is commonplace among whites in the church. Even among elders. Very common and heartbreaking. When blacks protest, whites believe they are overreacting (unless the KKK is involved or a Rodney King type of video is provided).”</a:t>
            </a:r>
            <a:r>
              <a:rPr lang="en-US" dirty="0">
                <a:solidFill>
                  <a:schemeClr val="tx1"/>
                </a:solidFill>
              </a:rPr>
              <a:t>  - Craig Roberts</a:t>
            </a:r>
          </a:p>
          <a:p>
            <a:endParaRPr lang="en-US" dirty="0">
              <a:solidFill>
                <a:schemeClr val="tx1"/>
              </a:solidFill>
            </a:endParaRPr>
          </a:p>
        </p:txBody>
      </p:sp>
      <p:pic>
        <p:nvPicPr>
          <p:cNvPr id="4098" name="Picture 2" descr="Related image">
            <a:extLst>
              <a:ext uri="{FF2B5EF4-FFF2-40B4-BE49-F238E27FC236}">
                <a16:creationId xmlns:a16="http://schemas.microsoft.com/office/drawing/2014/main" id="{9B19971A-F20A-43AA-930B-211B973025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6941" y="15477"/>
            <a:ext cx="3685059" cy="1762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91476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D048A-27AC-4EA9-9290-6AFFD15B611E}"/>
              </a:ext>
            </a:extLst>
          </p:cNvPr>
          <p:cNvSpPr>
            <a:spLocks noGrp="1"/>
          </p:cNvSpPr>
          <p:nvPr>
            <p:ph type="title"/>
          </p:nvPr>
        </p:nvSpPr>
        <p:spPr/>
        <p:txBody>
          <a:bodyPr>
            <a:normAutofit/>
          </a:bodyPr>
          <a:lstStyle/>
          <a:p>
            <a:r>
              <a:rPr lang="en-US" sz="4800" b="1" dirty="0"/>
              <a:t>Discussion</a:t>
            </a:r>
          </a:p>
        </p:txBody>
      </p:sp>
      <p:sp>
        <p:nvSpPr>
          <p:cNvPr id="3" name="Content Placeholder 2">
            <a:extLst>
              <a:ext uri="{FF2B5EF4-FFF2-40B4-BE49-F238E27FC236}">
                <a16:creationId xmlns:a16="http://schemas.microsoft.com/office/drawing/2014/main" id="{4BC630DA-28E1-4360-A625-E8E4E875116C}"/>
              </a:ext>
            </a:extLst>
          </p:cNvPr>
          <p:cNvSpPr>
            <a:spLocks noGrp="1"/>
          </p:cNvSpPr>
          <p:nvPr>
            <p:ph idx="1"/>
          </p:nvPr>
        </p:nvSpPr>
        <p:spPr/>
        <p:txBody>
          <a:bodyPr>
            <a:noAutofit/>
          </a:bodyPr>
          <a:lstStyle/>
          <a:p>
            <a:r>
              <a:rPr lang="en-US" sz="4000" b="1" dirty="0"/>
              <a:t>How familiar are you with the idea of implicit bias? What about micro aggression? Think about if you have ever struggled with biases toward certain people. </a:t>
            </a:r>
            <a:endParaRPr lang="en-US" sz="4000" dirty="0"/>
          </a:p>
        </p:txBody>
      </p:sp>
    </p:spTree>
    <p:extLst>
      <p:ext uri="{BB962C8B-B14F-4D97-AF65-F5344CB8AC3E}">
        <p14:creationId xmlns:p14="http://schemas.microsoft.com/office/powerpoint/2010/main" val="180080560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A560AD-404C-4CE1-8660-08FDAB15224E}"/>
              </a:ext>
            </a:extLst>
          </p:cNvPr>
          <p:cNvSpPr>
            <a:spLocks noGrp="1"/>
          </p:cNvSpPr>
          <p:nvPr>
            <p:ph idx="1"/>
          </p:nvPr>
        </p:nvSpPr>
        <p:spPr/>
        <p:txBody>
          <a:bodyPr>
            <a:noAutofit/>
          </a:bodyPr>
          <a:lstStyle/>
          <a:p>
            <a:r>
              <a:rPr lang="en-US" sz="3600" b="1" dirty="0"/>
              <a:t>Racism is a heart problem. </a:t>
            </a:r>
          </a:p>
          <a:p>
            <a:r>
              <a:rPr lang="en-US" sz="3600" b="1" dirty="0"/>
              <a:t>It is learned behavior. </a:t>
            </a:r>
          </a:p>
          <a:p>
            <a:pPr lvl="1"/>
            <a:r>
              <a:rPr lang="en-US" sz="3600" b="1" dirty="0"/>
              <a:t>Children don’t have this problem. </a:t>
            </a:r>
          </a:p>
          <a:p>
            <a:pPr lvl="1"/>
            <a:r>
              <a:rPr lang="en-US" sz="3600" b="1" dirty="0"/>
              <a:t>Watch how they all play together. </a:t>
            </a:r>
          </a:p>
          <a:p>
            <a:pPr lvl="1"/>
            <a:r>
              <a:rPr lang="en-US" sz="3600" b="1" dirty="0"/>
              <a:t>It’s a potential problem for everyone.</a:t>
            </a:r>
          </a:p>
          <a:p>
            <a:pPr lvl="1"/>
            <a:r>
              <a:rPr lang="en-US" sz="3600" b="1" dirty="0"/>
              <a:t>Racism is sinful! </a:t>
            </a:r>
          </a:p>
        </p:txBody>
      </p:sp>
      <p:pic>
        <p:nvPicPr>
          <p:cNvPr id="4" name="Picture 3" descr="A drawing of a face&#10;&#10;Description automatically generated">
            <a:extLst>
              <a:ext uri="{FF2B5EF4-FFF2-40B4-BE49-F238E27FC236}">
                <a16:creationId xmlns:a16="http://schemas.microsoft.com/office/drawing/2014/main" id="{1C038D4D-BAC3-4F58-B576-8F8B77DB5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8162" y="4508600"/>
            <a:ext cx="3553838" cy="2349399"/>
          </a:xfrm>
          <a:prstGeom prst="rect">
            <a:avLst/>
          </a:prstGeom>
        </p:spPr>
      </p:pic>
    </p:spTree>
    <p:extLst>
      <p:ext uri="{BB962C8B-B14F-4D97-AF65-F5344CB8AC3E}">
        <p14:creationId xmlns:p14="http://schemas.microsoft.com/office/powerpoint/2010/main" val="358334037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0</TotalTime>
  <Words>1808</Words>
  <Application>Microsoft Office PowerPoint</Application>
  <PresentationFormat>Widescreen</PresentationFormat>
  <Paragraphs>139</Paragraphs>
  <Slides>40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40</vt:i4>
      </vt:variant>
    </vt:vector>
  </HeadingPairs>
  <TitlesOfParts>
    <vt:vector size="43" baseType="lpstr">
      <vt:lpstr>Century Gothic</vt:lpstr>
      <vt:lpstr>Wingdings 3</vt:lpstr>
      <vt:lpstr>Slice</vt:lpstr>
      <vt:lpstr>PowerPoint Presentation</vt:lpstr>
      <vt:lpstr>Darkness Lesson 14 - Dealing With Racism and Prejudice </vt:lpstr>
      <vt:lpstr>Introduction</vt:lpstr>
      <vt:lpstr>Introduction</vt:lpstr>
      <vt:lpstr>DISCUSSION</vt:lpstr>
      <vt:lpstr>What is the problem?  Defining racism </vt:lpstr>
      <vt:lpstr>PowerPoint Presentation</vt:lpstr>
      <vt:lpstr>Discussion</vt:lpstr>
      <vt:lpstr>PowerPoint Presentation</vt:lpstr>
      <vt:lpstr>How does this help us understand how racism is sinful?</vt:lpstr>
      <vt:lpstr>How does this help us understand how racism is sinful?</vt:lpstr>
      <vt:lpstr>How does this help us understand how racism is sinful?</vt:lpstr>
      <vt:lpstr>How does this help us understand how racism is sinful?</vt:lpstr>
      <vt:lpstr>How does this help us understand how racism is sinful?</vt:lpstr>
      <vt:lpstr>What is the solution? </vt:lpstr>
      <vt:lpstr>What is the solution?  discussion </vt:lpstr>
      <vt:lpstr>What is the solution? </vt:lpstr>
      <vt:lpstr>What is the solution? </vt:lpstr>
      <vt:lpstr>What is the solution? </vt:lpstr>
      <vt:lpstr>What is the solution? </vt:lpstr>
      <vt:lpstr>What is the solution? </vt:lpstr>
      <vt:lpstr>How should we respond? </vt:lpstr>
      <vt:lpstr>How should we respond? EXAMINE YOUR HEART </vt:lpstr>
      <vt:lpstr>How should we respond? EXAMINE YOUR HEART </vt:lpstr>
      <vt:lpstr>How should we respond? Be a pioneer</vt:lpstr>
      <vt:lpstr>How should we respond? Be a pioneer</vt:lpstr>
      <vt:lpstr>How should we respond? Be a pioneer</vt:lpstr>
      <vt:lpstr>How should we respond? Don’t be a sellout</vt:lpstr>
      <vt:lpstr>How should we respond? Don’t be a sellout</vt:lpstr>
      <vt:lpstr>How should we respond? Share the gospel</vt:lpstr>
      <vt:lpstr>How should we respond? Share the gospel</vt:lpstr>
      <vt:lpstr>How should we respond? Be patient and forgive</vt:lpstr>
      <vt:lpstr>How should we respond? Be patient and forgive</vt:lpstr>
      <vt:lpstr>How should we respond? Be patient and forgive</vt:lpstr>
      <vt:lpstr>How should we respond? Be patient and forgive</vt:lpstr>
      <vt:lpstr>How should we respond? Pray for all</vt:lpstr>
      <vt:lpstr>How should we respond? Pray for all</vt:lpstr>
      <vt:lpstr>How should we respond? Remember vengeance belongs to god</vt:lpstr>
      <vt:lpstr>How should we respond? Respond with love</vt:lpstr>
      <vt:lpstr>How should we respond? Respond with love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2019-08-11T22:07:07Z</dcterms:created>
  <dcterms:modified xsi:type="dcterms:W3CDTF">2019-08-11T22:07:26Z</dcterms:modified>
</cp:coreProperties>
</file>