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86" d="100"/>
          <a:sy n="86" d="100"/>
        </p:scale>
        <p:origin x="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C65D-FE02-4978-83F2-049FDEE0D7B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0CC823-CD1A-4CA2-9FB7-FC6E651CBE4C}"/>
              </a:ext>
            </a:extLst>
          </p:cNvPr>
          <p:cNvSpPr>
            <a:spLocks noGrp="1"/>
          </p:cNvSpPr>
          <p:nvPr>
            <p:ph type="subTitle" idx="1"/>
          </p:nvPr>
        </p:nvSpPr>
        <p:spPr/>
        <p:txBody>
          <a:bodyPr/>
          <a:lstStyle/>
          <a:p>
            <a:endParaRPr lang="en-US"/>
          </a:p>
        </p:txBody>
      </p:sp>
      <p:pic>
        <p:nvPicPr>
          <p:cNvPr id="4" name="Content Placeholder 16">
            <a:extLst>
              <a:ext uri="{FF2B5EF4-FFF2-40B4-BE49-F238E27FC236}">
                <a16:creationId xmlns:a16="http://schemas.microsoft.com/office/drawing/2014/main" id="{86D48AD1-D3AA-4C90-8E8C-4E2760397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16"/>
            <a:ext cx="12353805" cy="6949016"/>
          </a:xfrm>
          <a:prstGeom prst="rect">
            <a:avLst/>
          </a:prstGeom>
        </p:spPr>
      </p:pic>
      <p:pic>
        <p:nvPicPr>
          <p:cNvPr id="5" name="Picture 4" descr="A drawing of a face&#10;&#10;Description automatically generated">
            <a:extLst>
              <a:ext uri="{FF2B5EF4-FFF2-40B4-BE49-F238E27FC236}">
                <a16:creationId xmlns:a16="http://schemas.microsoft.com/office/drawing/2014/main" id="{0970167F-4A52-4170-9782-10E3013ED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426" y="376519"/>
            <a:ext cx="3796951" cy="2510118"/>
          </a:xfrm>
          <a:prstGeom prst="rect">
            <a:avLst/>
          </a:prstGeom>
        </p:spPr>
      </p:pic>
    </p:spTree>
    <p:extLst>
      <p:ext uri="{BB962C8B-B14F-4D97-AF65-F5344CB8AC3E}">
        <p14:creationId xmlns:p14="http://schemas.microsoft.com/office/powerpoint/2010/main" val="2906846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E68F-9F87-4BE5-89DA-9FA9063EC4B8}"/>
              </a:ext>
            </a:extLst>
          </p:cNvPr>
          <p:cNvSpPr>
            <a:spLocks noGrp="1"/>
          </p:cNvSpPr>
          <p:nvPr>
            <p:ph type="title"/>
          </p:nvPr>
        </p:nvSpPr>
        <p:spPr>
          <a:xfrm>
            <a:off x="2499619" y="185389"/>
            <a:ext cx="8911687" cy="1280890"/>
          </a:xfrm>
        </p:spPr>
        <p:txBody>
          <a:bodyPr/>
          <a:lstStyle/>
          <a:p>
            <a:r>
              <a:rPr lang="en-US" b="1" dirty="0"/>
              <a:t>Our Case Study</a:t>
            </a:r>
          </a:p>
        </p:txBody>
      </p:sp>
      <p:sp>
        <p:nvSpPr>
          <p:cNvPr id="3" name="Content Placeholder 2">
            <a:extLst>
              <a:ext uri="{FF2B5EF4-FFF2-40B4-BE49-F238E27FC236}">
                <a16:creationId xmlns:a16="http://schemas.microsoft.com/office/drawing/2014/main" id="{548C09A0-099F-4049-85E4-1721CEBAEC21}"/>
              </a:ext>
            </a:extLst>
          </p:cNvPr>
          <p:cNvSpPr>
            <a:spLocks noGrp="1"/>
          </p:cNvSpPr>
          <p:nvPr>
            <p:ph idx="1"/>
          </p:nvPr>
        </p:nvSpPr>
        <p:spPr>
          <a:xfrm>
            <a:off x="989046" y="1268963"/>
            <a:ext cx="7707086" cy="5589037"/>
          </a:xfrm>
        </p:spPr>
        <p:txBody>
          <a:bodyPr>
            <a:normAutofit lnSpcReduction="10000"/>
          </a:bodyPr>
          <a:lstStyle/>
          <a:p>
            <a:r>
              <a:rPr lang="en-US" sz="2000" b="1" dirty="0"/>
              <a:t>Our patient can receive laser therapy or injections into the eye to help the progression of his vision loss. </a:t>
            </a:r>
          </a:p>
          <a:p>
            <a:r>
              <a:rPr lang="en-US" sz="2000" b="1" dirty="0"/>
              <a:t>But ultimately, he must control the underlying problem–diabetes. </a:t>
            </a:r>
          </a:p>
          <a:p>
            <a:r>
              <a:rPr lang="en-US" sz="2000" b="1" dirty="0"/>
              <a:t>It would be much easier to take a pill or receive a shot to fix the issue. But really addressing the problem requires going back to the beginning and figuring out what the real underlying issue is. Sometimes this is hard. </a:t>
            </a:r>
          </a:p>
          <a:p>
            <a:r>
              <a:rPr lang="en-US" sz="2000" b="1" dirty="0"/>
              <a:t>He must change the way he eats. He will need to quit smoking. He will need to exercise. </a:t>
            </a:r>
          </a:p>
          <a:p>
            <a:r>
              <a:rPr lang="en-US" sz="2000" b="1" dirty="0"/>
              <a:t>In the same way, when we have sin in our lives, the resolution may not always be simple, but we must go back to the heart of the matter and fix the underlying issue. </a:t>
            </a:r>
          </a:p>
          <a:p>
            <a:r>
              <a:rPr lang="en-US" sz="2000" b="1" dirty="0"/>
              <a:t>We must draw close to Christ and remember the hope that is in us. </a:t>
            </a:r>
          </a:p>
          <a:p>
            <a:endParaRPr lang="en-US" sz="2000" b="1" dirty="0"/>
          </a:p>
        </p:txBody>
      </p:sp>
      <p:pic>
        <p:nvPicPr>
          <p:cNvPr id="5" name="Picture 4" descr="A picture containing person, indoor&#10;&#10;Description automatically generated">
            <a:extLst>
              <a:ext uri="{FF2B5EF4-FFF2-40B4-BE49-F238E27FC236}">
                <a16:creationId xmlns:a16="http://schemas.microsoft.com/office/drawing/2014/main" id="{FEEC5CC1-0C91-4E6D-93DC-A49863D882F4}"/>
              </a:ext>
            </a:extLst>
          </p:cNvPr>
          <p:cNvPicPr>
            <a:picLocks noChangeAspect="1"/>
          </p:cNvPicPr>
          <p:nvPr/>
        </p:nvPicPr>
        <p:blipFill rotWithShape="1">
          <a:blip r:embed="rId2"/>
          <a:srcRect l="17939" r="11367" b="9920"/>
          <a:stretch/>
        </p:blipFill>
        <p:spPr>
          <a:xfrm>
            <a:off x="8543513" y="1466279"/>
            <a:ext cx="3648487" cy="34867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11550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4EF3-3C02-42B7-B917-0FE8126C720A}"/>
              </a:ext>
            </a:extLst>
          </p:cNvPr>
          <p:cNvSpPr>
            <a:spLocks noGrp="1"/>
          </p:cNvSpPr>
          <p:nvPr>
            <p:ph type="title"/>
          </p:nvPr>
        </p:nvSpPr>
        <p:spPr/>
        <p:txBody>
          <a:bodyPr/>
          <a:lstStyle/>
          <a:p>
            <a:r>
              <a:rPr lang="en-US" b="1" dirty="0"/>
              <a:t>Insidious Nature of Sin</a:t>
            </a:r>
            <a:endParaRPr lang="en-US" dirty="0"/>
          </a:p>
        </p:txBody>
      </p:sp>
      <p:sp>
        <p:nvSpPr>
          <p:cNvPr id="3" name="Content Placeholder 2">
            <a:extLst>
              <a:ext uri="{FF2B5EF4-FFF2-40B4-BE49-F238E27FC236}">
                <a16:creationId xmlns:a16="http://schemas.microsoft.com/office/drawing/2014/main" id="{96021CE2-CA94-477D-A51E-F53DD4FE84F5}"/>
              </a:ext>
            </a:extLst>
          </p:cNvPr>
          <p:cNvSpPr>
            <a:spLocks noGrp="1"/>
          </p:cNvSpPr>
          <p:nvPr>
            <p:ph idx="1"/>
          </p:nvPr>
        </p:nvSpPr>
        <p:spPr>
          <a:xfrm>
            <a:off x="2229064" y="1642188"/>
            <a:ext cx="9275547" cy="4591702"/>
          </a:xfrm>
        </p:spPr>
        <p:txBody>
          <a:bodyPr>
            <a:noAutofit/>
          </a:bodyPr>
          <a:lstStyle/>
          <a:p>
            <a:r>
              <a:rPr lang="en-US" sz="2800" dirty="0"/>
              <a:t>Diabetic retinopathy is insidious. </a:t>
            </a:r>
          </a:p>
          <a:p>
            <a:r>
              <a:rPr lang="en-US" sz="2800" dirty="0"/>
              <a:t>Too often patients think they are great when they really need to be treating their diabetic retinopathy and their diabetes. </a:t>
            </a:r>
          </a:p>
          <a:p>
            <a:r>
              <a:rPr lang="en-US" sz="2800" dirty="0"/>
              <a:t>Sin proceeds in a gradual, subtle way with harmful effects too. Sin is insidious. </a:t>
            </a:r>
          </a:p>
          <a:p>
            <a:r>
              <a:rPr lang="en-US" sz="2800" dirty="0"/>
              <a:t>Sin is often insidious for many reasons. </a:t>
            </a:r>
          </a:p>
          <a:p>
            <a:r>
              <a:rPr lang="en-US" sz="2800" dirty="0"/>
              <a:t>First, Satan’s best frontal lies appeal to our lusts – using addictions, pride, fleshly desires, covetousness, and greed.</a:t>
            </a:r>
          </a:p>
          <a:p>
            <a:endParaRPr lang="en-US" sz="2800" dirty="0"/>
          </a:p>
        </p:txBody>
      </p:sp>
    </p:spTree>
    <p:extLst>
      <p:ext uri="{BB962C8B-B14F-4D97-AF65-F5344CB8AC3E}">
        <p14:creationId xmlns:p14="http://schemas.microsoft.com/office/powerpoint/2010/main" val="1852149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927C-8FFF-4CC9-ABD0-86EEF4B67570}"/>
              </a:ext>
            </a:extLst>
          </p:cNvPr>
          <p:cNvSpPr>
            <a:spLocks noGrp="1"/>
          </p:cNvSpPr>
          <p:nvPr>
            <p:ph type="title"/>
          </p:nvPr>
        </p:nvSpPr>
        <p:spPr>
          <a:xfrm>
            <a:off x="1640156" y="275633"/>
            <a:ext cx="8911687" cy="1280890"/>
          </a:xfrm>
        </p:spPr>
        <p:txBody>
          <a:bodyPr/>
          <a:lstStyle/>
          <a:p>
            <a:r>
              <a:rPr lang="en-US" b="1" dirty="0"/>
              <a:t>Insidious Nature of Sin</a:t>
            </a:r>
            <a:endParaRPr lang="en-US" dirty="0"/>
          </a:p>
        </p:txBody>
      </p:sp>
      <p:sp>
        <p:nvSpPr>
          <p:cNvPr id="3" name="Content Placeholder 2">
            <a:extLst>
              <a:ext uri="{FF2B5EF4-FFF2-40B4-BE49-F238E27FC236}">
                <a16:creationId xmlns:a16="http://schemas.microsoft.com/office/drawing/2014/main" id="{7293C41D-FCB1-4DF2-8F32-9229E23947FE}"/>
              </a:ext>
            </a:extLst>
          </p:cNvPr>
          <p:cNvSpPr>
            <a:spLocks noGrp="1"/>
          </p:cNvSpPr>
          <p:nvPr>
            <p:ph idx="1"/>
          </p:nvPr>
        </p:nvSpPr>
        <p:spPr>
          <a:xfrm>
            <a:off x="1293746" y="1264555"/>
            <a:ext cx="6170744" cy="5317812"/>
          </a:xfrm>
        </p:spPr>
        <p:txBody>
          <a:bodyPr>
            <a:noAutofit/>
          </a:bodyPr>
          <a:lstStyle/>
          <a:p>
            <a:r>
              <a:rPr lang="en-US" sz="2400" dirty="0"/>
              <a:t>Someone once likened sin sometimes capturing us like boiling a bullfrog alive. </a:t>
            </a:r>
          </a:p>
          <a:p>
            <a:r>
              <a:rPr lang="en-US" sz="2400" dirty="0"/>
              <a:t>Drop a frog in a too warm pot of water alive, and it jumps out. </a:t>
            </a:r>
          </a:p>
          <a:p>
            <a:r>
              <a:rPr lang="en-US" sz="2400" dirty="0"/>
              <a:t>Turn up the heat very gradually, and they are reputed to be able to be cooked alive. </a:t>
            </a:r>
          </a:p>
          <a:p>
            <a:r>
              <a:rPr lang="en-US" sz="2400" dirty="0"/>
              <a:t>Another illustration of how sin acts is our head and birds. Someone once explained it this way: You cannot prevent the birds from flying over your head, but you do not have to let them nest on your head. </a:t>
            </a:r>
          </a:p>
          <a:p>
            <a:pPr marL="0" indent="0">
              <a:buNone/>
            </a:pPr>
            <a:endParaRPr lang="en-US" sz="2400" dirty="0"/>
          </a:p>
        </p:txBody>
      </p:sp>
      <p:pic>
        <p:nvPicPr>
          <p:cNvPr id="2050" name="Picture 3">
            <a:extLst>
              <a:ext uri="{FF2B5EF4-FFF2-40B4-BE49-F238E27FC236}">
                <a16:creationId xmlns:a16="http://schemas.microsoft.com/office/drawing/2014/main" id="{E1632CC3-4463-4EB3-B391-6E64DF22F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4700" y="145006"/>
            <a:ext cx="3269912" cy="24474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pic>
        <p:nvPicPr>
          <p:cNvPr id="5" name="Picture 4" descr="A person with pink hair taking a selfie&#10;&#10;Description automatically generated">
            <a:extLst>
              <a:ext uri="{FF2B5EF4-FFF2-40B4-BE49-F238E27FC236}">
                <a16:creationId xmlns:a16="http://schemas.microsoft.com/office/drawing/2014/main" id="{B1BE8883-1F9D-487B-808B-4C98BF477912}"/>
              </a:ext>
            </a:extLst>
          </p:cNvPr>
          <p:cNvPicPr>
            <a:picLocks noChangeAspect="1"/>
          </p:cNvPicPr>
          <p:nvPr/>
        </p:nvPicPr>
        <p:blipFill rotWithShape="1">
          <a:blip r:embed="rId3"/>
          <a:srcRect b="22458"/>
          <a:stretch/>
        </p:blipFill>
        <p:spPr>
          <a:xfrm>
            <a:off x="8234700" y="2782016"/>
            <a:ext cx="3269912" cy="38003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96382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C1BC-BE07-4978-B113-41340A589969}"/>
              </a:ext>
            </a:extLst>
          </p:cNvPr>
          <p:cNvSpPr>
            <a:spLocks noGrp="1"/>
          </p:cNvSpPr>
          <p:nvPr>
            <p:ph type="title"/>
          </p:nvPr>
        </p:nvSpPr>
        <p:spPr>
          <a:xfrm>
            <a:off x="1698172" y="1530219"/>
            <a:ext cx="3097764" cy="1380931"/>
          </a:xfrm>
        </p:spPr>
        <p:txBody>
          <a:bodyPr/>
          <a:lstStyle/>
          <a:p>
            <a:r>
              <a:rPr lang="en-US" b="1" dirty="0"/>
              <a:t>Insidious Nature of Sin</a:t>
            </a:r>
            <a:endParaRPr lang="en-US" dirty="0"/>
          </a:p>
        </p:txBody>
      </p:sp>
      <p:sp>
        <p:nvSpPr>
          <p:cNvPr id="3" name="Content Placeholder 2">
            <a:extLst>
              <a:ext uri="{FF2B5EF4-FFF2-40B4-BE49-F238E27FC236}">
                <a16:creationId xmlns:a16="http://schemas.microsoft.com/office/drawing/2014/main" id="{D38F3F72-BBF8-4ED2-9BE9-F7318DE7EA3D}"/>
              </a:ext>
            </a:extLst>
          </p:cNvPr>
          <p:cNvSpPr>
            <a:spLocks noGrp="1"/>
          </p:cNvSpPr>
          <p:nvPr>
            <p:ph idx="1"/>
          </p:nvPr>
        </p:nvSpPr>
        <p:spPr>
          <a:xfrm>
            <a:off x="1698171" y="3429000"/>
            <a:ext cx="10493829" cy="3158412"/>
          </a:xfrm>
        </p:spPr>
        <p:txBody>
          <a:bodyPr>
            <a:noAutofit/>
          </a:bodyPr>
          <a:lstStyle/>
          <a:p>
            <a:r>
              <a:rPr lang="en-US" sz="2400" dirty="0"/>
              <a:t>Second, Satan also attacks us with lies in our weakness about God not being enough when we have doubts and despair. </a:t>
            </a:r>
          </a:p>
          <a:p>
            <a:r>
              <a:rPr lang="en-US" sz="2400" dirty="0"/>
              <a:t>Christians must recognize God is their Ebenezer or stone of help (1 Sam 7:10), praising Him for His blessings and seeking Him. </a:t>
            </a:r>
          </a:p>
          <a:p>
            <a:r>
              <a:rPr lang="en-US" sz="2400" dirty="0"/>
              <a:t>Christians must humbly recognize their dependence on Him while living joyfully in service to Him. </a:t>
            </a:r>
          </a:p>
          <a:p>
            <a:r>
              <a:rPr lang="en-US" sz="2400" dirty="0"/>
              <a:t>This trust is often in opposition to a self-reliant American culture.</a:t>
            </a:r>
          </a:p>
          <a:p>
            <a:endParaRPr lang="en-US" sz="2400" dirty="0"/>
          </a:p>
        </p:txBody>
      </p:sp>
      <p:pic>
        <p:nvPicPr>
          <p:cNvPr id="5" name="Picture 4" descr="A sign on the side of a mountain&#10;&#10;Description automatically generated">
            <a:extLst>
              <a:ext uri="{FF2B5EF4-FFF2-40B4-BE49-F238E27FC236}">
                <a16:creationId xmlns:a16="http://schemas.microsoft.com/office/drawing/2014/main" id="{64730E4C-E471-49C5-8C0A-3AB0F81A6EE8}"/>
              </a:ext>
            </a:extLst>
          </p:cNvPr>
          <p:cNvPicPr>
            <a:picLocks noChangeAspect="1"/>
          </p:cNvPicPr>
          <p:nvPr/>
        </p:nvPicPr>
        <p:blipFill>
          <a:blip r:embed="rId2"/>
          <a:stretch>
            <a:fillRect/>
          </a:stretch>
        </p:blipFill>
        <p:spPr>
          <a:xfrm>
            <a:off x="5019870" y="86940"/>
            <a:ext cx="6686939" cy="33902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5734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C648-15C7-48FB-B82B-6059E71067B5}"/>
              </a:ext>
            </a:extLst>
          </p:cNvPr>
          <p:cNvSpPr>
            <a:spLocks noGrp="1"/>
          </p:cNvSpPr>
          <p:nvPr>
            <p:ph type="title"/>
          </p:nvPr>
        </p:nvSpPr>
        <p:spPr>
          <a:xfrm>
            <a:off x="1827815" y="624110"/>
            <a:ext cx="8911687" cy="1280890"/>
          </a:xfrm>
        </p:spPr>
        <p:txBody>
          <a:bodyPr/>
          <a:lstStyle/>
          <a:p>
            <a:r>
              <a:rPr lang="en-US" b="1" dirty="0"/>
              <a:t>Insidious Nature of Sin</a:t>
            </a:r>
            <a:endParaRPr lang="en-US" dirty="0"/>
          </a:p>
        </p:txBody>
      </p:sp>
      <p:sp>
        <p:nvSpPr>
          <p:cNvPr id="3" name="Content Placeholder 2">
            <a:extLst>
              <a:ext uri="{FF2B5EF4-FFF2-40B4-BE49-F238E27FC236}">
                <a16:creationId xmlns:a16="http://schemas.microsoft.com/office/drawing/2014/main" id="{CEECE528-2748-4D71-9783-3AA0D58DCA79}"/>
              </a:ext>
            </a:extLst>
          </p:cNvPr>
          <p:cNvSpPr>
            <a:spLocks noGrp="1"/>
          </p:cNvSpPr>
          <p:nvPr>
            <p:ph idx="1"/>
          </p:nvPr>
        </p:nvSpPr>
        <p:spPr>
          <a:xfrm>
            <a:off x="1604866" y="1492898"/>
            <a:ext cx="6270172" cy="5365102"/>
          </a:xfrm>
        </p:spPr>
        <p:txBody>
          <a:bodyPr>
            <a:normAutofit/>
          </a:bodyPr>
          <a:lstStyle/>
          <a:p>
            <a:r>
              <a:rPr lang="en-US" sz="2400" b="1" dirty="0"/>
              <a:t>Third, one of Satan’s more common set of lies is to just slightly modify teaching from God’s word. </a:t>
            </a:r>
          </a:p>
          <a:p>
            <a:r>
              <a:rPr lang="en-US" sz="2400" b="1" dirty="0"/>
              <a:t>This often allows a Christian to justify themselves rather than seek God’s righteousness and holiness. </a:t>
            </a:r>
          </a:p>
          <a:p>
            <a:r>
              <a:rPr lang="en-US" sz="2400" b="1" dirty="0"/>
              <a:t>“The devil has many designs, but one of them is this: to adulterate the teaching of the church with worldliness until the church becomes indistinguishable from the world.” (Matthew </a:t>
            </a:r>
            <a:r>
              <a:rPr lang="en-US" sz="2400" b="1" dirty="0" err="1"/>
              <a:t>Bassford</a:t>
            </a:r>
            <a:r>
              <a:rPr lang="en-US" sz="2400" b="1" dirty="0"/>
              <a:t>).</a:t>
            </a:r>
          </a:p>
        </p:txBody>
      </p:sp>
      <p:pic>
        <p:nvPicPr>
          <p:cNvPr id="3074" name="Picture 2" descr="Image result for be holy">
            <a:extLst>
              <a:ext uri="{FF2B5EF4-FFF2-40B4-BE49-F238E27FC236}">
                <a16:creationId xmlns:a16="http://schemas.microsoft.com/office/drawing/2014/main" id="{986026DE-E7B1-4AD0-AE91-593F9D49E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492898"/>
            <a:ext cx="3706537" cy="3706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77467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7B7C-F582-4DA9-A063-5C7591548596}"/>
              </a:ext>
            </a:extLst>
          </p:cNvPr>
          <p:cNvSpPr>
            <a:spLocks noGrp="1"/>
          </p:cNvSpPr>
          <p:nvPr>
            <p:ph type="title"/>
          </p:nvPr>
        </p:nvSpPr>
        <p:spPr>
          <a:xfrm>
            <a:off x="1884785" y="563204"/>
            <a:ext cx="8911687" cy="1280890"/>
          </a:xfrm>
        </p:spPr>
        <p:txBody>
          <a:bodyPr/>
          <a:lstStyle/>
          <a:p>
            <a:r>
              <a:rPr lang="en-US" b="1" dirty="0"/>
              <a:t>Insidious Nature of Sin</a:t>
            </a:r>
            <a:endParaRPr lang="en-US" dirty="0"/>
          </a:p>
        </p:txBody>
      </p:sp>
      <p:sp>
        <p:nvSpPr>
          <p:cNvPr id="3" name="Content Placeholder 2">
            <a:extLst>
              <a:ext uri="{FF2B5EF4-FFF2-40B4-BE49-F238E27FC236}">
                <a16:creationId xmlns:a16="http://schemas.microsoft.com/office/drawing/2014/main" id="{D3022C34-D192-4BE2-B1EA-0F4D568D8AAB}"/>
              </a:ext>
            </a:extLst>
          </p:cNvPr>
          <p:cNvSpPr>
            <a:spLocks noGrp="1"/>
          </p:cNvSpPr>
          <p:nvPr>
            <p:ph idx="1"/>
          </p:nvPr>
        </p:nvSpPr>
        <p:spPr>
          <a:xfrm>
            <a:off x="1884785" y="1436914"/>
            <a:ext cx="5880246" cy="5421086"/>
          </a:xfrm>
        </p:spPr>
        <p:txBody>
          <a:bodyPr>
            <a:normAutofit/>
          </a:bodyPr>
          <a:lstStyle/>
          <a:p>
            <a:r>
              <a:rPr lang="en-US" sz="2400" b="1" dirty="0"/>
              <a:t>Fourth, some of Satan’s best lies are more insidious because of their subtle nature. </a:t>
            </a:r>
          </a:p>
          <a:p>
            <a:r>
              <a:rPr lang="en-US" sz="2400" b="1" dirty="0"/>
              <a:t>One lie He tells us is we have time, even though the time of salvation is now. </a:t>
            </a:r>
          </a:p>
          <a:p>
            <a:r>
              <a:rPr lang="en-US" sz="2400" b="1" dirty="0"/>
              <a:t>“For he saith, I have heard thee in a time accepted, and in the day of salvation have I </a:t>
            </a:r>
            <a:r>
              <a:rPr lang="en-US" sz="2400" b="1" dirty="0" err="1"/>
              <a:t>succoured</a:t>
            </a:r>
            <a:r>
              <a:rPr lang="en-US" sz="2400" b="1" dirty="0"/>
              <a:t> thee: behold, now is the accepted time; behold, now is the day of salvation. (2 Cor 6:2). </a:t>
            </a:r>
          </a:p>
          <a:p>
            <a:endParaRPr lang="en-US" sz="2400" b="1" dirty="0"/>
          </a:p>
        </p:txBody>
      </p:sp>
      <p:pic>
        <p:nvPicPr>
          <p:cNvPr id="4098" name="Picture 4" descr="Related image">
            <a:extLst>
              <a:ext uri="{FF2B5EF4-FFF2-40B4-BE49-F238E27FC236}">
                <a16:creationId xmlns:a16="http://schemas.microsoft.com/office/drawing/2014/main" id="{AD2F652E-FB3F-458E-A37B-14E6F779E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307" y="1716833"/>
            <a:ext cx="3985110" cy="393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51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A326-BC53-45F2-B055-D92924030D5A}"/>
              </a:ext>
            </a:extLst>
          </p:cNvPr>
          <p:cNvSpPr>
            <a:spLocks noGrp="1"/>
          </p:cNvSpPr>
          <p:nvPr>
            <p:ph type="title"/>
          </p:nvPr>
        </p:nvSpPr>
        <p:spPr>
          <a:xfrm>
            <a:off x="1544819" y="572535"/>
            <a:ext cx="8911687" cy="1280890"/>
          </a:xfrm>
        </p:spPr>
        <p:txBody>
          <a:bodyPr/>
          <a:lstStyle/>
          <a:p>
            <a:r>
              <a:rPr lang="en-US" b="1" dirty="0"/>
              <a:t>Insidious Nature of Sin</a:t>
            </a:r>
            <a:endParaRPr lang="en-US" dirty="0"/>
          </a:p>
        </p:txBody>
      </p:sp>
      <p:sp>
        <p:nvSpPr>
          <p:cNvPr id="3" name="Content Placeholder 2">
            <a:extLst>
              <a:ext uri="{FF2B5EF4-FFF2-40B4-BE49-F238E27FC236}">
                <a16:creationId xmlns:a16="http://schemas.microsoft.com/office/drawing/2014/main" id="{1C99E39D-3AFE-4F05-9DF8-B9CCBBAFB2EA}"/>
              </a:ext>
            </a:extLst>
          </p:cNvPr>
          <p:cNvSpPr>
            <a:spLocks noGrp="1"/>
          </p:cNvSpPr>
          <p:nvPr>
            <p:ph idx="1"/>
          </p:nvPr>
        </p:nvSpPr>
        <p:spPr>
          <a:xfrm>
            <a:off x="1544819" y="1405554"/>
            <a:ext cx="10305059" cy="5452445"/>
          </a:xfrm>
        </p:spPr>
        <p:txBody>
          <a:bodyPr>
            <a:normAutofit/>
          </a:bodyPr>
          <a:lstStyle/>
          <a:p>
            <a:r>
              <a:rPr lang="en-US" sz="2000" b="1" dirty="0"/>
              <a:t>Fifth, another lie Satan uses is in changing terms. </a:t>
            </a:r>
          </a:p>
          <a:p>
            <a:r>
              <a:rPr lang="en-US" sz="2000" b="1" dirty="0"/>
              <a:t>He is especially good at redefining terms making good evil and evil good. </a:t>
            </a:r>
          </a:p>
          <a:p>
            <a:pPr lvl="1"/>
            <a:r>
              <a:rPr lang="en-US" sz="2000" b="1" dirty="0"/>
              <a:t>It not sin; it an “alternative lifestyle.” </a:t>
            </a:r>
          </a:p>
          <a:p>
            <a:pPr lvl="1"/>
            <a:r>
              <a:rPr lang="en-US" sz="2000" b="1" dirty="0"/>
              <a:t>“There must be many roads that can lead to heaven.” </a:t>
            </a:r>
          </a:p>
          <a:p>
            <a:r>
              <a:rPr lang="en-US" sz="2000" b="1" dirty="0"/>
              <a:t>Another example of a lie Satan tells is “God would want you to be happy.” </a:t>
            </a:r>
          </a:p>
          <a:p>
            <a:pPr lvl="1"/>
            <a:r>
              <a:rPr lang="en-US" sz="2000" b="1" dirty="0"/>
              <a:t>Again, Satan is manipulating terms. </a:t>
            </a:r>
          </a:p>
          <a:p>
            <a:pPr lvl="1"/>
            <a:r>
              <a:rPr lang="en-US" sz="2000" b="1" dirty="0"/>
              <a:t>God has prepared joy for His children and wants them to have it, but it may not be the way they think it ought to be. </a:t>
            </a:r>
          </a:p>
          <a:p>
            <a:r>
              <a:rPr lang="en-US" sz="2000" b="1" dirty="0"/>
              <a:t>Redefining terms remains a battle often within Christians.</a:t>
            </a:r>
          </a:p>
          <a:p>
            <a:pPr lvl="1"/>
            <a:r>
              <a:rPr lang="en-US" sz="2000" b="1" dirty="0"/>
              <a:t>“Woe unto them that call evil good, and good evil; that put darkness for light, and light for darkness; that put bitter for sweet, and sweet for bitter! Woe unto </a:t>
            </a:r>
            <a:r>
              <a:rPr lang="en-US" sz="2000" b="1" i="1" dirty="0"/>
              <a:t>them that are</a:t>
            </a:r>
            <a:r>
              <a:rPr lang="en-US" sz="2000" b="1" dirty="0"/>
              <a:t> wise in their own eyes, and prudent in their own sight!” (Isa 5:20-21; See also Rom 7:19; Rom 12:9, 21). </a:t>
            </a:r>
          </a:p>
          <a:p>
            <a:endParaRPr lang="en-US" sz="2000" b="1" dirty="0"/>
          </a:p>
        </p:txBody>
      </p:sp>
    </p:spTree>
    <p:extLst>
      <p:ext uri="{BB962C8B-B14F-4D97-AF65-F5344CB8AC3E}">
        <p14:creationId xmlns:p14="http://schemas.microsoft.com/office/powerpoint/2010/main" val="399237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237D-3266-4E0D-B107-BC249C154BBC}"/>
              </a:ext>
            </a:extLst>
          </p:cNvPr>
          <p:cNvSpPr>
            <a:spLocks noGrp="1"/>
          </p:cNvSpPr>
          <p:nvPr>
            <p:ph type="title"/>
          </p:nvPr>
        </p:nvSpPr>
        <p:spPr>
          <a:xfrm>
            <a:off x="1776167" y="100041"/>
            <a:ext cx="8911687" cy="1280890"/>
          </a:xfrm>
        </p:spPr>
        <p:txBody>
          <a:bodyPr/>
          <a:lstStyle/>
          <a:p>
            <a:r>
              <a:rPr lang="en-US" b="1" dirty="0"/>
              <a:t>Insidious Nature of Sin</a:t>
            </a:r>
            <a:endParaRPr lang="en-US" dirty="0"/>
          </a:p>
        </p:txBody>
      </p:sp>
      <p:sp>
        <p:nvSpPr>
          <p:cNvPr id="3" name="Content Placeholder 2">
            <a:extLst>
              <a:ext uri="{FF2B5EF4-FFF2-40B4-BE49-F238E27FC236}">
                <a16:creationId xmlns:a16="http://schemas.microsoft.com/office/drawing/2014/main" id="{6877EE2D-98BD-42C7-8A25-EB46DCE45AC2}"/>
              </a:ext>
            </a:extLst>
          </p:cNvPr>
          <p:cNvSpPr>
            <a:spLocks noGrp="1"/>
          </p:cNvSpPr>
          <p:nvPr>
            <p:ph idx="1"/>
          </p:nvPr>
        </p:nvSpPr>
        <p:spPr>
          <a:xfrm>
            <a:off x="1642188" y="821095"/>
            <a:ext cx="7371183" cy="6036906"/>
          </a:xfrm>
        </p:spPr>
        <p:txBody>
          <a:bodyPr>
            <a:noAutofit/>
          </a:bodyPr>
          <a:lstStyle/>
          <a:p>
            <a:r>
              <a:rPr lang="en-US" sz="2200" b="1" dirty="0"/>
              <a:t>Sixth, Satan causes us to substitute our righteousness for God’s righteousness, and thus in hypocrisy keep living a lie. </a:t>
            </a:r>
          </a:p>
          <a:p>
            <a:r>
              <a:rPr lang="en-US" sz="2200" b="1" dirty="0"/>
              <a:t>“For they being ignorant of God's righteousness, and going about to establish their own righteousness, have not submitted themselves unto the righteousness of God. For Christ </a:t>
            </a:r>
            <a:r>
              <a:rPr lang="en-US" sz="2200" b="1" i="1" dirty="0"/>
              <a:t>is</a:t>
            </a:r>
            <a:r>
              <a:rPr lang="en-US" sz="2200" b="1" dirty="0"/>
              <a:t> the end of the law for righteousness to every one that believeth” (Rom 10:3-4; See also Phil 3:9). </a:t>
            </a:r>
          </a:p>
          <a:p>
            <a:r>
              <a:rPr lang="en-US" sz="2200" b="1" dirty="0"/>
              <a:t>Satan uses just a seed of doubt, a single added word, a simple twist to manipulate. </a:t>
            </a:r>
          </a:p>
          <a:p>
            <a:r>
              <a:rPr lang="en-US" sz="2200" b="1" dirty="0"/>
              <a:t>Christians must be aware of their weapons. </a:t>
            </a:r>
          </a:p>
          <a:p>
            <a:r>
              <a:rPr lang="en-US" sz="2200" b="1" dirty="0"/>
              <a:t>Someone once wrote that the cruelest lie is the truth told in such a way that it cannot be believed. </a:t>
            </a:r>
          </a:p>
          <a:p>
            <a:r>
              <a:rPr lang="en-US" sz="2200" b="1" dirty="0"/>
              <a:t>Satan is very good at manipulating us in such a way. </a:t>
            </a:r>
          </a:p>
          <a:p>
            <a:endParaRPr lang="en-US" sz="2200" b="1" dirty="0"/>
          </a:p>
        </p:txBody>
      </p:sp>
      <p:pic>
        <p:nvPicPr>
          <p:cNvPr id="5" name="Picture 4" descr="A close up of a keyboard&#10;&#10;Description automatically generated">
            <a:extLst>
              <a:ext uri="{FF2B5EF4-FFF2-40B4-BE49-F238E27FC236}">
                <a16:creationId xmlns:a16="http://schemas.microsoft.com/office/drawing/2014/main" id="{B7C0C156-C621-4F5F-89D8-7A1318D82A1B}"/>
              </a:ext>
            </a:extLst>
          </p:cNvPr>
          <p:cNvPicPr>
            <a:picLocks noChangeAspect="1"/>
          </p:cNvPicPr>
          <p:nvPr/>
        </p:nvPicPr>
        <p:blipFill>
          <a:blip r:embed="rId2"/>
          <a:stretch>
            <a:fillRect/>
          </a:stretch>
        </p:blipFill>
        <p:spPr>
          <a:xfrm rot="16200000">
            <a:off x="7230895" y="1896894"/>
            <a:ext cx="6857999" cy="3064212"/>
          </a:xfrm>
          <a:prstGeom prst="rect">
            <a:avLst/>
          </a:prstGeom>
        </p:spPr>
      </p:pic>
    </p:spTree>
    <p:extLst>
      <p:ext uri="{BB962C8B-B14F-4D97-AF65-F5344CB8AC3E}">
        <p14:creationId xmlns:p14="http://schemas.microsoft.com/office/powerpoint/2010/main" val="10143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89D9-BF1D-4489-A069-96CFE479BA17}"/>
              </a:ext>
            </a:extLst>
          </p:cNvPr>
          <p:cNvSpPr>
            <a:spLocks noGrp="1"/>
          </p:cNvSpPr>
          <p:nvPr>
            <p:ph type="title"/>
          </p:nvPr>
        </p:nvSpPr>
        <p:spPr>
          <a:xfrm>
            <a:off x="2015412" y="791224"/>
            <a:ext cx="8911687" cy="128089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88359F43-A90D-407A-84A8-6880A40314E4}"/>
              </a:ext>
            </a:extLst>
          </p:cNvPr>
          <p:cNvSpPr>
            <a:spLocks noGrp="1"/>
          </p:cNvSpPr>
          <p:nvPr>
            <p:ph idx="1"/>
          </p:nvPr>
        </p:nvSpPr>
        <p:spPr>
          <a:xfrm>
            <a:off x="1917916" y="2262462"/>
            <a:ext cx="10176588" cy="4469363"/>
          </a:xfrm>
        </p:spPr>
        <p:txBody>
          <a:bodyPr>
            <a:noAutofit/>
          </a:bodyPr>
          <a:lstStyle/>
          <a:p>
            <a:r>
              <a:rPr lang="en-US" sz="2400" b="1" dirty="0"/>
              <a:t>The base problem is what we allow to put into our heart. </a:t>
            </a:r>
          </a:p>
          <a:p>
            <a:r>
              <a:rPr lang="en-US" sz="2400" b="1" dirty="0"/>
              <a:t>What are we feeding the eyes of our heart? </a:t>
            </a:r>
          </a:p>
          <a:p>
            <a:r>
              <a:rPr lang="en-US" sz="2400" b="1" dirty="0"/>
              <a:t>Christ admonished in Matthew 12:34-35, “O generation of vipers, how can ye, being evil, speak good things? for out of the abundance of the heart the mouth </a:t>
            </a:r>
            <a:r>
              <a:rPr lang="en-US" sz="2400" b="1" dirty="0" err="1"/>
              <a:t>speaketh</a:t>
            </a:r>
            <a:r>
              <a:rPr lang="en-US" sz="2400" b="1" dirty="0"/>
              <a:t>. A good man out of the good treasure of the heart bringeth forth good things: and an evil man out of the evil treasure bringeth forth evil things.” </a:t>
            </a:r>
          </a:p>
          <a:p>
            <a:r>
              <a:rPr lang="en-US" sz="2400" b="1" dirty="0"/>
              <a:t>Satan is seeking to give us a lie to deceive and blind us, allowing us to exalt ourselves against God’s wisdom. </a:t>
            </a:r>
          </a:p>
          <a:p>
            <a:r>
              <a:rPr lang="en-US" sz="2400" b="1" dirty="0"/>
              <a:t>The eyes of our heart can reveal hard truths. </a:t>
            </a:r>
          </a:p>
          <a:p>
            <a:endParaRPr lang="en-US" sz="2400" b="1" dirty="0"/>
          </a:p>
        </p:txBody>
      </p:sp>
      <p:pic>
        <p:nvPicPr>
          <p:cNvPr id="5" name="Picture 4" descr="A person wearing a suit and tie&#10;&#10;Description automatically generated">
            <a:extLst>
              <a:ext uri="{FF2B5EF4-FFF2-40B4-BE49-F238E27FC236}">
                <a16:creationId xmlns:a16="http://schemas.microsoft.com/office/drawing/2014/main" id="{31AB9D74-A88A-4D5C-BA7E-67E156CF6E21}"/>
              </a:ext>
            </a:extLst>
          </p:cNvPr>
          <p:cNvPicPr>
            <a:picLocks noChangeAspect="1"/>
          </p:cNvPicPr>
          <p:nvPr/>
        </p:nvPicPr>
        <p:blipFill>
          <a:blip r:embed="rId2"/>
          <a:stretch>
            <a:fillRect/>
          </a:stretch>
        </p:blipFill>
        <p:spPr>
          <a:xfrm>
            <a:off x="8098971" y="61375"/>
            <a:ext cx="3167431" cy="2107781"/>
          </a:xfrm>
          <a:prstGeom prst="rect">
            <a:avLst/>
          </a:prstGeom>
        </p:spPr>
      </p:pic>
    </p:spTree>
    <p:extLst>
      <p:ext uri="{BB962C8B-B14F-4D97-AF65-F5344CB8AC3E}">
        <p14:creationId xmlns:p14="http://schemas.microsoft.com/office/powerpoint/2010/main" val="871626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9229-2382-4000-827A-7CCCB66A13BF}"/>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CCBD5CDC-0255-40A0-A331-9357CB78DBE7}"/>
              </a:ext>
            </a:extLst>
          </p:cNvPr>
          <p:cNvSpPr>
            <a:spLocks noGrp="1"/>
          </p:cNvSpPr>
          <p:nvPr>
            <p:ph idx="1"/>
          </p:nvPr>
        </p:nvSpPr>
        <p:spPr>
          <a:xfrm>
            <a:off x="2178664" y="1540189"/>
            <a:ext cx="9325947" cy="4693701"/>
          </a:xfrm>
        </p:spPr>
        <p:txBody>
          <a:bodyPr>
            <a:noAutofit/>
          </a:bodyPr>
          <a:lstStyle/>
          <a:p>
            <a:r>
              <a:rPr lang="en-US" sz="2400" b="1" dirty="0"/>
              <a:t>Sin is insidious, and we must guard against Satan’s many dark deceptions and manipulations. </a:t>
            </a:r>
          </a:p>
          <a:p>
            <a:r>
              <a:rPr lang="en-US" sz="2400" b="1" dirty="0"/>
              <a:t>The end road for uncontrolled diabetics often includes blindness because of its insidious nature. It is the leading cause of blindness. </a:t>
            </a:r>
          </a:p>
          <a:p>
            <a:r>
              <a:rPr lang="en-US" sz="2400" b="1" dirty="0"/>
              <a:t>In the same way, the insidious nature of sin often blinds people spiritually. </a:t>
            </a:r>
          </a:p>
          <a:p>
            <a:r>
              <a:rPr lang="en-US" sz="2400" b="1" dirty="0"/>
              <a:t>Self-examination and brutal honesty with ourselves is necessary. </a:t>
            </a:r>
          </a:p>
          <a:p>
            <a:r>
              <a:rPr lang="en-US" sz="2400" b="1" dirty="0"/>
              <a:t>“Examine yourselves, whether ye be in the faith; prove your own selves. Know ye not your own selves, how that Jesus Christ is in you, except ye be reprobates?” (2 Cor 13:5; See also 1 Cor 11:28).</a:t>
            </a:r>
          </a:p>
          <a:p>
            <a:endParaRPr lang="en-US" sz="2400" b="1" dirty="0"/>
          </a:p>
        </p:txBody>
      </p:sp>
      <p:pic>
        <p:nvPicPr>
          <p:cNvPr id="4" name="Picture 3" descr="A drawing of a face&#10;&#10;Description automatically generated">
            <a:extLst>
              <a:ext uri="{FF2B5EF4-FFF2-40B4-BE49-F238E27FC236}">
                <a16:creationId xmlns:a16="http://schemas.microsoft.com/office/drawing/2014/main" id="{5573074E-4B7C-4762-985D-9C2067C95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5437718"/>
            <a:ext cx="1866124" cy="12336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6121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284C-D8DD-4982-9F3C-50C976A4F73B}"/>
              </a:ext>
            </a:extLst>
          </p:cNvPr>
          <p:cNvSpPr>
            <a:spLocks noGrp="1"/>
          </p:cNvSpPr>
          <p:nvPr>
            <p:ph type="ctrTitle"/>
          </p:nvPr>
        </p:nvSpPr>
        <p:spPr/>
        <p:txBody>
          <a:bodyPr>
            <a:normAutofit fontScale="90000"/>
          </a:bodyPr>
          <a:lstStyle/>
          <a:p>
            <a:r>
              <a:rPr lang="en-US" b="1" dirty="0"/>
              <a:t>Darkness Lesson 18</a:t>
            </a:r>
            <a:br>
              <a:rPr lang="en-US" dirty="0"/>
            </a:br>
            <a:r>
              <a:rPr lang="en-US" b="1" dirty="0"/>
              <a:t>The Insidious Nature of Sin and Diabetic Retinopathy</a:t>
            </a:r>
            <a:endParaRPr lang="en-US" dirty="0"/>
          </a:p>
        </p:txBody>
      </p:sp>
      <p:sp>
        <p:nvSpPr>
          <p:cNvPr id="3" name="Subtitle 2">
            <a:extLst>
              <a:ext uri="{FF2B5EF4-FFF2-40B4-BE49-F238E27FC236}">
                <a16:creationId xmlns:a16="http://schemas.microsoft.com/office/drawing/2014/main" id="{A0592BF4-7253-4053-8A7E-9714974E3A65}"/>
              </a:ext>
            </a:extLst>
          </p:cNvPr>
          <p:cNvSpPr>
            <a:spLocks noGrp="1"/>
          </p:cNvSpPr>
          <p:nvPr>
            <p:ph type="subTitle" idx="1"/>
          </p:nvPr>
        </p:nvSpPr>
        <p:spPr/>
        <p:txBody>
          <a:bodyPr/>
          <a:lstStyle/>
          <a:p>
            <a:endParaRPr lang="en-US"/>
          </a:p>
        </p:txBody>
      </p:sp>
      <p:pic>
        <p:nvPicPr>
          <p:cNvPr id="4" name="Content Placeholder 16">
            <a:extLst>
              <a:ext uri="{FF2B5EF4-FFF2-40B4-BE49-F238E27FC236}">
                <a16:creationId xmlns:a16="http://schemas.microsoft.com/office/drawing/2014/main" id="{EF9E06DE-82C7-4EA3-A6DC-6BB8C555AC5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5037638"/>
            <a:ext cx="12192000" cy="1330718"/>
          </a:xfrm>
          <a:prstGeom prst="rect">
            <a:avLst/>
          </a:prstGeom>
        </p:spPr>
      </p:pic>
    </p:spTree>
    <p:extLst>
      <p:ext uri="{BB962C8B-B14F-4D97-AF65-F5344CB8AC3E}">
        <p14:creationId xmlns:p14="http://schemas.microsoft.com/office/powerpoint/2010/main" val="429292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F27E-AAA9-4A90-94DB-C3C452E52C08}"/>
              </a:ext>
            </a:extLst>
          </p:cNvPr>
          <p:cNvSpPr>
            <a:spLocks noGrp="1"/>
          </p:cNvSpPr>
          <p:nvPr>
            <p:ph type="title"/>
          </p:nvPr>
        </p:nvSpPr>
        <p:spPr>
          <a:xfrm>
            <a:off x="2592925" y="308800"/>
            <a:ext cx="8911687" cy="1280890"/>
          </a:xfrm>
        </p:spPr>
        <p:txBody>
          <a:bodyPr>
            <a:normAutofit fontScale="90000"/>
          </a:bodyPr>
          <a:lstStyle/>
          <a:p>
            <a:r>
              <a:rPr lang="en-US" dirty="0"/>
              <a:t>"The eye is the lamp of your body; when your eye is clear, your whole body also is full of light; but when it is bad, your body also is full of darkness.” Luke 11:34</a:t>
            </a:r>
            <a:br>
              <a:rPr lang="en-US" dirty="0"/>
            </a:br>
            <a:endParaRPr lang="en-US" dirty="0"/>
          </a:p>
        </p:txBody>
      </p:sp>
      <p:pic>
        <p:nvPicPr>
          <p:cNvPr id="5" name="Content Placeholder 4">
            <a:extLst>
              <a:ext uri="{FF2B5EF4-FFF2-40B4-BE49-F238E27FC236}">
                <a16:creationId xmlns:a16="http://schemas.microsoft.com/office/drawing/2014/main" id="{EDE71590-C103-42A5-8825-90DC5254E22B}"/>
              </a:ext>
            </a:extLst>
          </p:cNvPr>
          <p:cNvPicPr>
            <a:picLocks noGrp="1" noChangeAspect="1"/>
          </p:cNvPicPr>
          <p:nvPr>
            <p:ph idx="1"/>
          </p:nvPr>
        </p:nvPicPr>
        <p:blipFill rotWithShape="1">
          <a:blip r:embed="rId2"/>
          <a:srcRect t="12664" b="33521"/>
          <a:stretch/>
        </p:blipFill>
        <p:spPr>
          <a:xfrm>
            <a:off x="3894082" y="2334494"/>
            <a:ext cx="4981904" cy="42147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6042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2F13-2ADD-4758-859C-8A17737C414C}"/>
              </a:ext>
            </a:extLst>
          </p:cNvPr>
          <p:cNvSpPr>
            <a:spLocks noGrp="1"/>
          </p:cNvSpPr>
          <p:nvPr>
            <p:ph type="title"/>
          </p:nvPr>
        </p:nvSpPr>
        <p:spPr>
          <a:xfrm>
            <a:off x="2482567" y="74945"/>
            <a:ext cx="8911687" cy="1280890"/>
          </a:xfrm>
        </p:spPr>
        <p:txBody>
          <a:bodyPr/>
          <a:lstStyle/>
          <a:p>
            <a:r>
              <a:rPr lang="en-US" dirty="0"/>
              <a:t>A Case Study</a:t>
            </a:r>
          </a:p>
        </p:txBody>
      </p:sp>
      <p:sp>
        <p:nvSpPr>
          <p:cNvPr id="3" name="Content Placeholder 2">
            <a:extLst>
              <a:ext uri="{FF2B5EF4-FFF2-40B4-BE49-F238E27FC236}">
                <a16:creationId xmlns:a16="http://schemas.microsoft.com/office/drawing/2014/main" id="{DD8F2BD2-A32B-4AC3-8842-6E8246EA3B1C}"/>
              </a:ext>
            </a:extLst>
          </p:cNvPr>
          <p:cNvSpPr>
            <a:spLocks noGrp="1"/>
          </p:cNvSpPr>
          <p:nvPr>
            <p:ph idx="1"/>
          </p:nvPr>
        </p:nvSpPr>
        <p:spPr>
          <a:xfrm>
            <a:off x="1909209" y="911340"/>
            <a:ext cx="10058401" cy="6022429"/>
          </a:xfrm>
        </p:spPr>
        <p:txBody>
          <a:bodyPr>
            <a:normAutofit/>
          </a:bodyPr>
          <a:lstStyle/>
          <a:p>
            <a:r>
              <a:rPr lang="en-US" sz="2400" b="1" dirty="0"/>
              <a:t>A 67-year-old male </a:t>
            </a:r>
          </a:p>
          <a:p>
            <a:r>
              <a:rPr lang="en-US" sz="2400" b="1" dirty="0"/>
              <a:t>Complaints of blurry vision and floaters</a:t>
            </a:r>
          </a:p>
          <a:p>
            <a:r>
              <a:rPr lang="en-US" sz="2400" b="1" dirty="0" err="1"/>
              <a:t>Deniesissues</a:t>
            </a:r>
            <a:r>
              <a:rPr lang="en-US" sz="2400" b="1" dirty="0"/>
              <a:t> with his eyes in the past </a:t>
            </a:r>
          </a:p>
          <a:p>
            <a:r>
              <a:rPr lang="en-US" sz="2400" b="1" dirty="0"/>
              <a:t>Not seen an eye doctor since teen</a:t>
            </a:r>
          </a:p>
          <a:p>
            <a:r>
              <a:rPr lang="en-US" sz="2400" b="1" dirty="0"/>
              <a:t>Not been to a family doctor in 5 years</a:t>
            </a:r>
          </a:p>
          <a:p>
            <a:r>
              <a:rPr lang="en-US" sz="2400" b="1" dirty="0"/>
              <a:t>Thinks he may have had high cholesterol and high blood pressure</a:t>
            </a:r>
          </a:p>
          <a:p>
            <a:r>
              <a:rPr lang="en-US" sz="2400" b="1" dirty="0"/>
              <a:t>Not taking medicine to treat either</a:t>
            </a:r>
          </a:p>
          <a:p>
            <a:r>
              <a:rPr lang="en-US" sz="2400" b="1" dirty="0"/>
              <a:t>Admit to smoking for the past 30 years. </a:t>
            </a:r>
          </a:p>
          <a:p>
            <a:r>
              <a:rPr lang="en-US" sz="2400" b="1" dirty="0"/>
              <a:t>Denies any weakness in any of his extremities, headaches, eye pain, or any trauma to the eye. </a:t>
            </a:r>
          </a:p>
          <a:p>
            <a:r>
              <a:rPr lang="en-US" sz="2400" b="1" dirty="0"/>
              <a:t>Upon further questioning, he does also have occasional burning in his feet and feels like he never can get enough to drink. </a:t>
            </a:r>
          </a:p>
          <a:p>
            <a:endParaRPr lang="en-US" sz="2400" b="1" dirty="0"/>
          </a:p>
        </p:txBody>
      </p:sp>
      <p:pic>
        <p:nvPicPr>
          <p:cNvPr id="5" name="Picture 4">
            <a:extLst>
              <a:ext uri="{FF2B5EF4-FFF2-40B4-BE49-F238E27FC236}">
                <a16:creationId xmlns:a16="http://schemas.microsoft.com/office/drawing/2014/main" id="{B0D04075-699C-40B7-90E1-E3613DDB58A3}"/>
              </a:ext>
            </a:extLst>
          </p:cNvPr>
          <p:cNvPicPr>
            <a:picLocks noChangeAspect="1"/>
          </p:cNvPicPr>
          <p:nvPr/>
        </p:nvPicPr>
        <p:blipFill>
          <a:blip r:embed="rId2"/>
          <a:stretch>
            <a:fillRect/>
          </a:stretch>
        </p:blipFill>
        <p:spPr>
          <a:xfrm>
            <a:off x="8081439" y="488730"/>
            <a:ext cx="3917703" cy="2613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6841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0F4F-4818-42C8-B3A7-244F13C6D00A}"/>
              </a:ext>
            </a:extLst>
          </p:cNvPr>
          <p:cNvSpPr>
            <a:spLocks noGrp="1"/>
          </p:cNvSpPr>
          <p:nvPr>
            <p:ph type="title"/>
          </p:nvPr>
        </p:nvSpPr>
        <p:spPr>
          <a:xfrm>
            <a:off x="2009601" y="119613"/>
            <a:ext cx="8911687" cy="1280890"/>
          </a:xfrm>
        </p:spPr>
        <p:txBody>
          <a:bodyPr/>
          <a:lstStyle/>
          <a:p>
            <a:r>
              <a:rPr lang="en-US" b="1" dirty="0"/>
              <a:t>Vision is very important to patients</a:t>
            </a:r>
          </a:p>
        </p:txBody>
      </p:sp>
      <p:sp>
        <p:nvSpPr>
          <p:cNvPr id="3" name="Content Placeholder 2">
            <a:extLst>
              <a:ext uri="{FF2B5EF4-FFF2-40B4-BE49-F238E27FC236}">
                <a16:creationId xmlns:a16="http://schemas.microsoft.com/office/drawing/2014/main" id="{B67E1214-18B7-4FA9-A0FB-14F57BC56B88}"/>
              </a:ext>
            </a:extLst>
          </p:cNvPr>
          <p:cNvSpPr>
            <a:spLocks noGrp="1"/>
          </p:cNvSpPr>
          <p:nvPr>
            <p:ph idx="1"/>
          </p:nvPr>
        </p:nvSpPr>
        <p:spPr>
          <a:xfrm>
            <a:off x="1608083" y="962190"/>
            <a:ext cx="6889531" cy="6037700"/>
          </a:xfrm>
        </p:spPr>
        <p:txBody>
          <a:bodyPr>
            <a:noAutofit/>
          </a:bodyPr>
          <a:lstStyle/>
          <a:p>
            <a:r>
              <a:rPr lang="en-US" sz="2400" b="1" dirty="0"/>
              <a:t>Everyone sees the value in clear vision. </a:t>
            </a:r>
          </a:p>
          <a:p>
            <a:r>
              <a:rPr lang="en-US" sz="2400" b="1" dirty="0"/>
              <a:t>We see beauty with our eyes; </a:t>
            </a:r>
          </a:p>
          <a:p>
            <a:r>
              <a:rPr lang="en-US" sz="2400" b="1" dirty="0"/>
              <a:t>we take in memories; </a:t>
            </a:r>
          </a:p>
          <a:p>
            <a:r>
              <a:rPr lang="en-US" sz="2400" b="1" dirty="0"/>
              <a:t>we use our eyes to do our jobs effectively. </a:t>
            </a:r>
          </a:p>
          <a:p>
            <a:r>
              <a:rPr lang="en-US" sz="2400" b="1" dirty="0"/>
              <a:t>We even go to the point to make sure we have the highest resolution TVs and cell phones so everything is picture perfect. </a:t>
            </a:r>
          </a:p>
          <a:p>
            <a:r>
              <a:rPr lang="en-US" sz="2400" b="1" dirty="0"/>
              <a:t>You could see why someone like our patient would want to see what is going on.  </a:t>
            </a:r>
          </a:p>
          <a:p>
            <a:r>
              <a:rPr lang="en-US" sz="2400" b="1" dirty="0"/>
              <a:t>His fundus (picture) reveals hemorrhages and exudates of diabetic retinopathy, the leading cause of blindness in the United States</a:t>
            </a:r>
          </a:p>
        </p:txBody>
      </p:sp>
      <p:pic>
        <p:nvPicPr>
          <p:cNvPr id="1026" name="Picture 1" descr="Related image">
            <a:extLst>
              <a:ext uri="{FF2B5EF4-FFF2-40B4-BE49-F238E27FC236}">
                <a16:creationId xmlns:a16="http://schemas.microsoft.com/office/drawing/2014/main" id="{00285A1A-0DC0-4EC8-9E09-2BC48C489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214" y="1487173"/>
            <a:ext cx="3907785" cy="377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61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58F6-1DCC-46CB-A5A8-C9BCDBFE6F27}"/>
              </a:ext>
            </a:extLst>
          </p:cNvPr>
          <p:cNvSpPr>
            <a:spLocks noGrp="1"/>
          </p:cNvSpPr>
          <p:nvPr>
            <p:ph type="title"/>
          </p:nvPr>
        </p:nvSpPr>
        <p:spPr/>
        <p:txBody>
          <a:bodyPr/>
          <a:lstStyle/>
          <a:p>
            <a:r>
              <a:rPr lang="en-US" b="1" dirty="0"/>
              <a:t>A Case Study</a:t>
            </a:r>
          </a:p>
        </p:txBody>
      </p:sp>
      <p:sp>
        <p:nvSpPr>
          <p:cNvPr id="3" name="Content Placeholder 2">
            <a:extLst>
              <a:ext uri="{FF2B5EF4-FFF2-40B4-BE49-F238E27FC236}">
                <a16:creationId xmlns:a16="http://schemas.microsoft.com/office/drawing/2014/main" id="{35F8F0CA-1BB3-4708-A162-A13E9F329E36}"/>
              </a:ext>
            </a:extLst>
          </p:cNvPr>
          <p:cNvSpPr>
            <a:spLocks noGrp="1"/>
          </p:cNvSpPr>
          <p:nvPr>
            <p:ph idx="1"/>
          </p:nvPr>
        </p:nvSpPr>
        <p:spPr>
          <a:xfrm>
            <a:off x="2475186" y="1545021"/>
            <a:ext cx="9029426" cy="4366201"/>
          </a:xfrm>
        </p:spPr>
        <p:txBody>
          <a:bodyPr>
            <a:noAutofit/>
          </a:bodyPr>
          <a:lstStyle/>
          <a:p>
            <a:r>
              <a:rPr lang="en-US" sz="2800" b="1" dirty="0"/>
              <a:t>Upon further evaluation, our patient is found to have very uncontrolled diabetes. </a:t>
            </a:r>
          </a:p>
          <a:p>
            <a:r>
              <a:rPr lang="en-US" sz="2800" b="1" dirty="0"/>
              <a:t>He also has elevated blood pressure and his cholesterol is high. </a:t>
            </a:r>
          </a:p>
          <a:p>
            <a:r>
              <a:rPr lang="en-US" sz="2800" b="1" dirty="0"/>
              <a:t>Our patient likely has had diabetes for many years. </a:t>
            </a:r>
          </a:p>
          <a:p>
            <a:r>
              <a:rPr lang="en-US" sz="2800" b="1" dirty="0"/>
              <a:t>His vision has been stirring up problems for years and only shows itself when the retina in his eye has suffered serious consequences.</a:t>
            </a:r>
          </a:p>
          <a:p>
            <a:r>
              <a:rPr lang="en-US" sz="2800" b="1" dirty="0"/>
              <a:t>The question now becomes, “What do we do about it?”</a:t>
            </a:r>
          </a:p>
          <a:p>
            <a:endParaRPr lang="en-US" sz="2800" b="1" dirty="0"/>
          </a:p>
        </p:txBody>
      </p:sp>
    </p:spTree>
    <p:extLst>
      <p:ext uri="{BB962C8B-B14F-4D97-AF65-F5344CB8AC3E}">
        <p14:creationId xmlns:p14="http://schemas.microsoft.com/office/powerpoint/2010/main" val="18344859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A62C-F324-4323-A5EB-B31F582DC1FB}"/>
              </a:ext>
            </a:extLst>
          </p:cNvPr>
          <p:cNvSpPr>
            <a:spLocks noGrp="1"/>
          </p:cNvSpPr>
          <p:nvPr>
            <p:ph type="title"/>
          </p:nvPr>
        </p:nvSpPr>
        <p:spPr/>
        <p:txBody>
          <a:bodyPr/>
          <a:lstStyle/>
          <a:p>
            <a:r>
              <a:rPr lang="en-US" b="1" dirty="0"/>
              <a:t>Eyes in Our Heart</a:t>
            </a:r>
            <a:endParaRPr lang="en-US" dirty="0"/>
          </a:p>
        </p:txBody>
      </p:sp>
      <p:sp>
        <p:nvSpPr>
          <p:cNvPr id="3" name="Content Placeholder 2">
            <a:extLst>
              <a:ext uri="{FF2B5EF4-FFF2-40B4-BE49-F238E27FC236}">
                <a16:creationId xmlns:a16="http://schemas.microsoft.com/office/drawing/2014/main" id="{AC1A9451-5453-4E8E-BF15-138EE6155301}"/>
              </a:ext>
            </a:extLst>
          </p:cNvPr>
          <p:cNvSpPr>
            <a:spLocks noGrp="1"/>
          </p:cNvSpPr>
          <p:nvPr>
            <p:ph idx="1"/>
          </p:nvPr>
        </p:nvSpPr>
        <p:spPr>
          <a:xfrm>
            <a:off x="1269242" y="1637731"/>
            <a:ext cx="7165074" cy="5220269"/>
          </a:xfrm>
        </p:spPr>
        <p:txBody>
          <a:bodyPr>
            <a:normAutofit/>
          </a:bodyPr>
          <a:lstStyle/>
          <a:p>
            <a:r>
              <a:rPr lang="en-US" b="1" dirty="0"/>
              <a:t>“I pray that the eyes of your heart may be enlightened, so that you will know what is the hope of His calling, what are the riches of the glory of His inheritance in the saints” (Eph 1:18, NASB).</a:t>
            </a:r>
            <a:r>
              <a:rPr lang="en-US" dirty="0"/>
              <a:t> </a:t>
            </a:r>
          </a:p>
          <a:p>
            <a:r>
              <a:rPr lang="en-US" dirty="0"/>
              <a:t>What an interesting statement. He tells us our heart has eyes. </a:t>
            </a:r>
          </a:p>
          <a:p>
            <a:r>
              <a:rPr lang="en-US" dirty="0"/>
              <a:t>In any anatomy class ever taught, you will not find the eyes located in the heart. So, what is Paul talking about? </a:t>
            </a:r>
          </a:p>
          <a:p>
            <a:r>
              <a:rPr lang="en-US" dirty="0"/>
              <a:t>Paul is trying to get to the root of the problem. </a:t>
            </a:r>
          </a:p>
          <a:p>
            <a:r>
              <a:rPr lang="en-US" dirty="0"/>
              <a:t>He is praying for the group of Christians so that with their heart they see they have been called to live like Christ with the expectation of receiving the glorious inheritance God is guarding for His people. </a:t>
            </a:r>
          </a:p>
          <a:p>
            <a:r>
              <a:rPr lang="en-US" dirty="0"/>
              <a:t>He is hoping they can see that through God’s promises, they can escape worldly corruption and become partakers of the divine nature.</a:t>
            </a:r>
          </a:p>
          <a:p>
            <a:endParaRPr lang="en-US" dirty="0"/>
          </a:p>
        </p:txBody>
      </p:sp>
      <p:pic>
        <p:nvPicPr>
          <p:cNvPr id="1028" name="Picture 4" descr="Image result for eyes in heart">
            <a:extLst>
              <a:ext uri="{FF2B5EF4-FFF2-40B4-BE49-F238E27FC236}">
                <a16:creationId xmlns:a16="http://schemas.microsoft.com/office/drawing/2014/main" id="{008E338F-6C25-4FB6-8081-9A50E1BA6A9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6895" y="1905000"/>
            <a:ext cx="3835021" cy="39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6660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B516-6811-4F40-8082-D50A6F369146}"/>
              </a:ext>
            </a:extLst>
          </p:cNvPr>
          <p:cNvSpPr>
            <a:spLocks noGrp="1"/>
          </p:cNvSpPr>
          <p:nvPr>
            <p:ph type="title"/>
          </p:nvPr>
        </p:nvSpPr>
        <p:spPr/>
        <p:txBody>
          <a:bodyPr/>
          <a:lstStyle/>
          <a:p>
            <a:r>
              <a:rPr lang="en-US" b="1" dirty="0"/>
              <a:t>Eyes in Our Heart</a:t>
            </a:r>
            <a:endParaRPr lang="en-US" dirty="0"/>
          </a:p>
        </p:txBody>
      </p:sp>
      <p:sp>
        <p:nvSpPr>
          <p:cNvPr id="3" name="Content Placeholder 2">
            <a:extLst>
              <a:ext uri="{FF2B5EF4-FFF2-40B4-BE49-F238E27FC236}">
                <a16:creationId xmlns:a16="http://schemas.microsoft.com/office/drawing/2014/main" id="{84CA469D-0B4D-45D7-92E8-3D5195B3C1BF}"/>
              </a:ext>
            </a:extLst>
          </p:cNvPr>
          <p:cNvSpPr>
            <a:spLocks noGrp="1"/>
          </p:cNvSpPr>
          <p:nvPr>
            <p:ph idx="1"/>
          </p:nvPr>
        </p:nvSpPr>
        <p:spPr>
          <a:xfrm>
            <a:off x="1201003" y="1487606"/>
            <a:ext cx="7496135" cy="5370394"/>
          </a:xfrm>
        </p:spPr>
        <p:txBody>
          <a:bodyPr>
            <a:noAutofit/>
          </a:bodyPr>
          <a:lstStyle/>
          <a:p>
            <a:r>
              <a:rPr lang="en-US" sz="2000" b="1" dirty="0"/>
              <a:t>So often in our lives, we see the consequence of our sins. </a:t>
            </a:r>
          </a:p>
          <a:p>
            <a:r>
              <a:rPr lang="en-US" sz="2000" b="1" dirty="0"/>
              <a:t>When we struggle with lust and see the destruction it has caused in our life, we think to ourselves, “I need to fix the lust so I can get my life back.” </a:t>
            </a:r>
          </a:p>
          <a:p>
            <a:r>
              <a:rPr lang="en-US" sz="2000" b="1" dirty="0"/>
              <a:t>When we struggle with drinking and now have a DUI, we think, “I need to fix the drinking so I can get my license back.” </a:t>
            </a:r>
          </a:p>
          <a:p>
            <a:r>
              <a:rPr lang="en-US" sz="2000" b="1" dirty="0"/>
              <a:t>When we struggle with gossip and have lost our best friend we determine, “I need to fix this so I can get my friend back.” </a:t>
            </a:r>
          </a:p>
          <a:p>
            <a:r>
              <a:rPr lang="en-US" sz="2000" b="1" dirty="0"/>
              <a:t>All of this is true, but what is the cause of the consequence? </a:t>
            </a:r>
          </a:p>
          <a:p>
            <a:r>
              <a:rPr lang="en-US" sz="2000" b="1" dirty="0"/>
              <a:t>Ultimately it is our heart.</a:t>
            </a:r>
          </a:p>
          <a:p>
            <a:endParaRPr lang="en-US" sz="2000" b="1" dirty="0"/>
          </a:p>
        </p:txBody>
      </p:sp>
      <p:pic>
        <p:nvPicPr>
          <p:cNvPr id="4" name="Picture 2" descr="Image result for eyes our heart">
            <a:extLst>
              <a:ext uri="{FF2B5EF4-FFF2-40B4-BE49-F238E27FC236}">
                <a16:creationId xmlns:a16="http://schemas.microsoft.com/office/drawing/2014/main" id="{2452A6EE-5B0D-4135-B655-0055D0BFF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284" y="2825087"/>
            <a:ext cx="2973023" cy="198201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1578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3B42-EC7B-4B62-BE6D-F48821FFEF5C}"/>
              </a:ext>
            </a:extLst>
          </p:cNvPr>
          <p:cNvSpPr>
            <a:spLocks noGrp="1"/>
          </p:cNvSpPr>
          <p:nvPr>
            <p:ph type="title"/>
          </p:nvPr>
        </p:nvSpPr>
        <p:spPr/>
        <p:txBody>
          <a:bodyPr/>
          <a:lstStyle/>
          <a:p>
            <a:r>
              <a:rPr lang="en-US" b="1" dirty="0"/>
              <a:t>Eyes in Our Heart</a:t>
            </a:r>
            <a:endParaRPr lang="en-US" dirty="0"/>
          </a:p>
        </p:txBody>
      </p:sp>
      <p:pic>
        <p:nvPicPr>
          <p:cNvPr id="5" name="Picture 4" descr="A close up of a blue wall&#10;&#10;Description automatically generated">
            <a:extLst>
              <a:ext uri="{FF2B5EF4-FFF2-40B4-BE49-F238E27FC236}">
                <a16:creationId xmlns:a16="http://schemas.microsoft.com/office/drawing/2014/main" id="{FE2CE5BA-9472-48D9-8941-BBC3CDEB3300}"/>
              </a:ext>
            </a:extLst>
          </p:cNvPr>
          <p:cNvPicPr>
            <a:picLocks noChangeAspect="1"/>
          </p:cNvPicPr>
          <p:nvPr/>
        </p:nvPicPr>
        <p:blipFill>
          <a:blip r:embed="rId2"/>
          <a:stretch>
            <a:fillRect/>
          </a:stretch>
        </p:blipFill>
        <p:spPr>
          <a:xfrm>
            <a:off x="8256433" y="116602"/>
            <a:ext cx="3523543" cy="2346680"/>
          </a:xfrm>
          <a:prstGeom prst="rect">
            <a:avLst/>
          </a:prstGeom>
        </p:spPr>
      </p:pic>
      <p:sp>
        <p:nvSpPr>
          <p:cNvPr id="3" name="Content Placeholder 2">
            <a:extLst>
              <a:ext uri="{FF2B5EF4-FFF2-40B4-BE49-F238E27FC236}">
                <a16:creationId xmlns:a16="http://schemas.microsoft.com/office/drawing/2014/main" id="{65CA25AB-194F-4F22-9413-6A29E842CA54}"/>
              </a:ext>
            </a:extLst>
          </p:cNvPr>
          <p:cNvSpPr>
            <a:spLocks noGrp="1"/>
          </p:cNvSpPr>
          <p:nvPr>
            <p:ph idx="1"/>
          </p:nvPr>
        </p:nvSpPr>
        <p:spPr>
          <a:xfrm>
            <a:off x="1268963" y="1905000"/>
            <a:ext cx="10235649" cy="4953000"/>
          </a:xfrm>
        </p:spPr>
        <p:txBody>
          <a:bodyPr>
            <a:normAutofit/>
          </a:bodyPr>
          <a:lstStyle/>
          <a:p>
            <a:r>
              <a:rPr lang="en-US" sz="2200" b="1" dirty="0"/>
              <a:t>Often Christians say they struggle with a sin. Unfortunately, too often we are a few letters off as we actually snuggle our sin. </a:t>
            </a:r>
          </a:p>
          <a:p>
            <a:r>
              <a:rPr lang="en-US" sz="2200" b="1" dirty="0"/>
              <a:t>That two-letter difference is a lie that Satan is getting us to practice. If we are completely committed to God, then we want to cut off sin, to be holy as God is holy. </a:t>
            </a:r>
          </a:p>
          <a:p>
            <a:r>
              <a:rPr lang="en-US" sz="2200" b="1" dirty="0"/>
              <a:t>What is the difference between “involved” and “committed”? The hen is involved in breakfast, but the hog was committed. Too often we fail to continue to give the Lord our all, starting with our heart. </a:t>
            </a:r>
          </a:p>
          <a:p>
            <a:r>
              <a:rPr lang="en-US" sz="2200" b="1" dirty="0"/>
              <a:t>There is an underlying problem that has been present for quite some time that we likely have not addressed–the heart. </a:t>
            </a:r>
          </a:p>
          <a:p>
            <a:r>
              <a:rPr lang="en-US" sz="2200" b="1" dirty="0"/>
              <a:t>So often, we see with our eyes in such a physical way but do not address the real issue. We fail to see with the eyes of our heart.</a:t>
            </a:r>
          </a:p>
          <a:p>
            <a:endParaRPr lang="en-US" sz="2200" b="1" dirty="0"/>
          </a:p>
        </p:txBody>
      </p:sp>
    </p:spTree>
    <p:extLst>
      <p:ext uri="{BB962C8B-B14F-4D97-AF65-F5344CB8AC3E}">
        <p14:creationId xmlns:p14="http://schemas.microsoft.com/office/powerpoint/2010/main" val="2808687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1907</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PowerPoint Presentation</vt:lpstr>
      <vt:lpstr>Darkness Lesson 18 The Insidious Nature of Sin and Diabetic Retinopathy</vt:lpstr>
      <vt:lpstr>"The eye is the lamp of your body; when your eye is clear, your whole body also is full of light; but when it is bad, your body also is full of darkness.” Luke 11:34 </vt:lpstr>
      <vt:lpstr>A Case Study</vt:lpstr>
      <vt:lpstr>Vision is very important to patients</vt:lpstr>
      <vt:lpstr>A Case Study</vt:lpstr>
      <vt:lpstr>Eyes in Our Heart</vt:lpstr>
      <vt:lpstr>Eyes in Our Heart</vt:lpstr>
      <vt:lpstr>Eyes in Our Heart</vt:lpstr>
      <vt:lpstr>Our Case Study</vt:lpstr>
      <vt:lpstr>Insidious Nature of Sin</vt:lpstr>
      <vt:lpstr>Insidious Nature of Sin</vt:lpstr>
      <vt:lpstr>Insidious Nature of Sin</vt:lpstr>
      <vt:lpstr>Insidious Nature of Sin</vt:lpstr>
      <vt:lpstr>Insidious Nature of Sin</vt:lpstr>
      <vt:lpstr>Insidious Nature of Sin</vt:lpstr>
      <vt:lpstr>Insidious Nature of Sin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2019-08-11T22:14:14Z</dcterms:created>
  <dcterms:modified xsi:type="dcterms:W3CDTF">2019-08-11T22:14:38Z</dcterms:modified>
</cp:coreProperties>
</file>