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72" r:id="rId1"/>
  </p:sldMasterIdLst>
  <p:notesMasterIdLst>
    <p:notesMasterId r:id="rId53"/>
  </p:notesMasterIdLst>
  <p:handoutMasterIdLst>
    <p:handoutMasterId r:id="rId54"/>
  </p:handoutMasterIdLst>
  <p:sldIdLst>
    <p:sldId id="376" r:id="rId2"/>
    <p:sldId id="322" r:id="rId3"/>
    <p:sldId id="324" r:id="rId4"/>
    <p:sldId id="326" r:id="rId5"/>
    <p:sldId id="328" r:id="rId6"/>
    <p:sldId id="329" r:id="rId7"/>
    <p:sldId id="330" r:id="rId8"/>
    <p:sldId id="331" r:id="rId9"/>
    <p:sldId id="332" r:id="rId10"/>
    <p:sldId id="333"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12" r:id="rId29"/>
    <p:sldId id="354" r:id="rId30"/>
    <p:sldId id="355" r:id="rId31"/>
    <p:sldId id="356" r:id="rId32"/>
    <p:sldId id="357" r:id="rId33"/>
    <p:sldId id="358" r:id="rId34"/>
    <p:sldId id="359" r:id="rId35"/>
    <p:sldId id="353" r:id="rId36"/>
    <p:sldId id="360" r:id="rId37"/>
    <p:sldId id="361"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62" r:id="rId52"/>
  </p:sldIdLst>
  <p:sldSz cx="12188825" cy="6858000"/>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581" autoAdjust="0"/>
  </p:normalViewPr>
  <p:slideViewPr>
    <p:cSldViewPr showGuides="1">
      <p:cViewPr varScale="1">
        <p:scale>
          <a:sx n="86" d="100"/>
          <a:sy n="86" d="100"/>
        </p:scale>
        <p:origin x="72" y="168"/>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1" csCatId="accent1" phldr="1"/>
      <dgm:spPr/>
      <dgm:t>
        <a:bodyPr/>
        <a:lstStyle/>
        <a:p>
          <a:endParaRPr lang="en-US"/>
        </a:p>
      </dgm:t>
    </dgm:pt>
    <dgm:pt modelId="{FB986F71-3126-4196-BD30-74AEDC39A1CA}">
      <dgm:prSet phldrT="[Text]"/>
      <dgm:spPr/>
      <dgm:t>
        <a:bodyPr/>
        <a:lstStyle/>
        <a:p>
          <a:r>
            <a:rPr lang="en-US" dirty="0"/>
            <a:t>Cut OFF</a:t>
          </a:r>
        </a:p>
      </dgm:t>
      <dgm:extLst>
        <a:ext uri="{E40237B7-FDA0-4F09-8148-C483321AD2D9}">
          <dgm14:cNvPr xmlns:dgm14="http://schemas.microsoft.com/office/drawing/2010/diagram" id="0" name="" title="Step 1 title"/>
        </a:ext>
      </dgm:extLs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extLst>
        <a:ext uri="{E40237B7-FDA0-4F09-8148-C483321AD2D9}">
          <dgm14:cNvPr xmlns:dgm14="http://schemas.microsoft.com/office/drawing/2010/diagram" id="0" name="" title="Arrow pointing from Step 1 to Step 2"/>
        </a:ext>
      </dgm:extLst>
    </dgm:pt>
    <dgm:pt modelId="{AB2E8498-CC81-452F-A895-08F3845AA347}">
      <dgm:prSet phldrT="[Text]"/>
      <dgm:spPr/>
      <dgm:t>
        <a:bodyPr/>
        <a:lstStyle/>
        <a:p>
          <a:r>
            <a:rPr lang="en-US" dirty="0" err="1"/>
            <a:t>Drunkness</a:t>
          </a:r>
          <a:r>
            <a:rPr lang="en-US" dirty="0"/>
            <a:t> Provides for </a:t>
          </a:r>
          <a:r>
            <a:rPr lang="en-US" dirty="0" err="1"/>
            <a:t>Revleries</a:t>
          </a:r>
          <a:endParaRPr lang="en-US" dirty="0"/>
        </a:p>
      </dgm:t>
      <dgm:extLst>
        <a:ext uri="{E40237B7-FDA0-4F09-8148-C483321AD2D9}">
          <dgm14:cNvPr xmlns:dgm14="http://schemas.microsoft.com/office/drawing/2010/diagram" id="0" name="" title="Step 1 task description"/>
        </a:ext>
      </dgm:extLs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Cut OFF</a:t>
          </a:r>
        </a:p>
      </dgm:t>
      <dgm:extLst>
        <a:ext uri="{E40237B7-FDA0-4F09-8148-C483321AD2D9}">
          <dgm14:cNvPr xmlns:dgm14="http://schemas.microsoft.com/office/drawing/2010/diagram" id="0" name="" title="Step 2 title"/>
        </a:ext>
      </dgm:extLs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extLst>
        <a:ext uri="{E40237B7-FDA0-4F09-8148-C483321AD2D9}">
          <dgm14:cNvPr xmlns:dgm14="http://schemas.microsoft.com/office/drawing/2010/diagram" id="0" name="" title="Arrow pointing from Step 2 to Step 3"/>
        </a:ext>
      </dgm:extLst>
    </dgm:pt>
    <dgm:pt modelId="{0B00F5A8-A0EF-4111-9D86-004317B4F49E}">
      <dgm:prSet phldrT="[Text]"/>
      <dgm:spPr/>
      <dgm:t>
        <a:bodyPr/>
        <a:lstStyle/>
        <a:p>
          <a:r>
            <a:rPr lang="en-US" dirty="0"/>
            <a:t>Lust provides for Lewdness</a:t>
          </a:r>
        </a:p>
      </dgm:t>
      <dgm:extLst>
        <a:ext uri="{E40237B7-FDA0-4F09-8148-C483321AD2D9}">
          <dgm14:cNvPr xmlns:dgm14="http://schemas.microsoft.com/office/drawing/2010/diagram" id="0" name="" title="Step 2 task description"/>
        </a:ext>
      </dgm:extLs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Cut OFF</a:t>
          </a:r>
        </a:p>
      </dgm:t>
      <dgm:extLst>
        <a:ext uri="{E40237B7-FDA0-4F09-8148-C483321AD2D9}">
          <dgm14:cNvPr xmlns:dgm14="http://schemas.microsoft.com/office/drawing/2010/diagram" id="0" name="" title="Step 3 title"/>
        </a:ext>
      </dgm:extLs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b="1" dirty="0"/>
            <a:t>Envy </a:t>
          </a:r>
          <a:r>
            <a:rPr lang="en-US" b="1" i="1" dirty="0"/>
            <a:t>provides</a:t>
          </a:r>
          <a:r>
            <a:rPr lang="en-US" b="1" dirty="0"/>
            <a:t> for strife</a:t>
          </a:r>
          <a:endParaRPr lang="en-US" dirty="0"/>
        </a:p>
      </dgm:t>
      <dgm:extLst>
        <a:ext uri="{E40237B7-FDA0-4F09-8148-C483321AD2D9}">
          <dgm14:cNvPr xmlns:dgm14="http://schemas.microsoft.com/office/drawing/2010/diagram" id="0" name="" title="Step 3 task description"/>
        </a:ext>
      </dgm:extLs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custLinFactNeighborX="-2121" custLinFactNeighborY="-4938">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custLinFactNeighborX="-2350" custLinFactNeighborY="869">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0731A115-58A3-481B-8A1D-4C0F1D56F785}" type="presOf" srcId="{FB986F71-3126-4196-BD30-74AEDC39A1CA}" destId="{E18C6CF4-EDEB-4539-A36D-E0355B626199}"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300E722A-937B-4681-BF9C-7933B3C6956A}" type="presOf" srcId="{F6D27D1B-CDCB-481F-B8FA-AB31B2A119DE}" destId="{029D1FDE-4DD7-4FA5-8C70-0C747477B66C}" srcOrd="0"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1BE66046-E00C-4ECF-A4C7-64A3E9346530}" type="presOf" srcId="{68838C34-4D02-49F8-ADD7-BFA90D87B7EA}" destId="{69C28D3B-E083-42DF-9EA0-916CA12125A9}" srcOrd="0"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9730C94-0A42-4F8E-B45A-02CE25449719}" type="presOf" srcId="{AB2E8498-CC81-452F-A895-08F3845AA347}" destId="{BFE859F2-A9E8-4F95-9161-8EC68F2D30C4}" srcOrd="1" destOrd="0" presId="urn:microsoft.com/office/officeart/2005/8/layout/hProcess4"/>
    <dgm:cxn modelId="{878AE697-35FC-403D-92A3-0B92F7B7EB7A}" type="presOf" srcId="{0B00F5A8-A0EF-4111-9D86-004317B4F49E}" destId="{E83793B4-2C5C-4D90-82FA-E5EE4745664D}" srcOrd="0" destOrd="0" presId="urn:microsoft.com/office/officeart/2005/8/layout/hProcess4"/>
    <dgm:cxn modelId="{0DE04CA7-8D0A-42E1-B07A-0D64581626CA}" type="presOf" srcId="{7AEB6639-3258-49E8-8B1F-B4A9C61922BE}" destId="{DC2A0ADB-DCE3-4BF4-9952-0394865777AC}" srcOrd="0" destOrd="0" presId="urn:microsoft.com/office/officeart/2005/8/layout/hProcess4"/>
    <dgm:cxn modelId="{E113FEAA-1F7F-443C-BD88-38A807CEBD28}" type="presOf" srcId="{0B00F5A8-A0EF-4111-9D86-004317B4F49E}" destId="{67FFE978-6FBE-4424-80BE-B9E4B4DD0695}"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DC0556BF-DB8E-4C8C-A27B-FEA575AE48F1}" type="presOf" srcId="{68838C34-4D02-49F8-ADD7-BFA90D87B7EA}" destId="{843715D2-C2C2-41EB-BDA3-21230FBA46DB}" srcOrd="1" destOrd="0" presId="urn:microsoft.com/office/officeart/2005/8/layout/hProcess4"/>
    <dgm:cxn modelId="{792CF8D9-766B-49FE-B851-31297691E0C7}" type="presOf" srcId="{AB2E8498-CC81-452F-A895-08F3845AA347}" destId="{96015622-8A46-45CF-A72A-2856B699B374}" srcOrd="0" destOrd="0" presId="urn:microsoft.com/office/officeart/2005/8/layout/hProcess4"/>
    <dgm:cxn modelId="{56878CDA-253E-4C45-8745-6F7C37074EAE}" type="presOf" srcId="{58828492-5CEF-4AFE-95CB-5D7E6A18158B}" destId="{047F5837-10E2-4FFC-A492-DB8A19EF48CA}" srcOrd="0" destOrd="0"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0C99A0E7-7B5A-462A-BC31-41CB3B1D1005}" type="presOf" srcId="{0E9DE493-19D7-4EC9-97C9-5F26233F1106}" destId="{3960CFF8-4383-4382-8D6D-F2A00F508E8D}" srcOrd="0" destOrd="0" presId="urn:microsoft.com/office/officeart/2005/8/layout/hProcess4"/>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 modelId="{03B78875-546F-4B9E-B138-1C0FF132346D}" type="presParOf" srcId="{224851B6-C14D-49DE-883B-A13003DA4601}" destId="{DC2A0ADB-DCE3-4BF4-9952-0394865777AC}" srcOrd="3" destOrd="0" presId="urn:microsoft.com/office/officeart/2005/8/layout/hProcess4"/>
    <dgm:cxn modelId="{470A6CA6-A9CE-464F-84DB-5DC13565A2C8}" type="presParOf" srcId="{224851B6-C14D-49DE-883B-A13003DA4601}" destId="{A874A3A3-A340-4ABC-99B5-7529D4415335}" srcOrd="4" destOrd="0" presId="urn:microsoft.com/office/officeart/2005/8/layout/hProcess4"/>
    <dgm:cxn modelId="{F6B1C4DA-988E-4055-9765-306F5A98CD06}" type="presParOf" srcId="{A874A3A3-A340-4ABC-99B5-7529D4415335}" destId="{14032C0B-60AE-432B-A713-F993D1C4BA8F}" srcOrd="0" destOrd="0" presId="urn:microsoft.com/office/officeart/2005/8/layout/hProcess4"/>
    <dgm:cxn modelId="{F9FB30AF-82A1-4872-8383-99625B6C2D69}" type="presParOf" srcId="{A874A3A3-A340-4ABC-99B5-7529D4415335}" destId="{69C28D3B-E083-42DF-9EA0-916CA12125A9}" srcOrd="1" destOrd="0" presId="urn:microsoft.com/office/officeart/2005/8/layout/hProcess4"/>
    <dgm:cxn modelId="{16665CFF-3E48-4ABD-A683-4C6BF569EDAE}" type="presParOf" srcId="{A874A3A3-A340-4ABC-99B5-7529D4415335}" destId="{843715D2-C2C2-41EB-BDA3-21230FBA46DB}" srcOrd="2" destOrd="0" presId="urn:microsoft.com/office/officeart/2005/8/layout/hProcess4"/>
    <dgm:cxn modelId="{A27E2538-F421-4EB9-A2F6-3C451A831951}" type="presParOf" srcId="{A874A3A3-A340-4ABC-99B5-7529D4415335}" destId="{047F5837-10E2-4FFC-A492-DB8A19EF48CA}" srcOrd="3" destOrd="0" presId="urn:microsoft.com/office/officeart/2005/8/layout/hProcess4"/>
    <dgm:cxn modelId="{043CCFDB-C988-4DED-8C9A-2A3B586895E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kern="1200" dirty="0" err="1"/>
            <a:t>Drunkness</a:t>
          </a:r>
          <a:r>
            <a:rPr lang="en-US" sz="2700" kern="1200" dirty="0"/>
            <a:t> Provides for </a:t>
          </a:r>
          <a:r>
            <a:rPr lang="en-US" sz="2700" kern="1200" dirty="0" err="1"/>
            <a:t>Revleries</a:t>
          </a:r>
          <a:endParaRPr lang="en-US" sz="2700" kern="1200" dirty="0"/>
        </a:p>
      </dsp:txBody>
      <dsp:txXfrm>
        <a:off x="82644" y="1095673"/>
        <a:ext cx="2351761" cy="1491398"/>
      </dsp:txXfrm>
    </dsp:sp>
    <dsp:sp modelId="{6A63D16E-EEE6-4267-97EA-5AD7D2BC4E84}">
      <dsp:nvSpPr>
        <dsp:cNvPr id="0" name=""/>
        <dsp:cNvSpPr/>
      </dsp:nvSpPr>
      <dsp:spPr>
        <a:xfrm>
          <a:off x="1356702" y="1412075"/>
          <a:ext cx="2832463" cy="2832463"/>
        </a:xfrm>
        <a:prstGeom prst="leftCircularArrow">
          <a:avLst>
            <a:gd name="adj1" fmla="val 3386"/>
            <a:gd name="adj2" fmla="val 419008"/>
            <a:gd name="adj3" fmla="val 2258794"/>
            <a:gd name="adj4" fmla="val 9088765"/>
            <a:gd name="adj5" fmla="val 395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533392" y="2590802"/>
          <a:ext cx="2172943" cy="86410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Cut OFF</a:t>
          </a:r>
        </a:p>
      </dsp:txBody>
      <dsp:txXfrm>
        <a:off x="558701" y="261611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Lust provides for Lewdness</a:t>
          </a:r>
        </a:p>
      </dsp:txBody>
      <dsp:txXfrm>
        <a:off x="3255547" y="1527728"/>
        <a:ext cx="2351761" cy="1491398"/>
      </dsp:txXfrm>
    </dsp:sp>
    <dsp:sp modelId="{DC2A0ADB-DCE3-4BF4-9952-0394865777AC}">
      <dsp:nvSpPr>
        <dsp:cNvPr id="0" name=""/>
        <dsp:cNvSpPr/>
      </dsp:nvSpPr>
      <dsp:spPr>
        <a:xfrm>
          <a:off x="4546190" y="-191041"/>
          <a:ext cx="3025372" cy="3025372"/>
        </a:xfrm>
        <a:prstGeom prst="circularArrow">
          <a:avLst>
            <a:gd name="adj1" fmla="val 3170"/>
            <a:gd name="adj2" fmla="val 390288"/>
            <a:gd name="adj3" fmla="val 19458786"/>
            <a:gd name="adj4" fmla="val 12600096"/>
            <a:gd name="adj5" fmla="val 3699"/>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Cut OFF</a:t>
          </a:r>
        </a:p>
      </dsp:txBody>
      <dsp:txXfrm>
        <a:off x="3777692" y="642529"/>
        <a:ext cx="2122325" cy="813490"/>
      </dsp:txXfrm>
    </dsp:sp>
    <dsp:sp modelId="{69C28D3B-E083-42DF-9EA0-916CA12125A9}">
      <dsp:nvSpPr>
        <dsp:cNvPr id="0" name=""/>
        <dsp:cNvSpPr/>
      </dsp:nvSpPr>
      <dsp:spPr>
        <a:xfrm>
          <a:off x="6324603" y="1066795"/>
          <a:ext cx="2444561" cy="2016252"/>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b="1" kern="1200" dirty="0"/>
            <a:t>Envy </a:t>
          </a:r>
          <a:r>
            <a:rPr lang="en-US" sz="2700" b="1" i="1" kern="1200" dirty="0"/>
            <a:t>provides</a:t>
          </a:r>
          <a:r>
            <a:rPr lang="en-US" sz="2700" b="1" kern="1200" dirty="0"/>
            <a:t> for strife</a:t>
          </a:r>
          <a:endParaRPr lang="en-US" sz="2700" kern="1200" dirty="0"/>
        </a:p>
      </dsp:txBody>
      <dsp:txXfrm>
        <a:off x="6371003" y="1113195"/>
        <a:ext cx="2351761" cy="1491398"/>
      </dsp:txXfrm>
    </dsp:sp>
    <dsp:sp modelId="{047F5837-10E2-4FFC-A492-DB8A19EF48CA}">
      <dsp:nvSpPr>
        <dsp:cNvPr id="0" name=""/>
        <dsp:cNvSpPr/>
      </dsp:nvSpPr>
      <dsp:spPr>
        <a:xfrm>
          <a:off x="6925286" y="2633472"/>
          <a:ext cx="2172943" cy="86410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Cut OFF</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8/11/2019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8/11/2019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8/11/2019</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8/11/2019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8/11/2019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8/11/2019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8/11/2019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8/11/2019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8/11/2019</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8/11/2019</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8/11/2019</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8/11/2019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8/11/2019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8/11/2019</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144F-D9E7-456C-B22A-768EB3BB25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BFE963-3ABC-4C3A-96BD-6D61381BE9F2}"/>
              </a:ext>
            </a:extLst>
          </p:cNvPr>
          <p:cNvSpPr>
            <a:spLocks noGrp="1"/>
          </p:cNvSpPr>
          <p:nvPr>
            <p:ph idx="1"/>
          </p:nvPr>
        </p:nvSpPr>
        <p:spPr/>
        <p:txBody>
          <a:bodyPr/>
          <a:lstStyle/>
          <a:p>
            <a:endParaRPr lang="en-US"/>
          </a:p>
        </p:txBody>
      </p:sp>
      <p:pic>
        <p:nvPicPr>
          <p:cNvPr id="4" name="Content Placeholder 16">
            <a:extLst>
              <a:ext uri="{FF2B5EF4-FFF2-40B4-BE49-F238E27FC236}">
                <a16:creationId xmlns:a16="http://schemas.microsoft.com/office/drawing/2014/main" id="{4BB199CE-9910-441A-A83C-FC3CC0A56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016"/>
            <a:ext cx="12353805" cy="6949016"/>
          </a:xfrm>
          <a:prstGeom prst="rect">
            <a:avLst/>
          </a:prstGeom>
        </p:spPr>
      </p:pic>
      <p:pic>
        <p:nvPicPr>
          <p:cNvPr id="5" name="Picture 4" descr="A drawing of a face&#10;&#10;Description automatically generated">
            <a:extLst>
              <a:ext uri="{FF2B5EF4-FFF2-40B4-BE49-F238E27FC236}">
                <a16:creationId xmlns:a16="http://schemas.microsoft.com/office/drawing/2014/main" id="{EC22201F-C48B-46FD-9E3D-61672BFE4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426" y="376519"/>
            <a:ext cx="3796951" cy="2510118"/>
          </a:xfrm>
          <a:prstGeom prst="rect">
            <a:avLst/>
          </a:prstGeom>
        </p:spPr>
      </p:pic>
    </p:spTree>
    <p:extLst>
      <p:ext uri="{BB962C8B-B14F-4D97-AF65-F5344CB8AC3E}">
        <p14:creationId xmlns:p14="http://schemas.microsoft.com/office/powerpoint/2010/main" val="29784844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419E-CFA5-4FD0-A239-8B1132528F25}"/>
              </a:ext>
            </a:extLst>
          </p:cNvPr>
          <p:cNvSpPr>
            <a:spLocks noGrp="1"/>
          </p:cNvSpPr>
          <p:nvPr>
            <p:ph type="title"/>
          </p:nvPr>
        </p:nvSpPr>
        <p:spPr>
          <a:xfrm>
            <a:off x="1522410" y="228600"/>
            <a:ext cx="9144001" cy="762000"/>
          </a:xfrm>
        </p:spPr>
        <p:txBody>
          <a:bodyPr/>
          <a:lstStyle/>
          <a:p>
            <a:r>
              <a:rPr lang="en-US" dirty="0"/>
              <a:t>Wake Up – Know the Time</a:t>
            </a:r>
          </a:p>
        </p:txBody>
      </p:sp>
      <p:sp>
        <p:nvSpPr>
          <p:cNvPr id="3" name="Content Placeholder 2">
            <a:extLst>
              <a:ext uri="{FF2B5EF4-FFF2-40B4-BE49-F238E27FC236}">
                <a16:creationId xmlns:a16="http://schemas.microsoft.com/office/drawing/2014/main" id="{52CF40BD-75D1-4D1E-B376-35D02F47363F}"/>
              </a:ext>
            </a:extLst>
          </p:cNvPr>
          <p:cNvSpPr>
            <a:spLocks noGrp="1"/>
          </p:cNvSpPr>
          <p:nvPr>
            <p:ph idx="1"/>
          </p:nvPr>
        </p:nvSpPr>
        <p:spPr>
          <a:xfrm>
            <a:off x="227012" y="1143000"/>
            <a:ext cx="11734799" cy="5715000"/>
          </a:xfrm>
        </p:spPr>
        <p:txBody>
          <a:bodyPr>
            <a:normAutofit fontScale="92500" lnSpcReduction="20000"/>
          </a:bodyPr>
          <a:lstStyle/>
          <a:p>
            <a:r>
              <a:rPr lang="en-US" sz="2600" b="1" dirty="0"/>
              <a:t>The word of God is always true. “Thy word is truth,” John 17:17. </a:t>
            </a:r>
          </a:p>
          <a:p>
            <a:r>
              <a:rPr lang="en-US" sz="2600" b="1" dirty="0"/>
              <a:t>So the apostle’s mention of “knowing the time,” “salvation,” and “the day is at hand” here should not be understood as a misguided overstatement regarding an imminent return of Jesus Christ. Some readers (and several commentators) have jumped to an eschatological lens when reading these phrases.</a:t>
            </a:r>
          </a:p>
          <a:p>
            <a:r>
              <a:rPr lang="en-US" sz="2600" b="1" dirty="0"/>
              <a:t> F.F. Bruce, writing the installment on Romans for </a:t>
            </a:r>
            <a:r>
              <a:rPr lang="en-US" sz="2600" b="1" i="1" dirty="0"/>
              <a:t>The Tyndale New Testament Commentaries</a:t>
            </a:r>
            <a:r>
              <a:rPr lang="en-US" sz="2600" b="1" dirty="0"/>
              <a:t>, explained: “…‘when these things begin to take place,’ Jesus had said, ‘look up and raise your heads, because your redemption is drawing near’ (Lk. 21:28). And Paul echoes his Master: ‘salvation is nearer to us now than when we first believed.’ The events of AD 64 and 66 – the beginning of imperial persecution of Christians and the outbreak of the Jewish revolt, which was to end with the collapse of the Second Jewish Commonwealth – were already casting their shadows before. That these events would not be the immediate precursor of the Second Advent and the final salvation of all believers was something which Paul could not have foreseen; if knowledge of that day and (hour was withheld even from the Son of man, it was denied </a:t>
            </a:r>
            <a:r>
              <a:rPr lang="en-US" sz="2600" b="1" i="1" dirty="0"/>
              <a:t>a fortiori</a:t>
            </a:r>
            <a:r>
              <a:rPr lang="en-US" sz="2600" b="1" dirty="0"/>
              <a:t> to his servant.” </a:t>
            </a:r>
          </a:p>
          <a:p>
            <a:r>
              <a:rPr lang="en-US" sz="1400" dirty="0"/>
              <a:t>F.F. Bruce, </a:t>
            </a:r>
            <a:r>
              <a:rPr lang="en-US" sz="1400" i="1" dirty="0"/>
              <a:t>The Letter of Paul to the Romans an Introduction and Commentary- Revised Edition</a:t>
            </a:r>
            <a:r>
              <a:rPr lang="en-US" sz="1400" dirty="0"/>
              <a:t> (Grand Rapids, MI: William B. Eerdmans Publishing, 1985 reprint 2002), 227-228</a:t>
            </a:r>
          </a:p>
          <a:p>
            <a:endParaRPr lang="en-US" dirty="0"/>
          </a:p>
        </p:txBody>
      </p:sp>
    </p:spTree>
    <p:extLst>
      <p:ext uri="{BB962C8B-B14F-4D97-AF65-F5344CB8AC3E}">
        <p14:creationId xmlns:p14="http://schemas.microsoft.com/office/powerpoint/2010/main" val="80244393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7BC9-5E44-49CB-A6B5-AB719B2AB788}"/>
              </a:ext>
            </a:extLst>
          </p:cNvPr>
          <p:cNvSpPr>
            <a:spLocks noGrp="1"/>
          </p:cNvSpPr>
          <p:nvPr>
            <p:ph type="title"/>
          </p:nvPr>
        </p:nvSpPr>
        <p:spPr>
          <a:xfrm>
            <a:off x="1522413" y="381000"/>
            <a:ext cx="9144001" cy="762000"/>
          </a:xfrm>
        </p:spPr>
        <p:txBody>
          <a:bodyPr/>
          <a:lstStyle/>
          <a:p>
            <a:r>
              <a:rPr lang="en-US" dirty="0"/>
              <a:t>Wake Up – Know the Time</a:t>
            </a:r>
          </a:p>
        </p:txBody>
      </p:sp>
      <p:sp>
        <p:nvSpPr>
          <p:cNvPr id="3" name="Content Placeholder 2">
            <a:extLst>
              <a:ext uri="{FF2B5EF4-FFF2-40B4-BE49-F238E27FC236}">
                <a16:creationId xmlns:a16="http://schemas.microsoft.com/office/drawing/2014/main" id="{CE5BBF5D-FF61-459A-9DFC-F29E93274B27}"/>
              </a:ext>
            </a:extLst>
          </p:cNvPr>
          <p:cNvSpPr>
            <a:spLocks noGrp="1"/>
          </p:cNvSpPr>
          <p:nvPr>
            <p:ph idx="1"/>
          </p:nvPr>
        </p:nvSpPr>
        <p:spPr>
          <a:xfrm>
            <a:off x="608012" y="1219200"/>
            <a:ext cx="10820399" cy="5486399"/>
          </a:xfrm>
        </p:spPr>
        <p:txBody>
          <a:bodyPr>
            <a:normAutofit/>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This line of interpretation casts doubt on Paul and the inspiration of his writing. </a:t>
            </a:r>
          </a:p>
          <a:p>
            <a:r>
              <a:rPr lang="en-US" altLang="en-US" b="1" dirty="0">
                <a:latin typeface="Times New Roman" panose="02020603050405020304" pitchFamily="18" charset="0"/>
                <a:ea typeface="Calibri" panose="020F0502020204030204" pitchFamily="34" charset="0"/>
                <a:cs typeface="Times New Roman" panose="02020603050405020304" pitchFamily="18" charset="0"/>
              </a:rPr>
              <a:t>How could Paul be predicting the imminent Second Coming of Christ in Romans 13 without being completely wrong on the matter? </a:t>
            </a:r>
          </a:p>
          <a:p>
            <a:r>
              <a:rPr lang="en-US" altLang="en-US" b="1" dirty="0">
                <a:latin typeface="Times New Roman" panose="02020603050405020304" pitchFamily="18" charset="0"/>
                <a:ea typeface="Calibri" panose="020F0502020204030204" pitchFamily="34" charset="0"/>
                <a:cs typeface="Times New Roman" panose="02020603050405020304" pitchFamily="18" charset="0"/>
              </a:rPr>
              <a:t>Bruce suggests Paul was mistaken, but it was not his fault. </a:t>
            </a:r>
          </a:p>
          <a:p>
            <a:r>
              <a:rPr lang="en-US" altLang="en-US" b="1" dirty="0">
                <a:latin typeface="Times New Roman" panose="02020603050405020304" pitchFamily="18" charset="0"/>
                <a:ea typeface="Calibri" panose="020F0502020204030204" pitchFamily="34" charset="0"/>
                <a:cs typeface="Times New Roman" panose="02020603050405020304" pitchFamily="18" charset="0"/>
              </a:rPr>
              <a:t>He spoke out of turn, swayed by the headlines of political unrest in Jerusalem. </a:t>
            </a:r>
          </a:p>
          <a:p>
            <a:r>
              <a:rPr lang="en-US" altLang="en-US" b="1" dirty="0">
                <a:latin typeface="Times New Roman" panose="02020603050405020304" pitchFamily="18" charset="0"/>
                <a:ea typeface="Calibri" panose="020F0502020204030204" pitchFamily="34" charset="0"/>
                <a:cs typeface="Times New Roman" panose="02020603050405020304" pitchFamily="18" charset="0"/>
              </a:rPr>
              <a:t>Yet, if Paul was wrong about Jesus’ return, what other errors might we find in his letters? </a:t>
            </a:r>
          </a:p>
          <a:p>
            <a:r>
              <a:rPr lang="en-US" altLang="en-US" b="1" dirty="0">
                <a:latin typeface="Times New Roman" panose="02020603050405020304" pitchFamily="18" charset="0"/>
                <a:ea typeface="Calibri" panose="020F0502020204030204" pitchFamily="34" charset="0"/>
                <a:cs typeface="Times New Roman" panose="02020603050405020304" pitchFamily="18" charset="0"/>
              </a:rPr>
              <a:t>Today’s skeptics love to latch on to such </a:t>
            </a:r>
            <a:r>
              <a:rPr lang="en-US" altLang="en-US" b="1" i="1" dirty="0">
                <a:latin typeface="Times New Roman" panose="02020603050405020304" pitchFamily="18" charset="0"/>
                <a:ea typeface="Calibri" panose="020F0502020204030204" pitchFamily="34" charset="0"/>
                <a:cs typeface="Times New Roman" panose="02020603050405020304" pitchFamily="18" charset="0"/>
              </a:rPr>
              <a:t>interpretations</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of Scripture to malign Paul (and Jesus) as failed apocalyptic prophets. </a:t>
            </a:r>
          </a:p>
          <a:p>
            <a:r>
              <a:rPr lang="en-US" altLang="en-US" b="1" dirty="0">
                <a:latin typeface="Times New Roman" panose="02020603050405020304" pitchFamily="18" charset="0"/>
                <a:ea typeface="Calibri" panose="020F0502020204030204" pitchFamily="34" charset="0"/>
                <a:cs typeface="Times New Roman" panose="02020603050405020304" pitchFamily="18" charset="0"/>
              </a:rPr>
              <a:t>The skeptic says, “Paul said the world would end in the first century. Jesus did not come back then, and it has been two thousand years and counting. That’s why I do not believe in the Bible. They got it wrong.”</a:t>
            </a:r>
            <a:endParaRPr lang="en-US" altLang="en-US" sz="3600" b="1" dirty="0">
              <a:latin typeface="Arial" panose="020B0604020202020204" pitchFamily="34" charset="0"/>
            </a:endParaRPr>
          </a:p>
          <a:p>
            <a:endParaRPr lang="en-US" b="1" dirty="0"/>
          </a:p>
        </p:txBody>
      </p:sp>
    </p:spTree>
    <p:extLst>
      <p:ext uri="{BB962C8B-B14F-4D97-AF65-F5344CB8AC3E}">
        <p14:creationId xmlns:p14="http://schemas.microsoft.com/office/powerpoint/2010/main" val="17075969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7895-4C71-446B-9999-FF356A384E3C}"/>
              </a:ext>
            </a:extLst>
          </p:cNvPr>
          <p:cNvSpPr>
            <a:spLocks noGrp="1"/>
          </p:cNvSpPr>
          <p:nvPr>
            <p:ph type="title"/>
          </p:nvPr>
        </p:nvSpPr>
        <p:spPr>
          <a:xfrm>
            <a:off x="1293812" y="-29570"/>
            <a:ext cx="9144001" cy="1020170"/>
          </a:xfrm>
        </p:spPr>
        <p:txBody>
          <a:bodyPr/>
          <a:lstStyle/>
          <a:p>
            <a:r>
              <a:rPr lang="en-US" dirty="0"/>
              <a:t>Wake Up – Know the Time</a:t>
            </a:r>
          </a:p>
        </p:txBody>
      </p:sp>
      <p:sp>
        <p:nvSpPr>
          <p:cNvPr id="3" name="Content Placeholder 2">
            <a:extLst>
              <a:ext uri="{FF2B5EF4-FFF2-40B4-BE49-F238E27FC236}">
                <a16:creationId xmlns:a16="http://schemas.microsoft.com/office/drawing/2014/main" id="{64579089-ECCE-403E-A84D-2481E4458949}"/>
              </a:ext>
            </a:extLst>
          </p:cNvPr>
          <p:cNvSpPr>
            <a:spLocks noGrp="1"/>
          </p:cNvSpPr>
          <p:nvPr>
            <p:ph idx="1"/>
          </p:nvPr>
        </p:nvSpPr>
        <p:spPr>
          <a:xfrm>
            <a:off x="836612" y="1219200"/>
            <a:ext cx="10058400" cy="5486399"/>
          </a:xfrm>
        </p:spPr>
        <p:txBody>
          <a:bodyPr>
            <a:normAutofit/>
          </a:bodyPr>
          <a:lstStyle/>
          <a:p>
            <a:r>
              <a:rPr lang="en-US" b="1" dirty="0"/>
              <a:t>Romans 13:11-12 demands no such interpretation. </a:t>
            </a:r>
          </a:p>
          <a:p>
            <a:r>
              <a:rPr lang="en-US" b="1" dirty="0"/>
              <a:t>Now certainly the weight of New Testament teaching is that Jesus will return and judge the world in righteousness (cf. John 5:26-29; Acts 17:30-31; 2 Cor 5:10). </a:t>
            </a:r>
          </a:p>
          <a:p>
            <a:r>
              <a:rPr lang="en-US" b="1" dirty="0"/>
              <a:t>Even in other places of the book of Romans, “day” is used declaring Christ’s return and judgment upon the wicked (Rom 2:5, 16). </a:t>
            </a:r>
          </a:p>
          <a:p>
            <a:r>
              <a:rPr lang="en-US" b="1" dirty="0"/>
              <a:t>But the judgment in Romans 2 is not said to be imminent. </a:t>
            </a:r>
          </a:p>
          <a:p>
            <a:r>
              <a:rPr lang="en-US" b="1" dirty="0"/>
              <a:t>Furthermore, Paul is not returning to that judgment message in Romans 13:11-12. </a:t>
            </a:r>
          </a:p>
          <a:p>
            <a:r>
              <a:rPr lang="en-US" b="1" dirty="0"/>
              <a:t>He is not declaring Jesus’ imminent return before the second century. What is he saying?</a:t>
            </a:r>
          </a:p>
          <a:p>
            <a:endParaRPr lang="en-US" b="1" dirty="0"/>
          </a:p>
        </p:txBody>
      </p:sp>
    </p:spTree>
    <p:extLst>
      <p:ext uri="{BB962C8B-B14F-4D97-AF65-F5344CB8AC3E}">
        <p14:creationId xmlns:p14="http://schemas.microsoft.com/office/powerpoint/2010/main" val="22845847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04D5-4555-4747-AA62-779658A94324}"/>
              </a:ext>
            </a:extLst>
          </p:cNvPr>
          <p:cNvSpPr>
            <a:spLocks noGrp="1"/>
          </p:cNvSpPr>
          <p:nvPr>
            <p:ph type="title"/>
          </p:nvPr>
        </p:nvSpPr>
        <p:spPr/>
        <p:txBody>
          <a:bodyPr/>
          <a:lstStyle/>
          <a:p>
            <a:r>
              <a:rPr lang="en-US" dirty="0"/>
              <a:t>Wake Up – Know the Time</a:t>
            </a:r>
          </a:p>
        </p:txBody>
      </p:sp>
      <p:sp>
        <p:nvSpPr>
          <p:cNvPr id="3" name="Content Placeholder 2">
            <a:extLst>
              <a:ext uri="{FF2B5EF4-FFF2-40B4-BE49-F238E27FC236}">
                <a16:creationId xmlns:a16="http://schemas.microsoft.com/office/drawing/2014/main" id="{DD8D48C6-6D40-4B25-A469-8B4D1CB87DFE}"/>
              </a:ext>
            </a:extLst>
          </p:cNvPr>
          <p:cNvSpPr>
            <a:spLocks noGrp="1"/>
          </p:cNvSpPr>
          <p:nvPr>
            <p:ph idx="1"/>
          </p:nvPr>
        </p:nvSpPr>
        <p:spPr>
          <a:xfrm>
            <a:off x="1065213" y="1904999"/>
            <a:ext cx="9591592" cy="4648201"/>
          </a:xfrm>
        </p:spPr>
        <p:txBody>
          <a:bodyPr>
            <a:normAutofit/>
          </a:bodyPr>
          <a:lstStyle/>
          <a:p>
            <a:r>
              <a:rPr lang="en-US" sz="2800" b="1" dirty="0"/>
              <a:t>We read, “for now our salvation is nearer than when we first believed.” </a:t>
            </a:r>
          </a:p>
          <a:p>
            <a:r>
              <a:rPr lang="en-US" sz="2800" b="1" dirty="0"/>
              <a:t>Paul is laying down an axiomatic truth. </a:t>
            </a:r>
          </a:p>
          <a:p>
            <a:r>
              <a:rPr lang="en-US" sz="2800" b="1" dirty="0"/>
              <a:t>Every day in Christ is a day nearer salvation. Paul is verbally shaking Christians to understand it, remember it, and act in light of it. Know the time. </a:t>
            </a:r>
          </a:p>
          <a:p>
            <a:r>
              <a:rPr lang="en-US" sz="2800" b="1" dirty="0"/>
              <a:t>In other words, Paul is not saying, “Remember, Jesus could be here tomorrow.” Rather, Paul is saying, “Remember, you committed to living for Jesus today.”</a:t>
            </a:r>
          </a:p>
          <a:p>
            <a:endParaRPr lang="en-US" sz="2800" b="1" dirty="0"/>
          </a:p>
        </p:txBody>
      </p:sp>
    </p:spTree>
    <p:extLst>
      <p:ext uri="{BB962C8B-B14F-4D97-AF65-F5344CB8AC3E}">
        <p14:creationId xmlns:p14="http://schemas.microsoft.com/office/powerpoint/2010/main" val="10719472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65BD-3A3E-4720-843A-5DB4F8BF6103}"/>
              </a:ext>
            </a:extLst>
          </p:cNvPr>
          <p:cNvSpPr>
            <a:spLocks noGrp="1"/>
          </p:cNvSpPr>
          <p:nvPr>
            <p:ph type="title"/>
          </p:nvPr>
        </p:nvSpPr>
        <p:spPr>
          <a:xfrm>
            <a:off x="1293812" y="-152400"/>
            <a:ext cx="9144001" cy="1371600"/>
          </a:xfrm>
        </p:spPr>
        <p:txBody>
          <a:bodyPr/>
          <a:lstStyle/>
          <a:p>
            <a:r>
              <a:rPr lang="en-US" dirty="0"/>
              <a:t>Wake Up – Know the Time</a:t>
            </a:r>
          </a:p>
        </p:txBody>
      </p:sp>
      <p:sp>
        <p:nvSpPr>
          <p:cNvPr id="3" name="Content Placeholder 2">
            <a:extLst>
              <a:ext uri="{FF2B5EF4-FFF2-40B4-BE49-F238E27FC236}">
                <a16:creationId xmlns:a16="http://schemas.microsoft.com/office/drawing/2014/main" id="{605E09AF-AE4A-43BE-B704-92BC13AF5431}"/>
              </a:ext>
            </a:extLst>
          </p:cNvPr>
          <p:cNvSpPr>
            <a:spLocks noGrp="1"/>
          </p:cNvSpPr>
          <p:nvPr>
            <p:ph idx="1"/>
          </p:nvPr>
        </p:nvSpPr>
        <p:spPr>
          <a:xfrm>
            <a:off x="455613" y="1904999"/>
            <a:ext cx="6400800" cy="4572001"/>
          </a:xfrm>
        </p:spPr>
        <p:txBody>
          <a:bodyPr>
            <a:normAutofit/>
          </a:bodyPr>
          <a:lstStyle/>
          <a:p>
            <a:r>
              <a:rPr lang="en-US" b="1" dirty="0"/>
              <a:t>Paul is rousing them to alertness. </a:t>
            </a:r>
          </a:p>
          <a:p>
            <a:r>
              <a:rPr lang="en-US" b="1" dirty="0"/>
              <a:t>Soldiers have a morning muster. </a:t>
            </a:r>
          </a:p>
          <a:p>
            <a:r>
              <a:rPr lang="en-US" b="1" dirty="0"/>
              <a:t>What happens to the soldier who is undressed and asleep in the barracks when it is time for him to be at formation? </a:t>
            </a:r>
          </a:p>
          <a:p>
            <a:r>
              <a:rPr lang="en-US" b="1" dirty="0"/>
              <a:t>How will a Drill Sergeant rouse him? </a:t>
            </a:r>
          </a:p>
          <a:p>
            <a:r>
              <a:rPr lang="en-US" b="1" dirty="0"/>
              <a:t>Here is the Holy Spirit’s reveille. </a:t>
            </a:r>
          </a:p>
          <a:p>
            <a:r>
              <a:rPr lang="en-US" b="1" dirty="0"/>
              <a:t>Wake up and go to arms.  </a:t>
            </a:r>
          </a:p>
          <a:p>
            <a:endParaRPr lang="en-US" b="1" dirty="0"/>
          </a:p>
        </p:txBody>
      </p:sp>
      <p:pic>
        <p:nvPicPr>
          <p:cNvPr id="8194" name="Picture 2" descr="Image result for reveille">
            <a:extLst>
              <a:ext uri="{FF2B5EF4-FFF2-40B4-BE49-F238E27FC236}">
                <a16:creationId xmlns:a16="http://schemas.microsoft.com/office/drawing/2014/main" id="{2CBC05B4-1BED-4900-ADC3-3572E2502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012" y="2514600"/>
            <a:ext cx="5228355" cy="2971801"/>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111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9C68-7579-4CF6-9D26-49AC876BBF0D}"/>
              </a:ext>
            </a:extLst>
          </p:cNvPr>
          <p:cNvSpPr>
            <a:spLocks noGrp="1"/>
          </p:cNvSpPr>
          <p:nvPr>
            <p:ph type="title"/>
          </p:nvPr>
        </p:nvSpPr>
        <p:spPr/>
        <p:txBody>
          <a:bodyPr/>
          <a:lstStyle/>
          <a:p>
            <a:r>
              <a:rPr lang="en-US" dirty="0"/>
              <a:t>Wake Up – Know the Time</a:t>
            </a:r>
          </a:p>
        </p:txBody>
      </p:sp>
      <p:sp>
        <p:nvSpPr>
          <p:cNvPr id="3" name="Content Placeholder 2">
            <a:extLst>
              <a:ext uri="{FF2B5EF4-FFF2-40B4-BE49-F238E27FC236}">
                <a16:creationId xmlns:a16="http://schemas.microsoft.com/office/drawing/2014/main" id="{0E6B056D-1FD1-415D-8A1F-82F259105FEC}"/>
              </a:ext>
            </a:extLst>
          </p:cNvPr>
          <p:cNvSpPr>
            <a:spLocks noGrp="1"/>
          </p:cNvSpPr>
          <p:nvPr>
            <p:ph idx="1"/>
          </p:nvPr>
        </p:nvSpPr>
        <p:spPr>
          <a:xfrm>
            <a:off x="1512803" y="1904999"/>
            <a:ext cx="9144001" cy="4572001"/>
          </a:xfrm>
        </p:spPr>
        <p:txBody>
          <a:bodyPr>
            <a:normAutofit/>
          </a:bodyPr>
          <a:lstStyle/>
          <a:p>
            <a:r>
              <a:rPr lang="en-US" sz="2800" b="1" dirty="0"/>
              <a:t>Throughout Romans 13:11-12, Paul writes in common spiritual metaphors. </a:t>
            </a:r>
          </a:p>
          <a:p>
            <a:r>
              <a:rPr lang="en-US" sz="2800" b="1" dirty="0"/>
              <a:t>Notice “day” and  “light” which symbolizes truth, justice, holiness, purity, clarity, and God. </a:t>
            </a:r>
          </a:p>
          <a:p>
            <a:r>
              <a:rPr lang="en-US" sz="2800" b="1" dirty="0"/>
              <a:t>He contrasts this with “night” and “darkness” which symbolizes deception, blindness, wickedness, shamefulness, and evil.</a:t>
            </a:r>
          </a:p>
          <a:p>
            <a:endParaRPr lang="en-US" sz="2800" b="1" dirty="0"/>
          </a:p>
          <a:p>
            <a:endParaRPr lang="en-US" sz="2800" b="1" dirty="0"/>
          </a:p>
        </p:txBody>
      </p:sp>
      <p:pic>
        <p:nvPicPr>
          <p:cNvPr id="4" name="Picture 3" descr="A drawing of a face&#10;&#10;Description automatically generated">
            <a:extLst>
              <a:ext uri="{FF2B5EF4-FFF2-40B4-BE49-F238E27FC236}">
                <a16:creationId xmlns:a16="http://schemas.microsoft.com/office/drawing/2014/main" id="{057BCE55-B4DD-4FC0-AF2B-2C9F1F1BB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5629" y="5105401"/>
            <a:ext cx="2120786" cy="14020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063548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8FEC-6316-4CD7-8FE3-CDE84CD0122C}"/>
              </a:ext>
            </a:extLst>
          </p:cNvPr>
          <p:cNvSpPr>
            <a:spLocks noGrp="1"/>
          </p:cNvSpPr>
          <p:nvPr>
            <p:ph type="title"/>
          </p:nvPr>
        </p:nvSpPr>
        <p:spPr>
          <a:xfrm>
            <a:off x="1522413" y="381000"/>
            <a:ext cx="9144001" cy="685800"/>
          </a:xfrm>
        </p:spPr>
        <p:txBody>
          <a:bodyPr/>
          <a:lstStyle/>
          <a:p>
            <a:r>
              <a:rPr lang="en-US" dirty="0"/>
              <a:t>Wake Up – Know the Time</a:t>
            </a:r>
          </a:p>
        </p:txBody>
      </p:sp>
      <p:sp>
        <p:nvSpPr>
          <p:cNvPr id="3" name="Content Placeholder 2">
            <a:extLst>
              <a:ext uri="{FF2B5EF4-FFF2-40B4-BE49-F238E27FC236}">
                <a16:creationId xmlns:a16="http://schemas.microsoft.com/office/drawing/2014/main" id="{0166354E-4025-4095-B77C-A8A0E456D2BE}"/>
              </a:ext>
            </a:extLst>
          </p:cNvPr>
          <p:cNvSpPr>
            <a:spLocks noGrp="1"/>
          </p:cNvSpPr>
          <p:nvPr>
            <p:ph idx="1"/>
          </p:nvPr>
        </p:nvSpPr>
        <p:spPr>
          <a:xfrm>
            <a:off x="1293812" y="1219200"/>
            <a:ext cx="9372601" cy="5257799"/>
          </a:xfrm>
        </p:spPr>
        <p:txBody>
          <a:bodyPr>
            <a:normAutofit fontScale="92500"/>
          </a:bodyPr>
          <a:lstStyle/>
          <a:p>
            <a:pPr lvl="0"/>
            <a:r>
              <a:rPr lang="en-US" b="1" i="1" dirty="0"/>
              <a:t>Wake vs. Sleep</a:t>
            </a:r>
            <a:r>
              <a:rPr lang="en-US" b="1" dirty="0"/>
              <a:t> (Rom 13:11) It is “high time” (NKJV), “already the hour” (NASB), to wake up. Too much time has been wasted in slumber. </a:t>
            </a:r>
          </a:p>
          <a:p>
            <a:pPr lvl="0"/>
            <a:r>
              <a:rPr lang="en-US" b="1" i="1" dirty="0"/>
              <a:t>Near vs. Far</a:t>
            </a:r>
            <a:r>
              <a:rPr lang="en-US" b="1" dirty="0"/>
              <a:t> (Rom 13:11) Again, the axiom is laid down which undergirds the paragraph: salvation is nearer than when we first believed. Today is not farther from salvation, so wake up.</a:t>
            </a:r>
          </a:p>
          <a:p>
            <a:pPr lvl="0"/>
            <a:r>
              <a:rPr lang="en-US" b="1" i="1" dirty="0"/>
              <a:t>Day vs. Night</a:t>
            </a:r>
            <a:r>
              <a:rPr lang="en-US" b="1" dirty="0"/>
              <a:t> (Rom 13:12) This is day in contrast with night. Night is over. Christians cannot persist in the activities of night. Oversleeping when we are to be at attention is the least of the nighttime evils of which Paul writes in this context.</a:t>
            </a:r>
          </a:p>
          <a:p>
            <a:pPr lvl="0"/>
            <a:r>
              <a:rPr lang="en-US" b="1" i="1" dirty="0"/>
              <a:t>Light vs. Darkness</a:t>
            </a:r>
            <a:r>
              <a:rPr lang="en-US" b="1" dirty="0"/>
              <a:t> (Rom 13:12) Nighttime allows for the clothing and activities of night, i.e., works of darkness. However, daytime requires the clothing and activities suitable for the day. Put on the armor of light.</a:t>
            </a:r>
          </a:p>
          <a:p>
            <a:endParaRPr lang="en-US" b="1" dirty="0"/>
          </a:p>
        </p:txBody>
      </p:sp>
    </p:spTree>
    <p:extLst>
      <p:ext uri="{BB962C8B-B14F-4D97-AF65-F5344CB8AC3E}">
        <p14:creationId xmlns:p14="http://schemas.microsoft.com/office/powerpoint/2010/main" val="36325103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E37B-FCD5-42EC-926B-0698DED72FF9}"/>
              </a:ext>
            </a:extLst>
          </p:cNvPr>
          <p:cNvSpPr>
            <a:spLocks noGrp="1"/>
          </p:cNvSpPr>
          <p:nvPr>
            <p:ph type="title"/>
          </p:nvPr>
        </p:nvSpPr>
        <p:spPr/>
        <p:txBody>
          <a:bodyPr/>
          <a:lstStyle/>
          <a:p>
            <a:r>
              <a:rPr lang="en-US" dirty="0"/>
              <a:t>Wake Up – Know the Time</a:t>
            </a:r>
          </a:p>
        </p:txBody>
      </p:sp>
      <p:sp>
        <p:nvSpPr>
          <p:cNvPr id="3" name="Content Placeholder 2">
            <a:extLst>
              <a:ext uri="{FF2B5EF4-FFF2-40B4-BE49-F238E27FC236}">
                <a16:creationId xmlns:a16="http://schemas.microsoft.com/office/drawing/2014/main" id="{586028AC-0B4F-4B0F-9A9C-DFFBA9ACD9BA}"/>
              </a:ext>
            </a:extLst>
          </p:cNvPr>
          <p:cNvSpPr>
            <a:spLocks noGrp="1"/>
          </p:cNvSpPr>
          <p:nvPr>
            <p:ph idx="1"/>
          </p:nvPr>
        </p:nvSpPr>
        <p:spPr/>
        <p:txBody>
          <a:bodyPr>
            <a:normAutofit/>
          </a:bodyPr>
          <a:lstStyle/>
          <a:p>
            <a:r>
              <a:rPr lang="en-US" sz="2800" b="1" dirty="0"/>
              <a:t>By making these contrasts Paul, in effect, draws lines. </a:t>
            </a:r>
          </a:p>
          <a:p>
            <a:r>
              <a:rPr lang="en-US" sz="2800" b="1" dirty="0"/>
              <a:t>He draws sides. </a:t>
            </a:r>
          </a:p>
          <a:p>
            <a:r>
              <a:rPr lang="en-US" sz="2800" b="1" dirty="0"/>
              <a:t>Wake up and know the time. </a:t>
            </a:r>
          </a:p>
          <a:p>
            <a:r>
              <a:rPr lang="en-US" sz="2800" b="1" dirty="0"/>
              <a:t>Wake up and see what side you are truly on. </a:t>
            </a:r>
          </a:p>
          <a:p>
            <a:r>
              <a:rPr lang="en-US" sz="2800" b="1" dirty="0"/>
              <a:t>Who are you fighting for in spiritual battle? </a:t>
            </a:r>
          </a:p>
          <a:p>
            <a:r>
              <a:rPr lang="en-US" sz="2800" b="1" dirty="0"/>
              <a:t>Be mentally awake. </a:t>
            </a:r>
          </a:p>
          <a:p>
            <a:endParaRPr lang="en-US" sz="2800" b="1" dirty="0"/>
          </a:p>
        </p:txBody>
      </p:sp>
    </p:spTree>
    <p:extLst>
      <p:ext uri="{BB962C8B-B14F-4D97-AF65-F5344CB8AC3E}">
        <p14:creationId xmlns:p14="http://schemas.microsoft.com/office/powerpoint/2010/main" val="13133114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D348-FADB-4D56-A612-73E3C980E4A1}"/>
              </a:ext>
            </a:extLst>
          </p:cNvPr>
          <p:cNvSpPr>
            <a:spLocks noGrp="1"/>
          </p:cNvSpPr>
          <p:nvPr>
            <p:ph type="title"/>
          </p:nvPr>
        </p:nvSpPr>
        <p:spPr>
          <a:xfrm>
            <a:off x="608013" y="0"/>
            <a:ext cx="6096000" cy="990600"/>
          </a:xfrm>
        </p:spPr>
        <p:txBody>
          <a:bodyPr/>
          <a:lstStyle/>
          <a:p>
            <a:r>
              <a:rPr lang="en-US" dirty="0"/>
              <a:t>Wake Up – Know the Time</a:t>
            </a:r>
          </a:p>
        </p:txBody>
      </p:sp>
      <p:sp>
        <p:nvSpPr>
          <p:cNvPr id="3" name="Content Placeholder 2">
            <a:extLst>
              <a:ext uri="{FF2B5EF4-FFF2-40B4-BE49-F238E27FC236}">
                <a16:creationId xmlns:a16="http://schemas.microsoft.com/office/drawing/2014/main" id="{C91EF814-BEF3-40F9-ADC2-E008E0E8B31F}"/>
              </a:ext>
            </a:extLst>
          </p:cNvPr>
          <p:cNvSpPr>
            <a:spLocks noGrp="1"/>
          </p:cNvSpPr>
          <p:nvPr>
            <p:ph idx="1"/>
          </p:nvPr>
        </p:nvSpPr>
        <p:spPr>
          <a:xfrm>
            <a:off x="352177" y="1143000"/>
            <a:ext cx="6607672" cy="5181600"/>
          </a:xfrm>
        </p:spPr>
        <p:txBody>
          <a:bodyPr>
            <a:noAutofit/>
          </a:bodyPr>
          <a:lstStyle/>
          <a:p>
            <a:r>
              <a:rPr lang="en-US" sz="2800" b="1" dirty="0"/>
              <a:t>“The night is far spent, the day is at hand. Therefore let us cast off the works of darkness, and let us put on the armor of light,” (Rom 13:12, NKJV).</a:t>
            </a:r>
          </a:p>
          <a:p>
            <a:r>
              <a:rPr lang="en-US" sz="2800" b="1" dirty="0"/>
              <a:t> There are sides, and Christians choose one through their attire and activities. </a:t>
            </a:r>
          </a:p>
          <a:p>
            <a:r>
              <a:rPr lang="en-US" sz="2800" b="1" dirty="0"/>
              <a:t>Roman readers had chosen their side when they became Christians (Rom 6:3-4). Now they must act like it. Now they must manage the decision and remain on their side.</a:t>
            </a:r>
          </a:p>
          <a:p>
            <a:endParaRPr lang="en-US" sz="2800" b="1" dirty="0"/>
          </a:p>
        </p:txBody>
      </p:sp>
      <p:pic>
        <p:nvPicPr>
          <p:cNvPr id="9218" name="Picture 2" descr="Image result for Armour of God">
            <a:extLst>
              <a:ext uri="{FF2B5EF4-FFF2-40B4-BE49-F238E27FC236}">
                <a16:creationId xmlns:a16="http://schemas.microsoft.com/office/drawing/2014/main" id="{0B6766CA-0CB4-47F4-8653-E134A6AA91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6412" y="1828800"/>
            <a:ext cx="5257800"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953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C07C-3D3C-4D18-9A01-9A16DB288EE3}"/>
              </a:ext>
            </a:extLst>
          </p:cNvPr>
          <p:cNvSpPr>
            <a:spLocks noGrp="1"/>
          </p:cNvSpPr>
          <p:nvPr>
            <p:ph type="title"/>
          </p:nvPr>
        </p:nvSpPr>
        <p:spPr>
          <a:xfrm>
            <a:off x="1522413" y="381000"/>
            <a:ext cx="9144001" cy="762000"/>
          </a:xfrm>
        </p:spPr>
        <p:txBody>
          <a:bodyPr/>
          <a:lstStyle/>
          <a:p>
            <a:r>
              <a:rPr lang="en-US" dirty="0"/>
              <a:t>Wake Up – Know the Time</a:t>
            </a:r>
          </a:p>
        </p:txBody>
      </p:sp>
      <p:sp>
        <p:nvSpPr>
          <p:cNvPr id="3" name="Content Placeholder 2">
            <a:extLst>
              <a:ext uri="{FF2B5EF4-FFF2-40B4-BE49-F238E27FC236}">
                <a16:creationId xmlns:a16="http://schemas.microsoft.com/office/drawing/2014/main" id="{C802E3AE-96E8-47A2-AC5A-3E655BCAAC99}"/>
              </a:ext>
            </a:extLst>
          </p:cNvPr>
          <p:cNvSpPr>
            <a:spLocks noGrp="1"/>
          </p:cNvSpPr>
          <p:nvPr>
            <p:ph idx="1"/>
          </p:nvPr>
        </p:nvSpPr>
        <p:spPr>
          <a:xfrm>
            <a:off x="608013" y="1295401"/>
            <a:ext cx="10591800" cy="5181600"/>
          </a:xfrm>
        </p:spPr>
        <p:txBody>
          <a:bodyPr>
            <a:normAutofit lnSpcReduction="10000"/>
          </a:bodyPr>
          <a:lstStyle/>
          <a:p>
            <a:r>
              <a:rPr lang="en-US" b="1" dirty="0"/>
              <a:t>Additionally, warfare language like “armor” always introduces the idea of opposing sides. </a:t>
            </a:r>
          </a:p>
          <a:p>
            <a:r>
              <a:rPr lang="en-US" b="1" dirty="0"/>
              <a:t>We understand this in any other conflict. </a:t>
            </a:r>
          </a:p>
          <a:p>
            <a:r>
              <a:rPr lang="en-US" b="1" dirty="0"/>
              <a:t>You have to pick a side and stick with that side and dress for your side. </a:t>
            </a:r>
          </a:p>
          <a:p>
            <a:r>
              <a:rPr lang="en-US" b="1" dirty="0"/>
              <a:t>Do you recall the importance of uniforms in the U.S. Civil War? </a:t>
            </a:r>
          </a:p>
          <a:p>
            <a:r>
              <a:rPr lang="en-US" b="1" dirty="0"/>
              <a:t>If an actual Union soldier was captured dressed as a Confederate, or vice versa, he was tried as a traitor or a spy, and then he was hanged.</a:t>
            </a:r>
          </a:p>
          <a:p>
            <a:r>
              <a:rPr lang="en-US" b="1" dirty="0"/>
              <a:t> Thus, understand Christian, this is the time, the day, the moment to serve Christ and war for Christ. All that was night is past. All the debaucheries of night and evils of a sinful life before the gospel are over.</a:t>
            </a:r>
          </a:p>
          <a:p>
            <a:endParaRPr lang="en-US" b="1" dirty="0"/>
          </a:p>
        </p:txBody>
      </p:sp>
    </p:spTree>
    <p:extLst>
      <p:ext uri="{BB962C8B-B14F-4D97-AF65-F5344CB8AC3E}">
        <p14:creationId xmlns:p14="http://schemas.microsoft.com/office/powerpoint/2010/main" val="29965958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828800"/>
            <a:ext cx="12188824" cy="2514600"/>
          </a:xfrm>
        </p:spPr>
        <p:txBody>
          <a:bodyPr>
            <a:normAutofit/>
          </a:bodyPr>
          <a:lstStyle/>
          <a:p>
            <a:pPr algn="ctr"/>
            <a:r>
              <a:rPr lang="en-US" dirty="0"/>
              <a:t>Darkness Lesson 19 </a:t>
            </a:r>
            <a:br>
              <a:rPr lang="en-US" dirty="0"/>
            </a:br>
            <a:r>
              <a:rPr lang="en-US" sz="4000" dirty="0"/>
              <a:t>Casting Off the Works of Darkness and </a:t>
            </a:r>
            <a:br>
              <a:rPr lang="en-US" sz="4000" dirty="0"/>
            </a:br>
            <a:r>
              <a:rPr lang="en-US" sz="4000" dirty="0"/>
              <a:t>Putting on the Armor of Light (Romans 13:11-14)</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6ABC-A6E7-4118-817B-6E22815CED15}"/>
              </a:ext>
            </a:extLst>
          </p:cNvPr>
          <p:cNvSpPr>
            <a:spLocks noGrp="1"/>
          </p:cNvSpPr>
          <p:nvPr>
            <p:ph type="title"/>
          </p:nvPr>
        </p:nvSpPr>
        <p:spPr>
          <a:xfrm>
            <a:off x="1522413" y="228600"/>
            <a:ext cx="9144001" cy="838200"/>
          </a:xfrm>
        </p:spPr>
        <p:txBody>
          <a:bodyPr/>
          <a:lstStyle/>
          <a:p>
            <a:r>
              <a:rPr lang="en-US" dirty="0"/>
              <a:t>Wake Up – Know the Time</a:t>
            </a:r>
          </a:p>
        </p:txBody>
      </p:sp>
      <p:sp>
        <p:nvSpPr>
          <p:cNvPr id="3" name="Content Placeholder 2">
            <a:extLst>
              <a:ext uri="{FF2B5EF4-FFF2-40B4-BE49-F238E27FC236}">
                <a16:creationId xmlns:a16="http://schemas.microsoft.com/office/drawing/2014/main" id="{3AA0C52A-4A9A-4112-811E-C84C921DA4AA}"/>
              </a:ext>
            </a:extLst>
          </p:cNvPr>
          <p:cNvSpPr>
            <a:spLocks noGrp="1"/>
          </p:cNvSpPr>
          <p:nvPr>
            <p:ph idx="1"/>
          </p:nvPr>
        </p:nvSpPr>
        <p:spPr>
          <a:xfrm>
            <a:off x="684212" y="1143000"/>
            <a:ext cx="10439399" cy="5638799"/>
          </a:xfrm>
        </p:spPr>
        <p:txBody>
          <a:bodyPr>
            <a:normAutofit lnSpcReduction="10000"/>
          </a:bodyPr>
          <a:lstStyle/>
          <a:p>
            <a:r>
              <a:rPr lang="en-US" b="1" dirty="0"/>
              <a:t>So, what does the Christian soldier look like? How is he recognized? What is the uniform? </a:t>
            </a:r>
          </a:p>
          <a:p>
            <a:r>
              <a:rPr lang="en-US" b="1" dirty="0"/>
              <a:t>A Red Coat was significant in the American Revolutionary War. </a:t>
            </a:r>
          </a:p>
          <a:p>
            <a:r>
              <a:rPr lang="en-US" b="1" dirty="0"/>
              <a:t>A Green Beret was meaningful in the Vietnam Conflict. </a:t>
            </a:r>
          </a:p>
          <a:p>
            <a:r>
              <a:rPr lang="en-US" b="1" dirty="0"/>
              <a:t>How is a Christian identified?</a:t>
            </a:r>
          </a:p>
          <a:p>
            <a:r>
              <a:rPr lang="en-US" b="1" dirty="0"/>
              <a:t>Those Christians who look like the world because they indulge and practice the lust of the flesh do not know the time. They must think it is night. But it is not night! </a:t>
            </a:r>
          </a:p>
          <a:p>
            <a:r>
              <a:rPr lang="en-US" b="1" dirty="0"/>
              <a:t>You would be completely out of place wearing pajamas during the day. Just as wearing a Confederate uniform means you do not belong on the Union army side of the battle line. It is the wrong uniform for that side.</a:t>
            </a:r>
          </a:p>
          <a:p>
            <a:r>
              <a:rPr lang="en-US" b="1" dirty="0"/>
              <a:t> Christian, are you wearing the uniform of Light or the uniform of Lust?</a:t>
            </a:r>
          </a:p>
          <a:p>
            <a:endParaRPr lang="en-US" b="1" dirty="0"/>
          </a:p>
        </p:txBody>
      </p:sp>
    </p:spTree>
    <p:extLst>
      <p:ext uri="{BB962C8B-B14F-4D97-AF65-F5344CB8AC3E}">
        <p14:creationId xmlns:p14="http://schemas.microsoft.com/office/powerpoint/2010/main" val="17333589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B0A0-1DAB-4DA8-8E38-015071F6C972}"/>
              </a:ext>
            </a:extLst>
          </p:cNvPr>
          <p:cNvSpPr>
            <a:spLocks noGrp="1"/>
          </p:cNvSpPr>
          <p:nvPr>
            <p:ph type="title"/>
          </p:nvPr>
        </p:nvSpPr>
        <p:spPr>
          <a:xfrm>
            <a:off x="8532812" y="838200"/>
            <a:ext cx="3124200" cy="1295400"/>
          </a:xfrm>
        </p:spPr>
        <p:txBody>
          <a:bodyPr>
            <a:normAutofit fontScale="90000"/>
          </a:bodyPr>
          <a:lstStyle/>
          <a:p>
            <a:r>
              <a:rPr lang="en-US" dirty="0"/>
              <a:t>Wake Up – </a:t>
            </a:r>
            <a:br>
              <a:rPr lang="en-US" dirty="0"/>
            </a:br>
            <a:r>
              <a:rPr lang="en-US" dirty="0"/>
              <a:t>Know the Time</a:t>
            </a:r>
          </a:p>
        </p:txBody>
      </p:sp>
      <p:sp>
        <p:nvSpPr>
          <p:cNvPr id="3" name="Content Placeholder 2">
            <a:extLst>
              <a:ext uri="{FF2B5EF4-FFF2-40B4-BE49-F238E27FC236}">
                <a16:creationId xmlns:a16="http://schemas.microsoft.com/office/drawing/2014/main" id="{0BF9AF87-BE44-4D62-9666-93DCF2DD6A95}"/>
              </a:ext>
            </a:extLst>
          </p:cNvPr>
          <p:cNvSpPr>
            <a:spLocks noGrp="1"/>
          </p:cNvSpPr>
          <p:nvPr>
            <p:ph idx="1"/>
          </p:nvPr>
        </p:nvSpPr>
        <p:spPr>
          <a:xfrm>
            <a:off x="303213" y="228600"/>
            <a:ext cx="8000999" cy="6629400"/>
          </a:xfrm>
        </p:spPr>
        <p:txBody>
          <a:bodyPr>
            <a:normAutofit fontScale="92500"/>
          </a:bodyPr>
          <a:lstStyle/>
          <a:p>
            <a:r>
              <a:rPr lang="en-US" b="1" dirty="0"/>
              <a:t>Being enlisted in the side of Christ, the side of Light, Christians must put on the armor of Light (Rom 13:12). </a:t>
            </a:r>
          </a:p>
          <a:p>
            <a:r>
              <a:rPr lang="en-US" b="1" dirty="0"/>
              <a:t>Interestingly, the Greek word </a:t>
            </a:r>
            <a:r>
              <a:rPr lang="en-US" b="1" i="1" dirty="0"/>
              <a:t>HOPLON</a:t>
            </a:r>
            <a:r>
              <a:rPr lang="en-US" b="1" dirty="0"/>
              <a:t> is rendered “armor” in most English translations. </a:t>
            </a:r>
          </a:p>
          <a:p>
            <a:r>
              <a:rPr lang="en-US" b="1" dirty="0"/>
              <a:t>However, </a:t>
            </a:r>
            <a:r>
              <a:rPr lang="en-US" b="1" i="1" dirty="0"/>
              <a:t>HOPLON</a:t>
            </a:r>
            <a:r>
              <a:rPr lang="en-US" b="1" dirty="0"/>
              <a:t> means weapons, instruments, tools, or “arms,” as in armament. It is actually the same word used in Romans 6:13 rendered “instruments.”</a:t>
            </a:r>
          </a:p>
          <a:p>
            <a:r>
              <a:rPr lang="en-US" b="1" dirty="0"/>
              <a:t>“And do not present your members as instruments of unrighteousness to sin, but present yourselves to God as being alive from the dead, and your members as instruments of righteousness to God,” (Rom 6:13, NKJV).</a:t>
            </a:r>
          </a:p>
          <a:p>
            <a:r>
              <a:rPr lang="en-US" b="1" dirty="0"/>
              <a:t>A Christian’s body and life should be tools and weapons of righteousness to God. A</a:t>
            </a:r>
          </a:p>
          <a:p>
            <a:r>
              <a:rPr lang="en-US" b="1" dirty="0"/>
              <a:t> very similar idea is communicated in Romans 6:13 and Romans 13:12. </a:t>
            </a:r>
          </a:p>
          <a:p>
            <a:r>
              <a:rPr lang="en-US" b="1" dirty="0"/>
              <a:t>Put on weapons of light so you can truly be useful tools for God.</a:t>
            </a:r>
          </a:p>
          <a:p>
            <a:endParaRPr lang="en-US" b="1" dirty="0"/>
          </a:p>
        </p:txBody>
      </p:sp>
      <p:pic>
        <p:nvPicPr>
          <p:cNvPr id="5" name="Picture 4" descr="A close up of armor&#10;&#10;Description automatically generated">
            <a:extLst>
              <a:ext uri="{FF2B5EF4-FFF2-40B4-BE49-F238E27FC236}">
                <a16:creationId xmlns:a16="http://schemas.microsoft.com/office/drawing/2014/main" id="{112F749B-A563-423D-9B39-5D2B389CC1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304213" y="2514600"/>
            <a:ext cx="3765098" cy="2697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95232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A790-A574-4A11-BE3F-134BF10048CE}"/>
              </a:ext>
            </a:extLst>
          </p:cNvPr>
          <p:cNvSpPr>
            <a:spLocks noGrp="1"/>
          </p:cNvSpPr>
          <p:nvPr>
            <p:ph type="title"/>
          </p:nvPr>
        </p:nvSpPr>
        <p:spPr>
          <a:xfrm>
            <a:off x="1510078" y="152400"/>
            <a:ext cx="9144001" cy="609600"/>
          </a:xfrm>
        </p:spPr>
        <p:txBody>
          <a:bodyPr/>
          <a:lstStyle/>
          <a:p>
            <a:r>
              <a:rPr lang="en-US" dirty="0"/>
              <a:t>Wake Up – Know the Time</a:t>
            </a:r>
          </a:p>
        </p:txBody>
      </p:sp>
      <p:sp>
        <p:nvSpPr>
          <p:cNvPr id="3" name="Content Placeholder 2">
            <a:extLst>
              <a:ext uri="{FF2B5EF4-FFF2-40B4-BE49-F238E27FC236}">
                <a16:creationId xmlns:a16="http://schemas.microsoft.com/office/drawing/2014/main" id="{70114D68-9BA5-47F1-8EF4-755D94FFEE9D}"/>
              </a:ext>
            </a:extLst>
          </p:cNvPr>
          <p:cNvSpPr>
            <a:spLocks noGrp="1"/>
          </p:cNvSpPr>
          <p:nvPr>
            <p:ph idx="1"/>
          </p:nvPr>
        </p:nvSpPr>
        <p:spPr>
          <a:xfrm>
            <a:off x="608012" y="762000"/>
            <a:ext cx="10972800" cy="6096000"/>
          </a:xfrm>
        </p:spPr>
        <p:txBody>
          <a:bodyPr>
            <a:normAutofit/>
          </a:bodyPr>
          <a:lstStyle/>
          <a:p>
            <a:r>
              <a:rPr lang="en-US" b="1" dirty="0"/>
              <a:t>God issues the proper equipment. The task is warfare. Consider some of the arms, the spiritual equipment, and suit God gives Christians to fight the good fight for Light.</a:t>
            </a:r>
          </a:p>
          <a:p>
            <a:pPr lvl="0"/>
            <a:r>
              <a:rPr lang="en-US" b="1" dirty="0"/>
              <a:t>Christians have a </a:t>
            </a:r>
            <a:r>
              <a:rPr lang="en-US" b="1" i="1" dirty="0"/>
              <a:t>Leader</a:t>
            </a:r>
            <a:r>
              <a:rPr lang="en-US" b="1" dirty="0"/>
              <a:t>, King Jesus, who vanquishes every enemy – even death (1 Cor 15:54-57; Rev 1:18; 19:11-16). Follow Him! He leads the charge with His perfect example (1 Pet 2:21). He leads His people to victory over temptation and sin (Heb 2:17-18; 4:15-16). He leads Christians into everlasting life (Heb 12:1-2; 1 Pet 1:3-9).</a:t>
            </a:r>
          </a:p>
          <a:p>
            <a:pPr lvl="0"/>
            <a:r>
              <a:rPr lang="en-US" b="1" dirty="0"/>
              <a:t>Christians have excellent </a:t>
            </a:r>
            <a:r>
              <a:rPr lang="en-US" b="1" i="1" dirty="0"/>
              <a:t>Communication</a:t>
            </a:r>
            <a:r>
              <a:rPr lang="en-US" b="1" dirty="0"/>
              <a:t>: prayer (1 </a:t>
            </a:r>
            <a:r>
              <a:rPr lang="en-US" b="1" dirty="0" err="1"/>
              <a:t>Thess</a:t>
            </a:r>
            <a:r>
              <a:rPr lang="en-US" b="1" dirty="0"/>
              <a:t> 5:17-18). Messages always get through. They cannot be intercepted or lost. God hears His people and answers them with what they need in His time (Matt 6:5-8).</a:t>
            </a:r>
          </a:p>
          <a:p>
            <a:pPr lvl="0"/>
            <a:r>
              <a:rPr lang="en-US" b="1" dirty="0"/>
              <a:t>Christians follow an inspired </a:t>
            </a:r>
            <a:r>
              <a:rPr lang="en-US" b="1" i="1" dirty="0"/>
              <a:t>Battle Plan</a:t>
            </a:r>
            <a:r>
              <a:rPr lang="en-US" b="1" dirty="0"/>
              <a:t>: the Bible, the scriptures. The Holy Spirit has revealed every word, and it is sufficient (2 Pet 1:20-21; 2 Tim 3:16-17). This guidebook is never wrong. It renews minds (Rom 12:2).</a:t>
            </a:r>
          </a:p>
          <a:p>
            <a:endParaRPr lang="en-US" b="1" dirty="0"/>
          </a:p>
        </p:txBody>
      </p:sp>
    </p:spTree>
    <p:extLst>
      <p:ext uri="{BB962C8B-B14F-4D97-AF65-F5344CB8AC3E}">
        <p14:creationId xmlns:p14="http://schemas.microsoft.com/office/powerpoint/2010/main" val="1809714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9265-3812-488B-A908-61E907B5B8CC}"/>
              </a:ext>
            </a:extLst>
          </p:cNvPr>
          <p:cNvSpPr>
            <a:spLocks noGrp="1"/>
          </p:cNvSpPr>
          <p:nvPr>
            <p:ph type="title"/>
          </p:nvPr>
        </p:nvSpPr>
        <p:spPr>
          <a:xfrm>
            <a:off x="7999413" y="595669"/>
            <a:ext cx="4038598" cy="990600"/>
          </a:xfrm>
        </p:spPr>
        <p:txBody>
          <a:bodyPr>
            <a:normAutofit fontScale="90000"/>
          </a:bodyPr>
          <a:lstStyle/>
          <a:p>
            <a:r>
              <a:rPr lang="en-US" dirty="0"/>
              <a:t>Wake Up – </a:t>
            </a:r>
            <a:br>
              <a:rPr lang="en-US" dirty="0"/>
            </a:br>
            <a:r>
              <a:rPr lang="en-US" dirty="0"/>
              <a:t>Know the Time</a:t>
            </a:r>
          </a:p>
        </p:txBody>
      </p:sp>
      <p:sp>
        <p:nvSpPr>
          <p:cNvPr id="3" name="Content Placeholder 2">
            <a:extLst>
              <a:ext uri="{FF2B5EF4-FFF2-40B4-BE49-F238E27FC236}">
                <a16:creationId xmlns:a16="http://schemas.microsoft.com/office/drawing/2014/main" id="{C1F4ECC5-C7B5-48FC-9841-3B34212EC90F}"/>
              </a:ext>
            </a:extLst>
          </p:cNvPr>
          <p:cNvSpPr>
            <a:spLocks noGrp="1"/>
          </p:cNvSpPr>
          <p:nvPr>
            <p:ph idx="1"/>
          </p:nvPr>
        </p:nvSpPr>
        <p:spPr>
          <a:xfrm>
            <a:off x="303213" y="76201"/>
            <a:ext cx="7086600" cy="6781800"/>
          </a:xfrm>
        </p:spPr>
        <p:txBody>
          <a:bodyPr>
            <a:normAutofit fontScale="92500" lnSpcReduction="20000"/>
          </a:bodyPr>
          <a:lstStyle/>
          <a:p>
            <a:pPr lvl="0"/>
            <a:r>
              <a:rPr lang="en-US" b="1" dirty="0"/>
              <a:t>Christians have the whole</a:t>
            </a:r>
            <a:r>
              <a:rPr lang="en-US" b="1" i="1" dirty="0"/>
              <a:t> Armor</a:t>
            </a:r>
            <a:r>
              <a:rPr lang="en-US" b="1" dirty="0"/>
              <a:t> of God with a belt of truth, a breastplate of righteousness, feet shod with the gospel, the shield of faith, a helmet of salvation, and the sword of the spirit – the word of God (Eph 6:10-17).</a:t>
            </a:r>
          </a:p>
          <a:p>
            <a:pPr lvl="0"/>
            <a:r>
              <a:rPr lang="en-US" b="1" dirty="0"/>
              <a:t>Christians have </a:t>
            </a:r>
            <a:r>
              <a:rPr lang="en-US" b="1" i="1" dirty="0"/>
              <a:t>Fellow Soldiers</a:t>
            </a:r>
            <a:r>
              <a:rPr lang="en-US" b="1" dirty="0"/>
              <a:t>, that is, the church (Rom 12:4-5). </a:t>
            </a:r>
          </a:p>
          <a:p>
            <a:pPr lvl="1"/>
            <a:r>
              <a:rPr lang="en-US" b="1" dirty="0"/>
              <a:t>God’s soldiers are in this together! Brethren in the local church have to be there for one another. </a:t>
            </a:r>
          </a:p>
          <a:p>
            <a:pPr lvl="1"/>
            <a:r>
              <a:rPr lang="en-US" b="1" dirty="0"/>
              <a:t>Fellow soldiers bear each other’s burdens (Gal 6:2), </a:t>
            </a:r>
          </a:p>
          <a:p>
            <a:pPr lvl="1"/>
            <a:r>
              <a:rPr lang="en-US" b="1" dirty="0"/>
              <a:t>strengthen the weak (1 </a:t>
            </a:r>
            <a:r>
              <a:rPr lang="en-US" b="1" dirty="0" err="1"/>
              <a:t>Thess</a:t>
            </a:r>
            <a:r>
              <a:rPr lang="en-US" b="1" dirty="0"/>
              <a:t> 5:14), </a:t>
            </a:r>
          </a:p>
          <a:p>
            <a:pPr lvl="1"/>
            <a:r>
              <a:rPr lang="en-US" b="1" dirty="0"/>
              <a:t>protect one another (Acts 20:28-31), </a:t>
            </a:r>
          </a:p>
          <a:p>
            <a:pPr lvl="1"/>
            <a:r>
              <a:rPr lang="en-US" b="1" dirty="0"/>
              <a:t>encourage one another (1 </a:t>
            </a:r>
            <a:r>
              <a:rPr lang="en-US" b="1" dirty="0" err="1"/>
              <a:t>Thess</a:t>
            </a:r>
            <a:r>
              <a:rPr lang="en-US" b="1" dirty="0"/>
              <a:t> 5:11). </a:t>
            </a:r>
          </a:p>
          <a:p>
            <a:pPr lvl="1"/>
            <a:r>
              <a:rPr lang="en-US" b="1" dirty="0"/>
              <a:t>The church shares the victories and the heartbreaks (Rom 12:15).</a:t>
            </a:r>
          </a:p>
          <a:p>
            <a:pPr lvl="1"/>
            <a:r>
              <a:rPr lang="en-US" b="1" dirty="0"/>
              <a:t> They pray for each other and sacrifice for each other because they love each other (1 John 3:16; 4:19-21). </a:t>
            </a:r>
          </a:p>
          <a:p>
            <a:r>
              <a:rPr lang="en-US" b="1" dirty="0"/>
              <a:t>Together, Christians march forth in the armor of light to go to war. The task is war – spiritual war. </a:t>
            </a:r>
          </a:p>
          <a:p>
            <a:r>
              <a:rPr lang="en-US" b="1" dirty="0"/>
              <a:t>Paul gives a particular tactic to battle lust for the sake of light: Cut off the enemy’s provision.</a:t>
            </a:r>
          </a:p>
          <a:p>
            <a:endParaRPr lang="en-US" b="1" dirty="0"/>
          </a:p>
        </p:txBody>
      </p:sp>
      <p:pic>
        <p:nvPicPr>
          <p:cNvPr id="6" name="Picture 5">
            <a:extLst>
              <a:ext uri="{FF2B5EF4-FFF2-40B4-BE49-F238E27FC236}">
                <a16:creationId xmlns:a16="http://schemas.microsoft.com/office/drawing/2014/main" id="{8CBD347D-68B9-4D0C-B9DA-1EE3B5B68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813" y="2057400"/>
            <a:ext cx="4648199" cy="3486149"/>
          </a:xfrm>
          <a:prstGeom prst="rect">
            <a:avLst/>
          </a:prstGeom>
        </p:spPr>
      </p:pic>
    </p:spTree>
    <p:extLst>
      <p:ext uri="{BB962C8B-B14F-4D97-AF65-F5344CB8AC3E}">
        <p14:creationId xmlns:p14="http://schemas.microsoft.com/office/powerpoint/2010/main" val="39368172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ECCE-EDE1-47EA-8F0C-2736BD471763}"/>
              </a:ext>
            </a:extLst>
          </p:cNvPr>
          <p:cNvSpPr>
            <a:spLocks noGrp="1"/>
          </p:cNvSpPr>
          <p:nvPr>
            <p:ph type="title"/>
          </p:nvPr>
        </p:nvSpPr>
        <p:spPr/>
        <p:txBody>
          <a:bodyPr/>
          <a:lstStyle/>
          <a:p>
            <a:r>
              <a:rPr lang="en-US" dirty="0"/>
              <a:t>Throw Down – Cut Off The Provision</a:t>
            </a:r>
            <a:br>
              <a:rPr lang="en-US" dirty="0"/>
            </a:br>
            <a:endParaRPr lang="en-US" dirty="0"/>
          </a:p>
        </p:txBody>
      </p:sp>
      <p:sp>
        <p:nvSpPr>
          <p:cNvPr id="3" name="Content Placeholder 2">
            <a:extLst>
              <a:ext uri="{FF2B5EF4-FFF2-40B4-BE49-F238E27FC236}">
                <a16:creationId xmlns:a16="http://schemas.microsoft.com/office/drawing/2014/main" id="{08883D33-AC90-47FB-8869-16AD3E3A108F}"/>
              </a:ext>
            </a:extLst>
          </p:cNvPr>
          <p:cNvSpPr>
            <a:spLocks noGrp="1"/>
          </p:cNvSpPr>
          <p:nvPr>
            <p:ph idx="1"/>
          </p:nvPr>
        </p:nvSpPr>
        <p:spPr>
          <a:xfrm>
            <a:off x="760413" y="1524001"/>
            <a:ext cx="7162800" cy="4495800"/>
          </a:xfrm>
        </p:spPr>
        <p:txBody>
          <a:bodyPr>
            <a:noAutofit/>
          </a:bodyPr>
          <a:lstStyle/>
          <a:p>
            <a:r>
              <a:rPr lang="en-US" sz="3200" dirty="0"/>
              <a:t>Cast off (or throw down) works of darkness and make no provision for them at all.</a:t>
            </a:r>
          </a:p>
          <a:p>
            <a:r>
              <a:rPr lang="en-US" sz="3200" dirty="0"/>
              <a:t>“Let us walk properly, as in the day, not in revelry and drunkenness, not in lewdness and lust, not in strife and envy. But put on the Lord Jesus Christ, and make no provision for the flesh, to fulfill its lusts,” (Rom 13:13-14, NKJV).</a:t>
            </a:r>
          </a:p>
          <a:p>
            <a:endParaRPr lang="en-US" sz="3200" dirty="0"/>
          </a:p>
        </p:txBody>
      </p:sp>
      <p:pic>
        <p:nvPicPr>
          <p:cNvPr id="10242" name="Picture 2" descr="Image result for cut off">
            <a:extLst>
              <a:ext uri="{FF2B5EF4-FFF2-40B4-BE49-F238E27FC236}">
                <a16:creationId xmlns:a16="http://schemas.microsoft.com/office/drawing/2014/main" id="{D436BED8-4C1F-4D66-B546-ED175ACE1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135" y="2438400"/>
            <a:ext cx="4027854" cy="2362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8152220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855E-3E75-4901-B304-1F95C3B9BF20}"/>
              </a:ext>
            </a:extLst>
          </p:cNvPr>
          <p:cNvSpPr>
            <a:spLocks noGrp="1"/>
          </p:cNvSpPr>
          <p:nvPr>
            <p:ph type="title"/>
          </p:nvPr>
        </p:nvSpPr>
        <p:spPr>
          <a:xfrm>
            <a:off x="1522413" y="381000"/>
            <a:ext cx="9144001" cy="762000"/>
          </a:xfrm>
        </p:spPr>
        <p:txBody>
          <a:bodyPr/>
          <a:lstStyle/>
          <a:p>
            <a:r>
              <a:rPr lang="en-US" dirty="0"/>
              <a:t>Throw Down – Cut Off The Provision</a:t>
            </a:r>
          </a:p>
        </p:txBody>
      </p:sp>
      <p:sp>
        <p:nvSpPr>
          <p:cNvPr id="3" name="Content Placeholder 2">
            <a:extLst>
              <a:ext uri="{FF2B5EF4-FFF2-40B4-BE49-F238E27FC236}">
                <a16:creationId xmlns:a16="http://schemas.microsoft.com/office/drawing/2014/main" id="{658F7C0C-6D01-40BD-92F4-BACFD7EF11DC}"/>
              </a:ext>
            </a:extLst>
          </p:cNvPr>
          <p:cNvSpPr>
            <a:spLocks noGrp="1"/>
          </p:cNvSpPr>
          <p:nvPr>
            <p:ph idx="1"/>
          </p:nvPr>
        </p:nvSpPr>
        <p:spPr>
          <a:xfrm>
            <a:off x="455612" y="1164609"/>
            <a:ext cx="10591800" cy="5540991"/>
          </a:xfrm>
        </p:spPr>
        <p:txBody>
          <a:bodyPr>
            <a:normAutofit lnSpcReduction="10000"/>
          </a:bodyPr>
          <a:lstStyle/>
          <a:p>
            <a:r>
              <a:rPr lang="en-US" dirty="0"/>
              <a:t>Cut off provision for the flesh. </a:t>
            </a:r>
          </a:p>
          <a:p>
            <a:r>
              <a:rPr lang="en-US" dirty="0"/>
              <a:t>Do not supply lusts of the flesh. </a:t>
            </a:r>
          </a:p>
          <a:p>
            <a:r>
              <a:rPr lang="en-US" dirty="0"/>
              <a:t>Remember the Battle of Petersburg? General Lee lacked provisions. He had fewer soldiers and could not replace any of them. General Grant lost more soldiers at any given engagement but replaced all of them. </a:t>
            </a:r>
          </a:p>
          <a:p>
            <a:r>
              <a:rPr lang="en-US" dirty="0"/>
              <a:t>Many battles have been won and strongholds were overtaken because the supplies were cut off. </a:t>
            </a:r>
          </a:p>
          <a:p>
            <a:r>
              <a:rPr lang="en-US" dirty="0"/>
              <a:t>Notice the parallelism: </a:t>
            </a:r>
          </a:p>
          <a:p>
            <a:pPr lvl="1"/>
            <a:r>
              <a:rPr lang="en-US" dirty="0"/>
              <a:t>“Cast off the works of darkness” (Rom 13:12) </a:t>
            </a:r>
          </a:p>
          <a:p>
            <a:pPr lvl="1"/>
            <a:r>
              <a:rPr lang="en-US" dirty="0"/>
              <a:t>“make no provision for the flesh to fulfill its lusts” (Rom 13:14). </a:t>
            </a:r>
          </a:p>
          <a:p>
            <a:pPr lvl="1"/>
            <a:r>
              <a:rPr lang="en-US" dirty="0"/>
              <a:t>“Works of darkness” are paralleled to lusts of the flesh. </a:t>
            </a:r>
          </a:p>
          <a:p>
            <a:pPr lvl="1"/>
            <a:r>
              <a:rPr lang="en-US" dirty="0"/>
              <a:t>“Cast off” is paralleled with “make no provision.” </a:t>
            </a:r>
          </a:p>
          <a:p>
            <a:endParaRPr lang="en-US" dirty="0"/>
          </a:p>
        </p:txBody>
      </p:sp>
    </p:spTree>
    <p:extLst>
      <p:ext uri="{BB962C8B-B14F-4D97-AF65-F5344CB8AC3E}">
        <p14:creationId xmlns:p14="http://schemas.microsoft.com/office/powerpoint/2010/main" val="42240694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CBC2-6785-42A6-9AFF-4659E1271D0D}"/>
              </a:ext>
            </a:extLst>
          </p:cNvPr>
          <p:cNvSpPr>
            <a:spLocks noGrp="1"/>
          </p:cNvSpPr>
          <p:nvPr>
            <p:ph type="title"/>
          </p:nvPr>
        </p:nvSpPr>
        <p:spPr>
          <a:xfrm>
            <a:off x="1522413" y="381000"/>
            <a:ext cx="9144001" cy="685800"/>
          </a:xfrm>
        </p:spPr>
        <p:txBody>
          <a:bodyPr/>
          <a:lstStyle/>
          <a:p>
            <a:r>
              <a:rPr lang="en-US" dirty="0"/>
              <a:t>Throw Down – Cut Off The Provision</a:t>
            </a:r>
          </a:p>
        </p:txBody>
      </p:sp>
      <p:sp>
        <p:nvSpPr>
          <p:cNvPr id="3" name="Content Placeholder 2">
            <a:extLst>
              <a:ext uri="{FF2B5EF4-FFF2-40B4-BE49-F238E27FC236}">
                <a16:creationId xmlns:a16="http://schemas.microsoft.com/office/drawing/2014/main" id="{B9F7E366-332E-4F37-A662-09141D1F8356}"/>
              </a:ext>
            </a:extLst>
          </p:cNvPr>
          <p:cNvSpPr>
            <a:spLocks noGrp="1"/>
          </p:cNvSpPr>
          <p:nvPr>
            <p:ph idx="1"/>
          </p:nvPr>
        </p:nvSpPr>
        <p:spPr>
          <a:xfrm>
            <a:off x="1141412" y="1066800"/>
            <a:ext cx="9753601" cy="5715001"/>
          </a:xfrm>
        </p:spPr>
        <p:txBody>
          <a:bodyPr>
            <a:normAutofit/>
          </a:bodyPr>
          <a:lstStyle/>
          <a:p>
            <a:r>
              <a:rPr lang="en-US" sz="2600" b="1" dirty="0"/>
              <a:t>The Greek </a:t>
            </a:r>
            <a:r>
              <a:rPr lang="en-US" sz="2600" b="1" i="1" dirty="0"/>
              <a:t>PRONOIA</a:t>
            </a:r>
            <a:r>
              <a:rPr lang="en-US" sz="2600" b="1" dirty="0"/>
              <a:t> is rendered “provision” in most English Bibles. </a:t>
            </a:r>
          </a:p>
          <a:p>
            <a:r>
              <a:rPr lang="en-US" sz="2600" b="1" dirty="0"/>
              <a:t>It means forethought, supply, providential care. </a:t>
            </a:r>
          </a:p>
          <a:p>
            <a:r>
              <a:rPr lang="en-US" sz="2600" b="1" dirty="0"/>
              <a:t>Proper thought and supplies are required to accomplish certain works, aren’t they? </a:t>
            </a:r>
          </a:p>
          <a:p>
            <a:r>
              <a:rPr lang="en-US" sz="2600" b="1" dirty="0"/>
              <a:t>So Paul warns Christians not to supply the flesh. </a:t>
            </a:r>
          </a:p>
          <a:p>
            <a:r>
              <a:rPr lang="en-US" sz="2600" b="1" dirty="0"/>
              <a:t>He is not prescribing asceticism. </a:t>
            </a:r>
          </a:p>
          <a:p>
            <a:r>
              <a:rPr lang="en-US" sz="2600" b="1" dirty="0"/>
              <a:t>However, indulging the lust of the flesh supplies works of darkness in one’s life. </a:t>
            </a:r>
          </a:p>
          <a:p>
            <a:r>
              <a:rPr lang="en-US" sz="2600" b="1" dirty="0"/>
              <a:t>Remember, the side who is supplied ultimately wins.</a:t>
            </a:r>
          </a:p>
          <a:p>
            <a:endParaRPr lang="en-US" sz="2600" b="1" dirty="0"/>
          </a:p>
        </p:txBody>
      </p:sp>
    </p:spTree>
    <p:extLst>
      <p:ext uri="{BB962C8B-B14F-4D97-AF65-F5344CB8AC3E}">
        <p14:creationId xmlns:p14="http://schemas.microsoft.com/office/powerpoint/2010/main" val="426796153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AC0F-B318-427D-B112-385813B72125}"/>
              </a:ext>
            </a:extLst>
          </p:cNvPr>
          <p:cNvSpPr>
            <a:spLocks noGrp="1"/>
          </p:cNvSpPr>
          <p:nvPr>
            <p:ph type="title"/>
          </p:nvPr>
        </p:nvSpPr>
        <p:spPr>
          <a:xfrm>
            <a:off x="1217612" y="304800"/>
            <a:ext cx="9144001" cy="838200"/>
          </a:xfrm>
        </p:spPr>
        <p:txBody>
          <a:bodyPr/>
          <a:lstStyle/>
          <a:p>
            <a:r>
              <a:rPr lang="en-US" dirty="0"/>
              <a:t>Throw Down – Cut Off The Provision</a:t>
            </a:r>
          </a:p>
        </p:txBody>
      </p:sp>
      <p:sp>
        <p:nvSpPr>
          <p:cNvPr id="3" name="Content Placeholder 2">
            <a:extLst>
              <a:ext uri="{FF2B5EF4-FFF2-40B4-BE49-F238E27FC236}">
                <a16:creationId xmlns:a16="http://schemas.microsoft.com/office/drawing/2014/main" id="{34AD293E-336B-4D17-8421-866026B3953F}"/>
              </a:ext>
            </a:extLst>
          </p:cNvPr>
          <p:cNvSpPr>
            <a:spLocks noGrp="1"/>
          </p:cNvSpPr>
          <p:nvPr>
            <p:ph idx="1"/>
          </p:nvPr>
        </p:nvSpPr>
        <p:spPr>
          <a:xfrm>
            <a:off x="989013" y="1371601"/>
            <a:ext cx="9667792" cy="5486400"/>
          </a:xfrm>
        </p:spPr>
        <p:txBody>
          <a:bodyPr>
            <a:normAutofit lnSpcReduction="10000"/>
          </a:bodyPr>
          <a:lstStyle/>
          <a:p>
            <a:r>
              <a:rPr lang="en-US" b="1" dirty="0"/>
              <a:t>Paul gives three couplets as examples of works of darkness. This is not an exhaustive list of all sin. Yet these crimes against the soul are often perpetrated at night. </a:t>
            </a:r>
          </a:p>
          <a:p>
            <a:r>
              <a:rPr lang="en-US" b="1" dirty="0"/>
              <a:t>“Let us walk properly, as in the day, not in revelry and drunkenness, not in lewdness and lust, not in strife and envy” (Rom 13:13, NKJV).</a:t>
            </a:r>
          </a:p>
          <a:p>
            <a:r>
              <a:rPr lang="en-US" b="1" dirty="0"/>
              <a:t>Notice the provision aspect within these couplets. How can Christians continue practicing such works of darkness? Observe what supplies them – what </a:t>
            </a:r>
            <a:r>
              <a:rPr lang="en-US" b="1" i="1" dirty="0"/>
              <a:t>provides</a:t>
            </a:r>
            <a:r>
              <a:rPr lang="en-US" b="1" dirty="0"/>
              <a:t> for them – so evil work can be done. This is especially obvious if you inverse the order of each couplet.</a:t>
            </a:r>
          </a:p>
          <a:p>
            <a:pPr lvl="0"/>
            <a:r>
              <a:rPr lang="en-US" b="1" dirty="0"/>
              <a:t>Drunkenness </a:t>
            </a:r>
            <a:r>
              <a:rPr lang="en-US" b="1" i="1" dirty="0"/>
              <a:t>provides</a:t>
            </a:r>
            <a:r>
              <a:rPr lang="en-US" b="1" dirty="0"/>
              <a:t> for Revelries</a:t>
            </a:r>
          </a:p>
          <a:p>
            <a:pPr lvl="0"/>
            <a:r>
              <a:rPr lang="en-US" b="1" dirty="0"/>
              <a:t>Lust </a:t>
            </a:r>
            <a:r>
              <a:rPr lang="en-US" b="1" i="1" dirty="0"/>
              <a:t>provides</a:t>
            </a:r>
            <a:r>
              <a:rPr lang="en-US" b="1" dirty="0"/>
              <a:t> for Lewdness</a:t>
            </a:r>
          </a:p>
          <a:p>
            <a:pPr lvl="0"/>
            <a:r>
              <a:rPr lang="en-US" b="1" dirty="0"/>
              <a:t>Envy </a:t>
            </a:r>
            <a:r>
              <a:rPr lang="en-US" b="1" i="1" dirty="0"/>
              <a:t>provides</a:t>
            </a:r>
            <a:r>
              <a:rPr lang="en-US" b="1" dirty="0"/>
              <a:t> for strife</a:t>
            </a:r>
          </a:p>
          <a:p>
            <a:pPr marL="0" indent="0">
              <a:buNone/>
            </a:pPr>
            <a:endParaRPr lang="en-US" b="1" dirty="0"/>
          </a:p>
          <a:p>
            <a:endParaRPr lang="en-US" b="1" dirty="0"/>
          </a:p>
        </p:txBody>
      </p:sp>
    </p:spTree>
    <p:extLst>
      <p:ext uri="{BB962C8B-B14F-4D97-AF65-F5344CB8AC3E}">
        <p14:creationId xmlns:p14="http://schemas.microsoft.com/office/powerpoint/2010/main" val="291177488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Curved Right 4">
            <a:extLst>
              <a:ext uri="{FF2B5EF4-FFF2-40B4-BE49-F238E27FC236}">
                <a16:creationId xmlns:a16="http://schemas.microsoft.com/office/drawing/2014/main" id="{1A966BFB-4BC9-4DBF-80CD-42BBD53CD2E3}"/>
              </a:ext>
            </a:extLst>
          </p:cNvPr>
          <p:cNvSpPr/>
          <p:nvPr/>
        </p:nvSpPr>
        <p:spPr>
          <a:xfrm>
            <a:off x="7389812" y="4341124"/>
            <a:ext cx="1371600" cy="2135875"/>
          </a:xfrm>
          <a:prstGeom prst="curved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ndParaRPr>
          </a:p>
        </p:txBody>
      </p:sp>
      <p:sp>
        <p:nvSpPr>
          <p:cNvPr id="13" name="Title 12"/>
          <p:cNvSpPr>
            <a:spLocks noGrp="1"/>
          </p:cNvSpPr>
          <p:nvPr>
            <p:ph type="title"/>
          </p:nvPr>
        </p:nvSpPr>
        <p:spPr>
          <a:xfrm>
            <a:off x="1522413" y="381000"/>
            <a:ext cx="9144001" cy="457200"/>
          </a:xfrm>
        </p:spPr>
        <p:txBody>
          <a:bodyPr>
            <a:normAutofit fontScale="90000"/>
          </a:bodyPr>
          <a:lstStyle/>
          <a:p>
            <a:r>
              <a:rPr lang="en-US" dirty="0"/>
              <a:t>Throw Down – Cut Off The Provision</a:t>
            </a:r>
          </a:p>
        </p:txBody>
      </p:sp>
      <p:graphicFrame>
        <p:nvGraphicFramePr>
          <p:cNvPr id="3" name="Content Placeholder 2" descr="Alternating flow showing sequence of 3 steps in a process and their task descriptions"/>
          <p:cNvGraphicFramePr>
            <a:graphicFrameLocks noGrp="1"/>
          </p:cNvGraphicFramePr>
          <p:nvPr>
            <p:ph idx="1"/>
            <p:extLst>
              <p:ext uri="{D42A27DB-BD31-4B8C-83A1-F6EECF244321}">
                <p14:modId xmlns:p14="http://schemas.microsoft.com/office/powerpoint/2010/main" val="320464121"/>
              </p:ext>
            </p:extLst>
          </p:nvPr>
        </p:nvGraphicFramePr>
        <p:xfrm>
          <a:off x="1141412" y="1455761"/>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0866CF88-3B0E-4A24-984C-0680B276152F}"/>
              </a:ext>
            </a:extLst>
          </p:cNvPr>
          <p:cNvSpPr/>
          <p:nvPr/>
        </p:nvSpPr>
        <p:spPr>
          <a:xfrm>
            <a:off x="8913812" y="5636525"/>
            <a:ext cx="2971800" cy="914400"/>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b="1" dirty="0">
                <a:solidFill>
                  <a:schemeClr val="bg1">
                    <a:lumMod val="95000"/>
                    <a:lumOff val="5000"/>
                  </a:schemeClr>
                </a:solidFill>
              </a:rPr>
              <a:t>Put on the </a:t>
            </a:r>
          </a:p>
          <a:p>
            <a:pPr algn="ctr"/>
            <a:r>
              <a:rPr lang="en-US" sz="2400" b="1" dirty="0">
                <a:solidFill>
                  <a:schemeClr val="bg1">
                    <a:lumMod val="95000"/>
                    <a:lumOff val="5000"/>
                  </a:schemeClr>
                </a:solidFill>
              </a:rPr>
              <a:t>Armor of Light</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190D-A1FA-44AF-A886-6582F2AEB02E}"/>
              </a:ext>
            </a:extLst>
          </p:cNvPr>
          <p:cNvSpPr>
            <a:spLocks noGrp="1"/>
          </p:cNvSpPr>
          <p:nvPr>
            <p:ph type="title"/>
          </p:nvPr>
        </p:nvSpPr>
        <p:spPr>
          <a:xfrm>
            <a:off x="684212" y="19334"/>
            <a:ext cx="9144001" cy="971266"/>
          </a:xfrm>
        </p:spPr>
        <p:txBody>
          <a:bodyPr/>
          <a:lstStyle/>
          <a:p>
            <a:r>
              <a:rPr lang="en-US" i="1" dirty="0"/>
              <a:t>Drunkenness provides for Revelries</a:t>
            </a:r>
            <a:endParaRPr lang="en-US" dirty="0"/>
          </a:p>
        </p:txBody>
      </p:sp>
      <p:sp>
        <p:nvSpPr>
          <p:cNvPr id="3" name="Content Placeholder 2">
            <a:extLst>
              <a:ext uri="{FF2B5EF4-FFF2-40B4-BE49-F238E27FC236}">
                <a16:creationId xmlns:a16="http://schemas.microsoft.com/office/drawing/2014/main" id="{2B189F33-256D-476E-8B47-B23B6EB3E899}"/>
              </a:ext>
            </a:extLst>
          </p:cNvPr>
          <p:cNvSpPr>
            <a:spLocks noGrp="1"/>
          </p:cNvSpPr>
          <p:nvPr>
            <p:ph idx="1"/>
          </p:nvPr>
        </p:nvSpPr>
        <p:spPr>
          <a:xfrm>
            <a:off x="379413" y="990600"/>
            <a:ext cx="8000999" cy="5638800"/>
          </a:xfrm>
        </p:spPr>
        <p:txBody>
          <a:bodyPr>
            <a:normAutofit lnSpcReduction="10000"/>
          </a:bodyPr>
          <a:lstStyle/>
          <a:p>
            <a:r>
              <a:rPr lang="en-US" b="1" dirty="0"/>
              <a:t>One would be hard pressed to morally defend the debauchery of riotousness and excesses of revelries. </a:t>
            </a:r>
          </a:p>
          <a:p>
            <a:r>
              <a:rPr lang="en-US" b="1" dirty="0"/>
              <a:t>Not only were they raucous parties but they were often associated with idolatry of licentious pagan gods. </a:t>
            </a:r>
            <a:r>
              <a:rPr lang="en-US" b="1" i="1" dirty="0"/>
              <a:t>Thayer’s Greek Lexicon</a:t>
            </a:r>
            <a:r>
              <a:rPr lang="en-US" b="1" dirty="0"/>
              <a:t> explains </a:t>
            </a:r>
            <a:r>
              <a:rPr lang="en-US" b="1" i="1" dirty="0"/>
              <a:t>KOMOS </a:t>
            </a:r>
            <a:r>
              <a:rPr lang="en-US" b="1" dirty="0"/>
              <a:t>(revelries),</a:t>
            </a:r>
          </a:p>
          <a:p>
            <a:r>
              <a:rPr lang="en-US" b="1" dirty="0"/>
              <a:t>A nocturnal and riotous procession of half-drunken and frolicsome fellows who after supper parade through the streets with torches and music in honor of Bacchus or some other deity, and sing and play before the houses of their male and female friends; hence, used generally, of feasts and drinking parties that are protracted till late at night and indulge in revelry. </a:t>
            </a:r>
          </a:p>
          <a:p>
            <a:r>
              <a:rPr lang="en-US" sz="1500" b="1" dirty="0"/>
              <a:t>Joseph Henry Thayer, </a:t>
            </a:r>
            <a:r>
              <a:rPr lang="en-US" sz="1500" b="1" i="1" dirty="0"/>
              <a:t>A Greek-English Lexicon of the New Testament</a:t>
            </a:r>
            <a:r>
              <a:rPr lang="en-US" sz="1500" b="1" dirty="0"/>
              <a:t> (New York: American Book Company, 1886, 1889) 367</a:t>
            </a:r>
          </a:p>
          <a:p>
            <a:endParaRPr lang="en-US" b="1" dirty="0"/>
          </a:p>
        </p:txBody>
      </p:sp>
      <p:pic>
        <p:nvPicPr>
          <p:cNvPr id="12290" name="Picture 2" descr="Image result for Drunkenness">
            <a:extLst>
              <a:ext uri="{FF2B5EF4-FFF2-40B4-BE49-F238E27FC236}">
                <a16:creationId xmlns:a16="http://schemas.microsoft.com/office/drawing/2014/main" id="{26D529DE-C072-408B-9DE6-F535F25EC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4511" y="2247900"/>
            <a:ext cx="3543300" cy="2362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02704263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B35D-B41B-471F-8FC6-BF44A12A5965}"/>
              </a:ext>
            </a:extLst>
          </p:cNvPr>
          <p:cNvSpPr>
            <a:spLocks noGrp="1"/>
          </p:cNvSpPr>
          <p:nvPr>
            <p:ph type="title"/>
          </p:nvPr>
        </p:nvSpPr>
        <p:spPr>
          <a:xfrm>
            <a:off x="5916612" y="-38100"/>
            <a:ext cx="3227389" cy="876300"/>
          </a:xfrm>
        </p:spPr>
        <p:txBody>
          <a:bodyPr/>
          <a:lstStyle/>
          <a:p>
            <a:r>
              <a:rPr lang="en-US" dirty="0"/>
              <a:t>Introduction</a:t>
            </a:r>
          </a:p>
        </p:txBody>
      </p:sp>
      <p:sp>
        <p:nvSpPr>
          <p:cNvPr id="3" name="Content Placeholder 2">
            <a:extLst>
              <a:ext uri="{FF2B5EF4-FFF2-40B4-BE49-F238E27FC236}">
                <a16:creationId xmlns:a16="http://schemas.microsoft.com/office/drawing/2014/main" id="{0FE13618-0417-41D0-8C51-52DE33782EFD}"/>
              </a:ext>
            </a:extLst>
          </p:cNvPr>
          <p:cNvSpPr>
            <a:spLocks noGrp="1"/>
          </p:cNvSpPr>
          <p:nvPr>
            <p:ph idx="1"/>
          </p:nvPr>
        </p:nvSpPr>
        <p:spPr>
          <a:xfrm>
            <a:off x="339724" y="228600"/>
            <a:ext cx="5576888" cy="6324600"/>
          </a:xfrm>
        </p:spPr>
        <p:txBody>
          <a:bodyPr>
            <a:noAutofit/>
          </a:bodyPr>
          <a:lstStyle/>
          <a:p>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In the final major battle of the U.S. Civil War, General Ulysses S. Grant met General Robert E. Lee at the battle of Petersburg, VA, June 1864 – April 1865. </a:t>
            </a:r>
          </a:p>
          <a:p>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Though recorded as a single battle, it lasted for ten months and involved a siege of Petersburg. </a:t>
            </a:r>
          </a:p>
          <a:p>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Five railroad lines converged at Petersburg, which, in turn, supplied the Confederate capital, Richmond, VA. </a:t>
            </a:r>
          </a:p>
          <a:p>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Grant understood that if he took Petersburg, he would cut off the provisions to Richmond and the war would end. </a:t>
            </a:r>
          </a:p>
          <a:p>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However, the stout defenses around Petersburg meant that in order to take it, Grant must first cut off the provisions to Petersburg and General Lee’s army.</a:t>
            </a:r>
            <a:endParaRPr lang="en-US" altLang="en-US" sz="2200" dirty="0">
              <a:latin typeface="Arial" panose="020B0604020202020204" pitchFamily="34" charset="0"/>
            </a:endParaRPr>
          </a:p>
          <a:p>
            <a:endParaRPr lang="en-US" sz="2200" dirty="0"/>
          </a:p>
        </p:txBody>
      </p:sp>
      <p:pic>
        <p:nvPicPr>
          <p:cNvPr id="5" name="Picture 4" descr="A black and white photo of a crowd&#10;&#10;Description automatically generated">
            <a:extLst>
              <a:ext uri="{FF2B5EF4-FFF2-40B4-BE49-F238E27FC236}">
                <a16:creationId xmlns:a16="http://schemas.microsoft.com/office/drawing/2014/main" id="{E80D0113-0669-4F60-AD31-947965A0F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612" y="1485900"/>
            <a:ext cx="5892800" cy="4419600"/>
          </a:xfrm>
          <a:prstGeom prst="rect">
            <a:avLst/>
          </a:prstGeom>
        </p:spPr>
      </p:pic>
    </p:spTree>
    <p:extLst>
      <p:ext uri="{BB962C8B-B14F-4D97-AF65-F5344CB8AC3E}">
        <p14:creationId xmlns:p14="http://schemas.microsoft.com/office/powerpoint/2010/main" val="358999839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6419-677E-4710-B4D0-B6394357D5DB}"/>
              </a:ext>
            </a:extLst>
          </p:cNvPr>
          <p:cNvSpPr>
            <a:spLocks noGrp="1"/>
          </p:cNvSpPr>
          <p:nvPr>
            <p:ph type="title"/>
          </p:nvPr>
        </p:nvSpPr>
        <p:spPr>
          <a:xfrm>
            <a:off x="531812" y="228600"/>
            <a:ext cx="9144001" cy="838200"/>
          </a:xfrm>
        </p:spPr>
        <p:txBody>
          <a:bodyPr/>
          <a:lstStyle/>
          <a:p>
            <a:r>
              <a:rPr lang="en-US" i="1" dirty="0"/>
              <a:t>Drunkenness provides for Revelries</a:t>
            </a:r>
            <a:endParaRPr lang="en-US" dirty="0"/>
          </a:p>
        </p:txBody>
      </p:sp>
      <p:sp>
        <p:nvSpPr>
          <p:cNvPr id="3" name="Content Placeholder 2">
            <a:extLst>
              <a:ext uri="{FF2B5EF4-FFF2-40B4-BE49-F238E27FC236}">
                <a16:creationId xmlns:a16="http://schemas.microsoft.com/office/drawing/2014/main" id="{495AE5AD-D29A-42A0-A232-334A33DA4FA4}"/>
              </a:ext>
            </a:extLst>
          </p:cNvPr>
          <p:cNvSpPr>
            <a:spLocks noGrp="1"/>
          </p:cNvSpPr>
          <p:nvPr>
            <p:ph idx="1"/>
          </p:nvPr>
        </p:nvSpPr>
        <p:spPr>
          <a:xfrm>
            <a:off x="303213" y="1371600"/>
            <a:ext cx="7239000" cy="5257800"/>
          </a:xfrm>
        </p:spPr>
        <p:txBody>
          <a:bodyPr/>
          <a:lstStyle/>
          <a:p>
            <a:r>
              <a:rPr lang="en-US" b="1" dirty="0"/>
              <a:t>A soldier of light has no business in that scene. </a:t>
            </a:r>
          </a:p>
          <a:p>
            <a:r>
              <a:rPr lang="en-US" b="1" dirty="0"/>
              <a:t>How embarrassing and damaging to a reputation to be caught at such a party when the police show up and arrest people for disorderly conduct, public intoxication, and disturbing the peace. </a:t>
            </a:r>
          </a:p>
          <a:p>
            <a:r>
              <a:rPr lang="en-US" b="1" dirty="0"/>
              <a:t>A Christian forfeits godly influence in the lives of his fellow carousers. </a:t>
            </a:r>
          </a:p>
          <a:p>
            <a:r>
              <a:rPr lang="en-US" b="1" dirty="0"/>
              <a:t>As long as he parties along, he compromises the integrity of his own faith and discredits the church. </a:t>
            </a:r>
          </a:p>
          <a:p>
            <a:endParaRPr lang="en-US" b="1" dirty="0"/>
          </a:p>
        </p:txBody>
      </p:sp>
      <p:pic>
        <p:nvPicPr>
          <p:cNvPr id="5" name="Picture 4" descr="A police car parked in a parking lot&#10;&#10;Description automatically generated">
            <a:extLst>
              <a:ext uri="{FF2B5EF4-FFF2-40B4-BE49-F238E27FC236}">
                <a16:creationId xmlns:a16="http://schemas.microsoft.com/office/drawing/2014/main" id="{5230E2BE-D6BD-4943-B9E6-BF40E4730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6225" y="1905000"/>
            <a:ext cx="4176987" cy="2784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07153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41FF-EF53-475C-96CA-9EF4F63FD33D}"/>
              </a:ext>
            </a:extLst>
          </p:cNvPr>
          <p:cNvSpPr>
            <a:spLocks noGrp="1"/>
          </p:cNvSpPr>
          <p:nvPr>
            <p:ph type="title"/>
          </p:nvPr>
        </p:nvSpPr>
        <p:spPr>
          <a:xfrm>
            <a:off x="1522413" y="381000"/>
            <a:ext cx="9144001" cy="762000"/>
          </a:xfrm>
        </p:spPr>
        <p:txBody>
          <a:bodyPr/>
          <a:lstStyle/>
          <a:p>
            <a:r>
              <a:rPr lang="en-US" i="1" dirty="0"/>
              <a:t>Drunkenness provides for Revelries</a:t>
            </a:r>
            <a:endParaRPr lang="en-US" dirty="0"/>
          </a:p>
        </p:txBody>
      </p:sp>
      <p:sp>
        <p:nvSpPr>
          <p:cNvPr id="3" name="Content Placeholder 2">
            <a:extLst>
              <a:ext uri="{FF2B5EF4-FFF2-40B4-BE49-F238E27FC236}">
                <a16:creationId xmlns:a16="http://schemas.microsoft.com/office/drawing/2014/main" id="{AE98207E-5729-4AA2-8D32-F52AE0674460}"/>
              </a:ext>
            </a:extLst>
          </p:cNvPr>
          <p:cNvSpPr>
            <a:spLocks noGrp="1"/>
          </p:cNvSpPr>
          <p:nvPr>
            <p:ph idx="1"/>
          </p:nvPr>
        </p:nvSpPr>
        <p:spPr>
          <a:xfrm>
            <a:off x="608013" y="1828800"/>
            <a:ext cx="7619999" cy="5029200"/>
          </a:xfrm>
        </p:spPr>
        <p:txBody>
          <a:bodyPr>
            <a:normAutofit/>
          </a:bodyPr>
          <a:lstStyle/>
          <a:p>
            <a:r>
              <a:rPr lang="en-US" b="1" dirty="0"/>
              <a:t>Of course, intoxication is a significant component of revelry. </a:t>
            </a:r>
          </a:p>
          <a:p>
            <a:r>
              <a:rPr lang="en-US" b="1" dirty="0"/>
              <a:t>One must provide for, that is, supply drunkenness to accomplish revelry. </a:t>
            </a:r>
          </a:p>
          <a:p>
            <a:r>
              <a:rPr lang="en-US" b="1" dirty="0"/>
              <a:t>So how does one defeat revelry? </a:t>
            </a:r>
          </a:p>
          <a:p>
            <a:r>
              <a:rPr lang="en-US" b="1" dirty="0"/>
              <a:t>Cut off the supply of drunkenness. </a:t>
            </a:r>
          </a:p>
          <a:p>
            <a:r>
              <a:rPr lang="en-US" b="1" dirty="0"/>
              <a:t>If one does not start down the path of drinking alcohol and other substance abuse, they do not arrive at carousing and wild, out-of-control parties.</a:t>
            </a:r>
          </a:p>
          <a:p>
            <a:endParaRPr lang="en-US" b="1" dirty="0"/>
          </a:p>
        </p:txBody>
      </p:sp>
      <p:pic>
        <p:nvPicPr>
          <p:cNvPr id="7" name="Picture 6" descr="A person sitting on a bench&#10;&#10;Description automatically generated">
            <a:extLst>
              <a:ext uri="{FF2B5EF4-FFF2-40B4-BE49-F238E27FC236}">
                <a16:creationId xmlns:a16="http://schemas.microsoft.com/office/drawing/2014/main" id="{3B5B2E0C-B3D0-4754-BE24-12F8F209D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733" y="1373542"/>
            <a:ext cx="4573659" cy="30460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6110854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42FA-7F55-46D0-A974-31184B96BCF1}"/>
              </a:ext>
            </a:extLst>
          </p:cNvPr>
          <p:cNvSpPr>
            <a:spLocks noGrp="1"/>
          </p:cNvSpPr>
          <p:nvPr>
            <p:ph type="title"/>
          </p:nvPr>
        </p:nvSpPr>
        <p:spPr/>
        <p:txBody>
          <a:bodyPr/>
          <a:lstStyle/>
          <a:p>
            <a:r>
              <a:rPr lang="en-US" i="1" dirty="0"/>
              <a:t>Drunkenness provides for Revelries</a:t>
            </a:r>
            <a:endParaRPr lang="en-US" dirty="0"/>
          </a:p>
        </p:txBody>
      </p:sp>
      <p:sp>
        <p:nvSpPr>
          <p:cNvPr id="3" name="Content Placeholder 2">
            <a:extLst>
              <a:ext uri="{FF2B5EF4-FFF2-40B4-BE49-F238E27FC236}">
                <a16:creationId xmlns:a16="http://schemas.microsoft.com/office/drawing/2014/main" id="{E5C420A1-9879-4E5C-A58F-828D33D607E5}"/>
              </a:ext>
            </a:extLst>
          </p:cNvPr>
          <p:cNvSpPr>
            <a:spLocks noGrp="1"/>
          </p:cNvSpPr>
          <p:nvPr>
            <p:ph idx="1"/>
          </p:nvPr>
        </p:nvSpPr>
        <p:spPr>
          <a:xfrm>
            <a:off x="1522413" y="1904999"/>
            <a:ext cx="9144001" cy="4953001"/>
          </a:xfrm>
        </p:spPr>
        <p:txBody>
          <a:bodyPr>
            <a:normAutofit/>
          </a:bodyPr>
          <a:lstStyle/>
          <a:p>
            <a:r>
              <a:rPr lang="en-US" sz="2800" b="1" dirty="0"/>
              <a:t>Let’s not be content to simply cut off the provision for drunkenness and revelries though. Let’s be sure to provide ammunition for the other side – the weapons of light!</a:t>
            </a:r>
          </a:p>
          <a:p>
            <a:r>
              <a:rPr lang="en-US" sz="2800" b="1" dirty="0"/>
              <a:t>“Do not be overcome by evil, but overcome evil with good” (Rom 12:21, NKJV). </a:t>
            </a:r>
          </a:p>
          <a:p>
            <a:r>
              <a:rPr lang="en-US" sz="2800" b="1" dirty="0"/>
              <a:t> What is some good that can be brought to bear on these works of darkness?</a:t>
            </a:r>
          </a:p>
          <a:p>
            <a:endParaRPr lang="en-US" sz="2800" b="1" dirty="0"/>
          </a:p>
        </p:txBody>
      </p:sp>
    </p:spTree>
    <p:extLst>
      <p:ext uri="{BB962C8B-B14F-4D97-AF65-F5344CB8AC3E}">
        <p14:creationId xmlns:p14="http://schemas.microsoft.com/office/powerpoint/2010/main" val="23107395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9A66-C3DF-4F41-9645-C87E3B186C7D}"/>
              </a:ext>
            </a:extLst>
          </p:cNvPr>
          <p:cNvSpPr>
            <a:spLocks noGrp="1"/>
          </p:cNvSpPr>
          <p:nvPr>
            <p:ph type="title"/>
          </p:nvPr>
        </p:nvSpPr>
        <p:spPr>
          <a:xfrm>
            <a:off x="1522413" y="381000"/>
            <a:ext cx="9144001" cy="914400"/>
          </a:xfrm>
        </p:spPr>
        <p:txBody>
          <a:bodyPr/>
          <a:lstStyle/>
          <a:p>
            <a:r>
              <a:rPr lang="en-US" dirty="0"/>
              <a:t>Throw Down – Cut Off The Provision</a:t>
            </a:r>
          </a:p>
        </p:txBody>
      </p:sp>
      <p:sp>
        <p:nvSpPr>
          <p:cNvPr id="3" name="Content Placeholder 2">
            <a:extLst>
              <a:ext uri="{FF2B5EF4-FFF2-40B4-BE49-F238E27FC236}">
                <a16:creationId xmlns:a16="http://schemas.microsoft.com/office/drawing/2014/main" id="{12D60E8C-7EDD-49F7-A990-6DC458BF56FA}"/>
              </a:ext>
            </a:extLst>
          </p:cNvPr>
          <p:cNvSpPr>
            <a:spLocks noGrp="1"/>
          </p:cNvSpPr>
          <p:nvPr>
            <p:ph idx="1"/>
          </p:nvPr>
        </p:nvSpPr>
        <p:spPr>
          <a:xfrm>
            <a:off x="989012" y="1524000"/>
            <a:ext cx="9134391" cy="4800601"/>
          </a:xfrm>
        </p:spPr>
        <p:txBody>
          <a:bodyPr>
            <a:normAutofit/>
          </a:bodyPr>
          <a:lstStyle/>
          <a:p>
            <a:r>
              <a:rPr lang="en-US" sz="2800" b="1" dirty="0"/>
              <a:t>Christian, wake up! </a:t>
            </a:r>
          </a:p>
          <a:p>
            <a:r>
              <a:rPr lang="en-US" sz="2800" b="1" dirty="0"/>
              <a:t>If you find association with a particular group of people invariably leads to weekends of drinking and drug-infused parties, it is high time to cease being around those people. </a:t>
            </a:r>
          </a:p>
          <a:p>
            <a:r>
              <a:rPr lang="en-US" sz="2800" b="1" dirty="0"/>
              <a:t>Choose weekend activities with other people. </a:t>
            </a:r>
          </a:p>
          <a:p>
            <a:r>
              <a:rPr lang="en-US" sz="2800" b="1" dirty="0"/>
              <a:t>Develop friendships with Christians who do not pursue drinking and drinking parties, but instead those who seek God’s love, righteousness, and holiness.</a:t>
            </a:r>
          </a:p>
          <a:p>
            <a:endParaRPr lang="en-US" sz="2800" b="1" dirty="0"/>
          </a:p>
        </p:txBody>
      </p:sp>
      <p:pic>
        <p:nvPicPr>
          <p:cNvPr id="4" name="Picture 3" descr="A drawing of a face&#10;&#10;Description automatically generated">
            <a:extLst>
              <a:ext uri="{FF2B5EF4-FFF2-40B4-BE49-F238E27FC236}">
                <a16:creationId xmlns:a16="http://schemas.microsoft.com/office/drawing/2014/main" id="{A7E495F8-8B85-4616-98E1-438FD5008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564" y="5333999"/>
            <a:ext cx="1844234" cy="12192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282601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75E4-F788-48E0-AD4F-81987E6C05AF}"/>
              </a:ext>
            </a:extLst>
          </p:cNvPr>
          <p:cNvSpPr>
            <a:spLocks noGrp="1"/>
          </p:cNvSpPr>
          <p:nvPr>
            <p:ph type="title"/>
          </p:nvPr>
        </p:nvSpPr>
        <p:spPr>
          <a:xfrm>
            <a:off x="1522413" y="381000"/>
            <a:ext cx="9144001" cy="762000"/>
          </a:xfrm>
        </p:spPr>
        <p:txBody>
          <a:bodyPr/>
          <a:lstStyle/>
          <a:p>
            <a:r>
              <a:rPr lang="en-US" dirty="0"/>
              <a:t>Throw Down – Cut Off The Provision</a:t>
            </a:r>
          </a:p>
        </p:txBody>
      </p:sp>
      <p:sp>
        <p:nvSpPr>
          <p:cNvPr id="3" name="Content Placeholder 2">
            <a:extLst>
              <a:ext uri="{FF2B5EF4-FFF2-40B4-BE49-F238E27FC236}">
                <a16:creationId xmlns:a16="http://schemas.microsoft.com/office/drawing/2014/main" id="{F5F97A63-067A-4565-887B-15B143207517}"/>
              </a:ext>
            </a:extLst>
          </p:cNvPr>
          <p:cNvSpPr>
            <a:spLocks noGrp="1"/>
          </p:cNvSpPr>
          <p:nvPr>
            <p:ph idx="1"/>
          </p:nvPr>
        </p:nvSpPr>
        <p:spPr>
          <a:xfrm>
            <a:off x="541421" y="1371601"/>
            <a:ext cx="10124993" cy="5486399"/>
          </a:xfrm>
        </p:spPr>
        <p:txBody>
          <a:bodyPr>
            <a:normAutofit/>
          </a:bodyPr>
          <a:lstStyle/>
          <a:p>
            <a:r>
              <a:rPr lang="en-US" b="1" dirty="0"/>
              <a:t>Some people’s lives are tragic. </a:t>
            </a:r>
          </a:p>
          <a:p>
            <a:r>
              <a:rPr lang="en-US" b="1" dirty="0"/>
              <a:t>If you see them on a Monday and ask, “How was your weekend?” Too many times they reply, “Well, we were drinking and…” </a:t>
            </a:r>
          </a:p>
          <a:p>
            <a:r>
              <a:rPr lang="en-US" b="1" dirty="0"/>
              <a:t>“There was this party and you should’ve been there…” </a:t>
            </a:r>
          </a:p>
          <a:p>
            <a:r>
              <a:rPr lang="en-US" b="1" dirty="0"/>
              <a:t>It is simply tragic how they celebrate and aggrandize their own self-destruction. </a:t>
            </a:r>
          </a:p>
          <a:p>
            <a:r>
              <a:rPr lang="en-US" b="1" dirty="0"/>
              <a:t>What is truly happening is they are losing the ability to enjoy life and relationships without the crutch of addictions. </a:t>
            </a:r>
          </a:p>
          <a:p>
            <a:r>
              <a:rPr lang="en-US" b="1" dirty="0"/>
              <a:t>It’s heartbreaking to know someone’s humanity is being destroyed weekend by weekend, and they are only too delighted to sacrifice it for a few hours of high with worldly peers.</a:t>
            </a:r>
          </a:p>
          <a:p>
            <a:endParaRPr lang="en-US" b="1" dirty="0"/>
          </a:p>
        </p:txBody>
      </p:sp>
    </p:spTree>
    <p:extLst>
      <p:ext uri="{BB962C8B-B14F-4D97-AF65-F5344CB8AC3E}">
        <p14:creationId xmlns:p14="http://schemas.microsoft.com/office/powerpoint/2010/main" val="23285193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27D4-FB76-49D9-AE53-80C7461999BE}"/>
              </a:ext>
            </a:extLst>
          </p:cNvPr>
          <p:cNvSpPr>
            <a:spLocks noGrp="1"/>
          </p:cNvSpPr>
          <p:nvPr>
            <p:ph type="title"/>
          </p:nvPr>
        </p:nvSpPr>
        <p:spPr>
          <a:xfrm>
            <a:off x="1522413" y="381000"/>
            <a:ext cx="9144001" cy="838200"/>
          </a:xfrm>
        </p:spPr>
        <p:txBody>
          <a:bodyPr/>
          <a:lstStyle/>
          <a:p>
            <a:r>
              <a:rPr lang="en-US" dirty="0"/>
              <a:t>Throw Down – Cut Off The Provision</a:t>
            </a:r>
          </a:p>
        </p:txBody>
      </p:sp>
      <p:sp>
        <p:nvSpPr>
          <p:cNvPr id="3" name="Content Placeholder 2">
            <a:extLst>
              <a:ext uri="{FF2B5EF4-FFF2-40B4-BE49-F238E27FC236}">
                <a16:creationId xmlns:a16="http://schemas.microsoft.com/office/drawing/2014/main" id="{F9FD8F75-EBB8-4EEB-91F2-13BB90B725A1}"/>
              </a:ext>
            </a:extLst>
          </p:cNvPr>
          <p:cNvSpPr>
            <a:spLocks noGrp="1"/>
          </p:cNvSpPr>
          <p:nvPr>
            <p:ph idx="1"/>
          </p:nvPr>
        </p:nvSpPr>
        <p:spPr>
          <a:xfrm>
            <a:off x="684212" y="1295400"/>
            <a:ext cx="11125199" cy="5181599"/>
          </a:xfrm>
        </p:spPr>
        <p:txBody>
          <a:bodyPr>
            <a:normAutofit fontScale="85000" lnSpcReduction="20000"/>
          </a:bodyPr>
          <a:lstStyle/>
          <a:p>
            <a:r>
              <a:rPr lang="en-US" b="1" dirty="0"/>
              <a:t>It is high time to take up a new evening hobby or weekend entertainment. </a:t>
            </a:r>
          </a:p>
          <a:p>
            <a:r>
              <a:rPr lang="en-US" b="1" dirty="0"/>
              <a:t>It is high time to surround yourself with people of different interests and shared spiritual values. </a:t>
            </a:r>
          </a:p>
          <a:p>
            <a:r>
              <a:rPr lang="en-US" b="1" dirty="0"/>
              <a:t>Just the influence of people with different social norms and expectations can go a long way in cutting off the supply to such works of darkness and filling our lives with the light of God.</a:t>
            </a:r>
          </a:p>
          <a:p>
            <a:r>
              <a:rPr lang="en-US" b="1" dirty="0"/>
              <a:t>But if enough time has been spent with alcohol and other substance abuse, one will find it difficult to cast if off. </a:t>
            </a:r>
          </a:p>
          <a:p>
            <a:r>
              <a:rPr lang="en-US" b="1" dirty="0"/>
              <a:t>The flesh develops an insatiable hunger for such poisons. </a:t>
            </a:r>
          </a:p>
          <a:p>
            <a:r>
              <a:rPr lang="en-US" b="1" dirty="0"/>
              <a:t>Some habits and routines are comfortable now. </a:t>
            </a:r>
          </a:p>
          <a:p>
            <a:r>
              <a:rPr lang="en-US" b="1" dirty="0"/>
              <a:t>Feeling grief, stress, or perhaps even joy without the filter of dissipation seems unnatural. </a:t>
            </a:r>
          </a:p>
          <a:p>
            <a:r>
              <a:rPr lang="en-US" b="1" dirty="0"/>
              <a:t>Personal relationships have been defined through all of this lifestyle of behavior. </a:t>
            </a:r>
          </a:p>
          <a:p>
            <a:r>
              <a:rPr lang="en-US" b="1" dirty="0"/>
              <a:t>Perhaps the word to capture the various struggles is addiction. </a:t>
            </a:r>
          </a:p>
        </p:txBody>
      </p:sp>
    </p:spTree>
    <p:extLst>
      <p:ext uri="{BB962C8B-B14F-4D97-AF65-F5344CB8AC3E}">
        <p14:creationId xmlns:p14="http://schemas.microsoft.com/office/powerpoint/2010/main" val="306827881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A526-5B96-45F2-8408-770F32B851F0}"/>
              </a:ext>
            </a:extLst>
          </p:cNvPr>
          <p:cNvSpPr>
            <a:spLocks noGrp="1"/>
          </p:cNvSpPr>
          <p:nvPr>
            <p:ph type="title"/>
          </p:nvPr>
        </p:nvSpPr>
        <p:spPr/>
        <p:txBody>
          <a:bodyPr/>
          <a:lstStyle/>
          <a:p>
            <a:r>
              <a:rPr lang="en-US" dirty="0"/>
              <a:t>Throw Down – Cut Off The Provision</a:t>
            </a:r>
          </a:p>
        </p:txBody>
      </p:sp>
      <p:sp>
        <p:nvSpPr>
          <p:cNvPr id="3" name="Content Placeholder 2">
            <a:extLst>
              <a:ext uri="{FF2B5EF4-FFF2-40B4-BE49-F238E27FC236}">
                <a16:creationId xmlns:a16="http://schemas.microsoft.com/office/drawing/2014/main" id="{679AD8DA-696F-4C6C-96AB-FB7A6824046A}"/>
              </a:ext>
            </a:extLst>
          </p:cNvPr>
          <p:cNvSpPr>
            <a:spLocks noGrp="1"/>
          </p:cNvSpPr>
          <p:nvPr>
            <p:ph idx="1"/>
          </p:nvPr>
        </p:nvSpPr>
        <p:spPr/>
        <p:txBody>
          <a:bodyPr>
            <a:normAutofit/>
          </a:bodyPr>
          <a:lstStyle/>
          <a:p>
            <a:r>
              <a:rPr lang="en-US" sz="3200" b="1" dirty="0"/>
              <a:t>Not apart from prayer and church fellowship but in addition, obtain focused help through an alcohol or substance abuse program. </a:t>
            </a:r>
          </a:p>
          <a:p>
            <a:r>
              <a:rPr lang="en-US" sz="3200" b="1" dirty="0"/>
              <a:t>Enlist brothers and sisters in Christ for support and accountability. </a:t>
            </a:r>
          </a:p>
          <a:p>
            <a:r>
              <a:rPr lang="en-US" sz="3200" b="1" dirty="0"/>
              <a:t>Throw down drunkenness and revelry and all that provides for them.</a:t>
            </a:r>
          </a:p>
          <a:p>
            <a:endParaRPr lang="en-US" sz="3200" b="1" dirty="0"/>
          </a:p>
        </p:txBody>
      </p:sp>
    </p:spTree>
    <p:extLst>
      <p:ext uri="{BB962C8B-B14F-4D97-AF65-F5344CB8AC3E}">
        <p14:creationId xmlns:p14="http://schemas.microsoft.com/office/powerpoint/2010/main" val="41278655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8161-D742-4106-A585-C463E95AA9BF}"/>
              </a:ext>
            </a:extLst>
          </p:cNvPr>
          <p:cNvSpPr>
            <a:spLocks noGrp="1"/>
          </p:cNvSpPr>
          <p:nvPr>
            <p:ph type="title"/>
          </p:nvPr>
        </p:nvSpPr>
        <p:spPr>
          <a:xfrm>
            <a:off x="455612" y="0"/>
            <a:ext cx="9144001" cy="914400"/>
          </a:xfrm>
        </p:spPr>
        <p:txBody>
          <a:bodyPr/>
          <a:lstStyle/>
          <a:p>
            <a:r>
              <a:rPr lang="en-US" i="1" dirty="0"/>
              <a:t>Lust provides for Sexual Promiscuity</a:t>
            </a:r>
            <a:endParaRPr lang="en-US" dirty="0"/>
          </a:p>
        </p:txBody>
      </p:sp>
      <p:sp>
        <p:nvSpPr>
          <p:cNvPr id="3" name="Content Placeholder 2">
            <a:extLst>
              <a:ext uri="{FF2B5EF4-FFF2-40B4-BE49-F238E27FC236}">
                <a16:creationId xmlns:a16="http://schemas.microsoft.com/office/drawing/2014/main" id="{C552D316-ED91-47A3-B97C-AF4EA7F0FB7A}"/>
              </a:ext>
            </a:extLst>
          </p:cNvPr>
          <p:cNvSpPr>
            <a:spLocks noGrp="1"/>
          </p:cNvSpPr>
          <p:nvPr>
            <p:ph idx="1"/>
          </p:nvPr>
        </p:nvSpPr>
        <p:spPr>
          <a:xfrm>
            <a:off x="303213" y="914401"/>
            <a:ext cx="7619999" cy="5562600"/>
          </a:xfrm>
        </p:spPr>
        <p:txBody>
          <a:bodyPr>
            <a:normAutofit/>
          </a:bodyPr>
          <a:lstStyle/>
          <a:p>
            <a:r>
              <a:rPr lang="en-US" b="1" dirty="0"/>
              <a:t>While the NKJV renders the Greek </a:t>
            </a:r>
            <a:r>
              <a:rPr lang="en-US" b="1" i="1" dirty="0"/>
              <a:t>KOITE</a:t>
            </a:r>
            <a:r>
              <a:rPr lang="en-US" b="1" dirty="0"/>
              <a:t> as “Lewdness” other translations help the English reader better understand what the Holy Spirit is saying, such as the ESV’s “sexual immorality” or the NASB’s “sexual promiscuity.” </a:t>
            </a:r>
            <a:r>
              <a:rPr lang="en-US" b="1" i="1" dirty="0"/>
              <a:t>KOITE</a:t>
            </a:r>
            <a:r>
              <a:rPr lang="en-US" b="1" dirty="0"/>
              <a:t> is the Greek root for the English word, Coitus. </a:t>
            </a:r>
          </a:p>
          <a:p>
            <a:r>
              <a:rPr lang="en-US" b="1" dirty="0"/>
              <a:t> Illicit sexual relationships, driven by lust, are sinful works of darkness. </a:t>
            </a:r>
          </a:p>
          <a:p>
            <a:r>
              <a:rPr lang="en-US" b="1" dirty="0"/>
              <a:t>As the supply of lust continues, it eventually works sexual immorality. </a:t>
            </a:r>
          </a:p>
          <a:p>
            <a:r>
              <a:rPr lang="en-US" b="1" dirty="0"/>
              <a:t>What should the battle plan be to defeat such promiscuity? </a:t>
            </a:r>
          </a:p>
          <a:p>
            <a:r>
              <a:rPr lang="en-US" b="1" dirty="0"/>
              <a:t>Cut off the supply of lust.</a:t>
            </a:r>
          </a:p>
          <a:p>
            <a:endParaRPr lang="en-US" b="1" dirty="0"/>
          </a:p>
        </p:txBody>
      </p:sp>
      <p:pic>
        <p:nvPicPr>
          <p:cNvPr id="13314" name="Picture 2" descr="Image result for lust">
            <a:extLst>
              <a:ext uri="{FF2B5EF4-FFF2-40B4-BE49-F238E27FC236}">
                <a16:creationId xmlns:a16="http://schemas.microsoft.com/office/drawing/2014/main" id="{E4351CD6-352D-41AE-B29E-756F12DEA0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5561" y="2362200"/>
            <a:ext cx="4320051"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8860684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A49F-B36C-444C-9CAE-C877518C405D}"/>
              </a:ext>
            </a:extLst>
          </p:cNvPr>
          <p:cNvSpPr>
            <a:spLocks noGrp="1"/>
          </p:cNvSpPr>
          <p:nvPr>
            <p:ph type="title"/>
          </p:nvPr>
        </p:nvSpPr>
        <p:spPr/>
        <p:txBody>
          <a:bodyPr/>
          <a:lstStyle/>
          <a:p>
            <a:r>
              <a:rPr lang="en-US" i="1" dirty="0"/>
              <a:t>Lust provides for Sexual Promiscuity</a:t>
            </a:r>
            <a:endParaRPr lang="en-US" dirty="0"/>
          </a:p>
        </p:txBody>
      </p:sp>
      <p:sp>
        <p:nvSpPr>
          <p:cNvPr id="3" name="Content Placeholder 2">
            <a:extLst>
              <a:ext uri="{FF2B5EF4-FFF2-40B4-BE49-F238E27FC236}">
                <a16:creationId xmlns:a16="http://schemas.microsoft.com/office/drawing/2014/main" id="{DE6E65F4-6BAF-46B3-8921-B2952F6CDBB4}"/>
              </a:ext>
            </a:extLst>
          </p:cNvPr>
          <p:cNvSpPr>
            <a:spLocks noGrp="1"/>
          </p:cNvSpPr>
          <p:nvPr>
            <p:ph idx="1"/>
          </p:nvPr>
        </p:nvSpPr>
        <p:spPr>
          <a:xfrm>
            <a:off x="1522413" y="1904999"/>
            <a:ext cx="9134391" cy="4953001"/>
          </a:xfrm>
        </p:spPr>
        <p:txBody>
          <a:bodyPr>
            <a:normAutofit/>
          </a:bodyPr>
          <a:lstStyle/>
          <a:p>
            <a:r>
              <a:rPr lang="en-US" sz="2600" b="1" dirty="0"/>
              <a:t>Doubtless, lust and promiscuity walk hand in hand with drunkenness and revelries. </a:t>
            </a:r>
          </a:p>
          <a:p>
            <a:r>
              <a:rPr lang="en-US" sz="2600" b="1" dirty="0"/>
              <a:t>Orgiastic parties are fueled by inhibition-lowering intoxicants. But not always. </a:t>
            </a:r>
          </a:p>
          <a:p>
            <a:r>
              <a:rPr lang="en-US" sz="2600" b="1" dirty="0"/>
              <a:t>Many teetotalers fall prey to lust and sexual sin. </a:t>
            </a:r>
          </a:p>
          <a:p>
            <a:r>
              <a:rPr lang="en-US" sz="2600" b="1" dirty="0"/>
              <a:t>Again, let us not simply cut off the provision of lust and immorality, but let’s replace it with ammunition for the light. </a:t>
            </a:r>
          </a:p>
          <a:p>
            <a:r>
              <a:rPr lang="en-US" sz="2600" b="1" dirty="0"/>
              <a:t>Let’s provide for the light. Let’s overcome evil with good (Rom 12:21).</a:t>
            </a:r>
          </a:p>
          <a:p>
            <a:endParaRPr lang="en-US" sz="2600" b="1" dirty="0"/>
          </a:p>
        </p:txBody>
      </p:sp>
    </p:spTree>
    <p:extLst>
      <p:ext uri="{BB962C8B-B14F-4D97-AF65-F5344CB8AC3E}">
        <p14:creationId xmlns:p14="http://schemas.microsoft.com/office/powerpoint/2010/main" val="24461324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1F1D-A9D6-476E-8D22-076754A890AD}"/>
              </a:ext>
            </a:extLst>
          </p:cNvPr>
          <p:cNvSpPr>
            <a:spLocks noGrp="1"/>
          </p:cNvSpPr>
          <p:nvPr>
            <p:ph type="title"/>
          </p:nvPr>
        </p:nvSpPr>
        <p:spPr>
          <a:xfrm>
            <a:off x="1522413" y="381000"/>
            <a:ext cx="9144001" cy="914400"/>
          </a:xfrm>
        </p:spPr>
        <p:txBody>
          <a:bodyPr/>
          <a:lstStyle/>
          <a:p>
            <a:r>
              <a:rPr lang="en-US" i="1" dirty="0"/>
              <a:t>Lust provides for Sexual Promiscuity</a:t>
            </a:r>
            <a:endParaRPr lang="en-US" dirty="0"/>
          </a:p>
        </p:txBody>
      </p:sp>
      <p:sp>
        <p:nvSpPr>
          <p:cNvPr id="3" name="Content Placeholder 2">
            <a:extLst>
              <a:ext uri="{FF2B5EF4-FFF2-40B4-BE49-F238E27FC236}">
                <a16:creationId xmlns:a16="http://schemas.microsoft.com/office/drawing/2014/main" id="{F096D0C1-6902-4253-BFDA-4865337EBB3D}"/>
              </a:ext>
            </a:extLst>
          </p:cNvPr>
          <p:cNvSpPr>
            <a:spLocks noGrp="1"/>
          </p:cNvSpPr>
          <p:nvPr>
            <p:ph idx="1"/>
          </p:nvPr>
        </p:nvSpPr>
        <p:spPr>
          <a:xfrm>
            <a:off x="1512804" y="1295401"/>
            <a:ext cx="9610807" cy="5562599"/>
          </a:xfrm>
        </p:spPr>
        <p:txBody>
          <a:bodyPr>
            <a:normAutofit/>
          </a:bodyPr>
          <a:lstStyle/>
          <a:p>
            <a:r>
              <a:rPr lang="en-US" b="1" dirty="0"/>
              <a:t>It is generally acknowledged today that consuming lust-inducing pornography has the potential to be as addictive as consuming alcohol or pills. </a:t>
            </a:r>
          </a:p>
          <a:p>
            <a:r>
              <a:rPr lang="en-US" b="1" dirty="0"/>
              <a:t>In like manner, the flesh develops an insatiable hunger for explicit imagery. </a:t>
            </a:r>
          </a:p>
          <a:p>
            <a:r>
              <a:rPr lang="en-US" b="1" dirty="0"/>
              <a:t>Habits, routines, and coping mechanisms become entwined with carnal passions. </a:t>
            </a:r>
          </a:p>
          <a:p>
            <a:r>
              <a:rPr lang="en-US" b="1" dirty="0"/>
              <a:t>Personal relationships have been colored, and the heart deadened to natural sympathies, through the continual objectification of people – even if the lust is indulged in secrecy. </a:t>
            </a:r>
          </a:p>
          <a:p>
            <a:r>
              <a:rPr lang="en-US" b="1" dirty="0"/>
              <a:t>A terrible cycle of guilt, shame, and relapse become difficult to break.</a:t>
            </a:r>
          </a:p>
          <a:p>
            <a:endParaRPr lang="en-US" b="1" dirty="0"/>
          </a:p>
        </p:txBody>
      </p:sp>
    </p:spTree>
    <p:extLst>
      <p:ext uri="{BB962C8B-B14F-4D97-AF65-F5344CB8AC3E}">
        <p14:creationId xmlns:p14="http://schemas.microsoft.com/office/powerpoint/2010/main" val="150258735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74BB-2E37-4075-A741-07ACEFB78EEA}"/>
              </a:ext>
            </a:extLst>
          </p:cNvPr>
          <p:cNvSpPr>
            <a:spLocks noGrp="1"/>
          </p:cNvSpPr>
          <p:nvPr>
            <p:ph type="title"/>
          </p:nvPr>
        </p:nvSpPr>
        <p:spPr>
          <a:xfrm>
            <a:off x="989012" y="762000"/>
            <a:ext cx="9220202" cy="838200"/>
          </a:xfrm>
        </p:spPr>
        <p:txBody>
          <a:bodyPr/>
          <a:lstStyle/>
          <a:p>
            <a:r>
              <a:rPr lang="en-US" dirty="0"/>
              <a:t>Introduction</a:t>
            </a:r>
          </a:p>
        </p:txBody>
      </p:sp>
      <p:sp>
        <p:nvSpPr>
          <p:cNvPr id="3" name="Content Placeholder 2">
            <a:extLst>
              <a:ext uri="{FF2B5EF4-FFF2-40B4-BE49-F238E27FC236}">
                <a16:creationId xmlns:a16="http://schemas.microsoft.com/office/drawing/2014/main" id="{C89DE2DE-DAC4-4295-B16F-6CDF57013A06}"/>
              </a:ext>
            </a:extLst>
          </p:cNvPr>
          <p:cNvSpPr>
            <a:spLocks noGrp="1"/>
          </p:cNvSpPr>
          <p:nvPr>
            <p:ph idx="1"/>
          </p:nvPr>
        </p:nvSpPr>
        <p:spPr>
          <a:xfrm>
            <a:off x="5103812" y="228601"/>
            <a:ext cx="6923004" cy="6629400"/>
          </a:xfrm>
        </p:spPr>
        <p:txBody>
          <a:bodyPr>
            <a:noAutofit/>
          </a:bodyPr>
          <a:lstStyle/>
          <a:p>
            <a:r>
              <a:rPr lang="en-US" altLang="en-US" sz="2500" dirty="0">
                <a:latin typeface="Times New Roman" panose="02020603050405020304" pitchFamily="18" charset="0"/>
                <a:ea typeface="Calibri" panose="020F0502020204030204" pitchFamily="34" charset="0"/>
                <a:cs typeface="Times New Roman" panose="02020603050405020304" pitchFamily="18" charset="0"/>
              </a:rPr>
              <a:t>An amazing fact of this battle is tactically, General Lee won almost every day of actual combat. </a:t>
            </a:r>
          </a:p>
          <a:p>
            <a:r>
              <a:rPr lang="en-US" altLang="en-US" sz="2500" dirty="0">
                <a:latin typeface="Times New Roman" panose="02020603050405020304" pitchFamily="18" charset="0"/>
                <a:ea typeface="Calibri" panose="020F0502020204030204" pitchFamily="34" charset="0"/>
                <a:cs typeface="Times New Roman" panose="02020603050405020304" pitchFamily="18" charset="0"/>
              </a:rPr>
              <a:t>He lost fewer troops and inflicted greater casualties upon the Union forces. In some cases, 2 to 1. </a:t>
            </a:r>
          </a:p>
          <a:p>
            <a:r>
              <a:rPr lang="en-US" altLang="en-US" sz="2500" dirty="0">
                <a:latin typeface="Times New Roman" panose="02020603050405020304" pitchFamily="18" charset="0"/>
                <a:ea typeface="Calibri" panose="020F0502020204030204" pitchFamily="34" charset="0"/>
                <a:cs typeface="Times New Roman" panose="02020603050405020304" pitchFamily="18" charset="0"/>
              </a:rPr>
              <a:t>However, neither Grant nor Lee would concede the battle or surrender their positions. </a:t>
            </a:r>
          </a:p>
          <a:p>
            <a:r>
              <a:rPr lang="en-US" altLang="en-US" sz="2500" dirty="0">
                <a:latin typeface="Times New Roman" panose="02020603050405020304" pitchFamily="18" charset="0"/>
                <a:ea typeface="Calibri" panose="020F0502020204030204" pitchFamily="34" charset="0"/>
                <a:cs typeface="Times New Roman" panose="02020603050405020304" pitchFamily="18" charset="0"/>
              </a:rPr>
              <a:t>In this manner, the battle continued for the better part of a year. </a:t>
            </a:r>
          </a:p>
          <a:p>
            <a:r>
              <a:rPr lang="en-US" altLang="en-US" sz="2500" dirty="0">
                <a:latin typeface="Times New Roman" panose="02020603050405020304" pitchFamily="18" charset="0"/>
                <a:ea typeface="Calibri" panose="020F0502020204030204" pitchFamily="34" charset="0"/>
                <a:cs typeface="Times New Roman" panose="02020603050405020304" pitchFamily="18" charset="0"/>
              </a:rPr>
              <a:t>But General Lee was nearly surrounded, and most of his supply chains were cut off. While Lee lost fewer troops in each skirmish, he was unable to replace any of them. </a:t>
            </a:r>
          </a:p>
          <a:p>
            <a:r>
              <a:rPr lang="en-US" altLang="en-US" sz="2500" dirty="0">
                <a:latin typeface="Times New Roman" panose="02020603050405020304" pitchFamily="18" charset="0"/>
                <a:ea typeface="Calibri" panose="020F0502020204030204" pitchFamily="34" charset="0"/>
                <a:cs typeface="Times New Roman" panose="02020603050405020304" pitchFamily="18" charset="0"/>
              </a:rPr>
              <a:t>Meanwhile, General Grant sent a renewed force to each encounter. The Union had provisions. </a:t>
            </a:r>
            <a:endParaRPr lang="en-US" altLang="en-US" sz="2500" dirty="0">
              <a:latin typeface="Arial" panose="020B0604020202020204" pitchFamily="34" charset="0"/>
            </a:endParaRPr>
          </a:p>
        </p:txBody>
      </p:sp>
      <p:pic>
        <p:nvPicPr>
          <p:cNvPr id="5" name="Picture 4" descr="A group of people posing for a photo&#10;&#10;Description automatically generated">
            <a:extLst>
              <a:ext uri="{FF2B5EF4-FFF2-40B4-BE49-F238E27FC236}">
                <a16:creationId xmlns:a16="http://schemas.microsoft.com/office/drawing/2014/main" id="{B6862571-0215-4F8C-9600-FA3FBD2FE5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009" y="2057400"/>
            <a:ext cx="4787037" cy="3429000"/>
          </a:xfrm>
          <a:prstGeom prst="rect">
            <a:avLst/>
          </a:prstGeom>
        </p:spPr>
      </p:pic>
    </p:spTree>
    <p:extLst>
      <p:ext uri="{BB962C8B-B14F-4D97-AF65-F5344CB8AC3E}">
        <p14:creationId xmlns:p14="http://schemas.microsoft.com/office/powerpoint/2010/main" val="36114425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3F65-D0A4-4CA6-9CB2-BB1418FB75C3}"/>
              </a:ext>
            </a:extLst>
          </p:cNvPr>
          <p:cNvSpPr>
            <a:spLocks noGrp="1"/>
          </p:cNvSpPr>
          <p:nvPr>
            <p:ph type="title"/>
          </p:nvPr>
        </p:nvSpPr>
        <p:spPr>
          <a:xfrm>
            <a:off x="1522413" y="381000"/>
            <a:ext cx="9144001" cy="838200"/>
          </a:xfrm>
        </p:spPr>
        <p:txBody>
          <a:bodyPr/>
          <a:lstStyle/>
          <a:p>
            <a:r>
              <a:rPr lang="en-US" i="1" dirty="0"/>
              <a:t>Lust provides for Sexual Promiscuity</a:t>
            </a:r>
            <a:endParaRPr lang="en-US" dirty="0"/>
          </a:p>
        </p:txBody>
      </p:sp>
      <p:sp>
        <p:nvSpPr>
          <p:cNvPr id="3" name="Content Placeholder 2">
            <a:extLst>
              <a:ext uri="{FF2B5EF4-FFF2-40B4-BE49-F238E27FC236}">
                <a16:creationId xmlns:a16="http://schemas.microsoft.com/office/drawing/2014/main" id="{9A71886F-EA63-4A70-A4E1-E8A81F8DE476}"/>
              </a:ext>
            </a:extLst>
          </p:cNvPr>
          <p:cNvSpPr>
            <a:spLocks noGrp="1"/>
          </p:cNvSpPr>
          <p:nvPr>
            <p:ph idx="1"/>
          </p:nvPr>
        </p:nvSpPr>
        <p:spPr>
          <a:xfrm>
            <a:off x="1522413" y="1524001"/>
            <a:ext cx="9134391" cy="5334000"/>
          </a:xfrm>
        </p:spPr>
        <p:txBody>
          <a:bodyPr>
            <a:noAutofit/>
          </a:bodyPr>
          <a:lstStyle/>
          <a:p>
            <a:r>
              <a:rPr lang="en-US" sz="2800" b="1" dirty="0"/>
              <a:t>Thus, not apart from prayer and church fellowship but in addition to, enrolling in a sexual addiction program may be the most strategic step to take in casting off lust. </a:t>
            </a:r>
          </a:p>
          <a:p>
            <a:r>
              <a:rPr lang="en-US" sz="2800" b="1" dirty="0"/>
              <a:t>Confession and prayer with other Christians who will walk through a difficult season with you are necessary. </a:t>
            </a:r>
          </a:p>
          <a:p>
            <a:r>
              <a:rPr lang="en-US" sz="2800" b="1" dirty="0"/>
              <a:t>Other lessons in this series stress the importance of an accountability partner. </a:t>
            </a:r>
          </a:p>
          <a:p>
            <a:r>
              <a:rPr lang="en-US" sz="2800" b="1" dirty="0"/>
              <a:t>Furthermore, resources like filtering software or content-blocking apps are helpful. </a:t>
            </a:r>
          </a:p>
          <a:p>
            <a:endParaRPr lang="en-US" sz="2800" b="1" dirty="0"/>
          </a:p>
        </p:txBody>
      </p:sp>
    </p:spTree>
    <p:extLst>
      <p:ext uri="{BB962C8B-B14F-4D97-AF65-F5344CB8AC3E}">
        <p14:creationId xmlns:p14="http://schemas.microsoft.com/office/powerpoint/2010/main" val="194986597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597D-155A-4216-B822-D431DD3CB073}"/>
              </a:ext>
            </a:extLst>
          </p:cNvPr>
          <p:cNvSpPr>
            <a:spLocks noGrp="1"/>
          </p:cNvSpPr>
          <p:nvPr>
            <p:ph type="title"/>
          </p:nvPr>
        </p:nvSpPr>
        <p:spPr>
          <a:xfrm>
            <a:off x="1522413" y="381000"/>
            <a:ext cx="9144001" cy="914400"/>
          </a:xfrm>
        </p:spPr>
        <p:txBody>
          <a:bodyPr/>
          <a:lstStyle/>
          <a:p>
            <a:r>
              <a:rPr lang="en-US" i="1" dirty="0"/>
              <a:t>Lust provides for Sexual Promiscuity</a:t>
            </a:r>
            <a:endParaRPr lang="en-US" dirty="0"/>
          </a:p>
        </p:txBody>
      </p:sp>
      <p:sp>
        <p:nvSpPr>
          <p:cNvPr id="3" name="Content Placeholder 2">
            <a:extLst>
              <a:ext uri="{FF2B5EF4-FFF2-40B4-BE49-F238E27FC236}">
                <a16:creationId xmlns:a16="http://schemas.microsoft.com/office/drawing/2014/main" id="{A7800C16-D53A-422E-AB9E-595CB96DDE30}"/>
              </a:ext>
            </a:extLst>
          </p:cNvPr>
          <p:cNvSpPr>
            <a:spLocks noGrp="1"/>
          </p:cNvSpPr>
          <p:nvPr>
            <p:ph idx="1"/>
          </p:nvPr>
        </p:nvSpPr>
        <p:spPr>
          <a:xfrm>
            <a:off x="836612" y="1524000"/>
            <a:ext cx="9144001" cy="5334000"/>
          </a:xfrm>
        </p:spPr>
        <p:txBody>
          <a:bodyPr>
            <a:normAutofit/>
          </a:bodyPr>
          <a:lstStyle/>
          <a:p>
            <a:r>
              <a:rPr lang="en-US" sz="2800" b="1" dirty="0"/>
              <a:t>Of course, minds and hearts warped by exposure to pornography seek to act out the images they have feasted on and fantasized about. </a:t>
            </a:r>
          </a:p>
          <a:p>
            <a:r>
              <a:rPr lang="en-US" sz="2800" b="1" dirty="0"/>
              <a:t>Lust provides for sexual promiscuity. </a:t>
            </a:r>
          </a:p>
          <a:p>
            <a:r>
              <a:rPr lang="en-US" sz="2800" b="1" dirty="0"/>
              <a:t>But what provides the continual temptation to pornography? </a:t>
            </a:r>
          </a:p>
          <a:p>
            <a:r>
              <a:rPr lang="en-US" sz="2800" b="1" dirty="0"/>
              <a:t>Few seem to realize the regular bombardment of sensual images on television continually tempt people to seek out pornographic images beyond what the FCC allows for public broadcast.</a:t>
            </a:r>
          </a:p>
          <a:p>
            <a:endParaRPr lang="en-US" sz="2800" b="1" dirty="0"/>
          </a:p>
        </p:txBody>
      </p:sp>
      <p:pic>
        <p:nvPicPr>
          <p:cNvPr id="4" name="Picture 3" descr="A drawing of a face&#10;&#10;Description automatically generated">
            <a:extLst>
              <a:ext uri="{FF2B5EF4-FFF2-40B4-BE49-F238E27FC236}">
                <a16:creationId xmlns:a16="http://schemas.microsoft.com/office/drawing/2014/main" id="{14BA43E9-FF60-4F0C-813B-3F0D84B0D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211" y="5497811"/>
            <a:ext cx="1527203" cy="10096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022087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8E1A-936D-4E1A-97F3-652664FA2FE8}"/>
              </a:ext>
            </a:extLst>
          </p:cNvPr>
          <p:cNvSpPr>
            <a:spLocks noGrp="1"/>
          </p:cNvSpPr>
          <p:nvPr>
            <p:ph type="title"/>
          </p:nvPr>
        </p:nvSpPr>
        <p:spPr>
          <a:xfrm>
            <a:off x="1522413" y="381000"/>
            <a:ext cx="9144001" cy="685800"/>
          </a:xfrm>
        </p:spPr>
        <p:txBody>
          <a:bodyPr/>
          <a:lstStyle/>
          <a:p>
            <a:r>
              <a:rPr lang="en-US" i="1" dirty="0"/>
              <a:t>Lust provides for Sexual Promiscuity</a:t>
            </a:r>
            <a:endParaRPr lang="en-US" dirty="0"/>
          </a:p>
        </p:txBody>
      </p:sp>
      <p:sp>
        <p:nvSpPr>
          <p:cNvPr id="3" name="Content Placeholder 2">
            <a:extLst>
              <a:ext uri="{FF2B5EF4-FFF2-40B4-BE49-F238E27FC236}">
                <a16:creationId xmlns:a16="http://schemas.microsoft.com/office/drawing/2014/main" id="{C072F041-41B4-4E94-B592-E7ED87C12339}"/>
              </a:ext>
            </a:extLst>
          </p:cNvPr>
          <p:cNvSpPr>
            <a:spLocks noGrp="1"/>
          </p:cNvSpPr>
          <p:nvPr>
            <p:ph idx="1"/>
          </p:nvPr>
        </p:nvSpPr>
        <p:spPr>
          <a:xfrm>
            <a:off x="455612" y="1066800"/>
            <a:ext cx="10667999" cy="5638799"/>
          </a:xfrm>
        </p:spPr>
        <p:txBody>
          <a:bodyPr>
            <a:normAutofit fontScale="92500" lnSpcReduction="10000"/>
          </a:bodyPr>
          <a:lstStyle/>
          <a:p>
            <a:r>
              <a:rPr lang="en-US" b="1" dirty="0"/>
              <a:t>With every foolish sexual encounter and wickedness of pre-marital sex and “hook-ups”, the side of darkness and night wins. </a:t>
            </a:r>
          </a:p>
          <a:p>
            <a:r>
              <a:rPr lang="en-US" b="1" dirty="0"/>
              <a:t>It’s high time to wake up and grow up in Christ and seriously seek to honor, biblically love, and marry a spouse. </a:t>
            </a:r>
          </a:p>
          <a:p>
            <a:r>
              <a:rPr lang="en-US" b="1" dirty="0"/>
              <a:t>Understand that one aspect of marriage is for the fulfillment of sexual expression (1 Cor 7:1-9; Heb 13:4). </a:t>
            </a:r>
          </a:p>
          <a:p>
            <a:r>
              <a:rPr lang="en-US" b="1" dirty="0"/>
              <a:t>The sexual relationship is a beautiful and good union, as God designed it, in the context of marriage. </a:t>
            </a:r>
          </a:p>
          <a:p>
            <a:r>
              <a:rPr lang="en-US" b="1" dirty="0"/>
              <a:t>But being loose with your body and casual, if not nearly anonymous, with sexual partners is sin. </a:t>
            </a:r>
          </a:p>
          <a:p>
            <a:r>
              <a:rPr lang="en-US" b="1" dirty="0"/>
              <a:t>As a result, it brings the severest consequences emotionally, physically, and spiritually. </a:t>
            </a:r>
          </a:p>
          <a:p>
            <a:r>
              <a:rPr lang="en-US" b="1" dirty="0"/>
              <a:t>Such will not inherit the kingdom of God (1 Cor. 6:9-11, 18-20).</a:t>
            </a:r>
          </a:p>
          <a:p>
            <a:r>
              <a:rPr lang="en-US" b="1" dirty="0"/>
              <a:t>Throw down lust and sexual promiscuity and all that provides for them.</a:t>
            </a:r>
          </a:p>
          <a:p>
            <a:endParaRPr lang="en-US" b="1" dirty="0"/>
          </a:p>
        </p:txBody>
      </p:sp>
    </p:spTree>
    <p:extLst>
      <p:ext uri="{BB962C8B-B14F-4D97-AF65-F5344CB8AC3E}">
        <p14:creationId xmlns:p14="http://schemas.microsoft.com/office/powerpoint/2010/main" val="12222342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4E15-9275-40A9-B7D1-78D27A27F26C}"/>
              </a:ext>
            </a:extLst>
          </p:cNvPr>
          <p:cNvSpPr>
            <a:spLocks noGrp="1"/>
          </p:cNvSpPr>
          <p:nvPr>
            <p:ph type="title"/>
          </p:nvPr>
        </p:nvSpPr>
        <p:spPr>
          <a:xfrm>
            <a:off x="1522413" y="381000"/>
            <a:ext cx="9144001" cy="762000"/>
          </a:xfrm>
        </p:spPr>
        <p:txBody>
          <a:bodyPr/>
          <a:lstStyle/>
          <a:p>
            <a:r>
              <a:rPr lang="en-US" i="1" dirty="0"/>
              <a:t>Envy Provides for Strife</a:t>
            </a:r>
            <a:endParaRPr lang="en-US" dirty="0"/>
          </a:p>
        </p:txBody>
      </p:sp>
      <p:sp>
        <p:nvSpPr>
          <p:cNvPr id="3" name="Content Placeholder 2">
            <a:extLst>
              <a:ext uri="{FF2B5EF4-FFF2-40B4-BE49-F238E27FC236}">
                <a16:creationId xmlns:a16="http://schemas.microsoft.com/office/drawing/2014/main" id="{C7120719-57DE-4B72-950C-C51474483F9E}"/>
              </a:ext>
            </a:extLst>
          </p:cNvPr>
          <p:cNvSpPr>
            <a:spLocks noGrp="1"/>
          </p:cNvSpPr>
          <p:nvPr>
            <p:ph idx="1"/>
          </p:nvPr>
        </p:nvSpPr>
        <p:spPr>
          <a:xfrm>
            <a:off x="531813" y="1143000"/>
            <a:ext cx="7772400" cy="5708650"/>
          </a:xfrm>
        </p:spPr>
        <p:txBody>
          <a:bodyPr>
            <a:normAutofit/>
          </a:bodyPr>
          <a:lstStyle/>
          <a:p>
            <a:r>
              <a:rPr lang="en-US" sz="2800" b="1" dirty="0"/>
              <a:t>Are their hard feelings, disputes, and strife among men?</a:t>
            </a:r>
          </a:p>
          <a:p>
            <a:r>
              <a:rPr lang="en-US" sz="2800" b="1" dirty="0"/>
              <a:t>It would not be hard to imagine that in the darkness of a group of “friends” sharing alcohol, drugs, wild parties, and sexual partners that quarrels and contentions – strife – would arise. </a:t>
            </a:r>
          </a:p>
          <a:p>
            <a:r>
              <a:rPr lang="en-US" sz="2800" b="1" dirty="0"/>
              <a:t> But without all the other, certainly a supply of envy or jealousy (NASB) accomplishes strife among men. </a:t>
            </a:r>
          </a:p>
          <a:p>
            <a:r>
              <a:rPr lang="en-US" sz="2800" b="1" dirty="0"/>
              <a:t>How could strife be tempered? </a:t>
            </a:r>
          </a:p>
          <a:p>
            <a:r>
              <a:rPr lang="en-US" sz="2800" b="1" dirty="0"/>
              <a:t>Cut off the supply of envy.</a:t>
            </a:r>
          </a:p>
          <a:p>
            <a:endParaRPr lang="en-US" sz="2800" b="1" dirty="0"/>
          </a:p>
        </p:txBody>
      </p:sp>
      <p:pic>
        <p:nvPicPr>
          <p:cNvPr id="14338" name="Picture 2" descr="Image result for strife between people">
            <a:extLst>
              <a:ext uri="{FF2B5EF4-FFF2-40B4-BE49-F238E27FC236}">
                <a16:creationId xmlns:a16="http://schemas.microsoft.com/office/drawing/2014/main" id="{1A2EBB33-8DAC-465F-8DD5-764C65F6C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212" y="2989943"/>
            <a:ext cx="4876800" cy="32584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0142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D72C-86B2-4062-B73B-7832E4FB33CD}"/>
              </a:ext>
            </a:extLst>
          </p:cNvPr>
          <p:cNvSpPr>
            <a:spLocks noGrp="1"/>
          </p:cNvSpPr>
          <p:nvPr>
            <p:ph type="title"/>
          </p:nvPr>
        </p:nvSpPr>
        <p:spPr>
          <a:xfrm>
            <a:off x="1522413" y="152400"/>
            <a:ext cx="9296402" cy="838200"/>
          </a:xfrm>
        </p:spPr>
        <p:txBody>
          <a:bodyPr/>
          <a:lstStyle/>
          <a:p>
            <a:r>
              <a:rPr lang="en-US" i="1" dirty="0"/>
              <a:t>Envy Provides for Strife</a:t>
            </a:r>
            <a:endParaRPr lang="en-US" dirty="0"/>
          </a:p>
        </p:txBody>
      </p:sp>
      <p:sp>
        <p:nvSpPr>
          <p:cNvPr id="3" name="Content Placeholder 2">
            <a:extLst>
              <a:ext uri="{FF2B5EF4-FFF2-40B4-BE49-F238E27FC236}">
                <a16:creationId xmlns:a16="http://schemas.microsoft.com/office/drawing/2014/main" id="{0310ACC1-461F-43AC-B736-46DE25779B9F}"/>
              </a:ext>
            </a:extLst>
          </p:cNvPr>
          <p:cNvSpPr>
            <a:spLocks noGrp="1"/>
          </p:cNvSpPr>
          <p:nvPr>
            <p:ph idx="1"/>
          </p:nvPr>
        </p:nvSpPr>
        <p:spPr>
          <a:xfrm>
            <a:off x="989012" y="1143000"/>
            <a:ext cx="10286999" cy="5714999"/>
          </a:xfrm>
        </p:spPr>
        <p:txBody>
          <a:bodyPr>
            <a:normAutofit lnSpcReduction="10000"/>
          </a:bodyPr>
          <a:lstStyle/>
          <a:p>
            <a:r>
              <a:rPr lang="en-US" b="1" dirty="0"/>
              <a:t>Envy and jealousy in the heart betray a lack of gratitude for the blessings God has given His people. </a:t>
            </a:r>
          </a:p>
          <a:p>
            <a:r>
              <a:rPr lang="en-US" b="1" dirty="0"/>
              <a:t>Greed and covetousness are growing in the heart. </a:t>
            </a:r>
          </a:p>
          <a:p>
            <a:r>
              <a:rPr lang="en-US" b="1" dirty="0"/>
              <a:t>These attitudes color our perception of others. </a:t>
            </a:r>
          </a:p>
          <a:p>
            <a:r>
              <a:rPr lang="en-US" b="1" dirty="0"/>
              <a:t>Our interactions only become negative with them, and we perceive them as an enemy.</a:t>
            </a:r>
          </a:p>
          <a:p>
            <a:r>
              <a:rPr lang="en-US" b="1" dirty="0"/>
              <a:t> It is hard to love an enemy we actually envy.</a:t>
            </a:r>
          </a:p>
          <a:p>
            <a:r>
              <a:rPr lang="en-US" b="1" dirty="0"/>
              <a:t> Soldiers of light are peacemakers. Romans 12 teaches us actions and attitudes that cut off envy, which in turn, cut off strife.</a:t>
            </a:r>
          </a:p>
          <a:p>
            <a:pPr lvl="1"/>
            <a:r>
              <a:rPr lang="en-US" b="1" dirty="0"/>
              <a:t>“He who gives, with liberality” (Rom 12:8).</a:t>
            </a:r>
          </a:p>
          <a:p>
            <a:pPr lvl="1"/>
            <a:r>
              <a:rPr lang="en-US" b="1" dirty="0"/>
              <a:t>“Distributing to the needs of the saints, given to hospitality” (Rom 12:13.</a:t>
            </a:r>
          </a:p>
          <a:p>
            <a:pPr lvl="1"/>
            <a:r>
              <a:rPr lang="en-US" b="1" dirty="0"/>
              <a:t>“Bless those who persecute you, bless and do not curse” (Rom 12:14).</a:t>
            </a:r>
          </a:p>
          <a:p>
            <a:pPr lvl="1"/>
            <a:r>
              <a:rPr lang="en-US" b="1" dirty="0"/>
              <a:t>“Repay no one evil for evil” (Rom 12:17).</a:t>
            </a:r>
          </a:p>
          <a:p>
            <a:endParaRPr lang="en-US" b="1" dirty="0"/>
          </a:p>
        </p:txBody>
      </p:sp>
    </p:spTree>
    <p:extLst>
      <p:ext uri="{BB962C8B-B14F-4D97-AF65-F5344CB8AC3E}">
        <p14:creationId xmlns:p14="http://schemas.microsoft.com/office/powerpoint/2010/main" val="2265831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EFC1-04DA-4040-A8E7-7C9C86E96E0B}"/>
              </a:ext>
            </a:extLst>
          </p:cNvPr>
          <p:cNvSpPr>
            <a:spLocks noGrp="1"/>
          </p:cNvSpPr>
          <p:nvPr>
            <p:ph type="title"/>
          </p:nvPr>
        </p:nvSpPr>
        <p:spPr>
          <a:xfrm>
            <a:off x="1529925" y="304800"/>
            <a:ext cx="9144001" cy="838200"/>
          </a:xfrm>
        </p:spPr>
        <p:txBody>
          <a:bodyPr/>
          <a:lstStyle/>
          <a:p>
            <a:r>
              <a:rPr lang="en-US" i="1" dirty="0"/>
              <a:t>Envy Provides for Strife</a:t>
            </a:r>
            <a:endParaRPr lang="en-US" dirty="0"/>
          </a:p>
        </p:txBody>
      </p:sp>
      <p:sp>
        <p:nvSpPr>
          <p:cNvPr id="3" name="Content Placeholder 2">
            <a:extLst>
              <a:ext uri="{FF2B5EF4-FFF2-40B4-BE49-F238E27FC236}">
                <a16:creationId xmlns:a16="http://schemas.microsoft.com/office/drawing/2014/main" id="{A00B1318-7AD8-465F-A47D-B9B6790FB478}"/>
              </a:ext>
            </a:extLst>
          </p:cNvPr>
          <p:cNvSpPr>
            <a:spLocks noGrp="1"/>
          </p:cNvSpPr>
          <p:nvPr>
            <p:ph idx="1"/>
          </p:nvPr>
        </p:nvSpPr>
        <p:spPr>
          <a:xfrm>
            <a:off x="1217613" y="1524001"/>
            <a:ext cx="9439192" cy="5181600"/>
          </a:xfrm>
        </p:spPr>
        <p:txBody>
          <a:bodyPr>
            <a:normAutofit/>
          </a:bodyPr>
          <a:lstStyle/>
          <a:p>
            <a:r>
              <a:rPr lang="en-US" b="1" dirty="0"/>
              <a:t>When Christians concern themselves with giving, sharing, and aiding others, it creates an attitude of gratitude. </a:t>
            </a:r>
          </a:p>
          <a:p>
            <a:r>
              <a:rPr lang="en-US" b="1" dirty="0"/>
              <a:t>Thanksgiving is fostered for what we have and all the good we can do with it. </a:t>
            </a:r>
          </a:p>
          <a:p>
            <a:r>
              <a:rPr lang="en-US" b="1" dirty="0"/>
              <a:t>Jealousy focuses on what others have and how we wish we had it. </a:t>
            </a:r>
          </a:p>
          <a:p>
            <a:r>
              <a:rPr lang="en-US" b="1" dirty="0"/>
              <a:t>Envy judges people unworthy of having what they have. </a:t>
            </a:r>
          </a:p>
          <a:p>
            <a:r>
              <a:rPr lang="en-US" b="1" dirty="0"/>
              <a:t>How selfish and misguided Christians can be.</a:t>
            </a:r>
          </a:p>
          <a:p>
            <a:r>
              <a:rPr lang="en-US" b="1" dirty="0"/>
              <a:t>But when Christians repay evil with good and return blessing for cursing, they use weapons of light.</a:t>
            </a:r>
          </a:p>
          <a:p>
            <a:r>
              <a:rPr lang="en-US" b="1" dirty="0"/>
              <a:t>Throw down envy and strife and all that provides for them.</a:t>
            </a:r>
          </a:p>
          <a:p>
            <a:endParaRPr lang="en-US" b="1" dirty="0"/>
          </a:p>
        </p:txBody>
      </p:sp>
    </p:spTree>
    <p:extLst>
      <p:ext uri="{BB962C8B-B14F-4D97-AF65-F5344CB8AC3E}">
        <p14:creationId xmlns:p14="http://schemas.microsoft.com/office/powerpoint/2010/main" val="4437207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BC2C-42D2-4D8B-B918-FECFA0CBAEED}"/>
              </a:ext>
            </a:extLst>
          </p:cNvPr>
          <p:cNvSpPr>
            <a:spLocks noGrp="1"/>
          </p:cNvSpPr>
          <p:nvPr>
            <p:ph type="title"/>
          </p:nvPr>
        </p:nvSpPr>
        <p:spPr>
          <a:xfrm>
            <a:off x="1522413" y="381000"/>
            <a:ext cx="9144001" cy="685800"/>
          </a:xfrm>
        </p:spPr>
        <p:txBody>
          <a:bodyPr/>
          <a:lstStyle/>
          <a:p>
            <a:r>
              <a:rPr lang="en-US" dirty="0"/>
              <a:t>Throw Down – Cut Off The Provision</a:t>
            </a:r>
          </a:p>
        </p:txBody>
      </p:sp>
      <p:sp>
        <p:nvSpPr>
          <p:cNvPr id="3" name="Content Placeholder 2">
            <a:extLst>
              <a:ext uri="{FF2B5EF4-FFF2-40B4-BE49-F238E27FC236}">
                <a16:creationId xmlns:a16="http://schemas.microsoft.com/office/drawing/2014/main" id="{E432D522-7678-452D-BBA8-338E9E35B2F3}"/>
              </a:ext>
            </a:extLst>
          </p:cNvPr>
          <p:cNvSpPr>
            <a:spLocks noGrp="1"/>
          </p:cNvSpPr>
          <p:nvPr>
            <p:ph idx="1"/>
          </p:nvPr>
        </p:nvSpPr>
        <p:spPr>
          <a:xfrm>
            <a:off x="912813" y="1219201"/>
            <a:ext cx="9743992" cy="5638800"/>
          </a:xfrm>
        </p:spPr>
        <p:txBody>
          <a:bodyPr>
            <a:normAutofit fontScale="92500" lnSpcReduction="10000"/>
          </a:bodyPr>
          <a:lstStyle/>
          <a:p>
            <a:r>
              <a:rPr lang="en-US" b="1" dirty="0"/>
              <a:t>These observations about cutting off provision in spiritual warfare are not to suggest one error or sin is better than another or less than another. </a:t>
            </a:r>
          </a:p>
          <a:p>
            <a:r>
              <a:rPr lang="en-US" b="1" dirty="0"/>
              <a:t>There is a compounding relationship, and one thing easily leads to another and can sustain another. </a:t>
            </a:r>
          </a:p>
          <a:p>
            <a:r>
              <a:rPr lang="en-US" b="1" dirty="0"/>
              <a:t>Be encouraged for the good things – the armor of light – compound as well. </a:t>
            </a:r>
          </a:p>
          <a:p>
            <a:r>
              <a:rPr lang="en-US" b="1" dirty="0"/>
              <a:t>This realization can help us understand to use our tools and weapons to attack and control the enemy’s provision. Cut them off!</a:t>
            </a:r>
          </a:p>
          <a:p>
            <a:r>
              <a:rPr lang="en-US" b="1" dirty="0"/>
              <a:t> Cut off even the provisions for envy, lust, and drunkenness.</a:t>
            </a:r>
          </a:p>
          <a:p>
            <a:r>
              <a:rPr lang="en-US" b="1" dirty="0"/>
              <a:t>Again, Paul does not give an exhaustive list of sin, but these pairs certainly show us how we do not want to provide for any of the lusts of the flesh. </a:t>
            </a:r>
          </a:p>
          <a:p>
            <a:r>
              <a:rPr lang="en-US" b="1" dirty="0"/>
              <a:t>The side that is supplied wins. You choose your side.</a:t>
            </a:r>
          </a:p>
          <a:p>
            <a:endParaRPr lang="en-US" b="1" dirty="0"/>
          </a:p>
        </p:txBody>
      </p:sp>
    </p:spTree>
    <p:extLst>
      <p:ext uri="{BB962C8B-B14F-4D97-AF65-F5344CB8AC3E}">
        <p14:creationId xmlns:p14="http://schemas.microsoft.com/office/powerpoint/2010/main" val="42013501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A68F-CD14-4BF4-8AC9-85AFD3D79D74}"/>
              </a:ext>
            </a:extLst>
          </p:cNvPr>
          <p:cNvSpPr>
            <a:spLocks noGrp="1"/>
          </p:cNvSpPr>
          <p:nvPr>
            <p:ph type="title"/>
          </p:nvPr>
        </p:nvSpPr>
        <p:spPr/>
        <p:txBody>
          <a:bodyPr/>
          <a:lstStyle/>
          <a:p>
            <a:r>
              <a:rPr lang="en-US" dirty="0"/>
              <a:t>Put On Jesus Christ</a:t>
            </a:r>
            <a:br>
              <a:rPr lang="en-US" dirty="0"/>
            </a:br>
            <a:endParaRPr lang="en-US" dirty="0"/>
          </a:p>
        </p:txBody>
      </p:sp>
      <p:sp>
        <p:nvSpPr>
          <p:cNvPr id="3" name="Content Placeholder 2">
            <a:extLst>
              <a:ext uri="{FF2B5EF4-FFF2-40B4-BE49-F238E27FC236}">
                <a16:creationId xmlns:a16="http://schemas.microsoft.com/office/drawing/2014/main" id="{6BF3447A-7712-4A43-B214-0833F77B97CB}"/>
              </a:ext>
            </a:extLst>
          </p:cNvPr>
          <p:cNvSpPr>
            <a:spLocks noGrp="1"/>
          </p:cNvSpPr>
          <p:nvPr>
            <p:ph idx="1"/>
          </p:nvPr>
        </p:nvSpPr>
        <p:spPr>
          <a:xfrm>
            <a:off x="989013" y="1295401"/>
            <a:ext cx="7238999" cy="5334000"/>
          </a:xfrm>
        </p:spPr>
        <p:txBody>
          <a:bodyPr>
            <a:normAutofit lnSpcReduction="10000"/>
          </a:bodyPr>
          <a:lstStyle/>
          <a:p>
            <a:r>
              <a:rPr lang="en-US" b="1" dirty="0"/>
              <a:t>This paragraph of scripture ends with an exhortation to put on Christ.</a:t>
            </a:r>
          </a:p>
          <a:p>
            <a:r>
              <a:rPr lang="en-US" b="1" dirty="0"/>
              <a:t>“But put on the Lord Jesus Christ, and make no provision for the flesh, to fulfill its lusts” (Rom 13:14, NKJV).</a:t>
            </a:r>
          </a:p>
          <a:p>
            <a:r>
              <a:rPr lang="en-US" b="1" dirty="0"/>
              <a:t>As Christians put on the Lord Jesus Christ, they must act to make provisions for His side and not for the lusts of the flesh.</a:t>
            </a:r>
          </a:p>
          <a:p>
            <a:r>
              <a:rPr lang="en-US" b="1" dirty="0"/>
              <a:t> One puts on Christ, initially, through baptism – immersion in water (Rom. 6:3-4; Gal. 3:26-27). </a:t>
            </a:r>
          </a:p>
          <a:p>
            <a:r>
              <a:rPr lang="en-US" b="1" dirty="0"/>
              <a:t>In this response of faith and obedience to the gospel message, a relationship with God is changed, and one becomes a child of God and a soldier of light. </a:t>
            </a:r>
          </a:p>
          <a:p>
            <a:endParaRPr lang="en-US" b="1" dirty="0"/>
          </a:p>
          <a:p>
            <a:endParaRPr lang="en-US" b="1" dirty="0"/>
          </a:p>
        </p:txBody>
      </p:sp>
      <p:pic>
        <p:nvPicPr>
          <p:cNvPr id="1026" name="Picture 2" descr="Image result for light'">
            <a:extLst>
              <a:ext uri="{FF2B5EF4-FFF2-40B4-BE49-F238E27FC236}">
                <a16:creationId xmlns:a16="http://schemas.microsoft.com/office/drawing/2014/main" id="{144B1AE4-32F7-4CE0-A56F-0B8E10BFC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6612" y="1752600"/>
            <a:ext cx="3413124" cy="32765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9999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AE43-16C2-43A9-BAAC-4F23C2161636}"/>
              </a:ext>
            </a:extLst>
          </p:cNvPr>
          <p:cNvSpPr>
            <a:spLocks noGrp="1"/>
          </p:cNvSpPr>
          <p:nvPr>
            <p:ph type="title"/>
          </p:nvPr>
        </p:nvSpPr>
        <p:spPr>
          <a:xfrm>
            <a:off x="1065213" y="177282"/>
            <a:ext cx="6168570" cy="914400"/>
          </a:xfrm>
        </p:spPr>
        <p:txBody>
          <a:bodyPr/>
          <a:lstStyle/>
          <a:p>
            <a:r>
              <a:rPr lang="en-US" dirty="0"/>
              <a:t>Put On Jesus Christ</a:t>
            </a:r>
          </a:p>
        </p:txBody>
      </p:sp>
      <p:sp>
        <p:nvSpPr>
          <p:cNvPr id="3" name="Content Placeholder 2">
            <a:extLst>
              <a:ext uri="{FF2B5EF4-FFF2-40B4-BE49-F238E27FC236}">
                <a16:creationId xmlns:a16="http://schemas.microsoft.com/office/drawing/2014/main" id="{F8D83870-3953-4537-8618-F53BFBFD55BC}"/>
              </a:ext>
            </a:extLst>
          </p:cNvPr>
          <p:cNvSpPr>
            <a:spLocks noGrp="1"/>
          </p:cNvSpPr>
          <p:nvPr>
            <p:ph idx="1"/>
          </p:nvPr>
        </p:nvSpPr>
        <p:spPr>
          <a:xfrm>
            <a:off x="303213" y="1295400"/>
            <a:ext cx="6934200" cy="5562600"/>
          </a:xfrm>
        </p:spPr>
        <p:txBody>
          <a:bodyPr>
            <a:normAutofit lnSpcReduction="10000"/>
          </a:bodyPr>
          <a:lstStyle/>
          <a:p>
            <a:r>
              <a:rPr lang="en-US" b="1" dirty="0"/>
              <a:t>As Christians grow in faith and learn His word, they continue to add to, understand better, and expertly handle all the weapons of light. </a:t>
            </a:r>
          </a:p>
          <a:p>
            <a:r>
              <a:rPr lang="en-US" b="1" dirty="0"/>
              <a:t>Christians put on Christ in baptism and continue to put on Christ each day as they </a:t>
            </a:r>
            <a:r>
              <a:rPr lang="en-US" b="1" i="1" dirty="0"/>
              <a:t>cast off the works of darkness and put on the armor of light</a:t>
            </a:r>
            <a:r>
              <a:rPr lang="en-US" b="1" dirty="0"/>
              <a:t>. </a:t>
            </a:r>
          </a:p>
          <a:p>
            <a:r>
              <a:rPr lang="en-US" b="1" dirty="0"/>
              <a:t>Preachers have long exhorted Christians along these same lines. </a:t>
            </a:r>
          </a:p>
          <a:p>
            <a:r>
              <a:rPr lang="en-US" b="1" dirty="0"/>
              <a:t>In the early second century, they wrote encouraging saints to arm themselves in Christ and rally to spiritual combat. </a:t>
            </a:r>
          </a:p>
          <a:p>
            <a:r>
              <a:rPr lang="en-US" b="1" dirty="0"/>
              <a:t>Resisting lust has always been a battle. </a:t>
            </a:r>
          </a:p>
          <a:p>
            <a:endParaRPr lang="en-US" b="1" dirty="0"/>
          </a:p>
        </p:txBody>
      </p:sp>
      <p:pic>
        <p:nvPicPr>
          <p:cNvPr id="5" name="Picture 4">
            <a:extLst>
              <a:ext uri="{FF2B5EF4-FFF2-40B4-BE49-F238E27FC236}">
                <a16:creationId xmlns:a16="http://schemas.microsoft.com/office/drawing/2014/main" id="{A2EF0FA2-3719-4F68-89A9-85C097F1F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782" y="-26437"/>
            <a:ext cx="4955043" cy="6858000"/>
          </a:xfrm>
          <a:prstGeom prst="rect">
            <a:avLst/>
          </a:prstGeom>
        </p:spPr>
      </p:pic>
    </p:spTree>
    <p:extLst>
      <p:ext uri="{BB962C8B-B14F-4D97-AF65-F5344CB8AC3E}">
        <p14:creationId xmlns:p14="http://schemas.microsoft.com/office/powerpoint/2010/main" val="10965524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4BB2-3229-4ACE-91A6-829CFB7482EE}"/>
              </a:ext>
            </a:extLst>
          </p:cNvPr>
          <p:cNvSpPr>
            <a:spLocks noGrp="1"/>
          </p:cNvSpPr>
          <p:nvPr>
            <p:ph type="title"/>
          </p:nvPr>
        </p:nvSpPr>
        <p:spPr>
          <a:xfrm rot="16200000">
            <a:off x="9290890" y="1966426"/>
            <a:ext cx="4771053" cy="838200"/>
          </a:xfrm>
        </p:spPr>
        <p:txBody>
          <a:bodyPr/>
          <a:lstStyle/>
          <a:p>
            <a:r>
              <a:rPr lang="en-US" dirty="0"/>
              <a:t>Put On Jesus Christ</a:t>
            </a:r>
          </a:p>
        </p:txBody>
      </p:sp>
      <p:sp>
        <p:nvSpPr>
          <p:cNvPr id="3" name="Content Placeholder 2">
            <a:extLst>
              <a:ext uri="{FF2B5EF4-FFF2-40B4-BE49-F238E27FC236}">
                <a16:creationId xmlns:a16="http://schemas.microsoft.com/office/drawing/2014/main" id="{429B5AE5-31E1-449F-AF15-9C1EC9854EA9}"/>
              </a:ext>
            </a:extLst>
          </p:cNvPr>
          <p:cNvSpPr>
            <a:spLocks noGrp="1"/>
          </p:cNvSpPr>
          <p:nvPr>
            <p:ph idx="1"/>
          </p:nvPr>
        </p:nvSpPr>
        <p:spPr>
          <a:xfrm>
            <a:off x="303213" y="76200"/>
            <a:ext cx="11201400" cy="6705599"/>
          </a:xfrm>
        </p:spPr>
        <p:txBody>
          <a:bodyPr>
            <a:noAutofit/>
          </a:bodyPr>
          <a:lstStyle/>
          <a:p>
            <a:r>
              <a:rPr lang="en-US" sz="2600" dirty="0"/>
              <a:t> Ignatius wrote to Polycarp on the duties of the Christian Flock: </a:t>
            </a:r>
          </a:p>
          <a:p>
            <a:r>
              <a:rPr lang="en-US" sz="2600" dirty="0"/>
              <a:t>“Please ye Him under whom ye fight, and from whom ye receive your wages. Let none of you be found a deserter. Let your baptism endure as your arms; your faith as your helmet; your love as your spear; your patience as a complete panoply.”</a:t>
            </a:r>
          </a:p>
          <a:p>
            <a:pPr lvl="1"/>
            <a:r>
              <a:rPr lang="en-US" sz="1200" dirty="0"/>
              <a:t>Ignatius, “Epistle of Ignatius to Polycarp, VI. 2” in Alexander Roberts and James Donaldson ed. </a:t>
            </a:r>
            <a:r>
              <a:rPr lang="en-US" sz="1200" i="1" dirty="0"/>
              <a:t>Ante-Nicene Fathers Vol. 1</a:t>
            </a:r>
            <a:r>
              <a:rPr lang="en-US" sz="1200" dirty="0"/>
              <a:t> (Peabody, MA: Hendrickson Publishers 1885, Reprint 2012), 95</a:t>
            </a:r>
          </a:p>
          <a:p>
            <a:r>
              <a:rPr lang="en-US" sz="2600" dirty="0"/>
              <a:t> The Shepherd of </a:t>
            </a:r>
            <a:r>
              <a:rPr lang="en-US" sz="2600" dirty="0" err="1"/>
              <a:t>Hermas</a:t>
            </a:r>
            <a:r>
              <a:rPr lang="en-US" sz="2600" dirty="0"/>
              <a:t>, Christians must fight evil desires: </a:t>
            </a:r>
          </a:p>
          <a:p>
            <a:r>
              <a:rPr lang="en-US" sz="2600" dirty="0"/>
              <a:t>“You must refrain from evil desires, that by refraining ye may live to God. But as many as are mastered by them, and do not resist them, will perish at the last, for these desires are fatal. Put you on, then, the desire of righteousness; and arming yourself with the fear of the Lord, resist them. For the fear of the Lord dwells in good desire. But if evil desire sees you armed with the fear of God, and resisting it, it will flee far from you, and it will no longer appear to you, for it fears your armor.” </a:t>
            </a:r>
          </a:p>
          <a:p>
            <a:pPr lvl="1"/>
            <a:r>
              <a:rPr lang="en-US" sz="1200" dirty="0"/>
              <a:t>“The Shepherd of </a:t>
            </a:r>
            <a:r>
              <a:rPr lang="en-US" sz="1200" dirty="0" err="1"/>
              <a:t>Hermas</a:t>
            </a:r>
            <a:r>
              <a:rPr lang="en-US" sz="1200" dirty="0"/>
              <a:t> Book II, Commandment 12, Chapter 2” in Alexander Roberts and James Donaldson ed. </a:t>
            </a:r>
            <a:r>
              <a:rPr lang="en-US" sz="1200" i="1" dirty="0"/>
              <a:t>Ante-Nicene Fathers Vol. 2</a:t>
            </a:r>
            <a:r>
              <a:rPr lang="en-US" sz="1200" dirty="0"/>
              <a:t> (Peabody, MA: Hendrickson Publishers 1885, Reprint 2012), 28-29</a:t>
            </a:r>
          </a:p>
        </p:txBody>
      </p:sp>
    </p:spTree>
    <p:extLst>
      <p:ext uri="{BB962C8B-B14F-4D97-AF65-F5344CB8AC3E}">
        <p14:creationId xmlns:p14="http://schemas.microsoft.com/office/powerpoint/2010/main" val="1501937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5065-9726-412C-8E85-E4A8DE980378}"/>
              </a:ext>
            </a:extLst>
          </p:cNvPr>
          <p:cNvSpPr>
            <a:spLocks noGrp="1"/>
          </p:cNvSpPr>
          <p:nvPr>
            <p:ph type="title"/>
          </p:nvPr>
        </p:nvSpPr>
        <p:spPr>
          <a:xfrm>
            <a:off x="7923212" y="715167"/>
            <a:ext cx="3200401" cy="685800"/>
          </a:xfrm>
        </p:spPr>
        <p:txBody>
          <a:bodyPr/>
          <a:lstStyle/>
          <a:p>
            <a:r>
              <a:rPr lang="en-US" dirty="0"/>
              <a:t>Introduction</a:t>
            </a:r>
          </a:p>
        </p:txBody>
      </p:sp>
      <p:sp>
        <p:nvSpPr>
          <p:cNvPr id="3" name="Content Placeholder 2">
            <a:extLst>
              <a:ext uri="{FF2B5EF4-FFF2-40B4-BE49-F238E27FC236}">
                <a16:creationId xmlns:a16="http://schemas.microsoft.com/office/drawing/2014/main" id="{DA3259CF-70F3-49C3-A0D5-B8E6B39741E2}"/>
              </a:ext>
            </a:extLst>
          </p:cNvPr>
          <p:cNvSpPr>
            <a:spLocks noGrp="1"/>
          </p:cNvSpPr>
          <p:nvPr>
            <p:ph idx="1"/>
          </p:nvPr>
        </p:nvSpPr>
        <p:spPr>
          <a:xfrm>
            <a:off x="215019" y="1"/>
            <a:ext cx="7098594" cy="6808236"/>
          </a:xfrm>
        </p:spPr>
        <p:txBody>
          <a:bodyPr>
            <a:noAutofit/>
          </a:bodyPr>
          <a:lstStyle/>
          <a:p>
            <a:pPr lvl="0" eaLnBrk="0" fontAlgn="base" hangingPunct="0">
              <a:lnSpc>
                <a:spcPct val="100000"/>
              </a:lnSpc>
              <a:spcBef>
                <a:spcPct val="0"/>
              </a:spcBef>
              <a:spcAft>
                <a:spcPct val="0"/>
              </a:spcAft>
              <a:buClrTx/>
              <a:buSzTx/>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After Petersburg surrendered, a mere two weeks passed before both Generals met at Appomattox Court House, VA where General Lee surrendered the war. </a:t>
            </a:r>
          </a:p>
          <a:p>
            <a:pPr lvl="0" eaLnBrk="0" fontAlgn="base" hangingPunct="0">
              <a:lnSpc>
                <a:spcPct val="100000"/>
              </a:lnSpc>
              <a:spcBef>
                <a:spcPct val="0"/>
              </a:spcBef>
              <a:spcAft>
                <a:spcPct val="0"/>
              </a:spcAft>
              <a:buClrTx/>
              <a:buSzTx/>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The military lesson is sobering. A war is not always won by momentary tactics or valor, but with the ability to continue, persevere, make provisions, resupply and go another round. The side who is supplied will be victorious. Who has the proper provisions? The side who has provisions will be victorious.</a:t>
            </a:r>
          </a:p>
          <a:p>
            <a:pPr lvl="0" eaLnBrk="0" fontAlgn="base" hangingPunct="0">
              <a:lnSpc>
                <a:spcPct val="100000"/>
              </a:lnSpc>
              <a:spcBef>
                <a:spcPct val="0"/>
              </a:spcBef>
              <a:spcAft>
                <a:spcPct val="0"/>
              </a:spcAft>
              <a:buClrTx/>
              <a:buSzTx/>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In warfare, the difference between victory and defeat can come down to provisions. </a:t>
            </a:r>
          </a:p>
          <a:p>
            <a:pPr lvl="0" eaLnBrk="0" fontAlgn="base" hangingPunct="0">
              <a:lnSpc>
                <a:spcPct val="100000"/>
              </a:lnSpc>
              <a:spcBef>
                <a:spcPct val="0"/>
              </a:spcBef>
              <a:spcAft>
                <a:spcPct val="0"/>
              </a:spcAft>
              <a:buClrTx/>
              <a:buSzTx/>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If one army can cut off the other army’s line of supply, communication, and/or reinforcement, then victory is only a matter of time. </a:t>
            </a:r>
            <a:endParaRPr lang="en-US" altLang="en-US" sz="2800" dirty="0">
              <a:latin typeface="Arial" panose="020B0604020202020204" pitchFamily="34" charset="0"/>
            </a:endParaRPr>
          </a:p>
          <a:p>
            <a:endParaRPr lang="en-US" sz="2800" dirty="0"/>
          </a:p>
        </p:txBody>
      </p:sp>
      <p:pic>
        <p:nvPicPr>
          <p:cNvPr id="5122" name="Picture 2" descr="Image result for grant and Lee">
            <a:extLst>
              <a:ext uri="{FF2B5EF4-FFF2-40B4-BE49-F238E27FC236}">
                <a16:creationId xmlns:a16="http://schemas.microsoft.com/office/drawing/2014/main" id="{3C31E10F-22D0-463E-A356-E66A801C23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6012" y="2113022"/>
            <a:ext cx="4507795" cy="2631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2372576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932C-ACA8-4761-B2E9-09218E97C163}"/>
              </a:ext>
            </a:extLst>
          </p:cNvPr>
          <p:cNvSpPr>
            <a:spLocks noGrp="1"/>
          </p:cNvSpPr>
          <p:nvPr>
            <p:ph type="title"/>
          </p:nvPr>
        </p:nvSpPr>
        <p:spPr>
          <a:xfrm>
            <a:off x="1141412" y="152400"/>
            <a:ext cx="9144001" cy="914400"/>
          </a:xfrm>
        </p:spPr>
        <p:txBody>
          <a:bodyPr/>
          <a:lstStyle/>
          <a:p>
            <a:r>
              <a:rPr lang="en-US" dirty="0"/>
              <a:t>Put On Jesus Christ</a:t>
            </a:r>
          </a:p>
        </p:txBody>
      </p:sp>
      <p:sp>
        <p:nvSpPr>
          <p:cNvPr id="3" name="Content Placeholder 2">
            <a:extLst>
              <a:ext uri="{FF2B5EF4-FFF2-40B4-BE49-F238E27FC236}">
                <a16:creationId xmlns:a16="http://schemas.microsoft.com/office/drawing/2014/main" id="{5C3B8365-C569-435D-82E6-0AB0E54D6B51}"/>
              </a:ext>
            </a:extLst>
          </p:cNvPr>
          <p:cNvSpPr>
            <a:spLocks noGrp="1"/>
          </p:cNvSpPr>
          <p:nvPr>
            <p:ph idx="1"/>
          </p:nvPr>
        </p:nvSpPr>
        <p:spPr>
          <a:xfrm>
            <a:off x="531812" y="1371599"/>
            <a:ext cx="5943599" cy="5486401"/>
          </a:xfrm>
        </p:spPr>
        <p:txBody>
          <a:bodyPr>
            <a:normAutofit fontScale="92500" lnSpcReduction="10000"/>
          </a:bodyPr>
          <a:lstStyle/>
          <a:p>
            <a:r>
              <a:rPr lang="en-US" dirty="0"/>
              <a:t>Through the ages, Christians have dressed themselves through baptism, faith, love, and patience. </a:t>
            </a:r>
          </a:p>
          <a:p>
            <a:r>
              <a:rPr lang="en-US" dirty="0"/>
              <a:t>They have also clothed themselves with the fear of the Lord. It has not changed because scripture (such as Romans 13:11-14) has not changed.</a:t>
            </a:r>
          </a:p>
          <a:p>
            <a:r>
              <a:rPr lang="en-US" i="1" dirty="0"/>
              <a:t>Cast off the works of darkness and put on the armor of light</a:t>
            </a:r>
            <a:r>
              <a:rPr lang="en-US" dirty="0"/>
              <a:t>. It’s your choice, today.</a:t>
            </a:r>
          </a:p>
          <a:p>
            <a:r>
              <a:rPr lang="en-US" dirty="0"/>
              <a:t> </a:t>
            </a:r>
          </a:p>
          <a:p>
            <a:r>
              <a:rPr lang="en-US" b="1" dirty="0"/>
              <a:t>Further Reading: </a:t>
            </a:r>
            <a:r>
              <a:rPr lang="en-US" dirty="0"/>
              <a:t>Brent Moody, “’Put on the Armor of Light’: Imitating Christ” in David </a:t>
            </a:r>
            <a:r>
              <a:rPr lang="en-US" dirty="0" err="1"/>
              <a:t>McClister</a:t>
            </a:r>
            <a:r>
              <a:rPr lang="en-US" dirty="0"/>
              <a:t>, ed., </a:t>
            </a:r>
            <a:r>
              <a:rPr lang="en-US" i="1" dirty="0"/>
              <a:t>Light Shall Shine Out of Darkness</a:t>
            </a:r>
            <a:r>
              <a:rPr lang="en-US" dirty="0"/>
              <a:t> (Temple Terrace, FL: Florida College Press, 2015) 179-196</a:t>
            </a:r>
          </a:p>
          <a:p>
            <a:endParaRPr lang="en-US" dirty="0"/>
          </a:p>
        </p:txBody>
      </p:sp>
      <p:pic>
        <p:nvPicPr>
          <p:cNvPr id="5" name="Picture 4">
            <a:extLst>
              <a:ext uri="{FF2B5EF4-FFF2-40B4-BE49-F238E27FC236}">
                <a16:creationId xmlns:a16="http://schemas.microsoft.com/office/drawing/2014/main" id="{4B95B7B3-52DD-4FFC-B5E1-EE514025D7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2222"/>
          <a:stretch/>
        </p:blipFill>
        <p:spPr>
          <a:xfrm>
            <a:off x="7008812" y="354245"/>
            <a:ext cx="4648201" cy="62182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06148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2319-54A5-4DB3-B118-67C1E82D62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193773-E98F-469C-A82C-DF92142B9D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202865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F23-4BD0-4C91-B575-8018540DD88B}"/>
              </a:ext>
            </a:extLst>
          </p:cNvPr>
          <p:cNvSpPr>
            <a:spLocks noGrp="1"/>
          </p:cNvSpPr>
          <p:nvPr>
            <p:ph type="title"/>
          </p:nvPr>
        </p:nvSpPr>
        <p:spPr>
          <a:xfrm>
            <a:off x="1522413" y="381000"/>
            <a:ext cx="9144001" cy="762000"/>
          </a:xfrm>
        </p:spPr>
        <p:txBody>
          <a:bodyPr/>
          <a:lstStyle/>
          <a:p>
            <a:r>
              <a:rPr lang="en-US" dirty="0"/>
              <a:t>Christian’s Warfare</a:t>
            </a:r>
          </a:p>
        </p:txBody>
      </p:sp>
      <p:sp>
        <p:nvSpPr>
          <p:cNvPr id="3" name="Content Placeholder 2">
            <a:extLst>
              <a:ext uri="{FF2B5EF4-FFF2-40B4-BE49-F238E27FC236}">
                <a16:creationId xmlns:a16="http://schemas.microsoft.com/office/drawing/2014/main" id="{74DE4D44-9A75-4C25-8903-E456C872DB5B}"/>
              </a:ext>
            </a:extLst>
          </p:cNvPr>
          <p:cNvSpPr>
            <a:spLocks noGrp="1"/>
          </p:cNvSpPr>
          <p:nvPr>
            <p:ph idx="1"/>
          </p:nvPr>
        </p:nvSpPr>
        <p:spPr>
          <a:xfrm>
            <a:off x="989013" y="1371600"/>
            <a:ext cx="9667792" cy="5105399"/>
          </a:xfrm>
        </p:spPr>
        <p:txBody>
          <a:bodyPr>
            <a:normAutofit lnSpcReduction="10000"/>
          </a:bodyPr>
          <a:lstStyle/>
          <a:p>
            <a:r>
              <a:rPr lang="en-US" b="1" dirty="0"/>
              <a:t>Christians are called to urgent action. </a:t>
            </a:r>
          </a:p>
          <a:p>
            <a:r>
              <a:rPr lang="en-US" b="1" dirty="0"/>
              <a:t>Today Christians choose to equip themselves and make provisions. </a:t>
            </a:r>
          </a:p>
          <a:p>
            <a:r>
              <a:rPr lang="en-US" b="1" dirty="0"/>
              <a:t>Shall they take up weapons of light or provide for the works of darkness? </a:t>
            </a:r>
          </a:p>
          <a:p>
            <a:r>
              <a:rPr lang="en-US" b="1" dirty="0"/>
              <a:t>The side that is supplied will be victorious in their lives. </a:t>
            </a:r>
          </a:p>
          <a:p>
            <a:r>
              <a:rPr lang="en-US" b="1" dirty="0"/>
              <a:t>The Holy Spirit and Paul will not have Christians failing in their spiritual service and warfare because of a lack of provision. </a:t>
            </a:r>
          </a:p>
          <a:p>
            <a:r>
              <a:rPr lang="en-US" b="1" dirty="0"/>
              <a:t>A quick reading of Romans 12-13 provides ample actions and attitudes befitting God’s people capped off by these final exhortations to cast off works of darkness and put on the armor of light. </a:t>
            </a:r>
          </a:p>
          <a:p>
            <a:endParaRPr lang="en-US" b="1" dirty="0"/>
          </a:p>
        </p:txBody>
      </p:sp>
    </p:spTree>
    <p:extLst>
      <p:ext uri="{BB962C8B-B14F-4D97-AF65-F5344CB8AC3E}">
        <p14:creationId xmlns:p14="http://schemas.microsoft.com/office/powerpoint/2010/main" val="5522453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045A-100E-42FF-93DC-B38C374C611E}"/>
              </a:ext>
            </a:extLst>
          </p:cNvPr>
          <p:cNvSpPr>
            <a:spLocks noGrp="1"/>
          </p:cNvSpPr>
          <p:nvPr>
            <p:ph type="title"/>
          </p:nvPr>
        </p:nvSpPr>
        <p:spPr>
          <a:xfrm>
            <a:off x="989012" y="152399"/>
            <a:ext cx="9144001" cy="762000"/>
          </a:xfrm>
        </p:spPr>
        <p:txBody>
          <a:bodyPr/>
          <a:lstStyle/>
          <a:p>
            <a:r>
              <a:rPr lang="en-US" dirty="0"/>
              <a:t>Christian’s Warfare</a:t>
            </a:r>
          </a:p>
        </p:txBody>
      </p:sp>
      <p:sp>
        <p:nvSpPr>
          <p:cNvPr id="3" name="Content Placeholder 2">
            <a:extLst>
              <a:ext uri="{FF2B5EF4-FFF2-40B4-BE49-F238E27FC236}">
                <a16:creationId xmlns:a16="http://schemas.microsoft.com/office/drawing/2014/main" id="{44B9B73D-B172-48C7-8EAF-76C63F6F71F5}"/>
              </a:ext>
            </a:extLst>
          </p:cNvPr>
          <p:cNvSpPr>
            <a:spLocks noGrp="1"/>
          </p:cNvSpPr>
          <p:nvPr>
            <p:ph idx="1"/>
          </p:nvPr>
        </p:nvSpPr>
        <p:spPr>
          <a:xfrm>
            <a:off x="760412" y="990600"/>
            <a:ext cx="10515599" cy="5486399"/>
          </a:xfrm>
        </p:spPr>
        <p:txBody>
          <a:bodyPr>
            <a:normAutofit fontScale="92500" lnSpcReduction="10000"/>
          </a:bodyPr>
          <a:lstStyle/>
          <a:p>
            <a:r>
              <a:rPr lang="en-US" dirty="0"/>
              <a:t>Put on Jesus in your life. Make provision for the right side – the Light – and cut off supplies for the enemy. </a:t>
            </a:r>
          </a:p>
          <a:p>
            <a:r>
              <a:rPr lang="en-US" dirty="0"/>
              <a:t>“Light” wins over “Lust” because “Light” is well supplied. </a:t>
            </a:r>
          </a:p>
          <a:p>
            <a:r>
              <a:rPr lang="en-US" dirty="0"/>
              <a:t>Yet the spiritual defeats, the sins Christians may practice, are because they make provisions for the lust of the flesh. </a:t>
            </a:r>
          </a:p>
          <a:p>
            <a:r>
              <a:rPr lang="en-US" dirty="0"/>
              <a:t>They fail to cast off the provisions for the lusts and therefore fail to cut off the works of darkness themselves. </a:t>
            </a:r>
          </a:p>
          <a:p>
            <a:r>
              <a:rPr lang="en-US" dirty="0"/>
              <a:t>Do not make provision for the “Lust” but supply the “Light”.</a:t>
            </a:r>
          </a:p>
          <a:p>
            <a:r>
              <a:rPr lang="en-US" dirty="0"/>
              <a:t>There are three steps to casting off the works of darkness and putting on the armor of light: </a:t>
            </a:r>
          </a:p>
          <a:p>
            <a:pPr lvl="1"/>
            <a:r>
              <a:rPr lang="en-US" dirty="0"/>
              <a:t>wake up, </a:t>
            </a:r>
          </a:p>
          <a:p>
            <a:pPr lvl="1"/>
            <a:r>
              <a:rPr lang="en-US" dirty="0"/>
              <a:t>suit up, </a:t>
            </a:r>
          </a:p>
          <a:p>
            <a:pPr lvl="1"/>
            <a:r>
              <a:rPr lang="en-US" dirty="0"/>
              <a:t>throw down.</a:t>
            </a:r>
          </a:p>
          <a:p>
            <a:endParaRPr lang="en-US" dirty="0"/>
          </a:p>
        </p:txBody>
      </p:sp>
      <p:pic>
        <p:nvPicPr>
          <p:cNvPr id="4098" name="Picture 2" descr="Image result for dark to light">
            <a:extLst>
              <a:ext uri="{FF2B5EF4-FFF2-40B4-BE49-F238E27FC236}">
                <a16:creationId xmlns:a16="http://schemas.microsoft.com/office/drawing/2014/main" id="{642842E3-8170-4E95-9895-03B51ACA4F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5412" y="4716575"/>
            <a:ext cx="2662466" cy="1996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3180606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053B-792B-483B-B127-77735C0235F8}"/>
              </a:ext>
            </a:extLst>
          </p:cNvPr>
          <p:cNvSpPr>
            <a:spLocks noGrp="1"/>
          </p:cNvSpPr>
          <p:nvPr>
            <p:ph type="title"/>
          </p:nvPr>
        </p:nvSpPr>
        <p:spPr>
          <a:xfrm>
            <a:off x="989012" y="228600"/>
            <a:ext cx="9144001" cy="762000"/>
          </a:xfrm>
        </p:spPr>
        <p:txBody>
          <a:bodyPr/>
          <a:lstStyle/>
          <a:p>
            <a:r>
              <a:rPr lang="en-US" dirty="0"/>
              <a:t>Christian’s Warfare</a:t>
            </a:r>
          </a:p>
        </p:txBody>
      </p:sp>
      <p:sp>
        <p:nvSpPr>
          <p:cNvPr id="3" name="Content Placeholder 2">
            <a:extLst>
              <a:ext uri="{FF2B5EF4-FFF2-40B4-BE49-F238E27FC236}">
                <a16:creationId xmlns:a16="http://schemas.microsoft.com/office/drawing/2014/main" id="{5F4BD962-7D0E-4F89-AA12-2BAA30DA1FAF}"/>
              </a:ext>
            </a:extLst>
          </p:cNvPr>
          <p:cNvSpPr>
            <a:spLocks noGrp="1"/>
          </p:cNvSpPr>
          <p:nvPr>
            <p:ph idx="1"/>
          </p:nvPr>
        </p:nvSpPr>
        <p:spPr>
          <a:xfrm>
            <a:off x="760412" y="1143000"/>
            <a:ext cx="10363199" cy="5714999"/>
          </a:xfrm>
        </p:spPr>
        <p:txBody>
          <a:bodyPr>
            <a:normAutofit/>
          </a:bodyPr>
          <a:lstStyle/>
          <a:p>
            <a:r>
              <a:rPr lang="en-US" sz="2600" b="1" dirty="0"/>
              <a:t>We are at war, and the victory will go to the side with the greatest provision.</a:t>
            </a:r>
          </a:p>
          <a:p>
            <a:r>
              <a:rPr lang="en-US" sz="2600" b="1" dirty="0"/>
              <a:t>When one considers </a:t>
            </a:r>
            <a:r>
              <a:rPr lang="en-US" sz="2600" b="1" i="1" dirty="0"/>
              <a:t>Casting Off the Works of Darkness and Putting On the Armor of Light</a:t>
            </a:r>
            <a:r>
              <a:rPr lang="en-US" sz="2600" b="1" dirty="0"/>
              <a:t>, the Holy Spirit directs our attention to the importance of “provision” in spiritual combat. </a:t>
            </a:r>
          </a:p>
          <a:p>
            <a:r>
              <a:rPr lang="en-US" sz="2600" b="1" dirty="0"/>
              <a:t> “And do this, knowing the time, that now it is high time to awake out of sleep; for now our salvation is nearer than when we first believed. The night is far spent, the day is at hand. Therefore let us cast off the works of darkness, and let us put on the armor of light. Let us walk properly, as in the day, not in revelry and drunkenness, not in lewdness and lust, not in strife and envy. But put on the Lord Jesus Christ, and make no provision for the flesh, to fulfill its lusts” (Rom 13:11-14, NKJV). </a:t>
            </a:r>
          </a:p>
          <a:p>
            <a:endParaRPr lang="en-US" sz="2600" b="1" dirty="0"/>
          </a:p>
        </p:txBody>
      </p:sp>
    </p:spTree>
    <p:extLst>
      <p:ext uri="{BB962C8B-B14F-4D97-AF65-F5344CB8AC3E}">
        <p14:creationId xmlns:p14="http://schemas.microsoft.com/office/powerpoint/2010/main" val="1014589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4A14-FDC4-4CAB-9F83-287D0CFD45C6}"/>
              </a:ext>
            </a:extLst>
          </p:cNvPr>
          <p:cNvSpPr>
            <a:spLocks noGrp="1"/>
          </p:cNvSpPr>
          <p:nvPr>
            <p:ph type="title"/>
          </p:nvPr>
        </p:nvSpPr>
        <p:spPr/>
        <p:txBody>
          <a:bodyPr>
            <a:normAutofit fontScale="90000"/>
          </a:bodyPr>
          <a:lstStyle/>
          <a:p>
            <a:r>
              <a:rPr lang="en-US" dirty="0"/>
              <a:t> </a:t>
            </a:r>
            <a:br>
              <a:rPr lang="en-US" dirty="0"/>
            </a:br>
            <a:r>
              <a:rPr lang="en-US" dirty="0"/>
              <a:t>Wake Up – Know the Time</a:t>
            </a:r>
            <a:br>
              <a:rPr lang="en-US" dirty="0"/>
            </a:br>
            <a:endParaRPr lang="en-US" dirty="0"/>
          </a:p>
        </p:txBody>
      </p:sp>
      <p:sp>
        <p:nvSpPr>
          <p:cNvPr id="3" name="Content Placeholder 2">
            <a:extLst>
              <a:ext uri="{FF2B5EF4-FFF2-40B4-BE49-F238E27FC236}">
                <a16:creationId xmlns:a16="http://schemas.microsoft.com/office/drawing/2014/main" id="{E9347B21-9FC8-45E6-898E-DCDD524A132E}"/>
              </a:ext>
            </a:extLst>
          </p:cNvPr>
          <p:cNvSpPr>
            <a:spLocks noGrp="1"/>
          </p:cNvSpPr>
          <p:nvPr>
            <p:ph idx="1"/>
          </p:nvPr>
        </p:nvSpPr>
        <p:spPr>
          <a:xfrm>
            <a:off x="294613" y="1524000"/>
            <a:ext cx="8009600" cy="4953000"/>
          </a:xfrm>
        </p:spPr>
        <p:txBody>
          <a:bodyPr>
            <a:normAutofit/>
          </a:bodyPr>
          <a:lstStyle/>
          <a:p>
            <a:r>
              <a:rPr lang="en-US" sz="2600" b="1" dirty="0"/>
              <a:t>For any Christian who did not understand the time or what day they were living in, the Roman letter made it clear. It is the hour to arise. Actually, it is past time to wake up. It is time to get dressed and go to war. It is time for battle.</a:t>
            </a:r>
          </a:p>
          <a:p>
            <a:r>
              <a:rPr lang="en-US" sz="2600" b="1" dirty="0"/>
              <a:t>“And do this, knowing the time, that now it is high time to awake out of sleep; for now our salvation is nearer than when we first believed. The night is far spent, the day is at hand. Therefore let us cast off the works of darkness, and let us put on the armor of light”(Rom 13:11-12, NKJV).</a:t>
            </a:r>
          </a:p>
          <a:p>
            <a:endParaRPr lang="en-US" sz="2600" b="1" dirty="0"/>
          </a:p>
        </p:txBody>
      </p:sp>
      <p:pic>
        <p:nvPicPr>
          <p:cNvPr id="6146" name="Picture 2" descr="Image result for wake up">
            <a:extLst>
              <a:ext uri="{FF2B5EF4-FFF2-40B4-BE49-F238E27FC236}">
                <a16:creationId xmlns:a16="http://schemas.microsoft.com/office/drawing/2014/main" id="{3A40D0E3-4101-48DE-982C-FFFFF56B72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4212" y="1896420"/>
            <a:ext cx="3733799" cy="24469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56513445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atom design slides</Template>
  <TotalTime>0</TotalTime>
  <Words>5107</Words>
  <Application>Microsoft Office PowerPoint</Application>
  <PresentationFormat>Custom</PresentationFormat>
  <Paragraphs>314</Paragraphs>
  <Slides>51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Century Gothic</vt:lpstr>
      <vt:lpstr>Times New Roman</vt:lpstr>
      <vt:lpstr>Blue atom design template</vt:lpstr>
      <vt:lpstr>PowerPoint Presentation</vt:lpstr>
      <vt:lpstr>Darkness Lesson 19  Casting Off the Works of Darkness and  Putting on the Armor of Light (Romans 13:11-14)</vt:lpstr>
      <vt:lpstr>Introduction</vt:lpstr>
      <vt:lpstr>Introduction</vt:lpstr>
      <vt:lpstr>Introduction</vt:lpstr>
      <vt:lpstr>Christian’s Warfare</vt:lpstr>
      <vt:lpstr>Christian’s Warfare</vt:lpstr>
      <vt:lpstr>Christian’s Warfare</vt:lpstr>
      <vt:lpstr>  Wake Up – Know the Time </vt:lpstr>
      <vt:lpstr>Wake Up – Know the Time</vt:lpstr>
      <vt:lpstr>Wake Up – Know the Time</vt:lpstr>
      <vt:lpstr>Wake Up – Know the Time</vt:lpstr>
      <vt:lpstr>Wake Up – Know the Time</vt:lpstr>
      <vt:lpstr>Wake Up – Know the Time</vt:lpstr>
      <vt:lpstr>Wake Up – Know the Time</vt:lpstr>
      <vt:lpstr>Wake Up – Know the Time</vt:lpstr>
      <vt:lpstr>Wake Up – Know the Time</vt:lpstr>
      <vt:lpstr>Wake Up – Know the Time</vt:lpstr>
      <vt:lpstr>Wake Up – Know the Time</vt:lpstr>
      <vt:lpstr>Wake Up – Know the Time</vt:lpstr>
      <vt:lpstr>Wake Up –  Know the Time</vt:lpstr>
      <vt:lpstr>Wake Up – Know the Time</vt:lpstr>
      <vt:lpstr>Wake Up –  Know the Time</vt:lpstr>
      <vt:lpstr>Throw Down – Cut Off The Provision </vt:lpstr>
      <vt:lpstr>Throw Down – Cut Off The Provision</vt:lpstr>
      <vt:lpstr>Throw Down – Cut Off The Provision</vt:lpstr>
      <vt:lpstr>Throw Down – Cut Off The Provision</vt:lpstr>
      <vt:lpstr>Throw Down – Cut Off The Provision</vt:lpstr>
      <vt:lpstr>Drunkenness provides for Revelries</vt:lpstr>
      <vt:lpstr>Drunkenness provides for Revelries</vt:lpstr>
      <vt:lpstr>Drunkenness provides for Revelries</vt:lpstr>
      <vt:lpstr>Drunkenness provides for Revelries</vt:lpstr>
      <vt:lpstr>Throw Down – Cut Off The Provision</vt:lpstr>
      <vt:lpstr>Throw Down – Cut Off The Provision</vt:lpstr>
      <vt:lpstr>Throw Down – Cut Off The Provision</vt:lpstr>
      <vt:lpstr>Throw Down – Cut Off The Provision</vt:lpstr>
      <vt:lpstr>Lust provides for Sexual Promiscuity</vt:lpstr>
      <vt:lpstr>Lust provides for Sexual Promiscuity</vt:lpstr>
      <vt:lpstr>Lust provides for Sexual Promiscuity</vt:lpstr>
      <vt:lpstr>Lust provides for Sexual Promiscuity</vt:lpstr>
      <vt:lpstr>Lust provides for Sexual Promiscuity</vt:lpstr>
      <vt:lpstr>Lust provides for Sexual Promiscuity</vt:lpstr>
      <vt:lpstr>Envy Provides for Strife</vt:lpstr>
      <vt:lpstr>Envy Provides for Strife</vt:lpstr>
      <vt:lpstr>Envy Provides for Strife</vt:lpstr>
      <vt:lpstr>Throw Down – Cut Off The Provision</vt:lpstr>
      <vt:lpstr>Put On Jesus Christ </vt:lpstr>
      <vt:lpstr>Put On Jesus Christ</vt:lpstr>
      <vt:lpstr>Put On Jesus Christ</vt:lpstr>
      <vt:lpstr>Put On Jesus Christ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2019-08-11T22:15:19Z</dcterms:created>
  <dcterms:modified xsi:type="dcterms:W3CDTF">2019-08-11T22:15:49Z</dcterms:modified>
  <cp:version/>
</cp:coreProperties>
</file>