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1270000" y="1638300"/>
            <a:ext cx="10464800" cy="3302000"/>
          </a:xfrm>
          <a:prstGeom prst="rect">
            <a:avLst/>
          </a:prstGeom>
        </p:spPr>
        <p:txBody>
          <a:bodyPr anchor="b"/>
          <a:lstStyle>
            <a:lvl1pPr>
              <a:defRPr>
                <a:solidFill>
                  <a:srgbClr val="000000"/>
                </a:solidFill>
              </a:defRPr>
            </a:lvl1pPr>
          </a:lstStyle>
          <a:p>
            <a:r>
              <a:t>Title Text</a:t>
            </a:r>
          </a:p>
        </p:txBody>
      </p:sp>
      <p:sp>
        <p:nvSpPr>
          <p:cNvPr id="118"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solidFill>
                  <a:srgbClr val="000000"/>
                </a:solidFill>
              </a:defRPr>
            </a:lvl1pPr>
            <a:lvl2pPr marL="0" indent="228600" algn="ctr">
              <a:spcBef>
                <a:spcPts val="0"/>
              </a:spcBef>
              <a:buSzTx/>
              <a:buNone/>
              <a:defRPr sz="3200">
                <a:solidFill>
                  <a:srgbClr val="000000"/>
                </a:solidFill>
              </a:defRPr>
            </a:lvl2pPr>
            <a:lvl3pPr marL="0" indent="457200" algn="ctr">
              <a:spcBef>
                <a:spcPts val="0"/>
              </a:spcBef>
              <a:buSzTx/>
              <a:buNone/>
              <a:defRPr sz="3200">
                <a:solidFill>
                  <a:srgbClr val="000000"/>
                </a:solidFill>
              </a:defRPr>
            </a:lvl3pPr>
            <a:lvl4pPr marL="0" indent="685800" algn="ctr">
              <a:spcBef>
                <a:spcPts val="0"/>
              </a:spcBef>
              <a:buSzTx/>
              <a:buNone/>
              <a:defRPr sz="3200">
                <a:solidFill>
                  <a:srgbClr val="000000"/>
                </a:solidFill>
              </a:defRPr>
            </a:lvl4pPr>
            <a:lvl5pPr marL="0" indent="914400" algn="ctr">
              <a:spcBef>
                <a:spcPts val="0"/>
              </a:spcBef>
              <a:buSzTx/>
              <a:buNone/>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6311798" y="9251950"/>
            <a:ext cx="368504" cy="381000"/>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1EF601B-916E-48CF-8D99-85FD76B74082}"/>
              </a:ext>
            </a:extLst>
          </p:cNvPr>
          <p:cNvSpPr>
            <a:spLocks noGrp="1"/>
          </p:cNvSpPr>
          <p:nvPr>
            <p:ph type="pic" idx="13"/>
          </p:nvPr>
        </p:nvSpPr>
        <p:spPr/>
      </p:sp>
      <p:pic>
        <p:nvPicPr>
          <p:cNvPr id="5" name="Picture 9">
            <a:extLst>
              <a:ext uri="{FF2B5EF4-FFF2-40B4-BE49-F238E27FC236}">
                <a16:creationId xmlns:a16="http://schemas.microsoft.com/office/drawing/2014/main" id="{B76EE50B-DB0F-4B35-A7CF-D618A26B86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724" y="-1"/>
            <a:ext cx="12756446" cy="71755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8529E503-EA22-4472-8627-FDED3FFEB9E1}"/>
              </a:ext>
            </a:extLst>
          </p:cNvPr>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911022" y="7175500"/>
            <a:ext cx="3174472" cy="2527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46380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85"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186" name="CUT OFF SOURCES"/>
          <p:cNvSpPr txBox="1"/>
          <p:nvPr/>
        </p:nvSpPr>
        <p:spPr>
          <a:xfrm>
            <a:off x="443610" y="2552938"/>
            <a:ext cx="8118509"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CUT OFF SOURCES</a:t>
            </a:r>
          </a:p>
        </p:txBody>
      </p:sp>
      <p:sp>
        <p:nvSpPr>
          <p:cNvPr id="187" name="Brain"/>
          <p:cNvSpPr/>
          <p:nvPr/>
        </p:nvSpPr>
        <p:spPr>
          <a:xfrm>
            <a:off x="9994303" y="7193898"/>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88" name="Notebook"/>
          <p:cNvSpPr/>
          <p:nvPr/>
        </p:nvSpPr>
        <p:spPr>
          <a:xfrm>
            <a:off x="9444801" y="2873696"/>
            <a:ext cx="1508171" cy="844823"/>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89" name="Phone"/>
          <p:cNvSpPr/>
          <p:nvPr/>
        </p:nvSpPr>
        <p:spPr>
          <a:xfrm>
            <a:off x="11455768" y="2525946"/>
            <a:ext cx="741344" cy="1526708"/>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90" name="GET ACCOUNTABLE"/>
          <p:cNvSpPr txBox="1"/>
          <p:nvPr/>
        </p:nvSpPr>
        <p:spPr>
          <a:xfrm>
            <a:off x="407011" y="4864338"/>
            <a:ext cx="8758204"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GET ACCOUNTABLE</a:t>
            </a:r>
          </a:p>
        </p:txBody>
      </p:sp>
      <p:sp>
        <p:nvSpPr>
          <p:cNvPr id="191" name="Head"/>
          <p:cNvSpPr/>
          <p:nvPr/>
        </p:nvSpPr>
        <p:spPr>
          <a:xfrm>
            <a:off x="9460514" y="4937012"/>
            <a:ext cx="1147355" cy="1372527"/>
          </a:xfrm>
          <a:custGeom>
            <a:avLst/>
            <a:gdLst/>
            <a:ahLst/>
            <a:cxnLst>
              <a:cxn ang="0">
                <a:pos x="wd2" y="hd2"/>
              </a:cxn>
              <a:cxn ang="5400000">
                <a:pos x="wd2" y="hd2"/>
              </a:cxn>
              <a:cxn ang="10800000">
                <a:pos x="wd2" y="hd2"/>
              </a:cxn>
              <a:cxn ang="16200000">
                <a:pos x="wd2" y="hd2"/>
              </a:cxn>
            </a:cxnLst>
            <a:rect l="0" t="0" r="r" b="b"/>
            <a:pathLst>
              <a:path w="21545" h="21600" extrusionOk="0">
                <a:moveTo>
                  <a:pt x="9154" y="0"/>
                </a:moveTo>
                <a:cubicBezTo>
                  <a:pt x="3064" y="0"/>
                  <a:pt x="0" y="3297"/>
                  <a:pt x="0" y="7252"/>
                </a:cubicBezTo>
                <a:cubicBezTo>
                  <a:pt x="0" y="11207"/>
                  <a:pt x="2755" y="14261"/>
                  <a:pt x="3263" y="17024"/>
                </a:cubicBezTo>
                <a:cubicBezTo>
                  <a:pt x="3772" y="19786"/>
                  <a:pt x="1428" y="21600"/>
                  <a:pt x="1428" y="21600"/>
                </a:cubicBezTo>
                <a:lnTo>
                  <a:pt x="13269" y="21600"/>
                </a:lnTo>
                <a:cubicBezTo>
                  <a:pt x="14015" y="18211"/>
                  <a:pt x="15444" y="18832"/>
                  <a:pt x="16687" y="18799"/>
                </a:cubicBezTo>
                <a:cubicBezTo>
                  <a:pt x="17929" y="18767"/>
                  <a:pt x="19467" y="18460"/>
                  <a:pt x="19210" y="17068"/>
                </a:cubicBezTo>
                <a:cubicBezTo>
                  <a:pt x="19036" y="16134"/>
                  <a:pt x="19250" y="15837"/>
                  <a:pt x="19675" y="15341"/>
                </a:cubicBezTo>
                <a:cubicBezTo>
                  <a:pt x="20100" y="14844"/>
                  <a:pt x="19256" y="14402"/>
                  <a:pt x="19256" y="14402"/>
                </a:cubicBezTo>
                <a:lnTo>
                  <a:pt x="19745" y="14169"/>
                </a:lnTo>
                <a:cubicBezTo>
                  <a:pt x="19977" y="14061"/>
                  <a:pt x="20093" y="13835"/>
                  <a:pt x="20035" y="13619"/>
                </a:cubicBezTo>
                <a:cubicBezTo>
                  <a:pt x="20009" y="13533"/>
                  <a:pt x="19982" y="13430"/>
                  <a:pt x="19950" y="13301"/>
                </a:cubicBezTo>
                <a:cubicBezTo>
                  <a:pt x="19847" y="12874"/>
                  <a:pt x="20073" y="12503"/>
                  <a:pt x="20497" y="12373"/>
                </a:cubicBezTo>
                <a:cubicBezTo>
                  <a:pt x="20877" y="12260"/>
                  <a:pt x="21149" y="12098"/>
                  <a:pt x="21342" y="11942"/>
                </a:cubicBezTo>
                <a:cubicBezTo>
                  <a:pt x="21600" y="11737"/>
                  <a:pt x="21600" y="11374"/>
                  <a:pt x="21407" y="11120"/>
                </a:cubicBezTo>
                <a:cubicBezTo>
                  <a:pt x="20705" y="10192"/>
                  <a:pt x="19983" y="9173"/>
                  <a:pt x="19487" y="8520"/>
                </a:cubicBezTo>
                <a:cubicBezTo>
                  <a:pt x="18754" y="7554"/>
                  <a:pt x="19939" y="7036"/>
                  <a:pt x="19572" y="5994"/>
                </a:cubicBezTo>
                <a:cubicBezTo>
                  <a:pt x="18658" y="2406"/>
                  <a:pt x="15959" y="0"/>
                  <a:pt x="9154"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92" name="Head"/>
          <p:cNvSpPr/>
          <p:nvPr/>
        </p:nvSpPr>
        <p:spPr>
          <a:xfrm flipH="1">
            <a:off x="11252763" y="4937012"/>
            <a:ext cx="1147354" cy="1372527"/>
          </a:xfrm>
          <a:custGeom>
            <a:avLst/>
            <a:gdLst/>
            <a:ahLst/>
            <a:cxnLst>
              <a:cxn ang="0">
                <a:pos x="wd2" y="hd2"/>
              </a:cxn>
              <a:cxn ang="5400000">
                <a:pos x="wd2" y="hd2"/>
              </a:cxn>
              <a:cxn ang="10800000">
                <a:pos x="wd2" y="hd2"/>
              </a:cxn>
              <a:cxn ang="16200000">
                <a:pos x="wd2" y="hd2"/>
              </a:cxn>
            </a:cxnLst>
            <a:rect l="0" t="0" r="r" b="b"/>
            <a:pathLst>
              <a:path w="21545" h="21600" extrusionOk="0">
                <a:moveTo>
                  <a:pt x="9154" y="0"/>
                </a:moveTo>
                <a:cubicBezTo>
                  <a:pt x="3064" y="0"/>
                  <a:pt x="0" y="3297"/>
                  <a:pt x="0" y="7252"/>
                </a:cubicBezTo>
                <a:cubicBezTo>
                  <a:pt x="0" y="11207"/>
                  <a:pt x="2755" y="14261"/>
                  <a:pt x="3263" y="17024"/>
                </a:cubicBezTo>
                <a:cubicBezTo>
                  <a:pt x="3772" y="19786"/>
                  <a:pt x="1428" y="21600"/>
                  <a:pt x="1428" y="21600"/>
                </a:cubicBezTo>
                <a:lnTo>
                  <a:pt x="13269" y="21600"/>
                </a:lnTo>
                <a:cubicBezTo>
                  <a:pt x="14015" y="18211"/>
                  <a:pt x="15444" y="18832"/>
                  <a:pt x="16687" y="18799"/>
                </a:cubicBezTo>
                <a:cubicBezTo>
                  <a:pt x="17929" y="18767"/>
                  <a:pt x="19467" y="18460"/>
                  <a:pt x="19210" y="17068"/>
                </a:cubicBezTo>
                <a:cubicBezTo>
                  <a:pt x="19036" y="16134"/>
                  <a:pt x="19250" y="15837"/>
                  <a:pt x="19675" y="15341"/>
                </a:cubicBezTo>
                <a:cubicBezTo>
                  <a:pt x="20100" y="14844"/>
                  <a:pt x="19256" y="14402"/>
                  <a:pt x="19256" y="14402"/>
                </a:cubicBezTo>
                <a:lnTo>
                  <a:pt x="19745" y="14169"/>
                </a:lnTo>
                <a:cubicBezTo>
                  <a:pt x="19977" y="14061"/>
                  <a:pt x="20093" y="13835"/>
                  <a:pt x="20035" y="13619"/>
                </a:cubicBezTo>
                <a:cubicBezTo>
                  <a:pt x="20009" y="13533"/>
                  <a:pt x="19982" y="13430"/>
                  <a:pt x="19950" y="13301"/>
                </a:cubicBezTo>
                <a:cubicBezTo>
                  <a:pt x="19847" y="12874"/>
                  <a:pt x="20073" y="12503"/>
                  <a:pt x="20497" y="12373"/>
                </a:cubicBezTo>
                <a:cubicBezTo>
                  <a:pt x="20877" y="12260"/>
                  <a:pt x="21149" y="12098"/>
                  <a:pt x="21342" y="11942"/>
                </a:cubicBezTo>
                <a:cubicBezTo>
                  <a:pt x="21600" y="11737"/>
                  <a:pt x="21600" y="11374"/>
                  <a:pt x="21407" y="11120"/>
                </a:cubicBezTo>
                <a:cubicBezTo>
                  <a:pt x="20705" y="10192"/>
                  <a:pt x="19983" y="9173"/>
                  <a:pt x="19487" y="8520"/>
                </a:cubicBezTo>
                <a:cubicBezTo>
                  <a:pt x="18754" y="7554"/>
                  <a:pt x="19939" y="7036"/>
                  <a:pt x="19572" y="5994"/>
                </a:cubicBezTo>
                <a:cubicBezTo>
                  <a:pt x="18658" y="2406"/>
                  <a:pt x="15959" y="0"/>
                  <a:pt x="9154"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93" name="RENEW YOUR MIND"/>
          <p:cNvSpPr txBox="1"/>
          <p:nvPr/>
        </p:nvSpPr>
        <p:spPr>
          <a:xfrm>
            <a:off x="407011" y="7175737"/>
            <a:ext cx="9043918" cy="14727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194" name="Arrow 2"/>
          <p:cNvSpPr/>
          <p:nvPr/>
        </p:nvSpPr>
        <p:spPr>
          <a:xfrm>
            <a:off x="10483030" y="7460094"/>
            <a:ext cx="862980" cy="694876"/>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86">
                                            <p:bg/>
                                          </p:spTgt>
                                        </p:tgtEl>
                                        <p:attrNameLst>
                                          <p:attrName>style.visibility</p:attrName>
                                        </p:attrNameLst>
                                      </p:cBhvr>
                                      <p:to>
                                        <p:strVal val="visible"/>
                                      </p:to>
                                    </p:set>
                                    <p:animEffect transition="in" filter="dissolve">
                                      <p:cBhvr>
                                        <p:cTn id="7" dur="199"/>
                                        <p:tgtEl>
                                          <p:spTgt spid="186">
                                            <p:bg/>
                                          </p:spTgt>
                                        </p:tgtEl>
                                      </p:cBhvr>
                                    </p:animEffect>
                                  </p:childTnLst>
                                </p:cTn>
                              </p:par>
                              <p:par>
                                <p:cTn id="8" presetID="9" presetClass="entr" presetSubtype="0" fill="hold" grpId="1" nodeType="withEffect">
                                  <p:stCondLst>
                                    <p:cond delay="0"/>
                                  </p:stCondLst>
                                  <p:iterate>
                                    <p:tmAbs val="0"/>
                                  </p:iterate>
                                  <p:childTnLst>
                                    <p:set>
                                      <p:cBhvr>
                                        <p:cTn id="9" fill="hold"/>
                                        <p:tgtEl>
                                          <p:spTgt spid="186">
                                            <p:txEl>
                                              <p:pRg st="0" end="0"/>
                                            </p:txEl>
                                          </p:spTgt>
                                        </p:tgtEl>
                                        <p:attrNameLst>
                                          <p:attrName>style.visibility</p:attrName>
                                        </p:attrNameLst>
                                      </p:cBhvr>
                                      <p:to>
                                        <p:strVal val="visible"/>
                                      </p:to>
                                    </p:set>
                                    <p:animEffect transition="in" filter="dissolve">
                                      <p:cBhvr>
                                        <p:cTn id="10" dur="199"/>
                                        <p:tgtEl>
                                          <p:spTgt spid="186">
                                            <p:txEl>
                                              <p:pRg st="0" end="0"/>
                                            </p:txEl>
                                          </p:spTgt>
                                        </p:tgtEl>
                                      </p:cBhvr>
                                    </p:animEffect>
                                  </p:childTnLst>
                                </p:cTn>
                              </p:par>
                            </p:childTnLst>
                          </p:cTn>
                        </p:par>
                        <p:par>
                          <p:cTn id="11" fill="hold">
                            <p:stCondLst>
                              <p:cond delay="199"/>
                            </p:stCondLst>
                            <p:childTnLst>
                              <p:par>
                                <p:cTn id="12" presetID="9" presetClass="entr" fill="hold" grpId="2" nodeType="afterEffect">
                                  <p:stCondLst>
                                    <p:cond delay="0"/>
                                  </p:stCondLst>
                                  <p:iterate>
                                    <p:tmAbs val="0"/>
                                  </p:iterate>
                                  <p:childTnLst>
                                    <p:set>
                                      <p:cBhvr>
                                        <p:cTn id="13" fill="hold"/>
                                        <p:tgtEl>
                                          <p:spTgt spid="189"/>
                                        </p:tgtEl>
                                        <p:attrNameLst>
                                          <p:attrName>style.visibility</p:attrName>
                                        </p:attrNameLst>
                                      </p:cBhvr>
                                      <p:to>
                                        <p:strVal val="visible"/>
                                      </p:to>
                                    </p:set>
                                    <p:animEffect transition="in" filter="dissolve">
                                      <p:cBhvr>
                                        <p:cTn id="14" dur="199"/>
                                        <p:tgtEl>
                                          <p:spTgt spid="189"/>
                                        </p:tgtEl>
                                      </p:cBhvr>
                                    </p:animEffect>
                                  </p:childTnLst>
                                </p:cTn>
                              </p:par>
                            </p:childTnLst>
                          </p:cTn>
                        </p:par>
                        <p:par>
                          <p:cTn id="15" fill="hold">
                            <p:stCondLst>
                              <p:cond delay="398"/>
                            </p:stCondLst>
                            <p:childTnLst>
                              <p:par>
                                <p:cTn id="16" presetID="9" presetClass="entr" fill="hold" grpId="3" nodeType="afterEffect">
                                  <p:stCondLst>
                                    <p:cond delay="0"/>
                                  </p:stCondLst>
                                  <p:iterate>
                                    <p:tmAbs val="0"/>
                                  </p:iterate>
                                  <p:childTnLst>
                                    <p:set>
                                      <p:cBhvr>
                                        <p:cTn id="17" fill="hold"/>
                                        <p:tgtEl>
                                          <p:spTgt spid="188"/>
                                        </p:tgtEl>
                                        <p:attrNameLst>
                                          <p:attrName>style.visibility</p:attrName>
                                        </p:attrNameLst>
                                      </p:cBhvr>
                                      <p:to>
                                        <p:strVal val="visible"/>
                                      </p:to>
                                    </p:set>
                                    <p:animEffect transition="in" filter="dissolve">
                                      <p:cBhvr>
                                        <p:cTn id="18" dur="199"/>
                                        <p:tgtEl>
                                          <p:spTgt spid="18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4" nodeType="clickEffect">
                                  <p:stCondLst>
                                    <p:cond delay="0"/>
                                  </p:stCondLst>
                                  <p:iterate>
                                    <p:tmAbs val="0"/>
                                  </p:iterate>
                                  <p:childTnLst>
                                    <p:set>
                                      <p:cBhvr>
                                        <p:cTn id="22" fill="hold"/>
                                        <p:tgtEl>
                                          <p:spTgt spid="190">
                                            <p:bg/>
                                          </p:spTgt>
                                        </p:tgtEl>
                                        <p:attrNameLst>
                                          <p:attrName>style.visibility</p:attrName>
                                        </p:attrNameLst>
                                      </p:cBhvr>
                                      <p:to>
                                        <p:strVal val="visible"/>
                                      </p:to>
                                    </p:set>
                                    <p:animEffect transition="in" filter="dissolve">
                                      <p:cBhvr>
                                        <p:cTn id="23" dur="199"/>
                                        <p:tgtEl>
                                          <p:spTgt spid="190">
                                            <p:bg/>
                                          </p:spTgt>
                                        </p:tgtEl>
                                      </p:cBhvr>
                                    </p:animEffect>
                                  </p:childTnLst>
                                </p:cTn>
                              </p:par>
                              <p:par>
                                <p:cTn id="24" presetID="9" presetClass="entr" presetSubtype="0" fill="hold" grpId="4" nodeType="withEffect">
                                  <p:stCondLst>
                                    <p:cond delay="0"/>
                                  </p:stCondLst>
                                  <p:iterate>
                                    <p:tmAbs val="0"/>
                                  </p:iterate>
                                  <p:childTnLst>
                                    <p:set>
                                      <p:cBhvr>
                                        <p:cTn id="25" fill="hold"/>
                                        <p:tgtEl>
                                          <p:spTgt spid="190">
                                            <p:txEl>
                                              <p:pRg st="0" end="0"/>
                                            </p:txEl>
                                          </p:spTgt>
                                        </p:tgtEl>
                                        <p:attrNameLst>
                                          <p:attrName>style.visibility</p:attrName>
                                        </p:attrNameLst>
                                      </p:cBhvr>
                                      <p:to>
                                        <p:strVal val="visible"/>
                                      </p:to>
                                    </p:set>
                                    <p:animEffect transition="in" filter="dissolve">
                                      <p:cBhvr>
                                        <p:cTn id="26" dur="199"/>
                                        <p:tgtEl>
                                          <p:spTgt spid="190">
                                            <p:txEl>
                                              <p:pRg st="0" end="0"/>
                                            </p:txEl>
                                          </p:spTgt>
                                        </p:tgtEl>
                                      </p:cBhvr>
                                    </p:animEffect>
                                  </p:childTnLst>
                                </p:cTn>
                              </p:par>
                            </p:childTnLst>
                          </p:cTn>
                        </p:par>
                        <p:par>
                          <p:cTn id="27" fill="hold">
                            <p:stCondLst>
                              <p:cond delay="199"/>
                            </p:stCondLst>
                            <p:childTnLst>
                              <p:par>
                                <p:cTn id="28" presetID="9" presetClass="entr" fill="hold" grpId="5" nodeType="afterEffect">
                                  <p:stCondLst>
                                    <p:cond delay="0"/>
                                  </p:stCondLst>
                                  <p:iterate>
                                    <p:tmAbs val="0"/>
                                  </p:iterate>
                                  <p:childTnLst>
                                    <p:set>
                                      <p:cBhvr>
                                        <p:cTn id="29" fill="hold"/>
                                        <p:tgtEl>
                                          <p:spTgt spid="191"/>
                                        </p:tgtEl>
                                        <p:attrNameLst>
                                          <p:attrName>style.visibility</p:attrName>
                                        </p:attrNameLst>
                                      </p:cBhvr>
                                      <p:to>
                                        <p:strVal val="visible"/>
                                      </p:to>
                                    </p:set>
                                    <p:animEffect transition="in" filter="dissolve">
                                      <p:cBhvr>
                                        <p:cTn id="30" dur="199"/>
                                        <p:tgtEl>
                                          <p:spTgt spid="191"/>
                                        </p:tgtEl>
                                      </p:cBhvr>
                                    </p:animEffect>
                                  </p:childTnLst>
                                </p:cTn>
                              </p:par>
                            </p:childTnLst>
                          </p:cTn>
                        </p:par>
                        <p:par>
                          <p:cTn id="31" fill="hold">
                            <p:stCondLst>
                              <p:cond delay="398"/>
                            </p:stCondLst>
                            <p:childTnLst>
                              <p:par>
                                <p:cTn id="32" presetID="9" presetClass="entr" fill="hold" grpId="6" nodeType="afterEffect">
                                  <p:stCondLst>
                                    <p:cond delay="0"/>
                                  </p:stCondLst>
                                  <p:iterate>
                                    <p:tmAbs val="0"/>
                                  </p:iterate>
                                  <p:childTnLst>
                                    <p:set>
                                      <p:cBhvr>
                                        <p:cTn id="33" fill="hold"/>
                                        <p:tgtEl>
                                          <p:spTgt spid="192"/>
                                        </p:tgtEl>
                                        <p:attrNameLst>
                                          <p:attrName>style.visibility</p:attrName>
                                        </p:attrNameLst>
                                      </p:cBhvr>
                                      <p:to>
                                        <p:strVal val="visible"/>
                                      </p:to>
                                    </p:set>
                                    <p:animEffect transition="in" filter="dissolve">
                                      <p:cBhvr>
                                        <p:cTn id="34" dur="199"/>
                                        <p:tgtEl>
                                          <p:spTgt spid="19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fill="hold" grpId="7" nodeType="clickEffect">
                                  <p:stCondLst>
                                    <p:cond delay="0"/>
                                  </p:stCondLst>
                                  <p:iterate>
                                    <p:tmAbs val="0"/>
                                  </p:iterate>
                                  <p:childTnLst>
                                    <p:set>
                                      <p:cBhvr>
                                        <p:cTn id="38" fill="hold"/>
                                        <p:tgtEl>
                                          <p:spTgt spid="193">
                                            <p:bg/>
                                          </p:spTgt>
                                        </p:tgtEl>
                                        <p:attrNameLst>
                                          <p:attrName>style.visibility</p:attrName>
                                        </p:attrNameLst>
                                      </p:cBhvr>
                                      <p:to>
                                        <p:strVal val="visible"/>
                                      </p:to>
                                    </p:set>
                                    <p:animEffect transition="in" filter="dissolve">
                                      <p:cBhvr>
                                        <p:cTn id="39" dur="199"/>
                                        <p:tgtEl>
                                          <p:spTgt spid="193">
                                            <p:bg/>
                                          </p:spTgt>
                                        </p:tgtEl>
                                      </p:cBhvr>
                                    </p:animEffect>
                                  </p:childTnLst>
                                </p:cTn>
                              </p:par>
                              <p:par>
                                <p:cTn id="40" presetID="9" presetClass="entr" presetSubtype="0" fill="hold" grpId="7" nodeType="withEffect">
                                  <p:stCondLst>
                                    <p:cond delay="0"/>
                                  </p:stCondLst>
                                  <p:iterate>
                                    <p:tmAbs val="0"/>
                                  </p:iterate>
                                  <p:childTnLst>
                                    <p:set>
                                      <p:cBhvr>
                                        <p:cTn id="41" fill="hold"/>
                                        <p:tgtEl>
                                          <p:spTgt spid="193">
                                            <p:txEl>
                                              <p:pRg st="0" end="0"/>
                                            </p:txEl>
                                          </p:spTgt>
                                        </p:tgtEl>
                                        <p:attrNameLst>
                                          <p:attrName>style.visibility</p:attrName>
                                        </p:attrNameLst>
                                      </p:cBhvr>
                                      <p:to>
                                        <p:strVal val="visible"/>
                                      </p:to>
                                    </p:set>
                                    <p:animEffect transition="in" filter="dissolve">
                                      <p:cBhvr>
                                        <p:cTn id="42" dur="199"/>
                                        <p:tgtEl>
                                          <p:spTgt spid="193">
                                            <p:txEl>
                                              <p:pRg st="0" end="0"/>
                                            </p:txEl>
                                          </p:spTgt>
                                        </p:tgtEl>
                                      </p:cBhvr>
                                    </p:animEffect>
                                  </p:childTnLst>
                                </p:cTn>
                              </p:par>
                            </p:childTnLst>
                          </p:cTn>
                        </p:par>
                        <p:par>
                          <p:cTn id="43" fill="hold">
                            <p:stCondLst>
                              <p:cond delay="199"/>
                            </p:stCondLst>
                            <p:childTnLst>
                              <p:par>
                                <p:cTn id="44" presetID="9" presetClass="entr" fill="hold" grpId="8" nodeType="afterEffect">
                                  <p:stCondLst>
                                    <p:cond delay="0"/>
                                  </p:stCondLst>
                                  <p:iterate>
                                    <p:tmAbs val="0"/>
                                  </p:iterate>
                                  <p:childTnLst>
                                    <p:set>
                                      <p:cBhvr>
                                        <p:cTn id="45" fill="hold"/>
                                        <p:tgtEl>
                                          <p:spTgt spid="187"/>
                                        </p:tgtEl>
                                        <p:attrNameLst>
                                          <p:attrName>style.visibility</p:attrName>
                                        </p:attrNameLst>
                                      </p:cBhvr>
                                      <p:to>
                                        <p:strVal val="visible"/>
                                      </p:to>
                                    </p:set>
                                    <p:animEffect transition="in" filter="dissolve">
                                      <p:cBhvr>
                                        <p:cTn id="46" dur="199"/>
                                        <p:tgtEl>
                                          <p:spTgt spid="187"/>
                                        </p:tgtEl>
                                      </p:cBhvr>
                                    </p:animEffect>
                                  </p:childTnLst>
                                </p:cTn>
                              </p:par>
                            </p:childTnLst>
                          </p:cTn>
                        </p:par>
                        <p:par>
                          <p:cTn id="47" fill="hold">
                            <p:stCondLst>
                              <p:cond delay="398"/>
                            </p:stCondLst>
                            <p:childTnLst>
                              <p:par>
                                <p:cTn id="48" presetID="9" presetClass="entr" fill="hold" grpId="9" nodeType="afterEffect">
                                  <p:stCondLst>
                                    <p:cond delay="0"/>
                                  </p:stCondLst>
                                  <p:iterate>
                                    <p:tmAbs val="0"/>
                                  </p:iterate>
                                  <p:childTnLst>
                                    <p:set>
                                      <p:cBhvr>
                                        <p:cTn id="49" fill="hold"/>
                                        <p:tgtEl>
                                          <p:spTgt spid="194"/>
                                        </p:tgtEl>
                                        <p:attrNameLst>
                                          <p:attrName>style.visibility</p:attrName>
                                        </p:attrNameLst>
                                      </p:cBhvr>
                                      <p:to>
                                        <p:strVal val="visible"/>
                                      </p:to>
                                    </p:set>
                                    <p:animEffect transition="in" filter="dissolve">
                                      <p:cBhvr>
                                        <p:cTn id="50" dur="199"/>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build="p" bldLvl="5" animBg="1" advAuto="0"/>
      <p:bldP spid="187" grpId="8" animBg="1" advAuto="0"/>
      <p:bldP spid="188" grpId="3" animBg="1" advAuto="0"/>
      <p:bldP spid="189" grpId="2" animBg="1" advAuto="0"/>
      <p:bldP spid="190" grpId="4" build="p" bldLvl="5" animBg="1" advAuto="0"/>
      <p:bldP spid="191" grpId="5" animBg="1" advAuto="0"/>
      <p:bldP spid="192" grpId="6" animBg="1" advAuto="0"/>
      <p:bldP spid="193" grpId="7" build="p" bldLvl="5" animBg="1" advAuto="0"/>
      <p:bldP spid="194" grpId="9"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97"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198" name="CUT OFF SOURCES"/>
          <p:cNvSpPr txBox="1"/>
          <p:nvPr/>
        </p:nvSpPr>
        <p:spPr>
          <a:xfrm>
            <a:off x="443610" y="1790938"/>
            <a:ext cx="8118509"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CUT OFF SOURCES</a:t>
            </a:r>
          </a:p>
        </p:txBody>
      </p:sp>
      <p:sp>
        <p:nvSpPr>
          <p:cNvPr id="199" name="Notebook"/>
          <p:cNvSpPr/>
          <p:nvPr/>
        </p:nvSpPr>
        <p:spPr>
          <a:xfrm>
            <a:off x="9444801" y="2111696"/>
            <a:ext cx="1508171" cy="844823"/>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00" name="Phone"/>
          <p:cNvSpPr/>
          <p:nvPr/>
        </p:nvSpPr>
        <p:spPr>
          <a:xfrm>
            <a:off x="11455768" y="1763946"/>
            <a:ext cx="741344" cy="1526708"/>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01" name="Mt 5:27-30 - This is what Jesus said. Listen.…"/>
          <p:cNvSpPr txBox="1"/>
          <p:nvPr/>
        </p:nvSpPr>
        <p:spPr>
          <a:xfrm>
            <a:off x="480209" y="3275984"/>
            <a:ext cx="12044382" cy="6105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Mt 5:27-30 </a:t>
            </a:r>
            <a:r>
              <a:rPr b="0"/>
              <a:t>- This is what Jesus said. Listen.</a:t>
            </a:r>
          </a:p>
          <a:p>
            <a:pPr marL="1544052" lvl="2" indent="-655052" algn="l">
              <a:lnSpc>
                <a:spcPct val="110000"/>
              </a:lnSpc>
              <a:buSzPct val="75000"/>
              <a:buChar char="•"/>
              <a:defRPr sz="5000" b="1">
                <a:solidFill>
                  <a:srgbClr val="53585F"/>
                </a:solidFill>
                <a:latin typeface="Calibri"/>
                <a:ea typeface="Calibri"/>
                <a:cs typeface="Calibri"/>
                <a:sym typeface="Calibri"/>
              </a:defRPr>
            </a:pPr>
            <a:r>
              <a:rPr b="0"/>
              <a:t>Make a list of </a:t>
            </a:r>
            <a:r>
              <a:rPr b="0" u="sng"/>
              <a:t>all</a:t>
            </a:r>
            <a:r>
              <a:rPr b="0"/>
              <a:t> the access you have.</a:t>
            </a:r>
          </a:p>
          <a:p>
            <a:pPr marL="1544052" lvl="2" indent="-655052" algn="l">
              <a:lnSpc>
                <a:spcPct val="110000"/>
              </a:lnSpc>
              <a:buSzPct val="75000"/>
              <a:buChar char="•"/>
              <a:defRPr sz="5000" b="1">
                <a:solidFill>
                  <a:srgbClr val="53585F"/>
                </a:solidFill>
                <a:latin typeface="Calibri"/>
                <a:ea typeface="Calibri"/>
                <a:cs typeface="Calibri"/>
                <a:sym typeface="Calibri"/>
              </a:defRPr>
            </a:pPr>
            <a:r>
              <a:rPr b="0"/>
              <a:t>Cut off your ability to sin with each one</a:t>
            </a:r>
          </a:p>
          <a:p>
            <a:pPr marL="2433052" lvl="4" indent="-655052" algn="l">
              <a:lnSpc>
                <a:spcPct val="110000"/>
              </a:lnSpc>
              <a:buSzPct val="75000"/>
              <a:buChar char="•"/>
              <a:defRPr sz="5000" b="1">
                <a:solidFill>
                  <a:srgbClr val="53585F"/>
                </a:solidFill>
                <a:latin typeface="Calibri"/>
                <a:ea typeface="Calibri"/>
                <a:cs typeface="Calibri"/>
                <a:sym typeface="Calibri"/>
              </a:defRPr>
            </a:pPr>
            <a:r>
              <a:rPr b="0"/>
              <a:t>Passwords, filters, accountability</a:t>
            </a:r>
          </a:p>
          <a:p>
            <a:pPr marL="2433052" lvl="4" indent="-655052" algn="l">
              <a:lnSpc>
                <a:spcPct val="110000"/>
              </a:lnSpc>
              <a:buSzPct val="75000"/>
              <a:buChar char="•"/>
              <a:defRPr sz="5000" b="1">
                <a:solidFill>
                  <a:srgbClr val="53585F"/>
                </a:solidFill>
                <a:latin typeface="Calibri"/>
                <a:ea typeface="Calibri"/>
                <a:cs typeface="Calibri"/>
                <a:sym typeface="Calibri"/>
              </a:defRPr>
            </a:pPr>
            <a:r>
              <a:rPr b="0"/>
              <a:t>If you can’t handle it, cut it off.</a:t>
            </a:r>
          </a:p>
          <a:p>
            <a:pPr>
              <a:lnSpc>
                <a:spcPct val="110000"/>
              </a:lnSpc>
              <a:defRPr sz="5000" b="1">
                <a:solidFill>
                  <a:srgbClr val="53585F"/>
                </a:solidFill>
                <a:latin typeface="Calibri"/>
                <a:ea typeface="Calibri"/>
                <a:cs typeface="Calibri"/>
                <a:sym typeface="Calibri"/>
              </a:defRPr>
            </a:pPr>
            <a:r>
              <a:t>Heb 12:14</a:t>
            </a:r>
            <a:r>
              <a:rPr b="0"/>
              <a:t> - You </a:t>
            </a:r>
            <a:r>
              <a:rPr u="sng"/>
              <a:t>do not need</a:t>
            </a:r>
            <a:r>
              <a:rPr b="0"/>
              <a:t> the internet.</a:t>
            </a:r>
            <a:br>
              <a:rPr b="0"/>
            </a:br>
            <a:r>
              <a:rPr b="0"/>
              <a:t>You </a:t>
            </a:r>
            <a:r>
              <a:rPr u="sng"/>
              <a:t>do need</a:t>
            </a:r>
            <a:r>
              <a:rPr b="0"/>
              <a:t> to be holy.</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01">
                                            <p:bg/>
                                          </p:spTgt>
                                        </p:tgtEl>
                                        <p:attrNameLst>
                                          <p:attrName>style.visibility</p:attrName>
                                        </p:attrNameLst>
                                      </p:cBhvr>
                                      <p:to>
                                        <p:strVal val="visible"/>
                                      </p:to>
                                    </p:set>
                                    <p:animEffect transition="in" filter="dissolve">
                                      <p:cBhvr>
                                        <p:cTn id="7" dur="199"/>
                                        <p:tgtEl>
                                          <p:spTgt spid="201">
                                            <p:bg/>
                                          </p:spTgt>
                                        </p:tgtEl>
                                      </p:cBhvr>
                                    </p:animEffect>
                                  </p:childTnLst>
                                </p:cTn>
                              </p:par>
                              <p:par>
                                <p:cTn id="8" presetID="9" presetClass="entr" presetSubtype="0" fill="hold" grpId="1" nodeType="withEffect">
                                  <p:stCondLst>
                                    <p:cond delay="0"/>
                                  </p:stCondLst>
                                  <p:iterate>
                                    <p:tmAbs val="0"/>
                                  </p:iterate>
                                  <p:childTnLst>
                                    <p:set>
                                      <p:cBhvr>
                                        <p:cTn id="9" fill="hold"/>
                                        <p:tgtEl>
                                          <p:spTgt spid="201">
                                            <p:txEl>
                                              <p:pRg st="0" end="0"/>
                                            </p:txEl>
                                          </p:spTgt>
                                        </p:tgtEl>
                                        <p:attrNameLst>
                                          <p:attrName>style.visibility</p:attrName>
                                        </p:attrNameLst>
                                      </p:cBhvr>
                                      <p:to>
                                        <p:strVal val="visible"/>
                                      </p:to>
                                    </p:set>
                                    <p:animEffect transition="in" filter="dissolve">
                                      <p:cBhvr>
                                        <p:cTn id="10" dur="199"/>
                                        <p:tgtEl>
                                          <p:spTgt spid="2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1" nodeType="clickEffect">
                                  <p:stCondLst>
                                    <p:cond delay="0"/>
                                  </p:stCondLst>
                                  <p:iterate>
                                    <p:tmAbs val="0"/>
                                  </p:iterate>
                                  <p:childTnLst>
                                    <p:set>
                                      <p:cBhvr>
                                        <p:cTn id="14" fill="hold"/>
                                        <p:tgtEl>
                                          <p:spTgt spid="201">
                                            <p:txEl>
                                              <p:pRg st="1" end="1"/>
                                            </p:txEl>
                                          </p:spTgt>
                                        </p:tgtEl>
                                        <p:attrNameLst>
                                          <p:attrName>style.visibility</p:attrName>
                                        </p:attrNameLst>
                                      </p:cBhvr>
                                      <p:to>
                                        <p:strVal val="visible"/>
                                      </p:to>
                                    </p:set>
                                    <p:animEffect transition="in" filter="dissolve">
                                      <p:cBhvr>
                                        <p:cTn id="15" dur="199"/>
                                        <p:tgtEl>
                                          <p:spTgt spid="2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grpId="1" nodeType="clickEffect">
                                  <p:stCondLst>
                                    <p:cond delay="0"/>
                                  </p:stCondLst>
                                  <p:iterate>
                                    <p:tmAbs val="0"/>
                                  </p:iterate>
                                  <p:childTnLst>
                                    <p:set>
                                      <p:cBhvr>
                                        <p:cTn id="19" fill="hold"/>
                                        <p:tgtEl>
                                          <p:spTgt spid="201">
                                            <p:txEl>
                                              <p:pRg st="2" end="2"/>
                                            </p:txEl>
                                          </p:spTgt>
                                        </p:tgtEl>
                                        <p:attrNameLst>
                                          <p:attrName>style.visibility</p:attrName>
                                        </p:attrNameLst>
                                      </p:cBhvr>
                                      <p:to>
                                        <p:strVal val="visible"/>
                                      </p:to>
                                    </p:set>
                                    <p:animEffect transition="in" filter="dissolve">
                                      <p:cBhvr>
                                        <p:cTn id="20" dur="199"/>
                                        <p:tgtEl>
                                          <p:spTgt spid="2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fill="hold" grpId="1" nodeType="clickEffect">
                                  <p:stCondLst>
                                    <p:cond delay="0"/>
                                  </p:stCondLst>
                                  <p:iterate>
                                    <p:tmAbs val="0"/>
                                  </p:iterate>
                                  <p:childTnLst>
                                    <p:set>
                                      <p:cBhvr>
                                        <p:cTn id="24" fill="hold"/>
                                        <p:tgtEl>
                                          <p:spTgt spid="201">
                                            <p:txEl>
                                              <p:pRg st="3" end="3"/>
                                            </p:txEl>
                                          </p:spTgt>
                                        </p:tgtEl>
                                        <p:attrNameLst>
                                          <p:attrName>style.visibility</p:attrName>
                                        </p:attrNameLst>
                                      </p:cBhvr>
                                      <p:to>
                                        <p:strVal val="visible"/>
                                      </p:to>
                                    </p:set>
                                    <p:animEffect transition="in" filter="dissolve">
                                      <p:cBhvr>
                                        <p:cTn id="25" dur="199"/>
                                        <p:tgtEl>
                                          <p:spTgt spid="2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grpId="1" nodeType="clickEffect">
                                  <p:stCondLst>
                                    <p:cond delay="0"/>
                                  </p:stCondLst>
                                  <p:iterate>
                                    <p:tmAbs val="0"/>
                                  </p:iterate>
                                  <p:childTnLst>
                                    <p:set>
                                      <p:cBhvr>
                                        <p:cTn id="29" fill="hold"/>
                                        <p:tgtEl>
                                          <p:spTgt spid="201">
                                            <p:txEl>
                                              <p:pRg st="4" end="4"/>
                                            </p:txEl>
                                          </p:spTgt>
                                        </p:tgtEl>
                                        <p:attrNameLst>
                                          <p:attrName>style.visibility</p:attrName>
                                        </p:attrNameLst>
                                      </p:cBhvr>
                                      <p:to>
                                        <p:strVal val="visible"/>
                                      </p:to>
                                    </p:set>
                                    <p:animEffect transition="in" filter="dissolve">
                                      <p:cBhvr>
                                        <p:cTn id="30" dur="199"/>
                                        <p:tgtEl>
                                          <p:spTgt spid="2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fill="hold" grpId="1" nodeType="clickEffect">
                                  <p:stCondLst>
                                    <p:cond delay="0"/>
                                  </p:stCondLst>
                                  <p:iterate>
                                    <p:tmAbs val="0"/>
                                  </p:iterate>
                                  <p:childTnLst>
                                    <p:set>
                                      <p:cBhvr>
                                        <p:cTn id="34" fill="hold"/>
                                        <p:tgtEl>
                                          <p:spTgt spid="201">
                                            <p:txEl>
                                              <p:pRg st="5" end="5"/>
                                            </p:txEl>
                                          </p:spTgt>
                                        </p:tgtEl>
                                        <p:attrNameLst>
                                          <p:attrName>style.visibility</p:attrName>
                                        </p:attrNameLst>
                                      </p:cBhvr>
                                      <p:to>
                                        <p:strVal val="visible"/>
                                      </p:to>
                                    </p:set>
                                    <p:animEffect transition="in" filter="dissolve">
                                      <p:cBhvr>
                                        <p:cTn id="35" dur="199"/>
                                        <p:tgtEl>
                                          <p:spTgt spid="2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04"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05" name="Jas 5:16; Prov 28:13 - Wise men open up.…"/>
          <p:cNvSpPr txBox="1"/>
          <p:nvPr/>
        </p:nvSpPr>
        <p:spPr>
          <a:xfrm>
            <a:off x="480209" y="32759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576446" indent="-576446" algn="l" defTabSz="514095">
              <a:buSzPct val="75000"/>
              <a:buChar char="•"/>
              <a:defRPr sz="4400" b="1">
                <a:solidFill>
                  <a:srgbClr val="53585F"/>
                </a:solidFill>
                <a:latin typeface="Calibri"/>
                <a:ea typeface="Calibri"/>
                <a:cs typeface="Calibri"/>
                <a:sym typeface="Calibri"/>
              </a:defRPr>
            </a:pPr>
            <a:r>
              <a:t>Jas 5:16; Prov 28:13 </a:t>
            </a:r>
            <a:r>
              <a:rPr b="0"/>
              <a:t>- Wise men open up.</a:t>
            </a:r>
          </a:p>
          <a:p>
            <a:pPr marL="967606" lvl="1" indent="-576446" algn="l" defTabSz="514095">
              <a:buSzPct val="75000"/>
              <a:buChar char="•"/>
              <a:defRPr sz="4400" b="1">
                <a:solidFill>
                  <a:srgbClr val="53585F"/>
                </a:solidFill>
                <a:latin typeface="Calibri"/>
                <a:ea typeface="Calibri"/>
                <a:cs typeface="Calibri"/>
                <a:sym typeface="Calibri"/>
              </a:defRPr>
            </a:pPr>
            <a:r>
              <a:rPr b="0"/>
              <a:t>Find fellow man/woman who is strong. (</a:t>
            </a:r>
            <a:r>
              <a:t>Lk 6:39</a:t>
            </a:r>
            <a:r>
              <a:rPr b="0"/>
              <a:t>)</a:t>
            </a:r>
          </a:p>
          <a:p>
            <a:pPr marL="967606" lvl="1" indent="-576446" algn="l" defTabSz="514095">
              <a:buSzPct val="75000"/>
              <a:buChar char="•"/>
              <a:defRPr sz="4400" b="1">
                <a:solidFill>
                  <a:srgbClr val="53585F"/>
                </a:solidFill>
                <a:latin typeface="Calibri"/>
                <a:ea typeface="Calibri"/>
                <a:cs typeface="Calibri"/>
                <a:sym typeface="Calibri"/>
              </a:defRPr>
            </a:pPr>
            <a:r>
              <a:rPr b="0"/>
              <a:t>Commit to reaching out </a:t>
            </a:r>
            <a:r>
              <a:rPr b="0" u="sng"/>
              <a:t>early</a:t>
            </a:r>
            <a:r>
              <a:rPr b="0"/>
              <a:t> &amp; </a:t>
            </a:r>
            <a:r>
              <a:rPr b="0" u="sng"/>
              <a:t>consistently</a:t>
            </a:r>
            <a:r>
              <a:rPr b="0"/>
              <a:t>. Get rid of excuses.</a:t>
            </a:r>
          </a:p>
          <a:p>
            <a:pPr marL="1749926" lvl="3" indent="-576446" algn="l" defTabSz="514095">
              <a:buSzPct val="75000"/>
              <a:buChar char="•"/>
              <a:defRPr sz="4400" b="1">
                <a:solidFill>
                  <a:srgbClr val="53585F"/>
                </a:solidFill>
                <a:latin typeface="Calibri"/>
                <a:ea typeface="Calibri"/>
                <a:cs typeface="Calibri"/>
                <a:sym typeface="Calibri"/>
              </a:defRPr>
            </a:pPr>
            <a:r>
              <a:rPr b="0"/>
              <a:t>Pray and text at </a:t>
            </a:r>
            <a:r>
              <a:rPr b="0" i="1"/>
              <a:t>first sign</a:t>
            </a:r>
            <a:r>
              <a:rPr b="0"/>
              <a:t> of tempting</a:t>
            </a:r>
          </a:p>
          <a:p>
            <a:pPr marL="1749926" lvl="3" indent="-576446" algn="l" defTabSz="514095">
              <a:buSzPct val="75000"/>
              <a:buChar char="•"/>
              <a:defRPr sz="4400" b="1">
                <a:solidFill>
                  <a:srgbClr val="53585F"/>
                </a:solidFill>
                <a:latin typeface="Calibri"/>
                <a:ea typeface="Calibri"/>
                <a:cs typeface="Calibri"/>
                <a:sym typeface="Calibri"/>
              </a:defRPr>
            </a:pPr>
            <a:r>
              <a:rPr b="0"/>
              <a:t>State temptation &amp; “battle plan”</a:t>
            </a:r>
          </a:p>
          <a:p>
            <a:pPr marL="967606" lvl="1" indent="-576446" algn="l" defTabSz="514095">
              <a:buSzPct val="75000"/>
              <a:buChar char="•"/>
              <a:defRPr sz="4400" b="1">
                <a:solidFill>
                  <a:srgbClr val="53585F"/>
                </a:solidFill>
                <a:latin typeface="Calibri"/>
                <a:ea typeface="Calibri"/>
                <a:cs typeface="Calibri"/>
                <a:sym typeface="Calibri"/>
              </a:defRPr>
            </a:pPr>
            <a:r>
              <a:rPr b="0"/>
              <a:t>Identify “triggers” &amp; vulnerable situations</a:t>
            </a:r>
          </a:p>
          <a:p>
            <a:pPr marL="967606" lvl="1" indent="-576446" algn="l" defTabSz="514095">
              <a:buSzPct val="75000"/>
              <a:buChar char="•"/>
              <a:defRPr sz="4400" b="1">
                <a:solidFill>
                  <a:srgbClr val="53585F"/>
                </a:solidFill>
                <a:latin typeface="Calibri"/>
                <a:ea typeface="Calibri"/>
                <a:cs typeface="Calibri"/>
                <a:sym typeface="Calibri"/>
              </a:defRPr>
            </a:pPr>
            <a:r>
              <a:rPr b="0"/>
              <a:t>The person struggling should initiate.</a:t>
            </a:r>
          </a:p>
          <a:p>
            <a:pPr marL="967606" lvl="1" indent="-576446" algn="l" defTabSz="514095">
              <a:buSzPct val="75000"/>
              <a:buChar char="•"/>
              <a:defRPr sz="4400" b="1">
                <a:solidFill>
                  <a:srgbClr val="53585F"/>
                </a:solidFill>
                <a:latin typeface="Calibri"/>
                <a:ea typeface="Calibri"/>
                <a:cs typeface="Calibri"/>
                <a:sym typeface="Calibri"/>
              </a:defRPr>
            </a:pPr>
            <a:r>
              <a:rPr b="0"/>
              <a:t>If what you’re doing isn’t working, </a:t>
            </a:r>
            <a:r>
              <a:rPr b="0" i="1"/>
              <a:t>change</a:t>
            </a:r>
            <a:r>
              <a:rPr b="0"/>
              <a:t>!</a:t>
            </a:r>
          </a:p>
        </p:txBody>
      </p:sp>
      <p:sp>
        <p:nvSpPr>
          <p:cNvPr id="206" name="GET ACCOUNTABLE"/>
          <p:cNvSpPr txBox="1"/>
          <p:nvPr/>
        </p:nvSpPr>
        <p:spPr>
          <a:xfrm>
            <a:off x="505847" y="1863230"/>
            <a:ext cx="8758204" cy="14727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GET ACCOUNTABLE</a:t>
            </a:r>
          </a:p>
        </p:txBody>
      </p:sp>
      <p:sp>
        <p:nvSpPr>
          <p:cNvPr id="207" name="Head"/>
          <p:cNvSpPr/>
          <p:nvPr/>
        </p:nvSpPr>
        <p:spPr>
          <a:xfrm>
            <a:off x="9559350" y="1935905"/>
            <a:ext cx="1147354" cy="1372526"/>
          </a:xfrm>
          <a:custGeom>
            <a:avLst/>
            <a:gdLst/>
            <a:ahLst/>
            <a:cxnLst>
              <a:cxn ang="0">
                <a:pos x="wd2" y="hd2"/>
              </a:cxn>
              <a:cxn ang="5400000">
                <a:pos x="wd2" y="hd2"/>
              </a:cxn>
              <a:cxn ang="10800000">
                <a:pos x="wd2" y="hd2"/>
              </a:cxn>
              <a:cxn ang="16200000">
                <a:pos x="wd2" y="hd2"/>
              </a:cxn>
            </a:cxnLst>
            <a:rect l="0" t="0" r="r" b="b"/>
            <a:pathLst>
              <a:path w="21545" h="21600" extrusionOk="0">
                <a:moveTo>
                  <a:pt x="9154" y="0"/>
                </a:moveTo>
                <a:cubicBezTo>
                  <a:pt x="3064" y="0"/>
                  <a:pt x="0" y="3297"/>
                  <a:pt x="0" y="7252"/>
                </a:cubicBezTo>
                <a:cubicBezTo>
                  <a:pt x="0" y="11207"/>
                  <a:pt x="2755" y="14261"/>
                  <a:pt x="3263" y="17024"/>
                </a:cubicBezTo>
                <a:cubicBezTo>
                  <a:pt x="3772" y="19786"/>
                  <a:pt x="1428" y="21600"/>
                  <a:pt x="1428" y="21600"/>
                </a:cubicBezTo>
                <a:lnTo>
                  <a:pt x="13269" y="21600"/>
                </a:lnTo>
                <a:cubicBezTo>
                  <a:pt x="14015" y="18211"/>
                  <a:pt x="15444" y="18832"/>
                  <a:pt x="16687" y="18799"/>
                </a:cubicBezTo>
                <a:cubicBezTo>
                  <a:pt x="17929" y="18767"/>
                  <a:pt x="19467" y="18460"/>
                  <a:pt x="19210" y="17068"/>
                </a:cubicBezTo>
                <a:cubicBezTo>
                  <a:pt x="19036" y="16134"/>
                  <a:pt x="19250" y="15837"/>
                  <a:pt x="19675" y="15341"/>
                </a:cubicBezTo>
                <a:cubicBezTo>
                  <a:pt x="20100" y="14844"/>
                  <a:pt x="19256" y="14402"/>
                  <a:pt x="19256" y="14402"/>
                </a:cubicBezTo>
                <a:lnTo>
                  <a:pt x="19745" y="14169"/>
                </a:lnTo>
                <a:cubicBezTo>
                  <a:pt x="19977" y="14061"/>
                  <a:pt x="20093" y="13835"/>
                  <a:pt x="20035" y="13619"/>
                </a:cubicBezTo>
                <a:cubicBezTo>
                  <a:pt x="20009" y="13533"/>
                  <a:pt x="19982" y="13430"/>
                  <a:pt x="19950" y="13301"/>
                </a:cubicBezTo>
                <a:cubicBezTo>
                  <a:pt x="19847" y="12874"/>
                  <a:pt x="20073" y="12503"/>
                  <a:pt x="20497" y="12373"/>
                </a:cubicBezTo>
                <a:cubicBezTo>
                  <a:pt x="20877" y="12260"/>
                  <a:pt x="21149" y="12098"/>
                  <a:pt x="21342" y="11942"/>
                </a:cubicBezTo>
                <a:cubicBezTo>
                  <a:pt x="21600" y="11737"/>
                  <a:pt x="21600" y="11374"/>
                  <a:pt x="21407" y="11120"/>
                </a:cubicBezTo>
                <a:cubicBezTo>
                  <a:pt x="20705" y="10192"/>
                  <a:pt x="19983" y="9173"/>
                  <a:pt x="19487" y="8520"/>
                </a:cubicBezTo>
                <a:cubicBezTo>
                  <a:pt x="18754" y="7554"/>
                  <a:pt x="19939" y="7036"/>
                  <a:pt x="19572" y="5994"/>
                </a:cubicBezTo>
                <a:cubicBezTo>
                  <a:pt x="18658" y="2406"/>
                  <a:pt x="15959" y="0"/>
                  <a:pt x="9154"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08" name="Head"/>
          <p:cNvSpPr/>
          <p:nvPr/>
        </p:nvSpPr>
        <p:spPr>
          <a:xfrm flipH="1">
            <a:off x="11351599" y="1935905"/>
            <a:ext cx="1147354" cy="1372526"/>
          </a:xfrm>
          <a:custGeom>
            <a:avLst/>
            <a:gdLst/>
            <a:ahLst/>
            <a:cxnLst>
              <a:cxn ang="0">
                <a:pos x="wd2" y="hd2"/>
              </a:cxn>
              <a:cxn ang="5400000">
                <a:pos x="wd2" y="hd2"/>
              </a:cxn>
              <a:cxn ang="10800000">
                <a:pos x="wd2" y="hd2"/>
              </a:cxn>
              <a:cxn ang="16200000">
                <a:pos x="wd2" y="hd2"/>
              </a:cxn>
            </a:cxnLst>
            <a:rect l="0" t="0" r="r" b="b"/>
            <a:pathLst>
              <a:path w="21545" h="21600" extrusionOk="0">
                <a:moveTo>
                  <a:pt x="9154" y="0"/>
                </a:moveTo>
                <a:cubicBezTo>
                  <a:pt x="3064" y="0"/>
                  <a:pt x="0" y="3297"/>
                  <a:pt x="0" y="7252"/>
                </a:cubicBezTo>
                <a:cubicBezTo>
                  <a:pt x="0" y="11207"/>
                  <a:pt x="2755" y="14261"/>
                  <a:pt x="3263" y="17024"/>
                </a:cubicBezTo>
                <a:cubicBezTo>
                  <a:pt x="3772" y="19786"/>
                  <a:pt x="1428" y="21600"/>
                  <a:pt x="1428" y="21600"/>
                </a:cubicBezTo>
                <a:lnTo>
                  <a:pt x="13269" y="21600"/>
                </a:lnTo>
                <a:cubicBezTo>
                  <a:pt x="14015" y="18211"/>
                  <a:pt x="15444" y="18832"/>
                  <a:pt x="16687" y="18799"/>
                </a:cubicBezTo>
                <a:cubicBezTo>
                  <a:pt x="17929" y="18767"/>
                  <a:pt x="19467" y="18460"/>
                  <a:pt x="19210" y="17068"/>
                </a:cubicBezTo>
                <a:cubicBezTo>
                  <a:pt x="19036" y="16134"/>
                  <a:pt x="19250" y="15837"/>
                  <a:pt x="19675" y="15341"/>
                </a:cubicBezTo>
                <a:cubicBezTo>
                  <a:pt x="20100" y="14844"/>
                  <a:pt x="19256" y="14402"/>
                  <a:pt x="19256" y="14402"/>
                </a:cubicBezTo>
                <a:lnTo>
                  <a:pt x="19745" y="14169"/>
                </a:lnTo>
                <a:cubicBezTo>
                  <a:pt x="19977" y="14061"/>
                  <a:pt x="20093" y="13835"/>
                  <a:pt x="20035" y="13619"/>
                </a:cubicBezTo>
                <a:cubicBezTo>
                  <a:pt x="20009" y="13533"/>
                  <a:pt x="19982" y="13430"/>
                  <a:pt x="19950" y="13301"/>
                </a:cubicBezTo>
                <a:cubicBezTo>
                  <a:pt x="19847" y="12874"/>
                  <a:pt x="20073" y="12503"/>
                  <a:pt x="20497" y="12373"/>
                </a:cubicBezTo>
                <a:cubicBezTo>
                  <a:pt x="20877" y="12260"/>
                  <a:pt x="21149" y="12098"/>
                  <a:pt x="21342" y="11942"/>
                </a:cubicBezTo>
                <a:cubicBezTo>
                  <a:pt x="21600" y="11737"/>
                  <a:pt x="21600" y="11374"/>
                  <a:pt x="21407" y="11120"/>
                </a:cubicBezTo>
                <a:cubicBezTo>
                  <a:pt x="20705" y="10192"/>
                  <a:pt x="19983" y="9173"/>
                  <a:pt x="19487" y="8520"/>
                </a:cubicBezTo>
                <a:cubicBezTo>
                  <a:pt x="18754" y="7554"/>
                  <a:pt x="19939" y="7036"/>
                  <a:pt x="19572" y="5994"/>
                </a:cubicBezTo>
                <a:cubicBezTo>
                  <a:pt x="18658" y="2406"/>
                  <a:pt x="15959" y="0"/>
                  <a:pt x="9154"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05">
                                            <p:bg/>
                                          </p:spTgt>
                                        </p:tgtEl>
                                        <p:attrNameLst>
                                          <p:attrName>style.visibility</p:attrName>
                                        </p:attrNameLst>
                                      </p:cBhvr>
                                      <p:to>
                                        <p:strVal val="visible"/>
                                      </p:to>
                                    </p:set>
                                    <p:animEffect transition="in" filter="dissolve">
                                      <p:cBhvr>
                                        <p:cTn id="7" dur="199"/>
                                        <p:tgtEl>
                                          <p:spTgt spid="205">
                                            <p:bg/>
                                          </p:spTgt>
                                        </p:tgtEl>
                                      </p:cBhvr>
                                    </p:animEffect>
                                  </p:childTnLst>
                                </p:cTn>
                              </p:par>
                              <p:par>
                                <p:cTn id="8" presetID="9" presetClass="entr" presetSubtype="0" fill="hold" grpId="1" nodeType="withEffect">
                                  <p:stCondLst>
                                    <p:cond delay="0"/>
                                  </p:stCondLst>
                                  <p:iterate>
                                    <p:tmAbs val="0"/>
                                  </p:iterate>
                                  <p:childTnLst>
                                    <p:set>
                                      <p:cBhvr>
                                        <p:cTn id="9" fill="hold"/>
                                        <p:tgtEl>
                                          <p:spTgt spid="205">
                                            <p:txEl>
                                              <p:pRg st="0" end="0"/>
                                            </p:txEl>
                                          </p:spTgt>
                                        </p:tgtEl>
                                        <p:attrNameLst>
                                          <p:attrName>style.visibility</p:attrName>
                                        </p:attrNameLst>
                                      </p:cBhvr>
                                      <p:to>
                                        <p:strVal val="visible"/>
                                      </p:to>
                                    </p:set>
                                    <p:animEffect transition="in" filter="dissolve">
                                      <p:cBhvr>
                                        <p:cTn id="10" dur="199"/>
                                        <p:tgtEl>
                                          <p:spTgt spid="2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1" nodeType="clickEffect">
                                  <p:stCondLst>
                                    <p:cond delay="0"/>
                                  </p:stCondLst>
                                  <p:iterate>
                                    <p:tmAbs val="0"/>
                                  </p:iterate>
                                  <p:childTnLst>
                                    <p:set>
                                      <p:cBhvr>
                                        <p:cTn id="14" fill="hold"/>
                                        <p:tgtEl>
                                          <p:spTgt spid="205">
                                            <p:txEl>
                                              <p:pRg st="1" end="1"/>
                                            </p:txEl>
                                          </p:spTgt>
                                        </p:tgtEl>
                                        <p:attrNameLst>
                                          <p:attrName>style.visibility</p:attrName>
                                        </p:attrNameLst>
                                      </p:cBhvr>
                                      <p:to>
                                        <p:strVal val="visible"/>
                                      </p:to>
                                    </p:set>
                                    <p:animEffect transition="in" filter="dissolve">
                                      <p:cBhvr>
                                        <p:cTn id="15" dur="199"/>
                                        <p:tgtEl>
                                          <p:spTgt spid="20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grpId="1" nodeType="clickEffect">
                                  <p:stCondLst>
                                    <p:cond delay="0"/>
                                  </p:stCondLst>
                                  <p:iterate>
                                    <p:tmAbs val="0"/>
                                  </p:iterate>
                                  <p:childTnLst>
                                    <p:set>
                                      <p:cBhvr>
                                        <p:cTn id="19" fill="hold"/>
                                        <p:tgtEl>
                                          <p:spTgt spid="205">
                                            <p:txEl>
                                              <p:pRg st="2" end="2"/>
                                            </p:txEl>
                                          </p:spTgt>
                                        </p:tgtEl>
                                        <p:attrNameLst>
                                          <p:attrName>style.visibility</p:attrName>
                                        </p:attrNameLst>
                                      </p:cBhvr>
                                      <p:to>
                                        <p:strVal val="visible"/>
                                      </p:to>
                                    </p:set>
                                    <p:animEffect transition="in" filter="dissolve">
                                      <p:cBhvr>
                                        <p:cTn id="20" dur="199"/>
                                        <p:tgtEl>
                                          <p:spTgt spid="20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fill="hold" grpId="1" nodeType="clickEffect">
                                  <p:stCondLst>
                                    <p:cond delay="0"/>
                                  </p:stCondLst>
                                  <p:iterate>
                                    <p:tmAbs val="0"/>
                                  </p:iterate>
                                  <p:childTnLst>
                                    <p:set>
                                      <p:cBhvr>
                                        <p:cTn id="24" fill="hold"/>
                                        <p:tgtEl>
                                          <p:spTgt spid="205">
                                            <p:txEl>
                                              <p:pRg st="3" end="3"/>
                                            </p:txEl>
                                          </p:spTgt>
                                        </p:tgtEl>
                                        <p:attrNameLst>
                                          <p:attrName>style.visibility</p:attrName>
                                        </p:attrNameLst>
                                      </p:cBhvr>
                                      <p:to>
                                        <p:strVal val="visible"/>
                                      </p:to>
                                    </p:set>
                                    <p:animEffect transition="in" filter="dissolve">
                                      <p:cBhvr>
                                        <p:cTn id="25" dur="199"/>
                                        <p:tgtEl>
                                          <p:spTgt spid="20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grpId="1" nodeType="clickEffect">
                                  <p:stCondLst>
                                    <p:cond delay="0"/>
                                  </p:stCondLst>
                                  <p:iterate>
                                    <p:tmAbs val="0"/>
                                  </p:iterate>
                                  <p:childTnLst>
                                    <p:set>
                                      <p:cBhvr>
                                        <p:cTn id="29" fill="hold"/>
                                        <p:tgtEl>
                                          <p:spTgt spid="205">
                                            <p:txEl>
                                              <p:pRg st="4" end="4"/>
                                            </p:txEl>
                                          </p:spTgt>
                                        </p:tgtEl>
                                        <p:attrNameLst>
                                          <p:attrName>style.visibility</p:attrName>
                                        </p:attrNameLst>
                                      </p:cBhvr>
                                      <p:to>
                                        <p:strVal val="visible"/>
                                      </p:to>
                                    </p:set>
                                    <p:animEffect transition="in" filter="dissolve">
                                      <p:cBhvr>
                                        <p:cTn id="30" dur="199"/>
                                        <p:tgtEl>
                                          <p:spTgt spid="20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fill="hold" grpId="1" nodeType="clickEffect">
                                  <p:stCondLst>
                                    <p:cond delay="0"/>
                                  </p:stCondLst>
                                  <p:iterate>
                                    <p:tmAbs val="0"/>
                                  </p:iterate>
                                  <p:childTnLst>
                                    <p:set>
                                      <p:cBhvr>
                                        <p:cTn id="34" fill="hold"/>
                                        <p:tgtEl>
                                          <p:spTgt spid="205">
                                            <p:txEl>
                                              <p:pRg st="5" end="5"/>
                                            </p:txEl>
                                          </p:spTgt>
                                        </p:tgtEl>
                                        <p:attrNameLst>
                                          <p:attrName>style.visibility</p:attrName>
                                        </p:attrNameLst>
                                      </p:cBhvr>
                                      <p:to>
                                        <p:strVal val="visible"/>
                                      </p:to>
                                    </p:set>
                                    <p:animEffect transition="in" filter="dissolve">
                                      <p:cBhvr>
                                        <p:cTn id="35" dur="199"/>
                                        <p:tgtEl>
                                          <p:spTgt spid="20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fill="hold" grpId="1" nodeType="clickEffect">
                                  <p:stCondLst>
                                    <p:cond delay="0"/>
                                  </p:stCondLst>
                                  <p:iterate>
                                    <p:tmAbs val="0"/>
                                  </p:iterate>
                                  <p:childTnLst>
                                    <p:set>
                                      <p:cBhvr>
                                        <p:cTn id="39" fill="hold"/>
                                        <p:tgtEl>
                                          <p:spTgt spid="205">
                                            <p:txEl>
                                              <p:pRg st="6" end="6"/>
                                            </p:txEl>
                                          </p:spTgt>
                                        </p:tgtEl>
                                        <p:attrNameLst>
                                          <p:attrName>style.visibility</p:attrName>
                                        </p:attrNameLst>
                                      </p:cBhvr>
                                      <p:to>
                                        <p:strVal val="visible"/>
                                      </p:to>
                                    </p:set>
                                    <p:animEffect transition="in" filter="dissolve">
                                      <p:cBhvr>
                                        <p:cTn id="40" dur="199"/>
                                        <p:tgtEl>
                                          <p:spTgt spid="20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fill="hold" grpId="1" nodeType="clickEffect">
                                  <p:stCondLst>
                                    <p:cond delay="0"/>
                                  </p:stCondLst>
                                  <p:iterate>
                                    <p:tmAbs val="0"/>
                                  </p:iterate>
                                  <p:childTnLst>
                                    <p:set>
                                      <p:cBhvr>
                                        <p:cTn id="44" fill="hold"/>
                                        <p:tgtEl>
                                          <p:spTgt spid="205">
                                            <p:txEl>
                                              <p:pRg st="7" end="7"/>
                                            </p:txEl>
                                          </p:spTgt>
                                        </p:tgtEl>
                                        <p:attrNameLst>
                                          <p:attrName>style.visibility</p:attrName>
                                        </p:attrNameLst>
                                      </p:cBhvr>
                                      <p:to>
                                        <p:strVal val="visible"/>
                                      </p:to>
                                    </p:set>
                                    <p:animEffect transition="in" filter="dissolve">
                                      <p:cBhvr>
                                        <p:cTn id="45" dur="199"/>
                                        <p:tgtEl>
                                          <p:spTgt spid="20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11"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12"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13"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214"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215" name="Recommended resource:                   Finally Free                      by Heath Lambert"/>
          <p:cNvSpPr txBox="1"/>
          <p:nvPr/>
        </p:nvSpPr>
        <p:spPr>
          <a:xfrm>
            <a:off x="480209" y="3275984"/>
            <a:ext cx="12044382" cy="3530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rPr b="0"/>
              <a:t>Recommended resource:</a:t>
            </a:r>
            <a:br>
              <a:rPr b="0"/>
            </a:br>
            <a:r>
              <a:rPr b="0"/>
              <a:t>	                 </a:t>
            </a:r>
            <a:r>
              <a:t>Finally Free</a:t>
            </a:r>
            <a:br/>
            <a:r>
              <a:t>                     </a:t>
            </a:r>
            <a:r>
              <a:rPr b="0"/>
              <a:t>by Heath Lambert</a:t>
            </a:r>
          </a:p>
        </p:txBody>
      </p:sp>
      <p:pic>
        <p:nvPicPr>
          <p:cNvPr id="216" name="Screen Shot 2018-01-30 at 8.23.55 AM.png" descr="Screen Shot 2018-01-30 at 8.23.55 AM.png"/>
          <p:cNvPicPr>
            <a:picLocks noChangeAspect="1"/>
          </p:cNvPicPr>
          <p:nvPr/>
        </p:nvPicPr>
        <p:blipFill>
          <a:blip r:embed="rId2"/>
          <a:stretch>
            <a:fillRect/>
          </a:stretch>
        </p:blipFill>
        <p:spPr>
          <a:xfrm>
            <a:off x="436651" y="4129077"/>
            <a:ext cx="3441701" cy="49784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15">
                                            <p:bg/>
                                          </p:spTgt>
                                        </p:tgtEl>
                                        <p:attrNameLst>
                                          <p:attrName>style.visibility</p:attrName>
                                        </p:attrNameLst>
                                      </p:cBhvr>
                                      <p:to>
                                        <p:strVal val="visible"/>
                                      </p:to>
                                    </p:set>
                                    <p:animEffect transition="in" filter="dissolve">
                                      <p:cBhvr>
                                        <p:cTn id="7" dur="199"/>
                                        <p:tgtEl>
                                          <p:spTgt spid="215">
                                            <p:bg/>
                                          </p:spTgt>
                                        </p:tgtEl>
                                      </p:cBhvr>
                                    </p:animEffect>
                                  </p:childTnLst>
                                </p:cTn>
                              </p:par>
                              <p:par>
                                <p:cTn id="8" presetID="9" presetClass="entr" presetSubtype="0" fill="hold" grpId="1" nodeType="withEffect">
                                  <p:stCondLst>
                                    <p:cond delay="0"/>
                                  </p:stCondLst>
                                  <p:iterate>
                                    <p:tmAbs val="0"/>
                                  </p:iterate>
                                  <p:childTnLst>
                                    <p:set>
                                      <p:cBhvr>
                                        <p:cTn id="9" fill="hold"/>
                                        <p:tgtEl>
                                          <p:spTgt spid="215">
                                            <p:txEl>
                                              <p:pRg st="0" end="0"/>
                                            </p:txEl>
                                          </p:spTgt>
                                        </p:tgtEl>
                                        <p:attrNameLst>
                                          <p:attrName>style.visibility</p:attrName>
                                        </p:attrNameLst>
                                      </p:cBhvr>
                                      <p:to>
                                        <p:strVal val="visible"/>
                                      </p:to>
                                    </p:set>
                                    <p:animEffect transition="in" filter="dissolve">
                                      <p:cBhvr>
                                        <p:cTn id="10" dur="199"/>
                                        <p:tgtEl>
                                          <p:spTgt spid="215">
                                            <p:txEl>
                                              <p:pRg st="0" end="0"/>
                                            </p:txEl>
                                          </p:spTgt>
                                        </p:tgtEl>
                                      </p:cBhvr>
                                    </p:animEffect>
                                  </p:childTnLst>
                                </p:cTn>
                              </p:par>
                            </p:childTnLst>
                          </p:cTn>
                        </p:par>
                        <p:par>
                          <p:cTn id="11" fill="hold">
                            <p:stCondLst>
                              <p:cond delay="199"/>
                            </p:stCondLst>
                            <p:childTnLst>
                              <p:par>
                                <p:cTn id="12" presetID="9" presetClass="entr" fill="hold" grpId="2" nodeType="afterEffect">
                                  <p:stCondLst>
                                    <p:cond delay="0"/>
                                  </p:stCondLst>
                                  <p:iterate>
                                    <p:tmAbs val="0"/>
                                  </p:iterate>
                                  <p:childTnLst>
                                    <p:set>
                                      <p:cBhvr>
                                        <p:cTn id="13" fill="hold"/>
                                        <p:tgtEl>
                                          <p:spTgt spid="216"/>
                                        </p:tgtEl>
                                        <p:attrNameLst>
                                          <p:attrName>style.visibility</p:attrName>
                                        </p:attrNameLst>
                                      </p:cBhvr>
                                      <p:to>
                                        <p:strVal val="visible"/>
                                      </p:to>
                                    </p:set>
                                    <p:animEffect transition="in" filter="dissolve">
                                      <p:cBhvr>
                                        <p:cTn id="14" dur="199"/>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1" build="p" bldLvl="5" animBg="1" advAuto="0"/>
      <p:bldP spid="21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 name="Shape"/>
          <p:cNvSpPr/>
          <p:nvPr/>
        </p:nvSpPr>
        <p:spPr>
          <a:xfrm>
            <a:off x="5629178" y="4412408"/>
            <a:ext cx="1771931" cy="1373553"/>
          </a:xfrm>
          <a:custGeom>
            <a:avLst/>
            <a:gdLst/>
            <a:ahLst/>
            <a:cxnLst>
              <a:cxn ang="0">
                <a:pos x="wd2" y="hd2"/>
              </a:cxn>
              <a:cxn ang="5400000">
                <a:pos x="wd2" y="hd2"/>
              </a:cxn>
              <a:cxn ang="10800000">
                <a:pos x="wd2" y="hd2"/>
              </a:cxn>
              <a:cxn ang="16200000">
                <a:pos x="wd2" y="hd2"/>
              </a:cxn>
            </a:cxnLst>
            <a:rect l="0" t="0" r="r" b="b"/>
            <a:pathLst>
              <a:path w="21600" h="21600" extrusionOk="0">
                <a:moveTo>
                  <a:pt x="10674" y="0"/>
                </a:moveTo>
                <a:cubicBezTo>
                  <a:pt x="7895" y="1793"/>
                  <a:pt x="5492" y="4426"/>
                  <a:pt x="3671" y="7674"/>
                </a:cubicBezTo>
                <a:cubicBezTo>
                  <a:pt x="1394" y="11735"/>
                  <a:pt x="115" y="16585"/>
                  <a:pt x="0" y="21595"/>
                </a:cubicBezTo>
                <a:cubicBezTo>
                  <a:pt x="3059" y="19104"/>
                  <a:pt x="6580" y="17719"/>
                  <a:pt x="10196" y="17582"/>
                </a:cubicBezTo>
                <a:cubicBezTo>
                  <a:pt x="14222" y="17430"/>
                  <a:pt x="18192" y="18829"/>
                  <a:pt x="21600" y="21600"/>
                </a:cubicBezTo>
                <a:cubicBezTo>
                  <a:pt x="21382" y="16778"/>
                  <a:pt x="20127" y="12130"/>
                  <a:pt x="17974" y="8179"/>
                </a:cubicBezTo>
                <a:cubicBezTo>
                  <a:pt x="16094" y="4726"/>
                  <a:pt x="13588" y="1918"/>
                  <a:pt x="10674" y="0"/>
                </a:cubicBezTo>
                <a:close/>
              </a:path>
            </a:pathLst>
          </a:custGeom>
          <a:solidFill>
            <a:schemeClr val="accent4"/>
          </a:solidFill>
          <a:ln w="12700">
            <a:miter lim="400000"/>
          </a:ln>
        </p:spPr>
        <p:txBody>
          <a:bodyPr lIns="50800" tIns="50800" rIns="50800" bIns="50800" anchor="ctr"/>
          <a:lstStyle/>
          <a:p>
            <a:pPr>
              <a:defRPr sz="2600"/>
            </a:pPr>
            <a:endParaRPr/>
          </a:p>
        </p:txBody>
      </p:sp>
      <p:sp>
        <p:nvSpPr>
          <p:cNvPr id="219"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20"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21"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22"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223"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224" name="Ps 101:1-4 - Goal: renewed godly desires"/>
          <p:cNvSpPr txBox="1"/>
          <p:nvPr/>
        </p:nvSpPr>
        <p:spPr>
          <a:xfrm>
            <a:off x="480209" y="3275984"/>
            <a:ext cx="12044382" cy="911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p:txBody>
      </p:sp>
      <p:sp>
        <p:nvSpPr>
          <p:cNvPr id="225" name="Circle"/>
          <p:cNvSpPr/>
          <p:nvPr/>
        </p:nvSpPr>
        <p:spPr>
          <a:xfrm>
            <a:off x="4166807" y="4228308"/>
            <a:ext cx="3227480" cy="3227479"/>
          </a:xfrm>
          <a:prstGeom prst="ellipse">
            <a:avLst/>
          </a:prstGeom>
          <a:ln w="88900">
            <a:solidFill>
              <a:schemeClr val="accent5">
                <a:hueOff val="243052"/>
                <a:satOff val="19712"/>
                <a:lumOff val="-10957"/>
              </a:schemeClr>
            </a:solidFill>
            <a:miter lim="400000"/>
          </a:ln>
        </p:spPr>
        <p:txBody>
          <a:bodyPr lIns="50800" tIns="50800" rIns="50800" bIns="50800" anchor="ctr"/>
          <a:lstStyle/>
          <a:p>
            <a:pPr>
              <a:defRPr sz="2600"/>
            </a:pPr>
            <a:endParaRPr/>
          </a:p>
        </p:txBody>
      </p:sp>
      <p:sp>
        <p:nvSpPr>
          <p:cNvPr id="226" name="Circle"/>
          <p:cNvSpPr/>
          <p:nvPr/>
        </p:nvSpPr>
        <p:spPr>
          <a:xfrm>
            <a:off x="5610513" y="4228308"/>
            <a:ext cx="3227480" cy="3227479"/>
          </a:xfrm>
          <a:prstGeom prst="ellipse">
            <a:avLst/>
          </a:prstGeom>
          <a:ln w="88900">
            <a:solidFill>
              <a:schemeClr val="accent5">
                <a:hueOff val="243052"/>
                <a:satOff val="19712"/>
                <a:lumOff val="-10957"/>
              </a:schemeClr>
            </a:solidFill>
            <a:miter lim="400000"/>
          </a:ln>
        </p:spPr>
        <p:txBody>
          <a:bodyPr lIns="50800" tIns="50800" rIns="50800" bIns="50800" anchor="ctr"/>
          <a:lstStyle/>
          <a:p>
            <a:pPr>
              <a:defRPr sz="2600"/>
            </a:pPr>
            <a:endParaRPr/>
          </a:p>
        </p:txBody>
      </p:sp>
      <p:sp>
        <p:nvSpPr>
          <p:cNvPr id="227" name="Circle"/>
          <p:cNvSpPr/>
          <p:nvPr/>
        </p:nvSpPr>
        <p:spPr>
          <a:xfrm>
            <a:off x="4888660" y="5506606"/>
            <a:ext cx="3227480" cy="3227479"/>
          </a:xfrm>
          <a:prstGeom prst="ellipse">
            <a:avLst/>
          </a:prstGeom>
          <a:ln w="88900">
            <a:solidFill>
              <a:schemeClr val="accent5">
                <a:hueOff val="243052"/>
                <a:satOff val="19712"/>
                <a:lumOff val="-10957"/>
              </a:schemeClr>
            </a:solidFill>
            <a:miter lim="400000"/>
          </a:ln>
        </p:spPr>
        <p:txBody>
          <a:bodyPr lIns="50800" tIns="50800" rIns="50800" bIns="50800" anchor="ctr"/>
          <a:lstStyle/>
          <a:p>
            <a:pPr>
              <a:defRPr sz="2600"/>
            </a:pPr>
            <a:endParaRPr/>
          </a:p>
        </p:txBody>
      </p:sp>
      <p:sp>
        <p:nvSpPr>
          <p:cNvPr id="228" name="Access"/>
          <p:cNvSpPr txBox="1"/>
          <p:nvPr/>
        </p:nvSpPr>
        <p:spPr>
          <a:xfrm>
            <a:off x="1169138" y="4515920"/>
            <a:ext cx="3558975"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chemeClr val="accent5">
                    <a:hueOff val="243052"/>
                    <a:satOff val="19712"/>
                    <a:lumOff val="-10957"/>
                  </a:schemeClr>
                </a:solidFill>
                <a:latin typeface="Calibri"/>
                <a:ea typeface="Calibri"/>
                <a:cs typeface="Calibri"/>
                <a:sym typeface="Calibri"/>
              </a:defRPr>
            </a:lvl1pPr>
          </a:lstStyle>
          <a:p>
            <a:r>
              <a:t>Access</a:t>
            </a:r>
          </a:p>
        </p:txBody>
      </p:sp>
      <p:sp>
        <p:nvSpPr>
          <p:cNvPr id="229" name="Time"/>
          <p:cNvSpPr txBox="1"/>
          <p:nvPr/>
        </p:nvSpPr>
        <p:spPr>
          <a:xfrm>
            <a:off x="8884973" y="4515920"/>
            <a:ext cx="3558975"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chemeClr val="accent5">
                    <a:hueOff val="243052"/>
                    <a:satOff val="19712"/>
                    <a:lumOff val="-10957"/>
                  </a:schemeClr>
                </a:solidFill>
                <a:latin typeface="Calibri"/>
                <a:ea typeface="Calibri"/>
                <a:cs typeface="Calibri"/>
                <a:sym typeface="Calibri"/>
              </a:defRPr>
            </a:lvl1pPr>
          </a:lstStyle>
          <a:p>
            <a:r>
              <a:t>Time</a:t>
            </a:r>
          </a:p>
        </p:txBody>
      </p:sp>
      <p:sp>
        <p:nvSpPr>
          <p:cNvPr id="230" name="Desire"/>
          <p:cNvSpPr txBox="1"/>
          <p:nvPr/>
        </p:nvSpPr>
        <p:spPr>
          <a:xfrm>
            <a:off x="4722912" y="8497520"/>
            <a:ext cx="3558975"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10000"/>
              </a:lnSpc>
              <a:defRPr sz="8300" b="1">
                <a:solidFill>
                  <a:schemeClr val="accent5">
                    <a:hueOff val="243052"/>
                    <a:satOff val="19712"/>
                    <a:lumOff val="-10957"/>
                  </a:schemeClr>
                </a:solidFill>
                <a:latin typeface="Calibri"/>
                <a:ea typeface="Calibri"/>
                <a:cs typeface="Calibri"/>
                <a:sym typeface="Calibri"/>
              </a:defRPr>
            </a:lvl1pPr>
          </a:lstStyle>
          <a:p>
            <a:r>
              <a:t>Desire</a:t>
            </a:r>
          </a:p>
        </p:txBody>
      </p:sp>
      <p:sp>
        <p:nvSpPr>
          <p:cNvPr id="231" name="SIN"/>
          <p:cNvSpPr txBox="1"/>
          <p:nvPr/>
        </p:nvSpPr>
        <p:spPr>
          <a:xfrm>
            <a:off x="5736616" y="5707269"/>
            <a:ext cx="1557055"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nSpc>
                <a:spcPct val="110000"/>
              </a:lnSpc>
              <a:defRPr sz="6800" b="1">
                <a:solidFill>
                  <a:schemeClr val="accent5">
                    <a:hueOff val="243052"/>
                    <a:satOff val="19712"/>
                    <a:lumOff val="-10957"/>
                  </a:schemeClr>
                </a:solidFill>
                <a:latin typeface="Calibri"/>
                <a:ea typeface="Calibri"/>
                <a:cs typeface="Calibri"/>
                <a:sym typeface="Calibri"/>
              </a:defRPr>
            </a:lvl1pPr>
          </a:lstStyle>
          <a:p>
            <a:r>
              <a:t>SIN</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24">
                                            <p:bg/>
                                          </p:spTgt>
                                        </p:tgtEl>
                                        <p:attrNameLst>
                                          <p:attrName>style.visibility</p:attrName>
                                        </p:attrNameLst>
                                      </p:cBhvr>
                                      <p:to>
                                        <p:strVal val="visible"/>
                                      </p:to>
                                    </p:set>
                                    <p:animEffect transition="in" filter="dissolve">
                                      <p:cBhvr>
                                        <p:cTn id="7" dur="199"/>
                                        <p:tgtEl>
                                          <p:spTgt spid="224">
                                            <p:bg/>
                                          </p:spTgt>
                                        </p:tgtEl>
                                      </p:cBhvr>
                                    </p:animEffect>
                                  </p:childTnLst>
                                </p:cTn>
                              </p:par>
                              <p:par>
                                <p:cTn id="8" presetID="9" presetClass="entr" presetSubtype="0" fill="hold" grpId="1" nodeType="withEffect">
                                  <p:stCondLst>
                                    <p:cond delay="0"/>
                                  </p:stCondLst>
                                  <p:iterate>
                                    <p:tmAbs val="0"/>
                                  </p:iterate>
                                  <p:childTnLst>
                                    <p:set>
                                      <p:cBhvr>
                                        <p:cTn id="9" fill="hold"/>
                                        <p:tgtEl>
                                          <p:spTgt spid="224">
                                            <p:txEl>
                                              <p:pRg st="0" end="0"/>
                                            </p:txEl>
                                          </p:spTgt>
                                        </p:tgtEl>
                                        <p:attrNameLst>
                                          <p:attrName>style.visibility</p:attrName>
                                        </p:attrNameLst>
                                      </p:cBhvr>
                                      <p:to>
                                        <p:strVal val="visible"/>
                                      </p:to>
                                    </p:set>
                                    <p:animEffect transition="in" filter="dissolve">
                                      <p:cBhvr>
                                        <p:cTn id="10" dur="199"/>
                                        <p:tgtEl>
                                          <p:spTgt spid="2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2" nodeType="clickEffect">
                                  <p:stCondLst>
                                    <p:cond delay="0"/>
                                  </p:stCondLst>
                                  <p:iterate>
                                    <p:tmAbs val="0"/>
                                  </p:iterate>
                                  <p:childTnLst>
                                    <p:set>
                                      <p:cBhvr>
                                        <p:cTn id="14" fill="hold"/>
                                        <p:tgtEl>
                                          <p:spTgt spid="228"/>
                                        </p:tgtEl>
                                        <p:attrNameLst>
                                          <p:attrName>style.visibility</p:attrName>
                                        </p:attrNameLst>
                                      </p:cBhvr>
                                      <p:to>
                                        <p:strVal val="visible"/>
                                      </p:to>
                                    </p:set>
                                    <p:animEffect transition="in" filter="dissolve">
                                      <p:cBhvr>
                                        <p:cTn id="15" dur="199"/>
                                        <p:tgtEl>
                                          <p:spTgt spid="228"/>
                                        </p:tgtEl>
                                      </p:cBhvr>
                                    </p:animEffect>
                                  </p:childTnLst>
                                </p:cTn>
                              </p:par>
                            </p:childTnLst>
                          </p:cTn>
                        </p:par>
                        <p:par>
                          <p:cTn id="16" fill="hold">
                            <p:stCondLst>
                              <p:cond delay="199"/>
                            </p:stCondLst>
                            <p:childTnLst>
                              <p:par>
                                <p:cTn id="17" presetID="9" presetClass="entr" fill="hold" grpId="3"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dissolve">
                                      <p:cBhvr>
                                        <p:cTn id="19" dur="199"/>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fill="hold" grpId="4" nodeType="clickEffect">
                                  <p:stCondLst>
                                    <p:cond delay="0"/>
                                  </p:stCondLst>
                                  <p:iterate>
                                    <p:tmAbs val="0"/>
                                  </p:iterate>
                                  <p:childTnLst>
                                    <p:set>
                                      <p:cBhvr>
                                        <p:cTn id="23" fill="hold"/>
                                        <p:tgtEl>
                                          <p:spTgt spid="229"/>
                                        </p:tgtEl>
                                        <p:attrNameLst>
                                          <p:attrName>style.visibility</p:attrName>
                                        </p:attrNameLst>
                                      </p:cBhvr>
                                      <p:to>
                                        <p:strVal val="visible"/>
                                      </p:to>
                                    </p:set>
                                    <p:animEffect transition="in" filter="dissolve">
                                      <p:cBhvr>
                                        <p:cTn id="24" dur="199"/>
                                        <p:tgtEl>
                                          <p:spTgt spid="229"/>
                                        </p:tgtEl>
                                      </p:cBhvr>
                                    </p:animEffect>
                                  </p:childTnLst>
                                </p:cTn>
                              </p:par>
                            </p:childTnLst>
                          </p:cTn>
                        </p:par>
                        <p:par>
                          <p:cTn id="25" fill="hold">
                            <p:stCondLst>
                              <p:cond delay="199"/>
                            </p:stCondLst>
                            <p:childTnLst>
                              <p:par>
                                <p:cTn id="26" presetID="9" presetClass="entr" fill="hold" grpId="5" nodeType="afterEffect">
                                  <p:stCondLst>
                                    <p:cond delay="0"/>
                                  </p:stCondLst>
                                  <p:iterate>
                                    <p:tmAbs val="0"/>
                                  </p:iterate>
                                  <p:childTnLst>
                                    <p:set>
                                      <p:cBhvr>
                                        <p:cTn id="27" fill="hold"/>
                                        <p:tgtEl>
                                          <p:spTgt spid="226"/>
                                        </p:tgtEl>
                                        <p:attrNameLst>
                                          <p:attrName>style.visibility</p:attrName>
                                        </p:attrNameLst>
                                      </p:cBhvr>
                                      <p:to>
                                        <p:strVal val="visible"/>
                                      </p:to>
                                    </p:set>
                                    <p:animEffect transition="in" filter="dissolve">
                                      <p:cBhvr>
                                        <p:cTn id="28" dur="199"/>
                                        <p:tgtEl>
                                          <p:spTgt spid="22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fill="hold" grpId="6" nodeType="clickEffect">
                                  <p:stCondLst>
                                    <p:cond delay="0"/>
                                  </p:stCondLst>
                                  <p:iterate>
                                    <p:tmAbs val="0"/>
                                  </p:iterate>
                                  <p:childTnLst>
                                    <p:set>
                                      <p:cBhvr>
                                        <p:cTn id="32" fill="hold"/>
                                        <p:tgtEl>
                                          <p:spTgt spid="230"/>
                                        </p:tgtEl>
                                        <p:attrNameLst>
                                          <p:attrName>style.visibility</p:attrName>
                                        </p:attrNameLst>
                                      </p:cBhvr>
                                      <p:to>
                                        <p:strVal val="visible"/>
                                      </p:to>
                                    </p:set>
                                    <p:animEffect transition="in" filter="dissolve">
                                      <p:cBhvr>
                                        <p:cTn id="33" dur="199"/>
                                        <p:tgtEl>
                                          <p:spTgt spid="230"/>
                                        </p:tgtEl>
                                      </p:cBhvr>
                                    </p:animEffect>
                                  </p:childTnLst>
                                </p:cTn>
                              </p:par>
                            </p:childTnLst>
                          </p:cTn>
                        </p:par>
                        <p:par>
                          <p:cTn id="34" fill="hold">
                            <p:stCondLst>
                              <p:cond delay="199"/>
                            </p:stCondLst>
                            <p:childTnLst>
                              <p:par>
                                <p:cTn id="35" presetID="9" presetClass="entr" fill="hold" grpId="7" nodeType="afterEffect">
                                  <p:stCondLst>
                                    <p:cond delay="0"/>
                                  </p:stCondLst>
                                  <p:iterate>
                                    <p:tmAbs val="0"/>
                                  </p:iterate>
                                  <p:childTnLst>
                                    <p:set>
                                      <p:cBhvr>
                                        <p:cTn id="36" fill="hold"/>
                                        <p:tgtEl>
                                          <p:spTgt spid="227"/>
                                        </p:tgtEl>
                                        <p:attrNameLst>
                                          <p:attrName>style.visibility</p:attrName>
                                        </p:attrNameLst>
                                      </p:cBhvr>
                                      <p:to>
                                        <p:strVal val="visible"/>
                                      </p:to>
                                    </p:set>
                                    <p:animEffect transition="in" filter="dissolve">
                                      <p:cBhvr>
                                        <p:cTn id="37" dur="199"/>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fill="hold" grpId="8" nodeType="clickEffect">
                                  <p:stCondLst>
                                    <p:cond delay="0"/>
                                  </p:stCondLst>
                                  <p:iterate>
                                    <p:tmAbs val="0"/>
                                  </p:iterate>
                                  <p:childTnLst>
                                    <p:set>
                                      <p:cBhvr>
                                        <p:cTn id="41" fill="hold"/>
                                        <p:tgtEl>
                                          <p:spTgt spid="231"/>
                                        </p:tgtEl>
                                        <p:attrNameLst>
                                          <p:attrName>style.visibility</p:attrName>
                                        </p:attrNameLst>
                                      </p:cBhvr>
                                      <p:to>
                                        <p:strVal val="visible"/>
                                      </p:to>
                                    </p:set>
                                    <p:animEffect transition="in" filter="dissolve">
                                      <p:cBhvr>
                                        <p:cTn id="42" dur="199"/>
                                        <p:tgtEl>
                                          <p:spTgt spid="2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fill="hold" grpId="9" nodeType="clickEffect">
                                  <p:stCondLst>
                                    <p:cond delay="0"/>
                                  </p:stCondLst>
                                  <p:iterate>
                                    <p:tmAbs val="0"/>
                                  </p:iterate>
                                  <p:childTnLst>
                                    <p:set>
                                      <p:cBhvr>
                                        <p:cTn id="46" fill="hold"/>
                                        <p:tgtEl>
                                          <p:spTgt spid="218"/>
                                        </p:tgtEl>
                                        <p:attrNameLst>
                                          <p:attrName>style.visibility</p:attrName>
                                        </p:attrNameLst>
                                      </p:cBhvr>
                                      <p:to>
                                        <p:strVal val="visible"/>
                                      </p:to>
                                    </p:set>
                                    <p:animEffect transition="in" filter="dissolve">
                                      <p:cBhvr>
                                        <p:cTn id="47" dur="199"/>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9" animBg="1" advAuto="0"/>
      <p:bldP spid="224" grpId="1" build="p" bldLvl="5" animBg="1" advAuto="0"/>
      <p:bldP spid="225" grpId="3" animBg="1" advAuto="0"/>
      <p:bldP spid="226" grpId="5" animBg="1" advAuto="0"/>
      <p:bldP spid="227" grpId="7" animBg="1" advAuto="0"/>
      <p:bldP spid="228" grpId="2" animBg="1" advAuto="0"/>
      <p:bldP spid="229" grpId="4" animBg="1" advAuto="0"/>
      <p:bldP spid="230" grpId="6" animBg="1" advAuto="0"/>
      <p:bldP spid="231" grpId="8"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34"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35"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36"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237"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238" name="Ps 101:1-4 - Goal: renewed godly desires…"/>
          <p:cNvSpPr txBox="1"/>
          <p:nvPr/>
        </p:nvSpPr>
        <p:spPr>
          <a:xfrm>
            <a:off x="480209" y="32759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38">
                                            <p:txEl>
                                              <p:pRg st="1" end="1"/>
                                            </p:txEl>
                                          </p:spTgt>
                                        </p:tgtEl>
                                        <p:attrNameLst>
                                          <p:attrName>style.visibility</p:attrName>
                                        </p:attrNameLst>
                                      </p:cBhvr>
                                      <p:to>
                                        <p:strVal val="visible"/>
                                      </p:to>
                                    </p:set>
                                    <p:animEffect transition="in" filter="dissolve">
                                      <p:cBhvr>
                                        <p:cTn id="7" dur="199"/>
                                        <p:tgtEl>
                                          <p:spTgt spid="2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1"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41"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42" name="The Balance of Grace"/>
          <p:cNvSpPr txBox="1"/>
          <p:nvPr/>
        </p:nvSpPr>
        <p:spPr>
          <a:xfrm>
            <a:off x="1722193" y="1585597"/>
            <a:ext cx="9560413" cy="1083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4800" b="1" u="sng">
                <a:solidFill>
                  <a:schemeClr val="accent5">
                    <a:hueOff val="243052"/>
                    <a:satOff val="19712"/>
                    <a:lumOff val="-10957"/>
                  </a:schemeClr>
                </a:solidFill>
                <a:latin typeface="Calibri"/>
                <a:ea typeface="Calibri"/>
                <a:cs typeface="Calibri"/>
                <a:sym typeface="Calibri"/>
              </a:defRPr>
            </a:lvl1pPr>
          </a:lstStyle>
          <a:p>
            <a:r>
              <a:t>The Balance of Grace</a:t>
            </a:r>
          </a:p>
        </p:txBody>
      </p:sp>
      <p:grpSp>
        <p:nvGrpSpPr>
          <p:cNvPr id="248" name="Group"/>
          <p:cNvGrpSpPr/>
          <p:nvPr/>
        </p:nvGrpSpPr>
        <p:grpSpPr>
          <a:xfrm>
            <a:off x="419709" y="6508022"/>
            <a:ext cx="2175651" cy="1746679"/>
            <a:chOff x="0" y="0"/>
            <a:chExt cx="2175650" cy="1746678"/>
          </a:xfrm>
        </p:grpSpPr>
        <p:sp>
          <p:nvSpPr>
            <p:cNvPr id="243" name="Rounded Rectangle"/>
            <p:cNvSpPr/>
            <p:nvPr/>
          </p:nvSpPr>
          <p:spPr>
            <a:xfrm rot="1197704">
              <a:off x="205879" y="451685"/>
              <a:ext cx="363013"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44" name="Rounded Rectangle"/>
            <p:cNvSpPr/>
            <p:nvPr/>
          </p:nvSpPr>
          <p:spPr>
            <a:xfrm rot="20517649">
              <a:off x="659373" y="451685"/>
              <a:ext cx="363013"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45" name="Rounded Rectangle"/>
            <p:cNvSpPr/>
            <p:nvPr/>
          </p:nvSpPr>
          <p:spPr>
            <a:xfrm rot="14815831">
              <a:off x="815925" y="-179849"/>
              <a:ext cx="363014"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46" name="Rounded Rectangle"/>
            <p:cNvSpPr/>
            <p:nvPr/>
          </p:nvSpPr>
          <p:spPr>
            <a:xfrm rot="16474578">
              <a:off x="717460" y="-444764"/>
              <a:ext cx="267534" cy="1256456"/>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47" name="Circle"/>
            <p:cNvSpPr/>
            <p:nvPr/>
          </p:nvSpPr>
          <p:spPr>
            <a:xfrm>
              <a:off x="1633224" y="83316"/>
              <a:ext cx="542427" cy="542427"/>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a:p>
          </p:txBody>
        </p:sp>
      </p:grpSp>
      <p:grpSp>
        <p:nvGrpSpPr>
          <p:cNvPr id="255" name="Group"/>
          <p:cNvGrpSpPr/>
          <p:nvPr/>
        </p:nvGrpSpPr>
        <p:grpSpPr>
          <a:xfrm>
            <a:off x="4929619" y="5566257"/>
            <a:ext cx="1847853" cy="2809125"/>
            <a:chOff x="0" y="0"/>
            <a:chExt cx="1847852" cy="2809123"/>
          </a:xfrm>
        </p:grpSpPr>
        <p:sp>
          <p:nvSpPr>
            <p:cNvPr id="249" name="Rounded Rectangle"/>
            <p:cNvSpPr/>
            <p:nvPr/>
          </p:nvSpPr>
          <p:spPr>
            <a:xfrm rot="1197704">
              <a:off x="542121" y="1514130"/>
              <a:ext cx="363013"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0" name="Rounded Rectangle"/>
            <p:cNvSpPr/>
            <p:nvPr/>
          </p:nvSpPr>
          <p:spPr>
            <a:xfrm rot="20517649">
              <a:off x="995615" y="1514130"/>
              <a:ext cx="363014"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1" name="Rounded Rectangle"/>
            <p:cNvSpPr/>
            <p:nvPr/>
          </p:nvSpPr>
          <p:spPr>
            <a:xfrm rot="10800000">
              <a:off x="687759" y="693144"/>
              <a:ext cx="530636" cy="1072446"/>
            </a:xfrm>
            <a:prstGeom prst="roundRect">
              <a:avLst>
                <a:gd name="adj" fmla="val 359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2" name="Rounded Rectangle"/>
            <p:cNvSpPr/>
            <p:nvPr/>
          </p:nvSpPr>
          <p:spPr>
            <a:xfrm rot="19061320">
              <a:off x="388050" y="-32490"/>
              <a:ext cx="267534" cy="1256455"/>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3" name="Circle"/>
            <p:cNvSpPr/>
            <p:nvPr/>
          </p:nvSpPr>
          <p:spPr>
            <a:xfrm>
              <a:off x="684602" y="93101"/>
              <a:ext cx="542427" cy="542427"/>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a:p>
          </p:txBody>
        </p:sp>
        <p:sp>
          <p:nvSpPr>
            <p:cNvPr id="254" name="Rounded Rectangle"/>
            <p:cNvSpPr/>
            <p:nvPr/>
          </p:nvSpPr>
          <p:spPr>
            <a:xfrm rot="1992427">
              <a:off x="1258104" y="-29333"/>
              <a:ext cx="267534" cy="1256456"/>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grpSp>
      <p:grpSp>
        <p:nvGrpSpPr>
          <p:cNvPr id="264" name="Group"/>
          <p:cNvGrpSpPr/>
          <p:nvPr/>
        </p:nvGrpSpPr>
        <p:grpSpPr>
          <a:xfrm>
            <a:off x="9603417" y="5665678"/>
            <a:ext cx="1248906" cy="2716023"/>
            <a:chOff x="0" y="0"/>
            <a:chExt cx="1248905" cy="2716022"/>
          </a:xfrm>
        </p:grpSpPr>
        <p:sp>
          <p:nvSpPr>
            <p:cNvPr id="256" name="Rounded Rectangle"/>
            <p:cNvSpPr/>
            <p:nvPr/>
          </p:nvSpPr>
          <p:spPr>
            <a:xfrm rot="1159006">
              <a:off x="204370" y="631024"/>
              <a:ext cx="237560" cy="330301"/>
            </a:xfrm>
            <a:prstGeom prst="roundRect">
              <a:avLst>
                <a:gd name="adj" fmla="val 48715"/>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7" name="Rounded Rectangle"/>
            <p:cNvSpPr/>
            <p:nvPr/>
          </p:nvSpPr>
          <p:spPr>
            <a:xfrm rot="1197704">
              <a:off x="205879" y="1421029"/>
              <a:ext cx="363013"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8" name="Rounded Rectangle"/>
            <p:cNvSpPr/>
            <p:nvPr/>
          </p:nvSpPr>
          <p:spPr>
            <a:xfrm rot="20517649">
              <a:off x="659374" y="1421029"/>
              <a:ext cx="363013" cy="1270001"/>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59" name="Rounded Rectangle"/>
            <p:cNvSpPr/>
            <p:nvPr/>
          </p:nvSpPr>
          <p:spPr>
            <a:xfrm rot="10800000">
              <a:off x="351517" y="600042"/>
              <a:ext cx="530635" cy="1072446"/>
            </a:xfrm>
            <a:prstGeom prst="roundRect">
              <a:avLst>
                <a:gd name="adj" fmla="val 359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60" name="Circle"/>
            <p:cNvSpPr/>
            <p:nvPr/>
          </p:nvSpPr>
          <p:spPr>
            <a:xfrm>
              <a:off x="348359" y="0"/>
              <a:ext cx="542428" cy="542427"/>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a:p>
          </p:txBody>
        </p:sp>
        <p:sp>
          <p:nvSpPr>
            <p:cNvPr id="261" name="Rounded Rectangle"/>
            <p:cNvSpPr/>
            <p:nvPr/>
          </p:nvSpPr>
          <p:spPr>
            <a:xfrm rot="1992427">
              <a:off x="873923" y="929734"/>
              <a:ext cx="224083" cy="617880"/>
            </a:xfrm>
            <a:prstGeom prst="roundRect">
              <a:avLst>
                <a:gd name="adj" fmla="val 45571"/>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62" name="Rounded Rectangle"/>
            <p:cNvSpPr/>
            <p:nvPr/>
          </p:nvSpPr>
          <p:spPr>
            <a:xfrm rot="18995936">
              <a:off x="830639" y="556870"/>
              <a:ext cx="224084" cy="629839"/>
            </a:xfrm>
            <a:prstGeom prst="roundRect">
              <a:avLst>
                <a:gd name="adj" fmla="val 50000"/>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63" name="Rounded Rectangle"/>
            <p:cNvSpPr/>
            <p:nvPr/>
          </p:nvSpPr>
          <p:spPr>
            <a:xfrm rot="2112352">
              <a:off x="293446" y="412007"/>
              <a:ext cx="238201" cy="688067"/>
            </a:xfrm>
            <a:prstGeom prst="roundRect">
              <a:avLst>
                <a:gd name="adj" fmla="val 50000"/>
              </a:avLst>
            </a:prstGeom>
            <a:blipFill rotWithShape="1">
              <a:blip r:embed="rId2"/>
              <a:srcRect/>
              <a:tile tx="0" ty="0" sx="100000" sy="100000" flip="none" algn="tl"/>
            </a:blipFill>
            <a:ln w="25400" cap="flat">
              <a:solidFill>
                <a:srgbClr val="FFFFFF"/>
              </a:solidFill>
              <a:prstDash val="solid"/>
              <a:miter lim="400000"/>
            </a:ln>
            <a:effectLst/>
          </p:spPr>
          <p:txBody>
            <a:bodyPr wrap="square" lIns="50800" tIns="50800" rIns="50800" bIns="50800" numCol="1" anchor="ctr">
              <a:noAutofit/>
            </a:bodyPr>
            <a:lstStyle/>
            <a:p>
              <a:pPr>
                <a:defRPr sz="2600">
                  <a:solidFill>
                    <a:srgbClr val="53585F"/>
                  </a:solidFill>
                </a:defRPr>
              </a:pPr>
              <a:endParaRPr/>
            </a:p>
          </p:txBody>
        </p:sp>
      </p:grpSp>
      <p:sp>
        <p:nvSpPr>
          <p:cNvPr id="265" name="Rounded Rectangle"/>
          <p:cNvSpPr/>
          <p:nvPr/>
        </p:nvSpPr>
        <p:spPr>
          <a:xfrm rot="16200000">
            <a:off x="1119206" y="5462516"/>
            <a:ext cx="736367" cy="1249069"/>
          </a:xfrm>
          <a:prstGeom prst="roundRect">
            <a:avLst>
              <a:gd name="adj" fmla="val 11197"/>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66" name="Rounded Rectangle"/>
          <p:cNvSpPr/>
          <p:nvPr/>
        </p:nvSpPr>
        <p:spPr>
          <a:xfrm rot="16200000">
            <a:off x="1197668" y="4958211"/>
            <a:ext cx="391715" cy="1055702"/>
          </a:xfrm>
          <a:prstGeom prst="roundRect">
            <a:avLst>
              <a:gd name="adj" fmla="val 21048"/>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67" name="Rounded Rectangle"/>
          <p:cNvSpPr/>
          <p:nvPr/>
        </p:nvSpPr>
        <p:spPr>
          <a:xfrm rot="16200000">
            <a:off x="1260182" y="4446387"/>
            <a:ext cx="582778" cy="1055702"/>
          </a:xfrm>
          <a:prstGeom prst="roundRect">
            <a:avLst>
              <a:gd name="adj" fmla="val 14147"/>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68" name="Rounded Rectangle"/>
          <p:cNvSpPr/>
          <p:nvPr/>
        </p:nvSpPr>
        <p:spPr>
          <a:xfrm rot="16200000">
            <a:off x="1147794" y="4018755"/>
            <a:ext cx="582777" cy="696256"/>
          </a:xfrm>
          <a:prstGeom prst="roundRect">
            <a:avLst>
              <a:gd name="adj" fmla="val 14147"/>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69" name="Rounded Rectangle"/>
          <p:cNvSpPr/>
          <p:nvPr/>
        </p:nvSpPr>
        <p:spPr>
          <a:xfrm rot="16200000">
            <a:off x="10006233" y="3901756"/>
            <a:ext cx="736367" cy="1249068"/>
          </a:xfrm>
          <a:prstGeom prst="roundRect">
            <a:avLst>
              <a:gd name="adj" fmla="val 11197"/>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70" name="Rounded Rectangle"/>
          <p:cNvSpPr/>
          <p:nvPr/>
        </p:nvSpPr>
        <p:spPr>
          <a:xfrm rot="16200000">
            <a:off x="10084694" y="3397450"/>
            <a:ext cx="391715" cy="1055702"/>
          </a:xfrm>
          <a:prstGeom prst="roundRect">
            <a:avLst>
              <a:gd name="adj" fmla="val 21048"/>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71" name="Rounded Rectangle"/>
          <p:cNvSpPr/>
          <p:nvPr/>
        </p:nvSpPr>
        <p:spPr>
          <a:xfrm rot="16200000">
            <a:off x="10147209" y="2885626"/>
            <a:ext cx="582777" cy="1055702"/>
          </a:xfrm>
          <a:prstGeom prst="roundRect">
            <a:avLst>
              <a:gd name="adj" fmla="val 14147"/>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72" name="Rounded Rectangle"/>
          <p:cNvSpPr/>
          <p:nvPr/>
        </p:nvSpPr>
        <p:spPr>
          <a:xfrm rot="16200000">
            <a:off x="10034820" y="2457994"/>
            <a:ext cx="582778" cy="696256"/>
          </a:xfrm>
          <a:prstGeom prst="roundRect">
            <a:avLst>
              <a:gd name="adj" fmla="val 14147"/>
            </a:avLst>
          </a:prstGeom>
          <a:blipFill>
            <a:blip r:embed="rId2"/>
          </a:blipFill>
          <a:ln w="12700">
            <a:miter lim="400000"/>
          </a:ln>
        </p:spPr>
        <p:txBody>
          <a:bodyPr lIns="50800" tIns="50800" rIns="50800" bIns="50800" anchor="ctr"/>
          <a:lstStyle/>
          <a:p>
            <a:pPr>
              <a:defRPr sz="2600">
                <a:solidFill>
                  <a:srgbClr val="53585F"/>
                </a:solidFill>
              </a:defRPr>
            </a:pPr>
            <a:endParaRPr/>
          </a:p>
        </p:txBody>
      </p:sp>
      <p:sp>
        <p:nvSpPr>
          <p:cNvPr id="273" name="Shape"/>
          <p:cNvSpPr/>
          <p:nvPr/>
        </p:nvSpPr>
        <p:spPr>
          <a:xfrm>
            <a:off x="9113304" y="4489269"/>
            <a:ext cx="2522235" cy="775062"/>
          </a:xfrm>
          <a:custGeom>
            <a:avLst/>
            <a:gdLst/>
            <a:ahLst/>
            <a:cxnLst>
              <a:cxn ang="0">
                <a:pos x="wd2" y="hd2"/>
              </a:cxn>
              <a:cxn ang="5400000">
                <a:pos x="wd2" y="hd2"/>
              </a:cxn>
              <a:cxn ang="10800000">
                <a:pos x="wd2" y="hd2"/>
              </a:cxn>
              <a:cxn ang="16200000">
                <a:pos x="wd2" y="hd2"/>
              </a:cxn>
            </a:cxnLst>
            <a:rect l="0" t="0" r="r" b="b"/>
            <a:pathLst>
              <a:path w="21235" h="21370" extrusionOk="0">
                <a:moveTo>
                  <a:pt x="1663" y="17609"/>
                </a:moveTo>
                <a:lnTo>
                  <a:pt x="10321" y="21295"/>
                </a:lnTo>
                <a:cubicBezTo>
                  <a:pt x="10855" y="21435"/>
                  <a:pt x="11392" y="21379"/>
                  <a:pt x="11923" y="21127"/>
                </a:cubicBezTo>
                <a:cubicBezTo>
                  <a:pt x="12395" y="20902"/>
                  <a:pt x="12860" y="20524"/>
                  <a:pt x="13309" y="19997"/>
                </a:cubicBezTo>
                <a:lnTo>
                  <a:pt x="18019" y="14976"/>
                </a:lnTo>
                <a:lnTo>
                  <a:pt x="21222" y="5399"/>
                </a:lnTo>
                <a:cubicBezTo>
                  <a:pt x="21289" y="4008"/>
                  <a:pt x="21095" y="2621"/>
                  <a:pt x="20729" y="1882"/>
                </a:cubicBezTo>
                <a:cubicBezTo>
                  <a:pt x="20327" y="1072"/>
                  <a:pt x="19812" y="1211"/>
                  <a:pt x="19457" y="2225"/>
                </a:cubicBezTo>
                <a:lnTo>
                  <a:pt x="16561" y="10078"/>
                </a:lnTo>
                <a:lnTo>
                  <a:pt x="11797" y="11229"/>
                </a:lnTo>
                <a:lnTo>
                  <a:pt x="8071" y="7418"/>
                </a:lnTo>
                <a:lnTo>
                  <a:pt x="12996" y="6335"/>
                </a:lnTo>
                <a:cubicBezTo>
                  <a:pt x="13497" y="6404"/>
                  <a:pt x="13910" y="5059"/>
                  <a:pt x="13892" y="3417"/>
                </a:cubicBezTo>
                <a:cubicBezTo>
                  <a:pt x="13875" y="1830"/>
                  <a:pt x="13458" y="607"/>
                  <a:pt x="12975" y="723"/>
                </a:cubicBezTo>
                <a:lnTo>
                  <a:pt x="6206" y="86"/>
                </a:lnTo>
                <a:cubicBezTo>
                  <a:pt x="5121" y="-165"/>
                  <a:pt x="4031" y="133"/>
                  <a:pt x="2974" y="969"/>
                </a:cubicBezTo>
                <a:cubicBezTo>
                  <a:pt x="1756" y="1933"/>
                  <a:pt x="547" y="3843"/>
                  <a:pt x="136" y="7656"/>
                </a:cubicBezTo>
                <a:cubicBezTo>
                  <a:pt x="-311" y="11792"/>
                  <a:pt x="383" y="16315"/>
                  <a:pt x="1663" y="17609"/>
                </a:cubicBezTo>
                <a:close/>
              </a:path>
            </a:pathLst>
          </a:custGeom>
          <a:solidFill>
            <a:srgbClr val="FFFFFF"/>
          </a:solidFill>
          <a:ln w="63500">
            <a:solidFill>
              <a:srgbClr val="53585F"/>
            </a:solidFill>
            <a:miter lim="400000"/>
          </a:ln>
        </p:spPr>
        <p:txBody>
          <a:bodyPr lIns="50800" tIns="50800" rIns="50800" bIns="50800" anchor="ctr"/>
          <a:lstStyle/>
          <a:p>
            <a:pPr>
              <a:defRPr sz="2600"/>
            </a:pPr>
            <a:endParaRPr/>
          </a:p>
        </p:txBody>
      </p:sp>
      <p:grpSp>
        <p:nvGrpSpPr>
          <p:cNvPr id="279" name="Group"/>
          <p:cNvGrpSpPr/>
          <p:nvPr/>
        </p:nvGrpSpPr>
        <p:grpSpPr>
          <a:xfrm>
            <a:off x="4592433" y="2508414"/>
            <a:ext cx="2522235" cy="2749597"/>
            <a:chOff x="0" y="0"/>
            <a:chExt cx="2522234" cy="2749596"/>
          </a:xfrm>
        </p:grpSpPr>
        <p:sp>
          <p:nvSpPr>
            <p:cNvPr id="274" name="Rounded Rectangle"/>
            <p:cNvSpPr/>
            <p:nvPr/>
          </p:nvSpPr>
          <p:spPr>
            <a:xfrm rot="16200000">
              <a:off x="892929" y="1387022"/>
              <a:ext cx="736367" cy="1249068"/>
            </a:xfrm>
            <a:prstGeom prst="roundRect">
              <a:avLst>
                <a:gd name="adj" fmla="val 11197"/>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75" name="Rounded Rectangle"/>
            <p:cNvSpPr/>
            <p:nvPr/>
          </p:nvSpPr>
          <p:spPr>
            <a:xfrm rot="16200000">
              <a:off x="971390" y="882716"/>
              <a:ext cx="391715" cy="1055702"/>
            </a:xfrm>
            <a:prstGeom prst="roundRect">
              <a:avLst>
                <a:gd name="adj" fmla="val 21048"/>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76" name="Rounded Rectangle"/>
            <p:cNvSpPr/>
            <p:nvPr/>
          </p:nvSpPr>
          <p:spPr>
            <a:xfrm rot="16200000">
              <a:off x="1033905" y="370892"/>
              <a:ext cx="582777" cy="1055702"/>
            </a:xfrm>
            <a:prstGeom prst="roundRect">
              <a:avLst>
                <a:gd name="adj" fmla="val 14147"/>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77" name="Rounded Rectangle"/>
            <p:cNvSpPr/>
            <p:nvPr/>
          </p:nvSpPr>
          <p:spPr>
            <a:xfrm rot="16200000">
              <a:off x="921516" y="-56739"/>
              <a:ext cx="582778" cy="696255"/>
            </a:xfrm>
            <a:prstGeom prst="roundRect">
              <a:avLst>
                <a:gd name="adj" fmla="val 14147"/>
              </a:avLst>
            </a:prstGeom>
            <a:blipFill rotWithShape="1">
              <a:blip r:embed="rId2"/>
              <a:srcRect/>
              <a:tile tx="0" ty="0" sx="100000" sy="100000" flip="none" algn="tl"/>
            </a:blipFill>
            <a:ln w="12700" cap="flat">
              <a:noFill/>
              <a:miter lim="400000"/>
            </a:ln>
            <a:effectLst/>
          </p:spPr>
          <p:txBody>
            <a:bodyPr wrap="square" lIns="50800" tIns="50800" rIns="50800" bIns="50800" numCol="1" anchor="ctr">
              <a:noAutofit/>
            </a:bodyPr>
            <a:lstStyle/>
            <a:p>
              <a:pPr>
                <a:defRPr sz="2600">
                  <a:solidFill>
                    <a:srgbClr val="53585F"/>
                  </a:solidFill>
                </a:defRPr>
              </a:pPr>
              <a:endParaRPr/>
            </a:p>
          </p:txBody>
        </p:sp>
        <p:sp>
          <p:nvSpPr>
            <p:cNvPr id="278" name="Shape"/>
            <p:cNvSpPr/>
            <p:nvPr/>
          </p:nvSpPr>
          <p:spPr>
            <a:xfrm>
              <a:off x="-1" y="1974535"/>
              <a:ext cx="2522236" cy="775062"/>
            </a:xfrm>
            <a:custGeom>
              <a:avLst/>
              <a:gdLst/>
              <a:ahLst/>
              <a:cxnLst>
                <a:cxn ang="0">
                  <a:pos x="wd2" y="hd2"/>
                </a:cxn>
                <a:cxn ang="5400000">
                  <a:pos x="wd2" y="hd2"/>
                </a:cxn>
                <a:cxn ang="10800000">
                  <a:pos x="wd2" y="hd2"/>
                </a:cxn>
                <a:cxn ang="16200000">
                  <a:pos x="wd2" y="hd2"/>
                </a:cxn>
              </a:cxnLst>
              <a:rect l="0" t="0" r="r" b="b"/>
              <a:pathLst>
                <a:path w="21235" h="21370" extrusionOk="0">
                  <a:moveTo>
                    <a:pt x="1663" y="17609"/>
                  </a:moveTo>
                  <a:lnTo>
                    <a:pt x="10321" y="21295"/>
                  </a:lnTo>
                  <a:cubicBezTo>
                    <a:pt x="10855" y="21435"/>
                    <a:pt x="11392" y="21379"/>
                    <a:pt x="11923" y="21127"/>
                  </a:cubicBezTo>
                  <a:cubicBezTo>
                    <a:pt x="12395" y="20902"/>
                    <a:pt x="12860" y="20524"/>
                    <a:pt x="13309" y="19997"/>
                  </a:cubicBezTo>
                  <a:lnTo>
                    <a:pt x="18019" y="14976"/>
                  </a:lnTo>
                  <a:lnTo>
                    <a:pt x="21222" y="5399"/>
                  </a:lnTo>
                  <a:cubicBezTo>
                    <a:pt x="21289" y="4008"/>
                    <a:pt x="21095" y="2621"/>
                    <a:pt x="20729" y="1882"/>
                  </a:cubicBezTo>
                  <a:cubicBezTo>
                    <a:pt x="20327" y="1072"/>
                    <a:pt x="19812" y="1211"/>
                    <a:pt x="19457" y="2225"/>
                  </a:cubicBezTo>
                  <a:lnTo>
                    <a:pt x="16561" y="10078"/>
                  </a:lnTo>
                  <a:lnTo>
                    <a:pt x="11797" y="11229"/>
                  </a:lnTo>
                  <a:lnTo>
                    <a:pt x="8071" y="7418"/>
                  </a:lnTo>
                  <a:lnTo>
                    <a:pt x="12996" y="6335"/>
                  </a:lnTo>
                  <a:cubicBezTo>
                    <a:pt x="13497" y="6404"/>
                    <a:pt x="13910" y="5059"/>
                    <a:pt x="13892" y="3417"/>
                  </a:cubicBezTo>
                  <a:cubicBezTo>
                    <a:pt x="13875" y="1830"/>
                    <a:pt x="13458" y="607"/>
                    <a:pt x="12975" y="723"/>
                  </a:cubicBezTo>
                  <a:lnTo>
                    <a:pt x="6206" y="86"/>
                  </a:lnTo>
                  <a:cubicBezTo>
                    <a:pt x="5121" y="-165"/>
                    <a:pt x="4031" y="133"/>
                    <a:pt x="2974" y="969"/>
                  </a:cubicBezTo>
                  <a:cubicBezTo>
                    <a:pt x="1756" y="1933"/>
                    <a:pt x="547" y="3843"/>
                    <a:pt x="136" y="7656"/>
                  </a:cubicBezTo>
                  <a:cubicBezTo>
                    <a:pt x="-311" y="11792"/>
                    <a:pt x="383" y="16315"/>
                    <a:pt x="1663" y="17609"/>
                  </a:cubicBezTo>
                  <a:close/>
                </a:path>
              </a:pathLst>
            </a:custGeom>
            <a:solidFill>
              <a:srgbClr val="FFFFFF"/>
            </a:solidFill>
            <a:ln w="63500" cap="flat">
              <a:solidFill>
                <a:srgbClr val="53585F"/>
              </a:solidFill>
              <a:prstDash val="solid"/>
              <a:miter lim="400000"/>
            </a:ln>
            <a:effectLst/>
          </p:spPr>
          <p:txBody>
            <a:bodyPr wrap="square" lIns="50800" tIns="50800" rIns="50800" bIns="50800" numCol="1" anchor="ctr">
              <a:noAutofit/>
            </a:bodyPr>
            <a:lstStyle/>
            <a:p>
              <a:pPr>
                <a:defRPr sz="2600"/>
              </a:pPr>
              <a:endParaRPr/>
            </a:p>
          </p:txBody>
        </p:sp>
      </p:grpSp>
      <p:sp>
        <p:nvSpPr>
          <p:cNvPr id="280" name="One more sin won’t matter…"/>
          <p:cNvSpPr/>
          <p:nvPr/>
        </p:nvSpPr>
        <p:spPr>
          <a:xfrm>
            <a:off x="1993802" y="7168106"/>
            <a:ext cx="2454673" cy="1270001"/>
          </a:xfrm>
          <a:custGeom>
            <a:avLst/>
            <a:gdLst/>
            <a:ahLst/>
            <a:cxnLst>
              <a:cxn ang="0">
                <a:pos x="wd2" y="hd2"/>
              </a:cxn>
              <a:cxn ang="5400000">
                <a:pos x="wd2" y="hd2"/>
              </a:cxn>
              <a:cxn ang="10800000">
                <a:pos x="wd2" y="hd2"/>
              </a:cxn>
              <a:cxn ang="16200000">
                <a:pos x="wd2" y="hd2"/>
              </a:cxn>
            </a:cxnLst>
            <a:rect l="0" t="0" r="r" b="b"/>
            <a:pathLst>
              <a:path w="21600" h="21600" extrusionOk="0">
                <a:moveTo>
                  <a:pt x="3063" y="0"/>
                </a:moveTo>
                <a:lnTo>
                  <a:pt x="1945" y="4057"/>
                </a:lnTo>
                <a:lnTo>
                  <a:pt x="559" y="4057"/>
                </a:lnTo>
                <a:cubicBezTo>
                  <a:pt x="250" y="4057"/>
                  <a:pt x="0" y="4540"/>
                  <a:pt x="0" y="5137"/>
                </a:cubicBezTo>
                <a:lnTo>
                  <a:pt x="0" y="20520"/>
                </a:lnTo>
                <a:cubicBezTo>
                  <a:pt x="0" y="21116"/>
                  <a:pt x="250" y="21600"/>
                  <a:pt x="559" y="21600"/>
                </a:cubicBezTo>
                <a:lnTo>
                  <a:pt x="21041" y="21600"/>
                </a:lnTo>
                <a:cubicBezTo>
                  <a:pt x="21350" y="21600"/>
                  <a:pt x="21600" y="21116"/>
                  <a:pt x="21600" y="20520"/>
                </a:cubicBezTo>
                <a:lnTo>
                  <a:pt x="21600" y="5137"/>
                </a:lnTo>
                <a:cubicBezTo>
                  <a:pt x="21600" y="4540"/>
                  <a:pt x="21350" y="4057"/>
                  <a:pt x="21041" y="4057"/>
                </a:cubicBezTo>
                <a:lnTo>
                  <a:pt x="4180" y="4057"/>
                </a:lnTo>
                <a:lnTo>
                  <a:pt x="3063" y="0"/>
                </a:lnTo>
                <a:close/>
              </a:path>
            </a:pathLst>
          </a:custGeom>
          <a:blipFill>
            <a:blip r:embed="rId3"/>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a:latin typeface="Calibri"/>
                <a:ea typeface="Calibri"/>
                <a:cs typeface="Calibri"/>
                <a:sym typeface="Calibri"/>
              </a:defRPr>
            </a:lvl1pPr>
          </a:lstStyle>
          <a:p>
            <a:r>
              <a:t>One more sin won’t matter…</a:t>
            </a:r>
          </a:p>
        </p:txBody>
      </p:sp>
      <p:sp>
        <p:nvSpPr>
          <p:cNvPr id="281" name="PRAISE GOD!…"/>
          <p:cNvSpPr/>
          <p:nvPr/>
        </p:nvSpPr>
        <p:spPr>
          <a:xfrm>
            <a:off x="6367905" y="6367966"/>
            <a:ext cx="2599929" cy="1655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07" y="8118"/>
                </a:lnTo>
                <a:lnTo>
                  <a:pt x="1207" y="20772"/>
                </a:lnTo>
                <a:cubicBezTo>
                  <a:pt x="1207" y="21229"/>
                  <a:pt x="1443" y="21600"/>
                  <a:pt x="1734" y="21600"/>
                </a:cubicBezTo>
                <a:lnTo>
                  <a:pt x="21072" y="21600"/>
                </a:lnTo>
                <a:cubicBezTo>
                  <a:pt x="21364" y="21600"/>
                  <a:pt x="21600" y="21229"/>
                  <a:pt x="21600" y="20772"/>
                </a:cubicBezTo>
                <a:lnTo>
                  <a:pt x="21600" y="3521"/>
                </a:lnTo>
                <a:cubicBezTo>
                  <a:pt x="21600" y="3063"/>
                  <a:pt x="21364" y="2692"/>
                  <a:pt x="21072" y="2692"/>
                </a:cubicBezTo>
                <a:lnTo>
                  <a:pt x="3264" y="2692"/>
                </a:lnTo>
                <a:lnTo>
                  <a:pt x="0" y="0"/>
                </a:lnTo>
                <a:close/>
              </a:path>
            </a:pathLst>
          </a:custGeom>
          <a:blipFill>
            <a:blip r:embed="rId4"/>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400">
                <a:latin typeface="Calibri"/>
                <a:ea typeface="Calibri"/>
                <a:cs typeface="Calibri"/>
                <a:sym typeface="Calibri"/>
              </a:defRPr>
            </a:pPr>
            <a:r>
              <a:t>PRAISE GOD!</a:t>
            </a:r>
          </a:p>
          <a:p>
            <a:pPr>
              <a:defRPr sz="2400">
                <a:latin typeface="Calibri"/>
                <a:ea typeface="Calibri"/>
                <a:cs typeface="Calibri"/>
                <a:sym typeface="Calibri"/>
              </a:defRPr>
            </a:pPr>
            <a:r>
              <a:t>I’m free to pursue purity!</a:t>
            </a:r>
          </a:p>
        </p:txBody>
      </p:sp>
      <p:sp>
        <p:nvSpPr>
          <p:cNvPr id="282" name="One more sin won’t matter…"/>
          <p:cNvSpPr/>
          <p:nvPr/>
        </p:nvSpPr>
        <p:spPr>
          <a:xfrm>
            <a:off x="10765577" y="6358211"/>
            <a:ext cx="1977629" cy="16752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87" y="8024"/>
                </a:lnTo>
                <a:lnTo>
                  <a:pt x="1587" y="20781"/>
                </a:lnTo>
                <a:cubicBezTo>
                  <a:pt x="1587" y="21233"/>
                  <a:pt x="1897" y="21600"/>
                  <a:pt x="2280" y="21600"/>
                </a:cubicBezTo>
                <a:lnTo>
                  <a:pt x="20906" y="21600"/>
                </a:lnTo>
                <a:cubicBezTo>
                  <a:pt x="21289" y="21600"/>
                  <a:pt x="21600" y="21233"/>
                  <a:pt x="21600" y="20781"/>
                </a:cubicBezTo>
                <a:lnTo>
                  <a:pt x="21600" y="3480"/>
                </a:lnTo>
                <a:cubicBezTo>
                  <a:pt x="21600" y="3028"/>
                  <a:pt x="21289" y="2661"/>
                  <a:pt x="20906" y="2661"/>
                </a:cubicBezTo>
                <a:lnTo>
                  <a:pt x="4291" y="2661"/>
                </a:lnTo>
                <a:lnTo>
                  <a:pt x="0" y="0"/>
                </a:lnTo>
                <a:close/>
              </a:path>
            </a:pathLst>
          </a:custGeom>
          <a:blipFill>
            <a:blip r:embed="rId3"/>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600">
                <a:latin typeface="Calibri"/>
                <a:ea typeface="Calibri"/>
                <a:cs typeface="Calibri"/>
                <a:sym typeface="Calibri"/>
              </a:defRPr>
            </a:lvl1pPr>
          </a:lstStyle>
          <a:p>
            <a:r>
              <a:t>One more sin won’t matter…</a:t>
            </a:r>
          </a:p>
        </p:txBody>
      </p:sp>
      <p:sp>
        <p:nvSpPr>
          <p:cNvPr id="283" name="2 Cor 2:7"/>
          <p:cNvSpPr/>
          <p:nvPr/>
        </p:nvSpPr>
        <p:spPr>
          <a:xfrm>
            <a:off x="577185" y="8616305"/>
            <a:ext cx="2599929" cy="1055702"/>
          </a:xfrm>
          <a:prstGeom prst="roundRect">
            <a:avLst>
              <a:gd name="adj" fmla="val 7810"/>
            </a:avLst>
          </a:prstGeom>
          <a:blipFill>
            <a:blip r:embed="rId2"/>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nSpc>
                <a:spcPct val="20000"/>
              </a:lnSpc>
              <a:defRPr sz="4400" b="1">
                <a:latin typeface="Calibri"/>
                <a:ea typeface="Calibri"/>
                <a:cs typeface="Calibri"/>
                <a:sym typeface="Calibri"/>
              </a:defRPr>
            </a:lvl1pPr>
          </a:lstStyle>
          <a:p>
            <a:r>
              <a:t>2 Cor 2:7</a:t>
            </a:r>
          </a:p>
        </p:txBody>
      </p:sp>
      <p:sp>
        <p:nvSpPr>
          <p:cNvPr id="284" name="Rom 6:1"/>
          <p:cNvSpPr/>
          <p:nvPr/>
        </p:nvSpPr>
        <p:spPr>
          <a:xfrm>
            <a:off x="9138633" y="8616305"/>
            <a:ext cx="2599929" cy="1055702"/>
          </a:xfrm>
          <a:prstGeom prst="roundRect">
            <a:avLst>
              <a:gd name="adj" fmla="val 7810"/>
            </a:avLst>
          </a:prstGeom>
          <a:blipFill>
            <a:blip r:embed="rId2"/>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nSpc>
                <a:spcPct val="20000"/>
              </a:lnSpc>
              <a:defRPr sz="4400" b="1">
                <a:latin typeface="Calibri"/>
                <a:ea typeface="Calibri"/>
                <a:cs typeface="Calibri"/>
                <a:sym typeface="Calibri"/>
              </a:defRPr>
            </a:lvl1pPr>
          </a:lstStyle>
          <a:p>
            <a:r>
              <a:t>Rom 6:1</a:t>
            </a:r>
          </a:p>
        </p:txBody>
      </p:sp>
      <p:sp>
        <p:nvSpPr>
          <p:cNvPr id="285" name="Titus 2:11-14"/>
          <p:cNvSpPr/>
          <p:nvPr/>
        </p:nvSpPr>
        <p:spPr>
          <a:xfrm>
            <a:off x="4393103" y="8609986"/>
            <a:ext cx="3486115" cy="1055702"/>
          </a:xfrm>
          <a:prstGeom prst="roundRect">
            <a:avLst>
              <a:gd name="adj" fmla="val 7810"/>
            </a:avLst>
          </a:prstGeom>
          <a:blipFill>
            <a:blip r:embed="rId2"/>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nSpc>
                <a:spcPct val="20000"/>
              </a:lnSpc>
              <a:defRPr sz="4300" b="1">
                <a:latin typeface="Calibri"/>
                <a:ea typeface="Calibri"/>
                <a:cs typeface="Calibri"/>
                <a:sym typeface="Calibri"/>
              </a:defRPr>
            </a:lvl1pPr>
          </a:lstStyle>
          <a:p>
            <a:r>
              <a:t>Titus 2:11-14</a:t>
            </a:r>
          </a:p>
        </p:txBody>
      </p:sp>
      <p:sp>
        <p:nvSpPr>
          <p:cNvPr id="286" name="Shape"/>
          <p:cNvSpPr/>
          <p:nvPr/>
        </p:nvSpPr>
        <p:spPr>
          <a:xfrm>
            <a:off x="419657" y="2894688"/>
            <a:ext cx="2522235" cy="775062"/>
          </a:xfrm>
          <a:custGeom>
            <a:avLst/>
            <a:gdLst/>
            <a:ahLst/>
            <a:cxnLst>
              <a:cxn ang="0">
                <a:pos x="wd2" y="hd2"/>
              </a:cxn>
              <a:cxn ang="5400000">
                <a:pos x="wd2" y="hd2"/>
              </a:cxn>
              <a:cxn ang="10800000">
                <a:pos x="wd2" y="hd2"/>
              </a:cxn>
              <a:cxn ang="16200000">
                <a:pos x="wd2" y="hd2"/>
              </a:cxn>
            </a:cxnLst>
            <a:rect l="0" t="0" r="r" b="b"/>
            <a:pathLst>
              <a:path w="21235" h="21370" extrusionOk="0">
                <a:moveTo>
                  <a:pt x="1663" y="17609"/>
                </a:moveTo>
                <a:lnTo>
                  <a:pt x="10321" y="21295"/>
                </a:lnTo>
                <a:cubicBezTo>
                  <a:pt x="10855" y="21435"/>
                  <a:pt x="11392" y="21379"/>
                  <a:pt x="11923" y="21127"/>
                </a:cubicBezTo>
                <a:cubicBezTo>
                  <a:pt x="12395" y="20902"/>
                  <a:pt x="12860" y="20524"/>
                  <a:pt x="13309" y="19997"/>
                </a:cubicBezTo>
                <a:lnTo>
                  <a:pt x="18019" y="14976"/>
                </a:lnTo>
                <a:lnTo>
                  <a:pt x="21222" y="5399"/>
                </a:lnTo>
                <a:cubicBezTo>
                  <a:pt x="21289" y="4008"/>
                  <a:pt x="21095" y="2621"/>
                  <a:pt x="20729" y="1882"/>
                </a:cubicBezTo>
                <a:cubicBezTo>
                  <a:pt x="20327" y="1072"/>
                  <a:pt x="19812" y="1211"/>
                  <a:pt x="19457" y="2225"/>
                </a:cubicBezTo>
                <a:lnTo>
                  <a:pt x="16561" y="10078"/>
                </a:lnTo>
                <a:lnTo>
                  <a:pt x="11797" y="11229"/>
                </a:lnTo>
                <a:lnTo>
                  <a:pt x="8071" y="7418"/>
                </a:lnTo>
                <a:lnTo>
                  <a:pt x="12996" y="6335"/>
                </a:lnTo>
                <a:cubicBezTo>
                  <a:pt x="13497" y="6404"/>
                  <a:pt x="13910" y="5059"/>
                  <a:pt x="13892" y="3417"/>
                </a:cubicBezTo>
                <a:cubicBezTo>
                  <a:pt x="13875" y="1830"/>
                  <a:pt x="13458" y="607"/>
                  <a:pt x="12975" y="723"/>
                </a:cubicBezTo>
                <a:lnTo>
                  <a:pt x="6206" y="86"/>
                </a:lnTo>
                <a:cubicBezTo>
                  <a:pt x="5121" y="-165"/>
                  <a:pt x="4031" y="133"/>
                  <a:pt x="2974" y="969"/>
                </a:cubicBezTo>
                <a:cubicBezTo>
                  <a:pt x="1756" y="1933"/>
                  <a:pt x="547" y="3843"/>
                  <a:pt x="136" y="7656"/>
                </a:cubicBezTo>
                <a:cubicBezTo>
                  <a:pt x="-311" y="11792"/>
                  <a:pt x="383" y="16315"/>
                  <a:pt x="1663" y="17609"/>
                </a:cubicBezTo>
                <a:close/>
              </a:path>
            </a:pathLst>
          </a:custGeom>
          <a:solidFill>
            <a:srgbClr val="FFFFFF"/>
          </a:solidFill>
          <a:ln w="63500">
            <a:solidFill>
              <a:srgbClr val="53585F"/>
            </a:solidFill>
            <a:miter lim="400000"/>
          </a:ln>
        </p:spPr>
        <p:txBody>
          <a:bodyPr lIns="50800" tIns="50800" rIns="50800" bIns="50800" anchor="ctr"/>
          <a:lstStyle/>
          <a:p>
            <a:pPr>
              <a:defRPr sz="2600"/>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48"/>
                                        </p:tgtEl>
                                        <p:attrNameLst>
                                          <p:attrName>style.visibility</p:attrName>
                                        </p:attrNameLst>
                                      </p:cBhvr>
                                      <p:to>
                                        <p:strVal val="visible"/>
                                      </p:to>
                                    </p:set>
                                    <p:animEffect transition="in" filter="dissolve">
                                      <p:cBhvr>
                                        <p:cTn id="7" dur="199"/>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65"/>
                                        </p:tgtEl>
                                        <p:attrNameLst>
                                          <p:attrName>style.visibility</p:attrName>
                                        </p:attrNameLst>
                                      </p:cBhvr>
                                      <p:to>
                                        <p:strVal val="visible"/>
                                      </p:to>
                                    </p:set>
                                    <p:animEffect transition="in" filter="dissolve">
                                      <p:cBhvr>
                                        <p:cTn id="12" dur="199"/>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266"/>
                                        </p:tgtEl>
                                        <p:attrNameLst>
                                          <p:attrName>style.visibility</p:attrName>
                                        </p:attrNameLst>
                                      </p:cBhvr>
                                      <p:to>
                                        <p:strVal val="visible"/>
                                      </p:to>
                                    </p:set>
                                    <p:animEffect transition="in" filter="dissolve">
                                      <p:cBhvr>
                                        <p:cTn id="17" dur="199"/>
                                        <p:tgtEl>
                                          <p:spTgt spid="26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267"/>
                                        </p:tgtEl>
                                        <p:attrNameLst>
                                          <p:attrName>style.visibility</p:attrName>
                                        </p:attrNameLst>
                                      </p:cBhvr>
                                      <p:to>
                                        <p:strVal val="visible"/>
                                      </p:to>
                                    </p:set>
                                    <p:animEffect transition="in" filter="dissolve">
                                      <p:cBhvr>
                                        <p:cTn id="22" dur="199"/>
                                        <p:tgtEl>
                                          <p:spTgt spid="2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286"/>
                                        </p:tgtEl>
                                        <p:attrNameLst>
                                          <p:attrName>style.visibility</p:attrName>
                                        </p:attrNameLst>
                                      </p:cBhvr>
                                      <p:to>
                                        <p:strVal val="visible"/>
                                      </p:to>
                                    </p:set>
                                    <p:animEffect transition="in" filter="dissolve">
                                      <p:cBhvr>
                                        <p:cTn id="27" dur="199"/>
                                        <p:tgtEl>
                                          <p:spTgt spid="28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fill="hold" grpId="6" nodeType="clickEffect">
                                  <p:stCondLst>
                                    <p:cond delay="0"/>
                                  </p:stCondLst>
                                  <p:iterate>
                                    <p:tmAbs val="0"/>
                                  </p:iterate>
                                  <p:childTnLst>
                                    <p:set>
                                      <p:cBhvr>
                                        <p:cTn id="31" fill="hold"/>
                                        <p:tgtEl>
                                          <p:spTgt spid="280"/>
                                        </p:tgtEl>
                                        <p:attrNameLst>
                                          <p:attrName>style.visibility</p:attrName>
                                        </p:attrNameLst>
                                      </p:cBhvr>
                                      <p:to>
                                        <p:strVal val="visible"/>
                                      </p:to>
                                    </p:set>
                                    <p:animEffect transition="in" filter="dissolve">
                                      <p:cBhvr>
                                        <p:cTn id="32" dur="199"/>
                                        <p:tgtEl>
                                          <p:spTgt spid="28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grpId="7" nodeType="clickEffect">
                                  <p:stCondLst>
                                    <p:cond delay="0"/>
                                  </p:stCondLst>
                                  <p:iterate>
                                    <p:tmAbs val="0"/>
                                  </p:iterate>
                                  <p:childTnLst>
                                    <p:set>
                                      <p:cBhvr>
                                        <p:cTn id="36" fill="hold"/>
                                        <p:tgtEl>
                                          <p:spTgt spid="268"/>
                                        </p:tgtEl>
                                        <p:attrNameLst>
                                          <p:attrName>style.visibility</p:attrName>
                                        </p:attrNameLst>
                                      </p:cBhvr>
                                      <p:to>
                                        <p:strVal val="visible"/>
                                      </p:to>
                                    </p:set>
                                    <p:animEffect transition="in" filter="dissolve">
                                      <p:cBhvr>
                                        <p:cTn id="37" dur="199"/>
                                        <p:tgtEl>
                                          <p:spTgt spid="2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fill="hold" grpId="8" nodeType="clickEffect">
                                  <p:stCondLst>
                                    <p:cond delay="0"/>
                                  </p:stCondLst>
                                  <p:iterate>
                                    <p:tmAbs val="0"/>
                                  </p:iterate>
                                  <p:childTnLst>
                                    <p:set>
                                      <p:cBhvr>
                                        <p:cTn id="41" fill="hold"/>
                                        <p:tgtEl>
                                          <p:spTgt spid="283"/>
                                        </p:tgtEl>
                                        <p:attrNameLst>
                                          <p:attrName>style.visibility</p:attrName>
                                        </p:attrNameLst>
                                      </p:cBhvr>
                                      <p:to>
                                        <p:strVal val="visible"/>
                                      </p:to>
                                    </p:set>
                                    <p:animEffect transition="in" filter="dissolve">
                                      <p:cBhvr>
                                        <p:cTn id="42" dur="199"/>
                                        <p:tgtEl>
                                          <p:spTgt spid="28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fill="hold" grpId="9" nodeType="clickEffect">
                                  <p:stCondLst>
                                    <p:cond delay="0"/>
                                  </p:stCondLst>
                                  <p:iterate>
                                    <p:tmAbs val="0"/>
                                  </p:iterate>
                                  <p:childTnLst>
                                    <p:set>
                                      <p:cBhvr>
                                        <p:cTn id="46" fill="hold"/>
                                        <p:tgtEl>
                                          <p:spTgt spid="264"/>
                                        </p:tgtEl>
                                        <p:attrNameLst>
                                          <p:attrName>style.visibility</p:attrName>
                                        </p:attrNameLst>
                                      </p:cBhvr>
                                      <p:to>
                                        <p:strVal val="visible"/>
                                      </p:to>
                                    </p:set>
                                    <p:animEffect transition="in" filter="dissolve">
                                      <p:cBhvr>
                                        <p:cTn id="47" dur="199"/>
                                        <p:tgtEl>
                                          <p:spTgt spid="26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fill="hold" grpId="10" nodeType="clickEffect">
                                  <p:stCondLst>
                                    <p:cond delay="0"/>
                                  </p:stCondLst>
                                  <p:iterate>
                                    <p:tmAbs val="0"/>
                                  </p:iterate>
                                  <p:childTnLst>
                                    <p:set>
                                      <p:cBhvr>
                                        <p:cTn id="51" fill="hold"/>
                                        <p:tgtEl>
                                          <p:spTgt spid="273"/>
                                        </p:tgtEl>
                                        <p:attrNameLst>
                                          <p:attrName>style.visibility</p:attrName>
                                        </p:attrNameLst>
                                      </p:cBhvr>
                                      <p:to>
                                        <p:strVal val="visible"/>
                                      </p:to>
                                    </p:set>
                                    <p:animEffect transition="in" filter="dissolve">
                                      <p:cBhvr>
                                        <p:cTn id="52" dur="199"/>
                                        <p:tgtEl>
                                          <p:spTgt spid="27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fill="hold" grpId="11" nodeType="clickEffect">
                                  <p:stCondLst>
                                    <p:cond delay="0"/>
                                  </p:stCondLst>
                                  <p:iterate>
                                    <p:tmAbs val="0"/>
                                  </p:iterate>
                                  <p:childTnLst>
                                    <p:set>
                                      <p:cBhvr>
                                        <p:cTn id="56" fill="hold"/>
                                        <p:tgtEl>
                                          <p:spTgt spid="271"/>
                                        </p:tgtEl>
                                        <p:attrNameLst>
                                          <p:attrName>style.visibility</p:attrName>
                                        </p:attrNameLst>
                                      </p:cBhvr>
                                      <p:to>
                                        <p:strVal val="visible"/>
                                      </p:to>
                                    </p:set>
                                    <p:animEffect transition="in" filter="dissolve">
                                      <p:cBhvr>
                                        <p:cTn id="57" dur="199"/>
                                        <p:tgtEl>
                                          <p:spTgt spid="271"/>
                                        </p:tgtEl>
                                      </p:cBhvr>
                                    </p:animEffect>
                                  </p:childTnLst>
                                </p:cTn>
                              </p:par>
                            </p:childTnLst>
                          </p:cTn>
                        </p:par>
                        <p:par>
                          <p:cTn id="58" fill="hold">
                            <p:stCondLst>
                              <p:cond delay="199"/>
                            </p:stCondLst>
                            <p:childTnLst>
                              <p:par>
                                <p:cTn id="59" presetID="9" presetClass="entr" fill="hold" grpId="12" nodeType="afterEffect">
                                  <p:stCondLst>
                                    <p:cond delay="0"/>
                                  </p:stCondLst>
                                  <p:iterate>
                                    <p:tmAbs val="0"/>
                                  </p:iterate>
                                  <p:childTnLst>
                                    <p:set>
                                      <p:cBhvr>
                                        <p:cTn id="60" fill="hold"/>
                                        <p:tgtEl>
                                          <p:spTgt spid="270"/>
                                        </p:tgtEl>
                                        <p:attrNameLst>
                                          <p:attrName>style.visibility</p:attrName>
                                        </p:attrNameLst>
                                      </p:cBhvr>
                                      <p:to>
                                        <p:strVal val="visible"/>
                                      </p:to>
                                    </p:set>
                                    <p:animEffect transition="in" filter="dissolve">
                                      <p:cBhvr>
                                        <p:cTn id="61" dur="199"/>
                                        <p:tgtEl>
                                          <p:spTgt spid="270"/>
                                        </p:tgtEl>
                                      </p:cBhvr>
                                    </p:animEffect>
                                  </p:childTnLst>
                                </p:cTn>
                              </p:par>
                            </p:childTnLst>
                          </p:cTn>
                        </p:par>
                        <p:par>
                          <p:cTn id="62" fill="hold">
                            <p:stCondLst>
                              <p:cond delay="398"/>
                            </p:stCondLst>
                            <p:childTnLst>
                              <p:par>
                                <p:cTn id="63" presetID="9" presetClass="entr" fill="hold" grpId="13" nodeType="afterEffect">
                                  <p:stCondLst>
                                    <p:cond delay="0"/>
                                  </p:stCondLst>
                                  <p:iterate>
                                    <p:tmAbs val="0"/>
                                  </p:iterate>
                                  <p:childTnLst>
                                    <p:set>
                                      <p:cBhvr>
                                        <p:cTn id="64" fill="hold"/>
                                        <p:tgtEl>
                                          <p:spTgt spid="269"/>
                                        </p:tgtEl>
                                        <p:attrNameLst>
                                          <p:attrName>style.visibility</p:attrName>
                                        </p:attrNameLst>
                                      </p:cBhvr>
                                      <p:to>
                                        <p:strVal val="visible"/>
                                      </p:to>
                                    </p:set>
                                    <p:animEffect transition="in" filter="dissolve">
                                      <p:cBhvr>
                                        <p:cTn id="65" dur="199"/>
                                        <p:tgtEl>
                                          <p:spTgt spid="26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fill="hold" grpId="14" nodeType="clickEffect">
                                  <p:stCondLst>
                                    <p:cond delay="0"/>
                                  </p:stCondLst>
                                  <p:iterate>
                                    <p:tmAbs val="0"/>
                                  </p:iterate>
                                  <p:childTnLst>
                                    <p:set>
                                      <p:cBhvr>
                                        <p:cTn id="69" fill="hold"/>
                                        <p:tgtEl>
                                          <p:spTgt spid="282"/>
                                        </p:tgtEl>
                                        <p:attrNameLst>
                                          <p:attrName>style.visibility</p:attrName>
                                        </p:attrNameLst>
                                      </p:cBhvr>
                                      <p:to>
                                        <p:strVal val="visible"/>
                                      </p:to>
                                    </p:set>
                                    <p:animEffect transition="in" filter="dissolve">
                                      <p:cBhvr>
                                        <p:cTn id="70" dur="199"/>
                                        <p:tgtEl>
                                          <p:spTgt spid="28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fill="hold" grpId="15" nodeType="clickEffect">
                                  <p:stCondLst>
                                    <p:cond delay="0"/>
                                  </p:stCondLst>
                                  <p:iterate>
                                    <p:tmAbs val="0"/>
                                  </p:iterate>
                                  <p:childTnLst>
                                    <p:set>
                                      <p:cBhvr>
                                        <p:cTn id="74" fill="hold"/>
                                        <p:tgtEl>
                                          <p:spTgt spid="272"/>
                                        </p:tgtEl>
                                        <p:attrNameLst>
                                          <p:attrName>style.visibility</p:attrName>
                                        </p:attrNameLst>
                                      </p:cBhvr>
                                      <p:to>
                                        <p:strVal val="visible"/>
                                      </p:to>
                                    </p:set>
                                    <p:animEffect transition="in" filter="dissolve">
                                      <p:cBhvr>
                                        <p:cTn id="75" dur="199"/>
                                        <p:tgtEl>
                                          <p:spTgt spid="27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fill="hold" grpId="16" nodeType="clickEffect">
                                  <p:stCondLst>
                                    <p:cond delay="0"/>
                                  </p:stCondLst>
                                  <p:iterate>
                                    <p:tmAbs val="0"/>
                                  </p:iterate>
                                  <p:childTnLst>
                                    <p:set>
                                      <p:cBhvr>
                                        <p:cTn id="79" fill="hold"/>
                                        <p:tgtEl>
                                          <p:spTgt spid="284"/>
                                        </p:tgtEl>
                                        <p:attrNameLst>
                                          <p:attrName>style.visibility</p:attrName>
                                        </p:attrNameLst>
                                      </p:cBhvr>
                                      <p:to>
                                        <p:strVal val="visible"/>
                                      </p:to>
                                    </p:set>
                                    <p:animEffect transition="in" filter="dissolve">
                                      <p:cBhvr>
                                        <p:cTn id="80" dur="199"/>
                                        <p:tgtEl>
                                          <p:spTgt spid="28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fill="hold" grpId="17" nodeType="clickEffect">
                                  <p:stCondLst>
                                    <p:cond delay="0"/>
                                  </p:stCondLst>
                                  <p:iterate>
                                    <p:tmAbs val="0"/>
                                  </p:iterate>
                                  <p:childTnLst>
                                    <p:set>
                                      <p:cBhvr>
                                        <p:cTn id="84" fill="hold"/>
                                        <p:tgtEl>
                                          <p:spTgt spid="279"/>
                                        </p:tgtEl>
                                        <p:attrNameLst>
                                          <p:attrName>style.visibility</p:attrName>
                                        </p:attrNameLst>
                                      </p:cBhvr>
                                      <p:to>
                                        <p:strVal val="visible"/>
                                      </p:to>
                                    </p:set>
                                    <p:animEffect transition="in" filter="dissolve">
                                      <p:cBhvr>
                                        <p:cTn id="85" dur="199"/>
                                        <p:tgtEl>
                                          <p:spTgt spid="279"/>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fill="hold" grpId="18" nodeType="clickEffect">
                                  <p:stCondLst>
                                    <p:cond delay="0"/>
                                  </p:stCondLst>
                                  <p:iterate>
                                    <p:tmAbs val="0"/>
                                  </p:iterate>
                                  <p:childTnLst>
                                    <p:set>
                                      <p:cBhvr>
                                        <p:cTn id="89" fill="hold"/>
                                        <p:tgtEl>
                                          <p:spTgt spid="255"/>
                                        </p:tgtEl>
                                        <p:attrNameLst>
                                          <p:attrName>style.visibility</p:attrName>
                                        </p:attrNameLst>
                                      </p:cBhvr>
                                      <p:to>
                                        <p:strVal val="visible"/>
                                      </p:to>
                                    </p:set>
                                    <p:animEffect transition="in" filter="dissolve">
                                      <p:cBhvr>
                                        <p:cTn id="90" dur="199"/>
                                        <p:tgtEl>
                                          <p:spTgt spid="25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fill="hold" grpId="19" nodeType="clickEffect">
                                  <p:stCondLst>
                                    <p:cond delay="0"/>
                                  </p:stCondLst>
                                  <p:iterate>
                                    <p:tmAbs val="0"/>
                                  </p:iterate>
                                  <p:childTnLst>
                                    <p:set>
                                      <p:cBhvr>
                                        <p:cTn id="94" fill="hold"/>
                                        <p:tgtEl>
                                          <p:spTgt spid="281"/>
                                        </p:tgtEl>
                                        <p:attrNameLst>
                                          <p:attrName>style.visibility</p:attrName>
                                        </p:attrNameLst>
                                      </p:cBhvr>
                                      <p:to>
                                        <p:strVal val="visible"/>
                                      </p:to>
                                    </p:set>
                                    <p:animEffect transition="in" filter="dissolve">
                                      <p:cBhvr>
                                        <p:cTn id="95" dur="199"/>
                                        <p:tgtEl>
                                          <p:spTgt spid="281"/>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fill="hold" grpId="20" nodeType="clickEffect">
                                  <p:stCondLst>
                                    <p:cond delay="0"/>
                                  </p:stCondLst>
                                  <p:iterate>
                                    <p:tmAbs val="0"/>
                                  </p:iterate>
                                  <p:childTnLst>
                                    <p:set>
                                      <p:cBhvr>
                                        <p:cTn id="99" fill="hold"/>
                                        <p:tgtEl>
                                          <p:spTgt spid="285"/>
                                        </p:tgtEl>
                                        <p:attrNameLst>
                                          <p:attrName>style.visibility</p:attrName>
                                        </p:attrNameLst>
                                      </p:cBhvr>
                                      <p:to>
                                        <p:strVal val="visible"/>
                                      </p:to>
                                    </p:set>
                                    <p:animEffect transition="in" filter="dissolve">
                                      <p:cBhvr>
                                        <p:cTn id="100" dur="199"/>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1" animBg="1" advAuto="0"/>
      <p:bldP spid="255" grpId="18" animBg="1" advAuto="0"/>
      <p:bldP spid="264" grpId="9" animBg="1" advAuto="0"/>
      <p:bldP spid="265" grpId="2" animBg="1" advAuto="0"/>
      <p:bldP spid="266" grpId="3" animBg="1" advAuto="0"/>
      <p:bldP spid="267" grpId="4" animBg="1" advAuto="0"/>
      <p:bldP spid="268" grpId="7" animBg="1" advAuto="0"/>
      <p:bldP spid="269" grpId="13" animBg="1" advAuto="0"/>
      <p:bldP spid="270" grpId="12" animBg="1" advAuto="0"/>
      <p:bldP spid="271" grpId="11" animBg="1" advAuto="0"/>
      <p:bldP spid="272" grpId="15" animBg="1" advAuto="0"/>
      <p:bldP spid="273" grpId="10" animBg="1" advAuto="0"/>
      <p:bldP spid="279" grpId="17" animBg="1" advAuto="0"/>
      <p:bldP spid="280" grpId="6" animBg="1" advAuto="0"/>
      <p:bldP spid="281" grpId="19" animBg="1" advAuto="0"/>
      <p:bldP spid="282" grpId="14" animBg="1" advAuto="0"/>
      <p:bldP spid="283" grpId="8" animBg="1" advAuto="0"/>
      <p:bldP spid="284" grpId="16" animBg="1" advAuto="0"/>
      <p:bldP spid="285" grpId="20" animBg="1" advAuto="0"/>
      <p:bldP spid="286" grpId="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8"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89"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90"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91"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292"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293" name="Ps 101:1-4 - Goal: renewed godly desires…"/>
          <p:cNvSpPr txBox="1"/>
          <p:nvPr/>
        </p:nvSpPr>
        <p:spPr>
          <a:xfrm>
            <a:off x="391309" y="32886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p:txBody>
      </p:sp>
      <p:sp>
        <p:nvSpPr>
          <p:cNvPr id="294" name="LIE: A little fantasizing won’t hurt.…"/>
          <p:cNvSpPr/>
          <p:nvPr/>
        </p:nvSpPr>
        <p:spPr>
          <a:xfrm>
            <a:off x="321634" y="5741355"/>
            <a:ext cx="12361532" cy="3862998"/>
          </a:xfrm>
          <a:prstGeom prst="roundRect">
            <a:avLst>
              <a:gd name="adj" fmla="val 14160"/>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500">
                <a:latin typeface="Calibri"/>
                <a:ea typeface="Calibri"/>
                <a:cs typeface="Calibri"/>
                <a:sym typeface="Calibri"/>
              </a:defRPr>
            </a:pPr>
            <a:r>
              <a:rPr u="sng"/>
              <a:t>LIE</a:t>
            </a:r>
            <a:r>
              <a:t>: A little fantasizing won’t hurt.</a:t>
            </a:r>
            <a:br/>
            <a:endParaRPr/>
          </a:p>
          <a:p>
            <a:pPr>
              <a:defRPr sz="3500">
                <a:latin typeface="Calibri"/>
                <a:ea typeface="Calibri"/>
                <a:cs typeface="Calibri"/>
                <a:sym typeface="Calibri"/>
              </a:defRPr>
            </a:pPr>
            <a:r>
              <a:rPr u="sng"/>
              <a:t>TRUTH</a:t>
            </a:r>
            <a:r>
              <a:t>: </a:t>
            </a:r>
            <a:r>
              <a:rPr b="1"/>
              <a:t>Job 31:1-4</a:t>
            </a:r>
          </a:p>
          <a:p>
            <a:pPr>
              <a:defRPr sz="3500">
                <a:latin typeface="Calibri"/>
                <a:ea typeface="Calibri"/>
                <a:cs typeface="Calibri"/>
                <a:sym typeface="Calibri"/>
              </a:defRPr>
            </a:pPr>
            <a:r>
              <a:t>“I have made a covenant with my eyes; how then could I gaze at a virgin? …Does not he see my ways and number my steps?</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93">
                                            <p:txEl>
                                              <p:pRg st="2" end="2"/>
                                            </p:txEl>
                                          </p:spTgt>
                                        </p:tgtEl>
                                        <p:attrNameLst>
                                          <p:attrName>style.visibility</p:attrName>
                                        </p:attrNameLst>
                                      </p:cBhvr>
                                      <p:to>
                                        <p:strVal val="visible"/>
                                      </p:to>
                                    </p:set>
                                    <p:animEffect transition="in" filter="dissolve">
                                      <p:cBhvr>
                                        <p:cTn id="7" dur="199"/>
                                        <p:tgtEl>
                                          <p:spTgt spid="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94"/>
                                        </p:tgtEl>
                                        <p:attrNameLst>
                                          <p:attrName>style.visibility</p:attrName>
                                        </p:attrNameLst>
                                      </p:cBhvr>
                                      <p:to>
                                        <p:strVal val="visible"/>
                                      </p:to>
                                    </p:set>
                                    <p:animEffect transition="in" filter="dissolve">
                                      <p:cBhvr>
                                        <p:cTn id="12" dur="199"/>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1" build="p" bldLvl="5" animBg="1" advAuto="0"/>
      <p:bldP spid="294"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97"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298"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299"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300"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301" name="Ps 101:1-4 - Goal: renewed godly desires…"/>
          <p:cNvSpPr txBox="1"/>
          <p:nvPr/>
        </p:nvSpPr>
        <p:spPr>
          <a:xfrm>
            <a:off x="404009" y="32886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p:txBody>
      </p:sp>
      <p:sp>
        <p:nvSpPr>
          <p:cNvPr id="302" name="LIE: I can keep this hidden… no one has to know……"/>
          <p:cNvSpPr/>
          <p:nvPr/>
        </p:nvSpPr>
        <p:spPr>
          <a:xfrm>
            <a:off x="321634" y="5741355"/>
            <a:ext cx="12361532" cy="3862998"/>
          </a:xfrm>
          <a:prstGeom prst="roundRect">
            <a:avLst>
              <a:gd name="adj" fmla="val 14160"/>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500">
                <a:latin typeface="Calibri"/>
                <a:ea typeface="Calibri"/>
                <a:cs typeface="Calibri"/>
                <a:sym typeface="Calibri"/>
              </a:defRPr>
            </a:pPr>
            <a:r>
              <a:rPr u="sng"/>
              <a:t>LIE</a:t>
            </a:r>
            <a:r>
              <a:t>: I can keep this hidden… no one has to know…</a:t>
            </a:r>
            <a:br/>
            <a:endParaRPr/>
          </a:p>
          <a:p>
            <a:pPr>
              <a:defRPr sz="3500">
                <a:latin typeface="Calibri"/>
                <a:ea typeface="Calibri"/>
                <a:cs typeface="Calibri"/>
                <a:sym typeface="Calibri"/>
              </a:defRPr>
            </a:pPr>
            <a:r>
              <a:rPr u="sng"/>
              <a:t>TRUTH</a:t>
            </a:r>
            <a:r>
              <a:t>: </a:t>
            </a:r>
            <a:r>
              <a:rPr b="1"/>
              <a:t>Ecc 12:14</a:t>
            </a:r>
          </a:p>
          <a:p>
            <a:pPr>
              <a:defRPr sz="3500">
                <a:latin typeface="Calibri"/>
                <a:ea typeface="Calibri"/>
                <a:cs typeface="Calibri"/>
                <a:sym typeface="Calibri"/>
              </a:defRPr>
            </a:pPr>
            <a:r>
              <a:t>“For God will bring every deed into judgment, with every secret thing, whether good or evil.”</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05"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306"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07"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308"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309" name="Ps 101:1-4 - Goal: renewed godly desires…"/>
          <p:cNvSpPr txBox="1"/>
          <p:nvPr/>
        </p:nvSpPr>
        <p:spPr>
          <a:xfrm>
            <a:off x="404009" y="32886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p:txBody>
      </p:sp>
      <p:sp>
        <p:nvSpPr>
          <p:cNvPr id="310" name="LIE: Pornography will satisfy me.…"/>
          <p:cNvSpPr/>
          <p:nvPr/>
        </p:nvSpPr>
        <p:spPr>
          <a:xfrm>
            <a:off x="321634" y="5741355"/>
            <a:ext cx="12361532" cy="3862998"/>
          </a:xfrm>
          <a:prstGeom prst="roundRect">
            <a:avLst>
              <a:gd name="adj" fmla="val 14160"/>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500">
                <a:latin typeface="Calibri"/>
                <a:ea typeface="Calibri"/>
                <a:cs typeface="Calibri"/>
                <a:sym typeface="Calibri"/>
              </a:defRPr>
            </a:pPr>
            <a:r>
              <a:rPr u="sng"/>
              <a:t>LIE</a:t>
            </a:r>
            <a:r>
              <a:t>: Pornography will satisfy me.</a:t>
            </a:r>
            <a:br/>
            <a:endParaRPr/>
          </a:p>
          <a:p>
            <a:pPr>
              <a:defRPr sz="3500">
                <a:latin typeface="Calibri"/>
                <a:ea typeface="Calibri"/>
                <a:cs typeface="Calibri"/>
                <a:sym typeface="Calibri"/>
              </a:defRPr>
            </a:pPr>
            <a:r>
              <a:rPr u="sng"/>
              <a:t>TRUTH</a:t>
            </a:r>
            <a:r>
              <a:t>: </a:t>
            </a:r>
            <a:r>
              <a:rPr b="1"/>
              <a:t>Jer 2:13</a:t>
            </a:r>
          </a:p>
          <a:p>
            <a:pPr>
              <a:defRPr sz="3500">
                <a:latin typeface="Calibri"/>
                <a:ea typeface="Calibri"/>
                <a:cs typeface="Calibri"/>
                <a:sym typeface="Calibri"/>
              </a:defRPr>
            </a:pPr>
            <a:r>
              <a:t>“…for my people have committed two evils: they have forsaken me, the fountain of living waters, and hewed out cisterns for themselves, broken cisterns that can hold no water.”</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OVERCOMING"/>
          <p:cNvSpPr txBox="1">
            <a:spLocks noGrp="1"/>
          </p:cNvSpPr>
          <p:nvPr>
            <p:ph type="ctrTitle"/>
          </p:nvPr>
        </p:nvSpPr>
        <p:spPr>
          <a:xfrm>
            <a:off x="239844" y="3134559"/>
            <a:ext cx="12525112" cy="1967850"/>
          </a:xfrm>
          <a:prstGeom prst="rect">
            <a:avLst/>
          </a:prstGeom>
        </p:spPr>
        <p:txBody>
          <a:bodyPr anchor="t"/>
          <a:lstStyle>
            <a:lvl1pPr defTabSz="531622">
              <a:defRPr sz="12012" b="1">
                <a:solidFill>
                  <a:srgbClr val="53585F"/>
                </a:solidFill>
                <a:latin typeface="Calibri"/>
                <a:ea typeface="Calibri"/>
                <a:cs typeface="Calibri"/>
                <a:sym typeface="Calibri"/>
              </a:defRPr>
            </a:lvl1pPr>
          </a:lstStyle>
          <a:p>
            <a:r>
              <a:t>OVERCOMING</a:t>
            </a:r>
          </a:p>
        </p:txBody>
      </p:sp>
      <p:sp>
        <p:nvSpPr>
          <p:cNvPr id="138" name="PORNOGRAPHY"/>
          <p:cNvSpPr txBox="1"/>
          <p:nvPr/>
        </p:nvSpPr>
        <p:spPr>
          <a:xfrm>
            <a:off x="239844" y="4394493"/>
            <a:ext cx="12525112" cy="3672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13200" b="1">
                <a:solidFill>
                  <a:schemeClr val="accent5">
                    <a:hueOff val="243052"/>
                    <a:satOff val="19712"/>
                    <a:lumOff val="-10957"/>
                  </a:schemeClr>
                </a:solidFill>
                <a:latin typeface="Calibri"/>
                <a:ea typeface="Calibri"/>
                <a:cs typeface="Calibri"/>
                <a:sym typeface="Calibri"/>
              </a:defRPr>
            </a:lvl1pPr>
          </a:lstStyle>
          <a:p>
            <a:r>
              <a:t>PORNOGRAPHY</a:t>
            </a:r>
          </a:p>
        </p:txBody>
      </p:sp>
      <p:sp>
        <p:nvSpPr>
          <p:cNvPr id="139" name="Unless otherwise indicated, all Scripture quotations are from The ESV® Bible (The Holy Bible, English Standard Version®), copyright © 2001 by Crossway, a publishing ministry of Good News Publishers. Used by permission. All rights reserved."/>
          <p:cNvSpPr txBox="1"/>
          <p:nvPr/>
        </p:nvSpPr>
        <p:spPr>
          <a:xfrm>
            <a:off x="100791" y="9038927"/>
            <a:ext cx="12719829"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000">
                <a:solidFill>
                  <a:srgbClr val="53585F"/>
                </a:solidFill>
                <a:latin typeface="Calibri"/>
                <a:ea typeface="Calibri"/>
                <a:cs typeface="Calibri"/>
                <a:sym typeface="Calibri"/>
              </a:defRPr>
            </a:lvl1pPr>
          </a:lstStyle>
          <a:p>
            <a:r>
              <a:rPr dirty="0"/>
              <a:t>Unless otherwise indicated, all Scripture quotations are from The ESV® Bible (The Holy Bible, English Standard Version®), </a:t>
            </a:r>
            <a:endParaRPr lang="en-US" dirty="0"/>
          </a:p>
          <a:p>
            <a:r>
              <a:rPr dirty="0"/>
              <a:t>copyright © 2001 by Crossway, a publishing ministry of Good News Publishers. Used by permission. All rights reserved.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13"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314"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15"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316"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317" name="Ps 101:1-4 - Goal: renewed godly desires…"/>
          <p:cNvSpPr txBox="1"/>
          <p:nvPr/>
        </p:nvSpPr>
        <p:spPr>
          <a:xfrm>
            <a:off x="404009" y="32886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p:txBody>
      </p:sp>
      <p:sp>
        <p:nvSpPr>
          <p:cNvPr id="318" name="LIE: I don’t have to take radical action against this sin.…"/>
          <p:cNvSpPr/>
          <p:nvPr/>
        </p:nvSpPr>
        <p:spPr>
          <a:xfrm>
            <a:off x="321634" y="5741355"/>
            <a:ext cx="12361532" cy="3862998"/>
          </a:xfrm>
          <a:prstGeom prst="roundRect">
            <a:avLst>
              <a:gd name="adj" fmla="val 14160"/>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500">
                <a:latin typeface="Calibri"/>
                <a:ea typeface="Calibri"/>
                <a:cs typeface="Calibri"/>
                <a:sym typeface="Calibri"/>
              </a:defRPr>
            </a:pPr>
            <a:r>
              <a:rPr u="sng"/>
              <a:t>LIE</a:t>
            </a:r>
            <a:r>
              <a:t>: I don’t have to take radical action against this sin.</a:t>
            </a:r>
            <a:br/>
            <a:endParaRPr/>
          </a:p>
          <a:p>
            <a:pPr>
              <a:defRPr sz="3500">
                <a:latin typeface="Calibri"/>
                <a:ea typeface="Calibri"/>
                <a:cs typeface="Calibri"/>
                <a:sym typeface="Calibri"/>
              </a:defRPr>
            </a:pPr>
            <a:r>
              <a:rPr u="sng"/>
              <a:t>TRUTH</a:t>
            </a:r>
            <a:r>
              <a:t>: </a:t>
            </a:r>
            <a:r>
              <a:rPr b="1"/>
              <a:t>Matt 5:29</a:t>
            </a:r>
          </a:p>
          <a:p>
            <a:pPr>
              <a:defRPr sz="3500">
                <a:latin typeface="Calibri"/>
                <a:ea typeface="Calibri"/>
                <a:cs typeface="Calibri"/>
                <a:sym typeface="Calibri"/>
              </a:defRPr>
            </a:pPr>
            <a:r>
              <a:t>“…If your right eye causes you to sin, tear it out and throw it away. For it is better that you lose one of your members than that your whole body be thrown into hell.”</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0"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21"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322"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23"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324"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325" name="Ps 101:1-4 - Goal: renewed godly desires…"/>
          <p:cNvSpPr txBox="1"/>
          <p:nvPr/>
        </p:nvSpPr>
        <p:spPr>
          <a:xfrm>
            <a:off x="404009" y="32886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p:txBody>
      </p:sp>
      <p:sp>
        <p:nvSpPr>
          <p:cNvPr id="326" name="LIE: I can control this sin. I won’t allow it to get worse.…"/>
          <p:cNvSpPr/>
          <p:nvPr/>
        </p:nvSpPr>
        <p:spPr>
          <a:xfrm>
            <a:off x="321634" y="5741355"/>
            <a:ext cx="12361532" cy="3862998"/>
          </a:xfrm>
          <a:prstGeom prst="roundRect">
            <a:avLst>
              <a:gd name="adj" fmla="val 14160"/>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500">
                <a:latin typeface="Calibri"/>
                <a:ea typeface="Calibri"/>
                <a:cs typeface="Calibri"/>
                <a:sym typeface="Calibri"/>
              </a:defRPr>
            </a:pPr>
            <a:r>
              <a:rPr u="sng"/>
              <a:t>LIE</a:t>
            </a:r>
            <a:r>
              <a:t>: I can control this sin. I won’t allow it to get worse.</a:t>
            </a:r>
            <a:br/>
            <a:endParaRPr/>
          </a:p>
          <a:p>
            <a:pPr>
              <a:defRPr sz="3500">
                <a:latin typeface="Calibri"/>
                <a:ea typeface="Calibri"/>
                <a:cs typeface="Calibri"/>
                <a:sym typeface="Calibri"/>
              </a:defRPr>
            </a:pPr>
            <a:r>
              <a:rPr u="sng"/>
              <a:t>TRUTH</a:t>
            </a:r>
            <a:r>
              <a:t>: </a:t>
            </a:r>
            <a:r>
              <a:rPr b="1"/>
              <a:t>2 Peter 2:18-19</a:t>
            </a:r>
          </a:p>
          <a:p>
            <a:pPr>
              <a:defRPr sz="3500">
                <a:latin typeface="Calibri"/>
                <a:ea typeface="Calibri"/>
                <a:cs typeface="Calibri"/>
                <a:sym typeface="Calibri"/>
              </a:defRPr>
            </a:pPr>
            <a:r>
              <a:t>“…they entice by sensual passions of the flesh those who are barely escaping from those who live in error. They promise them freedom, but they themselves are slaves of corruption. For whatever overcomes a person, to that he is enslaved.”</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29"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330"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31"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332"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333" name="Ps 101:1-4 - Goal: renewed godly desires…"/>
          <p:cNvSpPr txBox="1"/>
          <p:nvPr/>
        </p:nvSpPr>
        <p:spPr>
          <a:xfrm>
            <a:off x="404009" y="3288684"/>
            <a:ext cx="12044382"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p:txBody>
      </p:sp>
      <p:sp>
        <p:nvSpPr>
          <p:cNvPr id="334" name="LIE: This sin won’t have serious consequences for me.…"/>
          <p:cNvSpPr/>
          <p:nvPr/>
        </p:nvSpPr>
        <p:spPr>
          <a:xfrm>
            <a:off x="321634" y="5741355"/>
            <a:ext cx="12361532" cy="3862998"/>
          </a:xfrm>
          <a:prstGeom prst="roundRect">
            <a:avLst>
              <a:gd name="adj" fmla="val 14160"/>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500">
                <a:latin typeface="Calibri"/>
                <a:ea typeface="Calibri"/>
                <a:cs typeface="Calibri"/>
                <a:sym typeface="Calibri"/>
              </a:defRPr>
            </a:pPr>
            <a:r>
              <a:rPr u="sng"/>
              <a:t>LIE</a:t>
            </a:r>
            <a:r>
              <a:t>: This sin won’t have serious consequences for me.</a:t>
            </a:r>
            <a:br/>
            <a:endParaRPr/>
          </a:p>
          <a:p>
            <a:pPr>
              <a:defRPr sz="3500">
                <a:latin typeface="Calibri"/>
                <a:ea typeface="Calibri"/>
                <a:cs typeface="Calibri"/>
                <a:sym typeface="Calibri"/>
              </a:defRPr>
            </a:pPr>
            <a:r>
              <a:rPr u="sng"/>
              <a:t>TRUTH</a:t>
            </a:r>
            <a:r>
              <a:t>: </a:t>
            </a:r>
            <a:r>
              <a:rPr b="1"/>
              <a:t>Gal 6:7-8</a:t>
            </a:r>
          </a:p>
          <a:p>
            <a:pPr>
              <a:defRPr sz="3500">
                <a:latin typeface="Calibri"/>
                <a:ea typeface="Calibri"/>
                <a:cs typeface="Calibri"/>
                <a:sym typeface="Calibri"/>
              </a:defRPr>
            </a:pPr>
            <a:r>
              <a:t>“Do not be deceived: God is not mocked, for whatever one sows, that will he also reap. For the one who sows to his own flesh will from the flesh reap corruption, but the one who sows to the Spirit will from the Spirit reap eternal life.”</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6"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37" name="HOW DO I GET OUT?"/>
          <p:cNvSpPr txBox="1"/>
          <p:nvPr/>
        </p:nvSpPr>
        <p:spPr>
          <a:xfrm>
            <a:off x="480209" y="3715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84886">
              <a:defRPr sz="7553" b="1">
                <a:latin typeface="Calibri"/>
                <a:ea typeface="Calibri"/>
                <a:cs typeface="Calibri"/>
                <a:sym typeface="Calibri"/>
              </a:defRPr>
            </a:lvl1pPr>
          </a:lstStyle>
          <a:p>
            <a:r>
              <a:t>HOW DO I GET OUT?</a:t>
            </a:r>
          </a:p>
        </p:txBody>
      </p:sp>
      <p:sp>
        <p:nvSpPr>
          <p:cNvPr id="338" name="Brain"/>
          <p:cNvSpPr/>
          <p:nvPr/>
        </p:nvSpPr>
        <p:spPr>
          <a:xfrm>
            <a:off x="10124027" y="1859011"/>
            <a:ext cx="1967434" cy="1472724"/>
          </a:xfrm>
          <a:custGeom>
            <a:avLst/>
            <a:gdLst/>
            <a:ahLst/>
            <a:cxnLst>
              <a:cxn ang="0">
                <a:pos x="wd2" y="hd2"/>
              </a:cxn>
              <a:cxn ang="5400000">
                <a:pos x="wd2" y="hd2"/>
              </a:cxn>
              <a:cxn ang="10800000">
                <a:pos x="wd2" y="hd2"/>
              </a:cxn>
              <a:cxn ang="16200000">
                <a:pos x="wd2" y="hd2"/>
              </a:cxn>
            </a:cxnLst>
            <a:rect l="0" t="0" r="r" b="b"/>
            <a:pathLst>
              <a:path w="20488" h="21353" extrusionOk="0">
                <a:moveTo>
                  <a:pt x="7849" y="0"/>
                </a:moveTo>
                <a:cubicBezTo>
                  <a:pt x="6588" y="6"/>
                  <a:pt x="5225" y="689"/>
                  <a:pt x="4557" y="2140"/>
                </a:cubicBezTo>
                <a:cubicBezTo>
                  <a:pt x="2599" y="1020"/>
                  <a:pt x="-24" y="5596"/>
                  <a:pt x="711" y="7397"/>
                </a:cubicBezTo>
                <a:cubicBezTo>
                  <a:pt x="-688" y="9636"/>
                  <a:pt x="116" y="13872"/>
                  <a:pt x="1923" y="14061"/>
                </a:cubicBezTo>
                <a:cubicBezTo>
                  <a:pt x="1923" y="16787"/>
                  <a:pt x="2890" y="18203"/>
                  <a:pt x="5652" y="18009"/>
                </a:cubicBezTo>
                <a:cubicBezTo>
                  <a:pt x="5058" y="18885"/>
                  <a:pt x="3979" y="20442"/>
                  <a:pt x="3979" y="20442"/>
                </a:cubicBezTo>
                <a:lnTo>
                  <a:pt x="5611" y="21353"/>
                </a:lnTo>
                <a:lnTo>
                  <a:pt x="8716" y="17668"/>
                </a:lnTo>
                <a:cubicBezTo>
                  <a:pt x="8716" y="17668"/>
                  <a:pt x="10238" y="18641"/>
                  <a:pt x="12318" y="17960"/>
                </a:cubicBezTo>
                <a:cubicBezTo>
                  <a:pt x="13886" y="17446"/>
                  <a:pt x="14413" y="16378"/>
                  <a:pt x="14315" y="14805"/>
                </a:cubicBezTo>
                <a:cubicBezTo>
                  <a:pt x="16693" y="15486"/>
                  <a:pt x="19417" y="16159"/>
                  <a:pt x="20347" y="12752"/>
                </a:cubicBezTo>
                <a:cubicBezTo>
                  <a:pt x="20912" y="10684"/>
                  <a:pt x="19660" y="7640"/>
                  <a:pt x="18716" y="7640"/>
                </a:cubicBezTo>
                <a:cubicBezTo>
                  <a:pt x="19416" y="6130"/>
                  <a:pt x="17143" y="3112"/>
                  <a:pt x="15639" y="3647"/>
                </a:cubicBezTo>
                <a:cubicBezTo>
                  <a:pt x="15534" y="1422"/>
                  <a:pt x="11423" y="-247"/>
                  <a:pt x="10234" y="1165"/>
                </a:cubicBezTo>
                <a:cubicBezTo>
                  <a:pt x="9750" y="398"/>
                  <a:pt x="8830" y="-5"/>
                  <a:pt x="7849" y="0"/>
                </a:cubicBez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339" name="RENEW YOUR MIND"/>
          <p:cNvSpPr txBox="1"/>
          <p:nvPr/>
        </p:nvSpPr>
        <p:spPr>
          <a:xfrm>
            <a:off x="536735" y="1840851"/>
            <a:ext cx="9043918" cy="1472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110000"/>
              </a:lnSpc>
              <a:defRPr sz="8300" b="1">
                <a:solidFill>
                  <a:srgbClr val="53585F"/>
                </a:solidFill>
                <a:latin typeface="Calibri"/>
                <a:ea typeface="Calibri"/>
                <a:cs typeface="Calibri"/>
                <a:sym typeface="Calibri"/>
              </a:defRPr>
            </a:lvl1pPr>
          </a:lstStyle>
          <a:p>
            <a:r>
              <a:t>RENEW YOUR MIND</a:t>
            </a:r>
          </a:p>
        </p:txBody>
      </p:sp>
      <p:sp>
        <p:nvSpPr>
          <p:cNvPr id="340" name="Arrow 2"/>
          <p:cNvSpPr/>
          <p:nvPr/>
        </p:nvSpPr>
        <p:spPr>
          <a:xfrm>
            <a:off x="10612754" y="2125207"/>
            <a:ext cx="862980" cy="694877"/>
          </a:xfrm>
          <a:custGeom>
            <a:avLst/>
            <a:gdLst/>
            <a:ahLst/>
            <a:cxnLst>
              <a:cxn ang="0">
                <a:pos x="wd2" y="hd2"/>
              </a:cxn>
              <a:cxn ang="5400000">
                <a:pos x="wd2" y="hd2"/>
              </a:cxn>
              <a:cxn ang="10800000">
                <a:pos x="wd2" y="hd2"/>
              </a:cxn>
              <a:cxn ang="16200000">
                <a:pos x="wd2" y="hd2"/>
              </a:cxn>
            </a:cxnLst>
            <a:rect l="0" t="0" r="r" b="b"/>
            <a:pathLst>
              <a:path w="21600" h="21600" extrusionOk="0">
                <a:moveTo>
                  <a:pt x="10749" y="0"/>
                </a:moveTo>
                <a:cubicBezTo>
                  <a:pt x="8457" y="0"/>
                  <a:pt x="6373" y="1103"/>
                  <a:pt x="4819" y="2903"/>
                </a:cubicBezTo>
                <a:lnTo>
                  <a:pt x="6744" y="6147"/>
                </a:lnTo>
                <a:cubicBezTo>
                  <a:pt x="7744" y="4819"/>
                  <a:pt x="9169" y="3989"/>
                  <a:pt x="10749" y="3989"/>
                </a:cubicBezTo>
                <a:cubicBezTo>
                  <a:pt x="13751" y="3989"/>
                  <a:pt x="16189" y="6985"/>
                  <a:pt x="16232" y="10700"/>
                </a:cubicBezTo>
                <a:lnTo>
                  <a:pt x="14265" y="10700"/>
                </a:lnTo>
                <a:lnTo>
                  <a:pt x="17933" y="16883"/>
                </a:lnTo>
                <a:lnTo>
                  <a:pt x="21600" y="10700"/>
                </a:lnTo>
                <a:lnTo>
                  <a:pt x="19444" y="10700"/>
                </a:lnTo>
                <a:cubicBezTo>
                  <a:pt x="19401" y="4782"/>
                  <a:pt x="15525" y="0"/>
                  <a:pt x="10749" y="0"/>
                </a:cubicBezTo>
                <a:close/>
                <a:moveTo>
                  <a:pt x="3667" y="4515"/>
                </a:moveTo>
                <a:lnTo>
                  <a:pt x="0" y="10700"/>
                </a:lnTo>
                <a:lnTo>
                  <a:pt x="2054" y="10700"/>
                </a:lnTo>
                <a:cubicBezTo>
                  <a:pt x="2053" y="10733"/>
                  <a:pt x="2054" y="10767"/>
                  <a:pt x="2054" y="10801"/>
                </a:cubicBezTo>
                <a:cubicBezTo>
                  <a:pt x="2054" y="16766"/>
                  <a:pt x="5946" y="21600"/>
                  <a:pt x="10749" y="21600"/>
                </a:cubicBezTo>
                <a:cubicBezTo>
                  <a:pt x="13080" y="21600"/>
                  <a:pt x="15197" y="20461"/>
                  <a:pt x="16759" y="18607"/>
                </a:cubicBezTo>
                <a:lnTo>
                  <a:pt x="14814" y="15375"/>
                </a:lnTo>
                <a:cubicBezTo>
                  <a:pt x="13811" y="16749"/>
                  <a:pt x="12360" y="17611"/>
                  <a:pt x="10749" y="17611"/>
                </a:cubicBezTo>
                <a:cubicBezTo>
                  <a:pt x="7720" y="17611"/>
                  <a:pt x="5266" y="14563"/>
                  <a:pt x="5266" y="10801"/>
                </a:cubicBezTo>
                <a:cubicBezTo>
                  <a:pt x="5266" y="10767"/>
                  <a:pt x="5265" y="10733"/>
                  <a:pt x="5266" y="10700"/>
                </a:cubicBezTo>
                <a:lnTo>
                  <a:pt x="7335" y="10700"/>
                </a:lnTo>
                <a:lnTo>
                  <a:pt x="3667" y="4515"/>
                </a:lnTo>
                <a:close/>
              </a:path>
            </a:pathLst>
          </a:custGeom>
          <a:solidFill>
            <a:srgbClr val="FFFFFF"/>
          </a:solidFill>
          <a:ln w="12700">
            <a:miter lim="400000"/>
          </a:ln>
        </p:spPr>
        <p:txBody>
          <a:bodyPr lIns="50800" tIns="50800" rIns="50800" bIns="50800" anchor="ctr"/>
          <a:lstStyle/>
          <a:p>
            <a:pPr>
              <a:defRPr sz="2600"/>
            </a:pPr>
            <a:endParaRPr/>
          </a:p>
        </p:txBody>
      </p:sp>
      <p:sp>
        <p:nvSpPr>
          <p:cNvPr id="341" name="Ps 101:1-4 - Goal: renewed godly desires…"/>
          <p:cNvSpPr txBox="1"/>
          <p:nvPr/>
        </p:nvSpPr>
        <p:spPr>
          <a:xfrm>
            <a:off x="386930" y="3289300"/>
            <a:ext cx="12230940" cy="631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b="1">
                <a:solidFill>
                  <a:srgbClr val="53585F"/>
                </a:solidFill>
                <a:latin typeface="Calibri"/>
                <a:ea typeface="Calibri"/>
                <a:cs typeface="Calibri"/>
                <a:sym typeface="Calibri"/>
              </a:defRPr>
            </a:pPr>
            <a:r>
              <a:t>Ps 101:1-4 </a:t>
            </a:r>
            <a:r>
              <a:rPr b="0"/>
              <a:t>- Goal: renewed godly desires</a:t>
            </a:r>
          </a:p>
          <a:p>
            <a:pPr marL="655052" indent="-655052" algn="l">
              <a:lnSpc>
                <a:spcPct val="110000"/>
              </a:lnSpc>
              <a:buSzPct val="75000"/>
              <a:buChar char="•"/>
              <a:defRPr sz="5000" b="1">
                <a:solidFill>
                  <a:srgbClr val="53585F"/>
                </a:solidFill>
                <a:latin typeface="Calibri"/>
                <a:ea typeface="Calibri"/>
                <a:cs typeface="Calibri"/>
                <a:sym typeface="Calibri"/>
              </a:defRPr>
            </a:pPr>
            <a:r>
              <a:t>2 Cor 7:8-11 </a:t>
            </a:r>
            <a:r>
              <a:rPr b="0"/>
              <a:t>- Learn grace/sorrow balance</a:t>
            </a:r>
          </a:p>
          <a:p>
            <a:pPr marL="655052" indent="-655052" algn="l">
              <a:lnSpc>
                <a:spcPct val="110000"/>
              </a:lnSpc>
              <a:buSzPct val="75000"/>
              <a:buChar char="•"/>
              <a:defRPr sz="5000" b="1">
                <a:solidFill>
                  <a:srgbClr val="53585F"/>
                </a:solidFill>
                <a:latin typeface="Calibri"/>
                <a:ea typeface="Calibri"/>
                <a:cs typeface="Calibri"/>
                <a:sym typeface="Calibri"/>
              </a:defRPr>
            </a:pPr>
            <a:r>
              <a:t>Ps 119:11 </a:t>
            </a:r>
            <a:r>
              <a:rPr b="0"/>
              <a:t>- Combat lies with God’s truth</a:t>
            </a:r>
          </a:p>
          <a:p>
            <a:pPr marL="655052" indent="-655052" algn="l">
              <a:lnSpc>
                <a:spcPct val="110000"/>
              </a:lnSpc>
              <a:buSzPct val="75000"/>
              <a:buChar char="•"/>
              <a:defRPr sz="5000" b="1">
                <a:solidFill>
                  <a:srgbClr val="53585F"/>
                </a:solidFill>
                <a:latin typeface="Calibri"/>
                <a:ea typeface="Calibri"/>
                <a:cs typeface="Calibri"/>
                <a:sym typeface="Calibri"/>
              </a:defRPr>
            </a:pPr>
            <a:r>
              <a:t>Jer 2:13 </a:t>
            </a:r>
            <a:r>
              <a:rPr b="0"/>
              <a:t>- </a:t>
            </a:r>
            <a:r>
              <a:rPr b="0" i="1"/>
              <a:t>Why</a:t>
            </a:r>
            <a:r>
              <a:rPr b="0"/>
              <a:t> am I turning to this sin?</a:t>
            </a:r>
          </a:p>
          <a:p>
            <a:pPr marL="655052" indent="-655052" algn="l">
              <a:lnSpc>
                <a:spcPct val="110000"/>
              </a:lnSpc>
              <a:buSzPct val="75000"/>
              <a:buChar char="•"/>
              <a:defRPr sz="5000" b="1">
                <a:solidFill>
                  <a:srgbClr val="53585F"/>
                </a:solidFill>
                <a:latin typeface="Calibri"/>
                <a:ea typeface="Calibri"/>
                <a:cs typeface="Calibri"/>
                <a:sym typeface="Calibri"/>
              </a:defRPr>
            </a:pPr>
            <a:r>
              <a:t>2 Tim 2:22 </a:t>
            </a:r>
            <a:r>
              <a:rPr b="0"/>
              <a:t>- Flee </a:t>
            </a:r>
            <a:r>
              <a:rPr b="0" i="1"/>
              <a:t>and</a:t>
            </a:r>
            <a:r>
              <a:rPr b="0"/>
              <a:t> fill (</a:t>
            </a:r>
            <a:r>
              <a:t>Prov 5:1-14;15-23</a:t>
            </a:r>
            <a:r>
              <a:rPr b="0"/>
              <a:t>)</a:t>
            </a:r>
          </a:p>
          <a:p>
            <a:pPr marL="655052" indent="-655052" algn="l">
              <a:lnSpc>
                <a:spcPct val="110000"/>
              </a:lnSpc>
              <a:buSzPct val="75000"/>
              <a:buChar char="•"/>
              <a:defRPr sz="5000" b="1">
                <a:solidFill>
                  <a:srgbClr val="53585F"/>
                </a:solidFill>
                <a:latin typeface="Calibri"/>
                <a:ea typeface="Calibri"/>
                <a:cs typeface="Calibri"/>
                <a:sym typeface="Calibri"/>
              </a:defRPr>
            </a:pPr>
            <a:r>
              <a:t>1 John 3:1-3 </a:t>
            </a:r>
            <a:r>
              <a:rPr b="0"/>
              <a:t>- Fix your heart on the Lord</a:t>
            </a:r>
          </a:p>
        </p:txBody>
      </p:sp>
      <p:sp>
        <p:nvSpPr>
          <p:cNvPr id="342" name="Blessed are the pure in heart, for they shall see God."/>
          <p:cNvSpPr/>
          <p:nvPr/>
        </p:nvSpPr>
        <p:spPr>
          <a:xfrm>
            <a:off x="152434" y="8518680"/>
            <a:ext cx="12699932" cy="955500"/>
          </a:xfrm>
          <a:prstGeom prst="roundRect">
            <a:avLst>
              <a:gd name="adj" fmla="val 37094"/>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4300">
                <a:latin typeface="Calibri"/>
                <a:ea typeface="Calibri"/>
                <a:cs typeface="Calibri"/>
                <a:sym typeface="Calibri"/>
              </a:defRPr>
            </a:lvl1pPr>
          </a:lstStyle>
          <a:p>
            <a:r>
              <a:t>Blessed are the pure in heart, for they shall see God.</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341">
                                            <p:txEl>
                                              <p:pRg st="3" end="3"/>
                                            </p:txEl>
                                          </p:spTgt>
                                        </p:tgtEl>
                                        <p:attrNameLst>
                                          <p:attrName>style.visibility</p:attrName>
                                        </p:attrNameLst>
                                      </p:cBhvr>
                                      <p:to>
                                        <p:strVal val="visible"/>
                                      </p:to>
                                    </p:set>
                                    <p:animEffect transition="in" filter="dissolve">
                                      <p:cBhvr>
                                        <p:cTn id="7" dur="199"/>
                                        <p:tgtEl>
                                          <p:spTgt spid="34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1" nodeType="clickEffect">
                                  <p:stCondLst>
                                    <p:cond delay="0"/>
                                  </p:stCondLst>
                                  <p:iterate>
                                    <p:tmAbs val="0"/>
                                  </p:iterate>
                                  <p:childTnLst>
                                    <p:set>
                                      <p:cBhvr>
                                        <p:cTn id="11" fill="hold"/>
                                        <p:tgtEl>
                                          <p:spTgt spid="341">
                                            <p:txEl>
                                              <p:pRg st="4" end="4"/>
                                            </p:txEl>
                                          </p:spTgt>
                                        </p:tgtEl>
                                        <p:attrNameLst>
                                          <p:attrName>style.visibility</p:attrName>
                                        </p:attrNameLst>
                                      </p:cBhvr>
                                      <p:to>
                                        <p:strVal val="visible"/>
                                      </p:to>
                                    </p:set>
                                    <p:animEffect transition="in" filter="dissolve">
                                      <p:cBhvr>
                                        <p:cTn id="12" dur="199"/>
                                        <p:tgtEl>
                                          <p:spTgt spid="34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1" nodeType="clickEffect">
                                  <p:stCondLst>
                                    <p:cond delay="0"/>
                                  </p:stCondLst>
                                  <p:iterate>
                                    <p:tmAbs val="0"/>
                                  </p:iterate>
                                  <p:childTnLst>
                                    <p:set>
                                      <p:cBhvr>
                                        <p:cTn id="16" fill="hold"/>
                                        <p:tgtEl>
                                          <p:spTgt spid="341">
                                            <p:txEl>
                                              <p:pRg st="5" end="5"/>
                                            </p:txEl>
                                          </p:spTgt>
                                        </p:tgtEl>
                                        <p:attrNameLst>
                                          <p:attrName>style.visibility</p:attrName>
                                        </p:attrNameLst>
                                      </p:cBhvr>
                                      <p:to>
                                        <p:strVal val="visible"/>
                                      </p:to>
                                    </p:set>
                                    <p:animEffect transition="in" filter="dissolve">
                                      <p:cBhvr>
                                        <p:cTn id="17" dur="199"/>
                                        <p:tgtEl>
                                          <p:spTgt spid="34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2" nodeType="clickEffect">
                                  <p:stCondLst>
                                    <p:cond delay="0"/>
                                  </p:stCondLst>
                                  <p:iterate>
                                    <p:tmAbs val="0"/>
                                  </p:iterate>
                                  <p:childTnLst>
                                    <p:set>
                                      <p:cBhvr>
                                        <p:cTn id="21" fill="hold"/>
                                        <p:tgtEl>
                                          <p:spTgt spid="342"/>
                                        </p:tgtEl>
                                        <p:attrNameLst>
                                          <p:attrName>style.visibility</p:attrName>
                                        </p:attrNameLst>
                                      </p:cBhvr>
                                      <p:to>
                                        <p:strVal val="visible"/>
                                      </p:to>
                                    </p:set>
                                    <p:animEffect transition="in" filter="dissolve">
                                      <p:cBhvr>
                                        <p:cTn id="22" dur="199"/>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1" build="p" bldLvl="5" animBg="1" advAuto="0"/>
      <p:bldP spid="342" grpId="2"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42" name="THE POISON OF PORNOGRAPHY"/>
          <p:cNvSpPr txBox="1"/>
          <p:nvPr/>
        </p:nvSpPr>
        <p:spPr>
          <a:xfrm>
            <a:off x="480209" y="4223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43" name="Spiritually:…"/>
          <p:cNvSpPr txBox="1"/>
          <p:nvPr/>
        </p:nvSpPr>
        <p:spPr>
          <a:xfrm>
            <a:off x="480209" y="2084018"/>
            <a:ext cx="12044382" cy="7297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4600">
                <a:solidFill>
                  <a:srgbClr val="53585F"/>
                </a:solidFill>
                <a:latin typeface="Calibri"/>
                <a:ea typeface="Calibri"/>
                <a:cs typeface="Calibri"/>
                <a:sym typeface="Calibri"/>
              </a:defRPr>
            </a:pPr>
            <a:r>
              <a:t>Spiritually:</a:t>
            </a:r>
          </a:p>
          <a:p>
            <a:pPr marL="1544052" lvl="2" indent="-655052" algn="l">
              <a:lnSpc>
                <a:spcPct val="110000"/>
              </a:lnSpc>
              <a:buSzPct val="75000"/>
              <a:buChar char="•"/>
              <a:defRPr sz="4600" b="1">
                <a:solidFill>
                  <a:srgbClr val="53585F"/>
                </a:solidFill>
                <a:latin typeface="Calibri"/>
                <a:ea typeface="Calibri"/>
                <a:cs typeface="Calibri"/>
                <a:sym typeface="Calibri"/>
              </a:defRPr>
            </a:pPr>
            <a:r>
              <a:t>Mt 5:28 </a:t>
            </a:r>
            <a:r>
              <a:rPr b="0"/>
              <a:t>- It is lust. It is sin.</a:t>
            </a:r>
          </a:p>
          <a:p>
            <a:pPr marL="1988552" lvl="3" indent="-655052" algn="l">
              <a:lnSpc>
                <a:spcPct val="110000"/>
              </a:lnSpc>
              <a:buSzPct val="75000"/>
              <a:buChar char="•"/>
              <a:defRPr sz="4600" b="1">
                <a:solidFill>
                  <a:srgbClr val="53585F"/>
                </a:solidFill>
                <a:latin typeface="Calibri"/>
                <a:ea typeface="Calibri"/>
                <a:cs typeface="Calibri"/>
                <a:sym typeface="Calibri"/>
              </a:defRPr>
            </a:pPr>
            <a:r>
              <a:rPr b="0"/>
              <a:t>Sexual purity: pleasure only from spouse</a:t>
            </a:r>
          </a:p>
          <a:p>
            <a:pPr marL="1544052" lvl="2" indent="-655052" algn="l">
              <a:lnSpc>
                <a:spcPct val="110000"/>
              </a:lnSpc>
              <a:buSzPct val="75000"/>
              <a:buChar char="•"/>
              <a:defRPr sz="4600" b="1">
                <a:solidFill>
                  <a:srgbClr val="53585F"/>
                </a:solidFill>
                <a:latin typeface="Calibri"/>
                <a:ea typeface="Calibri"/>
                <a:cs typeface="Calibri"/>
                <a:sym typeface="Calibri"/>
              </a:defRPr>
            </a:pPr>
            <a:r>
              <a:t>Ps 32:3-4 </a:t>
            </a:r>
            <a:r>
              <a:rPr b="0"/>
              <a:t>- The guilt can cripple you.</a:t>
            </a:r>
          </a:p>
          <a:p>
            <a:pPr marL="1544052" lvl="2" indent="-655052" algn="l">
              <a:lnSpc>
                <a:spcPct val="110000"/>
              </a:lnSpc>
              <a:buSzPct val="75000"/>
              <a:buChar char="•"/>
              <a:defRPr sz="4600" b="1">
                <a:solidFill>
                  <a:srgbClr val="53585F"/>
                </a:solidFill>
                <a:latin typeface="Calibri"/>
                <a:ea typeface="Calibri"/>
                <a:cs typeface="Calibri"/>
                <a:sym typeface="Calibri"/>
              </a:defRPr>
            </a:pPr>
            <a:r>
              <a:t>Gen 2:24-25 </a:t>
            </a:r>
            <a:r>
              <a:rPr b="0"/>
              <a:t>- Destroys God’s good gift</a:t>
            </a:r>
          </a:p>
        </p:txBody>
      </p:sp>
      <p:sp>
        <p:nvSpPr>
          <p:cNvPr id="144" name="Biohazard"/>
          <p:cNvSpPr/>
          <p:nvPr/>
        </p:nvSpPr>
        <p:spPr>
          <a:xfrm>
            <a:off x="10101622" y="1891817"/>
            <a:ext cx="2056190" cy="1858018"/>
          </a:xfrm>
          <a:custGeom>
            <a:avLst/>
            <a:gdLst/>
            <a:ahLst/>
            <a:cxnLst>
              <a:cxn ang="0">
                <a:pos x="wd2" y="hd2"/>
              </a:cxn>
              <a:cxn ang="5400000">
                <a:pos x="wd2" y="hd2"/>
              </a:cxn>
              <a:cxn ang="10800000">
                <a:pos x="wd2" y="hd2"/>
              </a:cxn>
              <a:cxn ang="16200000">
                <a:pos x="wd2" y="hd2"/>
              </a:cxn>
            </a:cxnLst>
            <a:rect l="0" t="0" r="r" b="b"/>
            <a:pathLst>
              <a:path w="21598" h="21266" extrusionOk="0">
                <a:moveTo>
                  <a:pt x="7817" y="4"/>
                </a:moveTo>
                <a:cubicBezTo>
                  <a:pt x="7793" y="-3"/>
                  <a:pt x="7766" y="0"/>
                  <a:pt x="7739" y="17"/>
                </a:cubicBezTo>
                <a:cubicBezTo>
                  <a:pt x="5945" y="1162"/>
                  <a:pt x="4740" y="3281"/>
                  <a:pt x="4740" y="5711"/>
                </a:cubicBezTo>
                <a:cubicBezTo>
                  <a:pt x="4740" y="6569"/>
                  <a:pt x="4894" y="7386"/>
                  <a:pt x="5168" y="8138"/>
                </a:cubicBezTo>
                <a:cubicBezTo>
                  <a:pt x="4433" y="8256"/>
                  <a:pt x="3706" y="8518"/>
                  <a:pt x="3024" y="8947"/>
                </a:cubicBezTo>
                <a:cubicBezTo>
                  <a:pt x="1093" y="10162"/>
                  <a:pt x="12" y="12359"/>
                  <a:pt x="0" y="14624"/>
                </a:cubicBezTo>
                <a:cubicBezTo>
                  <a:pt x="-1" y="14762"/>
                  <a:pt x="184" y="14777"/>
                  <a:pt x="205" y="14641"/>
                </a:cubicBezTo>
                <a:cubicBezTo>
                  <a:pt x="430" y="13230"/>
                  <a:pt x="1204" y="11934"/>
                  <a:pt x="2431" y="11162"/>
                </a:cubicBezTo>
                <a:cubicBezTo>
                  <a:pt x="4532" y="9840"/>
                  <a:pt x="7188" y="10535"/>
                  <a:pt x="8528" y="12689"/>
                </a:cubicBezTo>
                <a:lnTo>
                  <a:pt x="9291" y="12208"/>
                </a:lnTo>
                <a:cubicBezTo>
                  <a:pt x="9067" y="11450"/>
                  <a:pt x="9348" y="10599"/>
                  <a:pt x="10007" y="10185"/>
                </a:cubicBezTo>
                <a:cubicBezTo>
                  <a:pt x="10153" y="10093"/>
                  <a:pt x="10309" y="10037"/>
                  <a:pt x="10465" y="10000"/>
                </a:cubicBezTo>
                <a:lnTo>
                  <a:pt x="10465" y="9032"/>
                </a:lnTo>
                <a:cubicBezTo>
                  <a:pt x="8083" y="8845"/>
                  <a:pt x="6202" y="6685"/>
                  <a:pt x="6202" y="4042"/>
                </a:cubicBezTo>
                <a:cubicBezTo>
                  <a:pt x="6202" y="2497"/>
                  <a:pt x="6846" y="1120"/>
                  <a:pt x="7855" y="202"/>
                </a:cubicBezTo>
                <a:cubicBezTo>
                  <a:pt x="7928" y="136"/>
                  <a:pt x="7887" y="26"/>
                  <a:pt x="7817" y="4"/>
                </a:cubicBezTo>
                <a:close/>
                <a:moveTo>
                  <a:pt x="13780" y="4"/>
                </a:moveTo>
                <a:cubicBezTo>
                  <a:pt x="13709" y="26"/>
                  <a:pt x="13670" y="136"/>
                  <a:pt x="13743" y="202"/>
                </a:cubicBezTo>
                <a:cubicBezTo>
                  <a:pt x="14752" y="1120"/>
                  <a:pt x="15396" y="2497"/>
                  <a:pt x="15396" y="4042"/>
                </a:cubicBezTo>
                <a:cubicBezTo>
                  <a:pt x="15396" y="6685"/>
                  <a:pt x="13515" y="8845"/>
                  <a:pt x="11133" y="9032"/>
                </a:cubicBezTo>
                <a:lnTo>
                  <a:pt x="11133" y="9998"/>
                </a:lnTo>
                <a:cubicBezTo>
                  <a:pt x="11554" y="10097"/>
                  <a:pt x="11940" y="10377"/>
                  <a:pt x="12172" y="10817"/>
                </a:cubicBezTo>
                <a:cubicBezTo>
                  <a:pt x="12405" y="11256"/>
                  <a:pt x="12434" y="11759"/>
                  <a:pt x="12302" y="12206"/>
                </a:cubicBezTo>
                <a:lnTo>
                  <a:pt x="13070" y="12689"/>
                </a:lnTo>
                <a:cubicBezTo>
                  <a:pt x="14410" y="10535"/>
                  <a:pt x="17066" y="9840"/>
                  <a:pt x="19167" y="11162"/>
                </a:cubicBezTo>
                <a:cubicBezTo>
                  <a:pt x="20394" y="11934"/>
                  <a:pt x="21168" y="13228"/>
                  <a:pt x="21393" y="14639"/>
                </a:cubicBezTo>
                <a:cubicBezTo>
                  <a:pt x="21414" y="14775"/>
                  <a:pt x="21599" y="14762"/>
                  <a:pt x="21598" y="14624"/>
                </a:cubicBezTo>
                <a:cubicBezTo>
                  <a:pt x="21585" y="12359"/>
                  <a:pt x="20504" y="10162"/>
                  <a:pt x="18574" y="8947"/>
                </a:cubicBezTo>
                <a:cubicBezTo>
                  <a:pt x="17892" y="8518"/>
                  <a:pt x="17165" y="8256"/>
                  <a:pt x="16430" y="8138"/>
                </a:cubicBezTo>
                <a:cubicBezTo>
                  <a:pt x="16704" y="7386"/>
                  <a:pt x="16858" y="6569"/>
                  <a:pt x="16858" y="5711"/>
                </a:cubicBezTo>
                <a:cubicBezTo>
                  <a:pt x="16858" y="3281"/>
                  <a:pt x="15653" y="1162"/>
                  <a:pt x="13859" y="17"/>
                </a:cubicBezTo>
                <a:cubicBezTo>
                  <a:pt x="13832" y="0"/>
                  <a:pt x="13803" y="-3"/>
                  <a:pt x="13780" y="4"/>
                </a:cubicBezTo>
                <a:close/>
                <a:moveTo>
                  <a:pt x="10799" y="5433"/>
                </a:moveTo>
                <a:cubicBezTo>
                  <a:pt x="9597" y="5433"/>
                  <a:pt x="8481" y="5840"/>
                  <a:pt x="7559" y="6531"/>
                </a:cubicBezTo>
                <a:cubicBezTo>
                  <a:pt x="7851" y="6980"/>
                  <a:pt x="8219" y="7367"/>
                  <a:pt x="8644" y="7668"/>
                </a:cubicBezTo>
                <a:cubicBezTo>
                  <a:pt x="9278" y="7262"/>
                  <a:pt x="10012" y="7025"/>
                  <a:pt x="10799" y="7025"/>
                </a:cubicBezTo>
                <a:cubicBezTo>
                  <a:pt x="11586" y="7025"/>
                  <a:pt x="12320" y="7262"/>
                  <a:pt x="12954" y="7668"/>
                </a:cubicBezTo>
                <a:cubicBezTo>
                  <a:pt x="13379" y="7367"/>
                  <a:pt x="13747" y="6982"/>
                  <a:pt x="14039" y="6533"/>
                </a:cubicBezTo>
                <a:cubicBezTo>
                  <a:pt x="13117" y="5842"/>
                  <a:pt x="12001" y="5433"/>
                  <a:pt x="10799" y="5433"/>
                </a:cubicBezTo>
                <a:close/>
                <a:moveTo>
                  <a:pt x="5088" y="11193"/>
                </a:moveTo>
                <a:cubicBezTo>
                  <a:pt x="5077" y="11354"/>
                  <a:pt x="5067" y="11515"/>
                  <a:pt x="5067" y="11680"/>
                </a:cubicBezTo>
                <a:cubicBezTo>
                  <a:pt x="5067" y="14159"/>
                  <a:pt x="6403" y="16301"/>
                  <a:pt x="8329" y="17309"/>
                </a:cubicBezTo>
                <a:cubicBezTo>
                  <a:pt x="8538" y="16810"/>
                  <a:pt x="8661" y="16270"/>
                  <a:pt x="8688" y="15721"/>
                </a:cubicBezTo>
                <a:cubicBezTo>
                  <a:pt x="7399" y="14918"/>
                  <a:pt x="6527" y="13409"/>
                  <a:pt x="6527" y="11680"/>
                </a:cubicBezTo>
                <a:cubicBezTo>
                  <a:pt x="6527" y="11667"/>
                  <a:pt x="6529" y="11657"/>
                  <a:pt x="6529" y="11645"/>
                </a:cubicBezTo>
                <a:cubicBezTo>
                  <a:pt x="6085" y="11398"/>
                  <a:pt x="5596" y="11244"/>
                  <a:pt x="5088" y="11193"/>
                </a:cubicBezTo>
                <a:close/>
                <a:moveTo>
                  <a:pt x="16508" y="11193"/>
                </a:moveTo>
                <a:cubicBezTo>
                  <a:pt x="16000" y="11244"/>
                  <a:pt x="15513" y="11398"/>
                  <a:pt x="15069" y="11645"/>
                </a:cubicBezTo>
                <a:cubicBezTo>
                  <a:pt x="15069" y="11657"/>
                  <a:pt x="15070" y="11668"/>
                  <a:pt x="15071" y="11680"/>
                </a:cubicBezTo>
                <a:cubicBezTo>
                  <a:pt x="15071" y="13410"/>
                  <a:pt x="14199" y="14918"/>
                  <a:pt x="12910" y="15721"/>
                </a:cubicBezTo>
                <a:cubicBezTo>
                  <a:pt x="12937" y="16270"/>
                  <a:pt x="13060" y="16810"/>
                  <a:pt x="13269" y="17309"/>
                </a:cubicBezTo>
                <a:cubicBezTo>
                  <a:pt x="15195" y="16301"/>
                  <a:pt x="16531" y="14159"/>
                  <a:pt x="16531" y="11680"/>
                </a:cubicBezTo>
                <a:cubicBezTo>
                  <a:pt x="16531" y="11515"/>
                  <a:pt x="16519" y="11354"/>
                  <a:pt x="16508" y="11193"/>
                </a:cubicBezTo>
                <a:close/>
                <a:moveTo>
                  <a:pt x="11967" y="12834"/>
                </a:moveTo>
                <a:cubicBezTo>
                  <a:pt x="11859" y="12964"/>
                  <a:pt x="11737" y="13084"/>
                  <a:pt x="11591" y="13176"/>
                </a:cubicBezTo>
                <a:cubicBezTo>
                  <a:pt x="10932" y="13590"/>
                  <a:pt x="10115" y="13429"/>
                  <a:pt x="9625" y="12838"/>
                </a:cubicBezTo>
                <a:lnTo>
                  <a:pt x="8861" y="13319"/>
                </a:lnTo>
                <a:cubicBezTo>
                  <a:pt x="9904" y="15660"/>
                  <a:pt x="9127" y="18514"/>
                  <a:pt x="7026" y="19835"/>
                </a:cubicBezTo>
                <a:cubicBezTo>
                  <a:pt x="5799" y="20607"/>
                  <a:pt x="4383" y="20691"/>
                  <a:pt x="3149" y="20197"/>
                </a:cubicBezTo>
                <a:cubicBezTo>
                  <a:pt x="3030" y="20149"/>
                  <a:pt x="2950" y="20331"/>
                  <a:pt x="3060" y="20399"/>
                </a:cubicBezTo>
                <a:cubicBezTo>
                  <a:pt x="4867" y="21520"/>
                  <a:pt x="7153" y="21597"/>
                  <a:pt x="9084" y="20382"/>
                </a:cubicBezTo>
                <a:cubicBezTo>
                  <a:pt x="9766" y="19953"/>
                  <a:pt x="10338" y="19399"/>
                  <a:pt x="10799" y="18765"/>
                </a:cubicBezTo>
                <a:cubicBezTo>
                  <a:pt x="11260" y="19399"/>
                  <a:pt x="11832" y="19953"/>
                  <a:pt x="12514" y="20382"/>
                </a:cubicBezTo>
                <a:cubicBezTo>
                  <a:pt x="14445" y="21597"/>
                  <a:pt x="16731" y="21520"/>
                  <a:pt x="18538" y="20399"/>
                </a:cubicBezTo>
                <a:cubicBezTo>
                  <a:pt x="18648" y="20331"/>
                  <a:pt x="18568" y="20149"/>
                  <a:pt x="18449" y="20197"/>
                </a:cubicBezTo>
                <a:cubicBezTo>
                  <a:pt x="17215" y="20691"/>
                  <a:pt x="15799" y="20607"/>
                  <a:pt x="14572" y="19835"/>
                </a:cubicBezTo>
                <a:cubicBezTo>
                  <a:pt x="12471" y="18514"/>
                  <a:pt x="11694" y="15660"/>
                  <a:pt x="12737" y="13319"/>
                </a:cubicBezTo>
                <a:lnTo>
                  <a:pt x="11967" y="12834"/>
                </a:ln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43">
                                            <p:bg/>
                                          </p:spTgt>
                                        </p:tgtEl>
                                        <p:attrNameLst>
                                          <p:attrName>style.visibility</p:attrName>
                                        </p:attrNameLst>
                                      </p:cBhvr>
                                      <p:to>
                                        <p:strVal val="visible"/>
                                      </p:to>
                                    </p:set>
                                    <p:animEffect transition="in" filter="dissolve">
                                      <p:cBhvr>
                                        <p:cTn id="7" dur="199"/>
                                        <p:tgtEl>
                                          <p:spTgt spid="143">
                                            <p:bg/>
                                          </p:spTgt>
                                        </p:tgtEl>
                                      </p:cBhvr>
                                    </p:animEffect>
                                  </p:childTnLst>
                                </p:cTn>
                              </p:par>
                              <p:par>
                                <p:cTn id="8" presetID="9" presetClass="entr" presetSubtype="0" fill="hold" grpId="1" nodeType="withEffect">
                                  <p:stCondLst>
                                    <p:cond delay="0"/>
                                  </p:stCondLst>
                                  <p:iterate>
                                    <p:tmAbs val="0"/>
                                  </p:iterate>
                                  <p:childTnLst>
                                    <p:set>
                                      <p:cBhvr>
                                        <p:cTn id="9" fill="hold"/>
                                        <p:tgtEl>
                                          <p:spTgt spid="143">
                                            <p:txEl>
                                              <p:pRg st="0" end="0"/>
                                            </p:txEl>
                                          </p:spTgt>
                                        </p:tgtEl>
                                        <p:attrNameLst>
                                          <p:attrName>style.visibility</p:attrName>
                                        </p:attrNameLst>
                                      </p:cBhvr>
                                      <p:to>
                                        <p:strVal val="visible"/>
                                      </p:to>
                                    </p:set>
                                    <p:animEffect transition="in" filter="dissolve">
                                      <p:cBhvr>
                                        <p:cTn id="10" dur="199"/>
                                        <p:tgtEl>
                                          <p:spTgt spid="1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1" nodeType="clickEffect">
                                  <p:stCondLst>
                                    <p:cond delay="0"/>
                                  </p:stCondLst>
                                  <p:iterate>
                                    <p:tmAbs val="0"/>
                                  </p:iterate>
                                  <p:childTnLst>
                                    <p:set>
                                      <p:cBhvr>
                                        <p:cTn id="14" fill="hold"/>
                                        <p:tgtEl>
                                          <p:spTgt spid="143">
                                            <p:txEl>
                                              <p:pRg st="1" end="1"/>
                                            </p:txEl>
                                          </p:spTgt>
                                        </p:tgtEl>
                                        <p:attrNameLst>
                                          <p:attrName>style.visibility</p:attrName>
                                        </p:attrNameLst>
                                      </p:cBhvr>
                                      <p:to>
                                        <p:strVal val="visible"/>
                                      </p:to>
                                    </p:set>
                                    <p:animEffect transition="in" filter="dissolve">
                                      <p:cBhvr>
                                        <p:cTn id="15" dur="199"/>
                                        <p:tgtEl>
                                          <p:spTgt spid="14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grpId="1" nodeType="clickEffect">
                                  <p:stCondLst>
                                    <p:cond delay="0"/>
                                  </p:stCondLst>
                                  <p:iterate>
                                    <p:tmAbs val="0"/>
                                  </p:iterate>
                                  <p:childTnLst>
                                    <p:set>
                                      <p:cBhvr>
                                        <p:cTn id="19" fill="hold"/>
                                        <p:tgtEl>
                                          <p:spTgt spid="143">
                                            <p:txEl>
                                              <p:pRg st="2" end="2"/>
                                            </p:txEl>
                                          </p:spTgt>
                                        </p:tgtEl>
                                        <p:attrNameLst>
                                          <p:attrName>style.visibility</p:attrName>
                                        </p:attrNameLst>
                                      </p:cBhvr>
                                      <p:to>
                                        <p:strVal val="visible"/>
                                      </p:to>
                                    </p:set>
                                    <p:animEffect transition="in" filter="dissolve">
                                      <p:cBhvr>
                                        <p:cTn id="20" dur="199"/>
                                        <p:tgtEl>
                                          <p:spTgt spid="14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fill="hold" grpId="1" nodeType="clickEffect">
                                  <p:stCondLst>
                                    <p:cond delay="0"/>
                                  </p:stCondLst>
                                  <p:iterate>
                                    <p:tmAbs val="0"/>
                                  </p:iterate>
                                  <p:childTnLst>
                                    <p:set>
                                      <p:cBhvr>
                                        <p:cTn id="24" fill="hold"/>
                                        <p:tgtEl>
                                          <p:spTgt spid="143">
                                            <p:txEl>
                                              <p:pRg st="3" end="3"/>
                                            </p:txEl>
                                          </p:spTgt>
                                        </p:tgtEl>
                                        <p:attrNameLst>
                                          <p:attrName>style.visibility</p:attrName>
                                        </p:attrNameLst>
                                      </p:cBhvr>
                                      <p:to>
                                        <p:strVal val="visible"/>
                                      </p:to>
                                    </p:set>
                                    <p:animEffect transition="in" filter="dissolve">
                                      <p:cBhvr>
                                        <p:cTn id="25" dur="199"/>
                                        <p:tgtEl>
                                          <p:spTgt spid="14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grpId="1" nodeType="clickEffect">
                                  <p:stCondLst>
                                    <p:cond delay="0"/>
                                  </p:stCondLst>
                                  <p:iterate>
                                    <p:tmAbs val="0"/>
                                  </p:iterate>
                                  <p:childTnLst>
                                    <p:set>
                                      <p:cBhvr>
                                        <p:cTn id="29" fill="hold"/>
                                        <p:tgtEl>
                                          <p:spTgt spid="143">
                                            <p:txEl>
                                              <p:pRg st="4" end="4"/>
                                            </p:txEl>
                                          </p:spTgt>
                                        </p:tgtEl>
                                        <p:attrNameLst>
                                          <p:attrName>style.visibility</p:attrName>
                                        </p:attrNameLst>
                                      </p:cBhvr>
                                      <p:to>
                                        <p:strVal val="visible"/>
                                      </p:to>
                                    </p:set>
                                    <p:animEffect transition="in" filter="dissolve">
                                      <p:cBhvr>
                                        <p:cTn id="30" dur="199"/>
                                        <p:tgtEl>
                                          <p:spTgt spid="1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1"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47" name="THE POISON OF PORNOGRAPHY"/>
          <p:cNvSpPr txBox="1"/>
          <p:nvPr/>
        </p:nvSpPr>
        <p:spPr>
          <a:xfrm>
            <a:off x="480209" y="4604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48" name="P H Y S I C A L   A T T R A C T I O N"/>
          <p:cNvSpPr/>
          <p:nvPr/>
        </p:nvSpPr>
        <p:spPr>
          <a:xfrm>
            <a:off x="1068587" y="7493058"/>
            <a:ext cx="10867626" cy="1270001"/>
          </a:xfrm>
          <a:prstGeom prst="rect">
            <a:avLst/>
          </a:prstGeom>
          <a:gradFill>
            <a:gsLst>
              <a:gs pos="0">
                <a:srgbClr val="A6AAA8"/>
              </a:gs>
              <a:gs pos="100000">
                <a:srgbClr val="53585F"/>
              </a:gs>
            </a:gsLst>
            <a:lin ang="5400000"/>
          </a:gradFill>
          <a:ln w="12700">
            <a:miter lim="400000"/>
          </a:ln>
          <a:effectLst>
            <a:outerShdw blurRad="63500" dist="25400" dir="54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5900" spc="-294">
                <a:latin typeface="Calibri"/>
                <a:ea typeface="Calibri"/>
                <a:cs typeface="Calibri"/>
                <a:sym typeface="Calibri"/>
              </a:defRPr>
            </a:lvl1pPr>
          </a:lstStyle>
          <a:p>
            <a:r>
              <a:t>P H Y S I C A L   A T T R A C T I O N</a:t>
            </a:r>
          </a:p>
        </p:txBody>
      </p:sp>
      <p:sp>
        <p:nvSpPr>
          <p:cNvPr id="149" name="P E R S O N A L   A T T R A C T I O N"/>
          <p:cNvSpPr/>
          <p:nvPr/>
        </p:nvSpPr>
        <p:spPr>
          <a:xfrm>
            <a:off x="1068587" y="5808643"/>
            <a:ext cx="10867626" cy="1270001"/>
          </a:xfrm>
          <a:prstGeom prst="rect">
            <a:avLst/>
          </a:prstGeom>
          <a:gradFill>
            <a:gsLst>
              <a:gs pos="0">
                <a:srgbClr val="A6AAA8"/>
              </a:gs>
              <a:gs pos="100000">
                <a:srgbClr val="53585F"/>
              </a:gs>
            </a:gsLst>
            <a:lin ang="5400000"/>
          </a:gradFill>
          <a:ln w="12700">
            <a:miter lim="400000"/>
          </a:ln>
          <a:effectLst>
            <a:outerShdw blurRad="63500" dist="25400" dir="54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5900" spc="-294">
                <a:latin typeface="Calibri"/>
                <a:ea typeface="Calibri"/>
                <a:cs typeface="Calibri"/>
                <a:sym typeface="Calibri"/>
              </a:defRPr>
            </a:lvl1pPr>
          </a:lstStyle>
          <a:p>
            <a:r>
              <a:t>P E R S O N A L   A T T R A C T I O N</a:t>
            </a:r>
          </a:p>
        </p:txBody>
      </p:sp>
      <p:sp>
        <p:nvSpPr>
          <p:cNvPr id="150" name="M A R R I A G E   C O V E N A N T"/>
          <p:cNvSpPr/>
          <p:nvPr/>
        </p:nvSpPr>
        <p:spPr>
          <a:xfrm>
            <a:off x="1068587" y="4124227"/>
            <a:ext cx="10867626" cy="1270001"/>
          </a:xfrm>
          <a:prstGeom prst="rect">
            <a:avLst/>
          </a:prstGeom>
          <a:gradFill>
            <a:gsLst>
              <a:gs pos="0">
                <a:srgbClr val="A6AAA8"/>
              </a:gs>
              <a:gs pos="100000">
                <a:srgbClr val="53585F"/>
              </a:gs>
            </a:gsLst>
            <a:lin ang="5400000"/>
          </a:gradFill>
          <a:ln w="12700">
            <a:miter lim="400000"/>
          </a:ln>
          <a:effectLst>
            <a:outerShdw blurRad="63500" dist="25400" dir="54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5900" spc="-294">
                <a:latin typeface="Calibri"/>
                <a:ea typeface="Calibri"/>
                <a:cs typeface="Calibri"/>
                <a:sym typeface="Calibri"/>
              </a:defRPr>
            </a:lvl1pPr>
          </a:lstStyle>
          <a:p>
            <a:r>
              <a:t>M A R R I A G E   C O V E N A N T</a:t>
            </a:r>
          </a:p>
        </p:txBody>
      </p:sp>
      <p:sp>
        <p:nvSpPr>
          <p:cNvPr id="151" name="C O M M I T M E N T   T O   G O D"/>
          <p:cNvSpPr/>
          <p:nvPr/>
        </p:nvSpPr>
        <p:spPr>
          <a:xfrm>
            <a:off x="1068587" y="2439811"/>
            <a:ext cx="10867626" cy="1270001"/>
          </a:xfrm>
          <a:prstGeom prst="rect">
            <a:avLst/>
          </a:prstGeom>
          <a:gradFill>
            <a:gsLst>
              <a:gs pos="0">
                <a:srgbClr val="A6AAA8"/>
              </a:gs>
              <a:gs pos="100000">
                <a:srgbClr val="53585F"/>
              </a:gs>
            </a:gsLst>
            <a:lin ang="5400000"/>
          </a:gradFill>
          <a:ln w="12700">
            <a:miter lim="400000"/>
          </a:ln>
          <a:effectLst>
            <a:outerShdw blurRad="63500" dist="25400" dir="54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5900" spc="-294">
                <a:latin typeface="Calibri"/>
                <a:ea typeface="Calibri"/>
                <a:cs typeface="Calibri"/>
                <a:sym typeface="Calibri"/>
              </a:defRPr>
            </a:lvl1pPr>
          </a:lstStyle>
          <a:p>
            <a:r>
              <a:t>C O M M I T M E N T   T O   G O D</a:t>
            </a:r>
          </a:p>
        </p:txBody>
      </p:sp>
      <p:pic>
        <p:nvPicPr>
          <p:cNvPr id="152" name="Line" descr="Line"/>
          <p:cNvPicPr>
            <a:picLocks/>
          </p:cNvPicPr>
          <p:nvPr/>
        </p:nvPicPr>
        <p:blipFill>
          <a:blip r:embed="rId2"/>
          <a:stretch>
            <a:fillRect/>
          </a:stretch>
        </p:blipFill>
        <p:spPr>
          <a:xfrm rot="81513">
            <a:off x="1540727" y="4719069"/>
            <a:ext cx="9742156" cy="215901"/>
          </a:xfrm>
          <a:prstGeom prst="rect">
            <a:avLst/>
          </a:prstGeom>
        </p:spPr>
      </p:pic>
      <p:pic>
        <p:nvPicPr>
          <p:cNvPr id="154" name="Line" descr="Line"/>
          <p:cNvPicPr>
            <a:picLocks/>
          </p:cNvPicPr>
          <p:nvPr/>
        </p:nvPicPr>
        <p:blipFill>
          <a:blip r:embed="rId3"/>
          <a:stretch>
            <a:fillRect/>
          </a:stretch>
        </p:blipFill>
        <p:spPr>
          <a:xfrm rot="21527662">
            <a:off x="1807362" y="2963626"/>
            <a:ext cx="9644742" cy="215901"/>
          </a:xfrm>
          <a:prstGeom prst="rect">
            <a:avLst/>
          </a:prstGeom>
        </p:spPr>
      </p:pic>
      <p:pic>
        <p:nvPicPr>
          <p:cNvPr id="156" name="Line" descr="Line"/>
          <p:cNvPicPr>
            <a:picLocks/>
          </p:cNvPicPr>
          <p:nvPr/>
        </p:nvPicPr>
        <p:blipFill>
          <a:blip r:embed="rId4"/>
          <a:stretch>
            <a:fillRect/>
          </a:stretch>
        </p:blipFill>
        <p:spPr>
          <a:xfrm>
            <a:off x="1390387" y="6358770"/>
            <a:ext cx="10224026" cy="215901"/>
          </a:xfrm>
          <a:prstGeom prst="rect">
            <a:avLst/>
          </a:prstGeom>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48"/>
                                        </p:tgtEl>
                                        <p:attrNameLst>
                                          <p:attrName>style.visibility</p:attrName>
                                        </p:attrNameLst>
                                      </p:cBhvr>
                                      <p:to>
                                        <p:strVal val="visible"/>
                                      </p:to>
                                    </p:set>
                                    <p:animEffect transition="in" filter="dissolve">
                                      <p:cBhvr>
                                        <p:cTn id="7" dur="199"/>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49"/>
                                        </p:tgtEl>
                                        <p:attrNameLst>
                                          <p:attrName>style.visibility</p:attrName>
                                        </p:attrNameLst>
                                      </p:cBhvr>
                                      <p:to>
                                        <p:strVal val="visible"/>
                                      </p:to>
                                    </p:set>
                                    <p:animEffect transition="in" filter="dissolve">
                                      <p:cBhvr>
                                        <p:cTn id="12" dur="199"/>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50"/>
                                        </p:tgtEl>
                                        <p:attrNameLst>
                                          <p:attrName>style.visibility</p:attrName>
                                        </p:attrNameLst>
                                      </p:cBhvr>
                                      <p:to>
                                        <p:strVal val="visible"/>
                                      </p:to>
                                    </p:set>
                                    <p:animEffect transition="in" filter="dissolve">
                                      <p:cBhvr>
                                        <p:cTn id="17" dur="199"/>
                                        <p:tgtEl>
                                          <p:spTgt spid="1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151"/>
                                        </p:tgtEl>
                                        <p:attrNameLst>
                                          <p:attrName>style.visibility</p:attrName>
                                        </p:attrNameLst>
                                      </p:cBhvr>
                                      <p:to>
                                        <p:strVal val="visible"/>
                                      </p:to>
                                    </p:set>
                                    <p:animEffect transition="in" filter="dissolve">
                                      <p:cBhvr>
                                        <p:cTn id="22" dur="199"/>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5" nodeType="clickEffect">
                                  <p:stCondLst>
                                    <p:cond delay="0"/>
                                  </p:stCondLst>
                                  <p:iterate>
                                    <p:tmAbs val="0"/>
                                  </p:iterate>
                                  <p:childTnLst>
                                    <p:set>
                                      <p:cBhvr>
                                        <p:cTn id="26" fill="hold"/>
                                        <p:tgtEl>
                                          <p:spTgt spid="154"/>
                                        </p:tgtEl>
                                        <p:attrNameLst>
                                          <p:attrName>style.visibility</p:attrName>
                                        </p:attrNameLst>
                                      </p:cBhvr>
                                      <p:to>
                                        <p:strVal val="visible"/>
                                      </p:to>
                                    </p:set>
                                    <p:animEffect transition="in" filter="wipe(left)">
                                      <p:cBhvr>
                                        <p:cTn id="27" dur="499"/>
                                        <p:tgtEl>
                                          <p:spTgt spid="1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6" nodeType="clickEffect">
                                  <p:stCondLst>
                                    <p:cond delay="0"/>
                                  </p:stCondLst>
                                  <p:iterate>
                                    <p:tmAbs val="0"/>
                                  </p:iterate>
                                  <p:childTnLst>
                                    <p:set>
                                      <p:cBhvr>
                                        <p:cTn id="31" fill="hold"/>
                                        <p:tgtEl>
                                          <p:spTgt spid="152"/>
                                        </p:tgtEl>
                                        <p:attrNameLst>
                                          <p:attrName>style.visibility</p:attrName>
                                        </p:attrNameLst>
                                      </p:cBhvr>
                                      <p:to>
                                        <p:strVal val="visible"/>
                                      </p:to>
                                    </p:set>
                                    <p:animEffect transition="in" filter="wipe(left)">
                                      <p:cBhvr>
                                        <p:cTn id="32" dur="499"/>
                                        <p:tgtEl>
                                          <p:spTgt spid="1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7" nodeType="clickEffect">
                                  <p:stCondLst>
                                    <p:cond delay="0"/>
                                  </p:stCondLst>
                                  <p:iterate>
                                    <p:tmAbs val="0"/>
                                  </p:iterate>
                                  <p:childTnLst>
                                    <p:set>
                                      <p:cBhvr>
                                        <p:cTn id="36" fill="hold"/>
                                        <p:tgtEl>
                                          <p:spTgt spid="156"/>
                                        </p:tgtEl>
                                        <p:attrNameLst>
                                          <p:attrName>style.visibility</p:attrName>
                                        </p:attrNameLst>
                                      </p:cBhvr>
                                      <p:to>
                                        <p:strVal val="visible"/>
                                      </p:to>
                                    </p:set>
                                    <p:animEffect transition="in" filter="wipe(left)">
                                      <p:cBhvr>
                                        <p:cTn id="37" dur="499"/>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1" animBg="1" advAuto="0"/>
      <p:bldP spid="149" grpId="2" animBg="1" advAuto="0"/>
      <p:bldP spid="150" grpId="3" animBg="1" advAuto="0"/>
      <p:bldP spid="151" grpId="4" animBg="1" advAuto="0"/>
      <p:bldP spid="152" grpId="6" animBg="1" advAuto="0"/>
      <p:bldP spid="154" grpId="5" animBg="1" advAuto="0"/>
      <p:bldP spid="156" grpId="7"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60" name="THE POISON OF PORNOGRAPHY"/>
          <p:cNvSpPr txBox="1"/>
          <p:nvPr/>
        </p:nvSpPr>
        <p:spPr>
          <a:xfrm>
            <a:off x="480209" y="4223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61" name="Spiritually:…"/>
          <p:cNvSpPr txBox="1"/>
          <p:nvPr/>
        </p:nvSpPr>
        <p:spPr>
          <a:xfrm>
            <a:off x="480209" y="2084018"/>
            <a:ext cx="12044382" cy="7297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4600">
                <a:solidFill>
                  <a:srgbClr val="53585F"/>
                </a:solidFill>
                <a:latin typeface="Calibri"/>
                <a:ea typeface="Calibri"/>
                <a:cs typeface="Calibri"/>
                <a:sym typeface="Calibri"/>
              </a:defRPr>
            </a:pPr>
            <a:r>
              <a:t>Spiritually:</a:t>
            </a:r>
          </a:p>
          <a:p>
            <a:pPr marL="1544052" lvl="2" indent="-655052" algn="l">
              <a:lnSpc>
                <a:spcPct val="110000"/>
              </a:lnSpc>
              <a:buSzPct val="75000"/>
              <a:buChar char="•"/>
              <a:defRPr sz="4600" b="1">
                <a:solidFill>
                  <a:srgbClr val="53585F"/>
                </a:solidFill>
                <a:latin typeface="Calibri"/>
                <a:ea typeface="Calibri"/>
                <a:cs typeface="Calibri"/>
                <a:sym typeface="Calibri"/>
              </a:defRPr>
            </a:pPr>
            <a:r>
              <a:t>Mt 5:28 </a:t>
            </a:r>
            <a:r>
              <a:rPr b="0"/>
              <a:t>- It is lust. It is sin.</a:t>
            </a:r>
          </a:p>
          <a:p>
            <a:pPr marL="1988552" lvl="3" indent="-655052" algn="l">
              <a:lnSpc>
                <a:spcPct val="110000"/>
              </a:lnSpc>
              <a:buSzPct val="75000"/>
              <a:buChar char="•"/>
              <a:defRPr sz="4600" b="1">
                <a:solidFill>
                  <a:srgbClr val="53585F"/>
                </a:solidFill>
                <a:latin typeface="Calibri"/>
                <a:ea typeface="Calibri"/>
                <a:cs typeface="Calibri"/>
                <a:sym typeface="Calibri"/>
              </a:defRPr>
            </a:pPr>
            <a:r>
              <a:rPr b="0"/>
              <a:t>Sexual purity: pleasure only from spouse</a:t>
            </a:r>
          </a:p>
          <a:p>
            <a:pPr marL="1544052" lvl="2" indent="-655052" algn="l">
              <a:lnSpc>
                <a:spcPct val="110000"/>
              </a:lnSpc>
              <a:buSzPct val="75000"/>
              <a:buChar char="•"/>
              <a:defRPr sz="4600" b="1">
                <a:solidFill>
                  <a:srgbClr val="53585F"/>
                </a:solidFill>
                <a:latin typeface="Calibri"/>
                <a:ea typeface="Calibri"/>
                <a:cs typeface="Calibri"/>
                <a:sym typeface="Calibri"/>
              </a:defRPr>
            </a:pPr>
            <a:r>
              <a:t>Ps 32:3-4 </a:t>
            </a:r>
            <a:r>
              <a:rPr b="0"/>
              <a:t>- The guilt can cripple you.</a:t>
            </a:r>
          </a:p>
          <a:p>
            <a:pPr marL="1544052" lvl="2" indent="-655052" algn="l">
              <a:lnSpc>
                <a:spcPct val="110000"/>
              </a:lnSpc>
              <a:buSzPct val="75000"/>
              <a:buChar char="•"/>
              <a:defRPr sz="4600" b="1">
                <a:solidFill>
                  <a:srgbClr val="53585F"/>
                </a:solidFill>
                <a:latin typeface="Calibri"/>
                <a:ea typeface="Calibri"/>
                <a:cs typeface="Calibri"/>
                <a:sym typeface="Calibri"/>
              </a:defRPr>
            </a:pPr>
            <a:r>
              <a:t>Gen 2:24-25 </a:t>
            </a:r>
            <a:r>
              <a:rPr b="0"/>
              <a:t>- Destroys God’s good gift</a:t>
            </a:r>
          </a:p>
          <a:p>
            <a:pPr marL="655052" indent="-655052" algn="l">
              <a:lnSpc>
                <a:spcPct val="110000"/>
              </a:lnSpc>
              <a:buSzPct val="75000"/>
              <a:buChar char="•"/>
              <a:defRPr sz="4600" b="1">
                <a:solidFill>
                  <a:srgbClr val="53585F"/>
                </a:solidFill>
                <a:latin typeface="Calibri"/>
                <a:ea typeface="Calibri"/>
                <a:cs typeface="Calibri"/>
                <a:sym typeface="Calibri"/>
              </a:defRPr>
            </a:pPr>
            <a:r>
              <a:rPr b="0"/>
              <a:t>Mentally/Physically:</a:t>
            </a:r>
          </a:p>
          <a:p>
            <a:pPr marL="1544052" lvl="2" indent="-655052" algn="l">
              <a:lnSpc>
                <a:spcPct val="110000"/>
              </a:lnSpc>
              <a:buSzPct val="75000"/>
              <a:buChar char="•"/>
              <a:defRPr sz="4600" b="1">
                <a:solidFill>
                  <a:srgbClr val="53585F"/>
                </a:solidFill>
                <a:latin typeface="Calibri"/>
                <a:ea typeface="Calibri"/>
                <a:cs typeface="Calibri"/>
                <a:sym typeface="Calibri"/>
              </a:defRPr>
            </a:pPr>
            <a:r>
              <a:t>2 Pt 2:14,19</a:t>
            </a:r>
            <a:r>
              <a:rPr b="0"/>
              <a:t> - Addictive &amp; progressive</a:t>
            </a:r>
          </a:p>
          <a:p>
            <a:pPr marL="1544052" lvl="2" indent="-655052" algn="l">
              <a:lnSpc>
                <a:spcPct val="110000"/>
              </a:lnSpc>
              <a:buSzPct val="75000"/>
              <a:buChar char="•"/>
              <a:defRPr sz="4600" b="1">
                <a:solidFill>
                  <a:srgbClr val="53585F"/>
                </a:solidFill>
                <a:latin typeface="Calibri"/>
                <a:ea typeface="Calibri"/>
                <a:cs typeface="Calibri"/>
                <a:sym typeface="Calibri"/>
              </a:defRPr>
            </a:pPr>
            <a:r>
              <a:t>2 Sam 11:2ff</a:t>
            </a:r>
            <a:r>
              <a:rPr b="0"/>
              <a:t> - Leads to acting it out</a:t>
            </a:r>
          </a:p>
          <a:p>
            <a:pPr marL="1544052" lvl="2" indent="-655052" algn="l">
              <a:lnSpc>
                <a:spcPct val="110000"/>
              </a:lnSpc>
              <a:buSzPct val="75000"/>
              <a:buChar char="•"/>
              <a:defRPr sz="4600" b="1">
                <a:solidFill>
                  <a:srgbClr val="53585F"/>
                </a:solidFill>
                <a:latin typeface="Calibri"/>
                <a:ea typeface="Calibri"/>
                <a:cs typeface="Calibri"/>
                <a:sym typeface="Calibri"/>
              </a:defRPr>
            </a:pPr>
            <a:r>
              <a:t>Rom 1:24-25 </a:t>
            </a:r>
            <a:r>
              <a:rPr b="0"/>
              <a:t>- It is a LIE. Warps thinking</a:t>
            </a:r>
          </a:p>
        </p:txBody>
      </p:sp>
      <p:sp>
        <p:nvSpPr>
          <p:cNvPr id="162" name="Biohazard"/>
          <p:cNvSpPr/>
          <p:nvPr/>
        </p:nvSpPr>
        <p:spPr>
          <a:xfrm>
            <a:off x="10101622" y="1891817"/>
            <a:ext cx="2056190" cy="1858018"/>
          </a:xfrm>
          <a:custGeom>
            <a:avLst/>
            <a:gdLst/>
            <a:ahLst/>
            <a:cxnLst>
              <a:cxn ang="0">
                <a:pos x="wd2" y="hd2"/>
              </a:cxn>
              <a:cxn ang="5400000">
                <a:pos x="wd2" y="hd2"/>
              </a:cxn>
              <a:cxn ang="10800000">
                <a:pos x="wd2" y="hd2"/>
              </a:cxn>
              <a:cxn ang="16200000">
                <a:pos x="wd2" y="hd2"/>
              </a:cxn>
            </a:cxnLst>
            <a:rect l="0" t="0" r="r" b="b"/>
            <a:pathLst>
              <a:path w="21598" h="21266" extrusionOk="0">
                <a:moveTo>
                  <a:pt x="7817" y="4"/>
                </a:moveTo>
                <a:cubicBezTo>
                  <a:pt x="7793" y="-3"/>
                  <a:pt x="7766" y="0"/>
                  <a:pt x="7739" y="17"/>
                </a:cubicBezTo>
                <a:cubicBezTo>
                  <a:pt x="5945" y="1162"/>
                  <a:pt x="4740" y="3281"/>
                  <a:pt x="4740" y="5711"/>
                </a:cubicBezTo>
                <a:cubicBezTo>
                  <a:pt x="4740" y="6569"/>
                  <a:pt x="4894" y="7386"/>
                  <a:pt x="5168" y="8138"/>
                </a:cubicBezTo>
                <a:cubicBezTo>
                  <a:pt x="4433" y="8256"/>
                  <a:pt x="3706" y="8518"/>
                  <a:pt x="3024" y="8947"/>
                </a:cubicBezTo>
                <a:cubicBezTo>
                  <a:pt x="1093" y="10162"/>
                  <a:pt x="12" y="12359"/>
                  <a:pt x="0" y="14624"/>
                </a:cubicBezTo>
                <a:cubicBezTo>
                  <a:pt x="-1" y="14762"/>
                  <a:pt x="184" y="14777"/>
                  <a:pt x="205" y="14641"/>
                </a:cubicBezTo>
                <a:cubicBezTo>
                  <a:pt x="430" y="13230"/>
                  <a:pt x="1204" y="11934"/>
                  <a:pt x="2431" y="11162"/>
                </a:cubicBezTo>
                <a:cubicBezTo>
                  <a:pt x="4532" y="9840"/>
                  <a:pt x="7188" y="10535"/>
                  <a:pt x="8528" y="12689"/>
                </a:cubicBezTo>
                <a:lnTo>
                  <a:pt x="9291" y="12208"/>
                </a:lnTo>
                <a:cubicBezTo>
                  <a:pt x="9067" y="11450"/>
                  <a:pt x="9348" y="10599"/>
                  <a:pt x="10007" y="10185"/>
                </a:cubicBezTo>
                <a:cubicBezTo>
                  <a:pt x="10153" y="10093"/>
                  <a:pt x="10309" y="10037"/>
                  <a:pt x="10465" y="10000"/>
                </a:cubicBezTo>
                <a:lnTo>
                  <a:pt x="10465" y="9032"/>
                </a:lnTo>
                <a:cubicBezTo>
                  <a:pt x="8083" y="8845"/>
                  <a:pt x="6202" y="6685"/>
                  <a:pt x="6202" y="4042"/>
                </a:cubicBezTo>
                <a:cubicBezTo>
                  <a:pt x="6202" y="2497"/>
                  <a:pt x="6846" y="1120"/>
                  <a:pt x="7855" y="202"/>
                </a:cubicBezTo>
                <a:cubicBezTo>
                  <a:pt x="7928" y="136"/>
                  <a:pt x="7887" y="26"/>
                  <a:pt x="7817" y="4"/>
                </a:cubicBezTo>
                <a:close/>
                <a:moveTo>
                  <a:pt x="13780" y="4"/>
                </a:moveTo>
                <a:cubicBezTo>
                  <a:pt x="13709" y="26"/>
                  <a:pt x="13670" y="136"/>
                  <a:pt x="13743" y="202"/>
                </a:cubicBezTo>
                <a:cubicBezTo>
                  <a:pt x="14752" y="1120"/>
                  <a:pt x="15396" y="2497"/>
                  <a:pt x="15396" y="4042"/>
                </a:cubicBezTo>
                <a:cubicBezTo>
                  <a:pt x="15396" y="6685"/>
                  <a:pt x="13515" y="8845"/>
                  <a:pt x="11133" y="9032"/>
                </a:cubicBezTo>
                <a:lnTo>
                  <a:pt x="11133" y="9998"/>
                </a:lnTo>
                <a:cubicBezTo>
                  <a:pt x="11554" y="10097"/>
                  <a:pt x="11940" y="10377"/>
                  <a:pt x="12172" y="10817"/>
                </a:cubicBezTo>
                <a:cubicBezTo>
                  <a:pt x="12405" y="11256"/>
                  <a:pt x="12434" y="11759"/>
                  <a:pt x="12302" y="12206"/>
                </a:cubicBezTo>
                <a:lnTo>
                  <a:pt x="13070" y="12689"/>
                </a:lnTo>
                <a:cubicBezTo>
                  <a:pt x="14410" y="10535"/>
                  <a:pt x="17066" y="9840"/>
                  <a:pt x="19167" y="11162"/>
                </a:cubicBezTo>
                <a:cubicBezTo>
                  <a:pt x="20394" y="11934"/>
                  <a:pt x="21168" y="13228"/>
                  <a:pt x="21393" y="14639"/>
                </a:cubicBezTo>
                <a:cubicBezTo>
                  <a:pt x="21414" y="14775"/>
                  <a:pt x="21599" y="14762"/>
                  <a:pt x="21598" y="14624"/>
                </a:cubicBezTo>
                <a:cubicBezTo>
                  <a:pt x="21585" y="12359"/>
                  <a:pt x="20504" y="10162"/>
                  <a:pt x="18574" y="8947"/>
                </a:cubicBezTo>
                <a:cubicBezTo>
                  <a:pt x="17892" y="8518"/>
                  <a:pt x="17165" y="8256"/>
                  <a:pt x="16430" y="8138"/>
                </a:cubicBezTo>
                <a:cubicBezTo>
                  <a:pt x="16704" y="7386"/>
                  <a:pt x="16858" y="6569"/>
                  <a:pt x="16858" y="5711"/>
                </a:cubicBezTo>
                <a:cubicBezTo>
                  <a:pt x="16858" y="3281"/>
                  <a:pt x="15653" y="1162"/>
                  <a:pt x="13859" y="17"/>
                </a:cubicBezTo>
                <a:cubicBezTo>
                  <a:pt x="13832" y="0"/>
                  <a:pt x="13803" y="-3"/>
                  <a:pt x="13780" y="4"/>
                </a:cubicBezTo>
                <a:close/>
                <a:moveTo>
                  <a:pt x="10799" y="5433"/>
                </a:moveTo>
                <a:cubicBezTo>
                  <a:pt x="9597" y="5433"/>
                  <a:pt x="8481" y="5840"/>
                  <a:pt x="7559" y="6531"/>
                </a:cubicBezTo>
                <a:cubicBezTo>
                  <a:pt x="7851" y="6980"/>
                  <a:pt x="8219" y="7367"/>
                  <a:pt x="8644" y="7668"/>
                </a:cubicBezTo>
                <a:cubicBezTo>
                  <a:pt x="9278" y="7262"/>
                  <a:pt x="10012" y="7025"/>
                  <a:pt x="10799" y="7025"/>
                </a:cubicBezTo>
                <a:cubicBezTo>
                  <a:pt x="11586" y="7025"/>
                  <a:pt x="12320" y="7262"/>
                  <a:pt x="12954" y="7668"/>
                </a:cubicBezTo>
                <a:cubicBezTo>
                  <a:pt x="13379" y="7367"/>
                  <a:pt x="13747" y="6982"/>
                  <a:pt x="14039" y="6533"/>
                </a:cubicBezTo>
                <a:cubicBezTo>
                  <a:pt x="13117" y="5842"/>
                  <a:pt x="12001" y="5433"/>
                  <a:pt x="10799" y="5433"/>
                </a:cubicBezTo>
                <a:close/>
                <a:moveTo>
                  <a:pt x="5088" y="11193"/>
                </a:moveTo>
                <a:cubicBezTo>
                  <a:pt x="5077" y="11354"/>
                  <a:pt x="5067" y="11515"/>
                  <a:pt x="5067" y="11680"/>
                </a:cubicBezTo>
                <a:cubicBezTo>
                  <a:pt x="5067" y="14159"/>
                  <a:pt x="6403" y="16301"/>
                  <a:pt x="8329" y="17309"/>
                </a:cubicBezTo>
                <a:cubicBezTo>
                  <a:pt x="8538" y="16810"/>
                  <a:pt x="8661" y="16270"/>
                  <a:pt x="8688" y="15721"/>
                </a:cubicBezTo>
                <a:cubicBezTo>
                  <a:pt x="7399" y="14918"/>
                  <a:pt x="6527" y="13409"/>
                  <a:pt x="6527" y="11680"/>
                </a:cubicBezTo>
                <a:cubicBezTo>
                  <a:pt x="6527" y="11667"/>
                  <a:pt x="6529" y="11657"/>
                  <a:pt x="6529" y="11645"/>
                </a:cubicBezTo>
                <a:cubicBezTo>
                  <a:pt x="6085" y="11398"/>
                  <a:pt x="5596" y="11244"/>
                  <a:pt x="5088" y="11193"/>
                </a:cubicBezTo>
                <a:close/>
                <a:moveTo>
                  <a:pt x="16508" y="11193"/>
                </a:moveTo>
                <a:cubicBezTo>
                  <a:pt x="16000" y="11244"/>
                  <a:pt x="15513" y="11398"/>
                  <a:pt x="15069" y="11645"/>
                </a:cubicBezTo>
                <a:cubicBezTo>
                  <a:pt x="15069" y="11657"/>
                  <a:pt x="15070" y="11668"/>
                  <a:pt x="15071" y="11680"/>
                </a:cubicBezTo>
                <a:cubicBezTo>
                  <a:pt x="15071" y="13410"/>
                  <a:pt x="14199" y="14918"/>
                  <a:pt x="12910" y="15721"/>
                </a:cubicBezTo>
                <a:cubicBezTo>
                  <a:pt x="12937" y="16270"/>
                  <a:pt x="13060" y="16810"/>
                  <a:pt x="13269" y="17309"/>
                </a:cubicBezTo>
                <a:cubicBezTo>
                  <a:pt x="15195" y="16301"/>
                  <a:pt x="16531" y="14159"/>
                  <a:pt x="16531" y="11680"/>
                </a:cubicBezTo>
                <a:cubicBezTo>
                  <a:pt x="16531" y="11515"/>
                  <a:pt x="16519" y="11354"/>
                  <a:pt x="16508" y="11193"/>
                </a:cubicBezTo>
                <a:close/>
                <a:moveTo>
                  <a:pt x="11967" y="12834"/>
                </a:moveTo>
                <a:cubicBezTo>
                  <a:pt x="11859" y="12964"/>
                  <a:pt x="11737" y="13084"/>
                  <a:pt x="11591" y="13176"/>
                </a:cubicBezTo>
                <a:cubicBezTo>
                  <a:pt x="10932" y="13590"/>
                  <a:pt x="10115" y="13429"/>
                  <a:pt x="9625" y="12838"/>
                </a:cubicBezTo>
                <a:lnTo>
                  <a:pt x="8861" y="13319"/>
                </a:lnTo>
                <a:cubicBezTo>
                  <a:pt x="9904" y="15660"/>
                  <a:pt x="9127" y="18514"/>
                  <a:pt x="7026" y="19835"/>
                </a:cubicBezTo>
                <a:cubicBezTo>
                  <a:pt x="5799" y="20607"/>
                  <a:pt x="4383" y="20691"/>
                  <a:pt x="3149" y="20197"/>
                </a:cubicBezTo>
                <a:cubicBezTo>
                  <a:pt x="3030" y="20149"/>
                  <a:pt x="2950" y="20331"/>
                  <a:pt x="3060" y="20399"/>
                </a:cubicBezTo>
                <a:cubicBezTo>
                  <a:pt x="4867" y="21520"/>
                  <a:pt x="7153" y="21597"/>
                  <a:pt x="9084" y="20382"/>
                </a:cubicBezTo>
                <a:cubicBezTo>
                  <a:pt x="9766" y="19953"/>
                  <a:pt x="10338" y="19399"/>
                  <a:pt x="10799" y="18765"/>
                </a:cubicBezTo>
                <a:cubicBezTo>
                  <a:pt x="11260" y="19399"/>
                  <a:pt x="11832" y="19953"/>
                  <a:pt x="12514" y="20382"/>
                </a:cubicBezTo>
                <a:cubicBezTo>
                  <a:pt x="14445" y="21597"/>
                  <a:pt x="16731" y="21520"/>
                  <a:pt x="18538" y="20399"/>
                </a:cubicBezTo>
                <a:cubicBezTo>
                  <a:pt x="18648" y="20331"/>
                  <a:pt x="18568" y="20149"/>
                  <a:pt x="18449" y="20197"/>
                </a:cubicBezTo>
                <a:cubicBezTo>
                  <a:pt x="17215" y="20691"/>
                  <a:pt x="15799" y="20607"/>
                  <a:pt x="14572" y="19835"/>
                </a:cubicBezTo>
                <a:cubicBezTo>
                  <a:pt x="12471" y="18514"/>
                  <a:pt x="11694" y="15660"/>
                  <a:pt x="12737" y="13319"/>
                </a:cubicBezTo>
                <a:lnTo>
                  <a:pt x="11967" y="12834"/>
                </a:lnTo>
                <a:close/>
              </a:path>
            </a:pathLst>
          </a:cu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61">
                                            <p:txEl>
                                              <p:pRg st="5" end="5"/>
                                            </p:txEl>
                                          </p:spTgt>
                                        </p:tgtEl>
                                        <p:attrNameLst>
                                          <p:attrName>style.visibility</p:attrName>
                                        </p:attrNameLst>
                                      </p:cBhvr>
                                      <p:to>
                                        <p:strVal val="visible"/>
                                      </p:to>
                                    </p:set>
                                    <p:animEffect transition="in" filter="dissolve">
                                      <p:cBhvr>
                                        <p:cTn id="7" dur="199"/>
                                        <p:tgtEl>
                                          <p:spTgt spid="16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1" nodeType="clickEffect">
                                  <p:stCondLst>
                                    <p:cond delay="0"/>
                                  </p:stCondLst>
                                  <p:iterate>
                                    <p:tmAbs val="0"/>
                                  </p:iterate>
                                  <p:childTnLst>
                                    <p:set>
                                      <p:cBhvr>
                                        <p:cTn id="11" fill="hold"/>
                                        <p:tgtEl>
                                          <p:spTgt spid="161">
                                            <p:txEl>
                                              <p:pRg st="6" end="6"/>
                                            </p:txEl>
                                          </p:spTgt>
                                        </p:tgtEl>
                                        <p:attrNameLst>
                                          <p:attrName>style.visibility</p:attrName>
                                        </p:attrNameLst>
                                      </p:cBhvr>
                                      <p:to>
                                        <p:strVal val="visible"/>
                                      </p:to>
                                    </p:set>
                                    <p:animEffect transition="in" filter="dissolve">
                                      <p:cBhvr>
                                        <p:cTn id="12" dur="199"/>
                                        <p:tgtEl>
                                          <p:spTgt spid="16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1" nodeType="clickEffect">
                                  <p:stCondLst>
                                    <p:cond delay="0"/>
                                  </p:stCondLst>
                                  <p:iterate>
                                    <p:tmAbs val="0"/>
                                  </p:iterate>
                                  <p:childTnLst>
                                    <p:set>
                                      <p:cBhvr>
                                        <p:cTn id="16" fill="hold"/>
                                        <p:tgtEl>
                                          <p:spTgt spid="161">
                                            <p:txEl>
                                              <p:pRg st="7" end="7"/>
                                            </p:txEl>
                                          </p:spTgt>
                                        </p:tgtEl>
                                        <p:attrNameLst>
                                          <p:attrName>style.visibility</p:attrName>
                                        </p:attrNameLst>
                                      </p:cBhvr>
                                      <p:to>
                                        <p:strVal val="visible"/>
                                      </p:to>
                                    </p:set>
                                    <p:animEffect transition="in" filter="dissolve">
                                      <p:cBhvr>
                                        <p:cTn id="17" dur="199"/>
                                        <p:tgtEl>
                                          <p:spTgt spid="16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1" nodeType="clickEffect">
                                  <p:stCondLst>
                                    <p:cond delay="0"/>
                                  </p:stCondLst>
                                  <p:iterate>
                                    <p:tmAbs val="0"/>
                                  </p:iterate>
                                  <p:childTnLst>
                                    <p:set>
                                      <p:cBhvr>
                                        <p:cTn id="21" fill="hold"/>
                                        <p:tgtEl>
                                          <p:spTgt spid="161">
                                            <p:txEl>
                                              <p:pRg st="8" end="8"/>
                                            </p:txEl>
                                          </p:spTgt>
                                        </p:tgtEl>
                                        <p:attrNameLst>
                                          <p:attrName>style.visibility</p:attrName>
                                        </p:attrNameLst>
                                      </p:cBhvr>
                                      <p:to>
                                        <p:strVal val="visible"/>
                                      </p:to>
                                    </p:set>
                                    <p:animEffect transition="in" filter="dissolve">
                                      <p:cBhvr>
                                        <p:cTn id="22" dur="199"/>
                                        <p:tgtEl>
                                          <p:spTgt spid="1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65" name="THE POISON OF PORNOGRAPHY"/>
          <p:cNvSpPr txBox="1"/>
          <p:nvPr/>
        </p:nvSpPr>
        <p:spPr>
          <a:xfrm>
            <a:off x="480209" y="4604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66" name="Spiritually:…"/>
          <p:cNvSpPr txBox="1"/>
          <p:nvPr/>
        </p:nvSpPr>
        <p:spPr>
          <a:xfrm>
            <a:off x="480209" y="2084018"/>
            <a:ext cx="12044382" cy="7297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a:solidFill>
                  <a:srgbClr val="53585F"/>
                </a:solidFill>
                <a:latin typeface="Calibri"/>
                <a:ea typeface="Calibri"/>
                <a:cs typeface="Calibri"/>
                <a:sym typeface="Calibri"/>
              </a:defRPr>
            </a:pPr>
            <a:r>
              <a:t>Spiritually: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Mt 5:28 </a:t>
            </a:r>
            <a:r>
              <a:rPr b="0"/>
              <a:t>- It is lust. It is sin.</a:t>
            </a:r>
          </a:p>
          <a:p>
            <a:pPr marL="1544052" lvl="2" indent="-655052" algn="l">
              <a:lnSpc>
                <a:spcPct val="110000"/>
              </a:lnSpc>
              <a:buSzPct val="75000"/>
              <a:buChar char="•"/>
              <a:defRPr sz="5000" b="1">
                <a:solidFill>
                  <a:srgbClr val="53585F"/>
                </a:solidFill>
                <a:latin typeface="Calibri"/>
                <a:ea typeface="Calibri"/>
                <a:cs typeface="Calibri"/>
                <a:sym typeface="Calibri"/>
              </a:defRPr>
            </a:pPr>
            <a:r>
              <a:t>Ps 32:3-4 </a:t>
            </a:r>
            <a:r>
              <a:rPr b="0"/>
              <a:t>- The guilt can cripple you.</a:t>
            </a:r>
          </a:p>
          <a:p>
            <a:pPr marL="1544052" lvl="2" indent="-655052" algn="l">
              <a:lnSpc>
                <a:spcPct val="110000"/>
              </a:lnSpc>
              <a:buSzPct val="75000"/>
              <a:buChar char="•"/>
              <a:defRPr sz="5000" b="1">
                <a:solidFill>
                  <a:srgbClr val="53585F"/>
                </a:solidFill>
                <a:latin typeface="Calibri"/>
                <a:ea typeface="Calibri"/>
                <a:cs typeface="Calibri"/>
                <a:sym typeface="Calibri"/>
              </a:defRPr>
            </a:pPr>
            <a:r>
              <a:t>Gen 2:24-25 </a:t>
            </a:r>
            <a:r>
              <a:rPr b="0"/>
              <a:t>- Destroys God’s good gift</a:t>
            </a:r>
          </a:p>
          <a:p>
            <a:pPr marL="655052" indent="-655052" algn="l">
              <a:lnSpc>
                <a:spcPct val="110000"/>
              </a:lnSpc>
              <a:buSzPct val="75000"/>
              <a:buChar char="•"/>
              <a:defRPr sz="5000" b="1">
                <a:solidFill>
                  <a:srgbClr val="53585F"/>
                </a:solidFill>
                <a:latin typeface="Calibri"/>
                <a:ea typeface="Calibri"/>
                <a:cs typeface="Calibri"/>
                <a:sym typeface="Calibri"/>
              </a:defRPr>
            </a:pPr>
            <a:r>
              <a:rPr b="0"/>
              <a:t>Mentally/Physically: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2 Pt 2:14,19</a:t>
            </a:r>
            <a:r>
              <a:rPr b="0"/>
              <a:t> - Addictive &amp; progressive</a:t>
            </a:r>
          </a:p>
          <a:p>
            <a:pPr marL="1544052" lvl="2" indent="-655052" algn="l">
              <a:lnSpc>
                <a:spcPct val="110000"/>
              </a:lnSpc>
              <a:buSzPct val="75000"/>
              <a:buChar char="•"/>
              <a:defRPr sz="5000" b="1">
                <a:solidFill>
                  <a:srgbClr val="53585F"/>
                </a:solidFill>
                <a:latin typeface="Calibri"/>
                <a:ea typeface="Calibri"/>
                <a:cs typeface="Calibri"/>
                <a:sym typeface="Calibri"/>
              </a:defRPr>
            </a:pPr>
            <a:r>
              <a:t>2 Sam 11:2ff</a:t>
            </a:r>
            <a:r>
              <a:rPr b="0"/>
              <a:t> - Leads to acting it out</a:t>
            </a:r>
          </a:p>
          <a:p>
            <a:pPr marL="1544052" lvl="2" indent="-655052" algn="l">
              <a:lnSpc>
                <a:spcPct val="110000"/>
              </a:lnSpc>
              <a:buSzPct val="75000"/>
              <a:buChar char="•"/>
              <a:defRPr sz="5000" b="1">
                <a:solidFill>
                  <a:srgbClr val="53585F"/>
                </a:solidFill>
                <a:latin typeface="Calibri"/>
                <a:ea typeface="Calibri"/>
                <a:cs typeface="Calibri"/>
                <a:sym typeface="Calibri"/>
              </a:defRPr>
            </a:pPr>
            <a:r>
              <a:t>Rom 1:24-25 </a:t>
            </a:r>
            <a:r>
              <a:rPr b="0"/>
              <a:t>- It is a LIE. Warps thinking</a:t>
            </a:r>
          </a:p>
        </p:txBody>
      </p:sp>
      <p:sp>
        <p:nvSpPr>
          <p:cNvPr id="167" name="It is a lie about men/women.…"/>
          <p:cNvSpPr/>
          <p:nvPr/>
        </p:nvSpPr>
        <p:spPr>
          <a:xfrm>
            <a:off x="321634" y="1927564"/>
            <a:ext cx="12361532" cy="7346272"/>
          </a:xfrm>
          <a:prstGeom prst="roundRect">
            <a:avLst>
              <a:gd name="adj" fmla="val 7446"/>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3500" b="1" u="sng">
                <a:latin typeface="Calibri"/>
                <a:ea typeface="Calibri"/>
                <a:cs typeface="Calibri"/>
                <a:sym typeface="Calibri"/>
              </a:defRPr>
            </a:pPr>
            <a:r>
              <a:t>It is a lie about men/women.</a:t>
            </a:r>
          </a:p>
          <a:p>
            <a:pPr marL="638007" indent="-409407" algn="l">
              <a:buSzPct val="75000"/>
              <a:buChar char="•"/>
              <a:defRPr sz="3500">
                <a:latin typeface="Calibri"/>
                <a:ea typeface="Calibri"/>
                <a:cs typeface="Calibri"/>
                <a:sym typeface="Calibri"/>
              </a:defRPr>
            </a:pPr>
            <a:r>
              <a:t>You may not realize it, but when you watch pornography, you are learning. You are submitting yourself to a more-and-more twisted sex education class. Imagine a health class being taught by a cigarette salesman. He wouldn’t teach what was true, but whatever would get you to buy his product more. Pornography makers are no different.</a:t>
            </a:r>
          </a:p>
          <a:p>
            <a:pPr marL="638007" indent="-409407" algn="l">
              <a:buSzPct val="75000"/>
              <a:buChar char="•"/>
              <a:defRPr sz="3500">
                <a:latin typeface="Calibri"/>
                <a:ea typeface="Calibri"/>
                <a:cs typeface="Calibri"/>
                <a:sym typeface="Calibri"/>
              </a:defRPr>
            </a:pPr>
            <a:r>
              <a:t>Pornography teaches lies about how men’s and women’s bodies are supposed to look and react, creating discontentment with real people.</a:t>
            </a:r>
          </a:p>
          <a:p>
            <a:pPr marL="638007" indent="-409407" algn="l">
              <a:buSzPct val="75000"/>
              <a:buChar char="•"/>
              <a:defRPr sz="3500">
                <a:latin typeface="Calibri"/>
                <a:ea typeface="Calibri"/>
                <a:cs typeface="Calibri"/>
                <a:sym typeface="Calibri"/>
              </a:defRPr>
            </a:pPr>
            <a:r>
              <a:t>It teaches lies about how men and women should treat each other, often endorsing dangerous and violent behavior, and making it seem normal or fulfilling.</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70" name="THE POISON OF PORNOGRAPHY"/>
          <p:cNvSpPr txBox="1"/>
          <p:nvPr/>
        </p:nvSpPr>
        <p:spPr>
          <a:xfrm>
            <a:off x="480209" y="4604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71" name="Spiritually:…"/>
          <p:cNvSpPr txBox="1"/>
          <p:nvPr/>
        </p:nvSpPr>
        <p:spPr>
          <a:xfrm>
            <a:off x="480209" y="2084018"/>
            <a:ext cx="12044382" cy="7297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a:solidFill>
                  <a:srgbClr val="53585F"/>
                </a:solidFill>
                <a:latin typeface="Calibri"/>
                <a:ea typeface="Calibri"/>
                <a:cs typeface="Calibri"/>
                <a:sym typeface="Calibri"/>
              </a:defRPr>
            </a:pPr>
            <a:r>
              <a:t>Spiritually: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Mt 5:28 </a:t>
            </a:r>
            <a:r>
              <a:rPr b="0"/>
              <a:t>- It is lust. It is sin.</a:t>
            </a:r>
          </a:p>
          <a:p>
            <a:pPr marL="1544052" lvl="2" indent="-655052" algn="l">
              <a:lnSpc>
                <a:spcPct val="110000"/>
              </a:lnSpc>
              <a:buSzPct val="75000"/>
              <a:buChar char="•"/>
              <a:defRPr sz="5000" b="1">
                <a:solidFill>
                  <a:srgbClr val="53585F"/>
                </a:solidFill>
                <a:latin typeface="Calibri"/>
                <a:ea typeface="Calibri"/>
                <a:cs typeface="Calibri"/>
                <a:sym typeface="Calibri"/>
              </a:defRPr>
            </a:pPr>
            <a:r>
              <a:t>Ps 32:3-4 </a:t>
            </a:r>
            <a:r>
              <a:rPr b="0"/>
              <a:t>- The guilt can cripple you.</a:t>
            </a:r>
          </a:p>
          <a:p>
            <a:pPr marL="1544052" lvl="2" indent="-655052" algn="l">
              <a:lnSpc>
                <a:spcPct val="110000"/>
              </a:lnSpc>
              <a:buSzPct val="75000"/>
              <a:buChar char="•"/>
              <a:defRPr sz="5000" b="1">
                <a:solidFill>
                  <a:srgbClr val="53585F"/>
                </a:solidFill>
                <a:latin typeface="Calibri"/>
                <a:ea typeface="Calibri"/>
                <a:cs typeface="Calibri"/>
                <a:sym typeface="Calibri"/>
              </a:defRPr>
            </a:pPr>
            <a:r>
              <a:t>Gen 2:24-25 </a:t>
            </a:r>
            <a:r>
              <a:rPr b="0"/>
              <a:t>- Destroys God’s good gift</a:t>
            </a:r>
          </a:p>
          <a:p>
            <a:pPr marL="655052" indent="-655052" algn="l">
              <a:lnSpc>
                <a:spcPct val="110000"/>
              </a:lnSpc>
              <a:buSzPct val="75000"/>
              <a:buChar char="•"/>
              <a:defRPr sz="5000" b="1">
                <a:solidFill>
                  <a:srgbClr val="53585F"/>
                </a:solidFill>
                <a:latin typeface="Calibri"/>
                <a:ea typeface="Calibri"/>
                <a:cs typeface="Calibri"/>
                <a:sym typeface="Calibri"/>
              </a:defRPr>
            </a:pPr>
            <a:r>
              <a:rPr b="0"/>
              <a:t>Mentally/Physically: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2 Pt 2:14,19</a:t>
            </a:r>
            <a:r>
              <a:rPr b="0"/>
              <a:t> - Addictive &amp; progressive</a:t>
            </a:r>
          </a:p>
          <a:p>
            <a:pPr marL="1544052" lvl="2" indent="-655052" algn="l">
              <a:lnSpc>
                <a:spcPct val="110000"/>
              </a:lnSpc>
              <a:buSzPct val="75000"/>
              <a:buChar char="•"/>
              <a:defRPr sz="5000" b="1">
                <a:solidFill>
                  <a:srgbClr val="53585F"/>
                </a:solidFill>
                <a:latin typeface="Calibri"/>
                <a:ea typeface="Calibri"/>
                <a:cs typeface="Calibri"/>
                <a:sym typeface="Calibri"/>
              </a:defRPr>
            </a:pPr>
            <a:r>
              <a:t>2 Sam 11:2ff</a:t>
            </a:r>
            <a:r>
              <a:rPr b="0"/>
              <a:t> - Leads to acting it out</a:t>
            </a:r>
          </a:p>
          <a:p>
            <a:pPr marL="1544052" lvl="2" indent="-655052" algn="l">
              <a:lnSpc>
                <a:spcPct val="110000"/>
              </a:lnSpc>
              <a:buSzPct val="75000"/>
              <a:buChar char="•"/>
              <a:defRPr sz="5000" b="1">
                <a:solidFill>
                  <a:srgbClr val="53585F"/>
                </a:solidFill>
                <a:latin typeface="Calibri"/>
                <a:ea typeface="Calibri"/>
                <a:cs typeface="Calibri"/>
                <a:sym typeface="Calibri"/>
              </a:defRPr>
            </a:pPr>
            <a:r>
              <a:t>Rom 1:24-25 </a:t>
            </a:r>
            <a:r>
              <a:rPr b="0"/>
              <a:t>- It is a LIE. Warps thinking</a:t>
            </a:r>
          </a:p>
        </p:txBody>
      </p:sp>
      <p:sp>
        <p:nvSpPr>
          <p:cNvPr id="172" name="It is a lie about the nature of the sexual relationship.…"/>
          <p:cNvSpPr/>
          <p:nvPr/>
        </p:nvSpPr>
        <p:spPr>
          <a:xfrm>
            <a:off x="321634" y="1927564"/>
            <a:ext cx="12361532" cy="7346272"/>
          </a:xfrm>
          <a:prstGeom prst="roundRect">
            <a:avLst>
              <a:gd name="adj" fmla="val 7446"/>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3500" b="1" u="sng">
                <a:latin typeface="Calibri"/>
                <a:ea typeface="Calibri"/>
                <a:cs typeface="Calibri"/>
                <a:sym typeface="Calibri"/>
              </a:defRPr>
            </a:pPr>
            <a:r>
              <a:t>It is a lie about the nature of the sexual relationship.</a:t>
            </a:r>
          </a:p>
          <a:p>
            <a:pPr marL="638007" indent="-409407" algn="l">
              <a:buSzPct val="75000"/>
              <a:buChar char="•"/>
              <a:defRPr sz="3500">
                <a:latin typeface="Calibri"/>
                <a:ea typeface="Calibri"/>
                <a:cs typeface="Calibri"/>
                <a:sym typeface="Calibri"/>
              </a:defRPr>
            </a:pPr>
            <a:r>
              <a:t>Many of the people seen in pornography are literally actors—they are making up, and often forced to make up, their reactions. Pornography makes you think that these actors are finding fulfillment, when even for them it’s not just empty, but degrading, painful, and even in some cases deadly.</a:t>
            </a:r>
          </a:p>
          <a:p>
            <a:pPr marL="638007" indent="-409407" algn="l">
              <a:buSzPct val="75000"/>
              <a:buChar char="•"/>
              <a:defRPr sz="3500">
                <a:latin typeface="Calibri"/>
                <a:ea typeface="Calibri"/>
                <a:cs typeface="Calibri"/>
                <a:sym typeface="Calibri"/>
              </a:defRPr>
            </a:pPr>
            <a:r>
              <a:t>These lies don’t just affect the person viewing pornography. Many sexual perversions come from young people trying to recreate what they’ve seen in pornography, many times against the will of their partner.</a:t>
            </a:r>
          </a:p>
          <a:p>
            <a:pPr marL="638007" indent="-409407" algn="l">
              <a:buSzPct val="75000"/>
              <a:buChar char="•"/>
              <a:defRPr sz="3500">
                <a:latin typeface="Calibri"/>
                <a:ea typeface="Calibri"/>
                <a:cs typeface="Calibri"/>
                <a:sym typeface="Calibri"/>
              </a:defRPr>
            </a:pPr>
            <a:r>
              <a:t>The person viewing pornography can become dissatisfied with a real relationship in marriage. </a:t>
            </a:r>
            <a:r>
              <a:rPr u="sng"/>
              <a:t>Marriage does not automatically solve a pornography problem!</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75" name="THE POISON OF PORNOGRAPHY"/>
          <p:cNvSpPr txBox="1"/>
          <p:nvPr/>
        </p:nvSpPr>
        <p:spPr>
          <a:xfrm>
            <a:off x="480209" y="4604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76" name="Spiritually:…"/>
          <p:cNvSpPr txBox="1"/>
          <p:nvPr/>
        </p:nvSpPr>
        <p:spPr>
          <a:xfrm>
            <a:off x="480209" y="2084018"/>
            <a:ext cx="12044382" cy="7297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a:solidFill>
                  <a:srgbClr val="53585F"/>
                </a:solidFill>
                <a:latin typeface="Calibri"/>
                <a:ea typeface="Calibri"/>
                <a:cs typeface="Calibri"/>
                <a:sym typeface="Calibri"/>
              </a:defRPr>
            </a:pPr>
            <a:r>
              <a:t>Spiritually: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Mt 5:28 </a:t>
            </a:r>
            <a:r>
              <a:rPr b="0"/>
              <a:t>- It is lust. It is sin.</a:t>
            </a:r>
          </a:p>
          <a:p>
            <a:pPr marL="1544052" lvl="2" indent="-655052" algn="l">
              <a:lnSpc>
                <a:spcPct val="110000"/>
              </a:lnSpc>
              <a:buSzPct val="75000"/>
              <a:buChar char="•"/>
              <a:defRPr sz="5000" b="1">
                <a:solidFill>
                  <a:srgbClr val="53585F"/>
                </a:solidFill>
                <a:latin typeface="Calibri"/>
                <a:ea typeface="Calibri"/>
                <a:cs typeface="Calibri"/>
                <a:sym typeface="Calibri"/>
              </a:defRPr>
            </a:pPr>
            <a:r>
              <a:t>Ps 32:3-4 </a:t>
            </a:r>
            <a:r>
              <a:rPr b="0"/>
              <a:t>- The guilt can cripple you.</a:t>
            </a:r>
          </a:p>
          <a:p>
            <a:pPr marL="1544052" lvl="2" indent="-655052" algn="l">
              <a:lnSpc>
                <a:spcPct val="110000"/>
              </a:lnSpc>
              <a:buSzPct val="75000"/>
              <a:buChar char="•"/>
              <a:defRPr sz="5000" b="1">
                <a:solidFill>
                  <a:srgbClr val="53585F"/>
                </a:solidFill>
                <a:latin typeface="Calibri"/>
                <a:ea typeface="Calibri"/>
                <a:cs typeface="Calibri"/>
                <a:sym typeface="Calibri"/>
              </a:defRPr>
            </a:pPr>
            <a:r>
              <a:t>Gen 2:24-25 </a:t>
            </a:r>
            <a:r>
              <a:rPr b="0"/>
              <a:t>- Destroys God’s good gift</a:t>
            </a:r>
          </a:p>
          <a:p>
            <a:pPr marL="655052" indent="-655052" algn="l">
              <a:lnSpc>
                <a:spcPct val="110000"/>
              </a:lnSpc>
              <a:buSzPct val="75000"/>
              <a:buChar char="•"/>
              <a:defRPr sz="5000" b="1">
                <a:solidFill>
                  <a:srgbClr val="53585F"/>
                </a:solidFill>
                <a:latin typeface="Calibri"/>
                <a:ea typeface="Calibri"/>
                <a:cs typeface="Calibri"/>
                <a:sym typeface="Calibri"/>
              </a:defRPr>
            </a:pPr>
            <a:r>
              <a:rPr b="0"/>
              <a:t>Mentally/Physically: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2 Pt 2:14,19</a:t>
            </a:r>
            <a:r>
              <a:rPr b="0"/>
              <a:t> - Addictive &amp; progressive</a:t>
            </a:r>
          </a:p>
          <a:p>
            <a:pPr marL="1544052" lvl="2" indent="-655052" algn="l">
              <a:lnSpc>
                <a:spcPct val="110000"/>
              </a:lnSpc>
              <a:buSzPct val="75000"/>
              <a:buChar char="•"/>
              <a:defRPr sz="5000" b="1">
                <a:solidFill>
                  <a:srgbClr val="53585F"/>
                </a:solidFill>
                <a:latin typeface="Calibri"/>
                <a:ea typeface="Calibri"/>
                <a:cs typeface="Calibri"/>
                <a:sym typeface="Calibri"/>
              </a:defRPr>
            </a:pPr>
            <a:r>
              <a:t>2 Sam 11:2ff</a:t>
            </a:r>
            <a:r>
              <a:rPr b="0"/>
              <a:t> - Leads to acting it out</a:t>
            </a:r>
          </a:p>
          <a:p>
            <a:pPr marL="1544052" lvl="2" indent="-655052" algn="l">
              <a:lnSpc>
                <a:spcPct val="110000"/>
              </a:lnSpc>
              <a:buSzPct val="75000"/>
              <a:buChar char="•"/>
              <a:defRPr sz="5000" b="1">
                <a:solidFill>
                  <a:srgbClr val="53585F"/>
                </a:solidFill>
                <a:latin typeface="Calibri"/>
                <a:ea typeface="Calibri"/>
                <a:cs typeface="Calibri"/>
                <a:sym typeface="Calibri"/>
              </a:defRPr>
            </a:pPr>
            <a:r>
              <a:t>Rom 1:24-25 </a:t>
            </a:r>
            <a:r>
              <a:rPr b="0"/>
              <a:t>- It is a LIE. Warps thinking</a:t>
            </a:r>
          </a:p>
        </p:txBody>
      </p:sp>
      <p:sp>
        <p:nvSpPr>
          <p:cNvPr id="177" name="It is a lie about you.…"/>
          <p:cNvSpPr/>
          <p:nvPr/>
        </p:nvSpPr>
        <p:spPr>
          <a:xfrm>
            <a:off x="321634" y="1927564"/>
            <a:ext cx="12361532" cy="7346272"/>
          </a:xfrm>
          <a:prstGeom prst="roundRect">
            <a:avLst>
              <a:gd name="adj" fmla="val 7446"/>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3500" b="1" u="sng">
                <a:latin typeface="Calibri"/>
                <a:ea typeface="Calibri"/>
                <a:cs typeface="Calibri"/>
                <a:sym typeface="Calibri"/>
              </a:defRPr>
            </a:pPr>
            <a:r>
              <a:t>It is a lie about you.</a:t>
            </a:r>
          </a:p>
          <a:p>
            <a:pPr marL="638007" indent="-409407" algn="l">
              <a:buSzPct val="75000"/>
              <a:buChar char="•"/>
              <a:defRPr sz="3500">
                <a:latin typeface="Calibri"/>
                <a:ea typeface="Calibri"/>
                <a:cs typeface="Calibri"/>
                <a:sym typeface="Calibri"/>
              </a:defRPr>
            </a:pPr>
            <a:r>
              <a:t>Pornography tells you lies about yourself, what you deserve, and what you think you should be receiving in a relationship with another person.</a:t>
            </a:r>
          </a:p>
          <a:p>
            <a:pPr marL="638007" indent="-409407" algn="l">
              <a:buSzPct val="75000"/>
              <a:buChar char="•"/>
              <a:defRPr sz="3500">
                <a:latin typeface="Calibri"/>
                <a:ea typeface="Calibri"/>
                <a:cs typeface="Calibri"/>
                <a:sym typeface="Calibri"/>
              </a:defRPr>
            </a:pPr>
            <a:r>
              <a:t>Pornography is completely and utterly self-centered. You are the center of the universe, and should be given whatever you want, whenever you want it. It’s not surprising that many people start to believe and act on these lies.</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Rectangle"/>
          <p:cNvSpPr/>
          <p:nvPr/>
        </p:nvSpPr>
        <p:spPr>
          <a:xfrm>
            <a:off x="-26366" y="385201"/>
            <a:ext cx="13057532" cy="1270001"/>
          </a:xfrm>
          <a:prstGeom prst="rect">
            <a:avLst/>
          </a:prstGeom>
          <a:solidFill>
            <a:schemeClr val="accent5">
              <a:hueOff val="243052"/>
              <a:satOff val="19712"/>
              <a:lumOff val="-10957"/>
            </a:schemeClr>
          </a:solidFill>
          <a:ln w="12700">
            <a:miter lim="400000"/>
          </a:ln>
        </p:spPr>
        <p:txBody>
          <a:bodyPr lIns="50800" tIns="50800" rIns="50800" bIns="50800" anchor="ctr"/>
          <a:lstStyle/>
          <a:p>
            <a:pPr>
              <a:defRPr sz="2600"/>
            </a:pPr>
            <a:endParaRPr/>
          </a:p>
        </p:txBody>
      </p:sp>
      <p:sp>
        <p:nvSpPr>
          <p:cNvPr id="180" name="THE POISON OF PORNOGRAPHY"/>
          <p:cNvSpPr txBox="1"/>
          <p:nvPr/>
        </p:nvSpPr>
        <p:spPr>
          <a:xfrm>
            <a:off x="480209" y="460487"/>
            <a:ext cx="12044382"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49833">
              <a:defRPr sz="7007" b="1">
                <a:latin typeface="Calibri"/>
                <a:ea typeface="Calibri"/>
                <a:cs typeface="Calibri"/>
                <a:sym typeface="Calibri"/>
              </a:defRPr>
            </a:lvl1pPr>
          </a:lstStyle>
          <a:p>
            <a:r>
              <a:t>THE POISON OF PORNOGRAPHY</a:t>
            </a:r>
          </a:p>
        </p:txBody>
      </p:sp>
      <p:sp>
        <p:nvSpPr>
          <p:cNvPr id="181" name="Spiritually:…"/>
          <p:cNvSpPr txBox="1"/>
          <p:nvPr/>
        </p:nvSpPr>
        <p:spPr>
          <a:xfrm>
            <a:off x="480209" y="2084018"/>
            <a:ext cx="12044382" cy="7297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655052" indent="-655052" algn="l">
              <a:lnSpc>
                <a:spcPct val="110000"/>
              </a:lnSpc>
              <a:buSzPct val="75000"/>
              <a:buChar char="•"/>
              <a:defRPr sz="5000">
                <a:solidFill>
                  <a:srgbClr val="53585F"/>
                </a:solidFill>
                <a:latin typeface="Calibri"/>
                <a:ea typeface="Calibri"/>
                <a:cs typeface="Calibri"/>
                <a:sym typeface="Calibri"/>
              </a:defRPr>
            </a:pPr>
            <a:r>
              <a:t>Spiritually: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Mt 5:28 </a:t>
            </a:r>
            <a:r>
              <a:rPr b="0"/>
              <a:t>- It is lust. It is sin.</a:t>
            </a:r>
          </a:p>
          <a:p>
            <a:pPr marL="1544052" lvl="2" indent="-655052" algn="l">
              <a:lnSpc>
                <a:spcPct val="110000"/>
              </a:lnSpc>
              <a:buSzPct val="75000"/>
              <a:buChar char="•"/>
              <a:defRPr sz="5000" b="1">
                <a:solidFill>
                  <a:srgbClr val="53585F"/>
                </a:solidFill>
                <a:latin typeface="Calibri"/>
                <a:ea typeface="Calibri"/>
                <a:cs typeface="Calibri"/>
                <a:sym typeface="Calibri"/>
              </a:defRPr>
            </a:pPr>
            <a:r>
              <a:t>Ps 32:3-4 </a:t>
            </a:r>
            <a:r>
              <a:rPr b="0"/>
              <a:t>- The guilt can cripple you.</a:t>
            </a:r>
          </a:p>
          <a:p>
            <a:pPr marL="1544052" lvl="2" indent="-655052" algn="l">
              <a:lnSpc>
                <a:spcPct val="110000"/>
              </a:lnSpc>
              <a:buSzPct val="75000"/>
              <a:buChar char="•"/>
              <a:defRPr sz="5000" b="1">
                <a:solidFill>
                  <a:srgbClr val="53585F"/>
                </a:solidFill>
                <a:latin typeface="Calibri"/>
                <a:ea typeface="Calibri"/>
                <a:cs typeface="Calibri"/>
                <a:sym typeface="Calibri"/>
              </a:defRPr>
            </a:pPr>
            <a:r>
              <a:t>Gen 2:24-25 </a:t>
            </a:r>
            <a:r>
              <a:rPr b="0"/>
              <a:t>- Destroys God’s good gift</a:t>
            </a:r>
          </a:p>
          <a:p>
            <a:pPr marL="655052" indent="-655052" algn="l">
              <a:lnSpc>
                <a:spcPct val="110000"/>
              </a:lnSpc>
              <a:buSzPct val="75000"/>
              <a:buChar char="•"/>
              <a:defRPr sz="5000" b="1">
                <a:solidFill>
                  <a:srgbClr val="53585F"/>
                </a:solidFill>
                <a:latin typeface="Calibri"/>
                <a:ea typeface="Calibri"/>
                <a:cs typeface="Calibri"/>
                <a:sym typeface="Calibri"/>
              </a:defRPr>
            </a:pPr>
            <a:r>
              <a:rPr b="0"/>
              <a:t>Mentally/Physically:</a:t>
            </a:r>
          </a:p>
          <a:p>
            <a:pPr marL="1544052" lvl="2" indent="-655052" algn="l">
              <a:lnSpc>
                <a:spcPct val="110000"/>
              </a:lnSpc>
              <a:buSzPct val="75000"/>
              <a:buChar char="•"/>
              <a:defRPr sz="5000" b="1">
                <a:solidFill>
                  <a:srgbClr val="53585F"/>
                </a:solidFill>
                <a:latin typeface="Calibri"/>
                <a:ea typeface="Calibri"/>
                <a:cs typeface="Calibri"/>
                <a:sym typeface="Calibri"/>
              </a:defRPr>
            </a:pPr>
            <a:r>
              <a:t>2 Pt 2:14,19</a:t>
            </a:r>
            <a:r>
              <a:rPr b="0"/>
              <a:t> - Addictive &amp; progressive</a:t>
            </a:r>
          </a:p>
          <a:p>
            <a:pPr marL="1544052" lvl="2" indent="-655052" algn="l">
              <a:lnSpc>
                <a:spcPct val="110000"/>
              </a:lnSpc>
              <a:buSzPct val="75000"/>
              <a:buChar char="•"/>
              <a:defRPr sz="5000" b="1">
                <a:solidFill>
                  <a:srgbClr val="53585F"/>
                </a:solidFill>
                <a:latin typeface="Calibri"/>
                <a:ea typeface="Calibri"/>
                <a:cs typeface="Calibri"/>
                <a:sym typeface="Calibri"/>
              </a:defRPr>
            </a:pPr>
            <a:r>
              <a:t>2 Sam 11:2ff</a:t>
            </a:r>
            <a:r>
              <a:rPr b="0"/>
              <a:t> - Leads to acting it out</a:t>
            </a:r>
          </a:p>
          <a:p>
            <a:pPr marL="1544052" lvl="2" indent="-655052" algn="l">
              <a:lnSpc>
                <a:spcPct val="110000"/>
              </a:lnSpc>
              <a:buSzPct val="75000"/>
              <a:buChar char="•"/>
              <a:defRPr sz="5000" b="1">
                <a:solidFill>
                  <a:srgbClr val="53585F"/>
                </a:solidFill>
                <a:latin typeface="Calibri"/>
                <a:ea typeface="Calibri"/>
                <a:cs typeface="Calibri"/>
                <a:sym typeface="Calibri"/>
              </a:defRPr>
            </a:pPr>
            <a:r>
              <a:t>Rom 1:24-25 </a:t>
            </a:r>
            <a:r>
              <a:rPr b="0"/>
              <a:t>- It is a LIE. Warps thinking</a:t>
            </a:r>
          </a:p>
        </p:txBody>
      </p:sp>
      <p:sp>
        <p:nvSpPr>
          <p:cNvPr id="182" name="It is a lie about consequences.…"/>
          <p:cNvSpPr/>
          <p:nvPr/>
        </p:nvSpPr>
        <p:spPr>
          <a:xfrm>
            <a:off x="321634" y="1927564"/>
            <a:ext cx="12361532" cy="7346272"/>
          </a:xfrm>
          <a:prstGeom prst="roundRect">
            <a:avLst>
              <a:gd name="adj" fmla="val 7446"/>
            </a:avLst>
          </a:prstGeom>
          <a:solidFill>
            <a:schemeClr val="accent5">
              <a:hueOff val="243052"/>
              <a:satOff val="19712"/>
              <a:lumOff val="-10957"/>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3500" b="1" u="sng">
                <a:latin typeface="Calibri"/>
                <a:ea typeface="Calibri"/>
                <a:cs typeface="Calibri"/>
                <a:sym typeface="Calibri"/>
              </a:defRPr>
            </a:pPr>
            <a:r>
              <a:t>It is a lie about consequences.</a:t>
            </a:r>
          </a:p>
          <a:p>
            <a:pPr marL="638007" indent="-409407" algn="l">
              <a:buSzPct val="75000"/>
              <a:buChar char="•"/>
              <a:defRPr sz="3500">
                <a:latin typeface="Calibri"/>
                <a:ea typeface="Calibri"/>
                <a:cs typeface="Calibri"/>
                <a:sym typeface="Calibri"/>
              </a:defRPr>
            </a:pPr>
            <a:r>
              <a:t>Pornogaphy makers intentionally cut out the horrific consequences of what is happening on screen. It’s like cigarette companies not featuring all the lung cancer, disease, violence, and poverty that can come with smoking.</a:t>
            </a:r>
          </a:p>
          <a:p>
            <a:pPr marL="638007" indent="-409407" algn="l">
              <a:buSzPct val="75000"/>
              <a:buChar char="•"/>
              <a:defRPr sz="3500">
                <a:latin typeface="Calibri"/>
                <a:ea typeface="Calibri"/>
                <a:cs typeface="Calibri"/>
                <a:sym typeface="Calibri"/>
              </a:defRPr>
            </a:pPr>
            <a:r>
              <a:t>Pornography lies to you and tells you that you can get away just fine—no harm, no foul. This could not be farther from the truth. Pornography has terrible and lasting consequences for the people that make it and the people that view it.</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xmlns:m="http://schemas.openxmlformats.org/officeDocument/2006/math" xmlns:a14="http://schemas.microsoft.com/office/drawing/2010/main">
      <p:transition spd="fast">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1508</Words>
  <Application>Microsoft Office PowerPoint</Application>
  <PresentationFormat>Custom</PresentationFormat>
  <Paragraphs>177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Helvetica Light</vt:lpstr>
      <vt:lpstr>Helvetica Neue</vt:lpstr>
      <vt:lpstr>Black</vt:lpstr>
      <vt:lpstr>PowerPoint Presentation</vt:lpstr>
      <vt:lpstr>OVERCOMING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2019-08-11T22:18:15Z</dcterms:modified>
</cp:coreProperties>
</file>