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94" r:id="rId2"/>
    <p:sldId id="257" r:id="rId3"/>
    <p:sldId id="259" r:id="rId4"/>
    <p:sldId id="260" r:id="rId5"/>
    <p:sldId id="261" r:id="rId6"/>
    <p:sldId id="262" r:id="rId7"/>
    <p:sldId id="263" r:id="rId8"/>
    <p:sldId id="264" r:id="rId9"/>
    <p:sldId id="265" r:id="rId10"/>
    <p:sldId id="267" r:id="rId11"/>
    <p:sldId id="270" r:id="rId12"/>
    <p:sldId id="273" r:id="rId13"/>
    <p:sldId id="274" r:id="rId14"/>
    <p:sldId id="275" r:id="rId15"/>
    <p:sldId id="276" r:id="rId16"/>
    <p:sldId id="277" r:id="rId17"/>
    <p:sldId id="279" r:id="rId18"/>
    <p:sldId id="280" r:id="rId19"/>
    <p:sldId id="283" r:id="rId20"/>
    <p:sldId id="285" r:id="rId21"/>
    <p:sldId id="286" r:id="rId22"/>
    <p:sldId id="287" r:id="rId23"/>
    <p:sldId id="288" r:id="rId24"/>
    <p:sldId id="289" r:id="rId25"/>
    <p:sldId id="291" r:id="rId26"/>
    <p:sldId id="292"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2294-493D-41A4-B720-FB642D669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4DCF3-178B-4337-BA89-84F3A3D01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64A128-D33E-4BC2-A90D-DFA2F8BA4841}"/>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3FBC022D-2CDC-4A68-825D-C10EC5225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0BEF-B22F-4DA3-8E90-1420A4CB6C45}"/>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890603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B523-C52C-435B-95C6-6370ECFFD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3D2CF-2595-4FF4-896F-DB14946D8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87D2A-738E-4F39-A9D7-4A0686BE752B}"/>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CE40DA8F-4CEB-49BA-83D8-F2476A566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98615-254F-41E0-832D-B5E50A17031A}"/>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3102341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58CA3-833A-40B4-A3BA-A123E8E6C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125338-6CE2-4F79-9D3B-89B2646EB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100EC-AFE9-46AB-A11E-D078D163E9CB}"/>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8621F519-D8E2-4D32-8907-9C1149EE5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404AB-FBC1-4094-8D88-7D464CF39475}"/>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848635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solidFill>
                  <a:schemeClr val="accent4">
                    <a:lumMod val="60000"/>
                    <a:lumOff val="40000"/>
                  </a:schemeClr>
                </a:solidFill>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65327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C221-3E69-46D1-8912-B9C580000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10EF5-E0A0-4239-8AB8-7BA1E316FC8E}"/>
              </a:ext>
            </a:extLst>
          </p:cNvPr>
          <p:cNvSpPr>
            <a:spLocks noGrp="1"/>
          </p:cNvSpPr>
          <p:nvPr>
            <p:ph idx="1"/>
          </p:nvPr>
        </p:nvSpPr>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05CAC-8F9A-4405-A9D1-6AA47758F8ED}"/>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F660B3F7-D651-4621-864B-EDC06415F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C7C5B-F3A5-4596-8F6C-73EC19C919FE}"/>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42859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BC19-D77A-4049-A977-42DB0A753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9CD008-7950-4E8C-9D78-BAF6F4170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BC199-73CC-4105-8E34-46FACF0B0845}"/>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1494D2AA-7797-4DD4-AAC3-970FB696F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7F076-3F85-481A-AFFC-A47612295C97}"/>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420114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41BE-3C30-4ACE-8FE9-1366A9056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FEA98-2C33-4F2E-8BF1-1C87035C9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300EC6-5EB9-470A-8638-C850181FF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A08658-10D2-4389-B570-4B3A62997A5B}"/>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6" name="Footer Placeholder 5">
            <a:extLst>
              <a:ext uri="{FF2B5EF4-FFF2-40B4-BE49-F238E27FC236}">
                <a16:creationId xmlns:a16="http://schemas.microsoft.com/office/drawing/2014/main" id="{6029CFB3-BDB4-4673-91BE-8A797826A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C714-318C-4D54-AEE4-C69D46268EFB}"/>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72137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EE1D-67A1-44B1-86DA-69CB54E4FD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A28D3-5615-4DF4-A790-7E783534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ABB40-52CF-4640-A5C7-BD11B3E2E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4ADDE7-21B9-4097-AE65-1DDD18E7B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B9E75-A1C4-497E-BDA0-D26E2AD03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742399-B3CE-4641-B974-96F821D47D80}"/>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8" name="Footer Placeholder 7">
            <a:extLst>
              <a:ext uri="{FF2B5EF4-FFF2-40B4-BE49-F238E27FC236}">
                <a16:creationId xmlns:a16="http://schemas.microsoft.com/office/drawing/2014/main" id="{D7BCEAB4-060D-4D78-A681-BD9262A2F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BF000-6B63-4BDB-B5D6-0CAC12354BDF}"/>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82742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2EC1-6155-4312-A9C1-C070430F1F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C8AB6-577D-4251-8C81-70CD4EA22A96}"/>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4" name="Footer Placeholder 3">
            <a:extLst>
              <a:ext uri="{FF2B5EF4-FFF2-40B4-BE49-F238E27FC236}">
                <a16:creationId xmlns:a16="http://schemas.microsoft.com/office/drawing/2014/main" id="{B25BF940-7904-47E7-87BF-4EA83F14F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1138E-14D7-4D16-A4EC-1C455BAE23F7}"/>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1925901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1FE6E-DD59-4CB5-9CF5-EBC17B1E270C}"/>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3" name="Footer Placeholder 2">
            <a:extLst>
              <a:ext uri="{FF2B5EF4-FFF2-40B4-BE49-F238E27FC236}">
                <a16:creationId xmlns:a16="http://schemas.microsoft.com/office/drawing/2014/main" id="{E931BBBC-E305-4D69-806C-87360BE253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BC62E9-9038-4887-A46A-09B9C4760DF2}"/>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1442141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65B8-5820-4A4C-AD3B-0583585B0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6C25ED-10FA-48CB-940F-B4E5E18F8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B5154-A717-4333-A806-F94212D2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05CA3-E8BA-4287-BD2C-63D45A4DE9E2}"/>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6" name="Footer Placeholder 5">
            <a:extLst>
              <a:ext uri="{FF2B5EF4-FFF2-40B4-BE49-F238E27FC236}">
                <a16:creationId xmlns:a16="http://schemas.microsoft.com/office/drawing/2014/main" id="{88C907F5-067F-437B-9673-86823852B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5B2C6-0A00-4CCF-A937-8A8FBB975332}"/>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381391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8639-1953-4AED-A88E-9C4431389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D2C86-F424-4717-9D01-FB60B5F1A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E978F-127B-46E1-B8D3-1E4BE8E41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178AA-5D75-44EF-816D-85A437FB2D84}"/>
              </a:ext>
            </a:extLst>
          </p:cNvPr>
          <p:cNvSpPr>
            <a:spLocks noGrp="1"/>
          </p:cNvSpPr>
          <p:nvPr>
            <p:ph type="dt" sz="half" idx="10"/>
          </p:nvPr>
        </p:nvSpPr>
        <p:spPr/>
        <p:txBody>
          <a:bodyPr/>
          <a:lstStyle/>
          <a:p>
            <a:fld id="{E3F0B009-EB8F-47A8-8FF3-544C92E0EEE5}" type="datetimeFigureOut">
              <a:rPr lang="en-US" smtClean="0"/>
              <a:t>8/11/2019</a:t>
            </a:fld>
            <a:endParaRPr lang="en-US"/>
          </a:p>
        </p:txBody>
      </p:sp>
      <p:sp>
        <p:nvSpPr>
          <p:cNvPr id="6" name="Footer Placeholder 5">
            <a:extLst>
              <a:ext uri="{FF2B5EF4-FFF2-40B4-BE49-F238E27FC236}">
                <a16:creationId xmlns:a16="http://schemas.microsoft.com/office/drawing/2014/main" id="{866D9466-6E60-47E8-9033-898598DB8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5836-D2FB-4CCF-93A3-34DD30F0893D}"/>
              </a:ext>
            </a:extLst>
          </p:cNvPr>
          <p:cNvSpPr>
            <a:spLocks noGrp="1"/>
          </p:cNvSpPr>
          <p:nvPr>
            <p:ph type="sldNum" sz="quarter" idx="12"/>
          </p:nvPr>
        </p:nvSpPr>
        <p:spPr/>
        <p:txBody>
          <a:bodyPr/>
          <a:lstStyle/>
          <a:p>
            <a:fld id="{5BF0015D-2738-4648-8F3C-8806512A1E61}" type="slidenum">
              <a:rPr lang="en-US" smtClean="0"/>
              <a:t>‹#›</a:t>
            </a:fld>
            <a:endParaRPr lang="en-US"/>
          </a:p>
        </p:txBody>
      </p:sp>
    </p:spTree>
    <p:extLst>
      <p:ext uri="{BB962C8B-B14F-4D97-AF65-F5344CB8AC3E}">
        <p14:creationId xmlns:p14="http://schemas.microsoft.com/office/powerpoint/2010/main" val="3499809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204C9-26AA-4806-97A3-5E4967A2D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CB37A-723A-4CA5-AD25-6717C4DA3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77049-BF63-469E-92E6-80FE4A5A2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0B009-EB8F-47A8-8FF3-544C92E0EEE5}" type="datetimeFigureOut">
              <a:rPr lang="en-US" smtClean="0"/>
              <a:t>8/11/2019</a:t>
            </a:fld>
            <a:endParaRPr lang="en-US"/>
          </a:p>
        </p:txBody>
      </p:sp>
      <p:sp>
        <p:nvSpPr>
          <p:cNvPr id="5" name="Footer Placeholder 4">
            <a:extLst>
              <a:ext uri="{FF2B5EF4-FFF2-40B4-BE49-F238E27FC236}">
                <a16:creationId xmlns:a16="http://schemas.microsoft.com/office/drawing/2014/main" id="{35610159-1B87-495C-BDC0-EAFF7DECC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E4A4B-F9F9-4AC1-89F7-D6CA8A9D6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0015D-2738-4648-8F3C-8806512A1E61}" type="slidenum">
              <a:rPr lang="en-US" smtClean="0"/>
              <a:t>‹#›</a:t>
            </a:fld>
            <a:endParaRPr lang="en-US"/>
          </a:p>
        </p:txBody>
      </p:sp>
      <p:sp>
        <p:nvSpPr>
          <p:cNvPr id="7" name="Rectangle 6">
            <a:extLst>
              <a:ext uri="{FF2B5EF4-FFF2-40B4-BE49-F238E27FC236}">
                <a16:creationId xmlns:a16="http://schemas.microsoft.com/office/drawing/2014/main" id="{90EDB999-310F-46A6-9BF3-50A89E39827A}"/>
              </a:ext>
            </a:extLst>
          </p:cNvPr>
          <p:cNvSpPr/>
          <p:nvPr userDrawn="1"/>
        </p:nvSpPr>
        <p:spPr>
          <a:xfrm>
            <a:off x="-7961" y="1583140"/>
            <a:ext cx="12192000" cy="5274860"/>
          </a:xfrm>
          <a:prstGeom prst="rect">
            <a:avLst/>
          </a:prstGeom>
          <a:blipFill>
            <a:blip r:embed="rId14"/>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C298F468-6FCE-4344-B2BC-F66EAC60B972}"/>
              </a:ext>
            </a:extLst>
          </p:cNvPr>
          <p:cNvSpPr/>
          <p:nvPr userDrawn="1"/>
        </p:nvSpPr>
        <p:spPr>
          <a:xfrm>
            <a:off x="7961" y="1"/>
            <a:ext cx="12192000" cy="1689100"/>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4"/>
              </a:solidFill>
            </a:endParaRPr>
          </a:p>
        </p:txBody>
      </p:sp>
    </p:spTree>
    <p:extLst>
      <p:ext uri="{BB962C8B-B14F-4D97-AF65-F5344CB8AC3E}">
        <p14:creationId xmlns:p14="http://schemas.microsoft.com/office/powerpoint/2010/main" val="1850987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A885-B12C-450A-AE6D-6ACF86BFF3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700E75-9301-4A4C-9C1D-6CF234DB3172}"/>
              </a:ext>
            </a:extLst>
          </p:cNvPr>
          <p:cNvSpPr>
            <a:spLocks noGrp="1"/>
          </p:cNvSpPr>
          <p:nvPr>
            <p:ph idx="1"/>
          </p:nvPr>
        </p:nvSpPr>
        <p:spPr/>
        <p:txBody>
          <a:bodyPr/>
          <a:lstStyle/>
          <a:p>
            <a:endParaRPr lang="en-US"/>
          </a:p>
        </p:txBody>
      </p:sp>
      <p:pic>
        <p:nvPicPr>
          <p:cNvPr id="4" name="Content Placeholder 16">
            <a:extLst>
              <a:ext uri="{FF2B5EF4-FFF2-40B4-BE49-F238E27FC236}">
                <a16:creationId xmlns:a16="http://schemas.microsoft.com/office/drawing/2014/main" id="{3E99F475-004D-4AA8-81DF-4408F2FC1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4FDE2710-B52B-461D-B954-B7CE5A66A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2776437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D759-83A0-461F-BABA-8206F5B49E97}"/>
              </a:ext>
            </a:extLst>
          </p:cNvPr>
          <p:cNvSpPr>
            <a:spLocks noGrp="1"/>
          </p:cNvSpPr>
          <p:nvPr>
            <p:ph type="title"/>
          </p:nvPr>
        </p:nvSpPr>
        <p:spPr>
          <a:xfrm>
            <a:off x="0" y="341853"/>
            <a:ext cx="11353800" cy="1348835"/>
          </a:xfrm>
        </p:spPr>
        <p:txBody>
          <a:bodyPr/>
          <a:lstStyle/>
          <a:p>
            <a:r>
              <a:rPr lang="en-US" b="1" dirty="0"/>
              <a:t>“Against You, You Only, Have I Sinned... (Psalm 51)</a:t>
            </a:r>
            <a:endParaRPr lang="en-US" dirty="0"/>
          </a:p>
        </p:txBody>
      </p:sp>
      <p:sp>
        <p:nvSpPr>
          <p:cNvPr id="4" name="Content Placeholder 3">
            <a:extLst>
              <a:ext uri="{FF2B5EF4-FFF2-40B4-BE49-F238E27FC236}">
                <a16:creationId xmlns:a16="http://schemas.microsoft.com/office/drawing/2014/main" id="{2BD232CA-8165-47FE-A97C-C3EA3E06859C}"/>
              </a:ext>
            </a:extLst>
          </p:cNvPr>
          <p:cNvSpPr>
            <a:spLocks noGrp="1"/>
          </p:cNvSpPr>
          <p:nvPr>
            <p:ph sz="half" idx="2"/>
          </p:nvPr>
        </p:nvSpPr>
        <p:spPr>
          <a:xfrm>
            <a:off x="5782101" y="1690688"/>
            <a:ext cx="6096001" cy="4825459"/>
          </a:xfrm>
        </p:spPr>
        <p:txBody>
          <a:bodyPr>
            <a:noAutofit/>
          </a:bodyPr>
          <a:lstStyle/>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Hide your face from my sins,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blot out all my iniquities.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Create in me a clean heart, O God,</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renew a right spirit within me.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Cast me not away from your presence,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take not your Holy Spirit from me.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Restore to me the joy of your salvation,</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uphold me with a willing spirit.</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Then I will teach transgressors your ways,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sinners will return to you.</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Deliver me from </a:t>
            </a:r>
            <a:r>
              <a:rPr lang="en-US" altLang="en-US" sz="1400" b="1" dirty="0" err="1">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bloodguiltiness</a:t>
            </a: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O God,</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O God of my salvation,</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my tongue will sing aloud of your righteousness.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O Lord, open my lips,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and my mouth will declare your praise.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For you will not delight in sacrifice, or I would give it;</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you will not be pleased with a burnt offering.</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The sacrifices of God are a broken spirit;</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a broken and contrite heart, O God, you will not despise.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Do good to Zion in your good pleasure;</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build up the walls of Jerusalem;</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then will you delight in right sacrifices,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in burnt offerings and whole burnt offerings;</a:t>
            </a:r>
            <a:endParaRPr kumimoji="0" lang="en-US" altLang="en-US" sz="1400" b="1" i="0" u="none" strike="noStrike" cap="none" normalizeH="0" baseline="0" dirty="0">
              <a:ln>
                <a:noFill/>
              </a:ln>
              <a:solidFill>
                <a:schemeClr val="accent4"/>
              </a:solidFill>
              <a:effectLst/>
            </a:endParaRPr>
          </a:p>
          <a:p>
            <a:pPr marL="0" lvl="0" indent="457200" eaLnBrk="0" fontAlgn="base" hangingPunct="0">
              <a:lnSpc>
                <a:spcPct val="100000"/>
              </a:lnSpc>
              <a:spcBef>
                <a:spcPct val="0"/>
              </a:spcBef>
              <a:spcAft>
                <a:spcPct val="0"/>
              </a:spcAft>
              <a:buNone/>
            </a:pPr>
            <a:r>
              <a:rPr lang="en-US" altLang="en-US" sz="1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	then bulls will be offered on your altar.</a:t>
            </a:r>
            <a:endParaRPr kumimoji="0" lang="en-US" altLang="en-US" sz="1400" b="1" i="0" u="none" strike="noStrike" cap="none" normalizeH="0" baseline="0" dirty="0">
              <a:ln>
                <a:noFill/>
              </a:ln>
              <a:solidFill>
                <a:schemeClr val="accent4"/>
              </a:solidFill>
              <a:effectLst/>
              <a:latin typeface="Arial" panose="020B0604020202020204" pitchFamily="34" charset="0"/>
            </a:endParaRPr>
          </a:p>
          <a:p>
            <a:endParaRPr lang="en-US" sz="1400" b="1" dirty="0">
              <a:solidFill>
                <a:schemeClr val="accent4"/>
              </a:solidFill>
            </a:endParaRPr>
          </a:p>
        </p:txBody>
      </p:sp>
      <p:sp>
        <p:nvSpPr>
          <p:cNvPr id="5" name="Rectangle 1">
            <a:extLst>
              <a:ext uri="{FF2B5EF4-FFF2-40B4-BE49-F238E27FC236}">
                <a16:creationId xmlns:a16="http://schemas.microsoft.com/office/drawing/2014/main" id="{E104D232-568A-47C6-9051-29AC548488D6}"/>
              </a:ext>
            </a:extLst>
          </p:cNvPr>
          <p:cNvSpPr>
            <a:spLocks noGrp="1" noChangeArrowheads="1"/>
          </p:cNvSpPr>
          <p:nvPr>
            <p:ph sz="half" idx="1"/>
          </p:nvPr>
        </p:nvSpPr>
        <p:spPr bwMode="auto">
          <a:xfrm>
            <a:off x="497006" y="1673315"/>
            <a:ext cx="60960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Have mercy on me, O God,</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according to your steadfast love;</a:t>
            </a:r>
            <a:r>
              <a:rPr kumimoji="0" lang="en-US" altLang="en-US" sz="1600" b="1" i="0" u="none" strike="noStrike" cap="none" normalizeH="0" baseline="0" dirty="0">
                <a:ln>
                  <a:noFill/>
                </a:ln>
                <a:solidFill>
                  <a:schemeClr val="accent4"/>
                </a:solidFill>
                <a:effectLst/>
                <a:ea typeface="Calibri" panose="020F0502020204030204" pitchFamily="34" charset="0"/>
                <a:cs typeface="Times New Roman" panose="02020603050405020304" pitchFamily="18" charset="0"/>
              </a:rPr>
              <a:t> </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according to your abundant mercy</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blot out my transgressions.</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Wash me thoroughly from my iniquity,</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cleanse me from my sin!</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For I know my transgressions,</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my sin is ever before me.</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Against you, you only, have I sinned</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done what is evil in your sight,</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so that you may be justified in your words</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blameless in your judgment.</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Behold, I was brought forth in iniquity,</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in sin did my mother conceive me.</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Behold, you delight in truth in the inward being,</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and you teach me wisdom in the secret heart.</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Purge me with hyssop, and I shall be clean;</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wash me, and I shall be whiter than snow.</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Let me hear joy and gladness;</a:t>
            </a:r>
            <a:endParaRPr kumimoji="0" lang="en-US" altLang="en-US" sz="1600" b="1" i="0" u="none" strike="noStrike" cap="none" normalizeH="0" baseline="0" dirty="0">
              <a:ln>
                <a:noFill/>
              </a:ln>
              <a:solidFill>
                <a:schemeClr val="accent4"/>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	let the bones that you have broken rejoice.</a:t>
            </a:r>
            <a:endParaRPr kumimoji="0" lang="en-US" altLang="en-US" sz="1600" b="1" i="0" u="none" strike="noStrike" cap="none" normalizeH="0" baseline="0" dirty="0">
              <a:ln>
                <a:noFill/>
              </a:ln>
              <a:solidFill>
                <a:schemeClr val="accent4"/>
              </a:solidFill>
              <a:effectLst/>
            </a:endParaRPr>
          </a:p>
        </p:txBody>
      </p:sp>
    </p:spTree>
    <p:extLst>
      <p:ext uri="{BB962C8B-B14F-4D97-AF65-F5344CB8AC3E}">
        <p14:creationId xmlns:p14="http://schemas.microsoft.com/office/powerpoint/2010/main" val="3206981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EAC0-6C33-4105-B9DE-19CBC66C1A3D}"/>
              </a:ext>
            </a:extLst>
          </p:cNvPr>
          <p:cNvSpPr>
            <a:spLocks noGrp="1"/>
          </p:cNvSpPr>
          <p:nvPr>
            <p:ph type="title"/>
          </p:nvPr>
        </p:nvSpPr>
        <p:spPr/>
        <p:txBody>
          <a:bodyPr/>
          <a:lstStyle/>
          <a:p>
            <a:r>
              <a:rPr lang="en-US" b="1" dirty="0"/>
              <a:t>“Against You, You Only, Have I Sinned...</a:t>
            </a:r>
            <a:endParaRPr lang="en-US" dirty="0"/>
          </a:p>
        </p:txBody>
      </p:sp>
      <p:sp>
        <p:nvSpPr>
          <p:cNvPr id="3" name="Content Placeholder 2">
            <a:extLst>
              <a:ext uri="{FF2B5EF4-FFF2-40B4-BE49-F238E27FC236}">
                <a16:creationId xmlns:a16="http://schemas.microsoft.com/office/drawing/2014/main" id="{E0FCF91E-D295-4BDD-AA87-FF784FE97A41}"/>
              </a:ext>
            </a:extLst>
          </p:cNvPr>
          <p:cNvSpPr>
            <a:spLocks noGrp="1"/>
          </p:cNvSpPr>
          <p:nvPr>
            <p:ph sz="half" idx="1"/>
          </p:nvPr>
        </p:nvSpPr>
        <p:spPr>
          <a:xfrm>
            <a:off x="259307" y="1907512"/>
            <a:ext cx="5650174" cy="4991431"/>
          </a:xfrm>
        </p:spPr>
        <p:txBody>
          <a:bodyPr>
            <a:noAutofit/>
          </a:bodyPr>
          <a:lstStyle/>
          <a:p>
            <a:r>
              <a:rPr lang="en-US" sz="2400" dirty="0">
                <a:solidFill>
                  <a:schemeClr val="accent4">
                    <a:lumMod val="40000"/>
                    <a:lumOff val="60000"/>
                  </a:schemeClr>
                </a:solidFill>
              </a:rPr>
              <a:t>Isn’t it interesting what is not in Psalm 51? </a:t>
            </a:r>
          </a:p>
          <a:p>
            <a:r>
              <a:rPr lang="en-US" sz="2400" dirty="0">
                <a:solidFill>
                  <a:schemeClr val="accent4">
                    <a:lumMod val="40000"/>
                    <a:lumOff val="60000"/>
                  </a:schemeClr>
                </a:solidFill>
              </a:rPr>
              <a:t>David had committed adultery, lied, manipulated, and murdered. </a:t>
            </a:r>
          </a:p>
          <a:p>
            <a:r>
              <a:rPr lang="en-US" sz="2400" dirty="0">
                <a:solidFill>
                  <a:schemeClr val="accent4">
                    <a:lumMod val="40000"/>
                    <a:lumOff val="60000"/>
                  </a:schemeClr>
                </a:solidFill>
              </a:rPr>
              <a:t>Yet, in his classic psalm of confession, not one of those sins is specifically identified. </a:t>
            </a:r>
          </a:p>
          <a:p>
            <a:r>
              <a:rPr lang="en-US" sz="2400" dirty="0">
                <a:solidFill>
                  <a:schemeClr val="accent4">
                    <a:lumMod val="40000"/>
                    <a:lumOff val="60000"/>
                  </a:schemeClr>
                </a:solidFill>
              </a:rPr>
              <a:t>Neither Bathsheba nor Uriah is named. </a:t>
            </a:r>
          </a:p>
          <a:p>
            <a:r>
              <a:rPr lang="en-US" sz="2400" dirty="0">
                <a:solidFill>
                  <a:schemeClr val="accent4">
                    <a:lumMod val="40000"/>
                    <a:lumOff val="60000"/>
                  </a:schemeClr>
                </a:solidFill>
              </a:rPr>
              <a:t>Why is that? </a:t>
            </a:r>
          </a:p>
          <a:p>
            <a:r>
              <a:rPr lang="en-US" sz="2400" dirty="0">
                <a:solidFill>
                  <a:schemeClr val="accent4">
                    <a:lumMod val="40000"/>
                    <a:lumOff val="60000"/>
                  </a:schemeClr>
                </a:solidFill>
              </a:rPr>
              <a:t>Because David’s transgressions were serious symptoms of the greatest ailment of all—not treasuring God above every other person, pleasure, and thing. </a:t>
            </a:r>
          </a:p>
        </p:txBody>
      </p:sp>
      <p:sp>
        <p:nvSpPr>
          <p:cNvPr id="4" name="Content Placeholder 3">
            <a:extLst>
              <a:ext uri="{FF2B5EF4-FFF2-40B4-BE49-F238E27FC236}">
                <a16:creationId xmlns:a16="http://schemas.microsoft.com/office/drawing/2014/main" id="{E59E5E9E-1276-4A0A-B85A-CE75029139FD}"/>
              </a:ext>
            </a:extLst>
          </p:cNvPr>
          <p:cNvSpPr>
            <a:spLocks noGrp="1"/>
          </p:cNvSpPr>
          <p:nvPr>
            <p:ph sz="half" idx="2"/>
          </p:nvPr>
        </p:nvSpPr>
        <p:spPr>
          <a:xfrm>
            <a:off x="6096000" y="2627147"/>
            <a:ext cx="6019798" cy="3865728"/>
          </a:xfrm>
        </p:spPr>
        <p:txBody>
          <a:bodyPr>
            <a:normAutofit fontScale="85000" lnSpcReduction="20000"/>
          </a:bodyPr>
          <a:lstStyle/>
          <a:p>
            <a:pPr marL="0" indent="0">
              <a:buNone/>
            </a:pPr>
            <a:r>
              <a:rPr lang="en-US" b="1" dirty="0">
                <a:solidFill>
                  <a:schemeClr val="accent6">
                    <a:lumMod val="60000"/>
                    <a:lumOff val="40000"/>
                  </a:schemeClr>
                </a:solidFill>
              </a:rPr>
              <a:t>I know my transgressions,</a:t>
            </a:r>
          </a:p>
          <a:p>
            <a:pPr marL="0" indent="0">
              <a:buNone/>
            </a:pPr>
            <a:r>
              <a:rPr lang="en-US" b="1" dirty="0">
                <a:solidFill>
                  <a:schemeClr val="accent6">
                    <a:lumMod val="60000"/>
                    <a:lumOff val="40000"/>
                  </a:schemeClr>
                </a:solidFill>
              </a:rPr>
              <a:t>	and my sin is ever before me.</a:t>
            </a:r>
          </a:p>
          <a:p>
            <a:pPr marL="0" indent="0">
              <a:buNone/>
            </a:pPr>
            <a:r>
              <a:rPr lang="en-US" b="1" dirty="0">
                <a:solidFill>
                  <a:schemeClr val="accent6">
                    <a:lumMod val="60000"/>
                    <a:lumOff val="40000"/>
                  </a:schemeClr>
                </a:solidFill>
              </a:rPr>
              <a:t>Against you, you only, have I sinned</a:t>
            </a:r>
          </a:p>
          <a:p>
            <a:pPr marL="0" indent="0">
              <a:buNone/>
            </a:pPr>
            <a:r>
              <a:rPr lang="en-US" b="1" dirty="0">
                <a:solidFill>
                  <a:schemeClr val="accent6">
                    <a:lumMod val="60000"/>
                    <a:lumOff val="40000"/>
                  </a:schemeClr>
                </a:solidFill>
              </a:rPr>
              <a:t>	and done what is evil in your sight. </a:t>
            </a:r>
          </a:p>
          <a:p>
            <a:pPr marL="0" indent="0">
              <a:buNone/>
            </a:pPr>
            <a:r>
              <a:rPr lang="en-US" b="1" dirty="0">
                <a:solidFill>
                  <a:schemeClr val="accent6">
                    <a:lumMod val="60000"/>
                    <a:lumOff val="40000"/>
                  </a:schemeClr>
                </a:solidFill>
              </a:rPr>
              <a:t>Create in me a clean heart, O God,</a:t>
            </a:r>
          </a:p>
          <a:p>
            <a:pPr marL="0" indent="0">
              <a:buNone/>
            </a:pPr>
            <a:r>
              <a:rPr lang="en-US" b="1" dirty="0">
                <a:solidFill>
                  <a:schemeClr val="accent6">
                    <a:lumMod val="60000"/>
                    <a:lumOff val="40000"/>
                  </a:schemeClr>
                </a:solidFill>
              </a:rPr>
              <a:t>	and renew a right spirit within me.</a:t>
            </a:r>
          </a:p>
          <a:p>
            <a:pPr marL="0" indent="0">
              <a:buNone/>
            </a:pPr>
            <a:r>
              <a:rPr lang="en-US" b="1" dirty="0">
                <a:solidFill>
                  <a:schemeClr val="accent6">
                    <a:lumMod val="60000"/>
                    <a:lumOff val="40000"/>
                  </a:schemeClr>
                </a:solidFill>
              </a:rPr>
              <a:t>Cast me not away from your presence,</a:t>
            </a:r>
          </a:p>
          <a:p>
            <a:pPr marL="0" indent="0">
              <a:buNone/>
            </a:pPr>
            <a:r>
              <a:rPr lang="en-US" b="1" dirty="0">
                <a:solidFill>
                  <a:schemeClr val="accent6">
                    <a:lumMod val="60000"/>
                    <a:lumOff val="40000"/>
                  </a:schemeClr>
                </a:solidFill>
              </a:rPr>
              <a:t>	and take not your Holy Spirit from me.</a:t>
            </a:r>
          </a:p>
          <a:p>
            <a:pPr marL="0" indent="0">
              <a:buNone/>
            </a:pPr>
            <a:r>
              <a:rPr lang="en-US" b="1" dirty="0">
                <a:solidFill>
                  <a:schemeClr val="accent6">
                    <a:lumMod val="60000"/>
                    <a:lumOff val="40000"/>
                  </a:schemeClr>
                </a:solidFill>
              </a:rPr>
              <a:t>Restore to me the joy of your salvation,</a:t>
            </a:r>
          </a:p>
          <a:p>
            <a:pPr marL="0" indent="0">
              <a:buNone/>
            </a:pPr>
            <a:r>
              <a:rPr lang="en-US" b="1" dirty="0">
                <a:solidFill>
                  <a:schemeClr val="accent6">
                    <a:lumMod val="60000"/>
                    <a:lumOff val="40000"/>
                  </a:schemeClr>
                </a:solidFill>
              </a:rPr>
              <a:t>	and uphold me with a willing spirit.</a:t>
            </a:r>
          </a:p>
          <a:p>
            <a:endParaRPr lang="en-US" b="1" dirty="0">
              <a:solidFill>
                <a:schemeClr val="accent6">
                  <a:lumMod val="60000"/>
                  <a:lumOff val="40000"/>
                </a:schemeClr>
              </a:solidFill>
            </a:endParaRPr>
          </a:p>
        </p:txBody>
      </p:sp>
      <p:pic>
        <p:nvPicPr>
          <p:cNvPr id="4100" name="irc_mi" descr="Related image">
            <a:extLst>
              <a:ext uri="{FF2B5EF4-FFF2-40B4-BE49-F238E27FC236}">
                <a16:creationId xmlns:a16="http://schemas.microsoft.com/office/drawing/2014/main" id="{9E93ACB8-09E7-434F-856C-1DEBB1A4B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337" y="0"/>
            <a:ext cx="2462663" cy="277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775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1490-AB7A-4E4C-93BA-0ABB86FB6BCB}"/>
              </a:ext>
            </a:extLst>
          </p:cNvPr>
          <p:cNvSpPr>
            <a:spLocks noGrp="1"/>
          </p:cNvSpPr>
          <p:nvPr>
            <p:ph type="title"/>
          </p:nvPr>
        </p:nvSpPr>
        <p:spPr>
          <a:xfrm>
            <a:off x="0" y="265112"/>
            <a:ext cx="10515600" cy="1325563"/>
          </a:xfrm>
        </p:spPr>
        <p:txBody>
          <a:bodyPr/>
          <a:lstStyle/>
          <a:p>
            <a:r>
              <a:rPr lang="en-US" b="1" dirty="0"/>
              <a:t>Against You, You Only, Have I Sinned...</a:t>
            </a:r>
            <a:endParaRPr lang="en-US" dirty="0"/>
          </a:p>
        </p:txBody>
      </p:sp>
      <p:sp>
        <p:nvSpPr>
          <p:cNvPr id="3" name="Content Placeholder 2">
            <a:extLst>
              <a:ext uri="{FF2B5EF4-FFF2-40B4-BE49-F238E27FC236}">
                <a16:creationId xmlns:a16="http://schemas.microsoft.com/office/drawing/2014/main" id="{40E22279-C9ED-45BD-A6BC-7B0C85F9133E}"/>
              </a:ext>
            </a:extLst>
          </p:cNvPr>
          <p:cNvSpPr>
            <a:spLocks noGrp="1"/>
          </p:cNvSpPr>
          <p:nvPr>
            <p:ph idx="1"/>
          </p:nvPr>
        </p:nvSpPr>
        <p:spPr>
          <a:xfrm>
            <a:off x="0" y="1833988"/>
            <a:ext cx="11941792" cy="4926843"/>
          </a:xfrm>
        </p:spPr>
        <p:txBody>
          <a:bodyPr>
            <a:normAutofit fontScale="92500" lnSpcReduction="20000"/>
          </a:bodyPr>
          <a:lstStyle/>
          <a:p>
            <a:r>
              <a:rPr lang="en-US" dirty="0"/>
              <a:t>David’s sin did not stem from ignorance. </a:t>
            </a:r>
          </a:p>
          <a:p>
            <a:r>
              <a:rPr lang="en-US" dirty="0"/>
              <a:t>David’s shortcoming was not the result of a long-held, deep-seated disagreement with the laws of God. </a:t>
            </a:r>
          </a:p>
          <a:p>
            <a:r>
              <a:rPr lang="en-US" dirty="0"/>
              <a:t>He was a man after God’s own heart!</a:t>
            </a:r>
          </a:p>
          <a:p>
            <a:r>
              <a:rPr lang="en-US" dirty="0"/>
              <a:t>But on that night, David wanted illicit sexual gratification more than he wanted God. </a:t>
            </a:r>
          </a:p>
          <a:p>
            <a:r>
              <a:rPr lang="en-US" dirty="0"/>
              <a:t>In the days that followed, David guarded his sinful secret more than he guarded his covenant with God. </a:t>
            </a:r>
          </a:p>
          <a:p>
            <a:r>
              <a:rPr lang="en-US" dirty="0"/>
              <a:t>When the situation grew desperate, David feared the awful truth being revealed more than he feared God. </a:t>
            </a:r>
          </a:p>
          <a:p>
            <a:r>
              <a:rPr lang="en-US" dirty="0"/>
              <a:t>When backed into a corner, David demonstrated more of a willingness to shed innocent blood than to honestly and penitently cast himself before the feet of the God who already knew what David had done. </a:t>
            </a:r>
          </a:p>
          <a:p>
            <a:r>
              <a:rPr lang="en-US" dirty="0"/>
              <a:t>David was exactly right when he confessed, “I have sinned against the LORD” (2 Sam 12:13).</a:t>
            </a:r>
          </a:p>
          <a:p>
            <a:endParaRPr lang="en-US" dirty="0"/>
          </a:p>
        </p:txBody>
      </p:sp>
      <p:pic>
        <p:nvPicPr>
          <p:cNvPr id="5" name="Picture 4">
            <a:extLst>
              <a:ext uri="{FF2B5EF4-FFF2-40B4-BE49-F238E27FC236}">
                <a16:creationId xmlns:a16="http://schemas.microsoft.com/office/drawing/2014/main" id="{085D36D2-BA65-4AA3-97E3-4ACD58FF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3" y="111966"/>
            <a:ext cx="3645159" cy="20291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7789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950D-78AE-4F5C-9AB6-176A068B96F0}"/>
              </a:ext>
            </a:extLst>
          </p:cNvPr>
          <p:cNvSpPr>
            <a:spLocks noGrp="1"/>
          </p:cNvSpPr>
          <p:nvPr>
            <p:ph type="title"/>
          </p:nvPr>
        </p:nvSpPr>
        <p:spPr/>
        <p:txBody>
          <a:bodyPr/>
          <a:lstStyle/>
          <a:p>
            <a:r>
              <a:rPr lang="en-US" b="1" dirty="0"/>
              <a:t>The Personal Side of Temptation</a:t>
            </a:r>
            <a:br>
              <a:rPr lang="en-US" dirty="0"/>
            </a:br>
            <a:endParaRPr lang="en-US" dirty="0"/>
          </a:p>
        </p:txBody>
      </p:sp>
      <p:sp>
        <p:nvSpPr>
          <p:cNvPr id="3" name="Content Placeholder 2">
            <a:extLst>
              <a:ext uri="{FF2B5EF4-FFF2-40B4-BE49-F238E27FC236}">
                <a16:creationId xmlns:a16="http://schemas.microsoft.com/office/drawing/2014/main" id="{3852DA2F-1EA6-4933-BEF8-05B05E239082}"/>
              </a:ext>
            </a:extLst>
          </p:cNvPr>
          <p:cNvSpPr>
            <a:spLocks noGrp="1"/>
          </p:cNvSpPr>
          <p:nvPr>
            <p:ph idx="1"/>
          </p:nvPr>
        </p:nvSpPr>
        <p:spPr>
          <a:xfrm>
            <a:off x="0" y="1742006"/>
            <a:ext cx="7764624" cy="5032375"/>
          </a:xfrm>
        </p:spPr>
        <p:txBody>
          <a:bodyPr>
            <a:normAutofit/>
          </a:bodyPr>
          <a:lstStyle/>
          <a:p>
            <a:r>
              <a:rPr lang="en-US" dirty="0"/>
              <a:t>The same is true for us.</a:t>
            </a:r>
          </a:p>
          <a:p>
            <a:r>
              <a:rPr lang="en-US" dirty="0"/>
              <a:t>The body is not meant for sexual immorality, but for the Lord, and the Lord for the body. (1 Cor 6:13)</a:t>
            </a:r>
          </a:p>
          <a:p>
            <a:r>
              <a:rPr lang="en-US" dirty="0"/>
              <a:t>Put on the Lord Jesus Christ, and make no provision for the flesh, to gratify its desires. (Rom 13:14)</a:t>
            </a:r>
          </a:p>
          <a:p>
            <a:r>
              <a:rPr lang="en-US" dirty="0"/>
              <a:t>God has not called us for impurity, but in holiness. Therefore whoever disregards this, disregards not man but God, who gives his Holy Spirit to you. (1 </a:t>
            </a:r>
            <a:r>
              <a:rPr lang="en-US" dirty="0" err="1"/>
              <a:t>Thes</a:t>
            </a:r>
            <a:r>
              <a:rPr lang="en-US" dirty="0"/>
              <a:t> 4:7-8)</a:t>
            </a:r>
          </a:p>
          <a:p>
            <a:endParaRPr lang="en-US" dirty="0"/>
          </a:p>
        </p:txBody>
      </p:sp>
      <p:pic>
        <p:nvPicPr>
          <p:cNvPr id="9" name="Picture 8" descr="A close up of text on a black background&#10;&#10;Description automatically generated">
            <a:extLst>
              <a:ext uri="{FF2B5EF4-FFF2-40B4-BE49-F238E27FC236}">
                <a16:creationId xmlns:a16="http://schemas.microsoft.com/office/drawing/2014/main" id="{F89591FF-2062-4F5F-BEFB-4FFEF6419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624" y="2369976"/>
            <a:ext cx="4197221" cy="3172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273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61B6-BDFC-464D-AF4B-E693760AD74A}"/>
              </a:ext>
            </a:extLst>
          </p:cNvPr>
          <p:cNvSpPr>
            <a:spLocks noGrp="1"/>
          </p:cNvSpPr>
          <p:nvPr>
            <p:ph type="title"/>
          </p:nvPr>
        </p:nvSpPr>
        <p:spPr/>
        <p:txBody>
          <a:bodyPr/>
          <a:lstStyle/>
          <a:p>
            <a:r>
              <a:rPr lang="en-US" b="1" dirty="0"/>
              <a:t>The Personal Side of Temptation</a:t>
            </a:r>
            <a:endParaRPr lang="en-US" dirty="0"/>
          </a:p>
        </p:txBody>
      </p:sp>
      <p:sp>
        <p:nvSpPr>
          <p:cNvPr id="3" name="Content Placeholder 2">
            <a:extLst>
              <a:ext uri="{FF2B5EF4-FFF2-40B4-BE49-F238E27FC236}">
                <a16:creationId xmlns:a16="http://schemas.microsoft.com/office/drawing/2014/main" id="{56D47F36-F484-4004-A456-6461A9536861}"/>
              </a:ext>
            </a:extLst>
          </p:cNvPr>
          <p:cNvSpPr>
            <a:spLocks noGrp="1"/>
          </p:cNvSpPr>
          <p:nvPr>
            <p:ph idx="1"/>
          </p:nvPr>
        </p:nvSpPr>
        <p:spPr>
          <a:xfrm>
            <a:off x="838200" y="1825624"/>
            <a:ext cx="6176749" cy="5032375"/>
          </a:xfrm>
        </p:spPr>
        <p:txBody>
          <a:bodyPr>
            <a:normAutofit lnSpcReduction="10000"/>
          </a:bodyPr>
          <a:lstStyle/>
          <a:p>
            <a:r>
              <a:rPr lang="en-US" dirty="0"/>
              <a:t>Every day we are faced with decisions, opportunities, tests, and trials. </a:t>
            </a:r>
          </a:p>
          <a:p>
            <a:r>
              <a:rPr lang="en-US" dirty="0"/>
              <a:t>We know what God has said, but will we supplement our knowledge with integrity? </a:t>
            </a:r>
          </a:p>
          <a:p>
            <a:r>
              <a:rPr lang="en-US" dirty="0"/>
              <a:t>We know what God expects, but will we fortify Biblical truth with personal character? </a:t>
            </a:r>
          </a:p>
          <a:p>
            <a:r>
              <a:rPr lang="en-US" dirty="0"/>
              <a:t>We hear preaching about righteousness, self-control and the coming judgment on Sundays, but will we reinforce the facts with faith on Mondays?</a:t>
            </a:r>
          </a:p>
          <a:p>
            <a:pPr marL="0" indent="0">
              <a:buNone/>
            </a:pPr>
            <a:endParaRPr lang="en-US" dirty="0"/>
          </a:p>
          <a:p>
            <a:endParaRPr lang="en-US" dirty="0"/>
          </a:p>
        </p:txBody>
      </p:sp>
      <p:pic>
        <p:nvPicPr>
          <p:cNvPr id="8" name="Picture 7">
            <a:extLst>
              <a:ext uri="{FF2B5EF4-FFF2-40B4-BE49-F238E27FC236}">
                <a16:creationId xmlns:a16="http://schemas.microsoft.com/office/drawing/2014/main" id="{95461700-6DDE-4FD9-93C6-86032871B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50" y="2663890"/>
            <a:ext cx="5327650" cy="2857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1356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4FBB-93C1-4D70-8F52-AEC0CB1CEB01}"/>
              </a:ext>
            </a:extLst>
          </p:cNvPr>
          <p:cNvSpPr>
            <a:spLocks noGrp="1"/>
          </p:cNvSpPr>
          <p:nvPr>
            <p:ph type="title"/>
          </p:nvPr>
        </p:nvSpPr>
        <p:spPr/>
        <p:txBody>
          <a:bodyPr/>
          <a:lstStyle/>
          <a:p>
            <a:r>
              <a:rPr lang="en-US" b="1" dirty="0"/>
              <a:t>The Personal Side of Temptation</a:t>
            </a:r>
            <a:endParaRPr lang="en-US" dirty="0"/>
          </a:p>
        </p:txBody>
      </p:sp>
      <p:sp>
        <p:nvSpPr>
          <p:cNvPr id="3" name="Content Placeholder 2">
            <a:extLst>
              <a:ext uri="{FF2B5EF4-FFF2-40B4-BE49-F238E27FC236}">
                <a16:creationId xmlns:a16="http://schemas.microsoft.com/office/drawing/2014/main" id="{43241928-1F1B-4743-9FD6-EFB3175E4095}"/>
              </a:ext>
            </a:extLst>
          </p:cNvPr>
          <p:cNvSpPr>
            <a:spLocks noGrp="1"/>
          </p:cNvSpPr>
          <p:nvPr>
            <p:ph idx="1"/>
          </p:nvPr>
        </p:nvSpPr>
        <p:spPr>
          <a:xfrm>
            <a:off x="838200" y="1825624"/>
            <a:ext cx="10515600" cy="5032375"/>
          </a:xfrm>
        </p:spPr>
        <p:txBody>
          <a:bodyPr>
            <a:normAutofit/>
          </a:bodyPr>
          <a:lstStyle/>
          <a:p>
            <a:pPr lvl="0"/>
            <a:r>
              <a:rPr lang="en-US" dirty="0"/>
              <a:t>Are the blessings that flow from your connection with God more gratifying than the sinful images that can flow through your connection to the Internet? That is the question! If not, you can so easily find yourself enslaved to pornography.</a:t>
            </a:r>
          </a:p>
          <a:p>
            <a:pPr lvl="0"/>
            <a:r>
              <a:rPr lang="en-US" dirty="0"/>
              <a:t>Late at night, when everyone else is in bed, is the urge to pray stronger than the tugs of sin on the garment of your flesh? If not, sin can so easily seize an opportunity to deceive you.</a:t>
            </a:r>
          </a:p>
          <a:p>
            <a:pPr lvl="0"/>
            <a:r>
              <a:rPr lang="en-US" dirty="0"/>
              <a:t>“Blessed are the pure in heart, for they shall see God” (Matt 5:8). Does that blessed assurance of seeing God mean more to you in the moment than self-centered, self-gratifying immorality? If not, you will continue to do the very thing you hate (Rom 7:15).</a:t>
            </a:r>
          </a:p>
          <a:p>
            <a:endParaRPr lang="en-US" dirty="0"/>
          </a:p>
          <a:p>
            <a:endParaRPr lang="en-US" dirty="0"/>
          </a:p>
        </p:txBody>
      </p:sp>
    </p:spTree>
    <p:extLst>
      <p:ext uri="{BB962C8B-B14F-4D97-AF65-F5344CB8AC3E}">
        <p14:creationId xmlns:p14="http://schemas.microsoft.com/office/powerpoint/2010/main" val="297654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9935-9251-4C48-B9FE-0242CC8BDAB7}"/>
              </a:ext>
            </a:extLst>
          </p:cNvPr>
          <p:cNvSpPr>
            <a:spLocks noGrp="1"/>
          </p:cNvSpPr>
          <p:nvPr>
            <p:ph type="title"/>
          </p:nvPr>
        </p:nvSpPr>
        <p:spPr/>
        <p:txBody>
          <a:bodyPr/>
          <a:lstStyle/>
          <a:p>
            <a:r>
              <a:rPr lang="en-US" b="1" dirty="0"/>
              <a:t>The Personal Side of Temptation</a:t>
            </a:r>
            <a:endParaRPr lang="en-US" dirty="0"/>
          </a:p>
        </p:txBody>
      </p:sp>
      <p:sp>
        <p:nvSpPr>
          <p:cNvPr id="3" name="Content Placeholder 2">
            <a:extLst>
              <a:ext uri="{FF2B5EF4-FFF2-40B4-BE49-F238E27FC236}">
                <a16:creationId xmlns:a16="http://schemas.microsoft.com/office/drawing/2014/main" id="{0761B553-DE54-4316-B079-74B4418C63A6}"/>
              </a:ext>
            </a:extLst>
          </p:cNvPr>
          <p:cNvSpPr>
            <a:spLocks noGrp="1"/>
          </p:cNvSpPr>
          <p:nvPr>
            <p:ph idx="1"/>
          </p:nvPr>
        </p:nvSpPr>
        <p:spPr>
          <a:xfrm>
            <a:off x="838200" y="1825624"/>
            <a:ext cx="10515600" cy="5032375"/>
          </a:xfrm>
        </p:spPr>
        <p:txBody>
          <a:bodyPr>
            <a:normAutofit/>
          </a:bodyPr>
          <a:lstStyle/>
          <a:p>
            <a:r>
              <a:rPr lang="en-US" sz="3600" dirty="0"/>
              <a:t>Until he treasures God as more precious than pornography, he will continue to be in bondage to pornography. </a:t>
            </a:r>
          </a:p>
          <a:p>
            <a:r>
              <a:rPr lang="en-US" sz="3600" dirty="0"/>
              <a:t>Until she cherishes God as more satisfying than the lying and the gossip, she will continue to be enslaved to sins of the tongue. </a:t>
            </a:r>
          </a:p>
          <a:p>
            <a:r>
              <a:rPr lang="en-US" sz="3600" dirty="0"/>
              <a:t>Until the pain of being separated from God is greater than the pain of repentance, he will not give up the adultery.</a:t>
            </a:r>
          </a:p>
          <a:p>
            <a:endParaRPr lang="en-US" sz="3600" dirty="0"/>
          </a:p>
        </p:txBody>
      </p:sp>
    </p:spTree>
    <p:extLst>
      <p:ext uri="{BB962C8B-B14F-4D97-AF65-F5344CB8AC3E}">
        <p14:creationId xmlns:p14="http://schemas.microsoft.com/office/powerpoint/2010/main" val="962507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3B43-E148-41EA-A084-AF271F033766}"/>
              </a:ext>
            </a:extLst>
          </p:cNvPr>
          <p:cNvSpPr>
            <a:spLocks noGrp="1"/>
          </p:cNvSpPr>
          <p:nvPr>
            <p:ph type="title"/>
          </p:nvPr>
        </p:nvSpPr>
        <p:spPr/>
        <p:txBody>
          <a:bodyPr/>
          <a:lstStyle/>
          <a:p>
            <a:r>
              <a:rPr lang="en-US" dirty="0"/>
              <a:t>Psalm 34</a:t>
            </a:r>
          </a:p>
        </p:txBody>
      </p:sp>
      <p:sp>
        <p:nvSpPr>
          <p:cNvPr id="3" name="Content Placeholder 2">
            <a:extLst>
              <a:ext uri="{FF2B5EF4-FFF2-40B4-BE49-F238E27FC236}">
                <a16:creationId xmlns:a16="http://schemas.microsoft.com/office/drawing/2014/main" id="{4ADDCB1F-A02A-4A22-B600-AFA44A81FDD6}"/>
              </a:ext>
            </a:extLst>
          </p:cNvPr>
          <p:cNvSpPr>
            <a:spLocks noGrp="1"/>
          </p:cNvSpPr>
          <p:nvPr>
            <p:ph sz="half" idx="1"/>
          </p:nvPr>
        </p:nvSpPr>
        <p:spPr>
          <a:xfrm>
            <a:off x="136478" y="1825624"/>
            <a:ext cx="5786650" cy="5032375"/>
          </a:xfrm>
        </p:spPr>
        <p:txBody>
          <a:bodyPr>
            <a:noAutofit/>
          </a:bodyPr>
          <a:lstStyle/>
          <a:p>
            <a:pPr marL="0" indent="0">
              <a:buNone/>
            </a:pPr>
            <a:r>
              <a:rPr lang="en-US" sz="2000" dirty="0">
                <a:solidFill>
                  <a:schemeClr val="accent3">
                    <a:lumMod val="20000"/>
                    <a:lumOff val="80000"/>
                  </a:schemeClr>
                </a:solidFill>
              </a:rPr>
              <a:t>I will bless the LORD at all times;</a:t>
            </a:r>
          </a:p>
          <a:p>
            <a:pPr marL="0" indent="0">
              <a:buNone/>
            </a:pPr>
            <a:r>
              <a:rPr lang="en-US" sz="2000" dirty="0">
                <a:solidFill>
                  <a:schemeClr val="accent3">
                    <a:lumMod val="20000"/>
                    <a:lumOff val="80000"/>
                  </a:schemeClr>
                </a:solidFill>
              </a:rPr>
              <a:t>	his praise shall continually be in my mouth.</a:t>
            </a:r>
          </a:p>
          <a:p>
            <a:pPr marL="0" indent="0">
              <a:buNone/>
            </a:pPr>
            <a:r>
              <a:rPr lang="en-US" sz="2000" dirty="0">
                <a:solidFill>
                  <a:schemeClr val="accent3">
                    <a:lumMod val="20000"/>
                    <a:lumOff val="80000"/>
                  </a:schemeClr>
                </a:solidFill>
              </a:rPr>
              <a:t>My soul makes its boast in the LORD;</a:t>
            </a:r>
          </a:p>
          <a:p>
            <a:pPr marL="0" indent="0">
              <a:buNone/>
            </a:pPr>
            <a:r>
              <a:rPr lang="en-US" sz="2000" dirty="0">
                <a:solidFill>
                  <a:schemeClr val="accent3">
                    <a:lumMod val="20000"/>
                    <a:lumOff val="80000"/>
                  </a:schemeClr>
                </a:solidFill>
              </a:rPr>
              <a:t>	let the humble hear and be glad.</a:t>
            </a:r>
          </a:p>
          <a:p>
            <a:pPr marL="0" indent="0">
              <a:buNone/>
            </a:pPr>
            <a:r>
              <a:rPr lang="en-US" sz="2000" dirty="0">
                <a:solidFill>
                  <a:schemeClr val="accent3">
                    <a:lumMod val="20000"/>
                    <a:lumOff val="80000"/>
                  </a:schemeClr>
                </a:solidFill>
              </a:rPr>
              <a:t>Oh, magnify the LORD with me,</a:t>
            </a:r>
          </a:p>
          <a:p>
            <a:pPr marL="0" indent="0">
              <a:buNone/>
            </a:pPr>
            <a:r>
              <a:rPr lang="en-US" sz="2000" dirty="0">
                <a:solidFill>
                  <a:schemeClr val="accent3">
                    <a:lumMod val="20000"/>
                    <a:lumOff val="80000"/>
                  </a:schemeClr>
                </a:solidFill>
              </a:rPr>
              <a:t>	and let us exalt his name together!</a:t>
            </a:r>
          </a:p>
          <a:p>
            <a:pPr marL="0" indent="0">
              <a:buNone/>
            </a:pPr>
            <a:r>
              <a:rPr lang="en-US" sz="2000" dirty="0">
                <a:solidFill>
                  <a:schemeClr val="accent3">
                    <a:lumMod val="20000"/>
                    <a:lumOff val="80000"/>
                  </a:schemeClr>
                </a:solidFill>
              </a:rPr>
              <a:t>I sought the LORD, and he answered me</a:t>
            </a:r>
          </a:p>
          <a:p>
            <a:pPr marL="0" indent="0">
              <a:buNone/>
            </a:pPr>
            <a:r>
              <a:rPr lang="en-US" sz="2000" dirty="0">
                <a:solidFill>
                  <a:schemeClr val="accent3">
                    <a:lumMod val="20000"/>
                    <a:lumOff val="80000"/>
                  </a:schemeClr>
                </a:solidFill>
              </a:rPr>
              <a:t>	and delivered me from all my fears.</a:t>
            </a:r>
          </a:p>
          <a:p>
            <a:pPr marL="0" indent="0">
              <a:buNone/>
            </a:pPr>
            <a:r>
              <a:rPr lang="en-US" sz="2000" dirty="0">
                <a:solidFill>
                  <a:schemeClr val="accent3">
                    <a:lumMod val="20000"/>
                    <a:lumOff val="80000"/>
                  </a:schemeClr>
                </a:solidFill>
              </a:rPr>
              <a:t>Those who look to him are radiant,</a:t>
            </a:r>
          </a:p>
          <a:p>
            <a:pPr marL="0" indent="0">
              <a:buNone/>
            </a:pPr>
            <a:r>
              <a:rPr lang="en-US" sz="2000" dirty="0">
                <a:solidFill>
                  <a:schemeClr val="accent3">
                    <a:lumMod val="20000"/>
                    <a:lumOff val="80000"/>
                  </a:schemeClr>
                </a:solidFill>
              </a:rPr>
              <a:t>	and their faces shall never be ashamed.</a:t>
            </a:r>
          </a:p>
          <a:p>
            <a:pPr marL="0" indent="0">
              <a:buNone/>
            </a:pPr>
            <a:r>
              <a:rPr lang="en-US" sz="2000" dirty="0">
                <a:solidFill>
                  <a:schemeClr val="accent3">
                    <a:lumMod val="20000"/>
                    <a:lumOff val="80000"/>
                  </a:schemeClr>
                </a:solidFill>
              </a:rPr>
              <a:t>This poor man cried, and the LORD heard him</a:t>
            </a:r>
          </a:p>
          <a:p>
            <a:pPr marL="0" indent="0">
              <a:buNone/>
            </a:pPr>
            <a:r>
              <a:rPr lang="en-US" sz="2000" dirty="0">
                <a:solidFill>
                  <a:schemeClr val="accent3">
                    <a:lumMod val="20000"/>
                    <a:lumOff val="80000"/>
                  </a:schemeClr>
                </a:solidFill>
              </a:rPr>
              <a:t>	and saved him out of all his troubles.</a:t>
            </a:r>
          </a:p>
          <a:p>
            <a:endParaRPr lang="en-US" sz="2000" dirty="0">
              <a:solidFill>
                <a:schemeClr val="accent3">
                  <a:lumMod val="20000"/>
                  <a:lumOff val="80000"/>
                </a:schemeClr>
              </a:solidFill>
            </a:endParaRPr>
          </a:p>
        </p:txBody>
      </p:sp>
      <p:sp>
        <p:nvSpPr>
          <p:cNvPr id="4" name="Content Placeholder 3">
            <a:extLst>
              <a:ext uri="{FF2B5EF4-FFF2-40B4-BE49-F238E27FC236}">
                <a16:creationId xmlns:a16="http://schemas.microsoft.com/office/drawing/2014/main" id="{6D17E57F-342D-4958-9770-32A05262D0F2}"/>
              </a:ext>
            </a:extLst>
          </p:cNvPr>
          <p:cNvSpPr>
            <a:spLocks noGrp="1"/>
          </p:cNvSpPr>
          <p:nvPr>
            <p:ph sz="half" idx="2"/>
          </p:nvPr>
        </p:nvSpPr>
        <p:spPr>
          <a:xfrm>
            <a:off x="5923128" y="150125"/>
            <a:ext cx="6132394" cy="6550926"/>
          </a:xfrm>
        </p:spPr>
        <p:txBody>
          <a:bodyPr>
            <a:noAutofit/>
          </a:bodyPr>
          <a:lstStyle/>
          <a:p>
            <a:pPr marL="0" indent="0">
              <a:buNone/>
            </a:pPr>
            <a:r>
              <a:rPr lang="en-US" sz="2000" dirty="0">
                <a:solidFill>
                  <a:schemeClr val="accent3">
                    <a:lumMod val="20000"/>
                    <a:lumOff val="80000"/>
                  </a:schemeClr>
                </a:solidFill>
              </a:rPr>
              <a:t>The angel of the LORD encamps</a:t>
            </a:r>
          </a:p>
          <a:p>
            <a:pPr marL="0" indent="0">
              <a:buNone/>
            </a:pPr>
            <a:r>
              <a:rPr lang="en-US" sz="2000" dirty="0">
                <a:solidFill>
                  <a:schemeClr val="accent3">
                    <a:lumMod val="20000"/>
                    <a:lumOff val="80000"/>
                  </a:schemeClr>
                </a:solidFill>
              </a:rPr>
              <a:t>	around those who fear him, and delivers them.</a:t>
            </a:r>
          </a:p>
          <a:p>
            <a:pPr marL="0" indent="0">
              <a:buNone/>
            </a:pPr>
            <a:r>
              <a:rPr lang="en-US" sz="2000" dirty="0">
                <a:solidFill>
                  <a:schemeClr val="accent3">
                    <a:lumMod val="20000"/>
                    <a:lumOff val="80000"/>
                  </a:schemeClr>
                </a:solidFill>
              </a:rPr>
              <a:t>Oh, taste and see that the LORD is good!</a:t>
            </a:r>
          </a:p>
          <a:p>
            <a:pPr marL="0" indent="0">
              <a:buNone/>
            </a:pPr>
            <a:r>
              <a:rPr lang="en-US" sz="2000" dirty="0">
                <a:solidFill>
                  <a:schemeClr val="accent3">
                    <a:lumMod val="20000"/>
                    <a:lumOff val="80000"/>
                  </a:schemeClr>
                </a:solidFill>
              </a:rPr>
              <a:t>	Blessed is the man who takes refuge in him!</a:t>
            </a:r>
          </a:p>
          <a:p>
            <a:pPr marL="0" indent="0">
              <a:buNone/>
            </a:pPr>
            <a:r>
              <a:rPr lang="en-US" sz="2000" dirty="0">
                <a:solidFill>
                  <a:schemeClr val="accent3">
                    <a:lumMod val="20000"/>
                    <a:lumOff val="80000"/>
                  </a:schemeClr>
                </a:solidFill>
              </a:rPr>
              <a:t>Oh, fear the LORD, you his saints,</a:t>
            </a:r>
          </a:p>
          <a:p>
            <a:pPr marL="0" indent="0">
              <a:buNone/>
            </a:pPr>
            <a:r>
              <a:rPr lang="en-US" sz="2000" dirty="0">
                <a:solidFill>
                  <a:schemeClr val="accent3">
                    <a:lumMod val="20000"/>
                    <a:lumOff val="80000"/>
                  </a:schemeClr>
                </a:solidFill>
              </a:rPr>
              <a:t>	for those who fear him have no lack!</a:t>
            </a:r>
          </a:p>
          <a:p>
            <a:pPr marL="0" indent="0">
              <a:buNone/>
            </a:pPr>
            <a:r>
              <a:rPr lang="en-US" sz="2000" dirty="0">
                <a:solidFill>
                  <a:schemeClr val="accent3">
                    <a:lumMod val="20000"/>
                    <a:lumOff val="80000"/>
                  </a:schemeClr>
                </a:solidFill>
              </a:rPr>
              <a:t>The young lions suffer want and hunger;</a:t>
            </a:r>
          </a:p>
          <a:p>
            <a:pPr marL="0" indent="0">
              <a:buNone/>
            </a:pPr>
            <a:r>
              <a:rPr lang="en-US" sz="2000" dirty="0">
                <a:solidFill>
                  <a:schemeClr val="accent3">
                    <a:lumMod val="20000"/>
                    <a:lumOff val="80000"/>
                  </a:schemeClr>
                </a:solidFill>
              </a:rPr>
              <a:t>	but those who seek the LORD lack no good thing.</a:t>
            </a:r>
          </a:p>
          <a:p>
            <a:pPr marL="0" indent="0">
              <a:buNone/>
            </a:pPr>
            <a:r>
              <a:rPr lang="en-US" sz="2000" dirty="0">
                <a:solidFill>
                  <a:schemeClr val="accent3">
                    <a:lumMod val="20000"/>
                    <a:lumOff val="80000"/>
                  </a:schemeClr>
                </a:solidFill>
              </a:rPr>
              <a:t>Come, O children, listen to me;</a:t>
            </a:r>
          </a:p>
          <a:p>
            <a:pPr marL="0" indent="0">
              <a:buNone/>
            </a:pPr>
            <a:r>
              <a:rPr lang="en-US" sz="2000" dirty="0">
                <a:solidFill>
                  <a:schemeClr val="accent3">
                    <a:lumMod val="20000"/>
                    <a:lumOff val="80000"/>
                  </a:schemeClr>
                </a:solidFill>
              </a:rPr>
              <a:t>	I will teach you the fear of the LORD.</a:t>
            </a:r>
          </a:p>
          <a:p>
            <a:pPr marL="0" indent="0">
              <a:buNone/>
            </a:pPr>
            <a:r>
              <a:rPr lang="en-US" sz="2000" dirty="0">
                <a:solidFill>
                  <a:schemeClr val="accent3">
                    <a:lumMod val="20000"/>
                    <a:lumOff val="80000"/>
                  </a:schemeClr>
                </a:solidFill>
              </a:rPr>
              <a:t>What man is there who desires life</a:t>
            </a:r>
          </a:p>
          <a:p>
            <a:pPr marL="0" indent="0">
              <a:buNone/>
            </a:pPr>
            <a:r>
              <a:rPr lang="en-US" sz="2000" dirty="0">
                <a:solidFill>
                  <a:schemeClr val="accent3">
                    <a:lumMod val="20000"/>
                    <a:lumOff val="80000"/>
                  </a:schemeClr>
                </a:solidFill>
              </a:rPr>
              <a:t>	and loves many days, that he may see good?</a:t>
            </a:r>
          </a:p>
          <a:p>
            <a:pPr marL="0" indent="0">
              <a:buNone/>
            </a:pPr>
            <a:r>
              <a:rPr lang="en-US" sz="2000" dirty="0">
                <a:solidFill>
                  <a:schemeClr val="accent3">
                    <a:lumMod val="20000"/>
                    <a:lumOff val="80000"/>
                  </a:schemeClr>
                </a:solidFill>
              </a:rPr>
              <a:t>Keep your tongue from evil</a:t>
            </a:r>
          </a:p>
          <a:p>
            <a:pPr marL="0" indent="0">
              <a:buNone/>
            </a:pPr>
            <a:r>
              <a:rPr lang="en-US" sz="2000" dirty="0">
                <a:solidFill>
                  <a:schemeClr val="accent3">
                    <a:lumMod val="20000"/>
                    <a:lumOff val="80000"/>
                  </a:schemeClr>
                </a:solidFill>
              </a:rPr>
              <a:t>	and your lips from speaking deceit.</a:t>
            </a:r>
          </a:p>
          <a:p>
            <a:pPr marL="0" indent="0">
              <a:buNone/>
            </a:pPr>
            <a:r>
              <a:rPr lang="en-US" sz="2000" dirty="0">
                <a:solidFill>
                  <a:schemeClr val="accent3">
                    <a:lumMod val="20000"/>
                    <a:lumOff val="80000"/>
                  </a:schemeClr>
                </a:solidFill>
              </a:rPr>
              <a:t>Turn away from evil and do good;</a:t>
            </a:r>
          </a:p>
          <a:p>
            <a:pPr marL="0" indent="0">
              <a:buNone/>
            </a:pPr>
            <a:r>
              <a:rPr lang="en-US" sz="2000" dirty="0">
                <a:solidFill>
                  <a:schemeClr val="accent3">
                    <a:lumMod val="20000"/>
                    <a:lumOff val="80000"/>
                  </a:schemeClr>
                </a:solidFill>
              </a:rPr>
              <a:t>	seek peace and pursue it.</a:t>
            </a:r>
          </a:p>
          <a:p>
            <a:pPr marL="0" indent="0">
              <a:buNone/>
            </a:pPr>
            <a:endParaRPr lang="en-US" sz="2000" dirty="0">
              <a:solidFill>
                <a:schemeClr val="accent3">
                  <a:lumMod val="20000"/>
                  <a:lumOff val="80000"/>
                </a:schemeClr>
              </a:solidFill>
            </a:endParaRPr>
          </a:p>
        </p:txBody>
      </p:sp>
    </p:spTree>
    <p:extLst>
      <p:ext uri="{BB962C8B-B14F-4D97-AF65-F5344CB8AC3E}">
        <p14:creationId xmlns:p14="http://schemas.microsoft.com/office/powerpoint/2010/main" val="1457715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EF56-5C40-4367-8C26-CB850E545376}"/>
              </a:ext>
            </a:extLst>
          </p:cNvPr>
          <p:cNvSpPr>
            <a:spLocks noGrp="1"/>
          </p:cNvSpPr>
          <p:nvPr>
            <p:ph type="title"/>
          </p:nvPr>
        </p:nvSpPr>
        <p:spPr/>
        <p:txBody>
          <a:bodyPr/>
          <a:lstStyle/>
          <a:p>
            <a:r>
              <a:rPr lang="en-US" dirty="0"/>
              <a:t>Psalm 34 Continued</a:t>
            </a:r>
          </a:p>
        </p:txBody>
      </p:sp>
      <p:sp>
        <p:nvSpPr>
          <p:cNvPr id="3" name="Content Placeholder 2">
            <a:extLst>
              <a:ext uri="{FF2B5EF4-FFF2-40B4-BE49-F238E27FC236}">
                <a16:creationId xmlns:a16="http://schemas.microsoft.com/office/drawing/2014/main" id="{D990B38B-C485-43AB-A10E-C258D9144194}"/>
              </a:ext>
            </a:extLst>
          </p:cNvPr>
          <p:cNvSpPr>
            <a:spLocks noGrp="1"/>
          </p:cNvSpPr>
          <p:nvPr>
            <p:ph sz="half" idx="1"/>
          </p:nvPr>
        </p:nvSpPr>
        <p:spPr>
          <a:xfrm>
            <a:off x="191069" y="1825624"/>
            <a:ext cx="5828731" cy="5032375"/>
          </a:xfrm>
        </p:spPr>
        <p:txBody>
          <a:bodyPr>
            <a:noAutofit/>
          </a:bodyPr>
          <a:lstStyle/>
          <a:p>
            <a:pPr marL="0" indent="0">
              <a:buNone/>
            </a:pPr>
            <a:r>
              <a:rPr lang="en-US" sz="2000" dirty="0">
                <a:solidFill>
                  <a:schemeClr val="accent3">
                    <a:lumMod val="20000"/>
                    <a:lumOff val="80000"/>
                  </a:schemeClr>
                </a:solidFill>
              </a:rPr>
              <a:t>The eyes of the LORD are toward the righteous</a:t>
            </a:r>
          </a:p>
          <a:p>
            <a:pPr marL="0" indent="0">
              <a:buNone/>
            </a:pPr>
            <a:r>
              <a:rPr lang="en-US" sz="2000" dirty="0">
                <a:solidFill>
                  <a:schemeClr val="accent3">
                    <a:lumMod val="20000"/>
                    <a:lumOff val="80000"/>
                  </a:schemeClr>
                </a:solidFill>
              </a:rPr>
              <a:t>	and his ears toward their cry.</a:t>
            </a:r>
          </a:p>
          <a:p>
            <a:pPr marL="0" indent="0">
              <a:buNone/>
            </a:pPr>
            <a:r>
              <a:rPr lang="en-US" sz="2000" dirty="0">
                <a:solidFill>
                  <a:schemeClr val="accent3">
                    <a:lumMod val="20000"/>
                    <a:lumOff val="80000"/>
                  </a:schemeClr>
                </a:solidFill>
              </a:rPr>
              <a:t>The face of the LORD is against those who do evil,</a:t>
            </a:r>
          </a:p>
          <a:p>
            <a:pPr marL="0" indent="0">
              <a:buNone/>
            </a:pPr>
            <a:r>
              <a:rPr lang="en-US" sz="2000" dirty="0">
                <a:solidFill>
                  <a:schemeClr val="accent3">
                    <a:lumMod val="20000"/>
                    <a:lumOff val="80000"/>
                  </a:schemeClr>
                </a:solidFill>
              </a:rPr>
              <a:t>	to cut off the memory of them from the earth.</a:t>
            </a:r>
          </a:p>
          <a:p>
            <a:pPr marL="0" indent="0">
              <a:buNone/>
            </a:pPr>
            <a:r>
              <a:rPr lang="en-US" sz="2000" dirty="0">
                <a:solidFill>
                  <a:schemeClr val="accent3">
                    <a:lumMod val="20000"/>
                    <a:lumOff val="80000"/>
                  </a:schemeClr>
                </a:solidFill>
              </a:rPr>
              <a:t>When the righteous cry for help, the LORD hears</a:t>
            </a:r>
          </a:p>
          <a:p>
            <a:pPr marL="0" indent="0">
              <a:buNone/>
            </a:pPr>
            <a:r>
              <a:rPr lang="en-US" sz="2000" dirty="0">
                <a:solidFill>
                  <a:schemeClr val="accent3">
                    <a:lumMod val="20000"/>
                    <a:lumOff val="80000"/>
                  </a:schemeClr>
                </a:solidFill>
              </a:rPr>
              <a:t>	and delivers them out of all their troubles.</a:t>
            </a:r>
          </a:p>
          <a:p>
            <a:pPr marL="0" indent="0">
              <a:buNone/>
            </a:pPr>
            <a:r>
              <a:rPr lang="en-US" sz="2000" dirty="0">
                <a:solidFill>
                  <a:schemeClr val="accent3">
                    <a:lumMod val="20000"/>
                    <a:lumOff val="80000"/>
                  </a:schemeClr>
                </a:solidFill>
              </a:rPr>
              <a:t>The LORD is near to the brokenhearted</a:t>
            </a:r>
          </a:p>
          <a:p>
            <a:pPr marL="0" indent="0">
              <a:buNone/>
            </a:pPr>
            <a:r>
              <a:rPr lang="en-US" sz="2000" dirty="0">
                <a:solidFill>
                  <a:schemeClr val="accent3">
                    <a:lumMod val="20000"/>
                    <a:lumOff val="80000"/>
                  </a:schemeClr>
                </a:solidFill>
              </a:rPr>
              <a:t>	and saves the crushed in spirit.</a:t>
            </a:r>
          </a:p>
          <a:p>
            <a:pPr marL="0" indent="0">
              <a:buNone/>
            </a:pPr>
            <a:r>
              <a:rPr lang="en-US" sz="2000" dirty="0">
                <a:solidFill>
                  <a:schemeClr val="accent3">
                    <a:lumMod val="20000"/>
                    <a:lumOff val="80000"/>
                  </a:schemeClr>
                </a:solidFill>
              </a:rPr>
              <a:t>Many are the afflictions of the righteous,</a:t>
            </a:r>
          </a:p>
          <a:p>
            <a:pPr marL="0" indent="0">
              <a:buNone/>
            </a:pPr>
            <a:r>
              <a:rPr lang="en-US" sz="2000" dirty="0">
                <a:solidFill>
                  <a:schemeClr val="accent3">
                    <a:lumMod val="20000"/>
                    <a:lumOff val="80000"/>
                  </a:schemeClr>
                </a:solidFill>
              </a:rPr>
              <a:t>	but the LORD delivers him out of them all.</a:t>
            </a:r>
          </a:p>
          <a:p>
            <a:pPr marL="0" indent="0">
              <a:buNone/>
            </a:pPr>
            <a:r>
              <a:rPr lang="en-US" sz="2000" dirty="0">
                <a:solidFill>
                  <a:schemeClr val="accent3">
                    <a:lumMod val="20000"/>
                    <a:lumOff val="80000"/>
                  </a:schemeClr>
                </a:solidFill>
              </a:rPr>
              <a:t>He keeps all his bones;</a:t>
            </a:r>
          </a:p>
          <a:p>
            <a:pPr marL="0" indent="0">
              <a:buNone/>
            </a:pPr>
            <a:r>
              <a:rPr lang="en-US" sz="2000" dirty="0">
                <a:solidFill>
                  <a:schemeClr val="accent3">
                    <a:lumMod val="20000"/>
                    <a:lumOff val="80000"/>
                  </a:schemeClr>
                </a:solidFill>
              </a:rPr>
              <a:t>	not one of them is broken.</a:t>
            </a:r>
          </a:p>
          <a:p>
            <a:endParaRPr lang="en-US" sz="2000" dirty="0"/>
          </a:p>
        </p:txBody>
      </p:sp>
      <p:sp>
        <p:nvSpPr>
          <p:cNvPr id="4" name="Content Placeholder 3">
            <a:extLst>
              <a:ext uri="{FF2B5EF4-FFF2-40B4-BE49-F238E27FC236}">
                <a16:creationId xmlns:a16="http://schemas.microsoft.com/office/drawing/2014/main" id="{3ED4688A-B95B-435D-94A0-4808249CE1F0}"/>
              </a:ext>
            </a:extLst>
          </p:cNvPr>
          <p:cNvSpPr>
            <a:spLocks noGrp="1"/>
          </p:cNvSpPr>
          <p:nvPr>
            <p:ph sz="half" idx="2"/>
          </p:nvPr>
        </p:nvSpPr>
        <p:spPr>
          <a:xfrm>
            <a:off x="6172200" y="1825625"/>
            <a:ext cx="6019800" cy="4351338"/>
          </a:xfrm>
        </p:spPr>
        <p:txBody>
          <a:bodyPr>
            <a:normAutofit/>
          </a:bodyPr>
          <a:lstStyle/>
          <a:p>
            <a:pPr marL="0" indent="0">
              <a:buNone/>
            </a:pPr>
            <a:r>
              <a:rPr lang="en-US" sz="2000" dirty="0">
                <a:solidFill>
                  <a:schemeClr val="accent3">
                    <a:lumMod val="20000"/>
                    <a:lumOff val="80000"/>
                  </a:schemeClr>
                </a:solidFill>
              </a:rPr>
              <a:t>Affliction will slay the wicked,</a:t>
            </a:r>
          </a:p>
          <a:p>
            <a:pPr marL="0" indent="0">
              <a:buNone/>
            </a:pPr>
            <a:r>
              <a:rPr lang="en-US" sz="2000" dirty="0">
                <a:solidFill>
                  <a:schemeClr val="accent3">
                    <a:lumMod val="20000"/>
                    <a:lumOff val="80000"/>
                  </a:schemeClr>
                </a:solidFill>
              </a:rPr>
              <a:t>	and those who hate the righteous will be c	condemned.</a:t>
            </a:r>
          </a:p>
          <a:p>
            <a:pPr marL="0" indent="0">
              <a:buNone/>
            </a:pPr>
            <a:r>
              <a:rPr lang="en-US" sz="2000" dirty="0">
                <a:solidFill>
                  <a:schemeClr val="accent3">
                    <a:lumMod val="20000"/>
                    <a:lumOff val="80000"/>
                  </a:schemeClr>
                </a:solidFill>
              </a:rPr>
              <a:t>The LORD redeems the life of his servants;</a:t>
            </a:r>
          </a:p>
          <a:p>
            <a:pPr marL="0" indent="0">
              <a:buNone/>
            </a:pPr>
            <a:r>
              <a:rPr lang="en-US" sz="2000" dirty="0">
                <a:solidFill>
                  <a:schemeClr val="accent3">
                    <a:lumMod val="20000"/>
                    <a:lumOff val="80000"/>
                  </a:schemeClr>
                </a:solidFill>
              </a:rPr>
              <a:t>	none of those who take refuge in him will be 	condemned.</a:t>
            </a:r>
          </a:p>
          <a:p>
            <a:endParaRPr lang="en-US" sz="2000" dirty="0"/>
          </a:p>
        </p:txBody>
      </p:sp>
    </p:spTree>
    <p:extLst>
      <p:ext uri="{BB962C8B-B14F-4D97-AF65-F5344CB8AC3E}">
        <p14:creationId xmlns:p14="http://schemas.microsoft.com/office/powerpoint/2010/main" val="2351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3B09-C771-492C-A882-885FEB8D5C46}"/>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1891B0CD-2943-4E45-B3EA-52C1BFC49126}"/>
              </a:ext>
            </a:extLst>
          </p:cNvPr>
          <p:cNvSpPr>
            <a:spLocks noGrp="1"/>
          </p:cNvSpPr>
          <p:nvPr>
            <p:ph sz="half" idx="1"/>
          </p:nvPr>
        </p:nvSpPr>
        <p:spPr>
          <a:xfrm>
            <a:off x="447869" y="1825625"/>
            <a:ext cx="6382139" cy="4875426"/>
          </a:xfrm>
        </p:spPr>
        <p:txBody>
          <a:bodyPr>
            <a:normAutofit fontScale="92500"/>
          </a:bodyPr>
          <a:lstStyle/>
          <a:p>
            <a:r>
              <a:rPr lang="en-US" b="1" dirty="0">
                <a:solidFill>
                  <a:schemeClr val="accent4"/>
                </a:solidFill>
              </a:rPr>
              <a:t>In the moment of temptation, which taste buds will you gratify? The seductively-engraved invitation of illicit indulgence entices you to taste and see. But remember,</a:t>
            </a:r>
          </a:p>
          <a:p>
            <a:pPr marL="0" indent="0">
              <a:buNone/>
            </a:pPr>
            <a:r>
              <a:rPr lang="en-US" b="1" dirty="0">
                <a:solidFill>
                  <a:schemeClr val="accent4"/>
                </a:solidFill>
              </a:rPr>
              <a:t> </a:t>
            </a:r>
          </a:p>
          <a:p>
            <a:pPr marL="0" indent="0">
              <a:buNone/>
            </a:pPr>
            <a:r>
              <a:rPr lang="en-US" b="1" dirty="0">
                <a:solidFill>
                  <a:schemeClr val="accent4"/>
                </a:solidFill>
              </a:rPr>
              <a:t>The lips of a forbidden woman drip honey, </a:t>
            </a:r>
          </a:p>
          <a:p>
            <a:pPr marL="0" indent="0">
              <a:buNone/>
            </a:pPr>
            <a:r>
              <a:rPr lang="en-US" b="1" dirty="0">
                <a:solidFill>
                  <a:schemeClr val="accent4"/>
                </a:solidFill>
              </a:rPr>
              <a:t>	and her speech is smoother than oil,</a:t>
            </a:r>
          </a:p>
          <a:p>
            <a:pPr marL="0" indent="0">
              <a:buNone/>
            </a:pPr>
            <a:r>
              <a:rPr lang="en-US" b="1" dirty="0">
                <a:solidFill>
                  <a:schemeClr val="accent4"/>
                </a:solidFill>
              </a:rPr>
              <a:t>but in the end she is bitter as wormwood,</a:t>
            </a:r>
          </a:p>
          <a:p>
            <a:pPr marL="0" indent="0">
              <a:buNone/>
            </a:pPr>
            <a:r>
              <a:rPr lang="en-US" b="1" dirty="0">
                <a:solidFill>
                  <a:schemeClr val="accent4"/>
                </a:solidFill>
              </a:rPr>
              <a:t>	sharp as a two-edged sword. 	(Prov 5:3-4)</a:t>
            </a:r>
          </a:p>
          <a:p>
            <a:endParaRPr lang="en-US" b="1" dirty="0">
              <a:solidFill>
                <a:schemeClr val="accent4"/>
              </a:solidFill>
            </a:endParaRPr>
          </a:p>
        </p:txBody>
      </p:sp>
      <p:pic>
        <p:nvPicPr>
          <p:cNvPr id="7" name="Picture 2" descr="honey lips kill proverbs 5.3-4">
            <a:extLst>
              <a:ext uri="{FF2B5EF4-FFF2-40B4-BE49-F238E27FC236}">
                <a16:creationId xmlns:a16="http://schemas.microsoft.com/office/drawing/2014/main" id="{0E896480-BB6F-4429-8E27-7B93A3E9585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98890" y="2087669"/>
            <a:ext cx="4054910"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01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796834" y="2255941"/>
            <a:ext cx="10946674" cy="2886891"/>
          </a:xfrm>
        </p:spPr>
        <p:txBody>
          <a:bodyPr>
            <a:noAutofit/>
          </a:bodyPr>
          <a:lstStyle/>
          <a:p>
            <a:br>
              <a:rPr lang="en-US" sz="4800" dirty="0"/>
            </a:br>
            <a:br>
              <a:rPr lang="en-US" sz="4800" dirty="0"/>
            </a:br>
            <a:r>
              <a:rPr lang="en-US" sz="4800" dirty="0"/>
              <a:t>Seeing with My Father’s Eyes, </a:t>
            </a:r>
            <a:br>
              <a:rPr lang="en-US" sz="4800" dirty="0"/>
            </a:br>
            <a:r>
              <a:rPr lang="en-US" sz="4800" dirty="0"/>
              <a:t>Requires My Father’s Heart</a:t>
            </a:r>
            <a:br>
              <a:rPr lang="en-US" sz="4800" dirty="0"/>
            </a:br>
            <a:br>
              <a:rPr lang="en-US" sz="4800" dirty="0"/>
            </a:br>
            <a:r>
              <a:rPr lang="en-US" sz="4800" dirty="0"/>
              <a:t>Darkness Lesson 21 – Covetousness</a:t>
            </a: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1524000" y="5975668"/>
            <a:ext cx="9144000" cy="459798"/>
          </a:xfrm>
        </p:spPr>
        <p:txBody>
          <a:bodyPr/>
          <a:lstStyle/>
          <a:p>
            <a:r>
              <a:rPr lang="en-US" dirty="0"/>
              <a:t>From Darkness to Light</a:t>
            </a:r>
            <a:endParaRPr lang="ru-RU" dirty="0"/>
          </a:p>
        </p:txBody>
      </p:sp>
    </p:spTree>
    <p:extLst>
      <p:ext uri="{BB962C8B-B14F-4D97-AF65-F5344CB8AC3E}">
        <p14:creationId xmlns:p14="http://schemas.microsoft.com/office/powerpoint/2010/main" val="210404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1B69-E689-48FB-80B9-C46A30DFFCAB}"/>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39732436-5686-4215-8455-237F2994A760}"/>
              </a:ext>
            </a:extLst>
          </p:cNvPr>
          <p:cNvSpPr>
            <a:spLocks noGrp="1"/>
          </p:cNvSpPr>
          <p:nvPr>
            <p:ph idx="1"/>
          </p:nvPr>
        </p:nvSpPr>
        <p:spPr>
          <a:xfrm>
            <a:off x="245660" y="1825624"/>
            <a:ext cx="8516203" cy="5032376"/>
          </a:xfrm>
        </p:spPr>
        <p:txBody>
          <a:bodyPr>
            <a:normAutofit lnSpcReduction="10000"/>
          </a:bodyPr>
          <a:lstStyle/>
          <a:p>
            <a:r>
              <a:rPr lang="en-US" b="1" dirty="0"/>
              <a:t>How desperately we must tell ourselves in the moment of trial, “You are being told a </a:t>
            </a:r>
            <a:r>
              <a:rPr lang="en-US" b="1" i="1" dirty="0"/>
              <a:t>lie</a:t>
            </a:r>
            <a:r>
              <a:rPr lang="en-US" b="1" dirty="0"/>
              <a:t>! </a:t>
            </a:r>
          </a:p>
          <a:p>
            <a:r>
              <a:rPr lang="en-US" b="1" dirty="0"/>
              <a:t>There is a sweeter alternative. There is a superior satisfaction!”</a:t>
            </a:r>
          </a:p>
          <a:p>
            <a:pPr marL="0" indent="0">
              <a:buNone/>
            </a:pPr>
            <a:r>
              <a:rPr lang="en-US" b="1" dirty="0"/>
              <a:t> </a:t>
            </a:r>
          </a:p>
          <a:p>
            <a:pPr marL="0" indent="0">
              <a:buNone/>
            </a:pPr>
            <a:r>
              <a:rPr lang="en-US" b="1" dirty="0"/>
              <a:t>Oh taste and see that the LORD is good!</a:t>
            </a:r>
          </a:p>
          <a:p>
            <a:pPr marL="0" indent="0">
              <a:buNone/>
            </a:pPr>
            <a:r>
              <a:rPr lang="en-US" b="1" dirty="0"/>
              <a:t>	Blessed is the man who takes refuge in him!</a:t>
            </a:r>
          </a:p>
          <a:p>
            <a:pPr marL="0" indent="0">
              <a:buNone/>
            </a:pPr>
            <a:r>
              <a:rPr lang="en-US" b="1" dirty="0"/>
              <a:t>Oh, fear the LORD, you his saints,</a:t>
            </a:r>
          </a:p>
          <a:p>
            <a:pPr marL="0" indent="0">
              <a:buNone/>
            </a:pPr>
            <a:r>
              <a:rPr lang="en-US" b="1" dirty="0"/>
              <a:t>	for those who fear him have no lack!</a:t>
            </a:r>
          </a:p>
          <a:p>
            <a:pPr marL="0" indent="0">
              <a:buNone/>
            </a:pPr>
            <a:r>
              <a:rPr lang="en-US" b="1" dirty="0"/>
              <a:t>The young lions suffer want and hunger;</a:t>
            </a:r>
          </a:p>
          <a:p>
            <a:pPr marL="0" indent="0">
              <a:buNone/>
            </a:pPr>
            <a:r>
              <a:rPr lang="en-US" b="1" dirty="0"/>
              <a:t>	but those who seek the LORD lack no good thing.</a:t>
            </a:r>
          </a:p>
          <a:p>
            <a:endParaRPr lang="en-US" b="1" dirty="0"/>
          </a:p>
        </p:txBody>
      </p:sp>
      <p:pic>
        <p:nvPicPr>
          <p:cNvPr id="5" name="Picture 4" descr="A picture containing object&#10;&#10;Description automatically generated">
            <a:extLst>
              <a:ext uri="{FF2B5EF4-FFF2-40B4-BE49-F238E27FC236}">
                <a16:creationId xmlns:a16="http://schemas.microsoft.com/office/drawing/2014/main" id="{56EF1E77-2597-4B8B-9059-488DA91E1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242" y="2668555"/>
            <a:ext cx="3969098" cy="3079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385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7CF0-0603-48B7-B888-12547FBA5129}"/>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0CF9B74A-6D45-43F4-88FC-0DBB02C40E1F}"/>
              </a:ext>
            </a:extLst>
          </p:cNvPr>
          <p:cNvSpPr>
            <a:spLocks noGrp="1"/>
          </p:cNvSpPr>
          <p:nvPr>
            <p:ph idx="1"/>
          </p:nvPr>
        </p:nvSpPr>
        <p:spPr>
          <a:xfrm>
            <a:off x="838200" y="1690688"/>
            <a:ext cx="10713098" cy="5032375"/>
          </a:xfrm>
        </p:spPr>
        <p:txBody>
          <a:bodyPr>
            <a:noAutofit/>
          </a:bodyPr>
          <a:lstStyle/>
          <a:p>
            <a:r>
              <a:rPr lang="en-US" sz="3600" dirty="0"/>
              <a:t>God invites us to delight in him. </a:t>
            </a:r>
          </a:p>
          <a:p>
            <a:r>
              <a:rPr lang="en-US" sz="3600" dirty="0"/>
              <a:t>Savor him. </a:t>
            </a:r>
          </a:p>
          <a:p>
            <a:r>
              <a:rPr lang="en-US" sz="3600" dirty="0"/>
              <a:t>Crave more than bits of intellectual knowledge about Him. </a:t>
            </a:r>
          </a:p>
          <a:p>
            <a:r>
              <a:rPr lang="en-US" sz="3600" dirty="0"/>
              <a:t>Fearfully avoid the temptation to confine Him to the margins of your life. </a:t>
            </a:r>
          </a:p>
          <a:p>
            <a:r>
              <a:rPr lang="en-US" sz="3600" dirty="0"/>
              <a:t>Refuse to act as though you can use Him in whatever ways you choose and whenever you find it convenient. </a:t>
            </a:r>
          </a:p>
          <a:p>
            <a:r>
              <a:rPr lang="en-US" sz="3600" dirty="0"/>
              <a:t>Taste and see that the LORD is good!</a:t>
            </a:r>
          </a:p>
          <a:p>
            <a:endParaRPr lang="en-US" sz="3600" dirty="0"/>
          </a:p>
        </p:txBody>
      </p:sp>
    </p:spTree>
    <p:extLst>
      <p:ext uri="{BB962C8B-B14F-4D97-AF65-F5344CB8AC3E}">
        <p14:creationId xmlns:p14="http://schemas.microsoft.com/office/powerpoint/2010/main" val="396705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92C-BF29-4052-A35A-4241C3A29C6C}"/>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B8B9D77D-B3AC-47B1-B161-A8875E37ABB8}"/>
              </a:ext>
            </a:extLst>
          </p:cNvPr>
          <p:cNvSpPr>
            <a:spLocks noGrp="1"/>
          </p:cNvSpPr>
          <p:nvPr>
            <p:ph idx="1"/>
          </p:nvPr>
        </p:nvSpPr>
        <p:spPr>
          <a:xfrm>
            <a:off x="541176" y="1690688"/>
            <a:ext cx="10812624" cy="5167311"/>
          </a:xfrm>
        </p:spPr>
        <p:txBody>
          <a:bodyPr>
            <a:normAutofit/>
          </a:bodyPr>
          <a:lstStyle/>
          <a:p>
            <a:pPr marL="0" indent="0">
              <a:buNone/>
            </a:pPr>
            <a:r>
              <a:rPr lang="en-US" b="1" dirty="0"/>
              <a:t>How refreshing and liberating are the words of David in Psalm 63:1-3:</a:t>
            </a:r>
          </a:p>
          <a:p>
            <a:pPr marL="0" indent="0">
              <a:buNone/>
            </a:pPr>
            <a:r>
              <a:rPr lang="en-US" b="1" dirty="0"/>
              <a:t> </a:t>
            </a:r>
          </a:p>
          <a:p>
            <a:pPr marL="0" indent="0">
              <a:buNone/>
            </a:pPr>
            <a:r>
              <a:rPr lang="en-US" b="1" dirty="0"/>
              <a:t>O God, you are my God; earnestly I seek you;</a:t>
            </a:r>
          </a:p>
          <a:p>
            <a:pPr marL="0" indent="0">
              <a:buNone/>
            </a:pPr>
            <a:r>
              <a:rPr lang="en-US" b="1" dirty="0"/>
              <a:t>	my soul thirsts for you;</a:t>
            </a:r>
          </a:p>
          <a:p>
            <a:pPr marL="0" indent="0">
              <a:buNone/>
            </a:pPr>
            <a:r>
              <a:rPr lang="en-US" b="1" dirty="0"/>
              <a:t>	my flesh faints for you,</a:t>
            </a:r>
          </a:p>
          <a:p>
            <a:pPr marL="0" indent="0">
              <a:buNone/>
            </a:pPr>
            <a:r>
              <a:rPr lang="en-US" b="1" dirty="0"/>
              <a:t>	as in a dry and weary land where there is no water.</a:t>
            </a:r>
          </a:p>
          <a:p>
            <a:pPr marL="0" indent="0">
              <a:buNone/>
            </a:pPr>
            <a:r>
              <a:rPr lang="en-US" b="1" dirty="0"/>
              <a:t>So I have looked upon you in the sanctuary,</a:t>
            </a:r>
          </a:p>
          <a:p>
            <a:pPr marL="0" indent="0">
              <a:buNone/>
            </a:pPr>
            <a:r>
              <a:rPr lang="en-US" b="1" dirty="0"/>
              <a:t>	beholding your power and glory.</a:t>
            </a:r>
          </a:p>
          <a:p>
            <a:pPr marL="0" indent="0">
              <a:buNone/>
            </a:pPr>
            <a:r>
              <a:rPr lang="en-US" b="1" dirty="0"/>
              <a:t>Because your steadfast love is better than life,</a:t>
            </a:r>
          </a:p>
          <a:p>
            <a:pPr marL="0" indent="0">
              <a:buNone/>
            </a:pPr>
            <a:r>
              <a:rPr lang="en-US" b="1" dirty="0"/>
              <a:t>	my lips will praise you.</a:t>
            </a:r>
          </a:p>
          <a:p>
            <a:endParaRPr lang="en-US" b="1" dirty="0"/>
          </a:p>
        </p:txBody>
      </p:sp>
    </p:spTree>
    <p:extLst>
      <p:ext uri="{BB962C8B-B14F-4D97-AF65-F5344CB8AC3E}">
        <p14:creationId xmlns:p14="http://schemas.microsoft.com/office/powerpoint/2010/main" val="114140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F2F8-FF71-4AC8-B6FA-85F6B7B16786}"/>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D96E2A99-F5E8-464D-8EF4-5CF8AF089E86}"/>
              </a:ext>
            </a:extLst>
          </p:cNvPr>
          <p:cNvSpPr>
            <a:spLocks noGrp="1"/>
          </p:cNvSpPr>
          <p:nvPr>
            <p:ph idx="1"/>
          </p:nvPr>
        </p:nvSpPr>
        <p:spPr/>
        <p:txBody>
          <a:bodyPr/>
          <a:lstStyle/>
          <a:p>
            <a:r>
              <a:rPr lang="en-US" dirty="0"/>
              <a:t>An intimate relationship with God is better than the highest illicit high. </a:t>
            </a:r>
          </a:p>
          <a:p>
            <a:r>
              <a:rPr lang="en-US" dirty="0"/>
              <a:t>Purposeful communion with him is more enjoyable than any earthly gratification. </a:t>
            </a:r>
          </a:p>
          <a:p>
            <a:r>
              <a:rPr lang="en-US" dirty="0"/>
              <a:t>A consistent walk with him is more thrilling than any fleeting deviance. </a:t>
            </a:r>
          </a:p>
          <a:p>
            <a:r>
              <a:rPr lang="en-US" dirty="0"/>
              <a:t>His refining fellowship is more exhilarating than anything this world will ever offer. </a:t>
            </a:r>
          </a:p>
          <a:p>
            <a:r>
              <a:rPr lang="en-US" dirty="0"/>
              <a:t>Forsake the mirages and flee to him! </a:t>
            </a:r>
          </a:p>
        </p:txBody>
      </p:sp>
      <p:pic>
        <p:nvPicPr>
          <p:cNvPr id="5" name="Picture 4" descr="A close up of a cloud&#10;&#10;Description automatically generated">
            <a:extLst>
              <a:ext uri="{FF2B5EF4-FFF2-40B4-BE49-F238E27FC236}">
                <a16:creationId xmlns:a16="http://schemas.microsoft.com/office/drawing/2014/main" id="{75593F55-9EDF-4C01-B382-049CD7FD75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77879" y="5006772"/>
            <a:ext cx="4914121" cy="1851228"/>
          </a:xfrm>
          <a:prstGeom prst="rect">
            <a:avLst/>
          </a:prstGeom>
        </p:spPr>
      </p:pic>
    </p:spTree>
    <p:extLst>
      <p:ext uri="{BB962C8B-B14F-4D97-AF65-F5344CB8AC3E}">
        <p14:creationId xmlns:p14="http://schemas.microsoft.com/office/powerpoint/2010/main" val="3680741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6A8C-11B3-4BAF-9083-F9301A0FFCD9}"/>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6BFE9D56-83EC-4715-9709-9803B75115FE}"/>
              </a:ext>
            </a:extLst>
          </p:cNvPr>
          <p:cNvSpPr>
            <a:spLocks noGrp="1"/>
          </p:cNvSpPr>
          <p:nvPr>
            <p:ph idx="1"/>
          </p:nvPr>
        </p:nvSpPr>
        <p:spPr>
          <a:xfrm>
            <a:off x="1418252" y="1825624"/>
            <a:ext cx="9935547" cy="5032375"/>
          </a:xfrm>
        </p:spPr>
        <p:txBody>
          <a:bodyPr>
            <a:normAutofit lnSpcReduction="10000"/>
          </a:bodyPr>
          <a:lstStyle/>
          <a:p>
            <a:r>
              <a:rPr lang="en-US" dirty="0"/>
              <a:t>Respond to his compassionate call in Psalm 81:13-16:</a:t>
            </a:r>
          </a:p>
          <a:p>
            <a:pPr marL="0" indent="0">
              <a:buNone/>
            </a:pPr>
            <a:r>
              <a:rPr lang="en-US" dirty="0"/>
              <a:t> </a:t>
            </a:r>
          </a:p>
          <a:p>
            <a:pPr marL="0" indent="0">
              <a:buNone/>
            </a:pPr>
            <a:r>
              <a:rPr lang="en-US" dirty="0"/>
              <a:t>“Oh, that my people would listen to me,</a:t>
            </a:r>
          </a:p>
          <a:p>
            <a:pPr marL="0" indent="0">
              <a:buNone/>
            </a:pPr>
            <a:r>
              <a:rPr lang="en-US" dirty="0"/>
              <a:t>	that Israel would walk in my ways!</a:t>
            </a:r>
          </a:p>
          <a:p>
            <a:pPr marL="0" indent="0">
              <a:buNone/>
            </a:pPr>
            <a:r>
              <a:rPr lang="en-US" dirty="0"/>
              <a:t>I would soon subdue their enemies</a:t>
            </a:r>
          </a:p>
          <a:p>
            <a:pPr marL="0" indent="0">
              <a:buNone/>
            </a:pPr>
            <a:r>
              <a:rPr lang="en-US" dirty="0"/>
              <a:t>	and turn my hand against their foes.</a:t>
            </a:r>
          </a:p>
          <a:p>
            <a:pPr marL="0" indent="0">
              <a:buNone/>
            </a:pPr>
            <a:r>
              <a:rPr lang="en-US" dirty="0"/>
              <a:t>Those who hate the LORD would cringe toward him,</a:t>
            </a:r>
          </a:p>
          <a:p>
            <a:pPr marL="0" indent="0">
              <a:buNone/>
            </a:pPr>
            <a:r>
              <a:rPr lang="en-US" dirty="0"/>
              <a:t>	and their fate would last forever.</a:t>
            </a:r>
          </a:p>
          <a:p>
            <a:pPr marL="0" indent="0">
              <a:buNone/>
            </a:pPr>
            <a:r>
              <a:rPr lang="en-US" dirty="0"/>
              <a:t>But he would feed you with the finest of the wheat,</a:t>
            </a:r>
          </a:p>
          <a:p>
            <a:pPr marL="0" indent="0">
              <a:buNone/>
            </a:pPr>
            <a:r>
              <a:rPr lang="en-US" dirty="0"/>
              <a:t>	and with honey from the rock I would satisfy you.”</a:t>
            </a:r>
          </a:p>
          <a:p>
            <a:endParaRPr lang="en-US" dirty="0"/>
          </a:p>
        </p:txBody>
      </p:sp>
    </p:spTree>
    <p:extLst>
      <p:ext uri="{BB962C8B-B14F-4D97-AF65-F5344CB8AC3E}">
        <p14:creationId xmlns:p14="http://schemas.microsoft.com/office/powerpoint/2010/main" val="1899286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21DA-CFC1-4E39-A77E-3E0475DC041A}"/>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9F7FF176-FB91-4584-A174-9E0F9073DB55}"/>
              </a:ext>
            </a:extLst>
          </p:cNvPr>
          <p:cNvSpPr>
            <a:spLocks noGrp="1"/>
          </p:cNvSpPr>
          <p:nvPr>
            <p:ph idx="1"/>
          </p:nvPr>
        </p:nvSpPr>
        <p:spPr>
          <a:xfrm>
            <a:off x="205273" y="1825625"/>
            <a:ext cx="11148527" cy="4892416"/>
          </a:xfrm>
        </p:spPr>
        <p:txBody>
          <a:bodyPr>
            <a:normAutofit fontScale="92500" lnSpcReduction="10000"/>
          </a:bodyPr>
          <a:lstStyle/>
          <a:p>
            <a:r>
              <a:rPr lang="en-US" dirty="0"/>
              <a:t>Sin will continue to promise gratification, but it is lying to you. It is lying to me. Oh, how it lies to us! </a:t>
            </a:r>
          </a:p>
          <a:p>
            <a:r>
              <a:rPr lang="en-US" dirty="0"/>
              <a:t>Confront your temptations and conquer them with the superior satisfaction which flows only from a deep, rich, intimate connection with God. </a:t>
            </a:r>
          </a:p>
          <a:p>
            <a:r>
              <a:rPr lang="en-US" dirty="0"/>
              <a:t>Make your prayer the prayer of Moses in Psalm 90:12-14:</a:t>
            </a:r>
          </a:p>
          <a:p>
            <a:pPr marL="0" indent="0">
              <a:buNone/>
            </a:pPr>
            <a:r>
              <a:rPr lang="en-US" dirty="0"/>
              <a:t>So teach us to number our days</a:t>
            </a:r>
          </a:p>
          <a:p>
            <a:pPr marL="0" indent="0">
              <a:buNone/>
            </a:pPr>
            <a:r>
              <a:rPr lang="en-US" dirty="0"/>
              <a:t>	that we may get a heart of wisdom.</a:t>
            </a:r>
          </a:p>
          <a:p>
            <a:pPr marL="0" indent="0">
              <a:buNone/>
            </a:pPr>
            <a:r>
              <a:rPr lang="en-US" dirty="0"/>
              <a:t>Return, O Lord! How long?</a:t>
            </a:r>
          </a:p>
          <a:p>
            <a:pPr marL="0" indent="0">
              <a:buNone/>
            </a:pPr>
            <a:r>
              <a:rPr lang="en-US" dirty="0"/>
              <a:t>	Have pity on your servants!</a:t>
            </a:r>
          </a:p>
          <a:p>
            <a:pPr marL="0" indent="0">
              <a:buNone/>
            </a:pPr>
            <a:r>
              <a:rPr lang="en-US" dirty="0"/>
              <a:t>Satisfy us in the morning with your steadfast love,</a:t>
            </a:r>
          </a:p>
          <a:p>
            <a:pPr marL="0" indent="0">
              <a:buNone/>
            </a:pPr>
            <a:r>
              <a:rPr lang="en-US" dirty="0"/>
              <a:t>	that we may rejoice and be glad all our days.</a:t>
            </a:r>
          </a:p>
          <a:p>
            <a:endParaRPr lang="en-US" dirty="0"/>
          </a:p>
        </p:txBody>
      </p:sp>
      <p:pic>
        <p:nvPicPr>
          <p:cNvPr id="6146" name="Picture 2">
            <a:extLst>
              <a:ext uri="{FF2B5EF4-FFF2-40B4-BE49-F238E27FC236}">
                <a16:creationId xmlns:a16="http://schemas.microsoft.com/office/drawing/2014/main" id="{C28F1B0F-BFAB-4781-B25D-322A6AD19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029" y="3974841"/>
            <a:ext cx="2825995" cy="25180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72413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EB71-CFFD-46B0-959F-B52BB8FA70F1}"/>
              </a:ext>
            </a:extLst>
          </p:cNvPr>
          <p:cNvSpPr>
            <a:spLocks noGrp="1"/>
          </p:cNvSpPr>
          <p:nvPr>
            <p:ph type="title"/>
          </p:nvPr>
        </p:nvSpPr>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889B2100-EDEB-4C80-82A2-0B7C7273826D}"/>
              </a:ext>
            </a:extLst>
          </p:cNvPr>
          <p:cNvSpPr>
            <a:spLocks noGrp="1"/>
          </p:cNvSpPr>
          <p:nvPr>
            <p:ph idx="1"/>
          </p:nvPr>
        </p:nvSpPr>
        <p:spPr>
          <a:xfrm>
            <a:off x="838200" y="1825624"/>
            <a:ext cx="10515600" cy="5032375"/>
          </a:xfrm>
        </p:spPr>
        <p:txBody>
          <a:bodyPr>
            <a:normAutofit/>
          </a:bodyPr>
          <a:lstStyle/>
          <a:p>
            <a:r>
              <a:rPr lang="en-US" sz="3600" dirty="0"/>
              <a:t>Temptations will come, but let them come. God is more powerful. God is more satisfying.</a:t>
            </a:r>
          </a:p>
          <a:p>
            <a:pPr marL="0" indent="0">
              <a:buNone/>
            </a:pPr>
            <a:endParaRPr lang="en-US" sz="3600" dirty="0"/>
          </a:p>
          <a:p>
            <a:r>
              <a:rPr lang="en-US" sz="3600" dirty="0"/>
              <a:t>No temptation has overtaken you that is not common to man. God is faithful, and he will not let you be tempted beyond your ability, but with the temptation he will also provide the way of escape, that you may be able to endure it. (1 Cor 10:13)</a:t>
            </a:r>
          </a:p>
          <a:p>
            <a:endParaRPr lang="en-US" sz="3600" dirty="0"/>
          </a:p>
        </p:txBody>
      </p:sp>
    </p:spTree>
    <p:extLst>
      <p:ext uri="{BB962C8B-B14F-4D97-AF65-F5344CB8AC3E}">
        <p14:creationId xmlns:p14="http://schemas.microsoft.com/office/powerpoint/2010/main" val="3102251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52E2-7D52-4508-9226-0231C0CF90E3}"/>
              </a:ext>
            </a:extLst>
          </p:cNvPr>
          <p:cNvSpPr>
            <a:spLocks noGrp="1"/>
          </p:cNvSpPr>
          <p:nvPr>
            <p:ph type="title"/>
          </p:nvPr>
        </p:nvSpPr>
        <p:spPr>
          <a:xfrm>
            <a:off x="492967" y="290481"/>
            <a:ext cx="10515600" cy="1325563"/>
          </a:xfrm>
        </p:spPr>
        <p:txBody>
          <a:bodyPr/>
          <a:lstStyle/>
          <a:p>
            <a:r>
              <a:rPr lang="en-US" b="1" dirty="0"/>
              <a:t>God’s Personal Invitation and Challenge</a:t>
            </a:r>
            <a:endParaRPr lang="en-US" dirty="0"/>
          </a:p>
        </p:txBody>
      </p:sp>
      <p:sp>
        <p:nvSpPr>
          <p:cNvPr id="3" name="Content Placeholder 2">
            <a:extLst>
              <a:ext uri="{FF2B5EF4-FFF2-40B4-BE49-F238E27FC236}">
                <a16:creationId xmlns:a16="http://schemas.microsoft.com/office/drawing/2014/main" id="{12017F22-F4BE-48A5-BE96-E17DE0BDF00B}"/>
              </a:ext>
            </a:extLst>
          </p:cNvPr>
          <p:cNvSpPr>
            <a:spLocks noGrp="1"/>
          </p:cNvSpPr>
          <p:nvPr>
            <p:ph idx="1"/>
          </p:nvPr>
        </p:nvSpPr>
        <p:spPr>
          <a:xfrm>
            <a:off x="503853" y="1844286"/>
            <a:ext cx="10849947" cy="5013713"/>
          </a:xfrm>
        </p:spPr>
        <p:txBody>
          <a:bodyPr>
            <a:normAutofit/>
          </a:bodyPr>
          <a:lstStyle/>
          <a:p>
            <a:r>
              <a:rPr lang="en-US" sz="3200" dirty="0"/>
              <a:t>Follow in the footsteps of Joseph and refuse the horrible trades. </a:t>
            </a:r>
          </a:p>
          <a:p>
            <a:r>
              <a:rPr lang="en-US" sz="3200" dirty="0"/>
              <a:t>Do whatever you must every day to develop eyes that recognize how small and shriveled and worm-infested the fruits of temptation are. </a:t>
            </a:r>
          </a:p>
          <a:p>
            <a:r>
              <a:rPr lang="en-US" sz="3200" dirty="0"/>
              <a:t>Remind yourself every day how bright and expansive the orchard of God is. </a:t>
            </a:r>
          </a:p>
          <a:p>
            <a:r>
              <a:rPr lang="en-US" sz="3200" dirty="0"/>
              <a:t>There are acres of fruit waiting for us. </a:t>
            </a:r>
          </a:p>
          <a:p>
            <a:r>
              <a:rPr lang="en-US" sz="3200" dirty="0"/>
              <a:t>Miles of rows of opportunities to be at peace and serve and surrender and conform to a God who gives and gives and gives.</a:t>
            </a:r>
          </a:p>
          <a:p>
            <a:endParaRPr lang="en-US" sz="3200" dirty="0"/>
          </a:p>
        </p:txBody>
      </p:sp>
      <p:pic>
        <p:nvPicPr>
          <p:cNvPr id="4" name="Picture 3" descr="A drawing of a face&#10;&#10;Description automatically generated">
            <a:extLst>
              <a:ext uri="{FF2B5EF4-FFF2-40B4-BE49-F238E27FC236}">
                <a16:creationId xmlns:a16="http://schemas.microsoft.com/office/drawing/2014/main" id="{362FFA9F-B85F-475E-A58D-60892908E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477" y="0"/>
            <a:ext cx="2444523" cy="1616044"/>
          </a:xfrm>
          <a:prstGeom prst="rect">
            <a:avLst/>
          </a:prstGeom>
        </p:spPr>
      </p:pic>
    </p:spTree>
    <p:extLst>
      <p:ext uri="{BB962C8B-B14F-4D97-AF65-F5344CB8AC3E}">
        <p14:creationId xmlns:p14="http://schemas.microsoft.com/office/powerpoint/2010/main" val="2906827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5146-3880-4D7E-9417-B1C19C55342C}"/>
              </a:ext>
            </a:extLst>
          </p:cNvPr>
          <p:cNvSpPr>
            <a:spLocks noGrp="1"/>
          </p:cNvSpPr>
          <p:nvPr>
            <p:ph type="title"/>
          </p:nvPr>
        </p:nvSpPr>
        <p:spPr/>
        <p:txBody>
          <a:bodyPr>
            <a:normAutofit/>
          </a:bodyPr>
          <a:lstStyle/>
          <a:p>
            <a:r>
              <a:rPr lang="en-US" sz="5400" b="1" dirty="0"/>
              <a:t>Introduction</a:t>
            </a:r>
          </a:p>
        </p:txBody>
      </p:sp>
      <p:sp>
        <p:nvSpPr>
          <p:cNvPr id="3" name="Content Placeholder 2">
            <a:extLst>
              <a:ext uri="{FF2B5EF4-FFF2-40B4-BE49-F238E27FC236}">
                <a16:creationId xmlns:a16="http://schemas.microsoft.com/office/drawing/2014/main" id="{8D092B52-5656-4250-A700-F52B37730D31}"/>
              </a:ext>
            </a:extLst>
          </p:cNvPr>
          <p:cNvSpPr>
            <a:spLocks noGrp="1"/>
          </p:cNvSpPr>
          <p:nvPr>
            <p:ph idx="1"/>
          </p:nvPr>
        </p:nvSpPr>
        <p:spPr>
          <a:xfrm>
            <a:off x="838200" y="1825625"/>
            <a:ext cx="10515600" cy="4916369"/>
          </a:xfrm>
        </p:spPr>
        <p:txBody>
          <a:bodyPr>
            <a:normAutofit/>
          </a:bodyPr>
          <a:lstStyle/>
          <a:p>
            <a:r>
              <a:rPr lang="en-US" sz="3600" dirty="0"/>
              <a:t>So why? Why do we sin? Having counted the cost, why would we choose to do what we know to be wrong? Why would we be willing to gamble so much for so little? Simply put, we make horrible trades. </a:t>
            </a:r>
          </a:p>
          <a:p>
            <a:r>
              <a:rPr lang="en-US" sz="3600" dirty="0"/>
              <a:t>When Potiphar’s wife tempted Joseph, a paraphrase of his response in Genesis 39:8-9 is: </a:t>
            </a:r>
          </a:p>
          <a:p>
            <a:r>
              <a:rPr lang="en-US" sz="3600" dirty="0"/>
              <a:t>“I’ve got almost everything; why would I trade all of that for the one thing I don’t have? Why would I trade this big thing for that small thing?”</a:t>
            </a:r>
          </a:p>
          <a:p>
            <a:endParaRPr lang="en-US" sz="3600" dirty="0"/>
          </a:p>
        </p:txBody>
      </p:sp>
    </p:spTree>
    <p:extLst>
      <p:ext uri="{BB962C8B-B14F-4D97-AF65-F5344CB8AC3E}">
        <p14:creationId xmlns:p14="http://schemas.microsoft.com/office/powerpoint/2010/main" val="3110471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8E04-4A5C-4D5E-9D55-A86B733DF3C4}"/>
              </a:ext>
            </a:extLst>
          </p:cNvPr>
          <p:cNvSpPr>
            <a:spLocks noGrp="1"/>
          </p:cNvSpPr>
          <p:nvPr>
            <p:ph type="title"/>
          </p:nvPr>
        </p:nvSpPr>
        <p:spPr>
          <a:xfrm>
            <a:off x="655320" y="365125"/>
            <a:ext cx="5120114" cy="1692794"/>
          </a:xfrm>
        </p:spPr>
        <p:txBody>
          <a:bodyPr>
            <a:normAutofit/>
          </a:bodyPr>
          <a:lstStyle/>
          <a:p>
            <a:r>
              <a:rPr lang="en-US" b="1" dirty="0"/>
              <a:t>Introduction</a:t>
            </a:r>
            <a:endParaRPr lang="en-US" dirty="0"/>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79EF81-A025-4F39-AAA6-16E57783EBB3}"/>
              </a:ext>
            </a:extLst>
          </p:cNvPr>
          <p:cNvSpPr>
            <a:spLocks noGrp="1"/>
          </p:cNvSpPr>
          <p:nvPr>
            <p:ph idx="1"/>
          </p:nvPr>
        </p:nvSpPr>
        <p:spPr>
          <a:xfrm>
            <a:off x="282816" y="1810139"/>
            <a:ext cx="6957739" cy="5047861"/>
          </a:xfrm>
        </p:spPr>
        <p:txBody>
          <a:bodyPr>
            <a:noAutofit/>
          </a:bodyPr>
          <a:lstStyle/>
          <a:p>
            <a:r>
              <a:rPr lang="en-US" sz="2600" dirty="0"/>
              <a:t>If that sounds familiar, it should. Adam and Eve faced the same type of temptation in the Garden of Eden. </a:t>
            </a:r>
          </a:p>
          <a:p>
            <a:r>
              <a:rPr lang="en-US" sz="2600" dirty="0"/>
              <a:t>They had everything. They had it all. </a:t>
            </a:r>
          </a:p>
          <a:p>
            <a:r>
              <a:rPr lang="en-US" sz="2600" dirty="0"/>
              <a:t>Adam was the Joseph of God’s house. </a:t>
            </a:r>
          </a:p>
          <a:p>
            <a:r>
              <a:rPr lang="en-US" sz="2600" dirty="0"/>
              <a:t>He was in charge of naming all the animals (Gen 2:19)—an amazing honor. </a:t>
            </a:r>
          </a:p>
          <a:p>
            <a:r>
              <a:rPr lang="en-US" sz="2600" dirty="0"/>
              <a:t>Do you know how badly scientists desire to discover a new species and name it after themselves? Naming something is a high honor and that was Adam’s responsibility. </a:t>
            </a:r>
          </a:p>
          <a:p>
            <a:r>
              <a:rPr lang="en-US" sz="2600" dirty="0"/>
              <a:t>The Garden was theirs to live in and love.</a:t>
            </a:r>
          </a:p>
          <a:p>
            <a:endParaRPr lang="en-US" sz="2600" dirty="0"/>
          </a:p>
        </p:txBody>
      </p:sp>
      <p:pic>
        <p:nvPicPr>
          <p:cNvPr id="5" name="Picture 4" descr="A picture containing grass, outdoor, tree, text&#10;&#10;Description automatically generated">
            <a:extLst>
              <a:ext uri="{FF2B5EF4-FFF2-40B4-BE49-F238E27FC236}">
                <a16:creationId xmlns:a16="http://schemas.microsoft.com/office/drawing/2014/main" id="{2AD7E182-BABC-4545-9365-7F350C49D0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64682" y="-33225"/>
            <a:ext cx="5492619"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12207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3B5-FC2A-41AE-8F16-8196CB1435FB}"/>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D7E61980-0CEC-46CF-B3F4-BE0DF6E7F674}"/>
              </a:ext>
            </a:extLst>
          </p:cNvPr>
          <p:cNvSpPr>
            <a:spLocks noGrp="1"/>
          </p:cNvSpPr>
          <p:nvPr>
            <p:ph idx="1"/>
          </p:nvPr>
        </p:nvSpPr>
        <p:spPr>
          <a:xfrm>
            <a:off x="838200" y="1825624"/>
            <a:ext cx="10515600" cy="5032375"/>
          </a:xfrm>
        </p:spPr>
        <p:txBody>
          <a:bodyPr>
            <a:normAutofit lnSpcReduction="10000"/>
          </a:bodyPr>
          <a:lstStyle/>
          <a:p>
            <a:r>
              <a:rPr lang="en-US" dirty="0"/>
              <a:t>But then Satan came into the picture, and he did something to Adam and Eve that he has done for thousands of years. </a:t>
            </a:r>
          </a:p>
          <a:p>
            <a:r>
              <a:rPr lang="en-US" dirty="0"/>
              <a:t>He offered Eve a single piece of fruit when God had already given them an orchard. </a:t>
            </a:r>
          </a:p>
          <a:p>
            <a:r>
              <a:rPr lang="en-US" dirty="0"/>
              <a:t>Adam and Eve had the whole garden and traded it for a single piece of fruit. </a:t>
            </a:r>
          </a:p>
          <a:p>
            <a:r>
              <a:rPr lang="en-US" dirty="0"/>
              <a:t>Joseph had the entire household of Potiphar and was offered Potiphar’s wife. </a:t>
            </a:r>
          </a:p>
          <a:p>
            <a:r>
              <a:rPr lang="en-US" dirty="0"/>
              <a:t>And we, created in the image of God—invited to be representatives of His intentions for His glory on the earth—get tempted to trade it all for small and eternally insignificant things every day. It’s an “orchard-for-a-piece-of-fruit kind of trade.”</a:t>
            </a:r>
          </a:p>
          <a:p>
            <a:endParaRPr lang="en-US" dirty="0"/>
          </a:p>
        </p:txBody>
      </p:sp>
    </p:spTree>
    <p:extLst>
      <p:ext uri="{BB962C8B-B14F-4D97-AF65-F5344CB8AC3E}">
        <p14:creationId xmlns:p14="http://schemas.microsoft.com/office/powerpoint/2010/main" val="1120007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FA93-6D20-411C-8945-305878D70878}"/>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0E6BD3A1-A17F-46AA-8D53-119FA1FBCD29}"/>
              </a:ext>
            </a:extLst>
          </p:cNvPr>
          <p:cNvSpPr>
            <a:spLocks noGrp="1"/>
          </p:cNvSpPr>
          <p:nvPr>
            <p:ph idx="1"/>
          </p:nvPr>
        </p:nvSpPr>
        <p:spPr>
          <a:xfrm>
            <a:off x="838200" y="2055813"/>
            <a:ext cx="10515600" cy="5032375"/>
          </a:xfrm>
        </p:spPr>
        <p:txBody>
          <a:bodyPr>
            <a:normAutofit/>
          </a:bodyPr>
          <a:lstStyle/>
          <a:p>
            <a:pPr lvl="0"/>
            <a:r>
              <a:rPr lang="en-US" sz="3600" dirty="0"/>
              <a:t>Trading the beauty of God’s intended gift of sex for pornography is an orchard-for-a-piece-of-fruit kind of trade.</a:t>
            </a:r>
          </a:p>
          <a:p>
            <a:pPr lvl="0"/>
            <a:r>
              <a:rPr lang="en-US" sz="3600" dirty="0"/>
              <a:t>Trading the peace of honesty for the quick fix of a lie is an orchard-for-a-piece-of-fruit kind of trade.</a:t>
            </a:r>
          </a:p>
          <a:p>
            <a:pPr lvl="0"/>
            <a:r>
              <a:rPr lang="en-US" sz="3600" dirty="0"/>
              <a:t>Trading the friendship of a neighbor for the short term hit of gossiping is an orchard-for-a-piece-of-fruit kind of trade.</a:t>
            </a:r>
          </a:p>
          <a:p>
            <a:endParaRPr lang="en-US" sz="3600" dirty="0"/>
          </a:p>
        </p:txBody>
      </p:sp>
      <p:pic>
        <p:nvPicPr>
          <p:cNvPr id="9" name="Picture 8" descr="A close up of a sign&#10;&#10;Description automatically generated">
            <a:extLst>
              <a:ext uri="{FF2B5EF4-FFF2-40B4-BE49-F238E27FC236}">
                <a16:creationId xmlns:a16="http://schemas.microsoft.com/office/drawing/2014/main" id="{E4FFCB87-8DBD-4561-9961-6D07775342D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968342" y="0"/>
            <a:ext cx="4223657" cy="1847461"/>
          </a:xfrm>
          <a:prstGeom prst="rect">
            <a:avLst/>
          </a:prstGeom>
        </p:spPr>
      </p:pic>
    </p:spTree>
    <p:extLst>
      <p:ext uri="{BB962C8B-B14F-4D97-AF65-F5344CB8AC3E}">
        <p14:creationId xmlns:p14="http://schemas.microsoft.com/office/powerpoint/2010/main" val="62540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6AF1-425C-40EE-8556-D8F29EFCAF03}"/>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4EE61FAB-098E-41D6-BEC5-AA68C05E9955}"/>
              </a:ext>
            </a:extLst>
          </p:cNvPr>
          <p:cNvSpPr>
            <a:spLocks noGrp="1"/>
          </p:cNvSpPr>
          <p:nvPr>
            <p:ph idx="1"/>
          </p:nvPr>
        </p:nvSpPr>
        <p:spPr>
          <a:xfrm>
            <a:off x="409432" y="1825624"/>
            <a:ext cx="8062763" cy="5032375"/>
          </a:xfrm>
        </p:spPr>
        <p:txBody>
          <a:bodyPr>
            <a:normAutofit/>
          </a:bodyPr>
          <a:lstStyle/>
          <a:p>
            <a:r>
              <a:rPr lang="en-US" sz="3600" dirty="0"/>
              <a:t>Each day, we are faced with dozens of orchard-for-a-piece-of-fruit kinds of trades. </a:t>
            </a:r>
          </a:p>
          <a:p>
            <a:r>
              <a:rPr lang="en-US" sz="3600" dirty="0"/>
              <a:t>We have something so big and true and wonderful in us, and we give it away for a handful of temporary trinkets. </a:t>
            </a:r>
          </a:p>
          <a:p>
            <a:r>
              <a:rPr lang="en-US" sz="3600" dirty="0"/>
              <a:t>In those moments, we prefer other things, other people, and other pleasures more than we prefer God.</a:t>
            </a:r>
          </a:p>
          <a:p>
            <a:endParaRPr lang="en-US" sz="3600" dirty="0"/>
          </a:p>
        </p:txBody>
      </p:sp>
      <p:pic>
        <p:nvPicPr>
          <p:cNvPr id="5" name="Picture 4" descr="A picture containing wall, computer, sitting, door&#10;&#10;Description automatically generated">
            <a:extLst>
              <a:ext uri="{FF2B5EF4-FFF2-40B4-BE49-F238E27FC236}">
                <a16:creationId xmlns:a16="http://schemas.microsoft.com/office/drawing/2014/main" id="{287A9032-C1E3-41FF-92CD-9D0F2642AB72}"/>
              </a:ext>
            </a:extLst>
          </p:cNvPr>
          <p:cNvPicPr>
            <a:picLocks noChangeAspect="1"/>
          </p:cNvPicPr>
          <p:nvPr/>
        </p:nvPicPr>
        <p:blipFill rotWithShape="1">
          <a:blip r:embed="rId2">
            <a:extLst>
              <a:ext uri="{28A0092B-C50C-407E-A947-70E740481C1C}">
                <a14:useLocalDpi xmlns:a14="http://schemas.microsoft.com/office/drawing/2010/main" val="0"/>
              </a:ext>
            </a:extLst>
          </a:blip>
          <a:srcRect l="10693" r="12464"/>
          <a:stretch/>
        </p:blipFill>
        <p:spPr>
          <a:xfrm>
            <a:off x="8472196" y="2442950"/>
            <a:ext cx="3530005" cy="3070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032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8872-84BF-4D01-90A4-4010ED7D15C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6A22203A-BBDE-45BF-AD3C-8398E22801B3}"/>
              </a:ext>
            </a:extLst>
          </p:cNvPr>
          <p:cNvSpPr>
            <a:spLocks noGrp="1"/>
          </p:cNvSpPr>
          <p:nvPr>
            <p:ph idx="1"/>
          </p:nvPr>
        </p:nvSpPr>
        <p:spPr>
          <a:xfrm>
            <a:off x="723331" y="1825624"/>
            <a:ext cx="10630469" cy="5032375"/>
          </a:xfrm>
        </p:spPr>
        <p:txBody>
          <a:bodyPr>
            <a:normAutofit/>
          </a:bodyPr>
          <a:lstStyle/>
          <a:p>
            <a:r>
              <a:rPr lang="en-US" sz="3200" dirty="0"/>
              <a:t>That is precisely why something as addictive as pornography is so difficult to defeat. </a:t>
            </a:r>
          </a:p>
          <a:p>
            <a:r>
              <a:rPr lang="en-US" sz="3200" dirty="0"/>
              <a:t>We can readily identify the shortcomings; </a:t>
            </a:r>
          </a:p>
          <a:p>
            <a:r>
              <a:rPr lang="en-US" sz="3200" dirty="0"/>
              <a:t>We can easily pinpoint the bad habits; </a:t>
            </a:r>
          </a:p>
          <a:p>
            <a:r>
              <a:rPr lang="en-US" sz="3200" dirty="0"/>
              <a:t>We can drill encouraging slogans into our heads; </a:t>
            </a:r>
          </a:p>
          <a:p>
            <a:r>
              <a:rPr lang="en-US" sz="3200" dirty="0"/>
              <a:t>We can establish a variety of accountability safeguards</a:t>
            </a:r>
          </a:p>
          <a:p>
            <a:r>
              <a:rPr lang="en-US" sz="3200" dirty="0"/>
              <a:t> ... and continue to be sifted as wheat! </a:t>
            </a:r>
          </a:p>
          <a:p>
            <a:r>
              <a:rPr lang="en-US" sz="3200" dirty="0"/>
              <a:t>How? Why? We have failed to accurately diagnose the root of the problem.</a:t>
            </a:r>
          </a:p>
          <a:p>
            <a:endParaRPr lang="en-US" sz="3200" dirty="0"/>
          </a:p>
        </p:txBody>
      </p:sp>
    </p:spTree>
    <p:extLst>
      <p:ext uri="{BB962C8B-B14F-4D97-AF65-F5344CB8AC3E}">
        <p14:creationId xmlns:p14="http://schemas.microsoft.com/office/powerpoint/2010/main" val="38422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C84B-9841-4DA6-B5D3-4C91D595F00B}"/>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92EFB1D2-6D59-448F-A1AE-1F7C6BD65548}"/>
              </a:ext>
            </a:extLst>
          </p:cNvPr>
          <p:cNvSpPr>
            <a:spLocks noGrp="1"/>
          </p:cNvSpPr>
          <p:nvPr>
            <p:ph idx="1"/>
          </p:nvPr>
        </p:nvSpPr>
        <p:spPr>
          <a:xfrm>
            <a:off x="637464" y="1690688"/>
            <a:ext cx="10917072" cy="4916369"/>
          </a:xfrm>
        </p:spPr>
        <p:txBody>
          <a:bodyPr>
            <a:noAutofit/>
          </a:bodyPr>
          <a:lstStyle/>
          <a:p>
            <a:r>
              <a:rPr lang="en-US" sz="3200" dirty="0"/>
              <a:t>Pornography is a problem, but it is not THE problem. </a:t>
            </a:r>
          </a:p>
          <a:p>
            <a:pPr lvl="1"/>
            <a:r>
              <a:rPr lang="en-US" sz="3200" dirty="0"/>
              <a:t>Pornography is a sinful symptom of the problem.</a:t>
            </a:r>
          </a:p>
          <a:p>
            <a:pPr lvl="0"/>
            <a:r>
              <a:rPr lang="en-US" sz="3200" dirty="0"/>
              <a:t>Lying and gossip are problems, but they are not THE problem. </a:t>
            </a:r>
          </a:p>
          <a:p>
            <a:pPr lvl="1"/>
            <a:r>
              <a:rPr lang="en-US" sz="3200" dirty="0"/>
              <a:t>Lying and gossip are ugly manifestations of the problem.</a:t>
            </a:r>
          </a:p>
          <a:p>
            <a:pPr lvl="0"/>
            <a:r>
              <a:rPr lang="en-US" sz="3200" dirty="0"/>
              <a:t>The adulterous affair is a problem, but it is not THE problem. </a:t>
            </a:r>
          </a:p>
          <a:p>
            <a:pPr lvl="1"/>
            <a:r>
              <a:rPr lang="en-US" sz="3200" dirty="0"/>
              <a:t>The adulterous affair is a wicked reflection of the problem.</a:t>
            </a:r>
          </a:p>
          <a:p>
            <a:pPr marL="0" indent="0">
              <a:buNone/>
            </a:pPr>
            <a:endParaRPr lang="en-US" sz="2000" dirty="0"/>
          </a:p>
          <a:p>
            <a:r>
              <a:rPr lang="en-US" sz="3200" dirty="0"/>
              <a:t>THE problem is treasuring other things, other people, and other pleasures more than we treasure God.</a:t>
            </a:r>
          </a:p>
          <a:p>
            <a:endParaRPr lang="en-US" sz="3200" dirty="0"/>
          </a:p>
        </p:txBody>
      </p:sp>
    </p:spTree>
    <p:extLst>
      <p:ext uri="{BB962C8B-B14F-4D97-AF65-F5344CB8AC3E}">
        <p14:creationId xmlns:p14="http://schemas.microsoft.com/office/powerpoint/2010/main" val="299465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1760</Words>
  <Application>Microsoft Office PowerPoint</Application>
  <PresentationFormat>Widescreen</PresentationFormat>
  <Paragraphs>251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  Seeing with My Father’s Eyes,  Requires My Father’s Heart  Darkness Lesson 21 – Covetousness</vt:lpstr>
      <vt:lpstr>Introduction</vt:lpstr>
      <vt:lpstr>Introduction</vt:lpstr>
      <vt:lpstr>Introduction</vt:lpstr>
      <vt:lpstr>Introduction</vt:lpstr>
      <vt:lpstr>Introduction</vt:lpstr>
      <vt:lpstr>Introduction</vt:lpstr>
      <vt:lpstr>Introduction</vt:lpstr>
      <vt:lpstr>“Against You, You Only, Have I Sinned... (Psalm 51)</vt:lpstr>
      <vt:lpstr>“Against You, You Only, Have I Sinned...</vt:lpstr>
      <vt:lpstr>Against You, You Only, Have I Sinned...</vt:lpstr>
      <vt:lpstr>The Personal Side of Temptation </vt:lpstr>
      <vt:lpstr>The Personal Side of Temptation</vt:lpstr>
      <vt:lpstr>The Personal Side of Temptation</vt:lpstr>
      <vt:lpstr>The Personal Side of Temptation</vt:lpstr>
      <vt:lpstr>Psalm 34</vt:lpstr>
      <vt:lpstr>Psalm 34 Continued</vt:lpstr>
      <vt:lpstr>God’s Personal Invitation and Challenge</vt:lpstr>
      <vt:lpstr>God’s Personal Invitation and Challenge</vt:lpstr>
      <vt:lpstr>God’s Personal Invitation and Challenge</vt:lpstr>
      <vt:lpstr>God’s Personal Invitation and Challenge</vt:lpstr>
      <vt:lpstr>God’s Personal Invitation and Challenge</vt:lpstr>
      <vt:lpstr>God’s Personal Invitation and Challenge</vt:lpstr>
      <vt:lpstr>God’s Personal Invitation and Challenge</vt:lpstr>
      <vt:lpstr>God’s Personal Invitation and Challenge</vt:lpstr>
      <vt:lpstr>God’s Personal Invitation and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2019-08-11T22:19:18Z</dcterms:created>
  <dcterms:modified xsi:type="dcterms:W3CDTF">2019-08-11T22:19:38Z</dcterms:modified>
</cp:coreProperties>
</file>