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36"/>
  </p:notesMasterIdLst>
  <p:handoutMasterIdLst>
    <p:handoutMasterId r:id="rId37"/>
  </p:handoutMasterIdLst>
  <p:sldIdLst>
    <p:sldId id="295" r:id="rId2"/>
    <p:sldId id="256" r:id="rId3"/>
    <p:sldId id="293" r:id="rId4"/>
    <p:sldId id="294"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92" r:id="rId20"/>
    <p:sldId id="271" r:id="rId21"/>
    <p:sldId id="282" r:id="rId22"/>
    <p:sldId id="272" r:id="rId23"/>
    <p:sldId id="273" r:id="rId24"/>
    <p:sldId id="274" r:id="rId25"/>
    <p:sldId id="275" r:id="rId26"/>
    <p:sldId id="276" r:id="rId27"/>
    <p:sldId id="277" r:id="rId28"/>
    <p:sldId id="283" r:id="rId29"/>
    <p:sldId id="284" r:id="rId30"/>
    <p:sldId id="285" r:id="rId31"/>
    <p:sldId id="278" r:id="rId32"/>
    <p:sldId id="279" r:id="rId33"/>
    <p:sldId id="280" r:id="rId34"/>
    <p:sldId id="281" r:id="rId35"/>
  </p:sldIdLst>
  <p:sldSz cx="12161838" cy="6858000"/>
  <p:notesSz cx="6954838" cy="9240838"/>
  <p:defaultTextStyle>
    <a:defPPr>
      <a:defRPr lang="en-US"/>
    </a:defPPr>
    <a:lvl1pPr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5pPr>
    <a:lvl6pPr marL="2286000" algn="l" defTabSz="914400" rtl="0" eaLnBrk="1" latinLnBrk="0" hangingPunct="1">
      <a:defRPr kern="1200">
        <a:solidFill>
          <a:schemeClr val="tx1"/>
        </a:solidFill>
        <a:latin typeface="Arial Black" panose="020B0A04020102020204" pitchFamily="34" charset="0"/>
        <a:ea typeface="+mn-ea"/>
        <a:cs typeface="+mn-cs"/>
      </a:defRPr>
    </a:lvl6pPr>
    <a:lvl7pPr marL="2743200" algn="l" defTabSz="914400" rtl="0" eaLnBrk="1" latinLnBrk="0" hangingPunct="1">
      <a:defRPr kern="1200">
        <a:solidFill>
          <a:schemeClr val="tx1"/>
        </a:solidFill>
        <a:latin typeface="Arial Black" panose="020B0A04020102020204" pitchFamily="34" charset="0"/>
        <a:ea typeface="+mn-ea"/>
        <a:cs typeface="+mn-cs"/>
      </a:defRPr>
    </a:lvl7pPr>
    <a:lvl8pPr marL="3200400" algn="l" defTabSz="914400" rtl="0" eaLnBrk="1" latinLnBrk="0" hangingPunct="1">
      <a:defRPr kern="1200">
        <a:solidFill>
          <a:schemeClr val="tx1"/>
        </a:solidFill>
        <a:latin typeface="Arial Black" panose="020B0A04020102020204" pitchFamily="34" charset="0"/>
        <a:ea typeface="+mn-ea"/>
        <a:cs typeface="+mn-cs"/>
      </a:defRPr>
    </a:lvl8pPr>
    <a:lvl9pPr marL="3657600" algn="l" defTabSz="914400" rtl="0" eaLnBrk="1" latinLnBrk="0" hangingPunct="1">
      <a:defRPr kern="120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 uri="{2D200454-40CA-4A62-9FC3-DE9A4176ACB9}">
      <p15:notesGuideLst xmlns:p15="http://schemas.microsoft.com/office/powerpoint/2012/main">
        <p15:guide id="1" orient="horz" pos="2911">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48" y="84"/>
      </p:cViewPr>
      <p:guideLst>
        <p:guide orient="horz" pos="2160"/>
        <p:guide pos="3831"/>
      </p:guideLst>
    </p:cSldViewPr>
  </p:slideViewPr>
  <p:notesTextViewPr>
    <p:cViewPr>
      <p:scale>
        <a:sx n="100" d="100"/>
        <a:sy n="100" d="100"/>
      </p:scale>
      <p:origin x="0" y="0"/>
    </p:cViewPr>
  </p:notesTextViewPr>
  <p:notesViewPr>
    <p:cSldViewPr>
      <p:cViewPr varScale="1">
        <p:scale>
          <a:sx n="66" d="100"/>
          <a:sy n="66" d="100"/>
        </p:scale>
        <p:origin x="-2214" y="-96"/>
      </p:cViewPr>
      <p:guideLst>
        <p:guide orient="horz" pos="2911"/>
        <p:guide pos="21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40C224A-EAE4-4A21-AAC6-84872FEC5634}"/>
              </a:ext>
            </a:extLst>
          </p:cNvPr>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8371" name="Rectangle 3">
            <a:extLst>
              <a:ext uri="{FF2B5EF4-FFF2-40B4-BE49-F238E27FC236}">
                <a16:creationId xmlns:a16="http://schemas.microsoft.com/office/drawing/2014/main" id="{B1ABB735-6560-4DE4-8EB1-4934774DF38F}"/>
              </a:ext>
            </a:extLst>
          </p:cNvPr>
          <p:cNvSpPr>
            <a:spLocks noGrp="1" noChangeArrowheads="1"/>
          </p:cNvSpPr>
          <p:nvPr>
            <p:ph type="dt" sz="quarter" idx="1"/>
          </p:nvPr>
        </p:nvSpPr>
        <p:spPr bwMode="auto">
          <a:xfrm>
            <a:off x="3940175"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A9271E27-5146-41BC-9E08-A8F527B4A298}" type="datetimeFigureOut">
              <a:rPr lang="en-US" altLang="en-US"/>
              <a:pPr>
                <a:defRPr/>
              </a:pPr>
              <a:t>8/11/2019</a:t>
            </a:fld>
            <a:endParaRPr lang="en-US" altLang="en-US"/>
          </a:p>
        </p:txBody>
      </p:sp>
      <p:sp>
        <p:nvSpPr>
          <p:cNvPr id="58372" name="Rectangle 4">
            <a:extLst>
              <a:ext uri="{FF2B5EF4-FFF2-40B4-BE49-F238E27FC236}">
                <a16:creationId xmlns:a16="http://schemas.microsoft.com/office/drawing/2014/main" id="{D933E788-BF83-48E8-8DB5-2FFFA27079CF}"/>
              </a:ext>
            </a:extLst>
          </p:cNvPr>
          <p:cNvSpPr>
            <a:spLocks noGrp="1" noChangeArrowheads="1"/>
          </p:cNvSpPr>
          <p:nvPr>
            <p:ph type="ftr" sz="quarter" idx="2"/>
          </p:nvPr>
        </p:nvSpPr>
        <p:spPr bwMode="auto">
          <a:xfrm>
            <a:off x="0"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8373" name="Rectangle 5">
            <a:extLst>
              <a:ext uri="{FF2B5EF4-FFF2-40B4-BE49-F238E27FC236}">
                <a16:creationId xmlns:a16="http://schemas.microsoft.com/office/drawing/2014/main" id="{C47A03F0-998C-4559-B6D0-B6DC9EFA22BB}"/>
              </a:ext>
            </a:extLst>
          </p:cNvPr>
          <p:cNvSpPr>
            <a:spLocks noGrp="1" noChangeArrowheads="1"/>
          </p:cNvSpPr>
          <p:nvPr>
            <p:ph type="sldNum" sz="quarter" idx="3"/>
          </p:nvPr>
        </p:nvSpPr>
        <p:spPr bwMode="auto">
          <a:xfrm>
            <a:off x="3940175"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C40AE7F-4EC4-4991-8F28-CF5FFD8E21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146A8E-F07B-45E8-853B-8A0718138444}"/>
              </a:ext>
            </a:extLst>
          </p:cNvPr>
          <p:cNvSpPr>
            <a:spLocks noGrp="1"/>
          </p:cNvSpPr>
          <p:nvPr>
            <p:ph type="hdr" sz="quarter"/>
          </p:nvPr>
        </p:nvSpPr>
        <p:spPr bwMode="auto">
          <a:xfrm>
            <a:off x="0" y="0"/>
            <a:ext cx="301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t" anchorCtr="0" compatLnSpc="1">
            <a:prstTxWarp prst="textNoShape">
              <a:avLst/>
            </a:prstTxWarp>
          </a:bodyPr>
          <a:lstStyle>
            <a:lvl1pPr defTabSz="925513">
              <a:defRPr sz="1200"/>
            </a:lvl1pPr>
          </a:lstStyle>
          <a:p>
            <a:pPr>
              <a:defRPr/>
            </a:pPr>
            <a:endParaRPr lang="en-US" altLang="en-US"/>
          </a:p>
        </p:txBody>
      </p:sp>
      <p:sp>
        <p:nvSpPr>
          <p:cNvPr id="3" name="Date Placeholder 2">
            <a:extLst>
              <a:ext uri="{FF2B5EF4-FFF2-40B4-BE49-F238E27FC236}">
                <a16:creationId xmlns:a16="http://schemas.microsoft.com/office/drawing/2014/main" id="{E1D12595-37CD-49CA-99A6-1ABF0F6FA169}"/>
              </a:ext>
            </a:extLst>
          </p:cNvPr>
          <p:cNvSpPr>
            <a:spLocks noGrp="1"/>
          </p:cNvSpPr>
          <p:nvPr>
            <p:ph type="dt" idx="1"/>
          </p:nvPr>
        </p:nvSpPr>
        <p:spPr bwMode="auto">
          <a:xfrm>
            <a:off x="3940175" y="0"/>
            <a:ext cx="301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t" anchorCtr="0" compatLnSpc="1">
            <a:prstTxWarp prst="textNoShape">
              <a:avLst/>
            </a:prstTxWarp>
          </a:bodyPr>
          <a:lstStyle>
            <a:lvl1pPr algn="r" defTabSz="925513">
              <a:defRPr sz="1200"/>
            </a:lvl1pPr>
          </a:lstStyle>
          <a:p>
            <a:pPr>
              <a:defRPr/>
            </a:pPr>
            <a:fld id="{62EB561C-D23F-49BE-BC2C-7F115AB8E010}" type="datetimeFigureOut">
              <a:rPr lang="en-US" altLang="en-US"/>
              <a:pPr>
                <a:defRPr/>
              </a:pPr>
              <a:t>8/11/2019</a:t>
            </a:fld>
            <a:endParaRPr lang="en-US" altLang="en-US"/>
          </a:p>
        </p:txBody>
      </p:sp>
      <p:sp>
        <p:nvSpPr>
          <p:cNvPr id="4" name="Slide Image Placeholder 3">
            <a:extLst>
              <a:ext uri="{FF2B5EF4-FFF2-40B4-BE49-F238E27FC236}">
                <a16:creationId xmlns:a16="http://schemas.microsoft.com/office/drawing/2014/main" id="{7B7021C7-42B5-4633-844A-AA62570166F6}"/>
              </a:ext>
            </a:extLst>
          </p:cNvPr>
          <p:cNvSpPr>
            <a:spLocks noGrp="1" noRot="1" noChangeAspect="1"/>
          </p:cNvSpPr>
          <p:nvPr>
            <p:ph type="sldImg" idx="2"/>
          </p:nvPr>
        </p:nvSpPr>
        <p:spPr>
          <a:xfrm>
            <a:off x="714375" y="1155700"/>
            <a:ext cx="5526088" cy="31178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5B990ED-D35F-4AC4-A5D4-71CF15DFBC9B}"/>
              </a:ext>
            </a:extLst>
          </p:cNvPr>
          <p:cNvSpPr>
            <a:spLocks noGrp="1"/>
          </p:cNvSpPr>
          <p:nvPr>
            <p:ph type="body" sz="quarter" idx="3"/>
          </p:nvPr>
        </p:nvSpPr>
        <p:spPr bwMode="auto">
          <a:xfrm>
            <a:off x="695325" y="4446588"/>
            <a:ext cx="5564188"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23341E5-5A7B-4780-A677-46BA690BD68F}"/>
              </a:ext>
            </a:extLst>
          </p:cNvPr>
          <p:cNvSpPr>
            <a:spLocks noGrp="1"/>
          </p:cNvSpPr>
          <p:nvPr>
            <p:ph type="ftr" sz="quarter" idx="4"/>
          </p:nvPr>
        </p:nvSpPr>
        <p:spPr bwMode="auto">
          <a:xfrm>
            <a:off x="0" y="8777288"/>
            <a:ext cx="301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b" anchorCtr="0" compatLnSpc="1">
            <a:prstTxWarp prst="textNoShape">
              <a:avLst/>
            </a:prstTxWarp>
          </a:bodyPr>
          <a:lstStyle>
            <a:lvl1pPr defTabSz="925513">
              <a:defRPr sz="1200"/>
            </a:lvl1pPr>
          </a:lstStyle>
          <a:p>
            <a:pPr>
              <a:defRPr/>
            </a:pPr>
            <a:endParaRPr lang="en-US" altLang="en-US"/>
          </a:p>
        </p:txBody>
      </p:sp>
      <p:sp>
        <p:nvSpPr>
          <p:cNvPr id="7" name="Slide Number Placeholder 6">
            <a:extLst>
              <a:ext uri="{FF2B5EF4-FFF2-40B4-BE49-F238E27FC236}">
                <a16:creationId xmlns:a16="http://schemas.microsoft.com/office/drawing/2014/main" id="{B1E2509A-29F8-4E68-8091-A37DCBAE836C}"/>
              </a:ext>
            </a:extLst>
          </p:cNvPr>
          <p:cNvSpPr>
            <a:spLocks noGrp="1"/>
          </p:cNvSpPr>
          <p:nvPr>
            <p:ph type="sldNum" sz="quarter" idx="5"/>
          </p:nvPr>
        </p:nvSpPr>
        <p:spPr bwMode="auto">
          <a:xfrm>
            <a:off x="3940175" y="8777288"/>
            <a:ext cx="301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b" anchorCtr="0" compatLnSpc="1">
            <a:prstTxWarp prst="textNoShape">
              <a:avLst/>
            </a:prstTxWarp>
          </a:bodyPr>
          <a:lstStyle>
            <a:lvl1pPr algn="r" defTabSz="925513">
              <a:defRPr sz="1200"/>
            </a:lvl1pPr>
          </a:lstStyle>
          <a:p>
            <a:pPr>
              <a:defRPr/>
            </a:pPr>
            <a:fld id="{9A190E9C-1765-48D3-AC32-FA4599E98B5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376D4B2-EFD6-4FD1-929C-616BE417BF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7FA39293-9629-430C-82DE-3F4CBC0DF3DD}"/>
              </a:ext>
            </a:extLst>
          </p:cNvPr>
          <p:cNvSpPr>
            <a:spLocks noGrp="1" noChangeArrowheads="1"/>
          </p:cNvSpPr>
          <p:nvPr>
            <p:ph type="body" idx="1"/>
          </p:nvPr>
        </p:nvSpPr>
        <p:spPr>
          <a:noFill/>
        </p:spPr>
        <p:txBody>
          <a:bodyPr/>
          <a:lstStyle/>
          <a:p>
            <a:endParaRPr lang="en-US" altLang="en-US"/>
          </a:p>
        </p:txBody>
      </p:sp>
      <p:sp>
        <p:nvSpPr>
          <p:cNvPr id="7172" name="Slide Number Placeholder 3">
            <a:extLst>
              <a:ext uri="{FF2B5EF4-FFF2-40B4-BE49-F238E27FC236}">
                <a16:creationId xmlns:a16="http://schemas.microsoft.com/office/drawing/2014/main" id="{934A3279-A116-4375-A033-EC89ECA6EC5C}"/>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1655EA02-C48C-48F9-A1A2-6B309D903166}" type="slidenum">
              <a:rPr lang="en-US" altLang="en-US" smtClean="0"/>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3E89BD5E-02BE-4C25-9251-97D1C0F6BE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B85BE26A-A612-44F0-8DE3-6E6671EC052D}"/>
              </a:ext>
            </a:extLst>
          </p:cNvPr>
          <p:cNvSpPr>
            <a:spLocks noGrp="1" noChangeArrowheads="1"/>
          </p:cNvSpPr>
          <p:nvPr>
            <p:ph type="body" idx="1"/>
          </p:nvPr>
        </p:nvSpPr>
        <p:spPr>
          <a:noFill/>
        </p:spPr>
        <p:txBody>
          <a:bodyPr/>
          <a:lstStyle/>
          <a:p>
            <a:endParaRPr lang="en-US" altLang="en-US"/>
          </a:p>
        </p:txBody>
      </p:sp>
      <p:sp>
        <p:nvSpPr>
          <p:cNvPr id="27652" name="Slide Number Placeholder 3">
            <a:extLst>
              <a:ext uri="{FF2B5EF4-FFF2-40B4-BE49-F238E27FC236}">
                <a16:creationId xmlns:a16="http://schemas.microsoft.com/office/drawing/2014/main" id="{7F09B92A-7CA4-4902-AD66-A32420B670DD}"/>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636C2892-9810-4663-9CC5-4FE0B704193D}" type="slidenum">
              <a:rPr lang="en-US" altLang="en-US" smtClean="0"/>
              <a:pPr/>
              <a:t>13</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7B7A00E-726A-4AF2-97FB-DFC0D78C465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54A9F5AB-F947-463E-A751-C1CACF111479}"/>
              </a:ext>
            </a:extLst>
          </p:cNvPr>
          <p:cNvSpPr>
            <a:spLocks noGrp="1" noChangeArrowheads="1"/>
          </p:cNvSpPr>
          <p:nvPr>
            <p:ph type="body" idx="1"/>
          </p:nvPr>
        </p:nvSpPr>
        <p:spPr>
          <a:noFill/>
        </p:spPr>
        <p:txBody>
          <a:bodyPr/>
          <a:lstStyle/>
          <a:p>
            <a:endParaRPr lang="en-US" altLang="en-US"/>
          </a:p>
        </p:txBody>
      </p:sp>
      <p:sp>
        <p:nvSpPr>
          <p:cNvPr id="29700" name="Slide Number Placeholder 3">
            <a:extLst>
              <a:ext uri="{FF2B5EF4-FFF2-40B4-BE49-F238E27FC236}">
                <a16:creationId xmlns:a16="http://schemas.microsoft.com/office/drawing/2014/main" id="{A50C62C9-BE17-4C0E-A108-3FE9F08E56A5}"/>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4000FBFA-C62B-4325-8734-17568C1C0919}" type="slidenum">
              <a:rPr lang="en-US" altLang="en-US" smtClean="0"/>
              <a:pPr/>
              <a:t>14</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B23AA45-7AE0-4481-8955-19CE1A3A96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61AEE278-194C-40AE-BD26-BFDFE55DC486}"/>
              </a:ext>
            </a:extLst>
          </p:cNvPr>
          <p:cNvSpPr>
            <a:spLocks noGrp="1" noChangeArrowheads="1"/>
          </p:cNvSpPr>
          <p:nvPr>
            <p:ph type="body" idx="1"/>
          </p:nvPr>
        </p:nvSpPr>
        <p:spPr>
          <a:noFill/>
        </p:spPr>
        <p:txBody>
          <a:bodyPr/>
          <a:lstStyle/>
          <a:p>
            <a:endParaRPr lang="en-US" altLang="en-US"/>
          </a:p>
        </p:txBody>
      </p:sp>
      <p:sp>
        <p:nvSpPr>
          <p:cNvPr id="31748" name="Slide Number Placeholder 3">
            <a:extLst>
              <a:ext uri="{FF2B5EF4-FFF2-40B4-BE49-F238E27FC236}">
                <a16:creationId xmlns:a16="http://schemas.microsoft.com/office/drawing/2014/main" id="{3CD4C62A-55E1-4F5C-ABC7-43A6F072A9A4}"/>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B3BECC11-C288-46DE-B400-62A04308D505}" type="slidenum">
              <a:rPr lang="en-US" altLang="en-US" smtClean="0"/>
              <a:pPr/>
              <a:t>15</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BE164212-5B0F-46A4-8711-55B9A4951D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77E20E06-DD77-4D7E-B723-F211FF007E60}"/>
              </a:ext>
            </a:extLst>
          </p:cNvPr>
          <p:cNvSpPr>
            <a:spLocks noGrp="1" noChangeArrowheads="1"/>
          </p:cNvSpPr>
          <p:nvPr>
            <p:ph type="body" idx="1"/>
          </p:nvPr>
        </p:nvSpPr>
        <p:spPr>
          <a:noFill/>
        </p:spPr>
        <p:txBody>
          <a:bodyPr/>
          <a:lstStyle/>
          <a:p>
            <a:endParaRPr lang="en-US" altLang="en-US"/>
          </a:p>
        </p:txBody>
      </p:sp>
      <p:sp>
        <p:nvSpPr>
          <p:cNvPr id="33796" name="Slide Number Placeholder 3">
            <a:extLst>
              <a:ext uri="{FF2B5EF4-FFF2-40B4-BE49-F238E27FC236}">
                <a16:creationId xmlns:a16="http://schemas.microsoft.com/office/drawing/2014/main" id="{372E73AC-76CB-4B4F-BEA4-C818BA30A923}"/>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A8DE73C0-033F-4147-AE00-127F9A8F93D6}" type="slidenum">
              <a:rPr lang="en-US" altLang="en-US" smtClean="0"/>
              <a:pPr/>
              <a:t>16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7F5C99C-F10D-4579-85AB-6F820E6B5A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0C2EF1A7-7EBC-49C0-8F65-01279B3A3D75}"/>
              </a:ext>
            </a:extLst>
          </p:cNvPr>
          <p:cNvSpPr>
            <a:spLocks noGrp="1" noChangeArrowheads="1"/>
          </p:cNvSpPr>
          <p:nvPr>
            <p:ph type="body" idx="1"/>
          </p:nvPr>
        </p:nvSpPr>
        <p:spPr>
          <a:noFill/>
        </p:spPr>
        <p:txBody>
          <a:bodyPr/>
          <a:lstStyle/>
          <a:p>
            <a:endParaRPr lang="en-US" altLang="en-US"/>
          </a:p>
        </p:txBody>
      </p:sp>
      <p:sp>
        <p:nvSpPr>
          <p:cNvPr id="35844" name="Slide Number Placeholder 3">
            <a:extLst>
              <a:ext uri="{FF2B5EF4-FFF2-40B4-BE49-F238E27FC236}">
                <a16:creationId xmlns:a16="http://schemas.microsoft.com/office/drawing/2014/main" id="{40A5E309-2ADD-4BD4-BDCA-D62C4E79C453}"/>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66A0D8D6-AEDF-4171-90F9-4B8BF8A27750}" type="slidenum">
              <a:rPr lang="en-US" altLang="en-US" smtClean="0"/>
              <a:pPr/>
              <a:t>17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A75F1D3B-1AFE-4F40-99C3-84ED54238D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63395B1C-1588-44AE-91AB-977027166DEA}"/>
              </a:ext>
            </a:extLst>
          </p:cNvPr>
          <p:cNvSpPr>
            <a:spLocks noGrp="1" noChangeArrowheads="1"/>
          </p:cNvSpPr>
          <p:nvPr>
            <p:ph type="body" idx="1"/>
          </p:nvPr>
        </p:nvSpPr>
        <p:spPr>
          <a:noFill/>
        </p:spPr>
        <p:txBody>
          <a:bodyPr/>
          <a:lstStyle/>
          <a:p>
            <a:endParaRPr lang="en-US" altLang="en-US"/>
          </a:p>
        </p:txBody>
      </p:sp>
      <p:sp>
        <p:nvSpPr>
          <p:cNvPr id="37892" name="Slide Number Placeholder 3">
            <a:extLst>
              <a:ext uri="{FF2B5EF4-FFF2-40B4-BE49-F238E27FC236}">
                <a16:creationId xmlns:a16="http://schemas.microsoft.com/office/drawing/2014/main" id="{7067D6F4-15E9-4229-83C4-F148DAE55E43}"/>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1A60456B-C777-4E6E-AF38-A512ACA49055}" type="slidenum">
              <a:rPr lang="en-US" altLang="en-US" smtClean="0"/>
              <a:pPr/>
              <a:t>18</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8DDAC100-93E9-4998-8173-5C1666D82C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5EF824B8-058F-479F-95D5-F5342A7F1877}"/>
              </a:ext>
            </a:extLst>
          </p:cNvPr>
          <p:cNvSpPr>
            <a:spLocks noGrp="1" noChangeArrowheads="1"/>
          </p:cNvSpPr>
          <p:nvPr>
            <p:ph type="body" idx="1"/>
          </p:nvPr>
        </p:nvSpPr>
        <p:spPr>
          <a:noFill/>
        </p:spPr>
        <p:txBody>
          <a:bodyPr/>
          <a:lstStyle/>
          <a:p>
            <a:endParaRPr lang="en-US" altLang="en-US"/>
          </a:p>
        </p:txBody>
      </p:sp>
      <p:sp>
        <p:nvSpPr>
          <p:cNvPr id="39940" name="Slide Number Placeholder 3">
            <a:extLst>
              <a:ext uri="{FF2B5EF4-FFF2-40B4-BE49-F238E27FC236}">
                <a16:creationId xmlns:a16="http://schemas.microsoft.com/office/drawing/2014/main" id="{A92E0156-C0D4-4A3D-BAB1-D9A9B4A13706}"/>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28B6F702-2D0F-4933-A95E-C63A5AD8D46E}" type="slidenum">
              <a:rPr lang="en-US" altLang="en-US" smtClean="0"/>
              <a:pPr/>
              <a:t>19</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D6B509A9-BAE5-4049-99F5-C258AB44AB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AFCEAFF8-F7E2-4F68-9633-E330C6238C63}"/>
              </a:ext>
            </a:extLst>
          </p:cNvPr>
          <p:cNvSpPr>
            <a:spLocks noGrp="1" noChangeArrowheads="1"/>
          </p:cNvSpPr>
          <p:nvPr>
            <p:ph type="body" idx="1"/>
          </p:nvPr>
        </p:nvSpPr>
        <p:spPr>
          <a:noFill/>
        </p:spPr>
        <p:txBody>
          <a:bodyPr/>
          <a:lstStyle/>
          <a:p>
            <a:endParaRPr lang="en-US" altLang="en-US"/>
          </a:p>
        </p:txBody>
      </p:sp>
      <p:sp>
        <p:nvSpPr>
          <p:cNvPr id="41988" name="Slide Number Placeholder 3">
            <a:extLst>
              <a:ext uri="{FF2B5EF4-FFF2-40B4-BE49-F238E27FC236}">
                <a16:creationId xmlns:a16="http://schemas.microsoft.com/office/drawing/2014/main" id="{BFBA8426-3E8E-4467-990D-68850D715D1C}"/>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E14E2EE2-B96C-4644-B547-F07732D15563}" type="slidenum">
              <a:rPr lang="en-US" altLang="en-US" smtClean="0"/>
              <a:pPr/>
              <a:t>20</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471BDDAC-4FD1-4EDD-94E7-CA2911CB6D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6BE81310-5A42-493C-A5B1-F9E123E2E6A4}"/>
              </a:ext>
            </a:extLst>
          </p:cNvPr>
          <p:cNvSpPr>
            <a:spLocks noGrp="1" noChangeArrowheads="1"/>
          </p:cNvSpPr>
          <p:nvPr>
            <p:ph type="body" idx="1"/>
          </p:nvPr>
        </p:nvSpPr>
        <p:spPr>
          <a:noFill/>
        </p:spPr>
        <p:txBody>
          <a:bodyPr/>
          <a:lstStyle/>
          <a:p>
            <a:endParaRPr lang="en-US" altLang="en-US"/>
          </a:p>
        </p:txBody>
      </p:sp>
      <p:sp>
        <p:nvSpPr>
          <p:cNvPr id="44036" name="Slide Number Placeholder 3">
            <a:extLst>
              <a:ext uri="{FF2B5EF4-FFF2-40B4-BE49-F238E27FC236}">
                <a16:creationId xmlns:a16="http://schemas.microsoft.com/office/drawing/2014/main" id="{7E1A147D-33D7-455A-AB1B-2BCE786B6601}"/>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116C491D-8A95-4093-9D0B-D9CE30010A10}" type="slidenum">
              <a:rPr lang="en-US" altLang="en-US" smtClean="0"/>
              <a:pPr/>
              <a:t>21</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D2CF287-E219-4CEE-9392-FE4CD36A24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02F9F764-D99C-4D1E-90DA-844C19C4AF9A}"/>
              </a:ext>
            </a:extLst>
          </p:cNvPr>
          <p:cNvSpPr>
            <a:spLocks noGrp="1" noChangeArrowheads="1"/>
          </p:cNvSpPr>
          <p:nvPr>
            <p:ph type="body" idx="1"/>
          </p:nvPr>
        </p:nvSpPr>
        <p:spPr>
          <a:noFill/>
        </p:spPr>
        <p:txBody>
          <a:bodyPr/>
          <a:lstStyle/>
          <a:p>
            <a:endParaRPr lang="en-US" altLang="en-US"/>
          </a:p>
        </p:txBody>
      </p:sp>
      <p:sp>
        <p:nvSpPr>
          <p:cNvPr id="46084" name="Slide Number Placeholder 3">
            <a:extLst>
              <a:ext uri="{FF2B5EF4-FFF2-40B4-BE49-F238E27FC236}">
                <a16:creationId xmlns:a16="http://schemas.microsoft.com/office/drawing/2014/main" id="{4FCEF585-00A8-41FA-ACD0-5F02A5B5F2E7}"/>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291487AC-2BC0-44D6-AE87-7956E0282ED0}" type="slidenum">
              <a:rPr lang="en-US" altLang="en-US" smtClean="0"/>
              <a:pPr/>
              <a:t>22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84ACC61B-E69C-438F-89F5-FB5CB26C9F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CDC32E20-A763-42A4-AE57-E53EE4158B9F}"/>
              </a:ext>
            </a:extLst>
          </p:cNvPr>
          <p:cNvSpPr>
            <a:spLocks noGrp="1" noChangeArrowheads="1"/>
          </p:cNvSpPr>
          <p:nvPr>
            <p:ph type="body" idx="1"/>
          </p:nvPr>
        </p:nvSpPr>
        <p:spPr>
          <a:noFill/>
        </p:spPr>
        <p:txBody>
          <a:bodyPr/>
          <a:lstStyle/>
          <a:p>
            <a:endParaRPr lang="en-US" altLang="en-US"/>
          </a:p>
        </p:txBody>
      </p:sp>
      <p:sp>
        <p:nvSpPr>
          <p:cNvPr id="11268" name="Slide Number Placeholder 3">
            <a:extLst>
              <a:ext uri="{FF2B5EF4-FFF2-40B4-BE49-F238E27FC236}">
                <a16:creationId xmlns:a16="http://schemas.microsoft.com/office/drawing/2014/main" id="{D97000F7-9AFF-4DDB-AE2E-93632A7D3FD5}"/>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18B91B35-95E3-4B2F-B400-B43BD20038DE}" type="slidenum">
              <a:rPr lang="en-US" altLang="en-US" smtClean="0"/>
              <a:pPr/>
              <a:t>5</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56A679BF-EC66-429E-9911-FFC8280B1F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01B0DDCD-1B88-4DB3-85BF-1E299AE35C68}"/>
              </a:ext>
            </a:extLst>
          </p:cNvPr>
          <p:cNvSpPr>
            <a:spLocks noGrp="1" noChangeArrowheads="1"/>
          </p:cNvSpPr>
          <p:nvPr>
            <p:ph type="body" idx="1"/>
          </p:nvPr>
        </p:nvSpPr>
        <p:spPr>
          <a:noFill/>
        </p:spPr>
        <p:txBody>
          <a:bodyPr/>
          <a:lstStyle/>
          <a:p>
            <a:endParaRPr lang="en-US" altLang="en-US"/>
          </a:p>
        </p:txBody>
      </p:sp>
      <p:sp>
        <p:nvSpPr>
          <p:cNvPr id="48132" name="Slide Number Placeholder 3">
            <a:extLst>
              <a:ext uri="{FF2B5EF4-FFF2-40B4-BE49-F238E27FC236}">
                <a16:creationId xmlns:a16="http://schemas.microsoft.com/office/drawing/2014/main" id="{15533FF9-4F5D-4670-B5D5-17C15B7A686C}"/>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93735121-65A1-4965-A0C4-517BDBD3FDAB}" type="slidenum">
              <a:rPr lang="en-US" altLang="en-US" smtClean="0"/>
              <a:pPr/>
              <a:t>23</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4344E481-70B5-4063-B8A2-C2C3186BFD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2C955489-B5A7-4A7F-BD97-14424B80F204}"/>
              </a:ext>
            </a:extLst>
          </p:cNvPr>
          <p:cNvSpPr>
            <a:spLocks noGrp="1" noChangeArrowheads="1"/>
          </p:cNvSpPr>
          <p:nvPr>
            <p:ph type="body" idx="1"/>
          </p:nvPr>
        </p:nvSpPr>
        <p:spPr>
          <a:noFill/>
        </p:spPr>
        <p:txBody>
          <a:bodyPr/>
          <a:lstStyle/>
          <a:p>
            <a:endParaRPr lang="en-US" altLang="en-US"/>
          </a:p>
        </p:txBody>
      </p:sp>
      <p:sp>
        <p:nvSpPr>
          <p:cNvPr id="50180" name="Slide Number Placeholder 3">
            <a:extLst>
              <a:ext uri="{FF2B5EF4-FFF2-40B4-BE49-F238E27FC236}">
                <a16:creationId xmlns:a16="http://schemas.microsoft.com/office/drawing/2014/main" id="{9014EBC0-A13C-4A3C-AA32-C8D7F322ACA4}"/>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4F40D588-AF70-448C-BAE3-6948A6C434A2}" type="slidenum">
              <a:rPr lang="en-US" altLang="en-US" smtClean="0"/>
              <a:pPr/>
              <a:t>24</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BA88C9D9-2433-4103-9806-FD9FD80A99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BBEB7FA6-EDB1-40AE-A402-555079DBCDB5}"/>
              </a:ext>
            </a:extLst>
          </p:cNvPr>
          <p:cNvSpPr>
            <a:spLocks noGrp="1" noChangeArrowheads="1"/>
          </p:cNvSpPr>
          <p:nvPr>
            <p:ph type="body" idx="1"/>
          </p:nvPr>
        </p:nvSpPr>
        <p:spPr>
          <a:noFill/>
        </p:spPr>
        <p:txBody>
          <a:bodyPr/>
          <a:lstStyle/>
          <a:p>
            <a:endParaRPr lang="en-US" altLang="en-US"/>
          </a:p>
        </p:txBody>
      </p:sp>
      <p:sp>
        <p:nvSpPr>
          <p:cNvPr id="52228" name="Slide Number Placeholder 3">
            <a:extLst>
              <a:ext uri="{FF2B5EF4-FFF2-40B4-BE49-F238E27FC236}">
                <a16:creationId xmlns:a16="http://schemas.microsoft.com/office/drawing/2014/main" id="{437B0120-497D-4458-8D74-201D38495CD9}"/>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C0287B00-29E2-4AEF-972E-E5E40722832B}" type="slidenum">
              <a:rPr lang="en-US" altLang="en-US" smtClean="0"/>
              <a:pPr/>
              <a:t>25</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D6045F69-2643-48CA-AD4D-A9AD38A8087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9FA75530-8D7A-4E8A-9256-7AA7D5C4CFD5}"/>
              </a:ext>
            </a:extLst>
          </p:cNvPr>
          <p:cNvSpPr>
            <a:spLocks noGrp="1" noChangeArrowheads="1"/>
          </p:cNvSpPr>
          <p:nvPr>
            <p:ph type="body" idx="1"/>
          </p:nvPr>
        </p:nvSpPr>
        <p:spPr>
          <a:noFill/>
        </p:spPr>
        <p:txBody>
          <a:bodyPr/>
          <a:lstStyle/>
          <a:p>
            <a:endParaRPr lang="en-US" altLang="en-US"/>
          </a:p>
        </p:txBody>
      </p:sp>
      <p:sp>
        <p:nvSpPr>
          <p:cNvPr id="54276" name="Slide Number Placeholder 3">
            <a:extLst>
              <a:ext uri="{FF2B5EF4-FFF2-40B4-BE49-F238E27FC236}">
                <a16:creationId xmlns:a16="http://schemas.microsoft.com/office/drawing/2014/main" id="{71CF7EBD-851E-46FF-A454-4D89D3FE98F5}"/>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B87D5FEA-3FF5-4A36-9F9D-1C92A460FB56}" type="slidenum">
              <a:rPr lang="en-US" altLang="en-US" smtClean="0"/>
              <a:pPr/>
              <a:t>26</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6E40AD84-76CA-4DFC-9251-0217DB58C4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4CF3B8B1-CE0D-4DDF-AFA4-4C0A6221708F}"/>
              </a:ext>
            </a:extLst>
          </p:cNvPr>
          <p:cNvSpPr>
            <a:spLocks noGrp="1" noChangeArrowheads="1"/>
          </p:cNvSpPr>
          <p:nvPr>
            <p:ph type="body" idx="1"/>
          </p:nvPr>
        </p:nvSpPr>
        <p:spPr>
          <a:noFill/>
        </p:spPr>
        <p:txBody>
          <a:bodyPr/>
          <a:lstStyle/>
          <a:p>
            <a:endParaRPr lang="en-US" altLang="en-US"/>
          </a:p>
        </p:txBody>
      </p:sp>
      <p:sp>
        <p:nvSpPr>
          <p:cNvPr id="56324" name="Slide Number Placeholder 3">
            <a:extLst>
              <a:ext uri="{FF2B5EF4-FFF2-40B4-BE49-F238E27FC236}">
                <a16:creationId xmlns:a16="http://schemas.microsoft.com/office/drawing/2014/main" id="{6CD3BE73-5FFD-4DE0-9DC3-795D2800A50C}"/>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EB9A2A69-376A-4F94-86C7-E3EBFD79142D}" type="slidenum">
              <a:rPr lang="en-US" altLang="en-US" smtClean="0"/>
              <a:pPr/>
              <a:t>27</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A4F2B8FA-8129-4AB9-ACBD-5AF42B5F6F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BB4DFB03-9D78-4ECE-B795-3539D6301D04}"/>
              </a:ext>
            </a:extLst>
          </p:cNvPr>
          <p:cNvSpPr>
            <a:spLocks noGrp="1" noChangeArrowheads="1"/>
          </p:cNvSpPr>
          <p:nvPr>
            <p:ph type="body" idx="1"/>
          </p:nvPr>
        </p:nvSpPr>
        <p:spPr>
          <a:noFill/>
        </p:spPr>
        <p:txBody>
          <a:bodyPr/>
          <a:lstStyle/>
          <a:p>
            <a:endParaRPr lang="en-US" altLang="en-US"/>
          </a:p>
        </p:txBody>
      </p:sp>
      <p:sp>
        <p:nvSpPr>
          <p:cNvPr id="58372" name="Slide Number Placeholder 3">
            <a:extLst>
              <a:ext uri="{FF2B5EF4-FFF2-40B4-BE49-F238E27FC236}">
                <a16:creationId xmlns:a16="http://schemas.microsoft.com/office/drawing/2014/main" id="{75D1FE24-1B7F-4B23-9355-4B228A325D3A}"/>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D23A612E-FA68-43C4-9208-4CC5E49EA13C}" type="slidenum">
              <a:rPr lang="en-US" altLang="en-US" smtClean="0"/>
              <a:pPr/>
              <a:t>28</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AFEE175D-C89F-4058-B7AE-DC83473C07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EBBC574B-A810-4968-9797-0C400EA511CE}"/>
              </a:ext>
            </a:extLst>
          </p:cNvPr>
          <p:cNvSpPr>
            <a:spLocks noGrp="1" noChangeArrowheads="1"/>
          </p:cNvSpPr>
          <p:nvPr>
            <p:ph type="body" idx="1"/>
          </p:nvPr>
        </p:nvSpPr>
        <p:spPr>
          <a:noFill/>
        </p:spPr>
        <p:txBody>
          <a:bodyPr/>
          <a:lstStyle/>
          <a:p>
            <a:endParaRPr lang="en-US" altLang="en-US"/>
          </a:p>
        </p:txBody>
      </p:sp>
      <p:sp>
        <p:nvSpPr>
          <p:cNvPr id="60420" name="Slide Number Placeholder 3">
            <a:extLst>
              <a:ext uri="{FF2B5EF4-FFF2-40B4-BE49-F238E27FC236}">
                <a16:creationId xmlns:a16="http://schemas.microsoft.com/office/drawing/2014/main" id="{CDDBE045-59AE-4B30-8E12-420CA634E178}"/>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A8816E66-4C0B-4E9D-9CC1-E2FD7859B7E1}" type="slidenum">
              <a:rPr lang="en-US" altLang="en-US" smtClean="0"/>
              <a:pPr/>
              <a:t>29</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4CC0C0FB-2271-4A2E-ACA4-1E8306AF82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ED54C6EB-E391-4D67-8087-87593A9DA053}"/>
              </a:ext>
            </a:extLst>
          </p:cNvPr>
          <p:cNvSpPr>
            <a:spLocks noGrp="1" noChangeArrowheads="1"/>
          </p:cNvSpPr>
          <p:nvPr>
            <p:ph type="body" idx="1"/>
          </p:nvPr>
        </p:nvSpPr>
        <p:spPr>
          <a:noFill/>
        </p:spPr>
        <p:txBody>
          <a:bodyPr/>
          <a:lstStyle/>
          <a:p>
            <a:endParaRPr lang="en-US" altLang="en-US"/>
          </a:p>
        </p:txBody>
      </p:sp>
      <p:sp>
        <p:nvSpPr>
          <p:cNvPr id="62468" name="Slide Number Placeholder 3">
            <a:extLst>
              <a:ext uri="{FF2B5EF4-FFF2-40B4-BE49-F238E27FC236}">
                <a16:creationId xmlns:a16="http://schemas.microsoft.com/office/drawing/2014/main" id="{92E54469-62AF-401D-96F1-BB273B67427D}"/>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83D0107A-6C50-4EB6-82C1-13AB2936B4AA}" type="slidenum">
              <a:rPr lang="en-US" altLang="en-US" smtClean="0"/>
              <a:pPr/>
              <a:t>30</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C6A3A76D-B52B-491E-9881-8EE1332CCA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20733546-5BD7-4B3B-91CF-C62FC5AA0A43}"/>
              </a:ext>
            </a:extLst>
          </p:cNvPr>
          <p:cNvSpPr>
            <a:spLocks noGrp="1" noChangeArrowheads="1"/>
          </p:cNvSpPr>
          <p:nvPr>
            <p:ph type="body" idx="1"/>
          </p:nvPr>
        </p:nvSpPr>
        <p:spPr>
          <a:noFill/>
        </p:spPr>
        <p:txBody>
          <a:bodyPr/>
          <a:lstStyle/>
          <a:p>
            <a:endParaRPr lang="en-US" altLang="en-US"/>
          </a:p>
        </p:txBody>
      </p:sp>
      <p:sp>
        <p:nvSpPr>
          <p:cNvPr id="64516" name="Slide Number Placeholder 3">
            <a:extLst>
              <a:ext uri="{FF2B5EF4-FFF2-40B4-BE49-F238E27FC236}">
                <a16:creationId xmlns:a16="http://schemas.microsoft.com/office/drawing/2014/main" id="{9BA37808-8436-456A-9BAD-0C82B72E2B73}"/>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95FE3150-52E8-4915-9670-9A61CAEB3BBE}" type="slidenum">
              <a:rPr lang="en-US" altLang="en-US" smtClean="0"/>
              <a:pPr/>
              <a:t>31</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93AA30C-FDCB-42C2-A490-48C80EAB872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537BACDD-B907-40C3-89D8-329D181A7D29}"/>
              </a:ext>
            </a:extLst>
          </p:cNvPr>
          <p:cNvSpPr>
            <a:spLocks noGrp="1" noChangeArrowheads="1"/>
          </p:cNvSpPr>
          <p:nvPr>
            <p:ph type="body" idx="1"/>
          </p:nvPr>
        </p:nvSpPr>
        <p:spPr>
          <a:noFill/>
        </p:spPr>
        <p:txBody>
          <a:bodyPr/>
          <a:lstStyle/>
          <a:p>
            <a:endParaRPr lang="en-US" altLang="en-US"/>
          </a:p>
        </p:txBody>
      </p:sp>
      <p:sp>
        <p:nvSpPr>
          <p:cNvPr id="66564" name="Slide Number Placeholder 3">
            <a:extLst>
              <a:ext uri="{FF2B5EF4-FFF2-40B4-BE49-F238E27FC236}">
                <a16:creationId xmlns:a16="http://schemas.microsoft.com/office/drawing/2014/main" id="{2099D3C1-27F6-4DB7-B9BD-E50883DB6382}"/>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70CA857F-9B4B-4264-9F77-F4CE748F3680}" type="slidenum">
              <a:rPr lang="en-US" altLang="en-US" smtClean="0"/>
              <a:pPr/>
              <a:t>32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4C1F1B39-7313-44AE-AB03-EBA5D85D99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4F55FF8E-5F79-427D-9D79-8C869850BCE5}"/>
              </a:ext>
            </a:extLst>
          </p:cNvPr>
          <p:cNvSpPr>
            <a:spLocks noGrp="1" noChangeArrowheads="1"/>
          </p:cNvSpPr>
          <p:nvPr>
            <p:ph type="body" idx="1"/>
          </p:nvPr>
        </p:nvSpPr>
        <p:spPr>
          <a:noFill/>
        </p:spPr>
        <p:txBody>
          <a:bodyPr/>
          <a:lstStyle/>
          <a:p>
            <a:endParaRPr lang="en-US" altLang="en-US"/>
          </a:p>
        </p:txBody>
      </p:sp>
      <p:sp>
        <p:nvSpPr>
          <p:cNvPr id="13316" name="Slide Number Placeholder 3">
            <a:extLst>
              <a:ext uri="{FF2B5EF4-FFF2-40B4-BE49-F238E27FC236}">
                <a16:creationId xmlns:a16="http://schemas.microsoft.com/office/drawing/2014/main" id="{4843BBC2-8864-4503-8AE9-D3D59FE9757D}"/>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710FEE3E-5F5C-4835-B67A-EFF2FA7B5A9A}" type="slidenum">
              <a:rPr lang="en-US" altLang="en-US" smtClean="0"/>
              <a:pPr/>
              <a:t>6</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922D5848-AAE9-44ED-A4B1-6F764CD97D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91E150FD-4F56-4306-8DC4-FE00ED225365}"/>
              </a:ext>
            </a:extLst>
          </p:cNvPr>
          <p:cNvSpPr>
            <a:spLocks noGrp="1" noChangeArrowheads="1"/>
          </p:cNvSpPr>
          <p:nvPr>
            <p:ph type="body" idx="1"/>
          </p:nvPr>
        </p:nvSpPr>
        <p:spPr>
          <a:noFill/>
        </p:spPr>
        <p:txBody>
          <a:bodyPr/>
          <a:lstStyle/>
          <a:p>
            <a:endParaRPr lang="en-US" altLang="en-US"/>
          </a:p>
        </p:txBody>
      </p:sp>
      <p:sp>
        <p:nvSpPr>
          <p:cNvPr id="68612" name="Slide Number Placeholder 3">
            <a:extLst>
              <a:ext uri="{FF2B5EF4-FFF2-40B4-BE49-F238E27FC236}">
                <a16:creationId xmlns:a16="http://schemas.microsoft.com/office/drawing/2014/main" id="{7C85D58B-1E71-4EEC-9017-164A6040FAFB}"/>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50CD4C56-9CC3-4353-95E9-C2A38E914350}" type="slidenum">
              <a:rPr lang="en-US" altLang="en-US" smtClean="0"/>
              <a:pPr/>
              <a:t>33</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6A5FEDDB-9170-441E-85D8-0844FB53FAE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F0B72A5B-5AF0-41BD-92C7-7C57B28F5E62}"/>
              </a:ext>
            </a:extLst>
          </p:cNvPr>
          <p:cNvSpPr>
            <a:spLocks noGrp="1" noChangeArrowheads="1"/>
          </p:cNvSpPr>
          <p:nvPr>
            <p:ph type="body" idx="1"/>
          </p:nvPr>
        </p:nvSpPr>
        <p:spPr>
          <a:noFill/>
        </p:spPr>
        <p:txBody>
          <a:bodyPr/>
          <a:lstStyle/>
          <a:p>
            <a:endParaRPr lang="en-US" altLang="en-US"/>
          </a:p>
        </p:txBody>
      </p:sp>
      <p:sp>
        <p:nvSpPr>
          <p:cNvPr id="70660" name="Slide Number Placeholder 3">
            <a:extLst>
              <a:ext uri="{FF2B5EF4-FFF2-40B4-BE49-F238E27FC236}">
                <a16:creationId xmlns:a16="http://schemas.microsoft.com/office/drawing/2014/main" id="{431DDE8E-80FC-4104-BA6E-61D524B9BC42}"/>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F8FF3CC5-7745-400E-B74C-61B8EB62BDD0}" type="slidenum">
              <a:rPr lang="en-US" altLang="en-US" smtClean="0"/>
              <a:pPr/>
              <a:t>34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F262D825-2A32-434D-BC7B-9BC8C3CECB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FA68DCCF-163A-4DBF-A6E4-3C9A83CB5682}"/>
              </a:ext>
            </a:extLst>
          </p:cNvPr>
          <p:cNvSpPr>
            <a:spLocks noGrp="1" noChangeArrowheads="1"/>
          </p:cNvSpPr>
          <p:nvPr>
            <p:ph type="body" idx="1"/>
          </p:nvPr>
        </p:nvSpPr>
        <p:spPr>
          <a:noFill/>
        </p:spPr>
        <p:txBody>
          <a:bodyPr/>
          <a:lstStyle/>
          <a:p>
            <a:endParaRPr lang="en-US" altLang="en-US"/>
          </a:p>
        </p:txBody>
      </p:sp>
      <p:sp>
        <p:nvSpPr>
          <p:cNvPr id="15364" name="Slide Number Placeholder 3">
            <a:extLst>
              <a:ext uri="{FF2B5EF4-FFF2-40B4-BE49-F238E27FC236}">
                <a16:creationId xmlns:a16="http://schemas.microsoft.com/office/drawing/2014/main" id="{7FDFBA1E-7ABA-4B59-B0C0-0336BB8CCCAB}"/>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50862008-DF38-41F6-8374-D777AADA80C1}" type="slidenum">
              <a:rPr lang="en-US" altLang="en-US" smtClean="0"/>
              <a:pPr/>
              <a:t>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9FE27022-A574-4FD2-827E-77E3907D756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D52C015C-449B-4683-9E46-D45AC9B85E17}"/>
              </a:ext>
            </a:extLst>
          </p:cNvPr>
          <p:cNvSpPr>
            <a:spLocks noGrp="1" noChangeArrowheads="1"/>
          </p:cNvSpPr>
          <p:nvPr>
            <p:ph type="body" idx="1"/>
          </p:nvPr>
        </p:nvSpPr>
        <p:spPr>
          <a:noFill/>
        </p:spPr>
        <p:txBody>
          <a:bodyPr/>
          <a:lstStyle/>
          <a:p>
            <a:endParaRPr lang="en-US" altLang="en-US"/>
          </a:p>
        </p:txBody>
      </p:sp>
      <p:sp>
        <p:nvSpPr>
          <p:cNvPr id="17412" name="Slide Number Placeholder 3">
            <a:extLst>
              <a:ext uri="{FF2B5EF4-FFF2-40B4-BE49-F238E27FC236}">
                <a16:creationId xmlns:a16="http://schemas.microsoft.com/office/drawing/2014/main" id="{92B81237-52C6-4A89-9DA9-2DB54C19280F}"/>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FE326DF0-F234-40EB-B2D3-6423C6E08925}" type="slidenum">
              <a:rPr lang="en-US" altLang="en-US" smtClean="0"/>
              <a:pPr/>
              <a:t>8</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B8D29BB-7A48-4DB1-B370-A8FD210042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ADA68AE8-2A71-4832-B309-4ED27583F78A}"/>
              </a:ext>
            </a:extLst>
          </p:cNvPr>
          <p:cNvSpPr>
            <a:spLocks noGrp="1" noChangeArrowheads="1"/>
          </p:cNvSpPr>
          <p:nvPr>
            <p:ph type="body" idx="1"/>
          </p:nvPr>
        </p:nvSpPr>
        <p:spPr>
          <a:noFill/>
        </p:spPr>
        <p:txBody>
          <a:bodyPr/>
          <a:lstStyle/>
          <a:p>
            <a:endParaRPr lang="en-US" altLang="en-US"/>
          </a:p>
        </p:txBody>
      </p:sp>
      <p:sp>
        <p:nvSpPr>
          <p:cNvPr id="19460" name="Slide Number Placeholder 3">
            <a:extLst>
              <a:ext uri="{FF2B5EF4-FFF2-40B4-BE49-F238E27FC236}">
                <a16:creationId xmlns:a16="http://schemas.microsoft.com/office/drawing/2014/main" id="{3EB50BF3-2168-4787-ABF6-F018499343D0}"/>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0F88EAA9-3D3B-4374-9276-56A8770B1F1B}" type="slidenum">
              <a:rPr lang="en-US" altLang="en-US" smtClean="0"/>
              <a:pPr/>
              <a:t>9</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892E6867-7F81-4E70-B480-7BF31BE7EB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99119134-5D5A-4793-9D73-8E4588256270}"/>
              </a:ext>
            </a:extLst>
          </p:cNvPr>
          <p:cNvSpPr>
            <a:spLocks noGrp="1" noChangeArrowheads="1"/>
          </p:cNvSpPr>
          <p:nvPr>
            <p:ph type="body" idx="1"/>
          </p:nvPr>
        </p:nvSpPr>
        <p:spPr>
          <a:noFill/>
        </p:spPr>
        <p:txBody>
          <a:bodyPr/>
          <a:lstStyle/>
          <a:p>
            <a:endParaRPr lang="en-US" altLang="en-US"/>
          </a:p>
        </p:txBody>
      </p:sp>
      <p:sp>
        <p:nvSpPr>
          <p:cNvPr id="21508" name="Slide Number Placeholder 3">
            <a:extLst>
              <a:ext uri="{FF2B5EF4-FFF2-40B4-BE49-F238E27FC236}">
                <a16:creationId xmlns:a16="http://schemas.microsoft.com/office/drawing/2014/main" id="{8D5E1250-9D90-49A4-8D90-8A6B902080E8}"/>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7840026F-0855-42D8-AF1D-E025C22A7976}" type="slidenum">
              <a:rPr lang="en-US" altLang="en-US" smtClean="0"/>
              <a:pPr/>
              <a:t>10</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44D5855A-E289-4973-82E9-C24F3EAC5FE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8779940E-4DE1-49CE-A552-852DC7E6F1EF}"/>
              </a:ext>
            </a:extLst>
          </p:cNvPr>
          <p:cNvSpPr>
            <a:spLocks noGrp="1" noChangeArrowheads="1"/>
          </p:cNvSpPr>
          <p:nvPr>
            <p:ph type="body" idx="1"/>
          </p:nvPr>
        </p:nvSpPr>
        <p:spPr>
          <a:noFill/>
        </p:spPr>
        <p:txBody>
          <a:bodyPr/>
          <a:lstStyle/>
          <a:p>
            <a:endParaRPr lang="en-US" altLang="en-US"/>
          </a:p>
        </p:txBody>
      </p:sp>
      <p:sp>
        <p:nvSpPr>
          <p:cNvPr id="23556" name="Slide Number Placeholder 3">
            <a:extLst>
              <a:ext uri="{FF2B5EF4-FFF2-40B4-BE49-F238E27FC236}">
                <a16:creationId xmlns:a16="http://schemas.microsoft.com/office/drawing/2014/main" id="{77A234E9-85C5-4412-A10F-633557A5AC55}"/>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BC381A86-8653-4EEE-8F31-71F5A880A49D}" type="slidenum">
              <a:rPr lang="en-US" altLang="en-US" smtClean="0"/>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081CF0CD-8D37-4CBF-9350-4D765AB0D8A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B8946228-BA03-452E-AF66-BC5AF9AFBE96}"/>
              </a:ext>
            </a:extLst>
          </p:cNvPr>
          <p:cNvSpPr>
            <a:spLocks noGrp="1" noChangeArrowheads="1"/>
          </p:cNvSpPr>
          <p:nvPr>
            <p:ph type="body" idx="1"/>
          </p:nvPr>
        </p:nvSpPr>
        <p:spPr>
          <a:noFill/>
        </p:spPr>
        <p:txBody>
          <a:bodyPr/>
          <a:lstStyle/>
          <a:p>
            <a:endParaRPr lang="en-US" altLang="en-US"/>
          </a:p>
        </p:txBody>
      </p:sp>
      <p:sp>
        <p:nvSpPr>
          <p:cNvPr id="25604" name="Slide Number Placeholder 3">
            <a:extLst>
              <a:ext uri="{FF2B5EF4-FFF2-40B4-BE49-F238E27FC236}">
                <a16:creationId xmlns:a16="http://schemas.microsoft.com/office/drawing/2014/main" id="{1A7CC68C-4A64-4752-B6E1-E71B25605F30}"/>
              </a:ext>
            </a:extLst>
          </p:cNvPr>
          <p:cNvSpPr>
            <a:spLocks noGrp="1"/>
          </p:cNvSpPr>
          <p:nvPr>
            <p:ph type="sldNum" sz="quarter" idx="5"/>
          </p:nvPr>
        </p:nvSpPr>
        <p:spPr>
          <a:noFill/>
        </p:spPr>
        <p:txBody>
          <a:bodyPr/>
          <a:lstStyle>
            <a:lvl1pPr defTabSz="925513">
              <a:defRPr>
                <a:solidFill>
                  <a:schemeClr val="tx1"/>
                </a:solidFill>
                <a:latin typeface="Arial Black" panose="020B0A04020102020204" pitchFamily="34" charset="0"/>
              </a:defRPr>
            </a:lvl1pPr>
            <a:lvl2pPr marL="742950" indent="-285750" defTabSz="925513">
              <a:defRPr>
                <a:solidFill>
                  <a:schemeClr val="tx1"/>
                </a:solidFill>
                <a:latin typeface="Arial Black" panose="020B0A04020102020204" pitchFamily="34" charset="0"/>
              </a:defRPr>
            </a:lvl2pPr>
            <a:lvl3pPr marL="1143000" indent="-228600" defTabSz="925513">
              <a:defRPr>
                <a:solidFill>
                  <a:schemeClr val="tx1"/>
                </a:solidFill>
                <a:latin typeface="Arial Black" panose="020B0A04020102020204" pitchFamily="34" charset="0"/>
              </a:defRPr>
            </a:lvl3pPr>
            <a:lvl4pPr marL="1600200" indent="-228600" defTabSz="925513">
              <a:defRPr>
                <a:solidFill>
                  <a:schemeClr val="tx1"/>
                </a:solidFill>
                <a:latin typeface="Arial Black" panose="020B0A04020102020204" pitchFamily="34" charset="0"/>
              </a:defRPr>
            </a:lvl4pPr>
            <a:lvl5pPr marL="2057400" indent="-228600" defTabSz="925513">
              <a:defRPr>
                <a:solidFill>
                  <a:schemeClr val="tx1"/>
                </a:solidFill>
                <a:latin typeface="Arial Black" panose="020B0A04020102020204" pitchFamily="34" charset="0"/>
              </a:defRPr>
            </a:lvl5pPr>
            <a:lvl6pPr marL="2514600" indent="-228600" defTabSz="92551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2551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2551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25513" eaLnBrk="0" fontAlgn="base" hangingPunct="0">
              <a:spcBef>
                <a:spcPct val="0"/>
              </a:spcBef>
              <a:spcAft>
                <a:spcPct val="0"/>
              </a:spcAft>
              <a:defRPr>
                <a:solidFill>
                  <a:schemeClr val="tx1"/>
                </a:solidFill>
                <a:latin typeface="Arial Black" panose="020B0A04020102020204" pitchFamily="34" charset="0"/>
              </a:defRPr>
            </a:lvl9pPr>
          </a:lstStyle>
          <a:p>
            <a:fld id="{2D4C354C-C0A1-4917-A9C7-1BBCAAC05745}" type="slidenum">
              <a:rPr lang="en-US" altLang="en-US" smtClean="0"/>
              <a:pPr/>
              <a:t>12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0158397-6009-4E77-AF45-2DDDC3CA988C}"/>
              </a:ext>
            </a:extLst>
          </p:cNvPr>
          <p:cNvGrpSpPr>
            <a:grpSpLocks/>
          </p:cNvGrpSpPr>
          <p:nvPr/>
        </p:nvGrpSpPr>
        <p:grpSpPr bwMode="auto">
          <a:xfrm>
            <a:off x="2771775" y="296863"/>
            <a:ext cx="9075738" cy="5353050"/>
            <a:chOff x="1313" y="187"/>
            <a:chExt cx="4298" cy="3372"/>
          </a:xfrm>
        </p:grpSpPr>
        <p:grpSp>
          <p:nvGrpSpPr>
            <p:cNvPr id="5" name="Group 3">
              <a:extLst>
                <a:ext uri="{FF2B5EF4-FFF2-40B4-BE49-F238E27FC236}">
                  <a16:creationId xmlns:a16="http://schemas.microsoft.com/office/drawing/2014/main" id="{BB9783CA-0975-4345-981F-1E12AB59126D}"/>
                </a:ext>
              </a:extLst>
            </p:cNvPr>
            <p:cNvGrpSpPr>
              <a:grpSpLocks/>
            </p:cNvGrpSpPr>
            <p:nvPr/>
          </p:nvGrpSpPr>
          <p:grpSpPr bwMode="auto">
            <a:xfrm>
              <a:off x="2194" y="601"/>
              <a:ext cx="596" cy="447"/>
              <a:chOff x="0" y="0"/>
              <a:chExt cx="768" cy="576"/>
            </a:xfrm>
          </p:grpSpPr>
          <p:sp>
            <p:nvSpPr>
              <p:cNvPr id="135" name="Oval 4">
                <a:extLst>
                  <a:ext uri="{FF2B5EF4-FFF2-40B4-BE49-F238E27FC236}">
                    <a16:creationId xmlns:a16="http://schemas.microsoft.com/office/drawing/2014/main" id="{E8F06082-B933-4C7C-8290-4C20EC88F3FA}"/>
                  </a:ext>
                </a:extLst>
              </p:cNvPr>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sp>
            <p:nvSpPr>
              <p:cNvPr id="136" name="Oval 5">
                <a:extLst>
                  <a:ext uri="{FF2B5EF4-FFF2-40B4-BE49-F238E27FC236}">
                    <a16:creationId xmlns:a16="http://schemas.microsoft.com/office/drawing/2014/main" id="{B915BF1A-958A-4838-A69C-D550AB1A3189}"/>
                  </a:ext>
                </a:extLst>
              </p:cNvPr>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grpSp>
        <p:grpSp>
          <p:nvGrpSpPr>
            <p:cNvPr id="6" name="Group 6">
              <a:extLst>
                <a:ext uri="{FF2B5EF4-FFF2-40B4-BE49-F238E27FC236}">
                  <a16:creationId xmlns:a16="http://schemas.microsoft.com/office/drawing/2014/main" id="{8DFD7BA2-316C-42A7-93B4-AEC59162AFE9}"/>
                </a:ext>
              </a:extLst>
            </p:cNvPr>
            <p:cNvGrpSpPr>
              <a:grpSpLocks/>
            </p:cNvGrpSpPr>
            <p:nvPr/>
          </p:nvGrpSpPr>
          <p:grpSpPr bwMode="auto">
            <a:xfrm>
              <a:off x="1313" y="187"/>
              <a:ext cx="4298" cy="3372"/>
              <a:chOff x="0" y="0"/>
              <a:chExt cx="5533" cy="4341"/>
            </a:xfrm>
          </p:grpSpPr>
          <p:grpSp>
            <p:nvGrpSpPr>
              <p:cNvPr id="22" name="Group 7">
                <a:extLst>
                  <a:ext uri="{FF2B5EF4-FFF2-40B4-BE49-F238E27FC236}">
                    <a16:creationId xmlns:a16="http://schemas.microsoft.com/office/drawing/2014/main" id="{B9B4BAEF-04B3-4DC1-90B7-2F443095A616}"/>
                  </a:ext>
                </a:extLst>
              </p:cNvPr>
              <p:cNvGrpSpPr>
                <a:grpSpLocks/>
              </p:cNvGrpSpPr>
              <p:nvPr/>
            </p:nvGrpSpPr>
            <p:grpSpPr bwMode="auto">
              <a:xfrm>
                <a:off x="0" y="0"/>
                <a:ext cx="5470" cy="4341"/>
                <a:chOff x="0" y="0"/>
                <a:chExt cx="5470" cy="4341"/>
              </a:xfrm>
            </p:grpSpPr>
            <p:grpSp>
              <p:nvGrpSpPr>
                <p:cNvPr id="33" name="Group 8">
                  <a:extLst>
                    <a:ext uri="{FF2B5EF4-FFF2-40B4-BE49-F238E27FC236}">
                      <a16:creationId xmlns:a16="http://schemas.microsoft.com/office/drawing/2014/main" id="{0FD251F2-A601-4E7C-A904-ADB7CF4A14C6}"/>
                    </a:ext>
                  </a:extLst>
                </p:cNvPr>
                <p:cNvGrpSpPr>
                  <a:grpSpLocks/>
                </p:cNvGrpSpPr>
                <p:nvPr/>
              </p:nvGrpSpPr>
              <p:grpSpPr bwMode="auto">
                <a:xfrm>
                  <a:off x="1339" y="786"/>
                  <a:ext cx="2919" cy="2151"/>
                  <a:chOff x="1265" y="814"/>
                  <a:chExt cx="2919" cy="2151"/>
                </a:xfrm>
              </p:grpSpPr>
              <p:sp>
                <p:nvSpPr>
                  <p:cNvPr id="133" name="Oval 9">
                    <a:extLst>
                      <a:ext uri="{FF2B5EF4-FFF2-40B4-BE49-F238E27FC236}">
                        <a16:creationId xmlns:a16="http://schemas.microsoft.com/office/drawing/2014/main" id="{83D26612-C78D-4BB0-B8CF-0D8250BE7192}"/>
                      </a:ext>
                    </a:extLst>
                  </p:cNvPr>
                  <p:cNvSpPr>
                    <a:spLocks noChangeArrowheads="1"/>
                  </p:cNvSpPr>
                  <p:nvPr/>
                </p:nvSpPr>
                <p:spPr bwMode="hidden">
                  <a:xfrm>
                    <a:off x="1265" y="817"/>
                    <a:ext cx="2921" cy="2145"/>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sp>
                <p:nvSpPr>
                  <p:cNvPr id="134" name="Oval 10">
                    <a:extLst>
                      <a:ext uri="{FF2B5EF4-FFF2-40B4-BE49-F238E27FC236}">
                        <a16:creationId xmlns:a16="http://schemas.microsoft.com/office/drawing/2014/main" id="{5DB78FAD-5A79-4F02-B44B-15AE54DA0829}"/>
                      </a:ext>
                    </a:extLst>
                  </p:cNvPr>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grpSp>
            <p:grpSp>
              <p:nvGrpSpPr>
                <p:cNvPr id="34" name="Group 11">
                  <a:extLst>
                    <a:ext uri="{FF2B5EF4-FFF2-40B4-BE49-F238E27FC236}">
                      <a16:creationId xmlns:a16="http://schemas.microsoft.com/office/drawing/2014/main" id="{FE8B2AFE-E2AF-4870-9AD4-BF0982FD8A79}"/>
                    </a:ext>
                  </a:extLst>
                </p:cNvPr>
                <p:cNvGrpSpPr>
                  <a:grpSpLocks/>
                </p:cNvGrpSpPr>
                <p:nvPr/>
              </p:nvGrpSpPr>
              <p:grpSpPr bwMode="auto">
                <a:xfrm>
                  <a:off x="0" y="0"/>
                  <a:ext cx="5470" cy="4341"/>
                  <a:chOff x="0" y="0"/>
                  <a:chExt cx="5470" cy="4341"/>
                </a:xfrm>
              </p:grpSpPr>
              <p:grpSp>
                <p:nvGrpSpPr>
                  <p:cNvPr id="35" name="Group 12">
                    <a:extLst>
                      <a:ext uri="{FF2B5EF4-FFF2-40B4-BE49-F238E27FC236}">
                        <a16:creationId xmlns:a16="http://schemas.microsoft.com/office/drawing/2014/main" id="{B166BE6D-F689-4484-BA78-3B73228C207C}"/>
                      </a:ext>
                    </a:extLst>
                  </p:cNvPr>
                  <p:cNvGrpSpPr>
                    <a:grpSpLocks/>
                  </p:cNvGrpSpPr>
                  <p:nvPr/>
                </p:nvGrpSpPr>
                <p:grpSpPr bwMode="auto">
                  <a:xfrm>
                    <a:off x="3545" y="1502"/>
                    <a:ext cx="1258" cy="2327"/>
                    <a:chOff x="3471" y="1530"/>
                    <a:chExt cx="1258" cy="2327"/>
                  </a:xfrm>
                </p:grpSpPr>
                <p:sp>
                  <p:nvSpPr>
                    <p:cNvPr id="131" name="Freeform 13">
                      <a:extLst>
                        <a:ext uri="{FF2B5EF4-FFF2-40B4-BE49-F238E27FC236}">
                          <a16:creationId xmlns:a16="http://schemas.microsoft.com/office/drawing/2014/main" id="{849C333B-DE61-4011-A06E-3A9BE7A4F391}"/>
                        </a:ext>
                      </a:extLst>
                    </p:cNvPr>
                    <p:cNvSpPr>
                      <a:spLocks/>
                    </p:cNvSpPr>
                    <p:nvPr/>
                  </p:nvSpPr>
                  <p:spPr bwMode="hidden">
                    <a:xfrm rot="2711884">
                      <a:off x="2765" y="2236"/>
                      <a:ext cx="1724" cy="312"/>
                    </a:xfrm>
                    <a:custGeom>
                      <a:avLst/>
                      <a:gdLst>
                        <a:gd name="T0" fmla="*/ 0 w 2736"/>
                        <a:gd name="T1" fmla="*/ 28 h 504"/>
                        <a:gd name="T2" fmla="*/ 54 w 2736"/>
                        <a:gd name="T3" fmla="*/ 9 h 504"/>
                        <a:gd name="T4" fmla="*/ 111 w 2736"/>
                        <a:gd name="T5" fmla="*/ 1 h 504"/>
                        <a:gd name="T6" fmla="*/ 171 w 2736"/>
                        <a:gd name="T7" fmla="*/ 1 h 504"/>
                        <a:gd name="T8" fmla="*/ 170 w 2736"/>
                        <a:gd name="T9" fmla="*/ 6 h 504"/>
                        <a:gd name="T10" fmla="*/ 111 w 2736"/>
                        <a:gd name="T11" fmla="*/ 6 h 504"/>
                        <a:gd name="T12" fmla="*/ 41 w 2736"/>
                        <a:gd name="T13" fmla="*/ 17 h 504"/>
                        <a:gd name="T14" fmla="*/ 0 w 2736"/>
                        <a:gd name="T15" fmla="*/ 2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Freeform 14">
                      <a:extLst>
                        <a:ext uri="{FF2B5EF4-FFF2-40B4-BE49-F238E27FC236}">
                          <a16:creationId xmlns:a16="http://schemas.microsoft.com/office/drawing/2014/main" id="{11322C17-92B7-4671-87F8-24823939011D}"/>
                        </a:ext>
                      </a:extLst>
                    </p:cNvPr>
                    <p:cNvSpPr>
                      <a:spLocks/>
                    </p:cNvSpPr>
                    <p:nvPr/>
                  </p:nvSpPr>
                  <p:spPr bwMode="hidden">
                    <a:xfrm rot="2711884">
                      <a:off x="4021" y="3150"/>
                      <a:ext cx="925" cy="490"/>
                    </a:xfrm>
                    <a:custGeom>
                      <a:avLst/>
                      <a:gdLst>
                        <a:gd name="T0" fmla="*/ 1 w 1769"/>
                        <a:gd name="T1" fmla="*/ 1 h 791"/>
                        <a:gd name="T2" fmla="*/ 10 w 1769"/>
                        <a:gd name="T3" fmla="*/ 4 h 791"/>
                        <a:gd name="T4" fmla="*/ 24 w 1769"/>
                        <a:gd name="T5" fmla="*/ 12 h 791"/>
                        <a:gd name="T6" fmla="*/ 33 w 1769"/>
                        <a:gd name="T7" fmla="*/ 25 h 791"/>
                        <a:gd name="T8" fmla="*/ 36 w 1769"/>
                        <a:gd name="T9" fmla="*/ 35 h 791"/>
                        <a:gd name="T10" fmla="*/ 35 w 1769"/>
                        <a:gd name="T11" fmla="*/ 45 h 791"/>
                        <a:gd name="T12" fmla="*/ 32 w 1769"/>
                        <a:gd name="T13" fmla="*/ 36 h 791"/>
                        <a:gd name="T14" fmla="*/ 28 w 1769"/>
                        <a:gd name="T15" fmla="*/ 26 h 791"/>
                        <a:gd name="T16" fmla="*/ 22 w 1769"/>
                        <a:gd name="T17" fmla="*/ 17 h 791"/>
                        <a:gd name="T18" fmla="*/ 12 w 1769"/>
                        <a:gd name="T19" fmla="*/ 9 h 791"/>
                        <a:gd name="T20" fmla="*/ 0 w 1769"/>
                        <a:gd name="T21" fmla="*/ 4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15">
                    <a:extLst>
                      <a:ext uri="{FF2B5EF4-FFF2-40B4-BE49-F238E27FC236}">
                        <a16:creationId xmlns:a16="http://schemas.microsoft.com/office/drawing/2014/main" id="{1E4701F4-C376-49C3-A3F5-016D3FD83C27}"/>
                      </a:ext>
                    </a:extLst>
                  </p:cNvPr>
                  <p:cNvGrpSpPr>
                    <a:grpSpLocks/>
                  </p:cNvGrpSpPr>
                  <p:nvPr/>
                </p:nvGrpSpPr>
                <p:grpSpPr bwMode="auto">
                  <a:xfrm>
                    <a:off x="2938" y="1991"/>
                    <a:ext cx="2463" cy="1332"/>
                    <a:chOff x="2864" y="2019"/>
                    <a:chExt cx="2463" cy="1332"/>
                  </a:xfrm>
                </p:grpSpPr>
                <p:sp>
                  <p:nvSpPr>
                    <p:cNvPr id="129" name="Freeform 16">
                      <a:extLst>
                        <a:ext uri="{FF2B5EF4-FFF2-40B4-BE49-F238E27FC236}">
                          <a16:creationId xmlns:a16="http://schemas.microsoft.com/office/drawing/2014/main" id="{32232B24-FF8E-4DF8-B261-3013D19CA647}"/>
                        </a:ext>
                      </a:extLst>
                    </p:cNvPr>
                    <p:cNvSpPr>
                      <a:spLocks/>
                    </p:cNvSpPr>
                    <p:nvPr/>
                  </p:nvSpPr>
                  <p:spPr bwMode="hidden">
                    <a:xfrm rot="2104081">
                      <a:off x="2864" y="2019"/>
                      <a:ext cx="1814" cy="347"/>
                    </a:xfrm>
                    <a:custGeom>
                      <a:avLst/>
                      <a:gdLst>
                        <a:gd name="T0" fmla="*/ 0 w 2736"/>
                        <a:gd name="T1" fmla="*/ 54 h 504"/>
                        <a:gd name="T2" fmla="*/ 74 w 2736"/>
                        <a:gd name="T3" fmla="*/ 18 h 504"/>
                        <a:gd name="T4" fmla="*/ 151 w 2736"/>
                        <a:gd name="T5" fmla="*/ 3 h 504"/>
                        <a:gd name="T6" fmla="*/ 233 w 2736"/>
                        <a:gd name="T7" fmla="*/ 3 h 504"/>
                        <a:gd name="T8" fmla="*/ 231 w 2736"/>
                        <a:gd name="T9" fmla="*/ 11 h 504"/>
                        <a:gd name="T10" fmla="*/ 150 w 2736"/>
                        <a:gd name="T11" fmla="*/ 11 h 504"/>
                        <a:gd name="T12" fmla="*/ 56 w 2736"/>
                        <a:gd name="T13" fmla="*/ 31 h 504"/>
                        <a:gd name="T14" fmla="*/ 0 w 2736"/>
                        <a:gd name="T15" fmla="*/ 5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Freeform 17">
                      <a:extLst>
                        <a:ext uri="{FF2B5EF4-FFF2-40B4-BE49-F238E27FC236}">
                          <a16:creationId xmlns:a16="http://schemas.microsoft.com/office/drawing/2014/main" id="{ACF16846-87CE-4D94-A8A5-E1BE73849789}"/>
                        </a:ext>
                      </a:extLst>
                    </p:cNvPr>
                    <p:cNvSpPr>
                      <a:spLocks/>
                    </p:cNvSpPr>
                    <p:nvPr/>
                  </p:nvSpPr>
                  <p:spPr bwMode="hidden">
                    <a:xfrm rot="2104081">
                      <a:off x="4353" y="2806"/>
                      <a:ext cx="974" cy="545"/>
                    </a:xfrm>
                    <a:custGeom>
                      <a:avLst/>
                      <a:gdLst>
                        <a:gd name="T0" fmla="*/ 1 w 1769"/>
                        <a:gd name="T1" fmla="*/ 1 h 791"/>
                        <a:gd name="T2" fmla="*/ 14 w 1769"/>
                        <a:gd name="T3" fmla="*/ 6 h 791"/>
                        <a:gd name="T4" fmla="*/ 32 w 1769"/>
                        <a:gd name="T5" fmla="*/ 21 h 791"/>
                        <a:gd name="T6" fmla="*/ 45 w 1769"/>
                        <a:gd name="T7" fmla="*/ 46 h 791"/>
                        <a:gd name="T8" fmla="*/ 49 w 1769"/>
                        <a:gd name="T9" fmla="*/ 65 h 791"/>
                        <a:gd name="T10" fmla="*/ 47 w 1769"/>
                        <a:gd name="T11" fmla="*/ 84 h 791"/>
                        <a:gd name="T12" fmla="*/ 44 w 1769"/>
                        <a:gd name="T13" fmla="*/ 68 h 791"/>
                        <a:gd name="T14" fmla="*/ 39 w 1769"/>
                        <a:gd name="T15" fmla="*/ 49 h 791"/>
                        <a:gd name="T16" fmla="*/ 31 w 1769"/>
                        <a:gd name="T17" fmla="*/ 32 h 791"/>
                        <a:gd name="T18" fmla="*/ 16 w 1769"/>
                        <a:gd name="T19" fmla="*/ 16 h 791"/>
                        <a:gd name="T20" fmla="*/ 0 w 1769"/>
                        <a:gd name="T21" fmla="*/ 8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 name="Group 18">
                    <a:extLst>
                      <a:ext uri="{FF2B5EF4-FFF2-40B4-BE49-F238E27FC236}">
                        <a16:creationId xmlns:a16="http://schemas.microsoft.com/office/drawing/2014/main" id="{94DC82D0-B03F-4679-A355-F6029451553D}"/>
                      </a:ext>
                    </a:extLst>
                  </p:cNvPr>
                  <p:cNvGrpSpPr>
                    <a:grpSpLocks/>
                  </p:cNvGrpSpPr>
                  <p:nvPr/>
                </p:nvGrpSpPr>
                <p:grpSpPr bwMode="auto">
                  <a:xfrm>
                    <a:off x="2971" y="1804"/>
                    <a:ext cx="2477" cy="1064"/>
                    <a:chOff x="2897" y="1832"/>
                    <a:chExt cx="2477" cy="1064"/>
                  </a:xfrm>
                </p:grpSpPr>
                <p:sp>
                  <p:nvSpPr>
                    <p:cNvPr id="127" name="Freeform 19">
                      <a:extLst>
                        <a:ext uri="{FF2B5EF4-FFF2-40B4-BE49-F238E27FC236}">
                          <a16:creationId xmlns:a16="http://schemas.microsoft.com/office/drawing/2014/main" id="{B79025AA-2FB5-41FA-AB2F-EE82BA1D77CD}"/>
                        </a:ext>
                      </a:extLst>
                    </p:cNvPr>
                    <p:cNvSpPr>
                      <a:spLocks/>
                    </p:cNvSpPr>
                    <p:nvPr/>
                  </p:nvSpPr>
                  <p:spPr bwMode="hidden">
                    <a:xfrm rot="1582915">
                      <a:off x="2897" y="1832"/>
                      <a:ext cx="1736" cy="304"/>
                    </a:xfrm>
                    <a:custGeom>
                      <a:avLst/>
                      <a:gdLst>
                        <a:gd name="T0" fmla="*/ 0 w 2736"/>
                        <a:gd name="T1" fmla="*/ 24 h 504"/>
                        <a:gd name="T2" fmla="*/ 56 w 2736"/>
                        <a:gd name="T3" fmla="*/ 8 h 504"/>
                        <a:gd name="T4" fmla="*/ 116 w 2736"/>
                        <a:gd name="T5" fmla="*/ 1 h 504"/>
                        <a:gd name="T6" fmla="*/ 179 w 2736"/>
                        <a:gd name="T7" fmla="*/ 1 h 504"/>
                        <a:gd name="T8" fmla="*/ 178 w 2736"/>
                        <a:gd name="T9" fmla="*/ 5 h 504"/>
                        <a:gd name="T10" fmla="*/ 115 w 2736"/>
                        <a:gd name="T11" fmla="*/ 5 h 504"/>
                        <a:gd name="T12" fmla="*/ 43 w 2736"/>
                        <a:gd name="T13" fmla="*/ 14 h 504"/>
                        <a:gd name="T14" fmla="*/ 0 w 2736"/>
                        <a:gd name="T15" fmla="*/ 2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Freeform 20">
                      <a:extLst>
                        <a:ext uri="{FF2B5EF4-FFF2-40B4-BE49-F238E27FC236}">
                          <a16:creationId xmlns:a16="http://schemas.microsoft.com/office/drawing/2014/main" id="{D640686B-3BAE-420E-9EB4-D6425998AFA8}"/>
                        </a:ext>
                      </a:extLst>
                    </p:cNvPr>
                    <p:cNvSpPr>
                      <a:spLocks/>
                    </p:cNvSpPr>
                    <p:nvPr/>
                  </p:nvSpPr>
                  <p:spPr bwMode="hidden">
                    <a:xfrm rot="1582915">
                      <a:off x="4442" y="2420"/>
                      <a:ext cx="932" cy="476"/>
                    </a:xfrm>
                    <a:custGeom>
                      <a:avLst/>
                      <a:gdLst>
                        <a:gd name="T0" fmla="*/ 1 w 1769"/>
                        <a:gd name="T1" fmla="*/ 1 h 791"/>
                        <a:gd name="T2" fmla="*/ 10 w 1769"/>
                        <a:gd name="T3" fmla="*/ 2 h 791"/>
                        <a:gd name="T4" fmla="*/ 25 w 1769"/>
                        <a:gd name="T5" fmla="*/ 10 h 791"/>
                        <a:gd name="T6" fmla="*/ 34 w 1769"/>
                        <a:gd name="T7" fmla="*/ 20 h 791"/>
                        <a:gd name="T8" fmla="*/ 37 w 1769"/>
                        <a:gd name="T9" fmla="*/ 29 h 791"/>
                        <a:gd name="T10" fmla="*/ 36 w 1769"/>
                        <a:gd name="T11" fmla="*/ 38 h 791"/>
                        <a:gd name="T12" fmla="*/ 34 w 1769"/>
                        <a:gd name="T13" fmla="*/ 30 h 791"/>
                        <a:gd name="T14" fmla="*/ 30 w 1769"/>
                        <a:gd name="T15" fmla="*/ 22 h 791"/>
                        <a:gd name="T16" fmla="*/ 24 w 1769"/>
                        <a:gd name="T17" fmla="*/ 14 h 791"/>
                        <a:gd name="T18" fmla="*/ 13 w 1769"/>
                        <a:gd name="T19" fmla="*/ 7 h 791"/>
                        <a:gd name="T20" fmla="*/ 0 w 1769"/>
                        <a:gd name="T21" fmla="*/ 4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 name="Group 21">
                    <a:extLst>
                      <a:ext uri="{FF2B5EF4-FFF2-40B4-BE49-F238E27FC236}">
                        <a16:creationId xmlns:a16="http://schemas.microsoft.com/office/drawing/2014/main" id="{FEE7DD3E-DD7A-41C3-A86F-75EFC973B266}"/>
                      </a:ext>
                    </a:extLst>
                  </p:cNvPr>
                  <p:cNvGrpSpPr>
                    <a:grpSpLocks/>
                  </p:cNvGrpSpPr>
                  <p:nvPr/>
                </p:nvGrpSpPr>
                <p:grpSpPr bwMode="auto">
                  <a:xfrm>
                    <a:off x="2998" y="1608"/>
                    <a:ext cx="2472" cy="927"/>
                    <a:chOff x="2924" y="1636"/>
                    <a:chExt cx="2472" cy="927"/>
                  </a:xfrm>
                </p:grpSpPr>
                <p:sp>
                  <p:nvSpPr>
                    <p:cNvPr id="125" name="Freeform 22">
                      <a:extLst>
                        <a:ext uri="{FF2B5EF4-FFF2-40B4-BE49-F238E27FC236}">
                          <a16:creationId xmlns:a16="http://schemas.microsoft.com/office/drawing/2014/main" id="{AB91D2ED-5196-44F3-A71A-FAF2B9728431}"/>
                        </a:ext>
                      </a:extLst>
                    </p:cNvPr>
                    <p:cNvSpPr>
                      <a:spLocks/>
                    </p:cNvSpPr>
                    <p:nvPr/>
                  </p:nvSpPr>
                  <p:spPr bwMode="hidden">
                    <a:xfrm rot="1080363">
                      <a:off x="2924" y="1636"/>
                      <a:ext cx="1677" cy="335"/>
                    </a:xfrm>
                    <a:custGeom>
                      <a:avLst/>
                      <a:gdLst>
                        <a:gd name="T0" fmla="*/ 0 w 2736"/>
                        <a:gd name="T1" fmla="*/ 43 h 504"/>
                        <a:gd name="T2" fmla="*/ 46 w 2736"/>
                        <a:gd name="T3" fmla="*/ 15 h 504"/>
                        <a:gd name="T4" fmla="*/ 94 w 2736"/>
                        <a:gd name="T5" fmla="*/ 2 h 504"/>
                        <a:gd name="T6" fmla="*/ 145 w 2736"/>
                        <a:gd name="T7" fmla="*/ 2 h 504"/>
                        <a:gd name="T8" fmla="*/ 144 w 2736"/>
                        <a:gd name="T9" fmla="*/ 9 h 504"/>
                        <a:gd name="T10" fmla="*/ 94 w 2736"/>
                        <a:gd name="T11" fmla="*/ 9 h 504"/>
                        <a:gd name="T12" fmla="*/ 35 w 2736"/>
                        <a:gd name="T13" fmla="*/ 25 h 504"/>
                        <a:gd name="T14" fmla="*/ 0 w 2736"/>
                        <a:gd name="T15" fmla="*/ 4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Freeform 23">
                      <a:extLst>
                        <a:ext uri="{FF2B5EF4-FFF2-40B4-BE49-F238E27FC236}">
                          <a16:creationId xmlns:a16="http://schemas.microsoft.com/office/drawing/2014/main" id="{89CE6410-3C90-4ECB-98A2-D53C538F9815}"/>
                        </a:ext>
                      </a:extLst>
                    </p:cNvPr>
                    <p:cNvSpPr>
                      <a:spLocks/>
                    </p:cNvSpPr>
                    <p:nvPr/>
                  </p:nvSpPr>
                  <p:spPr bwMode="hidden">
                    <a:xfrm rot="1080363">
                      <a:off x="4495" y="2037"/>
                      <a:ext cx="901" cy="526"/>
                    </a:xfrm>
                    <a:custGeom>
                      <a:avLst/>
                      <a:gdLst>
                        <a:gd name="T0" fmla="*/ 1 w 1769"/>
                        <a:gd name="T1" fmla="*/ 1 h 791"/>
                        <a:gd name="T2" fmla="*/ 9 w 1769"/>
                        <a:gd name="T3" fmla="*/ 5 h 791"/>
                        <a:gd name="T4" fmla="*/ 20 w 1769"/>
                        <a:gd name="T5" fmla="*/ 17 h 791"/>
                        <a:gd name="T6" fmla="*/ 28 w 1769"/>
                        <a:gd name="T7" fmla="*/ 37 h 791"/>
                        <a:gd name="T8" fmla="*/ 31 w 1769"/>
                        <a:gd name="T9" fmla="*/ 53 h 791"/>
                        <a:gd name="T10" fmla="*/ 30 w 1769"/>
                        <a:gd name="T11" fmla="*/ 68 h 791"/>
                        <a:gd name="T12" fmla="*/ 28 w 1769"/>
                        <a:gd name="T13" fmla="*/ 55 h 791"/>
                        <a:gd name="T14" fmla="*/ 24 w 1769"/>
                        <a:gd name="T15" fmla="*/ 39 h 791"/>
                        <a:gd name="T16" fmla="*/ 19 w 1769"/>
                        <a:gd name="T17" fmla="*/ 26 h 791"/>
                        <a:gd name="T18" fmla="*/ 10 w 1769"/>
                        <a:gd name="T19" fmla="*/ 13 h 791"/>
                        <a:gd name="T20" fmla="*/ 0 w 1769"/>
                        <a:gd name="T21" fmla="*/ 7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24">
                    <a:extLst>
                      <a:ext uri="{FF2B5EF4-FFF2-40B4-BE49-F238E27FC236}">
                        <a16:creationId xmlns:a16="http://schemas.microsoft.com/office/drawing/2014/main" id="{753A6C2F-0EC1-44F8-9100-675DC824AA26}"/>
                      </a:ext>
                    </a:extLst>
                  </p:cNvPr>
                  <p:cNvGrpSpPr>
                    <a:grpSpLocks/>
                  </p:cNvGrpSpPr>
                  <p:nvPr/>
                </p:nvGrpSpPr>
                <p:grpSpPr bwMode="auto">
                  <a:xfrm>
                    <a:off x="3032" y="1386"/>
                    <a:ext cx="2342" cy="657"/>
                    <a:chOff x="2958" y="1414"/>
                    <a:chExt cx="2342" cy="657"/>
                  </a:xfrm>
                </p:grpSpPr>
                <p:sp>
                  <p:nvSpPr>
                    <p:cNvPr id="123" name="Freeform 25">
                      <a:extLst>
                        <a:ext uri="{FF2B5EF4-FFF2-40B4-BE49-F238E27FC236}">
                          <a16:creationId xmlns:a16="http://schemas.microsoft.com/office/drawing/2014/main" id="{DC46DFFD-88E7-4AD2-A724-06B154A575D2}"/>
                        </a:ext>
                      </a:extLst>
                    </p:cNvPr>
                    <p:cNvSpPr>
                      <a:spLocks/>
                    </p:cNvSpPr>
                    <p:nvPr/>
                  </p:nvSpPr>
                  <p:spPr bwMode="hidden">
                    <a:xfrm rot="463793">
                      <a:off x="2958" y="1414"/>
                      <a:ext cx="1545" cy="312"/>
                    </a:xfrm>
                    <a:custGeom>
                      <a:avLst/>
                      <a:gdLst>
                        <a:gd name="T0" fmla="*/ 0 w 2736"/>
                        <a:gd name="T1" fmla="*/ 28 h 504"/>
                        <a:gd name="T2" fmla="*/ 28 w 2736"/>
                        <a:gd name="T3" fmla="*/ 9 h 504"/>
                        <a:gd name="T4" fmla="*/ 58 w 2736"/>
                        <a:gd name="T5" fmla="*/ 1 h 504"/>
                        <a:gd name="T6" fmla="*/ 89 w 2736"/>
                        <a:gd name="T7" fmla="*/ 1 h 504"/>
                        <a:gd name="T8" fmla="*/ 88 w 2736"/>
                        <a:gd name="T9" fmla="*/ 6 h 504"/>
                        <a:gd name="T10" fmla="*/ 57 w 2736"/>
                        <a:gd name="T11" fmla="*/ 6 h 504"/>
                        <a:gd name="T12" fmla="*/ 21 w 2736"/>
                        <a:gd name="T13" fmla="*/ 17 h 504"/>
                        <a:gd name="T14" fmla="*/ 0 w 2736"/>
                        <a:gd name="T15" fmla="*/ 2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Freeform 26">
                      <a:extLst>
                        <a:ext uri="{FF2B5EF4-FFF2-40B4-BE49-F238E27FC236}">
                          <a16:creationId xmlns:a16="http://schemas.microsoft.com/office/drawing/2014/main" id="{277678AA-BB32-4C44-B172-E0E50969EE04}"/>
                        </a:ext>
                      </a:extLst>
                    </p:cNvPr>
                    <p:cNvSpPr>
                      <a:spLocks/>
                    </p:cNvSpPr>
                    <p:nvPr/>
                  </p:nvSpPr>
                  <p:spPr bwMode="hidden">
                    <a:xfrm rot="463793">
                      <a:off x="4470" y="1582"/>
                      <a:ext cx="830" cy="489"/>
                    </a:xfrm>
                    <a:custGeom>
                      <a:avLst/>
                      <a:gdLst>
                        <a:gd name="T0" fmla="*/ 0 w 1769"/>
                        <a:gd name="T1" fmla="*/ 1 h 791"/>
                        <a:gd name="T2" fmla="*/ 5 w 1769"/>
                        <a:gd name="T3" fmla="*/ 4 h 791"/>
                        <a:gd name="T4" fmla="*/ 12 w 1769"/>
                        <a:gd name="T5" fmla="*/ 12 h 791"/>
                        <a:gd name="T6" fmla="*/ 17 w 1769"/>
                        <a:gd name="T7" fmla="*/ 24 h 791"/>
                        <a:gd name="T8" fmla="*/ 19 w 1769"/>
                        <a:gd name="T9" fmla="*/ 33 h 791"/>
                        <a:gd name="T10" fmla="*/ 18 w 1769"/>
                        <a:gd name="T11" fmla="*/ 44 h 791"/>
                        <a:gd name="T12" fmla="*/ 17 w 1769"/>
                        <a:gd name="T13" fmla="*/ 35 h 791"/>
                        <a:gd name="T14" fmla="*/ 15 w 1769"/>
                        <a:gd name="T15" fmla="*/ 25 h 791"/>
                        <a:gd name="T16" fmla="*/ 12 w 1769"/>
                        <a:gd name="T17" fmla="*/ 17 h 791"/>
                        <a:gd name="T18" fmla="*/ 6 w 1769"/>
                        <a:gd name="T19" fmla="*/ 9 h 791"/>
                        <a:gd name="T20" fmla="*/ 0 w 1769"/>
                        <a:gd name="T21" fmla="*/ 4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 name="Group 27">
                    <a:extLst>
                      <a:ext uri="{FF2B5EF4-FFF2-40B4-BE49-F238E27FC236}">
                        <a16:creationId xmlns:a16="http://schemas.microsoft.com/office/drawing/2014/main" id="{F26C0C58-6C91-4F9A-A19D-8A3D7D67F9B6}"/>
                      </a:ext>
                    </a:extLst>
                  </p:cNvPr>
                  <p:cNvGrpSpPr>
                    <a:grpSpLocks/>
                  </p:cNvGrpSpPr>
                  <p:nvPr/>
                </p:nvGrpSpPr>
                <p:grpSpPr bwMode="auto">
                  <a:xfrm>
                    <a:off x="3057" y="1241"/>
                    <a:ext cx="2150" cy="343"/>
                    <a:chOff x="2983" y="1269"/>
                    <a:chExt cx="2150" cy="343"/>
                  </a:xfrm>
                </p:grpSpPr>
                <p:sp>
                  <p:nvSpPr>
                    <p:cNvPr id="121" name="Freeform 28">
                      <a:extLst>
                        <a:ext uri="{FF2B5EF4-FFF2-40B4-BE49-F238E27FC236}">
                          <a16:creationId xmlns:a16="http://schemas.microsoft.com/office/drawing/2014/main" id="{B8EE42EC-A24F-4A45-AEDC-FC254D2F411B}"/>
                        </a:ext>
                      </a:extLst>
                    </p:cNvPr>
                    <p:cNvSpPr>
                      <a:spLocks/>
                    </p:cNvSpPr>
                    <p:nvPr/>
                  </p:nvSpPr>
                  <p:spPr bwMode="hidden">
                    <a:xfrm rot="-84182">
                      <a:off x="2983" y="1289"/>
                      <a:ext cx="1404" cy="219"/>
                    </a:xfrm>
                    <a:custGeom>
                      <a:avLst/>
                      <a:gdLst>
                        <a:gd name="T0" fmla="*/ 0 w 2736"/>
                        <a:gd name="T1" fmla="*/ 3 h 504"/>
                        <a:gd name="T2" fmla="*/ 16 w 2736"/>
                        <a:gd name="T3" fmla="*/ 1 h 504"/>
                        <a:gd name="T4" fmla="*/ 32 w 2736"/>
                        <a:gd name="T5" fmla="*/ 0 h 504"/>
                        <a:gd name="T6" fmla="*/ 50 w 2736"/>
                        <a:gd name="T7" fmla="*/ 0 h 504"/>
                        <a:gd name="T8" fmla="*/ 49 w 2736"/>
                        <a:gd name="T9" fmla="*/ 1 h 504"/>
                        <a:gd name="T10" fmla="*/ 32 w 2736"/>
                        <a:gd name="T11" fmla="*/ 1 h 504"/>
                        <a:gd name="T12" fmla="*/ 12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Freeform 29">
                      <a:extLst>
                        <a:ext uri="{FF2B5EF4-FFF2-40B4-BE49-F238E27FC236}">
                          <a16:creationId xmlns:a16="http://schemas.microsoft.com/office/drawing/2014/main" id="{A22DF36C-EEEE-4A80-97FE-BC0390EC82D2}"/>
                        </a:ext>
                      </a:extLst>
                    </p:cNvPr>
                    <p:cNvSpPr>
                      <a:spLocks/>
                    </p:cNvSpPr>
                    <p:nvPr/>
                  </p:nvSpPr>
                  <p:spPr bwMode="hidden">
                    <a:xfrm rot="-84182">
                      <a:off x="4379" y="1269"/>
                      <a:ext cx="754" cy="343"/>
                    </a:xfrm>
                    <a:custGeom>
                      <a:avLst/>
                      <a:gdLst>
                        <a:gd name="T0" fmla="*/ 0 w 1769"/>
                        <a:gd name="T1" fmla="*/ 0 h 791"/>
                        <a:gd name="T2" fmla="*/ 3 w 1769"/>
                        <a:gd name="T3" fmla="*/ 0 h 791"/>
                        <a:gd name="T4" fmla="*/ 7 w 1769"/>
                        <a:gd name="T5" fmla="*/ 1 h 791"/>
                        <a:gd name="T6" fmla="*/ 10 w 1769"/>
                        <a:gd name="T7" fmla="*/ 3 h 791"/>
                        <a:gd name="T8" fmla="*/ 11 w 1769"/>
                        <a:gd name="T9" fmla="*/ 4 h 791"/>
                        <a:gd name="T10" fmla="*/ 10 w 1769"/>
                        <a:gd name="T11" fmla="*/ 5 h 791"/>
                        <a:gd name="T12" fmla="*/ 9 w 1769"/>
                        <a:gd name="T13" fmla="*/ 4 h 791"/>
                        <a:gd name="T14" fmla="*/ 9 w 1769"/>
                        <a:gd name="T15" fmla="*/ 3 h 791"/>
                        <a:gd name="T16" fmla="*/ 7 w 1769"/>
                        <a:gd name="T17" fmla="*/ 2 h 791"/>
                        <a:gd name="T18" fmla="*/ 3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 name="Group 30">
                    <a:extLst>
                      <a:ext uri="{FF2B5EF4-FFF2-40B4-BE49-F238E27FC236}">
                        <a16:creationId xmlns:a16="http://schemas.microsoft.com/office/drawing/2014/main" id="{223CFC6B-B157-4A55-B9C3-D95BE9D77C6C}"/>
                      </a:ext>
                    </a:extLst>
                  </p:cNvPr>
                  <p:cNvGrpSpPr>
                    <a:grpSpLocks/>
                  </p:cNvGrpSpPr>
                  <p:nvPr/>
                </p:nvGrpSpPr>
                <p:grpSpPr bwMode="auto">
                  <a:xfrm>
                    <a:off x="3012" y="889"/>
                    <a:ext cx="1879" cy="427"/>
                    <a:chOff x="2938" y="917"/>
                    <a:chExt cx="1879" cy="427"/>
                  </a:xfrm>
                </p:grpSpPr>
                <p:sp>
                  <p:nvSpPr>
                    <p:cNvPr id="119" name="Freeform 31">
                      <a:extLst>
                        <a:ext uri="{FF2B5EF4-FFF2-40B4-BE49-F238E27FC236}">
                          <a16:creationId xmlns:a16="http://schemas.microsoft.com/office/drawing/2014/main" id="{E1E3FA85-84C9-4B62-B434-109A137351AC}"/>
                        </a:ext>
                      </a:extLst>
                    </p:cNvPr>
                    <p:cNvSpPr>
                      <a:spLocks/>
                    </p:cNvSpPr>
                    <p:nvPr/>
                  </p:nvSpPr>
                  <p:spPr bwMode="hidden">
                    <a:xfrm rot="-802576">
                      <a:off x="2938" y="1129"/>
                      <a:ext cx="1233" cy="215"/>
                    </a:xfrm>
                    <a:custGeom>
                      <a:avLst/>
                      <a:gdLst>
                        <a:gd name="T0" fmla="*/ 0 w 2736"/>
                        <a:gd name="T1" fmla="*/ 3 h 504"/>
                        <a:gd name="T2" fmla="*/ 7 w 2736"/>
                        <a:gd name="T3" fmla="*/ 1 h 504"/>
                        <a:gd name="T4" fmla="*/ 15 w 2736"/>
                        <a:gd name="T5" fmla="*/ 0 h 504"/>
                        <a:gd name="T6" fmla="*/ 23 w 2736"/>
                        <a:gd name="T7" fmla="*/ 0 h 504"/>
                        <a:gd name="T8" fmla="*/ 23 w 2736"/>
                        <a:gd name="T9" fmla="*/ 0 h 504"/>
                        <a:gd name="T10" fmla="*/ 15 w 2736"/>
                        <a:gd name="T11" fmla="*/ 0 h 504"/>
                        <a:gd name="T12" fmla="*/ 5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Freeform 32">
                      <a:extLst>
                        <a:ext uri="{FF2B5EF4-FFF2-40B4-BE49-F238E27FC236}">
                          <a16:creationId xmlns:a16="http://schemas.microsoft.com/office/drawing/2014/main" id="{72B2A431-D2C2-4010-8408-80A44E370AEC}"/>
                        </a:ext>
                      </a:extLst>
                    </p:cNvPr>
                    <p:cNvSpPr>
                      <a:spLocks/>
                    </p:cNvSpPr>
                    <p:nvPr/>
                  </p:nvSpPr>
                  <p:spPr bwMode="hidden">
                    <a:xfrm rot="-802576">
                      <a:off x="4155" y="917"/>
                      <a:ext cx="662" cy="338"/>
                    </a:xfrm>
                    <a:custGeom>
                      <a:avLst/>
                      <a:gdLst>
                        <a:gd name="T0" fmla="*/ 0 w 1769"/>
                        <a:gd name="T1" fmla="*/ 0 h 791"/>
                        <a:gd name="T2" fmla="*/ 1 w 1769"/>
                        <a:gd name="T3" fmla="*/ 0 h 791"/>
                        <a:gd name="T4" fmla="*/ 3 w 1769"/>
                        <a:gd name="T5" fmla="*/ 1 h 791"/>
                        <a:gd name="T6" fmla="*/ 4 w 1769"/>
                        <a:gd name="T7" fmla="*/ 3 h 791"/>
                        <a:gd name="T8" fmla="*/ 5 w 1769"/>
                        <a:gd name="T9" fmla="*/ 4 h 791"/>
                        <a:gd name="T10" fmla="*/ 4 w 1769"/>
                        <a:gd name="T11" fmla="*/ 5 h 791"/>
                        <a:gd name="T12" fmla="*/ 4 w 1769"/>
                        <a:gd name="T13" fmla="*/ 4 h 791"/>
                        <a:gd name="T14" fmla="*/ 4 w 1769"/>
                        <a:gd name="T15" fmla="*/ 3 h 791"/>
                        <a:gd name="T16" fmla="*/ 3 w 1769"/>
                        <a:gd name="T17" fmla="*/ 2 h 791"/>
                        <a:gd name="T18" fmla="*/ 1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33">
                    <a:extLst>
                      <a:ext uri="{FF2B5EF4-FFF2-40B4-BE49-F238E27FC236}">
                        <a16:creationId xmlns:a16="http://schemas.microsoft.com/office/drawing/2014/main" id="{73BF0326-9E5D-407A-8804-6D475ABD6346}"/>
                      </a:ext>
                    </a:extLst>
                  </p:cNvPr>
                  <p:cNvGrpSpPr>
                    <a:grpSpLocks/>
                  </p:cNvGrpSpPr>
                  <p:nvPr/>
                </p:nvGrpSpPr>
                <p:grpSpPr bwMode="auto">
                  <a:xfrm>
                    <a:off x="711" y="1625"/>
                    <a:ext cx="1257" cy="2326"/>
                    <a:chOff x="637" y="1653"/>
                    <a:chExt cx="1257" cy="2326"/>
                  </a:xfrm>
                </p:grpSpPr>
                <p:sp>
                  <p:nvSpPr>
                    <p:cNvPr id="117" name="Freeform 34">
                      <a:extLst>
                        <a:ext uri="{FF2B5EF4-FFF2-40B4-BE49-F238E27FC236}">
                          <a16:creationId xmlns:a16="http://schemas.microsoft.com/office/drawing/2014/main" id="{A968682B-42C7-47E6-8EC2-634F0E436E95}"/>
                        </a:ext>
                      </a:extLst>
                    </p:cNvPr>
                    <p:cNvSpPr>
                      <a:spLocks/>
                    </p:cNvSpPr>
                    <p:nvPr/>
                  </p:nvSpPr>
                  <p:spPr bwMode="hidden">
                    <a:xfrm rot="18888116" flipH="1">
                      <a:off x="876" y="2359"/>
                      <a:ext cx="1724" cy="312"/>
                    </a:xfrm>
                    <a:custGeom>
                      <a:avLst/>
                      <a:gdLst>
                        <a:gd name="T0" fmla="*/ 0 w 2736"/>
                        <a:gd name="T1" fmla="*/ 28 h 504"/>
                        <a:gd name="T2" fmla="*/ 54 w 2736"/>
                        <a:gd name="T3" fmla="*/ 9 h 504"/>
                        <a:gd name="T4" fmla="*/ 111 w 2736"/>
                        <a:gd name="T5" fmla="*/ 1 h 504"/>
                        <a:gd name="T6" fmla="*/ 171 w 2736"/>
                        <a:gd name="T7" fmla="*/ 1 h 504"/>
                        <a:gd name="T8" fmla="*/ 170 w 2736"/>
                        <a:gd name="T9" fmla="*/ 6 h 504"/>
                        <a:gd name="T10" fmla="*/ 111 w 2736"/>
                        <a:gd name="T11" fmla="*/ 6 h 504"/>
                        <a:gd name="T12" fmla="*/ 41 w 2736"/>
                        <a:gd name="T13" fmla="*/ 17 h 504"/>
                        <a:gd name="T14" fmla="*/ 0 w 2736"/>
                        <a:gd name="T15" fmla="*/ 2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Freeform 35">
                      <a:extLst>
                        <a:ext uri="{FF2B5EF4-FFF2-40B4-BE49-F238E27FC236}">
                          <a16:creationId xmlns:a16="http://schemas.microsoft.com/office/drawing/2014/main" id="{F731F46B-147E-4881-9399-A88CED692DA7}"/>
                        </a:ext>
                      </a:extLst>
                    </p:cNvPr>
                    <p:cNvSpPr>
                      <a:spLocks/>
                    </p:cNvSpPr>
                    <p:nvPr/>
                  </p:nvSpPr>
                  <p:spPr bwMode="hidden">
                    <a:xfrm rot="18888116" flipH="1">
                      <a:off x="419" y="3272"/>
                      <a:ext cx="925" cy="490"/>
                    </a:xfrm>
                    <a:custGeom>
                      <a:avLst/>
                      <a:gdLst>
                        <a:gd name="T0" fmla="*/ 1 w 1769"/>
                        <a:gd name="T1" fmla="*/ 1 h 791"/>
                        <a:gd name="T2" fmla="*/ 10 w 1769"/>
                        <a:gd name="T3" fmla="*/ 4 h 791"/>
                        <a:gd name="T4" fmla="*/ 24 w 1769"/>
                        <a:gd name="T5" fmla="*/ 12 h 791"/>
                        <a:gd name="T6" fmla="*/ 33 w 1769"/>
                        <a:gd name="T7" fmla="*/ 25 h 791"/>
                        <a:gd name="T8" fmla="*/ 36 w 1769"/>
                        <a:gd name="T9" fmla="*/ 35 h 791"/>
                        <a:gd name="T10" fmla="*/ 35 w 1769"/>
                        <a:gd name="T11" fmla="*/ 45 h 791"/>
                        <a:gd name="T12" fmla="*/ 32 w 1769"/>
                        <a:gd name="T13" fmla="*/ 36 h 791"/>
                        <a:gd name="T14" fmla="*/ 28 w 1769"/>
                        <a:gd name="T15" fmla="*/ 26 h 791"/>
                        <a:gd name="T16" fmla="*/ 22 w 1769"/>
                        <a:gd name="T17" fmla="*/ 17 h 791"/>
                        <a:gd name="T18" fmla="*/ 12 w 1769"/>
                        <a:gd name="T19" fmla="*/ 9 h 791"/>
                        <a:gd name="T20" fmla="*/ 0 w 1769"/>
                        <a:gd name="T21" fmla="*/ 4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36">
                    <a:extLst>
                      <a:ext uri="{FF2B5EF4-FFF2-40B4-BE49-F238E27FC236}">
                        <a16:creationId xmlns:a16="http://schemas.microsoft.com/office/drawing/2014/main" id="{4D401394-961A-458A-92F2-E6947653A439}"/>
                      </a:ext>
                    </a:extLst>
                  </p:cNvPr>
                  <p:cNvGrpSpPr>
                    <a:grpSpLocks/>
                  </p:cNvGrpSpPr>
                  <p:nvPr/>
                </p:nvGrpSpPr>
                <p:grpSpPr bwMode="auto">
                  <a:xfrm>
                    <a:off x="69" y="2168"/>
                    <a:ext cx="2463" cy="1332"/>
                    <a:chOff x="-5" y="2196"/>
                    <a:chExt cx="2463" cy="1332"/>
                  </a:xfrm>
                </p:grpSpPr>
                <p:sp>
                  <p:nvSpPr>
                    <p:cNvPr id="115" name="Freeform 37">
                      <a:extLst>
                        <a:ext uri="{FF2B5EF4-FFF2-40B4-BE49-F238E27FC236}">
                          <a16:creationId xmlns:a16="http://schemas.microsoft.com/office/drawing/2014/main" id="{4258DB5F-AE12-4B63-B6F9-75A09601929C}"/>
                        </a:ext>
                      </a:extLst>
                    </p:cNvPr>
                    <p:cNvSpPr>
                      <a:spLocks/>
                    </p:cNvSpPr>
                    <p:nvPr/>
                  </p:nvSpPr>
                  <p:spPr bwMode="hidden">
                    <a:xfrm rot="19495919" flipH="1">
                      <a:off x="644" y="2196"/>
                      <a:ext cx="1814" cy="347"/>
                    </a:xfrm>
                    <a:custGeom>
                      <a:avLst/>
                      <a:gdLst>
                        <a:gd name="T0" fmla="*/ 0 w 2736"/>
                        <a:gd name="T1" fmla="*/ 54 h 504"/>
                        <a:gd name="T2" fmla="*/ 74 w 2736"/>
                        <a:gd name="T3" fmla="*/ 18 h 504"/>
                        <a:gd name="T4" fmla="*/ 151 w 2736"/>
                        <a:gd name="T5" fmla="*/ 3 h 504"/>
                        <a:gd name="T6" fmla="*/ 233 w 2736"/>
                        <a:gd name="T7" fmla="*/ 3 h 504"/>
                        <a:gd name="T8" fmla="*/ 231 w 2736"/>
                        <a:gd name="T9" fmla="*/ 11 h 504"/>
                        <a:gd name="T10" fmla="*/ 150 w 2736"/>
                        <a:gd name="T11" fmla="*/ 11 h 504"/>
                        <a:gd name="T12" fmla="*/ 56 w 2736"/>
                        <a:gd name="T13" fmla="*/ 31 h 504"/>
                        <a:gd name="T14" fmla="*/ 0 w 2736"/>
                        <a:gd name="T15" fmla="*/ 5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Freeform 38">
                      <a:extLst>
                        <a:ext uri="{FF2B5EF4-FFF2-40B4-BE49-F238E27FC236}">
                          <a16:creationId xmlns:a16="http://schemas.microsoft.com/office/drawing/2014/main" id="{75A84357-875B-41E2-ADA4-C0FC3B47EF54}"/>
                        </a:ext>
                      </a:extLst>
                    </p:cNvPr>
                    <p:cNvSpPr>
                      <a:spLocks/>
                    </p:cNvSpPr>
                    <p:nvPr/>
                  </p:nvSpPr>
                  <p:spPr bwMode="hidden">
                    <a:xfrm rot="19495919" flipH="1">
                      <a:off x="-5" y="2983"/>
                      <a:ext cx="974" cy="545"/>
                    </a:xfrm>
                    <a:custGeom>
                      <a:avLst/>
                      <a:gdLst>
                        <a:gd name="T0" fmla="*/ 1 w 1769"/>
                        <a:gd name="T1" fmla="*/ 1 h 791"/>
                        <a:gd name="T2" fmla="*/ 14 w 1769"/>
                        <a:gd name="T3" fmla="*/ 6 h 791"/>
                        <a:gd name="T4" fmla="*/ 32 w 1769"/>
                        <a:gd name="T5" fmla="*/ 21 h 791"/>
                        <a:gd name="T6" fmla="*/ 45 w 1769"/>
                        <a:gd name="T7" fmla="*/ 46 h 791"/>
                        <a:gd name="T8" fmla="*/ 49 w 1769"/>
                        <a:gd name="T9" fmla="*/ 65 h 791"/>
                        <a:gd name="T10" fmla="*/ 47 w 1769"/>
                        <a:gd name="T11" fmla="*/ 84 h 791"/>
                        <a:gd name="T12" fmla="*/ 44 w 1769"/>
                        <a:gd name="T13" fmla="*/ 68 h 791"/>
                        <a:gd name="T14" fmla="*/ 39 w 1769"/>
                        <a:gd name="T15" fmla="*/ 49 h 791"/>
                        <a:gd name="T16" fmla="*/ 31 w 1769"/>
                        <a:gd name="T17" fmla="*/ 32 h 791"/>
                        <a:gd name="T18" fmla="*/ 16 w 1769"/>
                        <a:gd name="T19" fmla="*/ 16 h 791"/>
                        <a:gd name="T20" fmla="*/ 0 w 1769"/>
                        <a:gd name="T21" fmla="*/ 8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39">
                    <a:extLst>
                      <a:ext uri="{FF2B5EF4-FFF2-40B4-BE49-F238E27FC236}">
                        <a16:creationId xmlns:a16="http://schemas.microsoft.com/office/drawing/2014/main" id="{25D1E930-BA0C-4917-ACFD-7EB87D45593D}"/>
                      </a:ext>
                    </a:extLst>
                  </p:cNvPr>
                  <p:cNvGrpSpPr>
                    <a:grpSpLocks/>
                  </p:cNvGrpSpPr>
                  <p:nvPr/>
                </p:nvGrpSpPr>
                <p:grpSpPr bwMode="auto">
                  <a:xfrm>
                    <a:off x="22" y="1981"/>
                    <a:ext cx="2477" cy="1064"/>
                    <a:chOff x="-52" y="2009"/>
                    <a:chExt cx="2477" cy="1064"/>
                  </a:xfrm>
                </p:grpSpPr>
                <p:sp>
                  <p:nvSpPr>
                    <p:cNvPr id="113" name="Freeform 40">
                      <a:extLst>
                        <a:ext uri="{FF2B5EF4-FFF2-40B4-BE49-F238E27FC236}">
                          <a16:creationId xmlns:a16="http://schemas.microsoft.com/office/drawing/2014/main" id="{01B9CC74-783E-4FD1-809B-84BDA1667D0F}"/>
                        </a:ext>
                      </a:extLst>
                    </p:cNvPr>
                    <p:cNvSpPr>
                      <a:spLocks/>
                    </p:cNvSpPr>
                    <p:nvPr/>
                  </p:nvSpPr>
                  <p:spPr bwMode="hidden">
                    <a:xfrm rot="20017085" flipH="1">
                      <a:off x="689" y="2009"/>
                      <a:ext cx="1736" cy="304"/>
                    </a:xfrm>
                    <a:custGeom>
                      <a:avLst/>
                      <a:gdLst>
                        <a:gd name="T0" fmla="*/ 0 w 2736"/>
                        <a:gd name="T1" fmla="*/ 24 h 504"/>
                        <a:gd name="T2" fmla="*/ 56 w 2736"/>
                        <a:gd name="T3" fmla="*/ 8 h 504"/>
                        <a:gd name="T4" fmla="*/ 116 w 2736"/>
                        <a:gd name="T5" fmla="*/ 1 h 504"/>
                        <a:gd name="T6" fmla="*/ 179 w 2736"/>
                        <a:gd name="T7" fmla="*/ 1 h 504"/>
                        <a:gd name="T8" fmla="*/ 178 w 2736"/>
                        <a:gd name="T9" fmla="*/ 5 h 504"/>
                        <a:gd name="T10" fmla="*/ 115 w 2736"/>
                        <a:gd name="T11" fmla="*/ 5 h 504"/>
                        <a:gd name="T12" fmla="*/ 43 w 2736"/>
                        <a:gd name="T13" fmla="*/ 14 h 504"/>
                        <a:gd name="T14" fmla="*/ 0 w 2736"/>
                        <a:gd name="T15" fmla="*/ 2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Freeform 41">
                      <a:extLst>
                        <a:ext uri="{FF2B5EF4-FFF2-40B4-BE49-F238E27FC236}">
                          <a16:creationId xmlns:a16="http://schemas.microsoft.com/office/drawing/2014/main" id="{37096F56-81C2-4A74-B52C-161A7AAE9934}"/>
                        </a:ext>
                      </a:extLst>
                    </p:cNvPr>
                    <p:cNvSpPr>
                      <a:spLocks/>
                    </p:cNvSpPr>
                    <p:nvPr/>
                  </p:nvSpPr>
                  <p:spPr bwMode="hidden">
                    <a:xfrm rot="20017085" flipH="1">
                      <a:off x="-52" y="2597"/>
                      <a:ext cx="932" cy="476"/>
                    </a:xfrm>
                    <a:custGeom>
                      <a:avLst/>
                      <a:gdLst>
                        <a:gd name="T0" fmla="*/ 1 w 1769"/>
                        <a:gd name="T1" fmla="*/ 1 h 791"/>
                        <a:gd name="T2" fmla="*/ 10 w 1769"/>
                        <a:gd name="T3" fmla="*/ 2 h 791"/>
                        <a:gd name="T4" fmla="*/ 25 w 1769"/>
                        <a:gd name="T5" fmla="*/ 10 h 791"/>
                        <a:gd name="T6" fmla="*/ 34 w 1769"/>
                        <a:gd name="T7" fmla="*/ 20 h 791"/>
                        <a:gd name="T8" fmla="*/ 37 w 1769"/>
                        <a:gd name="T9" fmla="*/ 29 h 791"/>
                        <a:gd name="T10" fmla="*/ 36 w 1769"/>
                        <a:gd name="T11" fmla="*/ 38 h 791"/>
                        <a:gd name="T12" fmla="*/ 34 w 1769"/>
                        <a:gd name="T13" fmla="*/ 30 h 791"/>
                        <a:gd name="T14" fmla="*/ 30 w 1769"/>
                        <a:gd name="T15" fmla="*/ 22 h 791"/>
                        <a:gd name="T16" fmla="*/ 24 w 1769"/>
                        <a:gd name="T17" fmla="*/ 14 h 791"/>
                        <a:gd name="T18" fmla="*/ 13 w 1769"/>
                        <a:gd name="T19" fmla="*/ 7 h 791"/>
                        <a:gd name="T20" fmla="*/ 0 w 1769"/>
                        <a:gd name="T21" fmla="*/ 4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5" name="Group 42">
                    <a:extLst>
                      <a:ext uri="{FF2B5EF4-FFF2-40B4-BE49-F238E27FC236}">
                        <a16:creationId xmlns:a16="http://schemas.microsoft.com/office/drawing/2014/main" id="{8A1B2EC0-2EAD-4E3C-B9C8-49860D926FEA}"/>
                      </a:ext>
                    </a:extLst>
                  </p:cNvPr>
                  <p:cNvGrpSpPr>
                    <a:grpSpLocks/>
                  </p:cNvGrpSpPr>
                  <p:nvPr/>
                </p:nvGrpSpPr>
                <p:grpSpPr bwMode="auto">
                  <a:xfrm>
                    <a:off x="0" y="1785"/>
                    <a:ext cx="2472" cy="927"/>
                    <a:chOff x="-74" y="1813"/>
                    <a:chExt cx="2472" cy="927"/>
                  </a:xfrm>
                </p:grpSpPr>
                <p:sp>
                  <p:nvSpPr>
                    <p:cNvPr id="111" name="Freeform 43">
                      <a:extLst>
                        <a:ext uri="{FF2B5EF4-FFF2-40B4-BE49-F238E27FC236}">
                          <a16:creationId xmlns:a16="http://schemas.microsoft.com/office/drawing/2014/main" id="{B1DA19BE-2F45-4B3F-90BF-0402C9DF1E95}"/>
                        </a:ext>
                      </a:extLst>
                    </p:cNvPr>
                    <p:cNvSpPr>
                      <a:spLocks/>
                    </p:cNvSpPr>
                    <p:nvPr/>
                  </p:nvSpPr>
                  <p:spPr bwMode="hidden">
                    <a:xfrm rot="20519637" flipH="1">
                      <a:off x="721" y="1813"/>
                      <a:ext cx="1677" cy="335"/>
                    </a:xfrm>
                    <a:custGeom>
                      <a:avLst/>
                      <a:gdLst>
                        <a:gd name="T0" fmla="*/ 0 w 2736"/>
                        <a:gd name="T1" fmla="*/ 43 h 504"/>
                        <a:gd name="T2" fmla="*/ 46 w 2736"/>
                        <a:gd name="T3" fmla="*/ 15 h 504"/>
                        <a:gd name="T4" fmla="*/ 94 w 2736"/>
                        <a:gd name="T5" fmla="*/ 2 h 504"/>
                        <a:gd name="T6" fmla="*/ 145 w 2736"/>
                        <a:gd name="T7" fmla="*/ 2 h 504"/>
                        <a:gd name="T8" fmla="*/ 144 w 2736"/>
                        <a:gd name="T9" fmla="*/ 9 h 504"/>
                        <a:gd name="T10" fmla="*/ 94 w 2736"/>
                        <a:gd name="T11" fmla="*/ 9 h 504"/>
                        <a:gd name="T12" fmla="*/ 35 w 2736"/>
                        <a:gd name="T13" fmla="*/ 25 h 504"/>
                        <a:gd name="T14" fmla="*/ 0 w 2736"/>
                        <a:gd name="T15" fmla="*/ 4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Freeform 44">
                      <a:extLst>
                        <a:ext uri="{FF2B5EF4-FFF2-40B4-BE49-F238E27FC236}">
                          <a16:creationId xmlns:a16="http://schemas.microsoft.com/office/drawing/2014/main" id="{690AD788-D830-497E-AD20-59CE2DF5AFCB}"/>
                        </a:ext>
                      </a:extLst>
                    </p:cNvPr>
                    <p:cNvSpPr>
                      <a:spLocks/>
                    </p:cNvSpPr>
                    <p:nvPr/>
                  </p:nvSpPr>
                  <p:spPr bwMode="hidden">
                    <a:xfrm rot="20519637" flipH="1">
                      <a:off x="-74" y="2214"/>
                      <a:ext cx="901" cy="526"/>
                    </a:xfrm>
                    <a:custGeom>
                      <a:avLst/>
                      <a:gdLst>
                        <a:gd name="T0" fmla="*/ 1 w 1769"/>
                        <a:gd name="T1" fmla="*/ 1 h 791"/>
                        <a:gd name="T2" fmla="*/ 9 w 1769"/>
                        <a:gd name="T3" fmla="*/ 5 h 791"/>
                        <a:gd name="T4" fmla="*/ 20 w 1769"/>
                        <a:gd name="T5" fmla="*/ 17 h 791"/>
                        <a:gd name="T6" fmla="*/ 28 w 1769"/>
                        <a:gd name="T7" fmla="*/ 37 h 791"/>
                        <a:gd name="T8" fmla="*/ 31 w 1769"/>
                        <a:gd name="T9" fmla="*/ 53 h 791"/>
                        <a:gd name="T10" fmla="*/ 30 w 1769"/>
                        <a:gd name="T11" fmla="*/ 68 h 791"/>
                        <a:gd name="T12" fmla="*/ 28 w 1769"/>
                        <a:gd name="T13" fmla="*/ 55 h 791"/>
                        <a:gd name="T14" fmla="*/ 24 w 1769"/>
                        <a:gd name="T15" fmla="*/ 39 h 791"/>
                        <a:gd name="T16" fmla="*/ 19 w 1769"/>
                        <a:gd name="T17" fmla="*/ 26 h 791"/>
                        <a:gd name="T18" fmla="*/ 10 w 1769"/>
                        <a:gd name="T19" fmla="*/ 13 h 791"/>
                        <a:gd name="T20" fmla="*/ 0 w 1769"/>
                        <a:gd name="T21" fmla="*/ 7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48">
                    <a:extLst>
                      <a:ext uri="{FF2B5EF4-FFF2-40B4-BE49-F238E27FC236}">
                        <a16:creationId xmlns:a16="http://schemas.microsoft.com/office/drawing/2014/main" id="{6EB89136-C934-4250-ADD5-D5DF0745BA5D}"/>
                      </a:ext>
                    </a:extLst>
                  </p:cNvPr>
                  <p:cNvGrpSpPr>
                    <a:grpSpLocks/>
                  </p:cNvGrpSpPr>
                  <p:nvPr/>
                </p:nvGrpSpPr>
                <p:grpSpPr bwMode="auto">
                  <a:xfrm>
                    <a:off x="96" y="1563"/>
                    <a:ext cx="2342" cy="657"/>
                    <a:chOff x="22" y="1591"/>
                    <a:chExt cx="2342" cy="657"/>
                  </a:xfrm>
                </p:grpSpPr>
                <p:sp>
                  <p:nvSpPr>
                    <p:cNvPr id="109" name="Freeform 46">
                      <a:extLst>
                        <a:ext uri="{FF2B5EF4-FFF2-40B4-BE49-F238E27FC236}">
                          <a16:creationId xmlns:a16="http://schemas.microsoft.com/office/drawing/2014/main" id="{70F61FE2-9E95-4C1A-9ED0-6385E21F0FD6}"/>
                        </a:ext>
                      </a:extLst>
                    </p:cNvPr>
                    <p:cNvSpPr>
                      <a:spLocks/>
                    </p:cNvSpPr>
                    <p:nvPr/>
                  </p:nvSpPr>
                  <p:spPr bwMode="hidden">
                    <a:xfrm rot="21136207" flipH="1">
                      <a:off x="819" y="1591"/>
                      <a:ext cx="1545" cy="312"/>
                    </a:xfrm>
                    <a:custGeom>
                      <a:avLst/>
                      <a:gdLst>
                        <a:gd name="T0" fmla="*/ 0 w 2736"/>
                        <a:gd name="T1" fmla="*/ 28 h 504"/>
                        <a:gd name="T2" fmla="*/ 28 w 2736"/>
                        <a:gd name="T3" fmla="*/ 9 h 504"/>
                        <a:gd name="T4" fmla="*/ 58 w 2736"/>
                        <a:gd name="T5" fmla="*/ 1 h 504"/>
                        <a:gd name="T6" fmla="*/ 89 w 2736"/>
                        <a:gd name="T7" fmla="*/ 1 h 504"/>
                        <a:gd name="T8" fmla="*/ 88 w 2736"/>
                        <a:gd name="T9" fmla="*/ 6 h 504"/>
                        <a:gd name="T10" fmla="*/ 57 w 2736"/>
                        <a:gd name="T11" fmla="*/ 6 h 504"/>
                        <a:gd name="T12" fmla="*/ 21 w 2736"/>
                        <a:gd name="T13" fmla="*/ 17 h 504"/>
                        <a:gd name="T14" fmla="*/ 0 w 2736"/>
                        <a:gd name="T15" fmla="*/ 2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Freeform 47">
                      <a:extLst>
                        <a:ext uri="{FF2B5EF4-FFF2-40B4-BE49-F238E27FC236}">
                          <a16:creationId xmlns:a16="http://schemas.microsoft.com/office/drawing/2014/main" id="{22B8B525-A62B-4FF5-8061-A8198678D9C3}"/>
                        </a:ext>
                      </a:extLst>
                    </p:cNvPr>
                    <p:cNvSpPr>
                      <a:spLocks/>
                    </p:cNvSpPr>
                    <p:nvPr/>
                  </p:nvSpPr>
                  <p:spPr bwMode="hidden">
                    <a:xfrm rot="21136207" flipH="1">
                      <a:off x="22" y="1759"/>
                      <a:ext cx="830" cy="489"/>
                    </a:xfrm>
                    <a:custGeom>
                      <a:avLst/>
                      <a:gdLst>
                        <a:gd name="T0" fmla="*/ 0 w 1769"/>
                        <a:gd name="T1" fmla="*/ 1 h 791"/>
                        <a:gd name="T2" fmla="*/ 5 w 1769"/>
                        <a:gd name="T3" fmla="*/ 4 h 791"/>
                        <a:gd name="T4" fmla="*/ 12 w 1769"/>
                        <a:gd name="T5" fmla="*/ 12 h 791"/>
                        <a:gd name="T6" fmla="*/ 17 w 1769"/>
                        <a:gd name="T7" fmla="*/ 24 h 791"/>
                        <a:gd name="T8" fmla="*/ 19 w 1769"/>
                        <a:gd name="T9" fmla="*/ 33 h 791"/>
                        <a:gd name="T10" fmla="*/ 18 w 1769"/>
                        <a:gd name="T11" fmla="*/ 44 h 791"/>
                        <a:gd name="T12" fmla="*/ 17 w 1769"/>
                        <a:gd name="T13" fmla="*/ 35 h 791"/>
                        <a:gd name="T14" fmla="*/ 15 w 1769"/>
                        <a:gd name="T15" fmla="*/ 25 h 791"/>
                        <a:gd name="T16" fmla="*/ 12 w 1769"/>
                        <a:gd name="T17" fmla="*/ 17 h 791"/>
                        <a:gd name="T18" fmla="*/ 6 w 1769"/>
                        <a:gd name="T19" fmla="*/ 9 h 791"/>
                        <a:gd name="T20" fmla="*/ 0 w 1769"/>
                        <a:gd name="T21" fmla="*/ 4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48">
                    <a:extLst>
                      <a:ext uri="{FF2B5EF4-FFF2-40B4-BE49-F238E27FC236}">
                        <a16:creationId xmlns:a16="http://schemas.microsoft.com/office/drawing/2014/main" id="{DC76B50D-1665-41EC-888F-E6E19820FB92}"/>
                      </a:ext>
                    </a:extLst>
                  </p:cNvPr>
                  <p:cNvGrpSpPr>
                    <a:grpSpLocks/>
                  </p:cNvGrpSpPr>
                  <p:nvPr/>
                </p:nvGrpSpPr>
                <p:grpSpPr bwMode="auto">
                  <a:xfrm>
                    <a:off x="263" y="1418"/>
                    <a:ext cx="2150" cy="343"/>
                    <a:chOff x="189" y="1446"/>
                    <a:chExt cx="2150" cy="343"/>
                  </a:xfrm>
                </p:grpSpPr>
                <p:sp>
                  <p:nvSpPr>
                    <p:cNvPr id="107" name="Freeform 49">
                      <a:extLst>
                        <a:ext uri="{FF2B5EF4-FFF2-40B4-BE49-F238E27FC236}">
                          <a16:creationId xmlns:a16="http://schemas.microsoft.com/office/drawing/2014/main" id="{A7CC8BC3-BB89-47C3-8C57-A0ABE2469FD8}"/>
                        </a:ext>
                      </a:extLst>
                    </p:cNvPr>
                    <p:cNvSpPr>
                      <a:spLocks/>
                    </p:cNvSpPr>
                    <p:nvPr/>
                  </p:nvSpPr>
                  <p:spPr bwMode="hidden">
                    <a:xfrm rot="84182" flipH="1">
                      <a:off x="935" y="1466"/>
                      <a:ext cx="1404" cy="219"/>
                    </a:xfrm>
                    <a:custGeom>
                      <a:avLst/>
                      <a:gdLst>
                        <a:gd name="T0" fmla="*/ 0 w 2736"/>
                        <a:gd name="T1" fmla="*/ 3 h 504"/>
                        <a:gd name="T2" fmla="*/ 16 w 2736"/>
                        <a:gd name="T3" fmla="*/ 1 h 504"/>
                        <a:gd name="T4" fmla="*/ 32 w 2736"/>
                        <a:gd name="T5" fmla="*/ 0 h 504"/>
                        <a:gd name="T6" fmla="*/ 50 w 2736"/>
                        <a:gd name="T7" fmla="*/ 0 h 504"/>
                        <a:gd name="T8" fmla="*/ 49 w 2736"/>
                        <a:gd name="T9" fmla="*/ 1 h 504"/>
                        <a:gd name="T10" fmla="*/ 32 w 2736"/>
                        <a:gd name="T11" fmla="*/ 1 h 504"/>
                        <a:gd name="T12" fmla="*/ 12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Freeform 50">
                      <a:extLst>
                        <a:ext uri="{FF2B5EF4-FFF2-40B4-BE49-F238E27FC236}">
                          <a16:creationId xmlns:a16="http://schemas.microsoft.com/office/drawing/2014/main" id="{99A0FA21-A74C-474C-B99E-CDAC89A1284C}"/>
                        </a:ext>
                      </a:extLst>
                    </p:cNvPr>
                    <p:cNvSpPr>
                      <a:spLocks/>
                    </p:cNvSpPr>
                    <p:nvPr/>
                  </p:nvSpPr>
                  <p:spPr bwMode="hidden">
                    <a:xfrm rot="84182" flipH="1">
                      <a:off x="189" y="1446"/>
                      <a:ext cx="754" cy="343"/>
                    </a:xfrm>
                    <a:custGeom>
                      <a:avLst/>
                      <a:gdLst>
                        <a:gd name="T0" fmla="*/ 0 w 1769"/>
                        <a:gd name="T1" fmla="*/ 0 h 791"/>
                        <a:gd name="T2" fmla="*/ 3 w 1769"/>
                        <a:gd name="T3" fmla="*/ 0 h 791"/>
                        <a:gd name="T4" fmla="*/ 7 w 1769"/>
                        <a:gd name="T5" fmla="*/ 1 h 791"/>
                        <a:gd name="T6" fmla="*/ 10 w 1769"/>
                        <a:gd name="T7" fmla="*/ 3 h 791"/>
                        <a:gd name="T8" fmla="*/ 11 w 1769"/>
                        <a:gd name="T9" fmla="*/ 4 h 791"/>
                        <a:gd name="T10" fmla="*/ 10 w 1769"/>
                        <a:gd name="T11" fmla="*/ 5 h 791"/>
                        <a:gd name="T12" fmla="*/ 9 w 1769"/>
                        <a:gd name="T13" fmla="*/ 4 h 791"/>
                        <a:gd name="T14" fmla="*/ 9 w 1769"/>
                        <a:gd name="T15" fmla="*/ 3 h 791"/>
                        <a:gd name="T16" fmla="*/ 7 w 1769"/>
                        <a:gd name="T17" fmla="*/ 2 h 791"/>
                        <a:gd name="T18" fmla="*/ 3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51">
                    <a:extLst>
                      <a:ext uri="{FF2B5EF4-FFF2-40B4-BE49-F238E27FC236}">
                        <a16:creationId xmlns:a16="http://schemas.microsoft.com/office/drawing/2014/main" id="{0BB680B9-33EA-4270-B112-1CBF75368924}"/>
                      </a:ext>
                    </a:extLst>
                  </p:cNvPr>
                  <p:cNvGrpSpPr>
                    <a:grpSpLocks/>
                  </p:cNvGrpSpPr>
                  <p:nvPr/>
                </p:nvGrpSpPr>
                <p:grpSpPr bwMode="auto">
                  <a:xfrm>
                    <a:off x="579" y="1066"/>
                    <a:ext cx="1879" cy="427"/>
                    <a:chOff x="505" y="1094"/>
                    <a:chExt cx="1879" cy="427"/>
                  </a:xfrm>
                </p:grpSpPr>
                <p:sp>
                  <p:nvSpPr>
                    <p:cNvPr id="105" name="Freeform 52">
                      <a:extLst>
                        <a:ext uri="{FF2B5EF4-FFF2-40B4-BE49-F238E27FC236}">
                          <a16:creationId xmlns:a16="http://schemas.microsoft.com/office/drawing/2014/main" id="{3021CDF0-A7A0-4430-8848-4272A19D02E8}"/>
                        </a:ext>
                      </a:extLst>
                    </p:cNvPr>
                    <p:cNvSpPr>
                      <a:spLocks/>
                    </p:cNvSpPr>
                    <p:nvPr/>
                  </p:nvSpPr>
                  <p:spPr bwMode="hidden">
                    <a:xfrm rot="802576" flipH="1">
                      <a:off x="1151" y="1306"/>
                      <a:ext cx="1233" cy="215"/>
                    </a:xfrm>
                    <a:custGeom>
                      <a:avLst/>
                      <a:gdLst>
                        <a:gd name="T0" fmla="*/ 0 w 2736"/>
                        <a:gd name="T1" fmla="*/ 3 h 504"/>
                        <a:gd name="T2" fmla="*/ 7 w 2736"/>
                        <a:gd name="T3" fmla="*/ 1 h 504"/>
                        <a:gd name="T4" fmla="*/ 15 w 2736"/>
                        <a:gd name="T5" fmla="*/ 0 h 504"/>
                        <a:gd name="T6" fmla="*/ 23 w 2736"/>
                        <a:gd name="T7" fmla="*/ 0 h 504"/>
                        <a:gd name="T8" fmla="*/ 23 w 2736"/>
                        <a:gd name="T9" fmla="*/ 0 h 504"/>
                        <a:gd name="T10" fmla="*/ 15 w 2736"/>
                        <a:gd name="T11" fmla="*/ 0 h 504"/>
                        <a:gd name="T12" fmla="*/ 5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Freeform 53">
                      <a:extLst>
                        <a:ext uri="{FF2B5EF4-FFF2-40B4-BE49-F238E27FC236}">
                          <a16:creationId xmlns:a16="http://schemas.microsoft.com/office/drawing/2014/main" id="{96060A9B-F662-4B15-8134-B1B4194B383D}"/>
                        </a:ext>
                      </a:extLst>
                    </p:cNvPr>
                    <p:cNvSpPr>
                      <a:spLocks/>
                    </p:cNvSpPr>
                    <p:nvPr/>
                  </p:nvSpPr>
                  <p:spPr bwMode="hidden">
                    <a:xfrm rot="802576" flipH="1">
                      <a:off x="505" y="1094"/>
                      <a:ext cx="662" cy="338"/>
                    </a:xfrm>
                    <a:custGeom>
                      <a:avLst/>
                      <a:gdLst>
                        <a:gd name="T0" fmla="*/ 0 w 1769"/>
                        <a:gd name="T1" fmla="*/ 0 h 791"/>
                        <a:gd name="T2" fmla="*/ 1 w 1769"/>
                        <a:gd name="T3" fmla="*/ 0 h 791"/>
                        <a:gd name="T4" fmla="*/ 3 w 1769"/>
                        <a:gd name="T5" fmla="*/ 1 h 791"/>
                        <a:gd name="T6" fmla="*/ 4 w 1769"/>
                        <a:gd name="T7" fmla="*/ 3 h 791"/>
                        <a:gd name="T8" fmla="*/ 5 w 1769"/>
                        <a:gd name="T9" fmla="*/ 4 h 791"/>
                        <a:gd name="T10" fmla="*/ 4 w 1769"/>
                        <a:gd name="T11" fmla="*/ 5 h 791"/>
                        <a:gd name="T12" fmla="*/ 4 w 1769"/>
                        <a:gd name="T13" fmla="*/ 4 h 791"/>
                        <a:gd name="T14" fmla="*/ 4 w 1769"/>
                        <a:gd name="T15" fmla="*/ 3 h 791"/>
                        <a:gd name="T16" fmla="*/ 3 w 1769"/>
                        <a:gd name="T17" fmla="*/ 2 h 791"/>
                        <a:gd name="T18" fmla="*/ 1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54">
                    <a:extLst>
                      <a:ext uri="{FF2B5EF4-FFF2-40B4-BE49-F238E27FC236}">
                        <a16:creationId xmlns:a16="http://schemas.microsoft.com/office/drawing/2014/main" id="{B74CE198-3D17-4540-8709-FCCA1B6B02C8}"/>
                      </a:ext>
                    </a:extLst>
                  </p:cNvPr>
                  <p:cNvGrpSpPr>
                    <a:grpSpLocks/>
                  </p:cNvGrpSpPr>
                  <p:nvPr/>
                </p:nvGrpSpPr>
                <p:grpSpPr bwMode="auto">
                  <a:xfrm>
                    <a:off x="690" y="871"/>
                    <a:ext cx="1850" cy="554"/>
                    <a:chOff x="616" y="899"/>
                    <a:chExt cx="1850" cy="554"/>
                  </a:xfrm>
                </p:grpSpPr>
                <p:sp>
                  <p:nvSpPr>
                    <p:cNvPr id="103" name="Freeform 55">
                      <a:extLst>
                        <a:ext uri="{FF2B5EF4-FFF2-40B4-BE49-F238E27FC236}">
                          <a16:creationId xmlns:a16="http://schemas.microsoft.com/office/drawing/2014/main" id="{A46F082C-579C-415E-92BC-EE422DEB5113}"/>
                        </a:ext>
                      </a:extLst>
                    </p:cNvPr>
                    <p:cNvSpPr>
                      <a:spLocks/>
                    </p:cNvSpPr>
                    <p:nvPr/>
                  </p:nvSpPr>
                  <p:spPr bwMode="hidden">
                    <a:xfrm rot="1277471" flipH="1">
                      <a:off x="1233" y="1238"/>
                      <a:ext cx="1233" cy="215"/>
                    </a:xfrm>
                    <a:custGeom>
                      <a:avLst/>
                      <a:gdLst>
                        <a:gd name="T0" fmla="*/ 0 w 2736"/>
                        <a:gd name="T1" fmla="*/ 3 h 504"/>
                        <a:gd name="T2" fmla="*/ 7 w 2736"/>
                        <a:gd name="T3" fmla="*/ 1 h 504"/>
                        <a:gd name="T4" fmla="*/ 15 w 2736"/>
                        <a:gd name="T5" fmla="*/ 0 h 504"/>
                        <a:gd name="T6" fmla="*/ 23 w 2736"/>
                        <a:gd name="T7" fmla="*/ 0 h 504"/>
                        <a:gd name="T8" fmla="*/ 23 w 2736"/>
                        <a:gd name="T9" fmla="*/ 0 h 504"/>
                        <a:gd name="T10" fmla="*/ 15 w 2736"/>
                        <a:gd name="T11" fmla="*/ 0 h 504"/>
                        <a:gd name="T12" fmla="*/ 5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Freeform 56">
                      <a:extLst>
                        <a:ext uri="{FF2B5EF4-FFF2-40B4-BE49-F238E27FC236}">
                          <a16:creationId xmlns:a16="http://schemas.microsoft.com/office/drawing/2014/main" id="{87B45D57-814C-451A-A4DF-981A5ED3BB9F}"/>
                        </a:ext>
                      </a:extLst>
                    </p:cNvPr>
                    <p:cNvSpPr>
                      <a:spLocks/>
                    </p:cNvSpPr>
                    <p:nvPr/>
                  </p:nvSpPr>
                  <p:spPr bwMode="hidden">
                    <a:xfrm rot="1277471" flipH="1">
                      <a:off x="616" y="899"/>
                      <a:ext cx="662" cy="338"/>
                    </a:xfrm>
                    <a:custGeom>
                      <a:avLst/>
                      <a:gdLst>
                        <a:gd name="T0" fmla="*/ 0 w 1769"/>
                        <a:gd name="T1" fmla="*/ 0 h 791"/>
                        <a:gd name="T2" fmla="*/ 1 w 1769"/>
                        <a:gd name="T3" fmla="*/ 0 h 791"/>
                        <a:gd name="T4" fmla="*/ 3 w 1769"/>
                        <a:gd name="T5" fmla="*/ 1 h 791"/>
                        <a:gd name="T6" fmla="*/ 4 w 1769"/>
                        <a:gd name="T7" fmla="*/ 3 h 791"/>
                        <a:gd name="T8" fmla="*/ 5 w 1769"/>
                        <a:gd name="T9" fmla="*/ 4 h 791"/>
                        <a:gd name="T10" fmla="*/ 4 w 1769"/>
                        <a:gd name="T11" fmla="*/ 5 h 791"/>
                        <a:gd name="T12" fmla="*/ 4 w 1769"/>
                        <a:gd name="T13" fmla="*/ 4 h 791"/>
                        <a:gd name="T14" fmla="*/ 4 w 1769"/>
                        <a:gd name="T15" fmla="*/ 3 h 791"/>
                        <a:gd name="T16" fmla="*/ 3 w 1769"/>
                        <a:gd name="T17" fmla="*/ 2 h 791"/>
                        <a:gd name="T18" fmla="*/ 1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 name="Group 57">
                    <a:extLst>
                      <a:ext uri="{FF2B5EF4-FFF2-40B4-BE49-F238E27FC236}">
                        <a16:creationId xmlns:a16="http://schemas.microsoft.com/office/drawing/2014/main" id="{8A0C3CCF-5CAA-4E60-AE4D-1BC1CBB85C6F}"/>
                      </a:ext>
                    </a:extLst>
                  </p:cNvPr>
                  <p:cNvGrpSpPr>
                    <a:grpSpLocks/>
                  </p:cNvGrpSpPr>
                  <p:nvPr/>
                </p:nvGrpSpPr>
                <p:grpSpPr bwMode="auto">
                  <a:xfrm>
                    <a:off x="911" y="589"/>
                    <a:ext cx="1767" cy="743"/>
                    <a:chOff x="911" y="589"/>
                    <a:chExt cx="1767" cy="743"/>
                  </a:xfrm>
                </p:grpSpPr>
                <p:sp>
                  <p:nvSpPr>
                    <p:cNvPr id="101" name="Freeform 58">
                      <a:extLst>
                        <a:ext uri="{FF2B5EF4-FFF2-40B4-BE49-F238E27FC236}">
                          <a16:creationId xmlns:a16="http://schemas.microsoft.com/office/drawing/2014/main" id="{CDB5AEE0-994C-4598-8277-A3CA58B4BA35}"/>
                        </a:ext>
                      </a:extLst>
                    </p:cNvPr>
                    <p:cNvSpPr>
                      <a:spLocks/>
                    </p:cNvSpPr>
                    <p:nvPr/>
                  </p:nvSpPr>
                  <p:spPr bwMode="hidden">
                    <a:xfrm rot="2028410" flipH="1">
                      <a:off x="1445" y="1117"/>
                      <a:ext cx="1233" cy="215"/>
                    </a:xfrm>
                    <a:custGeom>
                      <a:avLst/>
                      <a:gdLst>
                        <a:gd name="T0" fmla="*/ 0 w 2736"/>
                        <a:gd name="T1" fmla="*/ 3 h 504"/>
                        <a:gd name="T2" fmla="*/ 7 w 2736"/>
                        <a:gd name="T3" fmla="*/ 1 h 504"/>
                        <a:gd name="T4" fmla="*/ 15 w 2736"/>
                        <a:gd name="T5" fmla="*/ 0 h 504"/>
                        <a:gd name="T6" fmla="*/ 23 w 2736"/>
                        <a:gd name="T7" fmla="*/ 0 h 504"/>
                        <a:gd name="T8" fmla="*/ 23 w 2736"/>
                        <a:gd name="T9" fmla="*/ 0 h 504"/>
                        <a:gd name="T10" fmla="*/ 15 w 2736"/>
                        <a:gd name="T11" fmla="*/ 0 h 504"/>
                        <a:gd name="T12" fmla="*/ 5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Freeform 59">
                      <a:extLst>
                        <a:ext uri="{FF2B5EF4-FFF2-40B4-BE49-F238E27FC236}">
                          <a16:creationId xmlns:a16="http://schemas.microsoft.com/office/drawing/2014/main" id="{3C858088-0680-48FD-A79D-11662287BED9}"/>
                        </a:ext>
                      </a:extLst>
                    </p:cNvPr>
                    <p:cNvSpPr>
                      <a:spLocks/>
                    </p:cNvSpPr>
                    <p:nvPr/>
                  </p:nvSpPr>
                  <p:spPr bwMode="hidden">
                    <a:xfrm rot="2028410" flipH="1">
                      <a:off x="911" y="589"/>
                      <a:ext cx="662" cy="338"/>
                    </a:xfrm>
                    <a:custGeom>
                      <a:avLst/>
                      <a:gdLst>
                        <a:gd name="T0" fmla="*/ 0 w 1769"/>
                        <a:gd name="T1" fmla="*/ 0 h 791"/>
                        <a:gd name="T2" fmla="*/ 1 w 1769"/>
                        <a:gd name="T3" fmla="*/ 0 h 791"/>
                        <a:gd name="T4" fmla="*/ 3 w 1769"/>
                        <a:gd name="T5" fmla="*/ 1 h 791"/>
                        <a:gd name="T6" fmla="*/ 4 w 1769"/>
                        <a:gd name="T7" fmla="*/ 3 h 791"/>
                        <a:gd name="T8" fmla="*/ 5 w 1769"/>
                        <a:gd name="T9" fmla="*/ 4 h 791"/>
                        <a:gd name="T10" fmla="*/ 4 w 1769"/>
                        <a:gd name="T11" fmla="*/ 5 h 791"/>
                        <a:gd name="T12" fmla="*/ 4 w 1769"/>
                        <a:gd name="T13" fmla="*/ 4 h 791"/>
                        <a:gd name="T14" fmla="*/ 4 w 1769"/>
                        <a:gd name="T15" fmla="*/ 3 h 791"/>
                        <a:gd name="T16" fmla="*/ 3 w 1769"/>
                        <a:gd name="T17" fmla="*/ 2 h 791"/>
                        <a:gd name="T18" fmla="*/ 1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60">
                    <a:extLst>
                      <a:ext uri="{FF2B5EF4-FFF2-40B4-BE49-F238E27FC236}">
                        <a16:creationId xmlns:a16="http://schemas.microsoft.com/office/drawing/2014/main" id="{3AFB0339-28CD-47E5-A674-49D76A4B6D5B}"/>
                      </a:ext>
                    </a:extLst>
                  </p:cNvPr>
                  <p:cNvGrpSpPr>
                    <a:grpSpLocks/>
                  </p:cNvGrpSpPr>
                  <p:nvPr/>
                </p:nvGrpSpPr>
                <p:grpSpPr bwMode="auto">
                  <a:xfrm>
                    <a:off x="1120" y="300"/>
                    <a:ext cx="1693" cy="892"/>
                    <a:chOff x="1120" y="300"/>
                    <a:chExt cx="1693" cy="892"/>
                  </a:xfrm>
                </p:grpSpPr>
                <p:sp>
                  <p:nvSpPr>
                    <p:cNvPr id="99" name="Freeform 61">
                      <a:extLst>
                        <a:ext uri="{FF2B5EF4-FFF2-40B4-BE49-F238E27FC236}">
                          <a16:creationId xmlns:a16="http://schemas.microsoft.com/office/drawing/2014/main" id="{B0871FEE-DC1E-4843-8A42-3AE6F925CA71}"/>
                        </a:ext>
                      </a:extLst>
                    </p:cNvPr>
                    <p:cNvSpPr>
                      <a:spLocks/>
                    </p:cNvSpPr>
                    <p:nvPr/>
                  </p:nvSpPr>
                  <p:spPr bwMode="hidden">
                    <a:xfrm rot="2664424" flipH="1">
                      <a:off x="1562" y="977"/>
                      <a:ext cx="1251" cy="215"/>
                    </a:xfrm>
                    <a:custGeom>
                      <a:avLst/>
                      <a:gdLst>
                        <a:gd name="T0" fmla="*/ 0 w 2736"/>
                        <a:gd name="T1" fmla="*/ 3 h 504"/>
                        <a:gd name="T2" fmla="*/ 8 w 2736"/>
                        <a:gd name="T3" fmla="*/ 1 h 504"/>
                        <a:gd name="T4" fmla="*/ 16 w 2736"/>
                        <a:gd name="T5" fmla="*/ 0 h 504"/>
                        <a:gd name="T6" fmla="*/ 25 w 2736"/>
                        <a:gd name="T7" fmla="*/ 0 h 504"/>
                        <a:gd name="T8" fmla="*/ 25 w 2736"/>
                        <a:gd name="T9" fmla="*/ 0 h 504"/>
                        <a:gd name="T10" fmla="*/ 16 w 2736"/>
                        <a:gd name="T11" fmla="*/ 0 h 504"/>
                        <a:gd name="T12" fmla="*/ 6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Freeform 62">
                      <a:extLst>
                        <a:ext uri="{FF2B5EF4-FFF2-40B4-BE49-F238E27FC236}">
                          <a16:creationId xmlns:a16="http://schemas.microsoft.com/office/drawing/2014/main" id="{F889F66B-579A-4559-A7F1-AA3353FC6AD8}"/>
                        </a:ext>
                      </a:extLst>
                    </p:cNvPr>
                    <p:cNvSpPr>
                      <a:spLocks/>
                    </p:cNvSpPr>
                    <p:nvPr/>
                  </p:nvSpPr>
                  <p:spPr bwMode="hidden">
                    <a:xfrm rot="2664424" flipH="1">
                      <a:off x="1120" y="300"/>
                      <a:ext cx="672" cy="338"/>
                    </a:xfrm>
                    <a:custGeom>
                      <a:avLst/>
                      <a:gdLst>
                        <a:gd name="T0" fmla="*/ 0 w 1769"/>
                        <a:gd name="T1" fmla="*/ 0 h 791"/>
                        <a:gd name="T2" fmla="*/ 2 w 1769"/>
                        <a:gd name="T3" fmla="*/ 0 h 791"/>
                        <a:gd name="T4" fmla="*/ 3 w 1769"/>
                        <a:gd name="T5" fmla="*/ 1 h 791"/>
                        <a:gd name="T6" fmla="*/ 5 w 1769"/>
                        <a:gd name="T7" fmla="*/ 3 h 791"/>
                        <a:gd name="T8" fmla="*/ 5 w 1769"/>
                        <a:gd name="T9" fmla="*/ 4 h 791"/>
                        <a:gd name="T10" fmla="*/ 5 w 1769"/>
                        <a:gd name="T11" fmla="*/ 5 h 791"/>
                        <a:gd name="T12" fmla="*/ 5 w 1769"/>
                        <a:gd name="T13" fmla="*/ 4 h 791"/>
                        <a:gd name="T14" fmla="*/ 4 w 1769"/>
                        <a:gd name="T15" fmla="*/ 3 h 791"/>
                        <a:gd name="T16" fmla="*/ 3 w 1769"/>
                        <a:gd name="T17" fmla="*/ 2 h 791"/>
                        <a:gd name="T18" fmla="*/ 2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 name="Group 63">
                    <a:extLst>
                      <a:ext uri="{FF2B5EF4-FFF2-40B4-BE49-F238E27FC236}">
                        <a16:creationId xmlns:a16="http://schemas.microsoft.com/office/drawing/2014/main" id="{17F752A3-212E-40D3-863A-5FE1F7356758}"/>
                      </a:ext>
                    </a:extLst>
                  </p:cNvPr>
                  <p:cNvGrpSpPr>
                    <a:grpSpLocks/>
                  </p:cNvGrpSpPr>
                  <p:nvPr/>
                </p:nvGrpSpPr>
                <p:grpSpPr bwMode="auto">
                  <a:xfrm>
                    <a:off x="1707" y="76"/>
                    <a:ext cx="778" cy="1512"/>
                    <a:chOff x="1633" y="104"/>
                    <a:chExt cx="778" cy="1512"/>
                  </a:xfrm>
                </p:grpSpPr>
                <p:sp>
                  <p:nvSpPr>
                    <p:cNvPr id="97" name="Freeform 64">
                      <a:extLst>
                        <a:ext uri="{FF2B5EF4-FFF2-40B4-BE49-F238E27FC236}">
                          <a16:creationId xmlns:a16="http://schemas.microsoft.com/office/drawing/2014/main" id="{F39781DB-29CF-4014-AD67-FDEB88611962}"/>
                        </a:ext>
                      </a:extLst>
                    </p:cNvPr>
                    <p:cNvSpPr>
                      <a:spLocks/>
                    </p:cNvSpPr>
                    <p:nvPr/>
                  </p:nvSpPr>
                  <p:spPr bwMode="hidden">
                    <a:xfrm rot="3473776" flipH="1">
                      <a:off x="1754" y="958"/>
                      <a:ext cx="1100" cy="215"/>
                    </a:xfrm>
                    <a:custGeom>
                      <a:avLst/>
                      <a:gdLst>
                        <a:gd name="T0" fmla="*/ 0 w 2736"/>
                        <a:gd name="T1" fmla="*/ 3 h 504"/>
                        <a:gd name="T2" fmla="*/ 4 w 2736"/>
                        <a:gd name="T3" fmla="*/ 1 h 504"/>
                        <a:gd name="T4" fmla="*/ 7 w 2736"/>
                        <a:gd name="T5" fmla="*/ 0 h 504"/>
                        <a:gd name="T6" fmla="*/ 12 w 2736"/>
                        <a:gd name="T7" fmla="*/ 0 h 504"/>
                        <a:gd name="T8" fmla="*/ 12 w 2736"/>
                        <a:gd name="T9" fmla="*/ 0 h 504"/>
                        <a:gd name="T10" fmla="*/ 7 w 2736"/>
                        <a:gd name="T11" fmla="*/ 0 h 504"/>
                        <a:gd name="T12" fmla="*/ 3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Freeform 65">
                      <a:extLst>
                        <a:ext uri="{FF2B5EF4-FFF2-40B4-BE49-F238E27FC236}">
                          <a16:creationId xmlns:a16="http://schemas.microsoft.com/office/drawing/2014/main" id="{767B5CEF-9F82-4614-8390-1EE655A921BA}"/>
                        </a:ext>
                      </a:extLst>
                    </p:cNvPr>
                    <p:cNvSpPr>
                      <a:spLocks/>
                    </p:cNvSpPr>
                    <p:nvPr/>
                  </p:nvSpPr>
                  <p:spPr bwMode="hidden">
                    <a:xfrm rot="3473776" flipH="1">
                      <a:off x="1506" y="231"/>
                      <a:ext cx="591" cy="338"/>
                    </a:xfrm>
                    <a:custGeom>
                      <a:avLst/>
                      <a:gdLst>
                        <a:gd name="T0" fmla="*/ 0 w 1769"/>
                        <a:gd name="T1" fmla="*/ 0 h 791"/>
                        <a:gd name="T2" fmla="*/ 1 w 1769"/>
                        <a:gd name="T3" fmla="*/ 0 h 791"/>
                        <a:gd name="T4" fmla="*/ 2 w 1769"/>
                        <a:gd name="T5" fmla="*/ 1 h 791"/>
                        <a:gd name="T6" fmla="*/ 2 w 1769"/>
                        <a:gd name="T7" fmla="*/ 3 h 791"/>
                        <a:gd name="T8" fmla="*/ 2 w 1769"/>
                        <a:gd name="T9" fmla="*/ 4 h 791"/>
                        <a:gd name="T10" fmla="*/ 2 w 1769"/>
                        <a:gd name="T11" fmla="*/ 5 h 791"/>
                        <a:gd name="T12" fmla="*/ 2 w 1769"/>
                        <a:gd name="T13" fmla="*/ 4 h 791"/>
                        <a:gd name="T14" fmla="*/ 2 w 1769"/>
                        <a:gd name="T15" fmla="*/ 3 h 791"/>
                        <a:gd name="T16" fmla="*/ 2 w 1769"/>
                        <a:gd name="T17" fmla="*/ 2 h 791"/>
                        <a:gd name="T18" fmla="*/ 1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 name="Group 66">
                    <a:extLst>
                      <a:ext uri="{FF2B5EF4-FFF2-40B4-BE49-F238E27FC236}">
                        <a16:creationId xmlns:a16="http://schemas.microsoft.com/office/drawing/2014/main" id="{DD04C18C-7C29-4931-B01E-48713250A420}"/>
                      </a:ext>
                    </a:extLst>
                  </p:cNvPr>
                  <p:cNvGrpSpPr>
                    <a:grpSpLocks/>
                  </p:cNvGrpSpPr>
                  <p:nvPr/>
                </p:nvGrpSpPr>
                <p:grpSpPr bwMode="auto">
                  <a:xfrm>
                    <a:off x="2009" y="0"/>
                    <a:ext cx="634" cy="1534"/>
                    <a:chOff x="1935" y="28"/>
                    <a:chExt cx="634" cy="1534"/>
                  </a:xfrm>
                </p:grpSpPr>
                <p:sp>
                  <p:nvSpPr>
                    <p:cNvPr id="95" name="Freeform 67">
                      <a:extLst>
                        <a:ext uri="{FF2B5EF4-FFF2-40B4-BE49-F238E27FC236}">
                          <a16:creationId xmlns:a16="http://schemas.microsoft.com/office/drawing/2014/main" id="{231E9802-442F-41C3-8150-82D995A07FA3}"/>
                        </a:ext>
                      </a:extLst>
                    </p:cNvPr>
                    <p:cNvSpPr>
                      <a:spLocks/>
                    </p:cNvSpPr>
                    <p:nvPr/>
                  </p:nvSpPr>
                  <p:spPr bwMode="hidden">
                    <a:xfrm rot="4126480" flipH="1">
                      <a:off x="1931" y="924"/>
                      <a:ext cx="1061" cy="215"/>
                    </a:xfrm>
                    <a:custGeom>
                      <a:avLst/>
                      <a:gdLst>
                        <a:gd name="T0" fmla="*/ 0 w 2736"/>
                        <a:gd name="T1" fmla="*/ 3 h 504"/>
                        <a:gd name="T2" fmla="*/ 3 w 2736"/>
                        <a:gd name="T3" fmla="*/ 1 h 504"/>
                        <a:gd name="T4" fmla="*/ 6 w 2736"/>
                        <a:gd name="T5" fmla="*/ 0 h 504"/>
                        <a:gd name="T6" fmla="*/ 9 w 2736"/>
                        <a:gd name="T7" fmla="*/ 0 h 504"/>
                        <a:gd name="T8" fmla="*/ 9 w 2736"/>
                        <a:gd name="T9" fmla="*/ 0 h 504"/>
                        <a:gd name="T10" fmla="*/ 6 w 2736"/>
                        <a:gd name="T11" fmla="*/ 0 h 504"/>
                        <a:gd name="T12" fmla="*/ 2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Freeform 68">
                      <a:extLst>
                        <a:ext uri="{FF2B5EF4-FFF2-40B4-BE49-F238E27FC236}">
                          <a16:creationId xmlns:a16="http://schemas.microsoft.com/office/drawing/2014/main" id="{6C3A2740-A2FB-48C0-B730-BB054DB36DBE}"/>
                        </a:ext>
                      </a:extLst>
                    </p:cNvPr>
                    <p:cNvSpPr>
                      <a:spLocks/>
                    </p:cNvSpPr>
                    <p:nvPr/>
                  </p:nvSpPr>
                  <p:spPr bwMode="hidden">
                    <a:xfrm rot="4126480" flipH="1">
                      <a:off x="1819" y="144"/>
                      <a:ext cx="570" cy="338"/>
                    </a:xfrm>
                    <a:custGeom>
                      <a:avLst/>
                      <a:gdLst>
                        <a:gd name="T0" fmla="*/ 0 w 1769"/>
                        <a:gd name="T1" fmla="*/ 0 h 791"/>
                        <a:gd name="T2" fmla="*/ 1 w 1769"/>
                        <a:gd name="T3" fmla="*/ 0 h 791"/>
                        <a:gd name="T4" fmla="*/ 1 w 1769"/>
                        <a:gd name="T5" fmla="*/ 1 h 791"/>
                        <a:gd name="T6" fmla="*/ 2 w 1769"/>
                        <a:gd name="T7" fmla="*/ 3 h 791"/>
                        <a:gd name="T8" fmla="*/ 2 w 1769"/>
                        <a:gd name="T9" fmla="*/ 4 h 791"/>
                        <a:gd name="T10" fmla="*/ 2 w 1769"/>
                        <a:gd name="T11" fmla="*/ 5 h 791"/>
                        <a:gd name="T12" fmla="*/ 2 w 1769"/>
                        <a:gd name="T13" fmla="*/ 4 h 791"/>
                        <a:gd name="T14" fmla="*/ 2 w 1769"/>
                        <a:gd name="T15" fmla="*/ 3 h 791"/>
                        <a:gd name="T16" fmla="*/ 1 w 1769"/>
                        <a:gd name="T17" fmla="*/ 2 h 791"/>
                        <a:gd name="T18" fmla="*/ 1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69">
                    <a:extLst>
                      <a:ext uri="{FF2B5EF4-FFF2-40B4-BE49-F238E27FC236}">
                        <a16:creationId xmlns:a16="http://schemas.microsoft.com/office/drawing/2014/main" id="{D66A86DA-A0C4-4D8E-8AE9-9E6ADF769F8D}"/>
                      </a:ext>
                    </a:extLst>
                  </p:cNvPr>
                  <p:cNvGrpSpPr>
                    <a:grpSpLocks/>
                  </p:cNvGrpSpPr>
                  <p:nvPr/>
                </p:nvGrpSpPr>
                <p:grpSpPr bwMode="auto">
                  <a:xfrm>
                    <a:off x="2896" y="644"/>
                    <a:ext cx="1845" cy="566"/>
                    <a:chOff x="2822" y="672"/>
                    <a:chExt cx="1845" cy="566"/>
                  </a:xfrm>
                </p:grpSpPr>
                <p:sp>
                  <p:nvSpPr>
                    <p:cNvPr id="93" name="Freeform 70">
                      <a:extLst>
                        <a:ext uri="{FF2B5EF4-FFF2-40B4-BE49-F238E27FC236}">
                          <a16:creationId xmlns:a16="http://schemas.microsoft.com/office/drawing/2014/main" id="{61B5143B-D556-4658-A389-A8B44965E9D9}"/>
                        </a:ext>
                      </a:extLst>
                    </p:cNvPr>
                    <p:cNvSpPr>
                      <a:spLocks/>
                    </p:cNvSpPr>
                    <p:nvPr/>
                  </p:nvSpPr>
                  <p:spPr bwMode="hidden">
                    <a:xfrm rot="-1325434">
                      <a:off x="2822" y="1023"/>
                      <a:ext cx="1233" cy="215"/>
                    </a:xfrm>
                    <a:custGeom>
                      <a:avLst/>
                      <a:gdLst>
                        <a:gd name="T0" fmla="*/ 0 w 2736"/>
                        <a:gd name="T1" fmla="*/ 3 h 504"/>
                        <a:gd name="T2" fmla="*/ 7 w 2736"/>
                        <a:gd name="T3" fmla="*/ 1 h 504"/>
                        <a:gd name="T4" fmla="*/ 15 w 2736"/>
                        <a:gd name="T5" fmla="*/ 0 h 504"/>
                        <a:gd name="T6" fmla="*/ 23 w 2736"/>
                        <a:gd name="T7" fmla="*/ 0 h 504"/>
                        <a:gd name="T8" fmla="*/ 23 w 2736"/>
                        <a:gd name="T9" fmla="*/ 0 h 504"/>
                        <a:gd name="T10" fmla="*/ 15 w 2736"/>
                        <a:gd name="T11" fmla="*/ 0 h 504"/>
                        <a:gd name="T12" fmla="*/ 5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Freeform 71">
                      <a:extLst>
                        <a:ext uri="{FF2B5EF4-FFF2-40B4-BE49-F238E27FC236}">
                          <a16:creationId xmlns:a16="http://schemas.microsoft.com/office/drawing/2014/main" id="{C1E88F17-0CC1-46B9-86F1-F6F12002A76B}"/>
                        </a:ext>
                      </a:extLst>
                    </p:cNvPr>
                    <p:cNvSpPr>
                      <a:spLocks/>
                    </p:cNvSpPr>
                    <p:nvPr/>
                  </p:nvSpPr>
                  <p:spPr bwMode="hidden">
                    <a:xfrm rot="-1325434">
                      <a:off x="4005" y="672"/>
                      <a:ext cx="662" cy="338"/>
                    </a:xfrm>
                    <a:custGeom>
                      <a:avLst/>
                      <a:gdLst>
                        <a:gd name="T0" fmla="*/ 0 w 1769"/>
                        <a:gd name="T1" fmla="*/ 0 h 791"/>
                        <a:gd name="T2" fmla="*/ 1 w 1769"/>
                        <a:gd name="T3" fmla="*/ 0 h 791"/>
                        <a:gd name="T4" fmla="*/ 3 w 1769"/>
                        <a:gd name="T5" fmla="*/ 1 h 791"/>
                        <a:gd name="T6" fmla="*/ 4 w 1769"/>
                        <a:gd name="T7" fmla="*/ 3 h 791"/>
                        <a:gd name="T8" fmla="*/ 5 w 1769"/>
                        <a:gd name="T9" fmla="*/ 4 h 791"/>
                        <a:gd name="T10" fmla="*/ 4 w 1769"/>
                        <a:gd name="T11" fmla="*/ 5 h 791"/>
                        <a:gd name="T12" fmla="*/ 4 w 1769"/>
                        <a:gd name="T13" fmla="*/ 4 h 791"/>
                        <a:gd name="T14" fmla="*/ 4 w 1769"/>
                        <a:gd name="T15" fmla="*/ 3 h 791"/>
                        <a:gd name="T16" fmla="*/ 3 w 1769"/>
                        <a:gd name="T17" fmla="*/ 2 h 791"/>
                        <a:gd name="T18" fmla="*/ 1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 name="Group 72">
                    <a:extLst>
                      <a:ext uri="{FF2B5EF4-FFF2-40B4-BE49-F238E27FC236}">
                        <a16:creationId xmlns:a16="http://schemas.microsoft.com/office/drawing/2014/main" id="{5CC4E6C2-41DD-4FA3-BCD6-864F5C7CAE1A}"/>
                      </a:ext>
                    </a:extLst>
                  </p:cNvPr>
                  <p:cNvGrpSpPr>
                    <a:grpSpLocks/>
                  </p:cNvGrpSpPr>
                  <p:nvPr/>
                </p:nvGrpSpPr>
                <p:grpSpPr bwMode="auto">
                  <a:xfrm>
                    <a:off x="2757" y="417"/>
                    <a:ext cx="1781" cy="717"/>
                    <a:chOff x="2683" y="445"/>
                    <a:chExt cx="1781" cy="717"/>
                  </a:xfrm>
                </p:grpSpPr>
                <p:sp>
                  <p:nvSpPr>
                    <p:cNvPr id="91" name="Freeform 73">
                      <a:extLst>
                        <a:ext uri="{FF2B5EF4-FFF2-40B4-BE49-F238E27FC236}">
                          <a16:creationId xmlns:a16="http://schemas.microsoft.com/office/drawing/2014/main" id="{02447D21-6927-4BCB-B8F0-5F170A9BEC6B}"/>
                        </a:ext>
                      </a:extLst>
                    </p:cNvPr>
                    <p:cNvSpPr>
                      <a:spLocks/>
                    </p:cNvSpPr>
                    <p:nvPr/>
                  </p:nvSpPr>
                  <p:spPr bwMode="hidden">
                    <a:xfrm rot="-1921064">
                      <a:off x="2683" y="947"/>
                      <a:ext cx="1233" cy="215"/>
                    </a:xfrm>
                    <a:custGeom>
                      <a:avLst/>
                      <a:gdLst>
                        <a:gd name="T0" fmla="*/ 0 w 2736"/>
                        <a:gd name="T1" fmla="*/ 3 h 504"/>
                        <a:gd name="T2" fmla="*/ 7 w 2736"/>
                        <a:gd name="T3" fmla="*/ 1 h 504"/>
                        <a:gd name="T4" fmla="*/ 15 w 2736"/>
                        <a:gd name="T5" fmla="*/ 0 h 504"/>
                        <a:gd name="T6" fmla="*/ 23 w 2736"/>
                        <a:gd name="T7" fmla="*/ 0 h 504"/>
                        <a:gd name="T8" fmla="*/ 23 w 2736"/>
                        <a:gd name="T9" fmla="*/ 0 h 504"/>
                        <a:gd name="T10" fmla="*/ 15 w 2736"/>
                        <a:gd name="T11" fmla="*/ 0 h 504"/>
                        <a:gd name="T12" fmla="*/ 5 w 2736"/>
                        <a:gd name="T13" fmla="*/ 2 h 504"/>
                        <a:gd name="T14" fmla="*/ 0 w 2736"/>
                        <a:gd name="T15" fmla="*/ 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74">
                      <a:extLst>
                        <a:ext uri="{FF2B5EF4-FFF2-40B4-BE49-F238E27FC236}">
                          <a16:creationId xmlns:a16="http://schemas.microsoft.com/office/drawing/2014/main" id="{07177505-D8B3-48E0-B407-3BEF71EA16EF}"/>
                        </a:ext>
                      </a:extLst>
                    </p:cNvPr>
                    <p:cNvSpPr>
                      <a:spLocks/>
                    </p:cNvSpPr>
                    <p:nvPr/>
                  </p:nvSpPr>
                  <p:spPr bwMode="hidden">
                    <a:xfrm rot="-1921064">
                      <a:off x="3802" y="445"/>
                      <a:ext cx="662" cy="338"/>
                    </a:xfrm>
                    <a:custGeom>
                      <a:avLst/>
                      <a:gdLst>
                        <a:gd name="T0" fmla="*/ 0 w 1769"/>
                        <a:gd name="T1" fmla="*/ 0 h 791"/>
                        <a:gd name="T2" fmla="*/ 1 w 1769"/>
                        <a:gd name="T3" fmla="*/ 0 h 791"/>
                        <a:gd name="T4" fmla="*/ 3 w 1769"/>
                        <a:gd name="T5" fmla="*/ 1 h 791"/>
                        <a:gd name="T6" fmla="*/ 4 w 1769"/>
                        <a:gd name="T7" fmla="*/ 3 h 791"/>
                        <a:gd name="T8" fmla="*/ 5 w 1769"/>
                        <a:gd name="T9" fmla="*/ 4 h 791"/>
                        <a:gd name="T10" fmla="*/ 4 w 1769"/>
                        <a:gd name="T11" fmla="*/ 5 h 791"/>
                        <a:gd name="T12" fmla="*/ 4 w 1769"/>
                        <a:gd name="T13" fmla="*/ 4 h 791"/>
                        <a:gd name="T14" fmla="*/ 4 w 1769"/>
                        <a:gd name="T15" fmla="*/ 3 h 791"/>
                        <a:gd name="T16" fmla="*/ 3 w 1769"/>
                        <a:gd name="T17" fmla="*/ 2 h 791"/>
                        <a:gd name="T18" fmla="*/ 1 w 1769"/>
                        <a:gd name="T19" fmla="*/ 1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 name="Freeform 75">
                    <a:extLst>
                      <a:ext uri="{FF2B5EF4-FFF2-40B4-BE49-F238E27FC236}">
                        <a16:creationId xmlns:a16="http://schemas.microsoft.com/office/drawing/2014/main" id="{23359245-3BB9-4595-BC39-7E91AB491F37}"/>
                      </a:ext>
                    </a:extLst>
                  </p:cNvPr>
                  <p:cNvSpPr>
                    <a:spLocks/>
                  </p:cNvSpPr>
                  <p:nvPr/>
                </p:nvSpPr>
                <p:spPr bwMode="hidden">
                  <a:xfrm rot="4578755" flipH="1">
                    <a:off x="2175" y="949"/>
                    <a:ext cx="1027" cy="145"/>
                  </a:xfrm>
                  <a:custGeom>
                    <a:avLst/>
                    <a:gdLst>
                      <a:gd name="T0" fmla="*/ 0 w 2736"/>
                      <a:gd name="T1" fmla="*/ 0 h 504"/>
                      <a:gd name="T2" fmla="*/ 2 w 2736"/>
                      <a:gd name="T3" fmla="*/ 0 h 504"/>
                      <a:gd name="T4" fmla="*/ 5 w 2736"/>
                      <a:gd name="T5" fmla="*/ 0 h 504"/>
                      <a:gd name="T6" fmla="*/ 8 w 2736"/>
                      <a:gd name="T7" fmla="*/ 0 h 504"/>
                      <a:gd name="T8" fmla="*/ 8 w 2736"/>
                      <a:gd name="T9" fmla="*/ 0 h 504"/>
                      <a:gd name="T10" fmla="*/ 5 w 2736"/>
                      <a:gd name="T11" fmla="*/ 0 h 504"/>
                      <a:gd name="T12" fmla="*/ 2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76">
                    <a:extLst>
                      <a:ext uri="{FF2B5EF4-FFF2-40B4-BE49-F238E27FC236}">
                        <a16:creationId xmlns:a16="http://schemas.microsoft.com/office/drawing/2014/main" id="{DCE1FB94-DE9A-40F1-85E8-2A228FED95C6}"/>
                      </a:ext>
                    </a:extLst>
                  </p:cNvPr>
                  <p:cNvSpPr>
                    <a:spLocks/>
                  </p:cNvSpPr>
                  <p:nvPr/>
                </p:nvSpPr>
                <p:spPr bwMode="hidden">
                  <a:xfrm rot="4578755" flipH="1">
                    <a:off x="2199" y="196"/>
                    <a:ext cx="552" cy="229"/>
                  </a:xfrm>
                  <a:custGeom>
                    <a:avLst/>
                    <a:gdLst>
                      <a:gd name="T0" fmla="*/ 0 w 1769"/>
                      <a:gd name="T1" fmla="*/ 0 h 791"/>
                      <a:gd name="T2" fmla="*/ 1 w 1769"/>
                      <a:gd name="T3" fmla="*/ 0 h 791"/>
                      <a:gd name="T4" fmla="*/ 1 w 1769"/>
                      <a:gd name="T5" fmla="*/ 0 h 791"/>
                      <a:gd name="T6" fmla="*/ 2 w 1769"/>
                      <a:gd name="T7" fmla="*/ 0 h 791"/>
                      <a:gd name="T8" fmla="*/ 2 w 1769"/>
                      <a:gd name="T9" fmla="*/ 0 h 791"/>
                      <a:gd name="T10" fmla="*/ 2 w 1769"/>
                      <a:gd name="T11" fmla="*/ 1 h 791"/>
                      <a:gd name="T12" fmla="*/ 2 w 1769"/>
                      <a:gd name="T13" fmla="*/ 0 h 791"/>
                      <a:gd name="T14" fmla="*/ 1 w 1769"/>
                      <a:gd name="T15" fmla="*/ 0 h 791"/>
                      <a:gd name="T16" fmla="*/ 1 w 1769"/>
                      <a:gd name="T17" fmla="*/ 0 h 791"/>
                      <a:gd name="T18" fmla="*/ 1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8" name="Group 77">
                    <a:extLst>
                      <a:ext uri="{FF2B5EF4-FFF2-40B4-BE49-F238E27FC236}">
                        <a16:creationId xmlns:a16="http://schemas.microsoft.com/office/drawing/2014/main" id="{A7001E70-1551-45EA-91ED-79F82CE80A8A}"/>
                      </a:ext>
                    </a:extLst>
                  </p:cNvPr>
                  <p:cNvGrpSpPr>
                    <a:grpSpLocks/>
                  </p:cNvGrpSpPr>
                  <p:nvPr/>
                </p:nvGrpSpPr>
                <p:grpSpPr bwMode="auto">
                  <a:xfrm>
                    <a:off x="2874" y="13"/>
                    <a:ext cx="640" cy="1520"/>
                    <a:chOff x="2800" y="41"/>
                    <a:chExt cx="640" cy="1520"/>
                  </a:xfrm>
                </p:grpSpPr>
                <p:sp>
                  <p:nvSpPr>
                    <p:cNvPr id="89" name="Freeform 78">
                      <a:extLst>
                        <a:ext uri="{FF2B5EF4-FFF2-40B4-BE49-F238E27FC236}">
                          <a16:creationId xmlns:a16="http://schemas.microsoft.com/office/drawing/2014/main" id="{EE8DE257-23D4-4A34-B385-1ECB5F1109E3}"/>
                        </a:ext>
                      </a:extLst>
                    </p:cNvPr>
                    <p:cNvSpPr>
                      <a:spLocks/>
                    </p:cNvSpPr>
                    <p:nvPr/>
                  </p:nvSpPr>
                  <p:spPr bwMode="hidden">
                    <a:xfrm rot="-3857755">
                      <a:off x="2361" y="938"/>
                      <a:ext cx="1062" cy="184"/>
                    </a:xfrm>
                    <a:custGeom>
                      <a:avLst/>
                      <a:gdLst>
                        <a:gd name="T0" fmla="*/ 0 w 2736"/>
                        <a:gd name="T1" fmla="*/ 1 h 504"/>
                        <a:gd name="T2" fmla="*/ 3 w 2736"/>
                        <a:gd name="T3" fmla="*/ 0 h 504"/>
                        <a:gd name="T4" fmla="*/ 6 w 2736"/>
                        <a:gd name="T5" fmla="*/ 0 h 504"/>
                        <a:gd name="T6" fmla="*/ 9 w 2736"/>
                        <a:gd name="T7" fmla="*/ 0 h 504"/>
                        <a:gd name="T8" fmla="*/ 9 w 2736"/>
                        <a:gd name="T9" fmla="*/ 0 h 504"/>
                        <a:gd name="T10" fmla="*/ 6 w 2736"/>
                        <a:gd name="T11" fmla="*/ 0 h 504"/>
                        <a:gd name="T12" fmla="*/ 2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Freeform 79">
                      <a:extLst>
                        <a:ext uri="{FF2B5EF4-FFF2-40B4-BE49-F238E27FC236}">
                          <a16:creationId xmlns:a16="http://schemas.microsoft.com/office/drawing/2014/main" id="{7BF0CD8A-F5D0-4093-8CE0-250B9AB70F28}"/>
                        </a:ext>
                      </a:extLst>
                    </p:cNvPr>
                    <p:cNvSpPr>
                      <a:spLocks/>
                    </p:cNvSpPr>
                    <p:nvPr/>
                  </p:nvSpPr>
                  <p:spPr bwMode="hidden">
                    <a:xfrm rot="-3857755">
                      <a:off x="3011" y="181"/>
                      <a:ext cx="570" cy="289"/>
                    </a:xfrm>
                    <a:custGeom>
                      <a:avLst/>
                      <a:gdLst>
                        <a:gd name="T0" fmla="*/ 0 w 1769"/>
                        <a:gd name="T1" fmla="*/ 0 h 791"/>
                        <a:gd name="T2" fmla="*/ 1 w 1769"/>
                        <a:gd name="T3" fmla="*/ 0 h 791"/>
                        <a:gd name="T4" fmla="*/ 1 w 1769"/>
                        <a:gd name="T5" fmla="*/ 0 h 791"/>
                        <a:gd name="T6" fmla="*/ 2 w 1769"/>
                        <a:gd name="T7" fmla="*/ 1 h 791"/>
                        <a:gd name="T8" fmla="*/ 2 w 1769"/>
                        <a:gd name="T9" fmla="*/ 1 h 791"/>
                        <a:gd name="T10" fmla="*/ 2 w 1769"/>
                        <a:gd name="T11" fmla="*/ 2 h 791"/>
                        <a:gd name="T12" fmla="*/ 2 w 1769"/>
                        <a:gd name="T13" fmla="*/ 1 h 791"/>
                        <a:gd name="T14" fmla="*/ 2 w 1769"/>
                        <a:gd name="T15" fmla="*/ 1 h 791"/>
                        <a:gd name="T16" fmla="*/ 1 w 1769"/>
                        <a:gd name="T17" fmla="*/ 1 h 791"/>
                        <a:gd name="T18" fmla="*/ 1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 name="Group 80">
                    <a:extLst>
                      <a:ext uri="{FF2B5EF4-FFF2-40B4-BE49-F238E27FC236}">
                        <a16:creationId xmlns:a16="http://schemas.microsoft.com/office/drawing/2014/main" id="{B0AB63F6-D8D8-45FF-9965-D135256BDFB4}"/>
                      </a:ext>
                    </a:extLst>
                  </p:cNvPr>
                  <p:cNvGrpSpPr>
                    <a:grpSpLocks/>
                  </p:cNvGrpSpPr>
                  <p:nvPr/>
                </p:nvGrpSpPr>
                <p:grpSpPr bwMode="auto">
                  <a:xfrm>
                    <a:off x="3008" y="135"/>
                    <a:ext cx="1017" cy="1464"/>
                    <a:chOff x="2934" y="163"/>
                    <a:chExt cx="1017" cy="1464"/>
                  </a:xfrm>
                </p:grpSpPr>
                <p:sp>
                  <p:nvSpPr>
                    <p:cNvPr id="87" name="Freeform 81">
                      <a:extLst>
                        <a:ext uri="{FF2B5EF4-FFF2-40B4-BE49-F238E27FC236}">
                          <a16:creationId xmlns:a16="http://schemas.microsoft.com/office/drawing/2014/main" id="{3A46C05B-638D-40B9-8A3B-1E51F9D309DA}"/>
                        </a:ext>
                      </a:extLst>
                    </p:cNvPr>
                    <p:cNvSpPr>
                      <a:spLocks/>
                    </p:cNvSpPr>
                    <p:nvPr/>
                  </p:nvSpPr>
                  <p:spPr bwMode="hidden">
                    <a:xfrm rot="-2777260">
                      <a:off x="2491" y="915"/>
                      <a:ext cx="1155" cy="270"/>
                    </a:xfrm>
                    <a:custGeom>
                      <a:avLst/>
                      <a:gdLst>
                        <a:gd name="T0" fmla="*/ 0 w 2736"/>
                        <a:gd name="T1" fmla="*/ 12 h 504"/>
                        <a:gd name="T2" fmla="*/ 5 w 2736"/>
                        <a:gd name="T3" fmla="*/ 4 h 504"/>
                        <a:gd name="T4" fmla="*/ 10 w 2736"/>
                        <a:gd name="T5" fmla="*/ 1 h 504"/>
                        <a:gd name="T6" fmla="*/ 16 w 2736"/>
                        <a:gd name="T7" fmla="*/ 1 h 504"/>
                        <a:gd name="T8" fmla="*/ 16 w 2736"/>
                        <a:gd name="T9" fmla="*/ 3 h 504"/>
                        <a:gd name="T10" fmla="*/ 10 w 2736"/>
                        <a:gd name="T11" fmla="*/ 3 h 504"/>
                        <a:gd name="T12" fmla="*/ 4 w 2736"/>
                        <a:gd name="T13" fmla="*/ 7 h 504"/>
                        <a:gd name="T14" fmla="*/ 0 w 2736"/>
                        <a:gd name="T15" fmla="*/ 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Freeform 82">
                      <a:extLst>
                        <a:ext uri="{FF2B5EF4-FFF2-40B4-BE49-F238E27FC236}">
                          <a16:creationId xmlns:a16="http://schemas.microsoft.com/office/drawing/2014/main" id="{6058BBB7-05CF-4C14-968E-A5F98E69F554}"/>
                        </a:ext>
                      </a:extLst>
                    </p:cNvPr>
                    <p:cNvSpPr>
                      <a:spLocks/>
                    </p:cNvSpPr>
                    <p:nvPr/>
                  </p:nvSpPr>
                  <p:spPr bwMode="hidden">
                    <a:xfrm rot="-2777260">
                      <a:off x="3430" y="261"/>
                      <a:ext cx="620" cy="423"/>
                    </a:xfrm>
                    <a:custGeom>
                      <a:avLst/>
                      <a:gdLst>
                        <a:gd name="T0" fmla="*/ 0 w 1769"/>
                        <a:gd name="T1" fmla="*/ 1 h 791"/>
                        <a:gd name="T2" fmla="*/ 1 w 1769"/>
                        <a:gd name="T3" fmla="*/ 2 h 791"/>
                        <a:gd name="T4" fmla="*/ 2 w 1769"/>
                        <a:gd name="T5" fmla="*/ 5 h 791"/>
                        <a:gd name="T6" fmla="*/ 3 w 1769"/>
                        <a:gd name="T7" fmla="*/ 10 h 791"/>
                        <a:gd name="T8" fmla="*/ 3 w 1769"/>
                        <a:gd name="T9" fmla="*/ 14 h 791"/>
                        <a:gd name="T10" fmla="*/ 3 w 1769"/>
                        <a:gd name="T11" fmla="*/ 18 h 791"/>
                        <a:gd name="T12" fmla="*/ 3 w 1769"/>
                        <a:gd name="T13" fmla="*/ 15 h 791"/>
                        <a:gd name="T14" fmla="*/ 2 w 1769"/>
                        <a:gd name="T15" fmla="*/ 11 h 791"/>
                        <a:gd name="T16" fmla="*/ 2 w 1769"/>
                        <a:gd name="T17" fmla="*/ 7 h 791"/>
                        <a:gd name="T18" fmla="*/ 1 w 1769"/>
                        <a:gd name="T19" fmla="*/ 3 h 791"/>
                        <a:gd name="T20" fmla="*/ 0 w 1769"/>
                        <a:gd name="T21" fmla="*/ 2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83">
                    <a:extLst>
                      <a:ext uri="{FF2B5EF4-FFF2-40B4-BE49-F238E27FC236}">
                        <a16:creationId xmlns:a16="http://schemas.microsoft.com/office/drawing/2014/main" id="{034F6657-3CC2-4545-98D0-2566F1EAE20E}"/>
                      </a:ext>
                    </a:extLst>
                  </p:cNvPr>
                  <p:cNvGrpSpPr>
                    <a:grpSpLocks/>
                  </p:cNvGrpSpPr>
                  <p:nvPr/>
                </p:nvGrpSpPr>
                <p:grpSpPr bwMode="auto">
                  <a:xfrm>
                    <a:off x="2804" y="4"/>
                    <a:ext cx="243" cy="1448"/>
                    <a:chOff x="2730" y="32"/>
                    <a:chExt cx="243" cy="1448"/>
                  </a:xfrm>
                </p:grpSpPr>
                <p:sp>
                  <p:nvSpPr>
                    <p:cNvPr id="85" name="Freeform 87">
                      <a:extLst>
                        <a:ext uri="{FF2B5EF4-FFF2-40B4-BE49-F238E27FC236}">
                          <a16:creationId xmlns:a16="http://schemas.microsoft.com/office/drawing/2014/main" id="{DDC4D4DA-5DD8-4096-AC7E-0B079417496B}"/>
                        </a:ext>
                      </a:extLst>
                    </p:cNvPr>
                    <p:cNvSpPr>
                      <a:spLocks/>
                    </p:cNvSpPr>
                    <p:nvPr/>
                  </p:nvSpPr>
                  <p:spPr bwMode="hidden">
                    <a:xfrm rot="-4903748">
                      <a:off x="2296" y="960"/>
                      <a:ext cx="954" cy="86"/>
                    </a:xfrm>
                    <a:custGeom>
                      <a:avLst/>
                      <a:gdLst>
                        <a:gd name="T0" fmla="*/ 0 w 2736"/>
                        <a:gd name="T1" fmla="*/ 0 h 504"/>
                        <a:gd name="T2" fmla="*/ 2 w 2736"/>
                        <a:gd name="T3" fmla="*/ 0 h 504"/>
                        <a:gd name="T4" fmla="*/ 3 w 2736"/>
                        <a:gd name="T5" fmla="*/ 0 h 504"/>
                        <a:gd name="T6" fmla="*/ 5 w 2736"/>
                        <a:gd name="T7" fmla="*/ 0 h 504"/>
                        <a:gd name="T8" fmla="*/ 5 w 2736"/>
                        <a:gd name="T9" fmla="*/ 0 h 504"/>
                        <a:gd name="T10" fmla="*/ 3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Freeform 88">
                      <a:extLst>
                        <a:ext uri="{FF2B5EF4-FFF2-40B4-BE49-F238E27FC236}">
                          <a16:creationId xmlns:a16="http://schemas.microsoft.com/office/drawing/2014/main" id="{F739A990-A5E6-4917-B743-29C356F6FAF8}"/>
                        </a:ext>
                      </a:extLst>
                    </p:cNvPr>
                    <p:cNvSpPr>
                      <a:spLocks/>
                    </p:cNvSpPr>
                    <p:nvPr/>
                  </p:nvSpPr>
                  <p:spPr bwMode="hidden">
                    <a:xfrm rot="-4903748">
                      <a:off x="2650" y="220"/>
                      <a:ext cx="512" cy="135"/>
                    </a:xfrm>
                    <a:custGeom>
                      <a:avLst/>
                      <a:gdLst>
                        <a:gd name="T0" fmla="*/ 0 w 1769"/>
                        <a:gd name="T1" fmla="*/ 0 h 791"/>
                        <a:gd name="T2" fmla="*/ 0 w 1769"/>
                        <a:gd name="T3" fmla="*/ 0 h 791"/>
                        <a:gd name="T4" fmla="*/ 1 w 1769"/>
                        <a:gd name="T5" fmla="*/ 0 h 791"/>
                        <a:gd name="T6" fmla="*/ 1 w 1769"/>
                        <a:gd name="T7" fmla="*/ 0 h 791"/>
                        <a:gd name="T8" fmla="*/ 1 w 1769"/>
                        <a:gd name="T9" fmla="*/ 0 h 791"/>
                        <a:gd name="T10" fmla="*/ 1 w 1769"/>
                        <a:gd name="T11" fmla="*/ 0 h 791"/>
                        <a:gd name="T12" fmla="*/ 1 w 1769"/>
                        <a:gd name="T13" fmla="*/ 0 h 791"/>
                        <a:gd name="T14" fmla="*/ 1 w 1769"/>
                        <a:gd name="T15" fmla="*/ 0 h 791"/>
                        <a:gd name="T16" fmla="*/ 1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86">
                    <a:extLst>
                      <a:ext uri="{FF2B5EF4-FFF2-40B4-BE49-F238E27FC236}">
                        <a16:creationId xmlns:a16="http://schemas.microsoft.com/office/drawing/2014/main" id="{FE6F1870-52FD-4BB6-9636-68F23A2E000F}"/>
                      </a:ext>
                    </a:extLst>
                  </p:cNvPr>
                  <p:cNvGrpSpPr>
                    <a:grpSpLocks/>
                  </p:cNvGrpSpPr>
                  <p:nvPr/>
                </p:nvGrpSpPr>
                <p:grpSpPr bwMode="auto">
                  <a:xfrm>
                    <a:off x="1017" y="1741"/>
                    <a:ext cx="1085" cy="2450"/>
                    <a:chOff x="943" y="1769"/>
                    <a:chExt cx="1085" cy="2450"/>
                  </a:xfrm>
                </p:grpSpPr>
                <p:sp>
                  <p:nvSpPr>
                    <p:cNvPr id="83" name="Freeform 87">
                      <a:extLst>
                        <a:ext uri="{FF2B5EF4-FFF2-40B4-BE49-F238E27FC236}">
                          <a16:creationId xmlns:a16="http://schemas.microsoft.com/office/drawing/2014/main" id="{84443DD9-BD6C-4794-B87E-B2311015C198}"/>
                        </a:ext>
                      </a:extLst>
                    </p:cNvPr>
                    <p:cNvSpPr>
                      <a:spLocks/>
                    </p:cNvSpPr>
                    <p:nvPr/>
                  </p:nvSpPr>
                  <p:spPr bwMode="hidden">
                    <a:xfrm rot="18335692" flipH="1">
                      <a:off x="1010" y="2475"/>
                      <a:ext cx="1724" cy="312"/>
                    </a:xfrm>
                    <a:custGeom>
                      <a:avLst/>
                      <a:gdLst>
                        <a:gd name="T0" fmla="*/ 0 w 2736"/>
                        <a:gd name="T1" fmla="*/ 28 h 504"/>
                        <a:gd name="T2" fmla="*/ 54 w 2736"/>
                        <a:gd name="T3" fmla="*/ 9 h 504"/>
                        <a:gd name="T4" fmla="*/ 111 w 2736"/>
                        <a:gd name="T5" fmla="*/ 1 h 504"/>
                        <a:gd name="T6" fmla="*/ 171 w 2736"/>
                        <a:gd name="T7" fmla="*/ 1 h 504"/>
                        <a:gd name="T8" fmla="*/ 170 w 2736"/>
                        <a:gd name="T9" fmla="*/ 6 h 504"/>
                        <a:gd name="T10" fmla="*/ 111 w 2736"/>
                        <a:gd name="T11" fmla="*/ 6 h 504"/>
                        <a:gd name="T12" fmla="*/ 41 w 2736"/>
                        <a:gd name="T13" fmla="*/ 17 h 504"/>
                        <a:gd name="T14" fmla="*/ 0 w 2736"/>
                        <a:gd name="T15" fmla="*/ 2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Freeform 88">
                      <a:extLst>
                        <a:ext uri="{FF2B5EF4-FFF2-40B4-BE49-F238E27FC236}">
                          <a16:creationId xmlns:a16="http://schemas.microsoft.com/office/drawing/2014/main" id="{D2BD2D31-B899-4FC7-8372-756881153E4F}"/>
                        </a:ext>
                      </a:extLst>
                    </p:cNvPr>
                    <p:cNvSpPr>
                      <a:spLocks/>
                    </p:cNvSpPr>
                    <p:nvPr/>
                  </p:nvSpPr>
                  <p:spPr bwMode="hidden">
                    <a:xfrm rot="18335692" flipH="1">
                      <a:off x="725" y="3512"/>
                      <a:ext cx="925" cy="490"/>
                    </a:xfrm>
                    <a:custGeom>
                      <a:avLst/>
                      <a:gdLst>
                        <a:gd name="T0" fmla="*/ 1 w 1769"/>
                        <a:gd name="T1" fmla="*/ 1 h 791"/>
                        <a:gd name="T2" fmla="*/ 10 w 1769"/>
                        <a:gd name="T3" fmla="*/ 4 h 791"/>
                        <a:gd name="T4" fmla="*/ 24 w 1769"/>
                        <a:gd name="T5" fmla="*/ 12 h 791"/>
                        <a:gd name="T6" fmla="*/ 33 w 1769"/>
                        <a:gd name="T7" fmla="*/ 25 h 791"/>
                        <a:gd name="T8" fmla="*/ 36 w 1769"/>
                        <a:gd name="T9" fmla="*/ 35 h 791"/>
                        <a:gd name="T10" fmla="*/ 35 w 1769"/>
                        <a:gd name="T11" fmla="*/ 45 h 791"/>
                        <a:gd name="T12" fmla="*/ 32 w 1769"/>
                        <a:gd name="T13" fmla="*/ 36 h 791"/>
                        <a:gd name="T14" fmla="*/ 28 w 1769"/>
                        <a:gd name="T15" fmla="*/ 26 h 791"/>
                        <a:gd name="T16" fmla="*/ 22 w 1769"/>
                        <a:gd name="T17" fmla="*/ 17 h 791"/>
                        <a:gd name="T18" fmla="*/ 12 w 1769"/>
                        <a:gd name="T19" fmla="*/ 9 h 791"/>
                        <a:gd name="T20" fmla="*/ 0 w 1769"/>
                        <a:gd name="T21" fmla="*/ 4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 name="Group 89">
                    <a:extLst>
                      <a:ext uri="{FF2B5EF4-FFF2-40B4-BE49-F238E27FC236}">
                        <a16:creationId xmlns:a16="http://schemas.microsoft.com/office/drawing/2014/main" id="{91580EB9-CD0D-4EAC-9BE5-CC19FD5F8410}"/>
                      </a:ext>
                    </a:extLst>
                  </p:cNvPr>
                  <p:cNvGrpSpPr>
                    <a:grpSpLocks/>
                  </p:cNvGrpSpPr>
                  <p:nvPr/>
                </p:nvGrpSpPr>
                <p:grpSpPr bwMode="auto">
                  <a:xfrm>
                    <a:off x="1529" y="1908"/>
                    <a:ext cx="766" cy="2373"/>
                    <a:chOff x="1455" y="1936"/>
                    <a:chExt cx="766" cy="2373"/>
                  </a:xfrm>
                </p:grpSpPr>
                <p:sp>
                  <p:nvSpPr>
                    <p:cNvPr id="81" name="Freeform 90">
                      <a:extLst>
                        <a:ext uri="{FF2B5EF4-FFF2-40B4-BE49-F238E27FC236}">
                          <a16:creationId xmlns:a16="http://schemas.microsoft.com/office/drawing/2014/main" id="{E23281AB-FD19-41EA-87EE-F8E9F9649E24}"/>
                        </a:ext>
                      </a:extLst>
                    </p:cNvPr>
                    <p:cNvSpPr>
                      <a:spLocks/>
                    </p:cNvSpPr>
                    <p:nvPr/>
                  </p:nvSpPr>
                  <p:spPr bwMode="hidden">
                    <a:xfrm rot="17542885" flipH="1">
                      <a:off x="1267" y="2578"/>
                      <a:ext cx="1595" cy="312"/>
                    </a:xfrm>
                    <a:custGeom>
                      <a:avLst/>
                      <a:gdLst>
                        <a:gd name="T0" fmla="*/ 0 w 2736"/>
                        <a:gd name="T1" fmla="*/ 28 h 504"/>
                        <a:gd name="T2" fmla="*/ 34 w 2736"/>
                        <a:gd name="T3" fmla="*/ 9 h 504"/>
                        <a:gd name="T4" fmla="*/ 70 w 2736"/>
                        <a:gd name="T5" fmla="*/ 1 h 504"/>
                        <a:gd name="T6" fmla="*/ 107 w 2736"/>
                        <a:gd name="T7" fmla="*/ 1 h 504"/>
                        <a:gd name="T8" fmla="*/ 107 w 2736"/>
                        <a:gd name="T9" fmla="*/ 6 h 504"/>
                        <a:gd name="T10" fmla="*/ 69 w 2736"/>
                        <a:gd name="T11" fmla="*/ 6 h 504"/>
                        <a:gd name="T12" fmla="*/ 26 w 2736"/>
                        <a:gd name="T13" fmla="*/ 17 h 504"/>
                        <a:gd name="T14" fmla="*/ 0 w 2736"/>
                        <a:gd name="T15" fmla="*/ 2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Freeform 91">
                      <a:extLst>
                        <a:ext uri="{FF2B5EF4-FFF2-40B4-BE49-F238E27FC236}">
                          <a16:creationId xmlns:a16="http://schemas.microsoft.com/office/drawing/2014/main" id="{789B9B66-61C1-4A23-A564-E2E89672FA2A}"/>
                        </a:ext>
                      </a:extLst>
                    </p:cNvPr>
                    <p:cNvSpPr>
                      <a:spLocks/>
                    </p:cNvSpPr>
                    <p:nvPr/>
                  </p:nvSpPr>
                  <p:spPr bwMode="hidden">
                    <a:xfrm rot="17542885" flipH="1">
                      <a:off x="1272" y="3636"/>
                      <a:ext cx="856" cy="490"/>
                    </a:xfrm>
                    <a:custGeom>
                      <a:avLst/>
                      <a:gdLst>
                        <a:gd name="T0" fmla="*/ 0 w 1769"/>
                        <a:gd name="T1" fmla="*/ 1 h 791"/>
                        <a:gd name="T2" fmla="*/ 6 w 1769"/>
                        <a:gd name="T3" fmla="*/ 4 h 791"/>
                        <a:gd name="T4" fmla="*/ 15 w 1769"/>
                        <a:gd name="T5" fmla="*/ 12 h 791"/>
                        <a:gd name="T6" fmla="*/ 21 w 1769"/>
                        <a:gd name="T7" fmla="*/ 25 h 791"/>
                        <a:gd name="T8" fmla="*/ 22 w 1769"/>
                        <a:gd name="T9" fmla="*/ 35 h 791"/>
                        <a:gd name="T10" fmla="*/ 22 w 1769"/>
                        <a:gd name="T11" fmla="*/ 45 h 791"/>
                        <a:gd name="T12" fmla="*/ 20 w 1769"/>
                        <a:gd name="T13" fmla="*/ 36 h 791"/>
                        <a:gd name="T14" fmla="*/ 18 w 1769"/>
                        <a:gd name="T15" fmla="*/ 26 h 791"/>
                        <a:gd name="T16" fmla="*/ 15 w 1769"/>
                        <a:gd name="T17" fmla="*/ 17 h 791"/>
                        <a:gd name="T18" fmla="*/ 7 w 1769"/>
                        <a:gd name="T19" fmla="*/ 9 h 791"/>
                        <a:gd name="T20" fmla="*/ 0 w 1769"/>
                        <a:gd name="T21" fmla="*/ 4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 name="Group 92">
                    <a:extLst>
                      <a:ext uri="{FF2B5EF4-FFF2-40B4-BE49-F238E27FC236}">
                        <a16:creationId xmlns:a16="http://schemas.microsoft.com/office/drawing/2014/main" id="{01BF0C62-68EA-4D9D-ACA5-A945ED82DB1A}"/>
                      </a:ext>
                    </a:extLst>
                  </p:cNvPr>
                  <p:cNvGrpSpPr>
                    <a:grpSpLocks/>
                  </p:cNvGrpSpPr>
                  <p:nvPr/>
                </p:nvGrpSpPr>
                <p:grpSpPr bwMode="auto">
                  <a:xfrm rot="88588">
                    <a:off x="2061" y="1962"/>
                    <a:ext cx="459" cy="2329"/>
                    <a:chOff x="1956" y="1990"/>
                    <a:chExt cx="492" cy="2604"/>
                  </a:xfrm>
                </p:grpSpPr>
                <p:sp>
                  <p:nvSpPr>
                    <p:cNvPr id="79" name="Freeform 93">
                      <a:extLst>
                        <a:ext uri="{FF2B5EF4-FFF2-40B4-BE49-F238E27FC236}">
                          <a16:creationId xmlns:a16="http://schemas.microsoft.com/office/drawing/2014/main" id="{BFC7919F-4D05-4479-BE37-0F2D7365C205}"/>
                        </a:ext>
                      </a:extLst>
                    </p:cNvPr>
                    <p:cNvSpPr>
                      <a:spLocks/>
                    </p:cNvSpPr>
                    <p:nvPr/>
                  </p:nvSpPr>
                  <p:spPr bwMode="hidden">
                    <a:xfrm rot="16782062" flipH="1">
                      <a:off x="1442" y="2695"/>
                      <a:ext cx="1711" cy="301"/>
                    </a:xfrm>
                    <a:custGeom>
                      <a:avLst/>
                      <a:gdLst>
                        <a:gd name="T0" fmla="*/ 0 w 2736"/>
                        <a:gd name="T1" fmla="*/ 23 h 504"/>
                        <a:gd name="T2" fmla="*/ 52 w 2736"/>
                        <a:gd name="T3" fmla="*/ 8 h 504"/>
                        <a:gd name="T4" fmla="*/ 106 w 2736"/>
                        <a:gd name="T5" fmla="*/ 1 h 504"/>
                        <a:gd name="T6" fmla="*/ 163 w 2736"/>
                        <a:gd name="T7" fmla="*/ 1 h 504"/>
                        <a:gd name="T8" fmla="*/ 163 w 2736"/>
                        <a:gd name="T9" fmla="*/ 5 h 504"/>
                        <a:gd name="T10" fmla="*/ 106 w 2736"/>
                        <a:gd name="T11" fmla="*/ 5 h 504"/>
                        <a:gd name="T12" fmla="*/ 39 w 2736"/>
                        <a:gd name="T13" fmla="*/ 13 h 504"/>
                        <a:gd name="T14" fmla="*/ 0 w 2736"/>
                        <a:gd name="T15" fmla="*/ 23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Freeform 94">
                      <a:extLst>
                        <a:ext uri="{FF2B5EF4-FFF2-40B4-BE49-F238E27FC236}">
                          <a16:creationId xmlns:a16="http://schemas.microsoft.com/office/drawing/2014/main" id="{85234796-CB9C-4440-B731-B60E6438C090}"/>
                        </a:ext>
                      </a:extLst>
                    </p:cNvPr>
                    <p:cNvSpPr>
                      <a:spLocks/>
                    </p:cNvSpPr>
                    <p:nvPr/>
                  </p:nvSpPr>
                  <p:spPr bwMode="hidden">
                    <a:xfrm rot="16782062" flipH="1">
                      <a:off x="1734" y="3898"/>
                      <a:ext cx="918" cy="473"/>
                    </a:xfrm>
                    <a:custGeom>
                      <a:avLst/>
                      <a:gdLst>
                        <a:gd name="T0" fmla="*/ 1 w 1769"/>
                        <a:gd name="T1" fmla="*/ 1 h 791"/>
                        <a:gd name="T2" fmla="*/ 9 w 1769"/>
                        <a:gd name="T3" fmla="*/ 2 h 791"/>
                        <a:gd name="T4" fmla="*/ 23 w 1769"/>
                        <a:gd name="T5" fmla="*/ 10 h 791"/>
                        <a:gd name="T6" fmla="*/ 32 w 1769"/>
                        <a:gd name="T7" fmla="*/ 20 h 791"/>
                        <a:gd name="T8" fmla="*/ 34 w 1769"/>
                        <a:gd name="T9" fmla="*/ 28 h 791"/>
                        <a:gd name="T10" fmla="*/ 33 w 1769"/>
                        <a:gd name="T11" fmla="*/ 36 h 791"/>
                        <a:gd name="T12" fmla="*/ 31 w 1769"/>
                        <a:gd name="T13" fmla="*/ 29 h 791"/>
                        <a:gd name="T14" fmla="*/ 27 w 1769"/>
                        <a:gd name="T15" fmla="*/ 21 h 791"/>
                        <a:gd name="T16" fmla="*/ 22 w 1769"/>
                        <a:gd name="T17" fmla="*/ 14 h 791"/>
                        <a:gd name="T18" fmla="*/ 11 w 1769"/>
                        <a:gd name="T19" fmla="*/ 7 h 791"/>
                        <a:gd name="T20" fmla="*/ 0 w 1769"/>
                        <a:gd name="T21" fmla="*/ 4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 name="Group 95">
                    <a:extLst>
                      <a:ext uri="{FF2B5EF4-FFF2-40B4-BE49-F238E27FC236}">
                        <a16:creationId xmlns:a16="http://schemas.microsoft.com/office/drawing/2014/main" id="{9EA15FD6-DCBF-47A7-A668-992AD8B0DDF5}"/>
                      </a:ext>
                    </a:extLst>
                  </p:cNvPr>
                  <p:cNvGrpSpPr>
                    <a:grpSpLocks/>
                  </p:cNvGrpSpPr>
                  <p:nvPr/>
                </p:nvGrpSpPr>
                <p:grpSpPr bwMode="auto">
                  <a:xfrm>
                    <a:off x="3408" y="1689"/>
                    <a:ext cx="1125" cy="2426"/>
                    <a:chOff x="3334" y="1717"/>
                    <a:chExt cx="1125" cy="2426"/>
                  </a:xfrm>
                </p:grpSpPr>
                <p:sp>
                  <p:nvSpPr>
                    <p:cNvPr id="77" name="Freeform 96">
                      <a:extLst>
                        <a:ext uri="{FF2B5EF4-FFF2-40B4-BE49-F238E27FC236}">
                          <a16:creationId xmlns:a16="http://schemas.microsoft.com/office/drawing/2014/main" id="{33E1FF60-D8DF-4D43-95FA-B4DE58A7FB87}"/>
                        </a:ext>
                      </a:extLst>
                    </p:cNvPr>
                    <p:cNvSpPr>
                      <a:spLocks/>
                    </p:cNvSpPr>
                    <p:nvPr/>
                  </p:nvSpPr>
                  <p:spPr bwMode="hidden">
                    <a:xfrm rot="3144576">
                      <a:off x="2628" y="2423"/>
                      <a:ext cx="1724" cy="312"/>
                    </a:xfrm>
                    <a:custGeom>
                      <a:avLst/>
                      <a:gdLst>
                        <a:gd name="T0" fmla="*/ 0 w 2736"/>
                        <a:gd name="T1" fmla="*/ 28 h 504"/>
                        <a:gd name="T2" fmla="*/ 54 w 2736"/>
                        <a:gd name="T3" fmla="*/ 9 h 504"/>
                        <a:gd name="T4" fmla="*/ 111 w 2736"/>
                        <a:gd name="T5" fmla="*/ 1 h 504"/>
                        <a:gd name="T6" fmla="*/ 171 w 2736"/>
                        <a:gd name="T7" fmla="*/ 1 h 504"/>
                        <a:gd name="T8" fmla="*/ 170 w 2736"/>
                        <a:gd name="T9" fmla="*/ 6 h 504"/>
                        <a:gd name="T10" fmla="*/ 111 w 2736"/>
                        <a:gd name="T11" fmla="*/ 6 h 504"/>
                        <a:gd name="T12" fmla="*/ 41 w 2736"/>
                        <a:gd name="T13" fmla="*/ 17 h 504"/>
                        <a:gd name="T14" fmla="*/ 0 w 2736"/>
                        <a:gd name="T15" fmla="*/ 2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Freeform 97">
                      <a:extLst>
                        <a:ext uri="{FF2B5EF4-FFF2-40B4-BE49-F238E27FC236}">
                          <a16:creationId xmlns:a16="http://schemas.microsoft.com/office/drawing/2014/main" id="{CD1ECAC6-1F78-4E7F-9061-3918C216B109}"/>
                        </a:ext>
                      </a:extLst>
                    </p:cNvPr>
                    <p:cNvSpPr>
                      <a:spLocks/>
                    </p:cNvSpPr>
                    <p:nvPr/>
                  </p:nvSpPr>
                  <p:spPr bwMode="hidden">
                    <a:xfrm rot="3144576">
                      <a:off x="3751" y="3436"/>
                      <a:ext cx="925" cy="490"/>
                    </a:xfrm>
                    <a:custGeom>
                      <a:avLst/>
                      <a:gdLst>
                        <a:gd name="T0" fmla="*/ 1 w 1769"/>
                        <a:gd name="T1" fmla="*/ 1 h 791"/>
                        <a:gd name="T2" fmla="*/ 10 w 1769"/>
                        <a:gd name="T3" fmla="*/ 4 h 791"/>
                        <a:gd name="T4" fmla="*/ 24 w 1769"/>
                        <a:gd name="T5" fmla="*/ 12 h 791"/>
                        <a:gd name="T6" fmla="*/ 33 w 1769"/>
                        <a:gd name="T7" fmla="*/ 25 h 791"/>
                        <a:gd name="T8" fmla="*/ 36 w 1769"/>
                        <a:gd name="T9" fmla="*/ 35 h 791"/>
                        <a:gd name="T10" fmla="*/ 35 w 1769"/>
                        <a:gd name="T11" fmla="*/ 45 h 791"/>
                        <a:gd name="T12" fmla="*/ 32 w 1769"/>
                        <a:gd name="T13" fmla="*/ 36 h 791"/>
                        <a:gd name="T14" fmla="*/ 28 w 1769"/>
                        <a:gd name="T15" fmla="*/ 26 h 791"/>
                        <a:gd name="T16" fmla="*/ 22 w 1769"/>
                        <a:gd name="T17" fmla="*/ 17 h 791"/>
                        <a:gd name="T18" fmla="*/ 12 w 1769"/>
                        <a:gd name="T19" fmla="*/ 9 h 791"/>
                        <a:gd name="T20" fmla="*/ 0 w 1769"/>
                        <a:gd name="T21" fmla="*/ 4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 name="Group 98">
                    <a:extLst>
                      <a:ext uri="{FF2B5EF4-FFF2-40B4-BE49-F238E27FC236}">
                        <a16:creationId xmlns:a16="http://schemas.microsoft.com/office/drawing/2014/main" id="{CF12EB59-D022-431F-8126-61156A29E3CA}"/>
                      </a:ext>
                    </a:extLst>
                  </p:cNvPr>
                  <p:cNvGrpSpPr>
                    <a:grpSpLocks/>
                  </p:cNvGrpSpPr>
                  <p:nvPr/>
                </p:nvGrpSpPr>
                <p:grpSpPr bwMode="auto">
                  <a:xfrm>
                    <a:off x="3255" y="1838"/>
                    <a:ext cx="883" cy="2426"/>
                    <a:chOff x="3181" y="1866"/>
                    <a:chExt cx="883" cy="2426"/>
                  </a:xfrm>
                </p:grpSpPr>
                <p:sp>
                  <p:nvSpPr>
                    <p:cNvPr id="75" name="Freeform 99">
                      <a:extLst>
                        <a:ext uri="{FF2B5EF4-FFF2-40B4-BE49-F238E27FC236}">
                          <a16:creationId xmlns:a16="http://schemas.microsoft.com/office/drawing/2014/main" id="{2178EF13-5C72-4AE7-A7AF-A7DB708C7855}"/>
                        </a:ext>
                      </a:extLst>
                    </p:cNvPr>
                    <p:cNvSpPr>
                      <a:spLocks/>
                    </p:cNvSpPr>
                    <p:nvPr/>
                  </p:nvSpPr>
                  <p:spPr bwMode="hidden">
                    <a:xfrm rot="3745735">
                      <a:off x="2506" y="2541"/>
                      <a:ext cx="1650" cy="299"/>
                    </a:xfrm>
                    <a:custGeom>
                      <a:avLst/>
                      <a:gdLst>
                        <a:gd name="T0" fmla="*/ 0 w 2736"/>
                        <a:gd name="T1" fmla="*/ 22 h 504"/>
                        <a:gd name="T2" fmla="*/ 42 w 2736"/>
                        <a:gd name="T3" fmla="*/ 7 h 504"/>
                        <a:gd name="T4" fmla="*/ 86 w 2736"/>
                        <a:gd name="T5" fmla="*/ 1 h 504"/>
                        <a:gd name="T6" fmla="*/ 131 w 2736"/>
                        <a:gd name="T7" fmla="*/ 1 h 504"/>
                        <a:gd name="T8" fmla="*/ 131 w 2736"/>
                        <a:gd name="T9" fmla="*/ 4 h 504"/>
                        <a:gd name="T10" fmla="*/ 85 w 2736"/>
                        <a:gd name="T11" fmla="*/ 4 h 504"/>
                        <a:gd name="T12" fmla="*/ 31 w 2736"/>
                        <a:gd name="T13" fmla="*/ 12 h 504"/>
                        <a:gd name="T14" fmla="*/ 0 w 2736"/>
                        <a:gd name="T15" fmla="*/ 2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Freeform 100">
                      <a:extLst>
                        <a:ext uri="{FF2B5EF4-FFF2-40B4-BE49-F238E27FC236}">
                          <a16:creationId xmlns:a16="http://schemas.microsoft.com/office/drawing/2014/main" id="{ED3EFD5C-C8D1-42C3-BA8B-B5F3B01C5918}"/>
                        </a:ext>
                      </a:extLst>
                    </p:cNvPr>
                    <p:cNvSpPr>
                      <a:spLocks/>
                    </p:cNvSpPr>
                    <p:nvPr/>
                  </p:nvSpPr>
                  <p:spPr bwMode="hidden">
                    <a:xfrm rot="3745735">
                      <a:off x="3387" y="3615"/>
                      <a:ext cx="885" cy="469"/>
                    </a:xfrm>
                    <a:custGeom>
                      <a:avLst/>
                      <a:gdLst>
                        <a:gd name="T0" fmla="*/ 1 w 1769"/>
                        <a:gd name="T1" fmla="*/ 1 h 791"/>
                        <a:gd name="T2" fmla="*/ 8 w 1769"/>
                        <a:gd name="T3" fmla="*/ 2 h 791"/>
                        <a:gd name="T4" fmla="*/ 19 w 1769"/>
                        <a:gd name="T5" fmla="*/ 9 h 791"/>
                        <a:gd name="T6" fmla="*/ 26 w 1769"/>
                        <a:gd name="T7" fmla="*/ 18 h 791"/>
                        <a:gd name="T8" fmla="*/ 28 w 1769"/>
                        <a:gd name="T9" fmla="*/ 26 h 791"/>
                        <a:gd name="T10" fmla="*/ 27 w 1769"/>
                        <a:gd name="T11" fmla="*/ 34 h 791"/>
                        <a:gd name="T12" fmla="*/ 25 w 1769"/>
                        <a:gd name="T13" fmla="*/ 27 h 791"/>
                        <a:gd name="T14" fmla="*/ 22 w 1769"/>
                        <a:gd name="T15" fmla="*/ 20 h 791"/>
                        <a:gd name="T16" fmla="*/ 18 w 1769"/>
                        <a:gd name="T17" fmla="*/ 13 h 791"/>
                        <a:gd name="T18" fmla="*/ 10 w 1769"/>
                        <a:gd name="T19" fmla="*/ 7 h 791"/>
                        <a:gd name="T20" fmla="*/ 0 w 1769"/>
                        <a:gd name="T21" fmla="*/ 3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 name="Group 101">
                    <a:extLst>
                      <a:ext uri="{FF2B5EF4-FFF2-40B4-BE49-F238E27FC236}">
                        <a16:creationId xmlns:a16="http://schemas.microsoft.com/office/drawing/2014/main" id="{9CA7EFE6-B6F4-4CA5-B6FC-99A52F4A4763}"/>
                      </a:ext>
                    </a:extLst>
                  </p:cNvPr>
                  <p:cNvGrpSpPr>
                    <a:grpSpLocks/>
                  </p:cNvGrpSpPr>
                  <p:nvPr/>
                </p:nvGrpSpPr>
                <p:grpSpPr bwMode="auto">
                  <a:xfrm>
                    <a:off x="3080" y="1955"/>
                    <a:ext cx="619" cy="2386"/>
                    <a:chOff x="3006" y="1983"/>
                    <a:chExt cx="619" cy="2386"/>
                  </a:xfrm>
                </p:grpSpPr>
                <p:sp>
                  <p:nvSpPr>
                    <p:cNvPr id="73" name="Freeform 102">
                      <a:extLst>
                        <a:ext uri="{FF2B5EF4-FFF2-40B4-BE49-F238E27FC236}">
                          <a16:creationId xmlns:a16="http://schemas.microsoft.com/office/drawing/2014/main" id="{57731B76-3176-488C-B058-989C71AF3B71}"/>
                        </a:ext>
                      </a:extLst>
                    </p:cNvPr>
                    <p:cNvSpPr>
                      <a:spLocks/>
                    </p:cNvSpPr>
                    <p:nvPr/>
                  </p:nvSpPr>
                  <p:spPr bwMode="hidden">
                    <a:xfrm rot="4286818">
                      <a:off x="2328" y="2661"/>
                      <a:ext cx="1601" cy="246"/>
                    </a:xfrm>
                    <a:custGeom>
                      <a:avLst/>
                      <a:gdLst>
                        <a:gd name="T0" fmla="*/ 0 w 2736"/>
                        <a:gd name="T1" fmla="*/ 7 h 504"/>
                        <a:gd name="T2" fmla="*/ 35 w 2736"/>
                        <a:gd name="T3" fmla="*/ 2 h 504"/>
                        <a:gd name="T4" fmla="*/ 71 w 2736"/>
                        <a:gd name="T5" fmla="*/ 0 h 504"/>
                        <a:gd name="T6" fmla="*/ 110 w 2736"/>
                        <a:gd name="T7" fmla="*/ 0 h 504"/>
                        <a:gd name="T8" fmla="*/ 109 w 2736"/>
                        <a:gd name="T9" fmla="*/ 1 h 504"/>
                        <a:gd name="T10" fmla="*/ 71 w 2736"/>
                        <a:gd name="T11" fmla="*/ 1 h 504"/>
                        <a:gd name="T12" fmla="*/ 26 w 2736"/>
                        <a:gd name="T13" fmla="*/ 4 h 504"/>
                        <a:gd name="T14" fmla="*/ 0 w 2736"/>
                        <a:gd name="T15" fmla="*/ 7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Freeform 103">
                      <a:extLst>
                        <a:ext uri="{FF2B5EF4-FFF2-40B4-BE49-F238E27FC236}">
                          <a16:creationId xmlns:a16="http://schemas.microsoft.com/office/drawing/2014/main" id="{436722B0-850A-4BA5-9691-4AACD2C51774}"/>
                        </a:ext>
                      </a:extLst>
                    </p:cNvPr>
                    <p:cNvSpPr>
                      <a:spLocks/>
                    </p:cNvSpPr>
                    <p:nvPr/>
                  </p:nvSpPr>
                  <p:spPr bwMode="hidden">
                    <a:xfrm rot="4286818">
                      <a:off x="3002" y="3747"/>
                      <a:ext cx="859" cy="386"/>
                    </a:xfrm>
                    <a:custGeom>
                      <a:avLst/>
                      <a:gdLst>
                        <a:gd name="T0" fmla="*/ 0 w 1769"/>
                        <a:gd name="T1" fmla="*/ 0 h 791"/>
                        <a:gd name="T2" fmla="*/ 6 w 1769"/>
                        <a:gd name="T3" fmla="*/ 0 h 791"/>
                        <a:gd name="T4" fmla="*/ 16 w 1769"/>
                        <a:gd name="T5" fmla="*/ 2 h 791"/>
                        <a:gd name="T6" fmla="*/ 21 w 1769"/>
                        <a:gd name="T7" fmla="*/ 6 h 791"/>
                        <a:gd name="T8" fmla="*/ 23 w 1769"/>
                        <a:gd name="T9" fmla="*/ 8 h 791"/>
                        <a:gd name="T10" fmla="*/ 22 w 1769"/>
                        <a:gd name="T11" fmla="*/ 10 h 791"/>
                        <a:gd name="T12" fmla="*/ 21 w 1769"/>
                        <a:gd name="T13" fmla="*/ 9 h 791"/>
                        <a:gd name="T14" fmla="*/ 18 w 1769"/>
                        <a:gd name="T15" fmla="*/ 6 h 791"/>
                        <a:gd name="T16" fmla="*/ 15 w 1769"/>
                        <a:gd name="T17" fmla="*/ 4 h 791"/>
                        <a:gd name="T18" fmla="*/ 8 w 1769"/>
                        <a:gd name="T19" fmla="*/ 2 h 791"/>
                        <a:gd name="T20" fmla="*/ 0 w 1769"/>
                        <a:gd name="T21" fmla="*/ 1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Group 104">
                    <a:extLst>
                      <a:ext uri="{FF2B5EF4-FFF2-40B4-BE49-F238E27FC236}">
                        <a16:creationId xmlns:a16="http://schemas.microsoft.com/office/drawing/2014/main" id="{2B2E1470-DF77-4EC6-AA21-BC8405E9C679}"/>
                      </a:ext>
                    </a:extLst>
                  </p:cNvPr>
                  <p:cNvGrpSpPr>
                    <a:grpSpLocks/>
                  </p:cNvGrpSpPr>
                  <p:nvPr/>
                </p:nvGrpSpPr>
                <p:grpSpPr bwMode="auto">
                  <a:xfrm>
                    <a:off x="2893" y="2073"/>
                    <a:ext cx="405" cy="2219"/>
                    <a:chOff x="2819" y="2101"/>
                    <a:chExt cx="405" cy="2219"/>
                  </a:xfrm>
                </p:grpSpPr>
                <p:sp>
                  <p:nvSpPr>
                    <p:cNvPr id="71" name="Freeform 105">
                      <a:extLst>
                        <a:ext uri="{FF2B5EF4-FFF2-40B4-BE49-F238E27FC236}">
                          <a16:creationId xmlns:a16="http://schemas.microsoft.com/office/drawing/2014/main" id="{52E32E10-CE70-4BB7-9EA7-204D290842D7}"/>
                        </a:ext>
                      </a:extLst>
                    </p:cNvPr>
                    <p:cNvSpPr>
                      <a:spLocks/>
                    </p:cNvSpPr>
                    <p:nvPr/>
                  </p:nvSpPr>
                  <p:spPr bwMode="hidden">
                    <a:xfrm rot="4898956">
                      <a:off x="2206" y="2714"/>
                      <a:ext cx="1471" cy="246"/>
                    </a:xfrm>
                    <a:custGeom>
                      <a:avLst/>
                      <a:gdLst>
                        <a:gd name="T0" fmla="*/ 0 w 2736"/>
                        <a:gd name="T1" fmla="*/ 7 h 504"/>
                        <a:gd name="T2" fmla="*/ 21 w 2736"/>
                        <a:gd name="T3" fmla="*/ 2 h 504"/>
                        <a:gd name="T4" fmla="*/ 43 w 2736"/>
                        <a:gd name="T5" fmla="*/ 0 h 504"/>
                        <a:gd name="T6" fmla="*/ 66 w 2736"/>
                        <a:gd name="T7" fmla="*/ 0 h 504"/>
                        <a:gd name="T8" fmla="*/ 66 w 2736"/>
                        <a:gd name="T9" fmla="*/ 1 h 504"/>
                        <a:gd name="T10" fmla="*/ 42 w 2736"/>
                        <a:gd name="T11" fmla="*/ 1 h 504"/>
                        <a:gd name="T12" fmla="*/ 16 w 2736"/>
                        <a:gd name="T13" fmla="*/ 4 h 504"/>
                        <a:gd name="T14" fmla="*/ 0 w 2736"/>
                        <a:gd name="T15" fmla="*/ 7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Freeform 106">
                      <a:extLst>
                        <a:ext uri="{FF2B5EF4-FFF2-40B4-BE49-F238E27FC236}">
                          <a16:creationId xmlns:a16="http://schemas.microsoft.com/office/drawing/2014/main" id="{30E2702F-9DE3-4424-B1A2-1FF70E9C1A2C}"/>
                        </a:ext>
                      </a:extLst>
                    </p:cNvPr>
                    <p:cNvSpPr>
                      <a:spLocks/>
                    </p:cNvSpPr>
                    <p:nvPr/>
                  </p:nvSpPr>
                  <p:spPr bwMode="hidden">
                    <a:xfrm rot="4898956">
                      <a:off x="2636" y="3732"/>
                      <a:ext cx="790" cy="386"/>
                    </a:xfrm>
                    <a:custGeom>
                      <a:avLst/>
                      <a:gdLst>
                        <a:gd name="T0" fmla="*/ 0 w 1769"/>
                        <a:gd name="T1" fmla="*/ 0 h 791"/>
                        <a:gd name="T2" fmla="*/ 4 w 1769"/>
                        <a:gd name="T3" fmla="*/ 0 h 791"/>
                        <a:gd name="T4" fmla="*/ 9 w 1769"/>
                        <a:gd name="T5" fmla="*/ 2 h 791"/>
                        <a:gd name="T6" fmla="*/ 13 w 1769"/>
                        <a:gd name="T7" fmla="*/ 6 h 791"/>
                        <a:gd name="T8" fmla="*/ 14 w 1769"/>
                        <a:gd name="T9" fmla="*/ 8 h 791"/>
                        <a:gd name="T10" fmla="*/ 13 w 1769"/>
                        <a:gd name="T11" fmla="*/ 10 h 791"/>
                        <a:gd name="T12" fmla="*/ 13 w 1769"/>
                        <a:gd name="T13" fmla="*/ 9 h 791"/>
                        <a:gd name="T14" fmla="*/ 11 w 1769"/>
                        <a:gd name="T15" fmla="*/ 6 h 791"/>
                        <a:gd name="T16" fmla="*/ 9 w 1769"/>
                        <a:gd name="T17" fmla="*/ 4 h 791"/>
                        <a:gd name="T18" fmla="*/ 4 w 1769"/>
                        <a:gd name="T19" fmla="*/ 2 h 791"/>
                        <a:gd name="T20" fmla="*/ 0 w 1769"/>
                        <a:gd name="T21" fmla="*/ 1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 name="Group 107">
                    <a:extLst>
                      <a:ext uri="{FF2B5EF4-FFF2-40B4-BE49-F238E27FC236}">
                        <a16:creationId xmlns:a16="http://schemas.microsoft.com/office/drawing/2014/main" id="{3E3EEB73-4428-4C1C-A95A-763AC538E108}"/>
                      </a:ext>
                    </a:extLst>
                  </p:cNvPr>
                  <p:cNvGrpSpPr>
                    <a:grpSpLocks/>
                  </p:cNvGrpSpPr>
                  <p:nvPr/>
                </p:nvGrpSpPr>
                <p:grpSpPr bwMode="auto">
                  <a:xfrm>
                    <a:off x="2372" y="2107"/>
                    <a:ext cx="426" cy="2185"/>
                    <a:chOff x="2287" y="2135"/>
                    <a:chExt cx="426" cy="2185"/>
                  </a:xfrm>
                </p:grpSpPr>
                <p:sp>
                  <p:nvSpPr>
                    <p:cNvPr id="69" name="Freeform 108">
                      <a:extLst>
                        <a:ext uri="{FF2B5EF4-FFF2-40B4-BE49-F238E27FC236}">
                          <a16:creationId xmlns:a16="http://schemas.microsoft.com/office/drawing/2014/main" id="{7C690CEE-DA29-4657-AB61-5574335DBB99}"/>
                        </a:ext>
                      </a:extLst>
                    </p:cNvPr>
                    <p:cNvSpPr>
                      <a:spLocks/>
                    </p:cNvSpPr>
                    <p:nvPr/>
                  </p:nvSpPr>
                  <p:spPr bwMode="hidden">
                    <a:xfrm rot="5755659">
                      <a:off x="1900" y="2760"/>
                      <a:ext cx="1437" cy="188"/>
                    </a:xfrm>
                    <a:custGeom>
                      <a:avLst/>
                      <a:gdLst>
                        <a:gd name="T0" fmla="*/ 0 w 2736"/>
                        <a:gd name="T1" fmla="*/ 1 h 504"/>
                        <a:gd name="T2" fmla="*/ 18 w 2736"/>
                        <a:gd name="T3" fmla="*/ 0 h 504"/>
                        <a:gd name="T4" fmla="*/ 37 w 2736"/>
                        <a:gd name="T5" fmla="*/ 0 h 504"/>
                        <a:gd name="T6" fmla="*/ 58 w 2736"/>
                        <a:gd name="T7" fmla="*/ 0 h 504"/>
                        <a:gd name="T8" fmla="*/ 57 w 2736"/>
                        <a:gd name="T9" fmla="*/ 0 h 504"/>
                        <a:gd name="T10" fmla="*/ 37 w 2736"/>
                        <a:gd name="T11" fmla="*/ 0 h 504"/>
                        <a:gd name="T12" fmla="*/ 14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Freeform 109">
                      <a:extLst>
                        <a:ext uri="{FF2B5EF4-FFF2-40B4-BE49-F238E27FC236}">
                          <a16:creationId xmlns:a16="http://schemas.microsoft.com/office/drawing/2014/main" id="{3EE6A7C5-3EF5-494F-8869-7F209B3C1645}"/>
                        </a:ext>
                      </a:extLst>
                    </p:cNvPr>
                    <p:cNvSpPr>
                      <a:spLocks/>
                    </p:cNvSpPr>
                    <p:nvPr/>
                  </p:nvSpPr>
                  <p:spPr bwMode="hidden">
                    <a:xfrm rot="5755659">
                      <a:off x="2049" y="3787"/>
                      <a:ext cx="771" cy="295"/>
                    </a:xfrm>
                    <a:custGeom>
                      <a:avLst/>
                      <a:gdLst>
                        <a:gd name="T0" fmla="*/ 0 w 1769"/>
                        <a:gd name="T1" fmla="*/ 0 h 791"/>
                        <a:gd name="T2" fmla="*/ 3 w 1769"/>
                        <a:gd name="T3" fmla="*/ 0 h 791"/>
                        <a:gd name="T4" fmla="*/ 8 w 1769"/>
                        <a:gd name="T5" fmla="*/ 0 h 791"/>
                        <a:gd name="T6" fmla="*/ 11 w 1769"/>
                        <a:gd name="T7" fmla="*/ 1 h 791"/>
                        <a:gd name="T8" fmla="*/ 12 w 1769"/>
                        <a:gd name="T9" fmla="*/ 1 h 791"/>
                        <a:gd name="T10" fmla="*/ 12 w 1769"/>
                        <a:gd name="T11" fmla="*/ 2 h 791"/>
                        <a:gd name="T12" fmla="*/ 11 w 1769"/>
                        <a:gd name="T13" fmla="*/ 1 h 791"/>
                        <a:gd name="T14" fmla="*/ 10 w 1769"/>
                        <a:gd name="T15" fmla="*/ 1 h 791"/>
                        <a:gd name="T16" fmla="*/ 7 w 1769"/>
                        <a:gd name="T17" fmla="*/ 1 h 791"/>
                        <a:gd name="T18" fmla="*/ 4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23" name="Group 110">
                <a:extLst>
                  <a:ext uri="{FF2B5EF4-FFF2-40B4-BE49-F238E27FC236}">
                    <a16:creationId xmlns:a16="http://schemas.microsoft.com/office/drawing/2014/main" id="{C82DC0E8-37AF-4008-8363-19B3400C1BB7}"/>
                  </a:ext>
                </a:extLst>
              </p:cNvPr>
              <p:cNvGrpSpPr>
                <a:grpSpLocks/>
              </p:cNvGrpSpPr>
              <p:nvPr/>
            </p:nvGrpSpPr>
            <p:grpSpPr bwMode="auto">
              <a:xfrm>
                <a:off x="74" y="313"/>
                <a:ext cx="5459" cy="3667"/>
                <a:chOff x="74" y="313"/>
                <a:chExt cx="5459" cy="3667"/>
              </a:xfrm>
            </p:grpSpPr>
            <p:grpSp>
              <p:nvGrpSpPr>
                <p:cNvPr id="24" name="Group 111">
                  <a:extLst>
                    <a:ext uri="{FF2B5EF4-FFF2-40B4-BE49-F238E27FC236}">
                      <a16:creationId xmlns:a16="http://schemas.microsoft.com/office/drawing/2014/main" id="{47376B41-552C-44FE-AC3A-778B41C7E62F}"/>
                    </a:ext>
                  </a:extLst>
                </p:cNvPr>
                <p:cNvGrpSpPr>
                  <a:grpSpLocks/>
                </p:cNvGrpSpPr>
                <p:nvPr/>
              </p:nvGrpSpPr>
              <p:grpSpPr bwMode="auto">
                <a:xfrm>
                  <a:off x="74" y="313"/>
                  <a:ext cx="5459" cy="3667"/>
                  <a:chOff x="74" y="313"/>
                  <a:chExt cx="5459" cy="3667"/>
                </a:xfrm>
              </p:grpSpPr>
              <p:sp>
                <p:nvSpPr>
                  <p:cNvPr id="26" name="Arc 112">
                    <a:extLst>
                      <a:ext uri="{FF2B5EF4-FFF2-40B4-BE49-F238E27FC236}">
                        <a16:creationId xmlns:a16="http://schemas.microsoft.com/office/drawing/2014/main" id="{731599AC-F4F7-409C-81D6-6251A00AE7C0}"/>
                      </a:ext>
                    </a:extLst>
                  </p:cNvPr>
                  <p:cNvSpPr>
                    <a:spLocks/>
                  </p:cNvSpPr>
                  <p:nvPr/>
                </p:nvSpPr>
                <p:spPr bwMode="hidden">
                  <a:xfrm flipV="1">
                    <a:off x="2966" y="456"/>
                    <a:ext cx="2567" cy="2046"/>
                  </a:xfrm>
                  <a:custGeom>
                    <a:avLst/>
                    <a:gdLst>
                      <a:gd name="T0" fmla="*/ 0 w 36729"/>
                      <a:gd name="T1" fmla="*/ 0 h 21600"/>
                      <a:gd name="T2" fmla="*/ 0 w 36729"/>
                      <a:gd name="T3" fmla="*/ 0 h 21600"/>
                      <a:gd name="T4" fmla="*/ 0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600"/>
                          <a:pt x="17826" y="21600"/>
                        </a:cubicBezTo>
                        <a:cubicBezTo>
                          <a:pt x="10696" y="21600"/>
                          <a:pt x="4025" y="18081"/>
                          <a:pt x="-1" y="12197"/>
                        </a:cubicBezTo>
                      </a:path>
                      <a:path w="36729" h="21600" stroke="0" extrusionOk="0">
                        <a:moveTo>
                          <a:pt x="36729" y="10451"/>
                        </a:moveTo>
                        <a:cubicBezTo>
                          <a:pt x="32926" y="17330"/>
                          <a:pt x="25686" y="21600"/>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113">
                    <a:extLst>
                      <a:ext uri="{FF2B5EF4-FFF2-40B4-BE49-F238E27FC236}">
                        <a16:creationId xmlns:a16="http://schemas.microsoft.com/office/drawing/2014/main" id="{174FD624-9D59-4988-8DEC-C1FD1C69A137}"/>
                      </a:ext>
                    </a:extLst>
                  </p:cNvPr>
                  <p:cNvSpPr>
                    <a:spLocks/>
                  </p:cNvSpPr>
                  <p:nvPr/>
                </p:nvSpPr>
                <p:spPr bwMode="hidden">
                  <a:xfrm flipH="1">
                    <a:off x="388" y="1601"/>
                    <a:ext cx="2016" cy="2379"/>
                  </a:xfrm>
                  <a:custGeom>
                    <a:avLst/>
                    <a:gdLst>
                      <a:gd name="T0" fmla="*/ 0 w 30473"/>
                      <a:gd name="T1" fmla="*/ 0 h 22305"/>
                      <a:gd name="T2" fmla="*/ 0 w 30473"/>
                      <a:gd name="T3" fmla="*/ 0 h 22305"/>
                      <a:gd name="T4" fmla="*/ 0 w 30473"/>
                      <a:gd name="T5" fmla="*/ 0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0"/>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0"/>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rc 114">
                    <a:extLst>
                      <a:ext uri="{FF2B5EF4-FFF2-40B4-BE49-F238E27FC236}">
                        <a16:creationId xmlns:a16="http://schemas.microsoft.com/office/drawing/2014/main" id="{173D1AA3-CE89-4ED3-A1A9-64D8323E7E42}"/>
                      </a:ext>
                    </a:extLst>
                  </p:cNvPr>
                  <p:cNvSpPr>
                    <a:spLocks/>
                  </p:cNvSpPr>
                  <p:nvPr/>
                </p:nvSpPr>
                <p:spPr bwMode="hidden">
                  <a:xfrm>
                    <a:off x="3029" y="1181"/>
                    <a:ext cx="1426" cy="2379"/>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rc 115">
                    <a:extLst>
                      <a:ext uri="{FF2B5EF4-FFF2-40B4-BE49-F238E27FC236}">
                        <a16:creationId xmlns:a16="http://schemas.microsoft.com/office/drawing/2014/main" id="{F4F2E447-7E28-40CE-9310-E09D1DF76446}"/>
                      </a:ext>
                    </a:extLst>
                  </p:cNvPr>
                  <p:cNvSpPr>
                    <a:spLocks/>
                  </p:cNvSpPr>
                  <p:nvPr/>
                </p:nvSpPr>
                <p:spPr bwMode="hidden">
                  <a:xfrm flipH="1">
                    <a:off x="74" y="813"/>
                    <a:ext cx="2540" cy="2379"/>
                  </a:xfrm>
                  <a:custGeom>
                    <a:avLst/>
                    <a:gdLst>
                      <a:gd name="T0" fmla="*/ 0 w 36830"/>
                      <a:gd name="T1" fmla="*/ 0 h 22305"/>
                      <a:gd name="T2" fmla="*/ 0 w 36830"/>
                      <a:gd name="T3" fmla="*/ 0 h 22305"/>
                      <a:gd name="T4" fmla="*/ 0 w 36830"/>
                      <a:gd name="T5" fmla="*/ 0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0"/>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0"/>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rc 116">
                    <a:extLst>
                      <a:ext uri="{FF2B5EF4-FFF2-40B4-BE49-F238E27FC236}">
                        <a16:creationId xmlns:a16="http://schemas.microsoft.com/office/drawing/2014/main" id="{3B3885B7-D971-4A70-AB06-0A8BD2BDFC53}"/>
                      </a:ext>
                    </a:extLst>
                  </p:cNvPr>
                  <p:cNvSpPr>
                    <a:spLocks/>
                  </p:cNvSpPr>
                  <p:nvPr/>
                </p:nvSpPr>
                <p:spPr bwMode="hidden">
                  <a:xfrm flipH="1">
                    <a:off x="790" y="313"/>
                    <a:ext cx="1850" cy="2304"/>
                  </a:xfrm>
                  <a:custGeom>
                    <a:avLst/>
                    <a:gdLst>
                      <a:gd name="T0" fmla="*/ 0 w 31881"/>
                      <a:gd name="T1" fmla="*/ 0 h 21600"/>
                      <a:gd name="T2" fmla="*/ 0 w 31881"/>
                      <a:gd name="T3" fmla="*/ 0 h 21600"/>
                      <a:gd name="T4" fmla="*/ 0 w 31881"/>
                      <a:gd name="T5" fmla="*/ 0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0"/>
                          <a:pt x="18231" y="0"/>
                        </a:cubicBezTo>
                        <a:cubicBezTo>
                          <a:pt x="23204" y="0"/>
                          <a:pt x="28026" y="1716"/>
                          <a:pt x="31881" y="4859"/>
                        </a:cubicBezTo>
                      </a:path>
                      <a:path w="31881" h="21600" stroke="0" extrusionOk="0">
                        <a:moveTo>
                          <a:pt x="-1" y="10015"/>
                        </a:moveTo>
                        <a:cubicBezTo>
                          <a:pt x="3963" y="3778"/>
                          <a:pt x="10840" y="0"/>
                          <a:pt x="18231" y="0"/>
                        </a:cubicBezTo>
                        <a:cubicBezTo>
                          <a:pt x="23204" y="0"/>
                          <a:pt x="28026" y="1716"/>
                          <a:pt x="31881" y="4859"/>
                        </a:cubicBezTo>
                        <a:lnTo>
                          <a:pt x="18231" y="21600"/>
                        </a:lnTo>
                        <a:lnTo>
                          <a:pt x="-1" y="1001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rc 117">
                    <a:extLst>
                      <a:ext uri="{FF2B5EF4-FFF2-40B4-BE49-F238E27FC236}">
                        <a16:creationId xmlns:a16="http://schemas.microsoft.com/office/drawing/2014/main" id="{47550DB8-AF76-49B6-BFAE-FE1F9A9B6CE1}"/>
                      </a:ext>
                    </a:extLst>
                  </p:cNvPr>
                  <p:cNvSpPr>
                    <a:spLocks/>
                  </p:cNvSpPr>
                  <p:nvPr/>
                </p:nvSpPr>
                <p:spPr bwMode="hidden">
                  <a:xfrm>
                    <a:off x="2763" y="1281"/>
                    <a:ext cx="764" cy="2304"/>
                  </a:xfrm>
                  <a:custGeom>
                    <a:avLst/>
                    <a:gdLst>
                      <a:gd name="T0" fmla="*/ 0 w 31146"/>
                      <a:gd name="T1" fmla="*/ 0 h 21600"/>
                      <a:gd name="T2" fmla="*/ 0 w 31146"/>
                      <a:gd name="T3" fmla="*/ 0 h 21600"/>
                      <a:gd name="T4" fmla="*/ 0 w 31146"/>
                      <a:gd name="T5" fmla="*/ 0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0"/>
                          <a:pt x="13212" y="0"/>
                        </a:cubicBezTo>
                        <a:cubicBezTo>
                          <a:pt x="20409" y="0"/>
                          <a:pt x="27134" y="3585"/>
                          <a:pt x="31145" y="9561"/>
                        </a:cubicBezTo>
                      </a:path>
                      <a:path w="31146" h="21600" stroke="0" extrusionOk="0">
                        <a:moveTo>
                          <a:pt x="-1" y="4511"/>
                        </a:moveTo>
                        <a:cubicBezTo>
                          <a:pt x="3783" y="1586"/>
                          <a:pt x="8429" y="0"/>
                          <a:pt x="13212" y="0"/>
                        </a:cubicBezTo>
                        <a:cubicBezTo>
                          <a:pt x="20409" y="0"/>
                          <a:pt x="27134" y="3585"/>
                          <a:pt x="31145" y="9561"/>
                        </a:cubicBezTo>
                        <a:lnTo>
                          <a:pt x="13212" y="21600"/>
                        </a:lnTo>
                        <a:lnTo>
                          <a:pt x="-1" y="4511"/>
                        </a:lnTo>
                        <a:close/>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Freeform 118">
                    <a:extLst>
                      <a:ext uri="{FF2B5EF4-FFF2-40B4-BE49-F238E27FC236}">
                        <a16:creationId xmlns:a16="http://schemas.microsoft.com/office/drawing/2014/main" id="{AD831B87-B02B-44F5-9B1B-003A674B26B2}"/>
                      </a:ext>
                    </a:extLst>
                  </p:cNvPr>
                  <p:cNvSpPr>
                    <a:spLocks/>
                  </p:cNvSpPr>
                  <p:nvPr/>
                </p:nvSpPr>
                <p:spPr bwMode="hidden">
                  <a:xfrm flipH="1">
                    <a:off x="1800" y="438"/>
                    <a:ext cx="418" cy="1524"/>
                  </a:xfrm>
                  <a:custGeom>
                    <a:avLst/>
                    <a:gdLst>
                      <a:gd name="T0" fmla="*/ 0 w 776"/>
                      <a:gd name="T1" fmla="*/ 5 h 2368"/>
                      <a:gd name="T2" fmla="*/ 6 w 776"/>
                      <a:gd name="T3" fmla="*/ 1 h 2368"/>
                      <a:gd name="T4" fmla="*/ 2 w 776"/>
                      <a:gd name="T5" fmla="*/ 11 h 2368"/>
                      <a:gd name="T6" fmla="*/ 8 w 776"/>
                      <a:gd name="T7" fmla="*/ 11 h 2368"/>
                      <a:gd name="T8" fmla="*/ 5 w 776"/>
                      <a:gd name="T9" fmla="*/ 21 h 2368"/>
                      <a:gd name="T10" fmla="*/ 9 w 776"/>
                      <a:gd name="T11" fmla="*/ 25 h 2368"/>
                      <a:gd name="T12" fmla="*/ 7 w 776"/>
                      <a:gd name="T13" fmla="*/ 32 h 2368"/>
                      <a:gd name="T14" fmla="*/ 12 w 776"/>
                      <a:gd name="T15" fmla="*/ 35 h 2368"/>
                      <a:gd name="T16" fmla="*/ 9 w 776"/>
                      <a:gd name="T17" fmla="*/ 42 h 2368"/>
                      <a:gd name="T18" fmla="*/ 13 w 776"/>
                      <a:gd name="T19" fmla="*/ 46 h 2368"/>
                      <a:gd name="T20" fmla="*/ 12 w 776"/>
                      <a:gd name="T21" fmla="*/ 52 h 2368"/>
                      <a:gd name="T22" fmla="*/ 14 w 776"/>
                      <a:gd name="T23" fmla="*/ 59 h 2368"/>
                      <a:gd name="T24" fmla="*/ 14 w 776"/>
                      <a:gd name="T25" fmla="*/ 66 h 2368"/>
                      <a:gd name="T26" fmla="*/ 17 w 776"/>
                      <a:gd name="T27" fmla="*/ 76 h 2368"/>
                      <a:gd name="T28" fmla="*/ 15 w 776"/>
                      <a:gd name="T29" fmla="*/ 87 h 2368"/>
                      <a:gd name="T30" fmla="*/ 18 w 776"/>
                      <a:gd name="T31" fmla="*/ 93 h 2368"/>
                      <a:gd name="T32" fmla="*/ 17 w 776"/>
                      <a:gd name="T33" fmla="*/ 104 h 2368"/>
                      <a:gd name="T34" fmla="*/ 18 w 776"/>
                      <a:gd name="T35" fmla="*/ 114 h 2368"/>
                      <a:gd name="T36" fmla="*/ 17 w 776"/>
                      <a:gd name="T37" fmla="*/ 120 h 2368"/>
                      <a:gd name="T38" fmla="*/ 19 w 776"/>
                      <a:gd name="T39" fmla="*/ 131 h 2368"/>
                      <a:gd name="T40" fmla="*/ 18 w 776"/>
                      <a:gd name="T41" fmla="*/ 141 h 2368"/>
                      <a:gd name="T42" fmla="*/ 19 w 776"/>
                      <a:gd name="T43" fmla="*/ 154 h 2368"/>
                      <a:gd name="T44" fmla="*/ 18 w 776"/>
                      <a:gd name="T45" fmla="*/ 158 h 2368"/>
                      <a:gd name="T46" fmla="*/ 19 w 776"/>
                      <a:gd name="T47" fmla="*/ 1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Freeform 119">
                  <a:extLst>
                    <a:ext uri="{FF2B5EF4-FFF2-40B4-BE49-F238E27FC236}">
                      <a16:creationId xmlns:a16="http://schemas.microsoft.com/office/drawing/2014/main" id="{A78222E6-01F6-48EE-A723-3683CD9D24E5}"/>
                    </a:ext>
                  </a:extLst>
                </p:cNvPr>
                <p:cNvSpPr>
                  <a:spLocks/>
                </p:cNvSpPr>
                <p:nvPr/>
              </p:nvSpPr>
              <p:spPr bwMode="hidden">
                <a:xfrm rot="-1346631">
                  <a:off x="3280" y="1529"/>
                  <a:ext cx="442" cy="837"/>
                </a:xfrm>
                <a:custGeom>
                  <a:avLst/>
                  <a:gdLst>
                    <a:gd name="T0" fmla="*/ 0 w 776"/>
                    <a:gd name="T1" fmla="*/ 0 h 2368"/>
                    <a:gd name="T2" fmla="*/ 8 w 776"/>
                    <a:gd name="T3" fmla="*/ 0 h 2368"/>
                    <a:gd name="T4" fmla="*/ 3 w 776"/>
                    <a:gd name="T5" fmla="*/ 0 h 2368"/>
                    <a:gd name="T6" fmla="*/ 11 w 776"/>
                    <a:gd name="T7" fmla="*/ 0 h 2368"/>
                    <a:gd name="T8" fmla="*/ 6 w 776"/>
                    <a:gd name="T9" fmla="*/ 1 h 2368"/>
                    <a:gd name="T10" fmla="*/ 13 w 776"/>
                    <a:gd name="T11" fmla="*/ 1 h 2368"/>
                    <a:gd name="T12" fmla="*/ 10 w 776"/>
                    <a:gd name="T13" fmla="*/ 1 h 2368"/>
                    <a:gd name="T14" fmla="*/ 16 w 776"/>
                    <a:gd name="T15" fmla="*/ 1 h 2368"/>
                    <a:gd name="T16" fmla="*/ 13 w 776"/>
                    <a:gd name="T17" fmla="*/ 1 h 2368"/>
                    <a:gd name="T18" fmla="*/ 18 w 776"/>
                    <a:gd name="T19" fmla="*/ 1 h 2368"/>
                    <a:gd name="T20" fmla="*/ 16 w 776"/>
                    <a:gd name="T21" fmla="*/ 1 h 2368"/>
                    <a:gd name="T22" fmla="*/ 20 w 776"/>
                    <a:gd name="T23" fmla="*/ 2 h 2368"/>
                    <a:gd name="T24" fmla="*/ 20 w 776"/>
                    <a:gd name="T25" fmla="*/ 2 h 2368"/>
                    <a:gd name="T26" fmla="*/ 23 w 776"/>
                    <a:gd name="T27" fmla="*/ 2 h 2368"/>
                    <a:gd name="T28" fmla="*/ 22 w 776"/>
                    <a:gd name="T29" fmla="*/ 2 h 2368"/>
                    <a:gd name="T30" fmla="*/ 24 w 776"/>
                    <a:gd name="T31" fmla="*/ 2 h 2368"/>
                    <a:gd name="T32" fmla="*/ 23 w 776"/>
                    <a:gd name="T33" fmla="*/ 3 h 2368"/>
                    <a:gd name="T34" fmla="*/ 24 w 776"/>
                    <a:gd name="T35" fmla="*/ 3 h 2368"/>
                    <a:gd name="T36" fmla="*/ 23 w 776"/>
                    <a:gd name="T37" fmla="*/ 4 h 2368"/>
                    <a:gd name="T38" fmla="*/ 26 w 776"/>
                    <a:gd name="T39" fmla="*/ 4 h 2368"/>
                    <a:gd name="T40" fmla="*/ 24 w 776"/>
                    <a:gd name="T41" fmla="*/ 4 h 2368"/>
                    <a:gd name="T42" fmla="*/ 26 w 776"/>
                    <a:gd name="T43" fmla="*/ 4 h 2368"/>
                    <a:gd name="T44" fmla="*/ 24 w 776"/>
                    <a:gd name="T45" fmla="*/ 4 h 2368"/>
                    <a:gd name="T46" fmla="*/ 26 w 776"/>
                    <a:gd name="T47" fmla="*/ 5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 name="Group 120">
              <a:extLst>
                <a:ext uri="{FF2B5EF4-FFF2-40B4-BE49-F238E27FC236}">
                  <a16:creationId xmlns:a16="http://schemas.microsoft.com/office/drawing/2014/main" id="{90F8E582-E455-4FB3-B326-4DC4152AD00A}"/>
                </a:ext>
              </a:extLst>
            </p:cNvPr>
            <p:cNvGrpSpPr>
              <a:grpSpLocks/>
            </p:cNvGrpSpPr>
            <p:nvPr/>
          </p:nvGrpSpPr>
          <p:grpSpPr bwMode="auto">
            <a:xfrm>
              <a:off x="1476" y="449"/>
              <a:ext cx="4038" cy="2966"/>
              <a:chOff x="210" y="337"/>
              <a:chExt cx="5198" cy="3818"/>
            </a:xfrm>
          </p:grpSpPr>
          <p:sp>
            <p:nvSpPr>
              <p:cNvPr id="8" name="Freeform 121">
                <a:extLst>
                  <a:ext uri="{FF2B5EF4-FFF2-40B4-BE49-F238E27FC236}">
                    <a16:creationId xmlns:a16="http://schemas.microsoft.com/office/drawing/2014/main" id="{68EEF1C8-F83D-4840-ADD1-F8BE530544CC}"/>
                  </a:ext>
                </a:extLst>
              </p:cNvPr>
              <p:cNvSpPr>
                <a:spLocks/>
              </p:cNvSpPr>
              <p:nvPr/>
            </p:nvSpPr>
            <p:spPr bwMode="hidden">
              <a:xfrm flipH="1">
                <a:off x="1934" y="2382"/>
                <a:ext cx="485" cy="1479"/>
              </a:xfrm>
              <a:custGeom>
                <a:avLst/>
                <a:gdLst>
                  <a:gd name="T0" fmla="*/ 0 w 776"/>
                  <a:gd name="T1" fmla="*/ 4 h 2368"/>
                  <a:gd name="T2" fmla="*/ 14 w 776"/>
                  <a:gd name="T3" fmla="*/ 1 h 2368"/>
                  <a:gd name="T4" fmla="*/ 6 w 776"/>
                  <a:gd name="T5" fmla="*/ 9 h 2368"/>
                  <a:gd name="T6" fmla="*/ 20 w 776"/>
                  <a:gd name="T7" fmla="*/ 9 h 2368"/>
                  <a:gd name="T8" fmla="*/ 11 w 776"/>
                  <a:gd name="T9" fmla="*/ 18 h 2368"/>
                  <a:gd name="T10" fmla="*/ 23 w 776"/>
                  <a:gd name="T11" fmla="*/ 21 h 2368"/>
                  <a:gd name="T12" fmla="*/ 18 w 776"/>
                  <a:gd name="T13" fmla="*/ 26 h 2368"/>
                  <a:gd name="T14" fmla="*/ 29 w 776"/>
                  <a:gd name="T15" fmla="*/ 29 h 2368"/>
                  <a:gd name="T16" fmla="*/ 23 w 776"/>
                  <a:gd name="T17" fmla="*/ 35 h 2368"/>
                  <a:gd name="T18" fmla="*/ 32 w 776"/>
                  <a:gd name="T19" fmla="*/ 38 h 2368"/>
                  <a:gd name="T20" fmla="*/ 29 w 776"/>
                  <a:gd name="T21" fmla="*/ 44 h 2368"/>
                  <a:gd name="T22" fmla="*/ 34 w 776"/>
                  <a:gd name="T23" fmla="*/ 49 h 2368"/>
                  <a:gd name="T24" fmla="*/ 34 w 776"/>
                  <a:gd name="T25" fmla="*/ 55 h 2368"/>
                  <a:gd name="T26" fmla="*/ 40 w 776"/>
                  <a:gd name="T27" fmla="*/ 64 h 2368"/>
                  <a:gd name="T28" fmla="*/ 38 w 776"/>
                  <a:gd name="T29" fmla="*/ 72 h 2368"/>
                  <a:gd name="T30" fmla="*/ 43 w 776"/>
                  <a:gd name="T31" fmla="*/ 78 h 2368"/>
                  <a:gd name="T32" fmla="*/ 40 w 776"/>
                  <a:gd name="T33" fmla="*/ 87 h 2368"/>
                  <a:gd name="T34" fmla="*/ 43 w 776"/>
                  <a:gd name="T35" fmla="*/ 95 h 2368"/>
                  <a:gd name="T36" fmla="*/ 40 w 776"/>
                  <a:gd name="T37" fmla="*/ 101 h 2368"/>
                  <a:gd name="T38" fmla="*/ 46 w 776"/>
                  <a:gd name="T39" fmla="*/ 109 h 2368"/>
                  <a:gd name="T40" fmla="*/ 43 w 776"/>
                  <a:gd name="T41" fmla="*/ 118 h 2368"/>
                  <a:gd name="T42" fmla="*/ 46 w 776"/>
                  <a:gd name="T43" fmla="*/ 129 h 2368"/>
                  <a:gd name="T44" fmla="*/ 43 w 776"/>
                  <a:gd name="T45" fmla="*/ 132 h 2368"/>
                  <a:gd name="T46" fmla="*/ 46 w 776"/>
                  <a:gd name="T47" fmla="*/ 14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rc 122">
                <a:extLst>
                  <a:ext uri="{FF2B5EF4-FFF2-40B4-BE49-F238E27FC236}">
                    <a16:creationId xmlns:a16="http://schemas.microsoft.com/office/drawing/2014/main" id="{77FE4F9D-D408-489A-A5A7-A100BF34EA54}"/>
                  </a:ext>
                </a:extLst>
              </p:cNvPr>
              <p:cNvSpPr>
                <a:spLocks/>
              </p:cNvSpPr>
              <p:nvPr/>
            </p:nvSpPr>
            <p:spPr bwMode="hidden">
              <a:xfrm flipH="1">
                <a:off x="1054" y="1851"/>
                <a:ext cx="2122" cy="2304"/>
              </a:xfrm>
              <a:custGeom>
                <a:avLst/>
                <a:gdLst>
                  <a:gd name="T0" fmla="*/ 0 w 21600"/>
                  <a:gd name="T1" fmla="*/ 0 h 21602"/>
                  <a:gd name="T2" fmla="*/ 0 w 21600"/>
                  <a:gd name="T3" fmla="*/ 0 h 21602"/>
                  <a:gd name="T4" fmla="*/ 0 w 21600"/>
                  <a:gd name="T5" fmla="*/ 0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123">
                <a:extLst>
                  <a:ext uri="{FF2B5EF4-FFF2-40B4-BE49-F238E27FC236}">
                    <a16:creationId xmlns:a16="http://schemas.microsoft.com/office/drawing/2014/main" id="{7CEB2BF9-BD5D-4C4F-8C3B-9D26901A3039}"/>
                  </a:ext>
                </a:extLst>
              </p:cNvPr>
              <p:cNvSpPr>
                <a:spLocks/>
              </p:cNvSpPr>
              <p:nvPr/>
            </p:nvSpPr>
            <p:spPr bwMode="hidden">
              <a:xfrm flipH="1">
                <a:off x="1266" y="1480"/>
                <a:ext cx="1244" cy="2379"/>
              </a:xfrm>
              <a:custGeom>
                <a:avLst/>
                <a:gdLst>
                  <a:gd name="T0" fmla="*/ 0 w 28940"/>
                  <a:gd name="T1" fmla="*/ 0 h 22305"/>
                  <a:gd name="T2" fmla="*/ 0 w 28940"/>
                  <a:gd name="T3" fmla="*/ 0 h 22305"/>
                  <a:gd name="T4" fmla="*/ 0 w 28940"/>
                  <a:gd name="T5" fmla="*/ 0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0"/>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0"/>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rc 124">
                <a:extLst>
                  <a:ext uri="{FF2B5EF4-FFF2-40B4-BE49-F238E27FC236}">
                    <a16:creationId xmlns:a16="http://schemas.microsoft.com/office/drawing/2014/main" id="{0FC04CEA-A9A5-4744-BF8B-0DD8C5C289FF}"/>
                  </a:ext>
                </a:extLst>
              </p:cNvPr>
              <p:cNvSpPr>
                <a:spLocks/>
              </p:cNvSpPr>
              <p:nvPr/>
            </p:nvSpPr>
            <p:spPr bwMode="hidden">
              <a:xfrm flipH="1">
                <a:off x="210" y="1168"/>
                <a:ext cx="2376" cy="2379"/>
              </a:xfrm>
              <a:custGeom>
                <a:avLst/>
                <a:gdLst>
                  <a:gd name="T0" fmla="*/ 0 w 34455"/>
                  <a:gd name="T1" fmla="*/ 0 h 22305"/>
                  <a:gd name="T2" fmla="*/ 0 w 34455"/>
                  <a:gd name="T3" fmla="*/ 0 h 22305"/>
                  <a:gd name="T4" fmla="*/ 0 w 34455"/>
                  <a:gd name="T5" fmla="*/ 0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0"/>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0"/>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rc 125">
                <a:extLst>
                  <a:ext uri="{FF2B5EF4-FFF2-40B4-BE49-F238E27FC236}">
                    <a16:creationId xmlns:a16="http://schemas.microsoft.com/office/drawing/2014/main" id="{49C5A04E-D36F-49D7-98F6-EAFFF3B92E7E}"/>
                  </a:ext>
                </a:extLst>
              </p:cNvPr>
              <p:cNvSpPr>
                <a:spLocks/>
              </p:cNvSpPr>
              <p:nvPr/>
            </p:nvSpPr>
            <p:spPr bwMode="hidden">
              <a:xfrm>
                <a:off x="2840" y="1503"/>
                <a:ext cx="381" cy="2379"/>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rc 126">
                <a:extLst>
                  <a:ext uri="{FF2B5EF4-FFF2-40B4-BE49-F238E27FC236}">
                    <a16:creationId xmlns:a16="http://schemas.microsoft.com/office/drawing/2014/main" id="{0A43E164-6943-4A70-8450-C965997627F4}"/>
                  </a:ext>
                </a:extLst>
              </p:cNvPr>
              <p:cNvSpPr>
                <a:spLocks/>
              </p:cNvSpPr>
              <p:nvPr/>
            </p:nvSpPr>
            <p:spPr bwMode="hidden">
              <a:xfrm>
                <a:off x="2940" y="1492"/>
                <a:ext cx="1004" cy="2379"/>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27">
                <a:extLst>
                  <a:ext uri="{FF2B5EF4-FFF2-40B4-BE49-F238E27FC236}">
                    <a16:creationId xmlns:a16="http://schemas.microsoft.com/office/drawing/2014/main" id="{243C6CA0-F10A-48D0-941F-9BF86853776C}"/>
                  </a:ext>
                </a:extLst>
              </p:cNvPr>
              <p:cNvSpPr>
                <a:spLocks/>
              </p:cNvSpPr>
              <p:nvPr/>
            </p:nvSpPr>
            <p:spPr bwMode="hidden">
              <a:xfrm>
                <a:off x="3301" y="2635"/>
                <a:ext cx="485" cy="1479"/>
              </a:xfrm>
              <a:custGeom>
                <a:avLst/>
                <a:gdLst>
                  <a:gd name="T0" fmla="*/ 0 w 776"/>
                  <a:gd name="T1" fmla="*/ 4 h 2368"/>
                  <a:gd name="T2" fmla="*/ 14 w 776"/>
                  <a:gd name="T3" fmla="*/ 1 h 2368"/>
                  <a:gd name="T4" fmla="*/ 6 w 776"/>
                  <a:gd name="T5" fmla="*/ 9 h 2368"/>
                  <a:gd name="T6" fmla="*/ 20 w 776"/>
                  <a:gd name="T7" fmla="*/ 9 h 2368"/>
                  <a:gd name="T8" fmla="*/ 11 w 776"/>
                  <a:gd name="T9" fmla="*/ 18 h 2368"/>
                  <a:gd name="T10" fmla="*/ 23 w 776"/>
                  <a:gd name="T11" fmla="*/ 21 h 2368"/>
                  <a:gd name="T12" fmla="*/ 18 w 776"/>
                  <a:gd name="T13" fmla="*/ 26 h 2368"/>
                  <a:gd name="T14" fmla="*/ 29 w 776"/>
                  <a:gd name="T15" fmla="*/ 29 h 2368"/>
                  <a:gd name="T16" fmla="*/ 23 w 776"/>
                  <a:gd name="T17" fmla="*/ 35 h 2368"/>
                  <a:gd name="T18" fmla="*/ 32 w 776"/>
                  <a:gd name="T19" fmla="*/ 38 h 2368"/>
                  <a:gd name="T20" fmla="*/ 29 w 776"/>
                  <a:gd name="T21" fmla="*/ 44 h 2368"/>
                  <a:gd name="T22" fmla="*/ 34 w 776"/>
                  <a:gd name="T23" fmla="*/ 49 h 2368"/>
                  <a:gd name="T24" fmla="*/ 34 w 776"/>
                  <a:gd name="T25" fmla="*/ 55 h 2368"/>
                  <a:gd name="T26" fmla="*/ 40 w 776"/>
                  <a:gd name="T27" fmla="*/ 64 h 2368"/>
                  <a:gd name="T28" fmla="*/ 38 w 776"/>
                  <a:gd name="T29" fmla="*/ 72 h 2368"/>
                  <a:gd name="T30" fmla="*/ 43 w 776"/>
                  <a:gd name="T31" fmla="*/ 78 h 2368"/>
                  <a:gd name="T32" fmla="*/ 40 w 776"/>
                  <a:gd name="T33" fmla="*/ 87 h 2368"/>
                  <a:gd name="T34" fmla="*/ 43 w 776"/>
                  <a:gd name="T35" fmla="*/ 95 h 2368"/>
                  <a:gd name="T36" fmla="*/ 40 w 776"/>
                  <a:gd name="T37" fmla="*/ 101 h 2368"/>
                  <a:gd name="T38" fmla="*/ 46 w 776"/>
                  <a:gd name="T39" fmla="*/ 109 h 2368"/>
                  <a:gd name="T40" fmla="*/ 43 w 776"/>
                  <a:gd name="T41" fmla="*/ 118 h 2368"/>
                  <a:gd name="T42" fmla="*/ 46 w 776"/>
                  <a:gd name="T43" fmla="*/ 129 h 2368"/>
                  <a:gd name="T44" fmla="*/ 43 w 776"/>
                  <a:gd name="T45" fmla="*/ 132 h 2368"/>
                  <a:gd name="T46" fmla="*/ 46 w 776"/>
                  <a:gd name="T47" fmla="*/ 14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128">
                <a:extLst>
                  <a:ext uri="{FF2B5EF4-FFF2-40B4-BE49-F238E27FC236}">
                    <a16:creationId xmlns:a16="http://schemas.microsoft.com/office/drawing/2014/main" id="{1A4FC1F6-1543-488B-AD72-4CCD2BFEA287}"/>
                  </a:ext>
                </a:extLst>
              </p:cNvPr>
              <p:cNvSpPr>
                <a:spLocks/>
              </p:cNvSpPr>
              <p:nvPr/>
            </p:nvSpPr>
            <p:spPr bwMode="hidden">
              <a:xfrm rot="19660755" flipV="1">
                <a:off x="2546" y="2150"/>
                <a:ext cx="442" cy="837"/>
              </a:xfrm>
              <a:custGeom>
                <a:avLst/>
                <a:gdLst>
                  <a:gd name="T0" fmla="*/ 0 w 776"/>
                  <a:gd name="T1" fmla="*/ 0 h 2368"/>
                  <a:gd name="T2" fmla="*/ 8 w 776"/>
                  <a:gd name="T3" fmla="*/ 0 h 2368"/>
                  <a:gd name="T4" fmla="*/ 3 w 776"/>
                  <a:gd name="T5" fmla="*/ 0 h 2368"/>
                  <a:gd name="T6" fmla="*/ 11 w 776"/>
                  <a:gd name="T7" fmla="*/ 0 h 2368"/>
                  <a:gd name="T8" fmla="*/ 6 w 776"/>
                  <a:gd name="T9" fmla="*/ 1 h 2368"/>
                  <a:gd name="T10" fmla="*/ 13 w 776"/>
                  <a:gd name="T11" fmla="*/ 1 h 2368"/>
                  <a:gd name="T12" fmla="*/ 10 w 776"/>
                  <a:gd name="T13" fmla="*/ 1 h 2368"/>
                  <a:gd name="T14" fmla="*/ 16 w 776"/>
                  <a:gd name="T15" fmla="*/ 1 h 2368"/>
                  <a:gd name="T16" fmla="*/ 13 w 776"/>
                  <a:gd name="T17" fmla="*/ 1 h 2368"/>
                  <a:gd name="T18" fmla="*/ 18 w 776"/>
                  <a:gd name="T19" fmla="*/ 1 h 2368"/>
                  <a:gd name="T20" fmla="*/ 16 w 776"/>
                  <a:gd name="T21" fmla="*/ 1 h 2368"/>
                  <a:gd name="T22" fmla="*/ 20 w 776"/>
                  <a:gd name="T23" fmla="*/ 2 h 2368"/>
                  <a:gd name="T24" fmla="*/ 20 w 776"/>
                  <a:gd name="T25" fmla="*/ 2 h 2368"/>
                  <a:gd name="T26" fmla="*/ 23 w 776"/>
                  <a:gd name="T27" fmla="*/ 2 h 2368"/>
                  <a:gd name="T28" fmla="*/ 22 w 776"/>
                  <a:gd name="T29" fmla="*/ 2 h 2368"/>
                  <a:gd name="T30" fmla="*/ 24 w 776"/>
                  <a:gd name="T31" fmla="*/ 2 h 2368"/>
                  <a:gd name="T32" fmla="*/ 23 w 776"/>
                  <a:gd name="T33" fmla="*/ 3 h 2368"/>
                  <a:gd name="T34" fmla="*/ 24 w 776"/>
                  <a:gd name="T35" fmla="*/ 3 h 2368"/>
                  <a:gd name="T36" fmla="*/ 23 w 776"/>
                  <a:gd name="T37" fmla="*/ 4 h 2368"/>
                  <a:gd name="T38" fmla="*/ 26 w 776"/>
                  <a:gd name="T39" fmla="*/ 4 h 2368"/>
                  <a:gd name="T40" fmla="*/ 24 w 776"/>
                  <a:gd name="T41" fmla="*/ 4 h 2368"/>
                  <a:gd name="T42" fmla="*/ 26 w 776"/>
                  <a:gd name="T43" fmla="*/ 4 h 2368"/>
                  <a:gd name="T44" fmla="*/ 24 w 776"/>
                  <a:gd name="T45" fmla="*/ 4 h 2368"/>
                  <a:gd name="T46" fmla="*/ 26 w 776"/>
                  <a:gd name="T47" fmla="*/ 5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129">
                <a:extLst>
                  <a:ext uri="{FF2B5EF4-FFF2-40B4-BE49-F238E27FC236}">
                    <a16:creationId xmlns:a16="http://schemas.microsoft.com/office/drawing/2014/main" id="{0BCE52A4-FA10-458A-914F-4B226E9B5A4E}"/>
                  </a:ext>
                </a:extLst>
              </p:cNvPr>
              <p:cNvSpPr>
                <a:spLocks/>
              </p:cNvSpPr>
              <p:nvPr/>
            </p:nvSpPr>
            <p:spPr bwMode="hidden">
              <a:xfrm flipH="1">
                <a:off x="489" y="2504"/>
                <a:ext cx="1085" cy="1524"/>
              </a:xfrm>
              <a:custGeom>
                <a:avLst/>
                <a:gdLst>
                  <a:gd name="T0" fmla="*/ 0 w 776"/>
                  <a:gd name="T1" fmla="*/ 5 h 2368"/>
                  <a:gd name="T2" fmla="*/ 1797 w 776"/>
                  <a:gd name="T3" fmla="*/ 1 h 2368"/>
                  <a:gd name="T4" fmla="*/ 713 w 776"/>
                  <a:gd name="T5" fmla="*/ 11 h 2368"/>
                  <a:gd name="T6" fmla="*/ 2513 w 776"/>
                  <a:gd name="T7" fmla="*/ 11 h 2368"/>
                  <a:gd name="T8" fmla="*/ 1433 w 776"/>
                  <a:gd name="T9" fmla="*/ 21 h 2368"/>
                  <a:gd name="T10" fmla="*/ 2870 w 776"/>
                  <a:gd name="T11" fmla="*/ 25 h 2368"/>
                  <a:gd name="T12" fmla="*/ 2150 w 776"/>
                  <a:gd name="T13" fmla="*/ 32 h 2368"/>
                  <a:gd name="T14" fmla="*/ 3585 w 776"/>
                  <a:gd name="T15" fmla="*/ 35 h 2368"/>
                  <a:gd name="T16" fmla="*/ 2870 w 776"/>
                  <a:gd name="T17" fmla="*/ 42 h 2368"/>
                  <a:gd name="T18" fmla="*/ 3946 w 776"/>
                  <a:gd name="T19" fmla="*/ 46 h 2368"/>
                  <a:gd name="T20" fmla="*/ 3585 w 776"/>
                  <a:gd name="T21" fmla="*/ 52 h 2368"/>
                  <a:gd name="T22" fmla="*/ 4302 w 776"/>
                  <a:gd name="T23" fmla="*/ 59 h 2368"/>
                  <a:gd name="T24" fmla="*/ 4302 w 776"/>
                  <a:gd name="T25" fmla="*/ 66 h 2368"/>
                  <a:gd name="T26" fmla="*/ 5021 w 776"/>
                  <a:gd name="T27" fmla="*/ 76 h 2368"/>
                  <a:gd name="T28" fmla="*/ 4659 w 776"/>
                  <a:gd name="T29" fmla="*/ 87 h 2368"/>
                  <a:gd name="T30" fmla="*/ 5382 w 776"/>
                  <a:gd name="T31" fmla="*/ 93 h 2368"/>
                  <a:gd name="T32" fmla="*/ 5021 w 776"/>
                  <a:gd name="T33" fmla="*/ 104 h 2368"/>
                  <a:gd name="T34" fmla="*/ 5382 w 776"/>
                  <a:gd name="T35" fmla="*/ 114 h 2368"/>
                  <a:gd name="T36" fmla="*/ 5021 w 776"/>
                  <a:gd name="T37" fmla="*/ 120 h 2368"/>
                  <a:gd name="T38" fmla="*/ 5740 w 776"/>
                  <a:gd name="T39" fmla="*/ 131 h 2368"/>
                  <a:gd name="T40" fmla="*/ 5382 w 776"/>
                  <a:gd name="T41" fmla="*/ 141 h 2368"/>
                  <a:gd name="T42" fmla="*/ 5740 w 776"/>
                  <a:gd name="T43" fmla="*/ 154 h 2368"/>
                  <a:gd name="T44" fmla="*/ 5382 w 776"/>
                  <a:gd name="T45" fmla="*/ 158 h 2368"/>
                  <a:gd name="T46" fmla="*/ 5740 w 776"/>
                  <a:gd name="T47" fmla="*/ 1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130">
                <a:extLst>
                  <a:ext uri="{FF2B5EF4-FFF2-40B4-BE49-F238E27FC236}">
                    <a16:creationId xmlns:a16="http://schemas.microsoft.com/office/drawing/2014/main" id="{33A5523C-96B3-4E86-B6D0-A8DA888ADA0C}"/>
                  </a:ext>
                </a:extLst>
              </p:cNvPr>
              <p:cNvSpPr>
                <a:spLocks/>
              </p:cNvSpPr>
              <p:nvPr/>
            </p:nvSpPr>
            <p:spPr bwMode="hidden">
              <a:xfrm flipH="1">
                <a:off x="1000" y="893"/>
                <a:ext cx="696" cy="1524"/>
              </a:xfrm>
              <a:custGeom>
                <a:avLst/>
                <a:gdLst>
                  <a:gd name="T0" fmla="*/ 0 w 776"/>
                  <a:gd name="T1" fmla="*/ 5 h 2368"/>
                  <a:gd name="T2" fmla="*/ 125 w 776"/>
                  <a:gd name="T3" fmla="*/ 1 h 2368"/>
                  <a:gd name="T4" fmla="*/ 50 w 776"/>
                  <a:gd name="T5" fmla="*/ 11 h 2368"/>
                  <a:gd name="T6" fmla="*/ 175 w 776"/>
                  <a:gd name="T7" fmla="*/ 11 h 2368"/>
                  <a:gd name="T8" fmla="*/ 100 w 776"/>
                  <a:gd name="T9" fmla="*/ 21 h 2368"/>
                  <a:gd name="T10" fmla="*/ 199 w 776"/>
                  <a:gd name="T11" fmla="*/ 25 h 2368"/>
                  <a:gd name="T12" fmla="*/ 150 w 776"/>
                  <a:gd name="T13" fmla="*/ 32 h 2368"/>
                  <a:gd name="T14" fmla="*/ 250 w 776"/>
                  <a:gd name="T15" fmla="*/ 35 h 2368"/>
                  <a:gd name="T16" fmla="*/ 199 w 776"/>
                  <a:gd name="T17" fmla="*/ 42 h 2368"/>
                  <a:gd name="T18" fmla="*/ 275 w 776"/>
                  <a:gd name="T19" fmla="*/ 46 h 2368"/>
                  <a:gd name="T20" fmla="*/ 250 w 776"/>
                  <a:gd name="T21" fmla="*/ 52 h 2368"/>
                  <a:gd name="T22" fmla="*/ 300 w 776"/>
                  <a:gd name="T23" fmla="*/ 59 h 2368"/>
                  <a:gd name="T24" fmla="*/ 300 w 776"/>
                  <a:gd name="T25" fmla="*/ 66 h 2368"/>
                  <a:gd name="T26" fmla="*/ 350 w 776"/>
                  <a:gd name="T27" fmla="*/ 76 h 2368"/>
                  <a:gd name="T28" fmla="*/ 325 w 776"/>
                  <a:gd name="T29" fmla="*/ 87 h 2368"/>
                  <a:gd name="T30" fmla="*/ 374 w 776"/>
                  <a:gd name="T31" fmla="*/ 93 h 2368"/>
                  <a:gd name="T32" fmla="*/ 350 w 776"/>
                  <a:gd name="T33" fmla="*/ 104 h 2368"/>
                  <a:gd name="T34" fmla="*/ 374 w 776"/>
                  <a:gd name="T35" fmla="*/ 114 h 2368"/>
                  <a:gd name="T36" fmla="*/ 350 w 776"/>
                  <a:gd name="T37" fmla="*/ 120 h 2368"/>
                  <a:gd name="T38" fmla="*/ 400 w 776"/>
                  <a:gd name="T39" fmla="*/ 131 h 2368"/>
                  <a:gd name="T40" fmla="*/ 374 w 776"/>
                  <a:gd name="T41" fmla="*/ 141 h 2368"/>
                  <a:gd name="T42" fmla="*/ 400 w 776"/>
                  <a:gd name="T43" fmla="*/ 154 h 2368"/>
                  <a:gd name="T44" fmla="*/ 374 w 776"/>
                  <a:gd name="T45" fmla="*/ 158 h 2368"/>
                  <a:gd name="T46" fmla="*/ 400 w 776"/>
                  <a:gd name="T47" fmla="*/ 1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131">
                <a:extLst>
                  <a:ext uri="{FF2B5EF4-FFF2-40B4-BE49-F238E27FC236}">
                    <a16:creationId xmlns:a16="http://schemas.microsoft.com/office/drawing/2014/main" id="{22553EF3-881F-429A-97B5-BE9F8D6142AB}"/>
                  </a:ext>
                </a:extLst>
              </p:cNvPr>
              <p:cNvSpPr>
                <a:spLocks/>
              </p:cNvSpPr>
              <p:nvPr/>
            </p:nvSpPr>
            <p:spPr bwMode="hidden">
              <a:xfrm>
                <a:off x="4401" y="2280"/>
                <a:ext cx="1007" cy="1601"/>
              </a:xfrm>
              <a:custGeom>
                <a:avLst/>
                <a:gdLst>
                  <a:gd name="T0" fmla="*/ 0 w 776"/>
                  <a:gd name="T1" fmla="*/ 6 h 2368"/>
                  <a:gd name="T2" fmla="*/ 1145 w 776"/>
                  <a:gd name="T3" fmla="*/ 1 h 2368"/>
                  <a:gd name="T4" fmla="*/ 459 w 776"/>
                  <a:gd name="T5" fmla="*/ 15 h 2368"/>
                  <a:gd name="T6" fmla="*/ 1603 w 776"/>
                  <a:gd name="T7" fmla="*/ 15 h 2368"/>
                  <a:gd name="T8" fmla="*/ 916 w 776"/>
                  <a:gd name="T9" fmla="*/ 29 h 2368"/>
                  <a:gd name="T10" fmla="*/ 1831 w 776"/>
                  <a:gd name="T11" fmla="*/ 34 h 2368"/>
                  <a:gd name="T12" fmla="*/ 1374 w 776"/>
                  <a:gd name="T13" fmla="*/ 43 h 2368"/>
                  <a:gd name="T14" fmla="*/ 2292 w 776"/>
                  <a:gd name="T15" fmla="*/ 47 h 2368"/>
                  <a:gd name="T16" fmla="*/ 1831 w 776"/>
                  <a:gd name="T17" fmla="*/ 57 h 2368"/>
                  <a:gd name="T18" fmla="*/ 2523 w 776"/>
                  <a:gd name="T19" fmla="*/ 62 h 2368"/>
                  <a:gd name="T20" fmla="*/ 2292 w 776"/>
                  <a:gd name="T21" fmla="*/ 70 h 2368"/>
                  <a:gd name="T22" fmla="*/ 2747 w 776"/>
                  <a:gd name="T23" fmla="*/ 80 h 2368"/>
                  <a:gd name="T24" fmla="*/ 2747 w 776"/>
                  <a:gd name="T25" fmla="*/ 89 h 2368"/>
                  <a:gd name="T26" fmla="*/ 3209 w 776"/>
                  <a:gd name="T27" fmla="*/ 102 h 2368"/>
                  <a:gd name="T28" fmla="*/ 2981 w 776"/>
                  <a:gd name="T29" fmla="*/ 116 h 2368"/>
                  <a:gd name="T30" fmla="*/ 3438 w 776"/>
                  <a:gd name="T31" fmla="*/ 125 h 2368"/>
                  <a:gd name="T32" fmla="*/ 3209 w 776"/>
                  <a:gd name="T33" fmla="*/ 139 h 2368"/>
                  <a:gd name="T34" fmla="*/ 3438 w 776"/>
                  <a:gd name="T35" fmla="*/ 153 h 2368"/>
                  <a:gd name="T36" fmla="*/ 3209 w 776"/>
                  <a:gd name="T37" fmla="*/ 162 h 2368"/>
                  <a:gd name="T38" fmla="*/ 3670 w 776"/>
                  <a:gd name="T39" fmla="*/ 176 h 2368"/>
                  <a:gd name="T40" fmla="*/ 3438 w 776"/>
                  <a:gd name="T41" fmla="*/ 189 h 2368"/>
                  <a:gd name="T42" fmla="*/ 3670 w 776"/>
                  <a:gd name="T43" fmla="*/ 208 h 2368"/>
                  <a:gd name="T44" fmla="*/ 3438 w 776"/>
                  <a:gd name="T45" fmla="*/ 212 h 2368"/>
                  <a:gd name="T46" fmla="*/ 3670 w 776"/>
                  <a:gd name="T47" fmla="*/ 226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32">
                <a:extLst>
                  <a:ext uri="{FF2B5EF4-FFF2-40B4-BE49-F238E27FC236}">
                    <a16:creationId xmlns:a16="http://schemas.microsoft.com/office/drawing/2014/main" id="{AD9ECD2D-CD35-4614-8C9A-48AEE415E903}"/>
                  </a:ext>
                </a:extLst>
              </p:cNvPr>
              <p:cNvSpPr>
                <a:spLocks/>
              </p:cNvSpPr>
              <p:nvPr/>
            </p:nvSpPr>
            <p:spPr bwMode="hidden">
              <a:xfrm>
                <a:off x="3878" y="1470"/>
                <a:ext cx="1518" cy="1067"/>
              </a:xfrm>
              <a:custGeom>
                <a:avLst/>
                <a:gdLst>
                  <a:gd name="T0" fmla="*/ 0 w 776"/>
                  <a:gd name="T1" fmla="*/ 0 h 2368"/>
                  <a:gd name="T2" fmla="*/ 13427 w 776"/>
                  <a:gd name="T3" fmla="*/ 0 h 2368"/>
                  <a:gd name="T4" fmla="*/ 5387 w 776"/>
                  <a:gd name="T5" fmla="*/ 1 h 2368"/>
                  <a:gd name="T6" fmla="*/ 18820 w 776"/>
                  <a:gd name="T7" fmla="*/ 1 h 2368"/>
                  <a:gd name="T8" fmla="*/ 10781 w 776"/>
                  <a:gd name="T9" fmla="*/ 3 h 2368"/>
                  <a:gd name="T10" fmla="*/ 21514 w 776"/>
                  <a:gd name="T11" fmla="*/ 3 h 2368"/>
                  <a:gd name="T12" fmla="*/ 16125 w 776"/>
                  <a:gd name="T13" fmla="*/ 4 h 2368"/>
                  <a:gd name="T14" fmla="*/ 26905 w 776"/>
                  <a:gd name="T15" fmla="*/ 4 h 2368"/>
                  <a:gd name="T16" fmla="*/ 21514 w 776"/>
                  <a:gd name="T17" fmla="*/ 5 h 2368"/>
                  <a:gd name="T18" fmla="*/ 29591 w 776"/>
                  <a:gd name="T19" fmla="*/ 5 h 2368"/>
                  <a:gd name="T20" fmla="*/ 26905 w 776"/>
                  <a:gd name="T21" fmla="*/ 6 h 2368"/>
                  <a:gd name="T22" fmla="*/ 32285 w 776"/>
                  <a:gd name="T23" fmla="*/ 7 h 2368"/>
                  <a:gd name="T24" fmla="*/ 32285 w 776"/>
                  <a:gd name="T25" fmla="*/ 8 h 2368"/>
                  <a:gd name="T26" fmla="*/ 37662 w 776"/>
                  <a:gd name="T27" fmla="*/ 9 h 2368"/>
                  <a:gd name="T28" fmla="*/ 34979 w 776"/>
                  <a:gd name="T29" fmla="*/ 10 h 2368"/>
                  <a:gd name="T30" fmla="*/ 40325 w 776"/>
                  <a:gd name="T31" fmla="*/ 11 h 2368"/>
                  <a:gd name="T32" fmla="*/ 37662 w 776"/>
                  <a:gd name="T33" fmla="*/ 12 h 2368"/>
                  <a:gd name="T34" fmla="*/ 40325 w 776"/>
                  <a:gd name="T35" fmla="*/ 14 h 2368"/>
                  <a:gd name="T36" fmla="*/ 37662 w 776"/>
                  <a:gd name="T37" fmla="*/ 14 h 2368"/>
                  <a:gd name="T38" fmla="*/ 43018 w 776"/>
                  <a:gd name="T39" fmla="*/ 15 h 2368"/>
                  <a:gd name="T40" fmla="*/ 40325 w 776"/>
                  <a:gd name="T41" fmla="*/ 17 h 2368"/>
                  <a:gd name="T42" fmla="*/ 43018 w 776"/>
                  <a:gd name="T43" fmla="*/ 18 h 2368"/>
                  <a:gd name="T44" fmla="*/ 40325 w 776"/>
                  <a:gd name="T45" fmla="*/ 18 h 2368"/>
                  <a:gd name="T46" fmla="*/ 43018 w 776"/>
                  <a:gd name="T47" fmla="*/ 2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133">
                <a:extLst>
                  <a:ext uri="{FF2B5EF4-FFF2-40B4-BE49-F238E27FC236}">
                    <a16:creationId xmlns:a16="http://schemas.microsoft.com/office/drawing/2014/main" id="{1EE08376-8CD8-49B2-BCEF-EDD238350171}"/>
                  </a:ext>
                </a:extLst>
              </p:cNvPr>
              <p:cNvSpPr>
                <a:spLocks/>
              </p:cNvSpPr>
              <p:nvPr/>
            </p:nvSpPr>
            <p:spPr bwMode="hidden">
              <a:xfrm>
                <a:off x="3934" y="337"/>
                <a:ext cx="663" cy="1434"/>
              </a:xfrm>
              <a:custGeom>
                <a:avLst/>
                <a:gdLst>
                  <a:gd name="T0" fmla="*/ 0 w 776"/>
                  <a:gd name="T1" fmla="*/ 3 h 2368"/>
                  <a:gd name="T2" fmla="*/ 93 w 776"/>
                  <a:gd name="T3" fmla="*/ 1 h 2368"/>
                  <a:gd name="T4" fmla="*/ 38 w 776"/>
                  <a:gd name="T5" fmla="*/ 8 h 2368"/>
                  <a:gd name="T6" fmla="*/ 131 w 776"/>
                  <a:gd name="T7" fmla="*/ 8 h 2368"/>
                  <a:gd name="T8" fmla="*/ 75 w 776"/>
                  <a:gd name="T9" fmla="*/ 15 h 2368"/>
                  <a:gd name="T10" fmla="*/ 149 w 776"/>
                  <a:gd name="T11" fmla="*/ 17 h 2368"/>
                  <a:gd name="T12" fmla="*/ 112 w 776"/>
                  <a:gd name="T13" fmla="*/ 22 h 2368"/>
                  <a:gd name="T14" fmla="*/ 186 w 776"/>
                  <a:gd name="T15" fmla="*/ 25 h 2368"/>
                  <a:gd name="T16" fmla="*/ 149 w 776"/>
                  <a:gd name="T17" fmla="*/ 29 h 2368"/>
                  <a:gd name="T18" fmla="*/ 205 w 776"/>
                  <a:gd name="T19" fmla="*/ 31 h 2368"/>
                  <a:gd name="T20" fmla="*/ 186 w 776"/>
                  <a:gd name="T21" fmla="*/ 36 h 2368"/>
                  <a:gd name="T22" fmla="*/ 224 w 776"/>
                  <a:gd name="T23" fmla="*/ 41 h 2368"/>
                  <a:gd name="T24" fmla="*/ 224 w 776"/>
                  <a:gd name="T25" fmla="*/ 46 h 2368"/>
                  <a:gd name="T26" fmla="*/ 261 w 776"/>
                  <a:gd name="T27" fmla="*/ 53 h 2368"/>
                  <a:gd name="T28" fmla="*/ 243 w 776"/>
                  <a:gd name="T29" fmla="*/ 60 h 2368"/>
                  <a:gd name="T30" fmla="*/ 280 w 776"/>
                  <a:gd name="T31" fmla="*/ 65 h 2368"/>
                  <a:gd name="T32" fmla="*/ 261 w 776"/>
                  <a:gd name="T33" fmla="*/ 72 h 2368"/>
                  <a:gd name="T34" fmla="*/ 280 w 776"/>
                  <a:gd name="T35" fmla="*/ 79 h 2368"/>
                  <a:gd name="T36" fmla="*/ 261 w 776"/>
                  <a:gd name="T37" fmla="*/ 84 h 2368"/>
                  <a:gd name="T38" fmla="*/ 298 w 776"/>
                  <a:gd name="T39" fmla="*/ 91 h 2368"/>
                  <a:gd name="T40" fmla="*/ 280 w 776"/>
                  <a:gd name="T41" fmla="*/ 97 h 2368"/>
                  <a:gd name="T42" fmla="*/ 298 w 776"/>
                  <a:gd name="T43" fmla="*/ 107 h 2368"/>
                  <a:gd name="T44" fmla="*/ 280 w 776"/>
                  <a:gd name="T45" fmla="*/ 110 h 2368"/>
                  <a:gd name="T46" fmla="*/ 298 w 776"/>
                  <a:gd name="T47" fmla="*/ 117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134">
                <a:extLst>
                  <a:ext uri="{FF2B5EF4-FFF2-40B4-BE49-F238E27FC236}">
                    <a16:creationId xmlns:a16="http://schemas.microsoft.com/office/drawing/2014/main" id="{A64D0BA2-6FAC-492A-91B4-DE166FE78A83}"/>
                  </a:ext>
                </a:extLst>
              </p:cNvPr>
              <p:cNvSpPr>
                <a:spLocks/>
              </p:cNvSpPr>
              <p:nvPr/>
            </p:nvSpPr>
            <p:spPr bwMode="hidden">
              <a:xfrm rot="1346631" flipH="1">
                <a:off x="1702" y="1506"/>
                <a:ext cx="442" cy="837"/>
              </a:xfrm>
              <a:custGeom>
                <a:avLst/>
                <a:gdLst>
                  <a:gd name="T0" fmla="*/ 0 w 776"/>
                  <a:gd name="T1" fmla="*/ 0 h 2368"/>
                  <a:gd name="T2" fmla="*/ 8 w 776"/>
                  <a:gd name="T3" fmla="*/ 0 h 2368"/>
                  <a:gd name="T4" fmla="*/ 3 w 776"/>
                  <a:gd name="T5" fmla="*/ 0 h 2368"/>
                  <a:gd name="T6" fmla="*/ 11 w 776"/>
                  <a:gd name="T7" fmla="*/ 0 h 2368"/>
                  <a:gd name="T8" fmla="*/ 6 w 776"/>
                  <a:gd name="T9" fmla="*/ 1 h 2368"/>
                  <a:gd name="T10" fmla="*/ 13 w 776"/>
                  <a:gd name="T11" fmla="*/ 1 h 2368"/>
                  <a:gd name="T12" fmla="*/ 10 w 776"/>
                  <a:gd name="T13" fmla="*/ 1 h 2368"/>
                  <a:gd name="T14" fmla="*/ 16 w 776"/>
                  <a:gd name="T15" fmla="*/ 1 h 2368"/>
                  <a:gd name="T16" fmla="*/ 13 w 776"/>
                  <a:gd name="T17" fmla="*/ 1 h 2368"/>
                  <a:gd name="T18" fmla="*/ 18 w 776"/>
                  <a:gd name="T19" fmla="*/ 1 h 2368"/>
                  <a:gd name="T20" fmla="*/ 16 w 776"/>
                  <a:gd name="T21" fmla="*/ 1 h 2368"/>
                  <a:gd name="T22" fmla="*/ 20 w 776"/>
                  <a:gd name="T23" fmla="*/ 2 h 2368"/>
                  <a:gd name="T24" fmla="*/ 20 w 776"/>
                  <a:gd name="T25" fmla="*/ 2 h 2368"/>
                  <a:gd name="T26" fmla="*/ 23 w 776"/>
                  <a:gd name="T27" fmla="*/ 2 h 2368"/>
                  <a:gd name="T28" fmla="*/ 22 w 776"/>
                  <a:gd name="T29" fmla="*/ 2 h 2368"/>
                  <a:gd name="T30" fmla="*/ 24 w 776"/>
                  <a:gd name="T31" fmla="*/ 2 h 2368"/>
                  <a:gd name="T32" fmla="*/ 23 w 776"/>
                  <a:gd name="T33" fmla="*/ 3 h 2368"/>
                  <a:gd name="T34" fmla="*/ 24 w 776"/>
                  <a:gd name="T35" fmla="*/ 3 h 2368"/>
                  <a:gd name="T36" fmla="*/ 23 w 776"/>
                  <a:gd name="T37" fmla="*/ 4 h 2368"/>
                  <a:gd name="T38" fmla="*/ 26 w 776"/>
                  <a:gd name="T39" fmla="*/ 4 h 2368"/>
                  <a:gd name="T40" fmla="*/ 24 w 776"/>
                  <a:gd name="T41" fmla="*/ 4 h 2368"/>
                  <a:gd name="T42" fmla="*/ 26 w 776"/>
                  <a:gd name="T43" fmla="*/ 4 h 2368"/>
                  <a:gd name="T44" fmla="*/ 24 w 776"/>
                  <a:gd name="T45" fmla="*/ 4 h 2368"/>
                  <a:gd name="T46" fmla="*/ 26 w 776"/>
                  <a:gd name="T47" fmla="*/ 5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55" name="Rectangle 135"/>
          <p:cNvSpPr>
            <a:spLocks noGrp="1" noChangeArrowheads="1"/>
          </p:cNvSpPr>
          <p:nvPr>
            <p:ph type="ctrTitle" sz="quarter"/>
          </p:nvPr>
        </p:nvSpPr>
        <p:spPr>
          <a:xfrm>
            <a:off x="685800" y="1827213"/>
            <a:ext cx="7772400" cy="1627187"/>
          </a:xfrm>
        </p:spPr>
        <p:txBody>
          <a:bodyPr/>
          <a:lstStyle>
            <a:lvl1pPr>
              <a:defRPr/>
            </a:lvl1pPr>
          </a:lstStyle>
          <a:p>
            <a:pPr lvl="0"/>
            <a:r>
              <a:rPr lang="en-US" altLang="en-US" noProof="0"/>
              <a:t>Click to edit Master title style</a:t>
            </a:r>
          </a:p>
        </p:txBody>
      </p:sp>
      <p:sp>
        <p:nvSpPr>
          <p:cNvPr id="5256"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37" name="Rectangle 137">
            <a:extLst>
              <a:ext uri="{FF2B5EF4-FFF2-40B4-BE49-F238E27FC236}">
                <a16:creationId xmlns:a16="http://schemas.microsoft.com/office/drawing/2014/main" id="{1E87E8C4-51C8-4A49-B224-A557479984D6}"/>
              </a:ext>
            </a:extLst>
          </p:cNvPr>
          <p:cNvSpPr>
            <a:spLocks noGrp="1" noChangeArrowheads="1"/>
          </p:cNvSpPr>
          <p:nvPr>
            <p:ph type="dt" sz="quarter" idx="10"/>
          </p:nvPr>
        </p:nvSpPr>
        <p:spPr bwMode="auto">
          <a:xfrm>
            <a:off x="912813" y="6248400"/>
            <a:ext cx="25336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defRPr>
            </a:lvl1pPr>
          </a:lstStyle>
          <a:p>
            <a:pPr>
              <a:defRPr/>
            </a:pPr>
            <a:endParaRPr lang="en-US" altLang="en-US"/>
          </a:p>
        </p:txBody>
      </p:sp>
      <p:sp>
        <p:nvSpPr>
          <p:cNvPr id="138" name="Rectangle 138">
            <a:extLst>
              <a:ext uri="{FF2B5EF4-FFF2-40B4-BE49-F238E27FC236}">
                <a16:creationId xmlns:a16="http://schemas.microsoft.com/office/drawing/2014/main" id="{A0D37D31-74B1-4AB6-BEB7-4BF5CC5549AB}"/>
              </a:ext>
            </a:extLst>
          </p:cNvPr>
          <p:cNvSpPr>
            <a:spLocks noGrp="1" noChangeArrowheads="1"/>
          </p:cNvSpPr>
          <p:nvPr>
            <p:ph type="ftr" sz="quarter" idx="11"/>
          </p:nvPr>
        </p:nvSpPr>
        <p:spPr bwMode="auto">
          <a:xfrm>
            <a:off x="4156075" y="6248400"/>
            <a:ext cx="3849688"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defRPr>
            </a:lvl1pPr>
          </a:lstStyle>
          <a:p>
            <a:pPr>
              <a:defRPr/>
            </a:pPr>
            <a:endParaRPr lang="en-US" altLang="en-US"/>
          </a:p>
        </p:txBody>
      </p:sp>
      <p:sp>
        <p:nvSpPr>
          <p:cNvPr id="139" name="Rectangle 139">
            <a:extLst>
              <a:ext uri="{FF2B5EF4-FFF2-40B4-BE49-F238E27FC236}">
                <a16:creationId xmlns:a16="http://schemas.microsoft.com/office/drawing/2014/main" id="{AA8C7533-369E-46DA-8265-CB7615D9BBE7}"/>
              </a:ext>
            </a:extLst>
          </p:cNvPr>
          <p:cNvSpPr>
            <a:spLocks noGrp="1" noChangeArrowheads="1"/>
          </p:cNvSpPr>
          <p:nvPr>
            <p:ph type="sldNum" sz="quarter" idx="12"/>
          </p:nvPr>
        </p:nvSpPr>
        <p:spPr bwMode="auto">
          <a:xfrm>
            <a:off x="8715375" y="6248400"/>
            <a:ext cx="25336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0B15D4A-C2AF-493E-9BDE-3109280E1937}" type="slidenum">
              <a:rPr lang="en-US" altLang="en-US"/>
              <a:pPr>
                <a:defRPr/>
              </a:pPr>
              <a:t>‹#›</a:t>
            </a:fld>
            <a:endParaRPr lang="en-US" altLang="en-US"/>
          </a:p>
        </p:txBody>
      </p:sp>
    </p:spTree>
    <p:extLst>
      <p:ext uri="{BB962C8B-B14F-4D97-AF65-F5344CB8AC3E}">
        <p14:creationId xmlns:p14="http://schemas.microsoft.com/office/powerpoint/2010/main" val="220737398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42480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6019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6129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789381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187222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668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0668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367152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9293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1429436"/>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97717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2866294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2075896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7">
            <a:extLst>
              <a:ext uri="{FF2B5EF4-FFF2-40B4-BE49-F238E27FC236}">
                <a16:creationId xmlns:a16="http://schemas.microsoft.com/office/drawing/2014/main" id="{4693FF48-799D-4BDC-8AC1-67BC78066DEF}"/>
              </a:ext>
            </a:extLst>
          </p:cNvPr>
          <p:cNvSpPr>
            <a:spLocks noGrp="1" noChangeArrowheads="1"/>
          </p:cNvSpPr>
          <p:nvPr>
            <p:ph type="title"/>
          </p:nvPr>
        </p:nvSpPr>
        <p:spPr bwMode="auto">
          <a:xfrm>
            <a:off x="912813" y="0"/>
            <a:ext cx="10336212"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38">
            <a:extLst>
              <a:ext uri="{FF2B5EF4-FFF2-40B4-BE49-F238E27FC236}">
                <a16:creationId xmlns:a16="http://schemas.microsoft.com/office/drawing/2014/main" id="{9D9DC8DC-56B4-44C4-A8C0-A706100F7768}"/>
              </a:ext>
            </a:extLst>
          </p:cNvPr>
          <p:cNvSpPr>
            <a:spLocks noGrp="1" noChangeArrowheads="1"/>
          </p:cNvSpPr>
          <p:nvPr>
            <p:ph type="body" idx="1"/>
          </p:nvPr>
        </p:nvSpPr>
        <p:spPr bwMode="auto">
          <a:xfrm>
            <a:off x="912813" y="1066800"/>
            <a:ext cx="109442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random/>
  </p:transition>
  <p:hf sldNum="0"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anose="020B0A04020102020204" pitchFamily="34" charset="0"/>
        </a:defRPr>
      </a:lvl2pPr>
      <a:lvl3pPr algn="l" rtl="0" eaLnBrk="0" fontAlgn="base" hangingPunct="0">
        <a:spcBef>
          <a:spcPct val="0"/>
        </a:spcBef>
        <a:spcAft>
          <a:spcPct val="0"/>
        </a:spcAft>
        <a:defRPr sz="4400">
          <a:solidFill>
            <a:schemeClr val="tx2"/>
          </a:solidFill>
          <a:latin typeface="Arial Black" panose="020B0A04020102020204" pitchFamily="34" charset="0"/>
        </a:defRPr>
      </a:lvl3pPr>
      <a:lvl4pPr algn="l" rtl="0" eaLnBrk="0" fontAlgn="base" hangingPunct="0">
        <a:spcBef>
          <a:spcPct val="0"/>
        </a:spcBef>
        <a:spcAft>
          <a:spcPct val="0"/>
        </a:spcAft>
        <a:defRPr sz="4400">
          <a:solidFill>
            <a:schemeClr val="tx2"/>
          </a:solidFill>
          <a:latin typeface="Arial Black" panose="020B0A04020102020204" pitchFamily="34" charset="0"/>
        </a:defRPr>
      </a:lvl4pPr>
      <a:lvl5pPr algn="l" rtl="0" eaLnBrk="0" fontAlgn="base" hangingPunct="0">
        <a:spcBef>
          <a:spcPct val="0"/>
        </a:spcBef>
        <a:spcAft>
          <a:spcPct val="0"/>
        </a:spcAft>
        <a:defRPr sz="4400">
          <a:solidFill>
            <a:schemeClr val="tx2"/>
          </a:solidFill>
          <a:latin typeface="Arial Black" panose="020B0A04020102020204" pitchFamily="34" charset="0"/>
        </a:defRPr>
      </a:lvl5pPr>
      <a:lvl6pPr marL="457200" algn="l" rtl="0" fontAlgn="base">
        <a:spcBef>
          <a:spcPct val="0"/>
        </a:spcBef>
        <a:spcAft>
          <a:spcPct val="0"/>
        </a:spcAft>
        <a:defRPr sz="4400">
          <a:solidFill>
            <a:schemeClr val="tx2"/>
          </a:solidFill>
          <a:latin typeface="Arial Black" panose="020B0A04020102020204" pitchFamily="34" charset="0"/>
        </a:defRPr>
      </a:lvl6pPr>
      <a:lvl7pPr marL="914400" algn="l" rtl="0" fontAlgn="base">
        <a:spcBef>
          <a:spcPct val="0"/>
        </a:spcBef>
        <a:spcAft>
          <a:spcPct val="0"/>
        </a:spcAft>
        <a:defRPr sz="4400">
          <a:solidFill>
            <a:schemeClr val="tx2"/>
          </a:solidFill>
          <a:latin typeface="Arial Black" panose="020B0A04020102020204" pitchFamily="34" charset="0"/>
        </a:defRPr>
      </a:lvl7pPr>
      <a:lvl8pPr marL="1371600" algn="l" rtl="0" fontAlgn="base">
        <a:spcBef>
          <a:spcPct val="0"/>
        </a:spcBef>
        <a:spcAft>
          <a:spcPct val="0"/>
        </a:spcAft>
        <a:defRPr sz="4400">
          <a:solidFill>
            <a:schemeClr val="tx2"/>
          </a:solidFill>
          <a:latin typeface="Arial Black" panose="020B0A04020102020204" pitchFamily="34" charset="0"/>
        </a:defRPr>
      </a:lvl8pPr>
      <a:lvl9pPr marL="1828800" algn="l" rtl="0" fontAlgn="base">
        <a:spcBef>
          <a:spcPct val="0"/>
        </a:spcBef>
        <a:spcAft>
          <a:spcPct val="0"/>
        </a:spcAft>
        <a:defRPr sz="44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hlink"/>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Times New Roman" panose="02020603050405020304" pitchFamily="18"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Times New Roman" panose="02020603050405020304" pitchFamily="18"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rds.yahoo.com/_ylt=A9G_bDrCmANJ63sB1PWJzbkF;_ylu=X3oDMTBpdDZuNzZrBHBvcwM5BHNlYwNzcgR2dGlkAw--/SIG=1hlmm2pcg/EXP=1225058882/**http%3A/images.search.yahoo.com/images/view%3Fback=http%253A%252F%252Fimages.search.yahoo.com%252Fsearch%252Fimages%253Fp%253Delvis%252Bpresley%2526fr%253Dyfp-t-501%2526toggle%253D1%2526cop%253Dmss%2526ei%253DUTF-8%26w=216%26h=303%26imgurl=www.arabella-and-co.com%252F20%252FImages%252FElvis_Presley.jpg%26rurl=http%253A%252F%252Fwww.arabella-and-co.com%252F20%252Feditorpage205.htm%26size=15.2kB%26name=Elvis_Presley.jpg%26p=elvis%2Bpresley%26type=JPG%26oid=32a6d230768a820a%26no=9%26tt=307,379%26sigr=11j1j546e%26sigi=11jcholhr%26sigb=133mms76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rds.yahoo.com/_ylt=A9G_bDo5mQNJ63sB7R2JzbkF;_ylu=X3oDMTBpdnJhMHUzBHBvcwMxBHNlYwNzcgR2dGlkAw--/SIG=1ja1p2nvk/EXP=1225059001/**http%3A/images.search.yahoo.com/images/view%3Fback=http%253A%252F%252Fimages.search.yahoo.com%252Fsearch%252Fimages%253Fp%253Dhoward%252Bhughes%2526fr%253Dyfp-t-501%2526ei%253Dutf-8%2526js%253D1%2526x%253Dwrt%26w=180%26h=237%26imgurl=www.minyanville.com%252Fassets%252FImage%252FTime-magazine-cover-1976-howard-hughes-2.jpg%26rurl=http%253A%252F%252Fwww.minyanville.com%252Farticles%252Findex.php%253Fa%253D9960%26size=32kB%26name=Time-magazine-cover-1976-howard-hughes-2.jpg%26p=howard%2Bhughes%26type=JPG%26oid=880d9e4090a14be6%26no=1%26tt=22,706%26sigr=11krptej4%26sigi=12dc5g38q%26sigb=12tfs9akf"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B0B402F-718C-439F-814A-C78E36134D9D}"/>
              </a:ext>
            </a:extLst>
          </p:cNvPr>
          <p:cNvSpPr>
            <a:spLocks noGrp="1" noChangeArrowheads="1"/>
          </p:cNvSpPr>
          <p:nvPr>
            <p:ph type="title"/>
          </p:nvPr>
        </p:nvSpPr>
        <p:spPr/>
        <p:txBody>
          <a:bodyPr/>
          <a:lstStyle/>
          <a:p>
            <a:endParaRPr lang="en-US" altLang="en-US"/>
          </a:p>
        </p:txBody>
      </p:sp>
      <p:sp>
        <p:nvSpPr>
          <p:cNvPr id="5123" name="Content Placeholder 2">
            <a:extLst>
              <a:ext uri="{FF2B5EF4-FFF2-40B4-BE49-F238E27FC236}">
                <a16:creationId xmlns:a16="http://schemas.microsoft.com/office/drawing/2014/main" id="{DCA43E48-188C-4DBF-A4BE-EC872D317967}"/>
              </a:ext>
            </a:extLst>
          </p:cNvPr>
          <p:cNvSpPr>
            <a:spLocks noGrp="1" noChangeArrowheads="1"/>
          </p:cNvSpPr>
          <p:nvPr>
            <p:ph idx="1"/>
          </p:nvPr>
        </p:nvSpPr>
        <p:spPr/>
        <p:txBody>
          <a:bodyPr/>
          <a:lstStyle/>
          <a:p>
            <a:endParaRPr lang="en-US" altLang="en-US"/>
          </a:p>
        </p:txBody>
      </p:sp>
      <p:pic>
        <p:nvPicPr>
          <p:cNvPr id="5124" name="Content Placeholder 16">
            <a:extLst>
              <a:ext uri="{FF2B5EF4-FFF2-40B4-BE49-F238E27FC236}">
                <a16:creationId xmlns:a16="http://schemas.microsoft.com/office/drawing/2014/main" id="{94D0C91B-DE24-457A-B89E-C78F60DC1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12353925" cy="69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4" descr="A drawing of a face&#10;&#10;Description automatically generated">
            <a:extLst>
              <a:ext uri="{FF2B5EF4-FFF2-40B4-BE49-F238E27FC236}">
                <a16:creationId xmlns:a16="http://schemas.microsoft.com/office/drawing/2014/main" id="{144EA74E-D89F-4DAA-B94D-C7E0599D2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538" y="368300"/>
            <a:ext cx="3797300"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E607712-18B3-4BC8-95FF-F0C5BA86BF45}"/>
              </a:ext>
            </a:extLst>
          </p:cNvPr>
          <p:cNvSpPr>
            <a:spLocks noGrp="1" noChangeArrowheads="1"/>
          </p:cNvSpPr>
          <p:nvPr>
            <p:ph type="title"/>
          </p:nvPr>
        </p:nvSpPr>
        <p:spPr>
          <a:xfrm>
            <a:off x="912813" y="73025"/>
            <a:ext cx="10336212" cy="841375"/>
          </a:xfrm>
        </p:spPr>
        <p:txBody>
          <a:bodyPr/>
          <a:lstStyle/>
          <a:p>
            <a:pPr eaLnBrk="1" hangingPunct="1"/>
            <a:r>
              <a:rPr lang="en-US" altLang="en-US" sz="3600" b="1"/>
              <a:t>The Results of Greed:  </a:t>
            </a:r>
            <a:br>
              <a:rPr lang="en-US" altLang="en-US" sz="3600" b="1"/>
            </a:br>
            <a:r>
              <a:rPr lang="en-US" altLang="en-US" sz="3600" b="1"/>
              <a:t>What Greed Steals From Its Victims</a:t>
            </a:r>
          </a:p>
        </p:txBody>
      </p:sp>
      <p:sp>
        <p:nvSpPr>
          <p:cNvPr id="11267" name="Rectangle 3">
            <a:extLst>
              <a:ext uri="{FF2B5EF4-FFF2-40B4-BE49-F238E27FC236}">
                <a16:creationId xmlns:a16="http://schemas.microsoft.com/office/drawing/2014/main" id="{A036F422-3E17-4CFC-AE4C-AD4D168E8803}"/>
              </a:ext>
            </a:extLst>
          </p:cNvPr>
          <p:cNvSpPr>
            <a:spLocks noGrp="1" noChangeArrowheads="1"/>
          </p:cNvSpPr>
          <p:nvPr>
            <p:ph type="body" idx="1"/>
          </p:nvPr>
        </p:nvSpPr>
        <p:spPr>
          <a:xfrm>
            <a:off x="0" y="1143000"/>
            <a:ext cx="10272713" cy="5715000"/>
          </a:xfrm>
        </p:spPr>
        <p:txBody>
          <a:bodyPr/>
          <a:lstStyle/>
          <a:p>
            <a:pPr eaLnBrk="1" hangingPunct="1">
              <a:lnSpc>
                <a:spcPct val="80000"/>
              </a:lnSpc>
            </a:pPr>
            <a:r>
              <a:rPr lang="en-US" altLang="en-US" sz="2400" b="1" u="sng"/>
              <a:t>Third, </a:t>
            </a:r>
            <a:r>
              <a:rPr lang="en-US" altLang="en-US" sz="2400" b="1" u="sng">
                <a:solidFill>
                  <a:srgbClr val="CC00FF"/>
                </a:solidFill>
              </a:rPr>
              <a:t>greed can rob one’s spiritual life</a:t>
            </a:r>
            <a:r>
              <a:rPr lang="en-US" altLang="en-US" sz="2400" u="sng"/>
              <a:t>.</a:t>
            </a:r>
            <a:r>
              <a:rPr lang="en-US" altLang="en-US" sz="2400"/>
              <a:t>  </a:t>
            </a:r>
          </a:p>
          <a:p>
            <a:pPr eaLnBrk="1" hangingPunct="1">
              <a:lnSpc>
                <a:spcPct val="80000"/>
              </a:lnSpc>
            </a:pPr>
            <a:r>
              <a:rPr lang="en-US" altLang="en-US" sz="2400">
                <a:solidFill>
                  <a:srgbClr val="CC00FF"/>
                </a:solidFill>
              </a:rPr>
              <a:t>Proverbs 13:7 explains, </a:t>
            </a:r>
            <a:r>
              <a:rPr lang="en-US" altLang="en-US" sz="2400" i="1">
                <a:solidFill>
                  <a:srgbClr val="CC00FF"/>
                </a:solidFill>
              </a:rPr>
              <a:t>“There is that maketh himself rich, yet hath nothing: there is that maketh himself poor, yet hath great riches.”</a:t>
            </a:r>
            <a:r>
              <a:rPr lang="en-US" altLang="en-US" sz="2400"/>
              <a:t>   </a:t>
            </a:r>
          </a:p>
          <a:p>
            <a:pPr eaLnBrk="1" hangingPunct="1">
              <a:lnSpc>
                <a:spcPct val="80000"/>
              </a:lnSpc>
            </a:pPr>
            <a:r>
              <a:rPr lang="en-US" altLang="en-US" sz="2400"/>
              <a:t>Verse 11 also notes, “11Wealth </a:t>
            </a:r>
            <a:r>
              <a:rPr lang="en-US" altLang="en-US" sz="2400" i="1"/>
              <a:t>gotten</a:t>
            </a:r>
            <a:r>
              <a:rPr lang="en-US" altLang="en-US" sz="2400"/>
              <a:t> by vanity shall be diminished: but he that gathereth by labour shall increase.”   </a:t>
            </a:r>
          </a:p>
          <a:p>
            <a:pPr eaLnBrk="1" hangingPunct="1">
              <a:lnSpc>
                <a:spcPct val="80000"/>
              </a:lnSpc>
            </a:pPr>
            <a:r>
              <a:rPr lang="en-US" altLang="en-US" sz="2400"/>
              <a:t>One can have many riches materially, and be morally and spiritually bankrupt.  </a:t>
            </a:r>
          </a:p>
          <a:p>
            <a:pPr eaLnBrk="1" hangingPunct="1">
              <a:lnSpc>
                <a:spcPct val="80000"/>
              </a:lnSpc>
            </a:pPr>
            <a:r>
              <a:rPr lang="en-US" altLang="en-US" sz="2400"/>
              <a:t>Eg Famous Elvis Presley and Eg Famous Howard Hughes  </a:t>
            </a:r>
          </a:p>
          <a:p>
            <a:pPr eaLnBrk="1" hangingPunct="1">
              <a:lnSpc>
                <a:spcPct val="80000"/>
              </a:lnSpc>
            </a:pPr>
            <a:r>
              <a:rPr lang="en-US" altLang="en-US" sz="2400"/>
              <a:t>Paul warns Christians in Ephesians 4:17-19 to not walk as the Gentiles who because of the blindness of their heart have given themselves over to work all uncleanness with greediness.  Instead, one must keep God at the center of their life.  </a:t>
            </a:r>
          </a:p>
          <a:p>
            <a:pPr eaLnBrk="1" hangingPunct="1">
              <a:lnSpc>
                <a:spcPct val="80000"/>
              </a:lnSpc>
            </a:pPr>
            <a:r>
              <a:rPr lang="en-US" altLang="en-US" sz="2400">
                <a:solidFill>
                  <a:srgbClr val="CC00FF"/>
                </a:solidFill>
              </a:rPr>
              <a:t>Jehovah cannot just be first in life, but God must be at the center and purpose of one’s life</a:t>
            </a:r>
            <a:r>
              <a:rPr lang="en-US" altLang="en-US" sz="2400"/>
              <a:t> (See Galatians 2:20, Romans 12:1-2).  </a:t>
            </a:r>
          </a:p>
        </p:txBody>
      </p:sp>
      <p:pic>
        <p:nvPicPr>
          <p:cNvPr id="11269" name="Picture 5" descr="Go to fullsize image">
            <a:hlinkClick r:id="rId3"/>
            <a:extLst>
              <a:ext uri="{FF2B5EF4-FFF2-40B4-BE49-F238E27FC236}">
                <a16:creationId xmlns:a16="http://schemas.microsoft.com/office/drawing/2014/main" id="{2EEEE1C4-CFF9-471C-A03E-452DABD609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3975" y="914400"/>
            <a:ext cx="19478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7" descr="Go to fullsize image">
            <a:hlinkClick r:id="rId5"/>
            <a:extLst>
              <a:ext uri="{FF2B5EF4-FFF2-40B4-BE49-F238E27FC236}">
                <a16:creationId xmlns:a16="http://schemas.microsoft.com/office/drawing/2014/main" id="{552A0F50-0F8D-496F-8A12-8A86C2240A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2863" y="3733800"/>
            <a:ext cx="19589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2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 calcmode="lin" valueType="num">
                                      <p:cBhvr additive="base">
                                        <p:cTn id="12" dur="2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2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 calcmode="lin" valueType="num">
                                      <p:cBhvr additive="base">
                                        <p:cTn id="22" dur="2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8000"/>
                            </p:stCondLst>
                            <p:childTnLst>
                              <p:par>
                                <p:cTn id="25" presetID="2" presetClass="entr" presetSubtype="4" fill="hold" grpId="0" nodeType="after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 calcmode="lin" valueType="num">
                                      <p:cBhvr additive="base">
                                        <p:cTn id="27" dur="2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0000"/>
                            </p:stCondLst>
                            <p:childTnLst>
                              <p:par>
                                <p:cTn id="30" presetID="2" presetClass="entr" presetSubtype="4" fill="hold" grpId="0" nodeType="after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 calcmode="lin" valueType="num">
                                      <p:cBhvr additive="base">
                                        <p:cTn id="32" dur="2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2000"/>
                            </p:stCondLst>
                            <p:childTnLst>
                              <p:par>
                                <p:cTn id="35" presetID="2" presetClass="entr" presetSubtype="4" fill="hold" grpId="0" nodeType="after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 calcmode="lin" valueType="num">
                                      <p:cBhvr additive="base">
                                        <p:cTn id="37" dur="2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4000"/>
                            </p:stCondLst>
                            <p:childTnLst>
                              <p:par>
                                <p:cTn id="40" presetID="49" presetClass="entr" presetSubtype="0" decel="100000" fill="hold" nodeType="afterEffect">
                                  <p:stCondLst>
                                    <p:cond delay="0"/>
                                  </p:stCondLst>
                                  <p:childTnLst>
                                    <p:set>
                                      <p:cBhvr>
                                        <p:cTn id="41" dur="1" fill="hold">
                                          <p:stCondLst>
                                            <p:cond delay="0"/>
                                          </p:stCondLst>
                                        </p:cTn>
                                        <p:tgtEl>
                                          <p:spTgt spid="11269"/>
                                        </p:tgtEl>
                                        <p:attrNameLst>
                                          <p:attrName>style.visibility</p:attrName>
                                        </p:attrNameLst>
                                      </p:cBhvr>
                                      <p:to>
                                        <p:strVal val="visible"/>
                                      </p:to>
                                    </p:set>
                                    <p:anim calcmode="lin" valueType="num">
                                      <p:cBhvr>
                                        <p:cTn id="42" dur="5000" fill="hold"/>
                                        <p:tgtEl>
                                          <p:spTgt spid="11269"/>
                                        </p:tgtEl>
                                        <p:attrNameLst>
                                          <p:attrName>ppt_w</p:attrName>
                                        </p:attrNameLst>
                                      </p:cBhvr>
                                      <p:tavLst>
                                        <p:tav tm="0">
                                          <p:val>
                                            <p:fltVal val="0"/>
                                          </p:val>
                                        </p:tav>
                                        <p:tav tm="100000">
                                          <p:val>
                                            <p:strVal val="#ppt_w"/>
                                          </p:val>
                                        </p:tav>
                                      </p:tavLst>
                                    </p:anim>
                                    <p:anim calcmode="lin" valueType="num">
                                      <p:cBhvr>
                                        <p:cTn id="43" dur="5000" fill="hold"/>
                                        <p:tgtEl>
                                          <p:spTgt spid="11269"/>
                                        </p:tgtEl>
                                        <p:attrNameLst>
                                          <p:attrName>ppt_h</p:attrName>
                                        </p:attrNameLst>
                                      </p:cBhvr>
                                      <p:tavLst>
                                        <p:tav tm="0">
                                          <p:val>
                                            <p:fltVal val="0"/>
                                          </p:val>
                                        </p:tav>
                                        <p:tav tm="100000">
                                          <p:val>
                                            <p:strVal val="#ppt_h"/>
                                          </p:val>
                                        </p:tav>
                                      </p:tavLst>
                                    </p:anim>
                                    <p:anim calcmode="lin" valueType="num">
                                      <p:cBhvr>
                                        <p:cTn id="44" dur="5000" fill="hold"/>
                                        <p:tgtEl>
                                          <p:spTgt spid="11269"/>
                                        </p:tgtEl>
                                        <p:attrNameLst>
                                          <p:attrName>style.rotation</p:attrName>
                                        </p:attrNameLst>
                                      </p:cBhvr>
                                      <p:tavLst>
                                        <p:tav tm="0">
                                          <p:val>
                                            <p:fltVal val="360"/>
                                          </p:val>
                                        </p:tav>
                                        <p:tav tm="100000">
                                          <p:val>
                                            <p:fltVal val="0"/>
                                          </p:val>
                                        </p:tav>
                                      </p:tavLst>
                                    </p:anim>
                                    <p:animEffect transition="in" filter="fade">
                                      <p:cBhvr>
                                        <p:cTn id="45" dur="5000"/>
                                        <p:tgtEl>
                                          <p:spTgt spid="11269"/>
                                        </p:tgtEl>
                                      </p:cBhvr>
                                    </p:animEffect>
                                  </p:childTnLst>
                                </p:cTn>
                              </p:par>
                            </p:childTnLst>
                          </p:cTn>
                        </p:par>
                        <p:par>
                          <p:cTn id="46" fill="hold" nodeType="afterGroup">
                            <p:stCondLst>
                              <p:cond delay="19000"/>
                            </p:stCondLst>
                            <p:childTnLst>
                              <p:par>
                                <p:cTn id="47" presetID="49" presetClass="entr" presetSubtype="0" decel="100000" fill="hold" nodeType="afterEffect">
                                  <p:stCondLst>
                                    <p:cond delay="0"/>
                                  </p:stCondLst>
                                  <p:childTnLst>
                                    <p:set>
                                      <p:cBhvr>
                                        <p:cTn id="48" dur="1" fill="hold">
                                          <p:stCondLst>
                                            <p:cond delay="0"/>
                                          </p:stCondLst>
                                        </p:cTn>
                                        <p:tgtEl>
                                          <p:spTgt spid="11271"/>
                                        </p:tgtEl>
                                        <p:attrNameLst>
                                          <p:attrName>style.visibility</p:attrName>
                                        </p:attrNameLst>
                                      </p:cBhvr>
                                      <p:to>
                                        <p:strVal val="visible"/>
                                      </p:to>
                                    </p:set>
                                    <p:anim calcmode="lin" valueType="num">
                                      <p:cBhvr>
                                        <p:cTn id="49" dur="5000" fill="hold"/>
                                        <p:tgtEl>
                                          <p:spTgt spid="11271"/>
                                        </p:tgtEl>
                                        <p:attrNameLst>
                                          <p:attrName>ppt_w</p:attrName>
                                        </p:attrNameLst>
                                      </p:cBhvr>
                                      <p:tavLst>
                                        <p:tav tm="0">
                                          <p:val>
                                            <p:fltVal val="0"/>
                                          </p:val>
                                        </p:tav>
                                        <p:tav tm="100000">
                                          <p:val>
                                            <p:strVal val="#ppt_w"/>
                                          </p:val>
                                        </p:tav>
                                      </p:tavLst>
                                    </p:anim>
                                    <p:anim calcmode="lin" valueType="num">
                                      <p:cBhvr>
                                        <p:cTn id="50" dur="5000" fill="hold"/>
                                        <p:tgtEl>
                                          <p:spTgt spid="11271"/>
                                        </p:tgtEl>
                                        <p:attrNameLst>
                                          <p:attrName>ppt_h</p:attrName>
                                        </p:attrNameLst>
                                      </p:cBhvr>
                                      <p:tavLst>
                                        <p:tav tm="0">
                                          <p:val>
                                            <p:fltVal val="0"/>
                                          </p:val>
                                        </p:tav>
                                        <p:tav tm="100000">
                                          <p:val>
                                            <p:strVal val="#ppt_h"/>
                                          </p:val>
                                        </p:tav>
                                      </p:tavLst>
                                    </p:anim>
                                    <p:anim calcmode="lin" valueType="num">
                                      <p:cBhvr>
                                        <p:cTn id="51" dur="5000" fill="hold"/>
                                        <p:tgtEl>
                                          <p:spTgt spid="11271"/>
                                        </p:tgtEl>
                                        <p:attrNameLst>
                                          <p:attrName>style.rotation</p:attrName>
                                        </p:attrNameLst>
                                      </p:cBhvr>
                                      <p:tavLst>
                                        <p:tav tm="0">
                                          <p:val>
                                            <p:fltVal val="360"/>
                                          </p:val>
                                        </p:tav>
                                        <p:tav tm="100000">
                                          <p:val>
                                            <p:fltVal val="0"/>
                                          </p:val>
                                        </p:tav>
                                      </p:tavLst>
                                    </p:anim>
                                    <p:animEffect transition="in" filter="fade">
                                      <p:cBhvr>
                                        <p:cTn id="52" dur="50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BE60AF8-1E83-443F-BB00-430A93369B20}"/>
              </a:ext>
            </a:extLst>
          </p:cNvPr>
          <p:cNvSpPr>
            <a:spLocks noGrp="1" noChangeArrowheads="1"/>
          </p:cNvSpPr>
          <p:nvPr>
            <p:ph type="title"/>
          </p:nvPr>
        </p:nvSpPr>
        <p:spPr>
          <a:xfrm>
            <a:off x="912813" y="73025"/>
            <a:ext cx="10336212" cy="841375"/>
          </a:xfrm>
        </p:spPr>
        <p:txBody>
          <a:bodyPr/>
          <a:lstStyle/>
          <a:p>
            <a:pPr eaLnBrk="1" hangingPunct="1"/>
            <a:r>
              <a:rPr lang="en-US" altLang="en-US" sz="3600" b="1"/>
              <a:t>The Results of Greed:  What Greed Steals From Its Victims</a:t>
            </a:r>
          </a:p>
        </p:txBody>
      </p:sp>
      <p:sp>
        <p:nvSpPr>
          <p:cNvPr id="22531" name="Rectangle 3">
            <a:extLst>
              <a:ext uri="{FF2B5EF4-FFF2-40B4-BE49-F238E27FC236}">
                <a16:creationId xmlns:a16="http://schemas.microsoft.com/office/drawing/2014/main" id="{3ED270A5-9A90-4959-AD15-0BDC9482B7A5}"/>
              </a:ext>
            </a:extLst>
          </p:cNvPr>
          <p:cNvSpPr>
            <a:spLocks noGrp="1" noChangeArrowheads="1"/>
          </p:cNvSpPr>
          <p:nvPr>
            <p:ph type="body" idx="1"/>
          </p:nvPr>
        </p:nvSpPr>
        <p:spPr>
          <a:xfrm>
            <a:off x="595313" y="1066800"/>
            <a:ext cx="11261725" cy="4267200"/>
          </a:xfrm>
        </p:spPr>
        <p:txBody>
          <a:bodyPr/>
          <a:lstStyle/>
          <a:p>
            <a:pPr eaLnBrk="1" hangingPunct="1">
              <a:lnSpc>
                <a:spcPct val="90000"/>
              </a:lnSpc>
            </a:pPr>
            <a:r>
              <a:rPr lang="en-US" altLang="en-US" sz="2800" b="1"/>
              <a:t>Third, greed can rob one’s spiritual life</a:t>
            </a:r>
            <a:r>
              <a:rPr lang="en-US" altLang="en-US" sz="2800"/>
              <a:t>. (Continued)</a:t>
            </a:r>
          </a:p>
          <a:p>
            <a:pPr eaLnBrk="1" hangingPunct="1">
              <a:lnSpc>
                <a:spcPct val="90000"/>
              </a:lnSpc>
            </a:pPr>
            <a:r>
              <a:rPr lang="en-US" altLang="en-US" sz="2800">
                <a:solidFill>
                  <a:srgbClr val="CC00FF"/>
                </a:solidFill>
              </a:rPr>
              <a:t>The Lord explains the proper attitude toward material possessions </a:t>
            </a:r>
          </a:p>
          <a:p>
            <a:pPr eaLnBrk="1" hangingPunct="1">
              <a:lnSpc>
                <a:spcPct val="90000"/>
              </a:lnSpc>
            </a:pPr>
            <a:r>
              <a:rPr lang="en-US" altLang="en-US" sz="2800">
                <a:solidFill>
                  <a:srgbClr val="CC00FF"/>
                </a:solidFill>
              </a:rPr>
              <a:t>Matthew 6:19-21</a:t>
            </a:r>
            <a:r>
              <a:rPr lang="en-US" altLang="en-US" sz="2800"/>
              <a:t>:  19Lay not up for yourselves treasures upon earth, where moth and rust doth corrupt, and where thieves break through and steal: 20But lay up for yourselves treasures in heaven, where neither moth nor rust doth corrupt, and where thieves do not break through nor steal: </a:t>
            </a:r>
            <a:r>
              <a:rPr lang="en-US" altLang="en-US" sz="2800">
                <a:solidFill>
                  <a:srgbClr val="CC00FF"/>
                </a:solidFill>
              </a:rPr>
              <a:t>21For where your treasure is, there will your heart be also.</a:t>
            </a:r>
            <a:r>
              <a:rPr lang="en-US" altLang="en-US" sz="2800"/>
              <a:t> </a:t>
            </a:r>
          </a:p>
          <a:p>
            <a:pPr eaLnBrk="1" hangingPunct="1">
              <a:lnSpc>
                <a:spcPct val="90000"/>
              </a:lnSpc>
            </a:pPr>
            <a:endParaRPr lang="en-US" altLang="en-US" sz="2800"/>
          </a:p>
        </p:txBody>
      </p:sp>
      <p:pic>
        <p:nvPicPr>
          <p:cNvPr id="12292" name="Picture 4" descr="j0406868">
            <a:extLst>
              <a:ext uri="{FF2B5EF4-FFF2-40B4-BE49-F238E27FC236}">
                <a16:creationId xmlns:a16="http://schemas.microsoft.com/office/drawing/2014/main" id="{DBCA7C21-F0C3-46CA-87F5-AC0660261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3" y="5283200"/>
            <a:ext cx="3141662"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j0433140">
            <a:extLst>
              <a:ext uri="{FF2B5EF4-FFF2-40B4-BE49-F238E27FC236}">
                <a16:creationId xmlns:a16="http://schemas.microsoft.com/office/drawing/2014/main" id="{AE363867-F3BA-433C-94EA-37EA6EEAA0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3463" y="5357813"/>
            <a:ext cx="233045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j0287504">
            <a:extLst>
              <a:ext uri="{FF2B5EF4-FFF2-40B4-BE49-F238E27FC236}">
                <a16:creationId xmlns:a16="http://schemas.microsoft.com/office/drawing/2014/main" id="{21F971A0-8057-476E-A7F6-9945C146B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588" y="5257800"/>
            <a:ext cx="17621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j0278666">
            <a:extLst>
              <a:ext uri="{FF2B5EF4-FFF2-40B4-BE49-F238E27FC236}">
                <a16:creationId xmlns:a16="http://schemas.microsoft.com/office/drawing/2014/main" id="{610128D6-C545-42B7-A77B-BC01110CD2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372100"/>
            <a:ext cx="243046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heaven2 city">
            <a:extLst>
              <a:ext uri="{FF2B5EF4-FFF2-40B4-BE49-F238E27FC236}">
                <a16:creationId xmlns:a16="http://schemas.microsoft.com/office/drawing/2014/main" id="{C2CF3491-05A4-46F2-8D30-8DFC831D78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2650" y="5345113"/>
            <a:ext cx="2735263"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additive="base">
                                        <p:cTn id="7" dur="2000" fill="hold"/>
                                        <p:tgtEl>
                                          <p:spTgt spid="12295"/>
                                        </p:tgtEl>
                                        <p:attrNameLst>
                                          <p:attrName>ppt_x</p:attrName>
                                        </p:attrNameLst>
                                      </p:cBhvr>
                                      <p:tavLst>
                                        <p:tav tm="0">
                                          <p:val>
                                            <p:strVal val="#ppt_x"/>
                                          </p:val>
                                        </p:tav>
                                        <p:tav tm="100000">
                                          <p:val>
                                            <p:strVal val="#ppt_x"/>
                                          </p:val>
                                        </p:tav>
                                      </p:tavLst>
                                    </p:anim>
                                    <p:anim calcmode="lin" valueType="num">
                                      <p:cBhvr additive="base">
                                        <p:cTn id="8" dur="2000" fill="hold"/>
                                        <p:tgtEl>
                                          <p:spTgt spid="122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000"/>
                            </p:stCondLst>
                            <p:childTnLst>
                              <p:par>
                                <p:cTn id="10" presetID="2" presetClass="entr" presetSubtype="4" fill="hold" nodeType="afterEffect">
                                  <p:stCondLst>
                                    <p:cond delay="0"/>
                                  </p:stCondLst>
                                  <p:childTnLst>
                                    <p:set>
                                      <p:cBhvr>
                                        <p:cTn id="11" dur="1" fill="hold">
                                          <p:stCondLst>
                                            <p:cond delay="0"/>
                                          </p:stCondLst>
                                        </p:cTn>
                                        <p:tgtEl>
                                          <p:spTgt spid="12292"/>
                                        </p:tgtEl>
                                        <p:attrNameLst>
                                          <p:attrName>style.visibility</p:attrName>
                                        </p:attrNameLst>
                                      </p:cBhvr>
                                      <p:to>
                                        <p:strVal val="visible"/>
                                      </p:to>
                                    </p:set>
                                    <p:anim calcmode="lin" valueType="num">
                                      <p:cBhvr additive="base">
                                        <p:cTn id="12" dur="2000" fill="hold"/>
                                        <p:tgtEl>
                                          <p:spTgt spid="12292"/>
                                        </p:tgtEl>
                                        <p:attrNameLst>
                                          <p:attrName>ppt_x</p:attrName>
                                        </p:attrNameLst>
                                      </p:cBhvr>
                                      <p:tavLst>
                                        <p:tav tm="0">
                                          <p:val>
                                            <p:strVal val="#ppt_x"/>
                                          </p:val>
                                        </p:tav>
                                        <p:tav tm="100000">
                                          <p:val>
                                            <p:strVal val="#ppt_x"/>
                                          </p:val>
                                        </p:tav>
                                      </p:tavLst>
                                    </p:anim>
                                    <p:anim calcmode="lin" valueType="num">
                                      <p:cBhvr additive="base">
                                        <p:cTn id="13" dur="2000" fill="hold"/>
                                        <p:tgtEl>
                                          <p:spTgt spid="1229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000"/>
                            </p:stCondLst>
                            <p:childTnLst>
                              <p:par>
                                <p:cTn id="15" presetID="2" presetClass="entr" presetSubtype="4" fill="hold" nodeType="afterEffect">
                                  <p:stCondLst>
                                    <p:cond delay="0"/>
                                  </p:stCondLst>
                                  <p:childTnLst>
                                    <p:set>
                                      <p:cBhvr>
                                        <p:cTn id="16" dur="1" fill="hold">
                                          <p:stCondLst>
                                            <p:cond delay="0"/>
                                          </p:stCondLst>
                                        </p:cTn>
                                        <p:tgtEl>
                                          <p:spTgt spid="12294"/>
                                        </p:tgtEl>
                                        <p:attrNameLst>
                                          <p:attrName>style.visibility</p:attrName>
                                        </p:attrNameLst>
                                      </p:cBhvr>
                                      <p:to>
                                        <p:strVal val="visible"/>
                                      </p:to>
                                    </p:set>
                                    <p:anim calcmode="lin" valueType="num">
                                      <p:cBhvr additive="base">
                                        <p:cTn id="17" dur="2000" fill="hold"/>
                                        <p:tgtEl>
                                          <p:spTgt spid="12294"/>
                                        </p:tgtEl>
                                        <p:attrNameLst>
                                          <p:attrName>ppt_x</p:attrName>
                                        </p:attrNameLst>
                                      </p:cBhvr>
                                      <p:tavLst>
                                        <p:tav tm="0">
                                          <p:val>
                                            <p:strVal val="#ppt_x"/>
                                          </p:val>
                                        </p:tav>
                                        <p:tav tm="100000">
                                          <p:val>
                                            <p:strVal val="#ppt_x"/>
                                          </p:val>
                                        </p:tav>
                                      </p:tavLst>
                                    </p:anim>
                                    <p:anim calcmode="lin" valueType="num">
                                      <p:cBhvr additive="base">
                                        <p:cTn id="18" dur="2000" fill="hold"/>
                                        <p:tgtEl>
                                          <p:spTgt spid="1229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6000"/>
                            </p:stCondLst>
                            <p:childTnLst>
                              <p:par>
                                <p:cTn id="20" presetID="2" presetClass="entr" presetSubtype="4" fill="hold" nodeType="afterEffect">
                                  <p:stCondLst>
                                    <p:cond delay="0"/>
                                  </p:stCondLst>
                                  <p:childTnLst>
                                    <p:set>
                                      <p:cBhvr>
                                        <p:cTn id="21" dur="1" fill="hold">
                                          <p:stCondLst>
                                            <p:cond delay="0"/>
                                          </p:stCondLst>
                                        </p:cTn>
                                        <p:tgtEl>
                                          <p:spTgt spid="12296"/>
                                        </p:tgtEl>
                                        <p:attrNameLst>
                                          <p:attrName>style.visibility</p:attrName>
                                        </p:attrNameLst>
                                      </p:cBhvr>
                                      <p:to>
                                        <p:strVal val="visible"/>
                                      </p:to>
                                    </p:set>
                                    <p:anim calcmode="lin" valueType="num">
                                      <p:cBhvr additive="base">
                                        <p:cTn id="22" dur="2000" fill="hold"/>
                                        <p:tgtEl>
                                          <p:spTgt spid="12296"/>
                                        </p:tgtEl>
                                        <p:attrNameLst>
                                          <p:attrName>ppt_x</p:attrName>
                                        </p:attrNameLst>
                                      </p:cBhvr>
                                      <p:tavLst>
                                        <p:tav tm="0">
                                          <p:val>
                                            <p:strVal val="#ppt_x"/>
                                          </p:val>
                                        </p:tav>
                                        <p:tav tm="100000">
                                          <p:val>
                                            <p:strVal val="#ppt_x"/>
                                          </p:val>
                                        </p:tav>
                                      </p:tavLst>
                                    </p:anim>
                                    <p:anim calcmode="lin" valueType="num">
                                      <p:cBhvr additive="base">
                                        <p:cTn id="23" dur="2000" fill="hold"/>
                                        <p:tgtEl>
                                          <p:spTgt spid="1229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8000"/>
                            </p:stCondLst>
                            <p:childTnLst>
                              <p:par>
                                <p:cTn id="25" presetID="2" presetClass="entr" presetSubtype="4" fill="hold" nodeType="afterEffect">
                                  <p:stCondLst>
                                    <p:cond delay="0"/>
                                  </p:stCondLst>
                                  <p:childTnLst>
                                    <p:set>
                                      <p:cBhvr>
                                        <p:cTn id="26" dur="1" fill="hold">
                                          <p:stCondLst>
                                            <p:cond delay="0"/>
                                          </p:stCondLst>
                                        </p:cTn>
                                        <p:tgtEl>
                                          <p:spTgt spid="12293"/>
                                        </p:tgtEl>
                                        <p:attrNameLst>
                                          <p:attrName>style.visibility</p:attrName>
                                        </p:attrNameLst>
                                      </p:cBhvr>
                                      <p:to>
                                        <p:strVal val="visible"/>
                                      </p:to>
                                    </p:set>
                                    <p:anim calcmode="lin" valueType="num">
                                      <p:cBhvr additive="base">
                                        <p:cTn id="27" dur="2000" fill="hold"/>
                                        <p:tgtEl>
                                          <p:spTgt spid="12293"/>
                                        </p:tgtEl>
                                        <p:attrNameLst>
                                          <p:attrName>ppt_x</p:attrName>
                                        </p:attrNameLst>
                                      </p:cBhvr>
                                      <p:tavLst>
                                        <p:tav tm="0">
                                          <p:val>
                                            <p:strVal val="#ppt_x"/>
                                          </p:val>
                                        </p:tav>
                                        <p:tav tm="100000">
                                          <p:val>
                                            <p:strVal val="#ppt_x"/>
                                          </p:val>
                                        </p:tav>
                                      </p:tavLst>
                                    </p:anim>
                                    <p:anim calcmode="lin" valueType="num">
                                      <p:cBhvr additive="base">
                                        <p:cTn id="28" dur="2000" fill="hold"/>
                                        <p:tgtEl>
                                          <p:spTgt spid="12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j0404585[1]">
            <a:extLst>
              <a:ext uri="{FF2B5EF4-FFF2-40B4-BE49-F238E27FC236}">
                <a16:creationId xmlns:a16="http://schemas.microsoft.com/office/drawing/2014/main" id="{A606386F-498F-4EF4-9F28-D8D911A6A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0"/>
            <a:ext cx="21891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a:extLst>
              <a:ext uri="{FF2B5EF4-FFF2-40B4-BE49-F238E27FC236}">
                <a16:creationId xmlns:a16="http://schemas.microsoft.com/office/drawing/2014/main" id="{EBB425D4-D5B8-4C47-9368-50176B11C1E9}"/>
              </a:ext>
            </a:extLst>
          </p:cNvPr>
          <p:cNvSpPr>
            <a:spLocks noGrp="1" noChangeArrowheads="1"/>
          </p:cNvSpPr>
          <p:nvPr>
            <p:ph type="title"/>
          </p:nvPr>
        </p:nvSpPr>
        <p:spPr>
          <a:xfrm>
            <a:off x="0" y="301625"/>
            <a:ext cx="10337800" cy="841375"/>
          </a:xfrm>
        </p:spPr>
        <p:txBody>
          <a:bodyPr/>
          <a:lstStyle/>
          <a:p>
            <a:pPr eaLnBrk="1" hangingPunct="1"/>
            <a:r>
              <a:rPr lang="en-US" altLang="en-US" sz="3600" b="1"/>
              <a:t>The Results of Greed:  </a:t>
            </a:r>
            <a:br>
              <a:rPr lang="en-US" altLang="en-US" sz="3600" b="1"/>
            </a:br>
            <a:r>
              <a:rPr lang="en-US" altLang="en-US" sz="3600" b="1"/>
              <a:t>What Greed Steals From Its Victims</a:t>
            </a:r>
          </a:p>
        </p:txBody>
      </p:sp>
      <p:sp>
        <p:nvSpPr>
          <p:cNvPr id="24580" name="Rectangle 3">
            <a:extLst>
              <a:ext uri="{FF2B5EF4-FFF2-40B4-BE49-F238E27FC236}">
                <a16:creationId xmlns:a16="http://schemas.microsoft.com/office/drawing/2014/main" id="{55C96FB7-43CE-4D57-8EE0-34A9284D3C92}"/>
              </a:ext>
            </a:extLst>
          </p:cNvPr>
          <p:cNvSpPr>
            <a:spLocks noGrp="1" noChangeArrowheads="1"/>
          </p:cNvSpPr>
          <p:nvPr>
            <p:ph type="body" idx="1"/>
          </p:nvPr>
        </p:nvSpPr>
        <p:spPr>
          <a:xfrm>
            <a:off x="0" y="1295400"/>
            <a:ext cx="12161838" cy="5562600"/>
          </a:xfrm>
        </p:spPr>
        <p:txBody>
          <a:bodyPr/>
          <a:lstStyle/>
          <a:p>
            <a:pPr eaLnBrk="1" hangingPunct="1">
              <a:lnSpc>
                <a:spcPct val="80000"/>
              </a:lnSpc>
            </a:pPr>
            <a:r>
              <a:rPr lang="en-US" altLang="en-US" sz="2400" b="1"/>
              <a:t>Third, greed can rob one’s spiritual life</a:t>
            </a:r>
            <a:r>
              <a:rPr lang="en-US" altLang="en-US" sz="2400"/>
              <a:t>. (Continued)</a:t>
            </a:r>
          </a:p>
          <a:p>
            <a:pPr eaLnBrk="1" hangingPunct="1">
              <a:lnSpc>
                <a:spcPct val="80000"/>
              </a:lnSpc>
            </a:pPr>
            <a:r>
              <a:rPr lang="en-US" altLang="en-US" sz="2400"/>
              <a:t>Matthew 6:24-34 continues: </a:t>
            </a:r>
            <a:r>
              <a:rPr lang="en-US" altLang="en-US" sz="2400">
                <a:solidFill>
                  <a:srgbClr val="CC00FF"/>
                </a:solidFill>
              </a:rPr>
              <a:t>24No man can serve two masters: for either he will hate the one, and love the other; or else he will hold to the one, and despise the other. Ye cannot serve God and mammon.</a:t>
            </a:r>
            <a:r>
              <a:rPr lang="en-US" altLang="en-US" sz="2400"/>
              <a:t> 25Therefore I say unto you, Take no thought for your life, what ye </a:t>
            </a:r>
            <a:r>
              <a:rPr lang="en-US" altLang="en-US" sz="2500"/>
              <a:t>shall eat, or what ye shall drink; nor yet for your body, what ye shall put on. Is not the life more than meat, and the body than raiment? 26Behold the fowls of the air: for they sow not, neither do they reap, nor gather into barns; yet your heavenly Father feedeth them. Are ye not much better than they? 27 Which of you by taking thought can add one cubit unto his stature? 28And why take ye thought for raiment? Consider the lilies of the field, how they grow; they toil not, neither do they spin: 29And yet I say unto you, That even Solomon in all his glory was not arrayed like one of these. 30Wherefore, if God so clothe the grass of the field, which to day is, and to morrow is cast into the oven, </a:t>
            </a:r>
            <a:r>
              <a:rPr lang="en-US" altLang="en-US" sz="2500" i="1"/>
              <a:t>shall he</a:t>
            </a:r>
            <a:r>
              <a:rPr lang="en-US" altLang="en-US" sz="2500"/>
              <a:t> not much more </a:t>
            </a:r>
            <a:r>
              <a:rPr lang="en-US" altLang="en-US" sz="2500" i="1"/>
              <a:t>clothe</a:t>
            </a:r>
            <a:r>
              <a:rPr lang="en-US" altLang="en-US" sz="2500"/>
              <a:t> you, O ye of little faith? 31Therefore take no</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MCj04377990000[1]">
            <a:extLst>
              <a:ext uri="{FF2B5EF4-FFF2-40B4-BE49-F238E27FC236}">
                <a16:creationId xmlns:a16="http://schemas.microsoft.com/office/drawing/2014/main" id="{45448120-2228-4E9F-9056-49322F6C9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113" y="0"/>
            <a:ext cx="32607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a:extLst>
              <a:ext uri="{FF2B5EF4-FFF2-40B4-BE49-F238E27FC236}">
                <a16:creationId xmlns:a16="http://schemas.microsoft.com/office/drawing/2014/main" id="{815D4544-337E-4327-9393-BD89FD95FC00}"/>
              </a:ext>
            </a:extLst>
          </p:cNvPr>
          <p:cNvSpPr>
            <a:spLocks noGrp="1" noChangeArrowheads="1"/>
          </p:cNvSpPr>
          <p:nvPr>
            <p:ph type="title"/>
          </p:nvPr>
        </p:nvSpPr>
        <p:spPr>
          <a:xfrm>
            <a:off x="61913" y="301625"/>
            <a:ext cx="10336212" cy="841375"/>
          </a:xfrm>
        </p:spPr>
        <p:txBody>
          <a:bodyPr/>
          <a:lstStyle/>
          <a:p>
            <a:pPr eaLnBrk="1" hangingPunct="1"/>
            <a:r>
              <a:rPr lang="en-US" altLang="en-US" sz="3600" b="1"/>
              <a:t>The Results of Greed:   </a:t>
            </a:r>
            <a:br>
              <a:rPr lang="en-US" altLang="en-US" sz="3600" b="1"/>
            </a:br>
            <a:r>
              <a:rPr lang="en-US" altLang="en-US" sz="3600" b="1"/>
              <a:t>What Greed Steals From Its Victims</a:t>
            </a:r>
          </a:p>
        </p:txBody>
      </p:sp>
      <p:sp>
        <p:nvSpPr>
          <p:cNvPr id="26628" name="Rectangle 3">
            <a:extLst>
              <a:ext uri="{FF2B5EF4-FFF2-40B4-BE49-F238E27FC236}">
                <a16:creationId xmlns:a16="http://schemas.microsoft.com/office/drawing/2014/main" id="{D91E3F0F-26CA-451E-B67E-8181563D96F8}"/>
              </a:ext>
            </a:extLst>
          </p:cNvPr>
          <p:cNvSpPr>
            <a:spLocks noGrp="1" noChangeArrowheads="1"/>
          </p:cNvSpPr>
          <p:nvPr>
            <p:ph type="body" idx="1"/>
          </p:nvPr>
        </p:nvSpPr>
        <p:spPr>
          <a:xfrm>
            <a:off x="0" y="1295400"/>
            <a:ext cx="12161838" cy="5562600"/>
          </a:xfrm>
        </p:spPr>
        <p:txBody>
          <a:bodyPr/>
          <a:lstStyle/>
          <a:p>
            <a:pPr eaLnBrk="1" hangingPunct="1">
              <a:lnSpc>
                <a:spcPct val="80000"/>
              </a:lnSpc>
            </a:pPr>
            <a:r>
              <a:rPr lang="en-US" altLang="en-US" sz="2900"/>
              <a:t>Matthew 6:24-34 (continued): 					  thought, saying, What shall we eat? or, What shall we drink? or, Wherewithal shall we be clothed? 32(For after all these things do the Gentiles seek:) for your heavenly Father knoweth that ye have need of all these things. 33But seek ye first the kingdom of God, and his righteousness; and all these things shall be added unto you. 34Take therefore no thought for the morrow: for the morrow shall take thought for the things of itself. Sufficient unto the day </a:t>
            </a:r>
            <a:r>
              <a:rPr lang="en-US" altLang="en-US" sz="2900" i="1"/>
              <a:t>is</a:t>
            </a:r>
            <a:r>
              <a:rPr lang="en-US" altLang="en-US" sz="2900"/>
              <a:t> the evil thereof.  </a:t>
            </a:r>
          </a:p>
          <a:p>
            <a:pPr eaLnBrk="1" hangingPunct="1">
              <a:lnSpc>
                <a:spcPct val="80000"/>
              </a:lnSpc>
            </a:pPr>
            <a:r>
              <a:rPr lang="en-US" altLang="en-US" sz="2900"/>
              <a:t>Edge out God=mammon; hate or love less</a:t>
            </a:r>
          </a:p>
          <a:p>
            <a:pPr eaLnBrk="1" hangingPunct="1">
              <a:lnSpc>
                <a:spcPct val="80000"/>
              </a:lnSpc>
            </a:pPr>
            <a:r>
              <a:rPr lang="en-US" altLang="en-US" sz="2900"/>
              <a:t>Ultimately, one has to answer the question of </a:t>
            </a:r>
            <a:r>
              <a:rPr lang="en-US" altLang="en-US" sz="2900">
                <a:solidFill>
                  <a:srgbClr val="CC00FF"/>
                </a:solidFill>
              </a:rPr>
              <a:t>Matthew 16:26: “</a:t>
            </a:r>
            <a:r>
              <a:rPr lang="en-US" altLang="en-US" sz="2900" i="1">
                <a:solidFill>
                  <a:srgbClr val="CC00FF"/>
                </a:solidFill>
              </a:rPr>
              <a:t>26For what is a man profited, if he shall gain the whole world, and lose his own soul? or what shall a man give in exchange for his soul?”</a:t>
            </a:r>
          </a:p>
          <a:p>
            <a:pPr eaLnBrk="1" hangingPunct="1">
              <a:lnSpc>
                <a:spcPct val="80000"/>
              </a:lnSpc>
            </a:pPr>
            <a:endParaRPr lang="en-US" altLang="en-US" sz="2900">
              <a:solidFill>
                <a:srgbClr val="CC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Scale>
                                      <p:cBhvr>
                                        <p:cTn id="7" dur="5000" decel="50000" fill="hold">
                                          <p:stCondLst>
                                            <p:cond delay="0"/>
                                          </p:stCondLst>
                                        </p:cTn>
                                        <p:tgtEl>
                                          <p:spTgt spid="143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0" decel="50000" fill="hold">
                                          <p:stCondLst>
                                            <p:cond delay="0"/>
                                          </p:stCondLst>
                                        </p:cTn>
                                        <p:tgtEl>
                                          <p:spTgt spid="14340"/>
                                        </p:tgtEl>
                                        <p:attrNameLst>
                                          <p:attrName>ppt_x</p:attrName>
                                          <p:attrName>ppt_y</p:attrName>
                                        </p:attrNameLst>
                                      </p:cBhvr>
                                    </p:animMotion>
                                    <p:animEffect transition="in" filter="fade">
                                      <p:cBhvr>
                                        <p:cTn id="9" dur="5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9" descr="family destroyed 9">
            <a:extLst>
              <a:ext uri="{FF2B5EF4-FFF2-40B4-BE49-F238E27FC236}">
                <a16:creationId xmlns:a16="http://schemas.microsoft.com/office/drawing/2014/main" id="{30558638-0B48-49A8-94BD-E4178C21712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67913" y="5103813"/>
            <a:ext cx="21939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4" descr="MPj04331920000[1]">
            <a:extLst>
              <a:ext uri="{FF2B5EF4-FFF2-40B4-BE49-F238E27FC236}">
                <a16:creationId xmlns:a16="http://schemas.microsoft.com/office/drawing/2014/main" id="{32658956-F506-4A76-A945-93F1A6242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0113" y="0"/>
            <a:ext cx="36417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5" descr="MPj04392980000[1]">
            <a:extLst>
              <a:ext uri="{FF2B5EF4-FFF2-40B4-BE49-F238E27FC236}">
                <a16:creationId xmlns:a16="http://schemas.microsoft.com/office/drawing/2014/main" id="{2DE4F597-ED73-4035-BADB-5871AA25A3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9788" y="3048000"/>
            <a:ext cx="24320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a:extLst>
              <a:ext uri="{FF2B5EF4-FFF2-40B4-BE49-F238E27FC236}">
                <a16:creationId xmlns:a16="http://schemas.microsoft.com/office/drawing/2014/main" id="{08059BDE-9B17-485E-AE35-E109BE973D73}"/>
              </a:ext>
            </a:extLst>
          </p:cNvPr>
          <p:cNvSpPr>
            <a:spLocks noGrp="1" noChangeArrowheads="1"/>
          </p:cNvSpPr>
          <p:nvPr>
            <p:ph type="title"/>
          </p:nvPr>
        </p:nvSpPr>
        <p:spPr>
          <a:xfrm>
            <a:off x="442913" y="149225"/>
            <a:ext cx="10336212" cy="841375"/>
          </a:xfrm>
        </p:spPr>
        <p:txBody>
          <a:bodyPr/>
          <a:lstStyle/>
          <a:p>
            <a:pPr eaLnBrk="1" hangingPunct="1"/>
            <a:r>
              <a:rPr lang="en-US" altLang="en-US" sz="3600" b="1"/>
              <a:t>The Results of Greed:  </a:t>
            </a:r>
            <a:br>
              <a:rPr lang="en-US" altLang="en-US" sz="3600" b="1"/>
            </a:br>
            <a:r>
              <a:rPr lang="en-US" altLang="en-US" sz="3600" b="1"/>
              <a:t>Greed Steals From Its Victims</a:t>
            </a:r>
          </a:p>
        </p:txBody>
      </p:sp>
      <p:sp>
        <p:nvSpPr>
          <p:cNvPr id="28678" name="Rectangle 3">
            <a:extLst>
              <a:ext uri="{FF2B5EF4-FFF2-40B4-BE49-F238E27FC236}">
                <a16:creationId xmlns:a16="http://schemas.microsoft.com/office/drawing/2014/main" id="{E3D2B78F-6BCB-4FA6-BA56-4FE2DFD59F62}"/>
              </a:ext>
            </a:extLst>
          </p:cNvPr>
          <p:cNvSpPr>
            <a:spLocks noGrp="1" noChangeArrowheads="1"/>
          </p:cNvSpPr>
          <p:nvPr>
            <p:ph type="body" idx="1"/>
          </p:nvPr>
        </p:nvSpPr>
        <p:spPr>
          <a:xfrm>
            <a:off x="0" y="1219200"/>
            <a:ext cx="11263313" cy="5638800"/>
          </a:xfrm>
        </p:spPr>
        <p:txBody>
          <a:bodyPr/>
          <a:lstStyle/>
          <a:p>
            <a:pPr eaLnBrk="1" hangingPunct="1">
              <a:lnSpc>
                <a:spcPct val="80000"/>
              </a:lnSpc>
            </a:pPr>
            <a:r>
              <a:rPr lang="en-US" altLang="en-US" sz="2600" b="1" u="sng"/>
              <a:t>Fourth, </a:t>
            </a:r>
            <a:r>
              <a:rPr lang="en-US" altLang="en-US" sz="2600" b="1" u="sng">
                <a:solidFill>
                  <a:srgbClr val="CC00FF"/>
                </a:solidFill>
              </a:rPr>
              <a:t>greed destroys one’s family</a:t>
            </a:r>
            <a:r>
              <a:rPr lang="en-US" altLang="en-US" sz="2600" b="1"/>
              <a:t>.</a:t>
            </a:r>
            <a:r>
              <a:rPr lang="en-US" altLang="en-US" sz="2600"/>
              <a:t>  </a:t>
            </a:r>
          </a:p>
          <a:p>
            <a:pPr eaLnBrk="1" hangingPunct="1">
              <a:lnSpc>
                <a:spcPct val="80000"/>
              </a:lnSpc>
            </a:pPr>
            <a:r>
              <a:rPr lang="en-US" altLang="en-US" sz="2600"/>
              <a:t>Greed results in such a selfish attitude that it contagiously spreads.  </a:t>
            </a:r>
          </a:p>
          <a:p>
            <a:pPr eaLnBrk="1" hangingPunct="1">
              <a:lnSpc>
                <a:spcPct val="80000"/>
              </a:lnSpc>
            </a:pPr>
            <a:r>
              <a:rPr lang="en-US" altLang="en-US" sz="2600"/>
              <a:t>Proverbs 15:27 (NKJV) explains, </a:t>
            </a:r>
            <a:r>
              <a:rPr lang="en-US" altLang="en-US" sz="2600" i="1"/>
              <a:t>“He who is greedy for gain troubles his own house, But he who hates bribes will live.” </a:t>
            </a:r>
            <a:r>
              <a:rPr lang="en-US" altLang="en-US" sz="2600"/>
              <a:t>  </a:t>
            </a:r>
          </a:p>
          <a:p>
            <a:pPr eaLnBrk="1" hangingPunct="1">
              <a:lnSpc>
                <a:spcPct val="80000"/>
              </a:lnSpc>
            </a:pPr>
            <a:r>
              <a:rPr lang="en-US" altLang="en-US" sz="2600"/>
              <a:t>Most individuals start out their career working to help their families.  </a:t>
            </a:r>
          </a:p>
          <a:p>
            <a:pPr eaLnBrk="1" hangingPunct="1">
              <a:lnSpc>
                <a:spcPct val="80000"/>
              </a:lnSpc>
            </a:pPr>
            <a:r>
              <a:rPr lang="en-US" altLang="en-US" sz="2600"/>
              <a:t>Only when greed, that whatever it takes attitude, consumes an individual that they become devoured by the want for more, and neglect their family and service to God.  </a:t>
            </a:r>
          </a:p>
          <a:p>
            <a:pPr eaLnBrk="1" hangingPunct="1">
              <a:lnSpc>
                <a:spcPct val="80000"/>
              </a:lnSpc>
            </a:pPr>
            <a:r>
              <a:rPr lang="en-US" altLang="en-US" sz="2600"/>
              <a:t>Greed steals one’s real purpose as a desire for money or possessions become one’s focus.  </a:t>
            </a:r>
          </a:p>
          <a:p>
            <a:pPr eaLnBrk="1" hangingPunct="1">
              <a:lnSpc>
                <a:spcPct val="80000"/>
              </a:lnSpc>
            </a:pPr>
            <a:r>
              <a:rPr lang="en-US" altLang="en-US" sz="2600"/>
              <a:t>Does a status symbol of a car really matter? Does the bigger house make one happy?  Does the ring make         for joy?</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MPj03414240000[1]">
            <a:extLst>
              <a:ext uri="{FF2B5EF4-FFF2-40B4-BE49-F238E27FC236}">
                <a16:creationId xmlns:a16="http://schemas.microsoft.com/office/drawing/2014/main" id="{AA275595-2589-478E-8367-728228175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388" y="2438400"/>
            <a:ext cx="29654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a:extLst>
              <a:ext uri="{FF2B5EF4-FFF2-40B4-BE49-F238E27FC236}">
                <a16:creationId xmlns:a16="http://schemas.microsoft.com/office/drawing/2014/main" id="{99CC52B5-8763-4E0C-BB7A-ABC2BF81B2D3}"/>
              </a:ext>
            </a:extLst>
          </p:cNvPr>
          <p:cNvSpPr>
            <a:spLocks noGrp="1" noChangeArrowheads="1"/>
          </p:cNvSpPr>
          <p:nvPr>
            <p:ph type="title"/>
          </p:nvPr>
        </p:nvSpPr>
        <p:spPr>
          <a:xfrm>
            <a:off x="912813" y="73025"/>
            <a:ext cx="10336212" cy="841375"/>
          </a:xfrm>
        </p:spPr>
        <p:txBody>
          <a:bodyPr/>
          <a:lstStyle/>
          <a:p>
            <a:pPr eaLnBrk="1" hangingPunct="1"/>
            <a:r>
              <a:rPr lang="en-US" altLang="en-US" sz="3600" b="1"/>
              <a:t>The Results of Greed:  What Greed Steals From Its Victims</a:t>
            </a:r>
          </a:p>
        </p:txBody>
      </p:sp>
      <p:sp>
        <p:nvSpPr>
          <p:cNvPr id="30724" name="Rectangle 3">
            <a:extLst>
              <a:ext uri="{FF2B5EF4-FFF2-40B4-BE49-F238E27FC236}">
                <a16:creationId xmlns:a16="http://schemas.microsoft.com/office/drawing/2014/main" id="{A6A05707-0216-4A85-8F47-DEBD6BDF86CE}"/>
              </a:ext>
            </a:extLst>
          </p:cNvPr>
          <p:cNvSpPr>
            <a:spLocks noGrp="1" noChangeArrowheads="1"/>
          </p:cNvSpPr>
          <p:nvPr>
            <p:ph type="body" idx="1"/>
          </p:nvPr>
        </p:nvSpPr>
        <p:spPr>
          <a:xfrm>
            <a:off x="0" y="1066800"/>
            <a:ext cx="10882313" cy="5791200"/>
          </a:xfrm>
        </p:spPr>
        <p:txBody>
          <a:bodyPr/>
          <a:lstStyle/>
          <a:p>
            <a:pPr eaLnBrk="1" hangingPunct="1">
              <a:lnSpc>
                <a:spcPct val="80000"/>
              </a:lnSpc>
            </a:pPr>
            <a:r>
              <a:rPr lang="en-US" altLang="en-US" sz="2600" b="1" u="sng"/>
              <a:t>Fifth, </a:t>
            </a:r>
            <a:r>
              <a:rPr lang="en-US" altLang="en-US" sz="2600" b="1" u="sng">
                <a:solidFill>
                  <a:srgbClr val="CC00FF"/>
                </a:solidFill>
              </a:rPr>
              <a:t>greed robs one of their integrity</a:t>
            </a:r>
            <a:r>
              <a:rPr lang="en-US" altLang="en-US" sz="2600" u="sng"/>
              <a:t>.</a:t>
            </a:r>
            <a:r>
              <a:rPr lang="en-US" altLang="en-US" sz="2600"/>
              <a:t>  </a:t>
            </a:r>
          </a:p>
          <a:p>
            <a:pPr eaLnBrk="1" hangingPunct="1">
              <a:lnSpc>
                <a:spcPct val="80000"/>
              </a:lnSpc>
            </a:pPr>
            <a:r>
              <a:rPr lang="en-US" altLang="en-US" sz="2600"/>
              <a:t>Proverbs 28:19-20 explains, “19He that tilleth his land shall have plenty of bread: but he that followeth after vain </a:t>
            </a:r>
            <a:r>
              <a:rPr lang="en-US" altLang="en-US" sz="2600" i="1"/>
              <a:t>persons</a:t>
            </a:r>
            <a:r>
              <a:rPr lang="en-US" altLang="en-US" sz="2600"/>
              <a:t> shall have poverty enough. 20A faithful man shall abound with blessings: but he that maketh       haste to be rich shall not be innocent.”  </a:t>
            </a:r>
          </a:p>
          <a:p>
            <a:pPr eaLnBrk="1" hangingPunct="1">
              <a:lnSpc>
                <a:spcPct val="80000"/>
              </a:lnSpc>
            </a:pPr>
            <a:r>
              <a:rPr lang="en-US" altLang="en-US" sz="2600"/>
              <a:t>Again, Solomon advises labor.  If one follows             after the vain, get rich, greedy people; then          Solomon warns that poverty is coming.  </a:t>
            </a:r>
          </a:p>
          <a:p>
            <a:pPr eaLnBrk="1" hangingPunct="1">
              <a:lnSpc>
                <a:spcPct val="80000"/>
              </a:lnSpc>
            </a:pPr>
            <a:r>
              <a:rPr lang="en-US" altLang="en-US" sz="2600"/>
              <a:t>Solomon also teaches that one in a hurry to get          rich will be guilty. </a:t>
            </a:r>
          </a:p>
          <a:p>
            <a:pPr eaLnBrk="1" hangingPunct="1">
              <a:lnSpc>
                <a:spcPct val="80000"/>
              </a:lnSpc>
            </a:pPr>
            <a:r>
              <a:rPr lang="en-US" altLang="en-US" sz="2600"/>
              <a:t> The justifications are easy to make.</a:t>
            </a:r>
          </a:p>
          <a:p>
            <a:pPr eaLnBrk="1" hangingPunct="1">
              <a:lnSpc>
                <a:spcPct val="80000"/>
              </a:lnSpc>
            </a:pPr>
            <a:r>
              <a:rPr lang="en-US" altLang="en-US" sz="2600"/>
              <a:t>“It’s just a little lie.  </a:t>
            </a:r>
          </a:p>
          <a:p>
            <a:pPr eaLnBrk="1" hangingPunct="1">
              <a:lnSpc>
                <a:spcPct val="80000"/>
              </a:lnSpc>
            </a:pPr>
            <a:r>
              <a:rPr lang="en-US" altLang="en-US" sz="2600"/>
              <a:t>“It won’t hurt anyone.”   </a:t>
            </a:r>
          </a:p>
          <a:p>
            <a:pPr eaLnBrk="1" hangingPunct="1">
              <a:lnSpc>
                <a:spcPct val="80000"/>
              </a:lnSpc>
            </a:pPr>
            <a:r>
              <a:rPr lang="en-US" altLang="en-US" sz="2600"/>
              <a:t>“So I missed church, I really need the money.”  </a:t>
            </a:r>
          </a:p>
          <a:p>
            <a:pPr eaLnBrk="1" hangingPunct="1">
              <a:lnSpc>
                <a:spcPct val="80000"/>
              </a:lnSpc>
            </a:pPr>
            <a:r>
              <a:rPr lang="en-US" altLang="en-US" sz="2600"/>
              <a:t>“This will help so many once I get this going.”</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0" fill="hold"/>
                                        <p:tgtEl>
                                          <p:spTgt spid="16388"/>
                                        </p:tgtEl>
                                        <p:attrNameLst>
                                          <p:attrName>ppt_x</p:attrName>
                                        </p:attrNameLst>
                                      </p:cBhvr>
                                      <p:tavLst>
                                        <p:tav tm="0">
                                          <p:val>
                                            <p:strVal val="#ppt_x"/>
                                          </p:val>
                                        </p:tav>
                                        <p:tav tm="100000">
                                          <p:val>
                                            <p:strVal val="#ppt_x"/>
                                          </p:val>
                                        </p:tav>
                                      </p:tavLst>
                                    </p:anim>
                                    <p:anim calcmode="lin" valueType="num">
                                      <p:cBhvr additive="base">
                                        <p:cTn id="8" dur="50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a:extLst>
              <a:ext uri="{FF2B5EF4-FFF2-40B4-BE49-F238E27FC236}">
                <a16:creationId xmlns:a16="http://schemas.microsoft.com/office/drawing/2014/main" id="{B3397A7F-FE3C-4A62-B13C-D546F2E5D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217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a:extLst>
              <a:ext uri="{FF2B5EF4-FFF2-40B4-BE49-F238E27FC236}">
                <a16:creationId xmlns:a16="http://schemas.microsoft.com/office/drawing/2014/main" id="{27F925B2-90CE-47D5-812A-DD03BEA01E45}"/>
              </a:ext>
            </a:extLst>
          </p:cNvPr>
          <p:cNvSpPr>
            <a:spLocks noGrp="1" noChangeArrowheads="1"/>
          </p:cNvSpPr>
          <p:nvPr>
            <p:ph type="title"/>
          </p:nvPr>
        </p:nvSpPr>
        <p:spPr>
          <a:xfrm>
            <a:off x="912813" y="73025"/>
            <a:ext cx="10336212" cy="841375"/>
          </a:xfrm>
        </p:spPr>
        <p:txBody>
          <a:bodyPr/>
          <a:lstStyle/>
          <a:p>
            <a:pPr eaLnBrk="1" hangingPunct="1"/>
            <a:r>
              <a:rPr lang="en-US" altLang="en-US" sz="3600" b="1"/>
              <a:t>The Results of Greed: </a:t>
            </a:r>
            <a:br>
              <a:rPr lang="en-US" altLang="en-US" sz="3600" b="1"/>
            </a:br>
            <a:r>
              <a:rPr lang="en-US" altLang="en-US" sz="3600" b="1"/>
              <a:t>Greed Steals From Its Victims</a:t>
            </a:r>
          </a:p>
        </p:txBody>
      </p:sp>
      <p:sp>
        <p:nvSpPr>
          <p:cNvPr id="32772" name="Rectangle 3">
            <a:extLst>
              <a:ext uri="{FF2B5EF4-FFF2-40B4-BE49-F238E27FC236}">
                <a16:creationId xmlns:a16="http://schemas.microsoft.com/office/drawing/2014/main" id="{133D136E-027E-48E5-875E-E0CE85A480F2}"/>
              </a:ext>
            </a:extLst>
          </p:cNvPr>
          <p:cNvSpPr>
            <a:spLocks noGrp="1" noChangeArrowheads="1"/>
          </p:cNvSpPr>
          <p:nvPr>
            <p:ph type="body" idx="1"/>
          </p:nvPr>
        </p:nvSpPr>
        <p:spPr>
          <a:xfrm>
            <a:off x="747713" y="1219200"/>
            <a:ext cx="11109325" cy="5638800"/>
          </a:xfrm>
        </p:spPr>
        <p:txBody>
          <a:bodyPr/>
          <a:lstStyle/>
          <a:p>
            <a:pPr eaLnBrk="1" hangingPunct="1">
              <a:lnSpc>
                <a:spcPct val="90000"/>
              </a:lnSpc>
            </a:pPr>
            <a:r>
              <a:rPr lang="en-US" altLang="en-US" sz="3000" b="1" u="sng"/>
              <a:t>Fifth, greed robs one of their integrity</a:t>
            </a:r>
            <a:r>
              <a:rPr lang="en-US" altLang="en-US" sz="3000" u="sng"/>
              <a:t>.</a:t>
            </a:r>
            <a:r>
              <a:rPr lang="en-US" altLang="en-US" sz="3000"/>
              <a:t> </a:t>
            </a:r>
          </a:p>
          <a:p>
            <a:pPr eaLnBrk="1" hangingPunct="1">
              <a:lnSpc>
                <a:spcPct val="90000"/>
              </a:lnSpc>
            </a:pPr>
            <a:r>
              <a:rPr lang="en-US" altLang="en-US" sz="3000"/>
              <a:t>God also warns the student of His word about the need to treat those who work for you with appreciation and not deceitfully.   </a:t>
            </a:r>
          </a:p>
          <a:p>
            <a:pPr eaLnBrk="1" hangingPunct="1">
              <a:lnSpc>
                <a:spcPct val="90000"/>
              </a:lnSpc>
            </a:pPr>
            <a:r>
              <a:rPr lang="en-US" altLang="en-US" sz="3000"/>
              <a:t>Proverbs 3:27 explains, “Do not withhold good from those to whom it is due, When it is in the power of your hand to do </a:t>
            </a:r>
            <a:r>
              <a:rPr lang="en-US" altLang="en-US" sz="3000" i="1"/>
              <a:t>so</a:t>
            </a:r>
            <a:r>
              <a:rPr lang="en-US" altLang="en-US" sz="3000"/>
              <a:t>.” </a:t>
            </a:r>
          </a:p>
          <a:p>
            <a:pPr eaLnBrk="1" hangingPunct="1">
              <a:lnSpc>
                <a:spcPct val="90000"/>
              </a:lnSpc>
            </a:pPr>
            <a:r>
              <a:rPr lang="en-US" altLang="en-US" sz="3000"/>
              <a:t>The small loss of integrity comes in so many forms.  Suddenly, all integrity can be lost.</a:t>
            </a:r>
          </a:p>
          <a:p>
            <a:pPr eaLnBrk="1" hangingPunct="1">
              <a:lnSpc>
                <a:spcPct val="90000"/>
              </a:lnSpc>
            </a:pPr>
            <a:r>
              <a:rPr lang="en-US" altLang="en-US" sz="3000"/>
              <a:t>Proverbs 28:6 instructs, “Better </a:t>
            </a:r>
            <a:r>
              <a:rPr lang="en-US" altLang="en-US" sz="3000" i="1"/>
              <a:t>is</a:t>
            </a:r>
            <a:r>
              <a:rPr lang="en-US" altLang="en-US" sz="3000"/>
              <a:t> the poor who walks in his integrity Than one perverse </a:t>
            </a:r>
            <a:r>
              <a:rPr lang="en-US" altLang="en-US" sz="3000" i="1"/>
              <a:t>in</a:t>
            </a:r>
            <a:r>
              <a:rPr lang="en-US" altLang="en-US" sz="3000"/>
              <a:t> </a:t>
            </a:r>
            <a:r>
              <a:rPr lang="en-US" altLang="en-US" sz="3000" i="1"/>
              <a:t>his</a:t>
            </a:r>
            <a:r>
              <a:rPr lang="en-US" altLang="en-US" sz="3000"/>
              <a:t> ways, though he </a:t>
            </a:r>
            <a:r>
              <a:rPr lang="en-US" altLang="en-US" sz="3000" i="1"/>
              <a:t>be</a:t>
            </a:r>
            <a:r>
              <a:rPr lang="en-US" altLang="en-US" sz="3000"/>
              <a:t> rich.”</a:t>
            </a:r>
          </a:p>
          <a:p>
            <a:pPr eaLnBrk="1" hangingPunct="1">
              <a:lnSpc>
                <a:spcPct val="90000"/>
              </a:lnSpc>
            </a:pPr>
            <a:endParaRPr lang="en-US" altLang="en-US" sz="3000"/>
          </a:p>
        </p:txBody>
      </p:sp>
      <p:pic>
        <p:nvPicPr>
          <p:cNvPr id="32773" name="Picture 8" descr="integrity_0">
            <a:extLst>
              <a:ext uri="{FF2B5EF4-FFF2-40B4-BE49-F238E27FC236}">
                <a16:creationId xmlns:a16="http://schemas.microsoft.com/office/drawing/2014/main" id="{5807D45E-0181-493B-A3CF-0A42C7EED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9313" y="0"/>
            <a:ext cx="2422525"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0" fill="hold"/>
                                        <p:tgtEl>
                                          <p:spTgt spid="17413"/>
                                        </p:tgtEl>
                                        <p:attrNameLst>
                                          <p:attrName>ppt_x</p:attrName>
                                        </p:attrNameLst>
                                      </p:cBhvr>
                                      <p:tavLst>
                                        <p:tav tm="0">
                                          <p:val>
                                            <p:strVal val="0-#ppt_w/2"/>
                                          </p:val>
                                        </p:tav>
                                        <p:tav tm="100000">
                                          <p:val>
                                            <p:strVal val="#ppt_x"/>
                                          </p:val>
                                        </p:tav>
                                      </p:tavLst>
                                    </p:anim>
                                    <p:anim calcmode="lin" valueType="num">
                                      <p:cBhvr additive="base">
                                        <p:cTn id="8" dur="5000" fill="hold"/>
                                        <p:tgtEl>
                                          <p:spTgt spid="17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j0439600">
            <a:extLst>
              <a:ext uri="{FF2B5EF4-FFF2-40B4-BE49-F238E27FC236}">
                <a16:creationId xmlns:a16="http://schemas.microsoft.com/office/drawing/2014/main" id="{32AA538E-532D-4847-B48B-B6D07A647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1593850"/>
            <a:ext cx="7045325" cy="909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a:extLst>
              <a:ext uri="{FF2B5EF4-FFF2-40B4-BE49-F238E27FC236}">
                <a16:creationId xmlns:a16="http://schemas.microsoft.com/office/drawing/2014/main" id="{F5588F89-4A3E-4324-8759-50895AEA5BA8}"/>
              </a:ext>
            </a:extLst>
          </p:cNvPr>
          <p:cNvSpPr>
            <a:spLocks noGrp="1" noChangeArrowheads="1"/>
          </p:cNvSpPr>
          <p:nvPr>
            <p:ph type="title"/>
          </p:nvPr>
        </p:nvSpPr>
        <p:spPr>
          <a:xfrm>
            <a:off x="912813" y="73025"/>
            <a:ext cx="10336212" cy="841375"/>
          </a:xfrm>
        </p:spPr>
        <p:txBody>
          <a:bodyPr/>
          <a:lstStyle/>
          <a:p>
            <a:pPr eaLnBrk="1" hangingPunct="1"/>
            <a:r>
              <a:rPr lang="en-US" altLang="en-US" sz="3600" b="1"/>
              <a:t>The Results of Greed:  </a:t>
            </a:r>
            <a:br>
              <a:rPr lang="en-US" altLang="en-US" sz="3600" b="1"/>
            </a:br>
            <a:r>
              <a:rPr lang="en-US" altLang="en-US" sz="3600" b="1"/>
              <a:t>What Greed Steals From Its Victims</a:t>
            </a:r>
          </a:p>
        </p:txBody>
      </p:sp>
      <p:sp>
        <p:nvSpPr>
          <p:cNvPr id="34820" name="Rectangle 3">
            <a:extLst>
              <a:ext uri="{FF2B5EF4-FFF2-40B4-BE49-F238E27FC236}">
                <a16:creationId xmlns:a16="http://schemas.microsoft.com/office/drawing/2014/main" id="{3B8D7CF9-01BC-459E-BAE2-E2683A97C6EE}"/>
              </a:ext>
            </a:extLst>
          </p:cNvPr>
          <p:cNvSpPr>
            <a:spLocks noGrp="1" noChangeArrowheads="1"/>
          </p:cNvSpPr>
          <p:nvPr>
            <p:ph type="body" idx="1"/>
          </p:nvPr>
        </p:nvSpPr>
        <p:spPr>
          <a:xfrm>
            <a:off x="-4763" y="1190625"/>
            <a:ext cx="10501313" cy="5565775"/>
          </a:xfrm>
        </p:spPr>
        <p:txBody>
          <a:bodyPr/>
          <a:lstStyle/>
          <a:p>
            <a:pPr eaLnBrk="1" hangingPunct="1">
              <a:lnSpc>
                <a:spcPct val="80000"/>
              </a:lnSpc>
            </a:pPr>
            <a:r>
              <a:rPr lang="en-US" altLang="en-US" sz="2400" b="1" u="sng">
                <a:solidFill>
                  <a:schemeClr val="accent2"/>
                </a:solidFill>
              </a:rPr>
              <a:t>Lastly, </a:t>
            </a:r>
            <a:r>
              <a:rPr lang="en-US" altLang="en-US" sz="2400" b="1" u="sng">
                <a:solidFill>
                  <a:srgbClr val="CC00FF"/>
                </a:solidFill>
              </a:rPr>
              <a:t>greed gives one a false sense of security</a:t>
            </a:r>
            <a:r>
              <a:rPr lang="en-US" altLang="en-US" sz="2400" u="sng">
                <a:solidFill>
                  <a:schemeClr val="accent2"/>
                </a:solidFill>
              </a:rPr>
              <a:t>.</a:t>
            </a:r>
            <a:r>
              <a:rPr lang="en-US" altLang="en-US" sz="2400">
                <a:solidFill>
                  <a:schemeClr val="accent2"/>
                </a:solidFill>
              </a:rPr>
              <a:t>  </a:t>
            </a:r>
          </a:p>
          <a:p>
            <a:pPr eaLnBrk="1" hangingPunct="1">
              <a:lnSpc>
                <a:spcPct val="80000"/>
              </a:lnSpc>
            </a:pPr>
            <a:r>
              <a:rPr lang="en-US" altLang="en-US" sz="2400">
                <a:solidFill>
                  <a:schemeClr val="accent2"/>
                </a:solidFill>
              </a:rPr>
              <a:t>In the United States, despite the efforts of some, most of the currency reads “In God We Trust.”  </a:t>
            </a:r>
          </a:p>
          <a:p>
            <a:pPr eaLnBrk="1" hangingPunct="1">
              <a:lnSpc>
                <a:spcPct val="80000"/>
              </a:lnSpc>
            </a:pPr>
            <a:r>
              <a:rPr lang="en-US" altLang="en-US" sz="2400">
                <a:solidFill>
                  <a:schemeClr val="accent2"/>
                </a:solidFill>
              </a:rPr>
              <a:t>Money, power, fame – all that greed offers fails quickly.  Greed’s companions seems so strong and comforting, but they can quickly fly away.  </a:t>
            </a:r>
          </a:p>
          <a:p>
            <a:pPr eaLnBrk="1" hangingPunct="1">
              <a:lnSpc>
                <a:spcPct val="80000"/>
              </a:lnSpc>
            </a:pPr>
            <a:r>
              <a:rPr lang="en-US" altLang="en-US" sz="2400">
                <a:solidFill>
                  <a:schemeClr val="accent2"/>
                </a:solidFill>
              </a:rPr>
              <a:t>Proverbs 11:28-30 explains, “He that trusteth in his riches shall fall: but the righteous shall flourish as a branch. 29He that troubleth his own house shall inherit the wind: and the fool </a:t>
            </a:r>
            <a:r>
              <a:rPr lang="en-US" altLang="en-US" sz="2400" i="1">
                <a:solidFill>
                  <a:schemeClr val="accent2"/>
                </a:solidFill>
              </a:rPr>
              <a:t>shall be</a:t>
            </a:r>
            <a:r>
              <a:rPr lang="en-US" altLang="en-US" sz="2400">
                <a:solidFill>
                  <a:schemeClr val="accent2"/>
                </a:solidFill>
              </a:rPr>
              <a:t> servant to the wise of heart. 30The fruit of the righteous </a:t>
            </a:r>
            <a:r>
              <a:rPr lang="en-US" altLang="en-US" sz="2400" i="1">
                <a:solidFill>
                  <a:schemeClr val="accent2"/>
                </a:solidFill>
              </a:rPr>
              <a:t>is</a:t>
            </a:r>
            <a:r>
              <a:rPr lang="en-US" altLang="en-US" sz="2400">
                <a:solidFill>
                  <a:schemeClr val="accent2"/>
                </a:solidFill>
              </a:rPr>
              <a:t> a tree of life; and he that winneth souls </a:t>
            </a:r>
            <a:r>
              <a:rPr lang="en-US" altLang="en-US" sz="2400" i="1">
                <a:solidFill>
                  <a:schemeClr val="accent2"/>
                </a:solidFill>
              </a:rPr>
              <a:t>is</a:t>
            </a:r>
            <a:r>
              <a:rPr lang="en-US" altLang="en-US" sz="2400">
                <a:solidFill>
                  <a:schemeClr val="accent2"/>
                </a:solidFill>
              </a:rPr>
              <a:t> wise.”  </a:t>
            </a:r>
          </a:p>
          <a:p>
            <a:pPr eaLnBrk="1" hangingPunct="1">
              <a:lnSpc>
                <a:spcPct val="80000"/>
              </a:lnSpc>
            </a:pPr>
            <a:r>
              <a:rPr lang="en-US" altLang="en-US" sz="2400">
                <a:solidFill>
                  <a:schemeClr val="accent2"/>
                </a:solidFill>
              </a:rPr>
              <a:t>Christ in the parable of the seeds and the soils in Matthew 13:22 warns that the seed that fell in the thorny ground was those who heard the word but the care of this world and the deceitfulness of riches choked out the word. </a:t>
            </a:r>
          </a:p>
          <a:p>
            <a:pPr eaLnBrk="1" hangingPunct="1">
              <a:lnSpc>
                <a:spcPct val="80000"/>
              </a:lnSpc>
            </a:pPr>
            <a:r>
              <a:rPr lang="en-US" altLang="en-US" sz="2400">
                <a:solidFill>
                  <a:schemeClr val="accent2"/>
                </a:solidFill>
              </a:rPr>
              <a:t>Confidence in money blinds us to our true dependence on God.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p:cTn id="7" dur="5000" fill="hold"/>
                                        <p:tgtEl>
                                          <p:spTgt spid="18437"/>
                                        </p:tgtEl>
                                        <p:attrNameLst>
                                          <p:attrName>ppt_w</p:attrName>
                                        </p:attrNameLst>
                                      </p:cBhvr>
                                      <p:tavLst>
                                        <p:tav tm="0">
                                          <p:val>
                                            <p:fltVal val="0"/>
                                          </p:val>
                                        </p:tav>
                                        <p:tav tm="100000">
                                          <p:val>
                                            <p:strVal val="#ppt_w"/>
                                          </p:val>
                                        </p:tav>
                                      </p:tavLst>
                                    </p:anim>
                                    <p:anim calcmode="lin" valueType="num">
                                      <p:cBhvr>
                                        <p:cTn id="8" dur="5000" fill="hold"/>
                                        <p:tgtEl>
                                          <p:spTgt spid="18437"/>
                                        </p:tgtEl>
                                        <p:attrNameLst>
                                          <p:attrName>ppt_h</p:attrName>
                                        </p:attrNameLst>
                                      </p:cBhvr>
                                      <p:tavLst>
                                        <p:tav tm="0">
                                          <p:val>
                                            <p:fltVal val="0"/>
                                          </p:val>
                                        </p:tav>
                                        <p:tav tm="100000">
                                          <p:val>
                                            <p:strVal val="#ppt_h"/>
                                          </p:val>
                                        </p:tav>
                                      </p:tavLst>
                                    </p:anim>
                                    <p:animEffect transition="in" filter="fade">
                                      <p:cBhvr>
                                        <p:cTn id="9" dur="50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5921CDF-0271-472C-8523-84783AC32ADA}"/>
              </a:ext>
            </a:extLst>
          </p:cNvPr>
          <p:cNvSpPr>
            <a:spLocks noGrp="1" noChangeArrowheads="1"/>
          </p:cNvSpPr>
          <p:nvPr>
            <p:ph type="title"/>
          </p:nvPr>
        </p:nvSpPr>
        <p:spPr>
          <a:xfrm>
            <a:off x="1012825" y="76200"/>
            <a:ext cx="10337800" cy="841375"/>
          </a:xfrm>
        </p:spPr>
        <p:txBody>
          <a:bodyPr/>
          <a:lstStyle/>
          <a:p>
            <a:pPr eaLnBrk="1" hangingPunct="1"/>
            <a:r>
              <a:rPr lang="en-US" altLang="en-US" sz="3600" b="1"/>
              <a:t>The Results of Greed:  </a:t>
            </a:r>
            <a:br>
              <a:rPr lang="en-US" altLang="en-US" sz="3600" b="1"/>
            </a:br>
            <a:r>
              <a:rPr lang="en-US" altLang="en-US" sz="3600" b="1">
                <a:solidFill>
                  <a:srgbClr val="CC00FF"/>
                </a:solidFill>
              </a:rPr>
              <a:t>What Greed Steals From Its Victims</a:t>
            </a:r>
          </a:p>
        </p:txBody>
      </p:sp>
      <p:sp>
        <p:nvSpPr>
          <p:cNvPr id="19459" name="Rectangle 3">
            <a:extLst>
              <a:ext uri="{FF2B5EF4-FFF2-40B4-BE49-F238E27FC236}">
                <a16:creationId xmlns:a16="http://schemas.microsoft.com/office/drawing/2014/main" id="{52B17EC3-7447-42FB-9FCB-63C3CF800A05}"/>
              </a:ext>
            </a:extLst>
          </p:cNvPr>
          <p:cNvSpPr>
            <a:spLocks noGrp="1" noChangeArrowheads="1"/>
          </p:cNvSpPr>
          <p:nvPr>
            <p:ph type="body" idx="1"/>
          </p:nvPr>
        </p:nvSpPr>
        <p:spPr>
          <a:xfrm>
            <a:off x="101600" y="1447800"/>
            <a:ext cx="8266113" cy="5334000"/>
          </a:xfrm>
        </p:spPr>
        <p:txBody>
          <a:bodyPr/>
          <a:lstStyle/>
          <a:p>
            <a:pPr eaLnBrk="1" hangingPunct="1">
              <a:lnSpc>
                <a:spcPct val="80000"/>
              </a:lnSpc>
            </a:pPr>
            <a:r>
              <a:rPr lang="en-US" altLang="en-US" b="1"/>
              <a:t>First, greed steals one’s life</a:t>
            </a:r>
            <a:r>
              <a:rPr lang="en-US" altLang="en-US"/>
              <a:t>.</a:t>
            </a:r>
          </a:p>
          <a:p>
            <a:pPr eaLnBrk="1" hangingPunct="1">
              <a:lnSpc>
                <a:spcPct val="80000"/>
              </a:lnSpc>
            </a:pPr>
            <a:r>
              <a:rPr lang="en-US" altLang="en-US" b="1"/>
              <a:t>Second, greed results in financial disaster.</a:t>
            </a:r>
          </a:p>
          <a:p>
            <a:pPr eaLnBrk="1" hangingPunct="1">
              <a:lnSpc>
                <a:spcPct val="80000"/>
              </a:lnSpc>
            </a:pPr>
            <a:r>
              <a:rPr lang="en-US" altLang="en-US" b="1"/>
              <a:t>Third, greed can rob one’s spiritual life</a:t>
            </a:r>
            <a:r>
              <a:rPr lang="en-US" altLang="en-US"/>
              <a:t>.</a:t>
            </a:r>
          </a:p>
          <a:p>
            <a:pPr eaLnBrk="1" hangingPunct="1">
              <a:lnSpc>
                <a:spcPct val="80000"/>
              </a:lnSpc>
            </a:pPr>
            <a:r>
              <a:rPr lang="en-US" altLang="en-US" b="1"/>
              <a:t>Fourth, greed destroys one’s family.</a:t>
            </a:r>
            <a:r>
              <a:rPr lang="en-US" altLang="en-US"/>
              <a:t>  </a:t>
            </a:r>
          </a:p>
          <a:p>
            <a:pPr eaLnBrk="1" hangingPunct="1">
              <a:lnSpc>
                <a:spcPct val="80000"/>
              </a:lnSpc>
            </a:pPr>
            <a:r>
              <a:rPr lang="en-US" altLang="en-US" b="1"/>
              <a:t>Fifth, greed robs one of their integrity</a:t>
            </a:r>
            <a:r>
              <a:rPr lang="en-US" altLang="en-US"/>
              <a:t>.</a:t>
            </a:r>
          </a:p>
          <a:p>
            <a:pPr eaLnBrk="1" hangingPunct="1">
              <a:lnSpc>
                <a:spcPct val="80000"/>
              </a:lnSpc>
            </a:pPr>
            <a:r>
              <a:rPr lang="en-US" altLang="en-US" b="1"/>
              <a:t>Lastly, greed gives one a false sense of security.</a:t>
            </a:r>
            <a:endParaRPr lang="en-US" altLang="en-US" u="sng"/>
          </a:p>
          <a:p>
            <a:pPr eaLnBrk="1" hangingPunct="1">
              <a:lnSpc>
                <a:spcPct val="80000"/>
              </a:lnSpc>
            </a:pPr>
            <a:endParaRPr lang="en-US" altLang="en-US" u="sng"/>
          </a:p>
        </p:txBody>
      </p:sp>
      <p:pic>
        <p:nvPicPr>
          <p:cNvPr id="36868" name="Picture 4" descr="j0424464">
            <a:extLst>
              <a:ext uri="{FF2B5EF4-FFF2-40B4-BE49-F238E27FC236}">
                <a16:creationId xmlns:a16="http://schemas.microsoft.com/office/drawing/2014/main" id="{F65C60A5-483F-4DE8-B748-8CF20B4FC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2057400"/>
            <a:ext cx="393223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8" presetClass="entr" presetSubtype="0" accel="50000" fill="hold" grpId="0"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2000" fill="hold"/>
                                        <p:tgtEl>
                                          <p:spTgt spid="19459">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2000" fill="hold"/>
                                        <p:tgtEl>
                                          <p:spTgt spid="19459">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2000" fill="hold"/>
                                        <p:tgtEl>
                                          <p:spTgt spid="19459">
                                            <p:txEl>
                                              <p:pRg st="0" end="0"/>
                                            </p:txEl>
                                          </p:spTgt>
                                        </p:tgtEl>
                                        <p:attrNameLst>
                                          <p:attrName>ppt_y</p:attrName>
                                        </p:attrNameLst>
                                      </p:cBhvr>
                                      <p:tavLst>
                                        <p:tav tm="0">
                                          <p:val>
                                            <p:strVal val="#ppt_y"/>
                                          </p:val>
                                        </p:tav>
                                        <p:tav tm="100000">
                                          <p:val>
                                            <p:strVal val="#ppt_y"/>
                                          </p:val>
                                        </p:tav>
                                      </p:tavLst>
                                    </p:anim>
                                    <p:animEffect transition="in" filter="fade">
                                      <p:cBhvr>
                                        <p:cTn id="10" dur="2000"/>
                                        <p:tgtEl>
                                          <p:spTgt spid="19459">
                                            <p:txEl>
                                              <p:pRg st="0" end="0"/>
                                            </p:txEl>
                                          </p:spTgt>
                                        </p:tgtEl>
                                      </p:cBhvr>
                                    </p:animEffect>
                                  </p:childTnLst>
                                </p:cTn>
                              </p:par>
                            </p:childTnLst>
                          </p:cTn>
                        </p:par>
                        <p:par>
                          <p:cTn id="11" fill="hold" nodeType="afterGroup">
                            <p:stCondLst>
                              <p:cond delay="2000"/>
                            </p:stCondLst>
                            <p:childTnLst>
                              <p:par>
                                <p:cTn id="12" presetID="48" presetClass="entr" presetSubtype="0" accel="50000" fill="hold" grpId="0" nodeType="afterEffect">
                                  <p:stCondLst>
                                    <p:cond delay="0"/>
                                  </p:stCondLst>
                                  <p:childTnLst>
                                    <p:set>
                                      <p:cBhvr>
                                        <p:cTn id="13" dur="1" fill="hold">
                                          <p:stCondLst>
                                            <p:cond delay="0"/>
                                          </p:stCondLst>
                                        </p:cTn>
                                        <p:tgtEl>
                                          <p:spTgt spid="19459">
                                            <p:txEl>
                                              <p:pRg st="1" end="1"/>
                                            </p:txEl>
                                          </p:spTgt>
                                        </p:tgtEl>
                                        <p:attrNameLst>
                                          <p:attrName>style.visibility</p:attrName>
                                        </p:attrNameLst>
                                      </p:cBhvr>
                                      <p:to>
                                        <p:strVal val="visible"/>
                                      </p:to>
                                    </p:set>
                                    <p:anim calcmode="lin" valueType="num">
                                      <p:cBhvr>
                                        <p:cTn id="14" dur="2000" fill="hold"/>
                                        <p:tgtEl>
                                          <p:spTgt spid="19459">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2000" fill="hold"/>
                                        <p:tgtEl>
                                          <p:spTgt spid="19459">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6" dur="2000" fill="hold"/>
                                        <p:tgtEl>
                                          <p:spTgt spid="19459">
                                            <p:txEl>
                                              <p:pRg st="1" end="1"/>
                                            </p:txEl>
                                          </p:spTgt>
                                        </p:tgtEl>
                                        <p:attrNameLst>
                                          <p:attrName>ppt_y</p:attrName>
                                        </p:attrNameLst>
                                      </p:cBhvr>
                                      <p:tavLst>
                                        <p:tav tm="0">
                                          <p:val>
                                            <p:strVal val="#ppt_y"/>
                                          </p:val>
                                        </p:tav>
                                        <p:tav tm="100000">
                                          <p:val>
                                            <p:strVal val="#ppt_y"/>
                                          </p:val>
                                        </p:tav>
                                      </p:tavLst>
                                    </p:anim>
                                    <p:animEffect transition="in" filter="fade">
                                      <p:cBhvr>
                                        <p:cTn id="17" dur="2000"/>
                                        <p:tgtEl>
                                          <p:spTgt spid="19459">
                                            <p:txEl>
                                              <p:pRg st="1" end="1"/>
                                            </p:txEl>
                                          </p:spTgt>
                                        </p:tgtEl>
                                      </p:cBhvr>
                                    </p:animEffect>
                                  </p:childTnLst>
                                </p:cTn>
                              </p:par>
                            </p:childTnLst>
                          </p:cTn>
                        </p:par>
                        <p:par>
                          <p:cTn id="18" fill="hold" nodeType="afterGroup">
                            <p:stCondLst>
                              <p:cond delay="4000"/>
                            </p:stCondLst>
                            <p:childTnLst>
                              <p:par>
                                <p:cTn id="19" presetID="48" presetClass="entr" presetSubtype="0" accel="50000" fill="hold" grpId="0" nodeType="afterEffect">
                                  <p:stCondLst>
                                    <p:cond delay="0"/>
                                  </p:stCondLst>
                                  <p:childTnLst>
                                    <p:set>
                                      <p:cBhvr>
                                        <p:cTn id="20" dur="1" fill="hold">
                                          <p:stCondLst>
                                            <p:cond delay="0"/>
                                          </p:stCondLst>
                                        </p:cTn>
                                        <p:tgtEl>
                                          <p:spTgt spid="19459">
                                            <p:txEl>
                                              <p:pRg st="2" end="2"/>
                                            </p:txEl>
                                          </p:spTgt>
                                        </p:tgtEl>
                                        <p:attrNameLst>
                                          <p:attrName>style.visibility</p:attrName>
                                        </p:attrNameLst>
                                      </p:cBhvr>
                                      <p:to>
                                        <p:strVal val="visible"/>
                                      </p:to>
                                    </p:set>
                                    <p:anim calcmode="lin" valueType="num">
                                      <p:cBhvr>
                                        <p:cTn id="21" dur="2000" fill="hold"/>
                                        <p:tgtEl>
                                          <p:spTgt spid="19459">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2000" fill="hold"/>
                                        <p:tgtEl>
                                          <p:spTgt spid="19459">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3" dur="2000" fill="hold"/>
                                        <p:tgtEl>
                                          <p:spTgt spid="19459">
                                            <p:txEl>
                                              <p:pRg st="2" end="2"/>
                                            </p:txEl>
                                          </p:spTgt>
                                        </p:tgtEl>
                                        <p:attrNameLst>
                                          <p:attrName>ppt_y</p:attrName>
                                        </p:attrNameLst>
                                      </p:cBhvr>
                                      <p:tavLst>
                                        <p:tav tm="0">
                                          <p:val>
                                            <p:strVal val="#ppt_y"/>
                                          </p:val>
                                        </p:tav>
                                        <p:tav tm="100000">
                                          <p:val>
                                            <p:strVal val="#ppt_y"/>
                                          </p:val>
                                        </p:tav>
                                      </p:tavLst>
                                    </p:anim>
                                    <p:animEffect transition="in" filter="fade">
                                      <p:cBhvr>
                                        <p:cTn id="24" dur="2000"/>
                                        <p:tgtEl>
                                          <p:spTgt spid="19459">
                                            <p:txEl>
                                              <p:pRg st="2" end="2"/>
                                            </p:txEl>
                                          </p:spTgt>
                                        </p:tgtEl>
                                      </p:cBhvr>
                                    </p:animEffect>
                                  </p:childTnLst>
                                </p:cTn>
                              </p:par>
                            </p:childTnLst>
                          </p:cTn>
                        </p:par>
                        <p:par>
                          <p:cTn id="25" fill="hold" nodeType="afterGroup">
                            <p:stCondLst>
                              <p:cond delay="6000"/>
                            </p:stCondLst>
                            <p:childTnLst>
                              <p:par>
                                <p:cTn id="26" presetID="48" presetClass="entr" presetSubtype="0" accel="50000" fill="hold" grpId="0" nodeType="afterEffect">
                                  <p:stCondLst>
                                    <p:cond delay="0"/>
                                  </p:stCondLst>
                                  <p:childTnLst>
                                    <p:set>
                                      <p:cBhvr>
                                        <p:cTn id="27" dur="1" fill="hold">
                                          <p:stCondLst>
                                            <p:cond delay="0"/>
                                          </p:stCondLst>
                                        </p:cTn>
                                        <p:tgtEl>
                                          <p:spTgt spid="19459">
                                            <p:txEl>
                                              <p:pRg st="3" end="3"/>
                                            </p:txEl>
                                          </p:spTgt>
                                        </p:tgtEl>
                                        <p:attrNameLst>
                                          <p:attrName>style.visibility</p:attrName>
                                        </p:attrNameLst>
                                      </p:cBhvr>
                                      <p:to>
                                        <p:strVal val="visible"/>
                                      </p:to>
                                    </p:set>
                                    <p:anim calcmode="lin" valueType="num">
                                      <p:cBhvr>
                                        <p:cTn id="28" dur="2000" fill="hold"/>
                                        <p:tgtEl>
                                          <p:spTgt spid="19459">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9" dur="2000" fill="hold"/>
                                        <p:tgtEl>
                                          <p:spTgt spid="19459">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30" dur="2000" fill="hold"/>
                                        <p:tgtEl>
                                          <p:spTgt spid="19459">
                                            <p:txEl>
                                              <p:pRg st="3" end="3"/>
                                            </p:txEl>
                                          </p:spTgt>
                                        </p:tgtEl>
                                        <p:attrNameLst>
                                          <p:attrName>ppt_y</p:attrName>
                                        </p:attrNameLst>
                                      </p:cBhvr>
                                      <p:tavLst>
                                        <p:tav tm="0">
                                          <p:val>
                                            <p:strVal val="#ppt_y"/>
                                          </p:val>
                                        </p:tav>
                                        <p:tav tm="100000">
                                          <p:val>
                                            <p:strVal val="#ppt_y"/>
                                          </p:val>
                                        </p:tav>
                                      </p:tavLst>
                                    </p:anim>
                                    <p:animEffect transition="in" filter="fade">
                                      <p:cBhvr>
                                        <p:cTn id="31" dur="2000"/>
                                        <p:tgtEl>
                                          <p:spTgt spid="19459">
                                            <p:txEl>
                                              <p:pRg st="3" end="3"/>
                                            </p:txEl>
                                          </p:spTgt>
                                        </p:tgtEl>
                                      </p:cBhvr>
                                    </p:animEffect>
                                  </p:childTnLst>
                                </p:cTn>
                              </p:par>
                            </p:childTnLst>
                          </p:cTn>
                        </p:par>
                        <p:par>
                          <p:cTn id="32" fill="hold" nodeType="afterGroup">
                            <p:stCondLst>
                              <p:cond delay="8000"/>
                            </p:stCondLst>
                            <p:childTnLst>
                              <p:par>
                                <p:cTn id="33" presetID="48" presetClass="entr" presetSubtype="0" accel="50000" fill="hold" grpId="0" nodeType="afterEffect">
                                  <p:stCondLst>
                                    <p:cond delay="0"/>
                                  </p:stCondLst>
                                  <p:childTnLst>
                                    <p:set>
                                      <p:cBhvr>
                                        <p:cTn id="34" dur="1" fill="hold">
                                          <p:stCondLst>
                                            <p:cond delay="0"/>
                                          </p:stCondLst>
                                        </p:cTn>
                                        <p:tgtEl>
                                          <p:spTgt spid="19459">
                                            <p:txEl>
                                              <p:pRg st="4" end="4"/>
                                            </p:txEl>
                                          </p:spTgt>
                                        </p:tgtEl>
                                        <p:attrNameLst>
                                          <p:attrName>style.visibility</p:attrName>
                                        </p:attrNameLst>
                                      </p:cBhvr>
                                      <p:to>
                                        <p:strVal val="visible"/>
                                      </p:to>
                                    </p:set>
                                    <p:anim calcmode="lin" valueType="num">
                                      <p:cBhvr>
                                        <p:cTn id="35" dur="2000" fill="hold"/>
                                        <p:tgtEl>
                                          <p:spTgt spid="19459">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2000" fill="hold"/>
                                        <p:tgtEl>
                                          <p:spTgt spid="19459">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37" dur="2000" fill="hold"/>
                                        <p:tgtEl>
                                          <p:spTgt spid="19459">
                                            <p:txEl>
                                              <p:pRg st="4" end="4"/>
                                            </p:txEl>
                                          </p:spTgt>
                                        </p:tgtEl>
                                        <p:attrNameLst>
                                          <p:attrName>ppt_y</p:attrName>
                                        </p:attrNameLst>
                                      </p:cBhvr>
                                      <p:tavLst>
                                        <p:tav tm="0">
                                          <p:val>
                                            <p:strVal val="#ppt_y"/>
                                          </p:val>
                                        </p:tav>
                                        <p:tav tm="100000">
                                          <p:val>
                                            <p:strVal val="#ppt_y"/>
                                          </p:val>
                                        </p:tav>
                                      </p:tavLst>
                                    </p:anim>
                                    <p:animEffect transition="in" filter="fade">
                                      <p:cBhvr>
                                        <p:cTn id="38" dur="2000"/>
                                        <p:tgtEl>
                                          <p:spTgt spid="19459">
                                            <p:txEl>
                                              <p:pRg st="4" end="4"/>
                                            </p:txEl>
                                          </p:spTgt>
                                        </p:tgtEl>
                                      </p:cBhvr>
                                    </p:animEffect>
                                  </p:childTnLst>
                                </p:cTn>
                              </p:par>
                            </p:childTnLst>
                          </p:cTn>
                        </p:par>
                        <p:par>
                          <p:cTn id="39" fill="hold" nodeType="afterGroup">
                            <p:stCondLst>
                              <p:cond delay="10000"/>
                            </p:stCondLst>
                            <p:childTnLst>
                              <p:par>
                                <p:cTn id="40" presetID="48" presetClass="entr" presetSubtype="0" accel="50000" fill="hold" grpId="0" nodeType="afterEffect">
                                  <p:stCondLst>
                                    <p:cond delay="0"/>
                                  </p:stCondLst>
                                  <p:childTnLst>
                                    <p:set>
                                      <p:cBhvr>
                                        <p:cTn id="41" dur="1" fill="hold">
                                          <p:stCondLst>
                                            <p:cond delay="0"/>
                                          </p:stCondLst>
                                        </p:cTn>
                                        <p:tgtEl>
                                          <p:spTgt spid="19459">
                                            <p:txEl>
                                              <p:pRg st="5" end="5"/>
                                            </p:txEl>
                                          </p:spTgt>
                                        </p:tgtEl>
                                        <p:attrNameLst>
                                          <p:attrName>style.visibility</p:attrName>
                                        </p:attrNameLst>
                                      </p:cBhvr>
                                      <p:to>
                                        <p:strVal val="visible"/>
                                      </p:to>
                                    </p:set>
                                    <p:anim calcmode="lin" valueType="num">
                                      <p:cBhvr>
                                        <p:cTn id="42" dur="2000" fill="hold"/>
                                        <p:tgtEl>
                                          <p:spTgt spid="19459">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2000" fill="hold"/>
                                        <p:tgtEl>
                                          <p:spTgt spid="19459">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44" dur="2000" fill="hold"/>
                                        <p:tgtEl>
                                          <p:spTgt spid="19459">
                                            <p:txEl>
                                              <p:pRg st="5" end="5"/>
                                            </p:txEl>
                                          </p:spTgt>
                                        </p:tgtEl>
                                        <p:attrNameLst>
                                          <p:attrName>ppt_y</p:attrName>
                                        </p:attrNameLst>
                                      </p:cBhvr>
                                      <p:tavLst>
                                        <p:tav tm="0">
                                          <p:val>
                                            <p:strVal val="#ppt_y"/>
                                          </p:val>
                                        </p:tav>
                                        <p:tav tm="100000">
                                          <p:val>
                                            <p:strVal val="#ppt_y"/>
                                          </p:val>
                                        </p:tav>
                                      </p:tavLst>
                                    </p:anim>
                                    <p:animEffect transition="in" filter="fade">
                                      <p:cBhvr>
                                        <p:cTn id="45" dur="20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EB5B009-7FC4-4316-AC57-3FA2A4FEF1F3}"/>
              </a:ext>
            </a:extLst>
          </p:cNvPr>
          <p:cNvSpPr>
            <a:spLocks noGrp="1" noChangeArrowheads="1"/>
          </p:cNvSpPr>
          <p:nvPr>
            <p:ph type="title"/>
          </p:nvPr>
        </p:nvSpPr>
        <p:spPr/>
        <p:txBody>
          <a:bodyPr/>
          <a:lstStyle/>
          <a:p>
            <a:r>
              <a:rPr lang="en-US" altLang="en-US"/>
              <a:t>Discussion</a:t>
            </a:r>
          </a:p>
        </p:txBody>
      </p:sp>
      <p:sp>
        <p:nvSpPr>
          <p:cNvPr id="38915" name="Rectangle 3">
            <a:extLst>
              <a:ext uri="{FF2B5EF4-FFF2-40B4-BE49-F238E27FC236}">
                <a16:creationId xmlns:a16="http://schemas.microsoft.com/office/drawing/2014/main" id="{CBB821DF-7F52-481A-9E30-541A463855DB}"/>
              </a:ext>
            </a:extLst>
          </p:cNvPr>
          <p:cNvSpPr>
            <a:spLocks noGrp="1" noChangeArrowheads="1"/>
          </p:cNvSpPr>
          <p:nvPr>
            <p:ph type="body" idx="1"/>
          </p:nvPr>
        </p:nvSpPr>
        <p:spPr>
          <a:xfrm>
            <a:off x="304800" y="990600"/>
            <a:ext cx="11552238" cy="5410200"/>
          </a:xfrm>
        </p:spPr>
        <p:txBody>
          <a:bodyPr/>
          <a:lstStyle/>
          <a:p>
            <a:r>
              <a:rPr lang="en-US" altLang="en-US"/>
              <a:t>Greed is spiritual blinder. </a:t>
            </a:r>
          </a:p>
          <a:p>
            <a:endParaRPr lang="en-US" altLang="en-US"/>
          </a:p>
          <a:p>
            <a:r>
              <a:rPr lang="en-US" altLang="en-US"/>
              <a:t>What are the signs and symptoms of “greed” in my life?</a:t>
            </a:r>
          </a:p>
          <a:p>
            <a:endParaRPr lang="en-US" altLang="en-US"/>
          </a:p>
          <a:p>
            <a:r>
              <a:rPr lang="en-US" altLang="en-US"/>
              <a:t>Someone suggested Foxworthy style:</a:t>
            </a:r>
          </a:p>
          <a:p>
            <a:r>
              <a:rPr lang="en-US" altLang="en-US"/>
              <a:t>If ______________________ , you might be greedy.</a:t>
            </a:r>
          </a:p>
          <a:p>
            <a:endParaRPr lang="en-US" altLang="en-US"/>
          </a:p>
        </p:txBody>
      </p:sp>
      <p:pic>
        <p:nvPicPr>
          <p:cNvPr id="38916" name="Picture 3" descr="A drawing of a face&#10;&#10;Description automatically generated">
            <a:extLst>
              <a:ext uri="{FF2B5EF4-FFF2-40B4-BE49-F238E27FC236}">
                <a16:creationId xmlns:a16="http://schemas.microsoft.com/office/drawing/2014/main" id="{93AA5CA1-F070-4993-A938-2C252DB60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321300"/>
            <a:ext cx="2325688"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6E4152E-E18A-416B-8308-8F493A089A82}"/>
              </a:ext>
            </a:extLst>
          </p:cNvPr>
          <p:cNvSpPr>
            <a:spLocks noGrp="1" noChangeArrowheads="1"/>
          </p:cNvSpPr>
          <p:nvPr>
            <p:ph type="ctrTitle"/>
          </p:nvPr>
        </p:nvSpPr>
        <p:spPr>
          <a:xfrm>
            <a:off x="900113" y="3733800"/>
            <a:ext cx="10668000" cy="1627188"/>
          </a:xfrm>
        </p:spPr>
        <p:txBody>
          <a:bodyPr/>
          <a:lstStyle/>
          <a:p>
            <a:pPr eaLnBrk="1" hangingPunct="1"/>
            <a:r>
              <a:rPr lang="en-US" altLang="en-US" sz="4000" b="1"/>
              <a:t>Dark Lesson 23 - Lust of The Eyes:  </a:t>
            </a:r>
            <a:br>
              <a:rPr lang="en-US" altLang="en-US" sz="4000" b="1"/>
            </a:br>
            <a:r>
              <a:rPr lang="en-US" altLang="en-US" sz="4000" b="1"/>
              <a:t>Covetousness, Greed, Mammon</a:t>
            </a:r>
            <a:endParaRPr lang="en-US" altLang="en-US" sz="4000"/>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MCj02305370000[1]">
            <a:extLst>
              <a:ext uri="{FF2B5EF4-FFF2-40B4-BE49-F238E27FC236}">
                <a16:creationId xmlns:a16="http://schemas.microsoft.com/office/drawing/2014/main" id="{91374B3A-678E-4692-81A2-3DFADDB0E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313" y="1371600"/>
            <a:ext cx="37179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2">
            <a:extLst>
              <a:ext uri="{FF2B5EF4-FFF2-40B4-BE49-F238E27FC236}">
                <a16:creationId xmlns:a16="http://schemas.microsoft.com/office/drawing/2014/main" id="{A3D978F4-34DE-44F7-83D6-F71BBFA5AEEE}"/>
              </a:ext>
            </a:extLst>
          </p:cNvPr>
          <p:cNvSpPr>
            <a:spLocks noGrp="1" noChangeArrowheads="1"/>
          </p:cNvSpPr>
          <p:nvPr>
            <p:ph type="title"/>
          </p:nvPr>
        </p:nvSpPr>
        <p:spPr/>
        <p:txBody>
          <a:bodyPr/>
          <a:lstStyle/>
          <a:p>
            <a:pPr eaLnBrk="1" hangingPunct="1"/>
            <a:r>
              <a:rPr lang="en-US" altLang="en-US" b="1">
                <a:solidFill>
                  <a:srgbClr val="CC00FF"/>
                </a:solidFill>
              </a:rPr>
              <a:t>Success Without Greed</a:t>
            </a:r>
          </a:p>
        </p:txBody>
      </p:sp>
      <p:sp>
        <p:nvSpPr>
          <p:cNvPr id="40964" name="Rectangle 3">
            <a:extLst>
              <a:ext uri="{FF2B5EF4-FFF2-40B4-BE49-F238E27FC236}">
                <a16:creationId xmlns:a16="http://schemas.microsoft.com/office/drawing/2014/main" id="{232EA41D-BE76-4404-91F5-279F5C2559CE}"/>
              </a:ext>
            </a:extLst>
          </p:cNvPr>
          <p:cNvSpPr>
            <a:spLocks noGrp="1" noChangeArrowheads="1"/>
          </p:cNvSpPr>
          <p:nvPr>
            <p:ph type="body" idx="1"/>
          </p:nvPr>
        </p:nvSpPr>
        <p:spPr>
          <a:xfrm>
            <a:off x="304800" y="990600"/>
            <a:ext cx="8672513" cy="5867400"/>
          </a:xfrm>
        </p:spPr>
        <p:txBody>
          <a:bodyPr/>
          <a:lstStyle/>
          <a:p>
            <a:pPr eaLnBrk="1" hangingPunct="1">
              <a:lnSpc>
                <a:spcPct val="80000"/>
              </a:lnSpc>
            </a:pPr>
            <a:r>
              <a:rPr lang="en-US" altLang="en-US" sz="3000"/>
              <a:t>One can be successful without greed.  </a:t>
            </a:r>
          </a:p>
          <a:p>
            <a:pPr eaLnBrk="1" hangingPunct="1">
              <a:lnSpc>
                <a:spcPct val="80000"/>
              </a:lnSpc>
            </a:pPr>
            <a:r>
              <a:rPr lang="en-US" altLang="en-US" sz="3000" b="1" u="sng"/>
              <a:t>First, be diligent and get to work</a:t>
            </a:r>
            <a:r>
              <a:rPr lang="en-US" altLang="en-US" sz="3000" u="sng"/>
              <a:t>.</a:t>
            </a:r>
            <a:r>
              <a:rPr lang="en-US" altLang="en-US" sz="3000"/>
              <a:t>  </a:t>
            </a:r>
          </a:p>
          <a:p>
            <a:pPr lvl="1" eaLnBrk="1" hangingPunct="1">
              <a:lnSpc>
                <a:spcPct val="80000"/>
              </a:lnSpc>
            </a:pPr>
            <a:r>
              <a:rPr lang="en-US" altLang="en-US" sz="3000"/>
              <a:t>Apply God’s word to life and be persistent.  </a:t>
            </a:r>
          </a:p>
          <a:p>
            <a:pPr lvl="1" eaLnBrk="1" hangingPunct="1">
              <a:lnSpc>
                <a:spcPct val="80000"/>
              </a:lnSpc>
            </a:pPr>
            <a:r>
              <a:rPr lang="en-US" altLang="en-US" sz="3000"/>
              <a:t>Do not let greed compromise one’s values, purposes, or priorities.  </a:t>
            </a:r>
          </a:p>
          <a:p>
            <a:pPr lvl="1" eaLnBrk="1" hangingPunct="1">
              <a:lnSpc>
                <a:spcPct val="80000"/>
              </a:lnSpc>
            </a:pPr>
            <a:r>
              <a:rPr lang="en-US" altLang="en-US" sz="3000"/>
              <a:t>Work, but do not become a workaholic, neglecting more important parts of life.  </a:t>
            </a:r>
          </a:p>
          <a:p>
            <a:pPr lvl="1" eaLnBrk="1" hangingPunct="1">
              <a:lnSpc>
                <a:spcPct val="80000"/>
              </a:lnSpc>
            </a:pPr>
            <a:r>
              <a:rPr lang="en-US" altLang="en-US" sz="3000"/>
              <a:t>One must focus on achieving a purpose without compromising.  </a:t>
            </a:r>
          </a:p>
          <a:p>
            <a:pPr eaLnBrk="1" hangingPunct="1">
              <a:lnSpc>
                <a:spcPct val="80000"/>
              </a:lnSpc>
            </a:pPr>
            <a:r>
              <a:rPr lang="en-US" altLang="en-US" sz="3000" b="1"/>
              <a:t>One cannot focus on money.  One can ambitiously achieve without greed.</a:t>
            </a:r>
            <a:r>
              <a:rPr lang="en-US" altLang="en-US" sz="300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3000" fill="hold"/>
                                        <p:tgtEl>
                                          <p:spTgt spid="20484"/>
                                        </p:tgtEl>
                                        <p:attrNameLst>
                                          <p:attrName>ppt_x</p:attrName>
                                        </p:attrNameLst>
                                      </p:cBhvr>
                                      <p:tavLst>
                                        <p:tav tm="0">
                                          <p:val>
                                            <p:strVal val="1+#ppt_w/2"/>
                                          </p:val>
                                        </p:tav>
                                        <p:tav tm="100000">
                                          <p:val>
                                            <p:strVal val="#ppt_x"/>
                                          </p:val>
                                        </p:tav>
                                      </p:tavLst>
                                    </p:anim>
                                    <p:anim calcmode="lin" valueType="num">
                                      <p:cBhvr additive="base">
                                        <p:cTn id="8" dur="3000" fill="hold"/>
                                        <p:tgtEl>
                                          <p:spTgt spid="2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9" name="Picture 5" descr="j0412206[1]">
            <a:extLst>
              <a:ext uri="{FF2B5EF4-FFF2-40B4-BE49-F238E27FC236}">
                <a16:creationId xmlns:a16="http://schemas.microsoft.com/office/drawing/2014/main" id="{F1BCBE02-2C90-4E32-90F3-486348BA1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388" y="4556125"/>
            <a:ext cx="25336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a:extLst>
              <a:ext uri="{FF2B5EF4-FFF2-40B4-BE49-F238E27FC236}">
                <a16:creationId xmlns:a16="http://schemas.microsoft.com/office/drawing/2014/main" id="{04CFCC46-E118-4F86-A338-A006748EA6E7}"/>
              </a:ext>
            </a:extLst>
          </p:cNvPr>
          <p:cNvSpPr>
            <a:spLocks noGrp="1" noChangeArrowheads="1"/>
          </p:cNvSpPr>
          <p:nvPr>
            <p:ph type="title"/>
          </p:nvPr>
        </p:nvSpPr>
        <p:spPr/>
        <p:txBody>
          <a:bodyPr/>
          <a:lstStyle/>
          <a:p>
            <a:pPr eaLnBrk="1" hangingPunct="1"/>
            <a:r>
              <a:rPr lang="en-US" altLang="en-US" b="1"/>
              <a:t>Success Without Greed</a:t>
            </a:r>
          </a:p>
        </p:txBody>
      </p:sp>
      <p:sp>
        <p:nvSpPr>
          <p:cNvPr id="43012" name="Rectangle 3">
            <a:extLst>
              <a:ext uri="{FF2B5EF4-FFF2-40B4-BE49-F238E27FC236}">
                <a16:creationId xmlns:a16="http://schemas.microsoft.com/office/drawing/2014/main" id="{D20C0131-4A9E-4FEA-AC84-A9AF3C78DD7B}"/>
              </a:ext>
            </a:extLst>
          </p:cNvPr>
          <p:cNvSpPr>
            <a:spLocks noGrp="1" noChangeArrowheads="1"/>
          </p:cNvSpPr>
          <p:nvPr>
            <p:ph type="body" idx="1"/>
          </p:nvPr>
        </p:nvSpPr>
        <p:spPr>
          <a:xfrm>
            <a:off x="-20638" y="841375"/>
            <a:ext cx="8747126" cy="5937250"/>
          </a:xfrm>
        </p:spPr>
        <p:txBody>
          <a:bodyPr/>
          <a:lstStyle/>
          <a:p>
            <a:pPr eaLnBrk="1" hangingPunct="1">
              <a:lnSpc>
                <a:spcPct val="90000"/>
              </a:lnSpc>
            </a:pPr>
            <a:r>
              <a:rPr lang="en-US" altLang="en-US" sz="2800" b="1" u="sng"/>
              <a:t>First, be diligent and get to work</a:t>
            </a:r>
            <a:r>
              <a:rPr lang="en-US" altLang="en-US" sz="2800" u="sng"/>
              <a:t>.</a:t>
            </a:r>
            <a:r>
              <a:rPr lang="en-US" altLang="en-US" sz="2800"/>
              <a:t>  </a:t>
            </a:r>
          </a:p>
          <a:p>
            <a:pPr eaLnBrk="1" hangingPunct="1">
              <a:lnSpc>
                <a:spcPct val="90000"/>
              </a:lnSpc>
            </a:pPr>
            <a:r>
              <a:rPr lang="en-US" altLang="en-US" sz="2800"/>
              <a:t>Proverbs 14:23 advises, “In all labor there is profit, But idle chatter </a:t>
            </a:r>
            <a:r>
              <a:rPr lang="en-US" altLang="en-US" sz="2800" i="1"/>
              <a:t>leads</a:t>
            </a:r>
            <a:r>
              <a:rPr lang="en-US" altLang="en-US" sz="2800"/>
              <a:t> only to poverty.”  </a:t>
            </a:r>
          </a:p>
          <a:p>
            <a:pPr eaLnBrk="1" hangingPunct="1">
              <a:lnSpc>
                <a:spcPct val="90000"/>
              </a:lnSpc>
            </a:pPr>
            <a:r>
              <a:rPr lang="en-US" altLang="en-US" sz="2800"/>
              <a:t>Labor is the road to financial success, not chasing quick wealth.  </a:t>
            </a:r>
          </a:p>
          <a:p>
            <a:pPr eaLnBrk="1" hangingPunct="1">
              <a:lnSpc>
                <a:spcPct val="90000"/>
              </a:lnSpc>
            </a:pPr>
            <a:r>
              <a:rPr lang="en-US" altLang="en-US" sz="2800"/>
              <a:t>If one works, especially at something they enjoy, success is in the process.   The extra bonus of economic blessing often comes on its own. </a:t>
            </a:r>
          </a:p>
          <a:p>
            <a:pPr eaLnBrk="1" hangingPunct="1">
              <a:lnSpc>
                <a:spcPct val="90000"/>
              </a:lnSpc>
            </a:pPr>
            <a:r>
              <a:rPr lang="en-US" altLang="en-US" sz="2800"/>
              <a:t>In other words, work hard at something that you love to do and enjoy.  If you do that, focusing on doing well, you will profit.  </a:t>
            </a:r>
          </a:p>
          <a:p>
            <a:pPr eaLnBrk="1" hangingPunct="1">
              <a:lnSpc>
                <a:spcPct val="90000"/>
              </a:lnSpc>
            </a:pPr>
            <a:endParaRPr lang="en-US" altLang="en-US" sz="2800"/>
          </a:p>
        </p:txBody>
      </p:sp>
      <p:pic>
        <p:nvPicPr>
          <p:cNvPr id="43013" name="Picture 8" descr="Success_resize 7">
            <a:extLst>
              <a:ext uri="{FF2B5EF4-FFF2-40B4-BE49-F238E27FC236}">
                <a16:creationId xmlns:a16="http://schemas.microsoft.com/office/drawing/2014/main" id="{B9CA86F7-845A-4689-BCCF-F9A86520AB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450" y="1255713"/>
            <a:ext cx="3529013" cy="1878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3000" fill="hold"/>
                                        <p:tgtEl>
                                          <p:spTgt spid="31749"/>
                                        </p:tgtEl>
                                        <p:attrNameLst>
                                          <p:attrName>ppt_x</p:attrName>
                                        </p:attrNameLst>
                                      </p:cBhvr>
                                      <p:tavLst>
                                        <p:tav tm="0">
                                          <p:val>
                                            <p:strVal val="#ppt_x"/>
                                          </p:val>
                                        </p:tav>
                                        <p:tav tm="100000">
                                          <p:val>
                                            <p:strVal val="#ppt_x"/>
                                          </p:val>
                                        </p:tav>
                                      </p:tavLst>
                                    </p:anim>
                                    <p:anim calcmode="lin" valueType="num">
                                      <p:cBhvr additive="base">
                                        <p:cTn id="8" dur="3000" fill="hold"/>
                                        <p:tgtEl>
                                          <p:spTgt spid="317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a:extLst>
              <a:ext uri="{FF2B5EF4-FFF2-40B4-BE49-F238E27FC236}">
                <a16:creationId xmlns:a16="http://schemas.microsoft.com/office/drawing/2014/main" id="{814FCE51-3F40-4EEC-B9FC-CD59E46E9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1425" y="3141663"/>
            <a:ext cx="3135313" cy="37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9" name="Rectangle 2">
            <a:extLst>
              <a:ext uri="{FF2B5EF4-FFF2-40B4-BE49-F238E27FC236}">
                <a16:creationId xmlns:a16="http://schemas.microsoft.com/office/drawing/2014/main" id="{07E917C5-B637-4383-B844-3B63B8FA974B}"/>
              </a:ext>
            </a:extLst>
          </p:cNvPr>
          <p:cNvSpPr>
            <a:spLocks noGrp="1" noChangeArrowheads="1"/>
          </p:cNvSpPr>
          <p:nvPr>
            <p:ph type="title"/>
          </p:nvPr>
        </p:nvSpPr>
        <p:spPr>
          <a:xfrm>
            <a:off x="365125" y="230188"/>
            <a:ext cx="9871075" cy="611187"/>
          </a:xfrm>
        </p:spPr>
        <p:txBody>
          <a:bodyPr/>
          <a:lstStyle/>
          <a:p>
            <a:pPr eaLnBrk="1" hangingPunct="1"/>
            <a:r>
              <a:rPr lang="en-US" altLang="en-US" b="1"/>
              <a:t>Success Without Greed</a:t>
            </a:r>
          </a:p>
        </p:txBody>
      </p:sp>
      <p:sp>
        <p:nvSpPr>
          <p:cNvPr id="45060" name="Rectangle 3">
            <a:extLst>
              <a:ext uri="{FF2B5EF4-FFF2-40B4-BE49-F238E27FC236}">
                <a16:creationId xmlns:a16="http://schemas.microsoft.com/office/drawing/2014/main" id="{A694C5DA-014F-499A-A1CA-87DC7EC8C9CB}"/>
              </a:ext>
            </a:extLst>
          </p:cNvPr>
          <p:cNvSpPr>
            <a:spLocks noGrp="1" noChangeArrowheads="1"/>
          </p:cNvSpPr>
          <p:nvPr>
            <p:ph type="body" idx="1"/>
          </p:nvPr>
        </p:nvSpPr>
        <p:spPr>
          <a:xfrm>
            <a:off x="-101600" y="1143000"/>
            <a:ext cx="9012238" cy="5715000"/>
          </a:xfrm>
        </p:spPr>
        <p:txBody>
          <a:bodyPr/>
          <a:lstStyle/>
          <a:p>
            <a:pPr eaLnBrk="1" hangingPunct="1">
              <a:lnSpc>
                <a:spcPct val="80000"/>
              </a:lnSpc>
            </a:pPr>
            <a:r>
              <a:rPr lang="en-US" altLang="en-US" sz="2200" u="sng"/>
              <a:t>Second,  d</a:t>
            </a:r>
            <a:r>
              <a:rPr lang="en-US" altLang="en-US" sz="2200" b="1" u="sng"/>
              <a:t>o not try to get rich</a:t>
            </a:r>
            <a:r>
              <a:rPr lang="en-US" altLang="en-US" sz="2200" u="sng"/>
              <a:t>.</a:t>
            </a:r>
            <a:r>
              <a:rPr lang="en-US" altLang="en-US" sz="2200"/>
              <a:t>  </a:t>
            </a:r>
          </a:p>
          <a:p>
            <a:pPr eaLnBrk="1" hangingPunct="1">
              <a:lnSpc>
                <a:spcPct val="80000"/>
              </a:lnSpc>
            </a:pPr>
            <a:r>
              <a:rPr lang="en-US" altLang="en-US" sz="2200"/>
              <a:t>Proverbs 23:4-5 clarifies, “4Labour not to be rich: cease from thine own wisdom. 5Wilt thou set thine eyes upon that which is not? for </a:t>
            </a:r>
            <a:r>
              <a:rPr lang="en-US" altLang="en-US" sz="2200" i="1"/>
              <a:t>riches</a:t>
            </a:r>
            <a:r>
              <a:rPr lang="en-US" altLang="en-US" sz="2200"/>
              <a:t> certainly make themselves wings; they fly away as an eagle toward heaven.“  </a:t>
            </a:r>
          </a:p>
          <a:p>
            <a:pPr eaLnBrk="1" hangingPunct="1">
              <a:lnSpc>
                <a:spcPct val="80000"/>
              </a:lnSpc>
            </a:pPr>
            <a:r>
              <a:rPr lang="en-US" altLang="en-US" sz="2200"/>
              <a:t>Perhaps, the best illustration of this is the lottery.  </a:t>
            </a:r>
          </a:p>
          <a:p>
            <a:pPr lvl="1" eaLnBrk="1" hangingPunct="1">
              <a:lnSpc>
                <a:spcPct val="80000"/>
              </a:lnSpc>
            </a:pPr>
            <a:r>
              <a:rPr lang="en-US" altLang="en-US" sz="2200"/>
              <a:t>Millions will play and only one will win.  Most lose.  </a:t>
            </a:r>
          </a:p>
          <a:p>
            <a:pPr lvl="1" eaLnBrk="1" hangingPunct="1">
              <a:lnSpc>
                <a:spcPct val="80000"/>
              </a:lnSpc>
            </a:pPr>
            <a:r>
              <a:rPr lang="en-US" altLang="en-US" sz="2200"/>
              <a:t>These people are violating God’s principle of labor.  </a:t>
            </a:r>
          </a:p>
          <a:p>
            <a:pPr lvl="1" eaLnBrk="1" hangingPunct="1">
              <a:lnSpc>
                <a:spcPct val="80000"/>
              </a:lnSpc>
            </a:pPr>
            <a:r>
              <a:rPr lang="en-US" altLang="en-US" sz="2200"/>
              <a:t>The lottery is a theft by consent program.  </a:t>
            </a:r>
          </a:p>
          <a:p>
            <a:pPr lvl="1" eaLnBrk="1" hangingPunct="1">
              <a:lnSpc>
                <a:spcPct val="80000"/>
              </a:lnSpc>
            </a:pPr>
            <a:r>
              <a:rPr lang="en-US" altLang="en-US" sz="2200"/>
              <a:t>People often defend gambling under the guise that if they lose it will help some project in the state.  If one really wants to help a particular project, then a donation is appropriate, not a lottery ticket. </a:t>
            </a:r>
          </a:p>
          <a:p>
            <a:pPr lvl="1" eaLnBrk="1" hangingPunct="1">
              <a:lnSpc>
                <a:spcPct val="80000"/>
              </a:lnSpc>
            </a:pPr>
            <a:r>
              <a:rPr lang="en-US" altLang="en-US" sz="2200"/>
              <a:t>A friend of mine calls the lottery a “stupid tax.”  </a:t>
            </a:r>
          </a:p>
          <a:p>
            <a:pPr eaLnBrk="1" hangingPunct="1">
              <a:lnSpc>
                <a:spcPct val="80000"/>
              </a:lnSpc>
            </a:pPr>
            <a:r>
              <a:rPr lang="en-US" altLang="en-US" sz="2200"/>
              <a:t> “Do not try to get rich” does not prohibit achieving financial security or success.   It does prohibit the love of or improper attitude toward riches.</a:t>
            </a:r>
          </a:p>
        </p:txBody>
      </p:sp>
      <p:pic>
        <p:nvPicPr>
          <p:cNvPr id="21509" name="Picture 5" descr="j0370996">
            <a:extLst>
              <a:ext uri="{FF2B5EF4-FFF2-40B4-BE49-F238E27FC236}">
                <a16:creationId xmlns:a16="http://schemas.microsoft.com/office/drawing/2014/main" id="{5DCB12E8-0D62-4331-B4A6-CA9335682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2363788"/>
            <a:ext cx="16986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9" descr="a0201-moneyflyingaway">
            <a:extLst>
              <a:ext uri="{FF2B5EF4-FFF2-40B4-BE49-F238E27FC236}">
                <a16:creationId xmlns:a16="http://schemas.microsoft.com/office/drawing/2014/main" id="{433BB04A-9F42-47C3-8EFE-210BB584CF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9052719" y="229516"/>
            <a:ext cx="2944091" cy="1905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additive="base">
                                        <p:cTn id="7" dur="1000" fill="hold"/>
                                        <p:tgtEl>
                                          <p:spTgt spid="21509"/>
                                        </p:tgtEl>
                                        <p:attrNameLst>
                                          <p:attrName>ppt_x</p:attrName>
                                        </p:attrNameLst>
                                      </p:cBhvr>
                                      <p:tavLst>
                                        <p:tav tm="0">
                                          <p:val>
                                            <p:strVal val="0-#ppt_w/2"/>
                                          </p:val>
                                        </p:tav>
                                        <p:tav tm="100000">
                                          <p:val>
                                            <p:strVal val="#ppt_x"/>
                                          </p:val>
                                        </p:tav>
                                      </p:tavLst>
                                    </p:anim>
                                    <p:anim calcmode="lin" valueType="num">
                                      <p:cBhvr additive="base">
                                        <p:cTn id="8" dur="1000" fill="hold"/>
                                        <p:tgtEl>
                                          <p:spTgt spid="2150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nodeType="afterEffect">
                                  <p:stCondLst>
                                    <p:cond delay="0"/>
                                  </p:stCondLst>
                                  <p:childTnLst>
                                    <p:set>
                                      <p:cBhvr>
                                        <p:cTn id="11" dur="1" fill="hold">
                                          <p:stCondLst>
                                            <p:cond delay="0"/>
                                          </p:stCondLst>
                                        </p:cTn>
                                        <p:tgtEl>
                                          <p:spTgt spid="21510"/>
                                        </p:tgtEl>
                                        <p:attrNameLst>
                                          <p:attrName>style.visibility</p:attrName>
                                        </p:attrNameLst>
                                      </p:cBhvr>
                                      <p:to>
                                        <p:strVal val="visible"/>
                                      </p:to>
                                    </p:set>
                                    <p:anim calcmode="lin" valueType="num">
                                      <p:cBhvr additive="base">
                                        <p:cTn id="12" dur="5000" fill="hold"/>
                                        <p:tgtEl>
                                          <p:spTgt spid="21510"/>
                                        </p:tgtEl>
                                        <p:attrNameLst>
                                          <p:attrName>ppt_x</p:attrName>
                                        </p:attrNameLst>
                                      </p:cBhvr>
                                      <p:tavLst>
                                        <p:tav tm="0">
                                          <p:val>
                                            <p:strVal val="#ppt_x"/>
                                          </p:val>
                                        </p:tav>
                                        <p:tav tm="100000">
                                          <p:val>
                                            <p:strVal val="#ppt_x"/>
                                          </p:val>
                                        </p:tav>
                                      </p:tavLst>
                                    </p:anim>
                                    <p:anim calcmode="lin" valueType="num">
                                      <p:cBhvr additive="base">
                                        <p:cTn id="13" dur="5000" fill="hold"/>
                                        <p:tgtEl>
                                          <p:spTgt spid="21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a:extLst>
              <a:ext uri="{FF2B5EF4-FFF2-40B4-BE49-F238E27FC236}">
                <a16:creationId xmlns:a16="http://schemas.microsoft.com/office/drawing/2014/main" id="{397EE1E3-68BD-4995-BDC6-0AB2BDCA3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91217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2">
            <a:extLst>
              <a:ext uri="{FF2B5EF4-FFF2-40B4-BE49-F238E27FC236}">
                <a16:creationId xmlns:a16="http://schemas.microsoft.com/office/drawing/2014/main" id="{9E2478FC-5452-4778-BB20-5AD37990214B}"/>
              </a:ext>
            </a:extLst>
          </p:cNvPr>
          <p:cNvSpPr>
            <a:spLocks noGrp="1" noChangeArrowheads="1"/>
          </p:cNvSpPr>
          <p:nvPr>
            <p:ph type="title"/>
          </p:nvPr>
        </p:nvSpPr>
        <p:spPr>
          <a:xfrm>
            <a:off x="746125" y="152400"/>
            <a:ext cx="10336213" cy="841375"/>
          </a:xfrm>
        </p:spPr>
        <p:txBody>
          <a:bodyPr/>
          <a:lstStyle/>
          <a:p>
            <a:pPr eaLnBrk="1" hangingPunct="1"/>
            <a:r>
              <a:rPr lang="en-US" altLang="en-US" b="1"/>
              <a:t>Success Without Greed</a:t>
            </a:r>
          </a:p>
        </p:txBody>
      </p:sp>
      <p:sp>
        <p:nvSpPr>
          <p:cNvPr id="47108" name="Rectangle 3">
            <a:extLst>
              <a:ext uri="{FF2B5EF4-FFF2-40B4-BE49-F238E27FC236}">
                <a16:creationId xmlns:a16="http://schemas.microsoft.com/office/drawing/2014/main" id="{365EC6A7-80A8-479B-B5ED-15737E5C6A32}"/>
              </a:ext>
            </a:extLst>
          </p:cNvPr>
          <p:cNvSpPr>
            <a:spLocks noGrp="1" noChangeArrowheads="1"/>
          </p:cNvSpPr>
          <p:nvPr>
            <p:ph type="body" idx="1"/>
          </p:nvPr>
        </p:nvSpPr>
        <p:spPr>
          <a:xfrm>
            <a:off x="246063" y="1219200"/>
            <a:ext cx="11337925" cy="5410200"/>
          </a:xfrm>
        </p:spPr>
        <p:txBody>
          <a:bodyPr/>
          <a:lstStyle/>
          <a:p>
            <a:pPr eaLnBrk="1" hangingPunct="1">
              <a:lnSpc>
                <a:spcPct val="80000"/>
              </a:lnSpc>
            </a:pPr>
            <a:r>
              <a:rPr lang="en-US" altLang="en-US" sz="2400" u="sng"/>
              <a:t>A third help in success without greed is to </a:t>
            </a:r>
            <a:r>
              <a:rPr lang="en-US" altLang="en-US" sz="2400" b="1" u="sng"/>
              <a:t>focus on helping others</a:t>
            </a:r>
            <a:r>
              <a:rPr lang="en-US" altLang="en-US" sz="2400" u="sng"/>
              <a:t>.</a:t>
            </a:r>
            <a:r>
              <a:rPr lang="en-US" altLang="en-US" sz="2400"/>
              <a:t>  </a:t>
            </a:r>
          </a:p>
          <a:p>
            <a:pPr eaLnBrk="1" hangingPunct="1">
              <a:lnSpc>
                <a:spcPct val="80000"/>
              </a:lnSpc>
            </a:pPr>
            <a:r>
              <a:rPr lang="en-US" altLang="en-US" sz="2400"/>
              <a:t>Proverb 14:21 teaches, “He who despises his neighbor sins; But he who has mercy on the poor, happy </a:t>
            </a:r>
            <a:r>
              <a:rPr lang="en-US" altLang="en-US" sz="2400" i="1"/>
              <a:t>is</a:t>
            </a:r>
            <a:r>
              <a:rPr lang="en-US" altLang="en-US" sz="2400"/>
              <a:t> he.”  Further 14:31 notes, “</a:t>
            </a:r>
            <a:r>
              <a:rPr lang="en-US" altLang="en-US" sz="2400" i="1"/>
              <a:t>He who oppresses the poor reproaches his Maker, But he who honors Him has mercy on the needy.”</a:t>
            </a:r>
            <a:r>
              <a:rPr lang="en-US" altLang="en-US" sz="2400"/>
              <a:t> </a:t>
            </a:r>
          </a:p>
          <a:p>
            <a:pPr eaLnBrk="1" hangingPunct="1">
              <a:lnSpc>
                <a:spcPct val="80000"/>
              </a:lnSpc>
            </a:pPr>
            <a:r>
              <a:rPr lang="en-US" altLang="en-US" sz="2400"/>
              <a:t>Proverbs 28:27 encourages to help those who are in need: </a:t>
            </a:r>
            <a:r>
              <a:rPr lang="en-US" altLang="en-US" sz="2400" i="1"/>
              <a:t>“He who gives to the poor will not lack, But he who hides his eyes will have many curses.”</a:t>
            </a:r>
            <a:r>
              <a:rPr lang="en-US" altLang="en-US" sz="2400"/>
              <a:t>  </a:t>
            </a:r>
          </a:p>
          <a:p>
            <a:pPr eaLnBrk="1" hangingPunct="1">
              <a:lnSpc>
                <a:spcPct val="80000"/>
              </a:lnSpc>
            </a:pPr>
            <a:r>
              <a:rPr lang="en-US" altLang="en-US" sz="2400"/>
              <a:t>Psalms 37:21 explains, </a:t>
            </a:r>
            <a:r>
              <a:rPr lang="en-US" altLang="en-US" sz="2400" i="1"/>
              <a:t>“The wicked borroweth, and payeth not again: but the righteous sheweth mercy, and giveth.”</a:t>
            </a:r>
            <a:r>
              <a:rPr lang="en-US" altLang="en-US" sz="2400"/>
              <a:t>  </a:t>
            </a:r>
          </a:p>
          <a:p>
            <a:pPr eaLnBrk="1" hangingPunct="1">
              <a:lnSpc>
                <a:spcPct val="80000"/>
              </a:lnSpc>
            </a:pPr>
            <a:r>
              <a:rPr lang="en-US" altLang="en-US" sz="2400"/>
              <a:t>If one focuses on giving generously to those who have need, then they often act to squash greed. </a:t>
            </a:r>
          </a:p>
          <a:p>
            <a:pPr eaLnBrk="1" hangingPunct="1">
              <a:lnSpc>
                <a:spcPct val="80000"/>
              </a:lnSpc>
            </a:pPr>
            <a:r>
              <a:rPr lang="en-US" altLang="en-US" sz="2400"/>
              <a:t>What one truly wants in life is not the new boat or piles of green-inked paper with pictures of dead presidents, but one wants fulfillment and joy.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3000" fill="hold"/>
                                        <p:tgtEl>
                                          <p:spTgt spid="22532"/>
                                        </p:tgtEl>
                                        <p:attrNameLst>
                                          <p:attrName>ppt_x</p:attrName>
                                        </p:attrNameLst>
                                      </p:cBhvr>
                                      <p:tavLst>
                                        <p:tav tm="0">
                                          <p:val>
                                            <p:strVal val="0-#ppt_w/2"/>
                                          </p:val>
                                        </p:tav>
                                        <p:tav tm="100000">
                                          <p:val>
                                            <p:strVal val="#ppt_x"/>
                                          </p:val>
                                        </p:tav>
                                      </p:tavLst>
                                    </p:anim>
                                    <p:anim calcmode="lin" valueType="num">
                                      <p:cBhvr additive="base">
                                        <p:cTn id="8" dur="3000" fill="hold"/>
                                        <p:tgtEl>
                                          <p:spTgt spid="225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CE0DA25-6C40-42B3-8D62-8291E2BA12CF}"/>
              </a:ext>
            </a:extLst>
          </p:cNvPr>
          <p:cNvSpPr>
            <a:spLocks noGrp="1" noChangeArrowheads="1"/>
          </p:cNvSpPr>
          <p:nvPr>
            <p:ph type="title"/>
          </p:nvPr>
        </p:nvSpPr>
        <p:spPr>
          <a:xfrm>
            <a:off x="823913" y="685800"/>
            <a:ext cx="10334625" cy="841375"/>
          </a:xfrm>
        </p:spPr>
        <p:txBody>
          <a:bodyPr/>
          <a:lstStyle/>
          <a:p>
            <a:pPr eaLnBrk="1" hangingPunct="1"/>
            <a:r>
              <a:rPr lang="en-US" altLang="en-US" b="1"/>
              <a:t>Success Without Greed</a:t>
            </a:r>
          </a:p>
        </p:txBody>
      </p:sp>
      <p:sp>
        <p:nvSpPr>
          <p:cNvPr id="23555" name="Rectangle 3">
            <a:extLst>
              <a:ext uri="{FF2B5EF4-FFF2-40B4-BE49-F238E27FC236}">
                <a16:creationId xmlns:a16="http://schemas.microsoft.com/office/drawing/2014/main" id="{0954814B-87A9-4F32-A9D2-3BF7C6052C0B}"/>
              </a:ext>
            </a:extLst>
          </p:cNvPr>
          <p:cNvSpPr>
            <a:spLocks noGrp="1" noChangeArrowheads="1"/>
          </p:cNvSpPr>
          <p:nvPr>
            <p:ph type="body" idx="1"/>
          </p:nvPr>
        </p:nvSpPr>
        <p:spPr>
          <a:xfrm>
            <a:off x="404813" y="1752600"/>
            <a:ext cx="11757025" cy="5105400"/>
          </a:xfrm>
        </p:spPr>
        <p:txBody>
          <a:bodyPr/>
          <a:lstStyle/>
          <a:p>
            <a:pPr eaLnBrk="1" hangingPunct="1">
              <a:lnSpc>
                <a:spcPct val="80000"/>
              </a:lnSpc>
            </a:pPr>
            <a:r>
              <a:rPr lang="en-US" altLang="en-US" sz="2000" u="sng"/>
              <a:t>A third help in success without greed is to </a:t>
            </a:r>
            <a:r>
              <a:rPr lang="en-US" altLang="en-US" sz="2000" b="1" u="sng"/>
              <a:t>focus on helping others</a:t>
            </a:r>
            <a:r>
              <a:rPr lang="en-US" altLang="en-US" sz="2000" u="sng"/>
              <a:t>. (Continued)</a:t>
            </a:r>
            <a:endParaRPr lang="en-US" altLang="en-US" sz="2000"/>
          </a:p>
          <a:p>
            <a:pPr eaLnBrk="1" hangingPunct="1">
              <a:lnSpc>
                <a:spcPct val="80000"/>
              </a:lnSpc>
            </a:pPr>
            <a:r>
              <a:rPr lang="en-US" altLang="en-US" sz="2000"/>
              <a:t>Hopefully, Christians seek happiness by trying to be pleasing Jehovah.  </a:t>
            </a:r>
          </a:p>
          <a:p>
            <a:pPr eaLnBrk="1" hangingPunct="1">
              <a:lnSpc>
                <a:spcPct val="80000"/>
              </a:lnSpc>
            </a:pPr>
            <a:r>
              <a:rPr lang="en-US" altLang="en-US" sz="2000"/>
              <a:t>Greed and materialism will not fill that hole no matter how much advertisers and Madison Avenue tells society that it will.  </a:t>
            </a:r>
          </a:p>
          <a:p>
            <a:pPr eaLnBrk="1" hangingPunct="1">
              <a:lnSpc>
                <a:spcPct val="80000"/>
              </a:lnSpc>
            </a:pPr>
            <a:r>
              <a:rPr lang="en-US" altLang="en-US" sz="2000"/>
              <a:t>Serving God does provide that joy and fulfillment beyond carnally-minded people’s understanding.  </a:t>
            </a:r>
          </a:p>
          <a:p>
            <a:pPr eaLnBrk="1" hangingPunct="1">
              <a:lnSpc>
                <a:spcPct val="80000"/>
              </a:lnSpc>
            </a:pPr>
            <a:r>
              <a:rPr lang="en-US" altLang="en-US" sz="2000"/>
              <a:t>Proverbs 21:25-26 explains, </a:t>
            </a:r>
            <a:r>
              <a:rPr lang="en-US" altLang="en-US" sz="2000" i="1"/>
              <a:t>“25The desire of the slothful killeth him; for his hands refuse to labour. 26He coveteth greedily all the day long: but the righteous giveth and spareth not.”</a:t>
            </a:r>
            <a:r>
              <a:rPr lang="en-US" altLang="en-US" sz="2000"/>
              <a:t>  </a:t>
            </a:r>
          </a:p>
          <a:p>
            <a:pPr eaLnBrk="1" hangingPunct="1">
              <a:lnSpc>
                <a:spcPct val="80000"/>
              </a:lnSpc>
            </a:pPr>
            <a:r>
              <a:rPr lang="en-US" altLang="en-US" sz="2000"/>
              <a:t>Paul in 1 Timothy 6:17-19 was inspired by the Holy Spirit to command: </a:t>
            </a:r>
            <a:r>
              <a:rPr lang="en-US" altLang="en-US" sz="2000" i="1"/>
              <a:t>17Charge them that are rich in this world, that they be not highminded, nor trust in uncertain riches, but in the living God, who giveth us richly all things to enjoy;  18That they do good, that they be rich in good works, ready to distribute, willing to communicate;  19Laying up in store for themselves a good foundation against the time to come, that they may lay hold on eternal life.</a:t>
            </a:r>
          </a:p>
          <a:p>
            <a:pPr eaLnBrk="1" hangingPunct="1">
              <a:lnSpc>
                <a:spcPct val="80000"/>
              </a:lnSpc>
            </a:pPr>
            <a:r>
              <a:rPr lang="en-US" altLang="en-US" sz="2000" i="1"/>
              <a:t>Ephesians 4:38 “</a:t>
            </a:r>
            <a:r>
              <a:rPr lang="en-US" altLang="en-US" sz="2000"/>
              <a:t>Let him who stole steal no longer, but rather let him labor, working with </a:t>
            </a:r>
            <a:r>
              <a:rPr lang="en-US" altLang="en-US" sz="2000" i="1"/>
              <a:t>his</a:t>
            </a:r>
            <a:r>
              <a:rPr lang="en-US" altLang="en-US" sz="2000"/>
              <a:t> hands what is good, that he may have something to give him who has need.”</a:t>
            </a:r>
            <a:r>
              <a:rPr lang="en-US" altLang="en-US" sz="2000" i="1"/>
              <a:t> </a:t>
            </a:r>
          </a:p>
          <a:p>
            <a:pPr eaLnBrk="1" hangingPunct="1">
              <a:lnSpc>
                <a:spcPct val="80000"/>
              </a:lnSpc>
            </a:pPr>
            <a:endParaRPr lang="en-US" altLang="en-US" sz="2000"/>
          </a:p>
        </p:txBody>
      </p:sp>
      <p:pic>
        <p:nvPicPr>
          <p:cNvPr id="49156" name="Picture 8" descr="helpping others">
            <a:extLst>
              <a:ext uri="{FF2B5EF4-FFF2-40B4-BE49-F238E27FC236}">
                <a16:creationId xmlns:a16="http://schemas.microsoft.com/office/drawing/2014/main" id="{8923D24B-A013-400E-9DD3-B3A25D791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5413" y="0"/>
            <a:ext cx="311626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p:cTn id="7" dur="2000" fill="hold"/>
                                        <p:tgtEl>
                                          <p:spTgt spid="23555">
                                            <p:txEl>
                                              <p:pRg st="0" end="0"/>
                                            </p:txEl>
                                          </p:spTgt>
                                        </p:tgtEl>
                                        <p:attrNameLst>
                                          <p:attrName>ppt_x</p:attrName>
                                        </p:attrNameLst>
                                      </p:cBhvr>
                                      <p:tavLst>
                                        <p:tav tm="0">
                                          <p:val>
                                            <p:strVal val="#ppt_x-.2"/>
                                          </p:val>
                                        </p:tav>
                                        <p:tav tm="100000">
                                          <p:val>
                                            <p:strVal val="#ppt_x"/>
                                          </p:val>
                                        </p:tav>
                                      </p:tavLst>
                                    </p:anim>
                                    <p:anim calcmode="lin" valueType="num">
                                      <p:cBhvr>
                                        <p:cTn id="8" dur="2000" fill="hold"/>
                                        <p:tgtEl>
                                          <p:spTgt spid="2355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2000"/>
                                        <p:tgtEl>
                                          <p:spTgt spid="23555">
                                            <p:txEl>
                                              <p:pRg st="0" end="0"/>
                                            </p:txEl>
                                          </p:spTgt>
                                        </p:tgtEl>
                                      </p:cBhvr>
                                    </p:animEffect>
                                  </p:childTnLst>
                                </p:cTn>
                              </p:par>
                            </p:childTnLst>
                          </p:cTn>
                        </p:par>
                        <p:par>
                          <p:cTn id="10" fill="hold" nodeType="afterGroup">
                            <p:stCondLst>
                              <p:cond delay="2000"/>
                            </p:stCondLst>
                            <p:childTnLst>
                              <p:par>
                                <p:cTn id="11" presetID="29" presetClass="entr" presetSubtype="0" fill="hold" grpId="0" nodeType="after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p:cTn id="13" dur="2000" fill="hold"/>
                                        <p:tgtEl>
                                          <p:spTgt spid="23555">
                                            <p:txEl>
                                              <p:pRg st="1" end="1"/>
                                            </p:txEl>
                                          </p:spTgt>
                                        </p:tgtEl>
                                        <p:attrNameLst>
                                          <p:attrName>ppt_x</p:attrName>
                                        </p:attrNameLst>
                                      </p:cBhvr>
                                      <p:tavLst>
                                        <p:tav tm="0">
                                          <p:val>
                                            <p:strVal val="#ppt_x-.2"/>
                                          </p:val>
                                        </p:tav>
                                        <p:tav tm="100000">
                                          <p:val>
                                            <p:strVal val="#ppt_x"/>
                                          </p:val>
                                        </p:tav>
                                      </p:tavLst>
                                    </p:anim>
                                    <p:anim calcmode="lin" valueType="num">
                                      <p:cBhvr>
                                        <p:cTn id="14" dur="2000" fill="hold"/>
                                        <p:tgtEl>
                                          <p:spTgt spid="2355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2000"/>
                                        <p:tgtEl>
                                          <p:spTgt spid="23555">
                                            <p:txEl>
                                              <p:pRg st="1" end="1"/>
                                            </p:txEl>
                                          </p:spTgt>
                                        </p:tgtEl>
                                      </p:cBhvr>
                                    </p:animEffect>
                                  </p:childTnLst>
                                </p:cTn>
                              </p:par>
                            </p:childTnLst>
                          </p:cTn>
                        </p:par>
                        <p:par>
                          <p:cTn id="16" fill="hold" nodeType="afterGroup">
                            <p:stCondLst>
                              <p:cond delay="4000"/>
                            </p:stCondLst>
                            <p:childTnLst>
                              <p:par>
                                <p:cTn id="17" presetID="29" presetClass="entr" presetSubtype="0" fill="hold" grpId="0" nodeType="after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p:cTn id="19" dur="2000" fill="hold"/>
                                        <p:tgtEl>
                                          <p:spTgt spid="23555">
                                            <p:txEl>
                                              <p:pRg st="2" end="2"/>
                                            </p:txEl>
                                          </p:spTgt>
                                        </p:tgtEl>
                                        <p:attrNameLst>
                                          <p:attrName>ppt_x</p:attrName>
                                        </p:attrNameLst>
                                      </p:cBhvr>
                                      <p:tavLst>
                                        <p:tav tm="0">
                                          <p:val>
                                            <p:strVal val="#ppt_x-.2"/>
                                          </p:val>
                                        </p:tav>
                                        <p:tav tm="100000">
                                          <p:val>
                                            <p:strVal val="#ppt_x"/>
                                          </p:val>
                                        </p:tav>
                                      </p:tavLst>
                                    </p:anim>
                                    <p:anim calcmode="lin" valueType="num">
                                      <p:cBhvr>
                                        <p:cTn id="20" dur="2000" fill="hold"/>
                                        <p:tgtEl>
                                          <p:spTgt spid="2355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2000"/>
                                        <p:tgtEl>
                                          <p:spTgt spid="23555">
                                            <p:txEl>
                                              <p:pRg st="2" end="2"/>
                                            </p:txEl>
                                          </p:spTgt>
                                        </p:tgtEl>
                                      </p:cBhvr>
                                    </p:animEffect>
                                  </p:childTnLst>
                                </p:cTn>
                              </p:par>
                            </p:childTnLst>
                          </p:cTn>
                        </p:par>
                        <p:par>
                          <p:cTn id="22" fill="hold" nodeType="afterGroup">
                            <p:stCondLst>
                              <p:cond delay="6000"/>
                            </p:stCondLst>
                            <p:childTnLst>
                              <p:par>
                                <p:cTn id="23" presetID="29" presetClass="entr" presetSubtype="0" fill="hold" grpId="0" nodeType="after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p:cTn id="25" dur="2000" fill="hold"/>
                                        <p:tgtEl>
                                          <p:spTgt spid="23555">
                                            <p:txEl>
                                              <p:pRg st="3" end="3"/>
                                            </p:txEl>
                                          </p:spTgt>
                                        </p:tgtEl>
                                        <p:attrNameLst>
                                          <p:attrName>ppt_x</p:attrName>
                                        </p:attrNameLst>
                                      </p:cBhvr>
                                      <p:tavLst>
                                        <p:tav tm="0">
                                          <p:val>
                                            <p:strVal val="#ppt_x-.2"/>
                                          </p:val>
                                        </p:tav>
                                        <p:tav tm="100000">
                                          <p:val>
                                            <p:strVal val="#ppt_x"/>
                                          </p:val>
                                        </p:tav>
                                      </p:tavLst>
                                    </p:anim>
                                    <p:anim calcmode="lin" valueType="num">
                                      <p:cBhvr>
                                        <p:cTn id="26" dur="2000" fill="hold"/>
                                        <p:tgtEl>
                                          <p:spTgt spid="235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7" dur="2000"/>
                                        <p:tgtEl>
                                          <p:spTgt spid="23555">
                                            <p:txEl>
                                              <p:pRg st="3" end="3"/>
                                            </p:txEl>
                                          </p:spTgt>
                                        </p:tgtEl>
                                      </p:cBhvr>
                                    </p:animEffect>
                                  </p:childTnLst>
                                </p:cTn>
                              </p:par>
                            </p:childTnLst>
                          </p:cTn>
                        </p:par>
                        <p:par>
                          <p:cTn id="28" fill="hold" nodeType="afterGroup">
                            <p:stCondLst>
                              <p:cond delay="8000"/>
                            </p:stCondLst>
                            <p:childTnLst>
                              <p:par>
                                <p:cTn id="29" presetID="29" presetClass="entr" presetSubtype="0" fill="hold" grpId="0" nodeType="after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p:cTn id="31" dur="2000" fill="hold"/>
                                        <p:tgtEl>
                                          <p:spTgt spid="23555">
                                            <p:txEl>
                                              <p:pRg st="4" end="4"/>
                                            </p:txEl>
                                          </p:spTgt>
                                        </p:tgtEl>
                                        <p:attrNameLst>
                                          <p:attrName>ppt_x</p:attrName>
                                        </p:attrNameLst>
                                      </p:cBhvr>
                                      <p:tavLst>
                                        <p:tav tm="0">
                                          <p:val>
                                            <p:strVal val="#ppt_x-.2"/>
                                          </p:val>
                                        </p:tav>
                                        <p:tav tm="100000">
                                          <p:val>
                                            <p:strVal val="#ppt_x"/>
                                          </p:val>
                                        </p:tav>
                                      </p:tavLst>
                                    </p:anim>
                                    <p:anim calcmode="lin" valueType="num">
                                      <p:cBhvr>
                                        <p:cTn id="32" dur="2000" fill="hold"/>
                                        <p:tgtEl>
                                          <p:spTgt spid="235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2000"/>
                                        <p:tgtEl>
                                          <p:spTgt spid="23555">
                                            <p:txEl>
                                              <p:pRg st="4" end="4"/>
                                            </p:txEl>
                                          </p:spTgt>
                                        </p:tgtEl>
                                      </p:cBhvr>
                                    </p:animEffect>
                                  </p:childTnLst>
                                </p:cTn>
                              </p:par>
                            </p:childTnLst>
                          </p:cTn>
                        </p:par>
                        <p:par>
                          <p:cTn id="34" fill="hold" nodeType="afterGroup">
                            <p:stCondLst>
                              <p:cond delay="10000"/>
                            </p:stCondLst>
                            <p:childTnLst>
                              <p:par>
                                <p:cTn id="35" presetID="29" presetClass="entr" presetSubtype="0" fill="hold" grpId="0" nodeType="afterEffect">
                                  <p:stCondLst>
                                    <p:cond delay="0"/>
                                  </p:stCondLst>
                                  <p:childTnLst>
                                    <p:set>
                                      <p:cBhvr>
                                        <p:cTn id="36" dur="1" fill="hold">
                                          <p:stCondLst>
                                            <p:cond delay="0"/>
                                          </p:stCondLst>
                                        </p:cTn>
                                        <p:tgtEl>
                                          <p:spTgt spid="23555">
                                            <p:txEl>
                                              <p:pRg st="5" end="5"/>
                                            </p:txEl>
                                          </p:spTgt>
                                        </p:tgtEl>
                                        <p:attrNameLst>
                                          <p:attrName>style.visibility</p:attrName>
                                        </p:attrNameLst>
                                      </p:cBhvr>
                                      <p:to>
                                        <p:strVal val="visible"/>
                                      </p:to>
                                    </p:set>
                                    <p:anim calcmode="lin" valueType="num">
                                      <p:cBhvr>
                                        <p:cTn id="37" dur="2000" fill="hold"/>
                                        <p:tgtEl>
                                          <p:spTgt spid="23555">
                                            <p:txEl>
                                              <p:pRg st="5" end="5"/>
                                            </p:txEl>
                                          </p:spTgt>
                                        </p:tgtEl>
                                        <p:attrNameLst>
                                          <p:attrName>ppt_x</p:attrName>
                                        </p:attrNameLst>
                                      </p:cBhvr>
                                      <p:tavLst>
                                        <p:tav tm="0">
                                          <p:val>
                                            <p:strVal val="#ppt_x-.2"/>
                                          </p:val>
                                        </p:tav>
                                        <p:tav tm="100000">
                                          <p:val>
                                            <p:strVal val="#ppt_x"/>
                                          </p:val>
                                        </p:tav>
                                      </p:tavLst>
                                    </p:anim>
                                    <p:anim calcmode="lin" valueType="num">
                                      <p:cBhvr>
                                        <p:cTn id="38" dur="2000" fill="hold"/>
                                        <p:tgtEl>
                                          <p:spTgt spid="235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9" dur="2000"/>
                                        <p:tgtEl>
                                          <p:spTgt spid="23555">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23555">
                                            <p:txEl>
                                              <p:pRg st="6" end="6"/>
                                            </p:txEl>
                                          </p:spTgt>
                                        </p:tgtEl>
                                        <p:attrNameLst>
                                          <p:attrName>style.visibility</p:attrName>
                                        </p:attrNameLst>
                                      </p:cBhvr>
                                      <p:to>
                                        <p:strVal val="visible"/>
                                      </p:to>
                                    </p:set>
                                    <p:anim calcmode="lin" valueType="num">
                                      <p:cBhvr>
                                        <p:cTn id="44" dur="2000" fill="hold"/>
                                        <p:tgtEl>
                                          <p:spTgt spid="23555">
                                            <p:txEl>
                                              <p:pRg st="6" end="6"/>
                                            </p:txEl>
                                          </p:spTgt>
                                        </p:tgtEl>
                                        <p:attrNameLst>
                                          <p:attrName>ppt_x</p:attrName>
                                        </p:attrNameLst>
                                      </p:cBhvr>
                                      <p:tavLst>
                                        <p:tav tm="0">
                                          <p:val>
                                            <p:strVal val="#ppt_x-.2"/>
                                          </p:val>
                                        </p:tav>
                                        <p:tav tm="100000">
                                          <p:val>
                                            <p:strVal val="#ppt_x"/>
                                          </p:val>
                                        </p:tav>
                                      </p:tavLst>
                                    </p:anim>
                                    <p:anim calcmode="lin" valueType="num">
                                      <p:cBhvr>
                                        <p:cTn id="45" dur="2000" fill="hold"/>
                                        <p:tgtEl>
                                          <p:spTgt spid="2355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6" dur="20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17A2CBA-30D4-44AA-974A-B18CA2D934CC}"/>
              </a:ext>
            </a:extLst>
          </p:cNvPr>
          <p:cNvSpPr>
            <a:spLocks noGrp="1" noChangeArrowheads="1"/>
          </p:cNvSpPr>
          <p:nvPr>
            <p:ph type="title"/>
          </p:nvPr>
        </p:nvSpPr>
        <p:spPr/>
        <p:txBody>
          <a:bodyPr/>
          <a:lstStyle/>
          <a:p>
            <a:pPr eaLnBrk="1" hangingPunct="1"/>
            <a:r>
              <a:rPr lang="en-US" altLang="en-US" b="1"/>
              <a:t>Success Without Greed</a:t>
            </a:r>
          </a:p>
        </p:txBody>
      </p:sp>
      <p:sp>
        <p:nvSpPr>
          <p:cNvPr id="24579" name="Rectangle 3">
            <a:extLst>
              <a:ext uri="{FF2B5EF4-FFF2-40B4-BE49-F238E27FC236}">
                <a16:creationId xmlns:a16="http://schemas.microsoft.com/office/drawing/2014/main" id="{2A83440A-23F2-43A5-88D3-09EC1BD18271}"/>
              </a:ext>
            </a:extLst>
          </p:cNvPr>
          <p:cNvSpPr>
            <a:spLocks noGrp="1" noChangeArrowheads="1"/>
          </p:cNvSpPr>
          <p:nvPr>
            <p:ph type="body" idx="1"/>
          </p:nvPr>
        </p:nvSpPr>
        <p:spPr>
          <a:xfrm>
            <a:off x="0" y="841375"/>
            <a:ext cx="12161838" cy="6016625"/>
          </a:xfrm>
        </p:spPr>
        <p:txBody>
          <a:bodyPr/>
          <a:lstStyle/>
          <a:p>
            <a:pPr eaLnBrk="1" hangingPunct="1">
              <a:lnSpc>
                <a:spcPct val="80000"/>
              </a:lnSpc>
            </a:pPr>
            <a:r>
              <a:rPr lang="en-US" altLang="en-US" sz="2500" u="sng"/>
              <a:t>A fourth guide for success without greed is seek to </a:t>
            </a:r>
            <a:r>
              <a:rPr lang="en-US" altLang="en-US" sz="2500" b="1" u="sng"/>
              <a:t>serve God’s purposes</a:t>
            </a:r>
            <a:r>
              <a:rPr lang="en-US" altLang="en-US" sz="2500" u="sng"/>
              <a:t>.</a:t>
            </a:r>
            <a:r>
              <a:rPr lang="en-US" altLang="en-US" sz="2500"/>
              <a:t>  </a:t>
            </a:r>
          </a:p>
          <a:p>
            <a:pPr eaLnBrk="1" hangingPunct="1">
              <a:lnSpc>
                <a:spcPct val="80000"/>
              </a:lnSpc>
            </a:pPr>
            <a:r>
              <a:rPr lang="en-US" altLang="en-US" sz="2500"/>
              <a:t>Many times the scriptures warn Christians to avoid those who are covetous, knowing they will not inherit the kingdom of God (See Romans 1:29, 13:9, 1 Corinthians 5:11, Ephesians 5:3-5).  </a:t>
            </a:r>
          </a:p>
          <a:p>
            <a:pPr eaLnBrk="1" hangingPunct="1">
              <a:lnSpc>
                <a:spcPct val="80000"/>
              </a:lnSpc>
            </a:pPr>
            <a:r>
              <a:rPr lang="en-US" altLang="en-US" sz="2500"/>
              <a:t>Nevertheless, greed is powerful.  It is easy to become ensnared and infected by greed.  </a:t>
            </a:r>
          </a:p>
          <a:p>
            <a:pPr eaLnBrk="1" hangingPunct="1">
              <a:lnSpc>
                <a:spcPct val="80000"/>
              </a:lnSpc>
            </a:pPr>
            <a:r>
              <a:rPr lang="en-US" altLang="en-US" sz="2500"/>
              <a:t>Christians must put away the idolatry of greed and covetousness, and seek to live a life for Christ.  </a:t>
            </a:r>
          </a:p>
          <a:p>
            <a:pPr eaLnBrk="1" hangingPunct="1">
              <a:lnSpc>
                <a:spcPct val="80000"/>
              </a:lnSpc>
            </a:pPr>
            <a:r>
              <a:rPr lang="en-US" altLang="en-US" sz="2500"/>
              <a:t>Colossians 3:2-5 teaches: If ye then be risen with Christ, seek those things which are above, where Christ sitteth on the right hand of God. 2Set your affection on things above, not on things on the earth.  3For ye are dead, and your life is hid with Christ in God. 4When Christ, </a:t>
            </a:r>
            <a:r>
              <a:rPr lang="en-US" altLang="en-US" sz="2500" i="1"/>
              <a:t>who is</a:t>
            </a:r>
            <a:r>
              <a:rPr lang="en-US" altLang="en-US" sz="2500"/>
              <a:t> our life, shall appear, then shall ye also appear with him in glory. 5Mortify therefore your members which are upon the earth; fornication, uncleanness, </a:t>
            </a:r>
            <a:r>
              <a:rPr lang="en-US" altLang="en-US" sz="2500" u="sng"/>
              <a:t>inordinate affection, evil concupiscence, and covetousness, which is idolatry: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 calcmode="lin" valueType="num">
                                      <p:cBhvr additive="base">
                                        <p:cTn id="12"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 calcmode="lin" valueType="num">
                                      <p:cBhvr additive="base">
                                        <p:cTn id="17"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 calcmode="lin" valueType="num">
                                      <p:cBhvr additive="base">
                                        <p:cTn id="22" dur="10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 calcmode="lin" valueType="num">
                                      <p:cBhvr additive="base">
                                        <p:cTn id="27" dur="10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7773049-4538-4B6B-A6DD-4D12EEC0A355}"/>
              </a:ext>
            </a:extLst>
          </p:cNvPr>
          <p:cNvSpPr>
            <a:spLocks noGrp="1" noChangeArrowheads="1"/>
          </p:cNvSpPr>
          <p:nvPr>
            <p:ph type="title"/>
          </p:nvPr>
        </p:nvSpPr>
        <p:spPr/>
        <p:txBody>
          <a:bodyPr/>
          <a:lstStyle/>
          <a:p>
            <a:pPr eaLnBrk="1" hangingPunct="1"/>
            <a:r>
              <a:rPr lang="en-US" altLang="en-US" b="1"/>
              <a:t>Success Without Greed</a:t>
            </a:r>
          </a:p>
        </p:txBody>
      </p:sp>
      <p:sp>
        <p:nvSpPr>
          <p:cNvPr id="25603" name="Rectangle 3">
            <a:extLst>
              <a:ext uri="{FF2B5EF4-FFF2-40B4-BE49-F238E27FC236}">
                <a16:creationId xmlns:a16="http://schemas.microsoft.com/office/drawing/2014/main" id="{11FE6D11-D47C-4289-B06E-8DFC40342340}"/>
              </a:ext>
            </a:extLst>
          </p:cNvPr>
          <p:cNvSpPr>
            <a:spLocks noGrp="1" noChangeArrowheads="1"/>
          </p:cNvSpPr>
          <p:nvPr>
            <p:ph type="body" idx="1"/>
          </p:nvPr>
        </p:nvSpPr>
        <p:spPr/>
        <p:txBody>
          <a:bodyPr/>
          <a:lstStyle/>
          <a:p>
            <a:pPr eaLnBrk="1" hangingPunct="1">
              <a:lnSpc>
                <a:spcPct val="80000"/>
              </a:lnSpc>
            </a:pPr>
            <a:r>
              <a:rPr lang="en-US" altLang="en-US" sz="2800" u="sng"/>
              <a:t>A fourth guide for success without greed is seek to </a:t>
            </a:r>
            <a:r>
              <a:rPr lang="en-US" altLang="en-US" sz="2800" b="1" u="sng"/>
              <a:t>serve God’s purposes</a:t>
            </a:r>
            <a:r>
              <a:rPr lang="en-US" altLang="en-US" sz="2800" u="sng"/>
              <a:t>.</a:t>
            </a:r>
            <a:r>
              <a:rPr lang="en-US" altLang="en-US" sz="2800"/>
              <a:t>  </a:t>
            </a:r>
          </a:p>
          <a:p>
            <a:pPr eaLnBrk="1" hangingPunct="1">
              <a:lnSpc>
                <a:spcPct val="80000"/>
              </a:lnSpc>
            </a:pPr>
            <a:r>
              <a:rPr lang="en-US" altLang="en-US" sz="2800"/>
              <a:t>Hebrews 13:5 admonishes: 5</a:t>
            </a:r>
            <a:r>
              <a:rPr lang="en-US" altLang="en-US" sz="2800" i="1"/>
              <a:t>Let your</a:t>
            </a:r>
            <a:r>
              <a:rPr lang="en-US" altLang="en-US" sz="2800"/>
              <a:t> conversation </a:t>
            </a:r>
            <a:r>
              <a:rPr lang="en-US" altLang="en-US" sz="2800" i="1"/>
              <a:t>be</a:t>
            </a:r>
            <a:r>
              <a:rPr lang="en-US" altLang="en-US" sz="2800"/>
              <a:t> without covetousness; </a:t>
            </a:r>
            <a:r>
              <a:rPr lang="en-US" altLang="en-US" sz="2800" i="1"/>
              <a:t>and be</a:t>
            </a:r>
            <a:r>
              <a:rPr lang="en-US" altLang="en-US" sz="2800"/>
              <a:t> content with such things as ye have: for he hath said, I will never leave thee, nor forsake thee.  </a:t>
            </a:r>
          </a:p>
          <a:p>
            <a:pPr eaLnBrk="1" hangingPunct="1">
              <a:lnSpc>
                <a:spcPct val="80000"/>
              </a:lnSpc>
            </a:pPr>
            <a:r>
              <a:rPr lang="en-US" altLang="en-US" sz="2800"/>
              <a:t>Christians must put their trust in God.  </a:t>
            </a:r>
          </a:p>
          <a:p>
            <a:pPr eaLnBrk="1" hangingPunct="1">
              <a:lnSpc>
                <a:spcPct val="80000"/>
              </a:lnSpc>
            </a:pPr>
            <a:r>
              <a:rPr lang="en-US" altLang="en-US" sz="2800"/>
              <a:t>What if something close to that was printed on the money to help people remember?  </a:t>
            </a:r>
          </a:p>
        </p:txBody>
      </p:sp>
      <p:pic>
        <p:nvPicPr>
          <p:cNvPr id="25608" name="Picture 8" descr="... motto of &quot;In God We Trust&quot; in a ...">
            <a:extLst>
              <a:ext uri="{FF2B5EF4-FFF2-40B4-BE49-F238E27FC236}">
                <a16:creationId xmlns:a16="http://schemas.microsoft.com/office/drawing/2014/main" id="{23E564AF-9C9C-47F1-8CA4-099E8A280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4648200"/>
            <a:ext cx="354647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0" descr="It still says In God We Trust....bet ...">
            <a:extLst>
              <a:ext uri="{FF2B5EF4-FFF2-40B4-BE49-F238E27FC236}">
                <a16:creationId xmlns:a16="http://schemas.microsoft.com/office/drawing/2014/main" id="{A70CAB71-38FF-46E8-A65A-42C2C5C6F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0" y="4683125"/>
            <a:ext cx="4052888"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0"/>
                                        <p:tgtEl>
                                          <p:spTgt spid="25603">
                                            <p:txEl>
                                              <p:pRg st="0" end="0"/>
                                            </p:txEl>
                                          </p:spTgt>
                                        </p:tgtEl>
                                      </p:cBhvr>
                                    </p:animEffect>
                                    <p:anim calcmode="lin" valueType="num">
                                      <p:cBhvr>
                                        <p:cTn id="8"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Effect transition="in" filter="fade">
                                      <p:cBhvr>
                                        <p:cTn id="13" dur="1000"/>
                                        <p:tgtEl>
                                          <p:spTgt spid="25603">
                                            <p:txEl>
                                              <p:pRg st="1" end="1"/>
                                            </p:txEl>
                                          </p:spTgt>
                                        </p:tgtEl>
                                      </p:cBhvr>
                                    </p:animEffect>
                                    <p:anim calcmode="lin" valueType="num">
                                      <p:cBhvr>
                                        <p:cTn id="14"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5603">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Effect transition="in" filter="fade">
                                      <p:cBhvr>
                                        <p:cTn id="19" dur="1000"/>
                                        <p:tgtEl>
                                          <p:spTgt spid="25603">
                                            <p:txEl>
                                              <p:pRg st="2" end="2"/>
                                            </p:txEl>
                                          </p:spTgt>
                                        </p:tgtEl>
                                      </p:cBhvr>
                                    </p:animEffect>
                                    <p:anim calcmode="lin" valueType="num">
                                      <p:cBhvr>
                                        <p:cTn id="20"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5603">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Effect transition="in" filter="fade">
                                      <p:cBhvr>
                                        <p:cTn id="25" dur="1000"/>
                                        <p:tgtEl>
                                          <p:spTgt spid="25603">
                                            <p:txEl>
                                              <p:pRg st="3" end="3"/>
                                            </p:txEl>
                                          </p:spTgt>
                                        </p:tgtEl>
                                      </p:cBhvr>
                                    </p:animEffect>
                                    <p:anim calcmode="lin" valueType="num">
                                      <p:cBhvr>
                                        <p:cTn id="26"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8" presetClass="entr" presetSubtype="0" accel="50000" fill="hold" nodeType="afterEffect">
                                  <p:stCondLst>
                                    <p:cond delay="0"/>
                                  </p:stCondLst>
                                  <p:childTnLst>
                                    <p:set>
                                      <p:cBhvr>
                                        <p:cTn id="30" dur="1" fill="hold">
                                          <p:stCondLst>
                                            <p:cond delay="0"/>
                                          </p:stCondLst>
                                        </p:cTn>
                                        <p:tgtEl>
                                          <p:spTgt spid="25608"/>
                                        </p:tgtEl>
                                        <p:attrNameLst>
                                          <p:attrName>style.visibility</p:attrName>
                                        </p:attrNameLst>
                                      </p:cBhvr>
                                      <p:to>
                                        <p:strVal val="visible"/>
                                      </p:to>
                                    </p:set>
                                    <p:anim calcmode="lin" valueType="num">
                                      <p:cBhvr>
                                        <p:cTn id="31" dur="5000" fill="hold"/>
                                        <p:tgtEl>
                                          <p:spTgt spid="2560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5000" fill="hold"/>
                                        <p:tgtEl>
                                          <p:spTgt spid="25608"/>
                                        </p:tgtEl>
                                        <p:attrNameLst>
                                          <p:attrName>ppt_x</p:attrName>
                                        </p:attrNameLst>
                                      </p:cBhvr>
                                      <p:tavLst>
                                        <p:tav tm="0">
                                          <p:val>
                                            <p:fltVal val="-1"/>
                                          </p:val>
                                        </p:tav>
                                        <p:tav tm="50000">
                                          <p:val>
                                            <p:fltVal val="0.95"/>
                                          </p:val>
                                        </p:tav>
                                        <p:tav tm="100000">
                                          <p:val>
                                            <p:strVal val="#ppt_x"/>
                                          </p:val>
                                        </p:tav>
                                      </p:tavLst>
                                    </p:anim>
                                    <p:anim calcmode="lin" valueType="num">
                                      <p:cBhvr>
                                        <p:cTn id="33" dur="5000" fill="hold"/>
                                        <p:tgtEl>
                                          <p:spTgt spid="25608"/>
                                        </p:tgtEl>
                                        <p:attrNameLst>
                                          <p:attrName>ppt_y</p:attrName>
                                        </p:attrNameLst>
                                      </p:cBhvr>
                                      <p:tavLst>
                                        <p:tav tm="0">
                                          <p:val>
                                            <p:strVal val="#ppt_y"/>
                                          </p:val>
                                        </p:tav>
                                        <p:tav tm="100000">
                                          <p:val>
                                            <p:strVal val="#ppt_y"/>
                                          </p:val>
                                        </p:tav>
                                      </p:tavLst>
                                    </p:anim>
                                    <p:animEffect transition="in" filter="fade">
                                      <p:cBhvr>
                                        <p:cTn id="34" dur="5000"/>
                                        <p:tgtEl>
                                          <p:spTgt spid="25608"/>
                                        </p:tgtEl>
                                      </p:cBhvr>
                                    </p:animEffect>
                                  </p:childTnLst>
                                </p:cTn>
                              </p:par>
                              <p:par>
                                <p:cTn id="35" presetID="48" presetClass="entr" presetSubtype="0" accel="50000" fill="hold" nodeType="withEffect">
                                  <p:stCondLst>
                                    <p:cond delay="0"/>
                                  </p:stCondLst>
                                  <p:childTnLst>
                                    <p:set>
                                      <p:cBhvr>
                                        <p:cTn id="36" dur="1" fill="hold">
                                          <p:stCondLst>
                                            <p:cond delay="0"/>
                                          </p:stCondLst>
                                        </p:cTn>
                                        <p:tgtEl>
                                          <p:spTgt spid="25610"/>
                                        </p:tgtEl>
                                        <p:attrNameLst>
                                          <p:attrName>style.visibility</p:attrName>
                                        </p:attrNameLst>
                                      </p:cBhvr>
                                      <p:to>
                                        <p:strVal val="visible"/>
                                      </p:to>
                                    </p:set>
                                    <p:anim calcmode="lin" valueType="num">
                                      <p:cBhvr>
                                        <p:cTn id="37" dur="5000" fill="hold"/>
                                        <p:tgtEl>
                                          <p:spTgt spid="256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8" dur="5000" fill="hold"/>
                                        <p:tgtEl>
                                          <p:spTgt spid="25610"/>
                                        </p:tgtEl>
                                        <p:attrNameLst>
                                          <p:attrName>ppt_x</p:attrName>
                                        </p:attrNameLst>
                                      </p:cBhvr>
                                      <p:tavLst>
                                        <p:tav tm="0">
                                          <p:val>
                                            <p:fltVal val="-1"/>
                                          </p:val>
                                        </p:tav>
                                        <p:tav tm="50000">
                                          <p:val>
                                            <p:fltVal val="0.95"/>
                                          </p:val>
                                        </p:tav>
                                        <p:tav tm="100000">
                                          <p:val>
                                            <p:strVal val="#ppt_x"/>
                                          </p:val>
                                        </p:tav>
                                      </p:tavLst>
                                    </p:anim>
                                    <p:anim calcmode="lin" valueType="num">
                                      <p:cBhvr>
                                        <p:cTn id="39" dur="5000" fill="hold"/>
                                        <p:tgtEl>
                                          <p:spTgt spid="25610"/>
                                        </p:tgtEl>
                                        <p:attrNameLst>
                                          <p:attrName>ppt_y</p:attrName>
                                        </p:attrNameLst>
                                      </p:cBhvr>
                                      <p:tavLst>
                                        <p:tav tm="0">
                                          <p:val>
                                            <p:strVal val="#ppt_y"/>
                                          </p:val>
                                        </p:tav>
                                        <p:tav tm="100000">
                                          <p:val>
                                            <p:strVal val="#ppt_y"/>
                                          </p:val>
                                        </p:tav>
                                      </p:tavLst>
                                    </p:anim>
                                    <p:animEffect transition="in" filter="fade">
                                      <p:cBhvr>
                                        <p:cTn id="40" dur="50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D8B4DE4-873E-48EB-B64C-0F99F19755FB}"/>
              </a:ext>
            </a:extLst>
          </p:cNvPr>
          <p:cNvSpPr>
            <a:spLocks noGrp="1" noChangeArrowheads="1"/>
          </p:cNvSpPr>
          <p:nvPr>
            <p:ph type="title"/>
          </p:nvPr>
        </p:nvSpPr>
        <p:spPr/>
        <p:txBody>
          <a:bodyPr/>
          <a:lstStyle/>
          <a:p>
            <a:pPr eaLnBrk="1" hangingPunct="1"/>
            <a:r>
              <a:rPr lang="en-US" altLang="en-US" b="1"/>
              <a:t>Success Without Greed</a:t>
            </a:r>
          </a:p>
        </p:txBody>
      </p:sp>
      <p:sp>
        <p:nvSpPr>
          <p:cNvPr id="55299" name="Rectangle 3">
            <a:extLst>
              <a:ext uri="{FF2B5EF4-FFF2-40B4-BE49-F238E27FC236}">
                <a16:creationId xmlns:a16="http://schemas.microsoft.com/office/drawing/2014/main" id="{1F880C1B-B814-41FA-91C9-1D40ACA1CF4B}"/>
              </a:ext>
            </a:extLst>
          </p:cNvPr>
          <p:cNvSpPr>
            <a:spLocks noGrp="1" noChangeArrowheads="1"/>
          </p:cNvSpPr>
          <p:nvPr>
            <p:ph type="body" idx="1"/>
          </p:nvPr>
        </p:nvSpPr>
        <p:spPr>
          <a:xfrm>
            <a:off x="0" y="841375"/>
            <a:ext cx="11857038" cy="5864225"/>
          </a:xfrm>
        </p:spPr>
        <p:txBody>
          <a:bodyPr/>
          <a:lstStyle/>
          <a:p>
            <a:pPr eaLnBrk="1" hangingPunct="1">
              <a:lnSpc>
                <a:spcPct val="80000"/>
              </a:lnSpc>
            </a:pPr>
            <a:r>
              <a:rPr lang="en-US" altLang="en-US" sz="2600" u="sng"/>
              <a:t>A fourth guide for success without greed is seek to </a:t>
            </a:r>
            <a:r>
              <a:rPr lang="en-US" altLang="en-US" sz="2600" b="1" u="sng"/>
              <a:t>serve God’s purposes</a:t>
            </a:r>
            <a:r>
              <a:rPr lang="en-US" altLang="en-US" sz="2600" u="sng"/>
              <a:t>.</a:t>
            </a:r>
            <a:r>
              <a:rPr lang="en-US" altLang="en-US" sz="2600"/>
              <a:t>  </a:t>
            </a:r>
          </a:p>
          <a:p>
            <a:pPr eaLnBrk="1" hangingPunct="1">
              <a:lnSpc>
                <a:spcPct val="80000"/>
              </a:lnSpc>
            </a:pPr>
            <a:r>
              <a:rPr lang="en-US" altLang="en-US" sz="2600"/>
              <a:t>Jesus’ teaching in Luke 12:15-21 helps one to understand that they need to seek God’s purposes above the things of this life: </a:t>
            </a:r>
          </a:p>
          <a:p>
            <a:pPr eaLnBrk="1" hangingPunct="1">
              <a:lnSpc>
                <a:spcPct val="80000"/>
              </a:lnSpc>
            </a:pPr>
            <a:r>
              <a:rPr lang="en-US" altLang="en-US" sz="2600"/>
              <a:t>15And he said unto them, Take heed, and beware of covetousness: for a man’s life consisteth not in the abundance of the things which he possesseth. 16And he spake a parable unto them, saying, The ground of a certain rich man brought forth plentifully: 17And he thought within himself, saying, What shall I do, because I have no room where to bestow my fruits? 18And he said, This will I do: I will pull down my barns, and build greater; and there will I bestow all my fruits and my goods. 19And I will say to my soul, Soul, thou hast much goods laid up for many years; take thine ease, eat, drink, </a:t>
            </a:r>
            <a:r>
              <a:rPr lang="en-US" altLang="en-US" sz="2600" i="1"/>
              <a:t>and</a:t>
            </a:r>
            <a:r>
              <a:rPr lang="en-US" altLang="en-US" sz="2600"/>
              <a:t> be merry. 20But God said unto him, </a:t>
            </a:r>
            <a:r>
              <a:rPr lang="en-US" altLang="en-US" sz="2600" i="1"/>
              <a:t>Thou</a:t>
            </a:r>
            <a:r>
              <a:rPr lang="en-US" altLang="en-US" sz="2600"/>
              <a:t> fool, this night thy soul shall be required of thee: then whose shall those things be, which thou hast provided?  21So </a:t>
            </a:r>
            <a:r>
              <a:rPr lang="en-US" altLang="en-US" sz="2600" i="1"/>
              <a:t>is</a:t>
            </a:r>
            <a:r>
              <a:rPr lang="en-US" altLang="en-US" sz="2600"/>
              <a:t> he that layeth up treasure for himself, and is not rich toward God. </a:t>
            </a:r>
          </a:p>
          <a:p>
            <a:pPr eaLnBrk="1" hangingPunct="1">
              <a:lnSpc>
                <a:spcPct val="80000"/>
              </a:lnSpc>
            </a:pPr>
            <a:endParaRPr lang="en-US" altLang="en-US" sz="2600"/>
          </a:p>
          <a:p>
            <a:pPr eaLnBrk="1" hangingPunct="1">
              <a:lnSpc>
                <a:spcPct val="80000"/>
              </a:lnSpc>
            </a:pPr>
            <a:endParaRPr lang="en-US" altLang="en-US" sz="260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BAF4048-CAD1-4234-B9C2-7832BE0AB131}"/>
              </a:ext>
            </a:extLst>
          </p:cNvPr>
          <p:cNvSpPr>
            <a:spLocks noGrp="1" noChangeArrowheads="1"/>
          </p:cNvSpPr>
          <p:nvPr>
            <p:ph type="title"/>
          </p:nvPr>
        </p:nvSpPr>
        <p:spPr/>
        <p:txBody>
          <a:bodyPr/>
          <a:lstStyle/>
          <a:p>
            <a:pPr eaLnBrk="1" hangingPunct="1"/>
            <a:r>
              <a:rPr lang="en-US" altLang="en-US" b="1"/>
              <a:t>Success Without Greed</a:t>
            </a:r>
          </a:p>
        </p:txBody>
      </p:sp>
      <p:sp>
        <p:nvSpPr>
          <p:cNvPr id="32771" name="Rectangle 3">
            <a:extLst>
              <a:ext uri="{FF2B5EF4-FFF2-40B4-BE49-F238E27FC236}">
                <a16:creationId xmlns:a16="http://schemas.microsoft.com/office/drawing/2014/main" id="{445D2B1E-4622-4C04-8908-AB69284DE272}"/>
              </a:ext>
            </a:extLst>
          </p:cNvPr>
          <p:cNvSpPr>
            <a:spLocks noGrp="1" noChangeArrowheads="1"/>
          </p:cNvSpPr>
          <p:nvPr>
            <p:ph type="body" idx="1"/>
          </p:nvPr>
        </p:nvSpPr>
        <p:spPr>
          <a:xfrm>
            <a:off x="304800" y="841375"/>
            <a:ext cx="11552238" cy="5940425"/>
          </a:xfrm>
        </p:spPr>
        <p:txBody>
          <a:bodyPr/>
          <a:lstStyle/>
          <a:p>
            <a:pPr eaLnBrk="1" hangingPunct="1">
              <a:lnSpc>
                <a:spcPct val="80000"/>
              </a:lnSpc>
            </a:pPr>
            <a:r>
              <a:rPr lang="en-US" altLang="en-US" sz="2500" u="sng"/>
              <a:t>Fifth, </a:t>
            </a:r>
            <a:r>
              <a:rPr lang="en-US" altLang="en-US" sz="2500" b="1" u="sng"/>
              <a:t>to prevent greed, the Christian must recognize the riches they enjoy as a faithful servant of God.</a:t>
            </a:r>
            <a:r>
              <a:rPr lang="en-US" altLang="en-US" sz="2500" u="sng"/>
              <a:t>  </a:t>
            </a:r>
          </a:p>
          <a:p>
            <a:pPr eaLnBrk="1" hangingPunct="1">
              <a:lnSpc>
                <a:spcPct val="80000"/>
              </a:lnSpc>
            </a:pPr>
            <a:r>
              <a:rPr lang="en-US" altLang="en-US" sz="2500"/>
              <a:t>Sometimes, greed comes from the desperation and despair of debt. Eg wicked servant in Mt 18:24-34</a:t>
            </a:r>
          </a:p>
          <a:p>
            <a:pPr eaLnBrk="1" hangingPunct="1">
              <a:lnSpc>
                <a:spcPct val="80000"/>
              </a:lnSpc>
            </a:pPr>
            <a:r>
              <a:rPr lang="en-US" altLang="en-US" sz="2500"/>
              <a:t>The Christian must focus on the spiritual first.  The great debt of sin has been covered by the Christ.  </a:t>
            </a:r>
          </a:p>
          <a:p>
            <a:pPr eaLnBrk="1" hangingPunct="1">
              <a:lnSpc>
                <a:spcPct val="80000"/>
              </a:lnSpc>
            </a:pPr>
            <a:r>
              <a:rPr lang="en-US" altLang="en-US" sz="2500"/>
              <a:t>The Christian knows they have a greater inheritance, that their Father’s house has many mansions, and they seek a crown of righteousness and the treasure of eternal life.  </a:t>
            </a:r>
          </a:p>
          <a:p>
            <a:pPr eaLnBrk="1" hangingPunct="1">
              <a:lnSpc>
                <a:spcPct val="80000"/>
              </a:lnSpc>
            </a:pPr>
            <a:r>
              <a:rPr lang="en-US" altLang="en-US" sz="2500"/>
              <a:t>The Christian was redeemed by the precious blood of Christ.  </a:t>
            </a:r>
          </a:p>
          <a:p>
            <a:pPr eaLnBrk="1" hangingPunct="1">
              <a:lnSpc>
                <a:spcPct val="80000"/>
              </a:lnSpc>
            </a:pPr>
            <a:r>
              <a:rPr lang="en-US" altLang="en-US" sz="2500"/>
              <a:t>1 Peter 1:17-19 explains: “And if you call on the Father, who without partiality judges according to each one’s work, conduct yourselves throughout the time of your stay </a:t>
            </a:r>
            <a:r>
              <a:rPr lang="en-US" altLang="en-US" sz="2500" i="1"/>
              <a:t>here</a:t>
            </a:r>
            <a:r>
              <a:rPr lang="en-US" altLang="en-US" sz="2500"/>
              <a:t> in fear; 18knowing that you were not redeemed with corruptible things, </a:t>
            </a:r>
            <a:r>
              <a:rPr lang="en-US" altLang="en-US" sz="2500" i="1"/>
              <a:t>like</a:t>
            </a:r>
            <a:r>
              <a:rPr lang="en-US" altLang="en-US" sz="2500"/>
              <a:t> silver or gold, from your aimless conduct </a:t>
            </a:r>
            <a:r>
              <a:rPr lang="en-US" altLang="en-US" sz="2500" i="1"/>
              <a:t>received</a:t>
            </a:r>
            <a:r>
              <a:rPr lang="en-US" altLang="en-US" sz="2500"/>
              <a:t> by tradition from your fathers, 19but with the precious blood of Christ, as of a lamb without blemish and without spot.”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8" presetClass="entr" presetSubtype="0" accel="50000" fill="hold" grpId="0"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1000" fill="hold"/>
                                        <p:tgtEl>
                                          <p:spTgt spid="32771">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2771">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2771">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32771">
                                            <p:txEl>
                                              <p:pRg st="0" end="0"/>
                                            </p:txEl>
                                          </p:spTgt>
                                        </p:tgtEl>
                                      </p:cBhvr>
                                    </p:animEffect>
                                  </p:childTnLst>
                                </p:cTn>
                              </p:par>
                            </p:childTnLst>
                          </p:cTn>
                        </p:par>
                        <p:par>
                          <p:cTn id="11" fill="hold" nodeType="afterGroup">
                            <p:stCondLst>
                              <p:cond delay="1000"/>
                            </p:stCondLst>
                            <p:childTnLst>
                              <p:par>
                                <p:cTn id="12" presetID="48" presetClass="entr" presetSubtype="0" accel="50000" fill="hold" grpId="0" nodeType="afterEffect">
                                  <p:stCondLst>
                                    <p:cond delay="0"/>
                                  </p:stCondLst>
                                  <p:childTnLst>
                                    <p:set>
                                      <p:cBhvr>
                                        <p:cTn id="13" dur="1" fill="hold">
                                          <p:stCondLst>
                                            <p:cond delay="0"/>
                                          </p:stCondLst>
                                        </p:cTn>
                                        <p:tgtEl>
                                          <p:spTgt spid="32771">
                                            <p:txEl>
                                              <p:pRg st="1" end="1"/>
                                            </p:txEl>
                                          </p:spTgt>
                                        </p:tgtEl>
                                        <p:attrNameLst>
                                          <p:attrName>style.visibility</p:attrName>
                                        </p:attrNameLst>
                                      </p:cBhvr>
                                      <p:to>
                                        <p:strVal val="visible"/>
                                      </p:to>
                                    </p:set>
                                    <p:anim calcmode="lin" valueType="num">
                                      <p:cBhvr>
                                        <p:cTn id="14" dur="1000" fill="hold"/>
                                        <p:tgtEl>
                                          <p:spTgt spid="32771">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32771">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32771">
                                            <p:txEl>
                                              <p:pRg st="1" end="1"/>
                                            </p:txEl>
                                          </p:spTgt>
                                        </p:tgtEl>
                                        <p:attrNameLst>
                                          <p:attrName>ppt_y</p:attrName>
                                        </p:attrNameLst>
                                      </p:cBhvr>
                                      <p:tavLst>
                                        <p:tav tm="0">
                                          <p:val>
                                            <p:strVal val="#ppt_y"/>
                                          </p:val>
                                        </p:tav>
                                        <p:tav tm="100000">
                                          <p:val>
                                            <p:strVal val="#ppt_y"/>
                                          </p:val>
                                        </p:tav>
                                      </p:tavLst>
                                    </p:anim>
                                    <p:animEffect transition="in" filter="fade">
                                      <p:cBhvr>
                                        <p:cTn id="17" dur="1000"/>
                                        <p:tgtEl>
                                          <p:spTgt spid="32771">
                                            <p:txEl>
                                              <p:pRg st="1" end="1"/>
                                            </p:txEl>
                                          </p:spTgt>
                                        </p:tgtEl>
                                      </p:cBhvr>
                                    </p:animEffect>
                                  </p:childTnLst>
                                </p:cTn>
                              </p:par>
                            </p:childTnLst>
                          </p:cTn>
                        </p:par>
                        <p:par>
                          <p:cTn id="18" fill="hold" nodeType="afterGroup">
                            <p:stCondLst>
                              <p:cond delay="2000"/>
                            </p:stCondLst>
                            <p:childTnLst>
                              <p:par>
                                <p:cTn id="19" presetID="48" presetClass="entr" presetSubtype="0" accel="50000" fill="hold" grpId="0" nodeType="after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 calcmode="lin" valueType="num">
                                      <p:cBhvr>
                                        <p:cTn id="21" dur="1000" fill="hold"/>
                                        <p:tgtEl>
                                          <p:spTgt spid="32771">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1000" fill="hold"/>
                                        <p:tgtEl>
                                          <p:spTgt spid="32771">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3" dur="1000" fill="hold"/>
                                        <p:tgtEl>
                                          <p:spTgt spid="32771">
                                            <p:txEl>
                                              <p:pRg st="2" end="2"/>
                                            </p:txEl>
                                          </p:spTgt>
                                        </p:tgtEl>
                                        <p:attrNameLst>
                                          <p:attrName>ppt_y</p:attrName>
                                        </p:attrNameLst>
                                      </p:cBhvr>
                                      <p:tavLst>
                                        <p:tav tm="0">
                                          <p:val>
                                            <p:strVal val="#ppt_y"/>
                                          </p:val>
                                        </p:tav>
                                        <p:tav tm="100000">
                                          <p:val>
                                            <p:strVal val="#ppt_y"/>
                                          </p:val>
                                        </p:tav>
                                      </p:tavLst>
                                    </p:anim>
                                    <p:animEffect transition="in" filter="fade">
                                      <p:cBhvr>
                                        <p:cTn id="24" dur="1000"/>
                                        <p:tgtEl>
                                          <p:spTgt spid="32771">
                                            <p:txEl>
                                              <p:pRg st="2" end="2"/>
                                            </p:txEl>
                                          </p:spTgt>
                                        </p:tgtEl>
                                      </p:cBhvr>
                                    </p:animEffect>
                                  </p:childTnLst>
                                </p:cTn>
                              </p:par>
                            </p:childTnLst>
                          </p:cTn>
                        </p:par>
                        <p:par>
                          <p:cTn id="25" fill="hold" nodeType="afterGroup">
                            <p:stCondLst>
                              <p:cond delay="3000"/>
                            </p:stCondLst>
                            <p:childTnLst>
                              <p:par>
                                <p:cTn id="26" presetID="48" presetClass="entr" presetSubtype="0" accel="50000" fill="hold" grpId="0" nodeType="afterEffect">
                                  <p:stCondLst>
                                    <p:cond delay="0"/>
                                  </p:stCondLst>
                                  <p:childTnLst>
                                    <p:set>
                                      <p:cBhvr>
                                        <p:cTn id="27" dur="1" fill="hold">
                                          <p:stCondLst>
                                            <p:cond delay="0"/>
                                          </p:stCondLst>
                                        </p:cTn>
                                        <p:tgtEl>
                                          <p:spTgt spid="32771">
                                            <p:txEl>
                                              <p:pRg st="3" end="3"/>
                                            </p:txEl>
                                          </p:spTgt>
                                        </p:tgtEl>
                                        <p:attrNameLst>
                                          <p:attrName>style.visibility</p:attrName>
                                        </p:attrNameLst>
                                      </p:cBhvr>
                                      <p:to>
                                        <p:strVal val="visible"/>
                                      </p:to>
                                    </p:set>
                                    <p:anim calcmode="lin" valueType="num">
                                      <p:cBhvr>
                                        <p:cTn id="28" dur="1000" fill="hold"/>
                                        <p:tgtEl>
                                          <p:spTgt spid="32771">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9" dur="1000" fill="hold"/>
                                        <p:tgtEl>
                                          <p:spTgt spid="32771">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30" dur="1000" fill="hold"/>
                                        <p:tgtEl>
                                          <p:spTgt spid="32771">
                                            <p:txEl>
                                              <p:pRg st="3" end="3"/>
                                            </p:txEl>
                                          </p:spTgt>
                                        </p:tgtEl>
                                        <p:attrNameLst>
                                          <p:attrName>ppt_y</p:attrName>
                                        </p:attrNameLst>
                                      </p:cBhvr>
                                      <p:tavLst>
                                        <p:tav tm="0">
                                          <p:val>
                                            <p:strVal val="#ppt_y"/>
                                          </p:val>
                                        </p:tav>
                                        <p:tav tm="100000">
                                          <p:val>
                                            <p:strVal val="#ppt_y"/>
                                          </p:val>
                                        </p:tav>
                                      </p:tavLst>
                                    </p:anim>
                                    <p:animEffect transition="in" filter="fade">
                                      <p:cBhvr>
                                        <p:cTn id="31" dur="1000"/>
                                        <p:tgtEl>
                                          <p:spTgt spid="32771">
                                            <p:txEl>
                                              <p:pRg st="3" end="3"/>
                                            </p:txEl>
                                          </p:spTgt>
                                        </p:tgtEl>
                                      </p:cBhvr>
                                    </p:animEffect>
                                  </p:childTnLst>
                                </p:cTn>
                              </p:par>
                            </p:childTnLst>
                          </p:cTn>
                        </p:par>
                        <p:par>
                          <p:cTn id="32" fill="hold" nodeType="afterGroup">
                            <p:stCondLst>
                              <p:cond delay="4000"/>
                            </p:stCondLst>
                            <p:childTnLst>
                              <p:par>
                                <p:cTn id="33" presetID="48" presetClass="entr" presetSubtype="0" accel="50000" fill="hold" grpId="0" nodeType="afterEffect">
                                  <p:stCondLst>
                                    <p:cond delay="0"/>
                                  </p:stCondLst>
                                  <p:childTnLst>
                                    <p:set>
                                      <p:cBhvr>
                                        <p:cTn id="34" dur="1" fill="hold">
                                          <p:stCondLst>
                                            <p:cond delay="0"/>
                                          </p:stCondLst>
                                        </p:cTn>
                                        <p:tgtEl>
                                          <p:spTgt spid="32771">
                                            <p:txEl>
                                              <p:pRg st="4" end="4"/>
                                            </p:txEl>
                                          </p:spTgt>
                                        </p:tgtEl>
                                        <p:attrNameLst>
                                          <p:attrName>style.visibility</p:attrName>
                                        </p:attrNameLst>
                                      </p:cBhvr>
                                      <p:to>
                                        <p:strVal val="visible"/>
                                      </p:to>
                                    </p:set>
                                    <p:anim calcmode="lin" valueType="num">
                                      <p:cBhvr>
                                        <p:cTn id="35" dur="1000" fill="hold"/>
                                        <p:tgtEl>
                                          <p:spTgt spid="32771">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32771">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32771">
                                            <p:txEl>
                                              <p:pRg st="4" end="4"/>
                                            </p:txEl>
                                          </p:spTgt>
                                        </p:tgtEl>
                                        <p:attrNameLst>
                                          <p:attrName>ppt_y</p:attrName>
                                        </p:attrNameLst>
                                      </p:cBhvr>
                                      <p:tavLst>
                                        <p:tav tm="0">
                                          <p:val>
                                            <p:strVal val="#ppt_y"/>
                                          </p:val>
                                        </p:tav>
                                        <p:tav tm="100000">
                                          <p:val>
                                            <p:strVal val="#ppt_y"/>
                                          </p:val>
                                        </p:tav>
                                      </p:tavLst>
                                    </p:anim>
                                    <p:animEffect transition="in" filter="fade">
                                      <p:cBhvr>
                                        <p:cTn id="38" dur="1000"/>
                                        <p:tgtEl>
                                          <p:spTgt spid="32771">
                                            <p:txEl>
                                              <p:pRg st="4" end="4"/>
                                            </p:txEl>
                                          </p:spTgt>
                                        </p:tgtEl>
                                      </p:cBhvr>
                                    </p:animEffect>
                                  </p:childTnLst>
                                </p:cTn>
                              </p:par>
                            </p:childTnLst>
                          </p:cTn>
                        </p:par>
                        <p:par>
                          <p:cTn id="39" fill="hold" nodeType="afterGroup">
                            <p:stCondLst>
                              <p:cond delay="5000"/>
                            </p:stCondLst>
                            <p:childTnLst>
                              <p:par>
                                <p:cTn id="40" presetID="48" presetClass="entr" presetSubtype="0" accel="50000" fill="hold" grpId="0" nodeType="afterEffect">
                                  <p:stCondLst>
                                    <p:cond delay="0"/>
                                  </p:stCondLst>
                                  <p:childTnLst>
                                    <p:set>
                                      <p:cBhvr>
                                        <p:cTn id="41" dur="1" fill="hold">
                                          <p:stCondLst>
                                            <p:cond delay="0"/>
                                          </p:stCondLst>
                                        </p:cTn>
                                        <p:tgtEl>
                                          <p:spTgt spid="32771">
                                            <p:txEl>
                                              <p:pRg st="5" end="5"/>
                                            </p:txEl>
                                          </p:spTgt>
                                        </p:tgtEl>
                                        <p:attrNameLst>
                                          <p:attrName>style.visibility</p:attrName>
                                        </p:attrNameLst>
                                      </p:cBhvr>
                                      <p:to>
                                        <p:strVal val="visible"/>
                                      </p:to>
                                    </p:set>
                                    <p:anim calcmode="lin" valueType="num">
                                      <p:cBhvr>
                                        <p:cTn id="42" dur="1000" fill="hold"/>
                                        <p:tgtEl>
                                          <p:spTgt spid="32771">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32771">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32771">
                                            <p:txEl>
                                              <p:pRg st="5" end="5"/>
                                            </p:txEl>
                                          </p:spTgt>
                                        </p:tgtEl>
                                        <p:attrNameLst>
                                          <p:attrName>ppt_y</p:attrName>
                                        </p:attrNameLst>
                                      </p:cBhvr>
                                      <p:tavLst>
                                        <p:tav tm="0">
                                          <p:val>
                                            <p:strVal val="#ppt_y"/>
                                          </p:val>
                                        </p:tav>
                                        <p:tav tm="100000">
                                          <p:val>
                                            <p:strVal val="#ppt_y"/>
                                          </p:val>
                                        </p:tav>
                                      </p:tavLst>
                                    </p:anim>
                                    <p:animEffect transition="in" filter="fade">
                                      <p:cBhvr>
                                        <p:cTn id="45" dur="10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94F8C32-508E-4D8A-9ACE-FAE205765DCC}"/>
              </a:ext>
            </a:extLst>
          </p:cNvPr>
          <p:cNvSpPr>
            <a:spLocks noGrp="1" noChangeArrowheads="1"/>
          </p:cNvSpPr>
          <p:nvPr>
            <p:ph type="title"/>
          </p:nvPr>
        </p:nvSpPr>
        <p:spPr/>
        <p:txBody>
          <a:bodyPr/>
          <a:lstStyle/>
          <a:p>
            <a:pPr eaLnBrk="1" hangingPunct="1"/>
            <a:r>
              <a:rPr lang="en-US" altLang="en-US" b="1"/>
              <a:t>Success Without Greed</a:t>
            </a:r>
          </a:p>
        </p:txBody>
      </p:sp>
      <p:sp>
        <p:nvSpPr>
          <p:cNvPr id="33795" name="Rectangle 3">
            <a:extLst>
              <a:ext uri="{FF2B5EF4-FFF2-40B4-BE49-F238E27FC236}">
                <a16:creationId xmlns:a16="http://schemas.microsoft.com/office/drawing/2014/main" id="{ABF94D76-0494-46B1-A778-188D93BDD1DE}"/>
              </a:ext>
            </a:extLst>
          </p:cNvPr>
          <p:cNvSpPr>
            <a:spLocks noGrp="1" noChangeArrowheads="1"/>
          </p:cNvSpPr>
          <p:nvPr>
            <p:ph type="body" idx="1"/>
          </p:nvPr>
        </p:nvSpPr>
        <p:spPr>
          <a:xfrm>
            <a:off x="823913" y="852488"/>
            <a:ext cx="10806112" cy="5562600"/>
          </a:xfrm>
        </p:spPr>
        <p:txBody>
          <a:bodyPr/>
          <a:lstStyle/>
          <a:p>
            <a:pPr eaLnBrk="1" hangingPunct="1">
              <a:lnSpc>
                <a:spcPct val="80000"/>
              </a:lnSpc>
            </a:pPr>
            <a:r>
              <a:rPr lang="en-US" altLang="en-US" sz="2800" u="sng"/>
              <a:t>Fifth, </a:t>
            </a:r>
            <a:r>
              <a:rPr lang="en-US" altLang="en-US" sz="2800" b="1" u="sng"/>
              <a:t>to prevent greed, the Christian must recognize the riches they enjoy as a faithful servant of God.</a:t>
            </a:r>
            <a:endParaRPr lang="en-US" altLang="en-US" sz="2800"/>
          </a:p>
          <a:p>
            <a:pPr eaLnBrk="1" hangingPunct="1">
              <a:lnSpc>
                <a:spcPct val="80000"/>
              </a:lnSpc>
            </a:pPr>
            <a:r>
              <a:rPr lang="en-US" altLang="en-US" sz="2800"/>
              <a:t>The Christian knows that “</a:t>
            </a:r>
            <a:r>
              <a:rPr lang="en-US" altLang="en-US" sz="2800" i="1"/>
              <a:t>God shall supply all you need according to his riches in glory by Christ Jesus</a:t>
            </a:r>
            <a:r>
              <a:rPr lang="en-US" altLang="en-US" sz="2800"/>
              <a:t>” (Philippians 4:19).  </a:t>
            </a:r>
          </a:p>
          <a:p>
            <a:pPr eaLnBrk="1" hangingPunct="1">
              <a:lnSpc>
                <a:spcPct val="80000"/>
              </a:lnSpc>
            </a:pPr>
            <a:r>
              <a:rPr lang="en-US" altLang="en-US" sz="2800"/>
              <a:t>The full assurance of understanding is great riches to the Christian.  </a:t>
            </a:r>
          </a:p>
          <a:p>
            <a:pPr eaLnBrk="1" hangingPunct="1">
              <a:lnSpc>
                <a:spcPct val="80000"/>
              </a:lnSpc>
            </a:pPr>
            <a:r>
              <a:rPr lang="en-US" altLang="en-US" sz="2800"/>
              <a:t>Colossians 2:2-3 explains, “2that their hearts may be encouraged, being knit together in love, and </a:t>
            </a:r>
            <a:r>
              <a:rPr lang="en-US" altLang="en-US" sz="2800" i="1"/>
              <a:t>attaining</a:t>
            </a:r>
            <a:r>
              <a:rPr lang="en-US" altLang="en-US" sz="2800"/>
              <a:t> to all riches of the full assurance of understanding, to the knowledge of the mystery of God, both of the Father and of Christ, 3in whom are hidden all the treasures of wisdom and knowledge.”   (See also 1:27).  </a:t>
            </a:r>
          </a:p>
          <a:p>
            <a:pPr eaLnBrk="1" hangingPunct="1">
              <a:lnSpc>
                <a:spcPct val="80000"/>
              </a:lnSpc>
            </a:pPr>
            <a:r>
              <a:rPr lang="en-US" altLang="en-US" sz="2800"/>
              <a:t>Paul calls this the “</a:t>
            </a:r>
            <a:r>
              <a:rPr lang="en-US" altLang="en-US" sz="2800" i="1"/>
              <a:t>unsearchable riches of Christ</a:t>
            </a:r>
            <a:r>
              <a:rPr lang="en-US" altLang="en-US" sz="2800"/>
              <a:t>” in Ephesians 3:8.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p:cTn id="7" dur="500" fill="hold"/>
                                        <p:tgtEl>
                                          <p:spTgt spid="337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5">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3795">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3795">
                                            <p:txEl>
                                              <p:pRg st="0" end="0"/>
                                            </p:txEl>
                                          </p:spTgt>
                                        </p:tgtEl>
                                      </p:cBhvr>
                                    </p:animEffect>
                                  </p:childTnLst>
                                </p:cTn>
                              </p:par>
                            </p:childTnLst>
                          </p:cTn>
                        </p:par>
                        <p:par>
                          <p:cTn id="11" fill="hold" nodeType="afterGroup">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3795">
                                            <p:txEl>
                                              <p:pRg st="1" end="1"/>
                                            </p:txEl>
                                          </p:spTgt>
                                        </p:tgtEl>
                                        <p:attrNameLst>
                                          <p:attrName>style.visibility</p:attrName>
                                        </p:attrNameLst>
                                      </p:cBhvr>
                                      <p:to>
                                        <p:strVal val="visible"/>
                                      </p:to>
                                    </p:set>
                                    <p:anim calcmode="lin" valueType="num">
                                      <p:cBhvr>
                                        <p:cTn id="14" dur="500" fill="hold"/>
                                        <p:tgtEl>
                                          <p:spTgt spid="3379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3795">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33795">
                                            <p:txEl>
                                              <p:pRg st="1" end="1"/>
                                            </p:txEl>
                                          </p:spTgt>
                                        </p:tgtEl>
                                        <p:attrNameLst>
                                          <p:attrName>style.rotation</p:attrName>
                                        </p:attrNameLst>
                                      </p:cBhvr>
                                      <p:tavLst>
                                        <p:tav tm="0">
                                          <p:val>
                                            <p:fltVal val="360"/>
                                          </p:val>
                                        </p:tav>
                                        <p:tav tm="100000">
                                          <p:val>
                                            <p:fltVal val="0"/>
                                          </p:val>
                                        </p:tav>
                                      </p:tavLst>
                                    </p:anim>
                                    <p:animEffect transition="in" filter="fade">
                                      <p:cBhvr>
                                        <p:cTn id="17" dur="500"/>
                                        <p:tgtEl>
                                          <p:spTgt spid="33795">
                                            <p:txEl>
                                              <p:pRg st="1" end="1"/>
                                            </p:txEl>
                                          </p:spTgt>
                                        </p:tgtEl>
                                      </p:cBhvr>
                                    </p:animEffect>
                                  </p:childTnLst>
                                </p:cTn>
                              </p:par>
                            </p:childTnLst>
                          </p:cTn>
                        </p:par>
                        <p:par>
                          <p:cTn id="18" fill="hold" nodeType="afterGroup">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33795">
                                            <p:txEl>
                                              <p:pRg st="2" end="2"/>
                                            </p:txEl>
                                          </p:spTgt>
                                        </p:tgtEl>
                                        <p:attrNameLst>
                                          <p:attrName>style.visibility</p:attrName>
                                        </p:attrNameLst>
                                      </p:cBhvr>
                                      <p:to>
                                        <p:strVal val="visible"/>
                                      </p:to>
                                    </p:set>
                                    <p:anim calcmode="lin" valueType="num">
                                      <p:cBhvr>
                                        <p:cTn id="21" dur="500" fill="hold"/>
                                        <p:tgtEl>
                                          <p:spTgt spid="3379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3795">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33795">
                                            <p:txEl>
                                              <p:pRg st="2" end="2"/>
                                            </p:txEl>
                                          </p:spTgt>
                                        </p:tgtEl>
                                        <p:attrNameLst>
                                          <p:attrName>style.rotation</p:attrName>
                                        </p:attrNameLst>
                                      </p:cBhvr>
                                      <p:tavLst>
                                        <p:tav tm="0">
                                          <p:val>
                                            <p:fltVal val="360"/>
                                          </p:val>
                                        </p:tav>
                                        <p:tav tm="100000">
                                          <p:val>
                                            <p:fltVal val="0"/>
                                          </p:val>
                                        </p:tav>
                                      </p:tavLst>
                                    </p:anim>
                                    <p:animEffect transition="in" filter="fade">
                                      <p:cBhvr>
                                        <p:cTn id="24" dur="500"/>
                                        <p:tgtEl>
                                          <p:spTgt spid="33795">
                                            <p:txEl>
                                              <p:pRg st="2" end="2"/>
                                            </p:txEl>
                                          </p:spTgt>
                                        </p:tgtEl>
                                      </p:cBhvr>
                                    </p:animEffect>
                                  </p:childTnLst>
                                </p:cTn>
                              </p:par>
                            </p:childTnLst>
                          </p:cTn>
                        </p:par>
                        <p:par>
                          <p:cTn id="25" fill="hold" nodeType="afterGroup">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33795">
                                            <p:txEl>
                                              <p:pRg st="3" end="3"/>
                                            </p:txEl>
                                          </p:spTgt>
                                        </p:tgtEl>
                                        <p:attrNameLst>
                                          <p:attrName>style.visibility</p:attrName>
                                        </p:attrNameLst>
                                      </p:cBhvr>
                                      <p:to>
                                        <p:strVal val="visible"/>
                                      </p:to>
                                    </p:set>
                                    <p:anim calcmode="lin" valueType="num">
                                      <p:cBhvr>
                                        <p:cTn id="28" dur="500" fill="hold"/>
                                        <p:tgtEl>
                                          <p:spTgt spid="3379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3795">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33795">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33795">
                                            <p:txEl>
                                              <p:pRg st="3" end="3"/>
                                            </p:txEl>
                                          </p:spTgt>
                                        </p:tgtEl>
                                      </p:cBhvr>
                                    </p:animEffect>
                                  </p:childTnLst>
                                </p:cTn>
                              </p:par>
                            </p:childTnLst>
                          </p:cTn>
                        </p:par>
                        <p:par>
                          <p:cTn id="32" fill="hold" nodeType="afterGroup">
                            <p:stCondLst>
                              <p:cond delay="2000"/>
                            </p:stCondLst>
                            <p:childTnLst>
                              <p:par>
                                <p:cTn id="33" presetID="49" presetClass="entr" presetSubtype="0" decel="100000" fill="hold" grpId="0" nodeType="afterEffect">
                                  <p:stCondLst>
                                    <p:cond delay="0"/>
                                  </p:stCondLst>
                                  <p:childTnLst>
                                    <p:set>
                                      <p:cBhvr>
                                        <p:cTn id="34" dur="1" fill="hold">
                                          <p:stCondLst>
                                            <p:cond delay="0"/>
                                          </p:stCondLst>
                                        </p:cTn>
                                        <p:tgtEl>
                                          <p:spTgt spid="33795">
                                            <p:txEl>
                                              <p:pRg st="4" end="4"/>
                                            </p:txEl>
                                          </p:spTgt>
                                        </p:tgtEl>
                                        <p:attrNameLst>
                                          <p:attrName>style.visibility</p:attrName>
                                        </p:attrNameLst>
                                      </p:cBhvr>
                                      <p:to>
                                        <p:strVal val="visible"/>
                                      </p:to>
                                    </p:set>
                                    <p:anim calcmode="lin" valueType="num">
                                      <p:cBhvr>
                                        <p:cTn id="35" dur="500" fill="hold"/>
                                        <p:tgtEl>
                                          <p:spTgt spid="3379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3795">
                                            <p:txEl>
                                              <p:pRg st="4" end="4"/>
                                            </p:txEl>
                                          </p:spTgt>
                                        </p:tgtEl>
                                        <p:attrNameLst>
                                          <p:attrName>ppt_h</p:attrName>
                                        </p:attrNameLst>
                                      </p:cBhvr>
                                      <p:tavLst>
                                        <p:tav tm="0">
                                          <p:val>
                                            <p:fltVal val="0"/>
                                          </p:val>
                                        </p:tav>
                                        <p:tav tm="100000">
                                          <p:val>
                                            <p:strVal val="#ppt_h"/>
                                          </p:val>
                                        </p:tav>
                                      </p:tavLst>
                                    </p:anim>
                                    <p:anim calcmode="lin" valueType="num">
                                      <p:cBhvr>
                                        <p:cTn id="37" dur="500" fill="hold"/>
                                        <p:tgtEl>
                                          <p:spTgt spid="33795">
                                            <p:txEl>
                                              <p:pRg st="4" end="4"/>
                                            </p:txEl>
                                          </p:spTgt>
                                        </p:tgtEl>
                                        <p:attrNameLst>
                                          <p:attrName>style.rotation</p:attrName>
                                        </p:attrNameLst>
                                      </p:cBhvr>
                                      <p:tavLst>
                                        <p:tav tm="0">
                                          <p:val>
                                            <p:fltVal val="360"/>
                                          </p:val>
                                        </p:tav>
                                        <p:tav tm="100000">
                                          <p:val>
                                            <p:fltVal val="0"/>
                                          </p:val>
                                        </p:tav>
                                      </p:tavLst>
                                    </p:anim>
                                    <p:animEffect transition="in" filter="fade">
                                      <p:cBhvr>
                                        <p:cTn id="38"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EB36B60-DA2D-4BD1-A6F8-11749DAA133D}"/>
              </a:ext>
            </a:extLst>
          </p:cNvPr>
          <p:cNvSpPr>
            <a:spLocks noGrp="1" noChangeArrowheads="1"/>
          </p:cNvSpPr>
          <p:nvPr>
            <p:ph type="title"/>
          </p:nvPr>
        </p:nvSpPr>
        <p:spPr/>
        <p:txBody>
          <a:bodyPr/>
          <a:lstStyle/>
          <a:p>
            <a:r>
              <a:rPr lang="en-US" altLang="en-US"/>
              <a:t>Introduction</a:t>
            </a:r>
          </a:p>
        </p:txBody>
      </p:sp>
      <p:sp>
        <p:nvSpPr>
          <p:cNvPr id="8195" name="Rectangle 3">
            <a:extLst>
              <a:ext uri="{FF2B5EF4-FFF2-40B4-BE49-F238E27FC236}">
                <a16:creationId xmlns:a16="http://schemas.microsoft.com/office/drawing/2014/main" id="{8F6B5B71-13A7-48E1-9F2B-26FF0EF47050}"/>
              </a:ext>
            </a:extLst>
          </p:cNvPr>
          <p:cNvSpPr>
            <a:spLocks noGrp="1" noChangeArrowheads="1"/>
          </p:cNvSpPr>
          <p:nvPr>
            <p:ph type="body" idx="1"/>
          </p:nvPr>
        </p:nvSpPr>
        <p:spPr>
          <a:xfrm>
            <a:off x="290513" y="1066800"/>
            <a:ext cx="10944225" cy="5791200"/>
          </a:xfrm>
        </p:spPr>
        <p:txBody>
          <a:bodyPr/>
          <a:lstStyle/>
          <a:p>
            <a:pPr>
              <a:lnSpc>
                <a:spcPct val="90000"/>
              </a:lnSpc>
            </a:pPr>
            <a:r>
              <a:rPr lang="en-US" altLang="en-US"/>
              <a:t>The lust of the eyes is about greed.  </a:t>
            </a:r>
          </a:p>
          <a:p>
            <a:pPr>
              <a:lnSpc>
                <a:spcPct val="90000"/>
              </a:lnSpc>
            </a:pPr>
            <a:r>
              <a:rPr lang="en-US" altLang="en-US"/>
              <a:t>1 John 2:15-17 warns, "Love not the 	  world, neither the things </a:t>
            </a:r>
            <a:r>
              <a:rPr lang="en-US" altLang="en-US" i="1"/>
              <a:t>that are</a:t>
            </a:r>
            <a:r>
              <a:rPr lang="en-US" altLang="en-US"/>
              <a:t> in the world.  If any man love the world, the love of the Father is not in him.  For all that </a:t>
            </a:r>
            <a:r>
              <a:rPr lang="en-US" altLang="en-US" i="1"/>
              <a:t>is</a:t>
            </a:r>
            <a:r>
              <a:rPr lang="en-US" altLang="en-US"/>
              <a:t> in the world, the lust of the flesh, and the lust of the eyes, and the pride of life, is not of the Father, but is of the world.  And the world passeth away, and the lust thereof:  but he that doeth the will of God abideth for ever.” </a:t>
            </a:r>
          </a:p>
          <a:p>
            <a:pPr>
              <a:lnSpc>
                <a:spcPct val="90000"/>
              </a:lnSpc>
            </a:pPr>
            <a:r>
              <a:rPr lang="en-US" altLang="en-US"/>
              <a:t>Thus, the way of Balaam or greed remains one of the most powerful influences in time.  </a:t>
            </a:r>
          </a:p>
        </p:txBody>
      </p:sp>
      <p:pic>
        <p:nvPicPr>
          <p:cNvPr id="8196" name="Picture 4" descr="WWS-Greed 3">
            <a:extLst>
              <a:ext uri="{FF2B5EF4-FFF2-40B4-BE49-F238E27FC236}">
                <a16:creationId xmlns:a16="http://schemas.microsoft.com/office/drawing/2014/main" id="{6A56785B-AD4C-48EA-95D4-C1AF1A9C1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313" y="0"/>
            <a:ext cx="280352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3128670-776E-4E1A-89EE-5879750C89EC}"/>
              </a:ext>
            </a:extLst>
          </p:cNvPr>
          <p:cNvSpPr>
            <a:spLocks noGrp="1" noChangeArrowheads="1"/>
          </p:cNvSpPr>
          <p:nvPr>
            <p:ph type="title"/>
          </p:nvPr>
        </p:nvSpPr>
        <p:spPr/>
        <p:txBody>
          <a:bodyPr/>
          <a:lstStyle/>
          <a:p>
            <a:pPr eaLnBrk="1" hangingPunct="1"/>
            <a:r>
              <a:rPr lang="en-US" altLang="en-US" b="1"/>
              <a:t>Success Without Greed</a:t>
            </a:r>
          </a:p>
        </p:txBody>
      </p:sp>
      <p:sp>
        <p:nvSpPr>
          <p:cNvPr id="34819" name="Rectangle 3">
            <a:extLst>
              <a:ext uri="{FF2B5EF4-FFF2-40B4-BE49-F238E27FC236}">
                <a16:creationId xmlns:a16="http://schemas.microsoft.com/office/drawing/2014/main" id="{BE5E0046-FBCE-4198-9FEF-B283B2FD2CBD}"/>
              </a:ext>
            </a:extLst>
          </p:cNvPr>
          <p:cNvSpPr>
            <a:spLocks noGrp="1" noChangeArrowheads="1"/>
          </p:cNvSpPr>
          <p:nvPr>
            <p:ph type="body" idx="1"/>
          </p:nvPr>
        </p:nvSpPr>
        <p:spPr>
          <a:xfrm>
            <a:off x="912813" y="838200"/>
            <a:ext cx="10944225" cy="5791200"/>
          </a:xfrm>
        </p:spPr>
        <p:txBody>
          <a:bodyPr/>
          <a:lstStyle/>
          <a:p>
            <a:pPr eaLnBrk="1" hangingPunct="1">
              <a:lnSpc>
                <a:spcPct val="80000"/>
              </a:lnSpc>
            </a:pPr>
            <a:r>
              <a:rPr lang="en-US" altLang="en-US" sz="2400" u="sng"/>
              <a:t>Fifth, </a:t>
            </a:r>
            <a:r>
              <a:rPr lang="en-US" altLang="en-US" sz="2400" b="1" u="sng"/>
              <a:t>to prevent greed, the Christian must recognize the riches they enjoy as a faithful servant of God.</a:t>
            </a:r>
            <a:endParaRPr lang="en-US" altLang="en-US" sz="2400"/>
          </a:p>
          <a:p>
            <a:pPr eaLnBrk="1" hangingPunct="1">
              <a:lnSpc>
                <a:spcPct val="80000"/>
              </a:lnSpc>
            </a:pPr>
            <a:r>
              <a:rPr lang="en-US" altLang="en-US" sz="2400"/>
              <a:t>Ephesians 1:7 makes the point, “</a:t>
            </a:r>
            <a:r>
              <a:rPr lang="en-US" altLang="en-US" sz="2400" i="1"/>
              <a:t>In Him we have redemption through His blood, the forgiveness of sins, according to the riches of His grace.</a:t>
            </a:r>
            <a:r>
              <a:rPr lang="en-US" altLang="en-US" sz="2400"/>
              <a:t>”  </a:t>
            </a:r>
          </a:p>
          <a:p>
            <a:pPr eaLnBrk="1" hangingPunct="1">
              <a:lnSpc>
                <a:spcPct val="80000"/>
              </a:lnSpc>
            </a:pPr>
            <a:r>
              <a:rPr lang="en-US" altLang="en-US" sz="2400"/>
              <a:t>The Christian must be strengthened by this understanding.  </a:t>
            </a:r>
          </a:p>
          <a:p>
            <a:pPr eaLnBrk="1" hangingPunct="1">
              <a:lnSpc>
                <a:spcPct val="80000"/>
              </a:lnSpc>
            </a:pPr>
            <a:r>
              <a:rPr lang="en-US" altLang="en-US" sz="2400"/>
              <a:t>Ephesians 3:16-17 instructs, “</a:t>
            </a:r>
            <a:r>
              <a:rPr lang="en-US" altLang="en-US" sz="2400" i="1"/>
              <a:t>that He would grant you, according to the riches of His glory, to be strengthened with might through His Spirit in the inner man, 17that Christ may dwell in your hearts through faith; that you, being rooted and grounded in love.</a:t>
            </a:r>
            <a:r>
              <a:rPr lang="en-US" altLang="en-US" sz="2400"/>
              <a:t>”  </a:t>
            </a:r>
          </a:p>
          <a:p>
            <a:pPr eaLnBrk="1" hangingPunct="1">
              <a:lnSpc>
                <a:spcPct val="80000"/>
              </a:lnSpc>
            </a:pPr>
            <a:r>
              <a:rPr lang="en-US" altLang="en-US" sz="2400"/>
              <a:t>Further, one can consider the relationship of the temporal to the eternal.  </a:t>
            </a:r>
          </a:p>
          <a:p>
            <a:pPr eaLnBrk="1" hangingPunct="1">
              <a:lnSpc>
                <a:spcPct val="80000"/>
              </a:lnSpc>
            </a:pPr>
            <a:r>
              <a:rPr lang="en-US" altLang="en-US" sz="2400"/>
              <a:t>Jesus taught in Matthew 19:29, “</a:t>
            </a:r>
            <a:r>
              <a:rPr lang="en-US" altLang="en-US" sz="2400" i="1"/>
              <a:t>And everyone who has left houses or brothers or sisters or father or mother or wife or children or lands, for My name’s sake, shall receive a hundredfold, and inherit eternal life.”</a:t>
            </a:r>
            <a:r>
              <a:rPr lang="en-US" altLang="en-US" sz="2400"/>
              <a:t> </a:t>
            </a:r>
          </a:p>
          <a:p>
            <a:pPr eaLnBrk="1" hangingPunct="1">
              <a:lnSpc>
                <a:spcPct val="80000"/>
              </a:lnSpc>
            </a:pPr>
            <a:r>
              <a:rPr lang="en-US" altLang="en-US" sz="2400"/>
              <a:t>Where are your eyes focused? </a:t>
            </a:r>
          </a:p>
          <a:p>
            <a:pPr eaLnBrk="1" hangingPunct="1">
              <a:lnSpc>
                <a:spcPct val="80000"/>
              </a:lnSpc>
            </a:pPr>
            <a:endParaRPr lang="en-US" altLang="en-US"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p:cTn id="7" dur="1000" fill="hold"/>
                                        <p:tgtEl>
                                          <p:spTgt spid="348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48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819">
                                            <p:txEl>
                                              <p:pRg st="0" end="0"/>
                                            </p:txEl>
                                          </p:spTgt>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p:cTn id="13" dur="1000" fill="hold"/>
                                        <p:tgtEl>
                                          <p:spTgt spid="34819">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348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4819">
                                            <p:txEl>
                                              <p:pRg st="1" end="1"/>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p:cTn id="19" dur="1000" fill="hold"/>
                                        <p:tgtEl>
                                          <p:spTgt spid="34819">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348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4819">
                                            <p:txEl>
                                              <p:pRg st="2" end="2"/>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p:cTn id="25" dur="1000" fill="hold"/>
                                        <p:tgtEl>
                                          <p:spTgt spid="34819">
                                            <p:txEl>
                                              <p:pRg st="3" end="3"/>
                                            </p:txEl>
                                          </p:spTgt>
                                        </p:tgtEl>
                                        <p:attrNameLst>
                                          <p:attrName>ppt_x</p:attrName>
                                        </p:attrNameLst>
                                      </p:cBhvr>
                                      <p:tavLst>
                                        <p:tav tm="0">
                                          <p:val>
                                            <p:strVal val="#ppt_x-.2"/>
                                          </p:val>
                                        </p:tav>
                                        <p:tav tm="100000">
                                          <p:val>
                                            <p:strVal val="#ppt_x"/>
                                          </p:val>
                                        </p:tav>
                                      </p:tavLst>
                                    </p:anim>
                                    <p:anim calcmode="lin" valueType="num">
                                      <p:cBhvr>
                                        <p:cTn id="26" dur="1000" fill="hold"/>
                                        <p:tgtEl>
                                          <p:spTgt spid="3481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4819">
                                            <p:txEl>
                                              <p:pRg st="3" end="3"/>
                                            </p:txEl>
                                          </p:spTgt>
                                        </p:tgtEl>
                                      </p:cBhvr>
                                    </p:animEffect>
                                  </p:childTnLst>
                                </p:cTn>
                              </p:par>
                            </p:childTnLst>
                          </p:cTn>
                        </p:par>
                        <p:par>
                          <p:cTn id="28" fill="hold" nodeType="afterGroup">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p:cTn id="31" dur="1000" fill="hold"/>
                                        <p:tgtEl>
                                          <p:spTgt spid="34819">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3481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4819">
                                            <p:txEl>
                                              <p:pRg st="4" end="4"/>
                                            </p:txEl>
                                          </p:spTgt>
                                        </p:tgtEl>
                                      </p:cBhvr>
                                    </p:animEffect>
                                  </p:childTnLst>
                                </p:cTn>
                              </p:par>
                            </p:childTnLst>
                          </p:cTn>
                        </p:par>
                        <p:par>
                          <p:cTn id="34" fill="hold" nodeType="afterGroup">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34819">
                                            <p:txEl>
                                              <p:pRg st="5" end="5"/>
                                            </p:txEl>
                                          </p:spTgt>
                                        </p:tgtEl>
                                        <p:attrNameLst>
                                          <p:attrName>style.visibility</p:attrName>
                                        </p:attrNameLst>
                                      </p:cBhvr>
                                      <p:to>
                                        <p:strVal val="visible"/>
                                      </p:to>
                                    </p:set>
                                    <p:anim calcmode="lin" valueType="num">
                                      <p:cBhvr>
                                        <p:cTn id="37" dur="1000" fill="hold"/>
                                        <p:tgtEl>
                                          <p:spTgt spid="34819">
                                            <p:txEl>
                                              <p:pRg st="5" end="5"/>
                                            </p:txEl>
                                          </p:spTgt>
                                        </p:tgtEl>
                                        <p:attrNameLst>
                                          <p:attrName>ppt_x</p:attrName>
                                        </p:attrNameLst>
                                      </p:cBhvr>
                                      <p:tavLst>
                                        <p:tav tm="0">
                                          <p:val>
                                            <p:strVal val="#ppt_x-.2"/>
                                          </p:val>
                                        </p:tav>
                                        <p:tav tm="100000">
                                          <p:val>
                                            <p:strVal val="#ppt_x"/>
                                          </p:val>
                                        </p:tav>
                                      </p:tavLst>
                                    </p:anim>
                                    <p:anim calcmode="lin" valueType="num">
                                      <p:cBhvr>
                                        <p:cTn id="38" dur="1000" fill="hold"/>
                                        <p:tgtEl>
                                          <p:spTgt spid="3481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4819">
                                            <p:txEl>
                                              <p:pRg st="5" end="5"/>
                                            </p:txEl>
                                          </p:spTgt>
                                        </p:tgtEl>
                                      </p:cBhvr>
                                    </p:animEffect>
                                  </p:childTnLst>
                                </p:cTn>
                              </p:par>
                            </p:childTnLst>
                          </p:cTn>
                        </p:par>
                        <p:par>
                          <p:cTn id="40" fill="hold" nodeType="afterGroup">
                            <p:stCondLst>
                              <p:cond delay="6000"/>
                            </p:stCondLst>
                            <p:childTnLst>
                              <p:par>
                                <p:cTn id="41" presetID="29" presetClass="entr" presetSubtype="0" fill="hold" grpId="0" nodeType="afterEffect">
                                  <p:stCondLst>
                                    <p:cond delay="0"/>
                                  </p:stCondLst>
                                  <p:childTnLst>
                                    <p:set>
                                      <p:cBhvr>
                                        <p:cTn id="42" dur="1" fill="hold">
                                          <p:stCondLst>
                                            <p:cond delay="0"/>
                                          </p:stCondLst>
                                        </p:cTn>
                                        <p:tgtEl>
                                          <p:spTgt spid="34819">
                                            <p:txEl>
                                              <p:pRg st="6" end="6"/>
                                            </p:txEl>
                                          </p:spTgt>
                                        </p:tgtEl>
                                        <p:attrNameLst>
                                          <p:attrName>style.visibility</p:attrName>
                                        </p:attrNameLst>
                                      </p:cBhvr>
                                      <p:to>
                                        <p:strVal val="visible"/>
                                      </p:to>
                                    </p:set>
                                    <p:anim calcmode="lin" valueType="num">
                                      <p:cBhvr>
                                        <p:cTn id="43" dur="1000" fill="hold"/>
                                        <p:tgtEl>
                                          <p:spTgt spid="34819">
                                            <p:txEl>
                                              <p:pRg st="6" end="6"/>
                                            </p:txEl>
                                          </p:spTgt>
                                        </p:tgtEl>
                                        <p:attrNameLst>
                                          <p:attrName>ppt_x</p:attrName>
                                        </p:attrNameLst>
                                      </p:cBhvr>
                                      <p:tavLst>
                                        <p:tav tm="0">
                                          <p:val>
                                            <p:strVal val="#ppt_x-.2"/>
                                          </p:val>
                                        </p:tav>
                                        <p:tav tm="100000">
                                          <p:val>
                                            <p:strVal val="#ppt_x"/>
                                          </p:val>
                                        </p:tav>
                                      </p:tavLst>
                                    </p:anim>
                                    <p:anim calcmode="lin" valueType="num">
                                      <p:cBhvr>
                                        <p:cTn id="44" dur="1000" fill="hold"/>
                                        <p:tgtEl>
                                          <p:spTgt spid="3481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834EB11-BCD2-409E-A00D-CA096F20B1D8}"/>
              </a:ext>
            </a:extLst>
          </p:cNvPr>
          <p:cNvSpPr>
            <a:spLocks noGrp="1" noChangeArrowheads="1"/>
          </p:cNvSpPr>
          <p:nvPr>
            <p:ph type="title"/>
          </p:nvPr>
        </p:nvSpPr>
        <p:spPr/>
        <p:txBody>
          <a:bodyPr/>
          <a:lstStyle/>
          <a:p>
            <a:pPr eaLnBrk="1" hangingPunct="1"/>
            <a:r>
              <a:rPr lang="en-US" altLang="en-US" b="1"/>
              <a:t>Success Without Greed</a:t>
            </a:r>
          </a:p>
        </p:txBody>
      </p:sp>
      <p:sp>
        <p:nvSpPr>
          <p:cNvPr id="27651" name="Rectangle 3">
            <a:extLst>
              <a:ext uri="{FF2B5EF4-FFF2-40B4-BE49-F238E27FC236}">
                <a16:creationId xmlns:a16="http://schemas.microsoft.com/office/drawing/2014/main" id="{E290DAD2-499C-435F-8FB6-D2B6243F938A}"/>
              </a:ext>
            </a:extLst>
          </p:cNvPr>
          <p:cNvSpPr>
            <a:spLocks noGrp="1" noChangeArrowheads="1"/>
          </p:cNvSpPr>
          <p:nvPr>
            <p:ph type="body" idx="1"/>
          </p:nvPr>
        </p:nvSpPr>
        <p:spPr>
          <a:xfrm>
            <a:off x="912813" y="1066800"/>
            <a:ext cx="10944225" cy="5410200"/>
          </a:xfrm>
        </p:spPr>
        <p:txBody>
          <a:bodyPr/>
          <a:lstStyle/>
          <a:p>
            <a:pPr eaLnBrk="1" hangingPunct="1"/>
            <a:r>
              <a:rPr lang="en-US" altLang="en-US" b="1"/>
              <a:t>First, be diligent and get to work</a:t>
            </a:r>
            <a:r>
              <a:rPr lang="en-US" altLang="en-US"/>
              <a:t>.  </a:t>
            </a:r>
          </a:p>
          <a:p>
            <a:pPr eaLnBrk="1" hangingPunct="1"/>
            <a:r>
              <a:rPr lang="en-US" altLang="en-US"/>
              <a:t>Second,  d</a:t>
            </a:r>
            <a:r>
              <a:rPr lang="en-US" altLang="en-US" b="1"/>
              <a:t>o not try to get rich</a:t>
            </a:r>
            <a:r>
              <a:rPr lang="en-US" altLang="en-US"/>
              <a:t>.  </a:t>
            </a:r>
          </a:p>
          <a:p>
            <a:pPr eaLnBrk="1" hangingPunct="1"/>
            <a:r>
              <a:rPr lang="en-US" altLang="en-US"/>
              <a:t>A third help in success without greed is to </a:t>
            </a:r>
            <a:r>
              <a:rPr lang="en-US" altLang="en-US" b="1"/>
              <a:t>focus on helping others</a:t>
            </a:r>
            <a:r>
              <a:rPr lang="en-US" altLang="en-US"/>
              <a:t>.</a:t>
            </a:r>
          </a:p>
          <a:p>
            <a:pPr eaLnBrk="1" hangingPunct="1"/>
            <a:r>
              <a:rPr lang="en-US" altLang="en-US"/>
              <a:t>A fourth guide for success without greed is seek to </a:t>
            </a:r>
            <a:r>
              <a:rPr lang="en-US" altLang="en-US" b="1"/>
              <a:t>serve God’s purposes</a:t>
            </a:r>
            <a:r>
              <a:rPr lang="en-US" altLang="en-US"/>
              <a:t>.</a:t>
            </a:r>
          </a:p>
          <a:p>
            <a:pPr eaLnBrk="1" hangingPunct="1"/>
            <a:r>
              <a:rPr lang="en-US" altLang="en-US"/>
              <a:t>Fifth, </a:t>
            </a:r>
            <a:r>
              <a:rPr lang="en-US" altLang="en-US" b="1"/>
              <a:t>to prevent greed, the Christian must recognize the riches they enjoy as a faithful servant of God.</a:t>
            </a:r>
            <a:endParaRPr lang="en-US" altLang="en-US"/>
          </a:p>
          <a:p>
            <a:pPr eaLnBrk="1" hangingPunct="1"/>
            <a:endParaRPr lang="en-US" altLang="en-US"/>
          </a:p>
          <a:p>
            <a:pPr eaLnBrk="1" hangingPunct="1"/>
            <a:endParaRPr lang="en-US"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p:cTn id="7" dur="2000" fill="hold"/>
                                        <p:tgtEl>
                                          <p:spTgt spid="27651">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27651">
                                            <p:txEl>
                                              <p:pRg st="0" end="0"/>
                                            </p:txEl>
                                          </p:spTgt>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2000"/>
                            </p:stCondLst>
                            <p:childTnLst>
                              <p:par>
                                <p:cTn id="10" presetID="17" presetClass="entr" presetSubtype="10" fill="hold" grpId="0" nodeType="after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 calcmode="lin" valueType="num">
                                      <p:cBhvr>
                                        <p:cTn id="12" dur="2000" fill="hold"/>
                                        <p:tgtEl>
                                          <p:spTgt spid="27651">
                                            <p:txEl>
                                              <p:pRg st="1" end="1"/>
                                            </p:txEl>
                                          </p:spTgt>
                                        </p:tgtEl>
                                        <p:attrNameLst>
                                          <p:attrName>ppt_w</p:attrName>
                                        </p:attrNameLst>
                                      </p:cBhvr>
                                      <p:tavLst>
                                        <p:tav tm="0">
                                          <p:val>
                                            <p:fltVal val="0"/>
                                          </p:val>
                                        </p:tav>
                                        <p:tav tm="100000">
                                          <p:val>
                                            <p:strVal val="#ppt_w"/>
                                          </p:val>
                                        </p:tav>
                                      </p:tavLst>
                                    </p:anim>
                                    <p:anim calcmode="lin" valueType="num">
                                      <p:cBhvr>
                                        <p:cTn id="13" dur="2000" fill="hold"/>
                                        <p:tgtEl>
                                          <p:spTgt spid="27651">
                                            <p:txEl>
                                              <p:pRg st="1" end="1"/>
                                            </p:txEl>
                                          </p:spTgt>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4000"/>
                            </p:stCondLst>
                            <p:childTnLst>
                              <p:par>
                                <p:cTn id="15" presetID="17" presetClass="entr" presetSubtype="10" fill="hold" grpId="0" nodeType="after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 calcmode="lin" valueType="num">
                                      <p:cBhvr>
                                        <p:cTn id="17" dur="2000" fill="hold"/>
                                        <p:tgtEl>
                                          <p:spTgt spid="27651">
                                            <p:txEl>
                                              <p:pRg st="2" end="2"/>
                                            </p:txEl>
                                          </p:spTgt>
                                        </p:tgtEl>
                                        <p:attrNameLst>
                                          <p:attrName>ppt_w</p:attrName>
                                        </p:attrNameLst>
                                      </p:cBhvr>
                                      <p:tavLst>
                                        <p:tav tm="0">
                                          <p:val>
                                            <p:fltVal val="0"/>
                                          </p:val>
                                        </p:tav>
                                        <p:tav tm="100000">
                                          <p:val>
                                            <p:strVal val="#ppt_w"/>
                                          </p:val>
                                        </p:tav>
                                      </p:tavLst>
                                    </p:anim>
                                    <p:anim calcmode="lin" valueType="num">
                                      <p:cBhvr>
                                        <p:cTn id="18" dur="2000" fill="hold"/>
                                        <p:tgtEl>
                                          <p:spTgt spid="27651">
                                            <p:txEl>
                                              <p:pRg st="2" end="2"/>
                                            </p:txEl>
                                          </p:spTgt>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6000"/>
                            </p:stCondLst>
                            <p:childTnLst>
                              <p:par>
                                <p:cTn id="20" presetID="17" presetClass="entr" presetSubtype="10" fill="hold" grpId="0" nodeType="after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 calcmode="lin" valueType="num">
                                      <p:cBhvr>
                                        <p:cTn id="22" dur="2000" fill="hold"/>
                                        <p:tgtEl>
                                          <p:spTgt spid="27651">
                                            <p:txEl>
                                              <p:pRg st="3" end="3"/>
                                            </p:txEl>
                                          </p:spTgt>
                                        </p:tgtEl>
                                        <p:attrNameLst>
                                          <p:attrName>ppt_w</p:attrName>
                                        </p:attrNameLst>
                                      </p:cBhvr>
                                      <p:tavLst>
                                        <p:tav tm="0">
                                          <p:val>
                                            <p:fltVal val="0"/>
                                          </p:val>
                                        </p:tav>
                                        <p:tav tm="100000">
                                          <p:val>
                                            <p:strVal val="#ppt_w"/>
                                          </p:val>
                                        </p:tav>
                                      </p:tavLst>
                                    </p:anim>
                                    <p:anim calcmode="lin" valueType="num">
                                      <p:cBhvr>
                                        <p:cTn id="23" dur="2000" fill="hold"/>
                                        <p:tgtEl>
                                          <p:spTgt spid="27651">
                                            <p:txEl>
                                              <p:pRg st="3" end="3"/>
                                            </p:txEl>
                                          </p:spTgt>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8000"/>
                            </p:stCondLst>
                            <p:childTnLst>
                              <p:par>
                                <p:cTn id="25" presetID="17" presetClass="entr" presetSubtype="10" fill="hold" grpId="0" nodeType="after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p:cTn id="27" dur="2000" fill="hold"/>
                                        <p:tgtEl>
                                          <p:spTgt spid="27651">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27651">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C14D28E-AB50-41BE-8372-C77DB95DA75E}"/>
              </a:ext>
            </a:extLst>
          </p:cNvPr>
          <p:cNvSpPr>
            <a:spLocks noGrp="1" noChangeArrowheads="1"/>
          </p:cNvSpPr>
          <p:nvPr>
            <p:ph type="title"/>
          </p:nvPr>
        </p:nvSpPr>
        <p:spPr>
          <a:xfrm>
            <a:off x="823913" y="0"/>
            <a:ext cx="10334625" cy="841375"/>
          </a:xfrm>
        </p:spPr>
        <p:txBody>
          <a:bodyPr/>
          <a:lstStyle/>
          <a:p>
            <a:pPr eaLnBrk="1" hangingPunct="1"/>
            <a:r>
              <a:rPr lang="en-US" altLang="en-US"/>
              <a:t>Greed - Summary</a:t>
            </a:r>
          </a:p>
        </p:txBody>
      </p:sp>
      <p:sp>
        <p:nvSpPr>
          <p:cNvPr id="65539" name="Rectangle 3">
            <a:extLst>
              <a:ext uri="{FF2B5EF4-FFF2-40B4-BE49-F238E27FC236}">
                <a16:creationId xmlns:a16="http://schemas.microsoft.com/office/drawing/2014/main" id="{9BD2C54B-DDF1-459D-9FC6-F42690AE1E4C}"/>
              </a:ext>
            </a:extLst>
          </p:cNvPr>
          <p:cNvSpPr>
            <a:spLocks noGrp="1" noChangeArrowheads="1"/>
          </p:cNvSpPr>
          <p:nvPr>
            <p:ph type="body" idx="1"/>
          </p:nvPr>
        </p:nvSpPr>
        <p:spPr>
          <a:xfrm>
            <a:off x="449263" y="841375"/>
            <a:ext cx="11263312" cy="5330825"/>
          </a:xfrm>
        </p:spPr>
        <p:txBody>
          <a:bodyPr/>
          <a:lstStyle/>
          <a:p>
            <a:pPr eaLnBrk="1" hangingPunct="1">
              <a:lnSpc>
                <a:spcPct val="90000"/>
              </a:lnSpc>
            </a:pPr>
            <a:r>
              <a:rPr lang="en-US" altLang="en-US" sz="2700"/>
              <a:t>Greed as a lust of the eye is a spiritual blinder that Satan frequently uses. </a:t>
            </a:r>
          </a:p>
          <a:p>
            <a:pPr eaLnBrk="1" hangingPunct="1">
              <a:lnSpc>
                <a:spcPct val="90000"/>
              </a:lnSpc>
            </a:pPr>
            <a:r>
              <a:rPr lang="en-US" altLang="en-US" sz="2700"/>
              <a:t>Greed grows out of covetousness and is idolatry.  Some might even define the words similarly.  Some like the terms “materialism” or “mammon.”  No matter the terminology, it is dangerous. </a:t>
            </a:r>
          </a:p>
          <a:p>
            <a:pPr eaLnBrk="1" hangingPunct="1">
              <a:lnSpc>
                <a:spcPct val="90000"/>
              </a:lnSpc>
            </a:pPr>
            <a:r>
              <a:rPr lang="en-US" altLang="en-US" sz="2700"/>
              <a:t>It can rob one of their life, yield financial disaster, steal one’s spiritual life, destroy one’s family, and cheat one of their integrity, even though it gives a false sense of security. </a:t>
            </a:r>
          </a:p>
          <a:p>
            <a:pPr eaLnBrk="1" hangingPunct="1">
              <a:lnSpc>
                <a:spcPct val="90000"/>
              </a:lnSpc>
            </a:pPr>
            <a:r>
              <a:rPr lang="en-US" altLang="en-US" sz="2700"/>
              <a:t>Achieving without greed requires work and labor.  One should not focus on getting rich or money, but rather on helping others in need and serving God’s purpose.  </a:t>
            </a:r>
          </a:p>
          <a:p>
            <a:pPr eaLnBrk="1" hangingPunct="1">
              <a:lnSpc>
                <a:spcPct val="90000"/>
              </a:lnSpc>
            </a:pPr>
            <a:r>
              <a:rPr lang="en-US" altLang="en-US" sz="2700"/>
              <a:t>Greed blinds us spiritually, and it is not be a part of the godly life.  </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2380E52-DBC2-4F6D-BD51-17FDBDC5BDFC}"/>
              </a:ext>
            </a:extLst>
          </p:cNvPr>
          <p:cNvSpPr>
            <a:spLocks noGrp="1" noChangeArrowheads="1"/>
          </p:cNvSpPr>
          <p:nvPr>
            <p:ph type="title"/>
          </p:nvPr>
        </p:nvSpPr>
        <p:spPr/>
        <p:txBody>
          <a:bodyPr/>
          <a:lstStyle/>
          <a:p>
            <a:pPr eaLnBrk="1" hangingPunct="1"/>
            <a:r>
              <a:rPr lang="en-US" altLang="en-US"/>
              <a:t>Greed - Summary</a:t>
            </a:r>
          </a:p>
        </p:txBody>
      </p:sp>
      <p:sp>
        <p:nvSpPr>
          <p:cNvPr id="67587" name="Rectangle 3">
            <a:extLst>
              <a:ext uri="{FF2B5EF4-FFF2-40B4-BE49-F238E27FC236}">
                <a16:creationId xmlns:a16="http://schemas.microsoft.com/office/drawing/2014/main" id="{625C57D4-3230-4EEC-86BC-C8484A19F0BB}"/>
              </a:ext>
            </a:extLst>
          </p:cNvPr>
          <p:cNvSpPr>
            <a:spLocks noGrp="1" noChangeArrowheads="1"/>
          </p:cNvSpPr>
          <p:nvPr>
            <p:ph type="body" idx="1"/>
          </p:nvPr>
        </p:nvSpPr>
        <p:spPr>
          <a:xfrm>
            <a:off x="709613" y="990600"/>
            <a:ext cx="11147425" cy="5715000"/>
          </a:xfrm>
        </p:spPr>
        <p:txBody>
          <a:bodyPr/>
          <a:lstStyle/>
          <a:p>
            <a:pPr eaLnBrk="1" hangingPunct="1">
              <a:lnSpc>
                <a:spcPct val="80000"/>
              </a:lnSpc>
            </a:pPr>
            <a:r>
              <a:rPr lang="en-US" altLang="en-US" sz="2800"/>
              <a:t>Timothy 6:6-12 summarizes well:  6But godliness with contentment is great gain. 7For we brought nothing into </a:t>
            </a:r>
            <a:r>
              <a:rPr lang="en-US" altLang="en-US" sz="2800" i="1"/>
              <a:t>this</a:t>
            </a:r>
            <a:r>
              <a:rPr lang="en-US" altLang="en-US" sz="2800"/>
              <a:t> world, </a:t>
            </a:r>
            <a:r>
              <a:rPr lang="en-US" altLang="en-US" sz="2800" i="1"/>
              <a:t>and it is</a:t>
            </a:r>
            <a:r>
              <a:rPr lang="en-US" altLang="en-US" sz="2800"/>
              <a:t> certain we can carry nothing out. 8And having food and raiment let us be therewith content. 9But they that will be rich fall into temptation and a snare, and </a:t>
            </a:r>
            <a:r>
              <a:rPr lang="en-US" altLang="en-US" sz="2800" i="1"/>
              <a:t>into</a:t>
            </a:r>
            <a:r>
              <a:rPr lang="en-US" altLang="en-US" sz="2800"/>
              <a:t> many foolish and hurtful lusts, which drown men in destruction and perdition. 10For the love of money is the root of all evil: which while some coveted after, they have erred from the faith, and pierced themselves through with many sorrows.  11But thou, O man of God, flee these things; and follow after righteousness, godliness, faith, love, patience, meekness. 12Fight the good fight of faith, lay hold on eternal life, whereunto thou art also called, and hast professed a good profession before many witnesses.</a:t>
            </a:r>
          </a:p>
          <a:p>
            <a:pPr eaLnBrk="1" hangingPunct="1">
              <a:lnSpc>
                <a:spcPct val="80000"/>
              </a:lnSpc>
            </a:pPr>
            <a:endParaRPr lang="en-US" altLang="en-US" sz="2800"/>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590F0CB-A30A-461C-BFE8-A35DE70DF441}"/>
              </a:ext>
            </a:extLst>
          </p:cNvPr>
          <p:cNvSpPr>
            <a:spLocks noGrp="1" noChangeArrowheads="1"/>
          </p:cNvSpPr>
          <p:nvPr>
            <p:ph type="title"/>
          </p:nvPr>
        </p:nvSpPr>
        <p:spPr>
          <a:xfrm>
            <a:off x="912813" y="228600"/>
            <a:ext cx="10336212" cy="841375"/>
          </a:xfrm>
        </p:spPr>
        <p:txBody>
          <a:bodyPr/>
          <a:lstStyle/>
          <a:p>
            <a:pPr eaLnBrk="1" hangingPunct="1"/>
            <a:r>
              <a:rPr lang="en-US" altLang="en-US"/>
              <a:t>Greed: For Discussion</a:t>
            </a:r>
          </a:p>
        </p:txBody>
      </p:sp>
      <p:sp>
        <p:nvSpPr>
          <p:cNvPr id="69635" name="Rectangle 3">
            <a:extLst>
              <a:ext uri="{FF2B5EF4-FFF2-40B4-BE49-F238E27FC236}">
                <a16:creationId xmlns:a16="http://schemas.microsoft.com/office/drawing/2014/main" id="{258143A8-18DE-43ED-9081-9BC9801A9F1D}"/>
              </a:ext>
            </a:extLst>
          </p:cNvPr>
          <p:cNvSpPr>
            <a:spLocks noGrp="1" noChangeArrowheads="1"/>
          </p:cNvSpPr>
          <p:nvPr>
            <p:ph type="body" idx="1"/>
          </p:nvPr>
        </p:nvSpPr>
        <p:spPr>
          <a:xfrm>
            <a:off x="366713" y="1219200"/>
            <a:ext cx="10334625" cy="4876800"/>
          </a:xfrm>
        </p:spPr>
        <p:txBody>
          <a:bodyPr/>
          <a:lstStyle/>
          <a:p>
            <a:pPr marL="609600" indent="-609600" eaLnBrk="1" hangingPunct="1">
              <a:lnSpc>
                <a:spcPct val="80000"/>
              </a:lnSpc>
            </a:pPr>
            <a:r>
              <a:rPr lang="en-US" altLang="en-US" sz="2800">
                <a:solidFill>
                  <a:srgbClr val="CC00FF"/>
                </a:solidFill>
              </a:rPr>
              <a:t>Jude 11 warns those who </a:t>
            </a:r>
            <a:r>
              <a:rPr lang="en-US" altLang="en-US" sz="2800" i="1">
                <a:solidFill>
                  <a:srgbClr val="CC00FF"/>
                </a:solidFill>
              </a:rPr>
              <a:t>“have run greedily in the error of Balaam for profit.”  </a:t>
            </a:r>
            <a:r>
              <a:rPr lang="en-US" altLang="en-US" sz="2800">
                <a:solidFill>
                  <a:srgbClr val="CC00FF"/>
                </a:solidFill>
              </a:rPr>
              <a:t>Who was Balaam (see Numbers 22)?  What did he do?  What was his error?  What were the results of his greed?  </a:t>
            </a:r>
          </a:p>
          <a:p>
            <a:pPr marL="609600" indent="-609600" eaLnBrk="1" hangingPunct="1">
              <a:lnSpc>
                <a:spcPct val="80000"/>
              </a:lnSpc>
            </a:pPr>
            <a:r>
              <a:rPr lang="en-US" altLang="en-US" sz="2800">
                <a:solidFill>
                  <a:srgbClr val="CC00FF"/>
                </a:solidFill>
              </a:rPr>
              <a:t>What other examples of greed can you think of from God’s word?  What was the result of the greed?</a:t>
            </a:r>
          </a:p>
          <a:p>
            <a:pPr marL="609600" indent="-609600" eaLnBrk="1" hangingPunct="1">
              <a:lnSpc>
                <a:spcPct val="80000"/>
              </a:lnSpc>
            </a:pPr>
            <a:r>
              <a:rPr lang="en-US" altLang="en-US" sz="2800">
                <a:solidFill>
                  <a:srgbClr val="CC00FF"/>
                </a:solidFill>
              </a:rPr>
              <a:t>In Luke 11:38, what did Jesus teach the Pharisees about their “greed and wickedness?”</a:t>
            </a:r>
          </a:p>
          <a:p>
            <a:pPr marL="609600" indent="-609600" eaLnBrk="1" hangingPunct="1">
              <a:lnSpc>
                <a:spcPct val="80000"/>
              </a:lnSpc>
            </a:pPr>
            <a:r>
              <a:rPr lang="en-US" altLang="en-US" sz="2800">
                <a:solidFill>
                  <a:srgbClr val="CC00FF"/>
                </a:solidFill>
              </a:rPr>
              <a:t>How can the children of Light apply this discussion? </a:t>
            </a:r>
          </a:p>
          <a:p>
            <a:pPr marL="609600" indent="-609600" eaLnBrk="1" hangingPunct="1">
              <a:lnSpc>
                <a:spcPct val="80000"/>
              </a:lnSpc>
            </a:pPr>
            <a:r>
              <a:rPr lang="en-US" altLang="en-US" sz="2800">
                <a:solidFill>
                  <a:srgbClr val="CC00FF"/>
                </a:solidFill>
              </a:rPr>
              <a:t>What should Christians practice instead of greed?</a:t>
            </a:r>
          </a:p>
        </p:txBody>
      </p:sp>
      <p:pic>
        <p:nvPicPr>
          <p:cNvPr id="69636" name="Picture 3" descr="A drawing of a face&#10;&#10;Description automatically generated">
            <a:extLst>
              <a:ext uri="{FF2B5EF4-FFF2-40B4-BE49-F238E27FC236}">
                <a16:creationId xmlns:a16="http://schemas.microsoft.com/office/drawing/2014/main" id="{2EF4D841-BD83-4621-846C-5F033C25C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25" y="5608638"/>
            <a:ext cx="1890713"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72643E7-5D64-4FB0-8D7D-3A62B18B12FC}"/>
              </a:ext>
            </a:extLst>
          </p:cNvPr>
          <p:cNvSpPr>
            <a:spLocks noGrp="1" noChangeArrowheads="1"/>
          </p:cNvSpPr>
          <p:nvPr>
            <p:ph type="title"/>
          </p:nvPr>
        </p:nvSpPr>
        <p:spPr>
          <a:xfrm>
            <a:off x="900113" y="0"/>
            <a:ext cx="10336212" cy="841375"/>
          </a:xfrm>
        </p:spPr>
        <p:txBody>
          <a:bodyPr/>
          <a:lstStyle/>
          <a:p>
            <a:r>
              <a:rPr lang="en-US" altLang="en-US"/>
              <a:t>Introduction</a:t>
            </a:r>
          </a:p>
        </p:txBody>
      </p:sp>
      <p:sp>
        <p:nvSpPr>
          <p:cNvPr id="9219" name="Rectangle 3">
            <a:extLst>
              <a:ext uri="{FF2B5EF4-FFF2-40B4-BE49-F238E27FC236}">
                <a16:creationId xmlns:a16="http://schemas.microsoft.com/office/drawing/2014/main" id="{AEFA0782-0A8B-43C7-B0B7-ED6D0C3D2F95}"/>
              </a:ext>
            </a:extLst>
          </p:cNvPr>
          <p:cNvSpPr>
            <a:spLocks noGrp="1" noChangeArrowheads="1"/>
          </p:cNvSpPr>
          <p:nvPr>
            <p:ph type="body" idx="1"/>
          </p:nvPr>
        </p:nvSpPr>
        <p:spPr>
          <a:xfrm>
            <a:off x="912813" y="1066800"/>
            <a:ext cx="10944225" cy="5791200"/>
          </a:xfrm>
        </p:spPr>
        <p:txBody>
          <a:bodyPr/>
          <a:lstStyle/>
          <a:p>
            <a:pPr>
              <a:lnSpc>
                <a:spcPct val="80000"/>
              </a:lnSpc>
            </a:pPr>
            <a:r>
              <a:rPr lang="en-US" altLang="en-US" sz="2800"/>
              <a:t>Christ taught in Matthew 6:22-25: </a:t>
            </a:r>
          </a:p>
          <a:p>
            <a:pPr>
              <a:lnSpc>
                <a:spcPct val="80000"/>
              </a:lnSpc>
            </a:pPr>
            <a:r>
              <a:rPr lang="en-US" altLang="en-US" sz="2800"/>
              <a:t>“The lamp of the body is the eye.  If therefore your eye is good, your whole body will be full of light.  “But if your eye is bad, your whole body will be full of darkness.  If therefore the light that is in you is darkness, how great </a:t>
            </a:r>
            <a:r>
              <a:rPr lang="en-US" altLang="en-US" sz="2800" i="1"/>
              <a:t>is</a:t>
            </a:r>
            <a:r>
              <a:rPr lang="en-US" altLang="en-US" sz="2800"/>
              <a:t> that darkness!  “No one can serve two masters; for either he will hate the one and love the other, or else he will be loyal to the one and despise the other.  You cannot serve God and mammon.”  </a:t>
            </a:r>
          </a:p>
          <a:p>
            <a:pPr>
              <a:lnSpc>
                <a:spcPct val="80000"/>
              </a:lnSpc>
            </a:pPr>
            <a:r>
              <a:rPr lang="en-US" altLang="en-US" sz="2800"/>
              <a:t>Mammon is wealth or possessions that exert an evil influence or is a false object of worship and devotion. </a:t>
            </a:r>
          </a:p>
          <a:p>
            <a:pPr>
              <a:lnSpc>
                <a:spcPct val="80000"/>
              </a:lnSpc>
            </a:pPr>
            <a:r>
              <a:rPr lang="en-US" altLang="en-US" sz="2800"/>
              <a:t>Greed is one of Satan’s tools to blind to the spiritual and eternal. </a:t>
            </a:r>
          </a:p>
          <a:p>
            <a:pPr>
              <a:lnSpc>
                <a:spcPct val="80000"/>
              </a:lnSpc>
            </a:pPr>
            <a:endParaRPr lang="en-US" altLang="en-US" sz="2800"/>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B0D9BE7-91DE-40E1-8402-E5D70759D221}"/>
              </a:ext>
            </a:extLst>
          </p:cNvPr>
          <p:cNvSpPr>
            <a:spLocks noGrp="1" noChangeArrowheads="1"/>
          </p:cNvSpPr>
          <p:nvPr>
            <p:ph type="title"/>
          </p:nvPr>
        </p:nvSpPr>
        <p:spPr>
          <a:xfrm>
            <a:off x="671513" y="152400"/>
            <a:ext cx="10337800" cy="841375"/>
          </a:xfrm>
        </p:spPr>
        <p:txBody>
          <a:bodyPr/>
          <a:lstStyle/>
          <a:p>
            <a:pPr eaLnBrk="1" hangingPunct="1"/>
            <a:r>
              <a:rPr lang="en-US" altLang="en-US" sz="4800">
                <a:solidFill>
                  <a:srgbClr val="CC00FF"/>
                </a:solidFill>
              </a:rPr>
              <a:t>Greed </a:t>
            </a:r>
            <a:r>
              <a:rPr lang="en-US" altLang="en-US" sz="2400">
                <a:solidFill>
                  <a:srgbClr val="CC00FF"/>
                </a:solidFill>
              </a:rPr>
              <a:t>(covetousness)</a:t>
            </a:r>
            <a:r>
              <a:rPr lang="en-US" altLang="en-US" sz="4800">
                <a:solidFill>
                  <a:srgbClr val="CC00FF"/>
                </a:solidFill>
              </a:rPr>
              <a:t> Defined</a:t>
            </a:r>
          </a:p>
        </p:txBody>
      </p:sp>
      <p:sp>
        <p:nvSpPr>
          <p:cNvPr id="10243" name="Rectangle 3">
            <a:extLst>
              <a:ext uri="{FF2B5EF4-FFF2-40B4-BE49-F238E27FC236}">
                <a16:creationId xmlns:a16="http://schemas.microsoft.com/office/drawing/2014/main" id="{8735186B-C285-4451-94E2-BCE0D37DD883}"/>
              </a:ext>
            </a:extLst>
          </p:cNvPr>
          <p:cNvSpPr>
            <a:spLocks noGrp="1" noChangeArrowheads="1"/>
          </p:cNvSpPr>
          <p:nvPr>
            <p:ph type="body" idx="1"/>
          </p:nvPr>
        </p:nvSpPr>
        <p:spPr>
          <a:xfrm>
            <a:off x="0" y="1066800"/>
            <a:ext cx="9967913" cy="5029200"/>
          </a:xfrm>
        </p:spPr>
        <p:txBody>
          <a:bodyPr/>
          <a:lstStyle/>
          <a:p>
            <a:pPr eaLnBrk="1" hangingPunct="1">
              <a:lnSpc>
                <a:spcPct val="80000"/>
              </a:lnSpc>
            </a:pPr>
            <a:r>
              <a:rPr lang="en-US" altLang="en-US" sz="2800"/>
              <a:t>Greed is “an excessive desire to acquire or possess, as wealth, or power, beyond what one needs or deserves.” (AHD)</a:t>
            </a:r>
          </a:p>
          <a:p>
            <a:pPr eaLnBrk="1" hangingPunct="1">
              <a:lnSpc>
                <a:spcPct val="80000"/>
              </a:lnSpc>
            </a:pPr>
            <a:r>
              <a:rPr lang="en-US" altLang="en-US" sz="2800"/>
              <a:t>”We’re all born brave, trusting, and greedy, and most of us remain greedy.” Mignon Claughlin </a:t>
            </a:r>
          </a:p>
          <a:p>
            <a:pPr eaLnBrk="1" hangingPunct="1">
              <a:lnSpc>
                <a:spcPct val="80000"/>
              </a:lnSpc>
            </a:pPr>
            <a:r>
              <a:rPr lang="en-US" altLang="en-US" sz="2800"/>
              <a:t>Miserly Scrooge in </a:t>
            </a:r>
            <a:r>
              <a:rPr lang="en-US" altLang="en-US" sz="2800" i="1"/>
              <a:t>A Christmas Carol,</a:t>
            </a:r>
            <a:r>
              <a:rPr lang="en-US" altLang="en-US" sz="2800"/>
              <a:t> as an example, embodies greed in attitude as well as all that it cost him.   </a:t>
            </a:r>
          </a:p>
          <a:p>
            <a:pPr eaLnBrk="1" hangingPunct="1">
              <a:lnSpc>
                <a:spcPct val="80000"/>
              </a:lnSpc>
            </a:pPr>
            <a:r>
              <a:rPr lang="en-US" altLang="en-US" sz="2800"/>
              <a:t>Although many are greedy without being miserly, more than ever, our society has a problem distinguishing between needs and greeds. </a:t>
            </a:r>
          </a:p>
          <a:p>
            <a:pPr eaLnBrk="1" hangingPunct="1">
              <a:lnSpc>
                <a:spcPct val="80000"/>
              </a:lnSpc>
            </a:pPr>
            <a:r>
              <a:rPr lang="en-US" altLang="en-US" sz="2800"/>
              <a:t>Greed is a powerful blinder of one's spiritual sight and one of Satan's most powerful dark distortions.</a:t>
            </a:r>
          </a:p>
        </p:txBody>
      </p:sp>
      <p:pic>
        <p:nvPicPr>
          <p:cNvPr id="6148" name="Picture 4" descr="j0424464">
            <a:extLst>
              <a:ext uri="{FF2B5EF4-FFF2-40B4-BE49-F238E27FC236}">
                <a16:creationId xmlns:a16="http://schemas.microsoft.com/office/drawing/2014/main" id="{15796527-C671-4488-86BF-09CEEDC07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9313" y="1295400"/>
            <a:ext cx="20415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8" descr="scrooge 4">
            <a:extLst>
              <a:ext uri="{FF2B5EF4-FFF2-40B4-BE49-F238E27FC236}">
                <a16:creationId xmlns:a16="http://schemas.microsoft.com/office/drawing/2014/main" id="{3A3935A3-50BD-4300-84A2-A89F35198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1713" y="3581400"/>
            <a:ext cx="18256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2000" fill="hold"/>
                                        <p:tgtEl>
                                          <p:spTgt spid="6148"/>
                                        </p:tgtEl>
                                        <p:attrNameLst>
                                          <p:attrName>ppt_w</p:attrName>
                                        </p:attrNameLst>
                                      </p:cBhvr>
                                      <p:tavLst>
                                        <p:tav tm="0">
                                          <p:val>
                                            <p:fltVal val="0"/>
                                          </p:val>
                                        </p:tav>
                                        <p:tav tm="100000">
                                          <p:val>
                                            <p:strVal val="#ppt_w"/>
                                          </p:val>
                                        </p:tav>
                                      </p:tavLst>
                                    </p:anim>
                                    <p:anim calcmode="lin" valueType="num">
                                      <p:cBhvr>
                                        <p:cTn id="8" dur="2000" fill="hold"/>
                                        <p:tgtEl>
                                          <p:spTgt spid="6148"/>
                                        </p:tgtEl>
                                        <p:attrNameLst>
                                          <p:attrName>ppt_h</p:attrName>
                                        </p:attrNameLst>
                                      </p:cBhvr>
                                      <p:tavLst>
                                        <p:tav tm="0">
                                          <p:val>
                                            <p:fltVal val="0"/>
                                          </p:val>
                                        </p:tav>
                                        <p:tav tm="100000">
                                          <p:val>
                                            <p:strVal val="#ppt_h"/>
                                          </p:val>
                                        </p:tav>
                                      </p:tavLst>
                                    </p:anim>
                                    <p:animEffect transition="in" filter="fade">
                                      <p:cBhvr>
                                        <p:cTn id="9" dur="2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E80BAA8-9152-477F-A3B8-E675FDA68BF2}"/>
              </a:ext>
            </a:extLst>
          </p:cNvPr>
          <p:cNvSpPr>
            <a:spLocks noGrp="1" noChangeArrowheads="1"/>
          </p:cNvSpPr>
          <p:nvPr>
            <p:ph type="title"/>
          </p:nvPr>
        </p:nvSpPr>
        <p:spPr>
          <a:xfrm>
            <a:off x="900113" y="0"/>
            <a:ext cx="10336212" cy="841375"/>
          </a:xfrm>
        </p:spPr>
        <p:txBody>
          <a:bodyPr/>
          <a:lstStyle/>
          <a:p>
            <a:pPr eaLnBrk="1" hangingPunct="1"/>
            <a:r>
              <a:rPr lang="en-US" altLang="en-US"/>
              <a:t>Greed Defined</a:t>
            </a:r>
          </a:p>
        </p:txBody>
      </p:sp>
      <p:pic>
        <p:nvPicPr>
          <p:cNvPr id="12291" name="Picture 4" descr="j0293472">
            <a:extLst>
              <a:ext uri="{FF2B5EF4-FFF2-40B4-BE49-F238E27FC236}">
                <a16:creationId xmlns:a16="http://schemas.microsoft.com/office/drawing/2014/main" id="{A43EBE25-0D00-49EB-8A8A-9AA5E3F5C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313" y="0"/>
            <a:ext cx="318452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a:extLst>
              <a:ext uri="{FF2B5EF4-FFF2-40B4-BE49-F238E27FC236}">
                <a16:creationId xmlns:a16="http://schemas.microsoft.com/office/drawing/2014/main" id="{B550F68B-3937-4040-9F01-964A30700C0D}"/>
              </a:ext>
            </a:extLst>
          </p:cNvPr>
          <p:cNvSpPr>
            <a:spLocks noGrp="1" noChangeArrowheads="1"/>
          </p:cNvSpPr>
          <p:nvPr>
            <p:ph type="body" idx="1"/>
          </p:nvPr>
        </p:nvSpPr>
        <p:spPr>
          <a:xfrm>
            <a:off x="0" y="914400"/>
            <a:ext cx="9967913" cy="5943600"/>
          </a:xfrm>
        </p:spPr>
        <p:txBody>
          <a:bodyPr/>
          <a:lstStyle/>
          <a:p>
            <a:pPr eaLnBrk="1" hangingPunct="1">
              <a:lnSpc>
                <a:spcPct val="80000"/>
              </a:lnSpc>
            </a:pPr>
            <a:r>
              <a:rPr lang="en-US" altLang="en-US" sz="2300" b="1">
                <a:solidFill>
                  <a:srgbClr val="CC00FF"/>
                </a:solidFill>
              </a:rPr>
              <a:t>Greed is the desire or longing for something that creates a willingness to do whatever is required to acquire the object of desire.</a:t>
            </a:r>
            <a:r>
              <a:rPr lang="en-US" altLang="en-US" sz="2300"/>
              <a:t>  (More than $, envy, power, joke)</a:t>
            </a:r>
          </a:p>
          <a:p>
            <a:pPr lvl="1" eaLnBrk="1" hangingPunct="1">
              <a:lnSpc>
                <a:spcPct val="80000"/>
              </a:lnSpc>
            </a:pPr>
            <a:r>
              <a:rPr lang="en-US" altLang="en-US" sz="2300"/>
              <a:t>The object of desire can be power, fame, even sexual gratification (eg King David regarding Bathsheba); but it is most often money and material possessions.   </a:t>
            </a:r>
          </a:p>
          <a:p>
            <a:pPr eaLnBrk="1" hangingPunct="1">
              <a:lnSpc>
                <a:spcPct val="80000"/>
              </a:lnSpc>
            </a:pPr>
            <a:r>
              <a:rPr lang="en-US" altLang="en-US" sz="2300">
                <a:solidFill>
                  <a:srgbClr val="CC00FF"/>
                </a:solidFill>
              </a:rPr>
              <a:t>Greed, in short, is </a:t>
            </a:r>
            <a:r>
              <a:rPr lang="en-US" altLang="en-US" sz="2300" b="1">
                <a:solidFill>
                  <a:srgbClr val="CC00FF"/>
                </a:solidFill>
              </a:rPr>
              <a:t>idolatry</a:t>
            </a:r>
            <a:r>
              <a:rPr lang="en-US" altLang="en-US" sz="2300"/>
              <a:t> (See Col 3:5-6). </a:t>
            </a:r>
          </a:p>
          <a:p>
            <a:pPr lvl="1" eaLnBrk="1" hangingPunct="1">
              <a:lnSpc>
                <a:spcPct val="80000"/>
              </a:lnSpc>
            </a:pPr>
            <a:r>
              <a:rPr lang="en-US" altLang="en-US" sz="2300"/>
              <a:t>It puts God’s plan and direction for life on hold for one’s own desire.  </a:t>
            </a:r>
          </a:p>
          <a:p>
            <a:pPr lvl="1" eaLnBrk="1" hangingPunct="1">
              <a:lnSpc>
                <a:spcPct val="80000"/>
              </a:lnSpc>
            </a:pPr>
            <a:r>
              <a:rPr lang="en-US" altLang="en-US" sz="2300"/>
              <a:t>Greed grows like a cancer in the human heart. </a:t>
            </a:r>
          </a:p>
          <a:p>
            <a:pPr lvl="1" eaLnBrk="1" hangingPunct="1">
              <a:lnSpc>
                <a:spcPct val="80000"/>
              </a:lnSpc>
            </a:pPr>
            <a:r>
              <a:rPr lang="en-US" altLang="en-US" sz="2300"/>
              <a:t>Ultimately, greed robs one of their life and that which they value most.  </a:t>
            </a:r>
          </a:p>
          <a:p>
            <a:pPr lvl="1" eaLnBrk="1" hangingPunct="1">
              <a:lnSpc>
                <a:spcPct val="80000"/>
              </a:lnSpc>
            </a:pPr>
            <a:r>
              <a:rPr lang="en-US" altLang="en-US" sz="2300"/>
              <a:t>Greed, which grows out of coveting, is never satisfied.  </a:t>
            </a:r>
          </a:p>
          <a:p>
            <a:pPr lvl="1" eaLnBrk="1" hangingPunct="1">
              <a:lnSpc>
                <a:spcPct val="80000"/>
              </a:lnSpc>
            </a:pPr>
            <a:r>
              <a:rPr lang="en-US" altLang="en-US" sz="2300"/>
              <a:t>The attitude of greed is more, more, and more – never content or satisfied.  </a:t>
            </a:r>
          </a:p>
          <a:p>
            <a:pPr lvl="1" eaLnBrk="1" hangingPunct="1">
              <a:lnSpc>
                <a:spcPct val="80000"/>
              </a:lnSpc>
            </a:pPr>
            <a:r>
              <a:rPr lang="en-US" altLang="en-US" sz="2300"/>
              <a:t>Greed causes one to compromise their values and priorities.   God moves down as something else moves up.</a:t>
            </a:r>
          </a:p>
        </p:txBody>
      </p:sp>
      <p:pic>
        <p:nvPicPr>
          <p:cNvPr id="12293" name="Picture 8" descr="greed blinds">
            <a:extLst>
              <a:ext uri="{FF2B5EF4-FFF2-40B4-BE49-F238E27FC236}">
                <a16:creationId xmlns:a16="http://schemas.microsoft.com/office/drawing/2014/main" id="{4066D1B8-D510-4E4C-A9DA-889C10E0D99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5913" y="2909888"/>
            <a:ext cx="2955925"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500" fill="hold"/>
                                        <p:tgtEl>
                                          <p:spTgt spid="71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1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171">
                                            <p:txEl>
                                              <p:pRg st="0" end="0"/>
                                            </p:txEl>
                                          </p:spTgt>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p:cTn id="13" dur="500" fill="hold"/>
                                        <p:tgtEl>
                                          <p:spTgt spid="717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171">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171">
                                            <p:txEl>
                                              <p:pRg st="1" end="1"/>
                                            </p:txEl>
                                          </p:spTgt>
                                        </p:tgtEl>
                                      </p:cBhvr>
                                    </p:animEffect>
                                  </p:childTnLst>
                                </p:cTn>
                              </p:par>
                            </p:childTnLst>
                          </p:cTn>
                        </p:par>
                        <p:par>
                          <p:cTn id="16" fill="hold" nodeType="afterGroup">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p:cTn id="19" dur="500" fill="hold"/>
                                        <p:tgtEl>
                                          <p:spTgt spid="717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171">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171">
                                            <p:txEl>
                                              <p:pRg st="2" end="2"/>
                                            </p:txEl>
                                          </p:spTgt>
                                        </p:tgtEl>
                                      </p:cBhvr>
                                    </p:animEffect>
                                  </p:childTnLst>
                                </p:cTn>
                              </p:par>
                            </p:childTnLst>
                          </p:cTn>
                        </p:par>
                        <p:par>
                          <p:cTn id="22" fill="hold" nodeType="afterGroup">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p:cTn id="25" dur="500" fill="hold"/>
                                        <p:tgtEl>
                                          <p:spTgt spid="7171">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171">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171">
                                            <p:txEl>
                                              <p:pRg st="3" end="3"/>
                                            </p:txEl>
                                          </p:spTgt>
                                        </p:tgtEl>
                                      </p:cBhvr>
                                    </p:animEffect>
                                  </p:childTnLst>
                                </p:cTn>
                              </p:par>
                            </p:childTnLst>
                          </p:cTn>
                        </p:par>
                        <p:par>
                          <p:cTn id="28" fill="hold" nodeType="afterGroup">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p:cTn id="31" dur="500" fill="hold"/>
                                        <p:tgtEl>
                                          <p:spTgt spid="717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171">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171">
                                            <p:txEl>
                                              <p:pRg st="4" end="4"/>
                                            </p:txEl>
                                          </p:spTgt>
                                        </p:tgtEl>
                                      </p:cBhvr>
                                    </p:animEffect>
                                  </p:childTnLst>
                                </p:cTn>
                              </p:par>
                            </p:childTnLst>
                          </p:cTn>
                        </p:par>
                        <p:par>
                          <p:cTn id="34" fill="hold" nodeType="afterGroup">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p:cTn id="37" dur="500" fill="hold"/>
                                        <p:tgtEl>
                                          <p:spTgt spid="7171">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171">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171">
                                            <p:txEl>
                                              <p:pRg st="5" end="5"/>
                                            </p:txEl>
                                          </p:spTgt>
                                        </p:tgtEl>
                                      </p:cBhvr>
                                    </p:animEffect>
                                  </p:childTnLst>
                                </p:cTn>
                              </p:par>
                            </p:childTnLst>
                          </p:cTn>
                        </p:par>
                        <p:par>
                          <p:cTn id="40" fill="hold" nodeType="afterGroup">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anim calcmode="lin" valueType="num">
                                      <p:cBhvr>
                                        <p:cTn id="43" dur="500" fill="hold"/>
                                        <p:tgtEl>
                                          <p:spTgt spid="7171">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7171">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7171">
                                            <p:txEl>
                                              <p:pRg st="6" end="6"/>
                                            </p:txEl>
                                          </p:spTgt>
                                        </p:tgtEl>
                                      </p:cBhvr>
                                    </p:animEffect>
                                  </p:childTnLst>
                                </p:cTn>
                              </p:par>
                            </p:childTnLst>
                          </p:cTn>
                        </p:par>
                        <p:par>
                          <p:cTn id="46" fill="hold" nodeType="afterGroup">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7171">
                                            <p:txEl>
                                              <p:pRg st="7" end="7"/>
                                            </p:txEl>
                                          </p:spTgt>
                                        </p:tgtEl>
                                        <p:attrNameLst>
                                          <p:attrName>style.visibility</p:attrName>
                                        </p:attrNameLst>
                                      </p:cBhvr>
                                      <p:to>
                                        <p:strVal val="visible"/>
                                      </p:to>
                                    </p:set>
                                    <p:anim calcmode="lin" valueType="num">
                                      <p:cBhvr>
                                        <p:cTn id="49" dur="500" fill="hold"/>
                                        <p:tgtEl>
                                          <p:spTgt spid="7171">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7171">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7171">
                                            <p:txEl>
                                              <p:pRg st="7" end="7"/>
                                            </p:txEl>
                                          </p:spTgt>
                                        </p:tgtEl>
                                      </p:cBhvr>
                                    </p:animEffect>
                                  </p:childTnLst>
                                </p:cTn>
                              </p:par>
                            </p:childTnLst>
                          </p:cTn>
                        </p:par>
                        <p:par>
                          <p:cTn id="52" fill="hold" nodeType="afterGroup">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7171">
                                            <p:txEl>
                                              <p:pRg st="8" end="8"/>
                                            </p:txEl>
                                          </p:spTgt>
                                        </p:tgtEl>
                                        <p:attrNameLst>
                                          <p:attrName>style.visibility</p:attrName>
                                        </p:attrNameLst>
                                      </p:cBhvr>
                                      <p:to>
                                        <p:strVal val="visible"/>
                                      </p:to>
                                    </p:set>
                                    <p:anim calcmode="lin" valueType="num">
                                      <p:cBhvr>
                                        <p:cTn id="55" dur="500" fill="hold"/>
                                        <p:tgtEl>
                                          <p:spTgt spid="7171">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7171">
                                            <p:txEl>
                                              <p:pRg st="8" end="8"/>
                                            </p:txEl>
                                          </p:spTgt>
                                        </p:tgtEl>
                                        <p:attrNameLst>
                                          <p:attrName>ppt_h</p:attrName>
                                        </p:attrNameLst>
                                      </p:cBhvr>
                                      <p:tavLst>
                                        <p:tav tm="0">
                                          <p:val>
                                            <p:fltVal val="0"/>
                                          </p:val>
                                        </p:tav>
                                        <p:tav tm="100000">
                                          <p:val>
                                            <p:strVal val="#ppt_h"/>
                                          </p:val>
                                        </p:tav>
                                      </p:tavLst>
                                    </p:anim>
                                    <p:animEffect transition="in" filter="fade">
                                      <p:cBhvr>
                                        <p:cTn id="57"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41F822A-EE05-4DBA-A1D2-B1B929AA5015}"/>
              </a:ext>
            </a:extLst>
          </p:cNvPr>
          <p:cNvSpPr>
            <a:spLocks noGrp="1" noChangeArrowheads="1"/>
          </p:cNvSpPr>
          <p:nvPr>
            <p:ph type="title"/>
          </p:nvPr>
        </p:nvSpPr>
        <p:spPr/>
        <p:txBody>
          <a:bodyPr/>
          <a:lstStyle/>
          <a:p>
            <a:pPr eaLnBrk="1" hangingPunct="1"/>
            <a:r>
              <a:rPr lang="en-US" altLang="en-US"/>
              <a:t>Greed Defined</a:t>
            </a:r>
          </a:p>
        </p:txBody>
      </p:sp>
      <p:sp>
        <p:nvSpPr>
          <p:cNvPr id="8195" name="Rectangle 3">
            <a:extLst>
              <a:ext uri="{FF2B5EF4-FFF2-40B4-BE49-F238E27FC236}">
                <a16:creationId xmlns:a16="http://schemas.microsoft.com/office/drawing/2014/main" id="{8A38970A-A683-49CA-B9A3-E1F7B9857696}"/>
              </a:ext>
            </a:extLst>
          </p:cNvPr>
          <p:cNvSpPr>
            <a:spLocks noGrp="1" noChangeArrowheads="1"/>
          </p:cNvSpPr>
          <p:nvPr>
            <p:ph type="body" idx="1"/>
          </p:nvPr>
        </p:nvSpPr>
        <p:spPr>
          <a:xfrm>
            <a:off x="0" y="1143000"/>
            <a:ext cx="9129713" cy="5715000"/>
          </a:xfrm>
        </p:spPr>
        <p:txBody>
          <a:bodyPr/>
          <a:lstStyle/>
          <a:p>
            <a:pPr eaLnBrk="1" hangingPunct="1">
              <a:lnSpc>
                <a:spcPct val="80000"/>
              </a:lnSpc>
            </a:pPr>
            <a:r>
              <a:rPr lang="en-US" altLang="en-US" sz="2800">
                <a:solidFill>
                  <a:srgbClr val="CC00FF"/>
                </a:solidFill>
              </a:rPr>
              <a:t>There is nothing immoral about wanting success. </a:t>
            </a:r>
          </a:p>
          <a:p>
            <a:pPr eaLnBrk="1" hangingPunct="1">
              <a:lnSpc>
                <a:spcPct val="80000"/>
              </a:lnSpc>
            </a:pPr>
            <a:r>
              <a:rPr lang="en-US" altLang="en-US" sz="2800"/>
              <a:t>Solomon is full of advice on how to achieve success, especially in Proverbs.  </a:t>
            </a:r>
          </a:p>
          <a:p>
            <a:pPr eaLnBrk="1" hangingPunct="1">
              <a:lnSpc>
                <a:spcPct val="80000"/>
              </a:lnSpc>
            </a:pPr>
            <a:r>
              <a:rPr lang="en-US" altLang="en-US" sz="2800"/>
              <a:t>Wanting success can become immoral when desire is overtaken by greed, or the willingness to do anything, instead of applying labor and diligence.    </a:t>
            </a:r>
          </a:p>
          <a:p>
            <a:pPr eaLnBrk="1" hangingPunct="1">
              <a:lnSpc>
                <a:spcPct val="80000"/>
              </a:lnSpc>
            </a:pPr>
            <a:r>
              <a:rPr lang="en-US" altLang="en-US" sz="2800"/>
              <a:t>Greed’s nature is insidious,                      and it easily grows.  </a:t>
            </a:r>
          </a:p>
          <a:p>
            <a:pPr lvl="1" eaLnBrk="1" hangingPunct="1">
              <a:lnSpc>
                <a:spcPct val="80000"/>
              </a:lnSpc>
            </a:pPr>
            <a:r>
              <a:rPr lang="en-US" altLang="en-US"/>
              <a:t>One cannot change its nature.  </a:t>
            </a:r>
          </a:p>
          <a:p>
            <a:pPr lvl="1" eaLnBrk="1" hangingPunct="1">
              <a:lnSpc>
                <a:spcPct val="80000"/>
              </a:lnSpc>
            </a:pPr>
            <a:r>
              <a:rPr lang="en-US" altLang="en-US"/>
              <a:t>Eg the scorpion and the frog</a:t>
            </a:r>
          </a:p>
          <a:p>
            <a:pPr lvl="1" eaLnBrk="1" hangingPunct="1">
              <a:lnSpc>
                <a:spcPct val="80000"/>
              </a:lnSpc>
            </a:pPr>
            <a:r>
              <a:rPr lang="en-US" altLang="en-US"/>
              <a:t>The nature of greed is similar in                      that in the end it always stings its victim.</a:t>
            </a:r>
          </a:p>
        </p:txBody>
      </p:sp>
      <p:pic>
        <p:nvPicPr>
          <p:cNvPr id="8196" name="Picture 4" descr="MPj04384900000[1]">
            <a:extLst>
              <a:ext uri="{FF2B5EF4-FFF2-40B4-BE49-F238E27FC236}">
                <a16:creationId xmlns:a16="http://schemas.microsoft.com/office/drawing/2014/main" id="{86623118-3E96-46A9-AEC8-FD0286CEB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6988" y="533400"/>
            <a:ext cx="3336925"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MCj03255480000[1]">
            <a:extLst>
              <a:ext uri="{FF2B5EF4-FFF2-40B4-BE49-F238E27FC236}">
                <a16:creationId xmlns:a16="http://schemas.microsoft.com/office/drawing/2014/main" id="{1204955B-B4ED-49A7-BCB5-D7445C51F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907713" y="533400"/>
            <a:ext cx="12541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9" descr="Scorpion-and-the-Frog__1492350684_116_202_36_43">
            <a:extLst>
              <a:ext uri="{FF2B5EF4-FFF2-40B4-BE49-F238E27FC236}">
                <a16:creationId xmlns:a16="http://schemas.microsoft.com/office/drawing/2014/main" id="{832DD3CC-E7EB-45D5-975B-6AAE60530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4238" y="3103563"/>
            <a:ext cx="3773487" cy="3125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Scale>
                                      <p:cBhvr>
                                        <p:cTn id="7" dur="1000" decel="50000" fill="hold">
                                          <p:stCondLst>
                                            <p:cond delay="0"/>
                                          </p:stCondLst>
                                        </p:cTn>
                                        <p:tgtEl>
                                          <p:spTgt spid="819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195">
                                            <p:txEl>
                                              <p:pRg st="0" end="0"/>
                                            </p:txEl>
                                          </p:spTgt>
                                        </p:tgtEl>
                                        <p:attrNameLst>
                                          <p:attrName>ppt_x</p:attrName>
                                          <p:attrName>ppt_y</p:attrName>
                                        </p:attrNameLst>
                                      </p:cBhvr>
                                    </p:animMotion>
                                    <p:animEffect transition="in" filter="fade">
                                      <p:cBhvr>
                                        <p:cTn id="9" dur="1000"/>
                                        <p:tgtEl>
                                          <p:spTgt spid="8195">
                                            <p:txEl>
                                              <p:pRg st="0" end="0"/>
                                            </p:txEl>
                                          </p:spTgt>
                                        </p:tgtEl>
                                      </p:cBhvr>
                                    </p:animEffect>
                                  </p:childTnLst>
                                </p:cTn>
                              </p:par>
                            </p:childTnLst>
                          </p:cTn>
                        </p:par>
                        <p:par>
                          <p:cTn id="10" fill="hold" nodeType="afterGroup">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Scale>
                                      <p:cBhvr>
                                        <p:cTn id="13" dur="1000" decel="50000" fill="hold">
                                          <p:stCondLst>
                                            <p:cond delay="0"/>
                                          </p:stCondLst>
                                        </p:cTn>
                                        <p:tgtEl>
                                          <p:spTgt spid="819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8195">
                                            <p:txEl>
                                              <p:pRg st="1" end="1"/>
                                            </p:txEl>
                                          </p:spTgt>
                                        </p:tgtEl>
                                        <p:attrNameLst>
                                          <p:attrName>ppt_x</p:attrName>
                                          <p:attrName>ppt_y</p:attrName>
                                        </p:attrNameLst>
                                      </p:cBhvr>
                                    </p:animMotion>
                                    <p:animEffect transition="in" filter="fade">
                                      <p:cBhvr>
                                        <p:cTn id="15" dur="1000"/>
                                        <p:tgtEl>
                                          <p:spTgt spid="8195">
                                            <p:txEl>
                                              <p:pRg st="1" end="1"/>
                                            </p:txEl>
                                          </p:spTgt>
                                        </p:tgtEl>
                                      </p:cBhvr>
                                    </p:animEffect>
                                  </p:childTnLst>
                                </p:cTn>
                              </p:par>
                            </p:childTnLst>
                          </p:cTn>
                        </p:par>
                        <p:par>
                          <p:cTn id="16" fill="hold" nodeType="afterGroup">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Scale>
                                      <p:cBhvr>
                                        <p:cTn id="19" dur="1000" decel="50000" fill="hold">
                                          <p:stCondLst>
                                            <p:cond delay="0"/>
                                          </p:stCondLst>
                                        </p:cTn>
                                        <p:tgtEl>
                                          <p:spTgt spid="8195">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8195">
                                            <p:txEl>
                                              <p:pRg st="2" end="2"/>
                                            </p:txEl>
                                          </p:spTgt>
                                        </p:tgtEl>
                                        <p:attrNameLst>
                                          <p:attrName>ppt_x</p:attrName>
                                          <p:attrName>ppt_y</p:attrName>
                                        </p:attrNameLst>
                                      </p:cBhvr>
                                    </p:animMotion>
                                    <p:animEffect transition="in" filter="fade">
                                      <p:cBhvr>
                                        <p:cTn id="21" dur="1000"/>
                                        <p:tgtEl>
                                          <p:spTgt spid="8195">
                                            <p:txEl>
                                              <p:pRg st="2" end="2"/>
                                            </p:txEl>
                                          </p:spTgt>
                                        </p:tgtEl>
                                      </p:cBhvr>
                                    </p:animEffect>
                                  </p:childTnLst>
                                </p:cTn>
                              </p:par>
                            </p:childTnLst>
                          </p:cTn>
                        </p:par>
                        <p:par>
                          <p:cTn id="22" fill="hold" nodeType="afterGroup">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Scale>
                                      <p:cBhvr>
                                        <p:cTn id="25" dur="1000" decel="50000" fill="hold">
                                          <p:stCondLst>
                                            <p:cond delay="0"/>
                                          </p:stCondLst>
                                        </p:cTn>
                                        <p:tgtEl>
                                          <p:spTgt spid="8195">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8195">
                                            <p:txEl>
                                              <p:pRg st="3" end="3"/>
                                            </p:txEl>
                                          </p:spTgt>
                                        </p:tgtEl>
                                        <p:attrNameLst>
                                          <p:attrName>ppt_x</p:attrName>
                                          <p:attrName>ppt_y</p:attrName>
                                        </p:attrNameLst>
                                      </p:cBhvr>
                                    </p:animMotion>
                                    <p:animEffect transition="in" filter="fade">
                                      <p:cBhvr>
                                        <p:cTn id="27" dur="1000"/>
                                        <p:tgtEl>
                                          <p:spTgt spid="8195">
                                            <p:txEl>
                                              <p:pRg st="3" end="3"/>
                                            </p:txEl>
                                          </p:spTgt>
                                        </p:tgtEl>
                                      </p:cBhvr>
                                    </p:animEffect>
                                  </p:childTnLst>
                                </p:cTn>
                              </p:par>
                            </p:childTnLst>
                          </p:cTn>
                        </p:par>
                        <p:par>
                          <p:cTn id="28" fill="hold" nodeType="afterGroup">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Scale>
                                      <p:cBhvr>
                                        <p:cTn id="31" dur="1000" decel="50000" fill="hold">
                                          <p:stCondLst>
                                            <p:cond delay="0"/>
                                          </p:stCondLst>
                                        </p:cTn>
                                        <p:tgtEl>
                                          <p:spTgt spid="8195">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8195">
                                            <p:txEl>
                                              <p:pRg st="4" end="4"/>
                                            </p:txEl>
                                          </p:spTgt>
                                        </p:tgtEl>
                                        <p:attrNameLst>
                                          <p:attrName>ppt_x</p:attrName>
                                          <p:attrName>ppt_y</p:attrName>
                                        </p:attrNameLst>
                                      </p:cBhvr>
                                    </p:animMotion>
                                    <p:animEffect transition="in" filter="fade">
                                      <p:cBhvr>
                                        <p:cTn id="33" dur="1000"/>
                                        <p:tgtEl>
                                          <p:spTgt spid="8195">
                                            <p:txEl>
                                              <p:pRg st="4" end="4"/>
                                            </p:txEl>
                                          </p:spTgt>
                                        </p:tgtEl>
                                      </p:cBhvr>
                                    </p:animEffect>
                                  </p:childTnLst>
                                </p:cTn>
                              </p:par>
                            </p:childTnLst>
                          </p:cTn>
                        </p:par>
                        <p:par>
                          <p:cTn id="34" fill="hold" nodeType="afterGroup">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Scale>
                                      <p:cBhvr>
                                        <p:cTn id="37" dur="1000" decel="50000" fill="hold">
                                          <p:stCondLst>
                                            <p:cond delay="0"/>
                                          </p:stCondLst>
                                        </p:cTn>
                                        <p:tgtEl>
                                          <p:spTgt spid="8195">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8195">
                                            <p:txEl>
                                              <p:pRg st="5" end="5"/>
                                            </p:txEl>
                                          </p:spTgt>
                                        </p:tgtEl>
                                        <p:attrNameLst>
                                          <p:attrName>ppt_x</p:attrName>
                                          <p:attrName>ppt_y</p:attrName>
                                        </p:attrNameLst>
                                      </p:cBhvr>
                                    </p:animMotion>
                                    <p:animEffect transition="in" filter="fade">
                                      <p:cBhvr>
                                        <p:cTn id="39" dur="1000"/>
                                        <p:tgtEl>
                                          <p:spTgt spid="8195">
                                            <p:txEl>
                                              <p:pRg st="5" end="5"/>
                                            </p:txEl>
                                          </p:spTgt>
                                        </p:tgtEl>
                                      </p:cBhvr>
                                    </p:animEffect>
                                  </p:childTnLst>
                                </p:cTn>
                              </p:par>
                            </p:childTnLst>
                          </p:cTn>
                        </p:par>
                        <p:par>
                          <p:cTn id="40" fill="hold" nodeType="afterGroup">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animScale>
                                      <p:cBhvr>
                                        <p:cTn id="43" dur="1000" decel="50000" fill="hold">
                                          <p:stCondLst>
                                            <p:cond delay="0"/>
                                          </p:stCondLst>
                                        </p:cTn>
                                        <p:tgtEl>
                                          <p:spTgt spid="8195">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8195">
                                            <p:txEl>
                                              <p:pRg st="6" end="6"/>
                                            </p:txEl>
                                          </p:spTgt>
                                        </p:tgtEl>
                                        <p:attrNameLst>
                                          <p:attrName>ppt_x</p:attrName>
                                          <p:attrName>ppt_y</p:attrName>
                                        </p:attrNameLst>
                                      </p:cBhvr>
                                    </p:animMotion>
                                    <p:animEffect transition="in" filter="fade">
                                      <p:cBhvr>
                                        <p:cTn id="45" dur="1000"/>
                                        <p:tgtEl>
                                          <p:spTgt spid="8195">
                                            <p:txEl>
                                              <p:pRg st="6" end="6"/>
                                            </p:txEl>
                                          </p:spTgt>
                                        </p:tgtEl>
                                      </p:cBhvr>
                                    </p:animEffect>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8196"/>
                                        </p:tgtEl>
                                        <p:attrNameLst>
                                          <p:attrName>style.visibility</p:attrName>
                                        </p:attrNameLst>
                                      </p:cBhvr>
                                      <p:to>
                                        <p:strVal val="visible"/>
                                      </p:to>
                                    </p:set>
                                    <p:animEffect transition="in" filter="fade">
                                      <p:cBhvr>
                                        <p:cTn id="49" dur="3000"/>
                                        <p:tgtEl>
                                          <p:spTgt spid="8196"/>
                                        </p:tgtEl>
                                      </p:cBhvr>
                                    </p:animEffect>
                                    <p:anim calcmode="lin" valueType="num">
                                      <p:cBhvr>
                                        <p:cTn id="50" dur="3000" fill="hold"/>
                                        <p:tgtEl>
                                          <p:spTgt spid="8196"/>
                                        </p:tgtEl>
                                        <p:attrNameLst>
                                          <p:attrName>ppt_x</p:attrName>
                                        </p:attrNameLst>
                                      </p:cBhvr>
                                      <p:tavLst>
                                        <p:tav tm="0">
                                          <p:val>
                                            <p:strVal val="#ppt_x"/>
                                          </p:val>
                                        </p:tav>
                                        <p:tav tm="100000">
                                          <p:val>
                                            <p:strVal val="#ppt_x"/>
                                          </p:val>
                                        </p:tav>
                                      </p:tavLst>
                                    </p:anim>
                                    <p:anim calcmode="lin" valueType="num">
                                      <p:cBhvr>
                                        <p:cTn id="51" dur="3000" fill="hold"/>
                                        <p:tgtEl>
                                          <p:spTgt spid="8196"/>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10000"/>
                            </p:stCondLst>
                            <p:childTnLst>
                              <p:par>
                                <p:cTn id="53" presetID="42" presetClass="entr" presetSubtype="0" fill="hold" nodeType="afterEffect">
                                  <p:stCondLst>
                                    <p:cond delay="0"/>
                                  </p:stCondLst>
                                  <p:childTnLst>
                                    <p:set>
                                      <p:cBhvr>
                                        <p:cTn id="54" dur="1" fill="hold">
                                          <p:stCondLst>
                                            <p:cond delay="0"/>
                                          </p:stCondLst>
                                        </p:cTn>
                                        <p:tgtEl>
                                          <p:spTgt spid="8197"/>
                                        </p:tgtEl>
                                        <p:attrNameLst>
                                          <p:attrName>style.visibility</p:attrName>
                                        </p:attrNameLst>
                                      </p:cBhvr>
                                      <p:to>
                                        <p:strVal val="visible"/>
                                      </p:to>
                                    </p:set>
                                    <p:animEffect transition="in" filter="fade">
                                      <p:cBhvr>
                                        <p:cTn id="55" dur="3000"/>
                                        <p:tgtEl>
                                          <p:spTgt spid="8197"/>
                                        </p:tgtEl>
                                      </p:cBhvr>
                                    </p:animEffect>
                                    <p:anim calcmode="lin" valueType="num">
                                      <p:cBhvr>
                                        <p:cTn id="56" dur="3000" fill="hold"/>
                                        <p:tgtEl>
                                          <p:spTgt spid="8197"/>
                                        </p:tgtEl>
                                        <p:attrNameLst>
                                          <p:attrName>ppt_x</p:attrName>
                                        </p:attrNameLst>
                                      </p:cBhvr>
                                      <p:tavLst>
                                        <p:tav tm="0">
                                          <p:val>
                                            <p:strVal val="#ppt_x"/>
                                          </p:val>
                                        </p:tav>
                                        <p:tav tm="100000">
                                          <p:val>
                                            <p:strVal val="#ppt_x"/>
                                          </p:val>
                                        </p:tav>
                                      </p:tavLst>
                                    </p:anim>
                                    <p:anim calcmode="lin" valueType="num">
                                      <p:cBhvr>
                                        <p:cTn id="57" dur="3000" fill="hold"/>
                                        <p:tgtEl>
                                          <p:spTgt spid="8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9784601-B682-4190-B33C-508AB2CD5BA4}"/>
              </a:ext>
            </a:extLst>
          </p:cNvPr>
          <p:cNvSpPr>
            <a:spLocks noGrp="1" noChangeArrowheads="1"/>
          </p:cNvSpPr>
          <p:nvPr>
            <p:ph type="title"/>
          </p:nvPr>
        </p:nvSpPr>
        <p:spPr>
          <a:xfrm>
            <a:off x="366713" y="225425"/>
            <a:ext cx="11249025" cy="841375"/>
          </a:xfrm>
        </p:spPr>
        <p:txBody>
          <a:bodyPr/>
          <a:lstStyle/>
          <a:p>
            <a:pPr eaLnBrk="1" hangingPunct="1"/>
            <a:r>
              <a:rPr lang="en-US" altLang="en-US" sz="3600" b="1"/>
              <a:t>The Results of Greed:  </a:t>
            </a:r>
            <a:br>
              <a:rPr lang="en-US" altLang="en-US" sz="3600" b="1"/>
            </a:br>
            <a:r>
              <a:rPr lang="en-US" altLang="en-US" sz="3600" b="1">
                <a:solidFill>
                  <a:srgbClr val="CC00FF"/>
                </a:solidFill>
              </a:rPr>
              <a:t>What Greed Steals From Its Victims</a:t>
            </a:r>
          </a:p>
        </p:txBody>
      </p:sp>
      <p:sp>
        <p:nvSpPr>
          <p:cNvPr id="9219" name="Rectangle 3">
            <a:extLst>
              <a:ext uri="{FF2B5EF4-FFF2-40B4-BE49-F238E27FC236}">
                <a16:creationId xmlns:a16="http://schemas.microsoft.com/office/drawing/2014/main" id="{888C113D-9DA1-4701-8566-0EE93FB73513}"/>
              </a:ext>
            </a:extLst>
          </p:cNvPr>
          <p:cNvSpPr>
            <a:spLocks noGrp="1" noChangeArrowheads="1"/>
          </p:cNvSpPr>
          <p:nvPr>
            <p:ph type="body" idx="1"/>
          </p:nvPr>
        </p:nvSpPr>
        <p:spPr>
          <a:xfrm>
            <a:off x="0" y="1219200"/>
            <a:ext cx="12161838" cy="5638800"/>
          </a:xfrm>
        </p:spPr>
        <p:txBody>
          <a:bodyPr/>
          <a:lstStyle/>
          <a:p>
            <a:pPr eaLnBrk="1" hangingPunct="1">
              <a:lnSpc>
                <a:spcPct val="80000"/>
              </a:lnSpc>
            </a:pPr>
            <a:r>
              <a:rPr lang="en-US" altLang="en-US" sz="2400" b="1" u="sng">
                <a:solidFill>
                  <a:srgbClr val="CC00FF"/>
                </a:solidFill>
              </a:rPr>
              <a:t>First, greed steals one’s life</a:t>
            </a:r>
            <a:r>
              <a:rPr lang="en-US" altLang="en-US" sz="2400" u="sng">
                <a:solidFill>
                  <a:srgbClr val="CC00FF"/>
                </a:solidFill>
              </a:rPr>
              <a:t>.</a:t>
            </a:r>
            <a:r>
              <a:rPr lang="en-US" altLang="en-US" sz="2400" u="sng"/>
              <a:t>  </a:t>
            </a:r>
          </a:p>
          <a:p>
            <a:pPr eaLnBrk="1" hangingPunct="1">
              <a:lnSpc>
                <a:spcPct val="80000"/>
              </a:lnSpc>
            </a:pPr>
            <a:r>
              <a:rPr lang="en-US" altLang="en-US" sz="2400"/>
              <a:t>Proverbs 1:17-19</a:t>
            </a:r>
            <a:r>
              <a:rPr lang="en-US" altLang="en-US" sz="2400" i="1"/>
              <a:t>17Surely in vain the net is spread in the sight of any bird.  18And they lay wait for their own blood; they lurk privily for their own lives. 19So are the ways of every one that is greedy of gain; which taketh away the life of the owners thereof.”   </a:t>
            </a:r>
            <a:endParaRPr lang="en-US" altLang="en-US" sz="2400"/>
          </a:p>
          <a:p>
            <a:pPr eaLnBrk="1" hangingPunct="1">
              <a:lnSpc>
                <a:spcPct val="80000"/>
              </a:lnSpc>
            </a:pPr>
            <a:r>
              <a:rPr lang="en-US" altLang="en-US" sz="2400"/>
              <a:t>Greed results in one being consumed by it.  The owner is possessed by the possessions.  When possessions own the owner, the result is an empty life, robbing one of the joy and happiness of fulfilling labor, family, and service to God. </a:t>
            </a:r>
          </a:p>
          <a:p>
            <a:pPr eaLnBrk="1" hangingPunct="1">
              <a:lnSpc>
                <a:spcPct val="80000"/>
              </a:lnSpc>
            </a:pPr>
            <a:r>
              <a:rPr lang="en-US" altLang="en-US" sz="2400"/>
              <a:t>Ecclesiastes 5:10-13 “10He that loveth silver shall not be satisfied with silver; nor he that loveth abundance with increase: this </a:t>
            </a:r>
            <a:r>
              <a:rPr lang="en-US" altLang="en-US" sz="2400" i="1"/>
              <a:t>is</a:t>
            </a:r>
            <a:r>
              <a:rPr lang="en-US" altLang="en-US" sz="2400"/>
              <a:t> also vanity. 11When goods increase, they are increased that eat them: and what good </a:t>
            </a:r>
            <a:r>
              <a:rPr lang="en-US" altLang="en-US" sz="2400" i="1"/>
              <a:t>is there</a:t>
            </a:r>
            <a:r>
              <a:rPr lang="en-US" altLang="en-US" sz="2400"/>
              <a:t> to the owners thereof, saving the beholding </a:t>
            </a:r>
            <a:r>
              <a:rPr lang="en-US" altLang="en-US" sz="2400" i="1"/>
              <a:t>of them</a:t>
            </a:r>
            <a:r>
              <a:rPr lang="en-US" altLang="en-US" sz="2400"/>
              <a:t> with their eyes? 12The sleep of a labouring man </a:t>
            </a:r>
            <a:r>
              <a:rPr lang="en-US" altLang="en-US" sz="2400" i="1"/>
              <a:t>is</a:t>
            </a:r>
            <a:r>
              <a:rPr lang="en-US" altLang="en-US" sz="2400"/>
              <a:t> sweet, whether he eat little or much: but the abundance of the rich will not suffer him to sleep. </a:t>
            </a:r>
            <a:r>
              <a:rPr lang="en-US" altLang="en-US" sz="2400" u="sng"/>
              <a:t>13There is a sore evil </a:t>
            </a:r>
            <a:r>
              <a:rPr lang="en-US" altLang="en-US" sz="2400" i="1" u="sng"/>
              <a:t>which</a:t>
            </a:r>
            <a:r>
              <a:rPr lang="en-US" altLang="en-US" sz="2400" u="sng"/>
              <a:t> I have seen under the sun, </a:t>
            </a:r>
            <a:r>
              <a:rPr lang="en-US" altLang="en-US" sz="2400" i="1" u="sng"/>
              <a:t>namely</a:t>
            </a:r>
            <a:r>
              <a:rPr lang="en-US" altLang="en-US" sz="2400" u="sng"/>
              <a:t>, riches kept for the owners thereof to their hurt.” </a:t>
            </a:r>
          </a:p>
        </p:txBody>
      </p:sp>
      <p:pic>
        <p:nvPicPr>
          <p:cNvPr id="16388" name="Picture 4" descr="j0431631">
            <a:extLst>
              <a:ext uri="{FF2B5EF4-FFF2-40B4-BE49-F238E27FC236}">
                <a16:creationId xmlns:a16="http://schemas.microsoft.com/office/drawing/2014/main" id="{DAB3B19B-742F-4FE5-9FF5-A3DFF9A61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513" y="0"/>
            <a:ext cx="2346325"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plus(in)">
                                      <p:cBhvr>
                                        <p:cTn id="7" dur="1000"/>
                                        <p:tgtEl>
                                          <p:spTgt spid="9219">
                                            <p:txEl>
                                              <p:pRg st="0" end="0"/>
                                            </p:txEl>
                                          </p:spTgt>
                                        </p:tgtEl>
                                      </p:cBhvr>
                                    </p:animEffect>
                                  </p:childTnLst>
                                </p:cTn>
                              </p:par>
                            </p:childTnLst>
                          </p:cTn>
                        </p:par>
                        <p:par>
                          <p:cTn id="8" fill="hold" nodeType="afterGroup">
                            <p:stCondLst>
                              <p:cond delay="1000"/>
                            </p:stCondLst>
                            <p:childTnLst>
                              <p:par>
                                <p:cTn id="9" presetID="13" presetClass="entr" presetSubtype="16" fill="hold" grpId="0" nodeType="after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animEffect transition="in" filter="plus(in)">
                                      <p:cBhvr>
                                        <p:cTn id="11" dur="1000"/>
                                        <p:tgtEl>
                                          <p:spTgt spid="9219">
                                            <p:txEl>
                                              <p:pRg st="1" end="1"/>
                                            </p:txEl>
                                          </p:spTgt>
                                        </p:tgtEl>
                                      </p:cBhvr>
                                    </p:animEffect>
                                  </p:childTnLst>
                                </p:cTn>
                              </p:par>
                            </p:childTnLst>
                          </p:cTn>
                        </p:par>
                        <p:par>
                          <p:cTn id="12" fill="hold" nodeType="afterGroup">
                            <p:stCondLst>
                              <p:cond delay="2000"/>
                            </p:stCondLst>
                            <p:childTnLst>
                              <p:par>
                                <p:cTn id="13" presetID="13" presetClass="entr" presetSubtype="16" fill="hold" grpId="0" nodeType="after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plus(in)">
                                      <p:cBhvr>
                                        <p:cTn id="15" dur="1000"/>
                                        <p:tgtEl>
                                          <p:spTgt spid="9219">
                                            <p:txEl>
                                              <p:pRg st="2" end="2"/>
                                            </p:txEl>
                                          </p:spTgt>
                                        </p:tgtEl>
                                      </p:cBhvr>
                                    </p:animEffect>
                                  </p:childTnLst>
                                </p:cTn>
                              </p:par>
                            </p:childTnLst>
                          </p:cTn>
                        </p:par>
                        <p:par>
                          <p:cTn id="16" fill="hold" nodeType="afterGroup">
                            <p:stCondLst>
                              <p:cond delay="3000"/>
                            </p:stCondLst>
                            <p:childTnLst>
                              <p:par>
                                <p:cTn id="17" presetID="13" presetClass="entr" presetSubtype="16" fill="hold" grpId="0" nodeType="after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Effect transition="in" filter="plus(in)">
                                      <p:cBhvr>
                                        <p:cTn id="19" dur="10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1EC9F8A-5747-452A-AFDC-49B5210793D5}"/>
              </a:ext>
            </a:extLst>
          </p:cNvPr>
          <p:cNvSpPr>
            <a:spLocks noGrp="1" noChangeArrowheads="1"/>
          </p:cNvSpPr>
          <p:nvPr>
            <p:ph type="title"/>
          </p:nvPr>
        </p:nvSpPr>
        <p:spPr>
          <a:xfrm>
            <a:off x="2027238" y="76200"/>
            <a:ext cx="10337800" cy="841375"/>
          </a:xfrm>
        </p:spPr>
        <p:txBody>
          <a:bodyPr/>
          <a:lstStyle/>
          <a:p>
            <a:pPr eaLnBrk="1" hangingPunct="1"/>
            <a:r>
              <a:rPr lang="en-US" altLang="en-US" sz="3600" b="1"/>
              <a:t>The Results of Greed:  </a:t>
            </a:r>
            <a:br>
              <a:rPr lang="en-US" altLang="en-US" sz="3600" b="1"/>
            </a:br>
            <a:r>
              <a:rPr lang="en-US" altLang="en-US" sz="3600" b="1"/>
              <a:t>What Greed Steals From Its Victims</a:t>
            </a:r>
          </a:p>
        </p:txBody>
      </p:sp>
      <p:sp>
        <p:nvSpPr>
          <p:cNvPr id="10243" name="Rectangle 3">
            <a:extLst>
              <a:ext uri="{FF2B5EF4-FFF2-40B4-BE49-F238E27FC236}">
                <a16:creationId xmlns:a16="http://schemas.microsoft.com/office/drawing/2014/main" id="{6816AB4D-CB75-4A3A-9BF6-FF1BCBEE63CD}"/>
              </a:ext>
            </a:extLst>
          </p:cNvPr>
          <p:cNvSpPr>
            <a:spLocks noGrp="1" noChangeArrowheads="1"/>
          </p:cNvSpPr>
          <p:nvPr>
            <p:ph type="body" idx="1"/>
          </p:nvPr>
        </p:nvSpPr>
        <p:spPr>
          <a:xfrm>
            <a:off x="1585913" y="1143000"/>
            <a:ext cx="10868025" cy="5715000"/>
          </a:xfrm>
        </p:spPr>
        <p:txBody>
          <a:bodyPr/>
          <a:lstStyle/>
          <a:p>
            <a:pPr eaLnBrk="1" hangingPunct="1">
              <a:lnSpc>
                <a:spcPct val="80000"/>
              </a:lnSpc>
            </a:pPr>
            <a:r>
              <a:rPr lang="en-US" altLang="en-US" sz="2500" b="1" u="sng"/>
              <a:t>Second, </a:t>
            </a:r>
            <a:r>
              <a:rPr lang="en-US" altLang="en-US" sz="2500" b="1" u="sng">
                <a:solidFill>
                  <a:srgbClr val="CC00FF"/>
                </a:solidFill>
              </a:rPr>
              <a:t>greed results in financial disaster</a:t>
            </a:r>
            <a:r>
              <a:rPr lang="en-US" altLang="en-US" sz="2500" b="1" u="sng"/>
              <a:t>.</a:t>
            </a:r>
            <a:r>
              <a:rPr lang="en-US" altLang="en-US" sz="2500"/>
              <a:t>  </a:t>
            </a:r>
          </a:p>
          <a:p>
            <a:pPr eaLnBrk="1" hangingPunct="1">
              <a:lnSpc>
                <a:spcPct val="80000"/>
              </a:lnSpc>
            </a:pPr>
            <a:r>
              <a:rPr lang="en-US" altLang="en-US" sz="2500"/>
              <a:t>Proverbs 28:22 explains, </a:t>
            </a:r>
            <a:r>
              <a:rPr lang="en-US" altLang="en-US" sz="2500" i="1"/>
              <a:t>“He that hasteth to be rich hath an evil eye, and considereth not that poverty shall come upon him.”</a:t>
            </a:r>
            <a:r>
              <a:rPr lang="en-US" altLang="en-US" sz="2500"/>
              <a:t>   </a:t>
            </a:r>
          </a:p>
          <a:p>
            <a:pPr eaLnBrk="1" hangingPunct="1">
              <a:lnSpc>
                <a:spcPct val="80000"/>
              </a:lnSpc>
            </a:pPr>
            <a:r>
              <a:rPr lang="en-US" altLang="en-US" sz="2500">
                <a:solidFill>
                  <a:srgbClr val="CC00FF"/>
                </a:solidFill>
              </a:rPr>
              <a:t>Several Illustrations of scams and get rich schemes.</a:t>
            </a:r>
          </a:p>
          <a:p>
            <a:pPr eaLnBrk="1" hangingPunct="1">
              <a:lnSpc>
                <a:spcPct val="80000"/>
              </a:lnSpc>
            </a:pPr>
            <a:r>
              <a:rPr lang="en-US" altLang="en-US" sz="2500"/>
              <a:t> Proverbs 28:20 teaches, </a:t>
            </a:r>
            <a:r>
              <a:rPr lang="en-US" altLang="en-US" sz="2500" i="1"/>
              <a:t>“A faithful man will abound with blessings, But he who hastens to be rich will not go unpunished.”</a:t>
            </a:r>
            <a:r>
              <a:rPr lang="en-US" altLang="en-US" sz="2500"/>
              <a:t>  </a:t>
            </a:r>
          </a:p>
          <a:p>
            <a:pPr eaLnBrk="1" hangingPunct="1">
              <a:lnSpc>
                <a:spcPct val="80000"/>
              </a:lnSpc>
            </a:pPr>
            <a:r>
              <a:rPr lang="en-US" altLang="en-US" sz="2500">
                <a:solidFill>
                  <a:srgbClr val="CC00FF"/>
                </a:solidFill>
              </a:rPr>
              <a:t>Likewise from a practical perspective, greed is the I-have-to-have-now approach too.</a:t>
            </a:r>
            <a:r>
              <a:rPr lang="en-US" altLang="en-US" sz="2500"/>
              <a:t>  </a:t>
            </a:r>
          </a:p>
          <a:p>
            <a:pPr lvl="1" eaLnBrk="1" hangingPunct="1">
              <a:lnSpc>
                <a:spcPct val="80000"/>
              </a:lnSpc>
            </a:pPr>
            <a:r>
              <a:rPr lang="en-US" altLang="en-US" sz="2500"/>
              <a:t>Too impatient to earn something, one can use the credit card.  Maybe even justifying it with the initial 15% discount.  Ultimately, the creditor expects to make up that loss.  </a:t>
            </a:r>
          </a:p>
          <a:p>
            <a:pPr lvl="1" eaLnBrk="1" hangingPunct="1">
              <a:lnSpc>
                <a:spcPct val="80000"/>
              </a:lnSpc>
            </a:pPr>
            <a:r>
              <a:rPr lang="en-US" altLang="en-US" sz="2500"/>
              <a:t>Proverbs 22:7b:  “…the borrower is servant to the lender.”</a:t>
            </a:r>
          </a:p>
          <a:p>
            <a:pPr lvl="1" eaLnBrk="1" hangingPunct="1">
              <a:lnSpc>
                <a:spcPct val="80000"/>
              </a:lnSpc>
            </a:pPr>
            <a:r>
              <a:rPr lang="en-US" altLang="en-US" sz="2500"/>
              <a:t>Chase and Citi are not good masters.</a:t>
            </a:r>
          </a:p>
        </p:txBody>
      </p:sp>
      <p:pic>
        <p:nvPicPr>
          <p:cNvPr id="10245" name="Picture 5" descr="j0291962">
            <a:extLst>
              <a:ext uri="{FF2B5EF4-FFF2-40B4-BE49-F238E27FC236}">
                <a16:creationId xmlns:a16="http://schemas.microsoft.com/office/drawing/2014/main" id="{02E56F2B-BC85-49D3-8D78-4D00EEAE8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98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MPj04055880000[1]">
            <a:extLst>
              <a:ext uri="{FF2B5EF4-FFF2-40B4-BE49-F238E27FC236}">
                <a16:creationId xmlns:a16="http://schemas.microsoft.com/office/drawing/2014/main" id="{3AD6DB70-7292-4136-B4A5-E6C3BE2C4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3" y="4191000"/>
            <a:ext cx="162083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p:cTn id="7" dur="1000" fill="hold"/>
                                        <p:tgtEl>
                                          <p:spTgt spid="1024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24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43">
                                            <p:txEl>
                                              <p:pRg st="0" end="0"/>
                                            </p:txEl>
                                          </p:spTgt>
                                        </p:tgtEl>
                                      </p:cBhvr>
                                    </p:animEffect>
                                  </p:childTnLst>
                                </p:cTn>
                              </p:par>
                            </p:childTnLst>
                          </p:cTn>
                        </p:par>
                        <p:par>
                          <p:cTn id="10" fill="hold" nodeType="afterGroup">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p:cTn id="13" dur="1000" fill="hold"/>
                                        <p:tgtEl>
                                          <p:spTgt spid="10243">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0243">
                                            <p:txEl>
                                              <p:pRg st="1" end="1"/>
                                            </p:txEl>
                                          </p:spTgt>
                                        </p:tgtEl>
                                      </p:cBhvr>
                                    </p:animEffect>
                                  </p:childTnLst>
                                </p:cTn>
                              </p:par>
                            </p:childTnLst>
                          </p:cTn>
                        </p:par>
                        <p:par>
                          <p:cTn id="16" fill="hold" nodeType="afterGroup">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p:cTn id="19" dur="1000" fill="hold"/>
                                        <p:tgtEl>
                                          <p:spTgt spid="10243">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1024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0243">
                                            <p:txEl>
                                              <p:pRg st="2" end="2"/>
                                            </p:txEl>
                                          </p:spTgt>
                                        </p:tgtEl>
                                      </p:cBhvr>
                                    </p:animEffect>
                                  </p:childTnLst>
                                </p:cTn>
                              </p:par>
                            </p:childTnLst>
                          </p:cTn>
                        </p:par>
                        <p:par>
                          <p:cTn id="22" fill="hold" nodeType="afterGroup">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p:cTn id="25" dur="1000" fill="hold"/>
                                        <p:tgtEl>
                                          <p:spTgt spid="10243">
                                            <p:txEl>
                                              <p:pRg st="3" end="3"/>
                                            </p:txEl>
                                          </p:spTgt>
                                        </p:tgtEl>
                                        <p:attrNameLst>
                                          <p:attrName>ppt_x</p:attrName>
                                        </p:attrNameLst>
                                      </p:cBhvr>
                                      <p:tavLst>
                                        <p:tav tm="0">
                                          <p:val>
                                            <p:strVal val="#ppt_x-.2"/>
                                          </p:val>
                                        </p:tav>
                                        <p:tav tm="100000">
                                          <p:val>
                                            <p:strVal val="#ppt_x"/>
                                          </p:val>
                                        </p:tav>
                                      </p:tavLst>
                                    </p:anim>
                                    <p:anim calcmode="lin" valueType="num">
                                      <p:cBhvr>
                                        <p:cTn id="26" dur="1000" fill="hold"/>
                                        <p:tgtEl>
                                          <p:spTgt spid="1024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0243">
                                            <p:txEl>
                                              <p:pRg st="3" end="3"/>
                                            </p:txEl>
                                          </p:spTgt>
                                        </p:tgtEl>
                                      </p:cBhvr>
                                    </p:animEffect>
                                  </p:childTnLst>
                                </p:cTn>
                              </p:par>
                            </p:childTnLst>
                          </p:cTn>
                        </p:par>
                        <p:par>
                          <p:cTn id="28" fill="hold" nodeType="afterGroup">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p:cTn id="31" dur="1000" fill="hold"/>
                                        <p:tgtEl>
                                          <p:spTgt spid="10243">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1024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0243">
                                            <p:txEl>
                                              <p:pRg st="4" end="4"/>
                                            </p:txEl>
                                          </p:spTgt>
                                        </p:tgtEl>
                                      </p:cBhvr>
                                    </p:animEffect>
                                  </p:childTnLst>
                                </p:cTn>
                              </p:par>
                            </p:childTnLst>
                          </p:cTn>
                        </p:par>
                        <p:par>
                          <p:cTn id="34" fill="hold" nodeType="afterGroup">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p:cTn id="37" dur="1000" fill="hold"/>
                                        <p:tgtEl>
                                          <p:spTgt spid="10243">
                                            <p:txEl>
                                              <p:pRg st="5" end="5"/>
                                            </p:txEl>
                                          </p:spTgt>
                                        </p:tgtEl>
                                        <p:attrNameLst>
                                          <p:attrName>ppt_x</p:attrName>
                                        </p:attrNameLst>
                                      </p:cBhvr>
                                      <p:tavLst>
                                        <p:tav tm="0">
                                          <p:val>
                                            <p:strVal val="#ppt_x-.2"/>
                                          </p:val>
                                        </p:tav>
                                        <p:tav tm="100000">
                                          <p:val>
                                            <p:strVal val="#ppt_x"/>
                                          </p:val>
                                        </p:tav>
                                      </p:tavLst>
                                    </p:anim>
                                    <p:anim calcmode="lin" valueType="num">
                                      <p:cBhvr>
                                        <p:cTn id="38" dur="1000" fill="hold"/>
                                        <p:tgtEl>
                                          <p:spTgt spid="1024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0243">
                                            <p:txEl>
                                              <p:pRg st="5" end="5"/>
                                            </p:txEl>
                                          </p:spTgt>
                                        </p:tgtEl>
                                      </p:cBhvr>
                                    </p:animEffect>
                                  </p:childTnLst>
                                </p:cTn>
                              </p:par>
                            </p:childTnLst>
                          </p:cTn>
                        </p:par>
                        <p:par>
                          <p:cTn id="40" fill="hold" nodeType="afterGroup">
                            <p:stCondLst>
                              <p:cond delay="6000"/>
                            </p:stCondLst>
                            <p:childTnLst>
                              <p:par>
                                <p:cTn id="41" presetID="29" presetClass="entr" presetSubtype="0" fill="hold" grpId="0" nodeType="after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p:cTn id="43" dur="1000" fill="hold"/>
                                        <p:tgtEl>
                                          <p:spTgt spid="10243">
                                            <p:txEl>
                                              <p:pRg st="6" end="6"/>
                                            </p:txEl>
                                          </p:spTgt>
                                        </p:tgtEl>
                                        <p:attrNameLst>
                                          <p:attrName>ppt_x</p:attrName>
                                        </p:attrNameLst>
                                      </p:cBhvr>
                                      <p:tavLst>
                                        <p:tav tm="0">
                                          <p:val>
                                            <p:strVal val="#ppt_x-.2"/>
                                          </p:val>
                                        </p:tav>
                                        <p:tav tm="100000">
                                          <p:val>
                                            <p:strVal val="#ppt_x"/>
                                          </p:val>
                                        </p:tav>
                                      </p:tavLst>
                                    </p:anim>
                                    <p:anim calcmode="lin" valueType="num">
                                      <p:cBhvr>
                                        <p:cTn id="44" dur="1000" fill="hold"/>
                                        <p:tgtEl>
                                          <p:spTgt spid="1024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0243">
                                            <p:txEl>
                                              <p:pRg st="6" end="6"/>
                                            </p:txEl>
                                          </p:spTgt>
                                        </p:tgtEl>
                                      </p:cBhvr>
                                    </p:animEffect>
                                  </p:childTnLst>
                                </p:cTn>
                              </p:par>
                            </p:childTnLst>
                          </p:cTn>
                        </p:par>
                        <p:par>
                          <p:cTn id="46" fill="hold" nodeType="afterGroup">
                            <p:stCondLst>
                              <p:cond delay="7000"/>
                            </p:stCondLst>
                            <p:childTnLst>
                              <p:par>
                                <p:cTn id="47" presetID="29" presetClass="entr" presetSubtype="0" fill="hold" grpId="0" nodeType="after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p:cTn id="49" dur="1000" fill="hold"/>
                                        <p:tgtEl>
                                          <p:spTgt spid="10243">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1024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0243">
                                            <p:txEl>
                                              <p:pRg st="7" end="7"/>
                                            </p:txEl>
                                          </p:spTgt>
                                        </p:tgtEl>
                                      </p:cBhvr>
                                    </p:animEffect>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10245"/>
                                        </p:tgtEl>
                                        <p:attrNameLst>
                                          <p:attrName>style.visibility</p:attrName>
                                        </p:attrNameLst>
                                      </p:cBhvr>
                                      <p:to>
                                        <p:strVal val="visible"/>
                                      </p:to>
                                    </p:set>
                                    <p:animEffect transition="in" filter="fade">
                                      <p:cBhvr>
                                        <p:cTn id="55" dur="1000"/>
                                        <p:tgtEl>
                                          <p:spTgt spid="10245"/>
                                        </p:tgtEl>
                                      </p:cBhvr>
                                    </p:animEffect>
                                    <p:anim calcmode="lin" valueType="num">
                                      <p:cBhvr>
                                        <p:cTn id="56" dur="1000" fill="hold"/>
                                        <p:tgtEl>
                                          <p:spTgt spid="10245"/>
                                        </p:tgtEl>
                                        <p:attrNameLst>
                                          <p:attrName>ppt_x</p:attrName>
                                        </p:attrNameLst>
                                      </p:cBhvr>
                                      <p:tavLst>
                                        <p:tav tm="0">
                                          <p:val>
                                            <p:strVal val="#ppt_x"/>
                                          </p:val>
                                        </p:tav>
                                        <p:tav tm="100000">
                                          <p:val>
                                            <p:strVal val="#ppt_x"/>
                                          </p:val>
                                        </p:tav>
                                      </p:tavLst>
                                    </p:anim>
                                    <p:anim calcmode="lin" valueType="num">
                                      <p:cBhvr>
                                        <p:cTn id="57" dur="1000" fill="hold"/>
                                        <p:tgtEl>
                                          <p:spTgt spid="10245"/>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9000"/>
                            </p:stCondLst>
                            <p:childTnLst>
                              <p:par>
                                <p:cTn id="59" presetID="53" presetClass="entr" presetSubtype="0" fill="hold" nodeType="afterEffect">
                                  <p:stCondLst>
                                    <p:cond delay="0"/>
                                  </p:stCondLst>
                                  <p:childTnLst>
                                    <p:set>
                                      <p:cBhvr>
                                        <p:cTn id="60" dur="1" fill="hold">
                                          <p:stCondLst>
                                            <p:cond delay="0"/>
                                          </p:stCondLst>
                                        </p:cTn>
                                        <p:tgtEl>
                                          <p:spTgt spid="10246"/>
                                        </p:tgtEl>
                                        <p:attrNameLst>
                                          <p:attrName>style.visibility</p:attrName>
                                        </p:attrNameLst>
                                      </p:cBhvr>
                                      <p:to>
                                        <p:strVal val="visible"/>
                                      </p:to>
                                    </p:set>
                                    <p:anim calcmode="lin" valueType="num">
                                      <p:cBhvr>
                                        <p:cTn id="61" dur="5000" fill="hold"/>
                                        <p:tgtEl>
                                          <p:spTgt spid="10246"/>
                                        </p:tgtEl>
                                        <p:attrNameLst>
                                          <p:attrName>ppt_w</p:attrName>
                                        </p:attrNameLst>
                                      </p:cBhvr>
                                      <p:tavLst>
                                        <p:tav tm="0">
                                          <p:val>
                                            <p:fltVal val="0"/>
                                          </p:val>
                                        </p:tav>
                                        <p:tav tm="100000">
                                          <p:val>
                                            <p:strVal val="#ppt_w"/>
                                          </p:val>
                                        </p:tav>
                                      </p:tavLst>
                                    </p:anim>
                                    <p:anim calcmode="lin" valueType="num">
                                      <p:cBhvr>
                                        <p:cTn id="62" dur="5000" fill="hold"/>
                                        <p:tgtEl>
                                          <p:spTgt spid="10246"/>
                                        </p:tgtEl>
                                        <p:attrNameLst>
                                          <p:attrName>ppt_h</p:attrName>
                                        </p:attrNameLst>
                                      </p:cBhvr>
                                      <p:tavLst>
                                        <p:tav tm="0">
                                          <p:val>
                                            <p:fltVal val="0"/>
                                          </p:val>
                                        </p:tav>
                                        <p:tav tm="100000">
                                          <p:val>
                                            <p:strVal val="#ppt_h"/>
                                          </p:val>
                                        </p:tav>
                                      </p:tavLst>
                                    </p:anim>
                                    <p:animEffect transition="in" filter="fade">
                                      <p:cBhvr>
                                        <p:cTn id="63" dur="5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Fireworks">
  <a:themeElements>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Fireworks">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Black" panose="020B0A040201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Black" panose="020B0A04020102020204" pitchFamily="34" charset="0"/>
          </a:defRPr>
        </a:defPPr>
      </a:lstStyle>
    </a:lnDef>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Fireworks</Template>
  <TotalTime>0</TotalTime>
  <Words>4399</Words>
  <Application>Microsoft Office PowerPoint</Application>
  <PresentationFormat>Custom</PresentationFormat>
  <Paragraphs>238</Paragraphs>
  <Slides>34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 Black</vt:lpstr>
      <vt:lpstr>Calibri</vt:lpstr>
      <vt:lpstr>Times New Roman</vt:lpstr>
      <vt:lpstr>Fireworks</vt:lpstr>
      <vt:lpstr>PowerPoint Presentation</vt:lpstr>
      <vt:lpstr>Dark Lesson 23 - Lust of The Eyes:   Covetousness, Greed, Mammon</vt:lpstr>
      <vt:lpstr>Introduction</vt:lpstr>
      <vt:lpstr>Introduction</vt:lpstr>
      <vt:lpstr>Greed (covetousness) Defined</vt:lpstr>
      <vt:lpstr>Greed Defined</vt:lpstr>
      <vt:lpstr>Greed Defined</vt:lpstr>
      <vt:lpstr>The Results of Greed:   What Greed Steals From Its Victims</vt:lpstr>
      <vt:lpstr>The Results of Greed:   What Greed Steals From Its Victims</vt:lpstr>
      <vt:lpstr>The Results of Greed:   What Greed Steals From Its Victims</vt:lpstr>
      <vt:lpstr>The Results of Greed:  What Greed Steals From Its Victims</vt:lpstr>
      <vt:lpstr>The Results of Greed:   What Greed Steals From Its Victims</vt:lpstr>
      <vt:lpstr>The Results of Greed:    What Greed Steals From Its Victims</vt:lpstr>
      <vt:lpstr>The Results of Greed:   Greed Steals From Its Victims</vt:lpstr>
      <vt:lpstr>The Results of Greed:  What Greed Steals From Its Victims</vt:lpstr>
      <vt:lpstr>The Results of Greed:  Greed Steals From Its Victims</vt:lpstr>
      <vt:lpstr>The Results of Greed:   What Greed Steals From Its Victims</vt:lpstr>
      <vt:lpstr>The Results of Greed:   What Greed Steals From Its Victims</vt:lpstr>
      <vt:lpstr>Discussion</vt:lpstr>
      <vt:lpstr>Success Without Greed</vt:lpstr>
      <vt:lpstr>Success Without Greed</vt:lpstr>
      <vt:lpstr>Success Without Greed</vt:lpstr>
      <vt:lpstr>Success Without Greed</vt:lpstr>
      <vt:lpstr>Success Without Greed</vt:lpstr>
      <vt:lpstr>Success Without Greed</vt:lpstr>
      <vt:lpstr>Success Without Greed</vt:lpstr>
      <vt:lpstr>Success Without Greed</vt:lpstr>
      <vt:lpstr>Success Without Greed</vt:lpstr>
      <vt:lpstr>Success Without Greed</vt:lpstr>
      <vt:lpstr>Success Without Greed</vt:lpstr>
      <vt:lpstr>Success Without Greed</vt:lpstr>
      <vt:lpstr>Greed - Summary</vt:lpstr>
      <vt:lpstr>Greed - Summary</vt:lpstr>
      <vt:lpstr>Greed: For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2019-08-11T22:21:54Z</dcterms:created>
  <dcterms:modified xsi:type="dcterms:W3CDTF">2019-08-11T22:22:20Z</dcterms:modified>
</cp:coreProperties>
</file>