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sldIdLst>
    <p:sldId id="257" r:id="rId2"/>
    <p:sldId id="256" r:id="rId3"/>
    <p:sldId id="258" r:id="rId4"/>
    <p:sldId id="259" r:id="rId5"/>
    <p:sldId id="262" r:id="rId6"/>
    <p:sldId id="263" r:id="rId7"/>
    <p:sldId id="264" r:id="rId8"/>
    <p:sldId id="266" r:id="rId9"/>
    <p:sldId id="267" r:id="rId10"/>
    <p:sldId id="269" r:id="rId11"/>
    <p:sldId id="270"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0" d="100"/>
          <a:sy n="90" d="100"/>
        </p:scale>
        <p:origin x="6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8/11/2019</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8/11/2019</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87595-AB97-4928-BA99-333A0708E8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DF6B809-AD4B-4E53-8D12-D167E0D6990F}"/>
              </a:ext>
            </a:extLst>
          </p:cNvPr>
          <p:cNvSpPr>
            <a:spLocks noGrp="1"/>
          </p:cNvSpPr>
          <p:nvPr>
            <p:ph idx="1"/>
          </p:nvPr>
        </p:nvSpPr>
        <p:spPr/>
        <p:txBody>
          <a:bodyPr/>
          <a:lstStyle/>
          <a:p>
            <a:endParaRPr lang="en-US"/>
          </a:p>
        </p:txBody>
      </p:sp>
      <p:pic>
        <p:nvPicPr>
          <p:cNvPr id="4" name="Content Placeholder 16">
            <a:extLst>
              <a:ext uri="{FF2B5EF4-FFF2-40B4-BE49-F238E27FC236}">
                <a16:creationId xmlns:a16="http://schemas.microsoft.com/office/drawing/2014/main" id="{5E7070BD-601C-4F14-A70D-F23F94C70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016"/>
            <a:ext cx="12353805" cy="6949016"/>
          </a:xfrm>
          <a:prstGeom prst="rect">
            <a:avLst/>
          </a:prstGeom>
        </p:spPr>
      </p:pic>
      <p:pic>
        <p:nvPicPr>
          <p:cNvPr id="5" name="Picture 4" descr="A drawing of a face&#10;&#10;Description automatically generated">
            <a:extLst>
              <a:ext uri="{FF2B5EF4-FFF2-40B4-BE49-F238E27FC236}">
                <a16:creationId xmlns:a16="http://schemas.microsoft.com/office/drawing/2014/main" id="{56389094-80FF-4C85-AD6E-003DCF9181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78426" y="376519"/>
            <a:ext cx="3796951" cy="2510118"/>
          </a:xfrm>
          <a:prstGeom prst="rect">
            <a:avLst/>
          </a:prstGeom>
        </p:spPr>
      </p:pic>
    </p:spTree>
    <p:extLst>
      <p:ext uri="{BB962C8B-B14F-4D97-AF65-F5344CB8AC3E}">
        <p14:creationId xmlns:p14="http://schemas.microsoft.com/office/powerpoint/2010/main" val="4192581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69473-F0E7-4047-A71E-0EE6504BB315}"/>
              </a:ext>
            </a:extLst>
          </p:cNvPr>
          <p:cNvSpPr>
            <a:spLocks noGrp="1"/>
          </p:cNvSpPr>
          <p:nvPr>
            <p:ph type="title"/>
          </p:nvPr>
        </p:nvSpPr>
        <p:spPr>
          <a:xfrm>
            <a:off x="829236" y="251012"/>
            <a:ext cx="10131425" cy="1456267"/>
          </a:xfrm>
        </p:spPr>
        <p:txBody>
          <a:bodyPr>
            <a:normAutofit/>
          </a:bodyPr>
          <a:lstStyle/>
          <a:p>
            <a:r>
              <a:rPr lang="en-US" sz="5400" dirty="0"/>
              <a:t>Spiritual Blindness</a:t>
            </a:r>
          </a:p>
        </p:txBody>
      </p:sp>
      <p:sp>
        <p:nvSpPr>
          <p:cNvPr id="3" name="Content Placeholder 2">
            <a:extLst>
              <a:ext uri="{FF2B5EF4-FFF2-40B4-BE49-F238E27FC236}">
                <a16:creationId xmlns:a16="http://schemas.microsoft.com/office/drawing/2014/main" id="{FB61E92D-DF2A-47AB-B5BB-67589B09D692}"/>
              </a:ext>
            </a:extLst>
          </p:cNvPr>
          <p:cNvSpPr>
            <a:spLocks noGrp="1"/>
          </p:cNvSpPr>
          <p:nvPr>
            <p:ph idx="1"/>
          </p:nvPr>
        </p:nvSpPr>
        <p:spPr>
          <a:xfrm>
            <a:off x="829236" y="2501402"/>
            <a:ext cx="10131425" cy="3649133"/>
          </a:xfrm>
        </p:spPr>
        <p:txBody>
          <a:bodyPr>
            <a:noAutofit/>
          </a:bodyPr>
          <a:lstStyle/>
          <a:p>
            <a:r>
              <a:rPr lang="en-US" sz="2800" b="1" dirty="0"/>
              <a:t> Finally, a person can be born physically blind, but as far as being born spiritually blind is concerned, this is where the analogy fails.  </a:t>
            </a:r>
          </a:p>
          <a:p>
            <a:r>
              <a:rPr lang="en-US" sz="2800" b="1" dirty="0"/>
              <a:t>The Bible teaches God wants all to come to repentance (2 Pet 3:9) and that Jesus died for all (Rom 6:10).  </a:t>
            </a:r>
          </a:p>
          <a:p>
            <a:r>
              <a:rPr lang="en-US" sz="2800" b="1" dirty="0"/>
              <a:t>Therefore, there is nobody who is born completely blind to the truth and has no hope of ever seeing the truth.  </a:t>
            </a:r>
          </a:p>
          <a:p>
            <a:r>
              <a:rPr lang="en-US" sz="2800" b="1" dirty="0"/>
              <a:t>Fortunately, spiritual blindness does not have to be permanent.  It can be corrected, but it takes a softening of the heart and a willingness to submit to God.  </a:t>
            </a:r>
          </a:p>
          <a:p>
            <a:r>
              <a:rPr lang="en-US" sz="2800" b="1" dirty="0"/>
              <a:t>Let us open our eyes to the truth, and allow it to light our path. </a:t>
            </a:r>
          </a:p>
          <a:p>
            <a:endParaRPr lang="en-US" sz="2800" b="1" dirty="0"/>
          </a:p>
        </p:txBody>
      </p:sp>
    </p:spTree>
    <p:extLst>
      <p:ext uri="{BB962C8B-B14F-4D97-AF65-F5344CB8AC3E}">
        <p14:creationId xmlns:p14="http://schemas.microsoft.com/office/powerpoint/2010/main" val="1141582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33523-65AA-4E59-9444-F4F197FAAE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48E1CA0-6F08-4E02-88D1-828949B9B88C}"/>
              </a:ext>
            </a:extLst>
          </p:cNvPr>
          <p:cNvSpPr>
            <a:spLocks noGrp="1"/>
          </p:cNvSpPr>
          <p:nvPr>
            <p:ph idx="1"/>
          </p:nvPr>
        </p:nvSpPr>
        <p:spPr/>
        <p:txBody>
          <a:bodyPr/>
          <a:lstStyle/>
          <a:p>
            <a:endParaRPr lang="en-US"/>
          </a:p>
        </p:txBody>
      </p:sp>
      <p:pic>
        <p:nvPicPr>
          <p:cNvPr id="6146" name="Picture 4" descr="Image result for light o my path">
            <a:extLst>
              <a:ext uri="{FF2B5EF4-FFF2-40B4-BE49-F238E27FC236}">
                <a16:creationId xmlns:a16="http://schemas.microsoft.com/office/drawing/2014/main" id="{FC8B217F-32AC-4A19-80FF-8E959F32E1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1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2019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F94DC1C-47D1-41D7-8B1B-9A036D6140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811383CE-CE86-4E1C-B289-798EB9E6E0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a:stretch/>
        </p:blipFill>
        <p:spPr>
          <a:xfrm>
            <a:off x="1" y="0"/>
            <a:ext cx="5896768" cy="6856214"/>
          </a:xfrm>
          <a:prstGeom prst="rect">
            <a:avLst/>
          </a:prstGeom>
        </p:spPr>
      </p:pic>
      <p:sp>
        <p:nvSpPr>
          <p:cNvPr id="2" name="Title 1">
            <a:extLst>
              <a:ext uri="{FF2B5EF4-FFF2-40B4-BE49-F238E27FC236}">
                <a16:creationId xmlns:a16="http://schemas.microsoft.com/office/drawing/2014/main" id="{D071BC1C-25E5-4351-A96F-FB2EFC521699}"/>
              </a:ext>
            </a:extLst>
          </p:cNvPr>
          <p:cNvSpPr>
            <a:spLocks noGrp="1"/>
          </p:cNvSpPr>
          <p:nvPr>
            <p:ph type="ctrTitle"/>
          </p:nvPr>
        </p:nvSpPr>
        <p:spPr>
          <a:xfrm>
            <a:off x="486132" y="3363555"/>
            <a:ext cx="4513792" cy="2819398"/>
          </a:xfrm>
        </p:spPr>
        <p:txBody>
          <a:bodyPr>
            <a:noAutofit/>
          </a:bodyPr>
          <a:lstStyle/>
          <a:p>
            <a:pPr>
              <a:lnSpc>
                <a:spcPct val="90000"/>
              </a:lnSpc>
            </a:pPr>
            <a:r>
              <a:rPr lang="en-US" sz="8000" b="1" dirty="0">
                <a:solidFill>
                  <a:srgbClr val="FFFFFF"/>
                </a:solidFill>
              </a:rPr>
              <a:t>Darkness Lesson 25</a:t>
            </a:r>
            <a:br>
              <a:rPr lang="en-US" sz="8000" b="1" dirty="0">
                <a:solidFill>
                  <a:srgbClr val="FFFFFF"/>
                </a:solidFill>
              </a:rPr>
            </a:br>
            <a:r>
              <a:rPr lang="en-US" sz="8000" b="1" dirty="0">
                <a:solidFill>
                  <a:srgbClr val="FFFFFF"/>
                </a:solidFill>
              </a:rPr>
              <a:t>Being Blind to the light</a:t>
            </a:r>
          </a:p>
        </p:txBody>
      </p:sp>
      <p:sp>
        <p:nvSpPr>
          <p:cNvPr id="3" name="Subtitle 2">
            <a:extLst>
              <a:ext uri="{FF2B5EF4-FFF2-40B4-BE49-F238E27FC236}">
                <a16:creationId xmlns:a16="http://schemas.microsoft.com/office/drawing/2014/main" id="{717C9E7D-4CA1-45DE-89F4-FC9E130CE9A2}"/>
              </a:ext>
            </a:extLst>
          </p:cNvPr>
          <p:cNvSpPr>
            <a:spLocks noGrp="1"/>
          </p:cNvSpPr>
          <p:nvPr>
            <p:ph type="subTitle" idx="1"/>
          </p:nvPr>
        </p:nvSpPr>
        <p:spPr>
          <a:xfrm>
            <a:off x="486876" y="4851399"/>
            <a:ext cx="4513792" cy="914401"/>
          </a:xfrm>
        </p:spPr>
        <p:txBody>
          <a:bodyPr>
            <a:normAutofit/>
          </a:bodyPr>
          <a:lstStyle/>
          <a:p>
            <a:endParaRPr lang="en-US">
              <a:solidFill>
                <a:srgbClr val="FFFFFF"/>
              </a:solidFill>
            </a:endParaRPr>
          </a:p>
        </p:txBody>
      </p:sp>
      <p:sp useBgFill="1">
        <p:nvSpPr>
          <p:cNvPr id="14" name="Freeform 5">
            <a:extLst>
              <a:ext uri="{FF2B5EF4-FFF2-40B4-BE49-F238E27FC236}">
                <a16:creationId xmlns:a16="http://schemas.microsoft.com/office/drawing/2014/main" id="{AC12A592-C02D-46EF-8E1F-9335DB8D7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827529" y="660400"/>
            <a:ext cx="6381405" cy="6214533"/>
          </a:xfrm>
          <a:custGeom>
            <a:avLst/>
            <a:gdLst>
              <a:gd name="T0" fmla="*/ 1333 w 1333"/>
              <a:gd name="T1" fmla="*/ 1031 h 1298"/>
              <a:gd name="T2" fmla="*/ 1333 w 1333"/>
              <a:gd name="T3" fmla="*/ 380 h 1298"/>
              <a:gd name="T4" fmla="*/ 706 w 1333"/>
              <a:gd name="T5" fmla="*/ 0 h 1298"/>
              <a:gd name="T6" fmla="*/ 0 w 1333"/>
              <a:gd name="T7" fmla="*/ 706 h 1298"/>
              <a:gd name="T8" fmla="*/ 323 w 1333"/>
              <a:gd name="T9" fmla="*/ 1298 h 1298"/>
              <a:gd name="T10" fmla="*/ 1090 w 1333"/>
              <a:gd name="T11" fmla="*/ 1298 h 1298"/>
              <a:gd name="T12" fmla="*/ 1333 w 1333"/>
              <a:gd name="T13" fmla="*/ 1031 h 1298"/>
            </a:gdLst>
            <a:ahLst/>
            <a:cxnLst>
              <a:cxn ang="0">
                <a:pos x="T0" y="T1"/>
              </a:cxn>
              <a:cxn ang="0">
                <a:pos x="T2" y="T3"/>
              </a:cxn>
              <a:cxn ang="0">
                <a:pos x="T4" y="T5"/>
              </a:cxn>
              <a:cxn ang="0">
                <a:pos x="T6" y="T7"/>
              </a:cxn>
              <a:cxn ang="0">
                <a:pos x="T8" y="T9"/>
              </a:cxn>
              <a:cxn ang="0">
                <a:pos x="T10" y="T11"/>
              </a:cxn>
              <a:cxn ang="0">
                <a:pos x="T12" y="T13"/>
              </a:cxn>
            </a:cxnLst>
            <a:rect l="0" t="0" r="r" b="b"/>
            <a:pathLst>
              <a:path w="1333" h="1298">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16" name="Freeform 14">
            <a:extLst>
              <a:ext uri="{FF2B5EF4-FFF2-40B4-BE49-F238E27FC236}">
                <a16:creationId xmlns:a16="http://schemas.microsoft.com/office/drawing/2014/main" id="{24005816-5BCA-4665-8A58-5580F8E9C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BF07F359-8CA3-4854-91E7-EE60040205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9" name="Straight Connector 18">
              <a:extLst>
                <a:ext uri="{FF2B5EF4-FFF2-40B4-BE49-F238E27FC236}">
                  <a16:creationId xmlns:a16="http://schemas.microsoft.com/office/drawing/2014/main" id="{8A7FCE86-4904-4337-8D0A-3ABA73F60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A32C234-504D-411A-A62B-C1CFD8CE74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81593A9-FD94-454C-9225-478E907061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A3524A1-6DED-4D15-ADE5-F797DBCEC7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A8491CF-856E-4A54-84A5-45C558D41A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D63A388-BF18-4ABD-96E0-5946B1ABB1D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CF6D779-BD20-4058-AC29-AF4E2510C2C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189C0F2-FCB0-4636-9B05-F9FCBB2020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74CB59A-0AC3-4235-A93D-73EE124669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B6E97A3-E95A-4D79-A8F8-1945EA2634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F4ABF86-0905-4DE8-8F0B-D10D3D6F9C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FAAFEF7-DFA1-48C7-9E4E-FF7B1453C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D828735-DFD9-4894-8461-77A2FB0C92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A6C2585-E93E-489D-8819-FCEE3CFF11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57C1F25-FC5C-4082-B4F6-888F8E467E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DF4BDB-CA1D-4DA1-8D26-6BAEE0A21AE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315D2A0-DDA4-4A25-9CC7-7F90CCF0C4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5312B72-7E7D-4B0B-960E-7D7C9540EB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48B42BB-3C0E-4546-957B-AB593E308C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37809D5-5F69-4BC6-A661-44B2A8A682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269CB4C-8BB5-4F63-8961-7EB8FE56D44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5E7B60C-3F52-49EA-99F5-BE42AF88DD3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C5E885C-0F0D-4E11-8B78-4CE951E26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4BFA6E20-F564-4CA4-9150-FDD50B02CD2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3C02C6B-B913-486F-ACAE-432DE1F77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6B5EE64-D401-45A4-82D4-85D4BF5C8EC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F622D05-678C-405E-A74F-8D92A9C644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8E01EF1-6517-49CC-9891-1BD6D0F49D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C93E79A-63A6-4782-9D2C-BC50CD3B944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6C4B4DB-9B57-4C69-96EB-3E1910CEF4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9BBDCDA7-4ECB-42B1-8524-3D30023D6B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7483057-DCDA-4BC6-8E99-7EAD94E8786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E5C35A56-0BFD-443F-8C2B-CA73A3BFE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14A0AE5-3A88-4D5D-845C-5E906888C8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44D7BF13-EDB8-4740-A3C5-87E2E7C6766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16DAB64F-4B49-434F-BFB6-0BEB41AFB61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93B5AD9A-BDA6-42CE-A1C0-C072103072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FD67DCC-475F-4BED-A634-FCDD63176B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D276E23-C86D-408D-821A-1E9A44CAEAF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879A029-D911-41C4-B218-E41871762F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9C7C9F5-65FB-4EF9-9AAD-F7E1FC14B8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115B885-5742-431C-BA48-96FC1F6D228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ACE37A6-0062-4B86-B4E6-18088040CD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A8679B4-56BA-43AB-A0A2-E2DA3E20530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80DE24D2-627B-4C47-A858-A572BCDBACF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612A33E-5DE0-4E4D-9469-0BD0B3E0E7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1673515-5E42-490F-85A0-45658D81C6C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B048C17-3768-4DAF-A7AE-B2E7174970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AA4E6AA-9D65-4EED-91CB-87A5762ED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B48B9EB-BBF2-48D7-A1D7-720D94506BF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1492B79-7338-4309-8667-BB29A7BC7B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0352FD87-EC9C-4EB5-9ACC-A152F78FC81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F2CEA1F-EFA8-4353-B5F8-CCE27955A12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3E2723F-2530-4636-9A19-8F11B15662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4A9EE901-51C9-4292-BB45-5EDB8568A0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55407C2-7321-48CD-811F-92C71F701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5298A8A-2787-4153-BDA2-E939BFD5141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45057B3-3FAB-42ED-AF52-F00BB07FA5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A3F09E9-F476-4352-90E3-6A15C74268B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128F7C5C-CECC-45A8-8A1F-D679534D4CB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FFFDFE9C-2017-4831-9F1B-6A03B58B10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1BC942F-09CF-4A51-85A5-E23E2D71C8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456B520-137F-484D-A1B1-7DA5C3F823E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9ECA29F0-381E-4770-97BF-54C4E52201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43CCF9F-8F11-4676-82F3-DEE8A48C856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FA620FD-6A45-4754-BF42-A9FA44966D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DC4D38F3-F3A2-42F4-8B57-DE978EC4AD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C26D30E-A91E-4A5B-A419-0B9D79D57CE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ADAB3EBC-722A-462E-AAAE-506E50038ED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CBAABC17-832F-48CF-B0D7-0F7DE54607F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E1FCA513-75D7-414B-BE8F-D780746A1A6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F2EDEC73-B6F5-473F-934A-CEF57604A8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5B987884-C452-4492-A9F8-2770D3373B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9D978AF2-B7BB-4E05-81F1-1A5DBD1CB4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7AD4D45-C3AB-458E-B826-0FACBD0DF3A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A6E15555-6738-463C-B7DF-86429F2F96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AE487172-B4C3-4D13-A562-EF0BA3DD961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8E66297-1295-432A-AA84-7BB2341C19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pic>
        <p:nvPicPr>
          <p:cNvPr id="5" name="Picture 4" descr="A drawing of a face&#10;&#10;Description automatically generated">
            <a:extLst>
              <a:ext uri="{FF2B5EF4-FFF2-40B4-BE49-F238E27FC236}">
                <a16:creationId xmlns:a16="http://schemas.microsoft.com/office/drawing/2014/main" id="{361D9051-E0C6-41D1-959A-89DC9AE82C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4146" y="2433919"/>
            <a:ext cx="4865393" cy="3211160"/>
          </a:xfrm>
          <a:prstGeom prst="rect">
            <a:avLst/>
          </a:prstGeom>
        </p:spPr>
      </p:pic>
    </p:spTree>
    <p:extLst>
      <p:ext uri="{BB962C8B-B14F-4D97-AF65-F5344CB8AC3E}">
        <p14:creationId xmlns:p14="http://schemas.microsoft.com/office/powerpoint/2010/main" val="38702926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08D52-9333-41D5-A7DF-569399A2D338}"/>
              </a:ext>
            </a:extLst>
          </p:cNvPr>
          <p:cNvSpPr>
            <a:spLocks noGrp="1"/>
          </p:cNvSpPr>
          <p:nvPr>
            <p:ph type="title"/>
          </p:nvPr>
        </p:nvSpPr>
        <p:spPr/>
        <p:txBody>
          <a:bodyPr>
            <a:normAutofit/>
          </a:bodyPr>
          <a:lstStyle/>
          <a:p>
            <a:r>
              <a:rPr lang="en-US" sz="6600" b="1" dirty="0"/>
              <a:t>Isaiah 42:18-19</a:t>
            </a:r>
          </a:p>
        </p:txBody>
      </p:sp>
      <p:sp>
        <p:nvSpPr>
          <p:cNvPr id="3" name="Content Placeholder 2">
            <a:extLst>
              <a:ext uri="{FF2B5EF4-FFF2-40B4-BE49-F238E27FC236}">
                <a16:creationId xmlns:a16="http://schemas.microsoft.com/office/drawing/2014/main" id="{B43E09CF-72F9-4E01-997D-8374F49A2F4C}"/>
              </a:ext>
            </a:extLst>
          </p:cNvPr>
          <p:cNvSpPr>
            <a:spLocks noGrp="1"/>
          </p:cNvSpPr>
          <p:nvPr>
            <p:ph idx="1"/>
          </p:nvPr>
        </p:nvSpPr>
        <p:spPr/>
        <p:txBody>
          <a:bodyPr>
            <a:normAutofit/>
          </a:bodyPr>
          <a:lstStyle/>
          <a:p>
            <a:r>
              <a:rPr lang="en-US" sz="4400" dirty="0"/>
              <a:t>“Hear, ye deaf; and look, ye blind, that ye may see.  Who </a:t>
            </a:r>
            <a:r>
              <a:rPr lang="en-US" sz="4400" i="1" dirty="0"/>
              <a:t>is</a:t>
            </a:r>
            <a:r>
              <a:rPr lang="en-US" sz="4400" dirty="0"/>
              <a:t> blind, but my servant? or deaf, as my messenger </a:t>
            </a:r>
            <a:r>
              <a:rPr lang="en-US" sz="4400" i="1" dirty="0"/>
              <a:t>that</a:t>
            </a:r>
            <a:r>
              <a:rPr lang="en-US" sz="4400" dirty="0"/>
              <a:t> I sent? who </a:t>
            </a:r>
            <a:r>
              <a:rPr lang="en-US" sz="4400" i="1" dirty="0"/>
              <a:t>is</a:t>
            </a:r>
            <a:r>
              <a:rPr lang="en-US" sz="4400" dirty="0"/>
              <a:t> blind as </a:t>
            </a:r>
            <a:r>
              <a:rPr lang="en-US" sz="4400" i="1" dirty="0"/>
              <a:t>he that is</a:t>
            </a:r>
            <a:r>
              <a:rPr lang="en-US" sz="4400" dirty="0"/>
              <a:t> perfect, and blind as the LORD'S servant?”</a:t>
            </a:r>
          </a:p>
        </p:txBody>
      </p:sp>
    </p:spTree>
    <p:extLst>
      <p:ext uri="{BB962C8B-B14F-4D97-AF65-F5344CB8AC3E}">
        <p14:creationId xmlns:p14="http://schemas.microsoft.com/office/powerpoint/2010/main" val="100836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B22A85-72E7-49F9-B201-BDF121B2CD40}"/>
              </a:ext>
            </a:extLst>
          </p:cNvPr>
          <p:cNvSpPr>
            <a:spLocks noGrp="1"/>
          </p:cNvSpPr>
          <p:nvPr>
            <p:ph idx="1"/>
          </p:nvPr>
        </p:nvSpPr>
        <p:spPr>
          <a:xfrm>
            <a:off x="304800" y="304800"/>
            <a:ext cx="5791200" cy="6553199"/>
          </a:xfrm>
        </p:spPr>
        <p:txBody>
          <a:bodyPr>
            <a:normAutofit/>
          </a:bodyPr>
          <a:lstStyle/>
          <a:p>
            <a:pPr>
              <a:lnSpc>
                <a:spcPct val="90000"/>
              </a:lnSpc>
            </a:pPr>
            <a:r>
              <a:rPr lang="en-US" sz="3200" b="1" dirty="0"/>
              <a:t>Light is used to help us see the way in dark locations. </a:t>
            </a:r>
          </a:p>
          <a:p>
            <a:pPr>
              <a:lnSpc>
                <a:spcPct val="90000"/>
              </a:lnSpc>
            </a:pPr>
            <a:r>
              <a:rPr lang="en-US" sz="3200" b="1" dirty="0"/>
              <a:t>It frees us to do many things that are impossible to do in the dark.  </a:t>
            </a:r>
          </a:p>
          <a:p>
            <a:pPr>
              <a:lnSpc>
                <a:spcPct val="90000"/>
              </a:lnSpc>
            </a:pPr>
            <a:r>
              <a:rPr lang="en-US" sz="3200" b="1" dirty="0"/>
              <a:t>Light in the Bible is compared to God the father, Jesus, and His word.  I</a:t>
            </a:r>
          </a:p>
          <a:p>
            <a:pPr>
              <a:lnSpc>
                <a:spcPct val="90000"/>
              </a:lnSpc>
            </a:pPr>
            <a:r>
              <a:rPr lang="en-US" sz="3200" b="1" dirty="0"/>
              <a:t>n 1 John 1:5, we read, “This is the message which we have heard from Him and declare to you, that God is light and in Him is no darkness at all.”  </a:t>
            </a:r>
          </a:p>
          <a:p>
            <a:pPr>
              <a:lnSpc>
                <a:spcPct val="90000"/>
              </a:lnSpc>
            </a:pPr>
            <a:endParaRPr lang="en-US" sz="3200" b="1" dirty="0"/>
          </a:p>
        </p:txBody>
      </p:sp>
      <p:pic>
        <p:nvPicPr>
          <p:cNvPr id="1026" name="Picture 1" descr="Related image">
            <a:extLst>
              <a:ext uri="{FF2B5EF4-FFF2-40B4-BE49-F238E27FC236}">
                <a16:creationId xmlns:a16="http://schemas.microsoft.com/office/drawing/2014/main" id="{507400F4-7BC2-484B-B597-FB5334ABFEA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66390" y="1956219"/>
            <a:ext cx="5420810" cy="3225381"/>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3910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B22A85-72E7-49F9-B201-BDF121B2CD40}"/>
              </a:ext>
            </a:extLst>
          </p:cNvPr>
          <p:cNvSpPr>
            <a:spLocks noGrp="1"/>
          </p:cNvSpPr>
          <p:nvPr>
            <p:ph idx="1"/>
          </p:nvPr>
        </p:nvSpPr>
        <p:spPr>
          <a:xfrm>
            <a:off x="304800" y="304800"/>
            <a:ext cx="5791200" cy="6553199"/>
          </a:xfrm>
        </p:spPr>
        <p:txBody>
          <a:bodyPr>
            <a:normAutofit/>
          </a:bodyPr>
          <a:lstStyle/>
          <a:p>
            <a:pPr>
              <a:lnSpc>
                <a:spcPct val="90000"/>
              </a:lnSpc>
            </a:pPr>
            <a:r>
              <a:rPr lang="en-US" sz="2800" b="1" dirty="0"/>
              <a:t>God is light and in Him is no darkness at all.”  </a:t>
            </a:r>
          </a:p>
          <a:p>
            <a:pPr>
              <a:lnSpc>
                <a:spcPct val="90000"/>
              </a:lnSpc>
            </a:pPr>
            <a:r>
              <a:rPr lang="en-US" sz="2800" b="1" dirty="0"/>
              <a:t>Jesus said of himself in John 8:12, “Then Jesus spoke to them again, saying,</a:t>
            </a:r>
            <a:r>
              <a:rPr lang="en-US" sz="2800" b="1" i="1" dirty="0"/>
              <a:t> </a:t>
            </a:r>
            <a:r>
              <a:rPr lang="en-US" sz="2800" b="1" dirty="0"/>
              <a:t>‘I am the light of the world. He who follows Me shall not walk in darkness, but have the light of life.’ ”</a:t>
            </a:r>
            <a:r>
              <a:rPr lang="en-US" sz="2800" b="1" i="1" dirty="0"/>
              <a:t> </a:t>
            </a:r>
          </a:p>
          <a:p>
            <a:pPr>
              <a:lnSpc>
                <a:spcPct val="90000"/>
              </a:lnSpc>
            </a:pPr>
            <a:r>
              <a:rPr lang="en-US" sz="2800" b="1" dirty="0"/>
              <a:t>II Cor 4:4 the word of God is referred to as the “light of the gospel.”  God’s word lights our way in a world darkened by sin.  </a:t>
            </a:r>
          </a:p>
          <a:p>
            <a:pPr>
              <a:lnSpc>
                <a:spcPct val="90000"/>
              </a:lnSpc>
            </a:pPr>
            <a:r>
              <a:rPr lang="en-US" sz="2800" b="1" dirty="0"/>
              <a:t>So how, or why, do people become blind to the light of the gospel?</a:t>
            </a:r>
          </a:p>
          <a:p>
            <a:pPr>
              <a:lnSpc>
                <a:spcPct val="90000"/>
              </a:lnSpc>
            </a:pPr>
            <a:endParaRPr lang="en-US" sz="2800" b="1" dirty="0"/>
          </a:p>
        </p:txBody>
      </p:sp>
      <p:pic>
        <p:nvPicPr>
          <p:cNvPr id="1026" name="Picture 1" descr="Related image">
            <a:extLst>
              <a:ext uri="{FF2B5EF4-FFF2-40B4-BE49-F238E27FC236}">
                <a16:creationId xmlns:a16="http://schemas.microsoft.com/office/drawing/2014/main" id="{507400F4-7BC2-484B-B597-FB5334ABFEA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66390" y="1956219"/>
            <a:ext cx="5420810" cy="3225381"/>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4171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9F5B53-E19F-4E9D-8C10-56C5A7880FB0}"/>
              </a:ext>
            </a:extLst>
          </p:cNvPr>
          <p:cNvSpPr>
            <a:spLocks noGrp="1"/>
          </p:cNvSpPr>
          <p:nvPr>
            <p:ph idx="1"/>
          </p:nvPr>
        </p:nvSpPr>
        <p:spPr>
          <a:xfrm>
            <a:off x="649943" y="1039907"/>
            <a:ext cx="6665257" cy="5432612"/>
          </a:xfrm>
        </p:spPr>
        <p:txBody>
          <a:bodyPr>
            <a:noAutofit/>
          </a:bodyPr>
          <a:lstStyle/>
          <a:p>
            <a:r>
              <a:rPr lang="en-US" sz="3200" dirty="0"/>
              <a:t>Let us compare spiritual blindness to physical blindness.  </a:t>
            </a:r>
          </a:p>
          <a:p>
            <a:r>
              <a:rPr lang="en-US" sz="3200" dirty="0"/>
              <a:t>How can a person’s eyes be physically blind to the light that is around them?  </a:t>
            </a:r>
          </a:p>
          <a:p>
            <a:pPr lvl="1"/>
            <a:r>
              <a:rPr lang="en-US" sz="3200" dirty="0"/>
              <a:t>They may be born blind.  </a:t>
            </a:r>
          </a:p>
          <a:p>
            <a:pPr lvl="1"/>
            <a:r>
              <a:rPr lang="en-US" sz="3200" dirty="0"/>
              <a:t>Their blindness may be the result of an injury or illness.  </a:t>
            </a:r>
          </a:p>
          <a:p>
            <a:pPr lvl="1"/>
            <a:r>
              <a:rPr lang="en-US" sz="3200" dirty="0"/>
              <a:t>Or, they may simply choose to close their eyes or to wear a blindfold so they cannot see the light.  </a:t>
            </a:r>
          </a:p>
          <a:p>
            <a:pPr marL="0" indent="0">
              <a:buNone/>
            </a:pPr>
            <a:endParaRPr lang="en-US" sz="3200" dirty="0"/>
          </a:p>
        </p:txBody>
      </p:sp>
      <p:pic>
        <p:nvPicPr>
          <p:cNvPr id="5" name="Picture 4" descr="A person standing on a sidewalk&#10;&#10;Description automatically generated">
            <a:extLst>
              <a:ext uri="{FF2B5EF4-FFF2-40B4-BE49-F238E27FC236}">
                <a16:creationId xmlns:a16="http://schemas.microsoft.com/office/drawing/2014/main" id="{C1F45A8A-BEE0-4E0D-8749-94BF93823146}"/>
              </a:ext>
            </a:extLst>
          </p:cNvPr>
          <p:cNvPicPr>
            <a:picLocks noChangeAspect="1"/>
          </p:cNvPicPr>
          <p:nvPr/>
        </p:nvPicPr>
        <p:blipFill>
          <a:blip r:embed="rId2"/>
          <a:stretch>
            <a:fillRect/>
          </a:stretch>
        </p:blipFill>
        <p:spPr>
          <a:xfrm>
            <a:off x="7614285" y="0"/>
            <a:ext cx="4577715" cy="6858000"/>
          </a:xfrm>
          <a:prstGeom prst="rect">
            <a:avLst/>
          </a:prstGeom>
        </p:spPr>
      </p:pic>
    </p:spTree>
    <p:extLst>
      <p:ext uri="{BB962C8B-B14F-4D97-AF65-F5344CB8AC3E}">
        <p14:creationId xmlns:p14="http://schemas.microsoft.com/office/powerpoint/2010/main" val="1574282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2050" name="Picture 2" descr="Image result for blinders traveling">
            <a:extLst>
              <a:ext uri="{FF2B5EF4-FFF2-40B4-BE49-F238E27FC236}">
                <a16:creationId xmlns:a16="http://schemas.microsoft.com/office/drawing/2014/main" id="{EDCD47C4-3CA7-46AB-AC8E-4B76B499A34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7472" y="2024027"/>
            <a:ext cx="3067925" cy="3067925"/>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7" name="Content Placeholder 6">
            <a:extLst>
              <a:ext uri="{FF2B5EF4-FFF2-40B4-BE49-F238E27FC236}">
                <a16:creationId xmlns:a16="http://schemas.microsoft.com/office/drawing/2014/main" id="{C25C393E-B6F8-4E59-BBA7-88C32E138BB8}"/>
              </a:ext>
            </a:extLst>
          </p:cNvPr>
          <p:cNvSpPr>
            <a:spLocks noGrp="1"/>
          </p:cNvSpPr>
          <p:nvPr>
            <p:ph idx="1"/>
          </p:nvPr>
        </p:nvSpPr>
        <p:spPr>
          <a:xfrm>
            <a:off x="3545397" y="0"/>
            <a:ext cx="8359731" cy="6858000"/>
          </a:xfrm>
        </p:spPr>
        <p:txBody>
          <a:bodyPr>
            <a:noAutofit/>
          </a:bodyPr>
          <a:lstStyle/>
          <a:p>
            <a:pPr>
              <a:lnSpc>
                <a:spcPct val="90000"/>
              </a:lnSpc>
            </a:pPr>
            <a:r>
              <a:rPr lang="en-US" sz="2200" dirty="0"/>
              <a:t>There are different situations where we may choose to blind ourselves to the light.  </a:t>
            </a:r>
          </a:p>
          <a:p>
            <a:pPr>
              <a:lnSpc>
                <a:spcPct val="90000"/>
              </a:lnSpc>
            </a:pPr>
            <a:r>
              <a:rPr lang="en-US" sz="2200" dirty="0"/>
              <a:t>For, example, children will cover their eyes to what is happening around them when they are scared.  </a:t>
            </a:r>
          </a:p>
          <a:p>
            <a:pPr>
              <a:lnSpc>
                <a:spcPct val="90000"/>
              </a:lnSpc>
            </a:pPr>
            <a:r>
              <a:rPr lang="en-US" sz="2200" dirty="0"/>
              <a:t>When flying long distances, I have worn blinders to block the light because it bothered me and kept me from sleeping.  </a:t>
            </a:r>
          </a:p>
          <a:p>
            <a:pPr>
              <a:lnSpc>
                <a:spcPct val="90000"/>
              </a:lnSpc>
            </a:pPr>
            <a:r>
              <a:rPr lang="en-US" sz="2200" dirty="0"/>
              <a:t>Why would someone want to spiritually  blind themselves from the light of truth?  </a:t>
            </a:r>
          </a:p>
          <a:p>
            <a:pPr>
              <a:lnSpc>
                <a:spcPct val="90000"/>
              </a:lnSpc>
            </a:pPr>
            <a:r>
              <a:rPr lang="en-US" sz="2200" dirty="0"/>
              <a:t>John 3:19-21, </a:t>
            </a:r>
            <a:r>
              <a:rPr lang="en-US" sz="2200" baseline="30000" dirty="0"/>
              <a:t>“</a:t>
            </a:r>
            <a:r>
              <a:rPr lang="en-US" sz="2200" dirty="0"/>
              <a:t>and this is the condemnation, that the light has come into the world, and men loved darkness rather than light, because their deeds were evil. </a:t>
            </a:r>
            <a:r>
              <a:rPr lang="en-US" sz="2200" baseline="30000" dirty="0"/>
              <a:t> </a:t>
            </a:r>
            <a:r>
              <a:rPr lang="en-US" sz="2200" dirty="0"/>
              <a:t>For everyone practicing evil hates the light and does not come to the light, lest his deeds should be exposed. </a:t>
            </a:r>
            <a:r>
              <a:rPr lang="en-US" sz="2200" baseline="30000" dirty="0"/>
              <a:t> </a:t>
            </a:r>
            <a:r>
              <a:rPr lang="en-US" sz="2200" dirty="0"/>
              <a:t>But he who does the truth comes to the light, that his deeds may be clearly seen, that they have been done in God.”  </a:t>
            </a:r>
          </a:p>
          <a:p>
            <a:pPr>
              <a:lnSpc>
                <a:spcPct val="90000"/>
              </a:lnSpc>
            </a:pPr>
            <a:r>
              <a:rPr lang="en-US" sz="2200" dirty="0"/>
              <a:t>People may choose to be blind to the truth because they do not want the evil in their lives to be shown to themselves or others.  </a:t>
            </a:r>
          </a:p>
          <a:p>
            <a:pPr>
              <a:lnSpc>
                <a:spcPct val="90000"/>
              </a:lnSpc>
            </a:pPr>
            <a:r>
              <a:rPr lang="en-US" sz="2200" dirty="0"/>
              <a:t>Acknowledging your sin can bring guilt and the need to change.  Many believe they can avoid this by hiding from the truth.</a:t>
            </a:r>
          </a:p>
          <a:p>
            <a:pPr>
              <a:lnSpc>
                <a:spcPct val="90000"/>
              </a:lnSpc>
            </a:pPr>
            <a:endParaRPr lang="en-US" sz="2200" dirty="0"/>
          </a:p>
        </p:txBody>
      </p:sp>
    </p:spTree>
    <p:extLst>
      <p:ext uri="{BB962C8B-B14F-4D97-AF65-F5344CB8AC3E}">
        <p14:creationId xmlns:p14="http://schemas.microsoft.com/office/powerpoint/2010/main" val="1475046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A001D1-6606-4779-8013-26037FB1A2A1}"/>
              </a:ext>
            </a:extLst>
          </p:cNvPr>
          <p:cNvSpPr>
            <a:spLocks noGrp="1"/>
          </p:cNvSpPr>
          <p:nvPr>
            <p:ph idx="1"/>
          </p:nvPr>
        </p:nvSpPr>
        <p:spPr>
          <a:xfrm>
            <a:off x="161365" y="0"/>
            <a:ext cx="7293826" cy="6858000"/>
          </a:xfrm>
        </p:spPr>
        <p:txBody>
          <a:bodyPr>
            <a:normAutofit/>
          </a:bodyPr>
          <a:lstStyle/>
          <a:p>
            <a:pPr>
              <a:lnSpc>
                <a:spcPct val="90000"/>
              </a:lnSpc>
            </a:pPr>
            <a:r>
              <a:rPr lang="en-US" sz="2800" dirty="0"/>
              <a:t>Physical blindness may result from an injury or illness.  </a:t>
            </a:r>
          </a:p>
          <a:p>
            <a:pPr>
              <a:lnSpc>
                <a:spcPct val="90000"/>
              </a:lnSpc>
            </a:pPr>
            <a:r>
              <a:rPr lang="en-US" sz="2800" dirty="0"/>
              <a:t>Spiritually, I would equate this to being led astray by false teaching, whether from a false teacher or our own wrong use of God’s word.  </a:t>
            </a:r>
          </a:p>
          <a:p>
            <a:pPr>
              <a:lnSpc>
                <a:spcPct val="90000"/>
              </a:lnSpc>
            </a:pPr>
            <a:r>
              <a:rPr lang="en-US" sz="2800" dirty="0"/>
              <a:t>False teaching is a form of spiritual injury from which the injured person may never recover.  </a:t>
            </a:r>
          </a:p>
          <a:p>
            <a:pPr>
              <a:lnSpc>
                <a:spcPct val="90000"/>
              </a:lnSpc>
            </a:pPr>
            <a:r>
              <a:rPr lang="en-US" sz="2800" dirty="0"/>
              <a:t>2 Pet 2:1-2.  </a:t>
            </a:r>
            <a:r>
              <a:rPr lang="en-US" sz="2800" i="1" baseline="30000" dirty="0"/>
              <a:t>“</a:t>
            </a:r>
            <a:r>
              <a:rPr lang="en-US" sz="2800" dirty="0"/>
              <a:t>But there were also false prophets among the people, even as there will be false teachers among you, who will secretly bring in destructive heresies, even denying the Lord who bought them, and bring on themselves swift destruction. </a:t>
            </a:r>
            <a:r>
              <a:rPr lang="en-US" sz="2800" baseline="30000" dirty="0"/>
              <a:t>  </a:t>
            </a:r>
            <a:r>
              <a:rPr lang="en-US" sz="2800" dirty="0"/>
              <a:t>And many will follow their destructive ways, because of whom the way of truth will be blasphemed”</a:t>
            </a:r>
            <a:r>
              <a:rPr lang="en-US" sz="2800" i="1" dirty="0"/>
              <a:t>.</a:t>
            </a:r>
            <a:r>
              <a:rPr lang="en-US" sz="2800" dirty="0"/>
              <a:t>  </a:t>
            </a:r>
          </a:p>
          <a:p>
            <a:pPr>
              <a:lnSpc>
                <a:spcPct val="90000"/>
              </a:lnSpc>
            </a:pPr>
            <a:endParaRPr lang="en-US" sz="1600" dirty="0"/>
          </a:p>
        </p:txBody>
      </p:sp>
      <p:pic>
        <p:nvPicPr>
          <p:cNvPr id="4098" name="Picture 3" descr="Related image">
            <a:extLst>
              <a:ext uri="{FF2B5EF4-FFF2-40B4-BE49-F238E27FC236}">
                <a16:creationId xmlns:a16="http://schemas.microsoft.com/office/drawing/2014/main" id="{9E2683EB-7034-4F80-9670-FBFE18523EF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16556" y="2277036"/>
            <a:ext cx="4270813" cy="2925507"/>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91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A001D1-6606-4779-8013-26037FB1A2A1}"/>
              </a:ext>
            </a:extLst>
          </p:cNvPr>
          <p:cNvSpPr>
            <a:spLocks noGrp="1"/>
          </p:cNvSpPr>
          <p:nvPr>
            <p:ph idx="1"/>
          </p:nvPr>
        </p:nvSpPr>
        <p:spPr>
          <a:xfrm>
            <a:off x="0" y="0"/>
            <a:ext cx="7293826" cy="6858000"/>
          </a:xfrm>
        </p:spPr>
        <p:txBody>
          <a:bodyPr>
            <a:normAutofit/>
          </a:bodyPr>
          <a:lstStyle/>
          <a:p>
            <a:pPr>
              <a:lnSpc>
                <a:spcPct val="90000"/>
              </a:lnSpc>
            </a:pPr>
            <a:r>
              <a:rPr lang="en-US" sz="2800" dirty="0"/>
              <a:t>To recognize these false teachers, we need to test the spirits as instructed in 1 John 4:1, which requires knowledge of God’s word.  </a:t>
            </a:r>
          </a:p>
          <a:p>
            <a:pPr>
              <a:lnSpc>
                <a:spcPct val="90000"/>
              </a:lnSpc>
            </a:pPr>
            <a:r>
              <a:rPr lang="en-US" sz="2800" dirty="0"/>
              <a:t>A lack of knowledge of God’s word can also result in our own misuse of the scriptures.  </a:t>
            </a:r>
          </a:p>
          <a:p>
            <a:pPr>
              <a:lnSpc>
                <a:spcPct val="90000"/>
              </a:lnSpc>
            </a:pPr>
            <a:r>
              <a:rPr lang="en-US" sz="2800" dirty="0"/>
              <a:t>As Peter spoke of the epistles from Paul in 2 Peter 3: 16, he commented there are “things hard to understand” and that “untaught and unstable people twist to their own destruction, as they do also the rest of the Scriptures.” </a:t>
            </a:r>
          </a:p>
          <a:p>
            <a:pPr>
              <a:lnSpc>
                <a:spcPct val="90000"/>
              </a:lnSpc>
            </a:pPr>
            <a:r>
              <a:rPr lang="en-US" sz="2800" dirty="0"/>
              <a:t> To guard against falling into this trap, we must “be diligent to present yourself approved to God, a worker who does not need to be ashamed, rightly dividing the word of truth” (2 Tim 2:15).</a:t>
            </a:r>
          </a:p>
          <a:p>
            <a:pPr>
              <a:lnSpc>
                <a:spcPct val="90000"/>
              </a:lnSpc>
            </a:pPr>
            <a:endParaRPr lang="en-US" sz="1600" dirty="0"/>
          </a:p>
        </p:txBody>
      </p:sp>
      <p:pic>
        <p:nvPicPr>
          <p:cNvPr id="4098" name="Picture 3" descr="Related image">
            <a:extLst>
              <a:ext uri="{FF2B5EF4-FFF2-40B4-BE49-F238E27FC236}">
                <a16:creationId xmlns:a16="http://schemas.microsoft.com/office/drawing/2014/main" id="{9E2683EB-7034-4F80-9670-FBFE18523EFD}"/>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616556" y="2277036"/>
            <a:ext cx="4270813" cy="2925507"/>
          </a:xfrm>
          <a:prstGeom prst="roundRect">
            <a:avLst>
              <a:gd name="adj" fmla="val 4380"/>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043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0</TotalTime>
  <Words>654</Words>
  <Application>Microsoft Office PowerPoint</Application>
  <PresentationFormat>Widescreen</PresentationFormat>
  <Paragraphs>37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Celestial</vt:lpstr>
      <vt:lpstr>PowerPoint Presentation</vt:lpstr>
      <vt:lpstr>Darkness Lesson 25 Being Blind to the light</vt:lpstr>
      <vt:lpstr>Isaiah 42:18-19</vt:lpstr>
      <vt:lpstr>PowerPoint Presentation</vt:lpstr>
      <vt:lpstr>PowerPoint Presentation</vt:lpstr>
      <vt:lpstr>PowerPoint Presentation</vt:lpstr>
      <vt:lpstr>PowerPoint Presentation</vt:lpstr>
      <vt:lpstr>PowerPoint Presentation</vt:lpstr>
      <vt:lpstr>PowerPoint Presentation</vt:lpstr>
      <vt:lpstr>Spiritual Blindness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2019-08-11T22:24:32Z</dcterms:created>
  <dcterms:modified xsi:type="dcterms:W3CDTF">2019-08-11T22:25:07Z</dcterms:modified>
</cp:coreProperties>
</file>