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sldIdLst>
    <p:sldId id="299" r:id="rId2"/>
    <p:sldId id="256" r:id="rId3"/>
    <p:sldId id="257" r:id="rId4"/>
    <p:sldId id="258" r:id="rId5"/>
    <p:sldId id="259" r:id="rId6"/>
    <p:sldId id="260" r:id="rId7"/>
    <p:sldId id="262" r:id="rId8"/>
    <p:sldId id="263" r:id="rId9"/>
    <p:sldId id="264" r:id="rId10"/>
    <p:sldId id="265" r:id="rId11"/>
    <p:sldId id="266" r:id="rId12"/>
    <p:sldId id="268" r:id="rId13"/>
    <p:sldId id="269" r:id="rId14"/>
    <p:sldId id="271" r:id="rId15"/>
    <p:sldId id="272" r:id="rId16"/>
    <p:sldId id="273" r:id="rId17"/>
    <p:sldId id="274" r:id="rId18"/>
    <p:sldId id="275" r:id="rId19"/>
    <p:sldId id="276" r:id="rId20"/>
    <p:sldId id="277" r:id="rId21"/>
    <p:sldId id="278" r:id="rId22"/>
    <p:sldId id="279" r:id="rId23"/>
    <p:sldId id="281" r:id="rId24"/>
    <p:sldId id="282" r:id="rId25"/>
    <p:sldId id="283" r:id="rId26"/>
    <p:sldId id="285" r:id="rId27"/>
    <p:sldId id="286" r:id="rId28"/>
    <p:sldId id="287" r:id="rId29"/>
    <p:sldId id="288" r:id="rId30"/>
    <p:sldId id="289" r:id="rId31"/>
    <p:sldId id="290" r:id="rId32"/>
    <p:sldId id="291" r:id="rId33"/>
    <p:sldId id="294" r:id="rId34"/>
    <p:sldId id="296" r:id="rId35"/>
    <p:sldId id="297" r:id="rId36"/>
    <p:sldId id="298" r:id="rId37"/>
    <p:sldId id="295" r:id="rId38"/>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4" autoAdjust="0"/>
    <p:restoredTop sz="94660"/>
  </p:normalViewPr>
  <p:slideViewPr>
    <p:cSldViewPr snapToGrid="0">
      <p:cViewPr varScale="1">
        <p:scale>
          <a:sx n="86" d="100"/>
          <a:sy n="86" d="100"/>
        </p:scale>
        <p:origin x="114"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descr="C0-HD-BTM.png"/>
          <p:cNvPicPr>
            <a:picLocks noChangeAspect="1"/>
          </p:cNvPicPr>
          <p:nvPr/>
        </p:nvPicPr>
        <p:blipFill>
          <a:blip r:embed="rId2"/>
          <a:srcRect/>
          <a:stretch>
            <a:fillRect/>
          </a:stretch>
        </p:blipFill>
        <p:spPr bwMode="auto">
          <a:xfrm>
            <a:off x="0" y="4375150"/>
            <a:ext cx="12192000" cy="2482850"/>
          </a:xfrm>
          <a:prstGeom prst="rect">
            <a:avLst/>
          </a:prstGeom>
          <a:noFill/>
          <a:ln w="9525">
            <a:noFill/>
            <a:miter lim="800000"/>
            <a:headEnd/>
            <a:tailEnd/>
          </a:ln>
        </p:spPr>
      </p:pic>
      <p:sp>
        <p:nvSpPr>
          <p:cNvPr id="2" name="Title 1"/>
          <p:cNvSpPr>
            <a:spLocks noGrp="1"/>
          </p:cNvSpPr>
          <p:nvPr>
            <p:ph type="ctrTitle"/>
          </p:nvPr>
        </p:nvSpPr>
        <p:spPr>
          <a:xfrm>
            <a:off x="1371600" y="1803405"/>
            <a:ext cx="9448800" cy="1825096"/>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Date Placeholder 3"/>
          <p:cNvSpPr>
            <a:spLocks noGrp="1"/>
          </p:cNvSpPr>
          <p:nvPr>
            <p:ph type="dt" sz="half" idx="10"/>
          </p:nvPr>
        </p:nvSpPr>
        <p:spPr>
          <a:xfrm>
            <a:off x="7908925" y="4314825"/>
            <a:ext cx="2911475" cy="374650"/>
          </a:xfrm>
        </p:spPr>
        <p:txBody>
          <a:bodyPr/>
          <a:lstStyle>
            <a:lvl1pPr>
              <a:defRPr/>
            </a:lvl1pPr>
          </a:lstStyle>
          <a:p>
            <a:pPr>
              <a:defRPr/>
            </a:pPr>
            <a:fld id="{76CEA0B7-62FF-4D4A-BF21-176523923246}" type="datetimeFigureOut">
              <a:rPr lang="en-US"/>
              <a:pPr>
                <a:defRPr/>
              </a:pPr>
              <a:t>8/11/2019</a:t>
            </a:fld>
            <a:endParaRPr lang="en-US"/>
          </a:p>
        </p:txBody>
      </p:sp>
      <p:sp>
        <p:nvSpPr>
          <p:cNvPr id="6" name="Footer Placeholder 4"/>
          <p:cNvSpPr>
            <a:spLocks noGrp="1"/>
          </p:cNvSpPr>
          <p:nvPr>
            <p:ph type="ftr" sz="quarter" idx="11"/>
          </p:nvPr>
        </p:nvSpPr>
        <p:spPr>
          <a:xfrm>
            <a:off x="1371600" y="4324350"/>
            <a:ext cx="6400800" cy="365125"/>
          </a:xfr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077200" y="1430338"/>
            <a:ext cx="2743200" cy="365125"/>
          </a:xfrm>
        </p:spPr>
        <p:txBody>
          <a:bodyPr/>
          <a:lstStyle>
            <a:lvl1pPr>
              <a:defRPr/>
            </a:lvl1pPr>
          </a:lstStyle>
          <a:p>
            <a:pPr>
              <a:defRPr/>
            </a:pPr>
            <a:fld id="{F59BD93B-D6B3-4121-8E46-4CD0826ED70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976F6E7-B452-4F7E-AF5F-366B7F3EA78A}" type="datetimeFigureOut">
              <a:rPr lang="en-US"/>
              <a:pPr>
                <a:defRPr/>
              </a:pPr>
              <a:t>8/11/2019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37BB376-554E-4393-A127-DB1B45F14F4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5" name="Picture 7" descr="C0-HD-BTM.png"/>
          <p:cNvPicPr>
            <a:picLocks noChangeAspect="1"/>
          </p:cNvPicPr>
          <p:nvPr/>
        </p:nvPicPr>
        <p:blipFill>
          <a:blip r:embed="rId2"/>
          <a:srcRect/>
          <a:stretch>
            <a:fillRect/>
          </a:stretch>
        </p:blipFill>
        <p:spPr bwMode="auto">
          <a:xfrm>
            <a:off x="0" y="4375150"/>
            <a:ext cx="12192000" cy="2482850"/>
          </a:xfrm>
          <a:prstGeom prst="rect">
            <a:avLst/>
          </a:prstGeom>
          <a:noFill/>
          <a:ln w="9525">
            <a:noFill/>
            <a:miter lim="800000"/>
            <a:headEnd/>
            <a:tailEnd/>
          </a:ln>
        </p:spPr>
      </p:pic>
      <p:sp>
        <p:nvSpPr>
          <p:cNvPr id="2" name="Title 1"/>
          <p:cNvSpPr>
            <a:spLocks noGrp="1"/>
          </p:cNvSpPr>
          <p:nvPr>
            <p:ph type="title"/>
          </p:nvPr>
        </p:nvSpPr>
        <p:spPr>
          <a:xfrm>
            <a:off x="685800" y="753532"/>
            <a:ext cx="10820400" cy="2802467"/>
          </a:xfrm>
        </p:spPr>
        <p:txBody>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Date Placeholder 4"/>
          <p:cNvSpPr>
            <a:spLocks noGrp="1"/>
          </p:cNvSpPr>
          <p:nvPr>
            <p:ph type="dt" sz="half" idx="10"/>
          </p:nvPr>
        </p:nvSpPr>
        <p:spPr>
          <a:xfrm>
            <a:off x="7813675" y="381000"/>
            <a:ext cx="2911475" cy="365125"/>
          </a:xfrm>
        </p:spPr>
        <p:txBody>
          <a:bodyPr/>
          <a:lstStyle>
            <a:lvl1pPr algn="r">
              <a:defRPr dirty="0"/>
            </a:lvl1pPr>
          </a:lstStyle>
          <a:p>
            <a:pPr>
              <a:defRPr/>
            </a:pPr>
            <a:fld id="{36AF3879-0B56-4A08-B1AE-163D9361F229}" type="datetimeFigureOut">
              <a:rPr lang="en-US"/>
              <a:pPr>
                <a:defRPr/>
              </a:pPr>
              <a:t>8/11/2019</a:t>
            </a:fld>
            <a:endParaRPr lang="en-US"/>
          </a:p>
        </p:txBody>
      </p:sp>
      <p:sp>
        <p:nvSpPr>
          <p:cNvPr id="7" name="Footer Placeholder 5"/>
          <p:cNvSpPr>
            <a:spLocks noGrp="1"/>
          </p:cNvSpPr>
          <p:nvPr>
            <p:ph type="ftr" sz="quarter" idx="11"/>
          </p:nvPr>
        </p:nvSpPr>
        <p:spPr>
          <a:xfrm>
            <a:off x="685800" y="379413"/>
            <a:ext cx="6991350" cy="365125"/>
          </a:xfrm>
        </p:spPr>
        <p:txBody>
          <a:bodyPr/>
          <a:lstStyle>
            <a:lvl1pPr>
              <a:defRPr/>
            </a:lvl1pPr>
          </a:lstStyle>
          <a:p>
            <a:pPr>
              <a:defRPr/>
            </a:pPr>
            <a:endParaRPr lang="en-US"/>
          </a:p>
        </p:txBody>
      </p:sp>
      <p:sp>
        <p:nvSpPr>
          <p:cNvPr id="8" name="Slide Number Placeholder 6"/>
          <p:cNvSpPr>
            <a:spLocks noGrp="1"/>
          </p:cNvSpPr>
          <p:nvPr>
            <p:ph type="sldNum" sz="quarter" idx="12"/>
          </p:nvPr>
        </p:nvSpPr>
        <p:spPr>
          <a:xfrm>
            <a:off x="10861675" y="381000"/>
            <a:ext cx="644525" cy="365125"/>
          </a:xfrm>
        </p:spPr>
        <p:txBody>
          <a:bodyPr/>
          <a:lstStyle>
            <a:lvl1pPr>
              <a:defRPr/>
            </a:lvl1pPr>
          </a:lstStyle>
          <a:p>
            <a:pPr>
              <a:defRPr/>
            </a:pPr>
            <a:fld id="{71E96998-DFF0-411E-8278-F2A88919FD72}"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5" name="Picture 12" descr="C0-HD-BTM.png"/>
          <p:cNvPicPr>
            <a:picLocks noChangeAspect="1"/>
          </p:cNvPicPr>
          <p:nvPr/>
        </p:nvPicPr>
        <p:blipFill>
          <a:blip r:embed="rId2"/>
          <a:srcRect/>
          <a:stretch>
            <a:fillRect/>
          </a:stretch>
        </p:blipFill>
        <p:spPr bwMode="auto">
          <a:xfrm>
            <a:off x="0" y="4375150"/>
            <a:ext cx="12192000" cy="2482850"/>
          </a:xfrm>
          <a:prstGeom prst="rect">
            <a:avLst/>
          </a:prstGeom>
          <a:noFill/>
          <a:ln w="9525">
            <a:noFill/>
            <a:miter lim="800000"/>
            <a:headEnd/>
            <a:tailEnd/>
          </a:ln>
        </p:spPr>
      </p:pic>
      <p:sp>
        <p:nvSpPr>
          <p:cNvPr id="6" name="TextBox 8"/>
          <p:cNvSpPr txBox="1"/>
          <p:nvPr/>
        </p:nvSpPr>
        <p:spPr>
          <a:xfrm>
            <a:off x="476250" y="933450"/>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fontAlgn="auto">
              <a:spcAft>
                <a:spcPts val="0"/>
              </a:spcAft>
              <a:defRPr/>
            </a:pPr>
            <a:r>
              <a:rPr lang="en-US" sz="8000" dirty="0">
                <a:effectLst/>
                <a:latin typeface="+mn-lt"/>
                <a:cs typeface="+mn-cs"/>
              </a:rPr>
              <a:t>“</a:t>
            </a:r>
          </a:p>
        </p:txBody>
      </p:sp>
      <p:sp>
        <p:nvSpPr>
          <p:cNvPr id="7" name="TextBox 9"/>
          <p:cNvSpPr txBox="1"/>
          <p:nvPr/>
        </p:nvSpPr>
        <p:spPr>
          <a:xfrm>
            <a:off x="10983913" y="2701925"/>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fontAlgn="auto">
              <a:spcAft>
                <a:spcPts val="0"/>
              </a:spcAft>
              <a:defRPr/>
            </a:pPr>
            <a:r>
              <a:rPr lang="en-US" sz="8000" dirty="0">
                <a:effectLst/>
                <a:latin typeface="+mn-lt"/>
                <a:cs typeface="+mn-cs"/>
              </a:rPr>
              <a:t>”</a:t>
            </a:r>
          </a:p>
        </p:txBody>
      </p:sp>
      <p:sp>
        <p:nvSpPr>
          <p:cNvPr id="2" name="Title 1"/>
          <p:cNvSpPr>
            <a:spLocks noGrp="1"/>
          </p:cNvSpPr>
          <p:nvPr>
            <p:ph type="title"/>
          </p:nvPr>
        </p:nvSpPr>
        <p:spPr>
          <a:xfrm>
            <a:off x="1024467" y="753533"/>
            <a:ext cx="10151533" cy="2604495"/>
          </a:xfrm>
        </p:spPr>
        <p:txBody>
          <a:bodyP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4"/>
          <p:cNvSpPr>
            <a:spLocks noGrp="1"/>
          </p:cNvSpPr>
          <p:nvPr>
            <p:ph type="dt" sz="half" idx="14"/>
          </p:nvPr>
        </p:nvSpPr>
        <p:spPr>
          <a:xfrm>
            <a:off x="7813675" y="381000"/>
            <a:ext cx="2911475" cy="365125"/>
          </a:xfrm>
        </p:spPr>
        <p:txBody>
          <a:bodyPr/>
          <a:lstStyle>
            <a:lvl1pPr algn="r">
              <a:defRPr dirty="0"/>
            </a:lvl1pPr>
          </a:lstStyle>
          <a:p>
            <a:pPr>
              <a:defRPr/>
            </a:pPr>
            <a:fld id="{66FD2D2F-F866-4662-AD82-DB8422F61075}" type="datetimeFigureOut">
              <a:rPr lang="en-US"/>
              <a:pPr>
                <a:defRPr/>
              </a:pPr>
              <a:t>8/11/2019</a:t>
            </a:fld>
            <a:endParaRPr lang="en-US"/>
          </a:p>
        </p:txBody>
      </p:sp>
      <p:sp>
        <p:nvSpPr>
          <p:cNvPr id="9" name="Footer Placeholder 5"/>
          <p:cNvSpPr>
            <a:spLocks noGrp="1"/>
          </p:cNvSpPr>
          <p:nvPr>
            <p:ph type="ftr" sz="quarter" idx="15"/>
          </p:nvPr>
        </p:nvSpPr>
        <p:spPr>
          <a:xfrm>
            <a:off x="685800" y="379413"/>
            <a:ext cx="6991350" cy="365125"/>
          </a:xfrm>
        </p:spPr>
        <p:txBody>
          <a:bodyPr/>
          <a:lstStyle>
            <a:lvl1pPr>
              <a:defRPr/>
            </a:lvl1pPr>
          </a:lstStyle>
          <a:p>
            <a:pPr>
              <a:defRPr/>
            </a:pPr>
            <a:endParaRPr lang="en-US"/>
          </a:p>
        </p:txBody>
      </p:sp>
      <p:sp>
        <p:nvSpPr>
          <p:cNvPr id="10" name="Slide Number Placeholder 6"/>
          <p:cNvSpPr>
            <a:spLocks noGrp="1"/>
          </p:cNvSpPr>
          <p:nvPr>
            <p:ph type="sldNum" sz="quarter" idx="16"/>
          </p:nvPr>
        </p:nvSpPr>
        <p:spPr>
          <a:xfrm>
            <a:off x="10861675" y="381000"/>
            <a:ext cx="644525" cy="365125"/>
          </a:xfrm>
        </p:spPr>
        <p:txBody>
          <a:bodyPr/>
          <a:lstStyle>
            <a:lvl1pPr>
              <a:defRPr/>
            </a:lvl1pPr>
          </a:lstStyle>
          <a:p>
            <a:pPr>
              <a:defRPr/>
            </a:pPr>
            <a:fld id="{0DDF2D58-5EA6-4B46-B017-40484157C309}"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5" name="Picture 8" descr="C0-HD-BTM.png"/>
          <p:cNvPicPr>
            <a:picLocks noChangeAspect="1"/>
          </p:cNvPicPr>
          <p:nvPr/>
        </p:nvPicPr>
        <p:blipFill>
          <a:blip r:embed="rId2"/>
          <a:srcRect/>
          <a:stretch>
            <a:fillRect/>
          </a:stretch>
        </p:blipFill>
        <p:spPr bwMode="auto">
          <a:xfrm>
            <a:off x="0" y="4375150"/>
            <a:ext cx="12192000" cy="2482850"/>
          </a:xfrm>
          <a:prstGeom prst="rect">
            <a:avLst/>
          </a:prstGeom>
          <a:noFill/>
          <a:ln w="9525">
            <a:noFill/>
            <a:miter lim="800000"/>
            <a:headEnd/>
            <a:tailEnd/>
          </a:ln>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Date Placeholder 4"/>
          <p:cNvSpPr>
            <a:spLocks noGrp="1"/>
          </p:cNvSpPr>
          <p:nvPr>
            <p:ph type="dt" sz="half" idx="10"/>
          </p:nvPr>
        </p:nvSpPr>
        <p:spPr>
          <a:xfrm>
            <a:off x="7813675" y="379413"/>
            <a:ext cx="2911475" cy="365125"/>
          </a:xfrm>
        </p:spPr>
        <p:txBody>
          <a:bodyPr/>
          <a:lstStyle>
            <a:lvl1pPr algn="r">
              <a:defRPr dirty="0"/>
            </a:lvl1pPr>
          </a:lstStyle>
          <a:p>
            <a:pPr>
              <a:defRPr/>
            </a:pPr>
            <a:fld id="{31E23762-7D91-407F-851E-74AB76071B15}" type="datetimeFigureOut">
              <a:rPr lang="en-US"/>
              <a:pPr>
                <a:defRPr/>
              </a:pPr>
              <a:t>8/11/2019</a:t>
            </a:fld>
            <a:endParaRPr lang="en-US"/>
          </a:p>
        </p:txBody>
      </p:sp>
      <p:sp>
        <p:nvSpPr>
          <p:cNvPr id="7" name="Footer Placeholder 5"/>
          <p:cNvSpPr>
            <a:spLocks noGrp="1"/>
          </p:cNvSpPr>
          <p:nvPr>
            <p:ph type="ftr" sz="quarter" idx="11"/>
          </p:nvPr>
        </p:nvSpPr>
        <p:spPr>
          <a:xfrm>
            <a:off x="685800" y="379413"/>
            <a:ext cx="6991350" cy="365125"/>
          </a:xfrm>
        </p:spPr>
        <p:txBody>
          <a:bodyPr/>
          <a:lstStyle>
            <a:lvl1pPr>
              <a:defRPr/>
            </a:lvl1pPr>
          </a:lstStyle>
          <a:p>
            <a:pPr>
              <a:defRPr/>
            </a:pPr>
            <a:endParaRPr lang="en-US"/>
          </a:p>
        </p:txBody>
      </p:sp>
      <p:sp>
        <p:nvSpPr>
          <p:cNvPr id="8" name="Slide Number Placeholder 6"/>
          <p:cNvSpPr>
            <a:spLocks noGrp="1"/>
          </p:cNvSpPr>
          <p:nvPr>
            <p:ph type="sldNum" sz="quarter" idx="12"/>
          </p:nvPr>
        </p:nvSpPr>
        <p:spPr>
          <a:xfrm>
            <a:off x="10861675" y="381000"/>
            <a:ext cx="644525" cy="365125"/>
          </a:xfrm>
        </p:spPr>
        <p:txBody>
          <a:bodyPr/>
          <a:lstStyle>
            <a:lvl1pPr>
              <a:defRPr/>
            </a:lvl1pPr>
          </a:lstStyle>
          <a:p>
            <a:pPr>
              <a:defRPr/>
            </a:pPr>
            <a:fld id="{94CC8385-C6A8-45E7-960D-B0EAB5A23774}"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Date Placeholder 3"/>
          <p:cNvSpPr>
            <a:spLocks noGrp="1"/>
          </p:cNvSpPr>
          <p:nvPr>
            <p:ph type="dt" sz="half" idx="18"/>
          </p:nvPr>
        </p:nvSpPr>
        <p:spPr/>
        <p:txBody>
          <a:bodyPr/>
          <a:lstStyle>
            <a:lvl1pPr>
              <a:defRPr/>
            </a:lvl1pPr>
          </a:lstStyle>
          <a:p>
            <a:pPr>
              <a:defRPr/>
            </a:pPr>
            <a:fld id="{2EA93B24-85D6-48E8-88FC-C578B4650F2D}" type="datetimeFigureOut">
              <a:rPr lang="en-US"/>
              <a:pPr>
                <a:defRPr/>
              </a:pPr>
              <a:t>8/11/2019</a:t>
            </a:fld>
            <a:endParaRPr lang="en-US"/>
          </a:p>
        </p:txBody>
      </p:sp>
      <p:sp>
        <p:nvSpPr>
          <p:cNvPr id="14" name="Footer Placeholder 4"/>
          <p:cNvSpPr>
            <a:spLocks noGrp="1"/>
          </p:cNvSpPr>
          <p:nvPr>
            <p:ph type="ftr" sz="quarter" idx="19"/>
          </p:nvPr>
        </p:nvSpPr>
        <p:spPr/>
        <p:txBody>
          <a:bodyPr/>
          <a:lstStyle>
            <a:lvl1pPr>
              <a:defRPr/>
            </a:lvl1pPr>
          </a:lstStyle>
          <a:p>
            <a:pPr>
              <a:defRPr/>
            </a:pPr>
            <a:endParaRPr lang="en-US"/>
          </a:p>
        </p:txBody>
      </p:sp>
      <p:sp>
        <p:nvSpPr>
          <p:cNvPr id="16" name="Slide Number Placeholder 5"/>
          <p:cNvSpPr>
            <a:spLocks noGrp="1"/>
          </p:cNvSpPr>
          <p:nvPr>
            <p:ph type="sldNum" sz="quarter" idx="20"/>
          </p:nvPr>
        </p:nvSpPr>
        <p:spPr/>
        <p:txBody>
          <a:bodyPr/>
          <a:lstStyle>
            <a:lvl1pPr>
              <a:defRPr/>
            </a:lvl1pPr>
          </a:lstStyle>
          <a:p>
            <a:pPr>
              <a:defRPr/>
            </a:pPr>
            <a:fld id="{A8288642-0DAE-4DD6-86BB-691144BA1855}"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1" name="Text Placeholder 3"/>
          <p:cNvSpPr>
            <a:spLocks noGrp="1"/>
          </p:cNvSpPr>
          <p:nvPr>
            <p:ph type="body" sz="half" idx="18"/>
          </p:nvPr>
        </p:nvSpPr>
        <p:spPr>
          <a:xfrm>
            <a:off x="688618" y="4873764"/>
            <a:ext cx="3451582" cy="1344921"/>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4" name="Text Placeholder 3"/>
          <p:cNvSpPr>
            <a:spLocks noGrp="1"/>
          </p:cNvSpPr>
          <p:nvPr>
            <p:ph type="body" sz="half" idx="19"/>
          </p:nvPr>
        </p:nvSpPr>
        <p:spPr>
          <a:xfrm>
            <a:off x="4374264" y="4873763"/>
            <a:ext cx="3448935" cy="1344921"/>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7" name="Text Placeholder 3"/>
          <p:cNvSpPr>
            <a:spLocks noGrp="1"/>
          </p:cNvSpPr>
          <p:nvPr>
            <p:ph type="body" sz="half" idx="20"/>
          </p:nvPr>
        </p:nvSpPr>
        <p:spPr>
          <a:xfrm>
            <a:off x="8049731" y="4873761"/>
            <a:ext cx="3452445" cy="1344921"/>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3"/>
          <p:cNvSpPr>
            <a:spLocks noGrp="1"/>
          </p:cNvSpPr>
          <p:nvPr>
            <p:ph type="dt" sz="half" idx="23"/>
          </p:nvPr>
        </p:nvSpPr>
        <p:spPr/>
        <p:txBody>
          <a:bodyPr/>
          <a:lstStyle>
            <a:lvl1pPr>
              <a:defRPr/>
            </a:lvl1pPr>
          </a:lstStyle>
          <a:p>
            <a:pPr>
              <a:defRPr/>
            </a:pPr>
            <a:fld id="{D572D98B-643A-4E3B-936E-455367484C35}" type="datetimeFigureOut">
              <a:rPr lang="en-US"/>
              <a:pPr>
                <a:defRPr/>
              </a:pPr>
              <a:t>8/11/2019</a:t>
            </a:fld>
            <a:endParaRPr lang="en-US"/>
          </a:p>
        </p:txBody>
      </p:sp>
      <p:sp>
        <p:nvSpPr>
          <p:cNvPr id="13" name="Footer Placeholder 4"/>
          <p:cNvSpPr>
            <a:spLocks noGrp="1"/>
          </p:cNvSpPr>
          <p:nvPr>
            <p:ph type="ftr" sz="quarter" idx="24"/>
          </p:nvPr>
        </p:nvSpPr>
        <p:spPr/>
        <p:txBody>
          <a:bodyPr/>
          <a:lstStyle>
            <a:lvl1pPr>
              <a:defRPr/>
            </a:lvl1pPr>
          </a:lstStyle>
          <a:p>
            <a:pPr>
              <a:defRPr/>
            </a:pPr>
            <a:endParaRPr lang="en-US"/>
          </a:p>
        </p:txBody>
      </p:sp>
      <p:sp>
        <p:nvSpPr>
          <p:cNvPr id="14" name="Slide Number Placeholder 5"/>
          <p:cNvSpPr>
            <a:spLocks noGrp="1"/>
          </p:cNvSpPr>
          <p:nvPr>
            <p:ph type="sldNum" sz="quarter" idx="25"/>
          </p:nvPr>
        </p:nvSpPr>
        <p:spPr/>
        <p:txBody>
          <a:bodyPr/>
          <a:lstStyle>
            <a:lvl1pPr>
              <a:defRPr/>
            </a:lvl1pPr>
          </a:lstStyle>
          <a:p>
            <a:pPr>
              <a:defRPr/>
            </a:pPr>
            <a:fld id="{E0A0A6D3-9A6B-4680-B6D4-304FA194AED3}"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FB20695-423F-4FDC-AB23-261E17816373}" type="datetimeFigureOut">
              <a:rPr lang="en-US"/>
              <a:pPr>
                <a:defRPr/>
              </a:pPr>
              <a:t>8/11/2019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E9F72CF-F33E-4BF0-93D9-8C5427FA9E7B}"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4" name="Picture 7" descr="C0-HD-BTM.png"/>
          <p:cNvPicPr>
            <a:picLocks noChangeAspect="1"/>
          </p:cNvPicPr>
          <p:nvPr/>
        </p:nvPicPr>
        <p:blipFill>
          <a:blip r:embed="rId2"/>
          <a:srcRect/>
          <a:stretch>
            <a:fillRect/>
          </a:stretch>
        </p:blipFill>
        <p:spPr bwMode="auto">
          <a:xfrm>
            <a:off x="0" y="4375150"/>
            <a:ext cx="12192000" cy="2482850"/>
          </a:xfrm>
          <a:prstGeom prst="rect">
            <a:avLst/>
          </a:prstGeom>
          <a:noFill/>
          <a:ln w="9525">
            <a:noFill/>
            <a:miter lim="800000"/>
            <a:headEnd/>
            <a:tailEnd/>
          </a:ln>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a:xfrm>
            <a:off x="7813675" y="379413"/>
            <a:ext cx="2911475" cy="365125"/>
          </a:xfrm>
        </p:spPr>
        <p:txBody>
          <a:bodyPr/>
          <a:lstStyle>
            <a:lvl1pPr algn="r">
              <a:defRPr dirty="0"/>
            </a:lvl1pPr>
          </a:lstStyle>
          <a:p>
            <a:pPr>
              <a:defRPr/>
            </a:pPr>
            <a:fld id="{3492B686-4A5E-4F07-A24A-9B4980A4E3E7}" type="datetimeFigureOut">
              <a:rPr lang="en-US"/>
              <a:pPr>
                <a:defRPr/>
              </a:pPr>
              <a:t>8/11/2019</a:t>
            </a:fld>
            <a:endParaRPr lang="en-US"/>
          </a:p>
        </p:txBody>
      </p:sp>
      <p:sp>
        <p:nvSpPr>
          <p:cNvPr id="6" name="Footer Placeholder 4"/>
          <p:cNvSpPr>
            <a:spLocks noGrp="1"/>
          </p:cNvSpPr>
          <p:nvPr>
            <p:ph type="ftr" sz="quarter" idx="11"/>
          </p:nvPr>
        </p:nvSpPr>
        <p:spPr>
          <a:xfrm>
            <a:off x="685800" y="381000"/>
            <a:ext cx="6991350" cy="365125"/>
          </a:xfr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10861675" y="381000"/>
            <a:ext cx="644525" cy="365125"/>
          </a:xfrm>
        </p:spPr>
        <p:txBody>
          <a:bodyPr/>
          <a:lstStyle>
            <a:lvl1pPr>
              <a:defRPr/>
            </a:lvl1pPr>
          </a:lstStyle>
          <a:p>
            <a:pPr>
              <a:defRPr/>
            </a:pPr>
            <a:fld id="{8451B5EB-7C2B-4EC3-A3A5-85E8AC76779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6918B67E-0A58-445A-8343-C68B8BB7F272}" type="datetimeFigureOut">
              <a:rPr lang="en-US"/>
              <a:pPr>
                <a:defRPr/>
              </a:pPr>
              <a:t>8/11/2019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3290ECF-7825-4C52-B0A2-91BF0B36192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icture 8" descr="C0-HD-BTM.png"/>
          <p:cNvPicPr>
            <a:picLocks noChangeAspect="1"/>
          </p:cNvPicPr>
          <p:nvPr/>
        </p:nvPicPr>
        <p:blipFill>
          <a:blip r:embed="rId2"/>
          <a:srcRect/>
          <a:stretch>
            <a:fillRect/>
          </a:stretch>
        </p:blipFill>
        <p:spPr bwMode="auto">
          <a:xfrm>
            <a:off x="0" y="4375150"/>
            <a:ext cx="12192000" cy="2482850"/>
          </a:xfrm>
          <a:prstGeom prst="rect">
            <a:avLst/>
          </a:prstGeom>
          <a:noFill/>
          <a:ln w="9525">
            <a:noFill/>
            <a:miter lim="800000"/>
            <a:headEnd/>
            <a:tailEnd/>
          </a:ln>
        </p:spPr>
      </p:pic>
      <p:sp>
        <p:nvSpPr>
          <p:cNvPr id="2" name="Title 1"/>
          <p:cNvSpPr>
            <a:spLocks noGrp="1"/>
          </p:cNvSpPr>
          <p:nvPr>
            <p:ph type="title"/>
          </p:nvPr>
        </p:nvSpPr>
        <p:spPr>
          <a:xfrm>
            <a:off x="685800" y="753533"/>
            <a:ext cx="10820399" cy="2801935"/>
          </a:xfrm>
        </p:spPr>
        <p:txBody>
          <a:bodyPr anchor="b"/>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a:xfrm>
            <a:off x="7813675" y="381000"/>
            <a:ext cx="2911475" cy="365125"/>
          </a:xfrm>
        </p:spPr>
        <p:txBody>
          <a:bodyPr/>
          <a:lstStyle>
            <a:lvl1pPr algn="r">
              <a:defRPr dirty="0"/>
            </a:lvl1pPr>
          </a:lstStyle>
          <a:p>
            <a:pPr>
              <a:defRPr/>
            </a:pPr>
            <a:fld id="{23541320-990E-4873-AAAB-2ED6E7213027}" type="datetimeFigureOut">
              <a:rPr lang="en-US"/>
              <a:pPr>
                <a:defRPr/>
              </a:pPr>
              <a:t>8/11/2019</a:t>
            </a:fld>
            <a:endParaRPr lang="en-US"/>
          </a:p>
        </p:txBody>
      </p:sp>
      <p:sp>
        <p:nvSpPr>
          <p:cNvPr id="6" name="Footer Placeholder 4"/>
          <p:cNvSpPr>
            <a:spLocks noGrp="1"/>
          </p:cNvSpPr>
          <p:nvPr>
            <p:ph type="ftr" sz="quarter" idx="11"/>
          </p:nvPr>
        </p:nvSpPr>
        <p:spPr>
          <a:xfrm>
            <a:off x="685800" y="381000"/>
            <a:ext cx="6991350" cy="363538"/>
          </a:xfr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10861675" y="381000"/>
            <a:ext cx="644525" cy="365125"/>
          </a:xfrm>
        </p:spPr>
        <p:txBody>
          <a:bodyPr/>
          <a:lstStyle>
            <a:lvl1pPr>
              <a:defRPr/>
            </a:lvl1pPr>
          </a:lstStyle>
          <a:p>
            <a:pPr>
              <a:defRPr/>
            </a:pPr>
            <a:fld id="{A4C5777A-AF2A-494D-9534-C34A7E8B47F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BBA8F397-32B6-4D34-8D06-00995E1DDEC2}" type="datetimeFigureOut">
              <a:rPr lang="en-US"/>
              <a:pPr>
                <a:defRPr/>
              </a:pPr>
              <a:t>8/11/2019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267C2D9-29B0-47B9-91CC-248898656BF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A587B6F5-8E77-44C3-91B3-247DA184715C}" type="datetimeFigureOut">
              <a:rPr lang="en-US"/>
              <a:pPr>
                <a:defRPr/>
              </a:pPr>
              <a:t>8/11/2019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ADE04B9-A20B-4C08-BB56-6ECFF029BA5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75690C9D-E19E-405E-9264-C9C3C1E7923C}" type="datetimeFigureOut">
              <a:rPr lang="en-US"/>
              <a:pPr>
                <a:defRPr/>
              </a:pPr>
              <a:t>8/11/2019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8FAF880-A06C-4A8B-A391-0EB5E6EDDBF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54093C7-F2D3-44A6-A44F-F41A07565187}" type="datetimeFigureOut">
              <a:rPr lang="en-US"/>
              <a:pPr>
                <a:defRPr/>
              </a:pPr>
              <a:t>8/11/2019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DD93DD2-A494-4956-AE9F-6FD62743D0F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DCAEE97-7DB6-4AD1-B29E-9E442DED0CAC}" type="datetimeFigureOut">
              <a:rPr lang="en-US"/>
              <a:pPr>
                <a:defRPr/>
              </a:pPr>
              <a:t>8/11/2019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8C01596-8D5E-4B09-ADB5-9DFC4511C04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E60E119-861E-4158-AF79-10CD2B2A1122}" type="datetimeFigureOut">
              <a:rPr lang="en-US"/>
              <a:pPr>
                <a:defRPr/>
              </a:pPr>
              <a:t>8/11/2019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FA3D000-0C3F-43AB-9C4C-9ED0CD64F33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6" descr="C0-HD-TOP.png"/>
          <p:cNvPicPr>
            <a:picLocks noChangeAspect="1"/>
          </p:cNvPicPr>
          <p:nvPr/>
        </p:nvPicPr>
        <p:blipFill>
          <a:blip r:embed="rId19"/>
          <a:srcRect/>
          <a:stretch>
            <a:fillRect/>
          </a:stretch>
        </p:blipFill>
        <p:spPr bwMode="auto">
          <a:xfrm>
            <a:off x="0" y="0"/>
            <a:ext cx="12192000" cy="1441450"/>
          </a:xfrm>
          <a:prstGeom prst="rect">
            <a:avLst/>
          </a:prstGeom>
          <a:noFill/>
          <a:ln w="9525">
            <a:noFill/>
            <a:miter lim="800000"/>
            <a:headEnd/>
            <a:tailEnd/>
          </a:ln>
        </p:spPr>
      </p:pic>
      <p:sp>
        <p:nvSpPr>
          <p:cNvPr id="2" name="Title Placeholder 1"/>
          <p:cNvSpPr>
            <a:spLocks noGrp="1"/>
          </p:cNvSpPr>
          <p:nvPr>
            <p:ph type="title"/>
          </p:nvPr>
        </p:nvSpPr>
        <p:spPr>
          <a:xfrm>
            <a:off x="2895600" y="763588"/>
            <a:ext cx="8610600" cy="129381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28" name="Text Placeholder 2"/>
          <p:cNvSpPr>
            <a:spLocks noGrp="1"/>
          </p:cNvSpPr>
          <p:nvPr>
            <p:ph type="body" idx="1"/>
          </p:nvPr>
        </p:nvSpPr>
        <p:spPr bwMode="auto">
          <a:xfrm>
            <a:off x="685800" y="2193925"/>
            <a:ext cx="10820400" cy="40243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4725" y="6356350"/>
            <a:ext cx="2911475" cy="365125"/>
          </a:xfrm>
          <a:prstGeom prst="rect">
            <a:avLst/>
          </a:prstGeom>
        </p:spPr>
        <p:txBody>
          <a:bodyPr vert="horz" lIns="91440" tIns="45720" rIns="91440" bIns="45720" rtlCol="0" anchor="ctr"/>
          <a:lstStyle>
            <a:lvl1pPr algn="r" fontAlgn="auto">
              <a:spcBef>
                <a:spcPts val="0"/>
              </a:spcBef>
              <a:spcAft>
                <a:spcPts val="0"/>
              </a:spcAft>
              <a:defRPr sz="1050" dirty="0">
                <a:solidFill>
                  <a:schemeClr val="tx1">
                    <a:tint val="75000"/>
                  </a:schemeClr>
                </a:solidFill>
                <a:latin typeface="+mn-lt"/>
                <a:cs typeface="+mn-cs"/>
              </a:defRPr>
            </a:lvl1pPr>
          </a:lstStyle>
          <a:p>
            <a:pPr>
              <a:defRPr/>
            </a:pPr>
            <a:fld id="{1E9D6FAA-7598-4AC2-BCCB-5C575BF5B9D7}" type="datetimeFigureOut">
              <a:rPr lang="en-US"/>
              <a:pPr>
                <a:defRPr/>
              </a:pPr>
              <a:t>8/11/2019</a:t>
            </a:fld>
            <a:endParaRPr lang="en-US"/>
          </a:p>
        </p:txBody>
      </p:sp>
      <p:sp>
        <p:nvSpPr>
          <p:cNvPr id="5" name="Footer Placeholder 4"/>
          <p:cNvSpPr>
            <a:spLocks noGrp="1"/>
          </p:cNvSpPr>
          <p:nvPr>
            <p:ph type="ftr" sz="quarter" idx="3"/>
          </p:nvPr>
        </p:nvSpPr>
        <p:spPr>
          <a:xfrm>
            <a:off x="685800" y="6356350"/>
            <a:ext cx="7772400" cy="365125"/>
          </a:xfrm>
          <a:prstGeom prst="rect">
            <a:avLst/>
          </a:prstGeom>
        </p:spPr>
        <p:txBody>
          <a:bodyPr vert="horz" lIns="91440" tIns="45720" rIns="91440" bIns="45720" rtlCol="0" anchor="ctr"/>
          <a:lstStyle>
            <a:lvl1pPr algn="l" fontAlgn="auto">
              <a:spcBef>
                <a:spcPts val="0"/>
              </a:spcBef>
              <a:spcAft>
                <a:spcPts val="0"/>
              </a:spcAft>
              <a:defRPr sz="1050" dirty="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fontAlgn="auto">
              <a:spcBef>
                <a:spcPts val="0"/>
              </a:spcBef>
              <a:spcAft>
                <a:spcPts val="0"/>
              </a:spcAft>
              <a:defRPr sz="1050" dirty="0">
                <a:solidFill>
                  <a:schemeClr val="tx1">
                    <a:tint val="75000"/>
                  </a:schemeClr>
                </a:solidFill>
                <a:latin typeface="+mn-lt"/>
                <a:cs typeface="+mn-cs"/>
              </a:defRPr>
            </a:lvl1pPr>
          </a:lstStyle>
          <a:p>
            <a:pPr>
              <a:defRPr/>
            </a:pPr>
            <a:fld id="{AA2C02F5-EBD6-4676-A94B-EBEE6CF6BE74}"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66" r:id="rId1"/>
    <p:sldLayoutId id="2147483655" r:id="rId2"/>
    <p:sldLayoutId id="2147483667" r:id="rId3"/>
    <p:sldLayoutId id="2147483656" r:id="rId4"/>
    <p:sldLayoutId id="2147483657" r:id="rId5"/>
    <p:sldLayoutId id="2147483658" r:id="rId6"/>
    <p:sldLayoutId id="2147483659" r:id="rId7"/>
    <p:sldLayoutId id="2147483660" r:id="rId8"/>
    <p:sldLayoutId id="2147483661" r:id="rId9"/>
    <p:sldLayoutId id="2147483662" r:id="rId10"/>
    <p:sldLayoutId id="2147483668" r:id="rId11"/>
    <p:sldLayoutId id="2147483669" r:id="rId12"/>
    <p:sldLayoutId id="2147483670" r:id="rId13"/>
    <p:sldLayoutId id="2147483663" r:id="rId14"/>
    <p:sldLayoutId id="2147483664" r:id="rId15"/>
    <p:sldLayoutId id="2147483665" r:id="rId16"/>
    <p:sldLayoutId id="2147483671" r:id="rId17"/>
  </p:sldLayoutIdLst>
  <p:txStyles>
    <p:titleStyle>
      <a:lvl1pPr algn="r" rtl="0" fontAlgn="base">
        <a:lnSpc>
          <a:spcPct val="90000"/>
        </a:lnSpc>
        <a:spcBef>
          <a:spcPct val="0"/>
        </a:spcBef>
        <a:spcAft>
          <a:spcPct val="0"/>
        </a:spcAft>
        <a:defRPr sz="4000" kern="1200" cap="all">
          <a:solidFill>
            <a:schemeClr val="tx1"/>
          </a:solidFill>
          <a:latin typeface="+mj-lt"/>
          <a:ea typeface="+mj-ea"/>
          <a:cs typeface="+mj-cs"/>
        </a:defRPr>
      </a:lvl1pPr>
      <a:lvl2pPr algn="r" rtl="0" fontAlgn="base">
        <a:lnSpc>
          <a:spcPct val="90000"/>
        </a:lnSpc>
        <a:spcBef>
          <a:spcPct val="0"/>
        </a:spcBef>
        <a:spcAft>
          <a:spcPct val="0"/>
        </a:spcAft>
        <a:defRPr sz="4000">
          <a:solidFill>
            <a:schemeClr val="tx1"/>
          </a:solidFill>
          <a:latin typeface="Century Gothic" pitchFamily="34" charset="0"/>
        </a:defRPr>
      </a:lvl2pPr>
      <a:lvl3pPr algn="r" rtl="0" fontAlgn="base">
        <a:lnSpc>
          <a:spcPct val="90000"/>
        </a:lnSpc>
        <a:spcBef>
          <a:spcPct val="0"/>
        </a:spcBef>
        <a:spcAft>
          <a:spcPct val="0"/>
        </a:spcAft>
        <a:defRPr sz="4000">
          <a:solidFill>
            <a:schemeClr val="tx1"/>
          </a:solidFill>
          <a:latin typeface="Century Gothic" pitchFamily="34" charset="0"/>
        </a:defRPr>
      </a:lvl3pPr>
      <a:lvl4pPr algn="r" rtl="0" fontAlgn="base">
        <a:lnSpc>
          <a:spcPct val="90000"/>
        </a:lnSpc>
        <a:spcBef>
          <a:spcPct val="0"/>
        </a:spcBef>
        <a:spcAft>
          <a:spcPct val="0"/>
        </a:spcAft>
        <a:defRPr sz="4000">
          <a:solidFill>
            <a:schemeClr val="tx1"/>
          </a:solidFill>
          <a:latin typeface="Century Gothic" pitchFamily="34" charset="0"/>
        </a:defRPr>
      </a:lvl4pPr>
      <a:lvl5pPr algn="r" rtl="0" fontAlgn="base">
        <a:lnSpc>
          <a:spcPct val="90000"/>
        </a:lnSpc>
        <a:spcBef>
          <a:spcPct val="0"/>
        </a:spcBef>
        <a:spcAft>
          <a:spcPct val="0"/>
        </a:spcAft>
        <a:defRPr sz="4000">
          <a:solidFill>
            <a:schemeClr val="tx1"/>
          </a:solidFill>
          <a:latin typeface="Century Gothic" pitchFamily="34" charset="0"/>
        </a:defRPr>
      </a:lvl5pPr>
      <a:lvl6pPr marL="457200" algn="r" rtl="0" fontAlgn="base">
        <a:lnSpc>
          <a:spcPct val="90000"/>
        </a:lnSpc>
        <a:spcBef>
          <a:spcPct val="0"/>
        </a:spcBef>
        <a:spcAft>
          <a:spcPct val="0"/>
        </a:spcAft>
        <a:defRPr sz="4000">
          <a:solidFill>
            <a:schemeClr val="tx1"/>
          </a:solidFill>
          <a:latin typeface="Century Gothic" pitchFamily="34" charset="0"/>
        </a:defRPr>
      </a:lvl6pPr>
      <a:lvl7pPr marL="914400" algn="r" rtl="0" fontAlgn="base">
        <a:lnSpc>
          <a:spcPct val="90000"/>
        </a:lnSpc>
        <a:spcBef>
          <a:spcPct val="0"/>
        </a:spcBef>
        <a:spcAft>
          <a:spcPct val="0"/>
        </a:spcAft>
        <a:defRPr sz="4000">
          <a:solidFill>
            <a:schemeClr val="tx1"/>
          </a:solidFill>
          <a:latin typeface="Century Gothic" pitchFamily="34" charset="0"/>
        </a:defRPr>
      </a:lvl7pPr>
      <a:lvl8pPr marL="1371600" algn="r" rtl="0" fontAlgn="base">
        <a:lnSpc>
          <a:spcPct val="90000"/>
        </a:lnSpc>
        <a:spcBef>
          <a:spcPct val="0"/>
        </a:spcBef>
        <a:spcAft>
          <a:spcPct val="0"/>
        </a:spcAft>
        <a:defRPr sz="4000">
          <a:solidFill>
            <a:schemeClr val="tx1"/>
          </a:solidFill>
          <a:latin typeface="Century Gothic" pitchFamily="34" charset="0"/>
        </a:defRPr>
      </a:lvl8pPr>
      <a:lvl9pPr marL="1828800" algn="r" rtl="0" fontAlgn="base">
        <a:lnSpc>
          <a:spcPct val="90000"/>
        </a:lnSpc>
        <a:spcBef>
          <a:spcPct val="0"/>
        </a:spcBef>
        <a:spcAft>
          <a:spcPct val="0"/>
        </a:spcAft>
        <a:defRPr sz="4000">
          <a:solidFill>
            <a:schemeClr val="tx1"/>
          </a:solidFill>
          <a:latin typeface="Century Gothic" pitchFamily="34" charset="0"/>
        </a:defRPr>
      </a:lvl9pPr>
    </p:titleStyle>
    <p:bodyStyle>
      <a:lvl1pPr marL="228600" indent="-228600" algn="l" rtl="0" fontAlgn="base">
        <a:lnSpc>
          <a:spcPct val="90000"/>
        </a:lnSpc>
        <a:spcBef>
          <a:spcPts val="1000"/>
        </a:spcBef>
        <a:spcAft>
          <a:spcPct val="0"/>
        </a:spcAft>
        <a:buFont typeface="Arial" charset="0"/>
        <a:buChar char="•"/>
        <a:defRPr sz="22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charset="0"/>
        <a:buChar char="•"/>
        <a:defRPr sz="16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a:p>
        </p:txBody>
      </p:sp>
      <p:sp>
        <p:nvSpPr>
          <p:cNvPr id="19458" name="Content Placeholder 2"/>
          <p:cNvSpPr>
            <a:spLocks noGrp="1"/>
          </p:cNvSpPr>
          <p:nvPr>
            <p:ph idx="1"/>
          </p:nvPr>
        </p:nvSpPr>
        <p:spPr/>
        <p:txBody>
          <a:bodyPr/>
          <a:lstStyle/>
          <a:p>
            <a:endParaRPr lang="en-US"/>
          </a:p>
        </p:txBody>
      </p:sp>
      <p:pic>
        <p:nvPicPr>
          <p:cNvPr id="19459" name="Picture 9"/>
          <p:cNvPicPr>
            <a:picLocks noChangeAspect="1" noChangeArrowheads="1"/>
          </p:cNvPicPr>
          <p:nvPr/>
        </p:nvPicPr>
        <p:blipFill>
          <a:blip r:embed="rId2"/>
          <a:srcRect b="4274"/>
          <a:stretch>
            <a:fillRect/>
          </a:stretch>
        </p:blipFill>
        <p:spPr bwMode="auto">
          <a:xfrm>
            <a:off x="0" y="0"/>
            <a:ext cx="12192000" cy="6858000"/>
          </a:xfrm>
          <a:prstGeom prst="rect">
            <a:avLst/>
          </a:prstGeom>
          <a:noFill/>
          <a:ln w="9525">
            <a:noFill/>
            <a:miter lim="800000"/>
            <a:headEnd/>
            <a:tailEnd/>
          </a:ln>
        </p:spPr>
      </p:pic>
      <p:pic>
        <p:nvPicPr>
          <p:cNvPr id="19460" name="Picture 4" descr="A close up of a logo&#10;&#10;Description automatically generated"/>
          <p:cNvPicPr>
            <a:picLocks noChangeAspect="1" noChangeArrowheads="1"/>
          </p:cNvPicPr>
          <p:nvPr/>
        </p:nvPicPr>
        <p:blipFill>
          <a:blip r:embed="rId3"/>
          <a:srcRect l="7532" t="5325" r="62340" b="77710"/>
          <a:stretch>
            <a:fillRect/>
          </a:stretch>
        </p:blipFill>
        <p:spPr bwMode="auto">
          <a:xfrm>
            <a:off x="4652963" y="354013"/>
            <a:ext cx="2886075" cy="2259012"/>
          </a:xfrm>
          <a:prstGeom prst="rect">
            <a:avLst/>
          </a:prstGeom>
          <a:noFill/>
          <a:ln w="9525">
            <a:noFill/>
            <a:miter lim="800000"/>
            <a:headEnd/>
            <a:tailEnd/>
          </a:ln>
        </p:spPr>
      </p:pic>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auto">
          <a:xfrm>
            <a:off x="3111500" y="890588"/>
            <a:ext cx="9080500" cy="1293812"/>
          </a:xfrm>
        </p:spPr>
        <p:txBody>
          <a:bodyPr wrap="square" numCol="1" anchorCtr="0" compatLnSpc="1">
            <a:prstTxWarp prst="textNoShape">
              <a:avLst/>
            </a:prstTxWarp>
          </a:bodyPr>
          <a:lstStyle/>
          <a:p>
            <a:r>
              <a:rPr lang="en-US" sz="3600" b="1" cap="none"/>
              <a:t>IN THE BEGINNING, GOD CREATED LIGHT</a:t>
            </a:r>
            <a:endParaRPr lang="en-US" sz="3600" cap="none"/>
          </a:p>
        </p:txBody>
      </p:sp>
      <p:sp>
        <p:nvSpPr>
          <p:cNvPr id="28674" name="Content Placeholder 2"/>
          <p:cNvSpPr>
            <a:spLocks noGrp="1"/>
          </p:cNvSpPr>
          <p:nvPr>
            <p:ph idx="1"/>
          </p:nvPr>
        </p:nvSpPr>
        <p:spPr/>
        <p:txBody>
          <a:bodyPr/>
          <a:lstStyle/>
          <a:p>
            <a:r>
              <a:rPr lang="en-US" sz="3200"/>
              <a:t>Some have speculated that Adam and Eve’s eyes were physically changed.  </a:t>
            </a:r>
          </a:p>
          <a:p>
            <a:r>
              <a:rPr lang="en-US" sz="3200"/>
              <a:t>However, most understand this to mean their understanding was opened.  </a:t>
            </a:r>
          </a:p>
          <a:p>
            <a:r>
              <a:rPr lang="en-US" sz="3200" b="1"/>
              <a:t>Their fall opened their eyes of understanding</a:t>
            </a:r>
            <a:r>
              <a:rPr lang="en-US" sz="3200"/>
              <a:t>.  </a:t>
            </a:r>
          </a:p>
          <a:p>
            <a:r>
              <a:rPr lang="en-US" sz="3200"/>
              <a:t>They saw themselves as naked.  </a:t>
            </a:r>
          </a:p>
          <a:p>
            <a:r>
              <a:rPr lang="en-US" sz="3200" b="1"/>
              <a:t>Sin separated them from the relationship they had with God.  </a:t>
            </a:r>
            <a:endParaRPr lang="en-US" sz="3200"/>
          </a:p>
          <a:p>
            <a:endParaRPr lang="en-US" sz="3200"/>
          </a:p>
        </p:txBody>
      </p:sp>
      <p:pic>
        <p:nvPicPr>
          <p:cNvPr id="28675" name="irc_mi" descr="Image result for Garden of Eden satan deceives"/>
          <p:cNvPicPr>
            <a:picLocks noChangeAspect="1" noChangeArrowheads="1"/>
          </p:cNvPicPr>
          <p:nvPr/>
        </p:nvPicPr>
        <p:blipFill>
          <a:blip r:embed="rId2"/>
          <a:srcRect l="26563"/>
          <a:stretch>
            <a:fillRect/>
          </a:stretch>
        </p:blipFill>
        <p:spPr bwMode="auto">
          <a:xfrm>
            <a:off x="0" y="0"/>
            <a:ext cx="3241675" cy="1460500"/>
          </a:xfrm>
          <a:prstGeom prst="rect">
            <a:avLst/>
          </a:prstGeom>
          <a:noFill/>
          <a:ln w="9525">
            <a:noFill/>
            <a:miter lim="800000"/>
            <a:headEnd/>
            <a:tailEnd/>
          </a:ln>
        </p:spPr>
      </p:pic>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b="1" dirty="0"/>
              <a:t>Eyes Darkened</a:t>
            </a:r>
            <a:endParaRPr lang="en-US" dirty="0"/>
          </a:p>
        </p:txBody>
      </p:sp>
      <p:sp>
        <p:nvSpPr>
          <p:cNvPr id="29698" name="Content Placeholder 2"/>
          <p:cNvSpPr>
            <a:spLocks noGrp="1"/>
          </p:cNvSpPr>
          <p:nvPr>
            <p:ph idx="1"/>
          </p:nvPr>
        </p:nvSpPr>
        <p:spPr>
          <a:xfrm>
            <a:off x="685800" y="1889125"/>
            <a:ext cx="10820400" cy="4968875"/>
          </a:xfrm>
        </p:spPr>
        <p:txBody>
          <a:bodyPr/>
          <a:lstStyle/>
          <a:p>
            <a:r>
              <a:rPr lang="en-US" sz="2400" b="1"/>
              <a:t>From a relationship with God in the garden to being cast out, humanity’s eyes were darkened.  </a:t>
            </a:r>
          </a:p>
          <a:p>
            <a:r>
              <a:rPr lang="en-US" sz="2400"/>
              <a:t>Satan had used the lust of the eyes, the lust of the flesh, and the pride of life on Eve.  </a:t>
            </a:r>
          </a:p>
          <a:p>
            <a:r>
              <a:rPr lang="en-US" sz="2400"/>
              <a:t>He is still using this to blind the minds of people today.  </a:t>
            </a:r>
          </a:p>
          <a:p>
            <a:r>
              <a:rPr lang="en-US" sz="2400"/>
              <a:t>2 Corinthians 4:3-6 instructs, “But if our gospel be hid, it is hid to them that are lost:  In whom the god of this world hath blinded the minds of them which believe not, lest the light of the glorious gospel of Christ, who is the image of God, should shine unto them.  For we preach not ourselves, but Christ Jesus the Lord; and ourselves your servants for Jesus' sake.  For God, who commanded the light to shine out of darkness, hath shined in our hearts, to </a:t>
            </a:r>
            <a:r>
              <a:rPr lang="en-US" sz="2400" i="1"/>
              <a:t>give</a:t>
            </a:r>
            <a:r>
              <a:rPr lang="en-US" sz="2400"/>
              <a:t> the light of the knowledge of the glory of God in the face of Jesus Christ.” </a:t>
            </a:r>
          </a:p>
        </p:txBody>
      </p:sp>
      <p:pic>
        <p:nvPicPr>
          <p:cNvPr id="29699" name="irc_mi" descr="Image result for image: eyes opaque"/>
          <p:cNvPicPr>
            <a:picLocks noChangeAspect="1" noChangeArrowheads="1"/>
          </p:cNvPicPr>
          <p:nvPr/>
        </p:nvPicPr>
        <p:blipFill>
          <a:blip r:embed="rId2"/>
          <a:srcRect r="52266" b="56160"/>
          <a:stretch>
            <a:fillRect/>
          </a:stretch>
        </p:blipFill>
        <p:spPr bwMode="auto">
          <a:xfrm>
            <a:off x="4348163" y="0"/>
            <a:ext cx="2540000" cy="1717675"/>
          </a:xfrm>
          <a:prstGeom prst="rect">
            <a:avLst/>
          </a:prstGeom>
          <a:noFill/>
          <a:ln w="9525">
            <a:noFill/>
            <a:miter lim="800000"/>
            <a:headEnd/>
            <a:tailEnd/>
          </a:ln>
        </p:spPr>
      </p:pic>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auto"/>
        <p:txBody>
          <a:bodyPr wrap="square" numCol="1" anchorCtr="0" compatLnSpc="1">
            <a:prstTxWarp prst="textNoShape">
              <a:avLst/>
            </a:prstTxWarp>
          </a:bodyPr>
          <a:lstStyle/>
          <a:p>
            <a:r>
              <a:rPr lang="en-US" b="1" cap="none"/>
              <a:t>EYES DARKENED</a:t>
            </a:r>
          </a:p>
        </p:txBody>
      </p:sp>
      <p:sp>
        <p:nvSpPr>
          <p:cNvPr id="30722" name="Content Placeholder 2"/>
          <p:cNvSpPr>
            <a:spLocks noGrp="1"/>
          </p:cNvSpPr>
          <p:nvPr>
            <p:ph idx="1"/>
          </p:nvPr>
        </p:nvSpPr>
        <p:spPr>
          <a:xfrm>
            <a:off x="596900" y="1990725"/>
            <a:ext cx="10909300" cy="4867275"/>
          </a:xfrm>
        </p:spPr>
        <p:txBody>
          <a:bodyPr/>
          <a:lstStyle/>
          <a:p>
            <a:r>
              <a:rPr lang="en-US" altLang="en-US" sz="3200" b="1">
                <a:latin typeface="Calibri" pitchFamily="34" charset="0"/>
                <a:ea typeface="Times New Roman" pitchFamily="18" charset="0"/>
                <a:cs typeface="Calibri" pitchFamily="34" charset="0"/>
              </a:rPr>
              <a:t>Similarly, Israel’s eyes were blinded and darkened</a:t>
            </a:r>
            <a:r>
              <a:rPr lang="en-US" altLang="en-US" sz="3200">
                <a:latin typeface="Calibri" pitchFamily="34" charset="0"/>
                <a:ea typeface="Times New Roman" pitchFamily="18" charset="0"/>
                <a:cs typeface="Calibri" pitchFamily="34" charset="0"/>
              </a:rPr>
              <a:t> as Romans 11: 7-11 explains: </a:t>
            </a:r>
          </a:p>
          <a:p>
            <a:r>
              <a:rPr lang="en-US" altLang="en-US" sz="3200">
                <a:latin typeface="Calibri" pitchFamily="34" charset="0"/>
                <a:ea typeface="Times New Roman" pitchFamily="18" charset="0"/>
                <a:cs typeface="Calibri" pitchFamily="34" charset="0"/>
              </a:rPr>
              <a:t>“What then? Israel hath not obtained that which he seeketh for; but the election hath obtained it, and the rest were blinded (According as it is written, God hath given them the spirit of slumber, eyes that they should not see, and ears that they should not hear;) unto this day.  And David saith, Let their table be made a snare, and a trap, and a stumbling block, and a recompence unto them: Let their eyes be darkened, that they may not see, and bow down their back always.”  </a:t>
            </a:r>
            <a:endParaRPr lang="en-US" altLang="en-US" sz="3200">
              <a:latin typeface="Arial" charset="0"/>
              <a:ea typeface="Times New Roman" pitchFamily="18" charset="0"/>
              <a:cs typeface="Calibri" pitchFamily="34" charset="0"/>
            </a:endParaRPr>
          </a:p>
          <a:p>
            <a:endParaRPr lang="en-US" sz="3200">
              <a:ea typeface="Times New Roman" pitchFamily="18" charset="0"/>
              <a:cs typeface="Calibri" pitchFamily="34" charset="0"/>
            </a:endParaRPr>
          </a:p>
        </p:txBody>
      </p:sp>
      <p:pic>
        <p:nvPicPr>
          <p:cNvPr id="30725" name="Picture 5" descr="See the source image"/>
          <p:cNvPicPr>
            <a:picLocks noChangeAspect="1" noChangeArrowheads="1"/>
          </p:cNvPicPr>
          <p:nvPr/>
        </p:nvPicPr>
        <p:blipFill>
          <a:blip r:embed="rId2"/>
          <a:srcRect/>
          <a:stretch>
            <a:fillRect/>
          </a:stretch>
        </p:blipFill>
        <p:spPr bwMode="auto">
          <a:xfrm>
            <a:off x="1422400" y="0"/>
            <a:ext cx="2708275" cy="2035175"/>
          </a:xfrm>
          <a:prstGeom prst="rect">
            <a:avLst/>
          </a:prstGeom>
          <a:noFill/>
        </p:spPr>
      </p:pic>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auto"/>
        <p:txBody>
          <a:bodyPr wrap="square" numCol="1" anchorCtr="0" compatLnSpc="1">
            <a:prstTxWarp prst="textNoShape">
              <a:avLst/>
            </a:prstTxWarp>
          </a:bodyPr>
          <a:lstStyle/>
          <a:p>
            <a:r>
              <a:rPr lang="en-US" b="1" cap="none"/>
              <a:t>EYES DARKENED</a:t>
            </a:r>
          </a:p>
        </p:txBody>
      </p:sp>
      <p:sp>
        <p:nvSpPr>
          <p:cNvPr id="31746" name="Content Placeholder 2"/>
          <p:cNvSpPr>
            <a:spLocks noGrp="1"/>
          </p:cNvSpPr>
          <p:nvPr>
            <p:ph idx="1"/>
          </p:nvPr>
        </p:nvSpPr>
        <p:spPr>
          <a:xfrm>
            <a:off x="571500" y="2193925"/>
            <a:ext cx="10934700" cy="4664075"/>
          </a:xfrm>
        </p:spPr>
        <p:txBody>
          <a:bodyPr/>
          <a:lstStyle/>
          <a:p>
            <a:r>
              <a:rPr lang="en-US" sz="3200" b="1"/>
              <a:t>The Gentiles were also blinded and darkened by Satan</a:t>
            </a:r>
            <a:r>
              <a:rPr lang="en-US" sz="3200"/>
              <a:t> as Ephesians 4:17-19 explains: </a:t>
            </a:r>
          </a:p>
          <a:p>
            <a:r>
              <a:rPr lang="en-US" sz="3200"/>
              <a:t>“This I say therefore, and testify in the Lord, that ye henceforth walk not as other Gentiles walk, in the vanity of their mind, Having their understanding darkened, being alienated from the life of God through the ignorance that is in them, because of the blindness of their heart: Who being past feeling have given themselves over unto lasciviousness, to work all uncleanness with greediness.”  </a:t>
            </a:r>
          </a:p>
          <a:p>
            <a:endParaRPr lang="en-US" sz="3200"/>
          </a:p>
        </p:txBody>
      </p:sp>
      <p:pic>
        <p:nvPicPr>
          <p:cNvPr id="31749" name="Picture 5" descr="See the source image"/>
          <p:cNvPicPr>
            <a:picLocks noChangeAspect="1" noChangeArrowheads="1"/>
          </p:cNvPicPr>
          <p:nvPr/>
        </p:nvPicPr>
        <p:blipFill>
          <a:blip r:embed="rId2"/>
          <a:srcRect/>
          <a:stretch>
            <a:fillRect/>
          </a:stretch>
        </p:blipFill>
        <p:spPr bwMode="auto">
          <a:xfrm>
            <a:off x="0" y="0"/>
            <a:ext cx="3876675" cy="2181225"/>
          </a:xfrm>
          <a:prstGeom prst="rect">
            <a:avLst/>
          </a:prstGeom>
          <a:noFill/>
        </p:spPr>
      </p:pic>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auto"/>
        <p:txBody>
          <a:bodyPr wrap="square" numCol="1" anchorCtr="0" compatLnSpc="1">
            <a:prstTxWarp prst="textNoShape">
              <a:avLst/>
            </a:prstTxWarp>
          </a:bodyPr>
          <a:lstStyle/>
          <a:p>
            <a:r>
              <a:rPr lang="en-US" b="1" cap="none"/>
              <a:t>EYES DARKENED</a:t>
            </a:r>
          </a:p>
        </p:txBody>
      </p:sp>
      <p:sp>
        <p:nvSpPr>
          <p:cNvPr id="3" name="Content Placeholder 2"/>
          <p:cNvSpPr>
            <a:spLocks noGrp="1"/>
          </p:cNvSpPr>
          <p:nvPr>
            <p:ph idx="1"/>
          </p:nvPr>
        </p:nvSpPr>
        <p:spPr/>
        <p:txBody>
          <a:bodyPr>
            <a:normAutofit fontScale="92500"/>
          </a:bodyPr>
          <a:lstStyle/>
          <a:p>
            <a:pPr>
              <a:lnSpc>
                <a:spcPct val="80000"/>
              </a:lnSpc>
            </a:pPr>
            <a:r>
              <a:rPr lang="en-US" altLang="en-US" sz="2400">
                <a:ea typeface="Calibri" pitchFamily="34" charset="0"/>
                <a:cs typeface="Times New Roman" pitchFamily="18" charset="0"/>
              </a:rPr>
              <a:t>From the Garden of Eden to now, both Jews and Gentiles have had their eyes darkened because of Satan’s lies.  </a:t>
            </a:r>
          </a:p>
          <a:p>
            <a:pPr>
              <a:lnSpc>
                <a:spcPct val="80000"/>
              </a:lnSpc>
            </a:pPr>
            <a:r>
              <a:rPr lang="en-US" altLang="en-US" sz="2400" b="1">
                <a:ea typeface="Calibri" pitchFamily="34" charset="0"/>
                <a:cs typeface="Times New Roman" pitchFamily="18" charset="0"/>
              </a:rPr>
              <a:t>Today, American society is very much a Romans 1 culture, such that the culture’s eyes are darkened</a:t>
            </a:r>
            <a:r>
              <a:rPr lang="en-US" altLang="en-US" sz="2400">
                <a:ea typeface="Calibri" pitchFamily="34" charset="0"/>
                <a:cs typeface="Times New Roman" pitchFamily="18" charset="0"/>
              </a:rPr>
              <a:t>.  </a:t>
            </a:r>
          </a:p>
          <a:p>
            <a:pPr>
              <a:lnSpc>
                <a:spcPct val="80000"/>
              </a:lnSpc>
            </a:pPr>
            <a:r>
              <a:rPr lang="en-US" altLang="en-US" sz="2400">
                <a:ea typeface="Calibri" pitchFamily="34" charset="0"/>
                <a:cs typeface="Times New Roman" pitchFamily="18" charset="0"/>
              </a:rPr>
              <a:t>Romans 1:20-22 explains, “For the invisible things of him from the creation of the world are clearly seen, being understood by the things that are made, </a:t>
            </a:r>
            <a:r>
              <a:rPr lang="en-US" altLang="en-US" sz="2400" i="1">
                <a:ea typeface="Calibri" pitchFamily="34" charset="0"/>
                <a:cs typeface="Times New Roman" pitchFamily="18" charset="0"/>
              </a:rPr>
              <a:t>even</a:t>
            </a:r>
            <a:r>
              <a:rPr lang="en-US" altLang="en-US" sz="2400">
                <a:ea typeface="Calibri" pitchFamily="34" charset="0"/>
                <a:cs typeface="Times New Roman" pitchFamily="18" charset="0"/>
              </a:rPr>
              <a:t> his eternal power and Godhead; so that they are without excuse: Because that, when they knew God, they glorified </a:t>
            </a:r>
            <a:r>
              <a:rPr lang="en-US" altLang="en-US" sz="2400" i="1">
                <a:ea typeface="Calibri" pitchFamily="34" charset="0"/>
                <a:cs typeface="Times New Roman" pitchFamily="18" charset="0"/>
              </a:rPr>
              <a:t>him</a:t>
            </a:r>
            <a:r>
              <a:rPr lang="en-US" altLang="en-US" sz="2400">
                <a:ea typeface="Calibri" pitchFamily="34" charset="0"/>
                <a:cs typeface="Times New Roman" pitchFamily="18" charset="0"/>
              </a:rPr>
              <a:t> not as God, neither were thankful; but became vain in their imaginations, and their foolish heart was darkened.  Professing themselves to be wise, they became fools….”  </a:t>
            </a:r>
          </a:p>
          <a:p>
            <a:pPr>
              <a:lnSpc>
                <a:spcPct val="80000"/>
              </a:lnSpc>
            </a:pPr>
            <a:r>
              <a:rPr lang="en-US" altLang="en-US" sz="2400">
                <a:ea typeface="Calibri" pitchFamily="34" charset="0"/>
                <a:cs typeface="Times New Roman" pitchFamily="18" charset="0"/>
              </a:rPr>
              <a:t>From Adam and Eve to Israel to the Gentiles to today, Satan has darkened the eyes of humanity with versions of the lies from the Garden of Eden.</a:t>
            </a:r>
            <a:endParaRPr lang="en-US" altLang="en-US" sz="3200">
              <a:ea typeface="Calibri" pitchFamily="34" charset="0"/>
              <a:cs typeface="Times New Roman" pitchFamily="18" charset="0"/>
            </a:endParaRPr>
          </a:p>
          <a:p>
            <a:pPr>
              <a:lnSpc>
                <a:spcPct val="80000"/>
              </a:lnSpc>
            </a:pPr>
            <a:endParaRPr lang="en-US">
              <a:ea typeface="Calibri" pitchFamily="34" charset="0"/>
              <a:cs typeface="Times New Roman" pitchFamily="18" charset="0"/>
            </a:endParaRPr>
          </a:p>
        </p:txBody>
      </p:sp>
      <p:pic>
        <p:nvPicPr>
          <p:cNvPr id="32771" name="Picture 2" descr="ancientromewebbanner"/>
          <p:cNvPicPr>
            <a:picLocks noGrp="1" noChangeAspect="1" noChangeArrowheads="1"/>
          </p:cNvPicPr>
          <p:nvPr/>
        </p:nvPicPr>
        <p:blipFill>
          <a:blip r:embed="rId2"/>
          <a:srcRect/>
          <a:stretch>
            <a:fillRect/>
          </a:stretch>
        </p:blipFill>
        <p:spPr bwMode="auto">
          <a:xfrm>
            <a:off x="1600200" y="0"/>
            <a:ext cx="5124450" cy="2019300"/>
          </a:xfrm>
          <a:prstGeom prst="rect">
            <a:avLst/>
          </a:prstGeom>
          <a:noFill/>
          <a:ln w="9525">
            <a:noFill/>
            <a:miter lim="800000"/>
            <a:headEnd/>
            <a:tailEnd/>
          </a:ln>
        </p:spPr>
      </p:pic>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b="1" dirty="0"/>
              <a:t>Coming into Focus</a:t>
            </a:r>
            <a:endParaRPr lang="en-US" dirty="0"/>
          </a:p>
        </p:txBody>
      </p:sp>
      <p:sp>
        <p:nvSpPr>
          <p:cNvPr id="33794" name="Content Placeholder 2"/>
          <p:cNvSpPr>
            <a:spLocks noGrp="1"/>
          </p:cNvSpPr>
          <p:nvPr>
            <p:ph idx="1"/>
          </p:nvPr>
        </p:nvSpPr>
        <p:spPr>
          <a:xfrm>
            <a:off x="749300" y="2193925"/>
            <a:ext cx="10985500" cy="4664075"/>
          </a:xfrm>
        </p:spPr>
        <p:txBody>
          <a:bodyPr/>
          <a:lstStyle/>
          <a:p>
            <a:r>
              <a:rPr lang="en-US" sz="2400"/>
              <a:t>Humans are designed to see.  </a:t>
            </a:r>
          </a:p>
          <a:p>
            <a:r>
              <a:rPr lang="en-US" sz="2400"/>
              <a:t>The brain and eyes are incredibly designed. </a:t>
            </a:r>
          </a:p>
          <a:p>
            <a:r>
              <a:rPr lang="en-US" sz="2400"/>
              <a:t> When the eye cannot move properly, optometrists use prisms to move an image or the light to an eye.  </a:t>
            </a:r>
          </a:p>
          <a:p>
            <a:r>
              <a:rPr lang="en-US" sz="2400"/>
              <a:t>From a spiritual standpoint, one might call the capacity to turn from the carnal to the spiritual an “eternal prism” or “lens of faith” that is focused on Christ and the eternal, seeing the unseen. </a:t>
            </a:r>
          </a:p>
          <a:p>
            <a:r>
              <a:rPr lang="en-US" sz="2400"/>
              <a:t> Satan often blinds with the lenses of sin.  These are distractions, distortions, and lies that he uses to draw souls away from Yahweh.  </a:t>
            </a:r>
          </a:p>
          <a:p>
            <a:r>
              <a:rPr lang="en-US" sz="2400" b="1"/>
              <a:t>Humanity’s spiritual eyes or understanding is blinded by Satan’s lies</a:t>
            </a:r>
            <a:r>
              <a:rPr lang="en-US" sz="2400"/>
              <a:t>.  </a:t>
            </a:r>
            <a:r>
              <a:rPr lang="en-US" sz="2400" b="1"/>
              <a:t>Christians must learn to see through the eternal prism or lens of faith, looking to the spiritual rather than the flesh to focus on Christ.</a:t>
            </a:r>
            <a:r>
              <a:rPr lang="en-US" sz="2400"/>
              <a:t>  </a:t>
            </a:r>
          </a:p>
          <a:p>
            <a:endParaRPr lang="en-US" sz="2400"/>
          </a:p>
        </p:txBody>
      </p:sp>
      <p:pic>
        <p:nvPicPr>
          <p:cNvPr id="33795" name="Picture 2" descr="Image result for lens of faith"/>
          <p:cNvPicPr>
            <a:picLocks noChangeAspect="1" noChangeArrowheads="1"/>
          </p:cNvPicPr>
          <p:nvPr/>
        </p:nvPicPr>
        <p:blipFill>
          <a:blip r:embed="rId2"/>
          <a:srcRect/>
          <a:stretch>
            <a:fillRect/>
          </a:stretch>
        </p:blipFill>
        <p:spPr bwMode="auto">
          <a:xfrm>
            <a:off x="1206500" y="0"/>
            <a:ext cx="3209925" cy="2136775"/>
          </a:xfrm>
          <a:prstGeom prst="rect">
            <a:avLst/>
          </a:prstGeom>
          <a:noFill/>
          <a:ln w="9525">
            <a:noFill/>
            <a:miter lim="800000"/>
            <a:headEnd/>
            <a:tailEnd/>
          </a:ln>
        </p:spPr>
      </p:pic>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auto">
          <a:xfrm>
            <a:off x="2895600" y="661988"/>
            <a:ext cx="8610600" cy="1293812"/>
          </a:xfrm>
        </p:spPr>
        <p:txBody>
          <a:bodyPr wrap="square" numCol="1" anchorCtr="0" compatLnSpc="1">
            <a:prstTxWarp prst="textNoShape">
              <a:avLst/>
            </a:prstTxWarp>
          </a:bodyPr>
          <a:lstStyle/>
          <a:p>
            <a:r>
              <a:rPr lang="en-US" b="1" cap="none"/>
              <a:t>COMING INTO FOCUS</a:t>
            </a:r>
          </a:p>
        </p:txBody>
      </p:sp>
      <p:sp>
        <p:nvSpPr>
          <p:cNvPr id="3" name="Content Placeholder 2"/>
          <p:cNvSpPr>
            <a:spLocks noGrp="1"/>
          </p:cNvSpPr>
          <p:nvPr>
            <p:ph idx="1"/>
          </p:nvPr>
        </p:nvSpPr>
        <p:spPr>
          <a:xfrm>
            <a:off x="685800" y="1801505"/>
            <a:ext cx="10820400" cy="5056496"/>
          </a:xfrm>
        </p:spPr>
        <p:txBody>
          <a:bodyPr>
            <a:normAutofit lnSpcReduction="10000"/>
          </a:bodyPr>
          <a:lstStyle/>
          <a:p>
            <a:pPr>
              <a:lnSpc>
                <a:spcPct val="80000"/>
              </a:lnSpc>
            </a:pPr>
            <a:r>
              <a:rPr lang="en-US" sz="2600" dirty="0"/>
              <a:t>When a child is born, it still must learn to see.  </a:t>
            </a:r>
          </a:p>
          <a:p>
            <a:pPr>
              <a:lnSpc>
                <a:spcPct val="80000"/>
              </a:lnSpc>
            </a:pPr>
            <a:r>
              <a:rPr lang="en-US" sz="2600" dirty="0"/>
              <a:t>Newborns with perfectly normal eyes learn to focus and attend to things.  </a:t>
            </a:r>
          </a:p>
          <a:p>
            <a:pPr>
              <a:lnSpc>
                <a:spcPct val="80000"/>
              </a:lnSpc>
            </a:pPr>
            <a:r>
              <a:rPr lang="en-US" sz="2600" dirty="0"/>
              <a:t>The mind and eyes continue to learn and to become part of human function.  </a:t>
            </a:r>
          </a:p>
          <a:p>
            <a:pPr>
              <a:lnSpc>
                <a:spcPct val="80000"/>
              </a:lnSpc>
            </a:pPr>
            <a:r>
              <a:rPr lang="en-US" sz="2600" dirty="0"/>
              <a:t>In folks who have gained sight after having lost it as a child, they often are still very lost visually when they receive their sight.  They do not know what to do with the information they “see.”  </a:t>
            </a:r>
          </a:p>
          <a:p>
            <a:pPr>
              <a:lnSpc>
                <a:spcPct val="80000"/>
              </a:lnSpc>
            </a:pPr>
            <a:r>
              <a:rPr lang="en-US" sz="2600" dirty="0"/>
              <a:t>One interviewer asked such a person what an object in his hand was.  The newly sighted person knew it was red.  He had seen and had identified a red coke can earlier in the interview.  He guessed, “Coke can.”  He could not tell the interviewer that the object was a rose.  </a:t>
            </a:r>
          </a:p>
          <a:p>
            <a:pPr>
              <a:lnSpc>
                <a:spcPct val="80000"/>
              </a:lnSpc>
            </a:pPr>
            <a:r>
              <a:rPr lang="en-US" sz="2600" b="1" dirty="0"/>
              <a:t>People learn to see</a:t>
            </a:r>
            <a:r>
              <a:rPr lang="en-US" sz="2600" dirty="0"/>
              <a:t>.  </a:t>
            </a:r>
          </a:p>
          <a:p>
            <a:pPr>
              <a:lnSpc>
                <a:spcPct val="80000"/>
              </a:lnSpc>
            </a:pPr>
            <a:endParaRPr lang="en-US" sz="2600" dirty="0"/>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auto"/>
        <p:txBody>
          <a:bodyPr wrap="square" numCol="1" anchorCtr="0" compatLnSpc="1">
            <a:prstTxWarp prst="textNoShape">
              <a:avLst/>
            </a:prstTxWarp>
          </a:bodyPr>
          <a:lstStyle/>
          <a:p>
            <a:r>
              <a:rPr lang="en-US" b="1" cap="none"/>
              <a:t>COMING INTO FOCUS</a:t>
            </a:r>
          </a:p>
        </p:txBody>
      </p:sp>
      <p:sp>
        <p:nvSpPr>
          <p:cNvPr id="35842" name="Content Placeholder 2"/>
          <p:cNvSpPr>
            <a:spLocks noGrp="1"/>
          </p:cNvSpPr>
          <p:nvPr>
            <p:ph idx="1"/>
          </p:nvPr>
        </p:nvSpPr>
        <p:spPr/>
        <p:txBody>
          <a:bodyPr/>
          <a:lstStyle/>
          <a:p>
            <a:r>
              <a:rPr lang="en-US" sz="3200" b="1"/>
              <a:t>Like physical sight, Christians must learn to see spiritually</a:t>
            </a:r>
            <a:r>
              <a:rPr lang="en-US" sz="3200"/>
              <a:t>.  </a:t>
            </a:r>
          </a:p>
          <a:p>
            <a:r>
              <a:rPr lang="en-US" sz="3200"/>
              <a:t>It takes time to change our thinking</a:t>
            </a:r>
            <a:r>
              <a:rPr lang="en-US" sz="3200" b="1"/>
              <a:t>.  </a:t>
            </a:r>
          </a:p>
          <a:p>
            <a:r>
              <a:rPr lang="en-US" sz="3200" b="1"/>
              <a:t>“Children of light” are transformed into the image of Christ</a:t>
            </a:r>
            <a:r>
              <a:rPr lang="en-US" sz="3200"/>
              <a:t> (Rom 12:1-2) </a:t>
            </a:r>
            <a:r>
              <a:rPr lang="en-US" sz="3200" b="1"/>
              <a:t>by the renewing of their minds</a:t>
            </a:r>
            <a:r>
              <a:rPr lang="en-US" sz="3200"/>
              <a:t>.  </a:t>
            </a:r>
          </a:p>
          <a:p>
            <a:r>
              <a:rPr lang="en-US" sz="3200"/>
              <a:t>When sin is part of one’s lives, it obfuscates their vision.  </a:t>
            </a:r>
          </a:p>
          <a:p>
            <a:endParaRPr lang="en-US" sz="3200"/>
          </a:p>
        </p:txBody>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auto"/>
        <p:txBody>
          <a:bodyPr wrap="square" numCol="1" anchorCtr="0" compatLnSpc="1">
            <a:prstTxWarp prst="textNoShape">
              <a:avLst/>
            </a:prstTxWarp>
          </a:bodyPr>
          <a:lstStyle/>
          <a:p>
            <a:r>
              <a:rPr lang="en-US" b="1" cap="none"/>
              <a:t>COMING INTO FOCUS</a:t>
            </a:r>
          </a:p>
        </p:txBody>
      </p:sp>
      <p:sp>
        <p:nvSpPr>
          <p:cNvPr id="36866" name="Content Placeholder 2"/>
          <p:cNvSpPr>
            <a:spLocks noGrp="1"/>
          </p:cNvSpPr>
          <p:nvPr>
            <p:ph idx="1"/>
          </p:nvPr>
        </p:nvSpPr>
        <p:spPr/>
        <p:txBody>
          <a:bodyPr/>
          <a:lstStyle/>
          <a:p>
            <a:r>
              <a:rPr lang="en-US" sz="3200"/>
              <a:t>1 John 1:7-8 instructs, “But if we walk in the light, as he is in the light, we have fellowship one with another, and the blood of Jesus Christ his Son cleanseth us from all sin.  If we say that we have no sin, we deceive ourselves, and the truth is not in us.” </a:t>
            </a:r>
          </a:p>
          <a:p>
            <a:r>
              <a:rPr lang="en-US" sz="3200"/>
              <a:t>Satan often dazzles humans with the sin of a temporary trinket or flashing toy.  </a:t>
            </a:r>
          </a:p>
          <a:p>
            <a:r>
              <a:rPr lang="en-US" sz="3200"/>
              <a:t>Christians must return to the true Light found through God’s word to grow and focus on Christ.</a:t>
            </a:r>
          </a:p>
          <a:p>
            <a:endParaRPr lang="en-US" sz="3200"/>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auto"/>
        <p:txBody>
          <a:bodyPr wrap="square" numCol="1" anchorCtr="0" compatLnSpc="1">
            <a:prstTxWarp prst="textNoShape">
              <a:avLst/>
            </a:prstTxWarp>
          </a:bodyPr>
          <a:lstStyle/>
          <a:p>
            <a:r>
              <a:rPr lang="en-US" b="1" cap="none"/>
              <a:t>COMING INTO FOCUS</a:t>
            </a:r>
          </a:p>
        </p:txBody>
      </p:sp>
      <p:sp>
        <p:nvSpPr>
          <p:cNvPr id="37890" name="Content Placeholder 2"/>
          <p:cNvSpPr>
            <a:spLocks noGrp="1"/>
          </p:cNvSpPr>
          <p:nvPr>
            <p:ph idx="1"/>
          </p:nvPr>
        </p:nvSpPr>
        <p:spPr/>
        <p:txBody>
          <a:bodyPr/>
          <a:lstStyle/>
          <a:p>
            <a:r>
              <a:rPr lang="en-US" sz="3200" b="1"/>
              <a:t>God seeks to set a light ablaze in the human heart so we might carry His light to others</a:t>
            </a:r>
            <a:r>
              <a:rPr lang="en-US" sz="3200"/>
              <a:t>.  </a:t>
            </a:r>
          </a:p>
          <a:p>
            <a:r>
              <a:rPr lang="en-US" sz="3200"/>
              <a:t>The Psalmist expresses it this way: “For thou wilt light my candle: the LORD my God will enlighten my darkness.” </a:t>
            </a:r>
          </a:p>
          <a:p>
            <a:endParaRPr lang="en-US" sz="3200"/>
          </a:p>
        </p:txBody>
      </p:sp>
      <p:pic>
        <p:nvPicPr>
          <p:cNvPr id="4" name="Picture 4" descr="A close up of a logo&#10;&#10;Description automatically generated">
            <a:extLst>
              <a:ext uri="{FF2B5EF4-FFF2-40B4-BE49-F238E27FC236}">
                <a16:creationId xmlns:a16="http://schemas.microsoft.com/office/drawing/2014/main" id="{99D078BF-5688-4FA1-A958-2874A5D438FC}"/>
              </a:ext>
            </a:extLst>
          </p:cNvPr>
          <p:cNvPicPr>
            <a:picLocks noChangeAspect="1" noChangeArrowheads="1"/>
          </p:cNvPicPr>
          <p:nvPr/>
        </p:nvPicPr>
        <p:blipFill>
          <a:blip r:embed="rId2"/>
          <a:srcRect l="7532" t="5325" r="62340" b="77710"/>
          <a:stretch>
            <a:fillRect/>
          </a:stretch>
        </p:blipFill>
        <p:spPr bwMode="auto">
          <a:xfrm>
            <a:off x="9741159" y="4939658"/>
            <a:ext cx="2450841" cy="1918342"/>
          </a:xfrm>
          <a:prstGeom prst="rect">
            <a:avLst/>
          </a:prstGeom>
          <a:noFill/>
          <a:ln w="9525">
            <a:noFill/>
            <a:miter lim="800000"/>
            <a:headEnd/>
            <a:tailEnd/>
          </a:ln>
        </p:spPr>
      </p:pic>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03400"/>
            <a:ext cx="9448800" cy="1825625"/>
          </a:xfrm>
        </p:spPr>
        <p:txBody>
          <a:bodyPr>
            <a:normAutofit fontScale="90000"/>
          </a:bodyPr>
          <a:lstStyle/>
          <a:p>
            <a:pPr fontAlgn="auto">
              <a:spcAft>
                <a:spcPts val="0"/>
              </a:spcAft>
              <a:defRPr/>
            </a:pPr>
            <a:r>
              <a:rPr lang="en-US" b="1" dirty="0"/>
              <a:t>Light Lesson 1  </a:t>
            </a:r>
            <a:br>
              <a:rPr lang="en-US" b="1" dirty="0"/>
            </a:br>
            <a:r>
              <a:rPr lang="en-US" b="1" dirty="0"/>
              <a:t>A Story of Light: Part 1  </a:t>
            </a:r>
            <a:endParaRPr lang="en-US" dirty="0"/>
          </a:p>
        </p:txBody>
      </p:sp>
      <p:sp>
        <p:nvSpPr>
          <p:cNvPr id="20482" name="Subtitle 2"/>
          <p:cNvSpPr>
            <a:spLocks noGrp="1"/>
          </p:cNvSpPr>
          <p:nvPr>
            <p:ph type="subTitle" idx="1"/>
          </p:nvPr>
        </p:nvSpPr>
        <p:spPr>
          <a:xfrm>
            <a:off x="1371600" y="3632200"/>
            <a:ext cx="9448800" cy="685800"/>
          </a:xfrm>
        </p:spPr>
        <p:txBody>
          <a:bodyPr/>
          <a:lstStyle/>
          <a:p>
            <a:endParaRPr lang="en-US"/>
          </a:p>
        </p:txBody>
      </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auto">
          <a:xfrm>
            <a:off x="2895600" y="534988"/>
            <a:ext cx="8610600" cy="1293812"/>
          </a:xfrm>
        </p:spPr>
        <p:txBody>
          <a:bodyPr wrap="square" numCol="1" anchorCtr="0" compatLnSpc="1">
            <a:prstTxWarp prst="textNoShape">
              <a:avLst/>
            </a:prstTxWarp>
          </a:bodyPr>
          <a:lstStyle/>
          <a:p>
            <a:r>
              <a:rPr lang="en-US" b="1" cap="none"/>
              <a:t>COMING INTO FOCUS</a:t>
            </a:r>
          </a:p>
        </p:txBody>
      </p:sp>
      <p:sp>
        <p:nvSpPr>
          <p:cNvPr id="3" name="Content Placeholder 2"/>
          <p:cNvSpPr>
            <a:spLocks noGrp="1"/>
          </p:cNvSpPr>
          <p:nvPr>
            <p:ph idx="1"/>
          </p:nvPr>
        </p:nvSpPr>
        <p:spPr>
          <a:xfrm>
            <a:off x="685800" y="2193925"/>
            <a:ext cx="10820400" cy="4664075"/>
          </a:xfrm>
        </p:spPr>
        <p:txBody>
          <a:bodyPr>
            <a:normAutofit fontScale="92500"/>
          </a:bodyPr>
          <a:lstStyle/>
          <a:p>
            <a:pPr>
              <a:lnSpc>
                <a:spcPct val="80000"/>
              </a:lnSpc>
            </a:pPr>
            <a:r>
              <a:rPr lang="en-US" sz="2400" dirty="0"/>
              <a:t>Paul in 1 Corinthians 13:12 writes, “For now we see through a glass, darkly; but then face to face: now I know in part; but then shall I know even as also I am known.”  </a:t>
            </a:r>
          </a:p>
          <a:p>
            <a:pPr>
              <a:lnSpc>
                <a:spcPct val="80000"/>
              </a:lnSpc>
            </a:pPr>
            <a:r>
              <a:rPr lang="en-US" sz="2400" dirty="0"/>
              <a:t>Paul taught that eventually, “children of light” will see clearly as though face to face.  </a:t>
            </a:r>
          </a:p>
          <a:p>
            <a:pPr>
              <a:lnSpc>
                <a:spcPct val="80000"/>
              </a:lnSpc>
            </a:pPr>
            <a:r>
              <a:rPr lang="en-US" sz="2400" dirty="0"/>
              <a:t>He explains in 2 Corinthians 3:13-18, “And not as Moses, </a:t>
            </a:r>
            <a:r>
              <a:rPr lang="en-US" sz="2400" i="1" dirty="0"/>
              <a:t>which</a:t>
            </a:r>
            <a:r>
              <a:rPr lang="en-US" sz="2400" dirty="0"/>
              <a:t> put a vail over his face [after coming down from the mountain where God was], that the children of Israel could not steadfastly look to the end of that which is abolished: But their minds were blinded: for until this day </a:t>
            </a:r>
            <a:r>
              <a:rPr lang="en-US" sz="2400" dirty="0" err="1"/>
              <a:t>remaineth</a:t>
            </a:r>
            <a:r>
              <a:rPr lang="en-US" sz="2400" dirty="0"/>
              <a:t> the same vail untaken away in the reading of the old testament; which </a:t>
            </a:r>
            <a:r>
              <a:rPr lang="en-US" sz="2400" i="1" dirty="0"/>
              <a:t>vail</a:t>
            </a:r>
            <a:r>
              <a:rPr lang="en-US" sz="2400" dirty="0"/>
              <a:t> is done away in Christ. But even unto this day, when Moses is read, the vail is upon their heart.  Nevertheless when it shall turn to the Lord, the vail shall be taken away.  Now the Lord is that Spirit: and where the Spirit of the Lord </a:t>
            </a:r>
            <a:r>
              <a:rPr lang="en-US" sz="2400" i="1" dirty="0"/>
              <a:t>is</a:t>
            </a:r>
            <a:r>
              <a:rPr lang="en-US" sz="2400" dirty="0"/>
              <a:t>, there </a:t>
            </a:r>
            <a:r>
              <a:rPr lang="en-US" sz="2400" i="1" dirty="0"/>
              <a:t>is</a:t>
            </a:r>
            <a:r>
              <a:rPr lang="en-US" sz="2400" dirty="0"/>
              <a:t> liberty.  But we all, with open face beholding as in a glass the glory of the Lord, are changed into the same image from glory to glory, </a:t>
            </a:r>
            <a:r>
              <a:rPr lang="en-US" sz="2400" i="1" dirty="0"/>
              <a:t>even</a:t>
            </a:r>
            <a:r>
              <a:rPr lang="en-US" sz="2400" dirty="0"/>
              <a:t> as by the Spirit of the Lord.”  </a:t>
            </a:r>
          </a:p>
          <a:p>
            <a:pPr>
              <a:lnSpc>
                <a:spcPct val="80000"/>
              </a:lnSpc>
            </a:pPr>
            <a:endParaRPr lang="en-US" sz="2400" dirty="0"/>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auto"/>
        <p:txBody>
          <a:bodyPr wrap="square" numCol="1" anchorCtr="0" compatLnSpc="1">
            <a:prstTxWarp prst="textNoShape">
              <a:avLst/>
            </a:prstTxWarp>
          </a:bodyPr>
          <a:lstStyle/>
          <a:p>
            <a:r>
              <a:rPr lang="en-US" b="1" cap="none"/>
              <a:t>COMING INTO FOCUS</a:t>
            </a:r>
          </a:p>
        </p:txBody>
      </p:sp>
      <p:sp>
        <p:nvSpPr>
          <p:cNvPr id="39938" name="Content Placeholder 2"/>
          <p:cNvSpPr>
            <a:spLocks noGrp="1"/>
          </p:cNvSpPr>
          <p:nvPr>
            <p:ph idx="1"/>
          </p:nvPr>
        </p:nvSpPr>
        <p:spPr>
          <a:xfrm>
            <a:off x="4457700" y="2117725"/>
            <a:ext cx="7226300" cy="4024313"/>
          </a:xfrm>
        </p:spPr>
        <p:txBody>
          <a:bodyPr/>
          <a:lstStyle/>
          <a:p>
            <a:r>
              <a:rPr lang="en-US" sz="2800"/>
              <a:t>Moses face glowed after the Lord hid him in the cliff of the rock and covered Moses with His hand, but saw God’s back parts, not His face (Exod 33:21-33).  </a:t>
            </a:r>
          </a:p>
          <a:p>
            <a:r>
              <a:rPr lang="en-US" sz="2800"/>
              <a:t>When Moses spoke to the Israelites, his face glowed, and he wore a vail (Exod 34:33-35).  </a:t>
            </a:r>
          </a:p>
          <a:p>
            <a:r>
              <a:rPr lang="en-US" sz="2800"/>
              <a:t>Now, God's children see in reflection the glory of God and are changed into the same image to glory.  </a:t>
            </a:r>
          </a:p>
          <a:p>
            <a:endParaRPr lang="en-US" sz="2800"/>
          </a:p>
        </p:txBody>
      </p:sp>
      <p:pic>
        <p:nvPicPr>
          <p:cNvPr id="39940" name="Picture 2" descr="21C095BE"/>
          <p:cNvPicPr>
            <a:picLocks noChangeAspect="1" noChangeArrowheads="1"/>
          </p:cNvPicPr>
          <p:nvPr/>
        </p:nvPicPr>
        <p:blipFill>
          <a:blip r:embed="rId2"/>
          <a:srcRect/>
          <a:stretch>
            <a:fillRect/>
          </a:stretch>
        </p:blipFill>
        <p:spPr bwMode="auto">
          <a:xfrm>
            <a:off x="150124" y="2263775"/>
            <a:ext cx="4201213" cy="3273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8975" y="763588"/>
            <a:ext cx="9547225" cy="1293812"/>
          </a:xfrm>
        </p:spPr>
        <p:txBody>
          <a:bodyPr/>
          <a:lstStyle/>
          <a:p>
            <a:pPr fontAlgn="auto">
              <a:spcAft>
                <a:spcPts val="0"/>
              </a:spcAft>
              <a:defRPr/>
            </a:pPr>
            <a:r>
              <a:rPr lang="en-US" b="1" dirty="0"/>
              <a:t>Keeping Focus on Christ and God</a:t>
            </a:r>
            <a:endParaRPr lang="en-US" dirty="0"/>
          </a:p>
        </p:txBody>
      </p:sp>
      <p:sp>
        <p:nvSpPr>
          <p:cNvPr id="40962" name="Content Placeholder 2"/>
          <p:cNvSpPr>
            <a:spLocks noGrp="1"/>
          </p:cNvSpPr>
          <p:nvPr>
            <p:ph idx="1"/>
          </p:nvPr>
        </p:nvSpPr>
        <p:spPr>
          <a:xfrm>
            <a:off x="685800" y="2003425"/>
            <a:ext cx="10820400" cy="4024313"/>
          </a:xfrm>
        </p:spPr>
        <p:txBody>
          <a:bodyPr/>
          <a:lstStyle/>
          <a:p>
            <a:r>
              <a:rPr lang="en-US" sz="3000" b="1"/>
              <a:t>As Christians learn to see spiritually, they become focused on seeking God and His righteousness</a:t>
            </a:r>
            <a:r>
              <a:rPr lang="en-US" sz="3000"/>
              <a:t>.  </a:t>
            </a:r>
          </a:p>
          <a:p>
            <a:r>
              <a:rPr lang="en-US" sz="3000"/>
              <a:t>In Matthew 6:22-23, Jesus teaches, “The light of the body is the eye: if therefore thine eye be single, thy whole body shall be full of light.  But if thine eye be evil, thy whole body shall be full of darkness.  If therefore the light that is in thee be darkness, how great </a:t>
            </a:r>
            <a:r>
              <a:rPr lang="en-US" sz="3000" i="1"/>
              <a:t>is</a:t>
            </a:r>
            <a:r>
              <a:rPr lang="en-US" sz="3000"/>
              <a:t> that darkness!”  </a:t>
            </a:r>
          </a:p>
          <a:p>
            <a:r>
              <a:rPr lang="en-US" sz="3000"/>
              <a:t>The idea of “single” is sometimes translated as “clear” or “healthy” but this author might suggest is better communicated as “focused.”   </a:t>
            </a:r>
          </a:p>
          <a:p>
            <a:endParaRPr lang="en-US" sz="3000"/>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auto">
          <a:xfrm>
            <a:off x="1866900" y="763588"/>
            <a:ext cx="9639300" cy="1293812"/>
          </a:xfrm>
        </p:spPr>
        <p:txBody>
          <a:bodyPr wrap="square" numCol="1" anchorCtr="0" compatLnSpc="1">
            <a:prstTxWarp prst="textNoShape">
              <a:avLst/>
            </a:prstTxWarp>
          </a:bodyPr>
          <a:lstStyle/>
          <a:p>
            <a:r>
              <a:rPr lang="en-US" b="1" cap="none"/>
              <a:t>KEEPING FOCUS ON CHRIST AND GOD</a:t>
            </a:r>
          </a:p>
        </p:txBody>
      </p:sp>
      <p:sp>
        <p:nvSpPr>
          <p:cNvPr id="41986" name="Content Placeholder 2"/>
          <p:cNvSpPr>
            <a:spLocks noGrp="1"/>
          </p:cNvSpPr>
          <p:nvPr>
            <p:ph idx="1"/>
          </p:nvPr>
        </p:nvSpPr>
        <p:spPr>
          <a:xfrm>
            <a:off x="685800" y="2193925"/>
            <a:ext cx="10820400" cy="4356165"/>
          </a:xfrm>
        </p:spPr>
        <p:txBody>
          <a:bodyPr/>
          <a:lstStyle/>
          <a:p>
            <a:r>
              <a:rPr lang="en-US" altLang="en-US" sz="2800" b="1" dirty="0">
                <a:ea typeface="Calibri" pitchFamily="34" charset="0"/>
                <a:cs typeface="Times New Roman" pitchFamily="18" charset="0"/>
              </a:rPr>
              <a:t>When one’s focus is locked on the light of Christ, then the whole body is full of light.  </a:t>
            </a:r>
          </a:p>
          <a:p>
            <a:r>
              <a:rPr lang="en-US" altLang="en-US" sz="2800" b="1" dirty="0">
                <a:ea typeface="Calibri" pitchFamily="34" charset="0"/>
                <a:cs typeface="Times New Roman" pitchFamily="18" charset="0"/>
              </a:rPr>
              <a:t>In John 8:12 Jesus taught, “Then </a:t>
            </a:r>
            <a:r>
              <a:rPr lang="en-US" altLang="en-US" sz="2800" b="1" dirty="0" err="1">
                <a:ea typeface="Calibri" pitchFamily="34" charset="0"/>
                <a:cs typeface="Times New Roman" pitchFamily="18" charset="0"/>
              </a:rPr>
              <a:t>spake</a:t>
            </a:r>
            <a:r>
              <a:rPr lang="en-US" altLang="en-US" sz="2800" b="1" dirty="0">
                <a:ea typeface="Calibri" pitchFamily="34" charset="0"/>
                <a:cs typeface="Times New Roman" pitchFamily="18" charset="0"/>
              </a:rPr>
              <a:t> Jesus again unto them, saying, I am the light of the world: he that </a:t>
            </a:r>
            <a:r>
              <a:rPr lang="en-US" altLang="en-US" sz="2800" b="1" dirty="0" err="1">
                <a:ea typeface="Calibri" pitchFamily="34" charset="0"/>
                <a:cs typeface="Times New Roman" pitchFamily="18" charset="0"/>
              </a:rPr>
              <a:t>followeth</a:t>
            </a:r>
            <a:r>
              <a:rPr lang="en-US" altLang="en-US" sz="2800" b="1" dirty="0">
                <a:ea typeface="Calibri" pitchFamily="34" charset="0"/>
                <a:cs typeface="Times New Roman" pitchFamily="18" charset="0"/>
              </a:rPr>
              <a:t> me shall not walk in darkness, but shall have the light of life.”  </a:t>
            </a:r>
          </a:p>
          <a:p>
            <a:r>
              <a:rPr lang="en-US" altLang="en-US" sz="2800" b="1" dirty="0">
                <a:ea typeface="Calibri" pitchFamily="34" charset="0"/>
                <a:cs typeface="Times New Roman" pitchFamily="18" charset="0"/>
              </a:rPr>
              <a:t>Jesus is the light of life.  </a:t>
            </a:r>
          </a:p>
          <a:p>
            <a:r>
              <a:rPr lang="en-US" altLang="en-US" sz="2800" b="1" dirty="0">
                <a:ea typeface="Calibri" pitchFamily="34" charset="0"/>
                <a:cs typeface="Times New Roman" pitchFamily="18" charset="0"/>
              </a:rPr>
              <a:t>In Matthew 6:33, He teaches His followers to focus on the kingdom of God and His righteousness first.  All these other worries of life fade as one’s focus is on God.  </a:t>
            </a:r>
          </a:p>
          <a:p>
            <a:endParaRPr lang="en-US" sz="2800" b="1" dirty="0">
              <a:ea typeface="Calibri" pitchFamily="34" charset="0"/>
              <a:cs typeface="Times New Roman" pitchFamily="18" charset="0"/>
            </a:endParaRPr>
          </a:p>
        </p:txBody>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auto">
          <a:xfrm>
            <a:off x="1892300" y="763588"/>
            <a:ext cx="9613900" cy="1293812"/>
          </a:xfrm>
        </p:spPr>
        <p:txBody>
          <a:bodyPr wrap="square" numCol="1" anchorCtr="0" compatLnSpc="1">
            <a:prstTxWarp prst="textNoShape">
              <a:avLst/>
            </a:prstTxWarp>
          </a:bodyPr>
          <a:lstStyle/>
          <a:p>
            <a:r>
              <a:rPr lang="en-US" b="1" cap="none"/>
              <a:t>KEEPING FOCUS ON CHRIST AND GOD</a:t>
            </a:r>
          </a:p>
        </p:txBody>
      </p:sp>
      <p:sp>
        <p:nvSpPr>
          <p:cNvPr id="43010" name="Content Placeholder 2"/>
          <p:cNvSpPr>
            <a:spLocks noGrp="1"/>
          </p:cNvSpPr>
          <p:nvPr>
            <p:ph idx="1"/>
          </p:nvPr>
        </p:nvSpPr>
        <p:spPr>
          <a:xfrm>
            <a:off x="4013200" y="2193925"/>
            <a:ext cx="7848600" cy="4664075"/>
          </a:xfrm>
        </p:spPr>
        <p:txBody>
          <a:bodyPr/>
          <a:lstStyle/>
          <a:p>
            <a:r>
              <a:rPr lang="en-US" sz="2400"/>
              <a:t>Hebrews 12:1 encourages, “Wherefore seeing we also are compassed about with so great a cloud of witnesses, let us lay aside every weight, and the sin which doth so easily beset </a:t>
            </a:r>
            <a:r>
              <a:rPr lang="en-US" sz="2400" i="1"/>
              <a:t>us</a:t>
            </a:r>
            <a:r>
              <a:rPr lang="en-US" sz="2400"/>
              <a:t>, and let us run with patience the race that is set before us, Looking unto Jesus the author and finisher of </a:t>
            </a:r>
            <a:r>
              <a:rPr lang="en-US" sz="2400" i="1"/>
              <a:t>our</a:t>
            </a:r>
            <a:r>
              <a:rPr lang="en-US" sz="2400"/>
              <a:t> faith; who for the joy that was set before him endured the cross, despising the shame, and is set down at the right hand of the throne of God.”  </a:t>
            </a:r>
          </a:p>
          <a:p>
            <a:r>
              <a:rPr lang="en-US" sz="2400" b="1"/>
              <a:t>Christians must learn to see spiritually or transform to be image bearers of God’s light by being renewed from His word, keeping their eye on Christ.  </a:t>
            </a:r>
            <a:endParaRPr lang="en-US" sz="2400"/>
          </a:p>
          <a:p>
            <a:endParaRPr lang="en-US" sz="2400"/>
          </a:p>
        </p:txBody>
      </p:sp>
      <p:pic>
        <p:nvPicPr>
          <p:cNvPr id="43011" name="Picture 2" descr="Image result for lens of faith"/>
          <p:cNvPicPr>
            <a:picLocks noChangeAspect="1" noChangeArrowheads="1"/>
          </p:cNvPicPr>
          <p:nvPr/>
        </p:nvPicPr>
        <p:blipFill>
          <a:blip r:embed="rId2"/>
          <a:srcRect/>
          <a:stretch>
            <a:fillRect/>
          </a:stretch>
        </p:blipFill>
        <p:spPr bwMode="auto">
          <a:xfrm>
            <a:off x="152400" y="2374900"/>
            <a:ext cx="3756025" cy="3756025"/>
          </a:xfrm>
          <a:prstGeom prst="rect">
            <a:avLst/>
          </a:prstGeom>
          <a:noFill/>
          <a:ln w="9525">
            <a:noFill/>
            <a:miter lim="800000"/>
            <a:headEnd/>
            <a:tailEnd/>
          </a:ln>
        </p:spPr>
      </p:pic>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auto">
          <a:xfrm>
            <a:off x="2057400" y="560388"/>
            <a:ext cx="9448800" cy="1293812"/>
          </a:xfrm>
        </p:spPr>
        <p:txBody>
          <a:bodyPr wrap="square" numCol="1" anchorCtr="0" compatLnSpc="1">
            <a:prstTxWarp prst="textNoShape">
              <a:avLst/>
            </a:prstTxWarp>
          </a:bodyPr>
          <a:lstStyle/>
          <a:p>
            <a:r>
              <a:rPr lang="en-US" b="1" cap="none"/>
              <a:t>KEEPING FOCUS ON CHRIST AND GOD</a:t>
            </a:r>
          </a:p>
        </p:txBody>
      </p:sp>
      <p:sp>
        <p:nvSpPr>
          <p:cNvPr id="44034" name="Content Placeholder 2"/>
          <p:cNvSpPr>
            <a:spLocks noGrp="1"/>
          </p:cNvSpPr>
          <p:nvPr>
            <p:ph idx="1"/>
          </p:nvPr>
        </p:nvSpPr>
        <p:spPr>
          <a:xfrm>
            <a:off x="584200" y="1647825"/>
            <a:ext cx="11328400" cy="5006975"/>
          </a:xfrm>
        </p:spPr>
        <p:txBody>
          <a:bodyPr/>
          <a:lstStyle/>
          <a:p>
            <a:r>
              <a:rPr lang="en-US" sz="2800" b="1"/>
              <a:t>Christians must take care to set aside the many encumbering sins of this life as Hebrew 12 encourages</a:t>
            </a:r>
            <a:r>
              <a:rPr lang="en-US" sz="2800"/>
              <a:t>.  </a:t>
            </a:r>
          </a:p>
          <a:p>
            <a:r>
              <a:rPr lang="en-US" sz="2800"/>
              <a:t>Too often, one is unstable because they are not focused on God but are double minded.  </a:t>
            </a:r>
          </a:p>
          <a:p>
            <a:r>
              <a:rPr lang="en-US" sz="2800"/>
              <a:t>James warns Christians to be clear.  </a:t>
            </a:r>
          </a:p>
          <a:p>
            <a:r>
              <a:rPr lang="en-US" sz="2800"/>
              <a:t>“But let him ask in faith, nothing wavering.  For he that wavereth is like a wave of the sea driven with the wind and tossed.  For let not that man think that he shall receive any thing of the Lord.  A double minded man </a:t>
            </a:r>
            <a:r>
              <a:rPr lang="en-US" sz="2800" i="1"/>
              <a:t>is</a:t>
            </a:r>
            <a:r>
              <a:rPr lang="en-US" sz="2800"/>
              <a:t> unstable in all his ways” (James 1:6-8).  </a:t>
            </a:r>
          </a:p>
          <a:p>
            <a:r>
              <a:rPr lang="en-US" sz="2800"/>
              <a:t>It is easy to be distracted by things in this life and take one’s eye off the goal of seeking God and following Jesus.  </a:t>
            </a:r>
          </a:p>
          <a:p>
            <a:endParaRPr lang="en-US" sz="2800"/>
          </a:p>
        </p:txBody>
      </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auto">
          <a:xfrm>
            <a:off x="1714500" y="484188"/>
            <a:ext cx="9702800" cy="1293812"/>
          </a:xfrm>
        </p:spPr>
        <p:txBody>
          <a:bodyPr wrap="square" numCol="1" anchorCtr="0" compatLnSpc="1">
            <a:prstTxWarp prst="textNoShape">
              <a:avLst/>
            </a:prstTxWarp>
          </a:bodyPr>
          <a:lstStyle/>
          <a:p>
            <a:r>
              <a:rPr lang="en-US" b="1" cap="none"/>
              <a:t>KEEPING FOCUS ON CHRIST AND GOD</a:t>
            </a:r>
          </a:p>
        </p:txBody>
      </p:sp>
      <p:sp>
        <p:nvSpPr>
          <p:cNvPr id="3" name="Content Placeholder 2"/>
          <p:cNvSpPr>
            <a:spLocks noGrp="1"/>
          </p:cNvSpPr>
          <p:nvPr>
            <p:ph idx="1"/>
          </p:nvPr>
        </p:nvSpPr>
        <p:spPr>
          <a:xfrm>
            <a:off x="685800" y="2193925"/>
            <a:ext cx="8545513" cy="4664075"/>
          </a:xfrm>
        </p:spPr>
        <p:txBody>
          <a:bodyPr>
            <a:normAutofit fontScale="92500"/>
          </a:bodyPr>
          <a:lstStyle/>
          <a:p>
            <a:pPr>
              <a:lnSpc>
                <a:spcPct val="80000"/>
              </a:lnSpc>
            </a:pPr>
            <a:r>
              <a:rPr lang="en-US" altLang="en-US" sz="2500" dirty="0">
                <a:ea typeface="Calibri" pitchFamily="34" charset="0"/>
                <a:cs typeface="Times New Roman" pitchFamily="18" charset="0"/>
              </a:rPr>
              <a:t>In Matthew 14, Jesus bids Peter to walk to Him on the water, but Peter took his eyes off Jesus.  He focused fearfully and doubtfully on the storm and began to sink.  </a:t>
            </a:r>
          </a:p>
          <a:p>
            <a:pPr>
              <a:lnSpc>
                <a:spcPct val="80000"/>
              </a:lnSpc>
            </a:pPr>
            <a:r>
              <a:rPr lang="en-US" altLang="en-US" sz="2500" dirty="0">
                <a:ea typeface="Calibri" pitchFamily="34" charset="0"/>
                <a:cs typeface="Times New Roman" pitchFamily="18" charset="0"/>
              </a:rPr>
              <a:t>Matthew 14:30-31 records, “And he said, Come. And when Peter was come down out of the ship, he walked on the water, to go to Jesus.  But when he saw the wind boisterous, he was afraid; and beginning to sink, he cried, saying, Lord, save me.  And immediately Jesus stretched forth </a:t>
            </a:r>
            <a:r>
              <a:rPr lang="en-US" altLang="en-US" sz="2500" i="1" dirty="0">
                <a:ea typeface="Calibri" pitchFamily="34" charset="0"/>
                <a:cs typeface="Times New Roman" pitchFamily="18" charset="0"/>
              </a:rPr>
              <a:t>his</a:t>
            </a:r>
            <a:r>
              <a:rPr lang="en-US" altLang="en-US" sz="2500" dirty="0">
                <a:ea typeface="Calibri" pitchFamily="34" charset="0"/>
                <a:cs typeface="Times New Roman" pitchFamily="18" charset="0"/>
              </a:rPr>
              <a:t> hand, and caught him, and said unto him, O thou of little faith, wherefore didst thou doubt?”  Jesus warned all not to look back.  Luke 9:62 explains,” And Jesus said unto him, No man, having put his hand to the plough, and looking back, is fit for the kingdom of God.”  </a:t>
            </a:r>
          </a:p>
          <a:p>
            <a:pPr>
              <a:lnSpc>
                <a:spcPct val="80000"/>
              </a:lnSpc>
            </a:pPr>
            <a:r>
              <a:rPr lang="en-US" altLang="en-US" sz="2500" b="1" dirty="0">
                <a:ea typeface="Calibri" pitchFamily="34" charset="0"/>
                <a:cs typeface="Times New Roman" pitchFamily="18" charset="0"/>
              </a:rPr>
              <a:t>Christians must focus on God and His righteousness.  </a:t>
            </a:r>
            <a:endParaRPr lang="en-US" altLang="en-US" sz="2500" dirty="0">
              <a:ea typeface="Calibri" pitchFamily="34" charset="0"/>
              <a:cs typeface="Times New Roman" pitchFamily="18" charset="0"/>
            </a:endParaRPr>
          </a:p>
          <a:p>
            <a:pPr>
              <a:lnSpc>
                <a:spcPct val="80000"/>
              </a:lnSpc>
            </a:pPr>
            <a:endParaRPr lang="en-US" sz="2500" dirty="0">
              <a:ea typeface="Calibri" pitchFamily="34" charset="0"/>
              <a:cs typeface="Times New Roman" pitchFamily="18" charset="0"/>
            </a:endParaRPr>
          </a:p>
        </p:txBody>
      </p:sp>
      <p:pic>
        <p:nvPicPr>
          <p:cNvPr id="45061" name="Picture 5" descr="PeterOnWater"/>
          <p:cNvPicPr>
            <a:picLocks noChangeAspect="1" noChangeArrowheads="1"/>
          </p:cNvPicPr>
          <p:nvPr/>
        </p:nvPicPr>
        <p:blipFill>
          <a:blip r:embed="rId2"/>
          <a:srcRect l="27246" r="27826"/>
          <a:stretch>
            <a:fillRect/>
          </a:stretch>
        </p:blipFill>
        <p:spPr bwMode="auto">
          <a:xfrm>
            <a:off x="9135778" y="2193925"/>
            <a:ext cx="2960687" cy="37115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b="1" dirty="0"/>
              <a:t>Men as Trees</a:t>
            </a:r>
            <a:endParaRPr lang="en-US" dirty="0"/>
          </a:p>
        </p:txBody>
      </p:sp>
      <p:sp>
        <p:nvSpPr>
          <p:cNvPr id="46082" name="Content Placeholder 2"/>
          <p:cNvSpPr>
            <a:spLocks noGrp="1"/>
          </p:cNvSpPr>
          <p:nvPr>
            <p:ph idx="1"/>
          </p:nvPr>
        </p:nvSpPr>
        <p:spPr>
          <a:xfrm>
            <a:off x="266700" y="542925"/>
            <a:ext cx="6311900" cy="4024313"/>
          </a:xfrm>
        </p:spPr>
        <p:txBody>
          <a:bodyPr/>
          <a:lstStyle/>
          <a:p>
            <a:r>
              <a:rPr lang="en-US" b="1"/>
              <a:t>Jesus healed the blind man on the way to Bethsaida.  </a:t>
            </a:r>
          </a:p>
          <a:p>
            <a:r>
              <a:rPr lang="en-US" b="1"/>
              <a:t>Mark uniquely records this in 8:22-25, “And he cometh to Bethsaida; and they bring a blind man unto him, and besought him to touch him.  And he took the blind man by the hand, and led him out of the town; and when he had spit on his eyes, and put his hands upon him, he asked him if he saw ought.  And he looked up, and said, I see men as trees, walking.  After that he put </a:t>
            </a:r>
            <a:r>
              <a:rPr lang="en-US" b="1" i="1"/>
              <a:t>his</a:t>
            </a:r>
            <a:r>
              <a:rPr lang="en-US" b="1"/>
              <a:t> hands again upon his eyes, and made him look up: and he was restored, and saw every man clearly.”  </a:t>
            </a:r>
          </a:p>
          <a:p>
            <a:r>
              <a:rPr lang="en-US" b="1"/>
              <a:t>Jesus healed this way intentionally as Mark recorded it.  </a:t>
            </a:r>
          </a:p>
          <a:p>
            <a:r>
              <a:rPr lang="en-US" b="1"/>
              <a:t>Although the reason is not explicitly stated, it was not some failure on Jesus ability to heal.  The text is making a point. </a:t>
            </a:r>
          </a:p>
        </p:txBody>
      </p:sp>
      <p:pic>
        <p:nvPicPr>
          <p:cNvPr id="46083" name="irc_mi" descr="Image result for men as trees walking"/>
          <p:cNvPicPr>
            <a:picLocks noChangeAspect="1" noChangeArrowheads="1"/>
          </p:cNvPicPr>
          <p:nvPr/>
        </p:nvPicPr>
        <p:blipFill>
          <a:blip r:embed="rId2"/>
          <a:srcRect/>
          <a:stretch>
            <a:fillRect/>
          </a:stretch>
        </p:blipFill>
        <p:spPr bwMode="auto">
          <a:xfrm>
            <a:off x="6654800" y="2278063"/>
            <a:ext cx="5270500" cy="3505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auto"/>
        <p:txBody>
          <a:bodyPr wrap="square" numCol="1" anchorCtr="0" compatLnSpc="1">
            <a:prstTxWarp prst="textNoShape">
              <a:avLst/>
            </a:prstTxWarp>
          </a:bodyPr>
          <a:lstStyle/>
          <a:p>
            <a:r>
              <a:rPr lang="en-US" b="1" cap="none"/>
              <a:t>MEN AS TREES</a:t>
            </a:r>
          </a:p>
        </p:txBody>
      </p:sp>
      <p:sp>
        <p:nvSpPr>
          <p:cNvPr id="47106" name="Content Placeholder 2"/>
          <p:cNvSpPr>
            <a:spLocks noGrp="1"/>
          </p:cNvSpPr>
          <p:nvPr>
            <p:ph idx="1"/>
          </p:nvPr>
        </p:nvSpPr>
        <p:spPr>
          <a:xfrm>
            <a:off x="558800" y="1838325"/>
            <a:ext cx="10947400" cy="5019675"/>
          </a:xfrm>
        </p:spPr>
        <p:txBody>
          <a:bodyPr/>
          <a:lstStyle/>
          <a:p>
            <a:r>
              <a:rPr lang="en-US" sz="2600" b="1"/>
              <a:t>Earlier in 8:17-18 Jesus asks the disciples, “And when Jesus knew </a:t>
            </a:r>
            <a:r>
              <a:rPr lang="en-US" sz="2600" b="1" i="1"/>
              <a:t>it</a:t>
            </a:r>
            <a:r>
              <a:rPr lang="en-US" sz="2600" b="1"/>
              <a:t>, he saith unto them, Why reason ye, because ye have no bread? perceive ye not yet, neither understand? have ye your heart yet hardened? Having eyes, see ye not? and having ears, hear ye not? and do ye not remember?”  </a:t>
            </a:r>
          </a:p>
          <a:p>
            <a:r>
              <a:rPr lang="en-US" sz="2600" b="1"/>
              <a:t>So why did Jesus heal the man in Mark 8 in two parts?</a:t>
            </a:r>
          </a:p>
          <a:p>
            <a:r>
              <a:rPr lang="en-US" sz="2600" b="1"/>
              <a:t>Jesus gave the blind man eyes, but he still could not see.  </a:t>
            </a:r>
          </a:p>
          <a:p>
            <a:r>
              <a:rPr lang="en-US" sz="2600" b="1"/>
              <a:t>This is common in today’s world as well, which is fortunate for me as an optometrist.  </a:t>
            </a:r>
          </a:p>
          <a:p>
            <a:r>
              <a:rPr lang="en-US" sz="2600" b="1"/>
              <a:t>However, as a parent, I have lost my calm collective with my sons when asking them how they do not get an idea that I have pounded into their thinking.  “Why do you not understand?”  </a:t>
            </a:r>
          </a:p>
          <a:p>
            <a:endParaRPr lang="en-US" sz="2600" b="1"/>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auto">
          <a:xfrm>
            <a:off x="2933700" y="0"/>
            <a:ext cx="8610600" cy="1293813"/>
          </a:xfrm>
        </p:spPr>
        <p:txBody>
          <a:bodyPr wrap="square" numCol="1" anchorCtr="0" compatLnSpc="1">
            <a:prstTxWarp prst="textNoShape">
              <a:avLst/>
            </a:prstTxWarp>
          </a:bodyPr>
          <a:lstStyle/>
          <a:p>
            <a:r>
              <a:rPr lang="en-US" b="1" cap="none"/>
              <a:t>MEN AS TREES</a:t>
            </a:r>
          </a:p>
        </p:txBody>
      </p:sp>
      <p:sp>
        <p:nvSpPr>
          <p:cNvPr id="3" name="Content Placeholder 2"/>
          <p:cNvSpPr>
            <a:spLocks noGrp="1"/>
          </p:cNvSpPr>
          <p:nvPr>
            <p:ph idx="1"/>
          </p:nvPr>
        </p:nvSpPr>
        <p:spPr>
          <a:xfrm>
            <a:off x="685800" y="911035"/>
            <a:ext cx="10820400" cy="5946965"/>
          </a:xfrm>
        </p:spPr>
        <p:txBody>
          <a:bodyPr>
            <a:normAutofit/>
          </a:bodyPr>
          <a:lstStyle/>
          <a:p>
            <a:r>
              <a:rPr lang="en-US" dirty="0"/>
              <a:t>Jesus was clearly making a subtle point with the previous discussion in the healing.  </a:t>
            </a:r>
          </a:p>
          <a:p>
            <a:r>
              <a:rPr lang="en-US" dirty="0"/>
              <a:t>Even now, many have great eyes and bad vision, while others have bad eyes and great vision.  </a:t>
            </a:r>
          </a:p>
          <a:p>
            <a:r>
              <a:rPr lang="en-US" b="1" dirty="0"/>
              <a:t>Many see but do not see or understand clearly</a:t>
            </a:r>
            <a:r>
              <a:rPr lang="en-US" dirty="0"/>
              <a:t>.  </a:t>
            </a:r>
          </a:p>
          <a:p>
            <a:r>
              <a:rPr lang="en-US" dirty="0"/>
              <a:t>Jesus demonstrates that He gives everyone what they need as individuals, either great events or hard events to help one mature spiritually.  </a:t>
            </a:r>
          </a:p>
          <a:p>
            <a:r>
              <a:rPr lang="en-US" b="1" dirty="0"/>
              <a:t>God is just but treats each person individually</a:t>
            </a:r>
            <a:r>
              <a:rPr lang="en-US" dirty="0"/>
              <a:t>.  </a:t>
            </a:r>
          </a:p>
          <a:p>
            <a:r>
              <a:rPr lang="en-US" dirty="0"/>
              <a:t>That is hard at times for humans to grasp.  God does not treat everyone the same way, but rather as individuals.  Many have seen it with their own kids as one child has reached a point where a reward or recognition was ready for one but not the other.  At this point, sibling rivalry sometimes surfaces.  Humans as clay do not get to grumble to the Potter about how He chooses to use the lives He has given.  He has promised Christians the important part in eternity as His children.  Often, as folks are older, they realize what they thought was horrible in their lives was actually a blessing in disguise.  God deals with all according to individual needs.  </a:t>
            </a:r>
          </a:p>
          <a:p>
            <a:endParaRPr lang="en-US" dirty="0"/>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5863" y="763588"/>
            <a:ext cx="9050337" cy="1293812"/>
          </a:xfrm>
        </p:spPr>
        <p:txBody>
          <a:bodyPr>
            <a:normAutofit fontScale="90000"/>
          </a:bodyPr>
          <a:lstStyle/>
          <a:p>
            <a:pPr fontAlgn="auto">
              <a:spcAft>
                <a:spcPts val="0"/>
              </a:spcAft>
              <a:defRPr/>
            </a:pPr>
            <a:r>
              <a:rPr lang="en-US" b="1" dirty="0"/>
              <a:t>In the Beginning, God Created Light</a:t>
            </a:r>
            <a:br>
              <a:rPr lang="en-US" dirty="0"/>
            </a:br>
            <a:endParaRPr lang="en-US" dirty="0"/>
          </a:p>
        </p:txBody>
      </p:sp>
      <p:sp>
        <p:nvSpPr>
          <p:cNvPr id="21506" name="Content Placeholder 2"/>
          <p:cNvSpPr>
            <a:spLocks noGrp="1"/>
          </p:cNvSpPr>
          <p:nvPr>
            <p:ph idx="1"/>
          </p:nvPr>
        </p:nvSpPr>
        <p:spPr/>
        <p:txBody>
          <a:bodyPr/>
          <a:lstStyle/>
          <a:p>
            <a:r>
              <a:rPr lang="en-US" sz="3200" b="1"/>
              <a:t>In the beginning at creation, God made light.  </a:t>
            </a:r>
          </a:p>
          <a:p>
            <a:r>
              <a:rPr lang="en-US" sz="3200" b="1"/>
              <a:t>Genesis 1:3-4 reads, “And God said, Let there be light: and there was light.  And God saw the light, that </a:t>
            </a:r>
            <a:r>
              <a:rPr lang="en-US" sz="3200" b="1" i="1"/>
              <a:t>it was</a:t>
            </a:r>
            <a:r>
              <a:rPr lang="en-US" sz="3200" b="1"/>
              <a:t> good:  and God divided the light from the darkness.”  </a:t>
            </a:r>
          </a:p>
          <a:p>
            <a:r>
              <a:rPr lang="en-US" sz="3200" b="1"/>
              <a:t>Life on Earth gets energy from the sun, mostly via photosynthesis.  </a:t>
            </a:r>
          </a:p>
          <a:p>
            <a:r>
              <a:rPr lang="en-US" sz="3200" b="1"/>
              <a:t>The light is all around humanity in God’s creation.  </a:t>
            </a:r>
          </a:p>
        </p:txBody>
      </p:sp>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auto"/>
        <p:txBody>
          <a:bodyPr wrap="square" numCol="1" anchorCtr="0" compatLnSpc="1">
            <a:prstTxWarp prst="textNoShape">
              <a:avLst/>
            </a:prstTxWarp>
          </a:bodyPr>
          <a:lstStyle/>
          <a:p>
            <a:r>
              <a:rPr lang="en-US" b="1" cap="none"/>
              <a:t>MEN AS TREES</a:t>
            </a:r>
          </a:p>
        </p:txBody>
      </p:sp>
      <p:sp>
        <p:nvSpPr>
          <p:cNvPr id="49154" name="Content Placeholder 2"/>
          <p:cNvSpPr>
            <a:spLocks noGrp="1"/>
          </p:cNvSpPr>
          <p:nvPr>
            <p:ph idx="1"/>
          </p:nvPr>
        </p:nvSpPr>
        <p:spPr>
          <a:xfrm>
            <a:off x="685800" y="1787525"/>
            <a:ext cx="10820400" cy="5070475"/>
          </a:xfrm>
        </p:spPr>
        <p:txBody>
          <a:bodyPr/>
          <a:lstStyle/>
          <a:p>
            <a:r>
              <a:rPr lang="en-US" sz="2600" b="1"/>
              <a:t>Christians all grow and spiritually mature differently</a:t>
            </a:r>
            <a:r>
              <a:rPr lang="en-US" sz="2600"/>
              <a:t>.  </a:t>
            </a:r>
          </a:p>
          <a:p>
            <a:r>
              <a:rPr lang="en-US" sz="2600"/>
              <a:t>Some struggle to make their vision clear or get distortion from other things in life.  </a:t>
            </a:r>
          </a:p>
          <a:p>
            <a:r>
              <a:rPr lang="en-US" sz="2600"/>
              <a:t>Most people have areas of blurry vision spiritually -- even blind spots.  </a:t>
            </a:r>
          </a:p>
          <a:p>
            <a:r>
              <a:rPr lang="en-US" sz="2600"/>
              <a:t>Often Christians are impatient children of God.  Christians pray for God to give them patience right now.  Unfortunately, it usually does not work out that way.  </a:t>
            </a:r>
          </a:p>
          <a:p>
            <a:r>
              <a:rPr lang="en-US" sz="2600"/>
              <a:t>Children of light obey starting as babes in Christ, as little children, they mature through stages as they learn and grow.  </a:t>
            </a:r>
          </a:p>
          <a:p>
            <a:r>
              <a:rPr lang="en-US" sz="2600"/>
              <a:t>Children of God learn to walk in the faith often by trying, falling, and retrying.  </a:t>
            </a:r>
          </a:p>
          <a:p>
            <a:endParaRPr lang="en-US" sz="2600"/>
          </a:p>
        </p:txBody>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auto">
          <a:xfrm>
            <a:off x="3187700" y="255588"/>
            <a:ext cx="8610600" cy="1293812"/>
          </a:xfrm>
        </p:spPr>
        <p:txBody>
          <a:bodyPr wrap="square" numCol="1" anchorCtr="0" compatLnSpc="1">
            <a:prstTxWarp prst="textNoShape">
              <a:avLst/>
            </a:prstTxWarp>
          </a:bodyPr>
          <a:lstStyle/>
          <a:p>
            <a:r>
              <a:rPr lang="en-US" b="1" cap="none"/>
              <a:t>MEN AS TREES</a:t>
            </a:r>
          </a:p>
        </p:txBody>
      </p:sp>
      <p:sp>
        <p:nvSpPr>
          <p:cNvPr id="50178" name="Content Placeholder 2"/>
          <p:cNvSpPr>
            <a:spLocks noGrp="1"/>
          </p:cNvSpPr>
          <p:nvPr>
            <p:ph idx="1"/>
          </p:nvPr>
        </p:nvSpPr>
        <p:spPr>
          <a:xfrm>
            <a:off x="203200" y="1431925"/>
            <a:ext cx="11607800" cy="5095875"/>
          </a:xfrm>
        </p:spPr>
        <p:txBody>
          <a:bodyPr/>
          <a:lstStyle/>
          <a:p>
            <a:r>
              <a:rPr lang="en-US" sz="2400"/>
              <a:t>Often we see more mature individuals rush new converts with an expectation that they should move along and catch up.  More mature Christians need to be careful of too great of expectations.  </a:t>
            </a:r>
          </a:p>
          <a:p>
            <a:r>
              <a:rPr lang="en-US" sz="2400"/>
              <a:t>At the same time, </a:t>
            </a:r>
            <a:r>
              <a:rPr lang="en-US" sz="2400" b="1"/>
              <a:t>Christians cannot stay as babes but must grow and seek God, even when their transformation is not as fast or as more mature children of God might like</a:t>
            </a:r>
            <a:r>
              <a:rPr lang="en-US" sz="2400"/>
              <a:t>. </a:t>
            </a:r>
          </a:p>
          <a:p>
            <a:r>
              <a:rPr lang="en-US" sz="2400"/>
              <a:t> If we are a Christian and recognize spiritual blindness in others, then we must seek God to help them see.  </a:t>
            </a:r>
          </a:p>
          <a:p>
            <a:r>
              <a:rPr lang="en-US" sz="2400"/>
              <a:t>2 Peter 1 instructs us to be diligent to add virtue, knowledge, self-control, patience, godliness, brotherly kindness, and love to their faith.  </a:t>
            </a:r>
          </a:p>
          <a:p>
            <a:r>
              <a:rPr lang="en-US" sz="2400"/>
              <a:t>2 Peter 1:8-9 explains the result, “For if these things be in you, and abound, they make </a:t>
            </a:r>
            <a:r>
              <a:rPr lang="en-US" sz="2400" i="1"/>
              <a:t>you that ye shall</a:t>
            </a:r>
            <a:r>
              <a:rPr lang="en-US" sz="2400"/>
              <a:t> neither </a:t>
            </a:r>
            <a:r>
              <a:rPr lang="en-US" sz="2400" i="1"/>
              <a:t>be</a:t>
            </a:r>
            <a:r>
              <a:rPr lang="en-US" sz="2400"/>
              <a:t> barren nor unfruitful in the knowledge of our Lord Jesus Christ.  But he that lacketh these things is blind, and cannot see afar off, and hath forgotten that he was purged from his old sins.”  </a:t>
            </a:r>
          </a:p>
          <a:p>
            <a:endParaRPr lang="en-US" sz="2400"/>
          </a:p>
        </p:txBody>
      </p:sp>
      <p:pic>
        <p:nvPicPr>
          <p:cNvPr id="50179" name="Picture 2" descr="Image result for growing at different rates"/>
          <p:cNvPicPr>
            <a:picLocks noChangeAspect="1" noChangeArrowheads="1"/>
          </p:cNvPicPr>
          <p:nvPr/>
        </p:nvPicPr>
        <p:blipFill>
          <a:blip r:embed="rId2">
            <a:clrChange>
              <a:clrFrom>
                <a:srgbClr val="EFF8FF"/>
              </a:clrFrom>
              <a:clrTo>
                <a:srgbClr val="EFF8FF">
                  <a:alpha val="0"/>
                </a:srgbClr>
              </a:clrTo>
            </a:clrChange>
          </a:blip>
          <a:srcRect/>
          <a:stretch>
            <a:fillRect/>
          </a:stretch>
        </p:blipFill>
        <p:spPr bwMode="auto">
          <a:xfrm>
            <a:off x="4719638" y="-708025"/>
            <a:ext cx="3408362" cy="2909888"/>
          </a:xfrm>
          <a:prstGeom prst="rect">
            <a:avLst/>
          </a:prstGeom>
          <a:noFill/>
          <a:ln w="9525">
            <a:noFill/>
            <a:miter lim="800000"/>
            <a:headEnd/>
            <a:tailEnd/>
          </a:ln>
        </p:spPr>
      </p:pic>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auto">
          <a:xfrm>
            <a:off x="2959100" y="344488"/>
            <a:ext cx="8610600" cy="1293812"/>
          </a:xfrm>
        </p:spPr>
        <p:txBody>
          <a:bodyPr wrap="square" numCol="1" anchorCtr="0" compatLnSpc="1">
            <a:prstTxWarp prst="textNoShape">
              <a:avLst/>
            </a:prstTxWarp>
          </a:bodyPr>
          <a:lstStyle/>
          <a:p>
            <a:r>
              <a:rPr lang="en-US" b="1" cap="none"/>
              <a:t>MEN AS TREES</a:t>
            </a:r>
          </a:p>
        </p:txBody>
      </p:sp>
      <p:sp>
        <p:nvSpPr>
          <p:cNvPr id="51202" name="Content Placeholder 2"/>
          <p:cNvSpPr>
            <a:spLocks noGrp="1"/>
          </p:cNvSpPr>
          <p:nvPr>
            <p:ph idx="1"/>
          </p:nvPr>
        </p:nvSpPr>
        <p:spPr>
          <a:xfrm>
            <a:off x="4876800" y="1584325"/>
            <a:ext cx="7315200" cy="4664075"/>
          </a:xfrm>
        </p:spPr>
        <p:txBody>
          <a:bodyPr/>
          <a:lstStyle/>
          <a:p>
            <a:r>
              <a:rPr lang="en-US" sz="2800"/>
              <a:t>Nearsightedness or myopia means one cannot see off in the distance.  </a:t>
            </a:r>
          </a:p>
          <a:p>
            <a:r>
              <a:rPr lang="en-US" sz="2800"/>
              <a:t>These characteristics or graces in 2 Peter 1 are part of the Christian's armor of light and are what one might call “spiritual myopia and blindness control.” </a:t>
            </a:r>
          </a:p>
          <a:p>
            <a:r>
              <a:rPr lang="en-US" sz="2800"/>
              <a:t> If Christians exercise these, then they will not be myopic or blind.  </a:t>
            </a:r>
          </a:p>
          <a:p>
            <a:r>
              <a:rPr lang="en-US" sz="2800" b="1"/>
              <a:t>God will make use of those who submit to His righteousness, bringing fruit and goodness from them in His kingdom.  </a:t>
            </a:r>
            <a:endParaRPr lang="en-US" sz="2800"/>
          </a:p>
          <a:p>
            <a:endParaRPr lang="en-US" sz="2800"/>
          </a:p>
        </p:txBody>
      </p:sp>
      <p:pic>
        <p:nvPicPr>
          <p:cNvPr id="51205" name="Picture 5" descr="Image result for myopic view"/>
          <p:cNvPicPr>
            <a:picLocks noChangeAspect="1" noChangeArrowheads="1"/>
          </p:cNvPicPr>
          <p:nvPr/>
        </p:nvPicPr>
        <p:blipFill>
          <a:blip r:embed="rId2"/>
          <a:srcRect/>
          <a:stretch>
            <a:fillRect/>
          </a:stretch>
        </p:blipFill>
        <p:spPr bwMode="auto">
          <a:xfrm>
            <a:off x="320675" y="2332038"/>
            <a:ext cx="4286250" cy="3219450"/>
          </a:xfrm>
          <a:prstGeom prst="rect">
            <a:avLst/>
          </a:prstGeom>
          <a:noFill/>
        </p:spPr>
      </p:pic>
      <p:sp>
        <p:nvSpPr>
          <p:cNvPr id="51206" name="Text Box 6"/>
          <p:cNvSpPr txBox="1">
            <a:spLocks noChangeArrowheads="1"/>
          </p:cNvSpPr>
          <p:nvPr/>
        </p:nvSpPr>
        <p:spPr bwMode="auto">
          <a:xfrm>
            <a:off x="1685925" y="5548313"/>
            <a:ext cx="1466850" cy="366712"/>
          </a:xfrm>
          <a:prstGeom prst="rect">
            <a:avLst/>
          </a:prstGeom>
          <a:noFill/>
          <a:ln w="9525">
            <a:noFill/>
            <a:miter lim="800000"/>
            <a:headEnd/>
            <a:tailEnd/>
          </a:ln>
          <a:effectLst/>
        </p:spPr>
        <p:txBody>
          <a:bodyPr wrap="none">
            <a:spAutoFit/>
          </a:bodyPr>
          <a:lstStyle/>
          <a:p>
            <a:pPr defTabSz="914400"/>
            <a:r>
              <a:rPr lang="en-US"/>
              <a:t>Myopic View</a:t>
            </a:r>
          </a:p>
        </p:txBody>
      </p:sp>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auto"/>
        <p:txBody>
          <a:bodyPr wrap="square" numCol="1" anchorCtr="0" compatLnSpc="1">
            <a:prstTxWarp prst="textNoShape">
              <a:avLst/>
            </a:prstTxWarp>
          </a:bodyPr>
          <a:lstStyle/>
          <a:p>
            <a:r>
              <a:rPr lang="en-US" b="1" cap="none"/>
              <a:t>MEN AS TREES</a:t>
            </a:r>
          </a:p>
        </p:txBody>
      </p:sp>
      <p:sp>
        <p:nvSpPr>
          <p:cNvPr id="52226" name="Content Placeholder 2"/>
          <p:cNvSpPr>
            <a:spLocks noGrp="1"/>
          </p:cNvSpPr>
          <p:nvPr>
            <p:ph idx="1"/>
          </p:nvPr>
        </p:nvSpPr>
        <p:spPr>
          <a:xfrm>
            <a:off x="215900" y="1889125"/>
            <a:ext cx="8597900" cy="4968875"/>
          </a:xfrm>
        </p:spPr>
        <p:txBody>
          <a:bodyPr/>
          <a:lstStyle/>
          <a:p>
            <a:r>
              <a:rPr lang="en-US" altLang="en-US" sz="3200">
                <a:latin typeface="Calibri" pitchFamily="34" charset="0"/>
                <a:ea typeface="Times New Roman" pitchFamily="18" charset="0"/>
                <a:cs typeface="Calibri" pitchFamily="34" charset="0"/>
              </a:rPr>
              <a:t>The man at Bethsaida in Mark 8 was joyful at what he could see.  “I see men as trees.”  </a:t>
            </a:r>
          </a:p>
          <a:p>
            <a:r>
              <a:rPr lang="en-US" altLang="en-US" sz="3200">
                <a:latin typeface="Calibri" pitchFamily="34" charset="0"/>
                <a:ea typeface="Times New Roman" pitchFamily="18" charset="0"/>
                <a:cs typeface="Calibri" pitchFamily="34" charset="0"/>
              </a:rPr>
              <a:t>Seeing the 20/400 big “E” on the chart is not 20/20, but it is exciting when before all one could see was blackness.  </a:t>
            </a:r>
          </a:p>
          <a:p>
            <a:r>
              <a:rPr lang="en-US" altLang="en-US" sz="3200">
                <a:latin typeface="Calibri" pitchFamily="34" charset="0"/>
                <a:ea typeface="Times New Roman" pitchFamily="18" charset="0"/>
                <a:cs typeface="Calibri" pitchFamily="34" charset="0"/>
              </a:rPr>
              <a:t>He was also open with his lack.  </a:t>
            </a:r>
          </a:p>
          <a:p>
            <a:r>
              <a:rPr lang="en-US" altLang="en-US" sz="3200">
                <a:latin typeface="Calibri" pitchFamily="34" charset="0"/>
                <a:ea typeface="Times New Roman" pitchFamily="18" charset="0"/>
                <a:cs typeface="Calibri" pitchFamily="34" charset="0"/>
              </a:rPr>
              <a:t>Children of God must be open with their faults and weakness -- blind, blurry, or whatever, in such cases, we must take ourselves to the great Healer.  </a:t>
            </a:r>
            <a:endParaRPr lang="en-US" altLang="en-US" sz="3200">
              <a:latin typeface="Arial" charset="0"/>
              <a:ea typeface="Times New Roman" pitchFamily="18" charset="0"/>
              <a:cs typeface="Calibri" pitchFamily="34" charset="0"/>
            </a:endParaRPr>
          </a:p>
          <a:p>
            <a:endParaRPr lang="en-US" sz="3200">
              <a:ea typeface="Times New Roman" pitchFamily="18" charset="0"/>
              <a:cs typeface="Calibri" pitchFamily="34" charset="0"/>
            </a:endParaRPr>
          </a:p>
        </p:txBody>
      </p:sp>
      <p:pic>
        <p:nvPicPr>
          <p:cNvPr id="52227" name="Picture 2" descr="519C887C"/>
          <p:cNvPicPr>
            <a:picLocks noChangeAspect="1" noChangeArrowheads="1"/>
          </p:cNvPicPr>
          <p:nvPr/>
        </p:nvPicPr>
        <p:blipFill>
          <a:blip r:embed="rId2"/>
          <a:srcRect/>
          <a:stretch>
            <a:fillRect/>
          </a:stretch>
        </p:blipFill>
        <p:spPr bwMode="auto">
          <a:xfrm>
            <a:off x="8950325" y="2230438"/>
            <a:ext cx="3241675" cy="3627437"/>
          </a:xfrm>
          <a:prstGeom prst="rect">
            <a:avLst/>
          </a:prstGeom>
          <a:noFill/>
          <a:ln w="9525">
            <a:noFill/>
            <a:miter lim="800000"/>
            <a:headEnd/>
            <a:tailEnd/>
          </a:ln>
        </p:spPr>
      </p:pic>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auto"/>
        <p:txBody>
          <a:bodyPr wrap="square" numCol="1" anchorCtr="0" compatLnSpc="1">
            <a:prstTxWarp prst="textNoShape">
              <a:avLst/>
            </a:prstTxWarp>
          </a:bodyPr>
          <a:lstStyle/>
          <a:p>
            <a:r>
              <a:rPr lang="en-US" b="1" cap="none"/>
              <a:t>MEN AS TREES</a:t>
            </a:r>
          </a:p>
        </p:txBody>
      </p:sp>
      <p:sp>
        <p:nvSpPr>
          <p:cNvPr id="53250" name="Content Placeholder 2"/>
          <p:cNvSpPr>
            <a:spLocks noGrp="1"/>
          </p:cNvSpPr>
          <p:nvPr>
            <p:ph idx="1"/>
          </p:nvPr>
        </p:nvSpPr>
        <p:spPr>
          <a:xfrm>
            <a:off x="685800" y="2193925"/>
            <a:ext cx="10820400" cy="4316057"/>
          </a:xfrm>
        </p:spPr>
        <p:txBody>
          <a:bodyPr/>
          <a:lstStyle/>
          <a:p>
            <a:r>
              <a:rPr lang="en-US" sz="3200" b="1" dirty="0"/>
              <a:t>Christians must confess their sin to God as well as each other</a:t>
            </a:r>
            <a:r>
              <a:rPr lang="en-US" sz="3200" dirty="0"/>
              <a:t> (1 John 1:9, James 5;16).  </a:t>
            </a:r>
          </a:p>
          <a:p>
            <a:r>
              <a:rPr lang="en-US" sz="3200" dirty="0"/>
              <a:t>Confession seems to be very neglected in this time.  </a:t>
            </a:r>
          </a:p>
          <a:p>
            <a:r>
              <a:rPr lang="en-US" sz="3200" dirty="0"/>
              <a:t>Sometimes, it is difficult for a person to admit their inabilities to see spiritually and to express weakness or vulnerability.  </a:t>
            </a:r>
          </a:p>
          <a:p>
            <a:r>
              <a:rPr lang="en-US" sz="3200" dirty="0"/>
              <a:t>God can help His children, but they need to be open and direct about where they are struggling.  </a:t>
            </a:r>
          </a:p>
          <a:p>
            <a:endParaRPr lang="en-US" sz="3200" dirty="0"/>
          </a:p>
        </p:txBody>
      </p:sp>
    </p:spTree>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auto">
          <a:xfrm>
            <a:off x="2882900" y="344488"/>
            <a:ext cx="8610600" cy="1293812"/>
          </a:xfrm>
        </p:spPr>
        <p:txBody>
          <a:bodyPr wrap="square" numCol="1" anchorCtr="0" compatLnSpc="1">
            <a:prstTxWarp prst="textNoShape">
              <a:avLst/>
            </a:prstTxWarp>
          </a:bodyPr>
          <a:lstStyle/>
          <a:p>
            <a:r>
              <a:rPr lang="en-US" b="1" cap="none"/>
              <a:t>MEN AS TREES</a:t>
            </a:r>
          </a:p>
        </p:txBody>
      </p:sp>
      <p:sp>
        <p:nvSpPr>
          <p:cNvPr id="54274" name="Content Placeholder 2"/>
          <p:cNvSpPr>
            <a:spLocks noGrp="1"/>
          </p:cNvSpPr>
          <p:nvPr>
            <p:ph idx="1"/>
          </p:nvPr>
        </p:nvSpPr>
        <p:spPr>
          <a:xfrm>
            <a:off x="647700" y="1597025"/>
            <a:ext cx="10820400" cy="4024313"/>
          </a:xfrm>
        </p:spPr>
        <p:txBody>
          <a:bodyPr/>
          <a:lstStyle/>
          <a:p>
            <a:r>
              <a:rPr lang="en-US" sz="3200"/>
              <a:t>Too often folks lament struggling with sin when they are in fact snuggling sin.  These two words are but two letters different.  </a:t>
            </a:r>
          </a:p>
          <a:p>
            <a:r>
              <a:rPr lang="en-US" sz="3200"/>
              <a:t>Struggle tries to express a smidge of guilt.  However, many times, even those in the church are far more comfortable snuggling with sin than struggling to escape its corruption.  </a:t>
            </a:r>
          </a:p>
          <a:p>
            <a:r>
              <a:rPr lang="en-US" sz="3200"/>
              <a:t>In this healing of the blind man, Jesus was calling His disciples back to Mark 8 where despite having eyes, they did not see.  He used the man at Bethsaida to make a subtle point.</a:t>
            </a:r>
          </a:p>
          <a:p>
            <a:endParaRPr lang="en-US" sz="3200"/>
          </a:p>
        </p:txBody>
      </p:sp>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64626"/>
            <a:ext cx="8610600" cy="1293812"/>
          </a:xfrm>
        </p:spPr>
        <p:txBody>
          <a:bodyPr/>
          <a:lstStyle/>
          <a:p>
            <a:pPr fontAlgn="auto">
              <a:spcAft>
                <a:spcPts val="0"/>
              </a:spcAft>
              <a:defRPr/>
            </a:pPr>
            <a:r>
              <a:rPr lang="en-US" b="1" dirty="0"/>
              <a:t>Conclusion</a:t>
            </a:r>
            <a:endParaRPr lang="en-US" dirty="0"/>
          </a:p>
        </p:txBody>
      </p:sp>
      <p:sp>
        <p:nvSpPr>
          <p:cNvPr id="55298" name="Content Placeholder 2"/>
          <p:cNvSpPr>
            <a:spLocks noGrp="1"/>
          </p:cNvSpPr>
          <p:nvPr>
            <p:ph idx="1"/>
          </p:nvPr>
        </p:nvSpPr>
        <p:spPr>
          <a:xfrm>
            <a:off x="628650" y="1129186"/>
            <a:ext cx="10934700" cy="4189413"/>
          </a:xfrm>
        </p:spPr>
        <p:txBody>
          <a:bodyPr/>
          <a:lstStyle/>
          <a:p>
            <a:r>
              <a:rPr lang="en-US" sz="2800" b="1" dirty="0"/>
              <a:t>In the beginning, God created light.  God is light. </a:t>
            </a:r>
          </a:p>
          <a:p>
            <a:r>
              <a:rPr lang="en-US" sz="2800" b="1" dirty="0"/>
              <a:t> Light is multifaceted and many splendored.  It is quiet, unhurried, and powerful.  </a:t>
            </a:r>
          </a:p>
          <a:p>
            <a:r>
              <a:rPr lang="en-US" sz="2800" b="1" dirty="0"/>
              <a:t>Since the Garden of Eden, Satan has been deceiving humanity's eyes and ears with his lies, such that human eyes are darkened.  </a:t>
            </a:r>
          </a:p>
          <a:p>
            <a:r>
              <a:rPr lang="en-US" sz="2800" b="1" dirty="0"/>
              <a:t>Christ came to cure spiritual blindness and open eyes to see the spiritual rather than the temporal.  </a:t>
            </a:r>
          </a:p>
          <a:p>
            <a:r>
              <a:rPr lang="en-US" sz="2800" b="1" dirty="0"/>
              <a:t>Once one can focus and make their eyes “single” (See Mt 6:22 and Lk 11:39), then these “children of light” must keep their focus on Christ and God.  </a:t>
            </a:r>
          </a:p>
          <a:p>
            <a:r>
              <a:rPr lang="en-US" sz="2800" b="1" dirty="0"/>
              <a:t>Jesus healed the blind then, and He cures spiritual blindness now.  The story of light continues in Lesson 2.</a:t>
            </a:r>
          </a:p>
          <a:p>
            <a:endParaRPr lang="en-US" sz="2800" b="1" dirty="0"/>
          </a:p>
        </p:txBody>
      </p:sp>
    </p:spTree>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a:p>
        </p:txBody>
      </p:sp>
      <p:sp>
        <p:nvSpPr>
          <p:cNvPr id="56322" name="Content Placeholder 2"/>
          <p:cNvSpPr>
            <a:spLocks noGrp="1"/>
          </p:cNvSpPr>
          <p:nvPr>
            <p:ph idx="1"/>
          </p:nvPr>
        </p:nvSpPr>
        <p:spPr/>
        <p:txBody>
          <a:bodyPr/>
          <a:lstStyle/>
          <a:p>
            <a:endParaRPr lang="en-US"/>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2531" name="Picture 72"/>
          <p:cNvPicPr>
            <a:picLocks noGrp="1" noRot="1" noChangeAspect="1" noMove="1" noResize="1" noEditPoints="1" noAdjustHandles="1" noChangeArrowheads="1" noChangeShapeType="1" noCrop="1"/>
          </p:cNvPicPr>
          <p:nvPr/>
        </p:nvPicPr>
        <p:blipFill>
          <a:blip r:embed="rId2"/>
          <a:srcRect/>
          <a:stretch>
            <a:fillRect/>
          </a:stretch>
        </p:blipFill>
        <p:spPr bwMode="auto">
          <a:xfrm>
            <a:off x="0" y="0"/>
            <a:ext cx="12192000" cy="1441450"/>
          </a:xfrm>
          <a:prstGeom prst="rect">
            <a:avLst/>
          </a:prstGeom>
          <a:noFill/>
          <a:ln w="9525">
            <a:noFill/>
            <a:miter lim="800000"/>
            <a:headEnd/>
            <a:tailEnd/>
          </a:ln>
        </p:spPr>
      </p:pic>
      <p:sp>
        <p:nvSpPr>
          <p:cNvPr id="2" name="Title 1"/>
          <p:cNvSpPr>
            <a:spLocks noGrp="1"/>
          </p:cNvSpPr>
          <p:nvPr>
            <p:ph type="title"/>
          </p:nvPr>
        </p:nvSpPr>
        <p:spPr>
          <a:xfrm>
            <a:off x="698500" y="0"/>
            <a:ext cx="10036175" cy="1600200"/>
          </a:xfrm>
        </p:spPr>
        <p:txBody>
          <a:bodyPr wrap="square" numCol="1" anchor="b" anchorCtr="0" compatLnSpc="1">
            <a:prstTxWarp prst="textNoShape">
              <a:avLst/>
            </a:prstTxWarp>
          </a:bodyPr>
          <a:lstStyle/>
          <a:p>
            <a:pPr algn="l"/>
            <a:r>
              <a:rPr lang="en-US" sz="3200" b="1" cap="none"/>
              <a:t>IN THE BEGINNING, GOD CREATED LIGHT</a:t>
            </a:r>
            <a:br>
              <a:rPr lang="en-US" sz="3200" cap="none"/>
            </a:br>
            <a:endParaRPr lang="en-US" sz="3200" cap="none"/>
          </a:p>
        </p:txBody>
      </p:sp>
      <p:sp>
        <p:nvSpPr>
          <p:cNvPr id="22533" name="Content Placeholder 2"/>
          <p:cNvSpPr>
            <a:spLocks noGrp="1"/>
          </p:cNvSpPr>
          <p:nvPr>
            <p:ph idx="1"/>
          </p:nvPr>
        </p:nvSpPr>
        <p:spPr>
          <a:xfrm>
            <a:off x="241300" y="1246188"/>
            <a:ext cx="5019675" cy="5611812"/>
          </a:xfrm>
        </p:spPr>
        <p:txBody>
          <a:bodyPr/>
          <a:lstStyle/>
          <a:p>
            <a:r>
              <a:rPr lang="en-US" sz="2000" b="1"/>
              <a:t>Today, scientists define light as the visible spectrum of electromagnetic radiation that humans register with eyes, about 390 to 700 nm. </a:t>
            </a:r>
          </a:p>
          <a:p>
            <a:r>
              <a:rPr lang="en-US" sz="2000" b="1"/>
              <a:t>It gives humans the beautiful colors seen.  </a:t>
            </a:r>
          </a:p>
          <a:p>
            <a:r>
              <a:rPr lang="en-US" sz="2000" b="1"/>
              <a:t>Light travels at 2997922488 meters per second or 3.0x10</a:t>
            </a:r>
            <a:r>
              <a:rPr lang="en-US" sz="2000" b="1" baseline="30000"/>
              <a:t>8</a:t>
            </a:r>
            <a:r>
              <a:rPr lang="en-US" sz="2000" b="1"/>
              <a:t> m/s</a:t>
            </a:r>
            <a:r>
              <a:rPr lang="en-US" sz="2000" b="1" baseline="30000"/>
              <a:t>2</a:t>
            </a:r>
            <a:r>
              <a:rPr lang="en-US" sz="2000" b="1"/>
              <a:t>. </a:t>
            </a:r>
          </a:p>
          <a:p>
            <a:r>
              <a:rPr lang="en-US" sz="2000" b="1"/>
              <a:t>Light is fast but never hurried.  </a:t>
            </a:r>
          </a:p>
          <a:p>
            <a:r>
              <a:rPr lang="en-US" sz="2000" b="1"/>
              <a:t>It is understood by science as a constant.  It is steady, never resting or turning off.  </a:t>
            </a:r>
          </a:p>
          <a:p>
            <a:r>
              <a:rPr lang="en-US" sz="2000" b="1"/>
              <a:t>It can travel vast distances as the stars demonstrate.  </a:t>
            </a:r>
          </a:p>
          <a:p>
            <a:r>
              <a:rPr lang="en-US" sz="2000" b="1"/>
              <a:t>It silently brings energy to our noisy world.  It is always quiet. </a:t>
            </a:r>
          </a:p>
        </p:txBody>
      </p:sp>
      <p:pic>
        <p:nvPicPr>
          <p:cNvPr id="22534" name="irc_mi" descr="Related image"/>
          <p:cNvPicPr>
            <a:picLocks noChangeAspect="1" noChangeArrowheads="1"/>
          </p:cNvPicPr>
          <p:nvPr/>
        </p:nvPicPr>
        <p:blipFill>
          <a:blip r:embed="rId3"/>
          <a:srcRect r="2083"/>
          <a:stretch>
            <a:fillRect/>
          </a:stretch>
        </p:blipFill>
        <p:spPr bwMode="auto">
          <a:xfrm>
            <a:off x="5291138" y="1222375"/>
            <a:ext cx="6710362" cy="4684713"/>
          </a:xfrm>
          <a:prstGeom prst="rect">
            <a:avLst/>
          </a:prstGeom>
          <a:noFill/>
          <a:ln w="9525">
            <a:noFill/>
            <a:miter lim="800000"/>
            <a:headEnd/>
            <a:tailEnd/>
          </a:ln>
        </p:spPr>
      </p:pic>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7425" y="763588"/>
            <a:ext cx="9248775" cy="1293812"/>
          </a:xfrm>
        </p:spPr>
        <p:txBody>
          <a:bodyPr>
            <a:normAutofit fontScale="90000"/>
          </a:bodyPr>
          <a:lstStyle/>
          <a:p>
            <a:pPr fontAlgn="auto">
              <a:spcAft>
                <a:spcPts val="0"/>
              </a:spcAft>
              <a:defRPr/>
            </a:pPr>
            <a:r>
              <a:rPr lang="en-US" b="1"/>
              <a:t>In the Beginning, God Created Light</a:t>
            </a:r>
            <a:br>
              <a:rPr lang="en-US"/>
            </a:br>
            <a:endParaRPr lang="en-US" dirty="0"/>
          </a:p>
        </p:txBody>
      </p:sp>
      <p:sp>
        <p:nvSpPr>
          <p:cNvPr id="23554" name="Content Placeholder 2"/>
          <p:cNvSpPr>
            <a:spLocks noGrp="1"/>
          </p:cNvSpPr>
          <p:nvPr>
            <p:ph idx="1"/>
          </p:nvPr>
        </p:nvSpPr>
        <p:spPr>
          <a:xfrm>
            <a:off x="812800" y="1660525"/>
            <a:ext cx="10820400" cy="4024313"/>
          </a:xfrm>
        </p:spPr>
        <p:txBody>
          <a:bodyPr/>
          <a:lstStyle/>
          <a:p>
            <a:r>
              <a:rPr lang="en-US" sz="2800" b="1"/>
              <a:t>When one watches a sunset, God’s palette of light dazzles the eyes and quietly mesmerizes the mind.  </a:t>
            </a:r>
          </a:p>
          <a:p>
            <a:r>
              <a:rPr lang="en-US" sz="2800" b="1"/>
              <a:t>Joy often overwhelms the observer when beholding the rainbow of colors.  </a:t>
            </a:r>
          </a:p>
          <a:p>
            <a:r>
              <a:rPr lang="en-US" sz="2800" b="1"/>
              <a:t>Most have caught themselves staring at their spouse or child and soaking the person into their heart.  </a:t>
            </a:r>
          </a:p>
          <a:p>
            <a:r>
              <a:rPr lang="en-US" sz="2800" b="1"/>
              <a:t>Many spouses can recall specific occurrences when they felt a connection to their wife, husband, or their newborn as they soaked them in visually.  </a:t>
            </a:r>
          </a:p>
          <a:p>
            <a:r>
              <a:rPr lang="en-US" sz="2800" b="1"/>
              <a:t>Christians need to spiritually see God and seek Him, becoming a partaker of the Divine Nature by God’s promises (2 Pet 1:3-4).  </a:t>
            </a:r>
          </a:p>
          <a:p>
            <a:endParaRPr lang="en-US" sz="2800" b="1"/>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auto">
          <a:xfrm>
            <a:off x="2527300" y="471488"/>
            <a:ext cx="8978900" cy="1293812"/>
          </a:xfrm>
        </p:spPr>
        <p:txBody>
          <a:bodyPr wrap="square" numCol="1" anchorCtr="0" compatLnSpc="1">
            <a:prstTxWarp prst="textNoShape">
              <a:avLst/>
            </a:prstTxWarp>
          </a:bodyPr>
          <a:lstStyle/>
          <a:p>
            <a:r>
              <a:rPr lang="en-US" sz="3600" b="1" cap="none"/>
              <a:t>IN THE BEGINNING, GOD CREATED LIGHT</a:t>
            </a:r>
            <a:endParaRPr lang="en-US" sz="3600" cap="none"/>
          </a:p>
        </p:txBody>
      </p:sp>
      <p:sp>
        <p:nvSpPr>
          <p:cNvPr id="24578" name="Content Placeholder 2"/>
          <p:cNvSpPr>
            <a:spLocks noGrp="1"/>
          </p:cNvSpPr>
          <p:nvPr>
            <p:ph idx="1"/>
          </p:nvPr>
        </p:nvSpPr>
        <p:spPr>
          <a:xfrm>
            <a:off x="317500" y="1609725"/>
            <a:ext cx="11645900" cy="4468813"/>
          </a:xfrm>
        </p:spPr>
        <p:txBody>
          <a:bodyPr/>
          <a:lstStyle/>
          <a:p>
            <a:r>
              <a:rPr lang="en-US" b="1"/>
              <a:t>God has given humanity two lights in creation called the greater and lesser, or sun and moon, one reflecting the other.  </a:t>
            </a:r>
          </a:p>
          <a:p>
            <a:r>
              <a:rPr lang="en-US" b="1"/>
              <a:t>In a hurry-up world, full of electric lights, many fail to observe the light of “Luna” during the night time.  </a:t>
            </a:r>
          </a:p>
          <a:p>
            <a:r>
              <a:rPr lang="en-US" b="1"/>
              <a:t>Light pollution often prevents one from appreciating the stars.  </a:t>
            </a:r>
          </a:p>
          <a:p>
            <a:r>
              <a:rPr lang="en-US" b="1"/>
              <a:t>Most humans, like most of creation, seek the light.  </a:t>
            </a:r>
          </a:p>
          <a:p>
            <a:r>
              <a:rPr lang="en-US" b="1"/>
              <a:t>Sunflowers even turn toward the sun as it moves through the sky.  Many flowers and other plant life grow and change to the sun.  </a:t>
            </a:r>
          </a:p>
          <a:p>
            <a:r>
              <a:rPr lang="en-US" b="1"/>
              <a:t>Humans love to soak up the sun as well.  The sunlight impacts humans. </a:t>
            </a:r>
          </a:p>
          <a:p>
            <a:pPr marL="742950" lvl="1" indent="-285750"/>
            <a:r>
              <a:rPr lang="en-US" b="1"/>
              <a:t>Even a few low sunlight days in Winter will cause many to have “seasonal affective disorder.”  </a:t>
            </a:r>
          </a:p>
          <a:p>
            <a:pPr marL="742950" lvl="1" indent="-285750"/>
            <a:r>
              <a:rPr lang="en-US" b="1"/>
              <a:t>Humans make vitamin D when the sunlight hits their skin and receive a boost of energy from the sun.  </a:t>
            </a:r>
          </a:p>
          <a:p>
            <a:pPr marL="742950" lvl="1" indent="-285750"/>
            <a:r>
              <a:rPr lang="en-US" b="1"/>
              <a:t>Even in most of the blind, the sun impacts a person’s circadian rhythm of  the sleep and wake cycle.  </a:t>
            </a:r>
          </a:p>
          <a:p>
            <a:endParaRPr lang="en-US" b="1"/>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auto">
          <a:xfrm>
            <a:off x="2921000" y="268288"/>
            <a:ext cx="8610600" cy="1293812"/>
          </a:xfrm>
        </p:spPr>
        <p:txBody>
          <a:bodyPr wrap="square" numCol="1" anchorCtr="0" compatLnSpc="1">
            <a:prstTxWarp prst="textNoShape">
              <a:avLst/>
            </a:prstTxWarp>
          </a:bodyPr>
          <a:lstStyle/>
          <a:p>
            <a:r>
              <a:rPr lang="en-US" sz="3200" b="1" cap="none"/>
              <a:t>IN THE BEGINNING, GOD CREATED LIGHT</a:t>
            </a:r>
            <a:br>
              <a:rPr lang="en-US" sz="3200" cap="none"/>
            </a:br>
            <a:endParaRPr lang="en-US" sz="3200" cap="none"/>
          </a:p>
        </p:txBody>
      </p:sp>
      <p:sp>
        <p:nvSpPr>
          <p:cNvPr id="25602" name="Content Placeholder 2"/>
          <p:cNvSpPr>
            <a:spLocks noGrp="1"/>
          </p:cNvSpPr>
          <p:nvPr>
            <p:ph idx="1"/>
          </p:nvPr>
        </p:nvSpPr>
        <p:spPr>
          <a:xfrm>
            <a:off x="177800" y="1304925"/>
            <a:ext cx="8788400" cy="4024313"/>
          </a:xfrm>
        </p:spPr>
        <p:txBody>
          <a:bodyPr/>
          <a:lstStyle/>
          <a:p>
            <a:r>
              <a:rPr lang="en-US" altLang="en-US" sz="2400" b="1">
                <a:ea typeface="Calibri" pitchFamily="34" charset="0"/>
                <a:cs typeface="Times New Roman" pitchFamily="18" charset="0"/>
              </a:rPr>
              <a:t>Within the last two decades, a new class of retinal cells has been identified.  </a:t>
            </a:r>
          </a:p>
          <a:p>
            <a:r>
              <a:rPr lang="en-US" altLang="en-US" sz="2400" b="1">
                <a:ea typeface="Calibri" pitchFamily="34" charset="0"/>
                <a:cs typeface="Times New Roman" pitchFamily="18" charset="0"/>
              </a:rPr>
              <a:t>These cells are non-image forming vision cells that impact the circadian system in the hypothalamus as well as other brain areas for regulation.  </a:t>
            </a:r>
          </a:p>
          <a:p>
            <a:r>
              <a:rPr lang="en-US" altLang="en-US" sz="2400" b="1">
                <a:ea typeface="Calibri" pitchFamily="34" charset="0"/>
                <a:cs typeface="Times New Roman" pitchFamily="18" charset="0"/>
              </a:rPr>
              <a:t>These cells are different from other photoreceptors because they communicate directly to the brain.  </a:t>
            </a:r>
          </a:p>
          <a:p>
            <a:r>
              <a:rPr lang="en-US" altLang="en-US" sz="2400" b="1">
                <a:ea typeface="Calibri" pitchFamily="34" charset="0"/>
                <a:cs typeface="Times New Roman" pitchFamily="18" charset="0"/>
              </a:rPr>
              <a:t>The intrinsically photosensitive retinal ganglion cells (</a:t>
            </a:r>
            <a:r>
              <a:rPr lang="en-US" altLang="en-US" sz="2400" b="1" i="1">
                <a:ea typeface="Calibri" pitchFamily="34" charset="0"/>
                <a:cs typeface="Times New Roman" pitchFamily="18" charset="0"/>
              </a:rPr>
              <a:t>ipRGC</a:t>
            </a:r>
            <a:r>
              <a:rPr lang="en-US" altLang="en-US" sz="2400" b="1">
                <a:ea typeface="Calibri" pitchFamily="34" charset="0"/>
                <a:cs typeface="Times New Roman" pitchFamily="18" charset="0"/>
              </a:rPr>
              <a:t>) carries a signal to the brain of light.  Neurotransmitters are also proposed to change with sunlight exposure.  </a:t>
            </a:r>
          </a:p>
          <a:p>
            <a:r>
              <a:rPr lang="en-US" altLang="en-US" sz="2400" b="1">
                <a:ea typeface="Calibri" pitchFamily="34" charset="0"/>
                <a:cs typeface="Times New Roman" pitchFamily="18" charset="0"/>
              </a:rPr>
              <a:t>Even newer studies indicate that children who spend more time in the sunlight lessen their development of myopia or nearsightedness.  (Photo of ipRGC by David Berson of Brown University)</a:t>
            </a:r>
            <a:endParaRPr lang="en-US" altLang="en-US" sz="3200" b="1">
              <a:ea typeface="Calibri" pitchFamily="34" charset="0"/>
              <a:cs typeface="Times New Roman" pitchFamily="18" charset="0"/>
            </a:endParaRPr>
          </a:p>
          <a:p>
            <a:endParaRPr lang="en-US" b="1">
              <a:ea typeface="Calibri" pitchFamily="34" charset="0"/>
              <a:cs typeface="Times New Roman" pitchFamily="18" charset="0"/>
            </a:endParaRPr>
          </a:p>
        </p:txBody>
      </p:sp>
      <p:pic>
        <p:nvPicPr>
          <p:cNvPr id="25603" name="Picture 2" descr="ipRGC"/>
          <p:cNvPicPr>
            <a:picLocks noChangeAspect="1" noChangeArrowheads="1"/>
          </p:cNvPicPr>
          <p:nvPr/>
        </p:nvPicPr>
        <p:blipFill>
          <a:blip r:embed="rId2"/>
          <a:srcRect/>
          <a:stretch>
            <a:fillRect/>
          </a:stretch>
        </p:blipFill>
        <p:spPr bwMode="auto">
          <a:xfrm>
            <a:off x="8748713" y="2168525"/>
            <a:ext cx="3443287" cy="3676650"/>
          </a:xfrm>
          <a:prstGeom prst="rect">
            <a:avLst/>
          </a:prstGeom>
          <a:noFill/>
          <a:ln w="9525">
            <a:noFill/>
            <a:miter lim="800000"/>
            <a:headEnd/>
            <a:tailEnd/>
          </a:ln>
        </p:spPr>
      </p:pic>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auto">
          <a:xfrm>
            <a:off x="2374900" y="763588"/>
            <a:ext cx="9131300" cy="1293812"/>
          </a:xfrm>
        </p:spPr>
        <p:txBody>
          <a:bodyPr wrap="square" numCol="1" anchorCtr="0" compatLnSpc="1">
            <a:prstTxWarp prst="textNoShape">
              <a:avLst/>
            </a:prstTxWarp>
          </a:bodyPr>
          <a:lstStyle/>
          <a:p>
            <a:r>
              <a:rPr lang="en-US" sz="3600" b="1" cap="none"/>
              <a:t>IN THE BEGINNING, GOD CREATED LIGHT</a:t>
            </a:r>
            <a:endParaRPr lang="en-US" sz="3600" cap="none"/>
          </a:p>
        </p:txBody>
      </p:sp>
      <p:sp>
        <p:nvSpPr>
          <p:cNvPr id="26626" name="Content Placeholder 2"/>
          <p:cNvSpPr>
            <a:spLocks noGrp="1"/>
          </p:cNvSpPr>
          <p:nvPr>
            <p:ph idx="1"/>
          </p:nvPr>
        </p:nvSpPr>
        <p:spPr>
          <a:xfrm>
            <a:off x="685800" y="1851025"/>
            <a:ext cx="10820400" cy="4024313"/>
          </a:xfrm>
        </p:spPr>
        <p:txBody>
          <a:bodyPr/>
          <a:lstStyle/>
          <a:p>
            <a:r>
              <a:rPr lang="en-US" sz="2400"/>
              <a:t>Humans need and seek the light. </a:t>
            </a:r>
          </a:p>
          <a:p>
            <a:r>
              <a:rPr lang="en-US" sz="2400"/>
              <a:t>In the same way, the human soul yearning for the light of God as eternity is part of the human makeup (Eccl 3:11).  </a:t>
            </a:r>
          </a:p>
          <a:p>
            <a:r>
              <a:rPr lang="en-US" sz="2400"/>
              <a:t>People who spend all their time indoors or in the dark suffer and tend to be less energetic and depressed.  </a:t>
            </a:r>
          </a:p>
          <a:p>
            <a:r>
              <a:rPr lang="en-US" sz="2400"/>
              <a:t>Many similarly are not getting enough of the daily recommended dose of spiritual light from God’s word.  </a:t>
            </a:r>
          </a:p>
          <a:p>
            <a:r>
              <a:rPr lang="en-US" sz="2400" b="1"/>
              <a:t>God’s light calls His saints to be holy as He is, beholding the splendor of His light in the darkness of the world.  </a:t>
            </a:r>
          </a:p>
          <a:p>
            <a:r>
              <a:rPr lang="en-US" sz="2400" b="1"/>
              <a:t>Christians are to be “children of the light,” seeking to walk in the light </a:t>
            </a:r>
            <a:r>
              <a:rPr lang="en-US" sz="2400"/>
              <a:t>(John 12:36, Eph 5:8, 1 Thess 5:5).</a:t>
            </a:r>
            <a:r>
              <a:rPr lang="en-US" sz="2400" b="1"/>
              <a:t>  </a:t>
            </a:r>
          </a:p>
          <a:p>
            <a:r>
              <a:rPr lang="en-US" sz="2400" b="1"/>
              <a:t>As His child, Christians want to carry and reflect His light and love. </a:t>
            </a:r>
            <a:endParaRPr lang="en-US" sz="2400"/>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rmAutofit fontScale="90000"/>
          </a:bodyPr>
          <a:lstStyle/>
          <a:p>
            <a:r>
              <a:rPr lang="en-US" sz="3600" b="1" cap="none"/>
              <a:t>IN THE GARDEN SATAN DECEIVES, </a:t>
            </a:r>
            <a:br>
              <a:rPr lang="en-US" sz="3600" b="1" cap="none"/>
            </a:br>
            <a:r>
              <a:rPr lang="en-US" sz="3600" b="1" cap="none"/>
              <a:t>EVE DISBELIEVES, </a:t>
            </a:r>
            <a:br>
              <a:rPr lang="en-US" sz="3600" b="1" cap="none"/>
            </a:br>
            <a:r>
              <a:rPr lang="en-US" sz="3600" b="1" cap="none"/>
              <a:t>AND ADAM DISOBEYS:  </a:t>
            </a:r>
            <a:br>
              <a:rPr lang="en-US" sz="3600" b="1" cap="none"/>
            </a:br>
            <a:r>
              <a:rPr lang="en-US" sz="3600" b="1" cap="none"/>
              <a:t>EYES OPENED</a:t>
            </a:r>
            <a:br>
              <a:rPr lang="en-US" sz="3600" cap="none"/>
            </a:br>
            <a:endParaRPr lang="en-US" sz="3600" cap="none"/>
          </a:p>
        </p:txBody>
      </p:sp>
      <p:sp>
        <p:nvSpPr>
          <p:cNvPr id="27650" name="Content Placeholder 2"/>
          <p:cNvSpPr>
            <a:spLocks noGrp="1"/>
          </p:cNvSpPr>
          <p:nvPr>
            <p:ph idx="1"/>
          </p:nvPr>
        </p:nvSpPr>
        <p:spPr>
          <a:xfrm>
            <a:off x="469900" y="2117725"/>
            <a:ext cx="10985500" cy="4740275"/>
          </a:xfrm>
        </p:spPr>
        <p:txBody>
          <a:bodyPr/>
          <a:lstStyle/>
          <a:p>
            <a:r>
              <a:rPr lang="en-US" sz="2400" b="1"/>
              <a:t>Adam and Eve’s eyes were opened after they ate of the forbidden fruit in the Garden of Eden.  </a:t>
            </a:r>
          </a:p>
          <a:p>
            <a:r>
              <a:rPr lang="en-US" sz="2400" b="1"/>
              <a:t>Not believing God, Eve was deceived by the serpent; and Adam chose to disobey God (1 Tim 2:14).  </a:t>
            </a:r>
          </a:p>
          <a:p>
            <a:r>
              <a:rPr lang="en-US" sz="2400" b="1"/>
              <a:t>Genesis 3:4-7 records, “And the serpent said unto the woman, Ye shall not surely die: For God doth know that in the day ye eat thereof, then your eyes shall be opened, and ye shall be as gods, knowing good and evil.  And when the woman saw that the tree was good for food, and that it was pleasant to the eyes, and a tree to be desired to make one wise, she took of the fruit thereof, and did eat, and gave also unto her husband with her; and he did eat.  And the eyes of them both were opened, and they knew that they were naked; and they sewed fig leaves together, and made themselves aprons.”  </a:t>
            </a:r>
          </a:p>
          <a:p>
            <a:endParaRPr lang="en-US" sz="2400" b="1"/>
          </a:p>
        </p:txBody>
      </p:sp>
      <p:pic>
        <p:nvPicPr>
          <p:cNvPr id="27651" name="irc_mi" descr="Image result for Garden of Eden satan deceives"/>
          <p:cNvPicPr>
            <a:picLocks noChangeAspect="1" noChangeArrowheads="1"/>
          </p:cNvPicPr>
          <p:nvPr/>
        </p:nvPicPr>
        <p:blipFill>
          <a:blip r:embed="rId2"/>
          <a:srcRect l="26563"/>
          <a:stretch>
            <a:fillRect/>
          </a:stretch>
        </p:blipFill>
        <p:spPr bwMode="auto">
          <a:xfrm>
            <a:off x="0" y="0"/>
            <a:ext cx="4156075" cy="1790700"/>
          </a:xfrm>
          <a:prstGeom prst="rect">
            <a:avLst/>
          </a:prstGeom>
          <a:noFill/>
          <a:ln w="9525">
            <a:noFill/>
            <a:miter lim="800000"/>
            <a:headEnd/>
            <a:tailEnd/>
          </a:ln>
        </p:spPr>
      </p:pic>
    </p:spTree>
  </p:cSld>
  <p:clrMapOvr>
    <a:masterClrMapping/>
  </p:clrMapOvr>
  <p:transition>
    <p:random/>
  </p:transition>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otalTime>0</TotalTime>
  <Words>4327</Words>
  <Application>Microsoft Office PowerPoint</Application>
  <PresentationFormat>Widescreen</PresentationFormat>
  <Paragraphs>184</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Century Gothic</vt:lpstr>
      <vt:lpstr>Vapor Trail</vt:lpstr>
      <vt:lpstr>PowerPoint Presentation</vt:lpstr>
      <vt:lpstr>Light Lesson 1   A Story of Light: Part 1  </vt:lpstr>
      <vt:lpstr>In the Beginning, God Created Light </vt:lpstr>
      <vt:lpstr>IN THE BEGINNING, GOD CREATED LIGHT </vt:lpstr>
      <vt:lpstr>In the Beginning, God Created Light </vt:lpstr>
      <vt:lpstr>IN THE BEGINNING, GOD CREATED LIGHT</vt:lpstr>
      <vt:lpstr>IN THE BEGINNING, GOD CREATED LIGHT </vt:lpstr>
      <vt:lpstr>IN THE BEGINNING, GOD CREATED LIGHT</vt:lpstr>
      <vt:lpstr>IN THE GARDEN SATAN DECEIVES,  EVE DISBELIEVES,  AND ADAM DISOBEYS:   EYES OPENED </vt:lpstr>
      <vt:lpstr>IN THE BEGINNING, GOD CREATED LIGHT</vt:lpstr>
      <vt:lpstr>Eyes Darkened</vt:lpstr>
      <vt:lpstr>EYES DARKENED</vt:lpstr>
      <vt:lpstr>EYES DARKENED</vt:lpstr>
      <vt:lpstr>EYES DARKENED</vt:lpstr>
      <vt:lpstr>Coming into Focus</vt:lpstr>
      <vt:lpstr>COMING INTO FOCUS</vt:lpstr>
      <vt:lpstr>COMING INTO FOCUS</vt:lpstr>
      <vt:lpstr>COMING INTO FOCUS</vt:lpstr>
      <vt:lpstr>COMING INTO FOCUS</vt:lpstr>
      <vt:lpstr>COMING INTO FOCUS</vt:lpstr>
      <vt:lpstr>COMING INTO FOCUS</vt:lpstr>
      <vt:lpstr>Keeping Focus on Christ and God</vt:lpstr>
      <vt:lpstr>KEEPING FOCUS ON CHRIST AND GOD</vt:lpstr>
      <vt:lpstr>KEEPING FOCUS ON CHRIST AND GOD</vt:lpstr>
      <vt:lpstr>KEEPING FOCUS ON CHRIST AND GOD</vt:lpstr>
      <vt:lpstr>KEEPING FOCUS ON CHRIST AND GOD</vt:lpstr>
      <vt:lpstr>Men as Trees</vt:lpstr>
      <vt:lpstr>MEN AS TREES</vt:lpstr>
      <vt:lpstr>MEN AS TREES</vt:lpstr>
      <vt:lpstr>MEN AS TREES</vt:lpstr>
      <vt:lpstr>MEN AS TREES</vt:lpstr>
      <vt:lpstr>MEN AS TREES</vt:lpstr>
      <vt:lpstr>MEN AS TREES</vt:lpstr>
      <vt:lpstr>MEN AS TREES</vt:lpstr>
      <vt:lpstr>MEN AS TREES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2019-08-11T22:44:23Z</dcterms:created>
  <dcterms:modified xsi:type="dcterms:W3CDTF">2019-08-11T22:44:44Z</dcterms:modified>
</cp:coreProperties>
</file>