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sldIdLst>
    <p:sldId id="27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8" r:id="rId23"/>
    <p:sldId id="276" r:id="rId24"/>
    <p:sldId id="277"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1" autoAdjust="0"/>
    <p:restoredTop sz="94660"/>
  </p:normalViewPr>
  <p:slideViewPr>
    <p:cSldViewPr snapToGrid="0">
      <p:cViewPr varScale="1">
        <p:scale>
          <a:sx n="86" d="100"/>
          <a:sy n="86" d="100"/>
        </p:scale>
        <p:origin x="11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dirty="0"/>
              <a:t>8/11/2019</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8/11/2019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8/11/2019</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8/11/2019</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8/11/2019</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dirty="0"/>
              <a:t>8/11/2019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dirty="0"/>
              <a:t>8/11/2019</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8/11/2019</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0E6C2-A622-42DB-9F76-DB5514379BD6}"/>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389C542D-4F0B-45BA-9B9C-323D18893C28}"/>
              </a:ext>
            </a:extLst>
          </p:cNvPr>
          <p:cNvSpPr>
            <a:spLocks noGrp="1"/>
          </p:cNvSpPr>
          <p:nvPr>
            <p:ph type="subTitle" idx="1"/>
          </p:nvPr>
        </p:nvSpPr>
        <p:spPr/>
        <p:txBody>
          <a:bodyPr/>
          <a:lstStyle/>
          <a:p>
            <a:endParaRPr lang="en-US"/>
          </a:p>
        </p:txBody>
      </p:sp>
      <p:pic>
        <p:nvPicPr>
          <p:cNvPr id="4" name="Picture 9">
            <a:extLst>
              <a:ext uri="{FF2B5EF4-FFF2-40B4-BE49-F238E27FC236}">
                <a16:creationId xmlns:a16="http://schemas.microsoft.com/office/drawing/2014/main" id="{92824A66-C918-473A-954E-476E14367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6350"/>
            <a:ext cx="12236390" cy="68516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a logo&#10;&#10;Description automatically generated">
            <a:extLst>
              <a:ext uri="{FF2B5EF4-FFF2-40B4-BE49-F238E27FC236}">
                <a16:creationId xmlns:a16="http://schemas.microsoft.com/office/drawing/2014/main" id="{AD193D19-C677-4CA0-A794-9FAD1E63AFA4}"/>
              </a:ext>
            </a:extLst>
          </p:cNvPr>
          <p:cNvPicPr/>
          <p:nvPr/>
        </p:nvPicPr>
        <p:blipFill rotWithShape="1">
          <a:blip r:embed="rId3">
            <a:extLst>
              <a:ext uri="{28A0092B-C50C-407E-A947-70E740481C1C}">
                <a14:useLocalDpi xmlns:a14="http://schemas.microsoft.com/office/drawing/2010/main" val="0"/>
              </a:ext>
            </a:extLst>
          </a:blip>
          <a:srcRect/>
          <a:stretch/>
        </p:blipFill>
        <p:spPr bwMode="auto">
          <a:xfrm>
            <a:off x="4839482" y="618517"/>
            <a:ext cx="2886260" cy="22580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647379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ABF6B-BA2C-4233-97A6-68744F8F1860}"/>
              </a:ext>
            </a:extLst>
          </p:cNvPr>
          <p:cNvSpPr>
            <a:spLocks noGrp="1"/>
          </p:cNvSpPr>
          <p:nvPr>
            <p:ph type="title"/>
          </p:nvPr>
        </p:nvSpPr>
        <p:spPr>
          <a:xfrm>
            <a:off x="2692703" y="405100"/>
            <a:ext cx="7958331" cy="1077229"/>
          </a:xfrm>
        </p:spPr>
        <p:txBody>
          <a:bodyPr/>
          <a:lstStyle/>
          <a:p>
            <a:r>
              <a:rPr lang="en-US" b="1" dirty="0"/>
              <a:t>God’s Favor of Jesus is Removed</a:t>
            </a:r>
            <a:r>
              <a:rPr lang="en-US" dirty="0"/>
              <a:t> </a:t>
            </a:r>
          </a:p>
        </p:txBody>
      </p:sp>
      <p:sp>
        <p:nvSpPr>
          <p:cNvPr id="3" name="Content Placeholder 2">
            <a:extLst>
              <a:ext uri="{FF2B5EF4-FFF2-40B4-BE49-F238E27FC236}">
                <a16:creationId xmlns:a16="http://schemas.microsoft.com/office/drawing/2014/main" id="{74695A5D-B99C-4F50-9BF7-E851CA646C34}"/>
              </a:ext>
            </a:extLst>
          </p:cNvPr>
          <p:cNvSpPr>
            <a:spLocks noGrp="1"/>
          </p:cNvSpPr>
          <p:nvPr>
            <p:ph idx="1"/>
          </p:nvPr>
        </p:nvSpPr>
        <p:spPr>
          <a:xfrm>
            <a:off x="1317356" y="1193369"/>
            <a:ext cx="9515959" cy="5664631"/>
          </a:xfrm>
        </p:spPr>
        <p:txBody>
          <a:bodyPr>
            <a:normAutofit/>
          </a:bodyPr>
          <a:lstStyle/>
          <a:p>
            <a:r>
              <a:rPr lang="en-US" sz="2800" dirty="0"/>
              <a:t> All of these points of death which came upon Jesus should call upon us to have an attitude of disgust and anger toward sin. </a:t>
            </a:r>
          </a:p>
          <a:p>
            <a:r>
              <a:rPr lang="en-US" sz="2800" dirty="0"/>
              <a:t>No man should “buddy up” next to the darkness of sin.</a:t>
            </a:r>
          </a:p>
          <a:p>
            <a:r>
              <a:rPr lang="en-US" sz="2800" dirty="0"/>
              <a:t> No man should “lighten up” on the proclamation of sin’s devices and destructions. Sin has been and always will be a serious, darkening problem.</a:t>
            </a:r>
          </a:p>
          <a:p>
            <a:r>
              <a:rPr lang="en-US" sz="2800" dirty="0"/>
              <a:t>In the midst of the dark moments of Jesus’ death, what does </a:t>
            </a:r>
            <a:r>
              <a:rPr lang="en-US" sz="2800" b="1" dirty="0"/>
              <a:t>2 Corinthians 4:6</a:t>
            </a:r>
            <a:r>
              <a:rPr lang="en-US" sz="2800" dirty="0"/>
              <a:t> says happened? </a:t>
            </a:r>
          </a:p>
        </p:txBody>
      </p:sp>
    </p:spTree>
    <p:extLst>
      <p:ext uri="{BB962C8B-B14F-4D97-AF65-F5344CB8AC3E}">
        <p14:creationId xmlns:p14="http://schemas.microsoft.com/office/powerpoint/2010/main" val="14351603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B5319-3344-4B44-8E4B-D97C7777EA3B}"/>
              </a:ext>
            </a:extLst>
          </p:cNvPr>
          <p:cNvSpPr>
            <a:spLocks noGrp="1"/>
          </p:cNvSpPr>
          <p:nvPr>
            <p:ph type="title"/>
          </p:nvPr>
        </p:nvSpPr>
        <p:spPr>
          <a:xfrm>
            <a:off x="1224366" y="116237"/>
            <a:ext cx="10058399" cy="1077229"/>
          </a:xfrm>
        </p:spPr>
        <p:txBody>
          <a:bodyPr>
            <a:noAutofit/>
          </a:bodyPr>
          <a:lstStyle/>
          <a:p>
            <a:r>
              <a:rPr lang="en-US" sz="4400" b="1" dirty="0"/>
              <a:t>To See the Light, </a:t>
            </a:r>
            <a:br>
              <a:rPr lang="en-US" sz="4400" b="1" dirty="0"/>
            </a:br>
            <a:r>
              <a:rPr lang="en-US" sz="4400" b="1" dirty="0"/>
              <a:t>You have to Deal with the Darkness</a:t>
            </a:r>
            <a:br>
              <a:rPr lang="en-US" sz="4400" dirty="0"/>
            </a:br>
            <a:endParaRPr lang="en-US" sz="4400" dirty="0"/>
          </a:p>
        </p:txBody>
      </p:sp>
      <p:sp>
        <p:nvSpPr>
          <p:cNvPr id="3" name="Content Placeholder 2">
            <a:extLst>
              <a:ext uri="{FF2B5EF4-FFF2-40B4-BE49-F238E27FC236}">
                <a16:creationId xmlns:a16="http://schemas.microsoft.com/office/drawing/2014/main" id="{28FCC66A-AFD3-4269-A0DA-9D289F7C7D83}"/>
              </a:ext>
            </a:extLst>
          </p:cNvPr>
          <p:cNvSpPr>
            <a:spLocks noGrp="1"/>
          </p:cNvSpPr>
          <p:nvPr>
            <p:ph idx="1"/>
          </p:nvPr>
        </p:nvSpPr>
        <p:spPr>
          <a:xfrm>
            <a:off x="976392" y="2169763"/>
            <a:ext cx="10306373" cy="4688236"/>
          </a:xfrm>
        </p:spPr>
        <p:txBody>
          <a:bodyPr>
            <a:noAutofit/>
          </a:bodyPr>
          <a:lstStyle/>
          <a:p>
            <a:r>
              <a:rPr lang="en-US" sz="2800" dirty="0"/>
              <a:t>What is the powerful transformation described in </a:t>
            </a:r>
            <a:r>
              <a:rPr lang="en-US" sz="2800" b="1" dirty="0"/>
              <a:t>Colossians 1:12-14</a:t>
            </a:r>
            <a:r>
              <a:rPr lang="en-US" sz="2800" dirty="0"/>
              <a:t>? </a:t>
            </a:r>
          </a:p>
          <a:p>
            <a:r>
              <a:rPr lang="en-US" sz="2800" dirty="0"/>
              <a:t>12 Giving thanks unto the Father, which hath made us meet to be partakers of the inheritance of the saints in light: 13 Who hath delivered us from the power of darkness, and hath translated </a:t>
            </a:r>
            <a:r>
              <a:rPr lang="en-US" sz="2800" i="1" dirty="0"/>
              <a:t>us</a:t>
            </a:r>
            <a:r>
              <a:rPr lang="en-US" sz="2800" dirty="0"/>
              <a:t> into the kingdom of his dear Son: 14 In whom we have redemption through his blood, </a:t>
            </a:r>
            <a:r>
              <a:rPr lang="en-US" sz="2800" i="1" dirty="0"/>
              <a:t>even</a:t>
            </a:r>
            <a:r>
              <a:rPr lang="en-US" sz="2800" dirty="0"/>
              <a:t> the forgiveness of sins:</a:t>
            </a:r>
          </a:p>
          <a:p>
            <a:r>
              <a:rPr lang="en-US" sz="2800" dirty="0"/>
              <a:t>Who made such a powerful transformation possible?</a:t>
            </a:r>
          </a:p>
          <a:p>
            <a:endParaRPr lang="en-US" sz="2800" dirty="0"/>
          </a:p>
        </p:txBody>
      </p:sp>
    </p:spTree>
    <p:extLst>
      <p:ext uri="{BB962C8B-B14F-4D97-AF65-F5344CB8AC3E}">
        <p14:creationId xmlns:p14="http://schemas.microsoft.com/office/powerpoint/2010/main" val="17948223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902DD-C447-47F6-98B3-AD0AE02F8415}"/>
              </a:ext>
            </a:extLst>
          </p:cNvPr>
          <p:cNvSpPr>
            <a:spLocks noGrp="1"/>
          </p:cNvSpPr>
          <p:nvPr>
            <p:ph type="title"/>
          </p:nvPr>
        </p:nvSpPr>
        <p:spPr>
          <a:xfrm>
            <a:off x="1084881" y="0"/>
            <a:ext cx="10042901" cy="1394847"/>
          </a:xfrm>
        </p:spPr>
        <p:txBody>
          <a:bodyPr>
            <a:normAutofit/>
          </a:bodyPr>
          <a:lstStyle/>
          <a:p>
            <a:r>
              <a:rPr lang="en-US" sz="3600" b="1" dirty="0"/>
              <a:t>To See the Light, </a:t>
            </a:r>
            <a:br>
              <a:rPr lang="en-US" sz="3600" b="1" dirty="0"/>
            </a:br>
            <a:r>
              <a:rPr lang="en-US" sz="3600" b="1" dirty="0"/>
              <a:t>You have to Deal with the Darkness</a:t>
            </a:r>
            <a:endParaRPr lang="en-US" dirty="0"/>
          </a:p>
        </p:txBody>
      </p:sp>
      <p:sp>
        <p:nvSpPr>
          <p:cNvPr id="3" name="Content Placeholder 2">
            <a:extLst>
              <a:ext uri="{FF2B5EF4-FFF2-40B4-BE49-F238E27FC236}">
                <a16:creationId xmlns:a16="http://schemas.microsoft.com/office/drawing/2014/main" id="{D29DF1DC-C63E-46D9-8017-3735737DD3A8}"/>
              </a:ext>
            </a:extLst>
          </p:cNvPr>
          <p:cNvSpPr>
            <a:spLocks noGrp="1"/>
          </p:cNvSpPr>
          <p:nvPr>
            <p:ph idx="1"/>
          </p:nvPr>
        </p:nvSpPr>
        <p:spPr>
          <a:xfrm>
            <a:off x="1084881" y="1508266"/>
            <a:ext cx="10042901" cy="5371572"/>
          </a:xfrm>
        </p:spPr>
        <p:txBody>
          <a:bodyPr>
            <a:noAutofit/>
          </a:bodyPr>
          <a:lstStyle/>
          <a:p>
            <a:r>
              <a:rPr lang="en-US" sz="2400" dirty="0"/>
              <a:t>Before being a Christian, each person must deal with the darkness. A person has to see its disappointment. </a:t>
            </a:r>
          </a:p>
          <a:p>
            <a:r>
              <a:rPr lang="en-US" sz="2400" dirty="0"/>
              <a:t>Notice the darkness of your life, then come to the light of salvation (</a:t>
            </a:r>
            <a:r>
              <a:rPr lang="en-US" sz="2400" b="1" dirty="0"/>
              <a:t>John 14:6</a:t>
            </a:r>
            <a:r>
              <a:rPr lang="en-US" sz="2400" dirty="0"/>
              <a:t>). </a:t>
            </a:r>
          </a:p>
          <a:p>
            <a:r>
              <a:rPr lang="en-US" sz="2400" dirty="0"/>
              <a:t>Come to understand those saved by faith in Christ are not merely improved, they are radically transformed from darkness to light. </a:t>
            </a:r>
          </a:p>
          <a:p>
            <a:r>
              <a:rPr lang="en-US" sz="2400" dirty="0"/>
              <a:t>The conditions are opposite from darkness, totally. We are delivered from death, given eternal life, and saved from the grave of sin to a new life (</a:t>
            </a:r>
            <a:r>
              <a:rPr lang="en-US" sz="2400" b="1" dirty="0"/>
              <a:t>2 Cor 5:17</a:t>
            </a:r>
            <a:r>
              <a:rPr lang="en-US" sz="2400" dirty="0"/>
              <a:t>) in the light which is characterized by good works (</a:t>
            </a:r>
            <a:r>
              <a:rPr lang="en-US" sz="2400" b="1" dirty="0"/>
              <a:t>Eph 2:9,10</a:t>
            </a:r>
            <a:r>
              <a:rPr lang="en-US" sz="2400" dirty="0"/>
              <a:t>) to become sons of the living God children of light (</a:t>
            </a:r>
            <a:r>
              <a:rPr lang="en-US" sz="2400" b="1" dirty="0"/>
              <a:t>John 1:12; Eph 5:8</a:t>
            </a:r>
            <a:r>
              <a:rPr lang="en-US" sz="2400" dirty="0"/>
              <a:t>).</a:t>
            </a:r>
          </a:p>
          <a:p>
            <a:endParaRPr lang="en-US" sz="2400" dirty="0"/>
          </a:p>
        </p:txBody>
      </p:sp>
    </p:spTree>
    <p:extLst>
      <p:ext uri="{BB962C8B-B14F-4D97-AF65-F5344CB8AC3E}">
        <p14:creationId xmlns:p14="http://schemas.microsoft.com/office/powerpoint/2010/main" val="7757330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8A7A2-3187-48D2-A5DD-9CDD55B08BF1}"/>
              </a:ext>
            </a:extLst>
          </p:cNvPr>
          <p:cNvSpPr>
            <a:spLocks noGrp="1"/>
          </p:cNvSpPr>
          <p:nvPr>
            <p:ph type="title"/>
          </p:nvPr>
        </p:nvSpPr>
        <p:spPr>
          <a:xfrm>
            <a:off x="2503320" y="109085"/>
            <a:ext cx="7958331" cy="1077229"/>
          </a:xfrm>
        </p:spPr>
        <p:txBody>
          <a:bodyPr/>
          <a:lstStyle/>
          <a:p>
            <a:r>
              <a:rPr lang="en-US" sz="3200" b="1" dirty="0"/>
              <a:t>To See the Light, </a:t>
            </a:r>
            <a:br>
              <a:rPr lang="en-US" sz="3200" b="1" dirty="0"/>
            </a:br>
            <a:r>
              <a:rPr lang="en-US" sz="3200" b="1" dirty="0"/>
              <a:t>You have to Deal with the Darkness</a:t>
            </a:r>
            <a:endParaRPr lang="en-US" dirty="0"/>
          </a:p>
        </p:txBody>
      </p:sp>
      <p:pic>
        <p:nvPicPr>
          <p:cNvPr id="3074" name="Picture 2" descr="Related image">
            <a:extLst>
              <a:ext uri="{FF2B5EF4-FFF2-40B4-BE49-F238E27FC236}">
                <a16:creationId xmlns:a16="http://schemas.microsoft.com/office/drawing/2014/main" id="{2640FC55-118A-4171-8378-53F118153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32854"/>
            <a:ext cx="7842143" cy="48199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8396AB6-5386-47D5-878C-B923D2494907}"/>
              </a:ext>
            </a:extLst>
          </p:cNvPr>
          <p:cNvSpPr>
            <a:spLocks noGrp="1"/>
          </p:cNvSpPr>
          <p:nvPr>
            <p:ph idx="1"/>
          </p:nvPr>
        </p:nvSpPr>
        <p:spPr>
          <a:xfrm>
            <a:off x="3921072" y="1202190"/>
            <a:ext cx="7408189" cy="5655810"/>
          </a:xfrm>
        </p:spPr>
        <p:txBody>
          <a:bodyPr>
            <a:normAutofit/>
          </a:bodyPr>
          <a:lstStyle/>
          <a:p>
            <a:r>
              <a:rPr lang="en-US" sz="2600" dirty="0"/>
              <a:t>This change in our condition should be followed by a corresponding change in our conduct.  </a:t>
            </a:r>
          </a:p>
          <a:p>
            <a:r>
              <a:rPr lang="en-US" sz="2600" dirty="0"/>
              <a:t>How does </a:t>
            </a:r>
            <a:r>
              <a:rPr lang="en-US" sz="2600" b="1" dirty="0"/>
              <a:t>Ephesians 4:1</a:t>
            </a:r>
            <a:r>
              <a:rPr lang="en-US" sz="2600" dirty="0"/>
              <a:t> describe the walk of a Christian?</a:t>
            </a:r>
          </a:p>
          <a:p>
            <a:r>
              <a:rPr lang="en-US" sz="2600" dirty="0"/>
              <a:t>What further indications of a Christian’s walk in the light are found in Ephesians 4:2-16?</a:t>
            </a:r>
          </a:p>
          <a:p>
            <a:r>
              <a:rPr lang="en-US" sz="2600" dirty="0"/>
              <a:t>In Ephesians 4:17-32, how different is the walk in the light versus the walk in the darkness?</a:t>
            </a:r>
          </a:p>
          <a:p>
            <a:endParaRPr lang="en-US" sz="2600" dirty="0"/>
          </a:p>
        </p:txBody>
      </p:sp>
    </p:spTree>
    <p:extLst>
      <p:ext uri="{BB962C8B-B14F-4D97-AF65-F5344CB8AC3E}">
        <p14:creationId xmlns:p14="http://schemas.microsoft.com/office/powerpoint/2010/main" val="35366602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73B0-0310-4C84-99E7-1DAB9D296792}"/>
              </a:ext>
            </a:extLst>
          </p:cNvPr>
          <p:cNvSpPr>
            <a:spLocks noGrp="1"/>
          </p:cNvSpPr>
          <p:nvPr>
            <p:ph type="title"/>
          </p:nvPr>
        </p:nvSpPr>
        <p:spPr>
          <a:xfrm>
            <a:off x="1053885" y="356462"/>
            <a:ext cx="9887917" cy="1528824"/>
          </a:xfrm>
        </p:spPr>
        <p:txBody>
          <a:bodyPr>
            <a:normAutofit/>
          </a:bodyPr>
          <a:lstStyle/>
          <a:p>
            <a:r>
              <a:rPr lang="en-US" sz="4400" b="1" dirty="0"/>
              <a:t>To See the Light, </a:t>
            </a:r>
            <a:br>
              <a:rPr lang="en-US" sz="4400" b="1" dirty="0"/>
            </a:br>
            <a:r>
              <a:rPr lang="en-US" sz="4400" b="1" dirty="0"/>
              <a:t>You have to Deal with the Darkness</a:t>
            </a:r>
            <a:endParaRPr lang="en-US" sz="4400" dirty="0"/>
          </a:p>
        </p:txBody>
      </p:sp>
      <p:sp>
        <p:nvSpPr>
          <p:cNvPr id="3" name="Content Placeholder 2">
            <a:extLst>
              <a:ext uri="{FF2B5EF4-FFF2-40B4-BE49-F238E27FC236}">
                <a16:creationId xmlns:a16="http://schemas.microsoft.com/office/drawing/2014/main" id="{D06BBD10-04C5-4C18-8234-5B27EAF5FBBB}"/>
              </a:ext>
            </a:extLst>
          </p:cNvPr>
          <p:cNvSpPr>
            <a:spLocks noGrp="1"/>
          </p:cNvSpPr>
          <p:nvPr>
            <p:ph idx="1"/>
          </p:nvPr>
        </p:nvSpPr>
        <p:spPr>
          <a:xfrm>
            <a:off x="1250198" y="1766807"/>
            <a:ext cx="9691604" cy="4943959"/>
          </a:xfrm>
        </p:spPr>
        <p:txBody>
          <a:bodyPr>
            <a:noAutofit/>
          </a:bodyPr>
          <a:lstStyle/>
          <a:p>
            <a:pPr>
              <a:lnSpc>
                <a:spcPct val="100000"/>
              </a:lnSpc>
            </a:pPr>
            <a:r>
              <a:rPr lang="en-US" sz="2800" dirty="0"/>
              <a:t>How we deal with darkness is not to adopt the popular perception of Christianity often presented as though faith in Jesus Christ requires no great change. </a:t>
            </a:r>
          </a:p>
          <a:p>
            <a:pPr>
              <a:lnSpc>
                <a:spcPct val="100000"/>
              </a:lnSpc>
            </a:pPr>
            <a:r>
              <a:rPr lang="en-US" sz="2800" dirty="0"/>
              <a:t>Some present Christianity as just “adding” Christ to your life experience. </a:t>
            </a:r>
          </a:p>
          <a:p>
            <a:pPr>
              <a:lnSpc>
                <a:spcPct val="100000"/>
              </a:lnSpc>
            </a:pPr>
            <a:r>
              <a:rPr lang="en-US" sz="2800" dirty="0"/>
              <a:t>“Invite Christ into your life” like you would a friend or family member. </a:t>
            </a:r>
          </a:p>
          <a:p>
            <a:pPr>
              <a:lnSpc>
                <a:spcPct val="100000"/>
              </a:lnSpc>
            </a:pPr>
            <a:r>
              <a:rPr lang="en-US" sz="2800" dirty="0"/>
              <a:t>You know they will not stay long. </a:t>
            </a:r>
          </a:p>
          <a:p>
            <a:pPr>
              <a:lnSpc>
                <a:spcPct val="100000"/>
              </a:lnSpc>
            </a:pPr>
            <a:r>
              <a:rPr lang="en-US" sz="2800" dirty="0"/>
              <a:t>It will be a pleasant, short time with minimal inconvenience.</a:t>
            </a:r>
          </a:p>
        </p:txBody>
      </p:sp>
    </p:spTree>
    <p:extLst>
      <p:ext uri="{BB962C8B-B14F-4D97-AF65-F5344CB8AC3E}">
        <p14:creationId xmlns:p14="http://schemas.microsoft.com/office/powerpoint/2010/main" val="3391576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842E-EC54-4296-8A00-3D9AE8732ACC}"/>
              </a:ext>
            </a:extLst>
          </p:cNvPr>
          <p:cNvSpPr>
            <a:spLocks noGrp="1"/>
          </p:cNvSpPr>
          <p:nvPr>
            <p:ph type="title"/>
          </p:nvPr>
        </p:nvSpPr>
        <p:spPr>
          <a:xfrm>
            <a:off x="1053885" y="123986"/>
            <a:ext cx="10182385" cy="1766807"/>
          </a:xfrm>
        </p:spPr>
        <p:txBody>
          <a:bodyPr>
            <a:normAutofit/>
          </a:bodyPr>
          <a:lstStyle/>
          <a:p>
            <a:r>
              <a:rPr lang="en-US" sz="4400" b="1" dirty="0"/>
              <a:t>To See the Light, </a:t>
            </a:r>
            <a:br>
              <a:rPr lang="en-US" sz="4400" b="1" dirty="0"/>
            </a:br>
            <a:r>
              <a:rPr lang="en-US" sz="4400" b="1" dirty="0"/>
              <a:t>You have to Deal with the Darkness</a:t>
            </a:r>
            <a:endParaRPr lang="en-US" sz="4400" dirty="0"/>
          </a:p>
        </p:txBody>
      </p:sp>
      <p:sp>
        <p:nvSpPr>
          <p:cNvPr id="3" name="Content Placeholder 2">
            <a:extLst>
              <a:ext uri="{FF2B5EF4-FFF2-40B4-BE49-F238E27FC236}">
                <a16:creationId xmlns:a16="http://schemas.microsoft.com/office/drawing/2014/main" id="{6C2725DC-1851-4284-9706-70D518DEF6E7}"/>
              </a:ext>
            </a:extLst>
          </p:cNvPr>
          <p:cNvSpPr>
            <a:spLocks noGrp="1"/>
          </p:cNvSpPr>
          <p:nvPr>
            <p:ph idx="1"/>
          </p:nvPr>
        </p:nvSpPr>
        <p:spPr>
          <a:xfrm>
            <a:off x="4510007" y="1549830"/>
            <a:ext cx="6896746" cy="5184183"/>
          </a:xfrm>
        </p:spPr>
        <p:txBody>
          <a:bodyPr>
            <a:normAutofit/>
          </a:bodyPr>
          <a:lstStyle/>
          <a:p>
            <a:r>
              <a:rPr lang="en-US" sz="2400" dirty="0"/>
              <a:t>Whenever a Christian trusts God in the change from darkness to light, it is not small or a few things which need adjusting. </a:t>
            </a:r>
          </a:p>
          <a:p>
            <a:r>
              <a:rPr lang="en-US" sz="2400" dirty="0"/>
              <a:t>It is radical transformation. </a:t>
            </a:r>
          </a:p>
          <a:p>
            <a:r>
              <a:rPr lang="en-US" sz="2400" dirty="0"/>
              <a:t>The same was true with Jesus coming from the grave.</a:t>
            </a:r>
          </a:p>
          <a:p>
            <a:r>
              <a:rPr lang="en-US" sz="2400" dirty="0"/>
              <a:t> It was death to life, darkness to light. </a:t>
            </a:r>
          </a:p>
          <a:p>
            <a:r>
              <a:rPr lang="en-US" sz="2400" dirty="0"/>
              <a:t>Our life in the light is abandoning darkness to live in the light - Jesus Christ. </a:t>
            </a:r>
          </a:p>
        </p:txBody>
      </p:sp>
      <p:pic>
        <p:nvPicPr>
          <p:cNvPr id="4098" name="Picture 2" descr="Image result for chaNGE GROWTH">
            <a:extLst>
              <a:ext uri="{FF2B5EF4-FFF2-40B4-BE49-F238E27FC236}">
                <a16:creationId xmlns:a16="http://schemas.microsoft.com/office/drawing/2014/main" id="{0E748BF8-8C97-4A38-9B1A-02654DF8F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00" y="2231756"/>
            <a:ext cx="4434007" cy="308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14770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5D242-B04F-4634-98F9-AB04B37A99F4}"/>
              </a:ext>
            </a:extLst>
          </p:cNvPr>
          <p:cNvSpPr>
            <a:spLocks noGrp="1"/>
          </p:cNvSpPr>
          <p:nvPr>
            <p:ph type="title"/>
          </p:nvPr>
        </p:nvSpPr>
        <p:spPr>
          <a:xfrm rot="16200000">
            <a:off x="-4226042" y="4370523"/>
            <a:ext cx="10197884" cy="1745800"/>
          </a:xfrm>
        </p:spPr>
        <p:txBody>
          <a:bodyPr>
            <a:noAutofit/>
          </a:bodyPr>
          <a:lstStyle/>
          <a:p>
            <a:r>
              <a:rPr lang="en-US" sz="3000" b="1" dirty="0"/>
              <a:t>To See the Light, </a:t>
            </a:r>
            <a:br>
              <a:rPr lang="en-US" sz="3000" b="1" dirty="0"/>
            </a:br>
            <a:r>
              <a:rPr lang="en-US" sz="3000" b="1" dirty="0"/>
              <a:t>You have to Deal with the Darkness</a:t>
            </a:r>
            <a:endParaRPr lang="en-US" sz="3000" dirty="0"/>
          </a:p>
        </p:txBody>
      </p:sp>
      <p:sp>
        <p:nvSpPr>
          <p:cNvPr id="3" name="Content Placeholder 2">
            <a:extLst>
              <a:ext uri="{FF2B5EF4-FFF2-40B4-BE49-F238E27FC236}">
                <a16:creationId xmlns:a16="http://schemas.microsoft.com/office/drawing/2014/main" id="{51929F1A-5AAE-4393-8481-05D9FA76B56B}"/>
              </a:ext>
            </a:extLst>
          </p:cNvPr>
          <p:cNvSpPr>
            <a:spLocks noGrp="1"/>
          </p:cNvSpPr>
          <p:nvPr>
            <p:ph idx="1"/>
          </p:nvPr>
        </p:nvSpPr>
        <p:spPr>
          <a:xfrm>
            <a:off x="1100380" y="457200"/>
            <a:ext cx="9991240" cy="6858000"/>
          </a:xfrm>
        </p:spPr>
        <p:txBody>
          <a:bodyPr>
            <a:normAutofit/>
          </a:bodyPr>
          <a:lstStyle/>
          <a:p>
            <a:r>
              <a:rPr lang="en-US" sz="1900" dirty="0"/>
              <a:t>When Jesus spoke of being a disciple, He cautioned those who would do so quickly to </a:t>
            </a:r>
            <a:r>
              <a:rPr lang="en-US" sz="1900" i="1" dirty="0"/>
              <a:t>“count the cost”.</a:t>
            </a:r>
          </a:p>
          <a:p>
            <a:r>
              <a:rPr lang="en-US" sz="1900" i="1" dirty="0"/>
              <a:t> </a:t>
            </a:r>
            <a:r>
              <a:rPr lang="en-US" sz="1900" dirty="0"/>
              <a:t>In reading </a:t>
            </a:r>
            <a:r>
              <a:rPr lang="en-US" sz="1900" b="1" dirty="0"/>
              <a:t>Luke 9:23-24, 57-62</a:t>
            </a:r>
            <a:r>
              <a:rPr lang="en-US" sz="1900" dirty="0"/>
              <a:t>, what cost is there to being a disciple and walk in the light? </a:t>
            </a:r>
          </a:p>
          <a:p>
            <a:r>
              <a:rPr lang="en-US" sz="1900" dirty="0"/>
              <a:t>Luke 9:23-24 And he said to </a:t>
            </a:r>
            <a:r>
              <a:rPr lang="en-US" sz="1900" i="1" dirty="0"/>
              <a:t>them</a:t>
            </a:r>
            <a:r>
              <a:rPr lang="en-US" sz="1900" dirty="0"/>
              <a:t> all, If any </a:t>
            </a:r>
            <a:r>
              <a:rPr lang="en-US" sz="1900" i="1" dirty="0"/>
              <a:t>man</a:t>
            </a:r>
            <a:r>
              <a:rPr lang="en-US" sz="1900" dirty="0"/>
              <a:t> will come after me, let him deny himself, and take up his cross daily, and follow me.24 For whosoever will save his life shall lose it: but whosoever will lose his life for my sake, the same shall save it.</a:t>
            </a:r>
          </a:p>
          <a:p>
            <a:r>
              <a:rPr lang="en-US" sz="1900" dirty="0"/>
              <a:t>Luke 9:57-62 And it came to pass, that, as they went in the way, a certain </a:t>
            </a:r>
            <a:r>
              <a:rPr lang="en-US" sz="1900" i="1" dirty="0"/>
              <a:t>man</a:t>
            </a:r>
            <a:r>
              <a:rPr lang="en-US" sz="1900" dirty="0"/>
              <a:t> said unto him, Lord, I will follow thee whithersoever thou </a:t>
            </a:r>
            <a:r>
              <a:rPr lang="en-US" sz="1900" dirty="0" err="1"/>
              <a:t>goest</a:t>
            </a:r>
            <a:r>
              <a:rPr lang="en-US" sz="1900" dirty="0"/>
              <a:t>. 58 And Jesus said unto him, Foxes have holes, and birds of the air </a:t>
            </a:r>
            <a:r>
              <a:rPr lang="en-US" sz="1900" i="1" dirty="0"/>
              <a:t>have</a:t>
            </a:r>
            <a:r>
              <a:rPr lang="en-US" sz="1900" dirty="0"/>
              <a:t> nests; but the Son of man hath not where to lay </a:t>
            </a:r>
            <a:r>
              <a:rPr lang="en-US" sz="1900" i="1" dirty="0"/>
              <a:t>his</a:t>
            </a:r>
            <a:r>
              <a:rPr lang="en-US" sz="1900" dirty="0"/>
              <a:t> head. 59 And he said unto another, Follow me. But he said, Lord, suffer me first to go and bury my father. 60 Jesus said unto him, Let the dead bury their dead: but go thou and preach the kingdom of God. 61 And another also said, Lord, I will follow thee; but let me first go bid them farewell, which are at home at my house. 62 And Jesus said unto him, No man, having put his hand to the plough, and looking back, is fit for the kingdom of God.</a:t>
            </a:r>
          </a:p>
          <a:p>
            <a:endParaRPr lang="en-US" sz="1900" dirty="0"/>
          </a:p>
          <a:p>
            <a:endParaRPr lang="en-US" sz="1900" dirty="0"/>
          </a:p>
        </p:txBody>
      </p:sp>
    </p:spTree>
    <p:extLst>
      <p:ext uri="{BB962C8B-B14F-4D97-AF65-F5344CB8AC3E}">
        <p14:creationId xmlns:p14="http://schemas.microsoft.com/office/powerpoint/2010/main" val="1905494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4A0C7-F075-4631-95AA-46EE1F114FB4}"/>
              </a:ext>
            </a:extLst>
          </p:cNvPr>
          <p:cNvSpPr>
            <a:spLocks noGrp="1"/>
          </p:cNvSpPr>
          <p:nvPr>
            <p:ph type="title"/>
          </p:nvPr>
        </p:nvSpPr>
        <p:spPr>
          <a:xfrm>
            <a:off x="898902" y="269441"/>
            <a:ext cx="10321871" cy="1077229"/>
          </a:xfrm>
        </p:spPr>
        <p:txBody>
          <a:bodyPr>
            <a:normAutofit/>
          </a:bodyPr>
          <a:lstStyle/>
          <a:p>
            <a:r>
              <a:rPr lang="en-US" sz="3000" b="1" dirty="0"/>
              <a:t>To See the Light, You have to Deal with the Darkness</a:t>
            </a:r>
            <a:endParaRPr lang="en-US" sz="3000" dirty="0"/>
          </a:p>
        </p:txBody>
      </p:sp>
      <p:sp>
        <p:nvSpPr>
          <p:cNvPr id="3" name="Content Placeholder 2">
            <a:extLst>
              <a:ext uri="{FF2B5EF4-FFF2-40B4-BE49-F238E27FC236}">
                <a16:creationId xmlns:a16="http://schemas.microsoft.com/office/drawing/2014/main" id="{D7AFB323-7ABE-4F7A-935B-EEF9BD78969E}"/>
              </a:ext>
            </a:extLst>
          </p:cNvPr>
          <p:cNvSpPr>
            <a:spLocks noGrp="1"/>
          </p:cNvSpPr>
          <p:nvPr>
            <p:ph idx="1"/>
          </p:nvPr>
        </p:nvSpPr>
        <p:spPr>
          <a:xfrm>
            <a:off x="971228" y="960895"/>
            <a:ext cx="10125558" cy="5897105"/>
          </a:xfrm>
        </p:spPr>
        <p:txBody>
          <a:bodyPr>
            <a:normAutofit/>
          </a:bodyPr>
          <a:lstStyle/>
          <a:p>
            <a:r>
              <a:rPr lang="en-US" dirty="0"/>
              <a:t>Living in the light is not when I feel like it or when I do not, when it inspires me or not, or when I want to or not. </a:t>
            </a:r>
          </a:p>
          <a:p>
            <a:r>
              <a:rPr lang="en-US" dirty="0"/>
              <a:t>To remove such a lazy approach, Jesus calls our attention to the words of </a:t>
            </a:r>
            <a:r>
              <a:rPr lang="en-US" b="1" dirty="0"/>
              <a:t>Ephesians 5:14</a:t>
            </a:r>
            <a:r>
              <a:rPr lang="en-US" dirty="0"/>
              <a:t>:</a:t>
            </a:r>
            <a:r>
              <a:rPr lang="en-US" i="1" dirty="0"/>
              <a:t> “Wherefore he saith, “Awake, thou that </a:t>
            </a:r>
            <a:r>
              <a:rPr lang="en-US" i="1" dirty="0" err="1"/>
              <a:t>sleepest</a:t>
            </a:r>
            <a:r>
              <a:rPr lang="en-US" i="1" dirty="0"/>
              <a:t>, and arise from the dead, and Christ shall shine upon thee.”  </a:t>
            </a:r>
            <a:r>
              <a:rPr lang="en-US" dirty="0"/>
              <a:t> </a:t>
            </a:r>
          </a:p>
          <a:p>
            <a:r>
              <a:rPr lang="en-US" dirty="0"/>
              <a:t>This statement comes from </a:t>
            </a:r>
            <a:r>
              <a:rPr lang="en-US" b="1" dirty="0"/>
              <a:t>Isaiah 60:1-3</a:t>
            </a:r>
            <a:r>
              <a:rPr lang="en-US" dirty="0"/>
              <a:t>, describing light and darkness. The admonition in that passage is to be light among the nations. </a:t>
            </a:r>
          </a:p>
          <a:p>
            <a:r>
              <a:rPr lang="en-US" dirty="0"/>
              <a:t>Isaiah spoke to this theme of light and darkness in one particular case pointing out how some confuse the two in </a:t>
            </a:r>
            <a:r>
              <a:rPr lang="en-US" b="1" dirty="0"/>
              <a:t>Isaiah 5:20</a:t>
            </a:r>
            <a:r>
              <a:rPr lang="en-US" dirty="0"/>
              <a:t>, </a:t>
            </a:r>
            <a:r>
              <a:rPr lang="en-US" i="1" dirty="0"/>
              <a:t>“Woe to those who call evil good, and good evil; Who substitute darkness for light and light for darkness.”</a:t>
            </a:r>
            <a:r>
              <a:rPr lang="en-US" dirty="0"/>
              <a:t> </a:t>
            </a:r>
          </a:p>
          <a:p>
            <a:r>
              <a:rPr lang="en-US" dirty="0"/>
              <a:t>In </a:t>
            </a:r>
            <a:r>
              <a:rPr lang="en-US" b="1" dirty="0"/>
              <a:t>Isaiah 42:6, 7, 16</a:t>
            </a:r>
            <a:r>
              <a:rPr lang="en-US" dirty="0"/>
              <a:t>, the prophet exalts God by how He will bring those in darkness to light (Isaiah </a:t>
            </a:r>
            <a:r>
              <a:rPr lang="en-US" b="1" dirty="0"/>
              <a:t>50:10; 51:4</a:t>
            </a:r>
            <a:r>
              <a:rPr lang="en-US" dirty="0"/>
              <a:t>).</a:t>
            </a:r>
          </a:p>
          <a:p>
            <a:endParaRPr lang="en-US" dirty="0"/>
          </a:p>
        </p:txBody>
      </p:sp>
    </p:spTree>
    <p:extLst>
      <p:ext uri="{BB962C8B-B14F-4D97-AF65-F5344CB8AC3E}">
        <p14:creationId xmlns:p14="http://schemas.microsoft.com/office/powerpoint/2010/main" val="1843726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346C-E38C-46ED-907D-67C1C7A610A7}"/>
              </a:ext>
            </a:extLst>
          </p:cNvPr>
          <p:cNvSpPr>
            <a:spLocks noGrp="1"/>
          </p:cNvSpPr>
          <p:nvPr>
            <p:ph type="title"/>
          </p:nvPr>
        </p:nvSpPr>
        <p:spPr>
          <a:xfrm>
            <a:off x="1046480" y="2144"/>
            <a:ext cx="10267283" cy="1077229"/>
          </a:xfrm>
        </p:spPr>
        <p:txBody>
          <a:bodyPr>
            <a:normAutofit/>
          </a:bodyPr>
          <a:lstStyle/>
          <a:p>
            <a:r>
              <a:rPr lang="en-US" sz="3000" b="1" dirty="0"/>
              <a:t>To See the Light, You have to Deal with the Darkness</a:t>
            </a:r>
            <a:endParaRPr lang="en-US" sz="3000" dirty="0"/>
          </a:p>
        </p:txBody>
      </p:sp>
      <p:sp>
        <p:nvSpPr>
          <p:cNvPr id="3" name="Content Placeholder 2">
            <a:extLst>
              <a:ext uri="{FF2B5EF4-FFF2-40B4-BE49-F238E27FC236}">
                <a16:creationId xmlns:a16="http://schemas.microsoft.com/office/drawing/2014/main" id="{38434589-4E63-425A-8313-27171BA315F9}"/>
              </a:ext>
            </a:extLst>
          </p:cNvPr>
          <p:cNvSpPr>
            <a:spLocks noGrp="1"/>
          </p:cNvSpPr>
          <p:nvPr>
            <p:ph idx="1"/>
          </p:nvPr>
        </p:nvSpPr>
        <p:spPr>
          <a:xfrm>
            <a:off x="1046480" y="805912"/>
            <a:ext cx="10099040" cy="6052088"/>
          </a:xfrm>
        </p:spPr>
        <p:txBody>
          <a:bodyPr>
            <a:normAutofit/>
          </a:bodyPr>
          <a:lstStyle/>
          <a:p>
            <a:r>
              <a:rPr lang="en-US" sz="2200" dirty="0"/>
              <a:t>The theme of bringing people from darkness to light continues in the New Testament. </a:t>
            </a:r>
          </a:p>
          <a:p>
            <a:r>
              <a:rPr lang="en-US" sz="2200" dirty="0"/>
              <a:t>In the gospels, at the beginning the “Light” came into the world, Jesus Christ (</a:t>
            </a:r>
            <a:r>
              <a:rPr lang="en-US" sz="2200" b="1" dirty="0"/>
              <a:t>Luke 2:25-32, John 1:4-9</a:t>
            </a:r>
            <a:r>
              <a:rPr lang="en-US" sz="2200" dirty="0"/>
              <a:t>). </a:t>
            </a:r>
          </a:p>
          <a:p>
            <a:r>
              <a:rPr lang="en-US" sz="2200" dirty="0"/>
              <a:t>Jesus spoke of himself as the light (</a:t>
            </a:r>
            <a:r>
              <a:rPr lang="en-US" sz="2200" b="1" dirty="0"/>
              <a:t>John 8:12; 12:46</a:t>
            </a:r>
            <a:r>
              <a:rPr lang="en-US" sz="2200" dirty="0"/>
              <a:t>) and spoke of those who followed him as light (</a:t>
            </a:r>
            <a:r>
              <a:rPr lang="en-US" sz="2200" b="1" dirty="0"/>
              <a:t>Matt 5:14</a:t>
            </a:r>
            <a:r>
              <a:rPr lang="en-US" sz="2200" dirty="0"/>
              <a:t>;</a:t>
            </a:r>
            <a:r>
              <a:rPr lang="en-US" sz="2200" b="1" dirty="0"/>
              <a:t> John 12:35, 36</a:t>
            </a:r>
            <a:r>
              <a:rPr lang="en-US" sz="2200" dirty="0"/>
              <a:t>). </a:t>
            </a:r>
          </a:p>
          <a:p>
            <a:r>
              <a:rPr lang="en-US" sz="2200" dirty="0"/>
              <a:t>Then in the book of </a:t>
            </a:r>
            <a:r>
              <a:rPr lang="en-US" sz="2200" b="1" dirty="0"/>
              <a:t>Acts</a:t>
            </a:r>
            <a:r>
              <a:rPr lang="en-US" sz="2200" dirty="0"/>
              <a:t> and the epistles, the theme continues. </a:t>
            </a:r>
          </a:p>
          <a:p>
            <a:r>
              <a:rPr lang="en-US" sz="2200" dirty="0"/>
              <a:t>As the writer of many of those epistles, Paul’s conversion is an example which came from literally being in darkness, not able to see, to seeing when the message of light was taught to him (</a:t>
            </a:r>
            <a:r>
              <a:rPr lang="en-US" sz="2200" b="1" dirty="0"/>
              <a:t>Acts 9:8-18</a:t>
            </a:r>
            <a:r>
              <a:rPr lang="en-US" sz="2200" dirty="0"/>
              <a:t>). </a:t>
            </a:r>
          </a:p>
          <a:p>
            <a:r>
              <a:rPr lang="en-US" sz="2200" dirty="0"/>
              <a:t>He spoke or wrote about light and darkness in </a:t>
            </a:r>
            <a:r>
              <a:rPr lang="en-US" sz="2200" b="1" dirty="0"/>
              <a:t>Acts </a:t>
            </a:r>
            <a:r>
              <a:rPr lang="en-US" sz="2200" b="1" u="sng" dirty="0"/>
              <a:t>13:47</a:t>
            </a:r>
            <a:r>
              <a:rPr lang="en-US" sz="2200" b="1" dirty="0"/>
              <a:t>;  </a:t>
            </a:r>
            <a:r>
              <a:rPr lang="en-US" sz="2200" b="1" u="sng" dirty="0"/>
              <a:t>Rom 13:11-14</a:t>
            </a:r>
            <a:r>
              <a:rPr lang="en-US" sz="2200" b="1" dirty="0"/>
              <a:t>; </a:t>
            </a:r>
            <a:r>
              <a:rPr lang="en-US" sz="2200" b="1" u="sng" dirty="0"/>
              <a:t>2 Cor 4:3-6; 6:14-18; 11:13-15</a:t>
            </a:r>
            <a:r>
              <a:rPr lang="en-US" sz="2200" b="1" dirty="0"/>
              <a:t>; </a:t>
            </a:r>
            <a:r>
              <a:rPr lang="en-US" sz="2200" b="1" u="sng" dirty="0"/>
              <a:t>Col 1:9-14</a:t>
            </a:r>
            <a:r>
              <a:rPr lang="en-US" sz="2200" b="1" dirty="0"/>
              <a:t>; </a:t>
            </a:r>
            <a:r>
              <a:rPr lang="en-US" sz="2200" b="1" u="sng" dirty="0"/>
              <a:t>1 </a:t>
            </a:r>
            <a:r>
              <a:rPr lang="en-US" sz="2200" b="1" u="sng" dirty="0" err="1"/>
              <a:t>Thess</a:t>
            </a:r>
            <a:r>
              <a:rPr lang="en-US" sz="2200" b="1" u="sng" dirty="0"/>
              <a:t> 5:1-11</a:t>
            </a:r>
            <a:r>
              <a:rPr lang="en-US" sz="2200" u="sng" dirty="0"/>
              <a:t>.</a:t>
            </a:r>
            <a:endParaRPr lang="en-US" sz="2200" dirty="0"/>
          </a:p>
          <a:p>
            <a:endParaRPr lang="en-US" sz="2200" dirty="0"/>
          </a:p>
        </p:txBody>
      </p:sp>
    </p:spTree>
    <p:extLst>
      <p:ext uri="{BB962C8B-B14F-4D97-AF65-F5344CB8AC3E}">
        <p14:creationId xmlns:p14="http://schemas.microsoft.com/office/powerpoint/2010/main" val="111306882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B5D85-6765-4683-A2FB-426CD5791541}"/>
              </a:ext>
            </a:extLst>
          </p:cNvPr>
          <p:cNvSpPr>
            <a:spLocks noGrp="1"/>
          </p:cNvSpPr>
          <p:nvPr>
            <p:ph type="title"/>
          </p:nvPr>
        </p:nvSpPr>
        <p:spPr>
          <a:xfrm>
            <a:off x="1322374" y="436097"/>
            <a:ext cx="9913897" cy="1077229"/>
          </a:xfrm>
        </p:spPr>
        <p:txBody>
          <a:bodyPr>
            <a:noAutofit/>
          </a:bodyPr>
          <a:lstStyle/>
          <a:p>
            <a:r>
              <a:rPr lang="en-US" sz="4400" b="1" dirty="0"/>
              <a:t>To See the Light, </a:t>
            </a:r>
            <a:br>
              <a:rPr lang="en-US" sz="4400" b="1" dirty="0"/>
            </a:br>
            <a:r>
              <a:rPr lang="en-US" sz="4400" b="1" dirty="0"/>
              <a:t>You have to Deal with the Darkness</a:t>
            </a:r>
            <a:endParaRPr lang="en-US" sz="4400" dirty="0"/>
          </a:p>
        </p:txBody>
      </p:sp>
      <p:sp>
        <p:nvSpPr>
          <p:cNvPr id="3" name="Content Placeholder 2">
            <a:extLst>
              <a:ext uri="{FF2B5EF4-FFF2-40B4-BE49-F238E27FC236}">
                <a16:creationId xmlns:a16="http://schemas.microsoft.com/office/drawing/2014/main" id="{1EDA623C-3DFD-4275-9C6F-A9CCB60AEC64}"/>
              </a:ext>
            </a:extLst>
          </p:cNvPr>
          <p:cNvSpPr>
            <a:spLocks noGrp="1"/>
          </p:cNvSpPr>
          <p:nvPr>
            <p:ph idx="1"/>
          </p:nvPr>
        </p:nvSpPr>
        <p:spPr>
          <a:xfrm>
            <a:off x="1322374" y="2641051"/>
            <a:ext cx="9547251" cy="3997828"/>
          </a:xfrm>
        </p:spPr>
        <p:txBody>
          <a:bodyPr>
            <a:noAutofit/>
          </a:bodyPr>
          <a:lstStyle/>
          <a:p>
            <a:r>
              <a:rPr lang="en-US" sz="2800" u="sng" dirty="0"/>
              <a:t>A fellow apostle, </a:t>
            </a:r>
            <a:r>
              <a:rPr lang="en-US" sz="2800" dirty="0"/>
              <a:t>Peter spoke of all Christians being </a:t>
            </a:r>
            <a:r>
              <a:rPr lang="en-US" sz="2800" i="1" dirty="0"/>
              <a:t>“called out of darkness into His marvelous light”</a:t>
            </a:r>
            <a:r>
              <a:rPr lang="en-US" sz="2800" dirty="0"/>
              <a:t> (</a:t>
            </a:r>
            <a:r>
              <a:rPr lang="en-US" sz="2800" b="1" dirty="0"/>
              <a:t>1 Pet 2:9,10</a:t>
            </a:r>
            <a:r>
              <a:rPr lang="en-US" sz="2800" dirty="0"/>
              <a:t>). </a:t>
            </a:r>
          </a:p>
          <a:p>
            <a:r>
              <a:rPr lang="en-US" sz="2800" dirty="0"/>
              <a:t>John also says we should walk in the light to have fellowship with God &amp; other brethren (</a:t>
            </a:r>
            <a:r>
              <a:rPr lang="en-US" sz="2800" b="1" dirty="0"/>
              <a:t>1 John 1:5-10</a:t>
            </a:r>
            <a:r>
              <a:rPr lang="en-US" sz="2800" dirty="0"/>
              <a:t>). </a:t>
            </a:r>
          </a:p>
          <a:p>
            <a:r>
              <a:rPr lang="en-US" sz="2800" dirty="0"/>
              <a:t>All of these passages indicates how God in His infinite wisdom shows man how to deal with darkness by coming to Him and reflecting in our life His light.  </a:t>
            </a:r>
          </a:p>
          <a:p>
            <a:endParaRPr lang="en-US" sz="2800" dirty="0"/>
          </a:p>
        </p:txBody>
      </p:sp>
    </p:spTree>
    <p:extLst>
      <p:ext uri="{BB962C8B-B14F-4D97-AF65-F5344CB8AC3E}">
        <p14:creationId xmlns:p14="http://schemas.microsoft.com/office/powerpoint/2010/main" val="7426717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2557-D617-4A3C-8792-855C68577C59}"/>
              </a:ext>
            </a:extLst>
          </p:cNvPr>
          <p:cNvSpPr>
            <a:spLocks noGrp="1"/>
          </p:cNvSpPr>
          <p:nvPr>
            <p:ph type="ctrTitle"/>
          </p:nvPr>
        </p:nvSpPr>
        <p:spPr/>
        <p:txBody>
          <a:bodyPr>
            <a:normAutofit fontScale="90000"/>
          </a:bodyPr>
          <a:lstStyle/>
          <a:p>
            <a:r>
              <a:rPr lang="en-US" dirty="0"/>
              <a:t>Light Lesson 3</a:t>
            </a:r>
            <a:br>
              <a:rPr lang="en-US" dirty="0"/>
            </a:br>
            <a:r>
              <a:rPr lang="en-US" dirty="0"/>
              <a:t>From Darkness to Light</a:t>
            </a:r>
          </a:p>
        </p:txBody>
      </p:sp>
      <p:sp>
        <p:nvSpPr>
          <p:cNvPr id="3" name="Subtitle 2">
            <a:extLst>
              <a:ext uri="{FF2B5EF4-FFF2-40B4-BE49-F238E27FC236}">
                <a16:creationId xmlns:a16="http://schemas.microsoft.com/office/drawing/2014/main" id="{98F16E59-575C-409D-B42B-3C5AE4499A34}"/>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20586445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7383-E24F-4B14-BCF4-4CD762109723}"/>
              </a:ext>
            </a:extLst>
          </p:cNvPr>
          <p:cNvSpPr>
            <a:spLocks noGrp="1"/>
          </p:cNvSpPr>
          <p:nvPr>
            <p:ph type="title"/>
          </p:nvPr>
        </p:nvSpPr>
        <p:spPr>
          <a:xfrm>
            <a:off x="1069384" y="232476"/>
            <a:ext cx="10089396" cy="1652810"/>
          </a:xfrm>
        </p:spPr>
        <p:txBody>
          <a:bodyPr>
            <a:noAutofit/>
          </a:bodyPr>
          <a:lstStyle/>
          <a:p>
            <a:r>
              <a:rPr lang="en-US" sz="4400" b="1" dirty="0"/>
              <a:t>What Does Living as Lights Rather than Darkness Mean?</a:t>
            </a:r>
            <a:br>
              <a:rPr lang="en-US" sz="4400" dirty="0"/>
            </a:br>
            <a:endParaRPr lang="en-US" sz="4400" dirty="0"/>
          </a:p>
        </p:txBody>
      </p:sp>
      <p:sp>
        <p:nvSpPr>
          <p:cNvPr id="3" name="Content Placeholder 2">
            <a:extLst>
              <a:ext uri="{FF2B5EF4-FFF2-40B4-BE49-F238E27FC236}">
                <a16:creationId xmlns:a16="http://schemas.microsoft.com/office/drawing/2014/main" id="{B7EFDE7A-7DF9-4A1F-A166-CF8B274656A6}"/>
              </a:ext>
            </a:extLst>
          </p:cNvPr>
          <p:cNvSpPr>
            <a:spLocks noGrp="1"/>
          </p:cNvSpPr>
          <p:nvPr>
            <p:ph idx="1"/>
          </p:nvPr>
        </p:nvSpPr>
        <p:spPr>
          <a:xfrm>
            <a:off x="1185621" y="3054798"/>
            <a:ext cx="9820758" cy="3835829"/>
          </a:xfrm>
        </p:spPr>
        <p:txBody>
          <a:bodyPr>
            <a:noAutofit/>
          </a:bodyPr>
          <a:lstStyle/>
          <a:p>
            <a:r>
              <a:rPr lang="en-US" sz="2800" dirty="0"/>
              <a:t>What does light do for a tree or plant? </a:t>
            </a:r>
          </a:p>
          <a:p>
            <a:r>
              <a:rPr lang="en-US" sz="2800" dirty="0"/>
              <a:t>It brings growth. Light produces fruit. What does Ephesians 5:9-11 say is produced by the light? </a:t>
            </a:r>
          </a:p>
          <a:p>
            <a:r>
              <a:rPr lang="en-US" sz="2800" dirty="0"/>
              <a:t>**Note in the passage the contrast of what fruit the light brings versus the </a:t>
            </a:r>
            <a:r>
              <a:rPr lang="en-US" sz="2800" i="1" dirty="0"/>
              <a:t>“unfruitful works”</a:t>
            </a:r>
            <a:r>
              <a:rPr lang="en-US" sz="2800" dirty="0"/>
              <a:t> from darkness.</a:t>
            </a:r>
          </a:p>
          <a:p>
            <a:r>
              <a:rPr lang="en-US" sz="2800" dirty="0"/>
              <a:t>Eph 5:9-11 (For the fruit of the Spirit </a:t>
            </a:r>
            <a:r>
              <a:rPr lang="en-US" sz="2800" i="1" dirty="0"/>
              <a:t>is</a:t>
            </a:r>
            <a:r>
              <a:rPr lang="en-US" sz="2800" dirty="0"/>
              <a:t> in all goodness and righteousness and truth;) 10 Proving what is acceptable unto the Lord.11 And have no fellowship with the unfruitful works of darkness, but rather reprove </a:t>
            </a:r>
            <a:r>
              <a:rPr lang="en-US" sz="2800" i="1" dirty="0"/>
              <a:t>them</a:t>
            </a:r>
            <a:r>
              <a:rPr lang="en-US" sz="2800" dirty="0"/>
              <a:t>.</a:t>
            </a:r>
          </a:p>
          <a:p>
            <a:endParaRPr lang="en-US" sz="2800" dirty="0"/>
          </a:p>
          <a:p>
            <a:endParaRPr lang="en-US" sz="2800" dirty="0"/>
          </a:p>
        </p:txBody>
      </p:sp>
    </p:spTree>
    <p:extLst>
      <p:ext uri="{BB962C8B-B14F-4D97-AF65-F5344CB8AC3E}">
        <p14:creationId xmlns:p14="http://schemas.microsoft.com/office/powerpoint/2010/main" val="18225972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D96D1-492C-4F0C-91E4-6859AB218753}"/>
              </a:ext>
            </a:extLst>
          </p:cNvPr>
          <p:cNvSpPr>
            <a:spLocks noGrp="1"/>
          </p:cNvSpPr>
          <p:nvPr>
            <p:ph type="title"/>
          </p:nvPr>
        </p:nvSpPr>
        <p:spPr>
          <a:xfrm>
            <a:off x="4628828" y="154984"/>
            <a:ext cx="6328474" cy="2014778"/>
          </a:xfrm>
        </p:spPr>
        <p:txBody>
          <a:bodyPr>
            <a:normAutofit/>
          </a:bodyPr>
          <a:lstStyle/>
          <a:p>
            <a:r>
              <a:rPr lang="en-US" sz="4000" b="1" dirty="0"/>
              <a:t>What Does Living as Lights Rather than Darkness Mean?</a:t>
            </a:r>
            <a:endParaRPr lang="en-US" sz="4000" dirty="0"/>
          </a:p>
        </p:txBody>
      </p:sp>
      <p:sp>
        <p:nvSpPr>
          <p:cNvPr id="3" name="Content Placeholder 2">
            <a:extLst>
              <a:ext uri="{FF2B5EF4-FFF2-40B4-BE49-F238E27FC236}">
                <a16:creationId xmlns:a16="http://schemas.microsoft.com/office/drawing/2014/main" id="{49B70F52-702E-4434-ABD4-EB87FBB92CBC}"/>
              </a:ext>
            </a:extLst>
          </p:cNvPr>
          <p:cNvSpPr>
            <a:spLocks noGrp="1"/>
          </p:cNvSpPr>
          <p:nvPr>
            <p:ph idx="1"/>
          </p:nvPr>
        </p:nvSpPr>
        <p:spPr>
          <a:xfrm>
            <a:off x="1069383" y="2169762"/>
            <a:ext cx="10352868" cy="4688238"/>
          </a:xfrm>
        </p:spPr>
        <p:txBody>
          <a:bodyPr>
            <a:noAutofit/>
          </a:bodyPr>
          <a:lstStyle/>
          <a:p>
            <a:r>
              <a:rPr lang="en-US" sz="2200" dirty="0"/>
              <a:t>Every Christian is commanded to desire light. </a:t>
            </a:r>
          </a:p>
          <a:p>
            <a:r>
              <a:rPr lang="en-US" sz="2200" dirty="0"/>
              <a:t>We are not to merely avoid the thoughts and deeds of darkness but to do what is right and fruitful to please the One who delivered us from darkness to light.</a:t>
            </a:r>
          </a:p>
          <a:p>
            <a:r>
              <a:rPr lang="en-US" sz="2200" dirty="0"/>
              <a:t>The closer and longer our association with the light motivates us to avoid all forms of darkness.  We will say, “I don’t need to do that,” “that’s wrong,” “I can’t look like that, say those words, or believe that any longer.”</a:t>
            </a:r>
          </a:p>
          <a:p>
            <a:r>
              <a:rPr lang="en-US" sz="2200" dirty="0"/>
              <a:t> Yet, we need not place so much emphasis on the negative, avoidance, or what is prohibited (</a:t>
            </a:r>
            <a:r>
              <a:rPr lang="en-US" sz="2200" b="1" dirty="0"/>
              <a:t>v.3</a:t>
            </a:r>
            <a:r>
              <a:rPr lang="en-US" sz="2200" dirty="0"/>
              <a:t>, </a:t>
            </a:r>
            <a:r>
              <a:rPr lang="en-US" sz="2200" i="1" dirty="0"/>
              <a:t>not even be named among you as becometh saints</a:t>
            </a:r>
            <a:r>
              <a:rPr lang="en-US" sz="2200" dirty="0"/>
              <a:t>). If so, we may fail to see the value of the light, where we should live and the fruit we can bear. </a:t>
            </a:r>
          </a:p>
        </p:txBody>
      </p:sp>
      <p:pic>
        <p:nvPicPr>
          <p:cNvPr id="5122" name="Picture 2" descr="Image result for walking in the light">
            <a:extLst>
              <a:ext uri="{FF2B5EF4-FFF2-40B4-BE49-F238E27FC236}">
                <a16:creationId xmlns:a16="http://schemas.microsoft.com/office/drawing/2014/main" id="{1BA4FEC3-9907-4000-94AA-5EC10ECA4B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
            <a:ext cx="4628828" cy="2169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16430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53E8C-5DF2-417B-A8D0-42C6E960EB25}"/>
              </a:ext>
            </a:extLst>
          </p:cNvPr>
          <p:cNvSpPr>
            <a:spLocks noGrp="1"/>
          </p:cNvSpPr>
          <p:nvPr>
            <p:ph type="title"/>
          </p:nvPr>
        </p:nvSpPr>
        <p:spPr>
          <a:xfrm>
            <a:off x="2611808" y="325464"/>
            <a:ext cx="8438484" cy="1559821"/>
          </a:xfrm>
        </p:spPr>
        <p:txBody>
          <a:bodyPr>
            <a:normAutofit/>
          </a:bodyPr>
          <a:lstStyle/>
          <a:p>
            <a:r>
              <a:rPr lang="en-US" sz="4000" b="1" dirty="0"/>
              <a:t>What Does Living as Lights </a:t>
            </a:r>
            <a:br>
              <a:rPr lang="en-US" sz="4000" b="1" dirty="0"/>
            </a:br>
            <a:r>
              <a:rPr lang="en-US" sz="4000" b="1" dirty="0"/>
              <a:t>Rather than Darkness Mean?</a:t>
            </a:r>
            <a:endParaRPr lang="en-US" sz="4000" dirty="0"/>
          </a:p>
        </p:txBody>
      </p:sp>
      <p:sp>
        <p:nvSpPr>
          <p:cNvPr id="3" name="Content Placeholder 2">
            <a:extLst>
              <a:ext uri="{FF2B5EF4-FFF2-40B4-BE49-F238E27FC236}">
                <a16:creationId xmlns:a16="http://schemas.microsoft.com/office/drawing/2014/main" id="{2A432CFD-BBC6-4636-9226-006439F74924}"/>
              </a:ext>
            </a:extLst>
          </p:cNvPr>
          <p:cNvSpPr>
            <a:spLocks noGrp="1"/>
          </p:cNvSpPr>
          <p:nvPr>
            <p:ph idx="1"/>
          </p:nvPr>
        </p:nvSpPr>
        <p:spPr>
          <a:xfrm>
            <a:off x="1100380" y="2510725"/>
            <a:ext cx="9949912" cy="3539219"/>
          </a:xfrm>
        </p:spPr>
        <p:txBody>
          <a:bodyPr>
            <a:noAutofit/>
          </a:bodyPr>
          <a:lstStyle/>
          <a:p>
            <a:r>
              <a:rPr lang="en-US" sz="2800" dirty="0"/>
              <a:t>Luke 11:33-36 No man, when he hath lighted a candle, </a:t>
            </a:r>
            <a:r>
              <a:rPr lang="en-US" sz="2800" dirty="0" err="1"/>
              <a:t>putteth</a:t>
            </a:r>
            <a:r>
              <a:rPr lang="en-US" sz="2800" dirty="0"/>
              <a:t> </a:t>
            </a:r>
            <a:r>
              <a:rPr lang="en-US" sz="2800" i="1" dirty="0"/>
              <a:t>it</a:t>
            </a:r>
            <a:r>
              <a:rPr lang="en-US" sz="2800" dirty="0"/>
              <a:t> in a secret place, neither under a bushel, but on a candlestick, that they which come in may see the light. 34 The light of the body is the eye: therefore when thine eye is single, thy whole body also is full of light; but when </a:t>
            </a:r>
            <a:r>
              <a:rPr lang="en-US" sz="2800" i="1" dirty="0"/>
              <a:t>thine eye</a:t>
            </a:r>
            <a:r>
              <a:rPr lang="en-US" sz="2800" dirty="0"/>
              <a:t> is evil, thy body also </a:t>
            </a:r>
            <a:r>
              <a:rPr lang="en-US" sz="2800" i="1" dirty="0"/>
              <a:t>is</a:t>
            </a:r>
            <a:r>
              <a:rPr lang="en-US" sz="2800" dirty="0"/>
              <a:t> full of darkness.35 Take heed therefore that the light which is in thee be not darkness. </a:t>
            </a:r>
            <a:r>
              <a:rPr lang="en-US" sz="2800" baseline="30000" dirty="0"/>
              <a:t>36</a:t>
            </a:r>
            <a:r>
              <a:rPr lang="en-US" sz="2800" dirty="0"/>
              <a:t>If thy whole body therefore </a:t>
            </a:r>
            <a:r>
              <a:rPr lang="en-US" sz="2800" i="1" dirty="0"/>
              <a:t>be</a:t>
            </a:r>
            <a:r>
              <a:rPr lang="en-US" sz="2800" dirty="0"/>
              <a:t> full of light, having no part dark, the whole shall be full of light, as when the bright shining of a candle doth give thee light</a:t>
            </a:r>
            <a:r>
              <a:rPr lang="en-US" sz="2800" b="1" dirty="0"/>
              <a:t>.</a:t>
            </a:r>
            <a:r>
              <a:rPr lang="en-US" sz="2800" dirty="0"/>
              <a:t> </a:t>
            </a:r>
          </a:p>
        </p:txBody>
      </p:sp>
    </p:spTree>
    <p:extLst>
      <p:ext uri="{BB962C8B-B14F-4D97-AF65-F5344CB8AC3E}">
        <p14:creationId xmlns:p14="http://schemas.microsoft.com/office/powerpoint/2010/main" val="40947942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00CB7-0B63-4A9E-B643-D5D35F902134}"/>
              </a:ext>
            </a:extLst>
          </p:cNvPr>
          <p:cNvSpPr>
            <a:spLocks noGrp="1"/>
          </p:cNvSpPr>
          <p:nvPr>
            <p:ph type="title"/>
          </p:nvPr>
        </p:nvSpPr>
        <p:spPr>
          <a:xfrm>
            <a:off x="1363852" y="278970"/>
            <a:ext cx="9608948" cy="1224366"/>
          </a:xfrm>
        </p:spPr>
        <p:txBody>
          <a:bodyPr>
            <a:normAutofit/>
          </a:bodyPr>
          <a:lstStyle/>
          <a:p>
            <a:r>
              <a:rPr lang="en-US" sz="4000" b="1" dirty="0"/>
              <a:t>What Does Living as Lights </a:t>
            </a:r>
            <a:br>
              <a:rPr lang="en-US" sz="4000" b="1" dirty="0"/>
            </a:br>
            <a:r>
              <a:rPr lang="en-US" sz="4000" b="1" dirty="0"/>
              <a:t>Rather than Darkness Mean?</a:t>
            </a:r>
            <a:endParaRPr lang="en-US" sz="4000" dirty="0"/>
          </a:p>
        </p:txBody>
      </p:sp>
      <p:sp>
        <p:nvSpPr>
          <p:cNvPr id="3" name="Content Placeholder 2">
            <a:extLst>
              <a:ext uri="{FF2B5EF4-FFF2-40B4-BE49-F238E27FC236}">
                <a16:creationId xmlns:a16="http://schemas.microsoft.com/office/drawing/2014/main" id="{F9938EA6-DDA1-46EE-B319-27A03C3C73F9}"/>
              </a:ext>
            </a:extLst>
          </p:cNvPr>
          <p:cNvSpPr>
            <a:spLocks noGrp="1"/>
          </p:cNvSpPr>
          <p:nvPr>
            <p:ph idx="1"/>
          </p:nvPr>
        </p:nvSpPr>
        <p:spPr>
          <a:xfrm>
            <a:off x="1084880" y="1503336"/>
            <a:ext cx="10290875" cy="5354664"/>
          </a:xfrm>
        </p:spPr>
        <p:txBody>
          <a:bodyPr>
            <a:normAutofit/>
          </a:bodyPr>
          <a:lstStyle/>
          <a:p>
            <a:r>
              <a:rPr lang="en-US" sz="2600" dirty="0"/>
              <a:t>Living in the light is not blending with the darkness. Light always exposes darkness. What being in the light means is living in a society where immoral values, ideas, and patterns are exposed. Light shines upon a world who is rethinking sexuality, church work, means of salvation, items of worship, etc. </a:t>
            </a:r>
          </a:p>
          <a:p>
            <a:r>
              <a:rPr lang="en-US" sz="2600" dirty="0"/>
              <a:t>Those who live in the light are being pressed to put out the light, put it down, and do not shine so bright. We need to examine who we are based upon what Jesus says in </a:t>
            </a:r>
            <a:r>
              <a:rPr lang="en-US" sz="2600" b="1" dirty="0"/>
              <a:t>Luke 11:33-36</a:t>
            </a:r>
            <a:r>
              <a:rPr lang="en-US" sz="2600" dirty="0"/>
              <a:t>. </a:t>
            </a:r>
          </a:p>
          <a:p>
            <a:r>
              <a:rPr lang="en-US" sz="2600" dirty="0"/>
              <a:t>What is the responsibility of a disciple in that passage? </a:t>
            </a:r>
          </a:p>
        </p:txBody>
      </p:sp>
    </p:spTree>
    <p:extLst>
      <p:ext uri="{BB962C8B-B14F-4D97-AF65-F5344CB8AC3E}">
        <p14:creationId xmlns:p14="http://schemas.microsoft.com/office/powerpoint/2010/main" val="31954179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C38-4D5D-4EAD-809E-CAF65F4D6A68}"/>
              </a:ext>
            </a:extLst>
          </p:cNvPr>
          <p:cNvSpPr>
            <a:spLocks noGrp="1"/>
          </p:cNvSpPr>
          <p:nvPr>
            <p:ph type="title"/>
          </p:nvPr>
        </p:nvSpPr>
        <p:spPr>
          <a:xfrm>
            <a:off x="1038386" y="108488"/>
            <a:ext cx="9531753" cy="1776797"/>
          </a:xfrm>
        </p:spPr>
        <p:txBody>
          <a:bodyPr>
            <a:normAutofit/>
          </a:bodyPr>
          <a:lstStyle/>
          <a:p>
            <a:r>
              <a:rPr lang="en-US" sz="4400" b="1" dirty="0"/>
              <a:t>What Does Living as Lights </a:t>
            </a:r>
            <a:br>
              <a:rPr lang="en-US" sz="4400" b="1" dirty="0"/>
            </a:br>
            <a:r>
              <a:rPr lang="en-US" sz="4400" b="1" dirty="0"/>
              <a:t>Rather than Darkness Mean?</a:t>
            </a:r>
            <a:endParaRPr lang="en-US" sz="4400" dirty="0"/>
          </a:p>
        </p:txBody>
      </p:sp>
      <p:sp>
        <p:nvSpPr>
          <p:cNvPr id="3" name="Content Placeholder 2">
            <a:extLst>
              <a:ext uri="{FF2B5EF4-FFF2-40B4-BE49-F238E27FC236}">
                <a16:creationId xmlns:a16="http://schemas.microsoft.com/office/drawing/2014/main" id="{78DE9440-1CBA-4C44-AC6F-EC818C3170D2}"/>
              </a:ext>
            </a:extLst>
          </p:cNvPr>
          <p:cNvSpPr>
            <a:spLocks noGrp="1"/>
          </p:cNvSpPr>
          <p:nvPr>
            <p:ph idx="1"/>
          </p:nvPr>
        </p:nvSpPr>
        <p:spPr>
          <a:xfrm>
            <a:off x="1193368" y="1885284"/>
            <a:ext cx="9960245" cy="4864227"/>
          </a:xfrm>
        </p:spPr>
        <p:txBody>
          <a:bodyPr>
            <a:noAutofit/>
          </a:bodyPr>
          <a:lstStyle/>
          <a:p>
            <a:r>
              <a:rPr lang="en-US" sz="2400" dirty="0"/>
              <a:t>We need to refuse to look into the world of darkness for help, answers, guidance, and hope. </a:t>
            </a:r>
          </a:p>
          <a:p>
            <a:r>
              <a:rPr lang="en-US" sz="2400" dirty="0"/>
              <a:t>Look at the kingdom of light. Draw the line between dark and light. </a:t>
            </a:r>
          </a:p>
          <a:p>
            <a:r>
              <a:rPr lang="en-US" sz="2400" dirty="0"/>
              <a:t>Protect the purity of the church by protecting the purity of your life. </a:t>
            </a:r>
          </a:p>
          <a:p>
            <a:r>
              <a:rPr lang="en-US" sz="2400" dirty="0"/>
              <a:t>Manifest the light. </a:t>
            </a:r>
          </a:p>
          <a:p>
            <a:r>
              <a:rPr lang="en-US" sz="2400" dirty="0"/>
              <a:t>Refuse to turn the light down low. </a:t>
            </a:r>
          </a:p>
          <a:p>
            <a:r>
              <a:rPr lang="en-US" sz="2400" dirty="0"/>
              <a:t>Talk about the light. Talk about what coming from the darkness to the light has brought to your life. Do not be afraid of it. Believe it. Live it. </a:t>
            </a:r>
          </a:p>
          <a:p>
            <a:r>
              <a:rPr lang="en-US" sz="2400" dirty="0"/>
              <a:t>Be blessed by the light…</a:t>
            </a:r>
          </a:p>
          <a:p>
            <a:endParaRPr lang="en-US" sz="2400" dirty="0"/>
          </a:p>
        </p:txBody>
      </p:sp>
      <p:pic>
        <p:nvPicPr>
          <p:cNvPr id="4" name="Picture 3" descr="A close up of a logo&#10;&#10;Description automatically generated">
            <a:extLst>
              <a:ext uri="{FF2B5EF4-FFF2-40B4-BE49-F238E27FC236}">
                <a16:creationId xmlns:a16="http://schemas.microsoft.com/office/drawing/2014/main" id="{503E6D44-EBD1-4607-8159-87217F0FA492}"/>
              </a:ext>
            </a:extLst>
          </p:cNvPr>
          <p:cNvPicPr/>
          <p:nvPr/>
        </p:nvPicPr>
        <p:blipFill rotWithShape="1">
          <a:blip r:embed="rId2">
            <a:extLst>
              <a:ext uri="{28A0092B-C50C-407E-A947-70E740481C1C}">
                <a14:useLocalDpi xmlns:a14="http://schemas.microsoft.com/office/drawing/2010/main" val="0"/>
              </a:ext>
            </a:extLst>
          </a:blip>
          <a:srcRect/>
          <a:stretch/>
        </p:blipFill>
        <p:spPr bwMode="auto">
          <a:xfrm>
            <a:off x="10998633" y="6013342"/>
            <a:ext cx="1193368" cy="84465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42057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A9E6A-54E4-4419-BCA8-BB9DBC86EE6E}"/>
              </a:ext>
            </a:extLst>
          </p:cNvPr>
          <p:cNvSpPr>
            <a:spLocks noGrp="1"/>
          </p:cNvSpPr>
          <p:nvPr>
            <p:ph type="title"/>
          </p:nvPr>
        </p:nvSpPr>
        <p:spPr>
          <a:xfrm>
            <a:off x="1441342" y="255722"/>
            <a:ext cx="9128797" cy="1077229"/>
          </a:xfrm>
        </p:spPr>
        <p:txBody>
          <a:bodyPr>
            <a:normAutofit fontScale="90000"/>
          </a:bodyPr>
          <a:lstStyle/>
          <a:p>
            <a:pPr algn="l"/>
            <a:r>
              <a:rPr lang="en-US" b="1" dirty="0"/>
              <a:t>2 Corinthians 4:3-6: Who is responsible for the darkness and the light existing in the world? </a:t>
            </a:r>
            <a:br>
              <a:rPr lang="en-US" b="1" dirty="0"/>
            </a:br>
            <a:r>
              <a:rPr lang="en-US" b="1" dirty="0"/>
              <a:t>Which extreme dominates the world?</a:t>
            </a:r>
          </a:p>
        </p:txBody>
      </p:sp>
      <p:sp>
        <p:nvSpPr>
          <p:cNvPr id="3" name="Content Placeholder 2">
            <a:extLst>
              <a:ext uri="{FF2B5EF4-FFF2-40B4-BE49-F238E27FC236}">
                <a16:creationId xmlns:a16="http://schemas.microsoft.com/office/drawing/2014/main" id="{AF96185C-D303-4390-939C-541ED1FD8C40}"/>
              </a:ext>
            </a:extLst>
          </p:cNvPr>
          <p:cNvSpPr>
            <a:spLocks noGrp="1"/>
          </p:cNvSpPr>
          <p:nvPr>
            <p:ph idx="1"/>
          </p:nvPr>
        </p:nvSpPr>
        <p:spPr>
          <a:xfrm>
            <a:off x="1069383" y="2510724"/>
            <a:ext cx="9732935" cy="4091553"/>
          </a:xfrm>
        </p:spPr>
        <p:txBody>
          <a:bodyPr>
            <a:noAutofit/>
          </a:bodyPr>
          <a:lstStyle/>
          <a:p>
            <a:r>
              <a:rPr lang="en-US" sz="2800" dirty="0"/>
              <a:t>But if our gospel be hid, it is hid to them that are lost: 4 In whom the god of this world hath blinded the minds of them which believe not, lest the light of the glorious gospel of Christ, who is the image of God, should shine unto them. 5 For we preach not ourselves, but Christ Jesus the Lord; and ourselves your servants for Jesus' sake. 6 For God, who commanded the light to shine out of darkness, hath shined in our hearts, to </a:t>
            </a:r>
            <a:r>
              <a:rPr lang="en-US" sz="2800" i="1" dirty="0"/>
              <a:t>give</a:t>
            </a:r>
            <a:r>
              <a:rPr lang="en-US" sz="2800" dirty="0"/>
              <a:t> the light of the knowledge of the glory of God in the face of Jesus Christ.</a:t>
            </a:r>
          </a:p>
          <a:p>
            <a:endParaRPr lang="en-US" sz="2800" dirty="0"/>
          </a:p>
        </p:txBody>
      </p:sp>
      <p:sp>
        <p:nvSpPr>
          <p:cNvPr id="4" name="TextBox 3">
            <a:extLst>
              <a:ext uri="{FF2B5EF4-FFF2-40B4-BE49-F238E27FC236}">
                <a16:creationId xmlns:a16="http://schemas.microsoft.com/office/drawing/2014/main" id="{8E2A6770-3360-47D0-AFA5-FE39E3878DF8}"/>
              </a:ext>
            </a:extLst>
          </p:cNvPr>
          <p:cNvSpPr txBox="1"/>
          <p:nvPr/>
        </p:nvSpPr>
        <p:spPr>
          <a:xfrm rot="16200000">
            <a:off x="-1078050" y="2930383"/>
            <a:ext cx="3174267" cy="707886"/>
          </a:xfrm>
          <a:prstGeom prst="rect">
            <a:avLst/>
          </a:prstGeom>
          <a:noFill/>
        </p:spPr>
        <p:txBody>
          <a:bodyPr wrap="none" rtlCol="0">
            <a:spAutoFit/>
          </a:bodyPr>
          <a:lstStyle/>
          <a:p>
            <a:r>
              <a:rPr lang="en-US" sz="4000" b="1" dirty="0"/>
              <a:t>Introduction</a:t>
            </a:r>
          </a:p>
        </p:txBody>
      </p:sp>
    </p:spTree>
    <p:extLst>
      <p:ext uri="{BB962C8B-B14F-4D97-AF65-F5344CB8AC3E}">
        <p14:creationId xmlns:p14="http://schemas.microsoft.com/office/powerpoint/2010/main" val="31100166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97D07E-55C6-4EEF-8737-BC3AE24ED92E}"/>
              </a:ext>
            </a:extLst>
          </p:cNvPr>
          <p:cNvSpPr>
            <a:spLocks noGrp="1"/>
          </p:cNvSpPr>
          <p:nvPr>
            <p:ph idx="1"/>
          </p:nvPr>
        </p:nvSpPr>
        <p:spPr>
          <a:xfrm>
            <a:off x="1121618" y="356461"/>
            <a:ext cx="6153425" cy="6501539"/>
          </a:xfrm>
        </p:spPr>
        <p:txBody>
          <a:bodyPr>
            <a:noAutofit/>
          </a:bodyPr>
          <a:lstStyle/>
          <a:p>
            <a:r>
              <a:rPr lang="en-US" sz="2600" dirty="0"/>
              <a:t>“Sunrise service” -- “Christ the Lord is Risen.” </a:t>
            </a:r>
          </a:p>
          <a:p>
            <a:r>
              <a:rPr lang="en-US" sz="2600" dirty="0"/>
              <a:t>Although there is no clarification of this special Sunday having a primary emphasis in scripture, the day of Jesus’ resurrection is symbolic of “the Light” (Jesus) raised back into the world.</a:t>
            </a:r>
          </a:p>
          <a:p>
            <a:r>
              <a:rPr lang="en-US" sz="2600" dirty="0"/>
              <a:t> To the contrary of emphasizing this special “sunrise service,” Christians are to remember each first day of the week the Lord’s resurrection to light from the darkness of the grave. </a:t>
            </a:r>
          </a:p>
          <a:p>
            <a:endParaRPr lang="en-US" sz="2600" dirty="0"/>
          </a:p>
        </p:txBody>
      </p:sp>
      <p:pic>
        <p:nvPicPr>
          <p:cNvPr id="1026" name="irc_mi" descr="Related image">
            <a:extLst>
              <a:ext uri="{FF2B5EF4-FFF2-40B4-BE49-F238E27FC236}">
                <a16:creationId xmlns:a16="http://schemas.microsoft.com/office/drawing/2014/main" id="{783F0019-1FB6-455B-B893-4A877C0B7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5043" y="1549831"/>
            <a:ext cx="3905572" cy="39055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p:spPr>
      </p:pic>
      <p:sp>
        <p:nvSpPr>
          <p:cNvPr id="5" name="TextBox 4">
            <a:extLst>
              <a:ext uri="{FF2B5EF4-FFF2-40B4-BE49-F238E27FC236}">
                <a16:creationId xmlns:a16="http://schemas.microsoft.com/office/drawing/2014/main" id="{33B8D785-6A4B-4826-B05C-F6A537542D22}"/>
              </a:ext>
            </a:extLst>
          </p:cNvPr>
          <p:cNvSpPr txBox="1"/>
          <p:nvPr/>
        </p:nvSpPr>
        <p:spPr>
          <a:xfrm rot="16200000">
            <a:off x="-1078050" y="2930383"/>
            <a:ext cx="3174267" cy="707886"/>
          </a:xfrm>
          <a:prstGeom prst="rect">
            <a:avLst/>
          </a:prstGeom>
          <a:noFill/>
        </p:spPr>
        <p:txBody>
          <a:bodyPr wrap="none" rtlCol="0">
            <a:spAutoFit/>
          </a:bodyPr>
          <a:lstStyle/>
          <a:p>
            <a:r>
              <a:rPr lang="en-US" sz="4000" b="1" dirty="0"/>
              <a:t>Introduction</a:t>
            </a:r>
          </a:p>
        </p:txBody>
      </p:sp>
    </p:spTree>
    <p:extLst>
      <p:ext uri="{BB962C8B-B14F-4D97-AF65-F5344CB8AC3E}">
        <p14:creationId xmlns:p14="http://schemas.microsoft.com/office/powerpoint/2010/main" val="203972161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AFA66-F875-45B1-AD32-01013CA5C746}"/>
              </a:ext>
            </a:extLst>
          </p:cNvPr>
          <p:cNvSpPr>
            <a:spLocks noGrp="1"/>
          </p:cNvSpPr>
          <p:nvPr>
            <p:ph idx="1"/>
          </p:nvPr>
        </p:nvSpPr>
        <p:spPr>
          <a:xfrm>
            <a:off x="1441342" y="666426"/>
            <a:ext cx="9717437" cy="5982346"/>
          </a:xfrm>
        </p:spPr>
        <p:txBody>
          <a:bodyPr>
            <a:noAutofit/>
          </a:bodyPr>
          <a:lstStyle/>
          <a:p>
            <a:r>
              <a:rPr lang="en-US" sz="2600" dirty="0"/>
              <a:t>The few days before Jesus’ resurrection needs our attention at the moment. </a:t>
            </a:r>
          </a:p>
          <a:p>
            <a:r>
              <a:rPr lang="en-US" sz="2600" dirty="0"/>
              <a:t>Three gospels (Matthew, Mark, and Luke) present a day of darkness literally so (</a:t>
            </a:r>
            <a:r>
              <a:rPr lang="en-US" sz="2600" b="1" dirty="0"/>
              <a:t>Matt 27:45</a:t>
            </a:r>
            <a:r>
              <a:rPr lang="en-US" sz="2600" dirty="0"/>
              <a:t>). </a:t>
            </a:r>
          </a:p>
          <a:p>
            <a:r>
              <a:rPr lang="en-US" sz="2600" dirty="0"/>
              <a:t>What was God saying in this darkness?</a:t>
            </a:r>
          </a:p>
          <a:p>
            <a:r>
              <a:rPr lang="en-US" sz="2600" dirty="0"/>
              <a:t> It is not, “Christ is Risen!!”.</a:t>
            </a:r>
          </a:p>
          <a:p>
            <a:r>
              <a:rPr lang="en-US" sz="2600" dirty="0"/>
              <a:t> “He is dying” on the cross that day, which means it was getting dark.</a:t>
            </a:r>
          </a:p>
          <a:p>
            <a:r>
              <a:rPr lang="en-US" sz="2600" dirty="0"/>
              <a:t> The light is going out, which is how we refer to the death of anyone.</a:t>
            </a:r>
          </a:p>
          <a:p>
            <a:r>
              <a:rPr lang="en-US" sz="2600" dirty="0"/>
              <a:t> It is a darkness, but what is the meaning of the darkness.</a:t>
            </a:r>
          </a:p>
        </p:txBody>
      </p:sp>
      <p:sp>
        <p:nvSpPr>
          <p:cNvPr id="4" name="TextBox 3">
            <a:extLst>
              <a:ext uri="{FF2B5EF4-FFF2-40B4-BE49-F238E27FC236}">
                <a16:creationId xmlns:a16="http://schemas.microsoft.com/office/drawing/2014/main" id="{EEE2C995-6154-4582-A9FF-00FC49DBC655}"/>
              </a:ext>
            </a:extLst>
          </p:cNvPr>
          <p:cNvSpPr txBox="1"/>
          <p:nvPr/>
        </p:nvSpPr>
        <p:spPr>
          <a:xfrm rot="16200000">
            <a:off x="-1078050" y="2930383"/>
            <a:ext cx="3174267" cy="707886"/>
          </a:xfrm>
          <a:prstGeom prst="rect">
            <a:avLst/>
          </a:prstGeom>
          <a:noFill/>
        </p:spPr>
        <p:txBody>
          <a:bodyPr wrap="none" rtlCol="0">
            <a:spAutoFit/>
          </a:bodyPr>
          <a:lstStyle/>
          <a:p>
            <a:r>
              <a:rPr lang="en-US" sz="4000" b="1" dirty="0"/>
              <a:t>Introduction</a:t>
            </a:r>
          </a:p>
        </p:txBody>
      </p:sp>
    </p:spTree>
    <p:extLst>
      <p:ext uri="{BB962C8B-B14F-4D97-AF65-F5344CB8AC3E}">
        <p14:creationId xmlns:p14="http://schemas.microsoft.com/office/powerpoint/2010/main" val="36473803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70812-F589-42E5-B471-A19DB4C0E615}"/>
              </a:ext>
            </a:extLst>
          </p:cNvPr>
          <p:cNvSpPr>
            <a:spLocks noGrp="1"/>
          </p:cNvSpPr>
          <p:nvPr>
            <p:ph type="title"/>
          </p:nvPr>
        </p:nvSpPr>
        <p:spPr>
          <a:xfrm>
            <a:off x="2673801" y="193729"/>
            <a:ext cx="7958331" cy="1077229"/>
          </a:xfrm>
        </p:spPr>
        <p:txBody>
          <a:bodyPr/>
          <a:lstStyle/>
          <a:p>
            <a:r>
              <a:rPr lang="en-US" b="1" dirty="0"/>
              <a:t>The Light of Life was Going Out</a:t>
            </a:r>
            <a:endParaRPr lang="en-US" dirty="0"/>
          </a:p>
        </p:txBody>
      </p:sp>
      <p:sp>
        <p:nvSpPr>
          <p:cNvPr id="3" name="Content Placeholder 2">
            <a:extLst>
              <a:ext uri="{FF2B5EF4-FFF2-40B4-BE49-F238E27FC236}">
                <a16:creationId xmlns:a16="http://schemas.microsoft.com/office/drawing/2014/main" id="{C00765AD-FA11-4549-8B20-D338DE39A87E}"/>
              </a:ext>
            </a:extLst>
          </p:cNvPr>
          <p:cNvSpPr>
            <a:spLocks noGrp="1"/>
          </p:cNvSpPr>
          <p:nvPr>
            <p:ph idx="1"/>
          </p:nvPr>
        </p:nvSpPr>
        <p:spPr>
          <a:xfrm>
            <a:off x="1301858" y="1518835"/>
            <a:ext cx="9841423" cy="5145436"/>
          </a:xfrm>
        </p:spPr>
        <p:txBody>
          <a:bodyPr>
            <a:noAutofit/>
          </a:bodyPr>
          <a:lstStyle/>
          <a:p>
            <a:r>
              <a:rPr lang="en-US" sz="2400" dirty="0"/>
              <a:t>Jesus was dying. He was losing life, and the light of the world was going out. </a:t>
            </a:r>
          </a:p>
          <a:p>
            <a:r>
              <a:rPr lang="en-US" sz="2400" dirty="0"/>
              <a:t>His death was terminal and would not be stopped. </a:t>
            </a:r>
          </a:p>
          <a:p>
            <a:r>
              <a:rPr lang="en-US" sz="2400" dirty="0"/>
              <a:t>A light which should have shined longer but went out sooner. </a:t>
            </a:r>
          </a:p>
          <a:p>
            <a:r>
              <a:rPr lang="en-US" sz="2400" dirty="0"/>
              <a:t>This “light” was outside, hanging on a cross, not in a hospital bed or at home as most people might be. He was in the public’s eye to show how much the darkness of sin and its power reigns. </a:t>
            </a:r>
          </a:p>
          <a:p>
            <a:r>
              <a:rPr lang="en-US" sz="2400" dirty="0"/>
              <a:t>As the SUN went out, the SON was going out as well. </a:t>
            </a:r>
          </a:p>
          <a:p>
            <a:r>
              <a:rPr lang="en-US" sz="2400" dirty="0"/>
              <a:t>Satan’s power had come to a hopeless, helpless world.</a:t>
            </a:r>
          </a:p>
          <a:p>
            <a:r>
              <a:rPr lang="en-US" sz="2400" dirty="0"/>
              <a:t> At that moment he was the winner.</a:t>
            </a:r>
          </a:p>
          <a:p>
            <a:endParaRPr lang="en-US" sz="2400" dirty="0"/>
          </a:p>
        </p:txBody>
      </p:sp>
    </p:spTree>
    <p:extLst>
      <p:ext uri="{BB962C8B-B14F-4D97-AF65-F5344CB8AC3E}">
        <p14:creationId xmlns:p14="http://schemas.microsoft.com/office/powerpoint/2010/main" val="31420170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1BCB7-A7E8-494D-ACFB-869F375040D1}"/>
              </a:ext>
            </a:extLst>
          </p:cNvPr>
          <p:cNvSpPr>
            <a:spLocks noGrp="1"/>
          </p:cNvSpPr>
          <p:nvPr>
            <p:ph type="title"/>
          </p:nvPr>
        </p:nvSpPr>
        <p:spPr>
          <a:xfrm>
            <a:off x="1387442" y="269441"/>
            <a:ext cx="9740341" cy="1077229"/>
          </a:xfrm>
        </p:spPr>
        <p:txBody>
          <a:bodyPr>
            <a:normAutofit/>
          </a:bodyPr>
          <a:lstStyle/>
          <a:p>
            <a:r>
              <a:rPr lang="en-US" b="1" dirty="0"/>
              <a:t>The Purity and Perfection of Life was Dying</a:t>
            </a:r>
            <a:br>
              <a:rPr lang="en-US" dirty="0"/>
            </a:br>
            <a:endParaRPr lang="en-US" dirty="0"/>
          </a:p>
        </p:txBody>
      </p:sp>
      <p:sp>
        <p:nvSpPr>
          <p:cNvPr id="3" name="Content Placeholder 2">
            <a:extLst>
              <a:ext uri="{FF2B5EF4-FFF2-40B4-BE49-F238E27FC236}">
                <a16:creationId xmlns:a16="http://schemas.microsoft.com/office/drawing/2014/main" id="{2E01F828-ED02-40D7-9001-322BF71944B4}"/>
              </a:ext>
            </a:extLst>
          </p:cNvPr>
          <p:cNvSpPr>
            <a:spLocks noGrp="1"/>
          </p:cNvSpPr>
          <p:nvPr>
            <p:ph idx="1"/>
          </p:nvPr>
        </p:nvSpPr>
        <p:spPr>
          <a:xfrm>
            <a:off x="1064217" y="945397"/>
            <a:ext cx="10063566" cy="5796366"/>
          </a:xfrm>
        </p:spPr>
        <p:txBody>
          <a:bodyPr>
            <a:noAutofit/>
          </a:bodyPr>
          <a:lstStyle/>
          <a:p>
            <a:r>
              <a:rPr lang="en-US" sz="3000" dirty="0"/>
              <a:t>Before His death upon the cross, Jesus had spoken of leaving, and it troubled the apostles </a:t>
            </a:r>
          </a:p>
          <a:p>
            <a:r>
              <a:rPr lang="en-US" sz="3000" b="1" dirty="0"/>
              <a:t>John 14:1-3 </a:t>
            </a:r>
            <a:r>
              <a:rPr lang="en-US" sz="3000" dirty="0"/>
              <a:t>Let not your heart be troubled: ye believe in God, believe also in me. 2 In my Father's house are many mansions: if </a:t>
            </a:r>
            <a:r>
              <a:rPr lang="en-US" sz="3000" i="1" dirty="0"/>
              <a:t>it were</a:t>
            </a:r>
            <a:r>
              <a:rPr lang="en-US" sz="3000" dirty="0"/>
              <a:t> not </a:t>
            </a:r>
            <a:r>
              <a:rPr lang="en-US" sz="3000" i="1" dirty="0"/>
              <a:t>so</a:t>
            </a:r>
            <a:r>
              <a:rPr lang="en-US" sz="3000" dirty="0"/>
              <a:t>, I would have told you. I go to prepare a place for you. 3 And if I go and prepare a place for you, I will come again, and receive you unto myself; that where I am, </a:t>
            </a:r>
            <a:r>
              <a:rPr lang="en-US" sz="3000" i="1" dirty="0"/>
              <a:t>there</a:t>
            </a:r>
            <a:r>
              <a:rPr lang="en-US" sz="3000" dirty="0"/>
              <a:t> ye may be also.</a:t>
            </a:r>
          </a:p>
          <a:p>
            <a:r>
              <a:rPr lang="en-US" sz="3000" dirty="0"/>
              <a:t>Why did Jesus leaving bother His apostles? </a:t>
            </a:r>
          </a:p>
        </p:txBody>
      </p:sp>
    </p:spTree>
    <p:extLst>
      <p:ext uri="{BB962C8B-B14F-4D97-AF65-F5344CB8AC3E}">
        <p14:creationId xmlns:p14="http://schemas.microsoft.com/office/powerpoint/2010/main" val="6745812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AE80E-5E4C-419B-A042-A08E112F91F4}"/>
              </a:ext>
            </a:extLst>
          </p:cNvPr>
          <p:cNvSpPr>
            <a:spLocks noGrp="1"/>
          </p:cNvSpPr>
          <p:nvPr>
            <p:ph type="title"/>
          </p:nvPr>
        </p:nvSpPr>
        <p:spPr>
          <a:xfrm>
            <a:off x="2773599" y="146391"/>
            <a:ext cx="8608965" cy="1077229"/>
          </a:xfrm>
        </p:spPr>
        <p:txBody>
          <a:bodyPr>
            <a:normAutofit fontScale="90000"/>
          </a:bodyPr>
          <a:lstStyle/>
          <a:p>
            <a:r>
              <a:rPr lang="en-US" b="1" dirty="0"/>
              <a:t>The Purity and Perfection of Life was Dying</a:t>
            </a:r>
            <a:br>
              <a:rPr lang="en-US" dirty="0"/>
            </a:br>
            <a:endParaRPr lang="en-US" dirty="0"/>
          </a:p>
        </p:txBody>
      </p:sp>
      <p:sp>
        <p:nvSpPr>
          <p:cNvPr id="3" name="Content Placeholder 2">
            <a:extLst>
              <a:ext uri="{FF2B5EF4-FFF2-40B4-BE49-F238E27FC236}">
                <a16:creationId xmlns:a16="http://schemas.microsoft.com/office/drawing/2014/main" id="{47A16AB8-8D6A-430B-8680-D3AB4C098A6F}"/>
              </a:ext>
            </a:extLst>
          </p:cNvPr>
          <p:cNvSpPr>
            <a:spLocks noGrp="1"/>
          </p:cNvSpPr>
          <p:nvPr>
            <p:ph idx="1"/>
          </p:nvPr>
        </p:nvSpPr>
        <p:spPr>
          <a:xfrm>
            <a:off x="588936" y="936237"/>
            <a:ext cx="6746525" cy="5775371"/>
          </a:xfrm>
        </p:spPr>
        <p:txBody>
          <a:bodyPr>
            <a:noAutofit/>
          </a:bodyPr>
          <a:lstStyle/>
          <a:p>
            <a:pPr>
              <a:lnSpc>
                <a:spcPct val="100000"/>
              </a:lnSpc>
            </a:pPr>
            <a:r>
              <a:rPr lang="en-US" sz="2200" dirty="0"/>
              <a:t>Jesus leaving was not only darkness. He was made to be sin and its darkness,  corruption, and disease with all its impurities and ugliness (</a:t>
            </a:r>
            <a:r>
              <a:rPr lang="en-US" sz="2200" b="1" dirty="0"/>
              <a:t>2 Cor 5:21</a:t>
            </a:r>
            <a:r>
              <a:rPr lang="en-US" sz="2200" dirty="0"/>
              <a:t>).</a:t>
            </a:r>
          </a:p>
          <a:p>
            <a:pPr>
              <a:lnSpc>
                <a:spcPct val="100000"/>
              </a:lnSpc>
            </a:pPr>
            <a:r>
              <a:rPr lang="en-US" sz="2200" dirty="0"/>
              <a:t> All of this was taking over the innocent Christ. Jesus was being paid the wages of sin - death. </a:t>
            </a:r>
          </a:p>
          <a:p>
            <a:pPr>
              <a:lnSpc>
                <a:spcPct val="100000"/>
              </a:lnSpc>
            </a:pPr>
            <a:r>
              <a:rPr lang="en-US" sz="2200" dirty="0"/>
              <a:t>We may think it is bad in this world with its corruption and say “it is a dark world we live in.” </a:t>
            </a:r>
          </a:p>
          <a:p>
            <a:pPr>
              <a:lnSpc>
                <a:spcPct val="100000"/>
              </a:lnSpc>
            </a:pPr>
            <a:r>
              <a:rPr lang="en-US" sz="2200" dirty="0"/>
              <a:t>Think about all that sin taking over the Christ in the darkness of His death. </a:t>
            </a:r>
          </a:p>
          <a:p>
            <a:pPr>
              <a:lnSpc>
                <a:spcPct val="100000"/>
              </a:lnSpc>
            </a:pPr>
            <a:r>
              <a:rPr lang="en-US" sz="2200" dirty="0"/>
              <a:t> There is one reality in the dark death of Jesus. My sin brought the darkness of death to Jesus that day. The darkness of my sin took away the “light.” </a:t>
            </a:r>
          </a:p>
          <a:p>
            <a:pPr>
              <a:lnSpc>
                <a:spcPct val="100000"/>
              </a:lnSpc>
            </a:pPr>
            <a:endParaRPr lang="en-US" sz="2200" dirty="0"/>
          </a:p>
        </p:txBody>
      </p:sp>
      <p:pic>
        <p:nvPicPr>
          <p:cNvPr id="2052" name="Picture 4">
            <a:extLst>
              <a:ext uri="{FF2B5EF4-FFF2-40B4-BE49-F238E27FC236}">
                <a16:creationId xmlns:a16="http://schemas.microsoft.com/office/drawing/2014/main" id="{66697D6E-8971-47D2-B936-8ACC31A3D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5461" y="1522009"/>
            <a:ext cx="4568372" cy="3406452"/>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489587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A633-FA09-4259-9212-1BB907C6C70D}"/>
              </a:ext>
            </a:extLst>
          </p:cNvPr>
          <p:cNvSpPr>
            <a:spLocks noGrp="1"/>
          </p:cNvSpPr>
          <p:nvPr>
            <p:ph type="title"/>
          </p:nvPr>
        </p:nvSpPr>
        <p:spPr>
          <a:xfrm>
            <a:off x="2720296" y="147235"/>
            <a:ext cx="7958331" cy="1077229"/>
          </a:xfrm>
        </p:spPr>
        <p:txBody>
          <a:bodyPr/>
          <a:lstStyle/>
          <a:p>
            <a:r>
              <a:rPr lang="en-US" b="1" dirty="0"/>
              <a:t>God’s Favor of Jesus is Removed</a:t>
            </a:r>
            <a:r>
              <a:rPr lang="en-US" dirty="0"/>
              <a:t> </a:t>
            </a:r>
          </a:p>
        </p:txBody>
      </p:sp>
      <p:sp>
        <p:nvSpPr>
          <p:cNvPr id="3" name="Content Placeholder 2">
            <a:extLst>
              <a:ext uri="{FF2B5EF4-FFF2-40B4-BE49-F238E27FC236}">
                <a16:creationId xmlns:a16="http://schemas.microsoft.com/office/drawing/2014/main" id="{5E271EBD-D378-4502-884E-59C97D170BB0}"/>
              </a:ext>
            </a:extLst>
          </p:cNvPr>
          <p:cNvSpPr>
            <a:spLocks noGrp="1"/>
          </p:cNvSpPr>
          <p:nvPr>
            <p:ph idx="1"/>
          </p:nvPr>
        </p:nvSpPr>
        <p:spPr>
          <a:xfrm>
            <a:off x="1146874" y="1394848"/>
            <a:ext cx="10027403" cy="5315918"/>
          </a:xfrm>
        </p:spPr>
        <p:txBody>
          <a:bodyPr>
            <a:noAutofit/>
          </a:bodyPr>
          <a:lstStyle/>
          <a:p>
            <a:pPr>
              <a:lnSpc>
                <a:spcPct val="100000"/>
              </a:lnSpc>
            </a:pPr>
            <a:r>
              <a:rPr lang="en-US" sz="2600" dirty="0"/>
              <a:t>God’s justice toward His displeasure of sin in the world was manifest the day of Jesus’ death. </a:t>
            </a:r>
          </a:p>
          <a:p>
            <a:pPr>
              <a:lnSpc>
                <a:spcPct val="100000"/>
              </a:lnSpc>
            </a:pPr>
            <a:r>
              <a:rPr lang="en-US" sz="2600" dirty="0"/>
              <a:t>God’s love for man sought to remove the darkness of sin. </a:t>
            </a:r>
          </a:p>
          <a:p>
            <a:pPr>
              <a:lnSpc>
                <a:spcPct val="100000"/>
              </a:lnSpc>
            </a:pPr>
            <a:r>
              <a:rPr lang="en-US" sz="2600" dirty="0"/>
              <a:t>God delighted in Jesus being the one upon whom that darkness would rest. </a:t>
            </a:r>
          </a:p>
          <a:p>
            <a:pPr>
              <a:lnSpc>
                <a:spcPct val="100000"/>
              </a:lnSpc>
            </a:pPr>
            <a:r>
              <a:rPr lang="en-US" sz="2600" dirty="0"/>
              <a:t>Most would believe this is where God would rescue Jesus from suffering a painful death. </a:t>
            </a:r>
          </a:p>
          <a:p>
            <a:pPr>
              <a:lnSpc>
                <a:spcPct val="100000"/>
              </a:lnSpc>
            </a:pPr>
            <a:r>
              <a:rPr lang="en-US" sz="2600" dirty="0"/>
              <a:t>Those crucifying Him referred to God and said, </a:t>
            </a:r>
            <a:r>
              <a:rPr lang="en-US" sz="2600" i="1" dirty="0"/>
              <a:t>“let him deliver him now, if he </a:t>
            </a:r>
            <a:r>
              <a:rPr lang="en-US" sz="2600" i="1" dirty="0" err="1"/>
              <a:t>desireth</a:t>
            </a:r>
            <a:r>
              <a:rPr lang="en-US" sz="2600" i="1" dirty="0"/>
              <a:t> him…”</a:t>
            </a:r>
            <a:r>
              <a:rPr lang="en-US" sz="2600" dirty="0"/>
              <a:t> (</a:t>
            </a:r>
            <a:r>
              <a:rPr lang="en-US" sz="2600" b="1" dirty="0"/>
              <a:t>Matt 27:43</a:t>
            </a:r>
            <a:r>
              <a:rPr lang="en-US" sz="2600" dirty="0"/>
              <a:t>). </a:t>
            </a:r>
          </a:p>
          <a:p>
            <a:pPr>
              <a:lnSpc>
                <a:spcPct val="100000"/>
              </a:lnSpc>
            </a:pPr>
            <a:r>
              <a:rPr lang="en-US" sz="2600" dirty="0"/>
              <a:t>God took His favor away and allowed Jesus to die (</a:t>
            </a:r>
            <a:r>
              <a:rPr lang="en-US" sz="2600" b="1" dirty="0"/>
              <a:t>Matt 27:46</a:t>
            </a:r>
            <a:r>
              <a:rPr lang="en-US" sz="2600" dirty="0"/>
              <a:t>). </a:t>
            </a:r>
          </a:p>
          <a:p>
            <a:pPr>
              <a:lnSpc>
                <a:spcPct val="100000"/>
              </a:lnSpc>
            </a:pPr>
            <a:r>
              <a:rPr lang="en-US" sz="2600" dirty="0"/>
              <a:t>God “forsakes” the sin which Jesus bore.</a:t>
            </a:r>
          </a:p>
          <a:p>
            <a:pPr>
              <a:lnSpc>
                <a:spcPct val="100000"/>
              </a:lnSpc>
            </a:pPr>
            <a:endParaRPr lang="en-US" sz="2600" dirty="0"/>
          </a:p>
        </p:txBody>
      </p:sp>
    </p:spTree>
    <p:extLst>
      <p:ext uri="{BB962C8B-B14F-4D97-AF65-F5344CB8AC3E}">
        <p14:creationId xmlns:p14="http://schemas.microsoft.com/office/powerpoint/2010/main" val="8680196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TM16401375[[fn=Madison]]</Template>
  <TotalTime>0</TotalTime>
  <Words>2571</Words>
  <Application>Microsoft Office PowerPoint</Application>
  <PresentationFormat>Widescreen</PresentationFormat>
  <Paragraphs>119</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MS Shell Dlg 2</vt:lpstr>
      <vt:lpstr>Wingdings</vt:lpstr>
      <vt:lpstr>Wingdings 3</vt:lpstr>
      <vt:lpstr>Madison</vt:lpstr>
      <vt:lpstr>PowerPoint Presentation</vt:lpstr>
      <vt:lpstr>Light Lesson 3 From Darkness to Light</vt:lpstr>
      <vt:lpstr>2 Corinthians 4:3-6: Who is responsible for the darkness and the light existing in the world?  Which extreme dominates the world?</vt:lpstr>
      <vt:lpstr>PowerPoint Presentation</vt:lpstr>
      <vt:lpstr>PowerPoint Presentation</vt:lpstr>
      <vt:lpstr>The Light of Life was Going Out</vt:lpstr>
      <vt:lpstr>The Purity and Perfection of Life was Dying </vt:lpstr>
      <vt:lpstr>The Purity and Perfection of Life was Dying </vt:lpstr>
      <vt:lpstr>God’s Favor of Jesus is Removed </vt:lpstr>
      <vt:lpstr>God’s Favor of Jesus is Removed </vt:lpstr>
      <vt:lpstr>To See the Light,  You have to Deal with the Darkness </vt:lpstr>
      <vt:lpstr>To See the Light,  You have to Deal with the Darkness</vt:lpstr>
      <vt:lpstr>To See the Light,  You have to Deal with the Darkness</vt:lpstr>
      <vt:lpstr>To See the Light,  You have to Deal with the Darkness</vt:lpstr>
      <vt:lpstr>To See the Light,  You have to Deal with the Darkness</vt:lpstr>
      <vt:lpstr>To See the Light,  You have to Deal with the Darkness</vt:lpstr>
      <vt:lpstr>To See the Light, You have to Deal with the Darkness</vt:lpstr>
      <vt:lpstr>To See the Light, You have to Deal with the Darkness</vt:lpstr>
      <vt:lpstr>To See the Light,  You have to Deal with the Darkness</vt:lpstr>
      <vt:lpstr>What Does Living as Lights Rather than Darkness Mean? </vt:lpstr>
      <vt:lpstr>What Does Living as Lights Rather than Darkness Mean?</vt:lpstr>
      <vt:lpstr>What Does Living as Lights  Rather than Darkness Mean?</vt:lpstr>
      <vt:lpstr>What Does Living as Lights  Rather than Darkness Mean?</vt:lpstr>
      <vt:lpstr>What Does Living as Lights  Rather than Darkness Mean?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2019-08-11T22:46:25Z</dcterms:created>
  <dcterms:modified xsi:type="dcterms:W3CDTF">2019-08-11T22:47:24Z</dcterms:modified>
</cp:coreProperties>
</file>