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08" r:id="rId2"/>
    <p:sldId id="256" r:id="rId3"/>
    <p:sldId id="257" r:id="rId4"/>
    <p:sldId id="305" r:id="rId5"/>
    <p:sldId id="306" r:id="rId6"/>
    <p:sldId id="307" r:id="rId7"/>
  </p:sldIdLst>
  <p:sldSz cx="12192000" cy="6858000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85" d="100"/>
          <a:sy n="85" d="100"/>
        </p:scale>
        <p:origin x="3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85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70258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100" y="0"/>
            <a:ext cx="3070860" cy="470258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E837EF59-8980-4C40-95ED-90CA79A43253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02344"/>
            <a:ext cx="3070860" cy="470257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100" y="8902344"/>
            <a:ext cx="3070860" cy="470257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32356264-9E39-4C7F-A3C7-968A9831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93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CF6F-FE0C-4F67-841D-69C3433172E0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0250" y="1171575"/>
            <a:ext cx="5626100" cy="3163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0088"/>
            <a:ext cx="5670550" cy="36909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700"/>
            <a:ext cx="3070225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788" y="8902700"/>
            <a:ext cx="3070225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9E260-AF5A-46BC-A47A-E306459DF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53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9E260-AF5A-46BC-A47A-E306459DFC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51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don’t accept the wisdom of God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Are we questioning is all knowing power?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Are we questioning his justice?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don’t understand why … does that change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9E260-AF5A-46BC-A47A-E306459DFC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88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don’t accept the wisdom of God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Are we questioning is all knowing power?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Are we questioning his justice?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don’t understand why … does that change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9E260-AF5A-46BC-A47A-E306459DFC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02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don’t accept the wisdom of God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Are we questioning is all knowing power?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Are we questioning his justice?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don’t understand why … does that change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9E260-AF5A-46BC-A47A-E306459DFC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92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don’t accept the wisdom of God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Are we questioning is all knowing power?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Are we questioning his justice?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don’t understand why … does that change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9E260-AF5A-46BC-A47A-E306459DFC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83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B75A-CCC1-4C1F-96D7-834E05AEF5E7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8C32-A594-4A53-8A20-993AA07D4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79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B75A-CCC1-4C1F-96D7-834E05AEF5E7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8C32-A594-4A53-8A20-993AA07D4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5838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B75A-CCC1-4C1F-96D7-834E05AEF5E7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8C32-A594-4A53-8A20-993AA07D4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8735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B75A-CCC1-4C1F-96D7-834E05AEF5E7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8C32-A594-4A53-8A20-993AA07D4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9857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B75A-CCC1-4C1F-96D7-834E05AEF5E7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8C32-A594-4A53-8A20-993AA07D4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5692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B75A-CCC1-4C1F-96D7-834E05AEF5E7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8C32-A594-4A53-8A20-993AA07D4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3411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B75A-CCC1-4C1F-96D7-834E05AEF5E7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8C32-A594-4A53-8A20-993AA07D4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9621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B75A-CCC1-4C1F-96D7-834E05AEF5E7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8C32-A594-4A53-8A20-993AA07D4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8934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B75A-CCC1-4C1F-96D7-834E05AEF5E7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8C32-A594-4A53-8A20-993AA07D4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2982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B75A-CCC1-4C1F-96D7-834E05AEF5E7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8C32-A594-4A53-8A20-993AA07D4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6086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B75A-CCC1-4C1F-96D7-834E05AEF5E7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8C32-A594-4A53-8A20-993AA07D4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9419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1B75A-CCC1-4C1F-96D7-834E05AEF5E7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78C32-A594-4A53-8A20-993AA07D4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9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71996-972C-4568-8B51-CD2F9C6E9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0D48A-0ACF-46D9-92BB-7D4F656F2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8D4732F2-FF9C-4000-8FE1-0D1E991D1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b="4274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206F373-29B7-4490-9586-600BCAE67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7532" t="5325" r="62340" b="77710"/>
          <a:stretch>
            <a:fillRect/>
          </a:stretch>
        </p:blipFill>
        <p:spPr bwMode="auto">
          <a:xfrm>
            <a:off x="4652963" y="354013"/>
            <a:ext cx="2886075" cy="225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418630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483733"/>
            <a:ext cx="9144000" cy="2387600"/>
          </a:xfrm>
        </p:spPr>
        <p:txBody>
          <a:bodyPr/>
          <a:lstStyle/>
          <a:p>
            <a:r>
              <a:rPr lang="en-US" b="1" dirty="0"/>
              <a:t>Spiritual Blind Spots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03867"/>
            <a:ext cx="9144000" cy="2268638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4035783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lt1">
                  <a:tint val="93000"/>
                  <a:satMod val="150000"/>
                  <a:shade val="98000"/>
                  <a:lumMod val="102000"/>
                  <a:alpha val="25000"/>
                </a:schemeClr>
              </a:gs>
              <a:gs pos="50000">
                <a:schemeClr val="lt1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lt1">
                  <a:shade val="63000"/>
                  <a:satMod val="120000"/>
                </a:schemeClr>
              </a:gs>
            </a:gsLst>
          </a:gradFill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n-US" b="1" dirty="0"/>
              <a:t>What Is a Blind Spot?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accent3">
                  <a:alpha val="50000"/>
                  <a:lumMod val="20000"/>
                  <a:lumOff val="8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2700000" scaled="1"/>
            <a:tileRect/>
          </a:gradFill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en-US" sz="3200" b="1" dirty="0"/>
              <a:t>We all have physical blind spots in our vision which is typically 15 degrees from our central vision</a:t>
            </a:r>
          </a:p>
          <a:p>
            <a:r>
              <a:rPr lang="en-US" sz="3200" b="1" dirty="0"/>
              <a:t>We often talk about blind spots in a different way	 </a:t>
            </a:r>
          </a:p>
          <a:p>
            <a:r>
              <a:rPr lang="en-US" sz="3200" b="1" dirty="0"/>
              <a:t>It is “an area or subject about which is uninformed, prejudiced, or unappreciative” – dictionary.com</a:t>
            </a:r>
          </a:p>
          <a:p>
            <a:r>
              <a:rPr lang="en-US" sz="3200" b="1" dirty="0"/>
              <a:t>Is there such a thing as a spiritual blind spot?</a:t>
            </a:r>
          </a:p>
          <a:p>
            <a:pPr marL="0" indent="0">
              <a:buNone/>
            </a:pPr>
            <a:endParaRPr lang="en-US" sz="3200" b="1" dirty="0"/>
          </a:p>
        </p:txBody>
      </p:sp>
      <p:pic>
        <p:nvPicPr>
          <p:cNvPr id="1026" name="irc_mi" descr="Image result for driving blind spots">
            <a:extLst>
              <a:ext uri="{FF2B5EF4-FFF2-40B4-BE49-F238E27FC236}">
                <a16:creationId xmlns:a16="http://schemas.microsoft.com/office/drawing/2014/main" id="{88DB25FD-0540-472B-A17B-4818E4ACB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829" y="4039341"/>
            <a:ext cx="3811171" cy="265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55645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lt1">
                  <a:tint val="93000"/>
                  <a:satMod val="150000"/>
                  <a:shade val="98000"/>
                  <a:lumMod val="102000"/>
                  <a:alpha val="25000"/>
                </a:schemeClr>
              </a:gs>
              <a:gs pos="50000">
                <a:schemeClr val="lt1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lt1">
                  <a:shade val="63000"/>
                  <a:satMod val="120000"/>
                </a:schemeClr>
              </a:gs>
            </a:gsLst>
          </a:gradFill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n-US" b="1" dirty="0"/>
              <a:t>Spiritual Blind Spot - Uninformed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67260" cy="4667250"/>
          </a:xfrm>
          <a:gradFill flip="none" rotWithShape="1">
            <a:gsLst>
              <a:gs pos="0">
                <a:schemeClr val="accent3">
                  <a:alpha val="50000"/>
                  <a:lumMod val="20000"/>
                  <a:lumOff val="8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2700000" scaled="1"/>
            <a:tileRect/>
          </a:gradFill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r>
              <a:rPr lang="en-US" sz="3200" b="1" dirty="0"/>
              <a:t>New convert or babe in Christ (I Peter 2:2)</a:t>
            </a:r>
          </a:p>
          <a:p>
            <a:r>
              <a:rPr lang="en-US" sz="3200" b="1" dirty="0"/>
              <a:t>Some choose to remain this way at their peril (I Cor. 3:2)</a:t>
            </a:r>
          </a:p>
          <a:p>
            <a:r>
              <a:rPr lang="en-US" sz="3200" b="1" dirty="0"/>
              <a:t>Solomon warns of the danger of remaining this way (Pr. 5:23)</a:t>
            </a:r>
          </a:p>
          <a:p>
            <a:r>
              <a:rPr lang="en-US" sz="3200" b="1" dirty="0"/>
              <a:t>The Bereans knew what Paul taught was true because they studied (Acts 17:11)</a:t>
            </a:r>
          </a:p>
          <a:p>
            <a:r>
              <a:rPr lang="en-US" sz="3200" b="1" dirty="0"/>
              <a:t>There are many warnings in scripture about false teachers (Gal. 1:6; Matt. 7:15; Acts 20:28-31) </a:t>
            </a:r>
          </a:p>
          <a:p>
            <a:r>
              <a:rPr lang="en-US" sz="3200" b="1" dirty="0"/>
              <a:t>How will we know the difference between righteous and sin unless we know God’s will? (II Tim. 2:15)</a:t>
            </a:r>
          </a:p>
          <a:p>
            <a:pPr marL="0" indent="0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3364771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lt1">
                  <a:tint val="93000"/>
                  <a:satMod val="150000"/>
                  <a:shade val="98000"/>
                  <a:lumMod val="102000"/>
                  <a:alpha val="25000"/>
                </a:schemeClr>
              </a:gs>
              <a:gs pos="50000">
                <a:schemeClr val="lt1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lt1">
                  <a:shade val="63000"/>
                  <a:satMod val="120000"/>
                </a:schemeClr>
              </a:gs>
            </a:gsLst>
          </a:gradFill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n-US" b="1" dirty="0"/>
              <a:t>Spiritual Blind Spot - Prejudiced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accent3">
                  <a:alpha val="50000"/>
                  <a:lumMod val="20000"/>
                  <a:lumOff val="8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2700000" scaled="1"/>
            <a:tileRect/>
          </a:gradFill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en-US" sz="3200" b="1" dirty="0"/>
              <a:t>We often have a view of things more influenced by the world than by the word of God</a:t>
            </a:r>
          </a:p>
          <a:p>
            <a:r>
              <a:rPr lang="en-US" sz="3200" b="1" dirty="0"/>
              <a:t>Differentiate on economic status (James 2:1-13)</a:t>
            </a:r>
          </a:p>
          <a:p>
            <a:r>
              <a:rPr lang="en-US" sz="3200" b="1" dirty="0"/>
              <a:t>Treat people differently because of their background (Gal. 2:11-21)</a:t>
            </a:r>
          </a:p>
          <a:p>
            <a:r>
              <a:rPr lang="en-US" sz="3200" b="1" dirty="0"/>
              <a:t>We say we love God but hate men (I Jn. 4:20,21)</a:t>
            </a:r>
          </a:p>
          <a:p>
            <a:r>
              <a:rPr lang="en-US" sz="3200" b="1" dirty="0"/>
              <a:t>All deserve to hear the gospel of Christ (Matt. 28:19) </a:t>
            </a:r>
          </a:p>
          <a:p>
            <a:r>
              <a:rPr lang="en-US" sz="3200" b="1" dirty="0"/>
              <a:t>All Christians are heirs according to the promise (Gal. 3:26-28)</a:t>
            </a:r>
          </a:p>
          <a:p>
            <a:pPr marL="0" indent="0">
              <a:buNone/>
            </a:pPr>
            <a:endParaRPr lang="en-US" sz="3200" b="1" dirty="0"/>
          </a:p>
        </p:txBody>
      </p:sp>
      <p:pic>
        <p:nvPicPr>
          <p:cNvPr id="4" name="Picture 3" descr="Image result for out of the heart">
            <a:extLst>
              <a:ext uri="{FF2B5EF4-FFF2-40B4-BE49-F238E27FC236}">
                <a16:creationId xmlns:a16="http://schemas.microsoft.com/office/drawing/2014/main" id="{8F11B31F-F7F9-41B4-BAAE-8D89CFA7D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813" y="3710867"/>
            <a:ext cx="2280633" cy="186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7017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lt1">
                  <a:tint val="93000"/>
                  <a:satMod val="150000"/>
                  <a:shade val="98000"/>
                  <a:lumMod val="102000"/>
                  <a:alpha val="25000"/>
                </a:schemeClr>
              </a:gs>
              <a:gs pos="50000">
                <a:schemeClr val="lt1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lt1">
                  <a:shade val="63000"/>
                  <a:satMod val="120000"/>
                </a:schemeClr>
              </a:gs>
            </a:gsLst>
          </a:gradFill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n-US" b="1" dirty="0"/>
              <a:t>Spiritual Blind Spot - Unappreciative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400931" cy="4743851"/>
          </a:xfrm>
          <a:gradFill flip="none" rotWithShape="1">
            <a:gsLst>
              <a:gs pos="0">
                <a:schemeClr val="accent3">
                  <a:alpha val="50000"/>
                  <a:lumMod val="20000"/>
                  <a:lumOff val="8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2700000" scaled="1"/>
            <a:tileRect/>
          </a:gradFill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r>
              <a:rPr lang="en-US" sz="3200" b="1" dirty="0"/>
              <a:t>We have scripture which is inspired of God (II Tim. 3:15,16; Pr. 5:23)</a:t>
            </a:r>
          </a:p>
          <a:p>
            <a:r>
              <a:rPr lang="en-US" sz="3200" b="1" dirty="0"/>
              <a:t>We have everything we need for life &amp; godliness (II Pet. 1:3)</a:t>
            </a:r>
          </a:p>
          <a:p>
            <a:r>
              <a:rPr lang="en-US" sz="3200" b="1" dirty="0"/>
              <a:t>Those who instruct us in righteous living (Pr. 5:12, 13)</a:t>
            </a:r>
          </a:p>
          <a:p>
            <a:r>
              <a:rPr lang="en-US" sz="3200" b="1" dirty="0"/>
              <a:t>Satan wants us to sin (I Pet. 5:8; Jam. 1:13-15)</a:t>
            </a:r>
          </a:p>
          <a:p>
            <a:r>
              <a:rPr lang="en-US" sz="3200" b="1" dirty="0"/>
              <a:t>The danger of getting close to sin (Pr. 5:3-8; Pr. 22:3; I Cor. 15:33;)</a:t>
            </a:r>
          </a:p>
          <a:p>
            <a:r>
              <a:rPr lang="en-US" sz="3200" b="1" dirty="0"/>
              <a:t>Those who love us enough to warn and correct us (Heb. 12:5-11)</a:t>
            </a:r>
          </a:p>
          <a:p>
            <a:pPr marL="0" indent="0">
              <a:buNone/>
            </a:pPr>
            <a:r>
              <a:rPr lang="en-US" sz="3200" b="1" dirty="0"/>
              <a:t> </a:t>
            </a:r>
          </a:p>
          <a:p>
            <a:pPr marL="0" indent="0">
              <a:buNone/>
            </a:pPr>
            <a:endParaRPr lang="en-US" sz="32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B3A1667-7B6F-4A3D-8F52-1E8C8323B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532" t="5325" r="62340" b="77710"/>
          <a:stretch>
            <a:fillRect/>
          </a:stretch>
        </p:blipFill>
        <p:spPr bwMode="auto">
          <a:xfrm>
            <a:off x="11527239" y="6337673"/>
            <a:ext cx="664761" cy="520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980343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Microsoft Office PowerPoint</Application>
  <PresentationFormat>Widescreen</PresentationFormat>
  <Paragraphs>49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Spiritual Blind Spots</vt:lpstr>
      <vt:lpstr>What Is a Blind Spot?</vt:lpstr>
      <vt:lpstr>Spiritual Blind Spot - Uninformed</vt:lpstr>
      <vt:lpstr>Spiritual Blind Spot - Prejudiced </vt:lpstr>
      <vt:lpstr>Spiritual Blind Spot - Unappreciative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2019-08-11T22:57:13Z</dcterms:created>
  <dcterms:modified xsi:type="dcterms:W3CDTF">2019-08-11T22:57:43Z</dcterms:modified>
</cp:coreProperties>
</file>