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1"/>
  </p:sldMasterIdLst>
  <p:notesMasterIdLst>
    <p:notesMasterId r:id="rId29"/>
  </p:notesMasterIdLst>
  <p:handoutMasterIdLst>
    <p:handoutMasterId r:id="rId30"/>
  </p:handoutMasterIdLst>
  <p:sldIdLst>
    <p:sldId id="292" r:id="rId2"/>
    <p:sldId id="263" r:id="rId3"/>
    <p:sldId id="264" r:id="rId4"/>
    <p:sldId id="268" r:id="rId5"/>
    <p:sldId id="269" r:id="rId6"/>
    <p:sldId id="270" r:id="rId7"/>
    <p:sldId id="271" r:id="rId8"/>
    <p:sldId id="272" r:id="rId9"/>
    <p:sldId id="273" r:id="rId10"/>
    <p:sldId id="274" r:id="rId11"/>
    <p:sldId id="289" r:id="rId12"/>
    <p:sldId id="275" r:id="rId13"/>
    <p:sldId id="277" r:id="rId14"/>
    <p:sldId id="278" r:id="rId15"/>
    <p:sldId id="279" r:id="rId16"/>
    <p:sldId id="276" r:id="rId17"/>
    <p:sldId id="280" r:id="rId18"/>
    <p:sldId id="281" r:id="rId19"/>
    <p:sldId id="282" r:id="rId20"/>
    <p:sldId id="283" r:id="rId21"/>
    <p:sldId id="284" r:id="rId22"/>
    <p:sldId id="290" r:id="rId23"/>
    <p:sldId id="285" r:id="rId24"/>
    <p:sldId id="287" r:id="rId25"/>
    <p:sldId id="286" r:id="rId26"/>
    <p:sldId id="288"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6" d="100"/>
          <a:sy n="86" d="100"/>
        </p:scale>
        <p:origin x="114" y="84"/>
      </p:cViewPr>
      <p:guideLst/>
    </p:cSldViewPr>
  </p:slideViewPr>
  <p:notesTextViewPr>
    <p:cViewPr>
      <p:scale>
        <a:sx n="3" d="2"/>
        <a:sy n="3" d="2"/>
      </p:scale>
      <p:origin x="0" y="0"/>
    </p:cViewPr>
  </p:notesTextViewPr>
  <p:notesViewPr>
    <p:cSldViewPr snapToGrid="0" showGuides="1">
      <p:cViewPr varScale="1">
        <p:scale>
          <a:sx n="79" d="100"/>
          <a:sy n="79" d="100"/>
        </p:scale>
        <p:origin x="8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E60FF6-4F02-41AF-9D79-9820270FCBD6}" type="datetimeFigureOut">
              <a:rPr lang="en-US" smtClean="0"/>
              <a:t>8/11/2019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7CFDA-6ECB-4984-BC1D-18C52F424572}" type="slidenum">
              <a:rPr lang="en-US" smtClean="0"/>
              <a:t>‹#›</a:t>
            </a:fld>
            <a:endParaRPr lang="en-US" dirty="0"/>
          </a:p>
        </p:txBody>
      </p:sp>
    </p:spTree>
    <p:extLst>
      <p:ext uri="{BB962C8B-B14F-4D97-AF65-F5344CB8AC3E}">
        <p14:creationId xmlns:p14="http://schemas.microsoft.com/office/powerpoint/2010/main" val="12055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609C5-75BB-4414-9338-7A1C0CAD17B5}" type="datetimeFigureOut">
              <a:rPr lang="en-US" smtClean="0"/>
              <a:t>8/11/2019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BF0A6-9DE7-4D4F-86C7-D6F614E29483}" type="slidenum">
              <a:rPr lang="en-US" smtClean="0"/>
              <a:t>‹#›</a:t>
            </a:fld>
            <a:endParaRPr lang="en-US" dirty="0"/>
          </a:p>
        </p:txBody>
      </p:sp>
    </p:spTree>
    <p:extLst>
      <p:ext uri="{BB962C8B-B14F-4D97-AF65-F5344CB8AC3E}">
        <p14:creationId xmlns:p14="http://schemas.microsoft.com/office/powerpoint/2010/main" val="1869590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7BF0A6-9DE7-4D4F-86C7-D6F614E29483}" type="slidenum">
              <a:rPr lang="en-US" smtClean="0"/>
              <a:t>2</a:t>
            </a:fld>
            <a:endParaRPr lang="en-US" dirty="0"/>
          </a:p>
        </p:txBody>
      </p:sp>
    </p:spTree>
    <p:extLst>
      <p:ext uri="{BB962C8B-B14F-4D97-AF65-F5344CB8AC3E}">
        <p14:creationId xmlns:p14="http://schemas.microsoft.com/office/powerpoint/2010/main" val="2577267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12188952" cy="6858000"/>
          </a:xfrm>
          <a:prstGeom prst="rect">
            <a:avLst/>
          </a:prstGeom>
          <a:gradFill flip="none" rotWithShape="1">
            <a:gsLst>
              <a:gs pos="0">
                <a:schemeClr val="bg1"/>
              </a:gs>
              <a:gs pos="56000">
                <a:schemeClr val="bg2">
                  <a:lumMod val="40000"/>
                  <a:lumOff val="60000"/>
                </a:schemeClr>
              </a:gs>
              <a:gs pos="100000">
                <a:schemeClr val="bg2">
                  <a:lumMod val="20000"/>
                  <a:lumOff val="80000"/>
                </a:schemeClr>
              </a:gs>
            </a:gsLst>
            <a:lin ang="0" scaled="1"/>
            <a:tileRec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4" name="Title 13"/>
          <p:cNvSpPr>
            <a:spLocks noGrp="1"/>
          </p:cNvSpPr>
          <p:nvPr>
            <p:ph type="ctrTitle"/>
          </p:nvPr>
        </p:nvSpPr>
        <p:spPr>
          <a:xfrm>
            <a:off x="6012180" y="359898"/>
            <a:ext cx="5773420" cy="1472184"/>
          </a:xfrm>
        </p:spPr>
        <p:txBody>
          <a:bodyPr anchor="b"/>
          <a:lstStyle>
            <a:lvl1pPr algn="l">
              <a:defRPr/>
            </a:lvl1pPr>
            <a:extLst/>
          </a:lstStyle>
          <a:p>
            <a:r>
              <a:rPr kumimoji="0" lang="en-US"/>
              <a:t>Click to edit Master title style</a:t>
            </a:r>
            <a:endParaRPr kumimoji="0" lang="en-US" dirty="0"/>
          </a:p>
        </p:txBody>
      </p:sp>
      <p:pic>
        <p:nvPicPr>
          <p:cNvPr id="2" name="Picture 1" descr="Close up of a light bulb"/>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
            <a:ext cx="5864352" cy="6851904"/>
          </a:xfrm>
          <a:prstGeom prst="rect">
            <a:avLst/>
          </a:prstGeom>
        </p:spPr>
      </p:pic>
      <p:sp>
        <p:nvSpPr>
          <p:cNvPr id="22" name="Subtitle 21"/>
          <p:cNvSpPr>
            <a:spLocks noGrp="1"/>
          </p:cNvSpPr>
          <p:nvPr>
            <p:ph type="subTitle" idx="1"/>
          </p:nvPr>
        </p:nvSpPr>
        <p:spPr>
          <a:xfrm>
            <a:off x="6012180" y="1850064"/>
            <a:ext cx="57734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F03E7ED-526C-43D7-BA41-7DEE51FD568E}" type="datetime1">
              <a:rPr lang="en-US" smtClean="0"/>
              <a:t>8/11/2019</a:t>
            </a:fld>
            <a:endParaRPr lang="en-US" dirty="0"/>
          </a:p>
        </p:txBody>
      </p:sp>
      <p:sp>
        <p:nvSpPr>
          <p:cNvPr id="20" name="Footer Placeholder 19"/>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62914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BF403F-04F5-4D09-800D-7870715B9ED9}" type="datetime1">
              <a:rPr lang="en-US" smtClean="0"/>
              <a:t>8/11/2019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6084749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77687C-0397-4298-B160-26D34EC67BB0}" type="datetime1">
              <a:rPr lang="en-US" smtClean="0"/>
              <a:t>8/11/2019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294047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65965177-F084-49E7-ADEE-00812B3D582B}" type="datetime1">
              <a:rPr lang="en-US" smtClean="0"/>
              <a:t>8/11/2019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08111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userDrawn="1"/>
        </p:nvSpPr>
        <p:spPr>
          <a:xfrm>
            <a:off x="1422400" y="-54"/>
            <a:ext cx="1076545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05940" y="2600325"/>
            <a:ext cx="10166316" cy="2286000"/>
          </a:xfrm>
        </p:spPr>
        <p:txBody>
          <a:bodyPr anchor="t"/>
          <a:lstStyle>
            <a:lvl1pPr algn="l">
              <a:lnSpc>
                <a:spcPts val="4500"/>
              </a:lnSpc>
              <a:buNone/>
              <a:defRPr sz="4000" b="1" cap="all"/>
            </a:lvl1pPr>
            <a:extLst/>
          </a:lstStyle>
          <a:p>
            <a:r>
              <a:rPr kumimoji="0" lang="en-US"/>
              <a:t>Click to edit Master title style</a:t>
            </a:r>
          </a:p>
        </p:txBody>
      </p:sp>
      <p:pic>
        <p:nvPicPr>
          <p:cNvPr id="14" name="Picture 13" descr="Close up of light filament of a half bulb"/>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sp>
        <p:nvSpPr>
          <p:cNvPr id="3" name="Text Placeholder 2"/>
          <p:cNvSpPr>
            <a:spLocks noGrp="1"/>
          </p:cNvSpPr>
          <p:nvPr>
            <p:ph type="body" idx="1"/>
          </p:nvPr>
        </p:nvSpPr>
        <p:spPr>
          <a:xfrm>
            <a:off x="1805940" y="1066800"/>
            <a:ext cx="10166316"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67C39ED-27B9-4997-BF90-3A238D0607E9}" type="datetime1">
              <a:rPr lang="en-US" smtClean="0"/>
              <a:t>8/11/2019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13" name="Slide Number Placeholder 12"/>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3757036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3AC4FCC-F745-44A0-B2E4-C91714F31EB6}" type="datetime1">
              <a:rPr lang="en-US" smtClean="0"/>
              <a:t>8/11/2019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631673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9D0EA4-DCC4-4D4C-953F-F31E92EE505C}" type="datetime1">
              <a:rPr lang="en-US" smtClean="0"/>
              <a:t>8/11/2019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88508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2542F08-6BA5-45A1-80AB-C11AC921B6C6}" type="datetime1">
              <a:rPr lang="en-US" smtClean="0"/>
              <a:t>8/11/2019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259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D82A9-7CD7-4D15-868B-D8AF30864858}" type="datetime1">
              <a:rPr lang="en-US" smtClean="0"/>
              <a:t>8/11/2019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253441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108712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0" y="1406964"/>
            <a:ext cx="108712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B6BC6A-4AB7-47F1-904A-90BC8DD816B4}" type="datetime1">
              <a:rPr lang="en-US" smtClean="0"/>
              <a:t>8/11/2019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03237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descr="An empty placeholder to add an image. Click on the placeholder and select the image that you wish to add"/>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chemeClr val="tx1">
                    <a:lumMod val="75000"/>
                    <a:lumOff val="25000"/>
                  </a:schemeClr>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D80BC9A-EBF0-4E12-A1D3-DD221366B0A1}" type="datetime1">
              <a:rPr lang="en-US" smtClean="0"/>
              <a:t>8/11/2019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092250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lumMod val="40000"/>
            <a:lumOff val="60000"/>
          </a:schemeClr>
        </a:solidFill>
        <a:effectLst/>
      </p:bgPr>
    </p:bg>
    <p:spTree>
      <p:nvGrpSpPr>
        <p:cNvPr id="1" name=""/>
        <p:cNvGrpSpPr/>
        <p:nvPr/>
      </p:nvGrpSpPr>
      <p:grpSpPr>
        <a:xfrm>
          <a:off x="0" y="0"/>
          <a:ext cx="0" cy="0"/>
          <a:chOff x="0" y="0"/>
          <a:chExt cx="0" cy="0"/>
        </a:xfrm>
      </p:grpSpPr>
      <p:grpSp>
        <p:nvGrpSpPr>
          <p:cNvPr id="4" name="Group 3" descr="Close up of a light bulb"/>
          <p:cNvGrpSpPr/>
          <p:nvPr userDrawn="1"/>
        </p:nvGrpSpPr>
        <p:grpSpPr>
          <a:xfrm>
            <a:off x="0" y="0"/>
            <a:ext cx="12188952" cy="6858000"/>
            <a:chOff x="0" y="0"/>
            <a:chExt cx="12188952" cy="6858000"/>
          </a:xfrm>
        </p:grpSpPr>
        <p:sp>
          <p:nvSpPr>
            <p:cNvPr id="2" name="Rectangle 1"/>
            <p:cNvSpPr/>
            <p:nvPr userDrawn="1"/>
          </p:nvSpPr>
          <p:spPr>
            <a:xfrm>
              <a:off x="0" y="0"/>
              <a:ext cx="12188952" cy="6858000"/>
            </a:xfrm>
            <a:prstGeom prst="rect">
              <a:avLst/>
            </a:prstGeom>
            <a:solidFill>
              <a:schemeClr val="bg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gr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dirty="0"/>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tx1"/>
                </a:solidFill>
              </a:defRPr>
            </a:lvl1pPr>
            <a:extLst/>
          </a:lstStyle>
          <a:p>
            <a:fld id="{7157590A-740B-4548-A79B-F8E5167210D0}" type="datetime1">
              <a:rPr lang="en-US" smtClean="0"/>
              <a:t>8/11/2019</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tx1"/>
                </a:solidFill>
                <a:effectLst/>
              </a:defRPr>
            </a:lvl1pPr>
            <a:extLst/>
          </a:lstStyle>
          <a:p>
            <a:r>
              <a:rPr lang="en-US" dirty="0"/>
              <a:t>Add a footer</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tx1"/>
                </a:solidFill>
                <a:effectLst/>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847984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ftr="0" dt="0"/>
  <p:txStyles>
    <p:titleStyle>
      <a:lvl1pPr algn="l" rtl="0" eaLnBrk="1" latinLnBrk="0" hangingPunct="1">
        <a:spcBef>
          <a:spcPct val="0"/>
        </a:spcBef>
        <a:buNone/>
        <a:defRPr kumimoji="0" sz="4300" b="0" kern="1200">
          <a:solidFill>
            <a:schemeClr val="accent1"/>
          </a:solidFill>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FCC4-B257-45BF-A09E-96D648BAAF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7D0DCBA-3C0E-4402-9C57-29DDA13DA033}"/>
              </a:ext>
            </a:extLst>
          </p:cNvPr>
          <p:cNvSpPr>
            <a:spLocks noGrp="1"/>
          </p:cNvSpPr>
          <p:nvPr>
            <p:ph type="subTitle" idx="1"/>
          </p:nvPr>
        </p:nvSpPr>
        <p:spPr/>
        <p:txBody>
          <a:bodyPr/>
          <a:lstStyle/>
          <a:p>
            <a:endParaRPr lang="en-US"/>
          </a:p>
        </p:txBody>
      </p:sp>
      <p:pic>
        <p:nvPicPr>
          <p:cNvPr id="4" name="Picture 9">
            <a:extLst>
              <a:ext uri="{FF2B5EF4-FFF2-40B4-BE49-F238E27FC236}">
                <a16:creationId xmlns:a16="http://schemas.microsoft.com/office/drawing/2014/main" id="{0826053D-2173-4191-B2E5-E7A7EA302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2860CAF8-034A-429F-9C80-B93A8772DD5D}"/>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4652870" y="354367"/>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47946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67BC-EFAA-4BB3-B6D4-E26DE4439FCD}"/>
              </a:ext>
            </a:extLst>
          </p:cNvPr>
          <p:cNvSpPr>
            <a:spLocks noGrp="1"/>
          </p:cNvSpPr>
          <p:nvPr>
            <p:ph type="title"/>
          </p:nvPr>
        </p:nvSpPr>
        <p:spPr>
          <a:xfrm>
            <a:off x="1914144" y="0"/>
            <a:ext cx="9997440" cy="1143000"/>
          </a:xfrm>
        </p:spPr>
        <p:txBody>
          <a:bodyPr/>
          <a:lstStyle/>
          <a:p>
            <a:r>
              <a:rPr lang="en-US" b="1" dirty="0"/>
              <a:t>The Effect of God's Holiness</a:t>
            </a:r>
            <a:endParaRPr lang="en-US" dirty="0"/>
          </a:p>
        </p:txBody>
      </p:sp>
      <p:sp>
        <p:nvSpPr>
          <p:cNvPr id="3" name="Content Placeholder 2">
            <a:extLst>
              <a:ext uri="{FF2B5EF4-FFF2-40B4-BE49-F238E27FC236}">
                <a16:creationId xmlns:a16="http://schemas.microsoft.com/office/drawing/2014/main" id="{19540852-D30D-4371-A9A1-1543B044254D}"/>
              </a:ext>
            </a:extLst>
          </p:cNvPr>
          <p:cNvSpPr>
            <a:spLocks noGrp="1"/>
          </p:cNvSpPr>
          <p:nvPr>
            <p:ph idx="1"/>
          </p:nvPr>
        </p:nvSpPr>
        <p:spPr>
          <a:xfrm>
            <a:off x="1527243" y="1215957"/>
            <a:ext cx="10384341" cy="5564222"/>
          </a:xfrm>
        </p:spPr>
        <p:txBody>
          <a:bodyPr>
            <a:noAutofit/>
          </a:bodyPr>
          <a:lstStyle/>
          <a:p>
            <a:r>
              <a:rPr lang="en-US" b="1" dirty="0"/>
              <a:t>2 Samuel 6:1-11 also helps one understand how we should respond to God's holiness.  </a:t>
            </a:r>
          </a:p>
          <a:p>
            <a:r>
              <a:rPr lang="en-US" b="1" dirty="0"/>
              <a:t>The holiness of God should guide and govern our thinking as well as our actions.  </a:t>
            </a:r>
          </a:p>
          <a:p>
            <a:r>
              <a:rPr lang="en-US" b="1" dirty="0"/>
              <a:t>Uzzah’s intention may have been noble, but the action violated God’s command and attempted to breach His holiness.  </a:t>
            </a:r>
          </a:p>
          <a:p>
            <a:r>
              <a:rPr lang="en-US" b="1" dirty="0"/>
              <a:t>The holiness of God needs to be considered when we speak of accountability.   </a:t>
            </a:r>
          </a:p>
          <a:p>
            <a:endParaRPr lang="en-US" b="1" dirty="0"/>
          </a:p>
        </p:txBody>
      </p:sp>
    </p:spTree>
    <p:extLst>
      <p:ext uri="{BB962C8B-B14F-4D97-AF65-F5344CB8AC3E}">
        <p14:creationId xmlns:p14="http://schemas.microsoft.com/office/powerpoint/2010/main" val="19644321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A722-B103-4F86-ACA9-0A749D616545}"/>
              </a:ext>
            </a:extLst>
          </p:cNvPr>
          <p:cNvSpPr>
            <a:spLocks noGrp="1"/>
          </p:cNvSpPr>
          <p:nvPr>
            <p:ph type="title"/>
          </p:nvPr>
        </p:nvSpPr>
        <p:spPr/>
        <p:txBody>
          <a:bodyPr/>
          <a:lstStyle/>
          <a:p>
            <a:r>
              <a:rPr lang="en-US" b="1" dirty="0"/>
              <a:t>The Effect of God's Holiness</a:t>
            </a:r>
            <a:endParaRPr lang="en-US" dirty="0"/>
          </a:p>
        </p:txBody>
      </p:sp>
      <p:sp>
        <p:nvSpPr>
          <p:cNvPr id="3" name="Content Placeholder 2">
            <a:extLst>
              <a:ext uri="{FF2B5EF4-FFF2-40B4-BE49-F238E27FC236}">
                <a16:creationId xmlns:a16="http://schemas.microsoft.com/office/drawing/2014/main" id="{05B69D7B-FB8F-4570-9CCB-BB22D798144F}"/>
              </a:ext>
            </a:extLst>
          </p:cNvPr>
          <p:cNvSpPr>
            <a:spLocks noGrp="1"/>
          </p:cNvSpPr>
          <p:nvPr>
            <p:ph idx="1"/>
          </p:nvPr>
        </p:nvSpPr>
        <p:spPr/>
        <p:txBody>
          <a:bodyPr/>
          <a:lstStyle/>
          <a:p>
            <a:r>
              <a:rPr lang="en-US" b="1" dirty="0"/>
              <a:t>Too often we are willing to accept our good intentions as being good enough.  </a:t>
            </a:r>
          </a:p>
          <a:p>
            <a:r>
              <a:rPr lang="en-US" b="1" dirty="0"/>
              <a:t>The appropriate response to the holiness of God is fear (reverence), and the outworking of our fear is obedience.  </a:t>
            </a:r>
          </a:p>
          <a:p>
            <a:r>
              <a:rPr lang="en-US" b="1" dirty="0"/>
              <a:t>The holiness of God is the basis and the compelling necessity for our sanctification.  </a:t>
            </a:r>
          </a:p>
          <a:p>
            <a:r>
              <a:rPr lang="en-US" b="1" dirty="0"/>
              <a:t>James 4:8-10 admonishes us to draw near to God in humility purifying our hearts.</a:t>
            </a:r>
          </a:p>
          <a:p>
            <a:endParaRPr lang="en-US" dirty="0"/>
          </a:p>
        </p:txBody>
      </p:sp>
    </p:spTree>
    <p:extLst>
      <p:ext uri="{BB962C8B-B14F-4D97-AF65-F5344CB8AC3E}">
        <p14:creationId xmlns:p14="http://schemas.microsoft.com/office/powerpoint/2010/main" val="13238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9DFA3-638B-48C6-9107-56836A9ED885}"/>
              </a:ext>
            </a:extLst>
          </p:cNvPr>
          <p:cNvSpPr>
            <a:spLocks noGrp="1"/>
          </p:cNvSpPr>
          <p:nvPr>
            <p:ph idx="1"/>
          </p:nvPr>
        </p:nvSpPr>
        <p:spPr>
          <a:xfrm>
            <a:off x="1515310" y="729574"/>
            <a:ext cx="10780452" cy="6128425"/>
          </a:xfrm>
        </p:spPr>
        <p:txBody>
          <a:bodyPr>
            <a:noAutofit/>
          </a:bodyPr>
          <a:lstStyle/>
          <a:p>
            <a:r>
              <a:rPr lang="en-US" sz="2400" b="1" dirty="0"/>
              <a:t>The second emphasis of the term holy is 				    absolute moral perfection.  </a:t>
            </a:r>
          </a:p>
          <a:p>
            <a:r>
              <a:rPr lang="en-US" sz="2400" b="1" dirty="0"/>
              <a:t>This is tied to our understanding of God as light.  </a:t>
            </a:r>
          </a:p>
          <a:p>
            <a:r>
              <a:rPr lang="en-US" sz="2400" b="1" dirty="0"/>
              <a:t>1 John 1:5 teaches, "God is light and in Him 				     is no darkness at all."  </a:t>
            </a:r>
          </a:p>
          <a:p>
            <a:r>
              <a:rPr lang="en-US" sz="2400" b="1" dirty="0"/>
              <a:t>To help us understand that God is light, think 			       about how He has no shadow (James 1:17).  </a:t>
            </a:r>
          </a:p>
          <a:p>
            <a:r>
              <a:rPr lang="en-US" sz="2400" b="1" dirty="0"/>
              <a:t>A light source will not create a shadow itself.  A match struck with a light behind it will have a shadow, but the flame will not.  </a:t>
            </a:r>
          </a:p>
          <a:p>
            <a:r>
              <a:rPr lang="en-US" sz="2400" b="1" dirty="0"/>
              <a:t>This state of moral perfection is impossible for us to achieve apart from God’s redemptive plan.  </a:t>
            </a:r>
          </a:p>
          <a:p>
            <a:r>
              <a:rPr lang="en-US" sz="2400" b="1" dirty="0"/>
              <a:t>Without the purifying blood of Jesus, none of us would be able to approach God because of His holiness (Heb 9:13-14).</a:t>
            </a:r>
          </a:p>
          <a:p>
            <a:endParaRPr lang="en-US" sz="2400" b="1" dirty="0"/>
          </a:p>
        </p:txBody>
      </p:sp>
      <p:pic>
        <p:nvPicPr>
          <p:cNvPr id="1026" name="Picture 2" descr="Image result for Image: match no shadow">
            <a:extLst>
              <a:ext uri="{FF2B5EF4-FFF2-40B4-BE49-F238E27FC236}">
                <a16:creationId xmlns:a16="http://schemas.microsoft.com/office/drawing/2014/main" id="{1E29F75B-B0CE-4714-904F-A5FE6D503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950" b="20551"/>
          <a:stretch>
            <a:fillRect/>
          </a:stretch>
        </p:blipFill>
        <p:spPr bwMode="auto">
          <a:xfrm>
            <a:off x="8878467" y="591766"/>
            <a:ext cx="3299774" cy="275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F4130ADA-21A7-4259-ADD8-7CB6AD8EA7AB}"/>
              </a:ext>
            </a:extLst>
          </p:cNvPr>
          <p:cNvSpPr>
            <a:spLocks noGrp="1"/>
          </p:cNvSpPr>
          <p:nvPr>
            <p:ph type="title"/>
          </p:nvPr>
        </p:nvSpPr>
        <p:spPr>
          <a:xfrm rot="16200000">
            <a:off x="-2658024" y="2808129"/>
            <a:ext cx="6759258" cy="1143000"/>
          </a:xfrm>
        </p:spPr>
        <p:txBody>
          <a:bodyPr>
            <a:normAutofit/>
          </a:bodyPr>
          <a:lstStyle/>
          <a:p>
            <a:r>
              <a:rPr lang="en-US" sz="3600" b="1" dirty="0"/>
              <a:t>The Second Emphasis of Holy</a:t>
            </a:r>
            <a:endParaRPr lang="en-US" sz="3600" dirty="0"/>
          </a:p>
        </p:txBody>
      </p:sp>
    </p:spTree>
    <p:extLst>
      <p:ext uri="{BB962C8B-B14F-4D97-AF65-F5344CB8AC3E}">
        <p14:creationId xmlns:p14="http://schemas.microsoft.com/office/powerpoint/2010/main" val="1714521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82F7-645A-472B-9FB4-016F4C2CDB58}"/>
              </a:ext>
            </a:extLst>
          </p:cNvPr>
          <p:cNvSpPr>
            <a:spLocks noGrp="1"/>
          </p:cNvSpPr>
          <p:nvPr>
            <p:ph type="title"/>
          </p:nvPr>
        </p:nvSpPr>
        <p:spPr>
          <a:xfrm rot="16200000">
            <a:off x="-2658024" y="2808129"/>
            <a:ext cx="6759258" cy="1143000"/>
          </a:xfrm>
        </p:spPr>
        <p:txBody>
          <a:bodyPr>
            <a:normAutofit/>
          </a:bodyPr>
          <a:lstStyle/>
          <a:p>
            <a:r>
              <a:rPr lang="en-US" sz="3600" b="1" dirty="0"/>
              <a:t>The Second Emphasis of Holy</a:t>
            </a:r>
            <a:endParaRPr lang="en-US" sz="3600" dirty="0"/>
          </a:p>
        </p:txBody>
      </p:sp>
      <p:sp>
        <p:nvSpPr>
          <p:cNvPr id="3" name="Content Placeholder 2">
            <a:extLst>
              <a:ext uri="{FF2B5EF4-FFF2-40B4-BE49-F238E27FC236}">
                <a16:creationId xmlns:a16="http://schemas.microsoft.com/office/drawing/2014/main" id="{FCA05FB5-1FEA-4B7A-826D-AD6A27517962}"/>
              </a:ext>
            </a:extLst>
          </p:cNvPr>
          <p:cNvSpPr>
            <a:spLocks noGrp="1"/>
          </p:cNvSpPr>
          <p:nvPr>
            <p:ph idx="1"/>
          </p:nvPr>
        </p:nvSpPr>
        <p:spPr>
          <a:xfrm>
            <a:off x="1468878" y="194552"/>
            <a:ext cx="7344580" cy="6663447"/>
          </a:xfrm>
        </p:spPr>
        <p:txBody>
          <a:bodyPr>
            <a:normAutofit fontScale="77500" lnSpcReduction="20000"/>
          </a:bodyPr>
          <a:lstStyle/>
          <a:p>
            <a:r>
              <a:rPr lang="en-US" b="1" dirty="0"/>
              <a:t>Isaiah 6:1-5 reads, "In the year that king Uzziah died I saw also the Lord sitting upon a throne, high and lifted up, and his train filled the temple.  Above it stood the </a:t>
            </a:r>
            <a:r>
              <a:rPr lang="en-US" b="1" dirty="0" err="1"/>
              <a:t>seraphims</a:t>
            </a:r>
            <a:r>
              <a:rPr lang="en-US" b="1" dirty="0"/>
              <a:t>: each one had six wings; with twain he covered his face, and with twain he covered his feet, and with twain he did fly.  And one cried unto another, and said, Holy, holy, holy, </a:t>
            </a:r>
            <a:r>
              <a:rPr lang="en-US" b="1" i="1" dirty="0"/>
              <a:t>is</a:t>
            </a:r>
            <a:r>
              <a:rPr lang="en-US" b="1" dirty="0"/>
              <a:t> the LORD of hosts: the whole earth </a:t>
            </a:r>
            <a:r>
              <a:rPr lang="en-US" b="1" i="1" dirty="0"/>
              <a:t>is</a:t>
            </a:r>
            <a:r>
              <a:rPr lang="en-US" b="1" dirty="0"/>
              <a:t> full of his glory.  And the posts of the door moved at the voice of him that cried, and the house was filled with smoke.  Then said I, Woe </a:t>
            </a:r>
            <a:r>
              <a:rPr lang="en-US" b="1" i="1" dirty="0"/>
              <a:t>is</a:t>
            </a:r>
            <a:r>
              <a:rPr lang="en-US" b="1" dirty="0"/>
              <a:t> me! for I am undone; because I </a:t>
            </a:r>
            <a:r>
              <a:rPr lang="en-US" b="1" i="1" dirty="0"/>
              <a:t>am</a:t>
            </a:r>
            <a:r>
              <a:rPr lang="en-US" b="1" dirty="0"/>
              <a:t> a man of unclean lips, and I dwell in the midst of a people of unclean lips: for mine eyes have seen the King, the LORD of hosts."  </a:t>
            </a:r>
          </a:p>
          <a:p>
            <a:r>
              <a:rPr lang="en-US" b="1" dirty="0"/>
              <a:t>This is a very real reaction to God's holiness.  Too many claiming to see God have no sense of His holiness, and so their comments are clearly false.  </a:t>
            </a:r>
          </a:p>
          <a:p>
            <a:endParaRPr lang="en-US" b="1" dirty="0"/>
          </a:p>
        </p:txBody>
      </p:sp>
      <p:pic>
        <p:nvPicPr>
          <p:cNvPr id="2050" name="Picture 2">
            <a:extLst>
              <a:ext uri="{FF2B5EF4-FFF2-40B4-BE49-F238E27FC236}">
                <a16:creationId xmlns:a16="http://schemas.microsoft.com/office/drawing/2014/main" id="{1308CFB6-B144-4265-A721-533EA452E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458" y="1037754"/>
            <a:ext cx="3378542" cy="405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2285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4EAE-C362-400B-A3F4-6A626241EE3B}"/>
              </a:ext>
            </a:extLst>
          </p:cNvPr>
          <p:cNvSpPr>
            <a:spLocks noGrp="1"/>
          </p:cNvSpPr>
          <p:nvPr>
            <p:ph type="title"/>
          </p:nvPr>
        </p:nvSpPr>
        <p:spPr/>
        <p:txBody>
          <a:bodyPr>
            <a:normAutofit/>
          </a:bodyPr>
          <a:lstStyle/>
          <a:p>
            <a:r>
              <a:rPr lang="en-US" b="1" dirty="0"/>
              <a:t>The Second Emphasis of Holy</a:t>
            </a:r>
            <a:endParaRPr lang="en-US" dirty="0"/>
          </a:p>
        </p:txBody>
      </p:sp>
      <p:sp>
        <p:nvSpPr>
          <p:cNvPr id="3" name="Content Placeholder 2">
            <a:extLst>
              <a:ext uri="{FF2B5EF4-FFF2-40B4-BE49-F238E27FC236}">
                <a16:creationId xmlns:a16="http://schemas.microsoft.com/office/drawing/2014/main" id="{977B7282-A827-4F01-A62C-19B7438EA4CA}"/>
              </a:ext>
            </a:extLst>
          </p:cNvPr>
          <p:cNvSpPr>
            <a:spLocks noGrp="1"/>
          </p:cNvSpPr>
          <p:nvPr>
            <p:ph idx="1"/>
          </p:nvPr>
        </p:nvSpPr>
        <p:spPr/>
        <p:txBody>
          <a:bodyPr/>
          <a:lstStyle/>
          <a:p>
            <a:r>
              <a:rPr lang="en-US" b="1" dirty="0"/>
              <a:t>R.C. Sproul commented on Isaiah 6 and holiness by saying: </a:t>
            </a:r>
          </a:p>
          <a:p>
            <a:r>
              <a:rPr lang="en-US" b="1" dirty="0"/>
              <a:t>"The Bible says that God is holy, holy, holy.  Not that He is merely holy, or even holy, holy.  He is holy, holy, holy.  The Bible never says that God is love, love, love, or mercy, mercy, mercy, or wrath, wrath, wrath, or justice, justice, justice. It does say that He is holy, holy, holy, the whole earth is full of His glory.” </a:t>
            </a:r>
          </a:p>
          <a:p>
            <a:endParaRPr lang="en-US" b="1" dirty="0"/>
          </a:p>
        </p:txBody>
      </p:sp>
    </p:spTree>
    <p:extLst>
      <p:ext uri="{BB962C8B-B14F-4D97-AF65-F5344CB8AC3E}">
        <p14:creationId xmlns:p14="http://schemas.microsoft.com/office/powerpoint/2010/main" val="21754400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1154-BC9E-4A11-AE0F-09A4D960A930}"/>
              </a:ext>
            </a:extLst>
          </p:cNvPr>
          <p:cNvSpPr>
            <a:spLocks noGrp="1"/>
          </p:cNvSpPr>
          <p:nvPr>
            <p:ph type="title"/>
          </p:nvPr>
        </p:nvSpPr>
        <p:spPr>
          <a:xfrm>
            <a:off x="1923872" y="81062"/>
            <a:ext cx="9997440" cy="1143000"/>
          </a:xfrm>
        </p:spPr>
        <p:txBody>
          <a:bodyPr>
            <a:normAutofit/>
          </a:bodyPr>
          <a:lstStyle/>
          <a:p>
            <a:r>
              <a:rPr lang="en-US" b="1" dirty="0"/>
              <a:t>God's Wrath and Sin</a:t>
            </a:r>
            <a:endParaRPr lang="en-US" dirty="0"/>
          </a:p>
        </p:txBody>
      </p:sp>
      <p:sp>
        <p:nvSpPr>
          <p:cNvPr id="3" name="Content Placeholder 2">
            <a:extLst>
              <a:ext uri="{FF2B5EF4-FFF2-40B4-BE49-F238E27FC236}">
                <a16:creationId xmlns:a16="http://schemas.microsoft.com/office/drawing/2014/main" id="{D1205035-F989-4611-ABB1-0DFAD535F4EA}"/>
              </a:ext>
            </a:extLst>
          </p:cNvPr>
          <p:cNvSpPr>
            <a:spLocks noGrp="1"/>
          </p:cNvSpPr>
          <p:nvPr>
            <p:ph idx="1"/>
          </p:nvPr>
        </p:nvSpPr>
        <p:spPr>
          <a:xfrm>
            <a:off x="1466671" y="1224062"/>
            <a:ext cx="7832972" cy="5633937"/>
          </a:xfrm>
        </p:spPr>
        <p:txBody>
          <a:bodyPr>
            <a:normAutofit fontScale="77500" lnSpcReduction="20000"/>
          </a:bodyPr>
          <a:lstStyle/>
          <a:p>
            <a:r>
              <a:rPr lang="en-US" dirty="0"/>
              <a:t>Darkness (evil) is banished by the light of God.  </a:t>
            </a:r>
          </a:p>
          <a:p>
            <a:r>
              <a:rPr lang="en-US" dirty="0"/>
              <a:t>The contrast is seen in the scriptures by God's settled opposition to sin.  </a:t>
            </a:r>
          </a:p>
          <a:p>
            <a:r>
              <a:rPr lang="en-US" dirty="0"/>
              <a:t>He demonstrates His divine revulsion to evil.  The only possible response from a Holy, Holy, Holy God!  </a:t>
            </a:r>
          </a:p>
          <a:p>
            <a:r>
              <a:rPr lang="en-US" dirty="0"/>
              <a:t>Habakkuk 1:12-13 reads “</a:t>
            </a:r>
            <a:r>
              <a:rPr lang="en-US" i="1" dirty="0"/>
              <a:t>Art</a:t>
            </a:r>
            <a:r>
              <a:rPr lang="en-US" dirty="0"/>
              <a:t> thou not from everlasting, O LORD my God, mine Holy One? we shall not die.  O LORD, thou hast ordained them for judgment; and, O mighty God, thou hast established them for correction.  </a:t>
            </a:r>
            <a:r>
              <a:rPr lang="en-US" i="1" dirty="0"/>
              <a:t>Thou art</a:t>
            </a:r>
            <a:r>
              <a:rPr lang="en-US" dirty="0"/>
              <a:t> of </a:t>
            </a:r>
            <a:r>
              <a:rPr lang="en-US" b="1" dirty="0"/>
              <a:t>purer eyes</a:t>
            </a:r>
            <a:r>
              <a:rPr lang="en-US" dirty="0"/>
              <a:t> than to behold evil, and canst not look on iniquity: wherefore </a:t>
            </a:r>
            <a:r>
              <a:rPr lang="en-US" dirty="0" err="1"/>
              <a:t>lookest</a:t>
            </a:r>
            <a:r>
              <a:rPr lang="en-US" dirty="0"/>
              <a:t> thou upon them that deal treacherously, </a:t>
            </a:r>
            <a:r>
              <a:rPr lang="en-US" i="1" dirty="0"/>
              <a:t>and</a:t>
            </a:r>
            <a:r>
              <a:rPr lang="en-US" dirty="0"/>
              <a:t> </a:t>
            </a:r>
            <a:r>
              <a:rPr lang="en-US" dirty="0" err="1"/>
              <a:t>holdest</a:t>
            </a:r>
            <a:r>
              <a:rPr lang="en-US" dirty="0"/>
              <a:t> thy tongue when the wicked </a:t>
            </a:r>
            <a:r>
              <a:rPr lang="en-US" dirty="0" err="1"/>
              <a:t>devoureth</a:t>
            </a:r>
            <a:r>
              <a:rPr lang="en-US" dirty="0"/>
              <a:t> </a:t>
            </a:r>
            <a:r>
              <a:rPr lang="en-US" i="1" dirty="0"/>
              <a:t>the man that is</a:t>
            </a:r>
            <a:r>
              <a:rPr lang="en-US" dirty="0"/>
              <a:t> more righteous than he?”  </a:t>
            </a:r>
          </a:p>
          <a:p>
            <a:endParaRPr lang="en-US" dirty="0"/>
          </a:p>
        </p:txBody>
      </p:sp>
      <p:pic>
        <p:nvPicPr>
          <p:cNvPr id="3074" name="Picture 2" descr="Image result for purer eyes">
            <a:extLst>
              <a:ext uri="{FF2B5EF4-FFF2-40B4-BE49-F238E27FC236}">
                <a16:creationId xmlns:a16="http://schemas.microsoft.com/office/drawing/2014/main" id="{8EF9830B-92FF-4453-B34C-410F56DE9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869" y="2237363"/>
            <a:ext cx="3048131" cy="304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2362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DD63-8027-4826-A772-9DF3701A0C15}"/>
              </a:ext>
            </a:extLst>
          </p:cNvPr>
          <p:cNvSpPr>
            <a:spLocks noGrp="1"/>
          </p:cNvSpPr>
          <p:nvPr>
            <p:ph type="title"/>
          </p:nvPr>
        </p:nvSpPr>
        <p:spPr>
          <a:xfrm rot="16200000">
            <a:off x="-2235268" y="2735015"/>
            <a:ext cx="5883769" cy="1143000"/>
          </a:xfrm>
        </p:spPr>
        <p:txBody>
          <a:bodyPr>
            <a:normAutofit/>
          </a:bodyPr>
          <a:lstStyle/>
          <a:p>
            <a:r>
              <a:rPr lang="en-US" b="1" dirty="0"/>
              <a:t>God's Wrath and Sin</a:t>
            </a:r>
            <a:endParaRPr lang="en-US" dirty="0"/>
          </a:p>
        </p:txBody>
      </p:sp>
      <p:sp>
        <p:nvSpPr>
          <p:cNvPr id="3" name="Content Placeholder 2">
            <a:extLst>
              <a:ext uri="{FF2B5EF4-FFF2-40B4-BE49-F238E27FC236}">
                <a16:creationId xmlns:a16="http://schemas.microsoft.com/office/drawing/2014/main" id="{14FCD970-42D8-4E26-A38B-A67E1227AA8A}"/>
              </a:ext>
            </a:extLst>
          </p:cNvPr>
          <p:cNvSpPr>
            <a:spLocks noGrp="1"/>
          </p:cNvSpPr>
          <p:nvPr>
            <p:ph idx="1"/>
          </p:nvPr>
        </p:nvSpPr>
        <p:spPr>
          <a:xfrm>
            <a:off x="1449421" y="0"/>
            <a:ext cx="7422205" cy="6858000"/>
          </a:xfrm>
        </p:spPr>
        <p:txBody>
          <a:bodyPr>
            <a:normAutofit fontScale="85000" lnSpcReduction="10000"/>
          </a:bodyPr>
          <a:lstStyle/>
          <a:p>
            <a:r>
              <a:rPr lang="en-US" dirty="0"/>
              <a:t>Moses did not make it to the promise land because he did not demonstrate respect for God’s holiness.  (God commanded the Israelites to be holy because He was holy in Leviticus 11:44, 45; 19:2; 20:26).  Numbers 20:12 reads, "And the LORD </a:t>
            </a:r>
            <a:r>
              <a:rPr lang="en-US" dirty="0" err="1"/>
              <a:t>spake</a:t>
            </a:r>
            <a:r>
              <a:rPr lang="en-US" dirty="0"/>
              <a:t> unto Moses and Aaron, Because ye </a:t>
            </a:r>
          </a:p>
          <a:p>
            <a:r>
              <a:rPr lang="en-US" dirty="0"/>
              <a:t>believed me not, to </a:t>
            </a:r>
            <a:r>
              <a:rPr lang="en-US" b="1" dirty="0"/>
              <a:t>sanctify me in the eyes</a:t>
            </a:r>
            <a:r>
              <a:rPr lang="en-US" dirty="0"/>
              <a:t> of the children of Israel, therefore ye shall not bring this congregation into the land which I have given them."  Moses, the great leader of God’s people, failed to reach the promise land because he tried to put his arm around God and say must “we” do this for you.  Pride is dangerous, so God’s holiness should help us live in humility.</a:t>
            </a:r>
          </a:p>
          <a:p>
            <a:endParaRPr lang="en-US" dirty="0"/>
          </a:p>
        </p:txBody>
      </p:sp>
      <p:pic>
        <p:nvPicPr>
          <p:cNvPr id="4098" name="Picture 2">
            <a:extLst>
              <a:ext uri="{FF2B5EF4-FFF2-40B4-BE49-F238E27FC236}">
                <a16:creationId xmlns:a16="http://schemas.microsoft.com/office/drawing/2014/main" id="{85E45CA9-89CA-44C0-9840-D5FA19DA7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030" y="1230323"/>
            <a:ext cx="3441970" cy="3932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8306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3AEB-6C81-4D50-8F7C-817D62A992C3}"/>
              </a:ext>
            </a:extLst>
          </p:cNvPr>
          <p:cNvSpPr>
            <a:spLocks noGrp="1"/>
          </p:cNvSpPr>
          <p:nvPr>
            <p:ph type="title"/>
          </p:nvPr>
        </p:nvSpPr>
        <p:spPr>
          <a:xfrm>
            <a:off x="1914144" y="0"/>
            <a:ext cx="9997440" cy="826851"/>
          </a:xfrm>
        </p:spPr>
        <p:txBody>
          <a:bodyPr/>
          <a:lstStyle/>
          <a:p>
            <a:r>
              <a:rPr lang="en-US" b="1" dirty="0"/>
              <a:t>God's Wrath and Sin</a:t>
            </a:r>
            <a:endParaRPr lang="en-US" dirty="0"/>
          </a:p>
        </p:txBody>
      </p:sp>
      <p:pic>
        <p:nvPicPr>
          <p:cNvPr id="5122" name="Picture 2" descr="Image result for Separation from God">
            <a:extLst>
              <a:ext uri="{FF2B5EF4-FFF2-40B4-BE49-F238E27FC236}">
                <a16:creationId xmlns:a16="http://schemas.microsoft.com/office/drawing/2014/main" id="{161B07D6-029A-47E7-8455-7C42B7043B64}"/>
              </a:ext>
            </a:extLst>
          </p:cNvPr>
          <p:cNvPicPr>
            <a:picLocks noChangeAspect="1" noChangeArrowheads="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8335" y="3722097"/>
            <a:ext cx="6153665" cy="313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3187845D-808A-411E-AC63-5CF279384724}"/>
              </a:ext>
            </a:extLst>
          </p:cNvPr>
          <p:cNvSpPr>
            <a:spLocks noGrp="1"/>
          </p:cNvSpPr>
          <p:nvPr>
            <p:ph idx="1"/>
          </p:nvPr>
        </p:nvSpPr>
        <p:spPr>
          <a:xfrm>
            <a:off x="1914144" y="782012"/>
            <a:ext cx="9997440" cy="4286099"/>
          </a:xfrm>
        </p:spPr>
        <p:txBody>
          <a:bodyPr>
            <a:normAutofit fontScale="85000" lnSpcReduction="20000"/>
          </a:bodyPr>
          <a:lstStyle/>
          <a:p>
            <a:r>
              <a:rPr lang="en-US" dirty="0"/>
              <a:t>What is sin's effect?  </a:t>
            </a:r>
          </a:p>
          <a:p>
            <a:r>
              <a:rPr lang="en-US" dirty="0"/>
              <a:t>First, sin separates from God.  Isaiah 59:1-2 teaches, "Behold, the LORD’S hand is not shortened, that it cannot save; neither his ear heavy, that it cannot hear: But your iniquities have separated between you and your God, and your sins have hid </a:t>
            </a:r>
            <a:r>
              <a:rPr lang="en-US" i="1" dirty="0"/>
              <a:t>his</a:t>
            </a:r>
            <a:r>
              <a:rPr lang="en-US" dirty="0"/>
              <a:t> face from you, that he will not hear."  </a:t>
            </a:r>
          </a:p>
          <a:p>
            <a:r>
              <a:rPr lang="en-US" dirty="0"/>
              <a:t>Second, sin yields God’s wrath.  Romans 1:18 reads, "For the wrath of God is revealed from heaven against all ungodliness and unrighteousness of men, who hold the truth in unrighteousness."  </a:t>
            </a:r>
          </a:p>
          <a:p>
            <a:endParaRPr lang="en-US" dirty="0"/>
          </a:p>
        </p:txBody>
      </p:sp>
    </p:spTree>
    <p:extLst>
      <p:ext uri="{BB962C8B-B14F-4D97-AF65-F5344CB8AC3E}">
        <p14:creationId xmlns:p14="http://schemas.microsoft.com/office/powerpoint/2010/main" val="36611587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C49F-6502-49C6-AF23-9C687D8B3A44}"/>
              </a:ext>
            </a:extLst>
          </p:cNvPr>
          <p:cNvSpPr>
            <a:spLocks noGrp="1"/>
          </p:cNvSpPr>
          <p:nvPr>
            <p:ph type="title"/>
          </p:nvPr>
        </p:nvSpPr>
        <p:spPr/>
        <p:txBody>
          <a:bodyPr/>
          <a:lstStyle/>
          <a:p>
            <a:r>
              <a:rPr lang="en-US" b="1" dirty="0"/>
              <a:t>God's Wrath and Sin</a:t>
            </a:r>
            <a:endParaRPr lang="en-US" dirty="0"/>
          </a:p>
        </p:txBody>
      </p:sp>
      <p:sp>
        <p:nvSpPr>
          <p:cNvPr id="3" name="Content Placeholder 2">
            <a:extLst>
              <a:ext uri="{FF2B5EF4-FFF2-40B4-BE49-F238E27FC236}">
                <a16:creationId xmlns:a16="http://schemas.microsoft.com/office/drawing/2014/main" id="{966A8C15-3804-4FF5-91D4-AC968FB15764}"/>
              </a:ext>
            </a:extLst>
          </p:cNvPr>
          <p:cNvSpPr>
            <a:spLocks noGrp="1"/>
          </p:cNvSpPr>
          <p:nvPr>
            <p:ph idx="1"/>
          </p:nvPr>
        </p:nvSpPr>
        <p:spPr>
          <a:xfrm>
            <a:off x="1779373" y="1447800"/>
            <a:ext cx="10132211" cy="5410200"/>
          </a:xfrm>
        </p:spPr>
        <p:txBody>
          <a:bodyPr>
            <a:normAutofit fontScale="92500" lnSpcReduction="10000"/>
          </a:bodyPr>
          <a:lstStyle/>
          <a:p>
            <a:r>
              <a:rPr lang="en-US" dirty="0"/>
              <a:t>Because sin separates us from God and brings God's wrath, Paul explains God's plan to save us in Romans 3:23-25. </a:t>
            </a:r>
          </a:p>
          <a:p>
            <a:r>
              <a:rPr lang="en-US" dirty="0"/>
              <a:t>“For all have sinned, and come short of the glory of God; Being justified freely by his grace through the redemption that is in Christ Jesus: Whom God hath set forth </a:t>
            </a:r>
            <a:r>
              <a:rPr lang="en-US" i="1" dirty="0"/>
              <a:t>to be</a:t>
            </a:r>
            <a:r>
              <a:rPr lang="en-US" dirty="0"/>
              <a:t> a propitiation through faith in his blood, to declare his righteousness for the remission of sins that are past, through the forbearance of God.”  </a:t>
            </a:r>
          </a:p>
          <a:p>
            <a:r>
              <a:rPr lang="en-US" dirty="0"/>
              <a:t>Thus, despite the effects of sin, we are still called to be </a:t>
            </a:r>
            <a:r>
              <a:rPr lang="en-US" b="1" dirty="0"/>
              <a:t>holy</a:t>
            </a:r>
            <a:r>
              <a:rPr lang="en-US" dirty="0"/>
              <a:t>! </a:t>
            </a:r>
          </a:p>
          <a:p>
            <a:endParaRPr lang="en-US" dirty="0"/>
          </a:p>
        </p:txBody>
      </p:sp>
    </p:spTree>
    <p:extLst>
      <p:ext uri="{BB962C8B-B14F-4D97-AF65-F5344CB8AC3E}">
        <p14:creationId xmlns:p14="http://schemas.microsoft.com/office/powerpoint/2010/main" val="7277378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AC93-E91F-41A6-A69A-4D129DEB2148}"/>
              </a:ext>
            </a:extLst>
          </p:cNvPr>
          <p:cNvSpPr>
            <a:spLocks noGrp="1"/>
          </p:cNvSpPr>
          <p:nvPr>
            <p:ph type="title"/>
          </p:nvPr>
        </p:nvSpPr>
        <p:spPr/>
        <p:txBody>
          <a:bodyPr>
            <a:normAutofit/>
          </a:bodyPr>
          <a:lstStyle/>
          <a:p>
            <a:r>
              <a:rPr lang="en-US" b="1" dirty="0"/>
              <a:t>God's Calls for the Church to Be Holy  </a:t>
            </a:r>
            <a:endParaRPr lang="en-US" dirty="0"/>
          </a:p>
        </p:txBody>
      </p:sp>
      <p:sp>
        <p:nvSpPr>
          <p:cNvPr id="3" name="Content Placeholder 2">
            <a:extLst>
              <a:ext uri="{FF2B5EF4-FFF2-40B4-BE49-F238E27FC236}">
                <a16:creationId xmlns:a16="http://schemas.microsoft.com/office/drawing/2014/main" id="{E49311F0-4B7B-4E35-BC86-AE20530A4070}"/>
              </a:ext>
            </a:extLst>
          </p:cNvPr>
          <p:cNvSpPr>
            <a:spLocks noGrp="1"/>
          </p:cNvSpPr>
          <p:nvPr>
            <p:ph idx="1"/>
          </p:nvPr>
        </p:nvSpPr>
        <p:spPr>
          <a:xfrm>
            <a:off x="1378685" y="1173162"/>
            <a:ext cx="7855932" cy="5684838"/>
          </a:xfrm>
        </p:spPr>
        <p:txBody>
          <a:bodyPr>
            <a:normAutofit fontScale="85000" lnSpcReduction="20000"/>
          </a:bodyPr>
          <a:lstStyle/>
          <a:p>
            <a:r>
              <a:rPr lang="en-US" dirty="0"/>
              <a:t>The message is clear.  God has called Christians into holiness.  We are to be like Him.  </a:t>
            </a:r>
          </a:p>
          <a:p>
            <a:r>
              <a:rPr lang="en-US" dirty="0"/>
              <a:t>This causes us to ask: How can we be holy as He is holy?  The idea of being holy is clearly directive and commanded, not some mere suggestion.  </a:t>
            </a:r>
          </a:p>
          <a:p>
            <a:r>
              <a:rPr lang="en-US" dirty="0"/>
              <a:t>1 Peter 2:9-10 teaches, "But ye </a:t>
            </a:r>
            <a:r>
              <a:rPr lang="en-US" i="1" dirty="0"/>
              <a:t>are</a:t>
            </a:r>
            <a:r>
              <a:rPr lang="en-US" dirty="0"/>
              <a:t> a chosen generation, a royal priesthood, an holy nation, a peculiar people; that ye should shew forth the praises of him who hath called you out of darkness into his </a:t>
            </a:r>
            <a:r>
              <a:rPr lang="en-US" dirty="0" err="1"/>
              <a:t>marvellous</a:t>
            </a:r>
            <a:r>
              <a:rPr lang="en-US" dirty="0"/>
              <a:t> light: Which in time past </a:t>
            </a:r>
            <a:r>
              <a:rPr lang="en-US" i="1" dirty="0"/>
              <a:t>were</a:t>
            </a:r>
            <a:r>
              <a:rPr lang="en-US" dirty="0"/>
              <a:t> not a people, but </a:t>
            </a:r>
            <a:r>
              <a:rPr lang="en-US" i="1" dirty="0"/>
              <a:t>are</a:t>
            </a:r>
            <a:r>
              <a:rPr lang="en-US" dirty="0"/>
              <a:t> now the people of God: which had not obtained mercy, but now have obtained mercy." </a:t>
            </a:r>
          </a:p>
          <a:p>
            <a:endParaRPr lang="en-US" dirty="0"/>
          </a:p>
        </p:txBody>
      </p:sp>
      <p:pic>
        <p:nvPicPr>
          <p:cNvPr id="6146" name="Picture 2" descr="Image result for be holy">
            <a:extLst>
              <a:ext uri="{FF2B5EF4-FFF2-40B4-BE49-F238E27FC236}">
                <a16:creationId xmlns:a16="http://schemas.microsoft.com/office/drawing/2014/main" id="{180E9688-6CF5-4811-B5B5-7DB9BDDD2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4617" y="2272741"/>
            <a:ext cx="2905639" cy="290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9841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5135" y="2816495"/>
            <a:ext cx="5773420" cy="1472184"/>
          </a:xfrm>
        </p:spPr>
        <p:txBody>
          <a:bodyPr>
            <a:noAutofit/>
          </a:bodyPr>
          <a:lstStyle/>
          <a:p>
            <a:r>
              <a:rPr lang="en-US" sz="4400" b="1" dirty="0"/>
              <a:t>Light Lesson 11 Holiness:</a:t>
            </a:r>
            <a:br>
              <a:rPr lang="en-US" sz="4400" dirty="0"/>
            </a:br>
            <a:r>
              <a:rPr lang="en-US" sz="4400" b="1" dirty="0"/>
              <a:t>The Light of Heaven </a:t>
            </a:r>
            <a:br>
              <a:rPr lang="en-US" sz="4400" dirty="0"/>
            </a:br>
            <a:r>
              <a:rPr lang="en-US" sz="4400" b="1" dirty="0"/>
              <a:t>and God's Glory</a:t>
            </a:r>
            <a:endParaRPr lang="en-US" sz="4400" dirty="0"/>
          </a:p>
        </p:txBody>
      </p:sp>
      <p:pic>
        <p:nvPicPr>
          <p:cNvPr id="6" name="Picture 5" descr="A close up of a logo&#10;&#10;Description automatically generated">
            <a:extLst>
              <a:ext uri="{FF2B5EF4-FFF2-40B4-BE49-F238E27FC236}">
                <a16:creationId xmlns:a16="http://schemas.microsoft.com/office/drawing/2014/main" id="{C148A0A3-C68B-4E82-87C4-C77D2162C60D}"/>
              </a:ext>
            </a:extLst>
          </p:cNvPr>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132357" y="6120170"/>
            <a:ext cx="1059643" cy="7378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05832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2FB8-6728-493A-8E77-02B687E5CDE7}"/>
              </a:ext>
            </a:extLst>
          </p:cNvPr>
          <p:cNvSpPr>
            <a:spLocks noGrp="1"/>
          </p:cNvSpPr>
          <p:nvPr>
            <p:ph type="title"/>
          </p:nvPr>
        </p:nvSpPr>
        <p:spPr/>
        <p:txBody>
          <a:bodyPr/>
          <a:lstStyle/>
          <a:p>
            <a:r>
              <a:rPr lang="en-US" b="1" dirty="0"/>
              <a:t>God's Calls for the Church to Be Holy </a:t>
            </a:r>
            <a:endParaRPr lang="en-US" dirty="0"/>
          </a:p>
        </p:txBody>
      </p:sp>
      <p:sp>
        <p:nvSpPr>
          <p:cNvPr id="3" name="Content Placeholder 2">
            <a:extLst>
              <a:ext uri="{FF2B5EF4-FFF2-40B4-BE49-F238E27FC236}">
                <a16:creationId xmlns:a16="http://schemas.microsoft.com/office/drawing/2014/main" id="{18592A79-8995-4AE7-95AC-E93F90DD95A5}"/>
              </a:ext>
            </a:extLst>
          </p:cNvPr>
          <p:cNvSpPr>
            <a:spLocks noGrp="1"/>
          </p:cNvSpPr>
          <p:nvPr>
            <p:ph idx="1"/>
          </p:nvPr>
        </p:nvSpPr>
        <p:spPr>
          <a:xfrm>
            <a:off x="1526965" y="1396999"/>
            <a:ext cx="6966246" cy="5457825"/>
          </a:xfrm>
        </p:spPr>
        <p:txBody>
          <a:bodyPr>
            <a:normAutofit fontScale="85000" lnSpcReduction="10000"/>
          </a:bodyPr>
          <a:lstStyle/>
          <a:p>
            <a:r>
              <a:rPr lang="en-US" dirty="0"/>
              <a:t>Ephesians 1:4-7 reads, “According as </a:t>
            </a:r>
            <a:r>
              <a:rPr lang="en-US" b="1" dirty="0"/>
              <a:t>he hath chosen us in him before the foundation of the world, that we should be holy and without blame before him in love: Having predestinated us unto the adoption of children by Jesus Christ to himself,</a:t>
            </a:r>
            <a:r>
              <a:rPr lang="en-US" dirty="0"/>
              <a:t> according to the good pleasure of his will, To the praise of the glory of his grace, wherein he hath made us accepted in the beloved.  In whom we have </a:t>
            </a:r>
            <a:r>
              <a:rPr lang="en-US" b="1" dirty="0"/>
              <a:t>redemption through his blood, the forgiveness of sins</a:t>
            </a:r>
            <a:r>
              <a:rPr lang="en-US" dirty="0"/>
              <a:t>, according to the riches of his grace."</a:t>
            </a:r>
          </a:p>
          <a:p>
            <a:endParaRPr lang="en-US" dirty="0"/>
          </a:p>
        </p:txBody>
      </p:sp>
      <p:pic>
        <p:nvPicPr>
          <p:cNvPr id="7170" name="Picture 2" descr="Image result for be holy">
            <a:extLst>
              <a:ext uri="{FF2B5EF4-FFF2-40B4-BE49-F238E27FC236}">
                <a16:creationId xmlns:a16="http://schemas.microsoft.com/office/drawing/2014/main" id="{D56D134F-20EE-4DDE-9379-5FB1C2A47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070" y="2456252"/>
            <a:ext cx="3700801" cy="236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4837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B91C-283A-419A-8B85-6BD9AFA2F898}"/>
              </a:ext>
            </a:extLst>
          </p:cNvPr>
          <p:cNvSpPr>
            <a:spLocks noGrp="1"/>
          </p:cNvSpPr>
          <p:nvPr>
            <p:ph type="title"/>
          </p:nvPr>
        </p:nvSpPr>
        <p:spPr/>
        <p:txBody>
          <a:bodyPr/>
          <a:lstStyle/>
          <a:p>
            <a:r>
              <a:rPr lang="en-US" b="1" dirty="0"/>
              <a:t>God's Calls for the Church to Be Holy </a:t>
            </a:r>
            <a:endParaRPr lang="en-US" dirty="0"/>
          </a:p>
        </p:txBody>
      </p:sp>
      <p:sp>
        <p:nvSpPr>
          <p:cNvPr id="3" name="Content Placeholder 2">
            <a:extLst>
              <a:ext uri="{FF2B5EF4-FFF2-40B4-BE49-F238E27FC236}">
                <a16:creationId xmlns:a16="http://schemas.microsoft.com/office/drawing/2014/main" id="{E31D675C-4A35-4E64-BF6D-D4B137F35AD7}"/>
              </a:ext>
            </a:extLst>
          </p:cNvPr>
          <p:cNvSpPr>
            <a:spLocks noGrp="1"/>
          </p:cNvSpPr>
          <p:nvPr>
            <p:ph idx="1"/>
          </p:nvPr>
        </p:nvSpPr>
        <p:spPr>
          <a:xfrm>
            <a:off x="1433384" y="1256914"/>
            <a:ext cx="6820930" cy="5601086"/>
          </a:xfrm>
        </p:spPr>
        <p:txBody>
          <a:bodyPr>
            <a:normAutofit fontScale="77500" lnSpcReduction="20000"/>
          </a:bodyPr>
          <a:lstStyle/>
          <a:p>
            <a:r>
              <a:rPr lang="en-US" dirty="0"/>
              <a:t>This is where our study of darkness and light fits in a discussion of holiness.  </a:t>
            </a:r>
          </a:p>
          <a:p>
            <a:r>
              <a:rPr lang="en-US" dirty="0"/>
              <a:t>Christians have been called out of darkness to walk as children of light, carrying the light and being holy.  (See also 1 John 1:7-10).  </a:t>
            </a:r>
          </a:p>
          <a:p>
            <a:r>
              <a:rPr lang="en-US" dirty="0"/>
              <a:t>1 Peter 1:13-16 communicates, “Wherefore gird up the loins of your mind, be sober, and hope to the end for the grace that is to be brought unto you at the revelation of Jesus Christ; As obedient children, not fashioning yourselves according to the former lusts in your ignorance: But as he which hath called you is holy, so be ye holy in all manner of conversation; Because it is written, </a:t>
            </a:r>
            <a:r>
              <a:rPr lang="en-US" b="1" dirty="0"/>
              <a:t>Be ye holy; for I am holy</a:t>
            </a:r>
            <a:r>
              <a:rPr lang="en-US" dirty="0"/>
              <a:t>.”  </a:t>
            </a:r>
          </a:p>
          <a:p>
            <a:endParaRPr lang="en-US" dirty="0"/>
          </a:p>
        </p:txBody>
      </p:sp>
      <p:pic>
        <p:nvPicPr>
          <p:cNvPr id="8194" name="Picture 2" descr="Image result for be holy">
            <a:extLst>
              <a:ext uri="{FF2B5EF4-FFF2-40B4-BE49-F238E27FC236}">
                <a16:creationId xmlns:a16="http://schemas.microsoft.com/office/drawing/2014/main" id="{B0B09B0E-485C-4F3A-8A4D-FB2ABAB8C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789" y="2482760"/>
            <a:ext cx="3895014" cy="292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2383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8E41-1A92-47F5-99CA-AD23DD0F06B4}"/>
              </a:ext>
            </a:extLst>
          </p:cNvPr>
          <p:cNvSpPr>
            <a:spLocks noGrp="1"/>
          </p:cNvSpPr>
          <p:nvPr>
            <p:ph type="title"/>
          </p:nvPr>
        </p:nvSpPr>
        <p:spPr/>
        <p:txBody>
          <a:bodyPr/>
          <a:lstStyle/>
          <a:p>
            <a:r>
              <a:rPr lang="en-US" b="1" dirty="0"/>
              <a:t>God's Calls for the Church to Be Holy </a:t>
            </a:r>
            <a:endParaRPr lang="en-US" dirty="0"/>
          </a:p>
        </p:txBody>
      </p:sp>
      <p:sp>
        <p:nvSpPr>
          <p:cNvPr id="3" name="Content Placeholder 2">
            <a:extLst>
              <a:ext uri="{FF2B5EF4-FFF2-40B4-BE49-F238E27FC236}">
                <a16:creationId xmlns:a16="http://schemas.microsoft.com/office/drawing/2014/main" id="{D8482328-6C7C-4311-BECC-D55543ABF911}"/>
              </a:ext>
            </a:extLst>
          </p:cNvPr>
          <p:cNvSpPr>
            <a:spLocks noGrp="1"/>
          </p:cNvSpPr>
          <p:nvPr>
            <p:ph idx="1"/>
          </p:nvPr>
        </p:nvSpPr>
        <p:spPr/>
        <p:txBody>
          <a:bodyPr>
            <a:normAutofit lnSpcReduction="10000"/>
          </a:bodyPr>
          <a:lstStyle/>
          <a:p>
            <a:r>
              <a:rPr lang="en-US" dirty="0"/>
              <a:t>2 Peter 2:3-4 further notes that children of the Light become partakers of the divine nature.  "According as his divine power hath given unto us all things that </a:t>
            </a:r>
            <a:r>
              <a:rPr lang="en-US" i="1" dirty="0"/>
              <a:t>pertain</a:t>
            </a:r>
            <a:r>
              <a:rPr lang="en-US" dirty="0"/>
              <a:t> unto </a:t>
            </a:r>
            <a:r>
              <a:rPr lang="en-US" b="1" dirty="0"/>
              <a:t>life and godliness</a:t>
            </a:r>
            <a:r>
              <a:rPr lang="en-US" dirty="0"/>
              <a:t>, through the knowledge of him that hath called us to </a:t>
            </a:r>
            <a:r>
              <a:rPr lang="en-US" b="1" dirty="0"/>
              <a:t>glory and virtue</a:t>
            </a:r>
            <a:r>
              <a:rPr lang="en-US" dirty="0"/>
              <a:t>: Whereby are given unto us </a:t>
            </a:r>
            <a:r>
              <a:rPr lang="en-US" b="1" dirty="0"/>
              <a:t>exceeding great and precious promises</a:t>
            </a:r>
            <a:r>
              <a:rPr lang="en-US" dirty="0"/>
              <a:t>: that by these ye might be </a:t>
            </a:r>
            <a:r>
              <a:rPr lang="en-US" b="1" dirty="0"/>
              <a:t>partakers of the divine nature</a:t>
            </a:r>
            <a:r>
              <a:rPr lang="en-US" dirty="0"/>
              <a:t>, having </a:t>
            </a:r>
            <a:r>
              <a:rPr lang="en-US" b="1" dirty="0"/>
              <a:t>escaped the corruption that is in the world through lust</a:t>
            </a:r>
            <a:r>
              <a:rPr lang="en-US" dirty="0"/>
              <a:t>."</a:t>
            </a:r>
          </a:p>
          <a:p>
            <a:endParaRPr lang="en-US" dirty="0"/>
          </a:p>
        </p:txBody>
      </p:sp>
    </p:spTree>
    <p:extLst>
      <p:ext uri="{BB962C8B-B14F-4D97-AF65-F5344CB8AC3E}">
        <p14:creationId xmlns:p14="http://schemas.microsoft.com/office/powerpoint/2010/main" val="3992465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7BA5-E58E-4462-BF28-D17276127186}"/>
              </a:ext>
            </a:extLst>
          </p:cNvPr>
          <p:cNvSpPr>
            <a:spLocks noGrp="1"/>
          </p:cNvSpPr>
          <p:nvPr>
            <p:ph type="title"/>
          </p:nvPr>
        </p:nvSpPr>
        <p:spPr>
          <a:xfrm>
            <a:off x="1914144" y="2060"/>
            <a:ext cx="9997440" cy="1143000"/>
          </a:xfrm>
        </p:spPr>
        <p:txBody>
          <a:bodyPr/>
          <a:lstStyle/>
          <a:p>
            <a:r>
              <a:rPr lang="en-US" b="1" dirty="0"/>
              <a:t>God's Calls for the Church to Be Holy </a:t>
            </a:r>
            <a:endParaRPr lang="en-US" dirty="0"/>
          </a:p>
        </p:txBody>
      </p:sp>
      <p:sp>
        <p:nvSpPr>
          <p:cNvPr id="3" name="Content Placeholder 2">
            <a:extLst>
              <a:ext uri="{FF2B5EF4-FFF2-40B4-BE49-F238E27FC236}">
                <a16:creationId xmlns:a16="http://schemas.microsoft.com/office/drawing/2014/main" id="{2443D6A9-27E6-4F85-BDF0-0228B7EED171}"/>
              </a:ext>
            </a:extLst>
          </p:cNvPr>
          <p:cNvSpPr>
            <a:spLocks noGrp="1"/>
          </p:cNvSpPr>
          <p:nvPr>
            <p:ph idx="1"/>
          </p:nvPr>
        </p:nvSpPr>
        <p:spPr>
          <a:xfrm>
            <a:off x="1433383" y="988541"/>
            <a:ext cx="10478201" cy="5531708"/>
          </a:xfrm>
        </p:spPr>
        <p:txBody>
          <a:bodyPr>
            <a:noAutofit/>
          </a:bodyPr>
          <a:lstStyle/>
          <a:p>
            <a:r>
              <a:rPr lang="en-US" sz="2400" dirty="0"/>
              <a:t>The Hebrews writer in 10:19-22 teaches, "Having therefore, brethren, boldness to enter into the holiest by the blood of Jesus, By a new and living way, which he hath </a:t>
            </a:r>
            <a:r>
              <a:rPr lang="en-US" sz="2400" b="1" dirty="0"/>
              <a:t>consecrated</a:t>
            </a:r>
            <a:r>
              <a:rPr lang="en-US" sz="2400" dirty="0"/>
              <a:t> for us, through the veil, that is to say, his flesh; And </a:t>
            </a:r>
            <a:r>
              <a:rPr lang="en-US" sz="2400" i="1" dirty="0"/>
              <a:t>having</a:t>
            </a:r>
            <a:r>
              <a:rPr lang="en-US" sz="2400" dirty="0"/>
              <a:t> an high priest over the house of God; Let us draw near with a true heart in full assurance of faith, having our hearts sprinkled from an evil conscience, and our bodies washed with pure water."  </a:t>
            </a:r>
          </a:p>
          <a:p>
            <a:r>
              <a:rPr lang="en-US" sz="2400" dirty="0"/>
              <a:t>The point is Christians are made holy in Jesus Christ!  Children of Light are called to a life of holiness, out of darkness.  </a:t>
            </a:r>
          </a:p>
          <a:p>
            <a:r>
              <a:rPr lang="en-US" sz="2400" dirty="0"/>
              <a:t>2 Corinthians 7:1 reads, "Having therefore these </a:t>
            </a:r>
            <a:r>
              <a:rPr lang="en-US" sz="2400" b="1" dirty="0"/>
              <a:t>promises</a:t>
            </a:r>
            <a:r>
              <a:rPr lang="en-US" sz="2400" dirty="0"/>
              <a:t>, dearly beloved, let us </a:t>
            </a:r>
            <a:r>
              <a:rPr lang="en-US" sz="2400" b="1" dirty="0"/>
              <a:t>cleanse ourselves</a:t>
            </a:r>
            <a:r>
              <a:rPr lang="en-US" sz="2400" u="sng" dirty="0"/>
              <a:t> </a:t>
            </a:r>
            <a:r>
              <a:rPr lang="en-US" sz="2400" dirty="0"/>
              <a:t>from all filthiness of the flesh and spirit, </a:t>
            </a:r>
            <a:r>
              <a:rPr lang="en-US" sz="2400" b="1" dirty="0"/>
              <a:t>perfecting</a:t>
            </a:r>
            <a:r>
              <a:rPr lang="en-US" sz="2400" u="sng" dirty="0"/>
              <a:t> </a:t>
            </a:r>
            <a:r>
              <a:rPr lang="en-US" sz="2400" b="1" dirty="0"/>
              <a:t>holiness</a:t>
            </a:r>
            <a:r>
              <a:rPr lang="en-US" sz="2400" dirty="0"/>
              <a:t> in the fear of God."  The ESV translates the text, "Since we have these </a:t>
            </a:r>
            <a:r>
              <a:rPr lang="en-US" sz="2400" b="1" dirty="0"/>
              <a:t>promises</a:t>
            </a:r>
            <a:r>
              <a:rPr lang="en-US" sz="2400" dirty="0"/>
              <a:t>, beloved, let us </a:t>
            </a:r>
            <a:r>
              <a:rPr lang="en-US" sz="2400" b="1" dirty="0"/>
              <a:t>cleanse ourselves</a:t>
            </a:r>
            <a:r>
              <a:rPr lang="en-US" sz="2400" dirty="0"/>
              <a:t> from every defilement of body and spirit, bringing </a:t>
            </a:r>
            <a:r>
              <a:rPr lang="en-US" sz="2400" b="1" dirty="0"/>
              <a:t>holiness to completion</a:t>
            </a:r>
            <a:r>
              <a:rPr lang="en-US" sz="2400" dirty="0"/>
              <a:t> in the fear of God."  </a:t>
            </a:r>
          </a:p>
          <a:p>
            <a:endParaRPr lang="en-US" sz="2400" dirty="0"/>
          </a:p>
        </p:txBody>
      </p:sp>
    </p:spTree>
    <p:extLst>
      <p:ext uri="{BB962C8B-B14F-4D97-AF65-F5344CB8AC3E}">
        <p14:creationId xmlns:p14="http://schemas.microsoft.com/office/powerpoint/2010/main" val="23788386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8289-40CA-426F-9582-E2F828ABE395}"/>
              </a:ext>
            </a:extLst>
          </p:cNvPr>
          <p:cNvSpPr>
            <a:spLocks noGrp="1"/>
          </p:cNvSpPr>
          <p:nvPr>
            <p:ph type="title"/>
          </p:nvPr>
        </p:nvSpPr>
        <p:spPr>
          <a:xfrm>
            <a:off x="1819073" y="274638"/>
            <a:ext cx="10092512" cy="1143000"/>
          </a:xfrm>
        </p:spPr>
        <p:txBody>
          <a:bodyPr>
            <a:normAutofit/>
          </a:bodyPr>
          <a:lstStyle/>
          <a:p>
            <a:r>
              <a:rPr lang="en-US" b="1" dirty="0"/>
              <a:t>God's Calls for the Church to Be Holy </a:t>
            </a:r>
            <a:endParaRPr lang="en-US" dirty="0"/>
          </a:p>
        </p:txBody>
      </p:sp>
      <p:sp>
        <p:nvSpPr>
          <p:cNvPr id="3" name="Content Placeholder 2">
            <a:extLst>
              <a:ext uri="{FF2B5EF4-FFF2-40B4-BE49-F238E27FC236}">
                <a16:creationId xmlns:a16="http://schemas.microsoft.com/office/drawing/2014/main" id="{370957CB-69CD-42F5-B956-B299BA879B5C}"/>
              </a:ext>
            </a:extLst>
          </p:cNvPr>
          <p:cNvSpPr>
            <a:spLocks noGrp="1"/>
          </p:cNvSpPr>
          <p:nvPr>
            <p:ph idx="1"/>
          </p:nvPr>
        </p:nvSpPr>
        <p:spPr>
          <a:xfrm>
            <a:off x="2684834" y="1417638"/>
            <a:ext cx="9426103" cy="5398851"/>
          </a:xfrm>
        </p:spPr>
        <p:txBody>
          <a:bodyPr>
            <a:normAutofit fontScale="85000" lnSpcReduction="20000"/>
          </a:bodyPr>
          <a:lstStyle/>
          <a:p>
            <a:r>
              <a:rPr lang="en-US" dirty="0"/>
              <a:t>Clearly because of God's revulsion to sin (holiness), </a:t>
            </a:r>
          </a:p>
          <a:p>
            <a:r>
              <a:rPr lang="en-US" dirty="0"/>
              <a:t>Christians must be sanctified.  </a:t>
            </a:r>
          </a:p>
          <a:p>
            <a:r>
              <a:rPr lang="en-US" dirty="0"/>
              <a:t>1 Thessalonians 4:3-8 explains, "For this is the will of God, </a:t>
            </a:r>
            <a:r>
              <a:rPr lang="en-US" i="1" dirty="0"/>
              <a:t>even</a:t>
            </a:r>
            <a:r>
              <a:rPr lang="en-US" dirty="0"/>
              <a:t> your sanctification, that ye should abstain from fornication: That every one of you should know how to possess his vessel in sanctification and </a:t>
            </a:r>
            <a:r>
              <a:rPr lang="en-US" dirty="0" err="1"/>
              <a:t>honour</a:t>
            </a:r>
            <a:r>
              <a:rPr lang="en-US" dirty="0"/>
              <a:t>; Not in the lust of concupiscence, even as the Gentiles which know not God: That no </a:t>
            </a:r>
            <a:r>
              <a:rPr lang="en-US" i="1" dirty="0"/>
              <a:t>man</a:t>
            </a:r>
            <a:r>
              <a:rPr lang="en-US" dirty="0"/>
              <a:t> go beyond and defraud his brother in </a:t>
            </a:r>
            <a:r>
              <a:rPr lang="en-US" i="1" dirty="0"/>
              <a:t>any</a:t>
            </a:r>
            <a:r>
              <a:rPr lang="en-US" dirty="0"/>
              <a:t> matter: because that the Lord </a:t>
            </a:r>
            <a:r>
              <a:rPr lang="en-US" i="1" dirty="0"/>
              <a:t>is</a:t>
            </a:r>
            <a:r>
              <a:rPr lang="en-US" dirty="0"/>
              <a:t> the avenger of all such, as we also have forewarned you and testified. </a:t>
            </a:r>
            <a:r>
              <a:rPr lang="en-US" b="1" dirty="0"/>
              <a:t>For God hath not called us unto uncleanness, but unto holiness</a:t>
            </a:r>
            <a:r>
              <a:rPr lang="en-US" dirty="0"/>
              <a:t>.  He therefore that </a:t>
            </a:r>
            <a:r>
              <a:rPr lang="en-US" dirty="0" err="1"/>
              <a:t>despiseth</a:t>
            </a:r>
            <a:r>
              <a:rPr lang="en-US" dirty="0"/>
              <a:t>, </a:t>
            </a:r>
            <a:r>
              <a:rPr lang="en-US" dirty="0" err="1"/>
              <a:t>despiseth</a:t>
            </a:r>
            <a:r>
              <a:rPr lang="en-US" dirty="0"/>
              <a:t> not man, but God, who hath also given unto us his holy Spirit."   </a:t>
            </a:r>
          </a:p>
          <a:p>
            <a:endParaRPr lang="en-US" dirty="0"/>
          </a:p>
        </p:txBody>
      </p:sp>
      <p:pic>
        <p:nvPicPr>
          <p:cNvPr id="9218" name="Picture 2" descr="Image result for be holy">
            <a:extLst>
              <a:ext uri="{FF2B5EF4-FFF2-40B4-BE49-F238E27FC236}">
                <a16:creationId xmlns:a16="http://schemas.microsoft.com/office/drawing/2014/main" id="{0C8031D1-CFD7-4527-87A4-59803AC26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1" y="3057085"/>
            <a:ext cx="3177702" cy="238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59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83E9-FC51-4905-8483-5DD1B4B67AB2}"/>
              </a:ext>
            </a:extLst>
          </p:cNvPr>
          <p:cNvSpPr>
            <a:spLocks noGrp="1"/>
          </p:cNvSpPr>
          <p:nvPr>
            <p:ph type="title"/>
          </p:nvPr>
        </p:nvSpPr>
        <p:spPr/>
        <p:txBody>
          <a:bodyPr/>
          <a:lstStyle/>
          <a:p>
            <a:r>
              <a:rPr lang="en-US" b="1" dirty="0"/>
              <a:t>God's Calls for the Church to Be Holy </a:t>
            </a:r>
            <a:endParaRPr lang="en-US" dirty="0"/>
          </a:p>
        </p:txBody>
      </p:sp>
      <p:sp>
        <p:nvSpPr>
          <p:cNvPr id="3" name="Content Placeholder 2">
            <a:extLst>
              <a:ext uri="{FF2B5EF4-FFF2-40B4-BE49-F238E27FC236}">
                <a16:creationId xmlns:a16="http://schemas.microsoft.com/office/drawing/2014/main" id="{27742C5F-0E62-46D1-A74C-FFC6440B27A7}"/>
              </a:ext>
            </a:extLst>
          </p:cNvPr>
          <p:cNvSpPr>
            <a:spLocks noGrp="1"/>
          </p:cNvSpPr>
          <p:nvPr>
            <p:ph idx="1"/>
          </p:nvPr>
        </p:nvSpPr>
        <p:spPr>
          <a:xfrm>
            <a:off x="1474573" y="1274804"/>
            <a:ext cx="10717427" cy="5583196"/>
          </a:xfrm>
        </p:spPr>
        <p:txBody>
          <a:bodyPr>
            <a:normAutofit fontScale="77500" lnSpcReduction="20000"/>
          </a:bodyPr>
          <a:lstStyle/>
          <a:p>
            <a:r>
              <a:rPr lang="en-US" b="1" dirty="0"/>
              <a:t>Holiness makes a difference in how we live our daily lives.  </a:t>
            </a:r>
          </a:p>
          <a:p>
            <a:r>
              <a:rPr lang="en-US" b="1" dirty="0"/>
              <a:t>God sees our sins.  </a:t>
            </a:r>
          </a:p>
          <a:p>
            <a:r>
              <a:rPr lang="en-US" b="1" dirty="0"/>
              <a:t>Sin separates us from God.  </a:t>
            </a:r>
          </a:p>
          <a:p>
            <a:r>
              <a:rPr lang="en-US" b="1" dirty="0"/>
              <a:t>God expects us to practice self-control and put away sin and uncleanliness.  </a:t>
            </a:r>
          </a:p>
          <a:p>
            <a:r>
              <a:rPr lang="en-US" b="1" dirty="0"/>
              <a:t>God expects us to transform to offer a living and holy sacrifice that is acceptable through Christ with our lives (Rom 12:1-2).  </a:t>
            </a:r>
          </a:p>
          <a:p>
            <a:r>
              <a:rPr lang="en-US" b="1" dirty="0"/>
              <a:t>God calls us to be holy as He is holy.  </a:t>
            </a:r>
          </a:p>
          <a:p>
            <a:r>
              <a:rPr lang="en-US" b="1" dirty="0"/>
              <a:t>Living holy as Christ did begins with opening our thinking to truth and continues with an ongoing renewal process from God’s word.  </a:t>
            </a:r>
          </a:p>
          <a:p>
            <a:r>
              <a:rPr lang="en-US" b="1" dirty="0"/>
              <a:t>Christians are renewed in study, meditation, prayer, and penitence.  </a:t>
            </a:r>
          </a:p>
          <a:p>
            <a:r>
              <a:rPr lang="en-US" b="1" dirty="0"/>
              <a:t>To be partakers of God’s holiness, Christians must start with humility. (See also Rom 12:3; Eph 4:1-3; Phil 2:3-4; Col 3:12-13; 1 Pet5:5; and Acts 20:18-19).</a:t>
            </a:r>
          </a:p>
          <a:p>
            <a:endParaRPr lang="en-US" b="1" dirty="0"/>
          </a:p>
        </p:txBody>
      </p:sp>
    </p:spTree>
    <p:extLst>
      <p:ext uri="{BB962C8B-B14F-4D97-AF65-F5344CB8AC3E}">
        <p14:creationId xmlns:p14="http://schemas.microsoft.com/office/powerpoint/2010/main" val="27313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11C4-8C43-4C0D-8B92-78184407ADE5}"/>
              </a:ext>
            </a:extLst>
          </p:cNvPr>
          <p:cNvSpPr>
            <a:spLocks noGrp="1"/>
          </p:cNvSpPr>
          <p:nvPr>
            <p:ph type="title"/>
          </p:nvPr>
        </p:nvSpPr>
        <p:spPr/>
        <p:txBody>
          <a:bodyPr>
            <a:normAutofit/>
          </a:bodyPr>
          <a:lstStyle/>
          <a:p>
            <a:r>
              <a:rPr lang="en-US" b="1" dirty="0"/>
              <a:t>Conclusion</a:t>
            </a:r>
            <a:endParaRPr lang="en-US" dirty="0"/>
          </a:p>
        </p:txBody>
      </p:sp>
      <p:sp>
        <p:nvSpPr>
          <p:cNvPr id="3" name="Content Placeholder 2">
            <a:extLst>
              <a:ext uri="{FF2B5EF4-FFF2-40B4-BE49-F238E27FC236}">
                <a16:creationId xmlns:a16="http://schemas.microsoft.com/office/drawing/2014/main" id="{CAA7CBD2-9F37-41E5-9C19-FB50B7CBF053}"/>
              </a:ext>
            </a:extLst>
          </p:cNvPr>
          <p:cNvSpPr>
            <a:spLocks noGrp="1"/>
          </p:cNvSpPr>
          <p:nvPr>
            <p:ph idx="1"/>
          </p:nvPr>
        </p:nvSpPr>
        <p:spPr/>
        <p:txBody>
          <a:bodyPr>
            <a:normAutofit/>
          </a:bodyPr>
          <a:lstStyle/>
          <a:p>
            <a:r>
              <a:rPr lang="en-US" sz="3600" b="1" dirty="0"/>
              <a:t>God is holy, holy, holy!  </a:t>
            </a:r>
          </a:p>
          <a:p>
            <a:r>
              <a:rPr lang="en-US" sz="3600" b="1" dirty="0"/>
              <a:t>God is unique, separate, sacred, and physically unapproachable.  </a:t>
            </a:r>
          </a:p>
          <a:p>
            <a:r>
              <a:rPr lang="en-US" sz="3600" b="1" dirty="0"/>
              <a:t>His holiness should humble us, cause us to have reverence and awe in our worship and prayer, and impact our daily walk in His light.  </a:t>
            </a:r>
          </a:p>
          <a:p>
            <a:r>
              <a:rPr lang="en-US" sz="3600" b="1" dirty="0"/>
              <a:t>Further, God is absolute moral perfection.  </a:t>
            </a:r>
          </a:p>
          <a:p>
            <a:endParaRPr lang="en-US" sz="3600" b="1" dirty="0"/>
          </a:p>
        </p:txBody>
      </p:sp>
      <p:pic>
        <p:nvPicPr>
          <p:cNvPr id="5" name="Picture 4" descr="A close up of a logo&#10;&#10;Description automatically generated">
            <a:extLst>
              <a:ext uri="{FF2B5EF4-FFF2-40B4-BE49-F238E27FC236}">
                <a16:creationId xmlns:a16="http://schemas.microsoft.com/office/drawing/2014/main" id="{4A58D5B7-DF5D-4958-928E-4CC46887308D}"/>
              </a:ext>
            </a:extLst>
          </p:cNvPr>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1132357" y="6120170"/>
            <a:ext cx="1059643" cy="7378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47104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9AC5-C6EC-4AE0-BAC1-E7D091D1E674}"/>
              </a:ext>
            </a:extLst>
          </p:cNvPr>
          <p:cNvSpPr>
            <a:spLocks noGrp="1"/>
          </p:cNvSpPr>
          <p:nvPr>
            <p:ph type="title"/>
          </p:nvPr>
        </p:nvSpPr>
        <p:spPr>
          <a:xfrm>
            <a:off x="1914144" y="0"/>
            <a:ext cx="9997440" cy="114300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F24A312A-434E-4829-88E7-33683E6B8BF1}"/>
              </a:ext>
            </a:extLst>
          </p:cNvPr>
          <p:cNvSpPr>
            <a:spLocks noGrp="1"/>
          </p:cNvSpPr>
          <p:nvPr>
            <p:ph idx="1"/>
          </p:nvPr>
        </p:nvSpPr>
        <p:spPr>
          <a:xfrm>
            <a:off x="1846049" y="1123765"/>
            <a:ext cx="6383550" cy="5135562"/>
          </a:xfrm>
        </p:spPr>
        <p:txBody>
          <a:bodyPr/>
          <a:lstStyle/>
          <a:p>
            <a:r>
              <a:rPr lang="en-US" b="1" dirty="0"/>
              <a:t>God is opposed to sin because He is holy.  </a:t>
            </a:r>
          </a:p>
          <a:p>
            <a:r>
              <a:rPr lang="en-US" b="1" dirty="0"/>
              <a:t>Sin separates us from God, bringing His wrath.  </a:t>
            </a:r>
          </a:p>
          <a:p>
            <a:r>
              <a:rPr lang="en-US" b="1" dirty="0"/>
              <a:t>However, we are called to be holy as partakers of the divine nature, to put away former lusts, to carry the true light of Christ to the lost as we walk in the light.  </a:t>
            </a:r>
          </a:p>
          <a:p>
            <a:endParaRPr lang="en-US" b="1" dirty="0"/>
          </a:p>
        </p:txBody>
      </p:sp>
      <p:pic>
        <p:nvPicPr>
          <p:cNvPr id="4" name="Picture 2" descr="Image result for be holy">
            <a:extLst>
              <a:ext uri="{FF2B5EF4-FFF2-40B4-BE49-F238E27FC236}">
                <a16:creationId xmlns:a16="http://schemas.microsoft.com/office/drawing/2014/main" id="{0A7E44A6-2499-437D-88AE-8829C8CA1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538" y="1123765"/>
            <a:ext cx="3583665" cy="49209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136906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14144" y="0"/>
            <a:ext cx="9997440" cy="1143000"/>
          </a:xfrm>
        </p:spPr>
        <p:txBody>
          <a:bodyPr/>
          <a:lstStyle/>
          <a:p>
            <a:r>
              <a:rPr lang="en-US" b="1" dirty="0"/>
              <a:t>Introduction</a:t>
            </a:r>
          </a:p>
        </p:txBody>
      </p:sp>
      <p:sp>
        <p:nvSpPr>
          <p:cNvPr id="14" name="Content Placeholder 13"/>
          <p:cNvSpPr>
            <a:spLocks noGrp="1"/>
          </p:cNvSpPr>
          <p:nvPr>
            <p:ph idx="1"/>
          </p:nvPr>
        </p:nvSpPr>
        <p:spPr>
          <a:xfrm>
            <a:off x="1719618" y="1143000"/>
            <a:ext cx="10191966" cy="5715000"/>
          </a:xfrm>
        </p:spPr>
        <p:txBody>
          <a:bodyPr>
            <a:normAutofit fontScale="77500" lnSpcReduction="20000"/>
          </a:bodyPr>
          <a:lstStyle/>
          <a:p>
            <a:r>
              <a:rPr lang="en-US" b="1" dirty="0"/>
              <a:t>“And one cried to another and said: “Holy, holy, holy is the Lord of hosts; The whole earth is full of His glory!” (Isa 6:3).</a:t>
            </a:r>
          </a:p>
          <a:p>
            <a:r>
              <a:rPr lang="en-US" b="1" dirty="0"/>
              <a:t>“The four living creatures, each having six wings, were full of eyes around and within.  And they do not rest day or night, saying: “Holy, holy, holy, Lord God Almighty, Who was and is and is to come!” (Rev 4:8)</a:t>
            </a:r>
          </a:p>
          <a:p>
            <a:r>
              <a:rPr lang="en-US" b="1" dirty="0"/>
              <a:t>God is the creator.  God is eternal.  God is immutable and unchanging.  God is trustworthy.  God is above human ways.  God is just.  God is omnipotent and omniscient.  However, the first four characteristics many name to describe God are love, righteous, light, and holy.  Holy is His permeating and transcendent quality. It encompasses everything.  Holiness encompasses God’s divine nature, including his various attributes such as love, righteousness, and light.  </a:t>
            </a:r>
          </a:p>
          <a:p>
            <a:r>
              <a:rPr lang="en-US" b="1" dirty="0"/>
              <a:t>Psalm 43:3 expresses it this way: “O send out thy light and thy truth: let them lead me; let them bring me unto thy holy hill, and to thy tabernacles.”</a:t>
            </a:r>
          </a:p>
        </p:txBody>
      </p:sp>
    </p:spTree>
    <p:extLst>
      <p:ext uri="{BB962C8B-B14F-4D97-AF65-F5344CB8AC3E}">
        <p14:creationId xmlns:p14="http://schemas.microsoft.com/office/powerpoint/2010/main" val="8819568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ECA0-2DFC-494D-B695-82EF9F5DF558}"/>
              </a:ext>
            </a:extLst>
          </p:cNvPr>
          <p:cNvSpPr>
            <a:spLocks noGrp="1"/>
          </p:cNvSpPr>
          <p:nvPr>
            <p:ph type="title"/>
          </p:nvPr>
        </p:nvSpPr>
        <p:spPr/>
        <p:txBody>
          <a:bodyPr>
            <a:normAutofit/>
          </a:bodyPr>
          <a:lstStyle/>
          <a:p>
            <a:r>
              <a:rPr lang="en-US" b="1" dirty="0"/>
              <a:t>Defining Holy</a:t>
            </a:r>
            <a:endParaRPr lang="en-US" dirty="0"/>
          </a:p>
        </p:txBody>
      </p:sp>
      <p:sp>
        <p:nvSpPr>
          <p:cNvPr id="3" name="Content Placeholder 2">
            <a:extLst>
              <a:ext uri="{FF2B5EF4-FFF2-40B4-BE49-F238E27FC236}">
                <a16:creationId xmlns:a16="http://schemas.microsoft.com/office/drawing/2014/main" id="{886F2455-3635-471E-BAAF-98F255D764E1}"/>
              </a:ext>
            </a:extLst>
          </p:cNvPr>
          <p:cNvSpPr>
            <a:spLocks noGrp="1"/>
          </p:cNvSpPr>
          <p:nvPr>
            <p:ph idx="1"/>
          </p:nvPr>
        </p:nvSpPr>
        <p:spPr>
          <a:xfrm>
            <a:off x="1914144" y="1447799"/>
            <a:ext cx="9997440" cy="5553501"/>
          </a:xfrm>
        </p:spPr>
        <p:txBody>
          <a:bodyPr>
            <a:normAutofit fontScale="92500" lnSpcReduction="20000"/>
          </a:bodyPr>
          <a:lstStyle/>
          <a:p>
            <a:r>
              <a:rPr lang="en-US" b="1" dirty="0"/>
              <a:t>Holy has two ideas when defining it.  </a:t>
            </a:r>
          </a:p>
          <a:p>
            <a:r>
              <a:rPr lang="en-US" b="1" dirty="0"/>
              <a:t>The first is set apart from sin.  Our Holy God is completely separated from sin!  This idea is on the word </a:t>
            </a:r>
            <a:r>
              <a:rPr lang="en-US" b="1" i="1" dirty="0" err="1"/>
              <a:t>hagios</a:t>
            </a:r>
            <a:r>
              <a:rPr lang="en-US" b="1" dirty="0"/>
              <a:t>.  God and all that He does are the total opposite of Satan and all that he does.  (Jam 1:17; Tit 1:2; 1 John 1:5; </a:t>
            </a:r>
            <a:r>
              <a:rPr lang="en-US" b="1" dirty="0" err="1"/>
              <a:t>Hab</a:t>
            </a:r>
            <a:r>
              <a:rPr lang="en-US" b="1" dirty="0"/>
              <a:t> 1:12-13; Isa 6:1-7).  </a:t>
            </a:r>
          </a:p>
          <a:p>
            <a:r>
              <a:rPr lang="en-US" b="1" dirty="0"/>
              <a:t>The second definition of “holy” refers to “a unique character that causes the reaction of reverence/honor.” (Moses at the burning bush; </a:t>
            </a:r>
            <a:r>
              <a:rPr lang="en-US" b="1" dirty="0" err="1"/>
              <a:t>Exod</a:t>
            </a:r>
            <a:r>
              <a:rPr lang="en-US" b="1" dirty="0"/>
              <a:t> 3:1-6).  </a:t>
            </a:r>
          </a:p>
          <a:p>
            <a:r>
              <a:rPr lang="en-US" b="1" dirty="0"/>
              <a:t>God is honored in everything He does.  (Sin destroyed [John 1:29]; Purchasing the church [Acts 20:28]; 1 Pet 2:9).</a:t>
            </a:r>
          </a:p>
          <a:p>
            <a:endParaRPr lang="en-US" b="1" dirty="0"/>
          </a:p>
        </p:txBody>
      </p:sp>
    </p:spTree>
    <p:extLst>
      <p:ext uri="{BB962C8B-B14F-4D97-AF65-F5344CB8AC3E}">
        <p14:creationId xmlns:p14="http://schemas.microsoft.com/office/powerpoint/2010/main" val="21658432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459E-47C2-446B-8F7F-B291C3F73D62}"/>
              </a:ext>
            </a:extLst>
          </p:cNvPr>
          <p:cNvSpPr>
            <a:spLocks noGrp="1"/>
          </p:cNvSpPr>
          <p:nvPr>
            <p:ph type="title"/>
          </p:nvPr>
        </p:nvSpPr>
        <p:spPr/>
        <p:txBody>
          <a:bodyPr>
            <a:normAutofit/>
          </a:bodyPr>
          <a:lstStyle/>
          <a:p>
            <a:r>
              <a:rPr lang="en-US" b="1" dirty="0"/>
              <a:t>God is Holy</a:t>
            </a:r>
            <a:endParaRPr lang="en-US" dirty="0"/>
          </a:p>
        </p:txBody>
      </p:sp>
      <p:sp>
        <p:nvSpPr>
          <p:cNvPr id="3" name="Content Placeholder 2">
            <a:extLst>
              <a:ext uri="{FF2B5EF4-FFF2-40B4-BE49-F238E27FC236}">
                <a16:creationId xmlns:a16="http://schemas.microsoft.com/office/drawing/2014/main" id="{510C8B5C-16D0-42D0-8192-F4A32559FBC9}"/>
              </a:ext>
            </a:extLst>
          </p:cNvPr>
          <p:cNvSpPr>
            <a:spLocks noGrp="1"/>
          </p:cNvSpPr>
          <p:nvPr>
            <p:ph idx="1"/>
          </p:nvPr>
        </p:nvSpPr>
        <p:spPr/>
        <p:txBody>
          <a:bodyPr>
            <a:normAutofit/>
          </a:bodyPr>
          <a:lstStyle/>
          <a:p>
            <a:r>
              <a:rPr lang="en-US" b="1" dirty="0"/>
              <a:t>God is holy.  </a:t>
            </a:r>
          </a:p>
          <a:p>
            <a:r>
              <a:rPr lang="en-US" b="1" dirty="0"/>
              <a:t>His heavenly dwelling is “holy” (</a:t>
            </a:r>
            <a:r>
              <a:rPr lang="en-US" b="1" dirty="0" err="1"/>
              <a:t>Deut</a:t>
            </a:r>
            <a:r>
              <a:rPr lang="en-US" b="1" dirty="0"/>
              <a:t> 26:15).  </a:t>
            </a:r>
          </a:p>
          <a:p>
            <a:r>
              <a:rPr lang="en-US" b="1" dirty="0"/>
              <a:t>His throne is “holy” (Psalm47:8).  </a:t>
            </a:r>
          </a:p>
          <a:p>
            <a:r>
              <a:rPr lang="en-US" b="1" dirty="0"/>
              <a:t>His name Is “holy” (Matt 6:9).  </a:t>
            </a:r>
          </a:p>
          <a:p>
            <a:r>
              <a:rPr lang="en-US" b="1" dirty="0"/>
              <a:t>His Power is “holy” (Isa 52:10).  </a:t>
            </a:r>
          </a:p>
          <a:p>
            <a:r>
              <a:rPr lang="en-US" b="1" dirty="0"/>
              <a:t>All His ways are “holy."</a:t>
            </a:r>
          </a:p>
        </p:txBody>
      </p:sp>
    </p:spTree>
    <p:extLst>
      <p:ext uri="{BB962C8B-B14F-4D97-AF65-F5344CB8AC3E}">
        <p14:creationId xmlns:p14="http://schemas.microsoft.com/office/powerpoint/2010/main" val="6197906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7C70-2BBB-4041-B1CD-ECC9B81A4E69}"/>
              </a:ext>
            </a:extLst>
          </p:cNvPr>
          <p:cNvSpPr>
            <a:spLocks noGrp="1"/>
          </p:cNvSpPr>
          <p:nvPr>
            <p:ph type="title"/>
          </p:nvPr>
        </p:nvSpPr>
        <p:spPr/>
        <p:txBody>
          <a:bodyPr/>
          <a:lstStyle/>
          <a:p>
            <a:r>
              <a:rPr lang="en-US" b="1" dirty="0"/>
              <a:t>God is Holy</a:t>
            </a:r>
            <a:endParaRPr lang="en-US" dirty="0"/>
          </a:p>
        </p:txBody>
      </p:sp>
      <p:sp>
        <p:nvSpPr>
          <p:cNvPr id="3" name="Content Placeholder 2">
            <a:extLst>
              <a:ext uri="{FF2B5EF4-FFF2-40B4-BE49-F238E27FC236}">
                <a16:creationId xmlns:a16="http://schemas.microsoft.com/office/drawing/2014/main" id="{AD94A0F9-A72B-4323-98C5-F6DED2366D07}"/>
              </a:ext>
            </a:extLst>
          </p:cNvPr>
          <p:cNvSpPr>
            <a:spLocks noGrp="1"/>
          </p:cNvSpPr>
          <p:nvPr>
            <p:ph idx="1"/>
          </p:nvPr>
        </p:nvSpPr>
        <p:spPr>
          <a:xfrm>
            <a:off x="1774209" y="1447800"/>
            <a:ext cx="10137375" cy="5410200"/>
          </a:xfrm>
        </p:spPr>
        <p:txBody>
          <a:bodyPr>
            <a:normAutofit lnSpcReduction="10000"/>
          </a:bodyPr>
          <a:lstStyle/>
          <a:p>
            <a:r>
              <a:rPr lang="en-US" b="1" dirty="0"/>
              <a:t>This is best seen in the crescendo of Revelation 4:1-11.  For God to be holy is for Him to be holy in relation to every aspect of His nature and character.  </a:t>
            </a:r>
          </a:p>
          <a:p>
            <a:r>
              <a:rPr lang="en-US" b="1" dirty="0"/>
              <a:t>When we use the word holy to describe God, we face another problem.  </a:t>
            </a:r>
          </a:p>
          <a:p>
            <a:r>
              <a:rPr lang="en-US" b="1" dirty="0"/>
              <a:t>We often describe God by compiling a list of qualities or characteristics that we call attributes. </a:t>
            </a:r>
          </a:p>
          <a:p>
            <a:r>
              <a:rPr lang="en-US" b="1" dirty="0"/>
              <a:t>We say that God is a spirit, that He knows everything, that He is loving, just, merciful, gracious, and so on.  </a:t>
            </a:r>
          </a:p>
        </p:txBody>
      </p:sp>
    </p:spTree>
    <p:extLst>
      <p:ext uri="{BB962C8B-B14F-4D97-AF65-F5344CB8AC3E}">
        <p14:creationId xmlns:p14="http://schemas.microsoft.com/office/powerpoint/2010/main" val="2733240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4A96-8D35-433F-A42C-046EE1EFAC89}"/>
              </a:ext>
            </a:extLst>
          </p:cNvPr>
          <p:cNvSpPr>
            <a:spLocks noGrp="1"/>
          </p:cNvSpPr>
          <p:nvPr>
            <p:ph type="title"/>
          </p:nvPr>
        </p:nvSpPr>
        <p:spPr/>
        <p:txBody>
          <a:bodyPr/>
          <a:lstStyle/>
          <a:p>
            <a:r>
              <a:rPr lang="en-US" b="1" dirty="0"/>
              <a:t>God is Holy</a:t>
            </a:r>
            <a:endParaRPr lang="en-US" dirty="0"/>
          </a:p>
        </p:txBody>
      </p:sp>
      <p:sp>
        <p:nvSpPr>
          <p:cNvPr id="3" name="Content Placeholder 2">
            <a:extLst>
              <a:ext uri="{FF2B5EF4-FFF2-40B4-BE49-F238E27FC236}">
                <a16:creationId xmlns:a16="http://schemas.microsoft.com/office/drawing/2014/main" id="{0C8BF3A9-3D75-4224-B38B-54A27BEF15A2}"/>
              </a:ext>
            </a:extLst>
          </p:cNvPr>
          <p:cNvSpPr>
            <a:spLocks noGrp="1"/>
          </p:cNvSpPr>
          <p:nvPr>
            <p:ph idx="1"/>
          </p:nvPr>
        </p:nvSpPr>
        <p:spPr/>
        <p:txBody>
          <a:bodyPr>
            <a:normAutofit fontScale="92500" lnSpcReduction="20000"/>
          </a:bodyPr>
          <a:lstStyle/>
          <a:p>
            <a:r>
              <a:rPr lang="en-US" b="1" dirty="0"/>
              <a:t>The tendency is to add the idea of God being holy to a long list of attributes, as one attribute among many.  </a:t>
            </a:r>
          </a:p>
          <a:p>
            <a:r>
              <a:rPr lang="en-US" b="1" dirty="0"/>
              <a:t>However, when the word holy is applied to God, it does not signify one single attribute, but His nature. </a:t>
            </a:r>
          </a:p>
          <a:p>
            <a:r>
              <a:rPr lang="en-US" b="1" dirty="0"/>
              <a:t>God is called holy in an absolute sense.  The word is used as a synonym for His deity.  </a:t>
            </a:r>
          </a:p>
          <a:p>
            <a:r>
              <a:rPr lang="en-US" b="1" dirty="0"/>
              <a:t>“That is, the word holy calls attention to all that God is.  </a:t>
            </a:r>
          </a:p>
          <a:p>
            <a:r>
              <a:rPr lang="en-US" b="1" dirty="0"/>
              <a:t>It reminds us His love is holy love, his justice is holy justice, his mercy is holy mercy, his knowledge is holy knowledge, his spirit is holy spirit.”  </a:t>
            </a:r>
          </a:p>
          <a:p>
            <a:endParaRPr lang="en-US" b="1" dirty="0"/>
          </a:p>
        </p:txBody>
      </p:sp>
    </p:spTree>
    <p:extLst>
      <p:ext uri="{BB962C8B-B14F-4D97-AF65-F5344CB8AC3E}">
        <p14:creationId xmlns:p14="http://schemas.microsoft.com/office/powerpoint/2010/main" val="2836671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B88C-1ACC-400C-8B17-0D0D5FD62D70}"/>
              </a:ext>
            </a:extLst>
          </p:cNvPr>
          <p:cNvSpPr>
            <a:spLocks noGrp="1"/>
          </p:cNvSpPr>
          <p:nvPr>
            <p:ph type="title"/>
          </p:nvPr>
        </p:nvSpPr>
        <p:spPr/>
        <p:txBody>
          <a:bodyPr>
            <a:normAutofit/>
          </a:bodyPr>
          <a:lstStyle/>
          <a:p>
            <a:r>
              <a:rPr lang="en-US" b="1" dirty="0"/>
              <a:t>The Effect of God's Holiness</a:t>
            </a:r>
            <a:endParaRPr lang="en-US" dirty="0"/>
          </a:p>
        </p:txBody>
      </p:sp>
      <p:sp>
        <p:nvSpPr>
          <p:cNvPr id="3" name="Content Placeholder 2">
            <a:extLst>
              <a:ext uri="{FF2B5EF4-FFF2-40B4-BE49-F238E27FC236}">
                <a16:creationId xmlns:a16="http://schemas.microsoft.com/office/drawing/2014/main" id="{52F3B8B5-CCE3-4D07-B243-DDC6618B2F57}"/>
              </a:ext>
            </a:extLst>
          </p:cNvPr>
          <p:cNvSpPr>
            <a:spLocks noGrp="1"/>
          </p:cNvSpPr>
          <p:nvPr>
            <p:ph idx="1"/>
          </p:nvPr>
        </p:nvSpPr>
        <p:spPr>
          <a:xfrm>
            <a:off x="1828800" y="1342417"/>
            <a:ext cx="10082784" cy="5515583"/>
          </a:xfrm>
        </p:spPr>
        <p:txBody>
          <a:bodyPr>
            <a:normAutofit fontScale="92500" lnSpcReduction="10000"/>
          </a:bodyPr>
          <a:lstStyle/>
          <a:p>
            <a:r>
              <a:rPr lang="en-US" b="1" dirty="0"/>
              <a:t>What should be our typical immediate reaction to God’s holiness is illustrated by John and Isaiah.  </a:t>
            </a:r>
          </a:p>
          <a:p>
            <a:r>
              <a:rPr lang="en-US" b="1" dirty="0"/>
              <a:t>John reacts in Revelation 1:17, “And when I saw him, I fell at his feet as dead.”  </a:t>
            </a:r>
          </a:p>
          <a:p>
            <a:r>
              <a:rPr lang="en-US" b="1" dirty="0"/>
              <a:t>The prophet Isaiah reacts similarly as recorded in Isaiah 6:5, “Woe </a:t>
            </a:r>
            <a:r>
              <a:rPr lang="en-US" b="1" i="1" dirty="0"/>
              <a:t>is</a:t>
            </a:r>
            <a:r>
              <a:rPr lang="en-US" b="1" dirty="0"/>
              <a:t> me! for I am undone; because I </a:t>
            </a:r>
            <a:r>
              <a:rPr lang="en-US" b="1" i="1" dirty="0"/>
              <a:t>am</a:t>
            </a:r>
            <a:r>
              <a:rPr lang="en-US" b="1" dirty="0"/>
              <a:t> a man of unclean lips.”  </a:t>
            </a:r>
          </a:p>
          <a:p>
            <a:r>
              <a:rPr lang="en-US" b="1" dirty="0"/>
              <a:t>The responses are fear and awe yielding humility because of God’s holiness.  </a:t>
            </a:r>
          </a:p>
          <a:p>
            <a:r>
              <a:rPr lang="en-US" b="1" dirty="0"/>
              <a:t>Is this our response?  </a:t>
            </a:r>
          </a:p>
          <a:p>
            <a:r>
              <a:rPr lang="en-US" b="1" dirty="0"/>
              <a:t>Do we grasp that God is holy, holy, holy?  What should be our response to God’s holiness?</a:t>
            </a:r>
          </a:p>
          <a:p>
            <a:endParaRPr lang="en-US" b="1" dirty="0"/>
          </a:p>
        </p:txBody>
      </p:sp>
    </p:spTree>
    <p:extLst>
      <p:ext uri="{BB962C8B-B14F-4D97-AF65-F5344CB8AC3E}">
        <p14:creationId xmlns:p14="http://schemas.microsoft.com/office/powerpoint/2010/main" val="1865907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2425-DC97-4D89-B785-8A975CC6D5E1}"/>
              </a:ext>
            </a:extLst>
          </p:cNvPr>
          <p:cNvSpPr>
            <a:spLocks noGrp="1"/>
          </p:cNvSpPr>
          <p:nvPr>
            <p:ph type="title"/>
          </p:nvPr>
        </p:nvSpPr>
        <p:spPr/>
        <p:txBody>
          <a:bodyPr/>
          <a:lstStyle/>
          <a:p>
            <a:r>
              <a:rPr lang="en-US" b="1" dirty="0"/>
              <a:t>The Effect of God's Holiness</a:t>
            </a:r>
            <a:endParaRPr lang="en-US" dirty="0"/>
          </a:p>
        </p:txBody>
      </p:sp>
      <p:sp>
        <p:nvSpPr>
          <p:cNvPr id="3" name="Content Placeholder 2">
            <a:extLst>
              <a:ext uri="{FF2B5EF4-FFF2-40B4-BE49-F238E27FC236}">
                <a16:creationId xmlns:a16="http://schemas.microsoft.com/office/drawing/2014/main" id="{CC5C32E7-4D8B-4048-930C-F6823C992316}"/>
              </a:ext>
            </a:extLst>
          </p:cNvPr>
          <p:cNvSpPr>
            <a:spLocks noGrp="1"/>
          </p:cNvSpPr>
          <p:nvPr>
            <p:ph idx="1"/>
          </p:nvPr>
        </p:nvSpPr>
        <p:spPr>
          <a:xfrm>
            <a:off x="1914144" y="1447800"/>
            <a:ext cx="9997440" cy="5283740"/>
          </a:xfrm>
        </p:spPr>
        <p:txBody>
          <a:bodyPr/>
          <a:lstStyle/>
          <a:p>
            <a:r>
              <a:rPr lang="en-US" b="1" dirty="0"/>
              <a:t>Fear (reverence) drives us to humility.  </a:t>
            </a:r>
          </a:p>
          <a:p>
            <a:r>
              <a:rPr lang="en-US" b="1" dirty="0"/>
              <a:t>Are we humbled when we come before Him?  </a:t>
            </a:r>
          </a:p>
          <a:p>
            <a:r>
              <a:rPr lang="en-US" b="1" dirty="0"/>
              <a:t>What is our disposition to Him when we come before Him in worship, in prayer, in service?  </a:t>
            </a:r>
          </a:p>
          <a:p>
            <a:r>
              <a:rPr lang="en-US" b="1" dirty="0"/>
              <a:t>All of these activities should involve complete humility, awe, reverence, and love.  </a:t>
            </a:r>
          </a:p>
          <a:p>
            <a:r>
              <a:rPr lang="en-US" b="1" dirty="0"/>
              <a:t>It should truly be in spirit and in truth (John 4:24). </a:t>
            </a:r>
          </a:p>
        </p:txBody>
      </p:sp>
    </p:spTree>
    <p:extLst>
      <p:ext uri="{BB962C8B-B14F-4D97-AF65-F5344CB8AC3E}">
        <p14:creationId xmlns:p14="http://schemas.microsoft.com/office/powerpoint/2010/main" val="17600766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dea design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dea design slides.potx" id="{DF01E6A4-6AA1-422C-B26D-6A4BADE1B013}" vid="{6A88D988-B038-48EA-B513-AE1D8F325C3E}"/>
    </a:ext>
  </a:extLst>
</a:theme>
</file>

<file path=ppt/theme/theme2.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Idea design slides</Template>
  <TotalTime>0</TotalTime>
  <Words>2711</Words>
  <Application>Microsoft Office PowerPoint</Application>
  <PresentationFormat>Widescreen</PresentationFormat>
  <Paragraphs>122</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Century Gothic</vt:lpstr>
      <vt:lpstr>Verdana</vt:lpstr>
      <vt:lpstr>Wingdings 2</vt:lpstr>
      <vt:lpstr>Idea design template</vt:lpstr>
      <vt:lpstr>PowerPoint Presentation</vt:lpstr>
      <vt:lpstr>Light Lesson 11 Holiness: The Light of Heaven  and God's Glory</vt:lpstr>
      <vt:lpstr>Introduction</vt:lpstr>
      <vt:lpstr>Defining Holy</vt:lpstr>
      <vt:lpstr>God is Holy</vt:lpstr>
      <vt:lpstr>God is Holy</vt:lpstr>
      <vt:lpstr>God is Holy</vt:lpstr>
      <vt:lpstr>The Effect of God's Holiness</vt:lpstr>
      <vt:lpstr>The Effect of God's Holiness</vt:lpstr>
      <vt:lpstr>The Effect of God's Holiness</vt:lpstr>
      <vt:lpstr>The Effect of God's Holiness</vt:lpstr>
      <vt:lpstr>The Second Emphasis of Holy</vt:lpstr>
      <vt:lpstr>The Second Emphasis of Holy</vt:lpstr>
      <vt:lpstr>The Second Emphasis of Holy</vt:lpstr>
      <vt:lpstr>God's Wrath and Sin</vt:lpstr>
      <vt:lpstr>God's Wrath and Sin</vt:lpstr>
      <vt:lpstr>God's Wrath and Sin</vt:lpstr>
      <vt:lpstr>God's Wrath and Sin</vt:lpstr>
      <vt:lpstr>God's Calls for the Church to Be Holy  </vt:lpstr>
      <vt:lpstr>God's Calls for the Church to Be Holy </vt:lpstr>
      <vt:lpstr>God's Calls for the Church to Be Holy </vt:lpstr>
      <vt:lpstr>God's Calls for the Church to Be Holy </vt:lpstr>
      <vt:lpstr>God's Calls for the Church to Be Holy </vt:lpstr>
      <vt:lpstr>God's Calls for the Church to Be Holy </vt:lpstr>
      <vt:lpstr>God's Calls for the Church to Be Holy </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2019-08-11T23:00:46Z</dcterms:created>
  <dcterms:modified xsi:type="dcterms:W3CDTF">2019-08-11T23:01:09Z</dcterms:modified>
</cp:coreProperties>
</file>