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6" r:id="rId1"/>
  </p:sldMasterIdLst>
  <p:notesMasterIdLst>
    <p:notesMasterId r:id="rId19"/>
  </p:notesMasterIdLst>
  <p:handoutMasterIdLst>
    <p:handoutMasterId r:id="rId20"/>
  </p:handoutMasterIdLst>
  <p:sldIdLst>
    <p:sldId id="282" r:id="rId2"/>
    <p:sldId id="263" r:id="rId3"/>
    <p:sldId id="264"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0" d="100"/>
          <a:sy n="90" d="100"/>
        </p:scale>
        <p:origin x="84" y="78"/>
      </p:cViewPr>
      <p:guideLst/>
    </p:cSldViewPr>
  </p:slideViewPr>
  <p:notesTextViewPr>
    <p:cViewPr>
      <p:scale>
        <a:sx n="3" d="2"/>
        <a:sy n="3" d="2"/>
      </p:scale>
      <p:origin x="0" y="0"/>
    </p:cViewPr>
  </p:notesTextViewPr>
  <p:notesViewPr>
    <p:cSldViewPr snapToGrid="0" showGuides="1">
      <p:cViewPr varScale="1">
        <p:scale>
          <a:sx n="79" d="100"/>
          <a:sy n="79" d="100"/>
        </p:scale>
        <p:origin x="85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E60FF6-4F02-41AF-9D79-9820270FCBD6}" type="datetimeFigureOut">
              <a:rPr lang="en-US" smtClean="0"/>
              <a:t>8/11/2019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57CFDA-6ECB-4984-BC1D-18C52F424572}" type="slidenum">
              <a:rPr lang="en-US" smtClean="0"/>
              <a:t>‹#›</a:t>
            </a:fld>
            <a:endParaRPr lang="en-US" dirty="0"/>
          </a:p>
        </p:txBody>
      </p:sp>
    </p:spTree>
    <p:extLst>
      <p:ext uri="{BB962C8B-B14F-4D97-AF65-F5344CB8AC3E}">
        <p14:creationId xmlns:p14="http://schemas.microsoft.com/office/powerpoint/2010/main" val="120552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609C5-75BB-4414-9338-7A1C0CAD17B5}" type="datetimeFigureOut">
              <a:rPr lang="en-US" smtClean="0"/>
              <a:t>8/11/2019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BF0A6-9DE7-4D4F-86C7-D6F614E29483}" type="slidenum">
              <a:rPr lang="en-US" smtClean="0"/>
              <a:t>‹#›</a:t>
            </a:fld>
            <a:endParaRPr lang="en-US" dirty="0"/>
          </a:p>
        </p:txBody>
      </p:sp>
    </p:spTree>
    <p:extLst>
      <p:ext uri="{BB962C8B-B14F-4D97-AF65-F5344CB8AC3E}">
        <p14:creationId xmlns:p14="http://schemas.microsoft.com/office/powerpoint/2010/main" val="1869590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7BF0A6-9DE7-4D4F-86C7-D6F614E29483}" type="slidenum">
              <a:rPr lang="en-US" smtClean="0"/>
              <a:t>2</a:t>
            </a:fld>
            <a:endParaRPr lang="en-US" dirty="0"/>
          </a:p>
        </p:txBody>
      </p:sp>
    </p:spTree>
    <p:extLst>
      <p:ext uri="{BB962C8B-B14F-4D97-AF65-F5344CB8AC3E}">
        <p14:creationId xmlns:p14="http://schemas.microsoft.com/office/powerpoint/2010/main" val="25772678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12188952" cy="6858000"/>
          </a:xfrm>
          <a:prstGeom prst="rect">
            <a:avLst/>
          </a:prstGeom>
          <a:gradFill flip="none" rotWithShape="1">
            <a:gsLst>
              <a:gs pos="0">
                <a:schemeClr val="bg1"/>
              </a:gs>
              <a:gs pos="56000">
                <a:schemeClr val="bg2">
                  <a:lumMod val="40000"/>
                  <a:lumOff val="60000"/>
                </a:schemeClr>
              </a:gs>
              <a:gs pos="100000">
                <a:schemeClr val="bg2">
                  <a:lumMod val="20000"/>
                  <a:lumOff val="80000"/>
                </a:schemeClr>
              </a:gs>
            </a:gsLst>
            <a:lin ang="0" scaled="1"/>
            <a:tileRect/>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4" name="Title 13"/>
          <p:cNvSpPr>
            <a:spLocks noGrp="1"/>
          </p:cNvSpPr>
          <p:nvPr>
            <p:ph type="ctrTitle"/>
          </p:nvPr>
        </p:nvSpPr>
        <p:spPr>
          <a:xfrm>
            <a:off x="6012180" y="359898"/>
            <a:ext cx="5773420" cy="1472184"/>
          </a:xfrm>
        </p:spPr>
        <p:txBody>
          <a:bodyPr anchor="b"/>
          <a:lstStyle>
            <a:lvl1pPr algn="l">
              <a:defRPr/>
            </a:lvl1pPr>
            <a:extLst/>
          </a:lstStyle>
          <a:p>
            <a:r>
              <a:rPr kumimoji="0" lang="en-US"/>
              <a:t>Click to edit Master title style</a:t>
            </a:r>
            <a:endParaRPr kumimoji="0" lang="en-US" dirty="0"/>
          </a:p>
        </p:txBody>
      </p:sp>
      <p:pic>
        <p:nvPicPr>
          <p:cNvPr id="2" name="Picture 1" descr="Close up of a light bulb"/>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96"/>
            <a:ext cx="5864352" cy="6851904"/>
          </a:xfrm>
          <a:prstGeom prst="rect">
            <a:avLst/>
          </a:prstGeom>
        </p:spPr>
      </p:pic>
      <p:sp>
        <p:nvSpPr>
          <p:cNvPr id="22" name="Subtitle 21"/>
          <p:cNvSpPr>
            <a:spLocks noGrp="1"/>
          </p:cNvSpPr>
          <p:nvPr>
            <p:ph type="subTitle" idx="1"/>
          </p:nvPr>
        </p:nvSpPr>
        <p:spPr>
          <a:xfrm>
            <a:off x="6012180" y="1850064"/>
            <a:ext cx="57734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7F03E7ED-526C-43D7-BA41-7DEE51FD568E}" type="datetime1">
              <a:rPr lang="en-US" smtClean="0"/>
              <a:t>8/11/2019</a:t>
            </a:fld>
            <a:endParaRPr lang="en-US" dirty="0"/>
          </a:p>
        </p:txBody>
      </p:sp>
      <p:sp>
        <p:nvSpPr>
          <p:cNvPr id="20" name="Footer Placeholder 19"/>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62914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5BF403F-04F5-4D09-800D-7870715B9ED9}" type="datetime1">
              <a:rPr lang="en-US" smtClean="0"/>
              <a:t>8/11/2019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6084749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677687C-0397-4298-B160-26D34EC67BB0}" type="datetime1">
              <a:rPr lang="en-US" smtClean="0"/>
              <a:t>8/11/2019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0294047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Date Placeholder 3"/>
          <p:cNvSpPr>
            <a:spLocks noGrp="1"/>
          </p:cNvSpPr>
          <p:nvPr>
            <p:ph type="dt" sz="half" idx="10"/>
          </p:nvPr>
        </p:nvSpPr>
        <p:spPr/>
        <p:txBody>
          <a:bodyPr/>
          <a:lstStyle/>
          <a:p>
            <a:fld id="{65965177-F084-49E7-ADEE-00812B3D582B}" type="datetime1">
              <a:rPr lang="en-US" smtClean="0"/>
              <a:t>8/11/2019</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5081114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userDrawn="1"/>
        </p:nvSpPr>
        <p:spPr>
          <a:xfrm>
            <a:off x="1422400" y="-54"/>
            <a:ext cx="1076545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805940" y="2600325"/>
            <a:ext cx="10166316" cy="2286000"/>
          </a:xfrm>
        </p:spPr>
        <p:txBody>
          <a:bodyPr anchor="t"/>
          <a:lstStyle>
            <a:lvl1pPr algn="l">
              <a:lnSpc>
                <a:spcPts val="4500"/>
              </a:lnSpc>
              <a:buNone/>
              <a:defRPr sz="4000" b="1" cap="all"/>
            </a:lvl1pPr>
            <a:extLst/>
          </a:lstStyle>
          <a:p>
            <a:r>
              <a:rPr kumimoji="0" lang="en-US"/>
              <a:t>Click to edit Master title style</a:t>
            </a:r>
          </a:p>
        </p:txBody>
      </p:sp>
      <p:pic>
        <p:nvPicPr>
          <p:cNvPr id="14" name="Picture 13" descr="Close up of light filament of a half bulb"/>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45079" cy="6858000"/>
          </a:xfrm>
          <a:prstGeom prst="rect">
            <a:avLst/>
          </a:prstGeom>
        </p:spPr>
      </p:pic>
      <p:sp>
        <p:nvSpPr>
          <p:cNvPr id="3" name="Text Placeholder 2"/>
          <p:cNvSpPr>
            <a:spLocks noGrp="1"/>
          </p:cNvSpPr>
          <p:nvPr>
            <p:ph type="body" idx="1"/>
          </p:nvPr>
        </p:nvSpPr>
        <p:spPr>
          <a:xfrm>
            <a:off x="1805940" y="1066800"/>
            <a:ext cx="10166316"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67C39ED-27B9-4997-BF90-3A238D0607E9}" type="datetime1">
              <a:rPr lang="en-US" smtClean="0"/>
              <a:t>8/11/2019</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13" name="Slide Number Placeholder 12"/>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3757036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3AC4FCC-F745-44A0-B2E4-C91714F31EB6}" type="datetime1">
              <a:rPr lang="en-US" smtClean="0"/>
              <a:t>8/11/2019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631673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79D0EA4-DCC4-4D4C-953F-F31E92EE505C}" type="datetime1">
              <a:rPr lang="en-US" smtClean="0"/>
              <a:t>8/11/2019</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8850862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F2542F08-6BA5-45A1-80AB-C11AC921B6C6}" type="datetime1">
              <a:rPr lang="en-US" smtClean="0"/>
              <a:t>8/11/2019</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762596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D82A9-7CD7-4D15-868B-D8AF30864858}" type="datetime1">
              <a:rPr lang="en-US" smtClean="0"/>
              <a:t>8/11/2019</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253441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108712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0" y="1406964"/>
            <a:ext cx="108712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7B6BC6A-4AB7-47F1-904A-90BC8DD816B4}" type="datetime1">
              <a:rPr lang="en-US" smtClean="0"/>
              <a:t>8/11/2019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5032370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descr="An empty placeholder to add an image. Click on the placeholder and select the image that you wish to add"/>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chemeClr val="tx1">
                    <a:lumMod val="75000"/>
                    <a:lumOff val="25000"/>
                  </a:schemeClr>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D80BC9A-EBF0-4E12-A1D3-DD221366B0A1}" type="datetime1">
              <a:rPr lang="en-US" smtClean="0"/>
              <a:t>8/11/2019</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092250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lumMod val="40000"/>
            <a:lumOff val="60000"/>
          </a:schemeClr>
        </a:solidFill>
        <a:effectLst/>
      </p:bgPr>
    </p:bg>
    <p:spTree>
      <p:nvGrpSpPr>
        <p:cNvPr id="1" name=""/>
        <p:cNvGrpSpPr/>
        <p:nvPr/>
      </p:nvGrpSpPr>
      <p:grpSpPr>
        <a:xfrm>
          <a:off x="0" y="0"/>
          <a:ext cx="0" cy="0"/>
          <a:chOff x="0" y="0"/>
          <a:chExt cx="0" cy="0"/>
        </a:xfrm>
      </p:grpSpPr>
      <p:grpSp>
        <p:nvGrpSpPr>
          <p:cNvPr id="4" name="Group 3" descr="Close up of a light bulb"/>
          <p:cNvGrpSpPr/>
          <p:nvPr userDrawn="1"/>
        </p:nvGrpSpPr>
        <p:grpSpPr>
          <a:xfrm>
            <a:off x="0" y="0"/>
            <a:ext cx="12188952" cy="6858000"/>
            <a:chOff x="0" y="0"/>
            <a:chExt cx="12188952" cy="6858000"/>
          </a:xfrm>
        </p:grpSpPr>
        <p:sp>
          <p:nvSpPr>
            <p:cNvPr id="2" name="Rectangle 1"/>
            <p:cNvSpPr/>
            <p:nvPr userDrawn="1"/>
          </p:nvSpPr>
          <p:spPr>
            <a:xfrm>
              <a:off x="0" y="0"/>
              <a:ext cx="12188952" cy="6858000"/>
            </a:xfrm>
            <a:prstGeom prst="rect">
              <a:avLst/>
            </a:prstGeom>
            <a:solidFill>
              <a:schemeClr val="bg2">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445079" cy="6858000"/>
            </a:xfrm>
            <a:prstGeom prst="rect">
              <a:avLst/>
            </a:prstGeom>
          </p:spPr>
        </p:pic>
      </p:gr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endParaRPr kumimoji="0" lang="en-US" dirty="0"/>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tx1"/>
                </a:solidFill>
              </a:defRPr>
            </a:lvl1pPr>
            <a:extLst/>
          </a:lstStyle>
          <a:p>
            <a:fld id="{7157590A-740B-4548-A79B-F8E5167210D0}" type="datetime1">
              <a:rPr lang="en-US" smtClean="0"/>
              <a:t>8/11/2019</a:t>
            </a:fld>
            <a:endParaRPr lang="en-US" dirty="0"/>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tx1"/>
                </a:solidFill>
                <a:effectLst/>
              </a:defRPr>
            </a:lvl1pPr>
            <a:extLst/>
          </a:lstStyle>
          <a:p>
            <a:r>
              <a:rPr lang="en-US" dirty="0"/>
              <a:t>Add a footer</a:t>
            </a:r>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tx1"/>
                </a:solidFill>
                <a:effectLst/>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847984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sldNum="0" hdr="0" ftr="0" dt="0"/>
  <p:txStyles>
    <p:titleStyle>
      <a:lvl1pPr algn="l" rtl="0" eaLnBrk="1" latinLnBrk="0" hangingPunct="1">
        <a:spcBef>
          <a:spcPct val="0"/>
        </a:spcBef>
        <a:buNone/>
        <a:defRPr kumimoji="0" sz="4300" b="0" kern="1200">
          <a:solidFill>
            <a:schemeClr val="accent1"/>
          </a:solidFill>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AB934-9BFE-4D88-B8D4-82D2CA37C6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6ED733-DA45-43B4-A1CF-24C04722F6D1}"/>
              </a:ext>
            </a:extLst>
          </p:cNvPr>
          <p:cNvSpPr>
            <a:spLocks noGrp="1"/>
          </p:cNvSpPr>
          <p:nvPr>
            <p:ph idx="1"/>
          </p:nvPr>
        </p:nvSpPr>
        <p:spPr/>
        <p:txBody>
          <a:bodyPr/>
          <a:lstStyle/>
          <a:p>
            <a:endParaRPr lang="en-US"/>
          </a:p>
        </p:txBody>
      </p:sp>
      <p:pic>
        <p:nvPicPr>
          <p:cNvPr id="4" name="Picture 9">
            <a:extLst>
              <a:ext uri="{FF2B5EF4-FFF2-40B4-BE49-F238E27FC236}">
                <a16:creationId xmlns:a16="http://schemas.microsoft.com/office/drawing/2014/main" id="{1A9D40AF-27C0-4CCA-B556-12DA1F0C2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logo&#10;&#10;Description automatically generated">
            <a:extLst>
              <a:ext uri="{FF2B5EF4-FFF2-40B4-BE49-F238E27FC236}">
                <a16:creationId xmlns:a16="http://schemas.microsoft.com/office/drawing/2014/main" id="{041AD2F9-CA38-4932-8E26-8F17375B7E23}"/>
              </a:ext>
            </a:extLst>
          </p:cNvPr>
          <p:cNvPicPr/>
          <p:nvPr/>
        </p:nvPicPr>
        <p:blipFill rotWithShape="1">
          <a:blip r:embed="rId3">
            <a:extLst>
              <a:ext uri="{28A0092B-C50C-407E-A947-70E740481C1C}">
                <a14:useLocalDpi xmlns:a14="http://schemas.microsoft.com/office/drawing/2010/main" val="0"/>
              </a:ext>
            </a:extLst>
          </a:blip>
          <a:srcRect/>
          <a:stretch/>
        </p:blipFill>
        <p:spPr bwMode="auto">
          <a:xfrm>
            <a:off x="4652870" y="354367"/>
            <a:ext cx="2886260" cy="22580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47614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374A-60DF-4C36-BDFD-18817E6503E1}"/>
              </a:ext>
            </a:extLst>
          </p:cNvPr>
          <p:cNvSpPr>
            <a:spLocks noGrp="1"/>
          </p:cNvSpPr>
          <p:nvPr>
            <p:ph type="title"/>
          </p:nvPr>
        </p:nvSpPr>
        <p:spPr/>
        <p:txBody>
          <a:bodyPr>
            <a:normAutofit/>
          </a:bodyPr>
          <a:lstStyle/>
          <a:p>
            <a:r>
              <a:rPr lang="en-US" b="1" dirty="0"/>
              <a:t>Jesus Is the True Light</a:t>
            </a:r>
            <a:endParaRPr lang="en-US" dirty="0"/>
          </a:p>
        </p:txBody>
      </p:sp>
      <p:sp>
        <p:nvSpPr>
          <p:cNvPr id="3" name="Content Placeholder 2">
            <a:extLst>
              <a:ext uri="{FF2B5EF4-FFF2-40B4-BE49-F238E27FC236}">
                <a16:creationId xmlns:a16="http://schemas.microsoft.com/office/drawing/2014/main" id="{5716A1C3-30DE-48CA-B431-BCDC286F8493}"/>
              </a:ext>
            </a:extLst>
          </p:cNvPr>
          <p:cNvSpPr>
            <a:spLocks noGrp="1"/>
          </p:cNvSpPr>
          <p:nvPr>
            <p:ph idx="1"/>
          </p:nvPr>
        </p:nvSpPr>
        <p:spPr>
          <a:xfrm>
            <a:off x="1914144" y="1447800"/>
            <a:ext cx="9997440" cy="5135562"/>
          </a:xfrm>
        </p:spPr>
        <p:txBody>
          <a:bodyPr>
            <a:normAutofit fontScale="85000" lnSpcReduction="10000"/>
          </a:bodyPr>
          <a:lstStyle/>
          <a:p>
            <a:r>
              <a:rPr lang="en-US" dirty="0"/>
              <a:t>Jesus is the radiance and the express image of the Father, and He is the light of the world. </a:t>
            </a:r>
          </a:p>
          <a:p>
            <a:r>
              <a:rPr lang="en-US" dirty="0"/>
              <a:t>If the Old Law was a shadow, then Jesus is the true image of God expressed.  </a:t>
            </a:r>
          </a:p>
          <a:p>
            <a:r>
              <a:rPr lang="en-US" dirty="0"/>
              <a:t>“God, who at sundry times and in divers manners </a:t>
            </a:r>
            <a:r>
              <a:rPr lang="en-US" dirty="0" err="1"/>
              <a:t>spake</a:t>
            </a:r>
            <a:r>
              <a:rPr lang="en-US" dirty="0"/>
              <a:t> in time past unto the fathers by the prophets, Hath in these last days spoken unto us by </a:t>
            </a:r>
            <a:r>
              <a:rPr lang="en-US" i="1" dirty="0"/>
              <a:t>his</a:t>
            </a:r>
            <a:r>
              <a:rPr lang="en-US" dirty="0"/>
              <a:t> Son, whom he hath appointed heir of all things, by whom also he made the worlds</a:t>
            </a:r>
            <a:r>
              <a:rPr lang="en-US" b="1" dirty="0"/>
              <a:t>; Who being the brightness of </a:t>
            </a:r>
            <a:r>
              <a:rPr lang="en-US" b="1" i="1" dirty="0"/>
              <a:t>his</a:t>
            </a:r>
            <a:r>
              <a:rPr lang="en-US" b="1" dirty="0"/>
              <a:t> glory, and the express image of his person, and upholding all things by the word of his power, when he had by himself purged our sins, sat down on the right hand of the Majesty on high”  (Hebrews 1:1-3).</a:t>
            </a:r>
            <a:endParaRPr lang="en-US" dirty="0"/>
          </a:p>
          <a:p>
            <a:endParaRPr lang="en-US" dirty="0"/>
          </a:p>
        </p:txBody>
      </p:sp>
    </p:spTree>
    <p:extLst>
      <p:ext uri="{BB962C8B-B14F-4D97-AF65-F5344CB8AC3E}">
        <p14:creationId xmlns:p14="http://schemas.microsoft.com/office/powerpoint/2010/main" val="35677777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EEB97-0919-43E1-844D-4DF9F1754647}"/>
              </a:ext>
            </a:extLst>
          </p:cNvPr>
          <p:cNvSpPr>
            <a:spLocks noGrp="1"/>
          </p:cNvSpPr>
          <p:nvPr>
            <p:ph type="title"/>
          </p:nvPr>
        </p:nvSpPr>
        <p:spPr>
          <a:xfrm rot="16200000">
            <a:off x="-2256310" y="2785783"/>
            <a:ext cx="5945208" cy="1143000"/>
          </a:xfrm>
        </p:spPr>
        <p:txBody>
          <a:bodyPr/>
          <a:lstStyle/>
          <a:p>
            <a:r>
              <a:rPr lang="en-US" b="1" dirty="0"/>
              <a:t>Jesus Is the True Light</a:t>
            </a:r>
            <a:endParaRPr lang="en-US" dirty="0"/>
          </a:p>
        </p:txBody>
      </p:sp>
      <p:sp>
        <p:nvSpPr>
          <p:cNvPr id="3" name="Content Placeholder 2">
            <a:extLst>
              <a:ext uri="{FF2B5EF4-FFF2-40B4-BE49-F238E27FC236}">
                <a16:creationId xmlns:a16="http://schemas.microsoft.com/office/drawing/2014/main" id="{91AD290E-C059-4661-93B2-1C52EB2443F0}"/>
              </a:ext>
            </a:extLst>
          </p:cNvPr>
          <p:cNvSpPr>
            <a:spLocks noGrp="1"/>
          </p:cNvSpPr>
          <p:nvPr>
            <p:ph idx="1"/>
          </p:nvPr>
        </p:nvSpPr>
        <p:spPr>
          <a:xfrm>
            <a:off x="1510748" y="286247"/>
            <a:ext cx="7633252" cy="6571754"/>
          </a:xfrm>
        </p:spPr>
        <p:txBody>
          <a:bodyPr>
            <a:normAutofit fontScale="70000" lnSpcReduction="20000"/>
          </a:bodyPr>
          <a:lstStyle/>
          <a:p>
            <a:r>
              <a:rPr lang="en-US" sz="3400" dirty="0"/>
              <a:t>In John 8:12, Jesus states, “I am the light of the world: he that </a:t>
            </a:r>
            <a:r>
              <a:rPr lang="en-US" sz="3400" dirty="0" err="1"/>
              <a:t>followeth</a:t>
            </a:r>
            <a:r>
              <a:rPr lang="en-US" sz="3400" dirty="0"/>
              <a:t> me shall not walk in darkness, but shall have the light of life.”  </a:t>
            </a:r>
          </a:p>
          <a:p>
            <a:r>
              <a:rPr lang="en-US" sz="3400" dirty="0"/>
              <a:t>We understand Christians are meant to walk and grow in holiness and mature in the faith by following the Messiah. </a:t>
            </a:r>
          </a:p>
          <a:p>
            <a:r>
              <a:rPr lang="en-US" sz="3400" dirty="0"/>
              <a:t>2 Peter 3:18 teaches, “But grow in grace, and </a:t>
            </a:r>
            <a:r>
              <a:rPr lang="en-US" sz="3400" i="1" dirty="0"/>
              <a:t>in</a:t>
            </a:r>
            <a:r>
              <a:rPr lang="en-US" sz="3400" dirty="0"/>
              <a:t> the knowledge of our Lord and </a:t>
            </a:r>
            <a:r>
              <a:rPr lang="en-US" sz="3400" dirty="0" err="1"/>
              <a:t>Saviour</a:t>
            </a:r>
            <a:r>
              <a:rPr lang="en-US" sz="3400" dirty="0"/>
              <a:t> Jesus Christ.”  </a:t>
            </a:r>
          </a:p>
          <a:p>
            <a:r>
              <a:rPr lang="en-US" sz="3400" dirty="0"/>
              <a:t>His light covers all darkness, comforts Christians, and is a guiding lamp , especially in times of trouble or trial.  He challenges us to believe in that light.  </a:t>
            </a:r>
          </a:p>
          <a:p>
            <a:r>
              <a:rPr lang="en-US" sz="3400" dirty="0"/>
              <a:t>Jesus says, “Yet a little while is the light with you. Walk while ye have the light, lest darkness come upon you: for he that walketh in darkness </a:t>
            </a:r>
            <a:r>
              <a:rPr lang="en-US" sz="3400" dirty="0" err="1"/>
              <a:t>knoweth</a:t>
            </a:r>
            <a:r>
              <a:rPr lang="en-US" sz="3400" dirty="0"/>
              <a:t> not whither he </a:t>
            </a:r>
            <a:r>
              <a:rPr lang="en-US" sz="3400" dirty="0" err="1"/>
              <a:t>goeth</a:t>
            </a:r>
            <a:r>
              <a:rPr lang="en-US" sz="3400" dirty="0"/>
              <a:t>. While ye have light, believe in the light, </a:t>
            </a:r>
            <a:r>
              <a:rPr lang="en-US" sz="3400" b="1" dirty="0"/>
              <a:t>that ye may be the children of light</a:t>
            </a:r>
            <a:r>
              <a:rPr lang="en-US" sz="3400" dirty="0"/>
              <a:t>” (John 12:35-36). </a:t>
            </a:r>
          </a:p>
          <a:p>
            <a:r>
              <a:rPr lang="en-US" sz="2200" dirty="0"/>
              <a:t>See also John’s identification in John 1:6-9.  See also Isaiah’s foretelling of Jesus as the light in Isaiah 42:6,7,16 and 60:1-3, 19-20.</a:t>
            </a:r>
          </a:p>
          <a:p>
            <a:endParaRPr lang="en-US" dirty="0"/>
          </a:p>
        </p:txBody>
      </p:sp>
      <p:pic>
        <p:nvPicPr>
          <p:cNvPr id="3074" name="Picture 4" descr="Image result for the true light">
            <a:extLst>
              <a:ext uri="{FF2B5EF4-FFF2-40B4-BE49-F238E27FC236}">
                <a16:creationId xmlns:a16="http://schemas.microsoft.com/office/drawing/2014/main" id="{F3844F25-7AD9-4454-A3FD-D2B3259D9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7766" y="2107096"/>
            <a:ext cx="3143336" cy="2356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9064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11CFA-5B76-4054-88A9-28C1BA8EF1E1}"/>
              </a:ext>
            </a:extLst>
          </p:cNvPr>
          <p:cNvSpPr>
            <a:spLocks noGrp="1"/>
          </p:cNvSpPr>
          <p:nvPr>
            <p:ph type="title"/>
          </p:nvPr>
        </p:nvSpPr>
        <p:spPr>
          <a:xfrm>
            <a:off x="2194560" y="409810"/>
            <a:ext cx="9997440" cy="1143000"/>
          </a:xfrm>
        </p:spPr>
        <p:txBody>
          <a:bodyPr>
            <a:normAutofit/>
          </a:bodyPr>
          <a:lstStyle/>
          <a:p>
            <a:r>
              <a:rPr lang="en-US" b="1" dirty="0"/>
              <a:t>Children of Light</a:t>
            </a:r>
            <a:endParaRPr lang="en-US" dirty="0"/>
          </a:p>
        </p:txBody>
      </p:sp>
      <p:sp>
        <p:nvSpPr>
          <p:cNvPr id="3" name="Content Placeholder 2">
            <a:extLst>
              <a:ext uri="{FF2B5EF4-FFF2-40B4-BE49-F238E27FC236}">
                <a16:creationId xmlns:a16="http://schemas.microsoft.com/office/drawing/2014/main" id="{C0AFB3B5-9542-4056-B076-706552D7CB03}"/>
              </a:ext>
            </a:extLst>
          </p:cNvPr>
          <p:cNvSpPr>
            <a:spLocks noGrp="1"/>
          </p:cNvSpPr>
          <p:nvPr>
            <p:ph idx="1"/>
          </p:nvPr>
        </p:nvSpPr>
        <p:spPr>
          <a:xfrm>
            <a:off x="1858485" y="1971537"/>
            <a:ext cx="9997440" cy="4918076"/>
          </a:xfrm>
        </p:spPr>
        <p:txBody>
          <a:bodyPr>
            <a:normAutofit fontScale="85000" lnSpcReduction="20000"/>
          </a:bodyPr>
          <a:lstStyle/>
          <a:p>
            <a:r>
              <a:rPr lang="en-US" b="1" dirty="0"/>
              <a:t>We are taught as children of God to walk in the light in 1 John 1:5-10.  </a:t>
            </a:r>
          </a:p>
          <a:p>
            <a:r>
              <a:rPr lang="en-US" b="1" dirty="0"/>
              <a:t>The cornerstone is that God is light, and in Him there is no darkness.  </a:t>
            </a:r>
          </a:p>
          <a:p>
            <a:r>
              <a:rPr lang="en-US" b="1" dirty="0"/>
              <a:t>The application in verses 6-7 is about our relationship with Him based on us walking in the light, not in darkness.  </a:t>
            </a:r>
          </a:p>
          <a:p>
            <a:r>
              <a:rPr lang="en-US" b="1" dirty="0"/>
              <a:t>Jesus describes His disciples as light bearers in Matthew 5:14-16. </a:t>
            </a:r>
          </a:p>
          <a:p>
            <a:r>
              <a:rPr lang="en-US" b="1" dirty="0"/>
              <a:t>Christians’ lives are a shining light and witness to the world.  </a:t>
            </a:r>
          </a:p>
          <a:p>
            <a:r>
              <a:rPr lang="en-US" b="1" dirty="0"/>
              <a:t>“For ye were sometimes darkness, but now </a:t>
            </a:r>
            <a:r>
              <a:rPr lang="en-US" b="1" i="1" dirty="0"/>
              <a:t>are ye</a:t>
            </a:r>
            <a:r>
              <a:rPr lang="en-US" b="1" dirty="0"/>
              <a:t> light in the Lord: walk as children of light” (Ephesians 5:8). </a:t>
            </a:r>
          </a:p>
          <a:p>
            <a:endParaRPr lang="en-US" b="1" dirty="0"/>
          </a:p>
        </p:txBody>
      </p:sp>
      <p:pic>
        <p:nvPicPr>
          <p:cNvPr id="4098" name="Picture 7" descr="Image result for walk in the light">
            <a:extLst>
              <a:ext uri="{FF2B5EF4-FFF2-40B4-BE49-F238E27FC236}">
                <a16:creationId xmlns:a16="http://schemas.microsoft.com/office/drawing/2014/main" id="{33AFB86A-A22E-48CF-A3F4-833F1BF05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895" y="0"/>
            <a:ext cx="3451225" cy="193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1007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74C9-D9AB-4013-BFE6-26D36358E896}"/>
              </a:ext>
            </a:extLst>
          </p:cNvPr>
          <p:cNvSpPr>
            <a:spLocks noGrp="1"/>
          </p:cNvSpPr>
          <p:nvPr>
            <p:ph type="title"/>
          </p:nvPr>
        </p:nvSpPr>
        <p:spPr/>
        <p:txBody>
          <a:bodyPr/>
          <a:lstStyle/>
          <a:p>
            <a:r>
              <a:rPr lang="en-US" b="1" dirty="0"/>
              <a:t>Children of Light</a:t>
            </a:r>
            <a:endParaRPr lang="en-US" dirty="0"/>
          </a:p>
        </p:txBody>
      </p:sp>
      <p:sp>
        <p:nvSpPr>
          <p:cNvPr id="3" name="Content Placeholder 2">
            <a:extLst>
              <a:ext uri="{FF2B5EF4-FFF2-40B4-BE49-F238E27FC236}">
                <a16:creationId xmlns:a16="http://schemas.microsoft.com/office/drawing/2014/main" id="{818CABDB-C231-4CCF-819B-F9614A5EE5E0}"/>
              </a:ext>
            </a:extLst>
          </p:cNvPr>
          <p:cNvSpPr>
            <a:spLocks noGrp="1"/>
          </p:cNvSpPr>
          <p:nvPr>
            <p:ph idx="1"/>
          </p:nvPr>
        </p:nvSpPr>
        <p:spPr>
          <a:xfrm>
            <a:off x="1709530" y="1630836"/>
            <a:ext cx="10202054" cy="5227163"/>
          </a:xfrm>
        </p:spPr>
        <p:txBody>
          <a:bodyPr>
            <a:normAutofit fontScale="85000" lnSpcReduction="20000"/>
          </a:bodyPr>
          <a:lstStyle/>
          <a:p>
            <a:r>
              <a:rPr lang="en-US" b="1" dirty="0"/>
              <a:t>As His children, we should put on the armor of light.  </a:t>
            </a:r>
          </a:p>
          <a:p>
            <a:r>
              <a:rPr lang="en-US" b="1" dirty="0"/>
              <a:t>“The night is far spent, the day is at hand: let us therefore cast off the works of darkness, and let us put on the </a:t>
            </a:r>
            <a:r>
              <a:rPr lang="en-US" b="1" dirty="0" err="1"/>
              <a:t>armour</a:t>
            </a:r>
            <a:r>
              <a:rPr lang="en-US" b="1" dirty="0"/>
              <a:t> of light” (Romans 13:12). </a:t>
            </a:r>
          </a:p>
          <a:p>
            <a:r>
              <a:rPr lang="en-US" b="1" dirty="0"/>
              <a:t>“Ye are all the children of light, and the children of the day:  we are not of the night, nor of darkness” (1 Thessalonians 5:5).  </a:t>
            </a:r>
          </a:p>
          <a:p>
            <a:r>
              <a:rPr lang="en-US" b="1" dirty="0"/>
              <a:t>Thus, to walk in the light means to know God and to live righteously and holy.  </a:t>
            </a:r>
          </a:p>
          <a:p>
            <a:r>
              <a:rPr lang="en-US" b="1" dirty="0"/>
              <a:t>“As obedient children, not fashioning yourselves according to the former lusts in your ignorance:  But as he which hath called you is holy, so be ye holy in all manner of conversation; Because it is written, Be ye holy; for I am holy” (1 Peter 1:14-16). </a:t>
            </a:r>
          </a:p>
          <a:p>
            <a:endParaRPr lang="en-US" b="1" dirty="0"/>
          </a:p>
        </p:txBody>
      </p:sp>
      <p:pic>
        <p:nvPicPr>
          <p:cNvPr id="6" name="Picture 5" descr="A screenshot of a cell phone&#10;&#10;Description automatically generated">
            <a:extLst>
              <a:ext uri="{FF2B5EF4-FFF2-40B4-BE49-F238E27FC236}">
                <a16:creationId xmlns:a16="http://schemas.microsoft.com/office/drawing/2014/main" id="{5275D7EA-6529-43C0-801E-40C2A5B9EEF5}"/>
              </a:ext>
            </a:extLst>
          </p:cNvPr>
          <p:cNvPicPr>
            <a:picLocks noChangeAspect="1"/>
          </p:cNvPicPr>
          <p:nvPr/>
        </p:nvPicPr>
        <p:blipFill rotWithShape="1">
          <a:blip r:embed="rId2"/>
          <a:srcRect b="7835"/>
          <a:stretch/>
        </p:blipFill>
        <p:spPr>
          <a:xfrm>
            <a:off x="8315794" y="-60014"/>
            <a:ext cx="2625106" cy="1690850"/>
          </a:xfrm>
          <a:prstGeom prst="rect">
            <a:avLst/>
          </a:prstGeom>
        </p:spPr>
      </p:pic>
    </p:spTree>
    <p:extLst>
      <p:ext uri="{BB962C8B-B14F-4D97-AF65-F5344CB8AC3E}">
        <p14:creationId xmlns:p14="http://schemas.microsoft.com/office/powerpoint/2010/main" val="3088272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B2D2-7665-4E11-9648-729BDE254B46}"/>
              </a:ext>
            </a:extLst>
          </p:cNvPr>
          <p:cNvSpPr>
            <a:spLocks noGrp="1"/>
          </p:cNvSpPr>
          <p:nvPr>
            <p:ph type="title"/>
          </p:nvPr>
        </p:nvSpPr>
        <p:spPr/>
        <p:txBody>
          <a:bodyPr/>
          <a:lstStyle/>
          <a:p>
            <a:r>
              <a:rPr lang="en-US" b="1" dirty="0"/>
              <a:t>Children of Light</a:t>
            </a:r>
            <a:endParaRPr lang="en-US" dirty="0"/>
          </a:p>
        </p:txBody>
      </p:sp>
      <p:sp>
        <p:nvSpPr>
          <p:cNvPr id="3" name="Content Placeholder 2">
            <a:extLst>
              <a:ext uri="{FF2B5EF4-FFF2-40B4-BE49-F238E27FC236}">
                <a16:creationId xmlns:a16="http://schemas.microsoft.com/office/drawing/2014/main" id="{E834061A-CD4B-45C5-9F02-44FF49F9B2A8}"/>
              </a:ext>
            </a:extLst>
          </p:cNvPr>
          <p:cNvSpPr>
            <a:spLocks noGrp="1"/>
          </p:cNvSpPr>
          <p:nvPr>
            <p:ph idx="1"/>
          </p:nvPr>
        </p:nvSpPr>
        <p:spPr>
          <a:xfrm>
            <a:off x="1914144" y="1447800"/>
            <a:ext cx="6353163" cy="5410200"/>
          </a:xfrm>
        </p:spPr>
        <p:txBody>
          <a:bodyPr>
            <a:normAutofit/>
          </a:bodyPr>
          <a:lstStyle/>
          <a:p>
            <a:r>
              <a:rPr lang="en-US" b="1" dirty="0"/>
              <a:t>For my finite mind, I use the brightest light I know to think of God’s radiance, the Sun.  </a:t>
            </a:r>
          </a:p>
          <a:p>
            <a:r>
              <a:rPr lang="en-US" b="1" dirty="0"/>
              <a:t>I use the light beam that travels to earth to understand Christ as the express radiance.  </a:t>
            </a:r>
          </a:p>
          <a:p>
            <a:r>
              <a:rPr lang="en-US" b="1" dirty="0"/>
              <a:t>As His image bearer, I am the reflector or mirror to carry that light to the lost.</a:t>
            </a:r>
          </a:p>
          <a:p>
            <a:endParaRPr lang="en-US" b="1" dirty="0"/>
          </a:p>
        </p:txBody>
      </p:sp>
      <p:pic>
        <p:nvPicPr>
          <p:cNvPr id="5122" name="Picture 6" descr="6137D2AB">
            <a:extLst>
              <a:ext uri="{FF2B5EF4-FFF2-40B4-BE49-F238E27FC236}">
                <a16:creationId xmlns:a16="http://schemas.microsoft.com/office/drawing/2014/main" id="{40D623FF-04CF-43F7-BD02-B297ABDE9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3295" y="2119910"/>
            <a:ext cx="3858705" cy="2686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5373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4BD6E-7116-4A46-9064-AEDE87B52869}"/>
              </a:ext>
            </a:extLst>
          </p:cNvPr>
          <p:cNvSpPr>
            <a:spLocks noGrp="1"/>
          </p:cNvSpPr>
          <p:nvPr>
            <p:ph type="title"/>
          </p:nvPr>
        </p:nvSpPr>
        <p:spPr/>
        <p:txBody>
          <a:bodyPr/>
          <a:lstStyle/>
          <a:p>
            <a:r>
              <a:rPr lang="en-US" b="1" dirty="0"/>
              <a:t>Children of Light</a:t>
            </a:r>
            <a:endParaRPr lang="en-US" dirty="0"/>
          </a:p>
        </p:txBody>
      </p:sp>
      <p:sp>
        <p:nvSpPr>
          <p:cNvPr id="3" name="Content Placeholder 2">
            <a:extLst>
              <a:ext uri="{FF2B5EF4-FFF2-40B4-BE49-F238E27FC236}">
                <a16:creationId xmlns:a16="http://schemas.microsoft.com/office/drawing/2014/main" id="{76304357-1152-4734-9E43-FBE6DCC00B9C}"/>
              </a:ext>
            </a:extLst>
          </p:cNvPr>
          <p:cNvSpPr>
            <a:spLocks noGrp="1"/>
          </p:cNvSpPr>
          <p:nvPr>
            <p:ph idx="1"/>
          </p:nvPr>
        </p:nvSpPr>
        <p:spPr>
          <a:xfrm>
            <a:off x="1914144" y="1447800"/>
            <a:ext cx="9997440" cy="5410200"/>
          </a:xfrm>
        </p:spPr>
        <p:txBody>
          <a:bodyPr>
            <a:normAutofit fontScale="85000" lnSpcReduction="20000"/>
          </a:bodyPr>
          <a:lstStyle/>
          <a:p>
            <a:r>
              <a:rPr lang="en-US" b="1" dirty="0"/>
              <a:t>Christians cannot continue in the darkness of sin.  </a:t>
            </a:r>
          </a:p>
          <a:p>
            <a:r>
              <a:rPr lang="en-US" b="1" dirty="0"/>
              <a:t>Sin is separation from God.  </a:t>
            </a:r>
          </a:p>
          <a:p>
            <a:r>
              <a:rPr lang="en-US" b="1" dirty="0"/>
              <a:t>Christ’s light banishes the darkness from our lives.  </a:t>
            </a:r>
          </a:p>
          <a:p>
            <a:r>
              <a:rPr lang="en-US" b="1" dirty="0"/>
              <a:t>“The people that walked in darkness have seen a great light:  they that dwell in the land of the shadow of death, upon them hath the light shined” (Isaiah 9:2).  </a:t>
            </a:r>
          </a:p>
          <a:p>
            <a:r>
              <a:rPr lang="en-US" b="1" dirty="0"/>
              <a:t>Some folks like the darkness and are uncomfortable in the light.  </a:t>
            </a:r>
          </a:p>
          <a:p>
            <a:r>
              <a:rPr lang="en-US" b="1" dirty="0"/>
              <a:t>“And this is the condemnation, that light is come into the world, and men loved darkness rather than light, because their deeds were evil.  For every one that doeth evil </a:t>
            </a:r>
            <a:r>
              <a:rPr lang="en-US" b="1" dirty="0" err="1"/>
              <a:t>hateth</a:t>
            </a:r>
            <a:r>
              <a:rPr lang="en-US" b="1" dirty="0"/>
              <a:t> the light, neither cometh to the light, lest his deeds should be reproved.  But he that doeth truth cometh to the light, that his deeds may be made manifest, that they are wrought in God” (John 3:19-21).</a:t>
            </a:r>
          </a:p>
          <a:p>
            <a:endParaRPr lang="en-US" b="1" dirty="0"/>
          </a:p>
        </p:txBody>
      </p:sp>
    </p:spTree>
    <p:extLst>
      <p:ext uri="{BB962C8B-B14F-4D97-AF65-F5344CB8AC3E}">
        <p14:creationId xmlns:p14="http://schemas.microsoft.com/office/powerpoint/2010/main" val="11441631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F1F3-E461-4C36-BCE1-766439396ADB}"/>
              </a:ext>
            </a:extLst>
          </p:cNvPr>
          <p:cNvSpPr>
            <a:spLocks noGrp="1"/>
          </p:cNvSpPr>
          <p:nvPr>
            <p:ph type="title"/>
          </p:nvPr>
        </p:nvSpPr>
        <p:spPr>
          <a:xfrm>
            <a:off x="2102680" y="689417"/>
            <a:ext cx="9997440" cy="1143000"/>
          </a:xfrm>
        </p:spPr>
        <p:txBody>
          <a:bodyPr/>
          <a:lstStyle/>
          <a:p>
            <a:r>
              <a:rPr lang="en-US" b="1" dirty="0"/>
              <a:t>Children of Light</a:t>
            </a:r>
            <a:endParaRPr lang="en-US" dirty="0"/>
          </a:p>
        </p:txBody>
      </p:sp>
      <p:sp>
        <p:nvSpPr>
          <p:cNvPr id="3" name="Content Placeholder 2">
            <a:extLst>
              <a:ext uri="{FF2B5EF4-FFF2-40B4-BE49-F238E27FC236}">
                <a16:creationId xmlns:a16="http://schemas.microsoft.com/office/drawing/2014/main" id="{1C1C7475-9C4E-4CEA-AF2A-D86330CDA11B}"/>
              </a:ext>
            </a:extLst>
          </p:cNvPr>
          <p:cNvSpPr>
            <a:spLocks noGrp="1"/>
          </p:cNvSpPr>
          <p:nvPr>
            <p:ph idx="1"/>
          </p:nvPr>
        </p:nvSpPr>
        <p:spPr>
          <a:xfrm>
            <a:off x="1801022" y="2266965"/>
            <a:ext cx="9997440" cy="4800600"/>
          </a:xfrm>
        </p:spPr>
        <p:txBody>
          <a:bodyPr/>
          <a:lstStyle/>
          <a:p>
            <a:r>
              <a:rPr lang="en-US" b="1" dirty="0"/>
              <a:t>As the true light, Jesus came that His followers might be adopted sons of God.  </a:t>
            </a:r>
          </a:p>
          <a:p>
            <a:r>
              <a:rPr lang="en-US" b="1" dirty="0"/>
              <a:t>We must reflect His light into a world darkened by sin.  </a:t>
            </a:r>
          </a:p>
          <a:p>
            <a:r>
              <a:rPr lang="en-US" b="1" dirty="0"/>
              <a:t>As His image bearers, we seek “to open their eyes and turn them from darkness to light, and from the power of Satan to God.” (Acts 26:18).</a:t>
            </a:r>
          </a:p>
          <a:p>
            <a:endParaRPr lang="en-US" b="1" dirty="0"/>
          </a:p>
        </p:txBody>
      </p:sp>
      <p:pic>
        <p:nvPicPr>
          <p:cNvPr id="5" name="Picture 4">
            <a:extLst>
              <a:ext uri="{FF2B5EF4-FFF2-40B4-BE49-F238E27FC236}">
                <a16:creationId xmlns:a16="http://schemas.microsoft.com/office/drawing/2014/main" id="{B36978F1-DCA0-4006-8485-D3A5C54C423D}"/>
              </a:ext>
            </a:extLst>
          </p:cNvPr>
          <p:cNvPicPr>
            <a:picLocks noChangeAspect="1"/>
          </p:cNvPicPr>
          <p:nvPr/>
        </p:nvPicPr>
        <p:blipFill rotWithShape="1">
          <a:blip r:embed="rId2"/>
          <a:srcRect t="1" b="27501"/>
          <a:stretch/>
        </p:blipFill>
        <p:spPr>
          <a:xfrm>
            <a:off x="6796726" y="54368"/>
            <a:ext cx="5395274" cy="2112208"/>
          </a:xfrm>
          <a:prstGeom prst="rect">
            <a:avLst/>
          </a:prstGeom>
        </p:spPr>
      </p:pic>
    </p:spTree>
    <p:extLst>
      <p:ext uri="{BB962C8B-B14F-4D97-AF65-F5344CB8AC3E}">
        <p14:creationId xmlns:p14="http://schemas.microsoft.com/office/powerpoint/2010/main" val="8507349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72F1E-255A-4BE3-96B2-AE640426F35E}"/>
              </a:ext>
            </a:extLst>
          </p:cNvPr>
          <p:cNvSpPr>
            <a:spLocks noGrp="1"/>
          </p:cNvSpPr>
          <p:nvPr>
            <p:ph type="title"/>
          </p:nvPr>
        </p:nvSpPr>
        <p:spPr/>
        <p:txBody>
          <a:bodyPr>
            <a:normAutofit/>
          </a:bodyPr>
          <a:lstStyle/>
          <a:p>
            <a:r>
              <a:rPr lang="en-US" b="1" dirty="0"/>
              <a:t>Light and Holiness</a:t>
            </a:r>
            <a:endParaRPr lang="en-US" dirty="0"/>
          </a:p>
        </p:txBody>
      </p:sp>
      <p:sp>
        <p:nvSpPr>
          <p:cNvPr id="3" name="Content Placeholder 2">
            <a:extLst>
              <a:ext uri="{FF2B5EF4-FFF2-40B4-BE49-F238E27FC236}">
                <a16:creationId xmlns:a16="http://schemas.microsoft.com/office/drawing/2014/main" id="{81EC128E-A5A6-4FB9-9F84-0D3EFDF9C7D3}"/>
              </a:ext>
            </a:extLst>
          </p:cNvPr>
          <p:cNvSpPr>
            <a:spLocks noGrp="1"/>
          </p:cNvSpPr>
          <p:nvPr>
            <p:ph idx="1"/>
          </p:nvPr>
        </p:nvSpPr>
        <p:spPr>
          <a:xfrm>
            <a:off x="1914144" y="1447800"/>
            <a:ext cx="9997440" cy="5410200"/>
          </a:xfrm>
        </p:spPr>
        <p:txBody>
          <a:bodyPr>
            <a:normAutofit/>
          </a:bodyPr>
          <a:lstStyle/>
          <a:p>
            <a:r>
              <a:rPr lang="en-US" b="1" dirty="0"/>
              <a:t>God is light. Darkness is evil.  </a:t>
            </a:r>
          </a:p>
          <a:p>
            <a:r>
              <a:rPr lang="en-US" b="1" dirty="0"/>
              <a:t>Jesus is the true light.  </a:t>
            </a:r>
          </a:p>
          <a:p>
            <a:r>
              <a:rPr lang="en-US" b="1" dirty="0"/>
              <a:t>Christians are to walk as children of light.  </a:t>
            </a:r>
          </a:p>
          <a:p>
            <a:r>
              <a:rPr lang="en-US" b="1" dirty="0"/>
              <a:t>Holiness is God’s permeating quality that encompasses attributes such as light.  </a:t>
            </a:r>
          </a:p>
          <a:p>
            <a:r>
              <a:rPr lang="en-US" b="1" dirty="0"/>
              <a:t>In calling on His children to have the relationship in light with Him, God also calls us to be holy.  </a:t>
            </a:r>
          </a:p>
          <a:p>
            <a:r>
              <a:rPr lang="en-US" b="1" dirty="0"/>
              <a:t>What does it mean to partake or perfect holiness as a Christian?</a:t>
            </a:r>
          </a:p>
          <a:p>
            <a:endParaRPr lang="en-US" b="1" dirty="0"/>
          </a:p>
        </p:txBody>
      </p:sp>
    </p:spTree>
    <p:extLst>
      <p:ext uri="{BB962C8B-B14F-4D97-AF65-F5344CB8AC3E}">
        <p14:creationId xmlns:p14="http://schemas.microsoft.com/office/powerpoint/2010/main" val="5129752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12180" y="2541395"/>
            <a:ext cx="6179820" cy="1472184"/>
          </a:xfrm>
        </p:spPr>
        <p:txBody>
          <a:bodyPr>
            <a:noAutofit/>
          </a:bodyPr>
          <a:lstStyle/>
          <a:p>
            <a:r>
              <a:rPr lang="en-US" sz="5400" b="1" dirty="0"/>
              <a:t>Light Lesson 12  Light and Holiness</a:t>
            </a:r>
            <a:endParaRPr lang="en-US" sz="5400" dirty="0"/>
          </a:p>
        </p:txBody>
      </p:sp>
    </p:spTree>
    <p:extLst>
      <p:ext uri="{BB962C8B-B14F-4D97-AF65-F5344CB8AC3E}">
        <p14:creationId xmlns:p14="http://schemas.microsoft.com/office/powerpoint/2010/main" val="27905832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94985" y="304800"/>
            <a:ext cx="9997440" cy="1143000"/>
          </a:xfrm>
        </p:spPr>
        <p:txBody>
          <a:bodyPr/>
          <a:lstStyle/>
          <a:p>
            <a:r>
              <a:rPr lang="en-US" b="1" dirty="0"/>
              <a:t>Introduction</a:t>
            </a:r>
            <a:endParaRPr lang="en-US" dirty="0"/>
          </a:p>
        </p:txBody>
      </p:sp>
      <p:sp>
        <p:nvSpPr>
          <p:cNvPr id="14" name="Content Placeholder 13"/>
          <p:cNvSpPr>
            <a:spLocks noGrp="1"/>
          </p:cNvSpPr>
          <p:nvPr>
            <p:ph idx="1"/>
          </p:nvPr>
        </p:nvSpPr>
        <p:spPr>
          <a:xfrm>
            <a:off x="1914144" y="1447800"/>
            <a:ext cx="9997440" cy="5199490"/>
          </a:xfrm>
        </p:spPr>
        <p:txBody>
          <a:bodyPr>
            <a:normAutofit/>
          </a:bodyPr>
          <a:lstStyle/>
          <a:p>
            <a:r>
              <a:rPr lang="en-US" b="1" dirty="0"/>
              <a:t>God is light. </a:t>
            </a:r>
          </a:p>
          <a:p>
            <a:r>
              <a:rPr lang="en-US" b="1" dirty="0"/>
              <a:t>Darkness is evil.  </a:t>
            </a:r>
          </a:p>
          <a:p>
            <a:r>
              <a:rPr lang="en-US" b="1" dirty="0"/>
              <a:t>Jesus is the true light.  </a:t>
            </a:r>
          </a:p>
          <a:p>
            <a:r>
              <a:rPr lang="en-US" b="1" dirty="0"/>
              <a:t>Christians are to walk as children of light.  </a:t>
            </a:r>
          </a:p>
          <a:p>
            <a:r>
              <a:rPr lang="en-US" b="1" dirty="0"/>
              <a:t>Holiness is God’s permeating quality that encompasses attributes such as light.  </a:t>
            </a:r>
          </a:p>
          <a:p>
            <a:r>
              <a:rPr lang="en-US" b="1" dirty="0"/>
              <a:t>In calling on His children to have the relationship of light with Him, God also calls us to be holy.</a:t>
            </a:r>
          </a:p>
          <a:p>
            <a:pPr lvl="0"/>
            <a:endParaRPr lang="en-US" b="1" dirty="0"/>
          </a:p>
        </p:txBody>
      </p:sp>
      <p:pic>
        <p:nvPicPr>
          <p:cNvPr id="3" name="Picture 2" descr="A picture containing object&#10;&#10;Description automatically generated">
            <a:extLst>
              <a:ext uri="{FF2B5EF4-FFF2-40B4-BE49-F238E27FC236}">
                <a16:creationId xmlns:a16="http://schemas.microsoft.com/office/drawing/2014/main" id="{4CD32F50-ADBF-41A0-8B71-0DACCEADD708}"/>
              </a:ext>
            </a:extLst>
          </p:cNvPr>
          <p:cNvPicPr>
            <a:picLocks noChangeAspect="1"/>
          </p:cNvPicPr>
          <p:nvPr/>
        </p:nvPicPr>
        <p:blipFill>
          <a:blip r:embed="rId2"/>
          <a:stretch>
            <a:fillRect/>
          </a:stretch>
        </p:blipFill>
        <p:spPr>
          <a:xfrm>
            <a:off x="6693485" y="151074"/>
            <a:ext cx="5315635" cy="2981739"/>
          </a:xfrm>
          <a:prstGeom prst="rect">
            <a:avLst/>
          </a:prstGeom>
        </p:spPr>
      </p:pic>
    </p:spTree>
    <p:extLst>
      <p:ext uri="{BB962C8B-B14F-4D97-AF65-F5344CB8AC3E}">
        <p14:creationId xmlns:p14="http://schemas.microsoft.com/office/powerpoint/2010/main" val="88195683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99E4-E8BA-4E6A-B24F-124EF0FD9C51}"/>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9C9F8047-E297-43C1-AAF3-5FD9A273B56A}"/>
              </a:ext>
            </a:extLst>
          </p:cNvPr>
          <p:cNvSpPr>
            <a:spLocks noGrp="1"/>
          </p:cNvSpPr>
          <p:nvPr>
            <p:ph idx="1"/>
          </p:nvPr>
        </p:nvSpPr>
        <p:spPr/>
        <p:txBody>
          <a:bodyPr/>
          <a:lstStyle/>
          <a:p>
            <a:r>
              <a:rPr lang="en-US" b="1" dirty="0"/>
              <a:t>R.C. Sproul commented on God’s holiness by saying:  </a:t>
            </a:r>
          </a:p>
          <a:p>
            <a:r>
              <a:rPr lang="en-US" b="1" dirty="0"/>
              <a:t>"The Bible says that God is holy, holy, holy. Not that He is merely holy, or even holy, holy. He is holy, holy, holy.  The Bible never says that God is love, love, love, or mercy, mercy, mercy, or wrath, wrath, wrath, or justice, justice, justice.  It does say that He is holy, holy, holy, the whole earth is full of His glory.”</a:t>
            </a:r>
          </a:p>
          <a:p>
            <a:endParaRPr lang="en-US" b="1" dirty="0"/>
          </a:p>
        </p:txBody>
      </p:sp>
    </p:spTree>
    <p:extLst>
      <p:ext uri="{BB962C8B-B14F-4D97-AF65-F5344CB8AC3E}">
        <p14:creationId xmlns:p14="http://schemas.microsoft.com/office/powerpoint/2010/main" val="42691668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C46D9-F916-4F10-BC18-F00892885DB9}"/>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25B2D21F-5545-4A2A-86DF-8CFBA92B9602}"/>
              </a:ext>
            </a:extLst>
          </p:cNvPr>
          <p:cNvSpPr>
            <a:spLocks noGrp="1"/>
          </p:cNvSpPr>
          <p:nvPr>
            <p:ph idx="1"/>
          </p:nvPr>
        </p:nvSpPr>
        <p:spPr/>
        <p:txBody>
          <a:bodyPr>
            <a:normAutofit fontScale="92500" lnSpcReduction="20000"/>
          </a:bodyPr>
          <a:lstStyle/>
          <a:p>
            <a:r>
              <a:rPr lang="en-US" b="1" dirty="0"/>
              <a:t>The picture of a person is really an image and not the true person.  </a:t>
            </a:r>
          </a:p>
          <a:p>
            <a:r>
              <a:rPr lang="en-US" b="1" dirty="0"/>
              <a:t>God’s image, or our understanding of Him, is tied to love, light, righteousness, and holiness.  </a:t>
            </a:r>
          </a:p>
          <a:p>
            <a:r>
              <a:rPr lang="en-US" b="1" dirty="0"/>
              <a:t>Ephesians 4:23-24, Colossians 3:10, and 2 Peter 1:3-4 teach Christians are to be transformed and renewed into the image of the Lord.  (See also Romans 12:1-2.)   </a:t>
            </a:r>
          </a:p>
          <a:p>
            <a:r>
              <a:rPr lang="en-US" b="1" dirty="0"/>
              <a:t>Just as we see a parent in a child, as God’s children, we are reprints of His image.  </a:t>
            </a:r>
          </a:p>
          <a:p>
            <a:r>
              <a:rPr lang="en-US" b="1" dirty="0"/>
              <a:t>Thus, when a person looks at a Christian, they should see God’s image reflected in their walk.  </a:t>
            </a:r>
          </a:p>
          <a:p>
            <a:endParaRPr lang="en-US" b="1" dirty="0"/>
          </a:p>
        </p:txBody>
      </p:sp>
    </p:spTree>
    <p:extLst>
      <p:ext uri="{BB962C8B-B14F-4D97-AF65-F5344CB8AC3E}">
        <p14:creationId xmlns:p14="http://schemas.microsoft.com/office/powerpoint/2010/main" val="23687381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997AD-9855-4FFC-A3E9-2F0999C483E5}"/>
              </a:ext>
            </a:extLst>
          </p:cNvPr>
          <p:cNvSpPr>
            <a:spLocks noGrp="1"/>
          </p:cNvSpPr>
          <p:nvPr>
            <p:ph type="title"/>
          </p:nvPr>
        </p:nvSpPr>
        <p:spPr>
          <a:xfrm>
            <a:off x="2359417" y="552933"/>
            <a:ext cx="9997440" cy="1143000"/>
          </a:xfrm>
        </p:spPr>
        <p:txBody>
          <a:bodyPr>
            <a:normAutofit/>
          </a:bodyPr>
          <a:lstStyle/>
          <a:p>
            <a:r>
              <a:rPr lang="en-US" b="1" dirty="0"/>
              <a:t>God Is Light and Love</a:t>
            </a:r>
            <a:endParaRPr lang="en-US" dirty="0"/>
          </a:p>
        </p:txBody>
      </p:sp>
      <p:sp>
        <p:nvSpPr>
          <p:cNvPr id="3" name="Content Placeholder 2">
            <a:extLst>
              <a:ext uri="{FF2B5EF4-FFF2-40B4-BE49-F238E27FC236}">
                <a16:creationId xmlns:a16="http://schemas.microsoft.com/office/drawing/2014/main" id="{D2F060CD-6686-4043-8ABF-EE90B461B725}"/>
              </a:ext>
            </a:extLst>
          </p:cNvPr>
          <p:cNvSpPr>
            <a:spLocks noGrp="1"/>
          </p:cNvSpPr>
          <p:nvPr>
            <p:ph idx="1"/>
          </p:nvPr>
        </p:nvSpPr>
        <p:spPr>
          <a:xfrm>
            <a:off x="1858485" y="1997774"/>
            <a:ext cx="9997440" cy="4800600"/>
          </a:xfrm>
        </p:spPr>
        <p:txBody>
          <a:bodyPr>
            <a:normAutofit fontScale="77500" lnSpcReduction="20000"/>
          </a:bodyPr>
          <a:lstStyle/>
          <a:p>
            <a:r>
              <a:rPr lang="en-US" b="1" dirty="0"/>
              <a:t>As God’s image bearers, Christians are to be lights in this world.  </a:t>
            </a:r>
          </a:p>
          <a:p>
            <a:r>
              <a:rPr lang="en-US" b="1" dirty="0"/>
              <a:t>“God is light, and in him is no darkness at all” (1 John 1:5).  </a:t>
            </a:r>
          </a:p>
          <a:p>
            <a:r>
              <a:rPr lang="en-US" b="1" dirty="0"/>
              <a:t>Light is a common metaphor in the Bible for righteousness and goodness.  </a:t>
            </a:r>
          </a:p>
          <a:p>
            <a:r>
              <a:rPr lang="en-US" b="1" dirty="0"/>
              <a:t>Righteousness is symbolized as the morning sun in Proverbs 4:18.  Light is associated with God and His word in Psalms 119:105 and Proverbs 6:23.  In Psalms 27:1, God is light and salvation.  Good works are pictured as light in Matthew 5:16 and Psalms 76:4.  God is radiant with light in Psalm 76:4.  God dwells in unapproachable light as 1 Timothy 6:16 uses to describe His glory and holiness.  God is the Father of Lights without shadow or turning in James 1:17.  He is the Light of heaven (Revelation 21:23). </a:t>
            </a:r>
          </a:p>
          <a:p>
            <a:endParaRPr lang="en-US" b="1" dirty="0"/>
          </a:p>
        </p:txBody>
      </p:sp>
      <p:pic>
        <p:nvPicPr>
          <p:cNvPr id="1026" name="Picture 2" descr="Image result for light of God">
            <a:extLst>
              <a:ext uri="{FF2B5EF4-FFF2-40B4-BE49-F238E27FC236}">
                <a16:creationId xmlns:a16="http://schemas.microsoft.com/office/drawing/2014/main" id="{4BC48F7F-E50B-443C-94D4-9194C81EAF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7408" y="59626"/>
            <a:ext cx="2936682" cy="1946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8962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D09B-A237-42C9-8F54-AE9CD79067D0}"/>
              </a:ext>
            </a:extLst>
          </p:cNvPr>
          <p:cNvSpPr>
            <a:spLocks noGrp="1"/>
          </p:cNvSpPr>
          <p:nvPr>
            <p:ph type="title"/>
          </p:nvPr>
        </p:nvSpPr>
        <p:spPr>
          <a:xfrm>
            <a:off x="1834631" y="560885"/>
            <a:ext cx="9997440" cy="1143000"/>
          </a:xfrm>
        </p:spPr>
        <p:txBody>
          <a:bodyPr/>
          <a:lstStyle/>
          <a:p>
            <a:r>
              <a:rPr lang="en-US" b="1" dirty="0"/>
              <a:t>God Is Light and Love</a:t>
            </a:r>
            <a:endParaRPr lang="en-US" dirty="0"/>
          </a:p>
        </p:txBody>
      </p:sp>
      <p:sp>
        <p:nvSpPr>
          <p:cNvPr id="3" name="Content Placeholder 2">
            <a:extLst>
              <a:ext uri="{FF2B5EF4-FFF2-40B4-BE49-F238E27FC236}">
                <a16:creationId xmlns:a16="http://schemas.microsoft.com/office/drawing/2014/main" id="{ECC670B7-D92A-47B2-BDAE-B4E420632791}"/>
              </a:ext>
            </a:extLst>
          </p:cNvPr>
          <p:cNvSpPr>
            <a:spLocks noGrp="1"/>
          </p:cNvSpPr>
          <p:nvPr>
            <p:ph idx="1"/>
          </p:nvPr>
        </p:nvSpPr>
        <p:spPr>
          <a:xfrm>
            <a:off x="1914144" y="2162754"/>
            <a:ext cx="9824633" cy="4695245"/>
          </a:xfrm>
        </p:spPr>
        <p:txBody>
          <a:bodyPr>
            <a:normAutofit lnSpcReduction="10000"/>
          </a:bodyPr>
          <a:lstStyle/>
          <a:p>
            <a:r>
              <a:rPr lang="en-US" b="1" dirty="0"/>
              <a:t>In addition to God being light, God is love (1 John 4:8).  </a:t>
            </a:r>
          </a:p>
          <a:p>
            <a:r>
              <a:rPr lang="en-US" b="1" dirty="0"/>
              <a:t>Those who use His promises to escape the corruption in the world can become partakers of His divine nature (2 Peter 1:3-4).  </a:t>
            </a:r>
          </a:p>
          <a:p>
            <a:r>
              <a:rPr lang="en-US" b="1" dirty="0"/>
              <a:t>God’s nature is light, love, and holy yielding for us joy and hope.  There is no threat of darkness with despair or misery in His light and love.  No small print in the understanding or hidden shadow is in God's light.  </a:t>
            </a:r>
          </a:p>
          <a:p>
            <a:endParaRPr lang="en-US" b="1" dirty="0"/>
          </a:p>
        </p:txBody>
      </p:sp>
      <p:pic>
        <p:nvPicPr>
          <p:cNvPr id="2050" name="Picture 3" descr="Image result for James 1:17">
            <a:extLst>
              <a:ext uri="{FF2B5EF4-FFF2-40B4-BE49-F238E27FC236}">
                <a16:creationId xmlns:a16="http://schemas.microsoft.com/office/drawing/2014/main" id="{509AF27A-B5F7-4592-8A93-EBA204BB98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4485" y="15226"/>
            <a:ext cx="3584292" cy="2234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0767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48716-F5DF-4AB7-A6FC-5A2809969D95}"/>
              </a:ext>
            </a:extLst>
          </p:cNvPr>
          <p:cNvSpPr>
            <a:spLocks noGrp="1"/>
          </p:cNvSpPr>
          <p:nvPr>
            <p:ph type="title"/>
          </p:nvPr>
        </p:nvSpPr>
        <p:spPr/>
        <p:txBody>
          <a:bodyPr>
            <a:normAutofit/>
          </a:bodyPr>
          <a:lstStyle/>
          <a:p>
            <a:r>
              <a:rPr lang="en-US" b="1" dirty="0"/>
              <a:t>Darkness Is Evil</a:t>
            </a:r>
            <a:endParaRPr lang="en-US" dirty="0"/>
          </a:p>
        </p:txBody>
      </p:sp>
      <p:sp>
        <p:nvSpPr>
          <p:cNvPr id="3" name="Content Placeholder 2">
            <a:extLst>
              <a:ext uri="{FF2B5EF4-FFF2-40B4-BE49-F238E27FC236}">
                <a16:creationId xmlns:a16="http://schemas.microsoft.com/office/drawing/2014/main" id="{5AF521A9-5F0F-461F-B3E4-F9F4C276A2C0}"/>
              </a:ext>
            </a:extLst>
          </p:cNvPr>
          <p:cNvSpPr>
            <a:spLocks noGrp="1"/>
          </p:cNvSpPr>
          <p:nvPr>
            <p:ph idx="1"/>
          </p:nvPr>
        </p:nvSpPr>
        <p:spPr>
          <a:xfrm>
            <a:off x="1914144" y="1447800"/>
            <a:ext cx="9997440" cy="5410200"/>
          </a:xfrm>
        </p:spPr>
        <p:txBody>
          <a:bodyPr>
            <a:normAutofit fontScale="85000" lnSpcReduction="20000"/>
          </a:bodyPr>
          <a:lstStyle/>
          <a:p>
            <a:r>
              <a:rPr lang="en-US" b="1" dirty="0"/>
              <a:t>On the other hand, darkness is the metaphor that signifies sin and evil, including distress, trouble, and sorrow.  </a:t>
            </a:r>
          </a:p>
          <a:p>
            <a:r>
              <a:rPr lang="en-US" b="1" dirty="0"/>
              <a:t>1 John 1:6 teaches, “If we say that we have fellowship with Him, and walk in darkness, we lie, and do not the truth.”  </a:t>
            </a:r>
          </a:p>
          <a:p>
            <a:r>
              <a:rPr lang="en-US" b="1" dirty="0"/>
              <a:t>By contrast, “…God is light, and in Him is no darkness at all …because the darkness is past, and the true light now shineth.  He that saith he is in the light, and </a:t>
            </a:r>
            <a:r>
              <a:rPr lang="en-US" b="1" dirty="0" err="1"/>
              <a:t>hateth</a:t>
            </a:r>
            <a:r>
              <a:rPr lang="en-US" b="1" dirty="0"/>
              <a:t> his brother, is in darkness even until now.  He that loveth his brother </a:t>
            </a:r>
            <a:r>
              <a:rPr lang="en-US" b="1" dirty="0" err="1"/>
              <a:t>abideth</a:t>
            </a:r>
            <a:r>
              <a:rPr lang="en-US" b="1" dirty="0"/>
              <a:t> in the light, and there is none occasion of stumbling in him.  But he that </a:t>
            </a:r>
            <a:r>
              <a:rPr lang="en-US" b="1" dirty="0" err="1"/>
              <a:t>hateth</a:t>
            </a:r>
            <a:r>
              <a:rPr lang="en-US" b="1" dirty="0"/>
              <a:t> his brother is in darkness, and walketh in darkness, and </a:t>
            </a:r>
            <a:r>
              <a:rPr lang="en-US" b="1" dirty="0" err="1"/>
              <a:t>knoweth</a:t>
            </a:r>
            <a:r>
              <a:rPr lang="en-US" b="1" dirty="0"/>
              <a:t> not whither he </a:t>
            </a:r>
            <a:r>
              <a:rPr lang="en-US" b="1" dirty="0" err="1"/>
              <a:t>goeth</a:t>
            </a:r>
            <a:r>
              <a:rPr lang="en-US" b="1" dirty="0"/>
              <a:t>, because that darkness hath blinded his eyes” (1 John 1:5; 2:8-11).  </a:t>
            </a:r>
          </a:p>
          <a:p>
            <a:endParaRPr lang="en-US" b="1" dirty="0"/>
          </a:p>
        </p:txBody>
      </p:sp>
    </p:spTree>
    <p:extLst>
      <p:ext uri="{BB962C8B-B14F-4D97-AF65-F5344CB8AC3E}">
        <p14:creationId xmlns:p14="http://schemas.microsoft.com/office/powerpoint/2010/main" val="19729995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A9E6-AABA-44B6-8AF3-34500075BE02}"/>
              </a:ext>
            </a:extLst>
          </p:cNvPr>
          <p:cNvSpPr>
            <a:spLocks noGrp="1"/>
          </p:cNvSpPr>
          <p:nvPr>
            <p:ph type="title"/>
          </p:nvPr>
        </p:nvSpPr>
        <p:spPr/>
        <p:txBody>
          <a:bodyPr/>
          <a:lstStyle/>
          <a:p>
            <a:r>
              <a:rPr lang="en-US" b="1" dirty="0"/>
              <a:t>Darkness Is Evil</a:t>
            </a:r>
            <a:endParaRPr lang="en-US" dirty="0"/>
          </a:p>
        </p:txBody>
      </p:sp>
      <p:sp>
        <p:nvSpPr>
          <p:cNvPr id="3" name="Content Placeholder 2">
            <a:extLst>
              <a:ext uri="{FF2B5EF4-FFF2-40B4-BE49-F238E27FC236}">
                <a16:creationId xmlns:a16="http://schemas.microsoft.com/office/drawing/2014/main" id="{804C0A75-6398-4AA0-B00E-A3C7312473AC}"/>
              </a:ext>
            </a:extLst>
          </p:cNvPr>
          <p:cNvSpPr>
            <a:spLocks noGrp="1"/>
          </p:cNvSpPr>
          <p:nvPr>
            <p:ph idx="1"/>
          </p:nvPr>
        </p:nvSpPr>
        <p:spPr/>
        <p:txBody>
          <a:bodyPr>
            <a:normAutofit fontScale="92500" lnSpcReduction="20000"/>
          </a:bodyPr>
          <a:lstStyle/>
          <a:p>
            <a:r>
              <a:rPr lang="en-US" b="1" dirty="0"/>
              <a:t>In addition, darkness represents the wicked in Proverbs 2:13, judgment in Exodus 10:21, and death in Psalms 88:12.  </a:t>
            </a:r>
          </a:p>
          <a:p>
            <a:r>
              <a:rPr lang="en-US" b="1" dirty="0"/>
              <a:t>Jesus calls Hell “outer darkness” (Matthew 8:12; 22:13; 25:30).  </a:t>
            </a:r>
          </a:p>
          <a:p>
            <a:r>
              <a:rPr lang="en-US" b="1" dirty="0"/>
              <a:t>While walking in darkness, we are spiritually blinded, and reach for a comforting object or pleasure.  In this state of blindness, we become enslaved to the sin and temptations Satan is using.  </a:t>
            </a:r>
          </a:p>
          <a:p>
            <a:r>
              <a:rPr lang="en-US" b="1" dirty="0"/>
              <a:t>Darkness causes us to make mistakes we would not make if we could see.  </a:t>
            </a:r>
          </a:p>
          <a:p>
            <a:r>
              <a:rPr lang="en-US" b="1" dirty="0"/>
              <a:t>Darkness is Satan’s tool.</a:t>
            </a:r>
          </a:p>
          <a:p>
            <a:endParaRPr lang="en-US" b="1" dirty="0"/>
          </a:p>
        </p:txBody>
      </p:sp>
    </p:spTree>
    <p:extLst>
      <p:ext uri="{BB962C8B-B14F-4D97-AF65-F5344CB8AC3E}">
        <p14:creationId xmlns:p14="http://schemas.microsoft.com/office/powerpoint/2010/main" val="31197482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dea design 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dirty="0"/>
        </a:defPPr>
      </a:lstStyle>
      <a:style>
        <a:lnRef idx="1">
          <a:schemeClr val="accent2"/>
        </a:lnRef>
        <a:fillRef idx="3">
          <a:schemeClr val="accent2"/>
        </a:fillRef>
        <a:effectRef idx="2">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Idea design slides.potx" id="{DF01E6A4-6AA1-422C-B26D-6A4BADE1B013}" vid="{6A88D988-B038-48EA-B513-AE1D8F325C3E}"/>
    </a:ext>
  </a:extLst>
</a:theme>
</file>

<file path=ppt/theme/theme2.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Idea design slides</Template>
  <TotalTime>0</TotalTime>
  <Words>1748</Words>
  <Application>Microsoft Office PowerPoint</Application>
  <PresentationFormat>Widescreen</PresentationFormat>
  <Paragraphs>83</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Century Gothic</vt:lpstr>
      <vt:lpstr>Verdana</vt:lpstr>
      <vt:lpstr>Wingdings 2</vt:lpstr>
      <vt:lpstr>Idea design template</vt:lpstr>
      <vt:lpstr>PowerPoint Presentation</vt:lpstr>
      <vt:lpstr>Light Lesson 12  Light and Holiness</vt:lpstr>
      <vt:lpstr>Introduction</vt:lpstr>
      <vt:lpstr>Introduction</vt:lpstr>
      <vt:lpstr>Introduction</vt:lpstr>
      <vt:lpstr>God Is Light and Love</vt:lpstr>
      <vt:lpstr>God Is Light and Love</vt:lpstr>
      <vt:lpstr>Darkness Is Evil</vt:lpstr>
      <vt:lpstr>Darkness Is Evil</vt:lpstr>
      <vt:lpstr>Jesus Is the True Light</vt:lpstr>
      <vt:lpstr>Jesus Is the True Light</vt:lpstr>
      <vt:lpstr>Children of Light</vt:lpstr>
      <vt:lpstr>Children of Light</vt:lpstr>
      <vt:lpstr>Children of Light</vt:lpstr>
      <vt:lpstr>Children of Light</vt:lpstr>
      <vt:lpstr>Children of Light</vt:lpstr>
      <vt:lpstr>Light and Holiness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2019-08-11T23:01:56Z</dcterms:created>
  <dcterms:modified xsi:type="dcterms:W3CDTF">2019-08-11T23:02:52Z</dcterms:modified>
</cp:coreProperties>
</file>