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840" r:id="rId1"/>
  </p:sldMasterIdLst>
  <p:sldIdLst>
    <p:sldId id="262" r:id="rId2"/>
    <p:sldId id="256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7BC756-7573-6645-8F6F-85327603BA66}" v="1" dt="2019-05-31T11:46:08.4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75"/>
    <p:restoredTop sz="94590"/>
  </p:normalViewPr>
  <p:slideViewPr>
    <p:cSldViewPr snapToGrid="0" snapToObjects="1">
      <p:cViewPr varScale="1">
        <p:scale>
          <a:sx n="90" d="100"/>
          <a:sy n="90" d="100"/>
        </p:scale>
        <p:origin x="132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236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2568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651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08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5599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378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37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81886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262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smtClean="0"/>
              <a:t>8/11/2019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89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smtClean="0"/>
              <a:t>8/11/2019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61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smtClean="0"/>
              <a:t>8/11/2019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5515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2.wdp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tiff"/><Relationship Id="rId1" Type="http://schemas.openxmlformats.org/officeDocument/2006/relationships/slideLayout" Target="../slideLayouts/slideLayout2.xml"/><Relationship Id="rId6" Type="http://schemas.microsoft.com/office/2007/relationships/hdphoto" Target="../media/hdphoto1.wdp"/><Relationship Id="rId5" Type="http://schemas.openxmlformats.org/officeDocument/2006/relationships/image" Target="../media/image2.png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7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47EAB-BA04-4CBD-8AF5-B15AE3B54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6531B4-4A58-4EBA-A7B5-74C167D94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9">
            <a:extLst>
              <a:ext uri="{FF2B5EF4-FFF2-40B4-BE49-F238E27FC236}">
                <a16:creationId xmlns:a16="http://schemas.microsoft.com/office/drawing/2014/main" id="{3B5ECEEC-D7B8-4DC1-BDBB-539336C720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 b="4274"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5FCB6B92-4844-41BD-BF40-A4F8210E57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 l="7532" t="5325" r="62340" b="77710"/>
          <a:stretch>
            <a:fillRect/>
          </a:stretch>
        </p:blipFill>
        <p:spPr bwMode="auto">
          <a:xfrm>
            <a:off x="4652963" y="354013"/>
            <a:ext cx="2886075" cy="225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046467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E2D3DCD-4716-40AA-90C0-6F2F9F116C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7620" y="-1"/>
            <a:ext cx="12207240" cy="68580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9489D9-BF59-A742-A178-BB9A28664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37BACED-9574-4AAE-9D04-5100308350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257366"/>
            <a:ext cx="12192000" cy="2610465"/>
          </a:xfrm>
          <a:prstGeom prst="rect">
            <a:avLst/>
          </a:prstGeom>
          <a:blipFill dpi="0" rotWithShape="1">
            <a:blip r:embed="rId3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6468F35-A804-0A49-8AD5-3657E34B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180" y="4647231"/>
            <a:ext cx="9085940" cy="1472224"/>
          </a:xfrm>
        </p:spPr>
        <p:txBody>
          <a:bodyPr anchor="b">
            <a:normAutofit fontScale="90000"/>
          </a:bodyPr>
          <a:lstStyle/>
          <a:p>
            <a:r>
              <a:rPr lang="en-US" sz="7400" dirty="0"/>
              <a:t>Light Lesson 13</a:t>
            </a:r>
            <a:br>
              <a:rPr lang="en-US" sz="7400" dirty="0"/>
            </a:br>
            <a:r>
              <a:rPr lang="en-US" sz="7400" dirty="0"/>
              <a:t>Seen &amp; Unseen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79090-EC38-1647-87C4-112431B3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1560" y="6160716"/>
            <a:ext cx="9052560" cy="364482"/>
          </a:xfrm>
        </p:spPr>
        <p:txBody>
          <a:bodyPr>
            <a:normAutofit/>
          </a:bodyPr>
          <a:lstStyle/>
          <a:p>
            <a:r>
              <a:rPr lang="en-US" sz="1900" dirty="0"/>
              <a:t>White Fields &amp; the Walking Dead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A08BC01-A289-44B6-9133-2814052F97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5590" y="5111496"/>
            <a:ext cx="1080904" cy="1080902"/>
            <a:chOff x="9685338" y="4460675"/>
            <a:chExt cx="1080904" cy="1080902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A9CD65F9-B9FF-4981-AB43-F25748584E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  <p:txBody>
            <a:bodyPr lIns="0" tIns="0" rIns="0" bIns="0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Rockwell Extra Bold" pitchFamily="18" charset="0"/>
                <a:ea typeface="+mn-ea"/>
                <a:cs typeface="+mn-cs"/>
              </a:endParaRP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82EC907-6C80-4890-9ECB-3019DBC4DF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6997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2A0E4E09-FC02-4ADC-951A-3FFA90B6F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88F991-C018-154F-9B5F-6C53B4238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0924" y="685800"/>
            <a:ext cx="4920019" cy="2021553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1"/>
                </a:solidFill>
              </a:rPr>
              <a:t>White Fields &amp; the Walking Dead</a:t>
            </a:r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453FF84-60C1-4EA8-B49B-1B8C2D0C5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"/>
            <a:ext cx="5859484" cy="6857997"/>
          </a:xfrm>
          <a:custGeom>
            <a:avLst/>
            <a:gdLst>
              <a:gd name="connsiteX0" fmla="*/ 3198825 w 5859484"/>
              <a:gd name="connsiteY0" fmla="*/ 0 h 6857997"/>
              <a:gd name="connsiteX1" fmla="*/ 3962351 w 5859484"/>
              <a:gd name="connsiteY1" fmla="*/ 0 h 6857997"/>
              <a:gd name="connsiteX2" fmla="*/ 4129776 w 5859484"/>
              <a:gd name="connsiteY2" fmla="*/ 128761 h 6857997"/>
              <a:gd name="connsiteX3" fmla="*/ 5859484 w 5859484"/>
              <a:gd name="connsiteY3" fmla="*/ 3718209 h 6857997"/>
              <a:gd name="connsiteX4" fmla="*/ 4624700 w 5859484"/>
              <a:gd name="connsiteY4" fmla="*/ 6845880 h 6857997"/>
              <a:gd name="connsiteX5" fmla="*/ 4612896 w 5859484"/>
              <a:gd name="connsiteY5" fmla="*/ 6857997 h 6857997"/>
              <a:gd name="connsiteX6" fmla="*/ 4017658 w 5859484"/>
              <a:gd name="connsiteY6" fmla="*/ 6857997 h 6857997"/>
              <a:gd name="connsiteX7" fmla="*/ 4173230 w 5859484"/>
              <a:gd name="connsiteY7" fmla="*/ 6719623 h 6857997"/>
              <a:gd name="connsiteX8" fmla="*/ 5443583 w 5859484"/>
              <a:gd name="connsiteY8" fmla="*/ 3718209 h 6857997"/>
              <a:gd name="connsiteX9" fmla="*/ 3355352 w 5859484"/>
              <a:gd name="connsiteY9" fmla="*/ 88079 h 6857997"/>
              <a:gd name="connsiteX10" fmla="*/ 0 w 5859484"/>
              <a:gd name="connsiteY10" fmla="*/ 0 h 6857997"/>
              <a:gd name="connsiteX11" fmla="*/ 2941255 w 5859484"/>
              <a:gd name="connsiteY11" fmla="*/ 0 h 6857997"/>
              <a:gd name="connsiteX12" fmla="*/ 3117080 w 5859484"/>
              <a:gd name="connsiteY12" fmla="*/ 88129 h 6857997"/>
              <a:gd name="connsiteX13" fmla="*/ 5324754 w 5859484"/>
              <a:gd name="connsiteY13" fmla="*/ 3718209 h 6857997"/>
              <a:gd name="connsiteX14" fmla="*/ 4089206 w 5859484"/>
              <a:gd name="connsiteY14" fmla="*/ 6637392 h 6857997"/>
              <a:gd name="connsiteX15" fmla="*/ 3841183 w 5859484"/>
              <a:gd name="connsiteY15" fmla="*/ 6857997 h 6857997"/>
              <a:gd name="connsiteX16" fmla="*/ 0 w 5859484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5859484" h="6857997">
                <a:moveTo>
                  <a:pt x="3198825" y="0"/>
                </a:moveTo>
                <a:lnTo>
                  <a:pt x="3962351" y="0"/>
                </a:lnTo>
                <a:lnTo>
                  <a:pt x="4129776" y="128761"/>
                </a:lnTo>
                <a:cubicBezTo>
                  <a:pt x="5186152" y="981944"/>
                  <a:pt x="5859484" y="2273123"/>
                  <a:pt x="5859484" y="3718209"/>
                </a:cubicBezTo>
                <a:cubicBezTo>
                  <a:pt x="5859484" y="4922447"/>
                  <a:pt x="5391893" y="6019805"/>
                  <a:pt x="4624700" y="6845880"/>
                </a:cubicBezTo>
                <a:lnTo>
                  <a:pt x="4612896" y="6857997"/>
                </a:lnTo>
                <a:lnTo>
                  <a:pt x="4017658" y="6857997"/>
                </a:lnTo>
                <a:lnTo>
                  <a:pt x="4173230" y="6719623"/>
                </a:lnTo>
                <a:cubicBezTo>
                  <a:pt x="4958119" y="5951494"/>
                  <a:pt x="5443583" y="4890334"/>
                  <a:pt x="5443583" y="3718209"/>
                </a:cubicBezTo>
                <a:cubicBezTo>
                  <a:pt x="5443583" y="2179795"/>
                  <a:pt x="4607295" y="832535"/>
                  <a:pt x="3355352" y="88079"/>
                </a:cubicBezTo>
                <a:close/>
                <a:moveTo>
                  <a:pt x="0" y="0"/>
                </a:moveTo>
                <a:lnTo>
                  <a:pt x="2941255" y="0"/>
                </a:lnTo>
                <a:lnTo>
                  <a:pt x="3117080" y="88129"/>
                </a:lnTo>
                <a:cubicBezTo>
                  <a:pt x="4432070" y="787221"/>
                  <a:pt x="5324754" y="2150692"/>
                  <a:pt x="5324754" y="3718209"/>
                </a:cubicBezTo>
                <a:cubicBezTo>
                  <a:pt x="5324754" y="4858221"/>
                  <a:pt x="4852591" y="5890308"/>
                  <a:pt x="4089206" y="6637392"/>
                </a:cubicBezTo>
                <a:lnTo>
                  <a:pt x="3841183" y="6857997"/>
                </a:lnTo>
                <a:lnTo>
                  <a:pt x="0" y="6857997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E5E38C7-F68B-0E4A-94DC-8AD77491593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087" r="16805"/>
          <a:stretch/>
        </p:blipFill>
        <p:spPr>
          <a:xfrm>
            <a:off x="1" y="2"/>
            <a:ext cx="6095695" cy="6857997"/>
          </a:xfrm>
          <a:custGeom>
            <a:avLst/>
            <a:gdLst>
              <a:gd name="connsiteX0" fmla="*/ 3435036 w 6095695"/>
              <a:gd name="connsiteY0" fmla="*/ 0 h 6857997"/>
              <a:gd name="connsiteX1" fmla="*/ 4198562 w 6095695"/>
              <a:gd name="connsiteY1" fmla="*/ 0 h 6857997"/>
              <a:gd name="connsiteX2" fmla="*/ 4365987 w 6095695"/>
              <a:gd name="connsiteY2" fmla="*/ 128761 h 6857997"/>
              <a:gd name="connsiteX3" fmla="*/ 6095695 w 6095695"/>
              <a:gd name="connsiteY3" fmla="*/ 3718209 h 6857997"/>
              <a:gd name="connsiteX4" fmla="*/ 4860911 w 6095695"/>
              <a:gd name="connsiteY4" fmla="*/ 6845880 h 6857997"/>
              <a:gd name="connsiteX5" fmla="*/ 4849107 w 6095695"/>
              <a:gd name="connsiteY5" fmla="*/ 6857997 h 6857997"/>
              <a:gd name="connsiteX6" fmla="*/ 4253869 w 6095695"/>
              <a:gd name="connsiteY6" fmla="*/ 6857997 h 6857997"/>
              <a:gd name="connsiteX7" fmla="*/ 4409441 w 6095695"/>
              <a:gd name="connsiteY7" fmla="*/ 6719623 h 6857997"/>
              <a:gd name="connsiteX8" fmla="*/ 5679794 w 6095695"/>
              <a:gd name="connsiteY8" fmla="*/ 3718209 h 6857997"/>
              <a:gd name="connsiteX9" fmla="*/ 3591563 w 6095695"/>
              <a:gd name="connsiteY9" fmla="*/ 88079 h 6857997"/>
              <a:gd name="connsiteX10" fmla="*/ 0 w 6095695"/>
              <a:gd name="connsiteY10" fmla="*/ 0 h 6857997"/>
              <a:gd name="connsiteX11" fmla="*/ 3177466 w 6095695"/>
              <a:gd name="connsiteY11" fmla="*/ 0 h 6857997"/>
              <a:gd name="connsiteX12" fmla="*/ 3353291 w 6095695"/>
              <a:gd name="connsiteY12" fmla="*/ 88129 h 6857997"/>
              <a:gd name="connsiteX13" fmla="*/ 5560965 w 6095695"/>
              <a:gd name="connsiteY13" fmla="*/ 3718209 h 6857997"/>
              <a:gd name="connsiteX14" fmla="*/ 4325417 w 6095695"/>
              <a:gd name="connsiteY14" fmla="*/ 6637392 h 6857997"/>
              <a:gd name="connsiteX15" fmla="*/ 4077394 w 6095695"/>
              <a:gd name="connsiteY15" fmla="*/ 6857997 h 6857997"/>
              <a:gd name="connsiteX16" fmla="*/ 0 w 6095695"/>
              <a:gd name="connsiteY16" fmla="*/ 6857997 h 685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6095695" h="6857997">
                <a:moveTo>
                  <a:pt x="3435036" y="0"/>
                </a:moveTo>
                <a:lnTo>
                  <a:pt x="4198562" y="0"/>
                </a:lnTo>
                <a:lnTo>
                  <a:pt x="4365987" y="128761"/>
                </a:lnTo>
                <a:cubicBezTo>
                  <a:pt x="5422363" y="981944"/>
                  <a:pt x="6095695" y="2273123"/>
                  <a:pt x="6095695" y="3718209"/>
                </a:cubicBezTo>
                <a:cubicBezTo>
                  <a:pt x="6095695" y="4922447"/>
                  <a:pt x="5628104" y="6019805"/>
                  <a:pt x="4860911" y="6845880"/>
                </a:cubicBezTo>
                <a:lnTo>
                  <a:pt x="4849107" y="6857997"/>
                </a:lnTo>
                <a:lnTo>
                  <a:pt x="4253869" y="6857997"/>
                </a:lnTo>
                <a:lnTo>
                  <a:pt x="4409441" y="6719623"/>
                </a:lnTo>
                <a:cubicBezTo>
                  <a:pt x="5194330" y="5951494"/>
                  <a:pt x="5679794" y="4890334"/>
                  <a:pt x="5679794" y="3718209"/>
                </a:cubicBezTo>
                <a:cubicBezTo>
                  <a:pt x="5679794" y="2179795"/>
                  <a:pt x="4843506" y="832535"/>
                  <a:pt x="3591563" y="88079"/>
                </a:cubicBezTo>
                <a:close/>
                <a:moveTo>
                  <a:pt x="0" y="0"/>
                </a:moveTo>
                <a:lnTo>
                  <a:pt x="3177466" y="0"/>
                </a:lnTo>
                <a:lnTo>
                  <a:pt x="3353291" y="88129"/>
                </a:lnTo>
                <a:cubicBezTo>
                  <a:pt x="4668281" y="787221"/>
                  <a:pt x="5560965" y="2150692"/>
                  <a:pt x="5560965" y="3718209"/>
                </a:cubicBezTo>
                <a:cubicBezTo>
                  <a:pt x="5560965" y="4858221"/>
                  <a:pt x="5088802" y="5890308"/>
                  <a:pt x="4325417" y="6637392"/>
                </a:cubicBezTo>
                <a:lnTo>
                  <a:pt x="4077394" y="6857997"/>
                </a:lnTo>
                <a:lnTo>
                  <a:pt x="0" y="6857997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B6BB47-80F2-8B45-A647-4DE6206EEE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0924" y="2927444"/>
            <a:ext cx="4920019" cy="3244755"/>
          </a:xfrm>
        </p:spPr>
        <p:txBody>
          <a:bodyPr>
            <a:normAutofit/>
          </a:bodyPr>
          <a:lstStyle/>
          <a:p>
            <a:r>
              <a:rPr lang="en-US"/>
              <a:t>The Call to Make Disciples </a:t>
            </a:r>
          </a:p>
          <a:p>
            <a:r>
              <a:rPr lang="en-US"/>
              <a:t>The Challenge of Making Disciples </a:t>
            </a:r>
          </a:p>
          <a:p>
            <a:r>
              <a:rPr lang="en-US"/>
              <a:t>Equipping the Church to Make Disciples </a:t>
            </a:r>
          </a:p>
        </p:txBody>
      </p:sp>
    </p:spTree>
    <p:extLst>
      <p:ext uri="{BB962C8B-B14F-4D97-AF65-F5344CB8AC3E}">
        <p14:creationId xmlns:p14="http://schemas.microsoft.com/office/powerpoint/2010/main" val="158622591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9A975-818B-FD43-85F6-7CD4531B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8323" y="352793"/>
            <a:ext cx="6390947" cy="2498169"/>
          </a:xfrm>
        </p:spPr>
        <p:txBody>
          <a:bodyPr>
            <a:normAutofit/>
          </a:bodyPr>
          <a:lstStyle/>
          <a:p>
            <a:pPr algn="ctr"/>
            <a:r>
              <a:rPr lang="en-US" sz="6000" dirty="0">
                <a:solidFill>
                  <a:srgbClr val="000000"/>
                </a:solidFill>
              </a:rPr>
              <a:t>The Call to </a:t>
            </a:r>
            <a:br>
              <a:rPr lang="en-US" sz="6000" dirty="0">
                <a:solidFill>
                  <a:srgbClr val="000000"/>
                </a:solidFill>
              </a:rPr>
            </a:br>
            <a:r>
              <a:rPr lang="en-US" sz="6000" dirty="0">
                <a:solidFill>
                  <a:srgbClr val="000000"/>
                </a:solidFill>
              </a:rPr>
              <a:t>Make Disciples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EB29042-BB0A-BB47-B1AE-9BFD81529E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4" r="24665" b="2"/>
          <a:stretch/>
        </p:blipFill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F926-2244-1C48-9023-7A71E89B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 fontScale="85000" lnSpcReduction="2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What is evangelism?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bringing good news (Luke 1:19) </a:t>
            </a:r>
          </a:p>
          <a:p>
            <a:r>
              <a:rPr lang="en-US" sz="3200" dirty="0">
                <a:solidFill>
                  <a:srgbClr val="000000"/>
                </a:solidFill>
              </a:rPr>
              <a:t>Who must evangelize?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Every disciple (Acts 8:4; Luke 6:40)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Evangelists equip the saints to do evangelism (Ephesians 4:12)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980133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9A975-818B-FD43-85F6-7CD4531B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21524" y="784746"/>
            <a:ext cx="5308800" cy="151798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rgbClr val="000000"/>
                </a:solidFill>
              </a:rPr>
              <a:t>The Challenge of Making Disciples</a:t>
            </a:r>
          </a:p>
        </p:txBody>
      </p:sp>
      <p:pic>
        <p:nvPicPr>
          <p:cNvPr id="4" name="Picture 3" descr="A close up of a plant&#10;&#10;Description automatically generated">
            <a:extLst>
              <a:ext uri="{FF2B5EF4-FFF2-40B4-BE49-F238E27FC236}">
                <a16:creationId xmlns:a16="http://schemas.microsoft.com/office/drawing/2014/main" id="{D93F63B8-5DBD-8147-A339-29C34F89F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4" r="24665" b="2"/>
          <a:stretch/>
        </p:blipFill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F926-2244-1C48-9023-7A71E89B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What are the biggest challenges you face in making disciples? </a:t>
            </a:r>
          </a:p>
          <a:p>
            <a:endParaRPr lang="en-US" sz="3200" dirty="0">
              <a:solidFill>
                <a:srgbClr val="000000"/>
              </a:solidFill>
            </a:endParaRPr>
          </a:p>
          <a:p>
            <a:r>
              <a:rPr lang="en-US" sz="3200" dirty="0">
                <a:solidFill>
                  <a:srgbClr val="000000"/>
                </a:solidFill>
              </a:rPr>
              <a:t>How do we overcome these challenges? </a:t>
            </a: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30985054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8AFD15B-CF29-4306-884F-47675092F9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49A975-818B-FD43-85F6-7CD4531B68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61739" y="837865"/>
            <a:ext cx="4869179" cy="1517984"/>
          </a:xfrm>
        </p:spPr>
        <p:txBody>
          <a:bodyPr>
            <a:normAutofit fontScale="90000"/>
          </a:bodyPr>
          <a:lstStyle/>
          <a:p>
            <a:r>
              <a:rPr lang="en-US" sz="4800" dirty="0">
                <a:solidFill>
                  <a:srgbClr val="000000"/>
                </a:solidFill>
              </a:rPr>
              <a:t>Equipping the church to Make Disciples</a:t>
            </a:r>
          </a:p>
        </p:txBody>
      </p:sp>
      <p:pic>
        <p:nvPicPr>
          <p:cNvPr id="4" name="Picture 3" descr="A close up of a plant&#10;&#10;Description automatically generated">
            <a:extLst>
              <a:ext uri="{FF2B5EF4-FFF2-40B4-BE49-F238E27FC236}">
                <a16:creationId xmlns:a16="http://schemas.microsoft.com/office/drawing/2014/main" id="{D93F63B8-5DBD-8147-A339-29C34F89FEF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734" r="24665" b="2"/>
          <a:stretch/>
        </p:blipFill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</p:spPr>
      </p:pic>
      <p:sp>
        <p:nvSpPr>
          <p:cNvPr id="18" name="Freeform: Shape 10">
            <a:extLst>
              <a:ext uri="{FF2B5EF4-FFF2-40B4-BE49-F238E27FC236}">
                <a16:creationId xmlns:a16="http://schemas.microsoft.com/office/drawing/2014/main" id="{96349AB3-1BD3-41E1-8979-1DBDCB5CDC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9866" y="401980"/>
            <a:ext cx="6115733" cy="6456021"/>
          </a:xfrm>
          <a:custGeom>
            <a:avLst/>
            <a:gdLst>
              <a:gd name="connsiteX0" fmla="*/ 2259477 w 6115733"/>
              <a:gd name="connsiteY0" fmla="*/ 433395 h 6456021"/>
              <a:gd name="connsiteX1" fmla="*/ 5681904 w 6115733"/>
              <a:gd name="connsiteY1" fmla="*/ 3852396 h 6456021"/>
              <a:gd name="connsiteX2" fmla="*/ 4679499 w 6115733"/>
              <a:gd name="connsiteY2" fmla="*/ 6269995 h 6456021"/>
              <a:gd name="connsiteX3" fmla="*/ 4474613 w 6115733"/>
              <a:gd name="connsiteY3" fmla="*/ 6456021 h 6456021"/>
              <a:gd name="connsiteX4" fmla="*/ 44341 w 6115733"/>
              <a:gd name="connsiteY4" fmla="*/ 6456021 h 6456021"/>
              <a:gd name="connsiteX5" fmla="*/ 0 w 6115733"/>
              <a:gd name="connsiteY5" fmla="*/ 6415762 h 6456021"/>
              <a:gd name="connsiteX6" fmla="*/ 0 w 6115733"/>
              <a:gd name="connsiteY6" fmla="*/ 1289029 h 6456021"/>
              <a:gd name="connsiteX7" fmla="*/ 82495 w 6115733"/>
              <a:gd name="connsiteY7" fmla="*/ 1214128 h 6456021"/>
              <a:gd name="connsiteX8" fmla="*/ 2259477 w 6115733"/>
              <a:gd name="connsiteY8" fmla="*/ 433395 h 6456021"/>
              <a:gd name="connsiteX9" fmla="*/ 2259477 w 6115733"/>
              <a:gd name="connsiteY9" fmla="*/ 0 h 6456021"/>
              <a:gd name="connsiteX10" fmla="*/ 6115733 w 6115733"/>
              <a:gd name="connsiteY10" fmla="*/ 3852396 h 6456021"/>
              <a:gd name="connsiteX11" fmla="*/ 5235152 w 6115733"/>
              <a:gd name="connsiteY11" fmla="*/ 6302877 h 6456021"/>
              <a:gd name="connsiteX12" fmla="*/ 5095826 w 6115733"/>
              <a:gd name="connsiteY12" fmla="*/ 6456021 h 6456021"/>
              <a:gd name="connsiteX13" fmla="*/ 4617788 w 6115733"/>
              <a:gd name="connsiteY13" fmla="*/ 6456021 h 6456021"/>
              <a:gd name="connsiteX14" fmla="*/ 4747668 w 6115733"/>
              <a:gd name="connsiteY14" fmla="*/ 6338096 h 6456021"/>
              <a:gd name="connsiteX15" fmla="*/ 5778311 w 6115733"/>
              <a:gd name="connsiteY15" fmla="*/ 3852396 h 6456021"/>
              <a:gd name="connsiteX16" fmla="*/ 2259477 w 6115733"/>
              <a:gd name="connsiteY16" fmla="*/ 337085 h 6456021"/>
              <a:gd name="connsiteX17" fmla="*/ 21172 w 6115733"/>
              <a:gd name="connsiteY17" fmla="*/ 1139811 h 6456021"/>
              <a:gd name="connsiteX18" fmla="*/ 0 w 6115733"/>
              <a:gd name="connsiteY18" fmla="*/ 1159034 h 6456021"/>
              <a:gd name="connsiteX19" fmla="*/ 0 w 6115733"/>
              <a:gd name="connsiteY19" fmla="*/ 735177 h 6456021"/>
              <a:gd name="connsiteX20" fmla="*/ 103407 w 6115733"/>
              <a:gd name="connsiteY20" fmla="*/ 657929 h 6456021"/>
              <a:gd name="connsiteX21" fmla="*/ 2259477 w 6115733"/>
              <a:gd name="connsiteY21" fmla="*/ 0 h 645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6115733" h="6456021">
                <a:moveTo>
                  <a:pt x="2259477" y="433395"/>
                </a:moveTo>
                <a:cubicBezTo>
                  <a:pt x="4149632" y="433395"/>
                  <a:pt x="5681904" y="1964133"/>
                  <a:pt x="5681904" y="3852396"/>
                </a:cubicBezTo>
                <a:cubicBezTo>
                  <a:pt x="5681904" y="4796527"/>
                  <a:pt x="5298836" y="5651278"/>
                  <a:pt x="4679499" y="6269995"/>
                </a:cubicBezTo>
                <a:lnTo>
                  <a:pt x="4474613" y="6456021"/>
                </a:lnTo>
                <a:lnTo>
                  <a:pt x="44341" y="6456021"/>
                </a:lnTo>
                <a:lnTo>
                  <a:pt x="0" y="6415762"/>
                </a:lnTo>
                <a:lnTo>
                  <a:pt x="0" y="1289029"/>
                </a:lnTo>
                <a:lnTo>
                  <a:pt x="82495" y="1214128"/>
                </a:lnTo>
                <a:cubicBezTo>
                  <a:pt x="674092" y="726388"/>
                  <a:pt x="1432534" y="433395"/>
                  <a:pt x="2259477" y="433395"/>
                </a:cubicBezTo>
                <a:close/>
                <a:moveTo>
                  <a:pt x="2259477" y="0"/>
                </a:moveTo>
                <a:cubicBezTo>
                  <a:pt x="4389229" y="0"/>
                  <a:pt x="6115733" y="1724776"/>
                  <a:pt x="6115733" y="3852396"/>
                </a:cubicBezTo>
                <a:cubicBezTo>
                  <a:pt x="6115733" y="4783230"/>
                  <a:pt x="5785270" y="5636956"/>
                  <a:pt x="5235152" y="6302877"/>
                </a:cubicBezTo>
                <a:lnTo>
                  <a:pt x="5095826" y="6456021"/>
                </a:lnTo>
                <a:lnTo>
                  <a:pt x="4617788" y="6456021"/>
                </a:lnTo>
                <a:lnTo>
                  <a:pt x="4747668" y="6338096"/>
                </a:lnTo>
                <a:cubicBezTo>
                  <a:pt x="5384452" y="5701950"/>
                  <a:pt x="5778311" y="4823122"/>
                  <a:pt x="5778311" y="3852396"/>
                </a:cubicBezTo>
                <a:cubicBezTo>
                  <a:pt x="5778311" y="1910944"/>
                  <a:pt x="4202875" y="337085"/>
                  <a:pt x="2259477" y="337085"/>
                </a:cubicBezTo>
                <a:cubicBezTo>
                  <a:pt x="1409240" y="337085"/>
                  <a:pt x="629434" y="638331"/>
                  <a:pt x="21172" y="1139811"/>
                </a:cubicBezTo>
                <a:lnTo>
                  <a:pt x="0" y="1159034"/>
                </a:lnTo>
                <a:lnTo>
                  <a:pt x="0" y="735177"/>
                </a:lnTo>
                <a:lnTo>
                  <a:pt x="103407" y="657929"/>
                </a:lnTo>
                <a:cubicBezTo>
                  <a:pt x="718869" y="242547"/>
                  <a:pt x="1460820" y="0"/>
                  <a:pt x="2259477" y="0"/>
                </a:cubicBezTo>
                <a:close/>
              </a:path>
            </a:pathLst>
          </a:custGeom>
          <a:blipFill dpi="0" rotWithShape="1">
            <a:blip r:embed="rId3">
              <a:alphaModFix amt="30000"/>
              <a:duotone>
                <a:prstClr val="black"/>
                <a:schemeClr val="accent1">
                  <a:tint val="45000"/>
                  <a:satMod val="400000"/>
                </a:schemeClr>
              </a:duotone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61000"/>
                      </a14:imgEffect>
                      <a14:imgEffect>
                        <a14:brightnessContrast bright="-25000" contrast="2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0F926-2244-1C48-9023-7A71E89BC3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7545" y="3007389"/>
            <a:ext cx="4869179" cy="3065865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3200" dirty="0">
                <a:solidFill>
                  <a:srgbClr val="000000"/>
                </a:solidFill>
              </a:rPr>
              <a:t>What is necessary for us to do the work of evangelism? 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Initiative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Invitation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Instruction</a:t>
            </a:r>
          </a:p>
          <a:p>
            <a:pPr lvl="1"/>
            <a:r>
              <a:rPr lang="en-US" sz="3200" dirty="0">
                <a:solidFill>
                  <a:srgbClr val="000000"/>
                </a:solidFill>
              </a:rPr>
              <a:t>Involvement</a:t>
            </a:r>
          </a:p>
          <a:p>
            <a:endParaRPr lang="en-US" sz="1800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  <a:p>
            <a:pPr lvl="1"/>
            <a:endParaRPr lang="en-US" dirty="0">
              <a:solidFill>
                <a:srgbClr val="000000"/>
              </a:solidFill>
            </a:endParaRPr>
          </a:p>
        </p:txBody>
      </p:sp>
      <p:grpSp>
        <p:nvGrpSpPr>
          <p:cNvPr id="19" name="Group 12">
            <a:extLst>
              <a:ext uri="{FF2B5EF4-FFF2-40B4-BE49-F238E27FC236}">
                <a16:creationId xmlns:a16="http://schemas.microsoft.com/office/drawing/2014/main" id="{54CA915D-BDF0-41F8-B00E-FB186EFF7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17AAC03-BF64-4E67-9032-3BD0249980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5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1A131397-5A45-4344-9983-5E400A3EA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</p:spTree>
    <p:extLst>
      <p:ext uri="{BB962C8B-B14F-4D97-AF65-F5344CB8AC3E}">
        <p14:creationId xmlns:p14="http://schemas.microsoft.com/office/powerpoint/2010/main" val="1832870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9489D9-BF59-A742-A178-BB9A28664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414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468F35-A804-0A49-8AD5-3657E34B58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51560" y="4355692"/>
            <a:ext cx="9085940" cy="1472224"/>
          </a:xfrm>
        </p:spPr>
        <p:txBody>
          <a:bodyPr anchor="b">
            <a:normAutofit/>
          </a:bodyPr>
          <a:lstStyle/>
          <a:p>
            <a:r>
              <a:rPr lang="en-US" sz="7400"/>
              <a:t>Seen &amp; Unseen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79090-EC38-1647-87C4-112431B3D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9848" y="5908302"/>
            <a:ext cx="9052560" cy="364482"/>
          </a:xfrm>
        </p:spPr>
        <p:txBody>
          <a:bodyPr>
            <a:normAutofit/>
          </a:bodyPr>
          <a:lstStyle/>
          <a:p>
            <a:r>
              <a:rPr lang="en-US" sz="1900"/>
              <a:t>White Fields &amp; the Walking Dead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B2D517FA-229D-4A37-8B35-A6A655A8E7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7532" t="5325" r="62340" b="77710"/>
          <a:stretch>
            <a:fillRect/>
          </a:stretch>
        </p:blipFill>
        <p:spPr bwMode="auto">
          <a:xfrm>
            <a:off x="11501306" y="6317380"/>
            <a:ext cx="690674" cy="540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193785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Calibri</vt:lpstr>
      <vt:lpstr>Rockwell</vt:lpstr>
      <vt:lpstr>Rockwell Condensed</vt:lpstr>
      <vt:lpstr>Rockwell Extra Bold</vt:lpstr>
      <vt:lpstr>Wingdings</vt:lpstr>
      <vt:lpstr>Wood Type</vt:lpstr>
      <vt:lpstr>PowerPoint Presentation</vt:lpstr>
      <vt:lpstr>Light Lesson 13 Seen &amp; Unseen </vt:lpstr>
      <vt:lpstr>White Fields &amp; the Walking Dead</vt:lpstr>
      <vt:lpstr>The Call to  Make Disciples </vt:lpstr>
      <vt:lpstr>The Challenge of Making Disciples</vt:lpstr>
      <vt:lpstr>Equipping the church to Make Disciples</vt:lpstr>
      <vt:lpstr>Seen &amp; Unseen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2019-08-11T23:03:13Z</dcterms:created>
  <dcterms:modified xsi:type="dcterms:W3CDTF">2019-08-11T23:04:02Z</dcterms:modified>
</cp:coreProperties>
</file>