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3">
  <p:sldMasterIdLst>
    <p:sldMasterId id="2147483660" r:id="rId1"/>
  </p:sldMasterIdLst>
  <p:sldIdLst>
    <p:sldId id="282" r:id="rId2"/>
    <p:sldId id="256" r:id="rId3"/>
    <p:sldId id="257" r:id="rId4"/>
    <p:sldId id="258" r:id="rId5"/>
    <p:sldId id="259" r:id="rId6"/>
    <p:sldId id="261" r:id="rId7"/>
    <p:sldId id="262" r:id="rId8"/>
    <p:sldId id="263" r:id="rId9"/>
    <p:sldId id="264" r:id="rId10"/>
    <p:sldId id="266" r:id="rId11"/>
    <p:sldId id="278"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86" d="100"/>
          <a:sy n="86" d="100"/>
        </p:scale>
        <p:origin x="11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82232B-49CB-48CD-BFD8-941C37413012}"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B14B1-FFF1-4F9A-AD64-8BCDCF2F21C1}" type="slidenum">
              <a:rPr lang="en-US" smtClean="0"/>
              <a:t>‹#›</a:t>
            </a:fld>
            <a:endParaRPr lang="en-US"/>
          </a:p>
        </p:txBody>
      </p:sp>
    </p:spTree>
    <p:extLst>
      <p:ext uri="{BB962C8B-B14F-4D97-AF65-F5344CB8AC3E}">
        <p14:creationId xmlns:p14="http://schemas.microsoft.com/office/powerpoint/2010/main" val="16294115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82232B-49CB-48CD-BFD8-941C37413012}" type="datetimeFigureOut">
              <a:rPr lang="en-US" smtClean="0"/>
              <a:t>8/11/2019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6B14B1-FFF1-4F9A-AD64-8BCDCF2F21C1}" type="slidenum">
              <a:rPr lang="en-US" smtClean="0"/>
              <a:t>‹#›</a:t>
            </a:fld>
            <a:endParaRPr lang="en-US"/>
          </a:p>
        </p:txBody>
      </p:sp>
    </p:spTree>
    <p:extLst>
      <p:ext uri="{BB962C8B-B14F-4D97-AF65-F5344CB8AC3E}">
        <p14:creationId xmlns:p14="http://schemas.microsoft.com/office/powerpoint/2010/main" val="13271148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F82232B-49CB-48CD-BFD8-941C37413012}"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B14B1-FFF1-4F9A-AD64-8BCDCF2F21C1}" type="slidenum">
              <a:rPr lang="en-US" smtClean="0"/>
              <a:t>‹#›</a:t>
            </a:fld>
            <a:endParaRPr lang="en-US"/>
          </a:p>
        </p:txBody>
      </p:sp>
    </p:spTree>
    <p:extLst>
      <p:ext uri="{BB962C8B-B14F-4D97-AF65-F5344CB8AC3E}">
        <p14:creationId xmlns:p14="http://schemas.microsoft.com/office/powerpoint/2010/main" val="42421286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F82232B-49CB-48CD-BFD8-941C37413012}"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B14B1-FFF1-4F9A-AD64-8BCDCF2F21C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88749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82232B-49CB-48CD-BFD8-941C37413012}"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B14B1-FFF1-4F9A-AD64-8BCDCF2F21C1}" type="slidenum">
              <a:rPr lang="en-US" smtClean="0"/>
              <a:t>‹#›</a:t>
            </a:fld>
            <a:endParaRPr lang="en-US"/>
          </a:p>
        </p:txBody>
      </p:sp>
    </p:spTree>
    <p:extLst>
      <p:ext uri="{BB962C8B-B14F-4D97-AF65-F5344CB8AC3E}">
        <p14:creationId xmlns:p14="http://schemas.microsoft.com/office/powerpoint/2010/main" val="25833665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F82232B-49CB-48CD-BFD8-941C37413012}" type="datetimeFigureOut">
              <a:rPr lang="en-US" smtClean="0"/>
              <a:t>8/11/2019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B14B1-FFF1-4F9A-AD64-8BCDCF2F21C1}" type="slidenum">
              <a:rPr lang="en-US" smtClean="0"/>
              <a:t>‹#›</a:t>
            </a:fld>
            <a:endParaRPr lang="en-US"/>
          </a:p>
        </p:txBody>
      </p:sp>
    </p:spTree>
    <p:extLst>
      <p:ext uri="{BB962C8B-B14F-4D97-AF65-F5344CB8AC3E}">
        <p14:creationId xmlns:p14="http://schemas.microsoft.com/office/powerpoint/2010/main" val="41804222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F82232B-49CB-48CD-BFD8-941C37413012}" type="datetimeFigureOut">
              <a:rPr lang="en-US" smtClean="0"/>
              <a:t>8/11/2019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B14B1-FFF1-4F9A-AD64-8BCDCF2F21C1}" type="slidenum">
              <a:rPr lang="en-US" smtClean="0"/>
              <a:t>‹#›</a:t>
            </a:fld>
            <a:endParaRPr lang="en-US"/>
          </a:p>
        </p:txBody>
      </p:sp>
    </p:spTree>
    <p:extLst>
      <p:ext uri="{BB962C8B-B14F-4D97-AF65-F5344CB8AC3E}">
        <p14:creationId xmlns:p14="http://schemas.microsoft.com/office/powerpoint/2010/main" val="30900637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82232B-49CB-48CD-BFD8-941C37413012}"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B14B1-FFF1-4F9A-AD64-8BCDCF2F21C1}" type="slidenum">
              <a:rPr lang="en-US" smtClean="0"/>
              <a:t>‹#›</a:t>
            </a:fld>
            <a:endParaRPr lang="en-US"/>
          </a:p>
        </p:txBody>
      </p:sp>
    </p:spTree>
    <p:extLst>
      <p:ext uri="{BB962C8B-B14F-4D97-AF65-F5344CB8AC3E}">
        <p14:creationId xmlns:p14="http://schemas.microsoft.com/office/powerpoint/2010/main" val="24938344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82232B-49CB-48CD-BFD8-941C37413012}"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B14B1-FFF1-4F9A-AD64-8BCDCF2F21C1}" type="slidenum">
              <a:rPr lang="en-US" smtClean="0"/>
              <a:t>‹#›</a:t>
            </a:fld>
            <a:endParaRPr lang="en-US"/>
          </a:p>
        </p:txBody>
      </p:sp>
    </p:spTree>
    <p:extLst>
      <p:ext uri="{BB962C8B-B14F-4D97-AF65-F5344CB8AC3E}">
        <p14:creationId xmlns:p14="http://schemas.microsoft.com/office/powerpoint/2010/main" val="32055284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F82232B-49CB-48CD-BFD8-941C37413012}"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B14B1-FFF1-4F9A-AD64-8BCDCF2F21C1}" type="slidenum">
              <a:rPr lang="en-US" smtClean="0"/>
              <a:t>‹#›</a:t>
            </a:fld>
            <a:endParaRPr lang="en-US"/>
          </a:p>
        </p:txBody>
      </p:sp>
    </p:spTree>
    <p:extLst>
      <p:ext uri="{BB962C8B-B14F-4D97-AF65-F5344CB8AC3E}">
        <p14:creationId xmlns:p14="http://schemas.microsoft.com/office/powerpoint/2010/main" val="14037454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82232B-49CB-48CD-BFD8-941C37413012}"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B14B1-FFF1-4F9A-AD64-8BCDCF2F21C1}" type="slidenum">
              <a:rPr lang="en-US" smtClean="0"/>
              <a:t>‹#›</a:t>
            </a:fld>
            <a:endParaRPr lang="en-US"/>
          </a:p>
        </p:txBody>
      </p:sp>
    </p:spTree>
    <p:extLst>
      <p:ext uri="{BB962C8B-B14F-4D97-AF65-F5344CB8AC3E}">
        <p14:creationId xmlns:p14="http://schemas.microsoft.com/office/powerpoint/2010/main" val="37982529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82232B-49CB-48CD-BFD8-941C37413012}" type="datetimeFigureOut">
              <a:rPr lang="en-US" smtClean="0"/>
              <a:t>8/11/2019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6B14B1-FFF1-4F9A-AD64-8BCDCF2F21C1}" type="slidenum">
              <a:rPr lang="en-US" smtClean="0"/>
              <a:t>‹#›</a:t>
            </a:fld>
            <a:endParaRPr lang="en-US"/>
          </a:p>
        </p:txBody>
      </p:sp>
    </p:spTree>
    <p:extLst>
      <p:ext uri="{BB962C8B-B14F-4D97-AF65-F5344CB8AC3E}">
        <p14:creationId xmlns:p14="http://schemas.microsoft.com/office/powerpoint/2010/main" val="33243518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82232B-49CB-48CD-BFD8-941C37413012}" type="datetimeFigureOut">
              <a:rPr lang="en-US" smtClean="0"/>
              <a:t>8/11/2019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6B14B1-FFF1-4F9A-AD64-8BCDCF2F21C1}" type="slidenum">
              <a:rPr lang="en-US" smtClean="0"/>
              <a:t>‹#›</a:t>
            </a:fld>
            <a:endParaRPr lang="en-US"/>
          </a:p>
        </p:txBody>
      </p:sp>
    </p:spTree>
    <p:extLst>
      <p:ext uri="{BB962C8B-B14F-4D97-AF65-F5344CB8AC3E}">
        <p14:creationId xmlns:p14="http://schemas.microsoft.com/office/powerpoint/2010/main" val="38874990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F82232B-49CB-48CD-BFD8-941C37413012}" type="datetimeFigureOut">
              <a:rPr lang="en-US" smtClean="0"/>
              <a:t>8/11/2019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46B14B1-FFF1-4F9A-AD64-8BCDCF2F21C1}" type="slidenum">
              <a:rPr lang="en-US" smtClean="0"/>
              <a:t>‹#›</a:t>
            </a:fld>
            <a:endParaRPr lang="en-US"/>
          </a:p>
        </p:txBody>
      </p:sp>
    </p:spTree>
    <p:extLst>
      <p:ext uri="{BB962C8B-B14F-4D97-AF65-F5344CB8AC3E}">
        <p14:creationId xmlns:p14="http://schemas.microsoft.com/office/powerpoint/2010/main" val="27286179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F82232B-49CB-48CD-BFD8-941C37413012}" type="datetimeFigureOut">
              <a:rPr lang="en-US" smtClean="0"/>
              <a:t>8/11/2019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46B14B1-FFF1-4F9A-AD64-8BCDCF2F21C1}" type="slidenum">
              <a:rPr lang="en-US" smtClean="0"/>
              <a:t>‹#›</a:t>
            </a:fld>
            <a:endParaRPr lang="en-US"/>
          </a:p>
        </p:txBody>
      </p:sp>
    </p:spTree>
    <p:extLst>
      <p:ext uri="{BB962C8B-B14F-4D97-AF65-F5344CB8AC3E}">
        <p14:creationId xmlns:p14="http://schemas.microsoft.com/office/powerpoint/2010/main" val="30333861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F82232B-49CB-48CD-BFD8-941C37413012}" type="datetimeFigureOut">
              <a:rPr lang="en-US" smtClean="0"/>
              <a:t>8/11/2019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46B14B1-FFF1-4F9A-AD64-8BCDCF2F21C1}" type="slidenum">
              <a:rPr lang="en-US" smtClean="0"/>
              <a:t>‹#›</a:t>
            </a:fld>
            <a:endParaRPr lang="en-US"/>
          </a:p>
        </p:txBody>
      </p:sp>
    </p:spTree>
    <p:extLst>
      <p:ext uri="{BB962C8B-B14F-4D97-AF65-F5344CB8AC3E}">
        <p14:creationId xmlns:p14="http://schemas.microsoft.com/office/powerpoint/2010/main" val="15572605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82232B-49CB-48CD-BFD8-941C37413012}" type="datetimeFigureOut">
              <a:rPr lang="en-US" smtClean="0"/>
              <a:t>8/11/2019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6B14B1-FFF1-4F9A-AD64-8BCDCF2F21C1}" type="slidenum">
              <a:rPr lang="en-US" smtClean="0"/>
              <a:t>‹#›</a:t>
            </a:fld>
            <a:endParaRPr lang="en-US"/>
          </a:p>
        </p:txBody>
      </p:sp>
    </p:spTree>
    <p:extLst>
      <p:ext uri="{BB962C8B-B14F-4D97-AF65-F5344CB8AC3E}">
        <p14:creationId xmlns:p14="http://schemas.microsoft.com/office/powerpoint/2010/main" val="3283832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F82232B-49CB-48CD-BFD8-941C37413012}" type="datetimeFigureOut">
              <a:rPr lang="en-US" smtClean="0"/>
              <a:t>8/11/2019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46B14B1-FFF1-4F9A-AD64-8BCDCF2F21C1}" type="slidenum">
              <a:rPr lang="en-US" smtClean="0"/>
              <a:t>‹#›</a:t>
            </a:fld>
            <a:endParaRPr lang="en-US"/>
          </a:p>
        </p:txBody>
      </p:sp>
    </p:spTree>
    <p:extLst>
      <p:ext uri="{BB962C8B-B14F-4D97-AF65-F5344CB8AC3E}">
        <p14:creationId xmlns:p14="http://schemas.microsoft.com/office/powerpoint/2010/main" val="8226618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web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webp"/><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web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401699A-4FC7-453E-A691-42B861AC5F28}"/>
              </a:ext>
            </a:extLst>
          </p:cNvPr>
          <p:cNvSpPr>
            <a:spLocks noGrp="1" noChangeArrowheads="1"/>
          </p:cNvSpPr>
          <p:nvPr>
            <p:ph type="title"/>
          </p:nvPr>
        </p:nvSpPr>
        <p:spPr/>
        <p:txBody>
          <a:bodyPr/>
          <a:lstStyle/>
          <a:p>
            <a:endParaRPr lang="en-US" altLang="en-US"/>
          </a:p>
        </p:txBody>
      </p:sp>
      <p:sp>
        <p:nvSpPr>
          <p:cNvPr id="31747" name="Rectangle 3">
            <a:extLst>
              <a:ext uri="{FF2B5EF4-FFF2-40B4-BE49-F238E27FC236}">
                <a16:creationId xmlns:a16="http://schemas.microsoft.com/office/drawing/2014/main" id="{DCAAF299-7964-4A54-85BA-8AD0946E6326}"/>
              </a:ext>
            </a:extLst>
          </p:cNvPr>
          <p:cNvSpPr>
            <a:spLocks noGrp="1" noChangeArrowheads="1"/>
          </p:cNvSpPr>
          <p:nvPr>
            <p:ph type="body" idx="1"/>
          </p:nvPr>
        </p:nvSpPr>
        <p:spPr/>
        <p:txBody>
          <a:bodyPr/>
          <a:lstStyle/>
          <a:p>
            <a:endParaRPr lang="en-US" altLang="en-US"/>
          </a:p>
        </p:txBody>
      </p:sp>
      <p:pic>
        <p:nvPicPr>
          <p:cNvPr id="31748" name="Picture 9">
            <a:extLst>
              <a:ext uri="{FF2B5EF4-FFF2-40B4-BE49-F238E27FC236}">
                <a16:creationId xmlns:a16="http://schemas.microsoft.com/office/drawing/2014/main" id="{906AAE0E-BDCE-4979-BAA7-8D962821CA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4" descr="A close up of a logo&#10;&#10;Description automatically generated">
            <a:extLst>
              <a:ext uri="{FF2B5EF4-FFF2-40B4-BE49-F238E27FC236}">
                <a16:creationId xmlns:a16="http://schemas.microsoft.com/office/drawing/2014/main" id="{F0FED964-F315-4B75-B422-FA0ADCB9DF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2" y="381001"/>
            <a:ext cx="2886075"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48372-2110-4AC1-A802-6A1CAEEA98E4}"/>
              </a:ext>
            </a:extLst>
          </p:cNvPr>
          <p:cNvSpPr>
            <a:spLocks noGrp="1"/>
          </p:cNvSpPr>
          <p:nvPr>
            <p:ph type="title"/>
          </p:nvPr>
        </p:nvSpPr>
        <p:spPr>
          <a:xfrm>
            <a:off x="468870" y="281982"/>
            <a:ext cx="7403892" cy="1400530"/>
          </a:xfrm>
        </p:spPr>
        <p:txBody>
          <a:bodyPr>
            <a:normAutofit fontScale="90000"/>
          </a:bodyPr>
          <a:lstStyle/>
          <a:p>
            <a:r>
              <a:rPr lang="en-US" b="1" dirty="0"/>
              <a:t>Three Ways Your Family Can </a:t>
            </a:r>
            <a:br>
              <a:rPr lang="en-US" b="1" dirty="0"/>
            </a:br>
            <a:r>
              <a:rPr lang="en-US" b="1" dirty="0"/>
              <a:t>Walk in the Right Direction</a:t>
            </a:r>
            <a:br>
              <a:rPr lang="en-US" b="1" dirty="0"/>
            </a:br>
            <a:endParaRPr lang="en-US" dirty="0"/>
          </a:p>
        </p:txBody>
      </p:sp>
      <p:sp>
        <p:nvSpPr>
          <p:cNvPr id="3" name="Content Placeholder 2">
            <a:extLst>
              <a:ext uri="{FF2B5EF4-FFF2-40B4-BE49-F238E27FC236}">
                <a16:creationId xmlns:a16="http://schemas.microsoft.com/office/drawing/2014/main" id="{1F969E4A-2681-4698-B874-13E3A26CCB5D}"/>
              </a:ext>
            </a:extLst>
          </p:cNvPr>
          <p:cNvSpPr>
            <a:spLocks noGrp="1"/>
          </p:cNvSpPr>
          <p:nvPr>
            <p:ph idx="1"/>
          </p:nvPr>
        </p:nvSpPr>
        <p:spPr>
          <a:xfrm>
            <a:off x="443842" y="1682511"/>
            <a:ext cx="8465982" cy="5097429"/>
          </a:xfrm>
        </p:spPr>
        <p:txBody>
          <a:bodyPr>
            <a:normAutofit lnSpcReduction="10000"/>
          </a:bodyPr>
          <a:lstStyle/>
          <a:p>
            <a:pPr marL="0" indent="0">
              <a:buNone/>
            </a:pPr>
            <a:r>
              <a:rPr lang="en-US" b="1" dirty="0"/>
              <a:t>1. Make time each day for the word of God</a:t>
            </a:r>
          </a:p>
          <a:p>
            <a:r>
              <a:rPr lang="en-US" dirty="0"/>
              <a:t>Paul references the </a:t>
            </a:r>
            <a:r>
              <a:rPr lang="en-US" i="1" dirty="0"/>
              <a:t>word of Christ</a:t>
            </a:r>
            <a:r>
              <a:rPr lang="en-US" dirty="0"/>
              <a:t> in Colossians 3:16. </a:t>
            </a:r>
          </a:p>
          <a:p>
            <a:r>
              <a:rPr lang="en-US" dirty="0"/>
              <a:t>He instructs Christians to allow it to </a:t>
            </a:r>
            <a:r>
              <a:rPr lang="en-US" i="1" dirty="0"/>
              <a:t>dwell in us richly, teaching and admonishing one another in all wisdom</a:t>
            </a:r>
            <a:r>
              <a:rPr lang="en-US" dirty="0"/>
              <a:t>. </a:t>
            </a:r>
          </a:p>
          <a:p>
            <a:r>
              <a:rPr lang="en-US" dirty="0"/>
              <a:t>All of the virtues mentioned in 3:12-15 naturally come out of the mind that is dominated by Scripture. Be sure to take a moment to read these verses. </a:t>
            </a:r>
          </a:p>
          <a:p>
            <a:r>
              <a:rPr lang="en-US" dirty="0"/>
              <a:t>These are all desired qualities for relationships in family life. </a:t>
            </a:r>
          </a:p>
          <a:p>
            <a:r>
              <a:rPr lang="en-US" dirty="0"/>
              <a:t>They are produced from the heart that allows Scripture to dwell within. </a:t>
            </a:r>
          </a:p>
          <a:p>
            <a:r>
              <a:rPr lang="en-US" i="1" dirty="0"/>
              <a:t>Dwell</a:t>
            </a:r>
            <a:r>
              <a:rPr lang="en-US" dirty="0"/>
              <a:t>, in Colossians 3:16, means to “in habit or live in.” </a:t>
            </a:r>
          </a:p>
          <a:p>
            <a:r>
              <a:rPr lang="en-US" dirty="0"/>
              <a:t>Metaphorically, it means “to be at home in.” </a:t>
            </a:r>
          </a:p>
          <a:p>
            <a:r>
              <a:rPr lang="en-US" dirty="0"/>
              <a:t>The application is for us to allow God’s word to be at home in our heart. </a:t>
            </a:r>
          </a:p>
        </p:txBody>
      </p:sp>
      <p:pic>
        <p:nvPicPr>
          <p:cNvPr id="3075" name="Picture 3" descr="Image result for time">
            <a:extLst>
              <a:ext uri="{FF2B5EF4-FFF2-40B4-BE49-F238E27FC236}">
                <a16:creationId xmlns:a16="http://schemas.microsoft.com/office/drawing/2014/main" id="{564EF897-716B-492D-9AC7-FDFB5BC924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5377" y="2507673"/>
            <a:ext cx="3366623" cy="1973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9533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48372-2110-4AC1-A802-6A1CAEEA98E4}"/>
              </a:ext>
            </a:extLst>
          </p:cNvPr>
          <p:cNvSpPr>
            <a:spLocks noGrp="1"/>
          </p:cNvSpPr>
          <p:nvPr>
            <p:ph type="title"/>
          </p:nvPr>
        </p:nvSpPr>
        <p:spPr>
          <a:xfrm>
            <a:off x="468870" y="281982"/>
            <a:ext cx="7403892" cy="1400530"/>
          </a:xfrm>
        </p:spPr>
        <p:txBody>
          <a:bodyPr>
            <a:normAutofit fontScale="90000"/>
          </a:bodyPr>
          <a:lstStyle/>
          <a:p>
            <a:r>
              <a:rPr lang="en-US" b="1" dirty="0"/>
              <a:t>Three Ways Your Family Can </a:t>
            </a:r>
            <a:br>
              <a:rPr lang="en-US" b="1" dirty="0"/>
            </a:br>
            <a:r>
              <a:rPr lang="en-US" b="1" dirty="0"/>
              <a:t>Walk in the Right Direction</a:t>
            </a:r>
            <a:br>
              <a:rPr lang="en-US" b="1" dirty="0"/>
            </a:br>
            <a:endParaRPr lang="en-US" dirty="0"/>
          </a:p>
        </p:txBody>
      </p:sp>
      <p:sp>
        <p:nvSpPr>
          <p:cNvPr id="3" name="Content Placeholder 2">
            <a:extLst>
              <a:ext uri="{FF2B5EF4-FFF2-40B4-BE49-F238E27FC236}">
                <a16:creationId xmlns:a16="http://schemas.microsoft.com/office/drawing/2014/main" id="{1F969E4A-2681-4698-B874-13E3A26CCB5D}"/>
              </a:ext>
            </a:extLst>
          </p:cNvPr>
          <p:cNvSpPr>
            <a:spLocks noGrp="1"/>
          </p:cNvSpPr>
          <p:nvPr>
            <p:ph idx="1"/>
          </p:nvPr>
        </p:nvSpPr>
        <p:spPr>
          <a:xfrm>
            <a:off x="358697" y="1682511"/>
            <a:ext cx="8896815" cy="5052825"/>
          </a:xfrm>
        </p:spPr>
        <p:txBody>
          <a:bodyPr>
            <a:normAutofit fontScale="92500" lnSpcReduction="10000"/>
          </a:bodyPr>
          <a:lstStyle/>
          <a:p>
            <a:pPr marL="0" indent="0">
              <a:buNone/>
            </a:pPr>
            <a:r>
              <a:rPr lang="en-US" b="1" dirty="0"/>
              <a:t>1. Make time each day for the word of God</a:t>
            </a:r>
          </a:p>
          <a:p>
            <a:r>
              <a:rPr lang="en-US" dirty="0"/>
              <a:t>Paul says the word is to dwell in us </a:t>
            </a:r>
            <a:r>
              <a:rPr lang="en-US" i="1" dirty="0"/>
              <a:t>richly</a:t>
            </a:r>
            <a:r>
              <a:rPr lang="en-US" dirty="0"/>
              <a:t>, which means “with abundance.” </a:t>
            </a:r>
          </a:p>
          <a:p>
            <a:r>
              <a:rPr lang="en-US" dirty="0"/>
              <a:t>In one Greek dictionary, the word “opulent” is used to define what Paul means by richly. </a:t>
            </a:r>
          </a:p>
          <a:p>
            <a:r>
              <a:rPr lang="en-US" dirty="0"/>
              <a:t>The word of God is to grow within us to the point to where it impacts every aspect of our life, ruling over every thought, word, and action. </a:t>
            </a:r>
          </a:p>
          <a:p>
            <a:r>
              <a:rPr lang="en-US" dirty="0"/>
              <a:t>This is what it means to be directed by the Spirit. </a:t>
            </a:r>
          </a:p>
          <a:p>
            <a:r>
              <a:rPr lang="en-US" dirty="0"/>
              <a:t>This does not happen passively. </a:t>
            </a:r>
          </a:p>
          <a:p>
            <a:r>
              <a:rPr lang="en-US" dirty="0"/>
              <a:t>Paul says it comes through </a:t>
            </a:r>
            <a:r>
              <a:rPr lang="en-US" i="1" dirty="0"/>
              <a:t>teaching</a:t>
            </a:r>
            <a:r>
              <a:rPr lang="en-US" dirty="0"/>
              <a:t> and </a:t>
            </a:r>
            <a:r>
              <a:rPr lang="en-US" i="1" dirty="0"/>
              <a:t>admonishing</a:t>
            </a:r>
            <a:r>
              <a:rPr lang="en-US" dirty="0"/>
              <a:t>. </a:t>
            </a:r>
          </a:p>
          <a:p>
            <a:r>
              <a:rPr lang="en-US" dirty="0"/>
              <a:t>Teaching is the sharing of positive truth. It involves the impartation of skills or training. “</a:t>
            </a:r>
          </a:p>
          <a:p>
            <a:r>
              <a:rPr lang="en-US" dirty="0"/>
              <a:t>Admonishing” is the negative side where a person is warned or counseled in regard to their behavior. </a:t>
            </a:r>
          </a:p>
        </p:txBody>
      </p:sp>
      <p:pic>
        <p:nvPicPr>
          <p:cNvPr id="3074" name="Picture 2" descr="Image result for studying bible">
            <a:extLst>
              <a:ext uri="{FF2B5EF4-FFF2-40B4-BE49-F238E27FC236}">
                <a16:creationId xmlns:a16="http://schemas.microsoft.com/office/drawing/2014/main" id="{8CA35156-65DD-4625-827A-5046B3FBCF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5983" y="3239429"/>
            <a:ext cx="3276017" cy="1835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5985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D04A4-4CF0-4691-B8F4-6EAA24737A13}"/>
              </a:ext>
            </a:extLst>
          </p:cNvPr>
          <p:cNvSpPr>
            <a:spLocks noGrp="1"/>
          </p:cNvSpPr>
          <p:nvPr>
            <p:ph type="title"/>
          </p:nvPr>
        </p:nvSpPr>
        <p:spPr>
          <a:xfrm>
            <a:off x="646112" y="180713"/>
            <a:ext cx="7538884" cy="1400530"/>
          </a:xfrm>
        </p:spPr>
        <p:txBody>
          <a:bodyPr>
            <a:normAutofit fontScale="90000"/>
          </a:bodyPr>
          <a:lstStyle/>
          <a:p>
            <a:r>
              <a:rPr lang="en-US" b="1" dirty="0"/>
              <a:t>Three Ways Your Family Can Walk in the Right Direction</a:t>
            </a:r>
            <a:br>
              <a:rPr lang="en-US" b="1" dirty="0"/>
            </a:br>
            <a:endParaRPr lang="en-US" dirty="0"/>
          </a:p>
        </p:txBody>
      </p:sp>
      <p:sp>
        <p:nvSpPr>
          <p:cNvPr id="3" name="Content Placeholder 2">
            <a:extLst>
              <a:ext uri="{FF2B5EF4-FFF2-40B4-BE49-F238E27FC236}">
                <a16:creationId xmlns:a16="http://schemas.microsoft.com/office/drawing/2014/main" id="{4830A448-4B41-46E7-8D07-FC7BC066558F}"/>
              </a:ext>
            </a:extLst>
          </p:cNvPr>
          <p:cNvSpPr>
            <a:spLocks noGrp="1"/>
          </p:cNvSpPr>
          <p:nvPr>
            <p:ph idx="1"/>
          </p:nvPr>
        </p:nvSpPr>
        <p:spPr>
          <a:xfrm>
            <a:off x="300425" y="1479076"/>
            <a:ext cx="11464112" cy="5005804"/>
          </a:xfrm>
        </p:spPr>
        <p:txBody>
          <a:bodyPr>
            <a:noAutofit/>
          </a:bodyPr>
          <a:lstStyle/>
          <a:p>
            <a:pPr marL="0" indent="0">
              <a:buNone/>
            </a:pPr>
            <a:r>
              <a:rPr lang="en-US" dirty="0"/>
              <a:t> 1</a:t>
            </a:r>
            <a:r>
              <a:rPr lang="en-US" b="1" dirty="0"/>
              <a:t>. Make time each day for the word of God</a:t>
            </a:r>
          </a:p>
          <a:p>
            <a:r>
              <a:rPr lang="en-US" dirty="0"/>
              <a:t>The directives are clear. The expectation has been set. </a:t>
            </a:r>
          </a:p>
          <a:p>
            <a:r>
              <a:rPr lang="en-US" dirty="0"/>
              <a:t>How is your family doing? </a:t>
            </a:r>
          </a:p>
          <a:p>
            <a:r>
              <a:rPr lang="en-US" dirty="0"/>
              <a:t>Sadly, many families today would fail the test. </a:t>
            </a:r>
          </a:p>
          <a:p>
            <a:r>
              <a:rPr lang="en-US" dirty="0"/>
              <a:t>A superficial understanding of biblical precepts and expectations is a growing problem and is especially worrisome for the younger generations living at home. </a:t>
            </a:r>
          </a:p>
          <a:p>
            <a:r>
              <a:rPr lang="en-US" dirty="0"/>
              <a:t>At no time before in history has a generation been more bombarded by information - much of it worthless and immoral. While still impactful in a negative way, television remains a virtual sewer, spewing its content into our living rooms and bedrooms. </a:t>
            </a:r>
          </a:p>
          <a:p>
            <a:r>
              <a:rPr lang="en-US" dirty="0"/>
              <a:t>Television is being quickly supplanted by our smartphones and tablets. </a:t>
            </a:r>
          </a:p>
          <a:p>
            <a:r>
              <a:rPr lang="en-US" dirty="0"/>
              <a:t>If you added up your screen time each week, how many hours are you spending on social media, YouTube, and Netflix? The answer might surprise you. </a:t>
            </a:r>
          </a:p>
          <a:p>
            <a:r>
              <a:rPr lang="en-US" dirty="0"/>
              <a:t>If we are going to commit to Paul’s directive, we must severely curtail that which has no spiritual value.</a:t>
            </a:r>
          </a:p>
          <a:p>
            <a:endParaRPr lang="en-US" dirty="0"/>
          </a:p>
          <a:p>
            <a:endParaRPr lang="en-US" dirty="0"/>
          </a:p>
        </p:txBody>
      </p:sp>
      <p:pic>
        <p:nvPicPr>
          <p:cNvPr id="5" name="Picture 4">
            <a:extLst>
              <a:ext uri="{FF2B5EF4-FFF2-40B4-BE49-F238E27FC236}">
                <a16:creationId xmlns:a16="http://schemas.microsoft.com/office/drawing/2014/main" id="{79BA9D69-A8B4-4A0D-B4CD-A022E2075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7198" y="180713"/>
            <a:ext cx="4264566" cy="2841267"/>
          </a:xfrm>
          <a:prstGeom prst="rect">
            <a:avLst/>
          </a:prstGeom>
        </p:spPr>
      </p:pic>
    </p:spTree>
    <p:extLst>
      <p:ext uri="{BB962C8B-B14F-4D97-AF65-F5344CB8AC3E}">
        <p14:creationId xmlns:p14="http://schemas.microsoft.com/office/powerpoint/2010/main" val="217632885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D04A4-4CF0-4691-B8F4-6EAA24737A13}"/>
              </a:ext>
            </a:extLst>
          </p:cNvPr>
          <p:cNvSpPr>
            <a:spLocks noGrp="1"/>
          </p:cNvSpPr>
          <p:nvPr>
            <p:ph type="title"/>
          </p:nvPr>
        </p:nvSpPr>
        <p:spPr>
          <a:xfrm>
            <a:off x="646112" y="452718"/>
            <a:ext cx="7282406" cy="1400530"/>
          </a:xfrm>
        </p:spPr>
        <p:txBody>
          <a:bodyPr>
            <a:normAutofit fontScale="90000"/>
          </a:bodyPr>
          <a:lstStyle/>
          <a:p>
            <a:r>
              <a:rPr lang="en-US" b="1" dirty="0"/>
              <a:t>Three Ways Your Family Can Walk in the Right Direction</a:t>
            </a:r>
            <a:br>
              <a:rPr lang="en-US" b="1" dirty="0"/>
            </a:br>
            <a:endParaRPr lang="en-US" dirty="0"/>
          </a:p>
        </p:txBody>
      </p:sp>
      <p:sp>
        <p:nvSpPr>
          <p:cNvPr id="3" name="Content Placeholder 2">
            <a:extLst>
              <a:ext uri="{FF2B5EF4-FFF2-40B4-BE49-F238E27FC236}">
                <a16:creationId xmlns:a16="http://schemas.microsoft.com/office/drawing/2014/main" id="{4830A448-4B41-46E7-8D07-FC7BC066558F}"/>
              </a:ext>
            </a:extLst>
          </p:cNvPr>
          <p:cNvSpPr>
            <a:spLocks noGrp="1"/>
          </p:cNvSpPr>
          <p:nvPr>
            <p:ph idx="1"/>
          </p:nvPr>
        </p:nvSpPr>
        <p:spPr>
          <a:xfrm>
            <a:off x="511943" y="1853248"/>
            <a:ext cx="9433932" cy="4915542"/>
          </a:xfrm>
        </p:spPr>
        <p:txBody>
          <a:bodyPr>
            <a:noAutofit/>
          </a:bodyPr>
          <a:lstStyle/>
          <a:p>
            <a:pPr marL="0" indent="0">
              <a:buNone/>
            </a:pPr>
            <a:r>
              <a:rPr lang="en-US" sz="2400" b="1" dirty="0"/>
              <a:t> 1. Make time each day for the word of God</a:t>
            </a:r>
          </a:p>
          <a:p>
            <a:r>
              <a:rPr lang="en-US" sz="2400" dirty="0"/>
              <a:t>There really is no excuse anymore. </a:t>
            </a:r>
          </a:p>
          <a:p>
            <a:r>
              <a:rPr lang="en-US" sz="2400" dirty="0"/>
              <a:t>In our digitally saturated world, spiritual resources are available at every turn. </a:t>
            </a:r>
          </a:p>
          <a:p>
            <a:r>
              <a:rPr lang="en-US" sz="2400" dirty="0"/>
              <a:t>Many local congregations provide a daily Bible reading in an email every morning. </a:t>
            </a:r>
          </a:p>
          <a:p>
            <a:r>
              <a:rPr lang="en-US" sz="2400" dirty="0"/>
              <a:t>Preachers around the country write daily devotional blogs that are sent out via email and posted online. </a:t>
            </a:r>
          </a:p>
          <a:p>
            <a:r>
              <a:rPr lang="en-US" sz="2400" dirty="0"/>
              <a:t>Our smartphones allow us to run Bible apps that will set reminders for daily Bible reading, provide devotionals, and provide opportunities for personal Bible study. </a:t>
            </a:r>
          </a:p>
          <a:p>
            <a:endParaRPr lang="en-US" sz="2400" dirty="0"/>
          </a:p>
          <a:p>
            <a:endParaRPr lang="en-US" sz="2400" dirty="0"/>
          </a:p>
        </p:txBody>
      </p:sp>
      <p:pic>
        <p:nvPicPr>
          <p:cNvPr id="5" name="Picture 4">
            <a:extLst>
              <a:ext uri="{FF2B5EF4-FFF2-40B4-BE49-F238E27FC236}">
                <a16:creationId xmlns:a16="http://schemas.microsoft.com/office/drawing/2014/main" id="{593FEA96-91B4-43DC-A370-776508C2B836}"/>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44145" y="89210"/>
            <a:ext cx="5638800" cy="3758800"/>
          </a:xfrm>
          <a:prstGeom prst="rect">
            <a:avLst/>
          </a:prstGeom>
        </p:spPr>
      </p:pic>
    </p:spTree>
    <p:extLst>
      <p:ext uri="{BB962C8B-B14F-4D97-AF65-F5344CB8AC3E}">
        <p14:creationId xmlns:p14="http://schemas.microsoft.com/office/powerpoint/2010/main" val="34526092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D04A4-4CF0-4691-B8F4-6EAA24737A13}"/>
              </a:ext>
            </a:extLst>
          </p:cNvPr>
          <p:cNvSpPr>
            <a:spLocks noGrp="1"/>
          </p:cNvSpPr>
          <p:nvPr>
            <p:ph type="title"/>
          </p:nvPr>
        </p:nvSpPr>
        <p:spPr/>
        <p:txBody>
          <a:bodyPr>
            <a:normAutofit fontScale="90000"/>
          </a:bodyPr>
          <a:lstStyle/>
          <a:p>
            <a:r>
              <a:rPr lang="en-US" b="1" dirty="0"/>
              <a:t>Three Ways Your Family Can Walk in the Right Direction</a:t>
            </a:r>
            <a:br>
              <a:rPr lang="en-US" b="1" dirty="0"/>
            </a:br>
            <a:endParaRPr lang="en-US" dirty="0"/>
          </a:p>
        </p:txBody>
      </p:sp>
      <p:sp>
        <p:nvSpPr>
          <p:cNvPr id="3" name="Content Placeholder 2">
            <a:extLst>
              <a:ext uri="{FF2B5EF4-FFF2-40B4-BE49-F238E27FC236}">
                <a16:creationId xmlns:a16="http://schemas.microsoft.com/office/drawing/2014/main" id="{4830A448-4B41-46E7-8D07-FC7BC066558F}"/>
              </a:ext>
            </a:extLst>
          </p:cNvPr>
          <p:cNvSpPr>
            <a:spLocks noGrp="1"/>
          </p:cNvSpPr>
          <p:nvPr>
            <p:ph idx="1"/>
          </p:nvPr>
        </p:nvSpPr>
        <p:spPr>
          <a:xfrm>
            <a:off x="646111" y="1853248"/>
            <a:ext cx="8946541" cy="4769225"/>
          </a:xfrm>
        </p:spPr>
        <p:txBody>
          <a:bodyPr>
            <a:noAutofit/>
          </a:bodyPr>
          <a:lstStyle/>
          <a:p>
            <a:pPr marL="0" indent="0">
              <a:buNone/>
            </a:pPr>
            <a:r>
              <a:rPr lang="en-US" sz="2400" b="1" dirty="0"/>
              <a:t> 1. Make time each day for the word of God</a:t>
            </a:r>
          </a:p>
          <a:p>
            <a:r>
              <a:rPr lang="en-US" sz="2400" dirty="0"/>
              <a:t>It is the responsibility of the spiritual leader in each home to set the example.</a:t>
            </a:r>
          </a:p>
          <a:p>
            <a:r>
              <a:rPr lang="en-US" sz="2400" dirty="0"/>
              <a:t>To lay down some expectations for the family to spend time together in prayer, meditation, and reading Scripture. </a:t>
            </a:r>
          </a:p>
          <a:p>
            <a:r>
              <a:rPr lang="en-US" sz="2400" dirty="0"/>
              <a:t>Meaningful change is often accomplished by small incremental steps. </a:t>
            </a:r>
          </a:p>
          <a:p>
            <a:r>
              <a:rPr lang="en-US" sz="2400" dirty="0"/>
              <a:t>Ten to fifteen minutes per day could make an eternal difference for your family</a:t>
            </a:r>
          </a:p>
        </p:txBody>
      </p:sp>
      <p:pic>
        <p:nvPicPr>
          <p:cNvPr id="5" name="Picture 4">
            <a:extLst>
              <a:ext uri="{FF2B5EF4-FFF2-40B4-BE49-F238E27FC236}">
                <a16:creationId xmlns:a16="http://schemas.microsoft.com/office/drawing/2014/main" id="{DEA1DC22-6822-458A-AF52-BF83055628B3}"/>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192490" y="2530697"/>
            <a:ext cx="2999510" cy="2999510"/>
          </a:xfrm>
          <a:prstGeom prst="rect">
            <a:avLst/>
          </a:prstGeom>
        </p:spPr>
      </p:pic>
    </p:spTree>
    <p:extLst>
      <p:ext uri="{BB962C8B-B14F-4D97-AF65-F5344CB8AC3E}">
        <p14:creationId xmlns:p14="http://schemas.microsoft.com/office/powerpoint/2010/main" val="7302079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BFA29-57A2-46AE-9E49-DD93E094C95C}"/>
              </a:ext>
            </a:extLst>
          </p:cNvPr>
          <p:cNvSpPr>
            <a:spLocks noGrp="1"/>
          </p:cNvSpPr>
          <p:nvPr>
            <p:ph type="title"/>
          </p:nvPr>
        </p:nvSpPr>
        <p:spPr>
          <a:xfrm>
            <a:off x="646112" y="129333"/>
            <a:ext cx="7851118" cy="1400530"/>
          </a:xfrm>
        </p:spPr>
        <p:txBody>
          <a:bodyPr/>
          <a:lstStyle/>
          <a:p>
            <a:r>
              <a:rPr lang="en-US" b="1" dirty="0"/>
              <a:t>Three Ways Your Family Can Walk in the Right Direction</a:t>
            </a:r>
            <a:endParaRPr lang="en-US" dirty="0"/>
          </a:p>
        </p:txBody>
      </p:sp>
      <p:sp>
        <p:nvSpPr>
          <p:cNvPr id="3" name="Content Placeholder 2">
            <a:extLst>
              <a:ext uri="{FF2B5EF4-FFF2-40B4-BE49-F238E27FC236}">
                <a16:creationId xmlns:a16="http://schemas.microsoft.com/office/drawing/2014/main" id="{28C00541-BBE2-4078-B115-268FD4BA765E}"/>
              </a:ext>
            </a:extLst>
          </p:cNvPr>
          <p:cNvSpPr>
            <a:spLocks noGrp="1"/>
          </p:cNvSpPr>
          <p:nvPr>
            <p:ph idx="1"/>
          </p:nvPr>
        </p:nvSpPr>
        <p:spPr>
          <a:xfrm>
            <a:off x="423747" y="1657629"/>
            <a:ext cx="9035092" cy="5071037"/>
          </a:xfrm>
        </p:spPr>
        <p:txBody>
          <a:bodyPr>
            <a:normAutofit fontScale="92500" lnSpcReduction="10000"/>
          </a:bodyPr>
          <a:lstStyle/>
          <a:p>
            <a:pPr marL="0" indent="0">
              <a:buNone/>
            </a:pPr>
            <a:r>
              <a:rPr lang="en-US" dirty="0"/>
              <a:t>2. </a:t>
            </a:r>
            <a:r>
              <a:rPr lang="en-US" b="1" dirty="0"/>
              <a:t>Three Ways Your Family Can Walk in the Right Direction</a:t>
            </a:r>
          </a:p>
          <a:p>
            <a:r>
              <a:rPr lang="en-US" dirty="0"/>
              <a:t>As biblical knowledge is acquired, it must be lived out. </a:t>
            </a:r>
          </a:p>
          <a:p>
            <a:r>
              <a:rPr lang="en-US" dirty="0"/>
              <a:t>Referencing again Colossians 3:16, Paul mentions teaching and admonishing. </a:t>
            </a:r>
          </a:p>
          <a:p>
            <a:r>
              <a:rPr lang="en-US" dirty="0"/>
              <a:t>We’re living in a time where accountability seems to be resisted. </a:t>
            </a:r>
          </a:p>
          <a:p>
            <a:r>
              <a:rPr lang="en-US" dirty="0"/>
              <a:t>It is obvious from this passage, and a wide range of other New Testament texts, it is not so much about what we profess, it is about the follow-through. </a:t>
            </a:r>
          </a:p>
          <a:p>
            <a:r>
              <a:rPr lang="en-US" dirty="0"/>
              <a:t>James stressed this in the last section of the first chapter of his epistle:</a:t>
            </a:r>
          </a:p>
          <a:p>
            <a:pPr lvl="1"/>
            <a:r>
              <a:rPr lang="en-US" dirty="0"/>
              <a:t>James 1:22 - </a:t>
            </a:r>
            <a:r>
              <a:rPr lang="en-US" i="1" dirty="0"/>
              <a:t>be doers of the word, and not hearers only, deceiving yourselves</a:t>
            </a:r>
            <a:r>
              <a:rPr lang="en-US" dirty="0"/>
              <a:t>.</a:t>
            </a:r>
          </a:p>
          <a:p>
            <a:pPr lvl="1"/>
            <a:r>
              <a:rPr lang="en-US" dirty="0"/>
              <a:t>James 1:25 - </a:t>
            </a:r>
            <a:r>
              <a:rPr lang="en-US" i="1" dirty="0"/>
              <a:t>the doer who acts, ...will be blessed in his doing</a:t>
            </a:r>
            <a:r>
              <a:rPr lang="en-US" dirty="0"/>
              <a:t>.</a:t>
            </a:r>
          </a:p>
          <a:p>
            <a:pPr lvl="1"/>
            <a:r>
              <a:rPr lang="en-US" dirty="0"/>
              <a:t>James 1:27 - </a:t>
            </a:r>
            <a:r>
              <a:rPr lang="en-US" i="1" dirty="0"/>
              <a:t>religion that is pure and undefiled before God the Father is this: to visit orphans and widows in their affliction, and to keep oneself unstained from the world.</a:t>
            </a:r>
            <a:endParaRPr lang="en-US" dirty="0"/>
          </a:p>
          <a:p>
            <a:endParaRPr lang="en-US" dirty="0"/>
          </a:p>
        </p:txBody>
      </p:sp>
      <p:pic>
        <p:nvPicPr>
          <p:cNvPr id="4098" name="Picture 2" descr="Image result for consistent">
            <a:extLst>
              <a:ext uri="{FF2B5EF4-FFF2-40B4-BE49-F238E27FC236}">
                <a16:creationId xmlns:a16="http://schemas.microsoft.com/office/drawing/2014/main" id="{67E07F63-EC9E-4751-9FDB-74996F28A9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6439" y="1081917"/>
            <a:ext cx="3517396" cy="231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1095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BFA29-57A2-46AE-9E49-DD93E094C95C}"/>
              </a:ext>
            </a:extLst>
          </p:cNvPr>
          <p:cNvSpPr>
            <a:spLocks noGrp="1"/>
          </p:cNvSpPr>
          <p:nvPr>
            <p:ph type="title"/>
          </p:nvPr>
        </p:nvSpPr>
        <p:spPr>
          <a:xfrm>
            <a:off x="545751" y="78059"/>
            <a:ext cx="8174504" cy="1400530"/>
          </a:xfrm>
        </p:spPr>
        <p:txBody>
          <a:bodyPr/>
          <a:lstStyle/>
          <a:p>
            <a:r>
              <a:rPr lang="en-US" b="1" dirty="0"/>
              <a:t>Three Ways Your Family Can Walk in the Right Direction</a:t>
            </a:r>
            <a:endParaRPr lang="en-US" dirty="0"/>
          </a:p>
        </p:txBody>
      </p:sp>
      <p:sp>
        <p:nvSpPr>
          <p:cNvPr id="3" name="Content Placeholder 2">
            <a:extLst>
              <a:ext uri="{FF2B5EF4-FFF2-40B4-BE49-F238E27FC236}">
                <a16:creationId xmlns:a16="http://schemas.microsoft.com/office/drawing/2014/main" id="{28C00541-BBE2-4078-B115-268FD4BA765E}"/>
              </a:ext>
            </a:extLst>
          </p:cNvPr>
          <p:cNvSpPr>
            <a:spLocks noGrp="1"/>
          </p:cNvSpPr>
          <p:nvPr>
            <p:ph idx="1"/>
          </p:nvPr>
        </p:nvSpPr>
        <p:spPr>
          <a:xfrm>
            <a:off x="446050" y="1601251"/>
            <a:ext cx="11296184" cy="5256749"/>
          </a:xfrm>
        </p:spPr>
        <p:txBody>
          <a:bodyPr>
            <a:normAutofit fontScale="92500" lnSpcReduction="20000"/>
          </a:bodyPr>
          <a:lstStyle/>
          <a:p>
            <a:pPr marL="0" indent="0">
              <a:buNone/>
            </a:pPr>
            <a:r>
              <a:rPr lang="en-US" dirty="0"/>
              <a:t>2</a:t>
            </a:r>
            <a:r>
              <a:rPr lang="en-US" sz="2200" dirty="0"/>
              <a:t>. </a:t>
            </a:r>
            <a:r>
              <a:rPr lang="en-US" sz="2200" b="1" dirty="0"/>
              <a:t>Three Ways Your Family Can Walk in the Right Direction</a:t>
            </a:r>
          </a:p>
          <a:p>
            <a:r>
              <a:rPr lang="en-US" sz="2200" dirty="0"/>
              <a:t>In the late first century writing, The Didache, the church fathers exhorted readers, “Thy word shall not be false or empty, but fulfilled by action.”</a:t>
            </a:r>
            <a:r>
              <a:rPr lang="en-US" sz="2200" baseline="30000" dirty="0"/>
              <a:t>1</a:t>
            </a:r>
            <a:r>
              <a:rPr lang="en-US" sz="2200" dirty="0"/>
              <a:t> </a:t>
            </a:r>
          </a:p>
          <a:p>
            <a:r>
              <a:rPr lang="en-US" sz="2200" dirty="0"/>
              <a:t>Consistency begins with the spiritual leader and goes from there. The principles laid down in Titus 2:1-2 are fitting. </a:t>
            </a:r>
          </a:p>
          <a:p>
            <a:r>
              <a:rPr lang="en-US" sz="2200" dirty="0"/>
              <a:t>Parents and grandparents should live in sobriety, dignity, exhibit self-control, hold to the truth, and move with love and steadfastness. </a:t>
            </a:r>
          </a:p>
          <a:p>
            <a:r>
              <a:rPr lang="en-US" sz="2200" dirty="0"/>
              <a:t>Paul writes, </a:t>
            </a:r>
            <a:r>
              <a:rPr lang="en-US" sz="2200" i="1" dirty="0"/>
              <a:t>show yourself in all respects to be a model of good works, and in your teaching show integrity, dignity, and sound speech that cannot be condemned… in everything ...adorn the doctrine of God our Savior</a:t>
            </a:r>
            <a:r>
              <a:rPr lang="en-US" sz="2200" dirty="0"/>
              <a:t>, Titus 2:7-8a, 10. </a:t>
            </a:r>
          </a:p>
          <a:p>
            <a:r>
              <a:rPr lang="en-US" sz="2200" dirty="0"/>
              <a:t>One scholar noted that consistency “means more than ‘practicing what we preach.’ It means living in conformity with truth and light, living in accord with the character of God. Those whose allegiance is true to God will be shaped by that commitment and by God’s own character.”</a:t>
            </a:r>
            <a:r>
              <a:rPr lang="en-US" sz="2200" baseline="30000" dirty="0"/>
              <a:t>2</a:t>
            </a:r>
          </a:p>
          <a:p>
            <a:r>
              <a:rPr lang="en-US" sz="1600" dirty="0"/>
              <a:t>1 Lightfoot, Joseph Barber, and J. R. Harmer. </a:t>
            </a:r>
            <a:r>
              <a:rPr lang="en-US" sz="1600" i="1" dirty="0"/>
              <a:t>The Apostolic Fathers</a:t>
            </a:r>
            <a:r>
              <a:rPr lang="en-US" sz="1600" dirty="0"/>
              <a:t>. London: Macmillan and Co., 1891.</a:t>
            </a:r>
          </a:p>
          <a:p>
            <a:r>
              <a:rPr lang="en-US" sz="1600" dirty="0"/>
              <a:t>2 Thompson, Marianne </a:t>
            </a:r>
            <a:r>
              <a:rPr lang="en-US" sz="1600" dirty="0" err="1"/>
              <a:t>Meye</a:t>
            </a:r>
            <a:r>
              <a:rPr lang="en-US" sz="1600" dirty="0"/>
              <a:t>. </a:t>
            </a:r>
            <a:r>
              <a:rPr lang="en-US" sz="1600" i="1" dirty="0"/>
              <a:t>1–3 John</a:t>
            </a:r>
            <a:r>
              <a:rPr lang="en-US" sz="1600" dirty="0"/>
              <a:t>. The IVP New Testament Commentary Series. Downers Grove, IL: InterVarsity Press, 1992.</a:t>
            </a:r>
          </a:p>
          <a:p>
            <a:endParaRPr lang="en-US" dirty="0"/>
          </a:p>
        </p:txBody>
      </p:sp>
    </p:spTree>
    <p:extLst>
      <p:ext uri="{BB962C8B-B14F-4D97-AF65-F5344CB8AC3E}">
        <p14:creationId xmlns:p14="http://schemas.microsoft.com/office/powerpoint/2010/main" val="28224797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BFA29-57A2-46AE-9E49-DD93E094C95C}"/>
              </a:ext>
            </a:extLst>
          </p:cNvPr>
          <p:cNvSpPr>
            <a:spLocks noGrp="1"/>
          </p:cNvSpPr>
          <p:nvPr>
            <p:ph type="title"/>
          </p:nvPr>
        </p:nvSpPr>
        <p:spPr>
          <a:xfrm>
            <a:off x="657262" y="199670"/>
            <a:ext cx="9404723" cy="1400530"/>
          </a:xfrm>
        </p:spPr>
        <p:txBody>
          <a:bodyPr/>
          <a:lstStyle/>
          <a:p>
            <a:r>
              <a:rPr lang="en-US" b="1" dirty="0"/>
              <a:t>Three Ways Your Family Can Walk in the Right Direction</a:t>
            </a:r>
            <a:endParaRPr lang="en-US" dirty="0"/>
          </a:p>
        </p:txBody>
      </p:sp>
      <p:sp>
        <p:nvSpPr>
          <p:cNvPr id="3" name="Content Placeholder 2">
            <a:extLst>
              <a:ext uri="{FF2B5EF4-FFF2-40B4-BE49-F238E27FC236}">
                <a16:creationId xmlns:a16="http://schemas.microsoft.com/office/drawing/2014/main" id="{28C00541-BBE2-4078-B115-268FD4BA765E}"/>
              </a:ext>
            </a:extLst>
          </p:cNvPr>
          <p:cNvSpPr>
            <a:spLocks noGrp="1"/>
          </p:cNvSpPr>
          <p:nvPr>
            <p:ph idx="1"/>
          </p:nvPr>
        </p:nvSpPr>
        <p:spPr>
          <a:xfrm>
            <a:off x="436755" y="1853248"/>
            <a:ext cx="7203689" cy="4805082"/>
          </a:xfrm>
        </p:spPr>
        <p:txBody>
          <a:bodyPr>
            <a:noAutofit/>
          </a:bodyPr>
          <a:lstStyle/>
          <a:p>
            <a:pPr marL="0" indent="0">
              <a:buNone/>
            </a:pPr>
            <a:r>
              <a:rPr lang="en-US" sz="2400" dirty="0"/>
              <a:t>2. </a:t>
            </a:r>
            <a:r>
              <a:rPr lang="en-US" sz="2400" b="1" dirty="0"/>
              <a:t>Three Ways Your Family Can Walk in the Right Direction</a:t>
            </a:r>
          </a:p>
          <a:p>
            <a:r>
              <a:rPr lang="en-US" sz="2400" dirty="0"/>
              <a:t>Consistency continues with the actual hands-on spiritual training of those who live inside the home. </a:t>
            </a:r>
          </a:p>
          <a:p>
            <a:r>
              <a:rPr lang="en-US" sz="2400" dirty="0"/>
              <a:t>Paul wrote, </a:t>
            </a:r>
            <a:r>
              <a:rPr lang="en-US" sz="2400" i="1" dirty="0"/>
              <a:t>fathers, do not provoke your children to anger, but bring them up in the discipline and instruction of the Lord</a:t>
            </a:r>
            <a:r>
              <a:rPr lang="en-US" sz="2400" dirty="0"/>
              <a:t>, Ephesians 6:4. </a:t>
            </a:r>
          </a:p>
          <a:p>
            <a:r>
              <a:rPr lang="en-US" sz="2400" dirty="0"/>
              <a:t>Children need to be held to a standard of accountability inside an atmosphere of love, grace, and encouragement.</a:t>
            </a:r>
          </a:p>
          <a:p>
            <a:endParaRPr lang="en-US" sz="2400" dirty="0"/>
          </a:p>
        </p:txBody>
      </p:sp>
      <p:pic>
        <p:nvPicPr>
          <p:cNvPr id="5" name="Picture 4">
            <a:extLst>
              <a:ext uri="{FF2B5EF4-FFF2-40B4-BE49-F238E27FC236}">
                <a16:creationId xmlns:a16="http://schemas.microsoft.com/office/drawing/2014/main" id="{E70C0C14-8CE2-4791-8CD7-56D77F548D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2346342"/>
            <a:ext cx="4776994" cy="3184663"/>
          </a:xfrm>
          <a:prstGeom prst="rect">
            <a:avLst/>
          </a:prstGeom>
          <a:ln>
            <a:noFill/>
          </a:ln>
          <a:effectLst>
            <a:softEdge rad="112500"/>
          </a:effectLst>
        </p:spPr>
      </p:pic>
    </p:spTree>
    <p:extLst>
      <p:ext uri="{BB962C8B-B14F-4D97-AF65-F5344CB8AC3E}">
        <p14:creationId xmlns:p14="http://schemas.microsoft.com/office/powerpoint/2010/main" val="29495521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BFA29-57A2-46AE-9E49-DD93E094C95C}"/>
              </a:ext>
            </a:extLst>
          </p:cNvPr>
          <p:cNvSpPr>
            <a:spLocks noGrp="1"/>
          </p:cNvSpPr>
          <p:nvPr>
            <p:ph type="title"/>
          </p:nvPr>
        </p:nvSpPr>
        <p:spPr>
          <a:xfrm>
            <a:off x="367330" y="240845"/>
            <a:ext cx="7639245" cy="1400530"/>
          </a:xfrm>
        </p:spPr>
        <p:txBody>
          <a:bodyPr/>
          <a:lstStyle/>
          <a:p>
            <a:r>
              <a:rPr lang="en-US" b="1" dirty="0"/>
              <a:t>Three Ways Your Family Can Walk in the Right Direction</a:t>
            </a:r>
            <a:endParaRPr lang="en-US" dirty="0"/>
          </a:p>
        </p:txBody>
      </p:sp>
      <p:sp>
        <p:nvSpPr>
          <p:cNvPr id="3" name="Content Placeholder 2">
            <a:extLst>
              <a:ext uri="{FF2B5EF4-FFF2-40B4-BE49-F238E27FC236}">
                <a16:creationId xmlns:a16="http://schemas.microsoft.com/office/drawing/2014/main" id="{28C00541-BBE2-4078-B115-268FD4BA765E}"/>
              </a:ext>
            </a:extLst>
          </p:cNvPr>
          <p:cNvSpPr>
            <a:spLocks noGrp="1"/>
          </p:cNvSpPr>
          <p:nvPr>
            <p:ph idx="1"/>
          </p:nvPr>
        </p:nvSpPr>
        <p:spPr>
          <a:xfrm>
            <a:off x="367330" y="1641376"/>
            <a:ext cx="8330621" cy="5216624"/>
          </a:xfrm>
        </p:spPr>
        <p:txBody>
          <a:bodyPr>
            <a:normAutofit lnSpcReduction="10000"/>
          </a:bodyPr>
          <a:lstStyle/>
          <a:p>
            <a:pPr marL="0" indent="0">
              <a:buNone/>
            </a:pPr>
            <a:r>
              <a:rPr lang="en-US" dirty="0"/>
              <a:t>3. </a:t>
            </a:r>
            <a:r>
              <a:rPr lang="en-US" b="1" dirty="0"/>
              <a:t>Make the decision to be together.</a:t>
            </a:r>
          </a:p>
          <a:p>
            <a:r>
              <a:rPr lang="en-US" dirty="0"/>
              <a:t>Some of the most painful words any father could hear are, “you were never home.” </a:t>
            </a:r>
          </a:p>
          <a:p>
            <a:r>
              <a:rPr lang="en-US" dirty="0"/>
              <a:t>While words like these are often spoken in times of emotional distress and are subject to hyperbole, is there an element of truth contained therein? </a:t>
            </a:r>
          </a:p>
          <a:p>
            <a:r>
              <a:rPr lang="en-US" dirty="0"/>
              <a:t>Time is the most precious commodity in the world. </a:t>
            </a:r>
          </a:p>
          <a:p>
            <a:r>
              <a:rPr lang="en-US" dirty="0"/>
              <a:t>It is indispensable and plays a role in every activity. </a:t>
            </a:r>
          </a:p>
          <a:p>
            <a:r>
              <a:rPr lang="en-US" dirty="0"/>
              <a:t>Ben Franklin once said, “Time is the stuff of which life is made.” </a:t>
            </a:r>
          </a:p>
          <a:p>
            <a:r>
              <a:rPr lang="en-US" dirty="0"/>
              <a:t>The moment you have right now is by the grace of God. </a:t>
            </a:r>
          </a:p>
          <a:p>
            <a:r>
              <a:rPr lang="en-US" i="1" dirty="0"/>
              <a:t>We must all die; we are like water spilled on the ground, which cannot be gathered up again</a:t>
            </a:r>
            <a:r>
              <a:rPr lang="en-US" dirty="0"/>
              <a:t> (1 Sam 14:14a). </a:t>
            </a:r>
          </a:p>
          <a:p>
            <a:r>
              <a:rPr lang="en-US" dirty="0"/>
              <a:t>We cannot create a moment, borrow a moment, or destroy a moment. We can only make wise or unwise use of it. </a:t>
            </a:r>
          </a:p>
          <a:p>
            <a:endParaRPr lang="en-US" dirty="0"/>
          </a:p>
          <a:p>
            <a:endParaRPr lang="en-US" dirty="0"/>
          </a:p>
        </p:txBody>
      </p:sp>
      <p:pic>
        <p:nvPicPr>
          <p:cNvPr id="5122" name="Picture 2" descr="Image result for family together">
            <a:extLst>
              <a:ext uri="{FF2B5EF4-FFF2-40B4-BE49-F238E27FC236}">
                <a16:creationId xmlns:a16="http://schemas.microsoft.com/office/drawing/2014/main" id="{B6330EF2-AE96-43D4-B41D-E7927ECAF5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8225" y="1795347"/>
            <a:ext cx="3853775" cy="247712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 name="Picture 4" descr="A close up of a logo&#10;&#10;Description automatically generated">
            <a:extLst>
              <a:ext uri="{FF2B5EF4-FFF2-40B4-BE49-F238E27FC236}">
                <a16:creationId xmlns:a16="http://schemas.microsoft.com/office/drawing/2014/main" id="{51078120-F122-4CD6-A8B5-EA9321115A83}"/>
              </a:ext>
            </a:extLst>
          </p:cNvPr>
          <p:cNvPicPr>
            <a:picLocks noChangeAspect="1" noChangeArrowheads="1"/>
          </p:cNvPicPr>
          <p:nvPr/>
        </p:nvPicPr>
        <p:blipFill>
          <a:blip r:embed="rId3">
            <a:duotone>
              <a:prstClr val="black"/>
              <a:schemeClr val="accent4">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0362093" y="560656"/>
            <a:ext cx="804670" cy="62983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69762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BFA29-57A2-46AE-9E49-DD93E094C95C}"/>
              </a:ext>
            </a:extLst>
          </p:cNvPr>
          <p:cNvSpPr>
            <a:spLocks noGrp="1"/>
          </p:cNvSpPr>
          <p:nvPr>
            <p:ph type="title"/>
          </p:nvPr>
        </p:nvSpPr>
        <p:spPr>
          <a:xfrm>
            <a:off x="646112" y="452718"/>
            <a:ext cx="8765518" cy="1400530"/>
          </a:xfrm>
        </p:spPr>
        <p:txBody>
          <a:bodyPr/>
          <a:lstStyle/>
          <a:p>
            <a:r>
              <a:rPr lang="en-US" b="1" dirty="0"/>
              <a:t>Three Ways Your Family Can Walk in the Right Direction</a:t>
            </a:r>
            <a:endParaRPr lang="en-US" dirty="0"/>
          </a:p>
        </p:txBody>
      </p:sp>
      <p:sp>
        <p:nvSpPr>
          <p:cNvPr id="3" name="Content Placeholder 2">
            <a:extLst>
              <a:ext uri="{FF2B5EF4-FFF2-40B4-BE49-F238E27FC236}">
                <a16:creationId xmlns:a16="http://schemas.microsoft.com/office/drawing/2014/main" id="{28C00541-BBE2-4078-B115-268FD4BA765E}"/>
              </a:ext>
            </a:extLst>
          </p:cNvPr>
          <p:cNvSpPr>
            <a:spLocks noGrp="1"/>
          </p:cNvSpPr>
          <p:nvPr>
            <p:ph idx="1"/>
          </p:nvPr>
        </p:nvSpPr>
        <p:spPr>
          <a:xfrm>
            <a:off x="646111" y="1853248"/>
            <a:ext cx="10561846" cy="4805082"/>
          </a:xfrm>
        </p:spPr>
        <p:txBody>
          <a:bodyPr>
            <a:noAutofit/>
          </a:bodyPr>
          <a:lstStyle/>
          <a:p>
            <a:pPr marL="0" indent="0">
              <a:buNone/>
            </a:pPr>
            <a:r>
              <a:rPr lang="en-US" sz="2400" dirty="0"/>
              <a:t>3. </a:t>
            </a:r>
            <a:r>
              <a:rPr lang="en-US" sz="2400" b="1" dirty="0"/>
              <a:t>Make the decision to be together.</a:t>
            </a:r>
          </a:p>
          <a:p>
            <a:r>
              <a:rPr lang="en-US" sz="2400" dirty="0"/>
              <a:t>Someone has rightly said we live in deeds, not years, in thoughts, not breaths, and in feelings, not figures on a dial. </a:t>
            </a:r>
          </a:p>
          <a:p>
            <a:r>
              <a:rPr lang="en-US" sz="2400" dirty="0"/>
              <a:t>The Psalmist said, </a:t>
            </a:r>
            <a:r>
              <a:rPr lang="en-US" sz="2400" i="1" dirty="0"/>
              <a:t>teach us to number our days that we may get a heart of wisdom</a:t>
            </a:r>
            <a:r>
              <a:rPr lang="en-US" sz="2400" dirty="0"/>
              <a:t> (Ps 90:12). </a:t>
            </a:r>
          </a:p>
          <a:p>
            <a:r>
              <a:rPr lang="en-US" sz="2400" dirty="0"/>
              <a:t>Earlier in the same book, David wrote, </a:t>
            </a:r>
            <a:r>
              <a:rPr lang="en-US" sz="2400" i="1" dirty="0"/>
              <a:t>O Lord, make me know my end and what is the measure of my days; let me know how fleeting I am! Behold, you have made my days a few handbreadths, and my lifetime is as nothing before you. Surely all mankind stands as a mere breath! Surely a man goes about as a shadow! Surely for nothing they are in turmoil; man heaps up wealth and does not know who will gather</a:t>
            </a:r>
            <a:r>
              <a:rPr lang="en-US" sz="2400" dirty="0"/>
              <a:t> (Ps 39:4-6).</a:t>
            </a:r>
          </a:p>
          <a:p>
            <a:endParaRPr lang="en-US" sz="2400" dirty="0"/>
          </a:p>
          <a:p>
            <a:endParaRPr lang="en-US" sz="2400" dirty="0"/>
          </a:p>
        </p:txBody>
      </p:sp>
      <p:pic>
        <p:nvPicPr>
          <p:cNvPr id="4" name="Picture 3" descr="A close up of a logo&#10;&#10;Description automatically generated">
            <a:extLst>
              <a:ext uri="{FF2B5EF4-FFF2-40B4-BE49-F238E27FC236}">
                <a16:creationId xmlns:a16="http://schemas.microsoft.com/office/drawing/2014/main" id="{A8DB4D92-A49C-41A8-9CD3-E7E8C966089B}"/>
              </a:ext>
            </a:extLst>
          </p:cNvPr>
          <p:cNvPicPr>
            <a:picLocks noChangeAspect="1" noChangeArrowheads="1"/>
          </p:cNvPicPr>
          <p:nvPr/>
        </p:nvPicPr>
        <p:blipFill>
          <a:blip r:embed="rId2">
            <a:duotone>
              <a:prstClr val="black"/>
              <a:schemeClr val="accent4">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0362093" y="560656"/>
            <a:ext cx="804670" cy="62983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04635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7FA3C-6CA8-4182-8FA1-E53951E38D42}"/>
              </a:ext>
            </a:extLst>
          </p:cNvPr>
          <p:cNvSpPr>
            <a:spLocks noGrp="1"/>
          </p:cNvSpPr>
          <p:nvPr>
            <p:ph type="ctrTitle"/>
          </p:nvPr>
        </p:nvSpPr>
        <p:spPr/>
        <p:txBody>
          <a:bodyPr>
            <a:normAutofit fontScale="90000"/>
          </a:bodyPr>
          <a:lstStyle/>
          <a:p>
            <a:r>
              <a:rPr lang="en-US" b="1" dirty="0"/>
              <a:t>Light Lesson 21 </a:t>
            </a:r>
            <a:br>
              <a:rPr lang="en-US" b="1" dirty="0"/>
            </a:br>
            <a:r>
              <a:rPr lang="en-US" b="1" dirty="0"/>
              <a:t>Walking in the Light </a:t>
            </a:r>
            <a:br>
              <a:rPr lang="en-US" b="1" dirty="0"/>
            </a:br>
            <a:r>
              <a:rPr lang="en-US" b="1" dirty="0"/>
              <a:t>as a Family of Faith</a:t>
            </a:r>
            <a:endParaRPr lang="en-US" dirty="0"/>
          </a:p>
        </p:txBody>
      </p:sp>
      <p:sp>
        <p:nvSpPr>
          <p:cNvPr id="3" name="Subtitle 2">
            <a:extLst>
              <a:ext uri="{FF2B5EF4-FFF2-40B4-BE49-F238E27FC236}">
                <a16:creationId xmlns:a16="http://schemas.microsoft.com/office/drawing/2014/main" id="{CF113962-3AA8-4F62-A180-DB2388D46348}"/>
              </a:ext>
            </a:extLst>
          </p:cNvPr>
          <p:cNvSpPr>
            <a:spLocks noGrp="1"/>
          </p:cNvSpPr>
          <p:nvPr>
            <p:ph type="subTitle" idx="1"/>
          </p:nvPr>
        </p:nvSpPr>
        <p:spPr/>
        <p:txBody>
          <a:bodyPr/>
          <a:lstStyle/>
          <a:p>
            <a:endParaRPr lang="en-US"/>
          </a:p>
        </p:txBody>
      </p:sp>
      <p:pic>
        <p:nvPicPr>
          <p:cNvPr id="4" name="Picture 4" descr="A close up of a logo&#10;&#10;Description automatically generated">
            <a:extLst>
              <a:ext uri="{FF2B5EF4-FFF2-40B4-BE49-F238E27FC236}">
                <a16:creationId xmlns:a16="http://schemas.microsoft.com/office/drawing/2014/main" id="{B32D8200-8AA1-4FC7-9A56-B24431AC3C71}"/>
              </a:ext>
            </a:extLst>
          </p:cNvPr>
          <p:cNvPicPr>
            <a:picLocks noChangeAspect="1" noChangeArrowheads="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9924931" y="5117035"/>
            <a:ext cx="2224227" cy="174096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93444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BFA29-57A2-46AE-9E49-DD93E094C95C}"/>
              </a:ext>
            </a:extLst>
          </p:cNvPr>
          <p:cNvSpPr>
            <a:spLocks noGrp="1"/>
          </p:cNvSpPr>
          <p:nvPr>
            <p:ph type="title"/>
          </p:nvPr>
        </p:nvSpPr>
        <p:spPr>
          <a:xfrm>
            <a:off x="535260" y="258740"/>
            <a:ext cx="8709762" cy="1400530"/>
          </a:xfrm>
        </p:spPr>
        <p:txBody>
          <a:bodyPr/>
          <a:lstStyle/>
          <a:p>
            <a:r>
              <a:rPr lang="en-US" b="1" dirty="0"/>
              <a:t>Three Ways Your Family Can Walk in the Right Direction</a:t>
            </a:r>
            <a:endParaRPr lang="en-US" dirty="0"/>
          </a:p>
        </p:txBody>
      </p:sp>
      <p:sp>
        <p:nvSpPr>
          <p:cNvPr id="3" name="Content Placeholder 2">
            <a:extLst>
              <a:ext uri="{FF2B5EF4-FFF2-40B4-BE49-F238E27FC236}">
                <a16:creationId xmlns:a16="http://schemas.microsoft.com/office/drawing/2014/main" id="{28C00541-BBE2-4078-B115-268FD4BA765E}"/>
              </a:ext>
            </a:extLst>
          </p:cNvPr>
          <p:cNvSpPr>
            <a:spLocks noGrp="1"/>
          </p:cNvSpPr>
          <p:nvPr>
            <p:ph idx="1"/>
          </p:nvPr>
        </p:nvSpPr>
        <p:spPr>
          <a:xfrm>
            <a:off x="535260" y="1806498"/>
            <a:ext cx="11547086" cy="5051502"/>
          </a:xfrm>
        </p:spPr>
        <p:txBody>
          <a:bodyPr>
            <a:noAutofit/>
          </a:bodyPr>
          <a:lstStyle/>
          <a:p>
            <a:pPr marL="0" indent="0">
              <a:lnSpc>
                <a:spcPts val="2000"/>
              </a:lnSpc>
              <a:buNone/>
            </a:pPr>
            <a:r>
              <a:rPr lang="en-US" sz="2200" dirty="0"/>
              <a:t>3. </a:t>
            </a:r>
            <a:r>
              <a:rPr lang="en-US" sz="2200" b="1" dirty="0"/>
              <a:t>Make the decision to be together.</a:t>
            </a:r>
          </a:p>
          <a:p>
            <a:pPr>
              <a:lnSpc>
                <a:spcPts val="2000"/>
              </a:lnSpc>
            </a:pPr>
            <a:r>
              <a:rPr lang="en-US" sz="2200" dirty="0"/>
              <a:t>The moments go by … fast. </a:t>
            </a:r>
          </a:p>
          <a:p>
            <a:pPr>
              <a:lnSpc>
                <a:spcPts val="2000"/>
              </a:lnSpc>
            </a:pPr>
            <a:r>
              <a:rPr lang="en-US" sz="2200" dirty="0"/>
              <a:t>Young parents have a hard time imagining times beyond changing diapers, spilled sippy cups, and sleepless nights. </a:t>
            </a:r>
          </a:p>
          <a:p>
            <a:pPr>
              <a:lnSpc>
                <a:spcPts val="2000"/>
              </a:lnSpc>
            </a:pPr>
            <a:r>
              <a:rPr lang="en-US" sz="2200" dirty="0"/>
              <a:t>The teenage years seem so far away, and high school graduation looks far down the road. </a:t>
            </a:r>
          </a:p>
          <a:p>
            <a:pPr>
              <a:lnSpc>
                <a:spcPts val="2000"/>
              </a:lnSpc>
            </a:pPr>
            <a:r>
              <a:rPr lang="en-US" sz="2200" dirty="0"/>
              <a:t>It is during these years careers are being built, the family expands, homes get enlarged, and material possessions mount. </a:t>
            </a:r>
          </a:p>
          <a:p>
            <a:pPr>
              <a:lnSpc>
                <a:spcPts val="2000"/>
              </a:lnSpc>
            </a:pPr>
            <a:r>
              <a:rPr lang="en-US" sz="2200" dirty="0"/>
              <a:t>Someone must work to pay for all the stuff. </a:t>
            </a:r>
          </a:p>
          <a:p>
            <a:pPr>
              <a:lnSpc>
                <a:spcPts val="2000"/>
              </a:lnSpc>
            </a:pPr>
            <a:r>
              <a:rPr lang="en-US" sz="2200" dirty="0"/>
              <a:t>What is often sacrificed is time at home. </a:t>
            </a:r>
          </a:p>
          <a:p>
            <a:pPr>
              <a:lnSpc>
                <a:spcPts val="2000"/>
              </a:lnSpc>
            </a:pPr>
            <a:r>
              <a:rPr lang="en-US" sz="2200" dirty="0"/>
              <a:t>Children are left to raise themselves. </a:t>
            </a:r>
          </a:p>
          <a:p>
            <a:pPr>
              <a:lnSpc>
                <a:spcPts val="2000"/>
              </a:lnSpc>
            </a:pPr>
            <a:r>
              <a:rPr lang="en-US" sz="2200" dirty="0"/>
              <a:t>The church is expected to provide the spiritual direction through Bible classes and youth activities. </a:t>
            </a:r>
          </a:p>
          <a:p>
            <a:pPr>
              <a:lnSpc>
                <a:spcPts val="2000"/>
              </a:lnSpc>
            </a:pPr>
            <a:r>
              <a:rPr lang="en-US" sz="2200" dirty="0"/>
              <a:t>Before you know it, parents are sitting on the other side wondering where all the time went. </a:t>
            </a:r>
          </a:p>
          <a:p>
            <a:pPr>
              <a:lnSpc>
                <a:spcPts val="2000"/>
              </a:lnSpc>
            </a:pPr>
            <a:endParaRPr lang="en-US" sz="2200" dirty="0"/>
          </a:p>
          <a:p>
            <a:pPr>
              <a:lnSpc>
                <a:spcPts val="2000"/>
              </a:lnSpc>
            </a:pPr>
            <a:endParaRPr lang="en-US" sz="2200" dirty="0"/>
          </a:p>
        </p:txBody>
      </p:sp>
      <p:pic>
        <p:nvPicPr>
          <p:cNvPr id="5" name="Picture 4">
            <a:extLst>
              <a:ext uri="{FF2B5EF4-FFF2-40B4-BE49-F238E27FC236}">
                <a16:creationId xmlns:a16="http://schemas.microsoft.com/office/drawing/2014/main" id="{44818D07-5436-4C9A-A472-90492415C0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2346" y="111512"/>
            <a:ext cx="3810000" cy="2476500"/>
          </a:xfrm>
          <a:prstGeom prst="rect">
            <a:avLst/>
          </a:prstGeom>
        </p:spPr>
      </p:pic>
    </p:spTree>
    <p:extLst>
      <p:ext uri="{BB962C8B-B14F-4D97-AF65-F5344CB8AC3E}">
        <p14:creationId xmlns:p14="http://schemas.microsoft.com/office/powerpoint/2010/main" val="40312079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BFA29-57A2-46AE-9E49-DD93E094C95C}"/>
              </a:ext>
            </a:extLst>
          </p:cNvPr>
          <p:cNvSpPr>
            <a:spLocks noGrp="1"/>
          </p:cNvSpPr>
          <p:nvPr>
            <p:ph type="title"/>
          </p:nvPr>
        </p:nvSpPr>
        <p:spPr>
          <a:xfrm>
            <a:off x="510677" y="173938"/>
            <a:ext cx="7929177" cy="1400530"/>
          </a:xfrm>
        </p:spPr>
        <p:txBody>
          <a:bodyPr/>
          <a:lstStyle/>
          <a:p>
            <a:r>
              <a:rPr lang="en-US" b="1" dirty="0"/>
              <a:t>Three Ways Your Family Can Walk in the Right Direction</a:t>
            </a:r>
            <a:endParaRPr lang="en-US" dirty="0"/>
          </a:p>
        </p:txBody>
      </p:sp>
      <p:sp>
        <p:nvSpPr>
          <p:cNvPr id="3" name="Content Placeholder 2">
            <a:extLst>
              <a:ext uri="{FF2B5EF4-FFF2-40B4-BE49-F238E27FC236}">
                <a16:creationId xmlns:a16="http://schemas.microsoft.com/office/drawing/2014/main" id="{28C00541-BBE2-4078-B115-268FD4BA765E}"/>
              </a:ext>
            </a:extLst>
          </p:cNvPr>
          <p:cNvSpPr>
            <a:spLocks noGrp="1"/>
          </p:cNvSpPr>
          <p:nvPr>
            <p:ph idx="1"/>
          </p:nvPr>
        </p:nvSpPr>
        <p:spPr>
          <a:xfrm>
            <a:off x="319445" y="1574468"/>
            <a:ext cx="8282779" cy="5109594"/>
          </a:xfrm>
        </p:spPr>
        <p:txBody>
          <a:bodyPr>
            <a:noAutofit/>
          </a:bodyPr>
          <a:lstStyle/>
          <a:p>
            <a:pPr marL="0" indent="0">
              <a:buNone/>
            </a:pPr>
            <a:r>
              <a:rPr lang="en-US" sz="2200" dirty="0"/>
              <a:t>3. </a:t>
            </a:r>
            <a:r>
              <a:rPr lang="en-US" sz="2200" b="1" dirty="0"/>
              <a:t>Make the decision to be together.</a:t>
            </a:r>
          </a:p>
          <a:p>
            <a:r>
              <a:rPr lang="en-US" sz="2200" dirty="0"/>
              <a:t>No matter where you are in the process of raising a family, now is the time to make time to be together. </a:t>
            </a:r>
          </a:p>
          <a:p>
            <a:r>
              <a:rPr lang="en-US" sz="2200" dirty="0"/>
              <a:t>There will be other things where we will have to say “no” and choose what is important over the urgent. </a:t>
            </a:r>
          </a:p>
          <a:p>
            <a:r>
              <a:rPr lang="en-US" sz="2200" dirty="0"/>
              <a:t>Time together does not have to always be something extravagant, a production, or an adventure. </a:t>
            </a:r>
          </a:p>
          <a:p>
            <a:r>
              <a:rPr lang="en-US" sz="2200" dirty="0"/>
              <a:t>It could be something as simple as eating together or designating a night at home for everyone to relax. </a:t>
            </a:r>
          </a:p>
          <a:p>
            <a:r>
              <a:rPr lang="en-US" sz="2200" dirty="0"/>
              <a:t>A young person’s spiritual life can receive great stimulation from the smallest moments of real life, where they see the parents living out their spiritual life with conviction and grace.</a:t>
            </a:r>
          </a:p>
          <a:p>
            <a:endParaRPr lang="en-US" sz="2200" dirty="0"/>
          </a:p>
          <a:p>
            <a:endParaRPr lang="en-US" sz="2200" dirty="0"/>
          </a:p>
        </p:txBody>
      </p:sp>
      <p:pic>
        <p:nvPicPr>
          <p:cNvPr id="6" name="Picture 5">
            <a:extLst>
              <a:ext uri="{FF2B5EF4-FFF2-40B4-BE49-F238E27FC236}">
                <a16:creationId xmlns:a16="http://schemas.microsoft.com/office/drawing/2014/main" id="{222DF11E-23E1-464E-AFD5-9780DB9FE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5570" y="58554"/>
            <a:ext cx="3572553" cy="2383563"/>
          </a:xfrm>
          <a:prstGeom prst="rect">
            <a:avLst/>
          </a:prstGeom>
        </p:spPr>
      </p:pic>
      <p:pic>
        <p:nvPicPr>
          <p:cNvPr id="8" name="Picture 7">
            <a:extLst>
              <a:ext uri="{FF2B5EF4-FFF2-40B4-BE49-F238E27FC236}">
                <a16:creationId xmlns:a16="http://schemas.microsoft.com/office/drawing/2014/main" id="{3F85A858-5EC9-45EC-BDA0-DF99137EE8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6656" y="2431406"/>
            <a:ext cx="3575344" cy="2383562"/>
          </a:xfrm>
          <a:prstGeom prst="rect">
            <a:avLst/>
          </a:prstGeom>
        </p:spPr>
      </p:pic>
      <p:pic>
        <p:nvPicPr>
          <p:cNvPr id="10" name="Picture 9">
            <a:extLst>
              <a:ext uri="{FF2B5EF4-FFF2-40B4-BE49-F238E27FC236}">
                <a16:creationId xmlns:a16="http://schemas.microsoft.com/office/drawing/2014/main" id="{1F07666D-6096-4F47-BAC2-7DFCCA777C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9854" y="4845670"/>
            <a:ext cx="2930664" cy="1953776"/>
          </a:xfrm>
          <a:prstGeom prst="rect">
            <a:avLst/>
          </a:prstGeom>
        </p:spPr>
      </p:pic>
    </p:spTree>
    <p:extLst>
      <p:ext uri="{BB962C8B-B14F-4D97-AF65-F5344CB8AC3E}">
        <p14:creationId xmlns:p14="http://schemas.microsoft.com/office/powerpoint/2010/main" val="36874819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2ECEF-A507-4CB2-BF18-7054ADFC5C41}"/>
              </a:ext>
            </a:extLst>
          </p:cNvPr>
          <p:cNvSpPr>
            <a:spLocks noGrp="1"/>
          </p:cNvSpPr>
          <p:nvPr>
            <p:ph type="title"/>
          </p:nvPr>
        </p:nvSpPr>
        <p:spPr>
          <a:xfrm>
            <a:off x="534598" y="208376"/>
            <a:ext cx="9404723" cy="1400530"/>
          </a:xfrm>
        </p:spPr>
        <p:txBody>
          <a:bodyPr/>
          <a:lstStyle/>
          <a:p>
            <a:r>
              <a:rPr lang="en-US" b="1" dirty="0"/>
              <a:t>Conclusion</a:t>
            </a:r>
            <a:endParaRPr lang="en-US" dirty="0"/>
          </a:p>
        </p:txBody>
      </p:sp>
      <p:sp>
        <p:nvSpPr>
          <p:cNvPr id="3" name="Content Placeholder 2">
            <a:extLst>
              <a:ext uri="{FF2B5EF4-FFF2-40B4-BE49-F238E27FC236}">
                <a16:creationId xmlns:a16="http://schemas.microsoft.com/office/drawing/2014/main" id="{627FF89C-A5FF-49EB-B214-6B002AC64ABE}"/>
              </a:ext>
            </a:extLst>
          </p:cNvPr>
          <p:cNvSpPr>
            <a:spLocks noGrp="1"/>
          </p:cNvSpPr>
          <p:nvPr>
            <p:ph idx="1"/>
          </p:nvPr>
        </p:nvSpPr>
        <p:spPr>
          <a:xfrm>
            <a:off x="202580" y="828687"/>
            <a:ext cx="11786839" cy="5820937"/>
          </a:xfrm>
        </p:spPr>
        <p:txBody>
          <a:bodyPr>
            <a:noAutofit/>
          </a:bodyPr>
          <a:lstStyle/>
          <a:p>
            <a:r>
              <a:rPr lang="en-US" sz="2400" dirty="0"/>
              <a:t>There is nothing profound in this lesson. </a:t>
            </a:r>
          </a:p>
          <a:p>
            <a:r>
              <a:rPr lang="en-US" sz="2400" dirty="0"/>
              <a:t>Probably, for you, there is nothing new. </a:t>
            </a:r>
          </a:p>
          <a:p>
            <a:r>
              <a:rPr lang="en-US" sz="2400" dirty="0"/>
              <a:t>You have most likely heard all of these things before. </a:t>
            </a:r>
          </a:p>
          <a:p>
            <a:r>
              <a:rPr lang="en-US" sz="2400" dirty="0"/>
              <a:t>Living by the direction of the word of God. </a:t>
            </a:r>
          </a:p>
          <a:p>
            <a:r>
              <a:rPr lang="en-US" sz="2400" dirty="0"/>
              <a:t>Striving to be consistent. </a:t>
            </a:r>
          </a:p>
          <a:p>
            <a:r>
              <a:rPr lang="en-US" sz="2400" dirty="0"/>
              <a:t>Spending time together. </a:t>
            </a:r>
          </a:p>
          <a:p>
            <a:r>
              <a:rPr lang="en-US" sz="2400" dirty="0"/>
              <a:t>It all sounds so simple in theory, but when life comes at us, these things can become the first things we sacrifice. </a:t>
            </a:r>
          </a:p>
          <a:p>
            <a:r>
              <a:rPr lang="en-US" sz="2400" dirty="0"/>
              <a:t>May we understand; we do so at our peril. </a:t>
            </a:r>
          </a:p>
          <a:p>
            <a:r>
              <a:rPr lang="en-US" sz="2400" dirty="0"/>
              <a:t>Walking in the light was never intended to become a part-time pursuit, but the defining characteristic of your and your family’s life. </a:t>
            </a:r>
          </a:p>
          <a:p>
            <a:r>
              <a:rPr lang="en-US" sz="2400" dirty="0"/>
              <a:t>What are some things you can do today to either get back on track or keep going in your spiritual pursuit?</a:t>
            </a:r>
          </a:p>
          <a:p>
            <a:endParaRPr lang="en-US" sz="2400" dirty="0"/>
          </a:p>
        </p:txBody>
      </p:sp>
      <p:pic>
        <p:nvPicPr>
          <p:cNvPr id="5" name="Picture 4">
            <a:extLst>
              <a:ext uri="{FF2B5EF4-FFF2-40B4-BE49-F238E27FC236}">
                <a16:creationId xmlns:a16="http://schemas.microsoft.com/office/drawing/2014/main" id="{93DB521C-8C53-4F65-847A-305C7CC9E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4840" y="122664"/>
            <a:ext cx="3657445" cy="361649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4886476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A8F29-DD44-4A43-98C4-79374B2A00EE}"/>
              </a:ext>
            </a:extLst>
          </p:cNvPr>
          <p:cNvSpPr>
            <a:spLocks noGrp="1"/>
          </p:cNvSpPr>
          <p:nvPr>
            <p:ph type="title"/>
          </p:nvPr>
        </p:nvSpPr>
        <p:spPr/>
        <p:txBody>
          <a:bodyPr/>
          <a:lstStyle/>
          <a:p>
            <a:r>
              <a:rPr lang="en-US" dirty="0"/>
              <a:t> 1 John 1:7; 2:1, 5-6 (ESV)</a:t>
            </a:r>
          </a:p>
        </p:txBody>
      </p:sp>
      <p:sp>
        <p:nvSpPr>
          <p:cNvPr id="3" name="Content Placeholder 2">
            <a:extLst>
              <a:ext uri="{FF2B5EF4-FFF2-40B4-BE49-F238E27FC236}">
                <a16:creationId xmlns:a16="http://schemas.microsoft.com/office/drawing/2014/main" id="{2F1EE18B-FA3D-4D36-A2ED-A1871D799329}"/>
              </a:ext>
            </a:extLst>
          </p:cNvPr>
          <p:cNvSpPr>
            <a:spLocks noGrp="1"/>
          </p:cNvSpPr>
          <p:nvPr>
            <p:ph idx="1"/>
          </p:nvPr>
        </p:nvSpPr>
        <p:spPr>
          <a:xfrm>
            <a:off x="546100" y="1549400"/>
            <a:ext cx="10807700" cy="5308599"/>
          </a:xfrm>
        </p:spPr>
        <p:txBody>
          <a:bodyPr>
            <a:normAutofit/>
          </a:bodyPr>
          <a:lstStyle/>
          <a:p>
            <a:r>
              <a:rPr lang="en-US" sz="3200" i="1" dirty="0"/>
              <a:t>If we walk in the light, as he is in the light, we have fellowship with one another, and the blood of Jesus his Son cleanses us from all sin. My little children, I am writing these things to you so that you may not sin. But if anyone does sin, we have an advocate with the Father, Jesus Christ the righteous. Whoever keeps his word, in him truly the love of God is perfected. By this we may know that we are in him: whoever says he abides in him ought to walk in the same way in which he walked</a:t>
            </a:r>
            <a:r>
              <a:rPr lang="en-US" sz="3200" dirty="0"/>
              <a:t>.</a:t>
            </a:r>
          </a:p>
        </p:txBody>
      </p:sp>
    </p:spTree>
    <p:extLst>
      <p:ext uri="{BB962C8B-B14F-4D97-AF65-F5344CB8AC3E}">
        <p14:creationId xmlns:p14="http://schemas.microsoft.com/office/powerpoint/2010/main" val="16049233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5FAE1-503F-44C2-9DA5-2E8D0495A18D}"/>
              </a:ext>
            </a:extLst>
          </p:cNvPr>
          <p:cNvSpPr>
            <a:spLocks noGrp="1"/>
          </p:cNvSpPr>
          <p:nvPr>
            <p:ph type="title"/>
          </p:nvPr>
        </p:nvSpPr>
        <p:spPr>
          <a:xfrm>
            <a:off x="410029" y="0"/>
            <a:ext cx="10765971" cy="1325563"/>
          </a:xfrm>
        </p:spPr>
        <p:txBody>
          <a:bodyPr>
            <a:normAutofit fontScale="90000"/>
          </a:bodyPr>
          <a:lstStyle/>
          <a:p>
            <a:r>
              <a:rPr lang="en-US" dirty="0"/>
              <a:t>Introduction: </a:t>
            </a:r>
            <a:br>
              <a:rPr lang="en-US" dirty="0"/>
            </a:br>
            <a:r>
              <a:rPr lang="en-US" dirty="0"/>
              <a:t>Direction determines destination</a:t>
            </a:r>
          </a:p>
        </p:txBody>
      </p:sp>
      <p:sp>
        <p:nvSpPr>
          <p:cNvPr id="3" name="Content Placeholder 2">
            <a:extLst>
              <a:ext uri="{FF2B5EF4-FFF2-40B4-BE49-F238E27FC236}">
                <a16:creationId xmlns:a16="http://schemas.microsoft.com/office/drawing/2014/main" id="{1257E453-1036-49D2-BC90-FCA4EA679560}"/>
              </a:ext>
            </a:extLst>
          </p:cNvPr>
          <p:cNvSpPr>
            <a:spLocks noGrp="1"/>
          </p:cNvSpPr>
          <p:nvPr>
            <p:ph idx="1"/>
          </p:nvPr>
        </p:nvSpPr>
        <p:spPr>
          <a:xfrm>
            <a:off x="410029" y="1181100"/>
            <a:ext cx="11527971" cy="5435600"/>
          </a:xfrm>
        </p:spPr>
        <p:txBody>
          <a:bodyPr>
            <a:noAutofit/>
          </a:bodyPr>
          <a:lstStyle/>
          <a:p>
            <a:r>
              <a:rPr lang="en-US" dirty="0"/>
              <a:t>If there were ever a collection of verses to post on the family refrigerator, this would be it. </a:t>
            </a:r>
          </a:p>
          <a:p>
            <a:r>
              <a:rPr lang="en-US" dirty="0"/>
              <a:t>For in them, lies our daily mission. </a:t>
            </a:r>
          </a:p>
          <a:p>
            <a:r>
              <a:rPr lang="en-US" dirty="0"/>
              <a:t>We have been called upon to walk in the same way in which He (Jesus) walked. Every day every member of your family walks out the door into a world in open rebellion against God. </a:t>
            </a:r>
          </a:p>
          <a:p>
            <a:r>
              <a:rPr lang="en-US" dirty="0"/>
              <a:t>The challenges we face are growing, affecting preteens, adolescents, college-bound, and adults young and old. </a:t>
            </a:r>
          </a:p>
          <a:p>
            <a:r>
              <a:rPr lang="en-US" dirty="0"/>
              <a:t>It is not the same world it was thirty years ago. The problems of the 21</a:t>
            </a:r>
            <a:r>
              <a:rPr lang="en-US" baseline="30000" dirty="0"/>
              <a:t>st</a:t>
            </a:r>
            <a:r>
              <a:rPr lang="en-US" dirty="0"/>
              <a:t> century are more dynamic, coming at our families from every possible angle. The pressure to conform is intense. </a:t>
            </a:r>
          </a:p>
          <a:p>
            <a:r>
              <a:rPr lang="en-US" dirty="0"/>
              <a:t>While the basics of sin remain unchanged, the shiny packaging Satan uses has an appeal that can appear enlightened, tolerant, and compassionate.</a:t>
            </a:r>
          </a:p>
          <a:p>
            <a:r>
              <a:rPr lang="en-US" dirty="0"/>
              <a:t>More than ever, </a:t>
            </a:r>
            <a:r>
              <a:rPr lang="en-US" b="1" dirty="0"/>
              <a:t>the spiritual leader of each family must take the initiative to intentionally set the direction for the family.</a:t>
            </a:r>
          </a:p>
          <a:p>
            <a:r>
              <a:rPr lang="en-US" b="1" dirty="0"/>
              <a:t>Direction determines destination.</a:t>
            </a:r>
          </a:p>
          <a:p>
            <a:endParaRPr lang="en-US" dirty="0"/>
          </a:p>
        </p:txBody>
      </p:sp>
    </p:spTree>
    <p:extLst>
      <p:ext uri="{BB962C8B-B14F-4D97-AF65-F5344CB8AC3E}">
        <p14:creationId xmlns:p14="http://schemas.microsoft.com/office/powerpoint/2010/main" val="35637808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EEA30-ED05-4682-8978-C8200049F7EB}"/>
              </a:ext>
            </a:extLst>
          </p:cNvPr>
          <p:cNvSpPr>
            <a:spLocks noGrp="1"/>
          </p:cNvSpPr>
          <p:nvPr>
            <p:ph type="title"/>
          </p:nvPr>
        </p:nvSpPr>
        <p:spPr>
          <a:xfrm>
            <a:off x="1" y="48402"/>
            <a:ext cx="10050834" cy="1352550"/>
          </a:xfrm>
        </p:spPr>
        <p:txBody>
          <a:bodyPr/>
          <a:lstStyle/>
          <a:p>
            <a:r>
              <a:rPr lang="en-US" sz="3600" b="1" dirty="0"/>
              <a:t>Four Things 1 John 1:7-2:6 Teaches Us about the Direction Our Family Should Take</a:t>
            </a:r>
            <a:endParaRPr lang="en-US" sz="3600" dirty="0"/>
          </a:p>
        </p:txBody>
      </p:sp>
      <p:sp>
        <p:nvSpPr>
          <p:cNvPr id="13" name="Content Placeholder 12">
            <a:extLst>
              <a:ext uri="{FF2B5EF4-FFF2-40B4-BE49-F238E27FC236}">
                <a16:creationId xmlns:a16="http://schemas.microsoft.com/office/drawing/2014/main" id="{7440932C-0911-4A0B-A43C-2137757DC205}"/>
              </a:ext>
            </a:extLst>
          </p:cNvPr>
          <p:cNvSpPr>
            <a:spLocks noGrp="1"/>
          </p:cNvSpPr>
          <p:nvPr>
            <p:ph idx="1"/>
          </p:nvPr>
        </p:nvSpPr>
        <p:spPr>
          <a:xfrm>
            <a:off x="213520" y="1304693"/>
            <a:ext cx="6979017" cy="5504905"/>
          </a:xfrm>
        </p:spPr>
        <p:txBody>
          <a:bodyPr>
            <a:normAutofit lnSpcReduction="10000"/>
          </a:bodyPr>
          <a:lstStyle/>
          <a:p>
            <a:pPr marL="0" indent="0">
              <a:buNone/>
            </a:pPr>
            <a:r>
              <a:rPr lang="en-US" sz="2600" dirty="0"/>
              <a:t> 1. </a:t>
            </a:r>
            <a:r>
              <a:rPr lang="en-US" sz="2600" b="1" dirty="0"/>
              <a:t>We must </a:t>
            </a:r>
            <a:r>
              <a:rPr lang="en-US" sz="2600" b="1" i="1" dirty="0"/>
              <a:t>walk</a:t>
            </a:r>
            <a:r>
              <a:rPr lang="en-US" sz="2600" b="1" dirty="0"/>
              <a:t> in the light (1 John 1:7). </a:t>
            </a:r>
            <a:endParaRPr lang="en-US" sz="2600" dirty="0"/>
          </a:p>
          <a:p>
            <a:r>
              <a:rPr lang="en-US" sz="2600" dirty="0"/>
              <a:t>This active tense verb carries along the sense of living or behaving in a customary manner.</a:t>
            </a:r>
            <a:r>
              <a:rPr lang="en-US" sz="2600" baseline="30000" dirty="0"/>
              <a:t>1</a:t>
            </a:r>
            <a:r>
              <a:rPr lang="en-US" sz="2600" dirty="0"/>
              <a:t> </a:t>
            </a:r>
          </a:p>
          <a:p>
            <a:r>
              <a:rPr lang="en-US" sz="2600" dirty="0"/>
              <a:t>The word is used throughout the New Testament as a metaphor for personal conduct in daily life. </a:t>
            </a:r>
          </a:p>
          <a:p>
            <a:r>
              <a:rPr lang="en-US" sz="2600" dirty="0"/>
              <a:t>Paul enjoyed using this term when he wrote to the first century churches. </a:t>
            </a:r>
          </a:p>
          <a:p>
            <a:r>
              <a:rPr lang="en-US" sz="2600" dirty="0"/>
              <a:t>Ephesians 2:10; 4:1; 5:2, 8; Colossians 1:10; 2:6; 1 Thessalonians 2:12; and 4:1 are just a few examples. </a:t>
            </a:r>
          </a:p>
          <a:p>
            <a:r>
              <a:rPr lang="en-US" altLang="en-US" sz="1400" baseline="30000" dirty="0">
                <a:latin typeface="Arial" panose="020B0604020202020204" pitchFamily="34" charset="0"/>
                <a:ea typeface="Calibri" panose="020F0502020204030204" pitchFamily="34" charset="0"/>
                <a:cs typeface="Times New Roman" panose="02020603050405020304" pitchFamily="18" charset="0"/>
              </a:rPr>
              <a:t>1</a:t>
            </a:r>
            <a:r>
              <a:rPr lang="en-US" altLang="en-US" sz="1400" dirty="0">
                <a:latin typeface="Arial" panose="020B0604020202020204" pitchFamily="34" charset="0"/>
                <a:ea typeface="Calibri" panose="020F0502020204030204" pitchFamily="34" charset="0"/>
                <a:cs typeface="Times New Roman" panose="02020603050405020304" pitchFamily="18" charset="0"/>
              </a:rPr>
              <a:t>Louw, Johannes P., and Eugene Albert Nida. </a:t>
            </a:r>
            <a:r>
              <a:rPr lang="en-US" altLang="en-US" sz="1400" i="1" dirty="0">
                <a:latin typeface="Arial" panose="020B0604020202020204" pitchFamily="34" charset="0"/>
                <a:ea typeface="Calibri" panose="020F0502020204030204" pitchFamily="34" charset="0"/>
                <a:cs typeface="Times New Roman" panose="02020603050405020304" pitchFamily="18" charset="0"/>
              </a:rPr>
              <a:t>Greek-English Lexicon of the New Testament: Based on Semantic Domains</a:t>
            </a:r>
            <a:r>
              <a:rPr lang="en-US" altLang="en-US" sz="1400" dirty="0">
                <a:latin typeface="Arial" panose="020B0604020202020204" pitchFamily="34" charset="0"/>
                <a:ea typeface="Calibri" panose="020F0502020204030204" pitchFamily="34" charset="0"/>
                <a:cs typeface="Times New Roman" panose="02020603050405020304" pitchFamily="18" charset="0"/>
              </a:rPr>
              <a:t>. New York: United Bible Societies, 1996.</a:t>
            </a:r>
            <a:endParaRPr lang="en-US" sz="1400" dirty="0"/>
          </a:p>
          <a:p>
            <a:endParaRPr lang="en-US" dirty="0"/>
          </a:p>
          <a:p>
            <a:endParaRPr lang="en-US" dirty="0"/>
          </a:p>
          <a:p>
            <a:endParaRPr lang="en-US" dirty="0"/>
          </a:p>
          <a:p>
            <a:endParaRPr lang="en-US" dirty="0"/>
          </a:p>
        </p:txBody>
      </p:sp>
      <p:sp>
        <p:nvSpPr>
          <p:cNvPr id="14" name="Rectangle 10">
            <a:extLst>
              <a:ext uri="{FF2B5EF4-FFF2-40B4-BE49-F238E27FC236}">
                <a16:creationId xmlns:a16="http://schemas.microsoft.com/office/drawing/2014/main" id="{896CF0DE-11A6-4BF1-AAF7-88AE01194096}"/>
              </a:ext>
            </a:extLst>
          </p:cNvPr>
          <p:cNvSpPr>
            <a:spLocks noChangeArrowheads="1"/>
          </p:cNvSpPr>
          <p:nvPr/>
        </p:nvSpPr>
        <p:spPr bwMode="auto">
          <a:xfrm>
            <a:off x="0" y="-138499"/>
            <a:ext cx="2135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3000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83" name="irc_mi" descr="Image result for walk in the light as a family">
            <a:extLst>
              <a:ext uri="{FF2B5EF4-FFF2-40B4-BE49-F238E27FC236}">
                <a16:creationId xmlns:a16="http://schemas.microsoft.com/office/drawing/2014/main" id="{8B85F4DA-561C-4E08-96B4-B22E7D91B8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750741"/>
            <a:ext cx="5309972" cy="345687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8176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BCA6E-B9C2-4691-A3ED-C79130740C23}"/>
              </a:ext>
            </a:extLst>
          </p:cNvPr>
          <p:cNvSpPr>
            <a:spLocks noGrp="1"/>
          </p:cNvSpPr>
          <p:nvPr>
            <p:ph type="title"/>
          </p:nvPr>
        </p:nvSpPr>
        <p:spPr>
          <a:xfrm>
            <a:off x="300102" y="162786"/>
            <a:ext cx="9749751" cy="1400530"/>
          </a:xfrm>
        </p:spPr>
        <p:txBody>
          <a:bodyPr/>
          <a:lstStyle/>
          <a:p>
            <a:r>
              <a:rPr lang="en-US" sz="3600" b="1" dirty="0"/>
              <a:t>Four Things 1 John 1:7-2:6 Teaches Us about the Direction Our Family Should Take</a:t>
            </a:r>
            <a:endParaRPr lang="en-US" sz="3600" dirty="0"/>
          </a:p>
        </p:txBody>
      </p:sp>
      <p:sp>
        <p:nvSpPr>
          <p:cNvPr id="3" name="Content Placeholder 2">
            <a:extLst>
              <a:ext uri="{FF2B5EF4-FFF2-40B4-BE49-F238E27FC236}">
                <a16:creationId xmlns:a16="http://schemas.microsoft.com/office/drawing/2014/main" id="{79CF6061-F998-44BA-9F40-80070A4EB906}"/>
              </a:ext>
            </a:extLst>
          </p:cNvPr>
          <p:cNvSpPr>
            <a:spLocks noGrp="1"/>
          </p:cNvSpPr>
          <p:nvPr>
            <p:ph idx="1"/>
          </p:nvPr>
        </p:nvSpPr>
        <p:spPr>
          <a:xfrm>
            <a:off x="211875" y="1396047"/>
            <a:ext cx="9367024" cy="5216625"/>
          </a:xfrm>
        </p:spPr>
        <p:txBody>
          <a:bodyPr>
            <a:normAutofit/>
          </a:bodyPr>
          <a:lstStyle/>
          <a:p>
            <a:pPr marL="457200" indent="-457200" eaLnBrk="0" fontAlgn="base" hangingPunct="0">
              <a:lnSpc>
                <a:spcPct val="100000"/>
              </a:lnSpc>
              <a:spcBef>
                <a:spcPct val="0"/>
              </a:spcBef>
              <a:spcAft>
                <a:spcPct val="0"/>
              </a:spcAft>
              <a:buAutoNum type="arabicPeriod"/>
            </a:pPr>
            <a:r>
              <a:rPr lang="en-US" sz="2400" b="1" dirty="0"/>
              <a:t>We must </a:t>
            </a:r>
            <a:r>
              <a:rPr lang="en-US" sz="2400" b="1" i="1" dirty="0"/>
              <a:t>walk</a:t>
            </a:r>
            <a:r>
              <a:rPr lang="en-US" sz="2400" b="1" dirty="0"/>
              <a:t> in the light (1 John 1:7). </a:t>
            </a:r>
          </a:p>
          <a:p>
            <a:pPr marL="457200" indent="-457200" eaLnBrk="0" fontAlgn="base" hangingPunct="0">
              <a:lnSpc>
                <a:spcPct val="100000"/>
              </a:lnSpc>
              <a:spcBef>
                <a:spcPct val="0"/>
              </a:spcBef>
              <a:spcAft>
                <a:spcPct val="0"/>
              </a:spcAft>
              <a:buAutoNum type="arabicPeriod"/>
            </a:pPr>
            <a:endParaRPr lang="en-US" altLang="en-US" sz="2400" b="1" dirty="0">
              <a:latin typeface="Times New Roman" panose="02020603050405020304" pitchFamily="18" charset="0"/>
              <a:ea typeface="Calibri" panose="020F0502020204030204" pitchFamily="34" charset="0"/>
              <a:cs typeface="Times New Roman" panose="02020603050405020304" pitchFamily="18" charset="0"/>
            </a:endParaRPr>
          </a:p>
          <a:p>
            <a:pPr eaLnBrk="0" fontAlgn="base" hangingPunct="0">
              <a:spcBef>
                <a:spcPct val="0"/>
              </a:spcBef>
              <a:spcAft>
                <a:spcPct val="0"/>
              </a:spcAft>
            </a:pP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We walk, not in order to be justified, but </a:t>
            </a:r>
            <a:r>
              <a:rPr lang="en-US" altLang="en-US" sz="2400" i="1" dirty="0">
                <a:latin typeface="Times New Roman" panose="02020603050405020304" pitchFamily="18" charset="0"/>
                <a:ea typeface="Calibri" panose="020F0502020204030204" pitchFamily="34" charset="0"/>
                <a:cs typeface="Times New Roman" panose="02020603050405020304" pitchFamily="18" charset="0"/>
              </a:rPr>
              <a:t>because</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we were justified (declared “not guilty”) when our sins were obliterated at the cross (Col 2:11-14). </a:t>
            </a:r>
          </a:p>
          <a:p>
            <a:pPr eaLnBrk="0" fontAlgn="base" hangingPunct="0">
              <a:spcBef>
                <a:spcPct val="0"/>
              </a:spcBef>
              <a:spcAft>
                <a:spcPct val="0"/>
              </a:spcAft>
            </a:pP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We were given a new identity as a son or daughter of God. </a:t>
            </a:r>
          </a:p>
          <a:p>
            <a:pPr eaLnBrk="0" fontAlgn="base" hangingPunct="0">
              <a:spcBef>
                <a:spcPct val="0"/>
              </a:spcBef>
              <a:spcAft>
                <a:spcPct val="0"/>
              </a:spcAft>
            </a:pP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Walking is the product of our </a:t>
            </a:r>
            <a:r>
              <a:rPr lang="en-US" altLang="en-US" sz="2400" i="1" dirty="0">
                <a:latin typeface="Times New Roman" panose="02020603050405020304" pitchFamily="18" charset="0"/>
                <a:ea typeface="Calibri" panose="020F0502020204030204" pitchFamily="34" charset="0"/>
                <a:cs typeface="Times New Roman" panose="02020603050405020304" pitchFamily="18" charset="0"/>
              </a:rPr>
              <a:t>sanctification</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where daily we participate with God in the process of becoming more and more like God himself. </a:t>
            </a:r>
          </a:p>
          <a:p>
            <a:pPr eaLnBrk="0" fontAlgn="base" hangingPunct="0">
              <a:spcBef>
                <a:spcPct val="0"/>
              </a:spcBef>
              <a:spcAft>
                <a:spcPct val="0"/>
              </a:spcAft>
            </a:pP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As each day goes by, our general pattern of behavior should increasingly reflect our new identity. For example, John calls upon us to:</a:t>
            </a:r>
            <a:endParaRPr kumimoji="0" lang="en-US" altLang="en-US" sz="24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FontTx/>
              <a:buChar char="•"/>
            </a:pP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1 John 2:17 - “(do) the will of God.”</a:t>
            </a:r>
            <a:endParaRPr kumimoji="0" lang="en-US" altLang="en-US" sz="24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FontTx/>
              <a:buChar char="•"/>
            </a:pP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1 John 3:22 - “do what pleases Him.”</a:t>
            </a:r>
            <a:endParaRPr kumimoji="0" lang="en-US" altLang="en-US" sz="24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FontTx/>
              <a:buChar char="•"/>
            </a:pP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1 John 2:29 HSCB - “(do) what is right;” “(practice) righteousness,” ESV.</a:t>
            </a: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US" sz="2400" dirty="0"/>
          </a:p>
        </p:txBody>
      </p:sp>
      <p:pic>
        <p:nvPicPr>
          <p:cNvPr id="5" name="Picture 4">
            <a:extLst>
              <a:ext uri="{FF2B5EF4-FFF2-40B4-BE49-F238E27FC236}">
                <a16:creationId xmlns:a16="http://schemas.microsoft.com/office/drawing/2014/main" id="{8CCC9330-E3FE-4B83-B384-FAADDCE2A5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7640" y="2064328"/>
            <a:ext cx="2674360" cy="3013364"/>
          </a:xfrm>
          <a:prstGeom prst="rect">
            <a:avLst/>
          </a:prstGeom>
        </p:spPr>
      </p:pic>
    </p:spTree>
    <p:extLst>
      <p:ext uri="{BB962C8B-B14F-4D97-AF65-F5344CB8AC3E}">
        <p14:creationId xmlns:p14="http://schemas.microsoft.com/office/powerpoint/2010/main" val="265105425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C69C4-6F0B-4ADC-BBE3-44D4B3C08C96}"/>
              </a:ext>
            </a:extLst>
          </p:cNvPr>
          <p:cNvSpPr>
            <a:spLocks noGrp="1"/>
          </p:cNvSpPr>
          <p:nvPr>
            <p:ph type="title"/>
          </p:nvPr>
        </p:nvSpPr>
        <p:spPr>
          <a:xfrm>
            <a:off x="646111" y="13414"/>
            <a:ext cx="9404723" cy="1400530"/>
          </a:xfrm>
        </p:spPr>
        <p:txBody>
          <a:bodyPr/>
          <a:lstStyle/>
          <a:p>
            <a:r>
              <a:rPr lang="en-US" sz="3200" b="1" dirty="0"/>
              <a:t>Four Things 1 John 1:7-2:6 Teaches Us about the Direction Our Family Should Take</a:t>
            </a:r>
            <a:endParaRPr lang="en-US" sz="3200" dirty="0"/>
          </a:p>
        </p:txBody>
      </p:sp>
      <p:sp>
        <p:nvSpPr>
          <p:cNvPr id="3" name="Content Placeholder 2">
            <a:extLst>
              <a:ext uri="{FF2B5EF4-FFF2-40B4-BE49-F238E27FC236}">
                <a16:creationId xmlns:a16="http://schemas.microsoft.com/office/drawing/2014/main" id="{CE4CB132-1492-4BCE-AA51-232DE74A76B1}"/>
              </a:ext>
            </a:extLst>
          </p:cNvPr>
          <p:cNvSpPr>
            <a:spLocks noGrp="1"/>
          </p:cNvSpPr>
          <p:nvPr>
            <p:ph idx="1"/>
          </p:nvPr>
        </p:nvSpPr>
        <p:spPr>
          <a:xfrm>
            <a:off x="525966" y="1092819"/>
            <a:ext cx="11140068" cy="5051502"/>
          </a:xfrm>
        </p:spPr>
        <p:txBody>
          <a:bodyPr>
            <a:noAutofit/>
          </a:bodyPr>
          <a:lstStyle/>
          <a:p>
            <a:pPr marL="0" lvl="0" indent="0">
              <a:buNone/>
            </a:pPr>
            <a:r>
              <a:rPr lang="en-US" sz="2400" b="1" dirty="0"/>
              <a:t>2. We must follow the example of Jesus </a:t>
            </a:r>
          </a:p>
          <a:p>
            <a:pPr lvl="0"/>
            <a:r>
              <a:rPr lang="en-US" sz="2400" b="1" dirty="0"/>
              <a:t>1 John 2:6 </a:t>
            </a:r>
            <a:r>
              <a:rPr lang="en-US" sz="2400" dirty="0"/>
              <a:t>He that saith he </a:t>
            </a:r>
            <a:r>
              <a:rPr lang="en-US" sz="2400" dirty="0" err="1"/>
              <a:t>abideth</a:t>
            </a:r>
            <a:r>
              <a:rPr lang="en-US" sz="2400" dirty="0"/>
              <a:t> in him ought himself also so to walk, even as he walked.</a:t>
            </a:r>
          </a:p>
          <a:p>
            <a:pPr lvl="0"/>
            <a:r>
              <a:rPr lang="en-US" sz="2400" b="1" dirty="0"/>
              <a:t>John 6:38 </a:t>
            </a:r>
            <a:r>
              <a:rPr lang="en-US" sz="2400" dirty="0"/>
              <a:t>For I came down from heaven, not to do mine own will, but the will of him that sent me.</a:t>
            </a:r>
            <a:endParaRPr lang="en-US" sz="2400" b="1" dirty="0"/>
          </a:p>
          <a:p>
            <a:pPr lvl="0"/>
            <a:r>
              <a:rPr lang="en-US" sz="2400" b="1" dirty="0"/>
              <a:t>John 8:29 </a:t>
            </a:r>
            <a:r>
              <a:rPr lang="en-US" sz="2400" dirty="0"/>
              <a:t>Jesus answered and said unto them, This is the work of God, that ye believe on him whom he hath sent.</a:t>
            </a:r>
            <a:endParaRPr lang="en-US" sz="2400" b="1" dirty="0"/>
          </a:p>
          <a:p>
            <a:r>
              <a:rPr lang="en-US" sz="2400" b="1" dirty="0"/>
              <a:t>John 10:17-18 </a:t>
            </a:r>
            <a:r>
              <a:rPr lang="en-US" sz="2400" dirty="0"/>
              <a:t>Therefore doth my Father love me, because I lay down my life, that I might take it again. 18 No man taketh it from me, but I lay it down of myself. I have power to lay it down, and I have power to take it again. This commandment have I received of my Father.</a:t>
            </a:r>
            <a:endParaRPr lang="en-US" sz="2400" b="1" dirty="0"/>
          </a:p>
          <a:p>
            <a:pPr lvl="0"/>
            <a:r>
              <a:rPr lang="en-US" sz="2400" b="1" dirty="0"/>
              <a:t>John 14:31 </a:t>
            </a:r>
            <a:r>
              <a:rPr lang="en-US" sz="2400" dirty="0"/>
              <a:t>But that the world may know that I love the Father; and as the Father gave me commandment, even so I do. Arise, let us go hence.</a:t>
            </a:r>
            <a:endParaRPr lang="en-US" sz="2400" b="1" dirty="0"/>
          </a:p>
          <a:p>
            <a:pPr marL="0" indent="0">
              <a:buNone/>
            </a:pPr>
            <a:endParaRPr lang="en-US" sz="2400" dirty="0"/>
          </a:p>
        </p:txBody>
      </p:sp>
    </p:spTree>
    <p:extLst>
      <p:ext uri="{BB962C8B-B14F-4D97-AF65-F5344CB8AC3E}">
        <p14:creationId xmlns:p14="http://schemas.microsoft.com/office/powerpoint/2010/main" val="35961133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D0444-21B1-4DCF-83CA-C6CB0D070A92}"/>
              </a:ext>
            </a:extLst>
          </p:cNvPr>
          <p:cNvSpPr>
            <a:spLocks noGrp="1"/>
          </p:cNvSpPr>
          <p:nvPr>
            <p:ph type="title"/>
          </p:nvPr>
        </p:nvSpPr>
        <p:spPr>
          <a:xfrm>
            <a:off x="267629" y="21250"/>
            <a:ext cx="9772054" cy="1529863"/>
          </a:xfrm>
        </p:spPr>
        <p:txBody>
          <a:bodyPr/>
          <a:lstStyle/>
          <a:p>
            <a:r>
              <a:rPr lang="en-US" sz="3600" b="1" dirty="0"/>
              <a:t>Four Things 1 John 1:7-2:6 Teaches Us about the Direction Our Family Should Take</a:t>
            </a:r>
            <a:endParaRPr lang="en-US" sz="3600" dirty="0"/>
          </a:p>
        </p:txBody>
      </p:sp>
      <p:sp>
        <p:nvSpPr>
          <p:cNvPr id="3" name="Content Placeholder 2">
            <a:extLst>
              <a:ext uri="{FF2B5EF4-FFF2-40B4-BE49-F238E27FC236}">
                <a16:creationId xmlns:a16="http://schemas.microsoft.com/office/drawing/2014/main" id="{81D0209F-0C76-401A-A6EC-1F534CD1413E}"/>
              </a:ext>
            </a:extLst>
          </p:cNvPr>
          <p:cNvSpPr>
            <a:spLocks noGrp="1"/>
          </p:cNvSpPr>
          <p:nvPr>
            <p:ph idx="1"/>
          </p:nvPr>
        </p:nvSpPr>
        <p:spPr>
          <a:xfrm>
            <a:off x="138900" y="1305786"/>
            <a:ext cx="11914200" cy="4983502"/>
          </a:xfrm>
        </p:spPr>
        <p:txBody>
          <a:bodyPr>
            <a:noAutofit/>
          </a:bodyPr>
          <a:lstStyle/>
          <a:p>
            <a:pPr lvl="0"/>
            <a:r>
              <a:rPr lang="en-US" sz="2200" b="1" dirty="0"/>
              <a:t>3. The expectation is to move forward with decreasing frequency of sin in our life (1 John 2:1a). </a:t>
            </a:r>
          </a:p>
          <a:p>
            <a:r>
              <a:rPr lang="en-US" sz="2200" dirty="0"/>
              <a:t>Rather than settle for or become content with the sin that plagues our life, we are to resist it, relying on the strength of the Lord (Eph 6:10) and the direction of His Spirit (Rom 8:9-14).</a:t>
            </a:r>
          </a:p>
          <a:p>
            <a:r>
              <a:rPr lang="en-US" sz="2200" dirty="0"/>
              <a:t>Eph 6:10 Finally, my brethren, be strong in the Lord, and in the power of his might.</a:t>
            </a:r>
          </a:p>
          <a:p>
            <a:r>
              <a:rPr lang="en-US" sz="2200" dirty="0"/>
              <a:t>Romans 8:9-14 But ye are not in the flesh, but in the Spirit, if so be that the Spirit of God dwell in you. Now if any man have not the Spirit of Christ, he is none of his.10 And if Christ </a:t>
            </a:r>
            <a:r>
              <a:rPr lang="en-US" sz="2200" i="1" dirty="0"/>
              <a:t>be</a:t>
            </a:r>
            <a:r>
              <a:rPr lang="en-US" sz="2200" dirty="0"/>
              <a:t> in you, the body </a:t>
            </a:r>
            <a:r>
              <a:rPr lang="en-US" sz="2200" i="1" dirty="0"/>
              <a:t>is</a:t>
            </a:r>
            <a:r>
              <a:rPr lang="en-US" sz="2200" dirty="0"/>
              <a:t> dead because of sin; but the Spirit </a:t>
            </a:r>
            <a:r>
              <a:rPr lang="en-US" sz="2200" i="1" dirty="0"/>
              <a:t>is</a:t>
            </a:r>
            <a:r>
              <a:rPr lang="en-US" sz="2200" dirty="0"/>
              <a:t> life because of righteousness.11 But if the Spirit of him that raised up Jesus from the dead dwell in you, he that raised up Christ from the dead shall also quicken your mortal bodies by his Spirit that dwelleth in you.12 Therefore, brethren, we are debtors, not to the flesh, to live after the flesh.13 For if ye live after the flesh, ye shall die: but if ye through the Spirit do mortify the deeds of the body, ye shall live.14 For as many as are led by the Spirit of God, they are the sons of God.</a:t>
            </a:r>
          </a:p>
          <a:p>
            <a:endParaRPr lang="en-US" sz="2200" dirty="0"/>
          </a:p>
          <a:p>
            <a:endParaRPr lang="en-US" sz="2200" dirty="0"/>
          </a:p>
        </p:txBody>
      </p:sp>
    </p:spTree>
    <p:extLst>
      <p:ext uri="{BB962C8B-B14F-4D97-AF65-F5344CB8AC3E}">
        <p14:creationId xmlns:p14="http://schemas.microsoft.com/office/powerpoint/2010/main" val="38506615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E9F19-A74C-4916-BC14-68D510D35057}"/>
              </a:ext>
            </a:extLst>
          </p:cNvPr>
          <p:cNvSpPr>
            <a:spLocks noGrp="1"/>
          </p:cNvSpPr>
          <p:nvPr>
            <p:ph type="title"/>
          </p:nvPr>
        </p:nvSpPr>
        <p:spPr>
          <a:xfrm>
            <a:off x="356839" y="178420"/>
            <a:ext cx="9846527" cy="1674828"/>
          </a:xfrm>
        </p:spPr>
        <p:txBody>
          <a:bodyPr/>
          <a:lstStyle/>
          <a:p>
            <a:r>
              <a:rPr lang="en-US" sz="3600" b="1" dirty="0"/>
              <a:t>Four Things 1 John 1:7-2:6 Teaches Us about the Direction Our Family Should Take</a:t>
            </a:r>
            <a:endParaRPr lang="en-US" sz="3600" dirty="0"/>
          </a:p>
        </p:txBody>
      </p:sp>
      <p:sp>
        <p:nvSpPr>
          <p:cNvPr id="3" name="Content Placeholder 2">
            <a:extLst>
              <a:ext uri="{FF2B5EF4-FFF2-40B4-BE49-F238E27FC236}">
                <a16:creationId xmlns:a16="http://schemas.microsoft.com/office/drawing/2014/main" id="{C6CE61F7-FC09-4A99-8A2C-49179B97992F}"/>
              </a:ext>
            </a:extLst>
          </p:cNvPr>
          <p:cNvSpPr>
            <a:spLocks noGrp="1"/>
          </p:cNvSpPr>
          <p:nvPr>
            <p:ph idx="1"/>
          </p:nvPr>
        </p:nvSpPr>
        <p:spPr>
          <a:xfrm>
            <a:off x="89210" y="1413164"/>
            <a:ext cx="9534293" cy="5266416"/>
          </a:xfrm>
        </p:spPr>
        <p:txBody>
          <a:bodyPr>
            <a:noAutofit/>
          </a:bodyPr>
          <a:lstStyle/>
          <a:p>
            <a:pPr lvl="0"/>
            <a:r>
              <a:rPr lang="en-US" sz="2800" b="1" dirty="0"/>
              <a:t>4. When we do sin, we have an advocate, who is the propitiation for our sins, (1 John 2:2b). </a:t>
            </a:r>
          </a:p>
          <a:p>
            <a:r>
              <a:rPr lang="en-US" sz="2800" dirty="0"/>
              <a:t>Jesus’ work for us did not stop at the cross. </a:t>
            </a:r>
          </a:p>
          <a:p>
            <a:r>
              <a:rPr lang="en-US" sz="2800" dirty="0"/>
              <a:t>He continues to provide us forgiveness from sin while we walk in the light. </a:t>
            </a:r>
          </a:p>
          <a:p>
            <a:r>
              <a:rPr lang="en-US" sz="2800" dirty="0"/>
              <a:t>When we get off track:</a:t>
            </a:r>
          </a:p>
          <a:p>
            <a:pPr lvl="1"/>
            <a:r>
              <a:rPr lang="en-US" sz="2800" dirty="0"/>
              <a:t>we must acknowledge it (1 John 1:9a), </a:t>
            </a:r>
          </a:p>
          <a:p>
            <a:pPr lvl="1"/>
            <a:r>
              <a:rPr lang="en-US" sz="2800" dirty="0"/>
              <a:t>Trust in His promise to cleanse us from all unrighteousness (1 John 1:9b), </a:t>
            </a:r>
          </a:p>
          <a:p>
            <a:pPr lvl="1"/>
            <a:r>
              <a:rPr lang="en-US" sz="2800" dirty="0"/>
              <a:t>Change our direction back to where it should be.</a:t>
            </a:r>
          </a:p>
          <a:p>
            <a:endParaRPr lang="en-US" sz="2800" dirty="0"/>
          </a:p>
        </p:txBody>
      </p:sp>
      <p:pic>
        <p:nvPicPr>
          <p:cNvPr id="5" name="Picture 2" descr="Image result for change directions">
            <a:extLst>
              <a:ext uri="{FF2B5EF4-FFF2-40B4-BE49-F238E27FC236}">
                <a16:creationId xmlns:a16="http://schemas.microsoft.com/office/drawing/2014/main" id="{95D1BB3C-9454-4352-9ACB-BA945BCE73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4498" y="3529361"/>
            <a:ext cx="3271024" cy="23807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40089925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2573</Words>
  <Application>Microsoft Office PowerPoint</Application>
  <PresentationFormat>Widescreen</PresentationFormat>
  <Paragraphs>163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Gothic</vt:lpstr>
      <vt:lpstr>Times New Roman</vt:lpstr>
      <vt:lpstr>Wingdings 3</vt:lpstr>
      <vt:lpstr>Ion</vt:lpstr>
      <vt:lpstr>PowerPoint Presentation</vt:lpstr>
      <vt:lpstr>Light Lesson 21  Walking in the Light  as a Family of Faith</vt:lpstr>
      <vt:lpstr> 1 John 1:7; 2:1, 5-6 (ESV)</vt:lpstr>
      <vt:lpstr>Introduction:  Direction determines destination</vt:lpstr>
      <vt:lpstr>Four Things 1 John 1:7-2:6 Teaches Us about the Direction Our Family Should Take</vt:lpstr>
      <vt:lpstr>Four Things 1 John 1:7-2:6 Teaches Us about the Direction Our Family Should Take</vt:lpstr>
      <vt:lpstr>Four Things 1 John 1:7-2:6 Teaches Us about the Direction Our Family Should Take</vt:lpstr>
      <vt:lpstr>Four Things 1 John 1:7-2:6 Teaches Us about the Direction Our Family Should Take</vt:lpstr>
      <vt:lpstr>Four Things 1 John 1:7-2:6 Teaches Us about the Direction Our Family Should Take</vt:lpstr>
      <vt:lpstr>Three Ways Your Family Can  Walk in the Right Direction </vt:lpstr>
      <vt:lpstr>Three Ways Your Family Can  Walk in the Right Direction </vt:lpstr>
      <vt:lpstr>Three Ways Your Family Can Walk in the Right Direction </vt:lpstr>
      <vt:lpstr>Three Ways Your Family Can Walk in the Right Direction </vt:lpstr>
      <vt:lpstr>Three Ways Your Family Can Walk in the Right Direction </vt:lpstr>
      <vt:lpstr>Three Ways Your Family Can Walk in the Right Direction</vt:lpstr>
      <vt:lpstr>Three Ways Your Family Can Walk in the Right Direction</vt:lpstr>
      <vt:lpstr>Three Ways Your Family Can Walk in the Right Direction</vt:lpstr>
      <vt:lpstr>Three Ways Your Family Can Walk in the Right Direction</vt:lpstr>
      <vt:lpstr>Three Ways Your Family Can Walk in the Right Direction</vt:lpstr>
      <vt:lpstr>Three Ways Your Family Can Walk in the Right Direction</vt:lpstr>
      <vt:lpstr>Three Ways Your Family Can Walk in the Right Direction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2019-08-11T23:13:54Z</dcterms:created>
  <dcterms:modified xsi:type="dcterms:W3CDTF">2019-08-11T23:14:12Z</dcterms:modified>
</cp:coreProperties>
</file>