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82" r:id="rId2"/>
    <p:sldId id="256" r:id="rId3"/>
    <p:sldId id="258" r:id="rId4"/>
    <p:sldId id="259" r:id="rId5"/>
    <p:sldId id="260" r:id="rId6"/>
    <p:sldId id="262" r:id="rId7"/>
    <p:sldId id="263" r:id="rId8"/>
    <p:sldId id="264" r:id="rId9"/>
    <p:sldId id="265"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6" d="100"/>
          <a:sy n="86" d="100"/>
        </p:scale>
        <p:origin x="2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25B738-2B5A-40B8-B0C6-113AFC129F2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65239546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5B738-2B5A-40B8-B0C6-113AFC129F2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7712495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5B738-2B5A-40B8-B0C6-113AFC129F2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A03F93-CBD0-447C-AE32-6209EAF66CD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79496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25B738-2B5A-40B8-B0C6-113AFC129F2E}"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36053299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25B738-2B5A-40B8-B0C6-113AFC129F2E}"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A03F93-CBD0-447C-AE32-6209EAF66CD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17699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25B738-2B5A-40B8-B0C6-113AFC129F2E}"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26258295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5B738-2B5A-40B8-B0C6-113AFC129F2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19041840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5B738-2B5A-40B8-B0C6-113AFC129F2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139622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5B738-2B5A-40B8-B0C6-113AFC129F2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32938976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25B738-2B5A-40B8-B0C6-113AFC129F2E}"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17364131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25B738-2B5A-40B8-B0C6-113AFC129F2E}"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36034238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25B738-2B5A-40B8-B0C6-113AFC129F2E}" type="datetimeFigureOut">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27722909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25B738-2B5A-40B8-B0C6-113AFC129F2E}"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18783992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5B738-2B5A-40B8-B0C6-113AFC129F2E}" type="datetimeFigureOut">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37669625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25B738-2B5A-40B8-B0C6-113AFC129F2E}"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17779886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25B738-2B5A-40B8-B0C6-113AFC129F2E}"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2A03F93-CBD0-447C-AE32-6209EAF66CD7}" type="slidenum">
              <a:rPr lang="en-US" smtClean="0"/>
              <a:t>‹#›</a:t>
            </a:fld>
            <a:endParaRPr lang="en-US"/>
          </a:p>
        </p:txBody>
      </p:sp>
    </p:spTree>
    <p:extLst>
      <p:ext uri="{BB962C8B-B14F-4D97-AF65-F5344CB8AC3E}">
        <p14:creationId xmlns:p14="http://schemas.microsoft.com/office/powerpoint/2010/main" val="25178942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A25B738-2B5A-40B8-B0C6-113AFC129F2E}" type="datetimeFigureOut">
              <a:rPr lang="en-US" smtClean="0"/>
              <a:t>8/11/2019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2A03F93-CBD0-447C-AE32-6209EAF66CD7}" type="slidenum">
              <a:rPr lang="en-US" smtClean="0"/>
              <a:t>‹#›</a:t>
            </a:fld>
            <a:endParaRPr lang="en-US"/>
          </a:p>
        </p:txBody>
      </p:sp>
    </p:spTree>
    <p:extLst>
      <p:ext uri="{BB962C8B-B14F-4D97-AF65-F5344CB8AC3E}">
        <p14:creationId xmlns:p14="http://schemas.microsoft.com/office/powerpoint/2010/main" val="2280504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biblia.com/bible/nkjv/Hab.%203.17-1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iblia.com/bible/nkjv/1%20Tim.%206.6-1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iblia.com/bible/nkjv/Rom.%202.3-4" TargetMode="External"/><Relationship Id="rId2" Type="http://schemas.openxmlformats.org/officeDocument/2006/relationships/hyperlink" Target="https://biblia.com/bible/nkjv/John%203.16"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biblia.com/bible/nkjv/Rev.%2022.14" TargetMode="External"/><Relationship Id="rId4" Type="http://schemas.openxmlformats.org/officeDocument/2006/relationships/hyperlink" Target="https://biblia.com/bible/nkjv/Rom.%208.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D5ADAF9-A76C-4CCA-BCB1-240ACAD57100}"/>
              </a:ext>
            </a:extLst>
          </p:cNvPr>
          <p:cNvSpPr>
            <a:spLocks noGrp="1" noChangeArrowheads="1"/>
          </p:cNvSpPr>
          <p:nvPr>
            <p:ph type="title"/>
          </p:nvPr>
        </p:nvSpPr>
        <p:spPr/>
        <p:txBody>
          <a:bodyPr/>
          <a:lstStyle/>
          <a:p>
            <a:endParaRPr lang="en-US" altLang="en-US"/>
          </a:p>
        </p:txBody>
      </p:sp>
      <p:sp>
        <p:nvSpPr>
          <p:cNvPr id="31747" name="Rectangle 3">
            <a:extLst>
              <a:ext uri="{FF2B5EF4-FFF2-40B4-BE49-F238E27FC236}">
                <a16:creationId xmlns:a16="http://schemas.microsoft.com/office/drawing/2014/main" id="{889FF69C-C9E3-4EB7-8C5D-0F2859C3D7C3}"/>
              </a:ext>
            </a:extLst>
          </p:cNvPr>
          <p:cNvSpPr>
            <a:spLocks noGrp="1" noChangeArrowheads="1"/>
          </p:cNvSpPr>
          <p:nvPr>
            <p:ph type="body" idx="1"/>
          </p:nvPr>
        </p:nvSpPr>
        <p:spPr/>
        <p:txBody>
          <a:bodyPr/>
          <a:lstStyle/>
          <a:p>
            <a:endParaRPr lang="en-US" altLang="en-US"/>
          </a:p>
        </p:txBody>
      </p:sp>
      <p:pic>
        <p:nvPicPr>
          <p:cNvPr id="31748" name="Picture 9">
            <a:extLst>
              <a:ext uri="{FF2B5EF4-FFF2-40B4-BE49-F238E27FC236}">
                <a16:creationId xmlns:a16="http://schemas.microsoft.com/office/drawing/2014/main" id="{B360C538-94E6-4FE1-9920-E4A9D5F6C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4" descr="A close up of a logo&#10;&#10;Description automatically generated">
            <a:extLst>
              <a:ext uri="{FF2B5EF4-FFF2-40B4-BE49-F238E27FC236}">
                <a16:creationId xmlns:a16="http://schemas.microsoft.com/office/drawing/2014/main" id="{6E4BDCE5-41E0-42B1-8A2C-50A5B8D5F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2" y="381001"/>
            <a:ext cx="2886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DF60-48A6-481C-AECC-48D5E97E32CE}"/>
              </a:ext>
            </a:extLst>
          </p:cNvPr>
          <p:cNvSpPr>
            <a:spLocks noGrp="1"/>
          </p:cNvSpPr>
          <p:nvPr>
            <p:ph type="title"/>
          </p:nvPr>
        </p:nvSpPr>
        <p:spPr>
          <a:xfrm>
            <a:off x="1877123" y="88852"/>
            <a:ext cx="10314877" cy="1280890"/>
          </a:xfrm>
        </p:spPr>
        <p:txBody>
          <a:bodyPr/>
          <a:lstStyle/>
          <a:p>
            <a:r>
              <a:rPr lang="en-US" b="1" dirty="0"/>
              <a:t>God’s Eye Is on Things We Deem Insignificant</a:t>
            </a:r>
            <a:endParaRPr lang="en-US" dirty="0"/>
          </a:p>
        </p:txBody>
      </p:sp>
      <p:sp>
        <p:nvSpPr>
          <p:cNvPr id="3" name="Content Placeholder 2">
            <a:extLst>
              <a:ext uri="{FF2B5EF4-FFF2-40B4-BE49-F238E27FC236}">
                <a16:creationId xmlns:a16="http://schemas.microsoft.com/office/drawing/2014/main" id="{0637512B-C12C-42E0-BABE-E30C469CA5F4}"/>
              </a:ext>
            </a:extLst>
          </p:cNvPr>
          <p:cNvSpPr>
            <a:spLocks noGrp="1"/>
          </p:cNvSpPr>
          <p:nvPr>
            <p:ph idx="1"/>
          </p:nvPr>
        </p:nvSpPr>
        <p:spPr>
          <a:xfrm>
            <a:off x="2307887" y="3267306"/>
            <a:ext cx="9378591" cy="3590693"/>
          </a:xfrm>
        </p:spPr>
        <p:txBody>
          <a:bodyPr>
            <a:normAutofit/>
          </a:bodyPr>
          <a:lstStyle/>
          <a:p>
            <a:r>
              <a:rPr lang="en-US" sz="2400" dirty="0"/>
              <a:t>David was impressed by God’s care for us (Ps 8:1–9).  </a:t>
            </a:r>
          </a:p>
          <a:p>
            <a:r>
              <a:rPr lang="en-US" sz="2400" dirty="0"/>
              <a:t>When we look at the vast expanse of creation, we wonder how God could be concerned for people who constantly disappoint Him.  </a:t>
            </a:r>
          </a:p>
          <a:p>
            <a:r>
              <a:rPr lang="en-US" sz="2400" dirty="0"/>
              <a:t>The next time you question your worth as a person, remember God considers you highly valuable.  </a:t>
            </a:r>
          </a:p>
          <a:p>
            <a:r>
              <a:rPr lang="en-US" sz="2400" dirty="0"/>
              <a:t>We have great worth because we bear the stamp of the Creator.</a:t>
            </a:r>
          </a:p>
          <a:p>
            <a:endParaRPr lang="en-US" sz="2400" dirty="0"/>
          </a:p>
        </p:txBody>
      </p:sp>
      <p:pic>
        <p:nvPicPr>
          <p:cNvPr id="5" name="Picture 4">
            <a:extLst>
              <a:ext uri="{FF2B5EF4-FFF2-40B4-BE49-F238E27FC236}">
                <a16:creationId xmlns:a16="http://schemas.microsoft.com/office/drawing/2014/main" id="{917149B6-3E5A-4E67-928E-A32B6F1A9C1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25903" y="680224"/>
            <a:ext cx="6732256" cy="2748776"/>
          </a:xfrm>
          <a:prstGeom prst="rect">
            <a:avLst/>
          </a:prstGeom>
          <a:ln>
            <a:noFill/>
          </a:ln>
          <a:effectLst>
            <a:softEdge rad="112500"/>
          </a:effectLst>
        </p:spPr>
      </p:pic>
    </p:spTree>
    <p:extLst>
      <p:ext uri="{BB962C8B-B14F-4D97-AF65-F5344CB8AC3E}">
        <p14:creationId xmlns:p14="http://schemas.microsoft.com/office/powerpoint/2010/main" val="221704802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DBC7-015B-40E2-989C-F2A0F90B01EE}"/>
              </a:ext>
            </a:extLst>
          </p:cNvPr>
          <p:cNvSpPr>
            <a:spLocks noGrp="1"/>
          </p:cNvSpPr>
          <p:nvPr>
            <p:ph type="title"/>
          </p:nvPr>
        </p:nvSpPr>
        <p:spPr>
          <a:xfrm>
            <a:off x="2592926" y="624110"/>
            <a:ext cx="6562226" cy="1280890"/>
          </a:xfrm>
        </p:spPr>
        <p:txBody>
          <a:bodyPr>
            <a:normAutofit fontScale="90000"/>
          </a:bodyPr>
          <a:lstStyle/>
          <a:p>
            <a:r>
              <a:rPr lang="en-US" b="1" dirty="0"/>
              <a:t>God Does Not Always Prevent Evil from Happening to Us</a:t>
            </a:r>
            <a:br>
              <a:rPr lang="en-US" dirty="0"/>
            </a:br>
            <a:endParaRPr lang="en-US" dirty="0"/>
          </a:p>
        </p:txBody>
      </p:sp>
      <p:sp>
        <p:nvSpPr>
          <p:cNvPr id="3" name="Content Placeholder 2">
            <a:extLst>
              <a:ext uri="{FF2B5EF4-FFF2-40B4-BE49-F238E27FC236}">
                <a16:creationId xmlns:a16="http://schemas.microsoft.com/office/drawing/2014/main" id="{6274BE84-4B16-4A61-8371-57504B8352F7}"/>
              </a:ext>
            </a:extLst>
          </p:cNvPr>
          <p:cNvSpPr>
            <a:spLocks noGrp="1"/>
          </p:cNvSpPr>
          <p:nvPr>
            <p:ph idx="1"/>
          </p:nvPr>
        </p:nvSpPr>
        <p:spPr>
          <a:xfrm>
            <a:off x="2592926" y="1905000"/>
            <a:ext cx="5660267" cy="4479235"/>
          </a:xfrm>
        </p:spPr>
        <p:txBody>
          <a:bodyPr>
            <a:noAutofit/>
          </a:bodyPr>
          <a:lstStyle/>
          <a:p>
            <a:r>
              <a:rPr lang="en-US" sz="2400" dirty="0"/>
              <a:t>The fact “not one of them falls to the ground apart from your Father’s will” (Matt 10:29) means sometimes bad things can happen.  </a:t>
            </a:r>
          </a:p>
          <a:p>
            <a:r>
              <a:rPr lang="en-US" sz="2400" dirty="0"/>
              <a:t>Even though God watches over the sparrows, this does not prevent them being hunted by predators.  </a:t>
            </a:r>
          </a:p>
          <a:p>
            <a:r>
              <a:rPr lang="en-US" sz="2400" dirty="0"/>
              <a:t>Even though God watches over every one of us, this does not mean our lives will be free from care.</a:t>
            </a:r>
          </a:p>
          <a:p>
            <a:endParaRPr lang="en-US" sz="2400" dirty="0"/>
          </a:p>
        </p:txBody>
      </p:sp>
      <p:pic>
        <p:nvPicPr>
          <p:cNvPr id="7170" name="Picture 2" descr="Image result for God Does Not Always Prevent Evil from Happening to Us">
            <a:extLst>
              <a:ext uri="{FF2B5EF4-FFF2-40B4-BE49-F238E27FC236}">
                <a16:creationId xmlns:a16="http://schemas.microsoft.com/office/drawing/2014/main" id="{18714CFD-62ED-43E1-AA2D-B5ED2A1D1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8253193" y="2278900"/>
            <a:ext cx="3845880" cy="24618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9099933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16A3-74B3-4756-A514-70AC46CFDF84}"/>
              </a:ext>
            </a:extLst>
          </p:cNvPr>
          <p:cNvSpPr>
            <a:spLocks noGrp="1"/>
          </p:cNvSpPr>
          <p:nvPr>
            <p:ph type="title"/>
          </p:nvPr>
        </p:nvSpPr>
        <p:spPr>
          <a:xfrm>
            <a:off x="1897436" y="33095"/>
            <a:ext cx="6205387" cy="1280890"/>
          </a:xfrm>
        </p:spPr>
        <p:txBody>
          <a:bodyPr>
            <a:noAutofit/>
          </a:bodyPr>
          <a:lstStyle/>
          <a:p>
            <a:r>
              <a:rPr lang="en-US" sz="4000" b="1" dirty="0"/>
              <a:t>God Does Not Always Prevent Evil from Happening to Us</a:t>
            </a:r>
            <a:endParaRPr lang="en-US" sz="4000" dirty="0"/>
          </a:p>
        </p:txBody>
      </p:sp>
      <p:sp>
        <p:nvSpPr>
          <p:cNvPr id="3" name="Content Placeholder 2">
            <a:extLst>
              <a:ext uri="{FF2B5EF4-FFF2-40B4-BE49-F238E27FC236}">
                <a16:creationId xmlns:a16="http://schemas.microsoft.com/office/drawing/2014/main" id="{E016278B-1101-4884-9AE1-1DC18B33097A}"/>
              </a:ext>
            </a:extLst>
          </p:cNvPr>
          <p:cNvSpPr>
            <a:spLocks noGrp="1"/>
          </p:cNvSpPr>
          <p:nvPr>
            <p:ph idx="1"/>
          </p:nvPr>
        </p:nvSpPr>
        <p:spPr>
          <a:xfrm>
            <a:off x="1897436" y="2133600"/>
            <a:ext cx="5613884" cy="4100290"/>
          </a:xfrm>
        </p:spPr>
        <p:txBody>
          <a:bodyPr>
            <a:noAutofit/>
          </a:bodyPr>
          <a:lstStyle/>
          <a:p>
            <a:r>
              <a:rPr lang="en-US" sz="2800" dirty="0"/>
              <a:t>God had placed a “hedge” around Job (Job 1:8–11).  </a:t>
            </a:r>
          </a:p>
          <a:p>
            <a:r>
              <a:rPr lang="en-US" sz="2800" dirty="0"/>
              <a:t>God allowed Satan to tempt Job (Job 1:12).  </a:t>
            </a:r>
          </a:p>
          <a:p>
            <a:r>
              <a:rPr lang="en-US" sz="2800" dirty="0"/>
              <a:t>In the midst of his trials, he did not lose his trust in God (Job 1:21).  </a:t>
            </a:r>
          </a:p>
          <a:p>
            <a:r>
              <a:rPr lang="en-US" sz="2800" dirty="0"/>
              <a:t>“Though He slay me, yet will I trust Him” (Job 13:15).  </a:t>
            </a:r>
          </a:p>
          <a:p>
            <a:endParaRPr lang="en-US" sz="2800" dirty="0"/>
          </a:p>
        </p:txBody>
      </p:sp>
      <p:pic>
        <p:nvPicPr>
          <p:cNvPr id="5" name="Picture 4">
            <a:extLst>
              <a:ext uri="{FF2B5EF4-FFF2-40B4-BE49-F238E27FC236}">
                <a16:creationId xmlns:a16="http://schemas.microsoft.com/office/drawing/2014/main" id="{95530C65-0505-4ED8-8476-F515163AD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320" y="2969942"/>
            <a:ext cx="4704377" cy="3523742"/>
          </a:xfrm>
          <a:prstGeom prst="rect">
            <a:avLst/>
          </a:prstGeom>
          <a:ln>
            <a:noFill/>
          </a:ln>
          <a:effectLst>
            <a:softEdge rad="112500"/>
          </a:effectLst>
        </p:spPr>
      </p:pic>
      <p:pic>
        <p:nvPicPr>
          <p:cNvPr id="7" name="Picture 6">
            <a:extLst>
              <a:ext uri="{FF2B5EF4-FFF2-40B4-BE49-F238E27FC236}">
                <a16:creationId xmlns:a16="http://schemas.microsoft.com/office/drawing/2014/main" id="{413693F2-D95F-44E2-9436-4E19F54017AC}"/>
              </a:ext>
            </a:extLst>
          </p:cNvPr>
          <p:cNvPicPr>
            <a:picLocks noChangeAspect="1"/>
          </p:cNvPicPr>
          <p:nvPr/>
        </p:nvPicPr>
        <p:blipFill>
          <a:blip r:embed="rId3">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511319" y="229612"/>
            <a:ext cx="4623641" cy="2600798"/>
          </a:xfrm>
          <a:prstGeom prst="rect">
            <a:avLst/>
          </a:prstGeom>
        </p:spPr>
      </p:pic>
    </p:spTree>
    <p:extLst>
      <p:ext uri="{BB962C8B-B14F-4D97-AF65-F5344CB8AC3E}">
        <p14:creationId xmlns:p14="http://schemas.microsoft.com/office/powerpoint/2010/main" val="42941547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4F2A-6360-4981-8E1B-BDE4C35B8C24}"/>
              </a:ext>
            </a:extLst>
          </p:cNvPr>
          <p:cNvSpPr>
            <a:spLocks noGrp="1"/>
          </p:cNvSpPr>
          <p:nvPr>
            <p:ph type="title"/>
          </p:nvPr>
        </p:nvSpPr>
        <p:spPr>
          <a:xfrm>
            <a:off x="1616927" y="702528"/>
            <a:ext cx="10482146" cy="1269380"/>
          </a:xfrm>
        </p:spPr>
        <p:txBody>
          <a:bodyPr>
            <a:normAutofit/>
          </a:bodyPr>
          <a:lstStyle/>
          <a:p>
            <a:r>
              <a:rPr lang="en-US" sz="3000" b="1" dirty="0"/>
              <a:t>God Does Not Always Prevent Evil from Happening to Us</a:t>
            </a:r>
            <a:endParaRPr lang="en-US" sz="3000" dirty="0"/>
          </a:p>
        </p:txBody>
      </p:sp>
      <p:sp>
        <p:nvSpPr>
          <p:cNvPr id="3" name="Content Placeholder 2">
            <a:extLst>
              <a:ext uri="{FF2B5EF4-FFF2-40B4-BE49-F238E27FC236}">
                <a16:creationId xmlns:a16="http://schemas.microsoft.com/office/drawing/2014/main" id="{8BA59965-3937-4CEA-A475-C46CC6C7065B}"/>
              </a:ext>
            </a:extLst>
          </p:cNvPr>
          <p:cNvSpPr>
            <a:spLocks noGrp="1"/>
          </p:cNvSpPr>
          <p:nvPr>
            <p:ph idx="1"/>
          </p:nvPr>
        </p:nvSpPr>
        <p:spPr>
          <a:xfrm>
            <a:off x="2386361" y="1349298"/>
            <a:ext cx="9433932" cy="5508701"/>
          </a:xfrm>
        </p:spPr>
        <p:txBody>
          <a:bodyPr>
            <a:noAutofit/>
          </a:bodyPr>
          <a:lstStyle/>
          <a:p>
            <a:pPr>
              <a:lnSpc>
                <a:spcPts val="2400"/>
              </a:lnSpc>
            </a:pPr>
            <a:r>
              <a:rPr lang="en-US" sz="2200" dirty="0"/>
              <a:t>We can be assured with every temptation we face there will also be a way of escape (1 Cor 10:13).  </a:t>
            </a:r>
          </a:p>
          <a:p>
            <a:pPr>
              <a:lnSpc>
                <a:spcPts val="2400"/>
              </a:lnSpc>
            </a:pPr>
            <a:r>
              <a:rPr lang="en-US" sz="2200" dirty="0"/>
              <a:t>"No temptation has overtaken you except such as is common to man; but God is faithful, who will not allow you to be tempted beyond what you are able, but with the temptation will also make the way of escape, that you may be able to bear it."  </a:t>
            </a:r>
          </a:p>
          <a:p>
            <a:pPr>
              <a:lnSpc>
                <a:spcPts val="2400"/>
              </a:lnSpc>
            </a:pPr>
            <a:r>
              <a:rPr lang="en-US" sz="2200" dirty="0"/>
              <a:t>The temptations you will face are the common lot of all human beings.  </a:t>
            </a:r>
          </a:p>
          <a:p>
            <a:pPr>
              <a:lnSpc>
                <a:spcPts val="2400"/>
              </a:lnSpc>
            </a:pPr>
            <a:r>
              <a:rPr lang="en-US" sz="2200" dirty="0"/>
              <a:t>God is not simply a spectator of the affairs of life—He is concerned and active.  </a:t>
            </a:r>
          </a:p>
          <a:p>
            <a:pPr>
              <a:lnSpc>
                <a:spcPts val="2400"/>
              </a:lnSpc>
            </a:pPr>
            <a:r>
              <a:rPr lang="en-US" sz="2200" i="1" dirty="0"/>
              <a:t>But God is faithful! </a:t>
            </a:r>
            <a:r>
              <a:rPr lang="en-US" sz="2200" dirty="0"/>
              <a:t>— these words ought to be carved in gold letters on the memory and imagination of all Christians.  </a:t>
            </a:r>
          </a:p>
          <a:p>
            <a:pPr>
              <a:lnSpc>
                <a:spcPts val="2400"/>
              </a:lnSpc>
            </a:pPr>
            <a:r>
              <a:rPr lang="en-US" sz="2200" dirty="0"/>
              <a:t>Believers can count on His help.  He will always make a way out.  There are no special cases!  When you reach the end of your rope, tie a knot and hang on!</a:t>
            </a:r>
          </a:p>
          <a:p>
            <a:pPr>
              <a:lnSpc>
                <a:spcPts val="2400"/>
              </a:lnSpc>
            </a:pPr>
            <a:endParaRPr lang="en-US" sz="2200" dirty="0"/>
          </a:p>
        </p:txBody>
      </p:sp>
    </p:spTree>
    <p:extLst>
      <p:ext uri="{BB962C8B-B14F-4D97-AF65-F5344CB8AC3E}">
        <p14:creationId xmlns:p14="http://schemas.microsoft.com/office/powerpoint/2010/main" val="14059295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CF70-F5B9-43B7-AF3B-82FE4EE67269}"/>
              </a:ext>
            </a:extLst>
          </p:cNvPr>
          <p:cNvSpPr>
            <a:spLocks noGrp="1"/>
          </p:cNvSpPr>
          <p:nvPr>
            <p:ph type="title"/>
          </p:nvPr>
        </p:nvSpPr>
        <p:spPr/>
        <p:txBody>
          <a:bodyPr/>
          <a:lstStyle/>
          <a:p>
            <a:r>
              <a:rPr lang="en-US" b="1" dirty="0"/>
              <a:t>God’s Care Continues for Us</a:t>
            </a:r>
            <a:endParaRPr lang="en-US" dirty="0"/>
          </a:p>
        </p:txBody>
      </p:sp>
      <p:sp>
        <p:nvSpPr>
          <p:cNvPr id="3" name="Content Placeholder 2">
            <a:extLst>
              <a:ext uri="{FF2B5EF4-FFF2-40B4-BE49-F238E27FC236}">
                <a16:creationId xmlns:a16="http://schemas.microsoft.com/office/drawing/2014/main" id="{A37B556D-8467-4297-905B-07A8D944A67D}"/>
              </a:ext>
            </a:extLst>
          </p:cNvPr>
          <p:cNvSpPr>
            <a:spLocks noGrp="1"/>
          </p:cNvSpPr>
          <p:nvPr>
            <p:ph idx="1"/>
          </p:nvPr>
        </p:nvSpPr>
        <p:spPr>
          <a:xfrm>
            <a:off x="2447959" y="1484243"/>
            <a:ext cx="5040328" cy="5473147"/>
          </a:xfrm>
        </p:spPr>
        <p:txBody>
          <a:bodyPr>
            <a:normAutofit/>
          </a:bodyPr>
          <a:lstStyle/>
          <a:p>
            <a:r>
              <a:rPr lang="en-US" sz="2400" dirty="0"/>
              <a:t>We may not hold the tiny sparrow in high esteem, but the Son of God used it to illustrate our heavenly Father’s watchful care: </a:t>
            </a:r>
          </a:p>
          <a:p>
            <a:r>
              <a:rPr lang="en-US" sz="2400" dirty="0"/>
              <a:t>“You are of more value than </a:t>
            </a:r>
            <a:r>
              <a:rPr lang="en-US" sz="2400" i="1" dirty="0"/>
              <a:t>many</a:t>
            </a:r>
            <a:r>
              <a:rPr lang="en-US" sz="2400" dirty="0"/>
              <a:t> sparrows” (Matt 10:31).  </a:t>
            </a:r>
          </a:p>
          <a:p>
            <a:r>
              <a:rPr lang="en-US" sz="2400" dirty="0"/>
              <a:t>If God is concerned about the tiny sparrow, </a:t>
            </a:r>
            <a:r>
              <a:rPr lang="en-US" sz="2400" i="1" dirty="0"/>
              <a:t>how much greater </a:t>
            </a:r>
            <a:r>
              <a:rPr lang="en-US" sz="2400" dirty="0"/>
              <a:t>must His concern be for man, who is immeasurably greater in value than the sparrow! </a:t>
            </a:r>
          </a:p>
          <a:p>
            <a:endParaRPr lang="en-US" sz="2400" dirty="0"/>
          </a:p>
        </p:txBody>
      </p:sp>
      <p:pic>
        <p:nvPicPr>
          <p:cNvPr id="5" name="Picture 4">
            <a:extLst>
              <a:ext uri="{FF2B5EF4-FFF2-40B4-BE49-F238E27FC236}">
                <a16:creationId xmlns:a16="http://schemas.microsoft.com/office/drawing/2014/main" id="{D0CC9D64-CE73-498E-9EB7-85C88A837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1994" y="2163337"/>
            <a:ext cx="4811869" cy="3210419"/>
          </a:xfrm>
          <a:prstGeom prst="rect">
            <a:avLst/>
          </a:prstGeom>
          <a:ln>
            <a:noFill/>
          </a:ln>
          <a:effectLst>
            <a:softEdge rad="112500"/>
          </a:effectLst>
        </p:spPr>
      </p:pic>
    </p:spTree>
    <p:extLst>
      <p:ext uri="{BB962C8B-B14F-4D97-AF65-F5344CB8AC3E}">
        <p14:creationId xmlns:p14="http://schemas.microsoft.com/office/powerpoint/2010/main" val="31926721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0B424-A2ED-4B72-A872-CA3A56887023}"/>
              </a:ext>
            </a:extLst>
          </p:cNvPr>
          <p:cNvSpPr>
            <a:spLocks noGrp="1"/>
          </p:cNvSpPr>
          <p:nvPr>
            <p:ph type="title"/>
          </p:nvPr>
        </p:nvSpPr>
        <p:spPr>
          <a:xfrm>
            <a:off x="671936" y="519100"/>
            <a:ext cx="6353742" cy="1259894"/>
          </a:xfrm>
        </p:spPr>
        <p:txBody>
          <a:bodyPr>
            <a:normAutofit/>
          </a:bodyPr>
          <a:lstStyle/>
          <a:p>
            <a:r>
              <a:rPr lang="en-US" sz="3300" b="1" dirty="0"/>
              <a:t>God’s Care Continues for Us</a:t>
            </a:r>
            <a:endParaRPr lang="en-US" sz="3300" dirty="0"/>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7ABC06E-4849-4A68-B757-60DD7ADE70AF}"/>
              </a:ext>
            </a:extLst>
          </p:cNvPr>
          <p:cNvSpPr>
            <a:spLocks noGrp="1"/>
          </p:cNvSpPr>
          <p:nvPr>
            <p:ph idx="1"/>
          </p:nvPr>
        </p:nvSpPr>
        <p:spPr>
          <a:xfrm>
            <a:off x="671935" y="1237785"/>
            <a:ext cx="5645295" cy="5101115"/>
          </a:xfrm>
        </p:spPr>
        <p:txBody>
          <a:bodyPr>
            <a:noAutofit/>
          </a:bodyPr>
          <a:lstStyle/>
          <a:p>
            <a:pPr>
              <a:lnSpc>
                <a:spcPct val="90000"/>
              </a:lnSpc>
            </a:pPr>
            <a:r>
              <a:rPr lang="en-US" sz="2300" dirty="0"/>
              <a:t>There is no place for worry in the life of a sparrow, and no attempt to pile up goods for an unforeseeable future—yet their lives go on.  </a:t>
            </a:r>
          </a:p>
          <a:p>
            <a:pPr>
              <a:lnSpc>
                <a:spcPct val="90000"/>
              </a:lnSpc>
            </a:pPr>
            <a:r>
              <a:rPr lang="en-US" sz="2300" dirty="0"/>
              <a:t>The point Jesus is making is not that the birds do not work; it has been said no one works harder than the average sparrow to make a living; </a:t>
            </a:r>
          </a:p>
          <a:p>
            <a:pPr>
              <a:lnSpc>
                <a:spcPct val="90000"/>
              </a:lnSpc>
            </a:pPr>
            <a:r>
              <a:rPr lang="en-US" sz="2300" dirty="0"/>
              <a:t>The point He is making is that they do not worry.  </a:t>
            </a:r>
          </a:p>
          <a:p>
            <a:pPr>
              <a:lnSpc>
                <a:spcPct val="90000"/>
              </a:lnSpc>
            </a:pPr>
            <a:r>
              <a:rPr lang="en-US" sz="2300" dirty="0"/>
              <a:t>You will never see a sparrow straining to see a future he cannot see or seeking to find security in the things he has accumulated for the future.</a:t>
            </a:r>
          </a:p>
          <a:p>
            <a:pPr>
              <a:lnSpc>
                <a:spcPct val="90000"/>
              </a:lnSpc>
            </a:pPr>
            <a:endParaRPr lang="en-US" sz="2300" dirty="0"/>
          </a:p>
        </p:txBody>
      </p:sp>
      <p:pic>
        <p:nvPicPr>
          <p:cNvPr id="5" name="Picture 4">
            <a:extLst>
              <a:ext uri="{FF2B5EF4-FFF2-40B4-BE49-F238E27FC236}">
                <a16:creationId xmlns:a16="http://schemas.microsoft.com/office/drawing/2014/main" id="{CE25CFB4-E835-4B5E-AB89-91EE730AC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441" y="1237785"/>
            <a:ext cx="5485147" cy="4113859"/>
          </a:xfrm>
          <a:prstGeom prst="rect">
            <a:avLst/>
          </a:prstGeom>
          <a:ln>
            <a:noFill/>
          </a:ln>
          <a:effectLst>
            <a:softEdge rad="112500"/>
          </a:effectLst>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9052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CF6E-AA10-460F-89FF-78A6B4BCFF44}"/>
              </a:ext>
            </a:extLst>
          </p:cNvPr>
          <p:cNvSpPr>
            <a:spLocks noGrp="1"/>
          </p:cNvSpPr>
          <p:nvPr>
            <p:ph type="title"/>
          </p:nvPr>
        </p:nvSpPr>
        <p:spPr/>
        <p:txBody>
          <a:bodyPr/>
          <a:lstStyle/>
          <a:p>
            <a:r>
              <a:rPr lang="en-US" b="1" dirty="0"/>
              <a:t>God’s Care Continues for Us</a:t>
            </a:r>
            <a:endParaRPr lang="en-US" dirty="0"/>
          </a:p>
        </p:txBody>
      </p:sp>
      <p:sp>
        <p:nvSpPr>
          <p:cNvPr id="3" name="Content Placeholder 2">
            <a:extLst>
              <a:ext uri="{FF2B5EF4-FFF2-40B4-BE49-F238E27FC236}">
                <a16:creationId xmlns:a16="http://schemas.microsoft.com/office/drawing/2014/main" id="{0C69A1B4-0D3A-4D08-A6C9-5C426C26685D}"/>
              </a:ext>
            </a:extLst>
          </p:cNvPr>
          <p:cNvSpPr>
            <a:spLocks noGrp="1"/>
          </p:cNvSpPr>
          <p:nvPr>
            <p:ph idx="1"/>
          </p:nvPr>
        </p:nvSpPr>
        <p:spPr>
          <a:xfrm>
            <a:off x="2497874" y="1371601"/>
            <a:ext cx="6356194" cy="5185316"/>
          </a:xfrm>
        </p:spPr>
        <p:txBody>
          <a:bodyPr>
            <a:normAutofit/>
          </a:bodyPr>
          <a:lstStyle/>
          <a:p>
            <a:r>
              <a:rPr lang="en-US" sz="2400" dirty="0"/>
              <a:t>Worry is needless, useless and even injurious (Matt 6:25–32).  </a:t>
            </a:r>
          </a:p>
          <a:p>
            <a:r>
              <a:rPr lang="en-US" sz="2400" dirty="0"/>
              <a:t>Worry which wears out the mind also wears out the body.  </a:t>
            </a:r>
          </a:p>
          <a:p>
            <a:r>
              <a:rPr lang="en-US" sz="2400" dirty="0"/>
              <a:t>Worry affects a man’s judgment, lessens his powers of decision, and renders him progressively incapable of dealing with life.  </a:t>
            </a:r>
          </a:p>
          <a:p>
            <a:r>
              <a:rPr lang="en-US" sz="2400" dirty="0"/>
              <a:t>Worry is a manifestation of our lack of faith in God (Matt 6:30).  </a:t>
            </a:r>
          </a:p>
          <a:p>
            <a:r>
              <a:rPr lang="en-US" sz="2400" dirty="0"/>
              <a:t>We need to learn to be content (Phil 4:4–13).</a:t>
            </a:r>
          </a:p>
        </p:txBody>
      </p:sp>
      <p:pic>
        <p:nvPicPr>
          <p:cNvPr id="5" name="Picture 4">
            <a:extLst>
              <a:ext uri="{FF2B5EF4-FFF2-40B4-BE49-F238E27FC236}">
                <a16:creationId xmlns:a16="http://schemas.microsoft.com/office/drawing/2014/main" id="{D4651CD1-C586-4698-8215-D848A3A8E2B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597589" y="2029522"/>
            <a:ext cx="3521401" cy="3079596"/>
          </a:xfrm>
          <a:prstGeom prst="rect">
            <a:avLst/>
          </a:prstGeom>
          <a:ln>
            <a:noFill/>
          </a:ln>
          <a:effectLst>
            <a:softEdge rad="112500"/>
          </a:effectLst>
        </p:spPr>
      </p:pic>
    </p:spTree>
    <p:extLst>
      <p:ext uri="{BB962C8B-B14F-4D97-AF65-F5344CB8AC3E}">
        <p14:creationId xmlns:p14="http://schemas.microsoft.com/office/powerpoint/2010/main" val="12149151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A40F-490B-4E13-AA8F-E02EDA20A984}"/>
              </a:ext>
            </a:extLst>
          </p:cNvPr>
          <p:cNvSpPr>
            <a:spLocks noGrp="1"/>
          </p:cNvSpPr>
          <p:nvPr>
            <p:ph type="title"/>
          </p:nvPr>
        </p:nvSpPr>
        <p:spPr/>
        <p:txBody>
          <a:bodyPr>
            <a:normAutofit/>
          </a:bodyPr>
          <a:lstStyle/>
          <a:p>
            <a:r>
              <a:rPr lang="en-US" sz="4400" b="1" dirty="0"/>
              <a:t>God’s Care Continues for Us</a:t>
            </a:r>
            <a:endParaRPr lang="en-US" sz="4400" dirty="0"/>
          </a:p>
        </p:txBody>
      </p:sp>
      <p:sp>
        <p:nvSpPr>
          <p:cNvPr id="3" name="Content Placeholder 2">
            <a:extLst>
              <a:ext uri="{FF2B5EF4-FFF2-40B4-BE49-F238E27FC236}">
                <a16:creationId xmlns:a16="http://schemas.microsoft.com/office/drawing/2014/main" id="{7F9DE0D7-96A4-4A13-866A-6DE12F2145C0}"/>
              </a:ext>
            </a:extLst>
          </p:cNvPr>
          <p:cNvSpPr>
            <a:spLocks noGrp="1"/>
          </p:cNvSpPr>
          <p:nvPr>
            <p:ph idx="1"/>
          </p:nvPr>
        </p:nvSpPr>
        <p:spPr>
          <a:xfrm>
            <a:off x="2488851" y="1687551"/>
            <a:ext cx="8915400" cy="3777622"/>
          </a:xfrm>
        </p:spPr>
        <p:txBody>
          <a:bodyPr>
            <a:noAutofit/>
          </a:bodyPr>
          <a:lstStyle/>
          <a:p>
            <a:r>
              <a:rPr lang="en-US" sz="3200" dirty="0"/>
              <a:t>In the midst of turbulent times Habakkuk said:</a:t>
            </a:r>
          </a:p>
          <a:p>
            <a:r>
              <a:rPr lang="en-US" sz="3200" dirty="0"/>
              <a:t>"Though the fig tree may not blossom, nor fruit be on the vines; though the labor of the olive may fail, and the fields yield no food; though the flock be cut off from the fold, and there be no herd in the stalls -- Yet I will rejoice in the Lord, I will joy in the God of my salvation" (</a:t>
            </a:r>
            <a:r>
              <a:rPr lang="en-US" sz="3200" u="sng" dirty="0" err="1">
                <a:hlinkClick r:id="rId2"/>
              </a:rPr>
              <a:t>Hab</a:t>
            </a:r>
            <a:r>
              <a:rPr lang="en-US" sz="3200" u="sng" dirty="0">
                <a:hlinkClick r:id="rId2"/>
              </a:rPr>
              <a:t> 3:17-18</a:t>
            </a:r>
            <a:r>
              <a:rPr lang="en-US" sz="3200" dirty="0"/>
              <a:t>).</a:t>
            </a:r>
          </a:p>
          <a:p>
            <a:endParaRPr lang="en-US" sz="3200" dirty="0"/>
          </a:p>
        </p:txBody>
      </p:sp>
      <p:pic>
        <p:nvPicPr>
          <p:cNvPr id="4" name="Picture 4" descr="A close up of a logo&#10;&#10;Description automatically generated">
            <a:extLst>
              <a:ext uri="{FF2B5EF4-FFF2-40B4-BE49-F238E27FC236}">
                <a16:creationId xmlns:a16="http://schemas.microsoft.com/office/drawing/2014/main" id="{53101112-56DF-4406-9F50-D4A4F008225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562" y="-31422"/>
            <a:ext cx="1002617" cy="78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8845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11DD-5018-4AAB-ABBF-7F9C7006873E}"/>
              </a:ext>
            </a:extLst>
          </p:cNvPr>
          <p:cNvSpPr>
            <a:spLocks noGrp="1"/>
          </p:cNvSpPr>
          <p:nvPr>
            <p:ph type="title"/>
          </p:nvPr>
        </p:nvSpPr>
        <p:spPr/>
        <p:txBody>
          <a:bodyPr/>
          <a:lstStyle/>
          <a:p>
            <a:r>
              <a:rPr lang="en-US" b="1" dirty="0"/>
              <a:t>God’s Care Continues for Us</a:t>
            </a:r>
            <a:endParaRPr lang="en-US" dirty="0"/>
          </a:p>
        </p:txBody>
      </p:sp>
      <p:sp>
        <p:nvSpPr>
          <p:cNvPr id="3" name="Content Placeholder 2">
            <a:extLst>
              <a:ext uri="{FF2B5EF4-FFF2-40B4-BE49-F238E27FC236}">
                <a16:creationId xmlns:a16="http://schemas.microsoft.com/office/drawing/2014/main" id="{CAA0EF0D-BFB9-4359-8548-6880E2795E76}"/>
              </a:ext>
            </a:extLst>
          </p:cNvPr>
          <p:cNvSpPr>
            <a:spLocks noGrp="1"/>
          </p:cNvSpPr>
          <p:nvPr>
            <p:ph idx="1"/>
          </p:nvPr>
        </p:nvSpPr>
        <p:spPr/>
        <p:txBody>
          <a:bodyPr>
            <a:noAutofit/>
          </a:bodyPr>
          <a:lstStyle/>
          <a:p>
            <a:r>
              <a:rPr lang="en-US" sz="3200" dirty="0"/>
              <a:t>God's continued care for us should bring contentment in our lives.  </a:t>
            </a:r>
          </a:p>
          <a:p>
            <a:r>
              <a:rPr lang="en-US" sz="3200" dirty="0"/>
              <a:t>"But godliness with contentment is great gain.  For we brought nothing into this world, and it is certain we can carry nothing out.  And having food and clothing, with these we shall be content." (</a:t>
            </a:r>
            <a:r>
              <a:rPr lang="en-US" sz="3200" u="sng" dirty="0">
                <a:hlinkClick r:id="rId2"/>
              </a:rPr>
              <a:t>1 Tim 6:6-10</a:t>
            </a:r>
            <a:r>
              <a:rPr lang="en-US" sz="3200" dirty="0"/>
              <a:t>).</a:t>
            </a:r>
          </a:p>
          <a:p>
            <a:endParaRPr lang="en-US" sz="3200" dirty="0"/>
          </a:p>
        </p:txBody>
      </p:sp>
    </p:spTree>
    <p:extLst>
      <p:ext uri="{BB962C8B-B14F-4D97-AF65-F5344CB8AC3E}">
        <p14:creationId xmlns:p14="http://schemas.microsoft.com/office/powerpoint/2010/main" val="4685378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F189-AA15-473D-88F6-B218E5B1E714}"/>
              </a:ext>
            </a:extLst>
          </p:cNvPr>
          <p:cNvSpPr>
            <a:spLocks noGrp="1"/>
          </p:cNvSpPr>
          <p:nvPr>
            <p:ph type="title"/>
          </p:nvPr>
        </p:nvSpPr>
        <p:spPr>
          <a:xfrm>
            <a:off x="2592925" y="78059"/>
            <a:ext cx="8911687" cy="1280890"/>
          </a:xfrm>
        </p:spPr>
        <p:txBody>
          <a:bodyPr>
            <a:normAutofit/>
          </a:bodyPr>
          <a:lstStyle/>
          <a:p>
            <a:r>
              <a:rPr lang="en-US" sz="4400" b="1" dirty="0"/>
              <a:t>Conclusion</a:t>
            </a:r>
            <a:endParaRPr lang="en-US" sz="4400" dirty="0"/>
          </a:p>
        </p:txBody>
      </p:sp>
      <p:sp>
        <p:nvSpPr>
          <p:cNvPr id="3" name="Content Placeholder 2">
            <a:extLst>
              <a:ext uri="{FF2B5EF4-FFF2-40B4-BE49-F238E27FC236}">
                <a16:creationId xmlns:a16="http://schemas.microsoft.com/office/drawing/2014/main" id="{B60F877B-0EDF-4C83-AB5B-8EFF82E87DC3}"/>
              </a:ext>
            </a:extLst>
          </p:cNvPr>
          <p:cNvSpPr>
            <a:spLocks noGrp="1"/>
          </p:cNvSpPr>
          <p:nvPr>
            <p:ph idx="1"/>
          </p:nvPr>
        </p:nvSpPr>
        <p:spPr>
          <a:xfrm>
            <a:off x="2297151" y="936703"/>
            <a:ext cx="5932449" cy="5185316"/>
          </a:xfrm>
        </p:spPr>
        <p:txBody>
          <a:bodyPr>
            <a:noAutofit/>
          </a:bodyPr>
          <a:lstStyle/>
          <a:p>
            <a:pPr eaLnBrk="0" fontAlgn="base" hangingPunct="0">
              <a:spcBef>
                <a:spcPct val="0"/>
              </a:spcBef>
              <a:spcAft>
                <a:spcPct val="0"/>
              </a:spcAft>
            </a:pPr>
            <a:r>
              <a:rPr lang="en-US" altLang="en-US" sz="2400" dirty="0">
                <a:latin typeface="Arial" panose="020B0604020202020204" pitchFamily="34" charset="0"/>
                <a:ea typeface="Times New Roman" panose="02020603050405020304" pitchFamily="18" charset="0"/>
              </a:rPr>
              <a:t>In 1904 a songwriter, Mrs. </a:t>
            </a:r>
            <a:r>
              <a:rPr lang="en-US" altLang="en-US" sz="2400" dirty="0" err="1">
                <a:latin typeface="Arial" panose="020B0604020202020204" pitchFamily="34" charset="0"/>
                <a:ea typeface="Times New Roman" panose="02020603050405020304" pitchFamily="18" charset="0"/>
              </a:rPr>
              <a:t>Civilla</a:t>
            </a:r>
            <a:r>
              <a:rPr lang="en-US" altLang="en-US" sz="2400" dirty="0">
                <a:latin typeface="Arial" panose="020B0604020202020204" pitchFamily="34" charset="0"/>
                <a:ea typeface="Times New Roman" panose="02020603050405020304" pitchFamily="18" charset="0"/>
              </a:rPr>
              <a:t> Martin, went to visit a bedridden friend in Elmira, New York.  </a:t>
            </a:r>
          </a:p>
          <a:p>
            <a:pPr eaLnBrk="0" fontAlgn="base" hangingPunct="0">
              <a:spcBef>
                <a:spcPct val="0"/>
              </a:spcBef>
              <a:spcAft>
                <a:spcPct val="0"/>
              </a:spcAft>
            </a:pPr>
            <a:r>
              <a:rPr lang="en-US" altLang="en-US" sz="2400" dirty="0">
                <a:latin typeface="Arial" panose="020B0604020202020204" pitchFamily="34" charset="0"/>
                <a:ea typeface="Times New Roman" panose="02020603050405020304" pitchFamily="18" charset="0"/>
              </a:rPr>
              <a:t>Mrs. Martin asked the woman if she ever got discouraged because of her physical condition.  </a:t>
            </a:r>
          </a:p>
          <a:p>
            <a:pPr eaLnBrk="0" fontAlgn="base" hangingPunct="0">
              <a:spcBef>
                <a:spcPct val="0"/>
              </a:spcBef>
              <a:spcAft>
                <a:spcPct val="0"/>
              </a:spcAft>
            </a:pPr>
            <a:r>
              <a:rPr lang="en-US" altLang="en-US" sz="2400" dirty="0">
                <a:latin typeface="Arial" panose="020B0604020202020204" pitchFamily="34" charset="0"/>
                <a:ea typeface="Times New Roman" panose="02020603050405020304" pitchFamily="18" charset="0"/>
              </a:rPr>
              <a:t>Her friend quickly responded: “Mrs. Martin, how can I be discouraged when my</a:t>
            </a:r>
            <a:r>
              <a:rPr lang="en-US" altLang="en-US" sz="2400" dirty="0">
                <a:solidFill>
                  <a:schemeClr val="tx1"/>
                </a:solidFill>
                <a:latin typeface="Arial" panose="020B0604020202020204" pitchFamily="34" charset="0"/>
              </a:rPr>
              <a:t> </a:t>
            </a:r>
            <a:r>
              <a:rPr lang="en-US" altLang="en-US" sz="2400" dirty="0">
                <a:latin typeface="Arial" panose="020B0604020202020204" pitchFamily="34" charset="0"/>
                <a:ea typeface="Times New Roman" panose="02020603050405020304" pitchFamily="18" charset="0"/>
              </a:rPr>
              <a:t>heavenly Father watches over each little sparrow and I know He loves and cares for me?”  </a:t>
            </a:r>
          </a:p>
          <a:p>
            <a:pPr eaLnBrk="0" fontAlgn="base" hangingPunct="0">
              <a:spcBef>
                <a:spcPct val="0"/>
              </a:spcBef>
              <a:spcAft>
                <a:spcPct val="0"/>
              </a:spcAft>
            </a:pPr>
            <a:r>
              <a:rPr lang="en-US" altLang="en-US" sz="2400" dirty="0">
                <a:latin typeface="Arial" panose="020B0604020202020204" pitchFamily="34" charset="0"/>
                <a:ea typeface="Times New Roman" panose="02020603050405020304" pitchFamily="18" charset="0"/>
              </a:rPr>
              <a:t>On her journey back home, Mrs. Martin completed the writing of her new text, which has since been a source of much encouragement to many of God’s people.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lvl="0" indent="457200" eaLnBrk="0" fontAlgn="base" hangingPunct="0">
              <a:lnSpc>
                <a:spcPct val="100000"/>
              </a:lnSpc>
              <a:spcBef>
                <a:spcPct val="0"/>
              </a:spcBef>
              <a:spcAft>
                <a:spcPct val="0"/>
              </a:spcAft>
              <a:buNone/>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2400" dirty="0"/>
          </a:p>
        </p:txBody>
      </p:sp>
      <p:pic>
        <p:nvPicPr>
          <p:cNvPr id="6151" name="irc_mi" descr="Image result for civilla martin biography">
            <a:extLst>
              <a:ext uri="{FF2B5EF4-FFF2-40B4-BE49-F238E27FC236}">
                <a16:creationId xmlns:a16="http://schemas.microsoft.com/office/drawing/2014/main" id="{FE1067BB-DC27-4C12-8C25-9B3B5BE2FFAF}"/>
              </a:ext>
            </a:extLst>
          </p:cNvPr>
          <p:cNvPicPr>
            <a:picLocks noChangeAspect="1" noChangeArrowheads="1"/>
          </p:cNvPicPr>
          <p:nvPr/>
        </p:nvPicPr>
        <p:blipFill>
          <a:blip r:embed="rId2">
            <a:clrChange>
              <a:clrFrom>
                <a:srgbClr val="BEBFAF"/>
              </a:clrFrom>
              <a:clrTo>
                <a:srgbClr val="BEBFAF">
                  <a:alpha val="0"/>
                </a:srgbClr>
              </a:clrTo>
            </a:clrChange>
            <a:extLst>
              <a:ext uri="{28A0092B-C50C-407E-A947-70E740481C1C}">
                <a14:useLocalDpi xmlns:a14="http://schemas.microsoft.com/office/drawing/2010/main" val="0"/>
              </a:ext>
            </a:extLst>
          </a:blip>
          <a:srcRect/>
          <a:stretch>
            <a:fillRect/>
          </a:stretch>
        </p:blipFill>
        <p:spPr bwMode="auto">
          <a:xfrm>
            <a:off x="8106937" y="826127"/>
            <a:ext cx="4099080" cy="529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6825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DEDC-8965-46AD-A943-02A3D8723CAD}"/>
              </a:ext>
            </a:extLst>
          </p:cNvPr>
          <p:cNvSpPr>
            <a:spLocks noGrp="1"/>
          </p:cNvSpPr>
          <p:nvPr>
            <p:ph type="ctrTitle"/>
          </p:nvPr>
        </p:nvSpPr>
        <p:spPr/>
        <p:txBody>
          <a:bodyPr>
            <a:normAutofit fontScale="90000"/>
          </a:bodyPr>
          <a:lstStyle/>
          <a:p>
            <a:r>
              <a:rPr lang="en-US" b="1" dirty="0"/>
              <a:t>Light Lesson 23 </a:t>
            </a:r>
            <a:br>
              <a:rPr lang="en-US" b="1" dirty="0"/>
            </a:br>
            <a:r>
              <a:rPr lang="en-US" b="1" dirty="0"/>
              <a:t>His Eye Is on the Sparrow</a:t>
            </a:r>
            <a:br>
              <a:rPr lang="en-US" dirty="0"/>
            </a:br>
            <a:endParaRPr lang="en-US" dirty="0"/>
          </a:p>
        </p:txBody>
      </p:sp>
      <p:pic>
        <p:nvPicPr>
          <p:cNvPr id="4" name="Picture 4" descr="A close up of a logo&#10;&#10;Description automatically generated">
            <a:extLst>
              <a:ext uri="{FF2B5EF4-FFF2-40B4-BE49-F238E27FC236}">
                <a16:creationId xmlns:a16="http://schemas.microsoft.com/office/drawing/2014/main" id="{AC95DFD8-114A-41D0-B80D-1104AEDD496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97202" y="5374888"/>
            <a:ext cx="1894798" cy="148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89889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ECE9-E5E9-4FDF-AB9D-9509E1B25B56}"/>
              </a:ext>
            </a:extLst>
          </p:cNvPr>
          <p:cNvSpPr>
            <a:spLocks noGrp="1"/>
          </p:cNvSpPr>
          <p:nvPr>
            <p:ph type="title"/>
          </p:nvPr>
        </p:nvSpPr>
        <p:spPr>
          <a:xfrm>
            <a:off x="2589212" y="-16335"/>
            <a:ext cx="8911687" cy="1280890"/>
          </a:xfrm>
        </p:spPr>
        <p:txBody>
          <a:bodyPr/>
          <a:lstStyle/>
          <a:p>
            <a:r>
              <a:rPr lang="en-US" i="1" dirty="0"/>
              <a:t>His Eye Is On The Sparrow</a:t>
            </a:r>
            <a:br>
              <a:rPr lang="en-US" dirty="0"/>
            </a:br>
            <a:endParaRPr lang="en-US" dirty="0"/>
          </a:p>
        </p:txBody>
      </p:sp>
      <p:sp>
        <p:nvSpPr>
          <p:cNvPr id="3" name="Content Placeholder 2">
            <a:extLst>
              <a:ext uri="{FF2B5EF4-FFF2-40B4-BE49-F238E27FC236}">
                <a16:creationId xmlns:a16="http://schemas.microsoft.com/office/drawing/2014/main" id="{F29B6139-D136-46C1-9A4D-C607ED30F9A5}"/>
              </a:ext>
            </a:extLst>
          </p:cNvPr>
          <p:cNvSpPr>
            <a:spLocks noGrp="1"/>
          </p:cNvSpPr>
          <p:nvPr>
            <p:ph idx="1"/>
          </p:nvPr>
        </p:nvSpPr>
        <p:spPr>
          <a:xfrm>
            <a:off x="2292032" y="708660"/>
            <a:ext cx="8223568" cy="6149340"/>
          </a:xfrm>
        </p:spPr>
        <p:txBody>
          <a:bodyPr>
            <a:noAutofit/>
          </a:bodyPr>
          <a:lstStyle/>
          <a:p>
            <a:pPr marL="0" indent="0">
              <a:lnSpc>
                <a:spcPts val="1800"/>
              </a:lnSpc>
              <a:buNone/>
            </a:pPr>
            <a:r>
              <a:rPr lang="en-US" b="1" dirty="0"/>
              <a:t>Why should I feel discouraged, why should the shadows come, </a:t>
            </a:r>
          </a:p>
          <a:p>
            <a:pPr marL="0" indent="0">
              <a:lnSpc>
                <a:spcPts val="1800"/>
              </a:lnSpc>
              <a:buNone/>
            </a:pPr>
            <a:r>
              <a:rPr lang="en-US" b="1" dirty="0"/>
              <a:t>why should my heart be lonely and long for Heaven and home, </a:t>
            </a:r>
          </a:p>
          <a:p>
            <a:pPr marL="0" indent="0">
              <a:lnSpc>
                <a:spcPts val="1800"/>
              </a:lnSpc>
              <a:buNone/>
            </a:pPr>
            <a:r>
              <a:rPr lang="en-US" b="1" dirty="0"/>
              <a:t>when Jesus is my portion? My constant Friend is He: </a:t>
            </a:r>
          </a:p>
          <a:p>
            <a:pPr marL="0" indent="0">
              <a:lnSpc>
                <a:spcPts val="1800"/>
              </a:lnSpc>
              <a:buNone/>
            </a:pPr>
            <a:r>
              <a:rPr lang="en-US" b="1" dirty="0"/>
              <a:t>His eye is on the sparrow, and I know He watches me…</a:t>
            </a:r>
          </a:p>
          <a:p>
            <a:pPr marL="0" indent="0">
              <a:lnSpc>
                <a:spcPts val="1800"/>
              </a:lnSpc>
              <a:buNone/>
            </a:pPr>
            <a:r>
              <a:rPr lang="en-US" b="1" dirty="0"/>
              <a:t> </a:t>
            </a:r>
          </a:p>
          <a:p>
            <a:pPr marL="0" indent="0">
              <a:lnSpc>
                <a:spcPts val="1800"/>
              </a:lnSpc>
              <a:buNone/>
            </a:pPr>
            <a:r>
              <a:rPr lang="en-US" b="1" dirty="0"/>
              <a:t>“Let not your heart be troubled,” His tender word I hear, </a:t>
            </a:r>
          </a:p>
          <a:p>
            <a:pPr marL="0" indent="0">
              <a:lnSpc>
                <a:spcPts val="1800"/>
              </a:lnSpc>
              <a:buNone/>
            </a:pPr>
            <a:r>
              <a:rPr lang="en-US" b="1" dirty="0"/>
              <a:t>and resting on His goodness, I lose my doubts and fears; </a:t>
            </a:r>
          </a:p>
          <a:p>
            <a:pPr marL="0" indent="0">
              <a:lnSpc>
                <a:spcPts val="1800"/>
              </a:lnSpc>
              <a:buNone/>
            </a:pPr>
            <a:r>
              <a:rPr lang="en-US" b="1" dirty="0"/>
              <a:t>though by the path He leadeth but one step I may see: </a:t>
            </a:r>
          </a:p>
          <a:p>
            <a:pPr marL="0" indent="0">
              <a:lnSpc>
                <a:spcPts val="1800"/>
              </a:lnSpc>
              <a:buNone/>
            </a:pPr>
            <a:r>
              <a:rPr lang="en-US" b="1" dirty="0"/>
              <a:t>His eye is on the sparrow, and I know He watches me…</a:t>
            </a:r>
          </a:p>
          <a:p>
            <a:pPr marL="0" indent="0">
              <a:lnSpc>
                <a:spcPts val="1800"/>
              </a:lnSpc>
              <a:buNone/>
            </a:pPr>
            <a:r>
              <a:rPr lang="en-US" b="1" dirty="0"/>
              <a:t> </a:t>
            </a:r>
          </a:p>
          <a:p>
            <a:pPr marL="0" indent="0">
              <a:lnSpc>
                <a:spcPts val="1800"/>
              </a:lnSpc>
              <a:buNone/>
            </a:pPr>
            <a:r>
              <a:rPr lang="en-US" b="1" dirty="0"/>
              <a:t>Whenever I am tempted, whenever clouds arise, </a:t>
            </a:r>
          </a:p>
          <a:p>
            <a:pPr marL="0" indent="0">
              <a:lnSpc>
                <a:spcPts val="1800"/>
              </a:lnSpc>
              <a:buNone/>
            </a:pPr>
            <a:r>
              <a:rPr lang="en-US" b="1" dirty="0"/>
              <a:t>when songs give place to sighing, when hope within me dies, </a:t>
            </a:r>
          </a:p>
          <a:p>
            <a:pPr marL="0" indent="0">
              <a:lnSpc>
                <a:spcPts val="1800"/>
              </a:lnSpc>
              <a:buNone/>
            </a:pPr>
            <a:r>
              <a:rPr lang="en-US" b="1" dirty="0"/>
              <a:t>I draw the closer to Him; from care He sets me free; </a:t>
            </a:r>
          </a:p>
          <a:p>
            <a:pPr marL="0" indent="0">
              <a:lnSpc>
                <a:spcPts val="1800"/>
              </a:lnSpc>
              <a:buNone/>
            </a:pPr>
            <a:r>
              <a:rPr lang="en-US" b="1" dirty="0"/>
              <a:t>His eye is on the sparrow, and I know He watches me…</a:t>
            </a:r>
          </a:p>
          <a:p>
            <a:pPr marL="0" indent="0">
              <a:lnSpc>
                <a:spcPts val="1800"/>
              </a:lnSpc>
              <a:buNone/>
            </a:pPr>
            <a:endParaRPr lang="en-US" b="1" dirty="0"/>
          </a:p>
          <a:p>
            <a:pPr marL="0" indent="0">
              <a:lnSpc>
                <a:spcPts val="1800"/>
              </a:lnSpc>
              <a:buNone/>
            </a:pPr>
            <a:r>
              <a:rPr lang="en-US" b="1" u="sng" dirty="0"/>
              <a:t>Refrain</a:t>
            </a:r>
            <a:r>
              <a:rPr lang="en-US" b="1" dirty="0"/>
              <a:t>: I sing because I’m happy, I sing because I’m free, 		                                                  for His eye is on the sparrow, and I know He watches me.</a:t>
            </a:r>
          </a:p>
          <a:p>
            <a:pPr>
              <a:lnSpc>
                <a:spcPts val="1800"/>
              </a:lnSpc>
            </a:pPr>
            <a:endParaRPr lang="en-US" b="1" dirty="0"/>
          </a:p>
        </p:txBody>
      </p:sp>
      <p:pic>
        <p:nvPicPr>
          <p:cNvPr id="10" name="Picture 9">
            <a:extLst>
              <a:ext uri="{FF2B5EF4-FFF2-40B4-BE49-F238E27FC236}">
                <a16:creationId xmlns:a16="http://schemas.microsoft.com/office/drawing/2014/main" id="{42A2DB34-649B-4CED-BC8E-32DEF224512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5270" y="873719"/>
            <a:ext cx="4572000" cy="5702814"/>
          </a:xfrm>
          <a:prstGeom prst="rect">
            <a:avLst/>
          </a:prstGeom>
        </p:spPr>
      </p:pic>
    </p:spTree>
    <p:extLst>
      <p:ext uri="{BB962C8B-B14F-4D97-AF65-F5344CB8AC3E}">
        <p14:creationId xmlns:p14="http://schemas.microsoft.com/office/powerpoint/2010/main" val="25653672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863B-F8C5-44FE-B417-F8DB584C79AC}"/>
              </a:ext>
            </a:extLst>
          </p:cNvPr>
          <p:cNvSpPr>
            <a:spLocks noGrp="1"/>
          </p:cNvSpPr>
          <p:nvPr>
            <p:ph type="title"/>
          </p:nvPr>
        </p:nvSpPr>
        <p:spPr>
          <a:xfrm>
            <a:off x="2581773" y="423387"/>
            <a:ext cx="8911687" cy="634847"/>
          </a:xfrm>
        </p:spPr>
        <p:txBody>
          <a:bodyPr>
            <a:noAutofit/>
          </a:bodyPr>
          <a:lstStyle/>
          <a:p>
            <a:r>
              <a:rPr lang="en-US" sz="4400" b="1" dirty="0"/>
              <a:t>Conclusion</a:t>
            </a:r>
            <a:endParaRPr lang="en-US" sz="4400" dirty="0"/>
          </a:p>
        </p:txBody>
      </p:sp>
      <p:sp>
        <p:nvSpPr>
          <p:cNvPr id="3" name="Content Placeholder 2">
            <a:extLst>
              <a:ext uri="{FF2B5EF4-FFF2-40B4-BE49-F238E27FC236}">
                <a16:creationId xmlns:a16="http://schemas.microsoft.com/office/drawing/2014/main" id="{DCA4FB5B-404B-4723-95CE-E254A5212EEE}"/>
              </a:ext>
            </a:extLst>
          </p:cNvPr>
          <p:cNvSpPr>
            <a:spLocks noGrp="1"/>
          </p:cNvSpPr>
          <p:nvPr>
            <p:ph idx="1"/>
          </p:nvPr>
        </p:nvSpPr>
        <p:spPr>
          <a:xfrm>
            <a:off x="2255843" y="1192049"/>
            <a:ext cx="9832079" cy="5599043"/>
          </a:xfrm>
        </p:spPr>
        <p:txBody>
          <a:bodyPr>
            <a:noAutofit/>
          </a:bodyPr>
          <a:lstStyle/>
          <a:p>
            <a:r>
              <a:rPr lang="en-US" sz="2500" dirty="0"/>
              <a:t>God's care for us is immeasurable -- He allowed His only begotten Son to die in our stead (</a:t>
            </a:r>
            <a:r>
              <a:rPr lang="en-US" sz="2500" u="sng" dirty="0">
                <a:hlinkClick r:id="rId2"/>
              </a:rPr>
              <a:t>John 3:16</a:t>
            </a:r>
            <a:r>
              <a:rPr lang="en-US" sz="2500" dirty="0"/>
              <a:t>).  When we consider the "riches of His goodness, forbearance, and longsuffering" this ought to soften our heart, "knowing that the goodness of God leads you to repentance" (</a:t>
            </a:r>
            <a:r>
              <a:rPr lang="en-US" sz="2500" u="sng" dirty="0">
                <a:hlinkClick r:id="rId3"/>
              </a:rPr>
              <a:t>Rom. 2:3-4</a:t>
            </a:r>
            <a:r>
              <a:rPr lang="en-US" sz="2500" dirty="0"/>
              <a:t>).</a:t>
            </a:r>
          </a:p>
          <a:p>
            <a:r>
              <a:rPr lang="en-US" sz="2500" dirty="0"/>
              <a:t>God's care for us will sustain us throughout life, for "we know all things work together for good to those who love God, to those who are the called according to His purpose" (</a:t>
            </a:r>
            <a:r>
              <a:rPr lang="en-US" sz="2500" u="sng" dirty="0">
                <a:hlinkClick r:id="rId4"/>
              </a:rPr>
              <a:t>Rom 8:28</a:t>
            </a:r>
            <a:r>
              <a:rPr lang="en-US" sz="2500" dirty="0"/>
              <a:t>).</a:t>
            </a:r>
          </a:p>
          <a:p>
            <a:r>
              <a:rPr lang="en-US" sz="2500" dirty="0"/>
              <a:t>God's care for us extends beyond the grave and into that home of the soul, for those who "do His commandments" have the right to the tree of life, and "may enter in through the gates into the city" (</a:t>
            </a:r>
            <a:r>
              <a:rPr lang="en-US" sz="2500" u="sng" dirty="0">
                <a:hlinkClick r:id="rId5"/>
              </a:rPr>
              <a:t>Rev 22:14</a:t>
            </a:r>
            <a:r>
              <a:rPr lang="en-US" sz="2500" dirty="0"/>
              <a:t>).</a:t>
            </a:r>
          </a:p>
          <a:p>
            <a:endParaRPr lang="en-US" sz="2500" dirty="0"/>
          </a:p>
        </p:txBody>
      </p:sp>
      <p:pic>
        <p:nvPicPr>
          <p:cNvPr id="5" name="Picture 4" descr="A close up of a logo&#10;&#10;Description automatically generated">
            <a:extLst>
              <a:ext uri="{FF2B5EF4-FFF2-40B4-BE49-F238E27FC236}">
                <a16:creationId xmlns:a16="http://schemas.microsoft.com/office/drawing/2014/main" id="{71BCF483-E1DA-412E-A484-F42A0EA94130}"/>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866" y="46713"/>
            <a:ext cx="856197" cy="67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9933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5AEA-DDA3-4360-A50B-46B41B87164B}"/>
              </a:ext>
            </a:extLst>
          </p:cNvPr>
          <p:cNvSpPr>
            <a:spLocks noGrp="1"/>
          </p:cNvSpPr>
          <p:nvPr>
            <p:ph type="title"/>
          </p:nvPr>
        </p:nvSpPr>
        <p:spPr>
          <a:xfrm>
            <a:off x="2592924" y="192157"/>
            <a:ext cx="8911687" cy="1280890"/>
          </a:xfrm>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4FABE355-2D22-45D8-8AC3-3175A5C31D1B}"/>
              </a:ext>
            </a:extLst>
          </p:cNvPr>
          <p:cNvSpPr>
            <a:spLocks noGrp="1"/>
          </p:cNvSpPr>
          <p:nvPr>
            <p:ph idx="1"/>
          </p:nvPr>
        </p:nvSpPr>
        <p:spPr>
          <a:xfrm>
            <a:off x="2491409" y="821634"/>
            <a:ext cx="9518454" cy="6036365"/>
          </a:xfrm>
        </p:spPr>
        <p:txBody>
          <a:bodyPr>
            <a:noAutofit/>
          </a:bodyPr>
          <a:lstStyle/>
          <a:p>
            <a:pPr>
              <a:lnSpc>
                <a:spcPts val="2400"/>
              </a:lnSpc>
            </a:pPr>
            <a:r>
              <a:rPr lang="en-US" altLang="en-US" sz="2200" dirty="0">
                <a:latin typeface="Arial" panose="020B0604020202020204" pitchFamily="34" charset="0"/>
                <a:ea typeface="Times New Roman" panose="02020603050405020304" pitchFamily="18" charset="0"/>
              </a:rPr>
              <a:t>In Matthew 10, Jesus sent out His twelve apostles and “gave them power over unclean spirits, to cast them out, and to heal all kinds of sickness and all kinds of disease” (Matt 10:1).  </a:t>
            </a:r>
          </a:p>
          <a:p>
            <a:pPr>
              <a:lnSpc>
                <a:spcPts val="2400"/>
              </a:lnSpc>
            </a:pPr>
            <a:r>
              <a:rPr lang="en-US" altLang="en-US" sz="2200" dirty="0">
                <a:latin typeface="Arial" panose="020B0604020202020204" pitchFamily="34" charset="0"/>
                <a:ea typeface="Times New Roman" panose="02020603050405020304" pitchFamily="18" charset="0"/>
              </a:rPr>
              <a:t>This commission was limited in that they were not allowed to “go into the way of the Gentiles” or “enter a city of the Samaritans” (Matt 10:5).  Instead, they were sent “to the lost sheep of the house of Israel” (Matt 10:6).  </a:t>
            </a:r>
          </a:p>
          <a:p>
            <a:pPr>
              <a:lnSpc>
                <a:spcPts val="2400"/>
              </a:lnSpc>
            </a:pPr>
            <a:r>
              <a:rPr lang="en-US" altLang="en-US" sz="2200" dirty="0">
                <a:latin typeface="Arial" panose="020B0604020202020204" pitchFamily="34" charset="0"/>
                <a:ea typeface="Times New Roman" panose="02020603050405020304" pitchFamily="18" charset="0"/>
              </a:rPr>
              <a:t>Persecution would accompany their preaching (Matt 10:16–22).  The opposition of the Pharisees would be like ravaging wolves.  </a:t>
            </a:r>
          </a:p>
          <a:p>
            <a:pPr>
              <a:lnSpc>
                <a:spcPts val="2400"/>
              </a:lnSpc>
            </a:pPr>
            <a:r>
              <a:rPr lang="en-US" altLang="en-US" sz="2200" dirty="0">
                <a:latin typeface="Arial" panose="020B0604020202020204" pitchFamily="34" charset="0"/>
                <a:ea typeface="Times New Roman" panose="02020603050405020304" pitchFamily="18" charset="0"/>
              </a:rPr>
              <a:t>The disciples’ only hope would be to look to their Shepherd for protection.  As an encouragement amidst this persecution, Jesus told them of His Father’s care for the righteous. </a:t>
            </a:r>
          </a:p>
          <a:p>
            <a:pPr>
              <a:lnSpc>
                <a:spcPts val="2400"/>
              </a:lnSpc>
            </a:pPr>
            <a:r>
              <a:rPr lang="en-US" altLang="en-US" sz="2200" dirty="0">
                <a:latin typeface="Arial" panose="020B0604020202020204" pitchFamily="34" charset="0"/>
                <a:ea typeface="Times New Roman" panose="02020603050405020304" pitchFamily="18" charset="0"/>
              </a:rPr>
              <a:t> "And do not fear those who kill the body but cannot kill the soul.  But rather fear Him who is able to destroy both soul and body in hell.  Are not two sparrows sold for a copper coin?  And not one of them falls to the ground apart from your Father's will.  But the very hairs of your head are all numbered.  Do not fear therefore; you are of more value than many sparrows." (Matt 10:27–31).  </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a:lnSpc>
                <a:spcPts val="2400"/>
              </a:lnSpc>
            </a:pPr>
            <a:endParaRPr lang="en-US" sz="2200" dirty="0"/>
          </a:p>
        </p:txBody>
      </p:sp>
    </p:spTree>
    <p:extLst>
      <p:ext uri="{BB962C8B-B14F-4D97-AF65-F5344CB8AC3E}">
        <p14:creationId xmlns:p14="http://schemas.microsoft.com/office/powerpoint/2010/main" val="23919600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4A46-4AD2-41E9-99DF-A0B020D5FD06}"/>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312A24E9-C9DC-4D11-96B9-3FCFD09D6E43}"/>
              </a:ext>
            </a:extLst>
          </p:cNvPr>
          <p:cNvSpPr>
            <a:spLocks noGrp="1"/>
          </p:cNvSpPr>
          <p:nvPr>
            <p:ph idx="1"/>
          </p:nvPr>
        </p:nvSpPr>
        <p:spPr>
          <a:xfrm>
            <a:off x="1895708" y="1471960"/>
            <a:ext cx="5820937" cy="5174166"/>
          </a:xfrm>
        </p:spPr>
        <p:txBody>
          <a:bodyPr>
            <a:normAutofit lnSpcReduction="10000"/>
          </a:bodyPr>
          <a:lstStyle/>
          <a:p>
            <a:pPr eaLnBrk="0" fontAlgn="base" hangingPunct="0">
              <a:spcBef>
                <a:spcPct val="0"/>
              </a:spcBef>
              <a:spcAft>
                <a:spcPct val="0"/>
              </a:spcAft>
            </a:pPr>
            <a:r>
              <a:rPr lang="en-US" altLang="en-US" sz="2400" dirty="0">
                <a:latin typeface="Arial" panose="020B0604020202020204" pitchFamily="34" charset="0"/>
                <a:ea typeface="Times New Roman" panose="02020603050405020304" pitchFamily="18" charset="0"/>
              </a:rPr>
              <a:t>The word </a:t>
            </a:r>
            <a:r>
              <a:rPr lang="en-US" altLang="en-US" sz="2400" i="1" dirty="0">
                <a:latin typeface="Arial" panose="020B0604020202020204" pitchFamily="34" charset="0"/>
                <a:ea typeface="Times New Roman" panose="02020603050405020304" pitchFamily="18" charset="0"/>
              </a:rPr>
              <a:t>sparrow </a:t>
            </a:r>
            <a:r>
              <a:rPr lang="en-US" altLang="en-US" sz="2400" dirty="0">
                <a:latin typeface="Arial" panose="020B0604020202020204" pitchFamily="34" charset="0"/>
                <a:ea typeface="Times New Roman" panose="02020603050405020304" pitchFamily="18" charset="0"/>
              </a:rPr>
              <a:t>(Gr. </a:t>
            </a:r>
            <a:r>
              <a:rPr lang="en-US" altLang="en-US" sz="2400" i="1" dirty="0" err="1">
                <a:latin typeface="Arial" panose="020B0604020202020204" pitchFamily="34" charset="0"/>
                <a:ea typeface="Times New Roman" panose="02020603050405020304" pitchFamily="18" charset="0"/>
              </a:rPr>
              <a:t>strouthion</a:t>
            </a:r>
            <a:r>
              <a:rPr lang="en-US" altLang="en-US" sz="2400" dirty="0">
                <a:latin typeface="Arial" panose="020B0604020202020204" pitchFamily="34" charset="0"/>
                <a:ea typeface="Times New Roman" panose="02020603050405020304" pitchFamily="18" charset="0"/>
              </a:rPr>
              <a:t>) is the name given to several different species of birds in the Bible.  </a:t>
            </a:r>
          </a:p>
          <a:p>
            <a:pPr eaLnBrk="0" fontAlgn="base" hangingPunct="0">
              <a:spcBef>
                <a:spcPct val="0"/>
              </a:spcBef>
              <a:spcAft>
                <a:spcPct val="0"/>
              </a:spcAft>
            </a:pPr>
            <a:r>
              <a:rPr lang="en-US" altLang="en-US" sz="2400" dirty="0">
                <a:latin typeface="Arial" panose="020B0604020202020204" pitchFamily="34" charset="0"/>
                <a:ea typeface="Times New Roman" panose="02020603050405020304" pitchFamily="18" charset="0"/>
              </a:rPr>
              <a:t>They ate grain and insects and gathered in noisy flocks.  </a:t>
            </a:r>
          </a:p>
          <a:p>
            <a:pPr eaLnBrk="0" fontAlgn="base" hangingPunct="0">
              <a:spcBef>
                <a:spcPct val="0"/>
              </a:spcBef>
              <a:spcAft>
                <a:spcPct val="0"/>
              </a:spcAft>
            </a:pPr>
            <a:r>
              <a:rPr lang="en-US" altLang="en-US" sz="2400" dirty="0">
                <a:latin typeface="Arial" panose="020B0604020202020204" pitchFamily="34" charset="0"/>
                <a:ea typeface="Times New Roman" panose="02020603050405020304" pitchFamily="18" charset="0"/>
              </a:rPr>
              <a:t>These tiny birds were such social creatures that a lone sparrow was the symbol of deep loneliness (Ps 102:7).  </a:t>
            </a:r>
          </a:p>
          <a:p>
            <a:pPr eaLnBrk="0" fontAlgn="base" hangingPunct="0">
              <a:spcBef>
                <a:spcPct val="0"/>
              </a:spcBef>
              <a:spcAft>
                <a:spcPct val="0"/>
              </a:spcAft>
            </a:pPr>
            <a:r>
              <a:rPr lang="en-US" altLang="en-US" sz="2400" dirty="0">
                <a:latin typeface="Arial" panose="020B0604020202020204" pitchFamily="34" charset="0"/>
                <a:ea typeface="Times New Roman" panose="02020603050405020304" pitchFamily="18" charset="0"/>
              </a:rPr>
              <a:t>Sparrows would often build their untidy nests in the eaves of houses but were not driven away when they built their nests in the Temple (Ps 84:3).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lvl="0" indent="457200" eaLnBrk="0" fontAlgn="base" hangingPunct="0">
              <a:lnSpc>
                <a:spcPct val="100000"/>
              </a:lnSpc>
              <a:spcBef>
                <a:spcPct val="0"/>
              </a:spcBef>
              <a:spcAft>
                <a:spcPct val="0"/>
              </a:spcAft>
              <a:buNone/>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2400" dirty="0"/>
          </a:p>
        </p:txBody>
      </p:sp>
      <p:pic>
        <p:nvPicPr>
          <p:cNvPr id="2052" name="irc_mi" descr="Image result for sparrow of palestine">
            <a:extLst>
              <a:ext uri="{FF2B5EF4-FFF2-40B4-BE49-F238E27FC236}">
                <a16:creationId xmlns:a16="http://schemas.microsoft.com/office/drawing/2014/main" id="{CB2028E3-7AA8-426F-A54A-AB6F1EFAA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645" y="1577549"/>
            <a:ext cx="4320562" cy="28948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738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528A-53F0-42A1-8CFE-60EC98EC5580}"/>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5E0D5C5D-0956-43F5-AF09-E9EEB1B5C5B1}"/>
              </a:ext>
            </a:extLst>
          </p:cNvPr>
          <p:cNvSpPr>
            <a:spLocks noGrp="1"/>
          </p:cNvSpPr>
          <p:nvPr>
            <p:ph idx="1"/>
          </p:nvPr>
        </p:nvSpPr>
        <p:spPr>
          <a:xfrm>
            <a:off x="2212544" y="1618892"/>
            <a:ext cx="9140553" cy="5296829"/>
          </a:xfrm>
        </p:spPr>
        <p:txBody>
          <a:bodyPr>
            <a:normAutofit lnSpcReduction="10000"/>
          </a:bodyPr>
          <a:lstStyle/>
          <a:p>
            <a:r>
              <a:rPr lang="en-US" sz="2800" dirty="0"/>
              <a:t>In the days of our Lord, sparrows sold for a very low price—you could buy two of them for one copper coin (Matt 10:29).  </a:t>
            </a:r>
          </a:p>
          <a:p>
            <a:r>
              <a:rPr lang="en-US" sz="2800" dirty="0"/>
              <a:t>“Sparrows were one of the cheapest items sold for poor people’s food in the marketplace, the cheapest of all birds.  Two were here purchased for an </a:t>
            </a:r>
            <a:r>
              <a:rPr lang="en-US" sz="2800" i="1" dirty="0" err="1"/>
              <a:t>assarion</a:t>
            </a:r>
            <a:r>
              <a:rPr lang="en-US" sz="2800" dirty="0"/>
              <a:t>, a small copper coin of little value (less than a sixteenth of a denarius, hence less than an hour’s wages)</a:t>
            </a:r>
          </a:p>
          <a:p>
            <a:r>
              <a:rPr lang="en-US" sz="2800" dirty="0"/>
              <a:t>Luke 12:6 seems to indicate they were even cheaper if purchased in larger quantities.” </a:t>
            </a:r>
          </a:p>
          <a:p>
            <a:r>
              <a:rPr lang="en-US" dirty="0"/>
              <a:t>Craig S. Keener, </a:t>
            </a:r>
            <a:r>
              <a:rPr lang="en-US" i="1" dirty="0"/>
              <a:t>The IVP Bible Background</a:t>
            </a:r>
            <a:r>
              <a:rPr lang="en-US" dirty="0"/>
              <a:t> </a:t>
            </a:r>
            <a:r>
              <a:rPr lang="en-US" i="1" dirty="0"/>
              <a:t>Commentary: New Testament</a:t>
            </a:r>
            <a:endParaRPr lang="en-US" dirty="0"/>
          </a:p>
          <a:p>
            <a:endParaRPr lang="en-US" dirty="0"/>
          </a:p>
        </p:txBody>
      </p:sp>
      <p:pic>
        <p:nvPicPr>
          <p:cNvPr id="3074" name="irc_mi" descr="Image result for assarion">
            <a:extLst>
              <a:ext uri="{FF2B5EF4-FFF2-40B4-BE49-F238E27FC236}">
                <a16:creationId xmlns:a16="http://schemas.microsoft.com/office/drawing/2014/main" id="{2C50FEC3-CB89-4A0B-B36D-6EB62F21B51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1493" y="89210"/>
            <a:ext cx="3442984" cy="162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2002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0B7E-22EF-4B93-9F58-108DC583FDED}"/>
              </a:ext>
            </a:extLst>
          </p:cNvPr>
          <p:cNvSpPr>
            <a:spLocks noGrp="1"/>
          </p:cNvSpPr>
          <p:nvPr>
            <p:ph type="title"/>
          </p:nvPr>
        </p:nvSpPr>
        <p:spPr>
          <a:xfrm>
            <a:off x="92766" y="111512"/>
            <a:ext cx="3027290" cy="640445"/>
          </a:xfrm>
        </p:spPr>
        <p:txBody>
          <a:bodyPr>
            <a:normAutofit/>
          </a:bodyPr>
          <a:lstStyle/>
          <a:p>
            <a:r>
              <a:rPr lang="en-US" sz="2800" b="1" dirty="0"/>
              <a:t>Introduction</a:t>
            </a:r>
            <a:endParaRPr lang="en-US" sz="2800" dirty="0"/>
          </a:p>
        </p:txBody>
      </p:sp>
      <p:sp>
        <p:nvSpPr>
          <p:cNvPr id="3" name="Content Placeholder 2">
            <a:extLst>
              <a:ext uri="{FF2B5EF4-FFF2-40B4-BE49-F238E27FC236}">
                <a16:creationId xmlns:a16="http://schemas.microsoft.com/office/drawing/2014/main" id="{6F1FA194-FDE4-44D6-A41B-A6DAAC500BA1}"/>
              </a:ext>
            </a:extLst>
          </p:cNvPr>
          <p:cNvSpPr>
            <a:spLocks noGrp="1"/>
          </p:cNvSpPr>
          <p:nvPr>
            <p:ph idx="1"/>
          </p:nvPr>
        </p:nvSpPr>
        <p:spPr>
          <a:xfrm>
            <a:off x="2591068" y="111511"/>
            <a:ext cx="9508166" cy="3925229"/>
          </a:xfrm>
        </p:spPr>
        <p:txBody>
          <a:bodyPr>
            <a:normAutofit/>
          </a:bodyPr>
          <a:lstStyle/>
          <a:p>
            <a:pPr eaLnBrk="0" fontAlgn="base" hangingPunct="0">
              <a:spcBef>
                <a:spcPct val="0"/>
              </a:spcBef>
              <a:spcAft>
                <a:spcPct val="0"/>
              </a:spcAft>
            </a:pPr>
            <a:r>
              <a:rPr lang="en-US" altLang="en-US" sz="2200" dirty="0">
                <a:latin typeface="Arial" panose="020B0604020202020204" pitchFamily="34" charset="0"/>
                <a:ea typeface="Times New Roman" panose="02020603050405020304" pitchFamily="18" charset="0"/>
              </a:rPr>
              <a:t>Those who were poor and could not afford to sacrifice a sheep or a goat might bring a sparrow to the Temple (cf. Lev 14:1–7).  </a:t>
            </a:r>
          </a:p>
          <a:p>
            <a:pPr eaLnBrk="0" fontAlgn="base" hangingPunct="0">
              <a:spcBef>
                <a:spcPct val="0"/>
              </a:spcBef>
              <a:spcAft>
                <a:spcPct val="0"/>
              </a:spcAft>
            </a:pPr>
            <a:r>
              <a:rPr lang="en-US" altLang="en-US" sz="2200" dirty="0">
                <a:latin typeface="Arial" panose="020B0604020202020204" pitchFamily="34" charset="0"/>
                <a:ea typeface="Times New Roman" panose="02020603050405020304" pitchFamily="18" charset="0"/>
              </a:rPr>
              <a:t>So insignificant were these little birds that if you bought four of them the seller would</a:t>
            </a:r>
            <a:r>
              <a:rPr lang="en-US" altLang="en-US" sz="2200" dirty="0">
                <a:solidFill>
                  <a:schemeClr val="tx1"/>
                </a:solidFill>
                <a:latin typeface="Arial" panose="020B0604020202020204" pitchFamily="34" charset="0"/>
              </a:rPr>
              <a:t> </a:t>
            </a:r>
            <a:r>
              <a:rPr lang="en-US" altLang="en-US" sz="2200" dirty="0">
                <a:latin typeface="Arial" panose="020B0604020202020204" pitchFamily="34" charset="0"/>
                <a:ea typeface="Times New Roman" panose="02020603050405020304" pitchFamily="18" charset="0"/>
              </a:rPr>
              <a:t>throw in one more for free (Luke 12:4–7).  </a:t>
            </a:r>
          </a:p>
          <a:p>
            <a:pPr eaLnBrk="0" fontAlgn="base" hangingPunct="0">
              <a:spcBef>
                <a:spcPct val="0"/>
              </a:spcBef>
              <a:spcAft>
                <a:spcPct val="0"/>
              </a:spcAft>
            </a:pPr>
            <a:r>
              <a:rPr lang="en-US" altLang="en-US" sz="2200" dirty="0">
                <a:latin typeface="Arial" panose="020B0604020202020204" pitchFamily="34" charset="0"/>
                <a:ea typeface="Times New Roman" panose="02020603050405020304" pitchFamily="18" charset="0"/>
              </a:rPr>
              <a:t>It was this extra sparrow of which Jesus said, “and not one of them is forgotten before God.”  Can anything be weaker or less significant than a few birds worth maybe two copper coins?  </a:t>
            </a:r>
          </a:p>
          <a:p>
            <a:pPr eaLnBrk="0" fontAlgn="base" hangingPunct="0">
              <a:spcBef>
                <a:spcPct val="0"/>
              </a:spcBef>
              <a:spcAft>
                <a:spcPct val="0"/>
              </a:spcAft>
            </a:pPr>
            <a:r>
              <a:rPr lang="en-US" altLang="en-US" sz="2200" dirty="0">
                <a:latin typeface="Arial" panose="020B0604020202020204" pitchFamily="34" charset="0"/>
                <a:ea typeface="Times New Roman" panose="02020603050405020304" pitchFamily="18" charset="0"/>
              </a:rPr>
              <a:t>But look at God!  He knows every one of the sparrows and cares for the daily fate of each one.  </a:t>
            </a:r>
          </a:p>
          <a:p>
            <a:pPr eaLnBrk="0" fontAlgn="base" hangingPunct="0">
              <a:spcBef>
                <a:spcPct val="0"/>
              </a:spcBef>
              <a:spcAft>
                <a:spcPct val="0"/>
              </a:spcAft>
            </a:pPr>
            <a:r>
              <a:rPr lang="en-US" altLang="en-US" sz="2200" dirty="0">
                <a:latin typeface="Arial" panose="020B0604020202020204" pitchFamily="34" charset="0"/>
                <a:ea typeface="Times New Roman" panose="02020603050405020304" pitchFamily="18" charset="0"/>
              </a:rPr>
              <a:t>God’s care for His creation is so great even this extra sparrow is noted and observed by Him!</a:t>
            </a:r>
            <a:endParaRPr kumimoji="0" lang="en-US" altLang="en-US" sz="2200" b="0" i="0" u="none" strike="noStrike" cap="none" normalizeH="0" baseline="0" dirty="0">
              <a:ln>
                <a:noFill/>
              </a:ln>
              <a:solidFill>
                <a:schemeClr val="tx1"/>
              </a:solidFill>
              <a:effectLst/>
              <a:latin typeface="Arial" panose="020B0604020202020204" pitchFamily="34" charset="0"/>
            </a:endParaRPr>
          </a:p>
          <a:p>
            <a:endParaRPr lang="en-US" sz="2200" dirty="0"/>
          </a:p>
        </p:txBody>
      </p:sp>
      <p:pic>
        <p:nvPicPr>
          <p:cNvPr id="5" name="Picture 4">
            <a:extLst>
              <a:ext uri="{FF2B5EF4-FFF2-40B4-BE49-F238E27FC236}">
                <a16:creationId xmlns:a16="http://schemas.microsoft.com/office/drawing/2014/main" id="{A2D5837A-741A-40CD-A21A-5D886B09683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591068" y="3772587"/>
            <a:ext cx="9510022" cy="2985052"/>
          </a:xfrm>
          <a:prstGeom prst="rect">
            <a:avLst/>
          </a:prstGeom>
          <a:ln>
            <a:noFill/>
          </a:ln>
          <a:effectLst>
            <a:softEdge rad="112500"/>
          </a:effectLst>
        </p:spPr>
      </p:pic>
    </p:spTree>
    <p:extLst>
      <p:ext uri="{BB962C8B-B14F-4D97-AF65-F5344CB8AC3E}">
        <p14:creationId xmlns:p14="http://schemas.microsoft.com/office/powerpoint/2010/main" val="40329770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CE5A-5E55-4167-BABC-AACE658615F9}"/>
              </a:ext>
            </a:extLst>
          </p:cNvPr>
          <p:cNvSpPr>
            <a:spLocks noGrp="1"/>
          </p:cNvSpPr>
          <p:nvPr>
            <p:ph type="title"/>
          </p:nvPr>
        </p:nvSpPr>
        <p:spPr>
          <a:xfrm>
            <a:off x="8632511" y="559019"/>
            <a:ext cx="3074290" cy="1280890"/>
          </a:xfrm>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D4B757A3-BFA0-4383-B80C-6DAA767D9843}"/>
              </a:ext>
            </a:extLst>
          </p:cNvPr>
          <p:cNvSpPr>
            <a:spLocks noGrp="1"/>
          </p:cNvSpPr>
          <p:nvPr>
            <p:ph idx="1"/>
          </p:nvPr>
        </p:nvSpPr>
        <p:spPr>
          <a:xfrm>
            <a:off x="2051462" y="112832"/>
            <a:ext cx="6088928" cy="6745168"/>
          </a:xfrm>
        </p:spPr>
        <p:txBody>
          <a:bodyPr>
            <a:noAutofit/>
          </a:bodyPr>
          <a:lstStyle/>
          <a:p>
            <a:pPr>
              <a:lnSpc>
                <a:spcPts val="2600"/>
              </a:lnSpc>
            </a:pPr>
            <a:r>
              <a:rPr lang="en-US" sz="2600" dirty="0"/>
              <a:t>Jesus brings out this point by telling us the hairs of our heads are all numbered.  </a:t>
            </a:r>
          </a:p>
          <a:p>
            <a:pPr>
              <a:lnSpc>
                <a:spcPts val="2600"/>
              </a:lnSpc>
            </a:pPr>
            <a:r>
              <a:rPr lang="en-US" sz="2600" dirty="0"/>
              <a:t>The importance of this does not lie in the actual count, but in the fact God cares enough about His people to know the smallest detail about them.  He knows things they do not know about themselves.  </a:t>
            </a:r>
          </a:p>
          <a:p>
            <a:pPr>
              <a:lnSpc>
                <a:spcPts val="2600"/>
              </a:lnSpc>
            </a:pPr>
            <a:r>
              <a:rPr lang="en-US" sz="2600" dirty="0"/>
              <a:t>So, those who are of more value than many sparrows should face life without fear.  </a:t>
            </a:r>
          </a:p>
          <a:p>
            <a:pPr>
              <a:lnSpc>
                <a:spcPts val="2600"/>
              </a:lnSpc>
            </a:pPr>
            <a:r>
              <a:rPr lang="en-US" sz="2600" dirty="0"/>
              <a:t>The point our Lord was making is this:  if God is concerned about the tiny sparrow and notes its fate, </a:t>
            </a:r>
            <a:r>
              <a:rPr lang="en-US" sz="2600" i="1" dirty="0"/>
              <a:t>how much greater </a:t>
            </a:r>
            <a:r>
              <a:rPr lang="en-US" sz="2600" dirty="0"/>
              <a:t>must His concern be for man, who is immeasurably greater in value than the sparrow!</a:t>
            </a:r>
          </a:p>
          <a:p>
            <a:pPr>
              <a:lnSpc>
                <a:spcPts val="2600"/>
              </a:lnSpc>
            </a:pPr>
            <a:endParaRPr lang="en-US" sz="2600" dirty="0"/>
          </a:p>
        </p:txBody>
      </p:sp>
      <p:pic>
        <p:nvPicPr>
          <p:cNvPr id="5" name="Picture 4">
            <a:extLst>
              <a:ext uri="{FF2B5EF4-FFF2-40B4-BE49-F238E27FC236}">
                <a16:creationId xmlns:a16="http://schemas.microsoft.com/office/drawing/2014/main" id="{E2038F83-C93B-4EC3-814F-47C5E048C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7147" y="1771682"/>
            <a:ext cx="3725019" cy="3314636"/>
          </a:xfrm>
          <a:prstGeom prst="rect">
            <a:avLst/>
          </a:prstGeom>
        </p:spPr>
      </p:pic>
    </p:spTree>
    <p:extLst>
      <p:ext uri="{BB962C8B-B14F-4D97-AF65-F5344CB8AC3E}">
        <p14:creationId xmlns:p14="http://schemas.microsoft.com/office/powerpoint/2010/main" val="18064665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31B3-D9D2-40B0-BAF1-A820862C89D5}"/>
              </a:ext>
            </a:extLst>
          </p:cNvPr>
          <p:cNvSpPr>
            <a:spLocks noGrp="1"/>
          </p:cNvSpPr>
          <p:nvPr>
            <p:ph type="title"/>
          </p:nvPr>
        </p:nvSpPr>
        <p:spPr>
          <a:xfrm>
            <a:off x="1750741" y="590657"/>
            <a:ext cx="10441259" cy="1280890"/>
          </a:xfrm>
        </p:spPr>
        <p:txBody>
          <a:bodyPr/>
          <a:lstStyle/>
          <a:p>
            <a:r>
              <a:rPr lang="en-US" b="1" dirty="0"/>
              <a:t>God’s Eye Is on Things We Deem Insignificant</a:t>
            </a:r>
            <a:endParaRPr lang="en-US" dirty="0"/>
          </a:p>
        </p:txBody>
      </p:sp>
      <p:sp>
        <p:nvSpPr>
          <p:cNvPr id="3" name="Content Placeholder 2">
            <a:extLst>
              <a:ext uri="{FF2B5EF4-FFF2-40B4-BE49-F238E27FC236}">
                <a16:creationId xmlns:a16="http://schemas.microsoft.com/office/drawing/2014/main" id="{FB840EB3-CBDD-4B01-B6E2-6A82797CDB67}"/>
              </a:ext>
            </a:extLst>
          </p:cNvPr>
          <p:cNvSpPr>
            <a:spLocks noGrp="1"/>
          </p:cNvSpPr>
          <p:nvPr>
            <p:ph idx="1"/>
          </p:nvPr>
        </p:nvSpPr>
        <p:spPr>
          <a:xfrm>
            <a:off x="2513669" y="1182030"/>
            <a:ext cx="9451589" cy="5218771"/>
          </a:xfrm>
        </p:spPr>
        <p:txBody>
          <a:bodyPr>
            <a:noAutofit/>
          </a:bodyPr>
          <a:lstStyle/>
          <a:p>
            <a:r>
              <a:rPr lang="en-US" sz="2800" dirty="0"/>
              <a:t>Sometimes it seems that God is the </a:t>
            </a:r>
            <a:r>
              <a:rPr lang="en-US" sz="2800" i="1" dirty="0"/>
              <a:t>only one </a:t>
            </a:r>
            <a:r>
              <a:rPr lang="en-US" sz="2800" dirty="0"/>
              <a:t>who cares for sparrows.  </a:t>
            </a:r>
          </a:p>
          <a:p>
            <a:r>
              <a:rPr lang="en-US" sz="2800" dirty="0"/>
              <a:t>Cats and hawks like to hunt and eat them, and little boys have been known to torment them.  Adults complain about how they multiply and consider them pests.  </a:t>
            </a:r>
          </a:p>
          <a:p>
            <a:r>
              <a:rPr lang="en-US" sz="2800" dirty="0"/>
              <a:t>Yet, Jesus said, “not one of them falls to the ground apart from your Father’s will” (Matt 10:29).  </a:t>
            </a:r>
          </a:p>
          <a:p>
            <a:r>
              <a:rPr lang="en-US" sz="2800" dirty="0"/>
              <a:t>If God’s providence is so all-embracing that not even a sparrow drops from the sky apart from the will of God, cannot that same God be trusted to extend His providence over the disciples of Christ?  </a:t>
            </a:r>
          </a:p>
          <a:p>
            <a:r>
              <a:rPr lang="en-US" sz="2800" dirty="0"/>
              <a:t>It is interesting Jesus chose the most common of all birds to teach a profound truth:  in God’s eyes, no one is insignificant!</a:t>
            </a:r>
          </a:p>
          <a:p>
            <a:endParaRPr lang="en-US" sz="2800" dirty="0"/>
          </a:p>
        </p:txBody>
      </p:sp>
    </p:spTree>
    <p:extLst>
      <p:ext uri="{BB962C8B-B14F-4D97-AF65-F5344CB8AC3E}">
        <p14:creationId xmlns:p14="http://schemas.microsoft.com/office/powerpoint/2010/main" val="29817400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884A-4DB8-432F-B565-A6E0EC3862E8}"/>
              </a:ext>
            </a:extLst>
          </p:cNvPr>
          <p:cNvSpPr>
            <a:spLocks noGrp="1"/>
          </p:cNvSpPr>
          <p:nvPr>
            <p:ph type="title"/>
          </p:nvPr>
        </p:nvSpPr>
        <p:spPr>
          <a:xfrm>
            <a:off x="1683835" y="90710"/>
            <a:ext cx="10337180" cy="1280890"/>
          </a:xfrm>
        </p:spPr>
        <p:txBody>
          <a:bodyPr/>
          <a:lstStyle/>
          <a:p>
            <a:r>
              <a:rPr lang="en-US" b="1" dirty="0"/>
              <a:t>God’s Eye Is on Things We Deem Insignificant</a:t>
            </a:r>
            <a:endParaRPr lang="en-US" dirty="0"/>
          </a:p>
        </p:txBody>
      </p:sp>
      <p:sp>
        <p:nvSpPr>
          <p:cNvPr id="3" name="Content Placeholder 2">
            <a:extLst>
              <a:ext uri="{FF2B5EF4-FFF2-40B4-BE49-F238E27FC236}">
                <a16:creationId xmlns:a16="http://schemas.microsoft.com/office/drawing/2014/main" id="{8F7A9488-A3F3-43F6-B36E-B4309C9F3CB3}"/>
              </a:ext>
            </a:extLst>
          </p:cNvPr>
          <p:cNvSpPr>
            <a:spLocks noGrp="1"/>
          </p:cNvSpPr>
          <p:nvPr>
            <p:ph idx="1"/>
          </p:nvPr>
        </p:nvSpPr>
        <p:spPr>
          <a:xfrm>
            <a:off x="1820827" y="731155"/>
            <a:ext cx="6847389" cy="5486400"/>
          </a:xfrm>
        </p:spPr>
        <p:txBody>
          <a:bodyPr>
            <a:noAutofit/>
          </a:bodyPr>
          <a:lstStyle/>
          <a:p>
            <a:pPr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rPr>
              <a:t>God not only provides food for “the birds of the air,” but He also “clothes the grass of the field” (Matt 6:25–34).  </a:t>
            </a:r>
          </a:p>
          <a:p>
            <a:pPr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rPr>
              <a:t>The “lilies of the field” (Matt 6:28) were the scarlet poppies.  </a:t>
            </a:r>
          </a:p>
          <a:p>
            <a:pPr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rPr>
              <a:t>Even today, the red anemone (</a:t>
            </a:r>
            <a:r>
              <a:rPr lang="en-US" altLang="en-US" i="1" dirty="0">
                <a:latin typeface="Arial" panose="020B0604020202020204" pitchFamily="34" charset="0"/>
                <a:ea typeface="Times New Roman" panose="02020603050405020304" pitchFamily="18" charset="0"/>
              </a:rPr>
              <a:t>anemone </a:t>
            </a:r>
            <a:r>
              <a:rPr lang="en-US" altLang="en-US" i="1" dirty="0" err="1">
                <a:latin typeface="Arial" panose="020B0604020202020204" pitchFamily="34" charset="0"/>
                <a:ea typeface="Times New Roman" panose="02020603050405020304" pitchFamily="18" charset="0"/>
              </a:rPr>
              <a:t>coronaria</a:t>
            </a:r>
            <a:r>
              <a:rPr lang="en-US" altLang="en-US" dirty="0">
                <a:latin typeface="Arial" panose="020B0604020202020204" pitchFamily="34" charset="0"/>
                <a:ea typeface="Times New Roman" panose="02020603050405020304" pitchFamily="18" charset="0"/>
              </a:rPr>
              <a:t>) grows wild on the hillside above the Sea of Galilee.  </a:t>
            </a:r>
          </a:p>
          <a:p>
            <a:pPr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rPr>
              <a:t>They bloomed one day on the hillsides of Palestine; and yet in their brief life</a:t>
            </a:r>
            <a:r>
              <a:rPr lang="en-US" altLang="en-US" dirty="0">
                <a:solidFill>
                  <a:schemeClr val="tx1"/>
                </a:solidFill>
                <a:latin typeface="Arial" panose="020B0604020202020204" pitchFamily="34" charset="0"/>
              </a:rPr>
              <a:t> </a:t>
            </a:r>
            <a:r>
              <a:rPr lang="en-US" altLang="en-US" dirty="0">
                <a:latin typeface="Arial" panose="020B0604020202020204" pitchFamily="34" charset="0"/>
                <a:ea typeface="Times New Roman" panose="02020603050405020304" pitchFamily="18" charset="0"/>
              </a:rPr>
              <a:t>they were clothed with a beauty that surpassed the beauty of the robes of kings.  When they died they were used for nothing better than for burning.  </a:t>
            </a:r>
          </a:p>
          <a:p>
            <a:pPr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rPr>
              <a:t>The point is this:  the Palestinian oven was made of clay.  It was like a clay box set on bricks over the fire.  When it was desired to raise the temperature of it especially quickly, some handfuls of dried grasses and wild flowers were flung inside the oven and set alight.  </a:t>
            </a:r>
          </a:p>
          <a:p>
            <a:pPr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rPr>
              <a:t>The flowers had but one day of life; and then they were set alight to help a woman to heat an oven when she was baking in a hurry; and yet God clothes them with a beauty which is beyond man’s power to imitate.  </a:t>
            </a:r>
          </a:p>
          <a:p>
            <a:pPr eaLnBrk="0" fontAlgn="base" hangingPunct="0">
              <a:spcBef>
                <a:spcPct val="0"/>
              </a:spcBef>
              <a:spcAft>
                <a:spcPct val="0"/>
              </a:spcAft>
            </a:pPr>
            <a:r>
              <a:rPr lang="en-US" altLang="en-US" dirty="0">
                <a:latin typeface="Arial" panose="020B0604020202020204" pitchFamily="34" charset="0"/>
                <a:ea typeface="Times New Roman" panose="02020603050405020304" pitchFamily="18" charset="0"/>
              </a:rPr>
              <a:t>If God gives such beauty to a short-lived flower, how much more will He care for man?  Surely the generosity that is lavished upon a flower for one day will not be forgetful of man, the crown of His creation.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lvl="0" indent="457200" eaLnBrk="0" fontAlgn="base" hangingPunct="0">
              <a:lnSpc>
                <a:spcPct val="100000"/>
              </a:lnSpc>
              <a:spcBef>
                <a:spcPct val="0"/>
              </a:spcBef>
              <a:spcAft>
                <a:spcPct val="0"/>
              </a:spcAft>
              <a:buNone/>
            </a:pP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5124" name="irc_mi" descr="Related image">
            <a:extLst>
              <a:ext uri="{FF2B5EF4-FFF2-40B4-BE49-F238E27FC236}">
                <a16:creationId xmlns:a16="http://schemas.microsoft.com/office/drawing/2014/main" id="{21C46867-7C73-46D7-80EF-7EF8DD0F33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a:fillRect/>
          </a:stretch>
        </p:blipFill>
        <p:spPr bwMode="auto">
          <a:xfrm>
            <a:off x="8624000" y="1753201"/>
            <a:ext cx="3494346" cy="391161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3503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0</TotalTime>
  <Words>2214</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PowerPoint Presentation</vt:lpstr>
      <vt:lpstr>Light Lesson 23  His Eye Is on the Sparrow </vt:lpstr>
      <vt:lpstr>Introduction</vt:lpstr>
      <vt:lpstr>Introduction</vt:lpstr>
      <vt:lpstr>Introduction</vt:lpstr>
      <vt:lpstr>Introduction</vt:lpstr>
      <vt:lpstr>Introduction</vt:lpstr>
      <vt:lpstr>God’s Eye Is on Things We Deem Insignificant</vt:lpstr>
      <vt:lpstr>God’s Eye Is on Things We Deem Insignificant</vt:lpstr>
      <vt:lpstr>God’s Eye Is on Things We Deem Insignificant</vt:lpstr>
      <vt:lpstr>God Does Not Always Prevent Evil from Happening to Us </vt:lpstr>
      <vt:lpstr>God Does Not Always Prevent Evil from Happening to Us</vt:lpstr>
      <vt:lpstr>God Does Not Always Prevent Evil from Happening to Us</vt:lpstr>
      <vt:lpstr>God’s Care Continues for Us</vt:lpstr>
      <vt:lpstr>God’s Care Continues for Us</vt:lpstr>
      <vt:lpstr>God’s Care Continues for Us</vt:lpstr>
      <vt:lpstr>God’s Care Continues for Us</vt:lpstr>
      <vt:lpstr>God’s Care Continues for Us</vt:lpstr>
      <vt:lpstr>Conclusion</vt:lpstr>
      <vt:lpstr>His Eye Is On The Sparrow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2019-08-11T23:17:13Z</dcterms:created>
  <dcterms:modified xsi:type="dcterms:W3CDTF">2019-08-11T23:17:33Z</dcterms:modified>
</cp:coreProperties>
</file>