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45"/>
  </p:notesMasterIdLst>
  <p:sldIdLst>
    <p:sldId id="318" r:id="rId2"/>
    <p:sldId id="312" r:id="rId3"/>
    <p:sldId id="313" r:id="rId4"/>
    <p:sldId id="314" r:id="rId5"/>
    <p:sldId id="315" r:id="rId6"/>
    <p:sldId id="256" r:id="rId7"/>
    <p:sldId id="292" r:id="rId8"/>
    <p:sldId id="293" r:id="rId9"/>
    <p:sldId id="298" r:id="rId10"/>
    <p:sldId id="305" r:id="rId11"/>
    <p:sldId id="257" r:id="rId12"/>
    <p:sldId id="258" r:id="rId13"/>
    <p:sldId id="259" r:id="rId14"/>
    <p:sldId id="260" r:id="rId15"/>
    <p:sldId id="261" r:id="rId16"/>
    <p:sldId id="262" r:id="rId17"/>
    <p:sldId id="283" r:id="rId18"/>
    <p:sldId id="263" r:id="rId19"/>
    <p:sldId id="264" r:id="rId20"/>
    <p:sldId id="284" r:id="rId21"/>
    <p:sldId id="265" r:id="rId22"/>
    <p:sldId id="28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6" r:id="rId41"/>
    <p:sldId id="287" r:id="rId42"/>
    <p:sldId id="288" r:id="rId43"/>
    <p:sldId id="317"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792" y="72"/>
      </p:cViewPr>
      <p:guideLst>
        <p:guide orient="horz" pos="2160"/>
        <p:guide pos="2880"/>
      </p:guideLst>
    </p:cSldViewPr>
  </p:slideViewPr>
  <p:notesTextViewPr>
    <p:cViewPr>
      <p:scale>
        <a:sx n="100" d="100"/>
        <a:sy n="100" d="100"/>
      </p:scale>
      <p:origin x="0" y="0"/>
    </p:cViewPr>
  </p:notesTextViewPr>
  <p:notesViewPr>
    <p:cSldViewPr>
      <p:cViewPr varScale="1">
        <p:scale>
          <a:sx n="78" d="100"/>
          <a:sy n="78" d="100"/>
        </p:scale>
        <p:origin x="260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6C0A846-8869-424F-82DF-2B658904EEF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41987" name="Rectangle 3">
            <a:extLst>
              <a:ext uri="{FF2B5EF4-FFF2-40B4-BE49-F238E27FC236}">
                <a16:creationId xmlns:a16="http://schemas.microsoft.com/office/drawing/2014/main" id="{771F5660-3114-4167-88E8-5E52E8520C0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a:p>
        </p:txBody>
      </p:sp>
      <p:sp>
        <p:nvSpPr>
          <p:cNvPr id="41988" name="Rectangle 4">
            <a:extLst>
              <a:ext uri="{FF2B5EF4-FFF2-40B4-BE49-F238E27FC236}">
                <a16:creationId xmlns:a16="http://schemas.microsoft.com/office/drawing/2014/main" id="{F4BB572C-8216-4DA9-A73D-2C527D256D9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9" name="Rectangle 5">
            <a:extLst>
              <a:ext uri="{FF2B5EF4-FFF2-40B4-BE49-F238E27FC236}">
                <a16:creationId xmlns:a16="http://schemas.microsoft.com/office/drawing/2014/main" id="{78F1C072-99AA-45D3-953A-034BA2896E6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990" name="Rectangle 6">
            <a:extLst>
              <a:ext uri="{FF2B5EF4-FFF2-40B4-BE49-F238E27FC236}">
                <a16:creationId xmlns:a16="http://schemas.microsoft.com/office/drawing/2014/main" id="{AEF21D07-23C1-4966-82AD-DCA69AD8417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41991" name="Rectangle 7">
            <a:extLst>
              <a:ext uri="{FF2B5EF4-FFF2-40B4-BE49-F238E27FC236}">
                <a16:creationId xmlns:a16="http://schemas.microsoft.com/office/drawing/2014/main" id="{8522ECEE-EC5D-4E68-9E05-4B9C5305CE8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E306C242-2434-455C-B893-D6A831E586B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C5FB671-029E-4A51-B978-728D52875E07}"/>
              </a:ext>
            </a:extLst>
          </p:cNvPr>
          <p:cNvSpPr>
            <a:spLocks noGrp="1" noChangeArrowheads="1"/>
          </p:cNvSpPr>
          <p:nvPr>
            <p:ph type="sldNum" sz="quarter" idx="5"/>
          </p:nvPr>
        </p:nvSpPr>
        <p:spPr>
          <a:ln/>
        </p:spPr>
        <p:txBody>
          <a:bodyPr/>
          <a:lstStyle/>
          <a:p>
            <a:fld id="{8D7D3A4B-6D42-4278-8492-44F2DC433BF6}" type="slidenum">
              <a:rPr lang="en-US" altLang="en-US"/>
              <a:pPr/>
              <a:t>1</a:t>
            </a:fld>
            <a:endParaRPr lang="en-US" altLang="en-US"/>
          </a:p>
        </p:txBody>
      </p:sp>
      <p:sp>
        <p:nvSpPr>
          <p:cNvPr id="47106" name="Rectangle 2">
            <a:extLst>
              <a:ext uri="{FF2B5EF4-FFF2-40B4-BE49-F238E27FC236}">
                <a16:creationId xmlns:a16="http://schemas.microsoft.com/office/drawing/2014/main" id="{59C100E4-3EC5-44E3-BE60-D763D6420F41}"/>
              </a:ext>
            </a:extLst>
          </p:cNvPr>
          <p:cNvSpPr>
            <a:spLocks noGrp="1" noRot="1" noChangeAspect="1" noChangeArrowheads="1" noTextEdit="1"/>
          </p:cNvSpPr>
          <p:nvPr>
            <p:ph type="sldImg"/>
          </p:nvPr>
        </p:nvSpPr>
        <p:spPr>
          <a:xfrm>
            <a:off x="1143000" y="685800"/>
            <a:ext cx="4572000" cy="3429000"/>
          </a:xfrm>
          <a:ln/>
        </p:spPr>
      </p:sp>
      <p:sp>
        <p:nvSpPr>
          <p:cNvPr id="47107" name="Rectangle 3">
            <a:extLst>
              <a:ext uri="{FF2B5EF4-FFF2-40B4-BE49-F238E27FC236}">
                <a16:creationId xmlns:a16="http://schemas.microsoft.com/office/drawing/2014/main" id="{B292F877-B21F-4D38-A5B2-419B09D05D69}"/>
              </a:ext>
            </a:extLst>
          </p:cNvPr>
          <p:cNvSpPr>
            <a:spLocks noGrp="1" noChangeArrowheads="1"/>
          </p:cNvSpPr>
          <p:nvPr>
            <p:ph type="body" idx="1"/>
          </p:nvPr>
        </p:nvSpPr>
        <p:spPr/>
        <p:txBody>
          <a:bodyPr/>
          <a:lstStyle/>
          <a:p>
            <a:r>
              <a:rPr lang="en-US" altLang="en-US" dirty="0"/>
              <a:t>This graphic came from Jason Hardin. </a:t>
            </a:r>
            <a:r>
              <a:rPr lang="en-US" dirty="0"/>
              <a:t>I am certain have I have used notes from Mark Copeland’s EO series, Randy </a:t>
            </a:r>
            <a:r>
              <a:rPr lang="en-US" dirty="0" err="1"/>
              <a:t>Yerby</a:t>
            </a:r>
            <a:r>
              <a:rPr lang="en-US" dirty="0"/>
              <a:t>, Aaron Fleenor and other in making these </a:t>
            </a:r>
            <a:r>
              <a:rPr lang="en-US" dirty="0" err="1"/>
              <a:t>powerpoints</a:t>
            </a:r>
            <a:r>
              <a:rPr lang="en-US" dirty="0"/>
              <a:t>.  Further, images have been used from the internet that remain property of their owners.  This can not be sold or used commercially.  It can only be used for classroom (Bible class) purposes.</a:t>
            </a: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D4CAE53-145C-40E6-AAA2-F780C86E59E2}"/>
              </a:ext>
            </a:extLst>
          </p:cNvPr>
          <p:cNvSpPr>
            <a:spLocks noGrp="1" noChangeArrowheads="1"/>
          </p:cNvSpPr>
          <p:nvPr>
            <p:ph type="sldNum" sz="quarter" idx="5"/>
          </p:nvPr>
        </p:nvSpPr>
        <p:spPr>
          <a:ln/>
        </p:spPr>
        <p:txBody>
          <a:bodyPr/>
          <a:lstStyle/>
          <a:p>
            <a:fld id="{B91508C5-5CB2-4477-BCBA-ABD075E077F1}" type="slidenum">
              <a:rPr lang="en-US" altLang="en-US"/>
              <a:pPr/>
              <a:t>6</a:t>
            </a:fld>
            <a:endParaRPr lang="en-US" altLang="en-US"/>
          </a:p>
        </p:txBody>
      </p:sp>
      <p:sp>
        <p:nvSpPr>
          <p:cNvPr id="43010" name="Rectangle 2">
            <a:extLst>
              <a:ext uri="{FF2B5EF4-FFF2-40B4-BE49-F238E27FC236}">
                <a16:creationId xmlns:a16="http://schemas.microsoft.com/office/drawing/2014/main" id="{B7D59BB1-12BC-477D-8447-4F9020AFF9DB}"/>
              </a:ext>
            </a:extLst>
          </p:cNvPr>
          <p:cNvSpPr>
            <a:spLocks noGrp="1" noRot="1" noChangeAspect="1" noChangeArrowheads="1" noTextEdit="1"/>
          </p:cNvSpPr>
          <p:nvPr>
            <p:ph type="sldImg"/>
          </p:nvPr>
        </p:nvSpPr>
        <p:spPr>
          <a:xfrm>
            <a:off x="1143000" y="685800"/>
            <a:ext cx="4572000" cy="3429000"/>
          </a:xfrm>
          <a:ln/>
        </p:spPr>
      </p:sp>
      <p:sp>
        <p:nvSpPr>
          <p:cNvPr id="43011" name="Rectangle 3">
            <a:extLst>
              <a:ext uri="{FF2B5EF4-FFF2-40B4-BE49-F238E27FC236}">
                <a16:creationId xmlns:a16="http://schemas.microsoft.com/office/drawing/2014/main" id="{6F21EADB-E17A-4738-B626-9755065567A3}"/>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id="{2CA7F7C6-B092-4799-ABC5-E2496FB32517}"/>
              </a:ext>
            </a:extLst>
          </p:cNvPr>
          <p:cNvGrpSpPr>
            <a:grpSpLocks/>
          </p:cNvGrpSpPr>
          <p:nvPr/>
        </p:nvGrpSpPr>
        <p:grpSpPr bwMode="auto">
          <a:xfrm>
            <a:off x="381003" y="457200"/>
            <a:ext cx="8397875" cy="5562600"/>
            <a:chOff x="240" y="288"/>
            <a:chExt cx="5290" cy="3504"/>
          </a:xfrm>
        </p:grpSpPr>
        <p:sp>
          <p:nvSpPr>
            <p:cNvPr id="5123" name="Rectangle 3">
              <a:extLst>
                <a:ext uri="{FF2B5EF4-FFF2-40B4-BE49-F238E27FC236}">
                  <a16:creationId xmlns:a16="http://schemas.microsoft.com/office/drawing/2014/main" id="{CA3019D3-06F5-4C65-996B-144004A497D9}"/>
                </a:ext>
              </a:extLst>
            </p:cNvPr>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a:latin typeface="Times New Roman" panose="02020603050405020304" pitchFamily="18" charset="0"/>
              </a:endParaRPr>
            </a:p>
          </p:txBody>
        </p:sp>
        <p:sp>
          <p:nvSpPr>
            <p:cNvPr id="5124" name="Rectangle 4">
              <a:extLst>
                <a:ext uri="{FF2B5EF4-FFF2-40B4-BE49-F238E27FC236}">
                  <a16:creationId xmlns:a16="http://schemas.microsoft.com/office/drawing/2014/main" id="{5A9E6496-F324-45AD-A126-3836583AEECB}"/>
                </a:ext>
              </a:extLst>
            </p:cNvPr>
            <p:cNvSpPr>
              <a:spLocks noChangeArrowheads="1"/>
            </p:cNvSpPr>
            <p:nvPr/>
          </p:nvSpPr>
          <p:spPr bwMode="auto">
            <a:xfrm>
              <a:off x="285" y="336"/>
              <a:ext cx="5184" cy="3408"/>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a:latin typeface="Times New Roman" panose="02020603050405020304" pitchFamily="18" charset="0"/>
              </a:endParaRPr>
            </a:p>
          </p:txBody>
        </p:sp>
        <p:sp>
          <p:nvSpPr>
            <p:cNvPr id="5125" name="Line 5">
              <a:extLst>
                <a:ext uri="{FF2B5EF4-FFF2-40B4-BE49-F238E27FC236}">
                  <a16:creationId xmlns:a16="http://schemas.microsoft.com/office/drawing/2014/main" id="{D87E3844-0999-48A8-B0B6-7D00E3CCE647}"/>
                </a:ext>
              </a:extLst>
            </p:cNvPr>
            <p:cNvSpPr>
              <a:spLocks noChangeShapeType="1"/>
            </p:cNvSpPr>
            <p:nvPr/>
          </p:nvSpPr>
          <p:spPr bwMode="auto">
            <a:xfrm>
              <a:off x="576" y="2256"/>
              <a:ext cx="4608"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26" name="Rectangle 6">
            <a:extLst>
              <a:ext uri="{FF2B5EF4-FFF2-40B4-BE49-F238E27FC236}">
                <a16:creationId xmlns:a16="http://schemas.microsoft.com/office/drawing/2014/main" id="{476EBA9D-B465-4FD0-AE78-918877843A3B}"/>
              </a:ext>
            </a:extLst>
          </p:cNvPr>
          <p:cNvSpPr>
            <a:spLocks noGrp="1" noChangeArrowheads="1"/>
          </p:cNvSpPr>
          <p:nvPr>
            <p:ph type="ctrTitle"/>
          </p:nvPr>
        </p:nvSpPr>
        <p:spPr>
          <a:xfrm>
            <a:off x="1219200" y="838200"/>
            <a:ext cx="6781800" cy="2559050"/>
          </a:xfrm>
        </p:spPr>
        <p:txBody>
          <a:bodyPr anchorCtr="1"/>
          <a:lstStyle>
            <a:lvl1pPr algn="ctr">
              <a:defRPr sz="6200"/>
            </a:lvl1pPr>
          </a:lstStyle>
          <a:p>
            <a:pPr lvl="0"/>
            <a:r>
              <a:rPr lang="en-US" altLang="en-US" noProof="0"/>
              <a:t>Click to edit Master title style</a:t>
            </a:r>
          </a:p>
        </p:txBody>
      </p:sp>
      <p:sp>
        <p:nvSpPr>
          <p:cNvPr id="5127" name="Rectangle 7">
            <a:extLst>
              <a:ext uri="{FF2B5EF4-FFF2-40B4-BE49-F238E27FC236}">
                <a16:creationId xmlns:a16="http://schemas.microsoft.com/office/drawing/2014/main" id="{FA1AF1FB-B186-4DE9-870C-E53B420540D1}"/>
              </a:ext>
            </a:extLst>
          </p:cNvPr>
          <p:cNvSpPr>
            <a:spLocks noGrp="1" noChangeArrowheads="1"/>
          </p:cNvSpPr>
          <p:nvPr>
            <p:ph type="subTitle" idx="1"/>
          </p:nvPr>
        </p:nvSpPr>
        <p:spPr>
          <a:xfrm>
            <a:off x="1371600" y="3733800"/>
            <a:ext cx="6400800" cy="1873250"/>
          </a:xfrm>
        </p:spPr>
        <p:txBody>
          <a:bodyPr/>
          <a:lstStyle>
            <a:lvl1pPr marL="0" indent="0" algn="ctr">
              <a:buFont typeface="Wingdings" panose="05000000000000000000" pitchFamily="2" charset="2"/>
              <a:buNone/>
              <a:defRPr sz="3000"/>
            </a:lvl1pPr>
          </a:lstStyle>
          <a:p>
            <a:pPr lvl="0"/>
            <a:r>
              <a:rPr lang="en-US" altLang="en-US" noProof="0"/>
              <a:t>Click to edit Master subtitle style</a:t>
            </a:r>
          </a:p>
        </p:txBody>
      </p:sp>
      <p:sp>
        <p:nvSpPr>
          <p:cNvPr id="5128" name="Rectangle 8">
            <a:extLst>
              <a:ext uri="{FF2B5EF4-FFF2-40B4-BE49-F238E27FC236}">
                <a16:creationId xmlns:a16="http://schemas.microsoft.com/office/drawing/2014/main" id="{5FCFEF30-6E02-4ACA-96FC-CE131A4A3536}"/>
              </a:ext>
            </a:extLst>
          </p:cNvPr>
          <p:cNvSpPr>
            <a:spLocks noGrp="1" noChangeArrowheads="1"/>
          </p:cNvSpPr>
          <p:nvPr>
            <p:ph type="dt" sz="half" idx="2"/>
          </p:nvPr>
        </p:nvSpPr>
        <p:spPr>
          <a:xfrm>
            <a:off x="536578" y="6696075"/>
            <a:ext cx="2054225" cy="228600"/>
          </a:xfrm>
        </p:spPr>
        <p:txBody>
          <a:bodyPr/>
          <a:lstStyle>
            <a:lvl1pPr>
              <a:defRPr/>
            </a:lvl1pPr>
          </a:lstStyle>
          <a:p>
            <a:endParaRPr lang="en-US" altLang="en-US"/>
          </a:p>
        </p:txBody>
      </p:sp>
      <p:sp>
        <p:nvSpPr>
          <p:cNvPr id="5129" name="Rectangle 9">
            <a:extLst>
              <a:ext uri="{FF2B5EF4-FFF2-40B4-BE49-F238E27FC236}">
                <a16:creationId xmlns:a16="http://schemas.microsoft.com/office/drawing/2014/main" id="{42EB8A95-AE93-403A-84C3-7E156EB6ABC1}"/>
              </a:ext>
            </a:extLst>
          </p:cNvPr>
          <p:cNvSpPr>
            <a:spLocks noGrp="1" noChangeArrowheads="1"/>
          </p:cNvSpPr>
          <p:nvPr>
            <p:ph type="ftr" sz="quarter" idx="3"/>
          </p:nvPr>
        </p:nvSpPr>
        <p:spPr>
          <a:xfrm>
            <a:off x="3127378" y="6696075"/>
            <a:ext cx="2887663" cy="152400"/>
          </a:xfrm>
        </p:spPr>
        <p:txBody>
          <a:bodyPr/>
          <a:lstStyle>
            <a:lvl1pPr>
              <a:defRPr/>
            </a:lvl1pPr>
          </a:lstStyle>
          <a:p>
            <a:endParaRPr lang="en-US" altLang="en-US"/>
          </a:p>
        </p:txBody>
      </p:sp>
      <p:sp>
        <p:nvSpPr>
          <p:cNvPr id="5131" name="Rectangle 11">
            <a:extLst>
              <a:ext uri="{FF2B5EF4-FFF2-40B4-BE49-F238E27FC236}">
                <a16:creationId xmlns:a16="http://schemas.microsoft.com/office/drawing/2014/main" id="{61D737FE-EB99-4F91-9141-400158085116}"/>
              </a:ext>
            </a:extLst>
          </p:cNvPr>
          <p:cNvSpPr>
            <a:spLocks noChangeArrowheads="1"/>
          </p:cNvSpPr>
          <p:nvPr/>
        </p:nvSpPr>
        <p:spPr bwMode="auto">
          <a:xfrm>
            <a:off x="6256338" y="6705600"/>
            <a:ext cx="2582862"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eaLnBrk="1" hangingPunct="1"/>
            <a:endParaRPr lang="en-US" altLang="en-US" sz="1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62884-C26E-43E8-A37D-242B20C02B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7891B1-7B39-4020-8D1A-1ECD772F85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0ABCB-3D64-4C02-8A07-F6AEC9FA552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22E83AC-DC38-4E29-8365-E7AA1917889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1544B7F-5B08-4528-A3C2-2DD866985917}"/>
              </a:ext>
            </a:extLst>
          </p:cNvPr>
          <p:cNvSpPr>
            <a:spLocks noGrp="1"/>
          </p:cNvSpPr>
          <p:nvPr>
            <p:ph type="sldNum" sz="quarter" idx="12"/>
          </p:nvPr>
        </p:nvSpPr>
        <p:spPr/>
        <p:txBody>
          <a:bodyPr/>
          <a:lstStyle>
            <a:lvl1pPr>
              <a:defRPr/>
            </a:lvl1pPr>
          </a:lstStyle>
          <a:p>
            <a:fld id="{13490091-5969-4796-B61D-5A2580A89DAC}" type="slidenum">
              <a:rPr lang="en-US" altLang="en-US"/>
              <a:pPr/>
              <a:t>‹#›</a:t>
            </a:fld>
            <a:endParaRPr lang="en-US" altLang="en-US"/>
          </a:p>
        </p:txBody>
      </p:sp>
    </p:spTree>
    <p:extLst>
      <p:ext uri="{BB962C8B-B14F-4D97-AF65-F5344CB8AC3E}">
        <p14:creationId xmlns:p14="http://schemas.microsoft.com/office/powerpoint/2010/main" val="424499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A26EC3-1A2F-4562-AD59-37D2BA0723F1}"/>
              </a:ext>
            </a:extLst>
          </p:cNvPr>
          <p:cNvSpPr>
            <a:spLocks noGrp="1"/>
          </p:cNvSpPr>
          <p:nvPr>
            <p:ph type="title" orient="vert"/>
          </p:nvPr>
        </p:nvSpPr>
        <p:spPr>
          <a:xfrm>
            <a:off x="6696077" y="152400"/>
            <a:ext cx="2066925" cy="6019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A280DE-E3FA-4E08-9763-F74E0455A8DE}"/>
              </a:ext>
            </a:extLst>
          </p:cNvPr>
          <p:cNvSpPr>
            <a:spLocks noGrp="1"/>
          </p:cNvSpPr>
          <p:nvPr>
            <p:ph type="body" orient="vert" idx="1"/>
          </p:nvPr>
        </p:nvSpPr>
        <p:spPr>
          <a:xfrm>
            <a:off x="495302" y="152400"/>
            <a:ext cx="6048375"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51323-4D35-4A09-AB28-0A6D5E18A18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0ED26D6-23FF-459E-92AD-C1F94B8A8C5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5645050-669E-49AE-B4A7-955B9F866D0E}"/>
              </a:ext>
            </a:extLst>
          </p:cNvPr>
          <p:cNvSpPr>
            <a:spLocks noGrp="1"/>
          </p:cNvSpPr>
          <p:nvPr>
            <p:ph type="sldNum" sz="quarter" idx="12"/>
          </p:nvPr>
        </p:nvSpPr>
        <p:spPr/>
        <p:txBody>
          <a:bodyPr/>
          <a:lstStyle>
            <a:lvl1pPr>
              <a:defRPr/>
            </a:lvl1pPr>
          </a:lstStyle>
          <a:p>
            <a:fld id="{F743B308-47C0-45B0-B4BB-07F208E19D27}" type="slidenum">
              <a:rPr lang="en-US" altLang="en-US"/>
              <a:pPr/>
              <a:t>‹#›</a:t>
            </a:fld>
            <a:endParaRPr lang="en-US" altLang="en-US"/>
          </a:p>
        </p:txBody>
      </p:sp>
    </p:spTree>
    <p:extLst>
      <p:ext uri="{BB962C8B-B14F-4D97-AF65-F5344CB8AC3E}">
        <p14:creationId xmlns:p14="http://schemas.microsoft.com/office/powerpoint/2010/main" val="391357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5322-DEE9-4241-B83D-75EC2921F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FA3226-DD34-4CB7-B6A8-46B29AD191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7DCFE9-A49B-442F-918D-2AF6FF2599A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1E78086-1D66-45B3-9C3E-2CDF191D913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A517531-0C0C-4E51-9812-3253F3021FF2}"/>
              </a:ext>
            </a:extLst>
          </p:cNvPr>
          <p:cNvSpPr>
            <a:spLocks noGrp="1"/>
          </p:cNvSpPr>
          <p:nvPr>
            <p:ph type="sldNum" sz="quarter" idx="12"/>
          </p:nvPr>
        </p:nvSpPr>
        <p:spPr/>
        <p:txBody>
          <a:bodyPr/>
          <a:lstStyle>
            <a:lvl1pPr>
              <a:defRPr/>
            </a:lvl1pPr>
          </a:lstStyle>
          <a:p>
            <a:fld id="{95E513BA-B071-4B31-9EBC-E1E4A2AB6BA9}" type="slidenum">
              <a:rPr lang="en-US" altLang="en-US"/>
              <a:pPr/>
              <a:t>‹#›</a:t>
            </a:fld>
            <a:endParaRPr lang="en-US" altLang="en-US"/>
          </a:p>
        </p:txBody>
      </p:sp>
    </p:spTree>
    <p:extLst>
      <p:ext uri="{BB962C8B-B14F-4D97-AF65-F5344CB8AC3E}">
        <p14:creationId xmlns:p14="http://schemas.microsoft.com/office/powerpoint/2010/main" val="338256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AC33-2BE8-463A-A276-2C37EA1CA607}"/>
              </a:ext>
            </a:extLst>
          </p:cNvPr>
          <p:cNvSpPr>
            <a:spLocks noGrp="1"/>
          </p:cNvSpPr>
          <p:nvPr>
            <p:ph type="title"/>
          </p:nvPr>
        </p:nvSpPr>
        <p:spPr>
          <a:xfrm>
            <a:off x="623888" y="1709744"/>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5465E0-D316-4357-B02B-1A067C4F9473}"/>
              </a:ext>
            </a:extLst>
          </p:cNvPr>
          <p:cNvSpPr>
            <a:spLocks noGrp="1"/>
          </p:cNvSpPr>
          <p:nvPr>
            <p:ph type="body" idx="1"/>
          </p:nvPr>
        </p:nvSpPr>
        <p:spPr>
          <a:xfrm>
            <a:off x="623888" y="4589469"/>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E918E28-FA3C-459E-BA11-4F34C5546CE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B2AE539-324E-4D22-88B1-C345FC883ED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2B34FBB-C853-44A7-B2EF-51FA1660F03F}"/>
              </a:ext>
            </a:extLst>
          </p:cNvPr>
          <p:cNvSpPr>
            <a:spLocks noGrp="1"/>
          </p:cNvSpPr>
          <p:nvPr>
            <p:ph type="sldNum" sz="quarter" idx="12"/>
          </p:nvPr>
        </p:nvSpPr>
        <p:spPr/>
        <p:txBody>
          <a:bodyPr/>
          <a:lstStyle>
            <a:lvl1pPr>
              <a:defRPr/>
            </a:lvl1pPr>
          </a:lstStyle>
          <a:p>
            <a:fld id="{12CBFD18-EC92-4BCC-9421-08688B562369}" type="slidenum">
              <a:rPr lang="en-US" altLang="en-US"/>
              <a:pPr/>
              <a:t>‹#›</a:t>
            </a:fld>
            <a:endParaRPr lang="en-US" altLang="en-US"/>
          </a:p>
        </p:txBody>
      </p:sp>
    </p:spTree>
    <p:extLst>
      <p:ext uri="{BB962C8B-B14F-4D97-AF65-F5344CB8AC3E}">
        <p14:creationId xmlns:p14="http://schemas.microsoft.com/office/powerpoint/2010/main" val="349567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A428-91CF-4F3B-83D8-6405C0957F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4D5580-30E2-4A5B-A4EC-490DF283E62B}"/>
              </a:ext>
            </a:extLst>
          </p:cNvPr>
          <p:cNvSpPr>
            <a:spLocks noGrp="1"/>
          </p:cNvSpPr>
          <p:nvPr>
            <p:ph sz="half" idx="1"/>
          </p:nvPr>
        </p:nvSpPr>
        <p:spPr>
          <a:xfrm>
            <a:off x="533400" y="1066800"/>
            <a:ext cx="4038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DC42B4-D8A3-4ED0-9A74-04BCE395A56A}"/>
              </a:ext>
            </a:extLst>
          </p:cNvPr>
          <p:cNvSpPr>
            <a:spLocks noGrp="1"/>
          </p:cNvSpPr>
          <p:nvPr>
            <p:ph sz="half" idx="2"/>
          </p:nvPr>
        </p:nvSpPr>
        <p:spPr>
          <a:xfrm>
            <a:off x="4724400" y="1066800"/>
            <a:ext cx="4038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53391E-C9F5-4B1C-A6D4-D58035A7C80A}"/>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08C78CD-0BEC-4C4E-96DE-1D016B869052}"/>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F314BA-63FB-4608-B9F4-6E1D3DB2DEC5}"/>
              </a:ext>
            </a:extLst>
          </p:cNvPr>
          <p:cNvSpPr>
            <a:spLocks noGrp="1"/>
          </p:cNvSpPr>
          <p:nvPr>
            <p:ph type="sldNum" sz="quarter" idx="12"/>
          </p:nvPr>
        </p:nvSpPr>
        <p:spPr/>
        <p:txBody>
          <a:bodyPr/>
          <a:lstStyle>
            <a:lvl1pPr>
              <a:defRPr/>
            </a:lvl1pPr>
          </a:lstStyle>
          <a:p>
            <a:fld id="{13E3CB17-0A37-4C75-ADFA-E06EF2681460}" type="slidenum">
              <a:rPr lang="en-US" altLang="en-US"/>
              <a:pPr/>
              <a:t>‹#›</a:t>
            </a:fld>
            <a:endParaRPr lang="en-US" altLang="en-US"/>
          </a:p>
        </p:txBody>
      </p:sp>
    </p:spTree>
    <p:extLst>
      <p:ext uri="{BB962C8B-B14F-4D97-AF65-F5344CB8AC3E}">
        <p14:creationId xmlns:p14="http://schemas.microsoft.com/office/powerpoint/2010/main" val="163938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3A04-6529-4270-BFD1-BC48DCF51323}"/>
              </a:ext>
            </a:extLst>
          </p:cNvPr>
          <p:cNvSpPr>
            <a:spLocks noGrp="1"/>
          </p:cNvSpPr>
          <p:nvPr>
            <p:ph type="title"/>
          </p:nvPr>
        </p:nvSpPr>
        <p:spPr>
          <a:xfrm>
            <a:off x="630238" y="365129"/>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EA0A16-C1F1-4AAE-97BE-194CDC4D6430}"/>
              </a:ext>
            </a:extLst>
          </p:cNvPr>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DF6321-E3BF-4DF5-985D-82F9386985EB}"/>
              </a:ext>
            </a:extLst>
          </p:cNvPr>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063E36-02D6-4F92-B7E5-34FEAB4E5B5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7F986F-02F8-4EDC-B13C-0C3661FC4EA9}"/>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E3D291-A4AC-49D0-B970-3D0D3A0296F7}"/>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B9F59748-F369-4F05-AA6A-B6150393D761}"/>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D3515856-F0B7-4A90-906B-6EA5FAC1E326}"/>
              </a:ext>
            </a:extLst>
          </p:cNvPr>
          <p:cNvSpPr>
            <a:spLocks noGrp="1"/>
          </p:cNvSpPr>
          <p:nvPr>
            <p:ph type="sldNum" sz="quarter" idx="12"/>
          </p:nvPr>
        </p:nvSpPr>
        <p:spPr/>
        <p:txBody>
          <a:bodyPr/>
          <a:lstStyle>
            <a:lvl1pPr>
              <a:defRPr/>
            </a:lvl1pPr>
          </a:lstStyle>
          <a:p>
            <a:fld id="{7C56C48D-DA36-4A0E-8AF0-A979B404ED43}" type="slidenum">
              <a:rPr lang="en-US" altLang="en-US"/>
              <a:pPr/>
              <a:t>‹#›</a:t>
            </a:fld>
            <a:endParaRPr lang="en-US" altLang="en-US"/>
          </a:p>
        </p:txBody>
      </p:sp>
    </p:spTree>
    <p:extLst>
      <p:ext uri="{BB962C8B-B14F-4D97-AF65-F5344CB8AC3E}">
        <p14:creationId xmlns:p14="http://schemas.microsoft.com/office/powerpoint/2010/main" val="1888240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DD920-4351-44AE-9A73-24B02BA05B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3CF003-24FC-4E73-8F27-AD8C085D2B60}"/>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743022C8-5BFB-436D-8673-9D2493070278}"/>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99819F47-92CD-4515-9AB3-67B8FF7606E0}"/>
              </a:ext>
            </a:extLst>
          </p:cNvPr>
          <p:cNvSpPr>
            <a:spLocks noGrp="1"/>
          </p:cNvSpPr>
          <p:nvPr>
            <p:ph type="sldNum" sz="quarter" idx="12"/>
          </p:nvPr>
        </p:nvSpPr>
        <p:spPr/>
        <p:txBody>
          <a:bodyPr/>
          <a:lstStyle>
            <a:lvl1pPr>
              <a:defRPr/>
            </a:lvl1pPr>
          </a:lstStyle>
          <a:p>
            <a:fld id="{721A383B-D498-488C-B58F-38D012125AB8}" type="slidenum">
              <a:rPr lang="en-US" altLang="en-US"/>
              <a:pPr/>
              <a:t>‹#›</a:t>
            </a:fld>
            <a:endParaRPr lang="en-US" altLang="en-US"/>
          </a:p>
        </p:txBody>
      </p:sp>
    </p:spTree>
    <p:extLst>
      <p:ext uri="{BB962C8B-B14F-4D97-AF65-F5344CB8AC3E}">
        <p14:creationId xmlns:p14="http://schemas.microsoft.com/office/powerpoint/2010/main" val="240315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5EBAAA-3479-4AC4-82E9-B77AE4876D11}"/>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520AEB06-5CA7-4ABB-A7C2-35F1A86074AA}"/>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B93F6B-C5FA-459D-A1BE-1C5FE9CD78ED}"/>
              </a:ext>
            </a:extLst>
          </p:cNvPr>
          <p:cNvSpPr>
            <a:spLocks noGrp="1"/>
          </p:cNvSpPr>
          <p:nvPr>
            <p:ph type="sldNum" sz="quarter" idx="12"/>
          </p:nvPr>
        </p:nvSpPr>
        <p:spPr/>
        <p:txBody>
          <a:bodyPr/>
          <a:lstStyle>
            <a:lvl1pPr>
              <a:defRPr/>
            </a:lvl1pPr>
          </a:lstStyle>
          <a:p>
            <a:fld id="{EBEE7860-DF43-4A22-B979-DD361CCD543F}" type="slidenum">
              <a:rPr lang="en-US" altLang="en-US"/>
              <a:pPr/>
              <a:t>‹#›</a:t>
            </a:fld>
            <a:endParaRPr lang="en-US" altLang="en-US"/>
          </a:p>
        </p:txBody>
      </p:sp>
    </p:spTree>
    <p:extLst>
      <p:ext uri="{BB962C8B-B14F-4D97-AF65-F5344CB8AC3E}">
        <p14:creationId xmlns:p14="http://schemas.microsoft.com/office/powerpoint/2010/main" val="554426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FB5B-3009-45DD-8AD1-CB6B624C238F}"/>
              </a:ext>
            </a:extLst>
          </p:cNvPr>
          <p:cNvSpPr>
            <a:spLocks noGrp="1"/>
          </p:cNvSpPr>
          <p:nvPr>
            <p:ph type="title"/>
          </p:nvPr>
        </p:nvSpPr>
        <p:spPr>
          <a:xfrm>
            <a:off x="630241"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618923-34A7-448F-A4C0-EBC91A79F593}"/>
              </a:ext>
            </a:extLst>
          </p:cNvPr>
          <p:cNvSpPr>
            <a:spLocks noGrp="1"/>
          </p:cNvSpPr>
          <p:nvPr>
            <p:ph idx="1"/>
          </p:nvPr>
        </p:nvSpPr>
        <p:spPr>
          <a:xfrm>
            <a:off x="3887788" y="987431"/>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8F6400-4A56-4262-812F-A575F711FED6}"/>
              </a:ext>
            </a:extLst>
          </p:cNvPr>
          <p:cNvSpPr>
            <a:spLocks noGrp="1"/>
          </p:cNvSpPr>
          <p:nvPr>
            <p:ph type="body" sz="half" idx="2"/>
          </p:nvPr>
        </p:nvSpPr>
        <p:spPr>
          <a:xfrm>
            <a:off x="630241"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DDEE0B-BF24-4EB2-A671-B1C1540E605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FC42D6-66AC-4D1F-8435-24BCB8EEF709}"/>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99429E7-67E0-4C89-BFDF-C8DAE0F746E6}"/>
              </a:ext>
            </a:extLst>
          </p:cNvPr>
          <p:cNvSpPr>
            <a:spLocks noGrp="1"/>
          </p:cNvSpPr>
          <p:nvPr>
            <p:ph type="sldNum" sz="quarter" idx="12"/>
          </p:nvPr>
        </p:nvSpPr>
        <p:spPr/>
        <p:txBody>
          <a:bodyPr/>
          <a:lstStyle>
            <a:lvl1pPr>
              <a:defRPr/>
            </a:lvl1pPr>
          </a:lstStyle>
          <a:p>
            <a:fld id="{197037DF-47DB-4DE9-BF25-9166EFF9666B}" type="slidenum">
              <a:rPr lang="en-US" altLang="en-US"/>
              <a:pPr/>
              <a:t>‹#›</a:t>
            </a:fld>
            <a:endParaRPr lang="en-US" altLang="en-US"/>
          </a:p>
        </p:txBody>
      </p:sp>
    </p:spTree>
    <p:extLst>
      <p:ext uri="{BB962C8B-B14F-4D97-AF65-F5344CB8AC3E}">
        <p14:creationId xmlns:p14="http://schemas.microsoft.com/office/powerpoint/2010/main" val="86850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EF1C-5CAC-4180-B1B3-38503BAFB0D3}"/>
              </a:ext>
            </a:extLst>
          </p:cNvPr>
          <p:cNvSpPr>
            <a:spLocks noGrp="1"/>
          </p:cNvSpPr>
          <p:nvPr>
            <p:ph type="title"/>
          </p:nvPr>
        </p:nvSpPr>
        <p:spPr>
          <a:xfrm>
            <a:off x="630241"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DE216A-8005-49EA-B50D-AF463F254F7E}"/>
              </a:ext>
            </a:extLst>
          </p:cNvPr>
          <p:cNvSpPr>
            <a:spLocks noGrp="1"/>
          </p:cNvSpPr>
          <p:nvPr>
            <p:ph type="pic" idx="1"/>
          </p:nvPr>
        </p:nvSpPr>
        <p:spPr>
          <a:xfrm>
            <a:off x="3887788" y="987431"/>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020567-A6B7-4136-BAAC-8C564540069C}"/>
              </a:ext>
            </a:extLst>
          </p:cNvPr>
          <p:cNvSpPr>
            <a:spLocks noGrp="1"/>
          </p:cNvSpPr>
          <p:nvPr>
            <p:ph type="body" sz="half" idx="2"/>
          </p:nvPr>
        </p:nvSpPr>
        <p:spPr>
          <a:xfrm>
            <a:off x="630241"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0B8E72-8F55-4845-B6D5-E02C73D3472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A0E689F-BC5E-40F7-AC33-DA25738940F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32998314-FDC1-4C6C-BBE1-88579BF6DB95}"/>
              </a:ext>
            </a:extLst>
          </p:cNvPr>
          <p:cNvSpPr>
            <a:spLocks noGrp="1"/>
          </p:cNvSpPr>
          <p:nvPr>
            <p:ph type="sldNum" sz="quarter" idx="12"/>
          </p:nvPr>
        </p:nvSpPr>
        <p:spPr/>
        <p:txBody>
          <a:bodyPr/>
          <a:lstStyle>
            <a:lvl1pPr>
              <a:defRPr/>
            </a:lvl1pPr>
          </a:lstStyle>
          <a:p>
            <a:fld id="{F2791F9A-79F9-4A37-B52F-0D38ECA4C6AD}" type="slidenum">
              <a:rPr lang="en-US" altLang="en-US"/>
              <a:pPr/>
              <a:t>‹#›</a:t>
            </a:fld>
            <a:endParaRPr lang="en-US" altLang="en-US"/>
          </a:p>
        </p:txBody>
      </p:sp>
    </p:spTree>
    <p:extLst>
      <p:ext uri="{BB962C8B-B14F-4D97-AF65-F5344CB8AC3E}">
        <p14:creationId xmlns:p14="http://schemas.microsoft.com/office/powerpoint/2010/main" val="6624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2" name="Rectangle 6">
            <a:extLst>
              <a:ext uri="{FF2B5EF4-FFF2-40B4-BE49-F238E27FC236}">
                <a16:creationId xmlns:a16="http://schemas.microsoft.com/office/drawing/2014/main" id="{5DD98A8F-D50C-4EFE-8AD9-4612FBB305B2}"/>
              </a:ext>
            </a:extLst>
          </p:cNvPr>
          <p:cNvSpPr>
            <a:spLocks noGrp="1" noChangeArrowheads="1"/>
          </p:cNvSpPr>
          <p:nvPr>
            <p:ph type="title"/>
          </p:nvPr>
        </p:nvSpPr>
        <p:spPr bwMode="auto">
          <a:xfrm>
            <a:off x="495300" y="152406"/>
            <a:ext cx="8153400"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03" name="Rectangle 7">
            <a:extLst>
              <a:ext uri="{FF2B5EF4-FFF2-40B4-BE49-F238E27FC236}">
                <a16:creationId xmlns:a16="http://schemas.microsoft.com/office/drawing/2014/main" id="{099A2024-5148-43E9-A39A-AB5D54A9F1C1}"/>
              </a:ext>
            </a:extLst>
          </p:cNvPr>
          <p:cNvSpPr>
            <a:spLocks noGrp="1" noChangeArrowheads="1"/>
          </p:cNvSpPr>
          <p:nvPr>
            <p:ph type="body" idx="1"/>
          </p:nvPr>
        </p:nvSpPr>
        <p:spPr bwMode="auto">
          <a:xfrm>
            <a:off x="533400" y="1066800"/>
            <a:ext cx="8229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4" name="Rectangle 8">
            <a:extLst>
              <a:ext uri="{FF2B5EF4-FFF2-40B4-BE49-F238E27FC236}">
                <a16:creationId xmlns:a16="http://schemas.microsoft.com/office/drawing/2014/main" id="{6EBF12E4-6D97-4125-BDDF-2D1F37292943}"/>
              </a:ext>
            </a:extLst>
          </p:cNvPr>
          <p:cNvSpPr>
            <a:spLocks noGrp="1" noChangeArrowheads="1"/>
          </p:cNvSpPr>
          <p:nvPr>
            <p:ph type="dt" sz="half" idx="2"/>
          </p:nvPr>
        </p:nvSpPr>
        <p:spPr bwMode="auto">
          <a:xfrm>
            <a:off x="533400" y="62484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000"/>
            </a:lvl1pPr>
          </a:lstStyle>
          <a:p>
            <a:endParaRPr lang="en-US" altLang="en-US"/>
          </a:p>
        </p:txBody>
      </p:sp>
      <p:sp>
        <p:nvSpPr>
          <p:cNvPr id="4105" name="Rectangle 9">
            <a:extLst>
              <a:ext uri="{FF2B5EF4-FFF2-40B4-BE49-F238E27FC236}">
                <a16:creationId xmlns:a16="http://schemas.microsoft.com/office/drawing/2014/main" id="{CDB9F9F3-FF96-4B47-872C-BD22765BF49F}"/>
              </a:ext>
            </a:extLst>
          </p:cNvPr>
          <p:cNvSpPr>
            <a:spLocks noGrp="1" noChangeArrowheads="1"/>
          </p:cNvSpPr>
          <p:nvPr>
            <p:ph type="ftr" sz="quarter" idx="3"/>
          </p:nvPr>
        </p:nvSpPr>
        <p:spPr bwMode="auto">
          <a:xfrm>
            <a:off x="32385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000"/>
            </a:lvl1pPr>
          </a:lstStyle>
          <a:p>
            <a:endParaRPr lang="en-US" altLang="en-US"/>
          </a:p>
        </p:txBody>
      </p:sp>
      <p:sp>
        <p:nvSpPr>
          <p:cNvPr id="4106" name="Rectangle 10">
            <a:extLst>
              <a:ext uri="{FF2B5EF4-FFF2-40B4-BE49-F238E27FC236}">
                <a16:creationId xmlns:a16="http://schemas.microsoft.com/office/drawing/2014/main" id="{69F9717B-A615-4F25-B045-3DCD3FE72ABE}"/>
              </a:ext>
            </a:extLst>
          </p:cNvPr>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vl1pPr>
          </a:lstStyle>
          <a:p>
            <a:fld id="{0CD89258-777D-4D22-A3FC-6C42EEB33145}" type="slidenum">
              <a:rPr lang="en-US" altLang="en-US"/>
              <a:pPr/>
              <a:t>‹#›</a:t>
            </a:fld>
            <a:endParaRPr lang="en-US" altLang="en-US"/>
          </a:p>
        </p:txBody>
      </p:sp>
      <p:sp>
        <p:nvSpPr>
          <p:cNvPr id="4107" name="Line 11">
            <a:extLst>
              <a:ext uri="{FF2B5EF4-FFF2-40B4-BE49-F238E27FC236}">
                <a16:creationId xmlns:a16="http://schemas.microsoft.com/office/drawing/2014/main" id="{30C9F815-7DD9-4B70-8CF9-F9874C6C46E9}"/>
              </a:ext>
            </a:extLst>
          </p:cNvPr>
          <p:cNvSpPr>
            <a:spLocks noChangeShapeType="1"/>
          </p:cNvSpPr>
          <p:nvPr userDrawn="1"/>
        </p:nvSpPr>
        <p:spPr bwMode="auto">
          <a:xfrm>
            <a:off x="457200" y="914400"/>
            <a:ext cx="8153400" cy="0"/>
          </a:xfrm>
          <a:prstGeom prst="line">
            <a:avLst/>
          </a:prstGeom>
          <a:noFill/>
          <a:ln w="635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8" name="Rectangle 12">
            <a:extLst>
              <a:ext uri="{FF2B5EF4-FFF2-40B4-BE49-F238E27FC236}">
                <a16:creationId xmlns:a16="http://schemas.microsoft.com/office/drawing/2014/main" id="{5D132C3E-8CC0-4E14-8578-1735039BC5B2}"/>
              </a:ext>
            </a:extLst>
          </p:cNvPr>
          <p:cNvSpPr>
            <a:spLocks noChangeArrowheads="1"/>
          </p:cNvSpPr>
          <p:nvPr/>
        </p:nvSpPr>
        <p:spPr bwMode="auto">
          <a:xfrm>
            <a:off x="536578" y="6696075"/>
            <a:ext cx="20542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endParaRPr lang="en-US" altLang="en-US" sz="1000"/>
          </a:p>
        </p:txBody>
      </p:sp>
      <p:sp>
        <p:nvSpPr>
          <p:cNvPr id="4109" name="Rectangle 13">
            <a:extLst>
              <a:ext uri="{FF2B5EF4-FFF2-40B4-BE49-F238E27FC236}">
                <a16:creationId xmlns:a16="http://schemas.microsoft.com/office/drawing/2014/main" id="{3F6E21D4-6453-4C88-8D87-518839782868}"/>
              </a:ext>
            </a:extLst>
          </p:cNvPr>
          <p:cNvSpPr>
            <a:spLocks noChangeArrowheads="1"/>
          </p:cNvSpPr>
          <p:nvPr/>
        </p:nvSpPr>
        <p:spPr bwMode="auto">
          <a:xfrm>
            <a:off x="3127378" y="6696075"/>
            <a:ext cx="28876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endParaRPr lang="en-US" altLang="en-US" sz="1000"/>
          </a:p>
        </p:txBody>
      </p:sp>
      <p:sp>
        <p:nvSpPr>
          <p:cNvPr id="4110" name="Rectangle 14">
            <a:extLst>
              <a:ext uri="{FF2B5EF4-FFF2-40B4-BE49-F238E27FC236}">
                <a16:creationId xmlns:a16="http://schemas.microsoft.com/office/drawing/2014/main" id="{BCC1583E-ACE7-409C-BCA3-F8582CE45C61}"/>
              </a:ext>
            </a:extLst>
          </p:cNvPr>
          <p:cNvSpPr>
            <a:spLocks noChangeArrowheads="1"/>
          </p:cNvSpPr>
          <p:nvPr userDrawn="1"/>
        </p:nvSpPr>
        <p:spPr bwMode="auto">
          <a:xfrm>
            <a:off x="6256338" y="6705600"/>
            <a:ext cx="2582862"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eaLnBrk="1" hangingPunct="1"/>
            <a:endParaRPr lang="en-US" altLang="en-US" sz="1000"/>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lnSpc>
          <a:spcPct val="80000"/>
        </a:lnSpc>
        <a:spcBef>
          <a:spcPct val="0"/>
        </a:spcBef>
        <a:spcAft>
          <a:spcPct val="0"/>
        </a:spcAft>
        <a:defRPr sz="4400" kern="1200">
          <a:solidFill>
            <a:schemeClr val="tx2"/>
          </a:solidFill>
          <a:latin typeface="+mj-lt"/>
          <a:ea typeface="+mj-ea"/>
          <a:cs typeface="+mj-cs"/>
        </a:defRPr>
      </a:lvl1pPr>
      <a:lvl2pPr algn="l" rtl="0" fontAlgn="base">
        <a:lnSpc>
          <a:spcPct val="80000"/>
        </a:lnSpc>
        <a:spcBef>
          <a:spcPct val="0"/>
        </a:spcBef>
        <a:spcAft>
          <a:spcPct val="0"/>
        </a:spcAft>
        <a:defRPr sz="4400">
          <a:solidFill>
            <a:schemeClr val="tx2"/>
          </a:solidFill>
          <a:latin typeface="Times New Roman" panose="02020603050405020304" pitchFamily="18" charset="0"/>
        </a:defRPr>
      </a:lvl2pPr>
      <a:lvl3pPr algn="l" rtl="0" fontAlgn="base">
        <a:lnSpc>
          <a:spcPct val="80000"/>
        </a:lnSpc>
        <a:spcBef>
          <a:spcPct val="0"/>
        </a:spcBef>
        <a:spcAft>
          <a:spcPct val="0"/>
        </a:spcAft>
        <a:defRPr sz="4400">
          <a:solidFill>
            <a:schemeClr val="tx2"/>
          </a:solidFill>
          <a:latin typeface="Times New Roman" panose="02020603050405020304" pitchFamily="18" charset="0"/>
        </a:defRPr>
      </a:lvl3pPr>
      <a:lvl4pPr algn="l" rtl="0" fontAlgn="base">
        <a:lnSpc>
          <a:spcPct val="80000"/>
        </a:lnSpc>
        <a:spcBef>
          <a:spcPct val="0"/>
        </a:spcBef>
        <a:spcAft>
          <a:spcPct val="0"/>
        </a:spcAft>
        <a:defRPr sz="4400">
          <a:solidFill>
            <a:schemeClr val="tx2"/>
          </a:solidFill>
          <a:latin typeface="Times New Roman" panose="02020603050405020304" pitchFamily="18" charset="0"/>
        </a:defRPr>
      </a:lvl4pPr>
      <a:lvl5pPr algn="l" rtl="0" fontAlgn="base">
        <a:lnSpc>
          <a:spcPct val="80000"/>
        </a:lnSpc>
        <a:spcBef>
          <a:spcPct val="0"/>
        </a:spcBef>
        <a:spcAft>
          <a:spcPct val="0"/>
        </a:spcAft>
        <a:defRPr sz="4400">
          <a:solidFill>
            <a:schemeClr val="tx2"/>
          </a:solidFill>
          <a:latin typeface="Times New Roman" panose="02020603050405020304" pitchFamily="18" charset="0"/>
        </a:defRPr>
      </a:lvl5pPr>
      <a:lvl6pPr marL="457200" algn="l" rtl="0" fontAlgn="base">
        <a:lnSpc>
          <a:spcPct val="80000"/>
        </a:lnSpc>
        <a:spcBef>
          <a:spcPct val="0"/>
        </a:spcBef>
        <a:spcAft>
          <a:spcPct val="0"/>
        </a:spcAft>
        <a:defRPr sz="4400">
          <a:solidFill>
            <a:schemeClr val="tx2"/>
          </a:solidFill>
          <a:latin typeface="Times New Roman" panose="02020603050405020304" pitchFamily="18" charset="0"/>
        </a:defRPr>
      </a:lvl6pPr>
      <a:lvl7pPr marL="914400" algn="l" rtl="0" fontAlgn="base">
        <a:lnSpc>
          <a:spcPct val="80000"/>
        </a:lnSpc>
        <a:spcBef>
          <a:spcPct val="0"/>
        </a:spcBef>
        <a:spcAft>
          <a:spcPct val="0"/>
        </a:spcAft>
        <a:defRPr sz="4400">
          <a:solidFill>
            <a:schemeClr val="tx2"/>
          </a:solidFill>
          <a:latin typeface="Times New Roman" panose="02020603050405020304" pitchFamily="18" charset="0"/>
        </a:defRPr>
      </a:lvl7pPr>
      <a:lvl8pPr marL="1371600" algn="l" rtl="0" fontAlgn="base">
        <a:lnSpc>
          <a:spcPct val="80000"/>
        </a:lnSpc>
        <a:spcBef>
          <a:spcPct val="0"/>
        </a:spcBef>
        <a:spcAft>
          <a:spcPct val="0"/>
        </a:spcAft>
        <a:defRPr sz="4400">
          <a:solidFill>
            <a:schemeClr val="tx2"/>
          </a:solidFill>
          <a:latin typeface="Times New Roman" panose="02020603050405020304" pitchFamily="18" charset="0"/>
        </a:defRPr>
      </a:lvl8pPr>
      <a:lvl9pPr marL="1828800" algn="l" rtl="0" fontAlgn="base">
        <a:lnSpc>
          <a:spcPct val="80000"/>
        </a:lnSpc>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lr>
          <a:schemeClr val="accent2"/>
        </a:buClr>
        <a:buSzPct val="75000"/>
        <a:buFont typeface="Wingdings" panose="05000000000000000000" pitchFamily="2" charset="2"/>
        <a:buChar char="n"/>
        <a:defRPr sz="31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anose="05000000000000000000" pitchFamily="2" charset="2"/>
        <a:buChar char="n"/>
        <a:defRPr sz="26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8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B24FDD6-1CC8-4FF9-BBC6-8418AEE44AA6}"/>
              </a:ext>
            </a:extLst>
          </p:cNvPr>
          <p:cNvSpPr>
            <a:spLocks noGrp="1" noChangeArrowheads="1"/>
          </p:cNvSpPr>
          <p:nvPr>
            <p:ph type="title" idx="4294967295"/>
          </p:nvPr>
        </p:nvSpPr>
        <p:spPr>
          <a:effectLst>
            <a:outerShdw dist="29783" dir="3885598" algn="ctr" rotWithShape="0">
              <a:schemeClr val="tx1">
                <a:alpha val="74997"/>
              </a:schemeClr>
            </a:outerShdw>
          </a:effectLst>
        </p:spPr>
        <p:txBody>
          <a:bodyPr/>
          <a:lstStyle/>
          <a:p>
            <a:endParaRPr lang="en-US" altLang="en-US">
              <a:ea typeface="MS PGothic" panose="020B0600070205080204" pitchFamily="34" charset="-128"/>
            </a:endParaRPr>
          </a:p>
        </p:txBody>
      </p:sp>
      <p:sp>
        <p:nvSpPr>
          <p:cNvPr id="15362" name="Rectangle 3">
            <a:extLst>
              <a:ext uri="{FF2B5EF4-FFF2-40B4-BE49-F238E27FC236}">
                <a16:creationId xmlns:a16="http://schemas.microsoft.com/office/drawing/2014/main" id="{6FE3511A-05CB-4DAB-9137-87282B172EB4}"/>
              </a:ext>
            </a:extLst>
          </p:cNvPr>
          <p:cNvSpPr>
            <a:spLocks noGrp="1" noChangeArrowheads="1"/>
          </p:cNvSpPr>
          <p:nvPr>
            <p:ph type="body" idx="4294967295"/>
          </p:nvPr>
        </p:nvSpPr>
        <p:spPr/>
        <p:txBody>
          <a:bodyPr/>
          <a:lstStyle/>
          <a:p>
            <a:endParaRPr lang="en-US" altLang="en-US">
              <a:ea typeface="MS PGothic" panose="020B0600070205080204" pitchFamily="34" charset="-128"/>
            </a:endParaRPr>
          </a:p>
        </p:txBody>
      </p:sp>
      <p:pic>
        <p:nvPicPr>
          <p:cNvPr id="16388" name="Picture 4" descr="photo">
            <a:extLst>
              <a:ext uri="{FF2B5EF4-FFF2-40B4-BE49-F238E27FC236}">
                <a16:creationId xmlns:a16="http://schemas.microsoft.com/office/drawing/2014/main" id="{0F5C9E6A-9781-4DC2-AB46-17D38E2C9837}"/>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2704"/>
            <a:ext cx="9121379" cy="530180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389" name="Rectangle 5">
            <a:extLst>
              <a:ext uri="{FF2B5EF4-FFF2-40B4-BE49-F238E27FC236}">
                <a16:creationId xmlns:a16="http://schemas.microsoft.com/office/drawing/2014/main" id="{C63B5325-CA59-451D-B8F3-E086E19A274B}"/>
              </a:ext>
            </a:extLst>
          </p:cNvPr>
          <p:cNvSpPr>
            <a:spLocks noChangeArrowheads="1"/>
          </p:cNvSpPr>
          <p:nvPr/>
        </p:nvSpPr>
        <p:spPr bwMode="auto">
          <a:xfrm>
            <a:off x="125328" y="832705"/>
            <a:ext cx="3591543" cy="233735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1795">
              <a:latin typeface="Garamond" panose="02020404030301010803" pitchFamily="18" charset="0"/>
            </a:endParaRPr>
          </a:p>
        </p:txBody>
      </p:sp>
      <p:sp>
        <p:nvSpPr>
          <p:cNvPr id="16390" name="Rectangle 6">
            <a:extLst>
              <a:ext uri="{FF2B5EF4-FFF2-40B4-BE49-F238E27FC236}">
                <a16:creationId xmlns:a16="http://schemas.microsoft.com/office/drawing/2014/main" id="{ABC1ABB5-043A-4AD9-8470-485ADF8BC463}"/>
              </a:ext>
            </a:extLst>
          </p:cNvPr>
          <p:cNvSpPr>
            <a:spLocks noChangeArrowheads="1"/>
          </p:cNvSpPr>
          <p:nvPr/>
        </p:nvSpPr>
        <p:spPr bwMode="auto">
          <a:xfrm>
            <a:off x="3294836" y="971550"/>
            <a:ext cx="969146" cy="151440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1795">
              <a:latin typeface="Garamond" panose="02020404030301010803" pitchFamily="18" charset="0"/>
            </a:endParaRPr>
          </a:p>
        </p:txBody>
      </p:sp>
      <p:sp>
        <p:nvSpPr>
          <p:cNvPr id="16391" name="Rectangle 7">
            <a:extLst>
              <a:ext uri="{FF2B5EF4-FFF2-40B4-BE49-F238E27FC236}">
                <a16:creationId xmlns:a16="http://schemas.microsoft.com/office/drawing/2014/main" id="{695C049D-D46D-4CEF-8171-9438201939E9}"/>
              </a:ext>
            </a:extLst>
          </p:cNvPr>
          <p:cNvSpPr>
            <a:spLocks noChangeArrowheads="1"/>
          </p:cNvSpPr>
          <p:nvPr/>
        </p:nvSpPr>
        <p:spPr bwMode="auto">
          <a:xfrm>
            <a:off x="4178782" y="869158"/>
            <a:ext cx="684104" cy="85512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1795">
              <a:latin typeface="Garamond" panose="02020404030301010803" pitchFamily="18" charset="0"/>
            </a:endParaRPr>
          </a:p>
        </p:txBody>
      </p:sp>
      <p:sp>
        <p:nvSpPr>
          <p:cNvPr id="16392" name="WordArt 8">
            <a:extLst>
              <a:ext uri="{FF2B5EF4-FFF2-40B4-BE49-F238E27FC236}">
                <a16:creationId xmlns:a16="http://schemas.microsoft.com/office/drawing/2014/main" id="{FBA9F2FC-D7CC-49AD-AB5A-D98AAA7631E3}"/>
              </a:ext>
            </a:extLst>
          </p:cNvPr>
          <p:cNvSpPr>
            <a:spLocks noChangeArrowheads="1" noChangeShapeType="1" noTextEdit="1"/>
          </p:cNvSpPr>
          <p:nvPr/>
        </p:nvSpPr>
        <p:spPr bwMode="auto">
          <a:xfrm>
            <a:off x="562372" y="971551"/>
            <a:ext cx="3990603" cy="3648551"/>
          </a:xfrm>
          <a:prstGeom prst="rect">
            <a:avLst/>
          </a:prstGeom>
        </p:spPr>
        <p:txBody>
          <a:bodyPr wrap="none" fromWordArt="1">
            <a:prstTxWarp prst="textSlantUp">
              <a:avLst>
                <a:gd name="adj" fmla="val 71431"/>
              </a:avLst>
            </a:prstTxWarp>
          </a:bodyPr>
          <a:lstStyle/>
          <a:p>
            <a:pPr algn="ctr"/>
            <a:r>
              <a:rPr lang="en-US" sz="2693" kern="10" dirty="0">
                <a:ln w="9525">
                  <a:solidFill>
                    <a:srgbClr val="000000"/>
                  </a:solidFill>
                  <a:round/>
                  <a:headEnd/>
                  <a:tailEnd/>
                </a:ln>
                <a:solidFill>
                  <a:srgbClr val="008000"/>
                </a:solidFill>
                <a:latin typeface="Arial Black" panose="020B0A04020102020204" pitchFamily="34" charset="0"/>
              </a:rPr>
              <a:t>Growing As Children of Light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2FCE63A-6BA0-461A-A23E-66C2FADFFFE3}"/>
              </a:ext>
            </a:extLst>
          </p:cNvPr>
          <p:cNvSpPr>
            <a:spLocks noGrp="1" noChangeArrowheads="1"/>
          </p:cNvSpPr>
          <p:nvPr>
            <p:ph type="title" idx="4294967295"/>
          </p:nvPr>
        </p:nvSpPr>
        <p:spPr/>
        <p:txBody>
          <a:bodyPr anchor="ctr"/>
          <a:lstStyle/>
          <a:p>
            <a:pPr algn="ctr"/>
            <a:r>
              <a:rPr lang="en-US" altLang="en-US" b="1">
                <a:effectLst>
                  <a:outerShdw blurRad="38100" dist="38100" dir="2700000" algn="tl">
                    <a:srgbClr val="666633"/>
                  </a:outerShdw>
                </a:effectLst>
              </a:rPr>
              <a:t>With All Diligence!</a:t>
            </a:r>
          </a:p>
        </p:txBody>
      </p:sp>
      <p:sp>
        <p:nvSpPr>
          <p:cNvPr id="15363" name="Rectangle 3">
            <a:extLst>
              <a:ext uri="{FF2B5EF4-FFF2-40B4-BE49-F238E27FC236}">
                <a16:creationId xmlns:a16="http://schemas.microsoft.com/office/drawing/2014/main" id="{8BF6615E-9659-4D27-831C-CC2B54CB0803}"/>
              </a:ext>
            </a:extLst>
          </p:cNvPr>
          <p:cNvSpPr>
            <a:spLocks noGrp="1" noChangeArrowheads="1"/>
          </p:cNvSpPr>
          <p:nvPr>
            <p:ph type="body" idx="4294967295"/>
          </p:nvPr>
        </p:nvSpPr>
        <p:spPr>
          <a:xfrm>
            <a:off x="495300" y="990600"/>
            <a:ext cx="8229600" cy="5105400"/>
          </a:xfrm>
        </p:spPr>
        <p:txBody>
          <a:bodyPr/>
          <a:lstStyle/>
          <a:p>
            <a:r>
              <a:rPr lang="en-US" altLang="en-US" sz="3200" dirty="0">
                <a:solidFill>
                  <a:schemeClr val="hlink"/>
                </a:solidFill>
                <a:effectLst>
                  <a:outerShdw blurRad="38100" dist="38100" dir="2700000" algn="tl">
                    <a:srgbClr val="FFFFFF"/>
                  </a:outerShdw>
                </a:effectLst>
                <a:latin typeface="Times New Roman" panose="02020603050405020304" pitchFamily="18" charset="0"/>
              </a:rPr>
              <a:t>2 Peter 1:5</a:t>
            </a:r>
          </a:p>
          <a:p>
            <a:r>
              <a:rPr lang="en-US" altLang="en-US" sz="3200" dirty="0">
                <a:latin typeface="Times New Roman" panose="02020603050405020304" pitchFamily="18" charset="0"/>
              </a:rPr>
              <a:t>It means "earnestness, zeal, sometimes with haste"</a:t>
            </a:r>
          </a:p>
          <a:p>
            <a:r>
              <a:rPr lang="en-US" altLang="en-US" sz="3200" dirty="0">
                <a:latin typeface="Times New Roman" panose="02020603050405020304" pitchFamily="18" charset="0"/>
              </a:rPr>
              <a:t>We do not "accidentally" or "naturally" develop these graces!</a:t>
            </a:r>
          </a:p>
          <a:p>
            <a:r>
              <a:rPr lang="en-US" altLang="en-US" sz="3200" dirty="0">
                <a:latin typeface="Times New Roman" panose="02020603050405020304" pitchFamily="18" charset="0"/>
              </a:rPr>
              <a:t>Effort and effectiveness</a:t>
            </a:r>
          </a:p>
          <a:p>
            <a:r>
              <a:rPr lang="en-US" altLang="en-US" sz="3200" dirty="0">
                <a:latin typeface="Times New Roman" panose="02020603050405020304" pitchFamily="18" charset="0"/>
              </a:rPr>
              <a:t>“We may have been Christians for a number of years; but unless we ‘add’ to our faith these Christ-like qualities with all  ‘</a:t>
            </a:r>
            <a:r>
              <a:rPr lang="en-US" altLang="en-US" sz="3200" dirty="0">
                <a:solidFill>
                  <a:schemeClr val="hlink"/>
                </a:solidFill>
                <a:latin typeface="Times New Roman" panose="02020603050405020304" pitchFamily="18" charset="0"/>
              </a:rPr>
              <a:t>diligence’</a:t>
            </a:r>
            <a:r>
              <a:rPr lang="en-US" altLang="en-US" sz="3200" dirty="0">
                <a:latin typeface="Times New Roman" panose="02020603050405020304" pitchFamily="18" charset="0"/>
              </a:rPr>
              <a:t>, </a:t>
            </a:r>
            <a:r>
              <a:rPr lang="en-US" altLang="en-US" sz="3200" u="sng" dirty="0">
                <a:latin typeface="Times New Roman" panose="02020603050405020304" pitchFamily="18" charset="0"/>
              </a:rPr>
              <a:t>we are simply repeating the first year over and over again</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J.Kerns</a:t>
            </a:r>
            <a:r>
              <a:rPr lang="en-US" altLang="en-US" sz="3200" dirty="0">
                <a:latin typeface="Times New Roman" panose="02020603050405020304" pitchFamily="18" charset="0"/>
              </a:rPr>
              <a:t>)</a:t>
            </a:r>
            <a:endParaRPr lang="en-US" altLang="en-US" sz="3200" dirty="0">
              <a:effectLst>
                <a:outerShdw blurRad="38100" dist="38100" dir="2700000" algn="tl">
                  <a:srgbClr val="666633"/>
                </a:outerShdw>
              </a:effectLst>
            </a:endParaRPr>
          </a:p>
          <a:p>
            <a:endParaRPr lang="en-US" altLang="en-US" sz="3200" dirty="0">
              <a:effectLst>
                <a:outerShdw blurRad="38100" dist="38100" dir="2700000" algn="tl">
                  <a:srgbClr val="666633"/>
                </a:outerShdw>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4D5BBF6-4475-4759-B437-6C28EB24D94A}"/>
              </a:ext>
            </a:extLst>
          </p:cNvPr>
          <p:cNvSpPr>
            <a:spLocks noGrp="1" noChangeArrowheads="1"/>
          </p:cNvSpPr>
          <p:nvPr>
            <p:ph type="title"/>
          </p:nvPr>
        </p:nvSpPr>
        <p:spPr/>
        <p:txBody>
          <a:bodyPr/>
          <a:lstStyle/>
          <a:p>
            <a:r>
              <a:rPr lang="en-US" altLang="en-US"/>
              <a:t>Introduction</a:t>
            </a:r>
          </a:p>
        </p:txBody>
      </p:sp>
      <p:sp>
        <p:nvSpPr>
          <p:cNvPr id="6147" name="Rectangle 3">
            <a:extLst>
              <a:ext uri="{FF2B5EF4-FFF2-40B4-BE49-F238E27FC236}">
                <a16:creationId xmlns:a16="http://schemas.microsoft.com/office/drawing/2014/main" id="{914A6B60-4214-4F32-A74E-212854056DFA}"/>
              </a:ext>
            </a:extLst>
          </p:cNvPr>
          <p:cNvSpPr>
            <a:spLocks noGrp="1" noChangeArrowheads="1"/>
          </p:cNvSpPr>
          <p:nvPr>
            <p:ph type="body" idx="1"/>
          </p:nvPr>
        </p:nvSpPr>
        <p:spPr/>
        <p:txBody>
          <a:bodyPr/>
          <a:lstStyle/>
          <a:p>
            <a:pPr>
              <a:lnSpc>
                <a:spcPct val="90000"/>
              </a:lnSpc>
            </a:pPr>
            <a:r>
              <a:rPr lang="en-US" altLang="en-US" sz="2800" dirty="0"/>
              <a:t>From the beginning, God planned that man would labor and work (Genesis 2:15).  </a:t>
            </a:r>
          </a:p>
          <a:p>
            <a:pPr>
              <a:lnSpc>
                <a:spcPct val="90000"/>
              </a:lnSpc>
            </a:pPr>
            <a:r>
              <a:rPr lang="en-US" altLang="en-US" sz="2800" dirty="0"/>
              <a:t>The attitude one brings to their work is defined in two polarizing terms – diligence or laziness.   </a:t>
            </a:r>
          </a:p>
          <a:p>
            <a:pPr>
              <a:lnSpc>
                <a:spcPct val="90000"/>
              </a:lnSpc>
            </a:pPr>
            <a:r>
              <a:rPr lang="en-US" altLang="en-US" sz="2800" dirty="0"/>
              <a:t>In Matthew 25:25, the lazy servant is condemned as wicked with his talents given to the servant who had been diligent.  </a:t>
            </a:r>
          </a:p>
          <a:p>
            <a:pPr>
              <a:lnSpc>
                <a:spcPct val="90000"/>
              </a:lnSpc>
            </a:pPr>
            <a:r>
              <a:rPr lang="en-US" altLang="en-US" sz="2800" dirty="0"/>
              <a:t>In contrasting these two ideas, one can observe the fruits and consequences of both.  </a:t>
            </a:r>
          </a:p>
          <a:p>
            <a:pPr>
              <a:lnSpc>
                <a:spcPct val="90000"/>
              </a:lnSpc>
            </a:pPr>
            <a:r>
              <a:rPr lang="en-US" altLang="en-US" sz="2800" dirty="0"/>
              <a:t>There are many things that the                      Christian must apply diligence                            to their godly life.</a:t>
            </a:r>
          </a:p>
        </p:txBody>
      </p:sp>
      <p:pic>
        <p:nvPicPr>
          <p:cNvPr id="6148" name="Picture 4">
            <a:extLst>
              <a:ext uri="{FF2B5EF4-FFF2-40B4-BE49-F238E27FC236}">
                <a16:creationId xmlns:a16="http://schemas.microsoft.com/office/drawing/2014/main" id="{11A22DAB-3EF2-46FA-AADF-5A844999E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750167"/>
            <a:ext cx="3124200" cy="21078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2000"/>
                                        <p:tgtEl>
                                          <p:spTgt spid="6147">
                                            <p:txEl>
                                              <p:pRg st="0" end="0"/>
                                            </p:txEl>
                                          </p:spTgt>
                                        </p:tgtEl>
                                      </p:cBhvr>
                                    </p:animEffect>
                                    <p:anim calcmode="lin" valueType="num">
                                      <p:cBhvr>
                                        <p:cTn id="8" dur="2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6147">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2000"/>
                            </p:stCondLst>
                            <p:childTnLst>
                              <p:par>
                                <p:cTn id="11" presetID="42" presetClass="entr" presetSubtype="0" fill="hold" grpId="0" nodeType="after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Effect transition="in" filter="fade">
                                      <p:cBhvr>
                                        <p:cTn id="13" dur="2000"/>
                                        <p:tgtEl>
                                          <p:spTgt spid="6147">
                                            <p:txEl>
                                              <p:pRg st="1" end="1"/>
                                            </p:txEl>
                                          </p:spTgt>
                                        </p:tgtEl>
                                      </p:cBhvr>
                                    </p:animEffect>
                                    <p:anim calcmode="lin" valueType="num">
                                      <p:cBhvr>
                                        <p:cTn id="14" dur="2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15" dur="2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4000"/>
                            </p:stCondLst>
                            <p:childTnLst>
                              <p:par>
                                <p:cTn id="17" presetID="42" presetClass="entr" presetSubtype="0" fill="hold" grpId="0" nodeType="after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Effect transition="in" filter="fade">
                                      <p:cBhvr>
                                        <p:cTn id="19" dur="2000"/>
                                        <p:tgtEl>
                                          <p:spTgt spid="6147">
                                            <p:txEl>
                                              <p:pRg st="2" end="2"/>
                                            </p:txEl>
                                          </p:spTgt>
                                        </p:tgtEl>
                                      </p:cBhvr>
                                    </p:animEffect>
                                    <p:anim calcmode="lin" valueType="num">
                                      <p:cBhvr>
                                        <p:cTn id="20" dur="2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21" dur="2000" fill="hold"/>
                                        <p:tgtEl>
                                          <p:spTgt spid="6147">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6000"/>
                            </p:stCondLst>
                            <p:childTnLst>
                              <p:par>
                                <p:cTn id="23" presetID="42" presetClass="entr" presetSubtype="0" fill="hold" grpId="0" nodeType="after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Effect transition="in" filter="fade">
                                      <p:cBhvr>
                                        <p:cTn id="25" dur="2000"/>
                                        <p:tgtEl>
                                          <p:spTgt spid="6147">
                                            <p:txEl>
                                              <p:pRg st="3" end="3"/>
                                            </p:txEl>
                                          </p:spTgt>
                                        </p:tgtEl>
                                      </p:cBhvr>
                                    </p:animEffect>
                                    <p:anim calcmode="lin" valueType="num">
                                      <p:cBhvr>
                                        <p:cTn id="26" dur="2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7" dur="2000" fill="hold"/>
                                        <p:tgtEl>
                                          <p:spTgt spid="6147">
                                            <p:txEl>
                                              <p:pRg st="3" end="3"/>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8000"/>
                            </p:stCondLst>
                            <p:childTnLst>
                              <p:par>
                                <p:cTn id="29" presetID="42" presetClass="entr" presetSubtype="0" fill="hold" grpId="0" nodeType="afterEffect">
                                  <p:stCondLst>
                                    <p:cond delay="0"/>
                                  </p:stCondLst>
                                  <p:childTnLst>
                                    <p:set>
                                      <p:cBhvr>
                                        <p:cTn id="30" dur="1" fill="hold">
                                          <p:stCondLst>
                                            <p:cond delay="0"/>
                                          </p:stCondLst>
                                        </p:cTn>
                                        <p:tgtEl>
                                          <p:spTgt spid="6147">
                                            <p:txEl>
                                              <p:pRg st="4" end="4"/>
                                            </p:txEl>
                                          </p:spTgt>
                                        </p:tgtEl>
                                        <p:attrNameLst>
                                          <p:attrName>style.visibility</p:attrName>
                                        </p:attrNameLst>
                                      </p:cBhvr>
                                      <p:to>
                                        <p:strVal val="visible"/>
                                      </p:to>
                                    </p:set>
                                    <p:animEffect transition="in" filter="fade">
                                      <p:cBhvr>
                                        <p:cTn id="31" dur="2000"/>
                                        <p:tgtEl>
                                          <p:spTgt spid="6147">
                                            <p:txEl>
                                              <p:pRg st="4" end="4"/>
                                            </p:txEl>
                                          </p:spTgt>
                                        </p:tgtEl>
                                      </p:cBhvr>
                                    </p:animEffect>
                                    <p:anim calcmode="lin" valueType="num">
                                      <p:cBhvr>
                                        <p:cTn id="32" dur="2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33" dur="2000" fill="hold"/>
                                        <p:tgtEl>
                                          <p:spTgt spid="614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a:extLst>
              <a:ext uri="{FF2B5EF4-FFF2-40B4-BE49-F238E27FC236}">
                <a16:creationId xmlns:a16="http://schemas.microsoft.com/office/drawing/2014/main" id="{8C634F67-37B6-4DFA-8CD0-245CFA3CE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8490" y="2241754"/>
            <a:ext cx="1435510" cy="1381679"/>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a:extLst>
              <a:ext uri="{FF2B5EF4-FFF2-40B4-BE49-F238E27FC236}">
                <a16:creationId xmlns:a16="http://schemas.microsoft.com/office/drawing/2014/main" id="{9769D9F2-D74C-4CC2-B3E1-39B9B26F7953}"/>
              </a:ext>
            </a:extLst>
          </p:cNvPr>
          <p:cNvSpPr>
            <a:spLocks noGrp="1" noChangeArrowheads="1"/>
          </p:cNvSpPr>
          <p:nvPr>
            <p:ph type="title"/>
          </p:nvPr>
        </p:nvSpPr>
        <p:spPr/>
        <p:txBody>
          <a:bodyPr/>
          <a:lstStyle/>
          <a:p>
            <a:r>
              <a:rPr lang="en-US" altLang="en-US"/>
              <a:t>Diligence Defined</a:t>
            </a:r>
          </a:p>
        </p:txBody>
      </p:sp>
      <p:pic>
        <p:nvPicPr>
          <p:cNvPr id="7172" name="Picture 4" descr="j0397662">
            <a:extLst>
              <a:ext uri="{FF2B5EF4-FFF2-40B4-BE49-F238E27FC236}">
                <a16:creationId xmlns:a16="http://schemas.microsoft.com/office/drawing/2014/main" id="{235531D2-F493-4EA7-9D98-B12AB52CF3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4331316"/>
            <a:ext cx="1828800" cy="1001713"/>
          </a:xfrm>
          <a:prstGeom prst="rect">
            <a:avLst/>
          </a:prstGeom>
          <a:noFill/>
          <a:extLst>
            <a:ext uri="{909E8E84-426E-40DD-AFC4-6F175D3DCCD1}">
              <a14:hiddenFill xmlns:a14="http://schemas.microsoft.com/office/drawing/2010/main">
                <a:solidFill>
                  <a:srgbClr val="FFFFFF"/>
                </a:solidFill>
              </a14:hiddenFill>
            </a:ext>
          </a:extLst>
        </p:spPr>
      </p:pic>
      <p:sp>
        <p:nvSpPr>
          <p:cNvPr id="7171" name="Rectangle 3">
            <a:extLst>
              <a:ext uri="{FF2B5EF4-FFF2-40B4-BE49-F238E27FC236}">
                <a16:creationId xmlns:a16="http://schemas.microsoft.com/office/drawing/2014/main" id="{29862921-8D30-41DE-937E-A1FDEFA1324E}"/>
              </a:ext>
            </a:extLst>
          </p:cNvPr>
          <p:cNvSpPr>
            <a:spLocks noGrp="1" noChangeArrowheads="1"/>
          </p:cNvSpPr>
          <p:nvPr>
            <p:ph type="body" idx="1"/>
          </p:nvPr>
        </p:nvSpPr>
        <p:spPr>
          <a:xfrm>
            <a:off x="304800" y="1066800"/>
            <a:ext cx="8458200" cy="5674494"/>
          </a:xfrm>
        </p:spPr>
        <p:txBody>
          <a:bodyPr/>
          <a:lstStyle/>
          <a:p>
            <a:pPr>
              <a:lnSpc>
                <a:spcPct val="80000"/>
              </a:lnSpc>
            </a:pPr>
            <a:r>
              <a:rPr lang="en-US" altLang="en-US" sz="2200" dirty="0"/>
              <a:t>Diligence cannot be replaced by any other skill, intelligence, or education.  Diligence can be learned.  </a:t>
            </a:r>
          </a:p>
          <a:p>
            <a:pPr>
              <a:lnSpc>
                <a:spcPct val="80000"/>
              </a:lnSpc>
            </a:pPr>
            <a:r>
              <a:rPr lang="en-US" altLang="en-US" sz="2200" dirty="0"/>
              <a:t>Diligence is defined by the </a:t>
            </a:r>
            <a:r>
              <a:rPr lang="en-US" altLang="en-US" sz="2200" i="1" dirty="0"/>
              <a:t>American Heritage Dictionary</a:t>
            </a:r>
            <a:r>
              <a:rPr lang="en-US" altLang="en-US" sz="2200" dirty="0"/>
              <a:t> as “persistent application to one’s occupation or studies, attentive care, heedfulness.”  </a:t>
            </a:r>
          </a:p>
          <a:p>
            <a:pPr>
              <a:lnSpc>
                <a:spcPct val="80000"/>
              </a:lnSpc>
            </a:pPr>
            <a:r>
              <a:rPr lang="en-US" altLang="en-US" sz="2200" dirty="0"/>
              <a:t>One who is diligent is characterized by perseverance and painstaking effort.  </a:t>
            </a:r>
          </a:p>
          <a:p>
            <a:pPr>
              <a:lnSpc>
                <a:spcPct val="80000"/>
              </a:lnSpc>
            </a:pPr>
            <a:r>
              <a:rPr lang="en-US" altLang="en-US" sz="2200" dirty="0"/>
              <a:t>There are many words associated with diligence such as attention, persistence, meticulousness, thoroughness, conscientiousness, industry, hard work, studiousness, and carefulness.  </a:t>
            </a:r>
          </a:p>
          <a:p>
            <a:pPr>
              <a:lnSpc>
                <a:spcPct val="80000"/>
              </a:lnSpc>
            </a:pPr>
            <a:r>
              <a:rPr lang="en-US" altLang="en-US" sz="2200" dirty="0"/>
              <a:t>Diligence requires effectiveness and efficiency to also be included.  </a:t>
            </a:r>
          </a:p>
          <a:p>
            <a:pPr>
              <a:lnSpc>
                <a:spcPct val="80000"/>
              </a:lnSpc>
            </a:pPr>
            <a:r>
              <a:rPr lang="en-US" altLang="en-US" sz="2200" dirty="0"/>
              <a:t>In other words, it more than just hard work.  </a:t>
            </a:r>
          </a:p>
          <a:p>
            <a:pPr lvl="1">
              <a:lnSpc>
                <a:spcPct val="80000"/>
              </a:lnSpc>
            </a:pPr>
            <a:r>
              <a:rPr lang="en-US" altLang="en-US" sz="2000" dirty="0"/>
              <a:t>One can cut down a tree with a hammer, but a saw is used by one who is being diligent.  </a:t>
            </a:r>
          </a:p>
          <a:p>
            <a:pPr lvl="1">
              <a:lnSpc>
                <a:spcPct val="80000"/>
              </a:lnSpc>
            </a:pPr>
            <a:r>
              <a:rPr lang="en-US" altLang="en-US" sz="2000" dirty="0"/>
              <a:t>Diligence is a precious possession to the child of God’s character.  </a:t>
            </a:r>
          </a:p>
          <a:p>
            <a:pPr lvl="1">
              <a:lnSpc>
                <a:spcPct val="80000"/>
              </a:lnSpc>
            </a:pPr>
            <a:r>
              <a:rPr lang="en-US" altLang="en-US" sz="2000" dirty="0"/>
              <a:t>It is the hour one puts in before the rest of the group shows up.  </a:t>
            </a:r>
          </a:p>
          <a:p>
            <a:pPr lvl="1">
              <a:lnSpc>
                <a:spcPct val="80000"/>
              </a:lnSpc>
            </a:pPr>
            <a:r>
              <a:rPr lang="en-US" altLang="en-US" sz="2000" dirty="0"/>
              <a:t>Diligence is a skill one learns to attain the result of pure and right or excellence. </a:t>
            </a:r>
          </a:p>
        </p:txBody>
      </p:sp>
      <p:pic>
        <p:nvPicPr>
          <p:cNvPr id="7173" name="Picture 5">
            <a:extLst>
              <a:ext uri="{FF2B5EF4-FFF2-40B4-BE49-F238E27FC236}">
                <a16:creationId xmlns:a16="http://schemas.microsoft.com/office/drawing/2014/main" id="{0E94F522-D4B3-4978-8F22-42A33E9E76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39329"/>
            <a:ext cx="1143000" cy="11430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p:cTn id="7" dur="1000" decel="50000" fill="hold">
                                          <p:stCondLst>
                                            <p:cond delay="0"/>
                                          </p:stCondLst>
                                        </p:cTn>
                                        <p:tgtEl>
                                          <p:spTgt spid="7171">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7171">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7171">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7171">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7171">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7171">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7171">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7171">
                                            <p:txEl>
                                              <p:pRg st="0" end="0"/>
                                            </p:txEl>
                                          </p:spTgt>
                                        </p:tgtEl>
                                      </p:cBhvr>
                                    </p:animEffect>
                                  </p:childTnLst>
                                </p:cTn>
                              </p:par>
                            </p:childTnLst>
                          </p:cTn>
                        </p:par>
                        <p:par>
                          <p:cTn id="15" fill="hold" nodeType="afterGroup">
                            <p:stCondLst>
                              <p:cond delay="2000"/>
                            </p:stCondLst>
                            <p:childTnLst>
                              <p:par>
                                <p:cTn id="16" presetID="25" presetClass="entr" presetSubtype="0" fill="hold" nodeType="afterEffect">
                                  <p:stCondLst>
                                    <p:cond delay="0"/>
                                  </p:stCondLst>
                                  <p:childTnLst>
                                    <p:set>
                                      <p:cBhvr>
                                        <p:cTn id="17" dur="1" fill="hold">
                                          <p:stCondLst>
                                            <p:cond delay="0"/>
                                          </p:stCondLst>
                                        </p:cTn>
                                        <p:tgtEl>
                                          <p:spTgt spid="7171">
                                            <p:txEl>
                                              <p:pRg st="1" end="1"/>
                                            </p:txEl>
                                          </p:spTgt>
                                        </p:tgtEl>
                                        <p:attrNameLst>
                                          <p:attrName>style.visibility</p:attrName>
                                        </p:attrNameLst>
                                      </p:cBhvr>
                                      <p:to>
                                        <p:strVal val="visible"/>
                                      </p:to>
                                    </p:set>
                                    <p:anim calcmode="lin" valueType="num">
                                      <p:cBhvr>
                                        <p:cTn id="18" dur="1000" decel="50000" fill="hold">
                                          <p:stCondLst>
                                            <p:cond delay="0"/>
                                          </p:stCondLst>
                                        </p:cTn>
                                        <p:tgtEl>
                                          <p:spTgt spid="7171">
                                            <p:txEl>
                                              <p:pRg st="1" end="1"/>
                                            </p:txEl>
                                          </p:spTgt>
                                        </p:tgtEl>
                                        <p:attrNameLst>
                                          <p:attrName>style.rotation</p:attrName>
                                        </p:attrNameLst>
                                      </p:cBhvr>
                                      <p:tavLst>
                                        <p:tav tm="0">
                                          <p:val>
                                            <p:fltVal val="-90"/>
                                          </p:val>
                                        </p:tav>
                                        <p:tav tm="100000">
                                          <p:val>
                                            <p:fltVal val="0"/>
                                          </p:val>
                                        </p:tav>
                                      </p:tavLst>
                                    </p:anim>
                                    <p:anim calcmode="lin" valueType="num">
                                      <p:cBhvr>
                                        <p:cTn id="19" dur="1000" decel="50000" fill="hold">
                                          <p:stCondLst>
                                            <p:cond delay="0"/>
                                          </p:stCondLst>
                                        </p:cTn>
                                        <p:tgtEl>
                                          <p:spTgt spid="7171">
                                            <p:txEl>
                                              <p:pRg st="1" end="1"/>
                                            </p:txEl>
                                          </p:spTgt>
                                        </p:tgtEl>
                                        <p:attrNameLst>
                                          <p:attrName>ppt_w</p:attrName>
                                        </p:attrNameLst>
                                      </p:cBhvr>
                                      <p:tavLst>
                                        <p:tav tm="0">
                                          <p:val>
                                            <p:strVal val="#ppt_w"/>
                                          </p:val>
                                        </p:tav>
                                        <p:tav tm="100000">
                                          <p:val>
                                            <p:strVal val="#ppt_w*.05"/>
                                          </p:val>
                                        </p:tav>
                                      </p:tavLst>
                                    </p:anim>
                                    <p:anim calcmode="lin" valueType="num">
                                      <p:cBhvr>
                                        <p:cTn id="20" dur="1000" accel="50000" fill="hold">
                                          <p:stCondLst>
                                            <p:cond delay="1000"/>
                                          </p:stCondLst>
                                        </p:cTn>
                                        <p:tgtEl>
                                          <p:spTgt spid="7171">
                                            <p:txEl>
                                              <p:pRg st="1" end="1"/>
                                            </p:txEl>
                                          </p:spTgt>
                                        </p:tgtEl>
                                        <p:attrNameLst>
                                          <p:attrName>ppt_w</p:attrName>
                                        </p:attrNameLst>
                                      </p:cBhvr>
                                      <p:tavLst>
                                        <p:tav tm="0">
                                          <p:val>
                                            <p:strVal val="#ppt_w*.05"/>
                                          </p:val>
                                        </p:tav>
                                        <p:tav tm="100000">
                                          <p:val>
                                            <p:strVal val="#ppt_w"/>
                                          </p:val>
                                        </p:tav>
                                      </p:tavLst>
                                    </p:anim>
                                    <p:anim calcmode="lin" valueType="num">
                                      <p:cBhvr>
                                        <p:cTn id="21" dur="2000" fill="hold"/>
                                        <p:tgtEl>
                                          <p:spTgt spid="7171">
                                            <p:txEl>
                                              <p:pRg st="1" end="1"/>
                                            </p:txEl>
                                          </p:spTgt>
                                        </p:tgtEl>
                                        <p:attrNameLst>
                                          <p:attrName>ppt_h</p:attrName>
                                        </p:attrNameLst>
                                      </p:cBhvr>
                                      <p:tavLst>
                                        <p:tav tm="0">
                                          <p:val>
                                            <p:strVal val="#ppt_h"/>
                                          </p:val>
                                        </p:tav>
                                        <p:tav tm="100000">
                                          <p:val>
                                            <p:strVal val="#ppt_h"/>
                                          </p:val>
                                        </p:tav>
                                      </p:tavLst>
                                    </p:anim>
                                    <p:anim calcmode="lin" valueType="num">
                                      <p:cBhvr>
                                        <p:cTn id="22" dur="1000" decel="50000" fill="hold">
                                          <p:stCondLst>
                                            <p:cond delay="0"/>
                                          </p:stCondLst>
                                        </p:cTn>
                                        <p:tgtEl>
                                          <p:spTgt spid="7171">
                                            <p:txEl>
                                              <p:pRg st="1" end="1"/>
                                            </p:txEl>
                                          </p:spTgt>
                                        </p:tgtEl>
                                        <p:attrNameLst>
                                          <p:attrName>ppt_x</p:attrName>
                                        </p:attrNameLst>
                                      </p:cBhvr>
                                      <p:tavLst>
                                        <p:tav tm="0">
                                          <p:val>
                                            <p:strVal val="#ppt_x+.4"/>
                                          </p:val>
                                        </p:tav>
                                        <p:tav tm="100000">
                                          <p:val>
                                            <p:strVal val="#ppt_x"/>
                                          </p:val>
                                        </p:tav>
                                      </p:tavLst>
                                    </p:anim>
                                    <p:anim calcmode="lin" valueType="num">
                                      <p:cBhvr>
                                        <p:cTn id="23" dur="1000" decel="50000" fill="hold">
                                          <p:stCondLst>
                                            <p:cond delay="0"/>
                                          </p:stCondLst>
                                        </p:cTn>
                                        <p:tgtEl>
                                          <p:spTgt spid="7171">
                                            <p:txEl>
                                              <p:pRg st="1" end="1"/>
                                            </p:txEl>
                                          </p:spTgt>
                                        </p:tgtEl>
                                        <p:attrNameLst>
                                          <p:attrName>ppt_y</p:attrName>
                                        </p:attrNameLst>
                                      </p:cBhvr>
                                      <p:tavLst>
                                        <p:tav tm="0">
                                          <p:val>
                                            <p:strVal val="#ppt_y-.2"/>
                                          </p:val>
                                        </p:tav>
                                        <p:tav tm="100000">
                                          <p:val>
                                            <p:strVal val="#ppt_y+.1"/>
                                          </p:val>
                                        </p:tav>
                                      </p:tavLst>
                                    </p:anim>
                                    <p:anim calcmode="lin" valueType="num">
                                      <p:cBhvr>
                                        <p:cTn id="24" dur="1000" accel="50000" fill="hold">
                                          <p:stCondLst>
                                            <p:cond delay="1000"/>
                                          </p:stCondLst>
                                        </p:cTn>
                                        <p:tgtEl>
                                          <p:spTgt spid="7171">
                                            <p:txEl>
                                              <p:pRg st="1" end="1"/>
                                            </p:txEl>
                                          </p:spTgt>
                                        </p:tgtEl>
                                        <p:attrNameLst>
                                          <p:attrName>ppt_y</p:attrName>
                                        </p:attrNameLst>
                                      </p:cBhvr>
                                      <p:tavLst>
                                        <p:tav tm="0">
                                          <p:val>
                                            <p:strVal val="#ppt_y+.1"/>
                                          </p:val>
                                        </p:tav>
                                        <p:tav tm="100000">
                                          <p:val>
                                            <p:strVal val="#ppt_y"/>
                                          </p:val>
                                        </p:tav>
                                      </p:tavLst>
                                    </p:anim>
                                    <p:animEffect transition="in" filter="fade">
                                      <p:cBhvr>
                                        <p:cTn id="25" dur="2000" decel="50000">
                                          <p:stCondLst>
                                            <p:cond delay="0"/>
                                          </p:stCondLst>
                                        </p:cTn>
                                        <p:tgtEl>
                                          <p:spTgt spid="7171">
                                            <p:txEl>
                                              <p:pRg st="1" end="1"/>
                                            </p:txEl>
                                          </p:spTgt>
                                        </p:tgtEl>
                                      </p:cBhvr>
                                    </p:animEffect>
                                  </p:childTnLst>
                                </p:cTn>
                              </p:par>
                            </p:childTnLst>
                          </p:cTn>
                        </p:par>
                        <p:par>
                          <p:cTn id="26" fill="hold" nodeType="afterGroup">
                            <p:stCondLst>
                              <p:cond delay="4000"/>
                            </p:stCondLst>
                            <p:childTnLst>
                              <p:par>
                                <p:cTn id="27" presetID="25" presetClass="entr" presetSubtype="0" fill="hold" nodeType="afterEffect">
                                  <p:stCondLst>
                                    <p:cond delay="0"/>
                                  </p:stCondLst>
                                  <p:childTnLst>
                                    <p:set>
                                      <p:cBhvr>
                                        <p:cTn id="28" dur="1" fill="hold">
                                          <p:stCondLst>
                                            <p:cond delay="0"/>
                                          </p:stCondLst>
                                        </p:cTn>
                                        <p:tgtEl>
                                          <p:spTgt spid="7171">
                                            <p:txEl>
                                              <p:pRg st="2" end="2"/>
                                            </p:txEl>
                                          </p:spTgt>
                                        </p:tgtEl>
                                        <p:attrNameLst>
                                          <p:attrName>style.visibility</p:attrName>
                                        </p:attrNameLst>
                                      </p:cBhvr>
                                      <p:to>
                                        <p:strVal val="visible"/>
                                      </p:to>
                                    </p:set>
                                    <p:anim calcmode="lin" valueType="num">
                                      <p:cBhvr>
                                        <p:cTn id="29" dur="1000" decel="50000" fill="hold">
                                          <p:stCondLst>
                                            <p:cond delay="0"/>
                                          </p:stCondLst>
                                        </p:cTn>
                                        <p:tgtEl>
                                          <p:spTgt spid="7171">
                                            <p:txEl>
                                              <p:pRg st="2" end="2"/>
                                            </p:txEl>
                                          </p:spTgt>
                                        </p:tgtEl>
                                        <p:attrNameLst>
                                          <p:attrName>style.rotation</p:attrName>
                                        </p:attrNameLst>
                                      </p:cBhvr>
                                      <p:tavLst>
                                        <p:tav tm="0">
                                          <p:val>
                                            <p:fltVal val="-90"/>
                                          </p:val>
                                        </p:tav>
                                        <p:tav tm="100000">
                                          <p:val>
                                            <p:fltVal val="0"/>
                                          </p:val>
                                        </p:tav>
                                      </p:tavLst>
                                    </p:anim>
                                    <p:anim calcmode="lin" valueType="num">
                                      <p:cBhvr>
                                        <p:cTn id="30" dur="1000" decel="50000" fill="hold">
                                          <p:stCondLst>
                                            <p:cond delay="0"/>
                                          </p:stCondLst>
                                        </p:cTn>
                                        <p:tgtEl>
                                          <p:spTgt spid="7171">
                                            <p:txEl>
                                              <p:pRg st="2" end="2"/>
                                            </p:txEl>
                                          </p:spTgt>
                                        </p:tgtEl>
                                        <p:attrNameLst>
                                          <p:attrName>ppt_w</p:attrName>
                                        </p:attrNameLst>
                                      </p:cBhvr>
                                      <p:tavLst>
                                        <p:tav tm="0">
                                          <p:val>
                                            <p:strVal val="#ppt_w"/>
                                          </p:val>
                                        </p:tav>
                                        <p:tav tm="100000">
                                          <p:val>
                                            <p:strVal val="#ppt_w*.05"/>
                                          </p:val>
                                        </p:tav>
                                      </p:tavLst>
                                    </p:anim>
                                    <p:anim calcmode="lin" valueType="num">
                                      <p:cBhvr>
                                        <p:cTn id="31" dur="1000" accel="50000" fill="hold">
                                          <p:stCondLst>
                                            <p:cond delay="1000"/>
                                          </p:stCondLst>
                                        </p:cTn>
                                        <p:tgtEl>
                                          <p:spTgt spid="7171">
                                            <p:txEl>
                                              <p:pRg st="2" end="2"/>
                                            </p:txEl>
                                          </p:spTgt>
                                        </p:tgtEl>
                                        <p:attrNameLst>
                                          <p:attrName>ppt_w</p:attrName>
                                        </p:attrNameLst>
                                      </p:cBhvr>
                                      <p:tavLst>
                                        <p:tav tm="0">
                                          <p:val>
                                            <p:strVal val="#ppt_w*.05"/>
                                          </p:val>
                                        </p:tav>
                                        <p:tav tm="100000">
                                          <p:val>
                                            <p:strVal val="#ppt_w"/>
                                          </p:val>
                                        </p:tav>
                                      </p:tavLst>
                                    </p:anim>
                                    <p:anim calcmode="lin" valueType="num">
                                      <p:cBhvr>
                                        <p:cTn id="32" dur="2000" fill="hold"/>
                                        <p:tgtEl>
                                          <p:spTgt spid="7171">
                                            <p:txEl>
                                              <p:pRg st="2" end="2"/>
                                            </p:txEl>
                                          </p:spTgt>
                                        </p:tgtEl>
                                        <p:attrNameLst>
                                          <p:attrName>ppt_h</p:attrName>
                                        </p:attrNameLst>
                                      </p:cBhvr>
                                      <p:tavLst>
                                        <p:tav tm="0">
                                          <p:val>
                                            <p:strVal val="#ppt_h"/>
                                          </p:val>
                                        </p:tav>
                                        <p:tav tm="100000">
                                          <p:val>
                                            <p:strVal val="#ppt_h"/>
                                          </p:val>
                                        </p:tav>
                                      </p:tavLst>
                                    </p:anim>
                                    <p:anim calcmode="lin" valueType="num">
                                      <p:cBhvr>
                                        <p:cTn id="33" dur="1000" decel="50000" fill="hold">
                                          <p:stCondLst>
                                            <p:cond delay="0"/>
                                          </p:stCondLst>
                                        </p:cTn>
                                        <p:tgtEl>
                                          <p:spTgt spid="7171">
                                            <p:txEl>
                                              <p:pRg st="2" end="2"/>
                                            </p:txEl>
                                          </p:spTgt>
                                        </p:tgtEl>
                                        <p:attrNameLst>
                                          <p:attrName>ppt_x</p:attrName>
                                        </p:attrNameLst>
                                      </p:cBhvr>
                                      <p:tavLst>
                                        <p:tav tm="0">
                                          <p:val>
                                            <p:strVal val="#ppt_x+.4"/>
                                          </p:val>
                                        </p:tav>
                                        <p:tav tm="100000">
                                          <p:val>
                                            <p:strVal val="#ppt_x"/>
                                          </p:val>
                                        </p:tav>
                                      </p:tavLst>
                                    </p:anim>
                                    <p:anim calcmode="lin" valueType="num">
                                      <p:cBhvr>
                                        <p:cTn id="34" dur="1000" decel="50000" fill="hold">
                                          <p:stCondLst>
                                            <p:cond delay="0"/>
                                          </p:stCondLst>
                                        </p:cTn>
                                        <p:tgtEl>
                                          <p:spTgt spid="7171">
                                            <p:txEl>
                                              <p:pRg st="2" end="2"/>
                                            </p:txEl>
                                          </p:spTgt>
                                        </p:tgtEl>
                                        <p:attrNameLst>
                                          <p:attrName>ppt_y</p:attrName>
                                        </p:attrNameLst>
                                      </p:cBhvr>
                                      <p:tavLst>
                                        <p:tav tm="0">
                                          <p:val>
                                            <p:strVal val="#ppt_y-.2"/>
                                          </p:val>
                                        </p:tav>
                                        <p:tav tm="100000">
                                          <p:val>
                                            <p:strVal val="#ppt_y+.1"/>
                                          </p:val>
                                        </p:tav>
                                      </p:tavLst>
                                    </p:anim>
                                    <p:anim calcmode="lin" valueType="num">
                                      <p:cBhvr>
                                        <p:cTn id="35" dur="1000" accel="50000" fill="hold">
                                          <p:stCondLst>
                                            <p:cond delay="1000"/>
                                          </p:stCondLst>
                                        </p:cTn>
                                        <p:tgtEl>
                                          <p:spTgt spid="7171">
                                            <p:txEl>
                                              <p:pRg st="2" end="2"/>
                                            </p:txEl>
                                          </p:spTgt>
                                        </p:tgtEl>
                                        <p:attrNameLst>
                                          <p:attrName>ppt_y</p:attrName>
                                        </p:attrNameLst>
                                      </p:cBhvr>
                                      <p:tavLst>
                                        <p:tav tm="0">
                                          <p:val>
                                            <p:strVal val="#ppt_y+.1"/>
                                          </p:val>
                                        </p:tav>
                                        <p:tav tm="100000">
                                          <p:val>
                                            <p:strVal val="#ppt_y"/>
                                          </p:val>
                                        </p:tav>
                                      </p:tavLst>
                                    </p:anim>
                                    <p:animEffect transition="in" filter="fade">
                                      <p:cBhvr>
                                        <p:cTn id="36" dur="2000" decel="50000">
                                          <p:stCondLst>
                                            <p:cond delay="0"/>
                                          </p:stCondLst>
                                        </p:cTn>
                                        <p:tgtEl>
                                          <p:spTgt spid="7171">
                                            <p:txEl>
                                              <p:pRg st="2" end="2"/>
                                            </p:txEl>
                                          </p:spTgt>
                                        </p:tgtEl>
                                      </p:cBhvr>
                                    </p:animEffect>
                                  </p:childTnLst>
                                </p:cTn>
                              </p:par>
                            </p:childTnLst>
                          </p:cTn>
                        </p:par>
                        <p:par>
                          <p:cTn id="37" fill="hold" nodeType="afterGroup">
                            <p:stCondLst>
                              <p:cond delay="6000"/>
                            </p:stCondLst>
                            <p:childTnLst>
                              <p:par>
                                <p:cTn id="38" presetID="25" presetClass="entr" presetSubtype="0" fill="hold" nodeType="afterEffect">
                                  <p:stCondLst>
                                    <p:cond delay="0"/>
                                  </p:stCondLst>
                                  <p:childTnLst>
                                    <p:set>
                                      <p:cBhvr>
                                        <p:cTn id="39" dur="1" fill="hold">
                                          <p:stCondLst>
                                            <p:cond delay="0"/>
                                          </p:stCondLst>
                                        </p:cTn>
                                        <p:tgtEl>
                                          <p:spTgt spid="7171">
                                            <p:txEl>
                                              <p:pRg st="3" end="3"/>
                                            </p:txEl>
                                          </p:spTgt>
                                        </p:tgtEl>
                                        <p:attrNameLst>
                                          <p:attrName>style.visibility</p:attrName>
                                        </p:attrNameLst>
                                      </p:cBhvr>
                                      <p:to>
                                        <p:strVal val="visible"/>
                                      </p:to>
                                    </p:set>
                                    <p:anim calcmode="lin" valueType="num">
                                      <p:cBhvr>
                                        <p:cTn id="40" dur="1000" decel="50000" fill="hold">
                                          <p:stCondLst>
                                            <p:cond delay="0"/>
                                          </p:stCondLst>
                                        </p:cTn>
                                        <p:tgtEl>
                                          <p:spTgt spid="7171">
                                            <p:txEl>
                                              <p:pRg st="3" end="3"/>
                                            </p:txEl>
                                          </p:spTgt>
                                        </p:tgtEl>
                                        <p:attrNameLst>
                                          <p:attrName>style.rotation</p:attrName>
                                        </p:attrNameLst>
                                      </p:cBhvr>
                                      <p:tavLst>
                                        <p:tav tm="0">
                                          <p:val>
                                            <p:fltVal val="-90"/>
                                          </p:val>
                                        </p:tav>
                                        <p:tav tm="100000">
                                          <p:val>
                                            <p:fltVal val="0"/>
                                          </p:val>
                                        </p:tav>
                                      </p:tavLst>
                                    </p:anim>
                                    <p:anim calcmode="lin" valueType="num">
                                      <p:cBhvr>
                                        <p:cTn id="41" dur="1000" decel="50000" fill="hold">
                                          <p:stCondLst>
                                            <p:cond delay="0"/>
                                          </p:stCondLst>
                                        </p:cTn>
                                        <p:tgtEl>
                                          <p:spTgt spid="7171">
                                            <p:txEl>
                                              <p:pRg st="3" end="3"/>
                                            </p:txEl>
                                          </p:spTgt>
                                        </p:tgtEl>
                                        <p:attrNameLst>
                                          <p:attrName>ppt_w</p:attrName>
                                        </p:attrNameLst>
                                      </p:cBhvr>
                                      <p:tavLst>
                                        <p:tav tm="0">
                                          <p:val>
                                            <p:strVal val="#ppt_w"/>
                                          </p:val>
                                        </p:tav>
                                        <p:tav tm="100000">
                                          <p:val>
                                            <p:strVal val="#ppt_w*.05"/>
                                          </p:val>
                                        </p:tav>
                                      </p:tavLst>
                                    </p:anim>
                                    <p:anim calcmode="lin" valueType="num">
                                      <p:cBhvr>
                                        <p:cTn id="42" dur="1000" accel="50000" fill="hold">
                                          <p:stCondLst>
                                            <p:cond delay="1000"/>
                                          </p:stCondLst>
                                        </p:cTn>
                                        <p:tgtEl>
                                          <p:spTgt spid="7171">
                                            <p:txEl>
                                              <p:pRg st="3" end="3"/>
                                            </p:txEl>
                                          </p:spTgt>
                                        </p:tgtEl>
                                        <p:attrNameLst>
                                          <p:attrName>ppt_w</p:attrName>
                                        </p:attrNameLst>
                                      </p:cBhvr>
                                      <p:tavLst>
                                        <p:tav tm="0">
                                          <p:val>
                                            <p:strVal val="#ppt_w*.05"/>
                                          </p:val>
                                        </p:tav>
                                        <p:tav tm="100000">
                                          <p:val>
                                            <p:strVal val="#ppt_w"/>
                                          </p:val>
                                        </p:tav>
                                      </p:tavLst>
                                    </p:anim>
                                    <p:anim calcmode="lin" valueType="num">
                                      <p:cBhvr>
                                        <p:cTn id="43" dur="2000" fill="hold"/>
                                        <p:tgtEl>
                                          <p:spTgt spid="7171">
                                            <p:txEl>
                                              <p:pRg st="3" end="3"/>
                                            </p:txEl>
                                          </p:spTgt>
                                        </p:tgtEl>
                                        <p:attrNameLst>
                                          <p:attrName>ppt_h</p:attrName>
                                        </p:attrNameLst>
                                      </p:cBhvr>
                                      <p:tavLst>
                                        <p:tav tm="0">
                                          <p:val>
                                            <p:strVal val="#ppt_h"/>
                                          </p:val>
                                        </p:tav>
                                        <p:tav tm="100000">
                                          <p:val>
                                            <p:strVal val="#ppt_h"/>
                                          </p:val>
                                        </p:tav>
                                      </p:tavLst>
                                    </p:anim>
                                    <p:anim calcmode="lin" valueType="num">
                                      <p:cBhvr>
                                        <p:cTn id="44" dur="1000" decel="50000" fill="hold">
                                          <p:stCondLst>
                                            <p:cond delay="0"/>
                                          </p:stCondLst>
                                        </p:cTn>
                                        <p:tgtEl>
                                          <p:spTgt spid="7171">
                                            <p:txEl>
                                              <p:pRg st="3" end="3"/>
                                            </p:txEl>
                                          </p:spTgt>
                                        </p:tgtEl>
                                        <p:attrNameLst>
                                          <p:attrName>ppt_x</p:attrName>
                                        </p:attrNameLst>
                                      </p:cBhvr>
                                      <p:tavLst>
                                        <p:tav tm="0">
                                          <p:val>
                                            <p:strVal val="#ppt_x+.4"/>
                                          </p:val>
                                        </p:tav>
                                        <p:tav tm="100000">
                                          <p:val>
                                            <p:strVal val="#ppt_x"/>
                                          </p:val>
                                        </p:tav>
                                      </p:tavLst>
                                    </p:anim>
                                    <p:anim calcmode="lin" valueType="num">
                                      <p:cBhvr>
                                        <p:cTn id="45" dur="1000" decel="50000" fill="hold">
                                          <p:stCondLst>
                                            <p:cond delay="0"/>
                                          </p:stCondLst>
                                        </p:cTn>
                                        <p:tgtEl>
                                          <p:spTgt spid="7171">
                                            <p:txEl>
                                              <p:pRg st="3" end="3"/>
                                            </p:txEl>
                                          </p:spTgt>
                                        </p:tgtEl>
                                        <p:attrNameLst>
                                          <p:attrName>ppt_y</p:attrName>
                                        </p:attrNameLst>
                                      </p:cBhvr>
                                      <p:tavLst>
                                        <p:tav tm="0">
                                          <p:val>
                                            <p:strVal val="#ppt_y-.2"/>
                                          </p:val>
                                        </p:tav>
                                        <p:tav tm="100000">
                                          <p:val>
                                            <p:strVal val="#ppt_y+.1"/>
                                          </p:val>
                                        </p:tav>
                                      </p:tavLst>
                                    </p:anim>
                                    <p:anim calcmode="lin" valueType="num">
                                      <p:cBhvr>
                                        <p:cTn id="46" dur="1000" accel="50000" fill="hold">
                                          <p:stCondLst>
                                            <p:cond delay="1000"/>
                                          </p:stCondLst>
                                        </p:cTn>
                                        <p:tgtEl>
                                          <p:spTgt spid="7171">
                                            <p:txEl>
                                              <p:pRg st="3" end="3"/>
                                            </p:txEl>
                                          </p:spTgt>
                                        </p:tgtEl>
                                        <p:attrNameLst>
                                          <p:attrName>ppt_y</p:attrName>
                                        </p:attrNameLst>
                                      </p:cBhvr>
                                      <p:tavLst>
                                        <p:tav tm="0">
                                          <p:val>
                                            <p:strVal val="#ppt_y+.1"/>
                                          </p:val>
                                        </p:tav>
                                        <p:tav tm="100000">
                                          <p:val>
                                            <p:strVal val="#ppt_y"/>
                                          </p:val>
                                        </p:tav>
                                      </p:tavLst>
                                    </p:anim>
                                    <p:animEffect transition="in" filter="fade">
                                      <p:cBhvr>
                                        <p:cTn id="47" dur="2000" decel="50000">
                                          <p:stCondLst>
                                            <p:cond delay="0"/>
                                          </p:stCondLst>
                                        </p:cTn>
                                        <p:tgtEl>
                                          <p:spTgt spid="7171">
                                            <p:txEl>
                                              <p:pRg st="3" end="3"/>
                                            </p:txEl>
                                          </p:spTgt>
                                        </p:tgtEl>
                                      </p:cBhvr>
                                    </p:animEffect>
                                  </p:childTnLst>
                                </p:cTn>
                              </p:par>
                            </p:childTnLst>
                          </p:cTn>
                        </p:par>
                        <p:par>
                          <p:cTn id="48" fill="hold" nodeType="afterGroup">
                            <p:stCondLst>
                              <p:cond delay="8000"/>
                            </p:stCondLst>
                            <p:childTnLst>
                              <p:par>
                                <p:cTn id="49" presetID="25" presetClass="entr" presetSubtype="0" fill="hold" nodeType="afterEffect">
                                  <p:stCondLst>
                                    <p:cond delay="0"/>
                                  </p:stCondLst>
                                  <p:childTnLst>
                                    <p:set>
                                      <p:cBhvr>
                                        <p:cTn id="50" dur="1" fill="hold">
                                          <p:stCondLst>
                                            <p:cond delay="0"/>
                                          </p:stCondLst>
                                        </p:cTn>
                                        <p:tgtEl>
                                          <p:spTgt spid="7171">
                                            <p:txEl>
                                              <p:pRg st="4" end="4"/>
                                            </p:txEl>
                                          </p:spTgt>
                                        </p:tgtEl>
                                        <p:attrNameLst>
                                          <p:attrName>style.visibility</p:attrName>
                                        </p:attrNameLst>
                                      </p:cBhvr>
                                      <p:to>
                                        <p:strVal val="visible"/>
                                      </p:to>
                                    </p:set>
                                    <p:anim calcmode="lin" valueType="num">
                                      <p:cBhvr>
                                        <p:cTn id="51" dur="1000" decel="50000" fill="hold">
                                          <p:stCondLst>
                                            <p:cond delay="0"/>
                                          </p:stCondLst>
                                        </p:cTn>
                                        <p:tgtEl>
                                          <p:spTgt spid="7171">
                                            <p:txEl>
                                              <p:pRg st="4" end="4"/>
                                            </p:txEl>
                                          </p:spTgt>
                                        </p:tgtEl>
                                        <p:attrNameLst>
                                          <p:attrName>style.rotation</p:attrName>
                                        </p:attrNameLst>
                                      </p:cBhvr>
                                      <p:tavLst>
                                        <p:tav tm="0">
                                          <p:val>
                                            <p:fltVal val="-90"/>
                                          </p:val>
                                        </p:tav>
                                        <p:tav tm="100000">
                                          <p:val>
                                            <p:fltVal val="0"/>
                                          </p:val>
                                        </p:tav>
                                      </p:tavLst>
                                    </p:anim>
                                    <p:anim calcmode="lin" valueType="num">
                                      <p:cBhvr>
                                        <p:cTn id="52" dur="1000" decel="50000" fill="hold">
                                          <p:stCondLst>
                                            <p:cond delay="0"/>
                                          </p:stCondLst>
                                        </p:cTn>
                                        <p:tgtEl>
                                          <p:spTgt spid="7171">
                                            <p:txEl>
                                              <p:pRg st="4" end="4"/>
                                            </p:txEl>
                                          </p:spTgt>
                                        </p:tgtEl>
                                        <p:attrNameLst>
                                          <p:attrName>ppt_w</p:attrName>
                                        </p:attrNameLst>
                                      </p:cBhvr>
                                      <p:tavLst>
                                        <p:tav tm="0">
                                          <p:val>
                                            <p:strVal val="#ppt_w"/>
                                          </p:val>
                                        </p:tav>
                                        <p:tav tm="100000">
                                          <p:val>
                                            <p:strVal val="#ppt_w*.05"/>
                                          </p:val>
                                        </p:tav>
                                      </p:tavLst>
                                    </p:anim>
                                    <p:anim calcmode="lin" valueType="num">
                                      <p:cBhvr>
                                        <p:cTn id="53" dur="1000" accel="50000" fill="hold">
                                          <p:stCondLst>
                                            <p:cond delay="1000"/>
                                          </p:stCondLst>
                                        </p:cTn>
                                        <p:tgtEl>
                                          <p:spTgt spid="7171">
                                            <p:txEl>
                                              <p:pRg st="4" end="4"/>
                                            </p:txEl>
                                          </p:spTgt>
                                        </p:tgtEl>
                                        <p:attrNameLst>
                                          <p:attrName>ppt_w</p:attrName>
                                        </p:attrNameLst>
                                      </p:cBhvr>
                                      <p:tavLst>
                                        <p:tav tm="0">
                                          <p:val>
                                            <p:strVal val="#ppt_w*.05"/>
                                          </p:val>
                                        </p:tav>
                                        <p:tav tm="100000">
                                          <p:val>
                                            <p:strVal val="#ppt_w"/>
                                          </p:val>
                                        </p:tav>
                                      </p:tavLst>
                                    </p:anim>
                                    <p:anim calcmode="lin" valueType="num">
                                      <p:cBhvr>
                                        <p:cTn id="54" dur="2000" fill="hold"/>
                                        <p:tgtEl>
                                          <p:spTgt spid="7171">
                                            <p:txEl>
                                              <p:pRg st="4" end="4"/>
                                            </p:txEl>
                                          </p:spTgt>
                                        </p:tgtEl>
                                        <p:attrNameLst>
                                          <p:attrName>ppt_h</p:attrName>
                                        </p:attrNameLst>
                                      </p:cBhvr>
                                      <p:tavLst>
                                        <p:tav tm="0">
                                          <p:val>
                                            <p:strVal val="#ppt_h"/>
                                          </p:val>
                                        </p:tav>
                                        <p:tav tm="100000">
                                          <p:val>
                                            <p:strVal val="#ppt_h"/>
                                          </p:val>
                                        </p:tav>
                                      </p:tavLst>
                                    </p:anim>
                                    <p:anim calcmode="lin" valueType="num">
                                      <p:cBhvr>
                                        <p:cTn id="55" dur="1000" decel="50000" fill="hold">
                                          <p:stCondLst>
                                            <p:cond delay="0"/>
                                          </p:stCondLst>
                                        </p:cTn>
                                        <p:tgtEl>
                                          <p:spTgt spid="7171">
                                            <p:txEl>
                                              <p:pRg st="4" end="4"/>
                                            </p:txEl>
                                          </p:spTgt>
                                        </p:tgtEl>
                                        <p:attrNameLst>
                                          <p:attrName>ppt_x</p:attrName>
                                        </p:attrNameLst>
                                      </p:cBhvr>
                                      <p:tavLst>
                                        <p:tav tm="0">
                                          <p:val>
                                            <p:strVal val="#ppt_x+.4"/>
                                          </p:val>
                                        </p:tav>
                                        <p:tav tm="100000">
                                          <p:val>
                                            <p:strVal val="#ppt_x"/>
                                          </p:val>
                                        </p:tav>
                                      </p:tavLst>
                                    </p:anim>
                                    <p:anim calcmode="lin" valueType="num">
                                      <p:cBhvr>
                                        <p:cTn id="56" dur="1000" decel="50000" fill="hold">
                                          <p:stCondLst>
                                            <p:cond delay="0"/>
                                          </p:stCondLst>
                                        </p:cTn>
                                        <p:tgtEl>
                                          <p:spTgt spid="7171">
                                            <p:txEl>
                                              <p:pRg st="4" end="4"/>
                                            </p:txEl>
                                          </p:spTgt>
                                        </p:tgtEl>
                                        <p:attrNameLst>
                                          <p:attrName>ppt_y</p:attrName>
                                        </p:attrNameLst>
                                      </p:cBhvr>
                                      <p:tavLst>
                                        <p:tav tm="0">
                                          <p:val>
                                            <p:strVal val="#ppt_y-.2"/>
                                          </p:val>
                                        </p:tav>
                                        <p:tav tm="100000">
                                          <p:val>
                                            <p:strVal val="#ppt_y+.1"/>
                                          </p:val>
                                        </p:tav>
                                      </p:tavLst>
                                    </p:anim>
                                    <p:anim calcmode="lin" valueType="num">
                                      <p:cBhvr>
                                        <p:cTn id="57" dur="1000" accel="50000" fill="hold">
                                          <p:stCondLst>
                                            <p:cond delay="1000"/>
                                          </p:stCondLst>
                                        </p:cTn>
                                        <p:tgtEl>
                                          <p:spTgt spid="7171">
                                            <p:txEl>
                                              <p:pRg st="4" end="4"/>
                                            </p:txEl>
                                          </p:spTgt>
                                        </p:tgtEl>
                                        <p:attrNameLst>
                                          <p:attrName>ppt_y</p:attrName>
                                        </p:attrNameLst>
                                      </p:cBhvr>
                                      <p:tavLst>
                                        <p:tav tm="0">
                                          <p:val>
                                            <p:strVal val="#ppt_y+.1"/>
                                          </p:val>
                                        </p:tav>
                                        <p:tav tm="100000">
                                          <p:val>
                                            <p:strVal val="#ppt_y"/>
                                          </p:val>
                                        </p:tav>
                                      </p:tavLst>
                                    </p:anim>
                                    <p:animEffect transition="in" filter="fade">
                                      <p:cBhvr>
                                        <p:cTn id="58" dur="2000" decel="50000">
                                          <p:stCondLst>
                                            <p:cond delay="0"/>
                                          </p:stCondLst>
                                        </p:cTn>
                                        <p:tgtEl>
                                          <p:spTgt spid="7171">
                                            <p:txEl>
                                              <p:pRg st="4" end="4"/>
                                            </p:txEl>
                                          </p:spTgt>
                                        </p:tgtEl>
                                      </p:cBhvr>
                                    </p:animEffect>
                                  </p:childTnLst>
                                </p:cTn>
                              </p:par>
                            </p:childTnLst>
                          </p:cTn>
                        </p:par>
                        <p:par>
                          <p:cTn id="59" fill="hold" nodeType="afterGroup">
                            <p:stCondLst>
                              <p:cond delay="10000"/>
                            </p:stCondLst>
                            <p:childTnLst>
                              <p:par>
                                <p:cTn id="60" presetID="25" presetClass="entr" presetSubtype="0" fill="hold" nodeType="afterEffect">
                                  <p:stCondLst>
                                    <p:cond delay="0"/>
                                  </p:stCondLst>
                                  <p:childTnLst>
                                    <p:set>
                                      <p:cBhvr>
                                        <p:cTn id="61" dur="1" fill="hold">
                                          <p:stCondLst>
                                            <p:cond delay="0"/>
                                          </p:stCondLst>
                                        </p:cTn>
                                        <p:tgtEl>
                                          <p:spTgt spid="7171">
                                            <p:txEl>
                                              <p:pRg st="5" end="5"/>
                                            </p:txEl>
                                          </p:spTgt>
                                        </p:tgtEl>
                                        <p:attrNameLst>
                                          <p:attrName>style.visibility</p:attrName>
                                        </p:attrNameLst>
                                      </p:cBhvr>
                                      <p:to>
                                        <p:strVal val="visible"/>
                                      </p:to>
                                    </p:set>
                                    <p:anim calcmode="lin" valueType="num">
                                      <p:cBhvr>
                                        <p:cTn id="62" dur="1000" decel="50000" fill="hold">
                                          <p:stCondLst>
                                            <p:cond delay="0"/>
                                          </p:stCondLst>
                                        </p:cTn>
                                        <p:tgtEl>
                                          <p:spTgt spid="7171">
                                            <p:txEl>
                                              <p:pRg st="5" end="5"/>
                                            </p:txEl>
                                          </p:spTgt>
                                        </p:tgtEl>
                                        <p:attrNameLst>
                                          <p:attrName>style.rotation</p:attrName>
                                        </p:attrNameLst>
                                      </p:cBhvr>
                                      <p:tavLst>
                                        <p:tav tm="0">
                                          <p:val>
                                            <p:fltVal val="-90"/>
                                          </p:val>
                                        </p:tav>
                                        <p:tav tm="100000">
                                          <p:val>
                                            <p:fltVal val="0"/>
                                          </p:val>
                                        </p:tav>
                                      </p:tavLst>
                                    </p:anim>
                                    <p:anim calcmode="lin" valueType="num">
                                      <p:cBhvr>
                                        <p:cTn id="63" dur="1000" decel="50000" fill="hold">
                                          <p:stCondLst>
                                            <p:cond delay="0"/>
                                          </p:stCondLst>
                                        </p:cTn>
                                        <p:tgtEl>
                                          <p:spTgt spid="7171">
                                            <p:txEl>
                                              <p:pRg st="5" end="5"/>
                                            </p:txEl>
                                          </p:spTgt>
                                        </p:tgtEl>
                                        <p:attrNameLst>
                                          <p:attrName>ppt_w</p:attrName>
                                        </p:attrNameLst>
                                      </p:cBhvr>
                                      <p:tavLst>
                                        <p:tav tm="0">
                                          <p:val>
                                            <p:strVal val="#ppt_w"/>
                                          </p:val>
                                        </p:tav>
                                        <p:tav tm="100000">
                                          <p:val>
                                            <p:strVal val="#ppt_w*.05"/>
                                          </p:val>
                                        </p:tav>
                                      </p:tavLst>
                                    </p:anim>
                                    <p:anim calcmode="lin" valueType="num">
                                      <p:cBhvr>
                                        <p:cTn id="64" dur="1000" accel="50000" fill="hold">
                                          <p:stCondLst>
                                            <p:cond delay="1000"/>
                                          </p:stCondLst>
                                        </p:cTn>
                                        <p:tgtEl>
                                          <p:spTgt spid="7171">
                                            <p:txEl>
                                              <p:pRg st="5" end="5"/>
                                            </p:txEl>
                                          </p:spTgt>
                                        </p:tgtEl>
                                        <p:attrNameLst>
                                          <p:attrName>ppt_w</p:attrName>
                                        </p:attrNameLst>
                                      </p:cBhvr>
                                      <p:tavLst>
                                        <p:tav tm="0">
                                          <p:val>
                                            <p:strVal val="#ppt_w*.05"/>
                                          </p:val>
                                        </p:tav>
                                        <p:tav tm="100000">
                                          <p:val>
                                            <p:strVal val="#ppt_w"/>
                                          </p:val>
                                        </p:tav>
                                      </p:tavLst>
                                    </p:anim>
                                    <p:anim calcmode="lin" valueType="num">
                                      <p:cBhvr>
                                        <p:cTn id="65" dur="2000" fill="hold"/>
                                        <p:tgtEl>
                                          <p:spTgt spid="7171">
                                            <p:txEl>
                                              <p:pRg st="5" end="5"/>
                                            </p:txEl>
                                          </p:spTgt>
                                        </p:tgtEl>
                                        <p:attrNameLst>
                                          <p:attrName>ppt_h</p:attrName>
                                        </p:attrNameLst>
                                      </p:cBhvr>
                                      <p:tavLst>
                                        <p:tav tm="0">
                                          <p:val>
                                            <p:strVal val="#ppt_h"/>
                                          </p:val>
                                        </p:tav>
                                        <p:tav tm="100000">
                                          <p:val>
                                            <p:strVal val="#ppt_h"/>
                                          </p:val>
                                        </p:tav>
                                      </p:tavLst>
                                    </p:anim>
                                    <p:anim calcmode="lin" valueType="num">
                                      <p:cBhvr>
                                        <p:cTn id="66" dur="1000" decel="50000" fill="hold">
                                          <p:stCondLst>
                                            <p:cond delay="0"/>
                                          </p:stCondLst>
                                        </p:cTn>
                                        <p:tgtEl>
                                          <p:spTgt spid="7171">
                                            <p:txEl>
                                              <p:pRg st="5" end="5"/>
                                            </p:txEl>
                                          </p:spTgt>
                                        </p:tgtEl>
                                        <p:attrNameLst>
                                          <p:attrName>ppt_x</p:attrName>
                                        </p:attrNameLst>
                                      </p:cBhvr>
                                      <p:tavLst>
                                        <p:tav tm="0">
                                          <p:val>
                                            <p:strVal val="#ppt_x+.4"/>
                                          </p:val>
                                        </p:tav>
                                        <p:tav tm="100000">
                                          <p:val>
                                            <p:strVal val="#ppt_x"/>
                                          </p:val>
                                        </p:tav>
                                      </p:tavLst>
                                    </p:anim>
                                    <p:anim calcmode="lin" valueType="num">
                                      <p:cBhvr>
                                        <p:cTn id="67" dur="1000" decel="50000" fill="hold">
                                          <p:stCondLst>
                                            <p:cond delay="0"/>
                                          </p:stCondLst>
                                        </p:cTn>
                                        <p:tgtEl>
                                          <p:spTgt spid="7171">
                                            <p:txEl>
                                              <p:pRg st="5" end="5"/>
                                            </p:txEl>
                                          </p:spTgt>
                                        </p:tgtEl>
                                        <p:attrNameLst>
                                          <p:attrName>ppt_y</p:attrName>
                                        </p:attrNameLst>
                                      </p:cBhvr>
                                      <p:tavLst>
                                        <p:tav tm="0">
                                          <p:val>
                                            <p:strVal val="#ppt_y-.2"/>
                                          </p:val>
                                        </p:tav>
                                        <p:tav tm="100000">
                                          <p:val>
                                            <p:strVal val="#ppt_y+.1"/>
                                          </p:val>
                                        </p:tav>
                                      </p:tavLst>
                                    </p:anim>
                                    <p:anim calcmode="lin" valueType="num">
                                      <p:cBhvr>
                                        <p:cTn id="68" dur="1000" accel="50000" fill="hold">
                                          <p:stCondLst>
                                            <p:cond delay="1000"/>
                                          </p:stCondLst>
                                        </p:cTn>
                                        <p:tgtEl>
                                          <p:spTgt spid="7171">
                                            <p:txEl>
                                              <p:pRg st="5" end="5"/>
                                            </p:txEl>
                                          </p:spTgt>
                                        </p:tgtEl>
                                        <p:attrNameLst>
                                          <p:attrName>ppt_y</p:attrName>
                                        </p:attrNameLst>
                                      </p:cBhvr>
                                      <p:tavLst>
                                        <p:tav tm="0">
                                          <p:val>
                                            <p:strVal val="#ppt_y+.1"/>
                                          </p:val>
                                        </p:tav>
                                        <p:tav tm="100000">
                                          <p:val>
                                            <p:strVal val="#ppt_y"/>
                                          </p:val>
                                        </p:tav>
                                      </p:tavLst>
                                    </p:anim>
                                    <p:animEffect transition="in" filter="fade">
                                      <p:cBhvr>
                                        <p:cTn id="69" dur="2000" decel="50000">
                                          <p:stCondLst>
                                            <p:cond delay="0"/>
                                          </p:stCondLst>
                                        </p:cTn>
                                        <p:tgtEl>
                                          <p:spTgt spid="7171">
                                            <p:txEl>
                                              <p:pRg st="5" end="5"/>
                                            </p:txEl>
                                          </p:spTgt>
                                        </p:tgtEl>
                                      </p:cBhvr>
                                    </p:animEffect>
                                  </p:childTnLst>
                                </p:cTn>
                              </p:par>
                            </p:childTnLst>
                          </p:cTn>
                        </p:par>
                        <p:par>
                          <p:cTn id="70" fill="hold" nodeType="afterGroup">
                            <p:stCondLst>
                              <p:cond delay="12000"/>
                            </p:stCondLst>
                            <p:childTnLst>
                              <p:par>
                                <p:cTn id="71" presetID="25" presetClass="entr" presetSubtype="0" fill="hold" nodeType="afterEffect">
                                  <p:stCondLst>
                                    <p:cond delay="0"/>
                                  </p:stCondLst>
                                  <p:childTnLst>
                                    <p:set>
                                      <p:cBhvr>
                                        <p:cTn id="72" dur="1" fill="hold">
                                          <p:stCondLst>
                                            <p:cond delay="0"/>
                                          </p:stCondLst>
                                        </p:cTn>
                                        <p:tgtEl>
                                          <p:spTgt spid="7171">
                                            <p:txEl>
                                              <p:pRg st="6" end="6"/>
                                            </p:txEl>
                                          </p:spTgt>
                                        </p:tgtEl>
                                        <p:attrNameLst>
                                          <p:attrName>style.visibility</p:attrName>
                                        </p:attrNameLst>
                                      </p:cBhvr>
                                      <p:to>
                                        <p:strVal val="visible"/>
                                      </p:to>
                                    </p:set>
                                    <p:anim calcmode="lin" valueType="num">
                                      <p:cBhvr>
                                        <p:cTn id="73" dur="1000" decel="50000" fill="hold">
                                          <p:stCondLst>
                                            <p:cond delay="0"/>
                                          </p:stCondLst>
                                        </p:cTn>
                                        <p:tgtEl>
                                          <p:spTgt spid="7171">
                                            <p:txEl>
                                              <p:pRg st="6" end="6"/>
                                            </p:txEl>
                                          </p:spTgt>
                                        </p:tgtEl>
                                        <p:attrNameLst>
                                          <p:attrName>style.rotation</p:attrName>
                                        </p:attrNameLst>
                                      </p:cBhvr>
                                      <p:tavLst>
                                        <p:tav tm="0">
                                          <p:val>
                                            <p:fltVal val="-90"/>
                                          </p:val>
                                        </p:tav>
                                        <p:tav tm="100000">
                                          <p:val>
                                            <p:fltVal val="0"/>
                                          </p:val>
                                        </p:tav>
                                      </p:tavLst>
                                    </p:anim>
                                    <p:anim calcmode="lin" valueType="num">
                                      <p:cBhvr>
                                        <p:cTn id="74" dur="1000" decel="50000" fill="hold">
                                          <p:stCondLst>
                                            <p:cond delay="0"/>
                                          </p:stCondLst>
                                        </p:cTn>
                                        <p:tgtEl>
                                          <p:spTgt spid="7171">
                                            <p:txEl>
                                              <p:pRg st="6" end="6"/>
                                            </p:txEl>
                                          </p:spTgt>
                                        </p:tgtEl>
                                        <p:attrNameLst>
                                          <p:attrName>ppt_w</p:attrName>
                                        </p:attrNameLst>
                                      </p:cBhvr>
                                      <p:tavLst>
                                        <p:tav tm="0">
                                          <p:val>
                                            <p:strVal val="#ppt_w"/>
                                          </p:val>
                                        </p:tav>
                                        <p:tav tm="100000">
                                          <p:val>
                                            <p:strVal val="#ppt_w*.05"/>
                                          </p:val>
                                        </p:tav>
                                      </p:tavLst>
                                    </p:anim>
                                    <p:anim calcmode="lin" valueType="num">
                                      <p:cBhvr>
                                        <p:cTn id="75" dur="1000" accel="50000" fill="hold">
                                          <p:stCondLst>
                                            <p:cond delay="1000"/>
                                          </p:stCondLst>
                                        </p:cTn>
                                        <p:tgtEl>
                                          <p:spTgt spid="7171">
                                            <p:txEl>
                                              <p:pRg st="6" end="6"/>
                                            </p:txEl>
                                          </p:spTgt>
                                        </p:tgtEl>
                                        <p:attrNameLst>
                                          <p:attrName>ppt_w</p:attrName>
                                        </p:attrNameLst>
                                      </p:cBhvr>
                                      <p:tavLst>
                                        <p:tav tm="0">
                                          <p:val>
                                            <p:strVal val="#ppt_w*.05"/>
                                          </p:val>
                                        </p:tav>
                                        <p:tav tm="100000">
                                          <p:val>
                                            <p:strVal val="#ppt_w"/>
                                          </p:val>
                                        </p:tav>
                                      </p:tavLst>
                                    </p:anim>
                                    <p:anim calcmode="lin" valueType="num">
                                      <p:cBhvr>
                                        <p:cTn id="76" dur="2000" fill="hold"/>
                                        <p:tgtEl>
                                          <p:spTgt spid="7171">
                                            <p:txEl>
                                              <p:pRg st="6" end="6"/>
                                            </p:txEl>
                                          </p:spTgt>
                                        </p:tgtEl>
                                        <p:attrNameLst>
                                          <p:attrName>ppt_h</p:attrName>
                                        </p:attrNameLst>
                                      </p:cBhvr>
                                      <p:tavLst>
                                        <p:tav tm="0">
                                          <p:val>
                                            <p:strVal val="#ppt_h"/>
                                          </p:val>
                                        </p:tav>
                                        <p:tav tm="100000">
                                          <p:val>
                                            <p:strVal val="#ppt_h"/>
                                          </p:val>
                                        </p:tav>
                                      </p:tavLst>
                                    </p:anim>
                                    <p:anim calcmode="lin" valueType="num">
                                      <p:cBhvr>
                                        <p:cTn id="77" dur="1000" decel="50000" fill="hold">
                                          <p:stCondLst>
                                            <p:cond delay="0"/>
                                          </p:stCondLst>
                                        </p:cTn>
                                        <p:tgtEl>
                                          <p:spTgt spid="7171">
                                            <p:txEl>
                                              <p:pRg st="6" end="6"/>
                                            </p:txEl>
                                          </p:spTgt>
                                        </p:tgtEl>
                                        <p:attrNameLst>
                                          <p:attrName>ppt_x</p:attrName>
                                        </p:attrNameLst>
                                      </p:cBhvr>
                                      <p:tavLst>
                                        <p:tav tm="0">
                                          <p:val>
                                            <p:strVal val="#ppt_x+.4"/>
                                          </p:val>
                                        </p:tav>
                                        <p:tav tm="100000">
                                          <p:val>
                                            <p:strVal val="#ppt_x"/>
                                          </p:val>
                                        </p:tav>
                                      </p:tavLst>
                                    </p:anim>
                                    <p:anim calcmode="lin" valueType="num">
                                      <p:cBhvr>
                                        <p:cTn id="78" dur="1000" decel="50000" fill="hold">
                                          <p:stCondLst>
                                            <p:cond delay="0"/>
                                          </p:stCondLst>
                                        </p:cTn>
                                        <p:tgtEl>
                                          <p:spTgt spid="7171">
                                            <p:txEl>
                                              <p:pRg st="6" end="6"/>
                                            </p:txEl>
                                          </p:spTgt>
                                        </p:tgtEl>
                                        <p:attrNameLst>
                                          <p:attrName>ppt_y</p:attrName>
                                        </p:attrNameLst>
                                      </p:cBhvr>
                                      <p:tavLst>
                                        <p:tav tm="0">
                                          <p:val>
                                            <p:strVal val="#ppt_y-.2"/>
                                          </p:val>
                                        </p:tav>
                                        <p:tav tm="100000">
                                          <p:val>
                                            <p:strVal val="#ppt_y+.1"/>
                                          </p:val>
                                        </p:tav>
                                      </p:tavLst>
                                    </p:anim>
                                    <p:anim calcmode="lin" valueType="num">
                                      <p:cBhvr>
                                        <p:cTn id="79" dur="1000" accel="50000" fill="hold">
                                          <p:stCondLst>
                                            <p:cond delay="1000"/>
                                          </p:stCondLst>
                                        </p:cTn>
                                        <p:tgtEl>
                                          <p:spTgt spid="7171">
                                            <p:txEl>
                                              <p:pRg st="6" end="6"/>
                                            </p:txEl>
                                          </p:spTgt>
                                        </p:tgtEl>
                                        <p:attrNameLst>
                                          <p:attrName>ppt_y</p:attrName>
                                        </p:attrNameLst>
                                      </p:cBhvr>
                                      <p:tavLst>
                                        <p:tav tm="0">
                                          <p:val>
                                            <p:strVal val="#ppt_y+.1"/>
                                          </p:val>
                                        </p:tav>
                                        <p:tav tm="100000">
                                          <p:val>
                                            <p:strVal val="#ppt_y"/>
                                          </p:val>
                                        </p:tav>
                                      </p:tavLst>
                                    </p:anim>
                                    <p:animEffect transition="in" filter="fade">
                                      <p:cBhvr>
                                        <p:cTn id="80" dur="2000" decel="50000">
                                          <p:stCondLst>
                                            <p:cond delay="0"/>
                                          </p:stCondLst>
                                        </p:cTn>
                                        <p:tgtEl>
                                          <p:spTgt spid="7171">
                                            <p:txEl>
                                              <p:pRg st="6" end="6"/>
                                            </p:txEl>
                                          </p:spTgt>
                                        </p:tgtEl>
                                      </p:cBhvr>
                                    </p:animEffect>
                                  </p:childTnLst>
                                </p:cTn>
                              </p:par>
                            </p:childTnLst>
                          </p:cTn>
                        </p:par>
                        <p:par>
                          <p:cTn id="81" fill="hold" nodeType="afterGroup">
                            <p:stCondLst>
                              <p:cond delay="14000"/>
                            </p:stCondLst>
                            <p:childTnLst>
                              <p:par>
                                <p:cTn id="82" presetID="25" presetClass="entr" presetSubtype="0" fill="hold" nodeType="afterEffect">
                                  <p:stCondLst>
                                    <p:cond delay="0"/>
                                  </p:stCondLst>
                                  <p:childTnLst>
                                    <p:set>
                                      <p:cBhvr>
                                        <p:cTn id="83" dur="1" fill="hold">
                                          <p:stCondLst>
                                            <p:cond delay="0"/>
                                          </p:stCondLst>
                                        </p:cTn>
                                        <p:tgtEl>
                                          <p:spTgt spid="7171">
                                            <p:txEl>
                                              <p:pRg st="7" end="7"/>
                                            </p:txEl>
                                          </p:spTgt>
                                        </p:tgtEl>
                                        <p:attrNameLst>
                                          <p:attrName>style.visibility</p:attrName>
                                        </p:attrNameLst>
                                      </p:cBhvr>
                                      <p:to>
                                        <p:strVal val="visible"/>
                                      </p:to>
                                    </p:set>
                                    <p:anim calcmode="lin" valueType="num">
                                      <p:cBhvr>
                                        <p:cTn id="84" dur="1000" decel="50000" fill="hold">
                                          <p:stCondLst>
                                            <p:cond delay="0"/>
                                          </p:stCondLst>
                                        </p:cTn>
                                        <p:tgtEl>
                                          <p:spTgt spid="7171">
                                            <p:txEl>
                                              <p:pRg st="7" end="7"/>
                                            </p:txEl>
                                          </p:spTgt>
                                        </p:tgtEl>
                                        <p:attrNameLst>
                                          <p:attrName>style.rotation</p:attrName>
                                        </p:attrNameLst>
                                      </p:cBhvr>
                                      <p:tavLst>
                                        <p:tav tm="0">
                                          <p:val>
                                            <p:fltVal val="-90"/>
                                          </p:val>
                                        </p:tav>
                                        <p:tav tm="100000">
                                          <p:val>
                                            <p:fltVal val="0"/>
                                          </p:val>
                                        </p:tav>
                                      </p:tavLst>
                                    </p:anim>
                                    <p:anim calcmode="lin" valueType="num">
                                      <p:cBhvr>
                                        <p:cTn id="85" dur="1000" decel="50000" fill="hold">
                                          <p:stCondLst>
                                            <p:cond delay="0"/>
                                          </p:stCondLst>
                                        </p:cTn>
                                        <p:tgtEl>
                                          <p:spTgt spid="7171">
                                            <p:txEl>
                                              <p:pRg st="7" end="7"/>
                                            </p:txEl>
                                          </p:spTgt>
                                        </p:tgtEl>
                                        <p:attrNameLst>
                                          <p:attrName>ppt_w</p:attrName>
                                        </p:attrNameLst>
                                      </p:cBhvr>
                                      <p:tavLst>
                                        <p:tav tm="0">
                                          <p:val>
                                            <p:strVal val="#ppt_w"/>
                                          </p:val>
                                        </p:tav>
                                        <p:tav tm="100000">
                                          <p:val>
                                            <p:strVal val="#ppt_w*.05"/>
                                          </p:val>
                                        </p:tav>
                                      </p:tavLst>
                                    </p:anim>
                                    <p:anim calcmode="lin" valueType="num">
                                      <p:cBhvr>
                                        <p:cTn id="86" dur="1000" accel="50000" fill="hold">
                                          <p:stCondLst>
                                            <p:cond delay="1000"/>
                                          </p:stCondLst>
                                        </p:cTn>
                                        <p:tgtEl>
                                          <p:spTgt spid="7171">
                                            <p:txEl>
                                              <p:pRg st="7" end="7"/>
                                            </p:txEl>
                                          </p:spTgt>
                                        </p:tgtEl>
                                        <p:attrNameLst>
                                          <p:attrName>ppt_w</p:attrName>
                                        </p:attrNameLst>
                                      </p:cBhvr>
                                      <p:tavLst>
                                        <p:tav tm="0">
                                          <p:val>
                                            <p:strVal val="#ppt_w*.05"/>
                                          </p:val>
                                        </p:tav>
                                        <p:tav tm="100000">
                                          <p:val>
                                            <p:strVal val="#ppt_w"/>
                                          </p:val>
                                        </p:tav>
                                      </p:tavLst>
                                    </p:anim>
                                    <p:anim calcmode="lin" valueType="num">
                                      <p:cBhvr>
                                        <p:cTn id="87" dur="2000" fill="hold"/>
                                        <p:tgtEl>
                                          <p:spTgt spid="7171">
                                            <p:txEl>
                                              <p:pRg st="7" end="7"/>
                                            </p:txEl>
                                          </p:spTgt>
                                        </p:tgtEl>
                                        <p:attrNameLst>
                                          <p:attrName>ppt_h</p:attrName>
                                        </p:attrNameLst>
                                      </p:cBhvr>
                                      <p:tavLst>
                                        <p:tav tm="0">
                                          <p:val>
                                            <p:strVal val="#ppt_h"/>
                                          </p:val>
                                        </p:tav>
                                        <p:tav tm="100000">
                                          <p:val>
                                            <p:strVal val="#ppt_h"/>
                                          </p:val>
                                        </p:tav>
                                      </p:tavLst>
                                    </p:anim>
                                    <p:anim calcmode="lin" valueType="num">
                                      <p:cBhvr>
                                        <p:cTn id="88" dur="1000" decel="50000" fill="hold">
                                          <p:stCondLst>
                                            <p:cond delay="0"/>
                                          </p:stCondLst>
                                        </p:cTn>
                                        <p:tgtEl>
                                          <p:spTgt spid="7171">
                                            <p:txEl>
                                              <p:pRg st="7" end="7"/>
                                            </p:txEl>
                                          </p:spTgt>
                                        </p:tgtEl>
                                        <p:attrNameLst>
                                          <p:attrName>ppt_x</p:attrName>
                                        </p:attrNameLst>
                                      </p:cBhvr>
                                      <p:tavLst>
                                        <p:tav tm="0">
                                          <p:val>
                                            <p:strVal val="#ppt_x+.4"/>
                                          </p:val>
                                        </p:tav>
                                        <p:tav tm="100000">
                                          <p:val>
                                            <p:strVal val="#ppt_x"/>
                                          </p:val>
                                        </p:tav>
                                      </p:tavLst>
                                    </p:anim>
                                    <p:anim calcmode="lin" valueType="num">
                                      <p:cBhvr>
                                        <p:cTn id="89" dur="1000" decel="50000" fill="hold">
                                          <p:stCondLst>
                                            <p:cond delay="0"/>
                                          </p:stCondLst>
                                        </p:cTn>
                                        <p:tgtEl>
                                          <p:spTgt spid="7171">
                                            <p:txEl>
                                              <p:pRg st="7" end="7"/>
                                            </p:txEl>
                                          </p:spTgt>
                                        </p:tgtEl>
                                        <p:attrNameLst>
                                          <p:attrName>ppt_y</p:attrName>
                                        </p:attrNameLst>
                                      </p:cBhvr>
                                      <p:tavLst>
                                        <p:tav tm="0">
                                          <p:val>
                                            <p:strVal val="#ppt_y-.2"/>
                                          </p:val>
                                        </p:tav>
                                        <p:tav tm="100000">
                                          <p:val>
                                            <p:strVal val="#ppt_y+.1"/>
                                          </p:val>
                                        </p:tav>
                                      </p:tavLst>
                                    </p:anim>
                                    <p:anim calcmode="lin" valueType="num">
                                      <p:cBhvr>
                                        <p:cTn id="90" dur="1000" accel="50000" fill="hold">
                                          <p:stCondLst>
                                            <p:cond delay="1000"/>
                                          </p:stCondLst>
                                        </p:cTn>
                                        <p:tgtEl>
                                          <p:spTgt spid="7171">
                                            <p:txEl>
                                              <p:pRg st="7" end="7"/>
                                            </p:txEl>
                                          </p:spTgt>
                                        </p:tgtEl>
                                        <p:attrNameLst>
                                          <p:attrName>ppt_y</p:attrName>
                                        </p:attrNameLst>
                                      </p:cBhvr>
                                      <p:tavLst>
                                        <p:tav tm="0">
                                          <p:val>
                                            <p:strVal val="#ppt_y+.1"/>
                                          </p:val>
                                        </p:tav>
                                        <p:tav tm="100000">
                                          <p:val>
                                            <p:strVal val="#ppt_y"/>
                                          </p:val>
                                        </p:tav>
                                      </p:tavLst>
                                    </p:anim>
                                    <p:animEffect transition="in" filter="fade">
                                      <p:cBhvr>
                                        <p:cTn id="91" dur="2000" decel="50000">
                                          <p:stCondLst>
                                            <p:cond delay="0"/>
                                          </p:stCondLst>
                                        </p:cTn>
                                        <p:tgtEl>
                                          <p:spTgt spid="7171">
                                            <p:txEl>
                                              <p:pRg st="7" end="7"/>
                                            </p:txEl>
                                          </p:spTgt>
                                        </p:tgtEl>
                                      </p:cBhvr>
                                    </p:animEffect>
                                  </p:childTnLst>
                                </p:cTn>
                              </p:par>
                            </p:childTnLst>
                          </p:cTn>
                        </p:par>
                        <p:par>
                          <p:cTn id="92" fill="hold" nodeType="afterGroup">
                            <p:stCondLst>
                              <p:cond delay="16000"/>
                            </p:stCondLst>
                            <p:childTnLst>
                              <p:par>
                                <p:cTn id="93" presetID="25" presetClass="entr" presetSubtype="0" fill="hold" nodeType="afterEffect">
                                  <p:stCondLst>
                                    <p:cond delay="0"/>
                                  </p:stCondLst>
                                  <p:childTnLst>
                                    <p:set>
                                      <p:cBhvr>
                                        <p:cTn id="94" dur="1" fill="hold">
                                          <p:stCondLst>
                                            <p:cond delay="0"/>
                                          </p:stCondLst>
                                        </p:cTn>
                                        <p:tgtEl>
                                          <p:spTgt spid="7171">
                                            <p:txEl>
                                              <p:pRg st="8" end="8"/>
                                            </p:txEl>
                                          </p:spTgt>
                                        </p:tgtEl>
                                        <p:attrNameLst>
                                          <p:attrName>style.visibility</p:attrName>
                                        </p:attrNameLst>
                                      </p:cBhvr>
                                      <p:to>
                                        <p:strVal val="visible"/>
                                      </p:to>
                                    </p:set>
                                    <p:anim calcmode="lin" valueType="num">
                                      <p:cBhvr>
                                        <p:cTn id="95" dur="1000" decel="50000" fill="hold">
                                          <p:stCondLst>
                                            <p:cond delay="0"/>
                                          </p:stCondLst>
                                        </p:cTn>
                                        <p:tgtEl>
                                          <p:spTgt spid="7171">
                                            <p:txEl>
                                              <p:pRg st="8" end="8"/>
                                            </p:txEl>
                                          </p:spTgt>
                                        </p:tgtEl>
                                        <p:attrNameLst>
                                          <p:attrName>style.rotation</p:attrName>
                                        </p:attrNameLst>
                                      </p:cBhvr>
                                      <p:tavLst>
                                        <p:tav tm="0">
                                          <p:val>
                                            <p:fltVal val="-90"/>
                                          </p:val>
                                        </p:tav>
                                        <p:tav tm="100000">
                                          <p:val>
                                            <p:fltVal val="0"/>
                                          </p:val>
                                        </p:tav>
                                      </p:tavLst>
                                    </p:anim>
                                    <p:anim calcmode="lin" valueType="num">
                                      <p:cBhvr>
                                        <p:cTn id="96" dur="1000" decel="50000" fill="hold">
                                          <p:stCondLst>
                                            <p:cond delay="0"/>
                                          </p:stCondLst>
                                        </p:cTn>
                                        <p:tgtEl>
                                          <p:spTgt spid="7171">
                                            <p:txEl>
                                              <p:pRg st="8" end="8"/>
                                            </p:txEl>
                                          </p:spTgt>
                                        </p:tgtEl>
                                        <p:attrNameLst>
                                          <p:attrName>ppt_w</p:attrName>
                                        </p:attrNameLst>
                                      </p:cBhvr>
                                      <p:tavLst>
                                        <p:tav tm="0">
                                          <p:val>
                                            <p:strVal val="#ppt_w"/>
                                          </p:val>
                                        </p:tav>
                                        <p:tav tm="100000">
                                          <p:val>
                                            <p:strVal val="#ppt_w*.05"/>
                                          </p:val>
                                        </p:tav>
                                      </p:tavLst>
                                    </p:anim>
                                    <p:anim calcmode="lin" valueType="num">
                                      <p:cBhvr>
                                        <p:cTn id="97" dur="1000" accel="50000" fill="hold">
                                          <p:stCondLst>
                                            <p:cond delay="1000"/>
                                          </p:stCondLst>
                                        </p:cTn>
                                        <p:tgtEl>
                                          <p:spTgt spid="7171">
                                            <p:txEl>
                                              <p:pRg st="8" end="8"/>
                                            </p:txEl>
                                          </p:spTgt>
                                        </p:tgtEl>
                                        <p:attrNameLst>
                                          <p:attrName>ppt_w</p:attrName>
                                        </p:attrNameLst>
                                      </p:cBhvr>
                                      <p:tavLst>
                                        <p:tav tm="0">
                                          <p:val>
                                            <p:strVal val="#ppt_w*.05"/>
                                          </p:val>
                                        </p:tav>
                                        <p:tav tm="100000">
                                          <p:val>
                                            <p:strVal val="#ppt_w"/>
                                          </p:val>
                                        </p:tav>
                                      </p:tavLst>
                                    </p:anim>
                                    <p:anim calcmode="lin" valueType="num">
                                      <p:cBhvr>
                                        <p:cTn id="98" dur="2000" fill="hold"/>
                                        <p:tgtEl>
                                          <p:spTgt spid="7171">
                                            <p:txEl>
                                              <p:pRg st="8" end="8"/>
                                            </p:txEl>
                                          </p:spTgt>
                                        </p:tgtEl>
                                        <p:attrNameLst>
                                          <p:attrName>ppt_h</p:attrName>
                                        </p:attrNameLst>
                                      </p:cBhvr>
                                      <p:tavLst>
                                        <p:tav tm="0">
                                          <p:val>
                                            <p:strVal val="#ppt_h"/>
                                          </p:val>
                                        </p:tav>
                                        <p:tav tm="100000">
                                          <p:val>
                                            <p:strVal val="#ppt_h"/>
                                          </p:val>
                                        </p:tav>
                                      </p:tavLst>
                                    </p:anim>
                                    <p:anim calcmode="lin" valueType="num">
                                      <p:cBhvr>
                                        <p:cTn id="99" dur="1000" decel="50000" fill="hold">
                                          <p:stCondLst>
                                            <p:cond delay="0"/>
                                          </p:stCondLst>
                                        </p:cTn>
                                        <p:tgtEl>
                                          <p:spTgt spid="7171">
                                            <p:txEl>
                                              <p:pRg st="8" end="8"/>
                                            </p:txEl>
                                          </p:spTgt>
                                        </p:tgtEl>
                                        <p:attrNameLst>
                                          <p:attrName>ppt_x</p:attrName>
                                        </p:attrNameLst>
                                      </p:cBhvr>
                                      <p:tavLst>
                                        <p:tav tm="0">
                                          <p:val>
                                            <p:strVal val="#ppt_x+.4"/>
                                          </p:val>
                                        </p:tav>
                                        <p:tav tm="100000">
                                          <p:val>
                                            <p:strVal val="#ppt_x"/>
                                          </p:val>
                                        </p:tav>
                                      </p:tavLst>
                                    </p:anim>
                                    <p:anim calcmode="lin" valueType="num">
                                      <p:cBhvr>
                                        <p:cTn id="100" dur="1000" decel="50000" fill="hold">
                                          <p:stCondLst>
                                            <p:cond delay="0"/>
                                          </p:stCondLst>
                                        </p:cTn>
                                        <p:tgtEl>
                                          <p:spTgt spid="7171">
                                            <p:txEl>
                                              <p:pRg st="8" end="8"/>
                                            </p:txEl>
                                          </p:spTgt>
                                        </p:tgtEl>
                                        <p:attrNameLst>
                                          <p:attrName>ppt_y</p:attrName>
                                        </p:attrNameLst>
                                      </p:cBhvr>
                                      <p:tavLst>
                                        <p:tav tm="0">
                                          <p:val>
                                            <p:strVal val="#ppt_y-.2"/>
                                          </p:val>
                                        </p:tav>
                                        <p:tav tm="100000">
                                          <p:val>
                                            <p:strVal val="#ppt_y+.1"/>
                                          </p:val>
                                        </p:tav>
                                      </p:tavLst>
                                    </p:anim>
                                    <p:anim calcmode="lin" valueType="num">
                                      <p:cBhvr>
                                        <p:cTn id="101" dur="1000" accel="50000" fill="hold">
                                          <p:stCondLst>
                                            <p:cond delay="1000"/>
                                          </p:stCondLst>
                                        </p:cTn>
                                        <p:tgtEl>
                                          <p:spTgt spid="7171">
                                            <p:txEl>
                                              <p:pRg st="8" end="8"/>
                                            </p:txEl>
                                          </p:spTgt>
                                        </p:tgtEl>
                                        <p:attrNameLst>
                                          <p:attrName>ppt_y</p:attrName>
                                        </p:attrNameLst>
                                      </p:cBhvr>
                                      <p:tavLst>
                                        <p:tav tm="0">
                                          <p:val>
                                            <p:strVal val="#ppt_y+.1"/>
                                          </p:val>
                                        </p:tav>
                                        <p:tav tm="100000">
                                          <p:val>
                                            <p:strVal val="#ppt_y"/>
                                          </p:val>
                                        </p:tav>
                                      </p:tavLst>
                                    </p:anim>
                                    <p:animEffect transition="in" filter="fade">
                                      <p:cBhvr>
                                        <p:cTn id="102" dur="2000" decel="50000">
                                          <p:stCondLst>
                                            <p:cond delay="0"/>
                                          </p:stCondLst>
                                        </p:cTn>
                                        <p:tgtEl>
                                          <p:spTgt spid="7171">
                                            <p:txEl>
                                              <p:pRg st="8" end="8"/>
                                            </p:txEl>
                                          </p:spTgt>
                                        </p:tgtEl>
                                      </p:cBhvr>
                                    </p:animEffect>
                                  </p:childTnLst>
                                </p:cTn>
                              </p:par>
                            </p:childTnLst>
                          </p:cTn>
                        </p:par>
                        <p:par>
                          <p:cTn id="103" fill="hold" nodeType="afterGroup">
                            <p:stCondLst>
                              <p:cond delay="18000"/>
                            </p:stCondLst>
                            <p:childTnLst>
                              <p:par>
                                <p:cTn id="104" presetID="25" presetClass="entr" presetSubtype="0" fill="hold" nodeType="afterEffect">
                                  <p:stCondLst>
                                    <p:cond delay="0"/>
                                  </p:stCondLst>
                                  <p:childTnLst>
                                    <p:set>
                                      <p:cBhvr>
                                        <p:cTn id="105" dur="1" fill="hold">
                                          <p:stCondLst>
                                            <p:cond delay="0"/>
                                          </p:stCondLst>
                                        </p:cTn>
                                        <p:tgtEl>
                                          <p:spTgt spid="7171">
                                            <p:txEl>
                                              <p:pRg st="9" end="9"/>
                                            </p:txEl>
                                          </p:spTgt>
                                        </p:tgtEl>
                                        <p:attrNameLst>
                                          <p:attrName>style.visibility</p:attrName>
                                        </p:attrNameLst>
                                      </p:cBhvr>
                                      <p:to>
                                        <p:strVal val="visible"/>
                                      </p:to>
                                    </p:set>
                                    <p:anim calcmode="lin" valueType="num">
                                      <p:cBhvr>
                                        <p:cTn id="106" dur="1000" decel="50000" fill="hold">
                                          <p:stCondLst>
                                            <p:cond delay="0"/>
                                          </p:stCondLst>
                                        </p:cTn>
                                        <p:tgtEl>
                                          <p:spTgt spid="7171">
                                            <p:txEl>
                                              <p:pRg st="9" end="9"/>
                                            </p:txEl>
                                          </p:spTgt>
                                        </p:tgtEl>
                                        <p:attrNameLst>
                                          <p:attrName>style.rotation</p:attrName>
                                        </p:attrNameLst>
                                      </p:cBhvr>
                                      <p:tavLst>
                                        <p:tav tm="0">
                                          <p:val>
                                            <p:fltVal val="-90"/>
                                          </p:val>
                                        </p:tav>
                                        <p:tav tm="100000">
                                          <p:val>
                                            <p:fltVal val="0"/>
                                          </p:val>
                                        </p:tav>
                                      </p:tavLst>
                                    </p:anim>
                                    <p:anim calcmode="lin" valueType="num">
                                      <p:cBhvr>
                                        <p:cTn id="107" dur="1000" decel="50000" fill="hold">
                                          <p:stCondLst>
                                            <p:cond delay="0"/>
                                          </p:stCondLst>
                                        </p:cTn>
                                        <p:tgtEl>
                                          <p:spTgt spid="7171">
                                            <p:txEl>
                                              <p:pRg st="9" end="9"/>
                                            </p:txEl>
                                          </p:spTgt>
                                        </p:tgtEl>
                                        <p:attrNameLst>
                                          <p:attrName>ppt_w</p:attrName>
                                        </p:attrNameLst>
                                      </p:cBhvr>
                                      <p:tavLst>
                                        <p:tav tm="0">
                                          <p:val>
                                            <p:strVal val="#ppt_w"/>
                                          </p:val>
                                        </p:tav>
                                        <p:tav tm="100000">
                                          <p:val>
                                            <p:strVal val="#ppt_w*.05"/>
                                          </p:val>
                                        </p:tav>
                                      </p:tavLst>
                                    </p:anim>
                                    <p:anim calcmode="lin" valueType="num">
                                      <p:cBhvr>
                                        <p:cTn id="108" dur="1000" accel="50000" fill="hold">
                                          <p:stCondLst>
                                            <p:cond delay="1000"/>
                                          </p:stCondLst>
                                        </p:cTn>
                                        <p:tgtEl>
                                          <p:spTgt spid="7171">
                                            <p:txEl>
                                              <p:pRg st="9" end="9"/>
                                            </p:txEl>
                                          </p:spTgt>
                                        </p:tgtEl>
                                        <p:attrNameLst>
                                          <p:attrName>ppt_w</p:attrName>
                                        </p:attrNameLst>
                                      </p:cBhvr>
                                      <p:tavLst>
                                        <p:tav tm="0">
                                          <p:val>
                                            <p:strVal val="#ppt_w*.05"/>
                                          </p:val>
                                        </p:tav>
                                        <p:tav tm="100000">
                                          <p:val>
                                            <p:strVal val="#ppt_w"/>
                                          </p:val>
                                        </p:tav>
                                      </p:tavLst>
                                    </p:anim>
                                    <p:anim calcmode="lin" valueType="num">
                                      <p:cBhvr>
                                        <p:cTn id="109" dur="2000" fill="hold"/>
                                        <p:tgtEl>
                                          <p:spTgt spid="7171">
                                            <p:txEl>
                                              <p:pRg st="9" end="9"/>
                                            </p:txEl>
                                          </p:spTgt>
                                        </p:tgtEl>
                                        <p:attrNameLst>
                                          <p:attrName>ppt_h</p:attrName>
                                        </p:attrNameLst>
                                      </p:cBhvr>
                                      <p:tavLst>
                                        <p:tav tm="0">
                                          <p:val>
                                            <p:strVal val="#ppt_h"/>
                                          </p:val>
                                        </p:tav>
                                        <p:tav tm="100000">
                                          <p:val>
                                            <p:strVal val="#ppt_h"/>
                                          </p:val>
                                        </p:tav>
                                      </p:tavLst>
                                    </p:anim>
                                    <p:anim calcmode="lin" valueType="num">
                                      <p:cBhvr>
                                        <p:cTn id="110" dur="1000" decel="50000" fill="hold">
                                          <p:stCondLst>
                                            <p:cond delay="0"/>
                                          </p:stCondLst>
                                        </p:cTn>
                                        <p:tgtEl>
                                          <p:spTgt spid="7171">
                                            <p:txEl>
                                              <p:pRg st="9" end="9"/>
                                            </p:txEl>
                                          </p:spTgt>
                                        </p:tgtEl>
                                        <p:attrNameLst>
                                          <p:attrName>ppt_x</p:attrName>
                                        </p:attrNameLst>
                                      </p:cBhvr>
                                      <p:tavLst>
                                        <p:tav tm="0">
                                          <p:val>
                                            <p:strVal val="#ppt_x+.4"/>
                                          </p:val>
                                        </p:tav>
                                        <p:tav tm="100000">
                                          <p:val>
                                            <p:strVal val="#ppt_x"/>
                                          </p:val>
                                        </p:tav>
                                      </p:tavLst>
                                    </p:anim>
                                    <p:anim calcmode="lin" valueType="num">
                                      <p:cBhvr>
                                        <p:cTn id="111" dur="1000" decel="50000" fill="hold">
                                          <p:stCondLst>
                                            <p:cond delay="0"/>
                                          </p:stCondLst>
                                        </p:cTn>
                                        <p:tgtEl>
                                          <p:spTgt spid="7171">
                                            <p:txEl>
                                              <p:pRg st="9" end="9"/>
                                            </p:txEl>
                                          </p:spTgt>
                                        </p:tgtEl>
                                        <p:attrNameLst>
                                          <p:attrName>ppt_y</p:attrName>
                                        </p:attrNameLst>
                                      </p:cBhvr>
                                      <p:tavLst>
                                        <p:tav tm="0">
                                          <p:val>
                                            <p:strVal val="#ppt_y-.2"/>
                                          </p:val>
                                        </p:tav>
                                        <p:tav tm="100000">
                                          <p:val>
                                            <p:strVal val="#ppt_y+.1"/>
                                          </p:val>
                                        </p:tav>
                                      </p:tavLst>
                                    </p:anim>
                                    <p:anim calcmode="lin" valueType="num">
                                      <p:cBhvr>
                                        <p:cTn id="112" dur="1000" accel="50000" fill="hold">
                                          <p:stCondLst>
                                            <p:cond delay="1000"/>
                                          </p:stCondLst>
                                        </p:cTn>
                                        <p:tgtEl>
                                          <p:spTgt spid="7171">
                                            <p:txEl>
                                              <p:pRg st="9" end="9"/>
                                            </p:txEl>
                                          </p:spTgt>
                                        </p:tgtEl>
                                        <p:attrNameLst>
                                          <p:attrName>ppt_y</p:attrName>
                                        </p:attrNameLst>
                                      </p:cBhvr>
                                      <p:tavLst>
                                        <p:tav tm="0">
                                          <p:val>
                                            <p:strVal val="#ppt_y+.1"/>
                                          </p:val>
                                        </p:tav>
                                        <p:tav tm="100000">
                                          <p:val>
                                            <p:strVal val="#ppt_y"/>
                                          </p:val>
                                        </p:tav>
                                      </p:tavLst>
                                    </p:anim>
                                    <p:animEffect transition="in" filter="fade">
                                      <p:cBhvr>
                                        <p:cTn id="113" dur="2000" decel="50000">
                                          <p:stCondLst>
                                            <p:cond delay="0"/>
                                          </p:stCondLst>
                                        </p:cTn>
                                        <p:tgtEl>
                                          <p:spTgt spid="7171">
                                            <p:txEl>
                                              <p:pRg st="9" end="9"/>
                                            </p:txEl>
                                          </p:spTgt>
                                        </p:tgtEl>
                                      </p:cBhvr>
                                    </p:animEffect>
                                  </p:childTnLst>
                                </p:cTn>
                              </p:par>
                            </p:childTnLst>
                          </p:cTn>
                        </p:par>
                        <p:par>
                          <p:cTn id="114" fill="hold" nodeType="afterGroup">
                            <p:stCondLst>
                              <p:cond delay="20000"/>
                            </p:stCondLst>
                            <p:childTnLst>
                              <p:par>
                                <p:cTn id="115" presetID="2" presetClass="entr" presetSubtype="4" fill="hold" nodeType="afterEffect">
                                  <p:stCondLst>
                                    <p:cond delay="0"/>
                                  </p:stCondLst>
                                  <p:childTnLst>
                                    <p:set>
                                      <p:cBhvr>
                                        <p:cTn id="116" dur="1" fill="hold">
                                          <p:stCondLst>
                                            <p:cond delay="0"/>
                                          </p:stCondLst>
                                        </p:cTn>
                                        <p:tgtEl>
                                          <p:spTgt spid="7173"/>
                                        </p:tgtEl>
                                        <p:attrNameLst>
                                          <p:attrName>style.visibility</p:attrName>
                                        </p:attrNameLst>
                                      </p:cBhvr>
                                      <p:to>
                                        <p:strVal val="visible"/>
                                      </p:to>
                                    </p:set>
                                    <p:anim calcmode="lin" valueType="num">
                                      <p:cBhvr additive="base">
                                        <p:cTn id="117" dur="500" fill="hold"/>
                                        <p:tgtEl>
                                          <p:spTgt spid="7173"/>
                                        </p:tgtEl>
                                        <p:attrNameLst>
                                          <p:attrName>ppt_x</p:attrName>
                                        </p:attrNameLst>
                                      </p:cBhvr>
                                      <p:tavLst>
                                        <p:tav tm="0">
                                          <p:val>
                                            <p:strVal val="#ppt_x"/>
                                          </p:val>
                                        </p:tav>
                                        <p:tav tm="100000">
                                          <p:val>
                                            <p:strVal val="#ppt_x"/>
                                          </p:val>
                                        </p:tav>
                                      </p:tavLst>
                                    </p:anim>
                                    <p:anim calcmode="lin" valueType="num">
                                      <p:cBhvr additive="base">
                                        <p:cTn id="118" dur="500" fill="hold"/>
                                        <p:tgtEl>
                                          <p:spTgt spid="7173"/>
                                        </p:tgtEl>
                                        <p:attrNameLst>
                                          <p:attrName>ppt_y</p:attrName>
                                        </p:attrNameLst>
                                      </p:cBhvr>
                                      <p:tavLst>
                                        <p:tav tm="0">
                                          <p:val>
                                            <p:strVal val="1+#ppt_h/2"/>
                                          </p:val>
                                        </p:tav>
                                        <p:tav tm="100000">
                                          <p:val>
                                            <p:strVal val="#ppt_y"/>
                                          </p:val>
                                        </p:tav>
                                      </p:tavLst>
                                    </p:anim>
                                  </p:childTnLst>
                                </p:cTn>
                              </p:par>
                            </p:childTnLst>
                          </p:cTn>
                        </p:par>
                        <p:par>
                          <p:cTn id="119" fill="hold" nodeType="afterGroup">
                            <p:stCondLst>
                              <p:cond delay="20500"/>
                            </p:stCondLst>
                            <p:childTnLst>
                              <p:par>
                                <p:cTn id="120" presetID="2" presetClass="entr" presetSubtype="4" fill="hold" nodeType="afterEffect">
                                  <p:stCondLst>
                                    <p:cond delay="0"/>
                                  </p:stCondLst>
                                  <p:childTnLst>
                                    <p:set>
                                      <p:cBhvr>
                                        <p:cTn id="121" dur="1" fill="hold">
                                          <p:stCondLst>
                                            <p:cond delay="0"/>
                                          </p:stCondLst>
                                        </p:cTn>
                                        <p:tgtEl>
                                          <p:spTgt spid="7172"/>
                                        </p:tgtEl>
                                        <p:attrNameLst>
                                          <p:attrName>style.visibility</p:attrName>
                                        </p:attrNameLst>
                                      </p:cBhvr>
                                      <p:to>
                                        <p:strVal val="visible"/>
                                      </p:to>
                                    </p:set>
                                    <p:anim calcmode="lin" valueType="num">
                                      <p:cBhvr additive="base">
                                        <p:cTn id="122" dur="500" fill="hold"/>
                                        <p:tgtEl>
                                          <p:spTgt spid="7172"/>
                                        </p:tgtEl>
                                        <p:attrNameLst>
                                          <p:attrName>ppt_x</p:attrName>
                                        </p:attrNameLst>
                                      </p:cBhvr>
                                      <p:tavLst>
                                        <p:tav tm="0">
                                          <p:val>
                                            <p:strVal val="#ppt_x"/>
                                          </p:val>
                                        </p:tav>
                                        <p:tav tm="100000">
                                          <p:val>
                                            <p:strVal val="#ppt_x"/>
                                          </p:val>
                                        </p:tav>
                                      </p:tavLst>
                                    </p:anim>
                                    <p:anim calcmode="lin" valueType="num">
                                      <p:cBhvr additive="base">
                                        <p:cTn id="123"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2BAC6F4-5783-42FC-9552-84F8797C1E8B}"/>
              </a:ext>
            </a:extLst>
          </p:cNvPr>
          <p:cNvSpPr>
            <a:spLocks noGrp="1" noChangeArrowheads="1"/>
          </p:cNvSpPr>
          <p:nvPr>
            <p:ph type="title"/>
          </p:nvPr>
        </p:nvSpPr>
        <p:spPr/>
        <p:txBody>
          <a:bodyPr/>
          <a:lstStyle/>
          <a:p>
            <a:r>
              <a:rPr lang="en-US" altLang="en-US"/>
              <a:t>Laziness Defined</a:t>
            </a:r>
          </a:p>
        </p:txBody>
      </p:sp>
      <p:sp>
        <p:nvSpPr>
          <p:cNvPr id="8195" name="Rectangle 3">
            <a:extLst>
              <a:ext uri="{FF2B5EF4-FFF2-40B4-BE49-F238E27FC236}">
                <a16:creationId xmlns:a16="http://schemas.microsoft.com/office/drawing/2014/main" id="{C56B61DF-1CBA-4C7F-89C9-F72DE71945D3}"/>
              </a:ext>
            </a:extLst>
          </p:cNvPr>
          <p:cNvSpPr>
            <a:spLocks noGrp="1" noChangeArrowheads="1"/>
          </p:cNvSpPr>
          <p:nvPr>
            <p:ph type="body" idx="1"/>
          </p:nvPr>
        </p:nvSpPr>
        <p:spPr>
          <a:xfrm>
            <a:off x="0" y="1219200"/>
            <a:ext cx="9144000" cy="5791200"/>
          </a:xfrm>
        </p:spPr>
        <p:txBody>
          <a:bodyPr/>
          <a:lstStyle/>
          <a:p>
            <a:pPr>
              <a:lnSpc>
                <a:spcPct val="90000"/>
              </a:lnSpc>
            </a:pPr>
            <a:r>
              <a:rPr lang="en-US" altLang="en-US" sz="2600" dirty="0"/>
              <a:t>Laziness comes from wanting the                                  most for the least input. </a:t>
            </a:r>
          </a:p>
          <a:p>
            <a:pPr>
              <a:lnSpc>
                <a:spcPct val="90000"/>
              </a:lnSpc>
            </a:pPr>
            <a:r>
              <a:rPr lang="en-US" altLang="en-US" sz="2600" dirty="0"/>
              <a:t>It is the path of least resistance.  </a:t>
            </a:r>
          </a:p>
          <a:p>
            <a:pPr>
              <a:lnSpc>
                <a:spcPct val="90000"/>
              </a:lnSpc>
            </a:pPr>
            <a:r>
              <a:rPr lang="en-US" altLang="en-US" sz="2600" dirty="0"/>
              <a:t>Laziness is defined by the </a:t>
            </a:r>
            <a:r>
              <a:rPr lang="en-US" altLang="en-US" sz="2600" i="1" dirty="0"/>
              <a:t>American Heritage Dictionary</a:t>
            </a:r>
            <a:r>
              <a:rPr lang="en-US" altLang="en-US" sz="2600" dirty="0"/>
              <a:t> as “resistant to work, disposed to idleness.”  </a:t>
            </a:r>
          </a:p>
          <a:p>
            <a:pPr>
              <a:lnSpc>
                <a:spcPct val="90000"/>
              </a:lnSpc>
            </a:pPr>
            <a:r>
              <a:rPr lang="en-US" altLang="en-US" sz="2600" dirty="0"/>
              <a:t>Laziness is a form of carelessness.  It is the antithesis to diligence.  </a:t>
            </a:r>
          </a:p>
          <a:p>
            <a:pPr>
              <a:lnSpc>
                <a:spcPct val="90000"/>
              </a:lnSpc>
            </a:pPr>
            <a:r>
              <a:rPr lang="en-US" altLang="en-US" sz="2600" dirty="0"/>
              <a:t>Too much sleep is one of the things that keeps one from working (See Proverbs 6:9-11, 19:15, 20:1-3, 26:14).  </a:t>
            </a:r>
          </a:p>
          <a:p>
            <a:pPr>
              <a:lnSpc>
                <a:spcPct val="90000"/>
              </a:lnSpc>
            </a:pPr>
            <a:r>
              <a:rPr lang="en-US" altLang="en-US" sz="2600" dirty="0"/>
              <a:t>The lazy are full of excuses.  </a:t>
            </a:r>
          </a:p>
          <a:p>
            <a:pPr>
              <a:lnSpc>
                <a:spcPct val="90000"/>
              </a:lnSpc>
            </a:pPr>
            <a:r>
              <a:rPr lang="en-US" altLang="en-US" sz="2600" dirty="0"/>
              <a:t>Proverbs 26:16 tells how the lazy are wise in their own view.  </a:t>
            </a:r>
          </a:p>
          <a:p>
            <a:pPr>
              <a:lnSpc>
                <a:spcPct val="90000"/>
              </a:lnSpc>
            </a:pPr>
            <a:r>
              <a:rPr lang="en-US" altLang="en-US" sz="2600" dirty="0"/>
              <a:t>Further, the lazy waste what they have (Proverbs 24:3-31).</a:t>
            </a:r>
          </a:p>
        </p:txBody>
      </p:sp>
      <p:pic>
        <p:nvPicPr>
          <p:cNvPr id="8196" name="Picture 4">
            <a:extLst>
              <a:ext uri="{FF2B5EF4-FFF2-40B4-BE49-F238E27FC236}">
                <a16:creationId xmlns:a16="http://schemas.microsoft.com/office/drawing/2014/main" id="{8EF371E9-C9DE-46CC-8A14-E446A430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1" y="0"/>
            <a:ext cx="3276600" cy="2434970"/>
          </a:xfrm>
          <a:prstGeom prst="rect">
            <a:avLst/>
          </a:prstGeom>
          <a:noFill/>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8195">
                                            <p:txEl>
                                              <p:pRg st="0" end="0"/>
                                            </p:txEl>
                                          </p:spTgt>
                                        </p:tgtEl>
                                        <p:attrNameLst>
                                          <p:attrName>style.visibility</p:attrName>
                                        </p:attrNameLst>
                                      </p:cBhvr>
                                      <p:to>
                                        <p:strVal val="visible"/>
                                      </p:to>
                                    </p:set>
                                    <p:anim calcmode="discrete" valueType="clr">
                                      <p:cBhvr override="childStyle">
                                        <p:cTn id="7" dur="80"/>
                                        <p:tgtEl>
                                          <p:spTgt spid="819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19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8195">
                                            <p:txEl>
                                              <p:pRg st="0" end="0"/>
                                            </p:txEl>
                                          </p:spTgt>
                                        </p:tgtEl>
                                        <p:attrNameLst>
                                          <p:attrName>fill.type</p:attrName>
                                        </p:attrNameLst>
                                      </p:cBhvr>
                                      <p:to>
                                        <p:strVal val="solid"/>
                                      </p:to>
                                    </p:set>
                                  </p:childTnLst>
                                </p:cTn>
                              </p:par>
                            </p:childTnLst>
                          </p:cTn>
                        </p:par>
                        <p:par>
                          <p:cTn id="10" fill="hold" nodeType="afterGroup">
                            <p:stCondLst>
                              <p:cond delay="196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8195">
                                            <p:txEl>
                                              <p:pRg st="1" end="1"/>
                                            </p:txEl>
                                          </p:spTgt>
                                        </p:tgtEl>
                                        <p:attrNameLst>
                                          <p:attrName>style.visibility</p:attrName>
                                        </p:attrNameLst>
                                      </p:cBhvr>
                                      <p:to>
                                        <p:strVal val="visible"/>
                                      </p:to>
                                    </p:set>
                                    <p:anim calcmode="discrete" valueType="clr">
                                      <p:cBhvr override="childStyle">
                                        <p:cTn id="13" dur="80"/>
                                        <p:tgtEl>
                                          <p:spTgt spid="819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8195">
                                            <p:txEl>
                                              <p:pRg st="1" end="1"/>
                                            </p:txEl>
                                          </p:spTgt>
                                        </p:tgtEl>
                                        <p:attrNameLst>
                                          <p:attrName>fillcolor</p:attrName>
                                        </p:attrNameLst>
                                      </p:cBhvr>
                                      <p:tavLst>
                                        <p:tav tm="0">
                                          <p:val>
                                            <p:clrVal>
                                              <a:schemeClr val="accent2"/>
                                            </p:clrVal>
                                          </p:val>
                                        </p:tav>
                                        <p:tav tm="50000">
                                          <p:val>
                                            <p:clrVal>
                                              <a:schemeClr val="hlink"/>
                                            </p:clrVal>
                                          </p:val>
                                        </p:tav>
                                      </p:tavLst>
                                    </p:anim>
                                    <p:set>
                                      <p:cBhvr>
                                        <p:cTn id="15" dur="80"/>
                                        <p:tgtEl>
                                          <p:spTgt spid="8195">
                                            <p:txEl>
                                              <p:pRg st="1" end="1"/>
                                            </p:txEl>
                                          </p:spTgt>
                                        </p:tgtEl>
                                        <p:attrNameLst>
                                          <p:attrName>fill.type</p:attrName>
                                        </p:attrNameLst>
                                      </p:cBhvr>
                                      <p:to>
                                        <p:strVal val="solid"/>
                                      </p:to>
                                    </p:set>
                                  </p:childTnLst>
                                </p:cTn>
                              </p:par>
                            </p:childTnLst>
                          </p:cTn>
                        </p:par>
                        <p:par>
                          <p:cTn id="16" fill="hold" nodeType="afterGroup">
                            <p:stCondLst>
                              <p:cond delay="3160"/>
                            </p:stCondLst>
                            <p:childTnLst>
                              <p:par>
                                <p:cTn id="17" presetID="27" presetClass="entr" presetSubtype="0" fill="hold" grpId="0" nodeType="afterEffect">
                                  <p:stCondLst>
                                    <p:cond delay="0"/>
                                  </p:stCondLst>
                                  <p:iterate type="lt">
                                    <p:tmPct val="50000"/>
                                  </p:iterate>
                                  <p:childTnLst>
                                    <p:set>
                                      <p:cBhvr>
                                        <p:cTn id="18" dur="1" fill="hold">
                                          <p:stCondLst>
                                            <p:cond delay="0"/>
                                          </p:stCondLst>
                                        </p:cTn>
                                        <p:tgtEl>
                                          <p:spTgt spid="8195">
                                            <p:txEl>
                                              <p:pRg st="2" end="2"/>
                                            </p:txEl>
                                          </p:spTgt>
                                        </p:tgtEl>
                                        <p:attrNameLst>
                                          <p:attrName>style.visibility</p:attrName>
                                        </p:attrNameLst>
                                      </p:cBhvr>
                                      <p:to>
                                        <p:strVal val="visible"/>
                                      </p:to>
                                    </p:set>
                                    <p:anim calcmode="discrete" valueType="clr">
                                      <p:cBhvr override="childStyle">
                                        <p:cTn id="19" dur="80"/>
                                        <p:tgtEl>
                                          <p:spTgt spid="819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8195">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8195">
                                            <p:txEl>
                                              <p:pRg st="2" end="2"/>
                                            </p:txEl>
                                          </p:spTgt>
                                        </p:tgtEl>
                                        <p:attrNameLst>
                                          <p:attrName>fill.type</p:attrName>
                                        </p:attrNameLst>
                                      </p:cBhvr>
                                      <p:to>
                                        <p:strVal val="solid"/>
                                      </p:to>
                                    </p:set>
                                  </p:childTnLst>
                                </p:cTn>
                              </p:par>
                            </p:childTnLst>
                          </p:cTn>
                        </p:par>
                        <p:par>
                          <p:cTn id="22" fill="hold" nodeType="afterGroup">
                            <p:stCondLst>
                              <p:cond delay="6680"/>
                            </p:stCondLst>
                            <p:childTnLst>
                              <p:par>
                                <p:cTn id="23" presetID="27" presetClass="entr" presetSubtype="0" fill="hold" grpId="0" nodeType="afterEffect">
                                  <p:stCondLst>
                                    <p:cond delay="0"/>
                                  </p:stCondLst>
                                  <p:iterate type="lt">
                                    <p:tmPct val="50000"/>
                                  </p:iterate>
                                  <p:childTnLst>
                                    <p:set>
                                      <p:cBhvr>
                                        <p:cTn id="24" dur="1" fill="hold">
                                          <p:stCondLst>
                                            <p:cond delay="0"/>
                                          </p:stCondLst>
                                        </p:cTn>
                                        <p:tgtEl>
                                          <p:spTgt spid="8195">
                                            <p:txEl>
                                              <p:pRg st="3" end="3"/>
                                            </p:txEl>
                                          </p:spTgt>
                                        </p:tgtEl>
                                        <p:attrNameLst>
                                          <p:attrName>style.visibility</p:attrName>
                                        </p:attrNameLst>
                                      </p:cBhvr>
                                      <p:to>
                                        <p:strVal val="visible"/>
                                      </p:to>
                                    </p:set>
                                    <p:anim calcmode="discrete" valueType="clr">
                                      <p:cBhvr override="childStyle">
                                        <p:cTn id="25" dur="80"/>
                                        <p:tgtEl>
                                          <p:spTgt spid="819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8195">
                                            <p:txEl>
                                              <p:pRg st="3" end="3"/>
                                            </p:txEl>
                                          </p:spTgt>
                                        </p:tgtEl>
                                        <p:attrNameLst>
                                          <p:attrName>fillcolor</p:attrName>
                                        </p:attrNameLst>
                                      </p:cBhvr>
                                      <p:tavLst>
                                        <p:tav tm="0">
                                          <p:val>
                                            <p:clrVal>
                                              <a:schemeClr val="accent2"/>
                                            </p:clrVal>
                                          </p:val>
                                        </p:tav>
                                        <p:tav tm="50000">
                                          <p:val>
                                            <p:clrVal>
                                              <a:schemeClr val="hlink"/>
                                            </p:clrVal>
                                          </p:val>
                                        </p:tav>
                                      </p:tavLst>
                                    </p:anim>
                                    <p:set>
                                      <p:cBhvr>
                                        <p:cTn id="27" dur="80"/>
                                        <p:tgtEl>
                                          <p:spTgt spid="8195">
                                            <p:txEl>
                                              <p:pRg st="3" end="3"/>
                                            </p:txEl>
                                          </p:spTgt>
                                        </p:tgtEl>
                                        <p:attrNameLst>
                                          <p:attrName>fill.type</p:attrName>
                                        </p:attrNameLst>
                                      </p:cBhvr>
                                      <p:to>
                                        <p:strVal val="solid"/>
                                      </p:to>
                                    </p:set>
                                  </p:childTnLst>
                                </p:cTn>
                              </p:par>
                            </p:childTnLst>
                          </p:cTn>
                        </p:par>
                        <p:par>
                          <p:cTn id="28" fill="hold" nodeType="afterGroup">
                            <p:stCondLst>
                              <p:cond delay="9080"/>
                            </p:stCondLst>
                            <p:childTnLst>
                              <p:par>
                                <p:cTn id="29" presetID="27" presetClass="entr" presetSubtype="0" fill="hold" grpId="0" nodeType="afterEffect">
                                  <p:stCondLst>
                                    <p:cond delay="0"/>
                                  </p:stCondLst>
                                  <p:iterate type="lt">
                                    <p:tmPct val="50000"/>
                                  </p:iterate>
                                  <p:childTnLst>
                                    <p:set>
                                      <p:cBhvr>
                                        <p:cTn id="30" dur="1" fill="hold">
                                          <p:stCondLst>
                                            <p:cond delay="0"/>
                                          </p:stCondLst>
                                        </p:cTn>
                                        <p:tgtEl>
                                          <p:spTgt spid="8195">
                                            <p:txEl>
                                              <p:pRg st="4" end="4"/>
                                            </p:txEl>
                                          </p:spTgt>
                                        </p:tgtEl>
                                        <p:attrNameLst>
                                          <p:attrName>style.visibility</p:attrName>
                                        </p:attrNameLst>
                                      </p:cBhvr>
                                      <p:to>
                                        <p:strVal val="visible"/>
                                      </p:to>
                                    </p:set>
                                    <p:anim calcmode="discrete" valueType="clr">
                                      <p:cBhvr override="childStyle">
                                        <p:cTn id="31" dur="80"/>
                                        <p:tgtEl>
                                          <p:spTgt spid="819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8195">
                                            <p:txEl>
                                              <p:pRg st="4" end="4"/>
                                            </p:txEl>
                                          </p:spTgt>
                                        </p:tgtEl>
                                        <p:attrNameLst>
                                          <p:attrName>fillcolor</p:attrName>
                                        </p:attrNameLst>
                                      </p:cBhvr>
                                      <p:tavLst>
                                        <p:tav tm="0">
                                          <p:val>
                                            <p:clrVal>
                                              <a:schemeClr val="accent2"/>
                                            </p:clrVal>
                                          </p:val>
                                        </p:tav>
                                        <p:tav tm="50000">
                                          <p:val>
                                            <p:clrVal>
                                              <a:schemeClr val="hlink"/>
                                            </p:clrVal>
                                          </p:val>
                                        </p:tav>
                                      </p:tavLst>
                                    </p:anim>
                                    <p:set>
                                      <p:cBhvr>
                                        <p:cTn id="33" dur="80"/>
                                        <p:tgtEl>
                                          <p:spTgt spid="8195">
                                            <p:txEl>
                                              <p:pRg st="4" end="4"/>
                                            </p:txEl>
                                          </p:spTgt>
                                        </p:tgtEl>
                                        <p:attrNameLst>
                                          <p:attrName>fill.type</p:attrName>
                                        </p:attrNameLst>
                                      </p:cBhvr>
                                      <p:to>
                                        <p:strVal val="solid"/>
                                      </p:to>
                                    </p:set>
                                  </p:childTnLst>
                                </p:cTn>
                              </p:par>
                            </p:childTnLst>
                          </p:cTn>
                        </p:par>
                        <p:par>
                          <p:cTn id="34" fill="hold" nodeType="afterGroup">
                            <p:stCondLst>
                              <p:cond delay="12720"/>
                            </p:stCondLst>
                            <p:childTnLst>
                              <p:par>
                                <p:cTn id="35" presetID="27" presetClass="entr" presetSubtype="0" fill="hold" grpId="0" nodeType="afterEffect">
                                  <p:stCondLst>
                                    <p:cond delay="0"/>
                                  </p:stCondLst>
                                  <p:iterate type="lt">
                                    <p:tmPct val="50000"/>
                                  </p:iterate>
                                  <p:childTnLst>
                                    <p:set>
                                      <p:cBhvr>
                                        <p:cTn id="36" dur="1" fill="hold">
                                          <p:stCondLst>
                                            <p:cond delay="0"/>
                                          </p:stCondLst>
                                        </p:cTn>
                                        <p:tgtEl>
                                          <p:spTgt spid="8195">
                                            <p:txEl>
                                              <p:pRg st="5" end="5"/>
                                            </p:txEl>
                                          </p:spTgt>
                                        </p:tgtEl>
                                        <p:attrNameLst>
                                          <p:attrName>style.visibility</p:attrName>
                                        </p:attrNameLst>
                                      </p:cBhvr>
                                      <p:to>
                                        <p:strVal val="visible"/>
                                      </p:to>
                                    </p:set>
                                    <p:anim calcmode="discrete" valueType="clr">
                                      <p:cBhvr override="childStyle">
                                        <p:cTn id="37" dur="80"/>
                                        <p:tgtEl>
                                          <p:spTgt spid="819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8195">
                                            <p:txEl>
                                              <p:pRg st="5" end="5"/>
                                            </p:txEl>
                                          </p:spTgt>
                                        </p:tgtEl>
                                        <p:attrNameLst>
                                          <p:attrName>fillcolor</p:attrName>
                                        </p:attrNameLst>
                                      </p:cBhvr>
                                      <p:tavLst>
                                        <p:tav tm="0">
                                          <p:val>
                                            <p:clrVal>
                                              <a:schemeClr val="accent2"/>
                                            </p:clrVal>
                                          </p:val>
                                        </p:tav>
                                        <p:tav tm="50000">
                                          <p:val>
                                            <p:clrVal>
                                              <a:schemeClr val="hlink"/>
                                            </p:clrVal>
                                          </p:val>
                                        </p:tav>
                                      </p:tavLst>
                                    </p:anim>
                                    <p:set>
                                      <p:cBhvr>
                                        <p:cTn id="39" dur="80"/>
                                        <p:tgtEl>
                                          <p:spTgt spid="8195">
                                            <p:txEl>
                                              <p:pRg st="5" end="5"/>
                                            </p:txEl>
                                          </p:spTgt>
                                        </p:tgtEl>
                                        <p:attrNameLst>
                                          <p:attrName>fill.type</p:attrName>
                                        </p:attrNameLst>
                                      </p:cBhvr>
                                      <p:to>
                                        <p:strVal val="solid"/>
                                      </p:to>
                                    </p:set>
                                  </p:childTnLst>
                                </p:cTn>
                              </p:par>
                            </p:childTnLst>
                          </p:cTn>
                        </p:par>
                        <p:par>
                          <p:cTn id="40" fill="hold" nodeType="afterGroup">
                            <p:stCondLst>
                              <p:cond delay="13720"/>
                            </p:stCondLst>
                            <p:childTnLst>
                              <p:par>
                                <p:cTn id="41" presetID="27" presetClass="entr" presetSubtype="0" fill="hold" grpId="0" nodeType="afterEffect">
                                  <p:stCondLst>
                                    <p:cond delay="0"/>
                                  </p:stCondLst>
                                  <p:iterate type="lt">
                                    <p:tmPct val="50000"/>
                                  </p:iterate>
                                  <p:childTnLst>
                                    <p:set>
                                      <p:cBhvr>
                                        <p:cTn id="42" dur="1" fill="hold">
                                          <p:stCondLst>
                                            <p:cond delay="0"/>
                                          </p:stCondLst>
                                        </p:cTn>
                                        <p:tgtEl>
                                          <p:spTgt spid="8195">
                                            <p:txEl>
                                              <p:pRg st="6" end="6"/>
                                            </p:txEl>
                                          </p:spTgt>
                                        </p:tgtEl>
                                        <p:attrNameLst>
                                          <p:attrName>style.visibility</p:attrName>
                                        </p:attrNameLst>
                                      </p:cBhvr>
                                      <p:to>
                                        <p:strVal val="visible"/>
                                      </p:to>
                                    </p:set>
                                    <p:anim calcmode="discrete" valueType="clr">
                                      <p:cBhvr override="childStyle">
                                        <p:cTn id="43" dur="80"/>
                                        <p:tgtEl>
                                          <p:spTgt spid="819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8195">
                                            <p:txEl>
                                              <p:pRg st="6" end="6"/>
                                            </p:txEl>
                                          </p:spTgt>
                                        </p:tgtEl>
                                        <p:attrNameLst>
                                          <p:attrName>fillcolor</p:attrName>
                                        </p:attrNameLst>
                                      </p:cBhvr>
                                      <p:tavLst>
                                        <p:tav tm="0">
                                          <p:val>
                                            <p:clrVal>
                                              <a:schemeClr val="accent2"/>
                                            </p:clrVal>
                                          </p:val>
                                        </p:tav>
                                        <p:tav tm="50000">
                                          <p:val>
                                            <p:clrVal>
                                              <a:schemeClr val="hlink"/>
                                            </p:clrVal>
                                          </p:val>
                                        </p:tav>
                                      </p:tavLst>
                                    </p:anim>
                                    <p:set>
                                      <p:cBhvr>
                                        <p:cTn id="45" dur="80"/>
                                        <p:tgtEl>
                                          <p:spTgt spid="8195">
                                            <p:txEl>
                                              <p:pRg st="6" end="6"/>
                                            </p:txEl>
                                          </p:spTgt>
                                        </p:tgtEl>
                                        <p:attrNameLst>
                                          <p:attrName>fill.type</p:attrName>
                                        </p:attrNameLst>
                                      </p:cBhvr>
                                      <p:to>
                                        <p:strVal val="solid"/>
                                      </p:to>
                                    </p:set>
                                  </p:childTnLst>
                                </p:cTn>
                              </p:par>
                            </p:childTnLst>
                          </p:cTn>
                        </p:par>
                        <p:par>
                          <p:cTn id="46" fill="hold" nodeType="afterGroup">
                            <p:stCondLst>
                              <p:cond delay="15760"/>
                            </p:stCondLst>
                            <p:childTnLst>
                              <p:par>
                                <p:cTn id="47" presetID="27" presetClass="entr" presetSubtype="0" fill="hold" grpId="0" nodeType="afterEffect">
                                  <p:stCondLst>
                                    <p:cond delay="0"/>
                                  </p:stCondLst>
                                  <p:iterate type="lt">
                                    <p:tmPct val="50000"/>
                                  </p:iterate>
                                  <p:childTnLst>
                                    <p:set>
                                      <p:cBhvr>
                                        <p:cTn id="48" dur="1" fill="hold">
                                          <p:stCondLst>
                                            <p:cond delay="0"/>
                                          </p:stCondLst>
                                        </p:cTn>
                                        <p:tgtEl>
                                          <p:spTgt spid="8195">
                                            <p:txEl>
                                              <p:pRg st="7" end="7"/>
                                            </p:txEl>
                                          </p:spTgt>
                                        </p:tgtEl>
                                        <p:attrNameLst>
                                          <p:attrName>style.visibility</p:attrName>
                                        </p:attrNameLst>
                                      </p:cBhvr>
                                      <p:to>
                                        <p:strVal val="visible"/>
                                      </p:to>
                                    </p:set>
                                    <p:anim calcmode="discrete" valueType="clr">
                                      <p:cBhvr override="childStyle">
                                        <p:cTn id="49" dur="80"/>
                                        <p:tgtEl>
                                          <p:spTgt spid="8195">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8195">
                                            <p:txEl>
                                              <p:pRg st="7" end="7"/>
                                            </p:txEl>
                                          </p:spTgt>
                                        </p:tgtEl>
                                        <p:attrNameLst>
                                          <p:attrName>fillcolor</p:attrName>
                                        </p:attrNameLst>
                                      </p:cBhvr>
                                      <p:tavLst>
                                        <p:tav tm="0">
                                          <p:val>
                                            <p:clrVal>
                                              <a:schemeClr val="accent2"/>
                                            </p:clrVal>
                                          </p:val>
                                        </p:tav>
                                        <p:tav tm="50000">
                                          <p:val>
                                            <p:clrVal>
                                              <a:schemeClr val="hlink"/>
                                            </p:clrVal>
                                          </p:val>
                                        </p:tav>
                                      </p:tavLst>
                                    </p:anim>
                                    <p:set>
                                      <p:cBhvr>
                                        <p:cTn id="51" dur="80"/>
                                        <p:tgtEl>
                                          <p:spTgt spid="8195">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80B6BFE-538F-49DA-BA59-EEFE31057B0F}"/>
              </a:ext>
            </a:extLst>
          </p:cNvPr>
          <p:cNvSpPr>
            <a:spLocks noGrp="1" noChangeArrowheads="1"/>
          </p:cNvSpPr>
          <p:nvPr>
            <p:ph type="title"/>
          </p:nvPr>
        </p:nvSpPr>
        <p:spPr/>
        <p:txBody>
          <a:bodyPr/>
          <a:lstStyle/>
          <a:p>
            <a:r>
              <a:rPr lang="en-US" altLang="en-US"/>
              <a:t>Diligence and Laziness Defined</a:t>
            </a:r>
          </a:p>
        </p:txBody>
      </p:sp>
      <p:sp>
        <p:nvSpPr>
          <p:cNvPr id="9219" name="Rectangle 3">
            <a:extLst>
              <a:ext uri="{FF2B5EF4-FFF2-40B4-BE49-F238E27FC236}">
                <a16:creationId xmlns:a16="http://schemas.microsoft.com/office/drawing/2014/main" id="{42F073BF-3B8E-4231-B2CD-338129AD9A60}"/>
              </a:ext>
            </a:extLst>
          </p:cNvPr>
          <p:cNvSpPr>
            <a:spLocks noGrp="1" noChangeArrowheads="1"/>
          </p:cNvSpPr>
          <p:nvPr>
            <p:ph type="body" idx="1"/>
          </p:nvPr>
        </p:nvSpPr>
        <p:spPr/>
        <p:txBody>
          <a:bodyPr/>
          <a:lstStyle/>
          <a:p>
            <a:r>
              <a:rPr lang="en-US" altLang="en-US"/>
              <a:t>Proverbs 12:27 reads, “The lazy </a:t>
            </a:r>
            <a:r>
              <a:rPr lang="en-US" altLang="en-US" i="1"/>
              <a:t>man</a:t>
            </a:r>
            <a:r>
              <a:rPr lang="en-US" altLang="en-US"/>
              <a:t> does not roast what he took in hunting, But diligence </a:t>
            </a:r>
            <a:r>
              <a:rPr lang="en-US" altLang="en-US" i="1"/>
              <a:t>is</a:t>
            </a:r>
            <a:r>
              <a:rPr lang="en-US" altLang="en-US"/>
              <a:t> man’s precious possession.”  </a:t>
            </a:r>
          </a:p>
          <a:p>
            <a:r>
              <a:rPr lang="en-US" altLang="en-US" b="1"/>
              <a:t>Clearly, diligence is a precious possession to the Christian’s character.</a:t>
            </a:r>
            <a:r>
              <a:rPr lang="en-US" altLang="en-US"/>
              <a:t>  </a:t>
            </a:r>
          </a:p>
          <a:p>
            <a:r>
              <a:rPr lang="en-US" altLang="en-US"/>
              <a:t>It is one which ever parent hopes to give their child. </a:t>
            </a:r>
          </a:p>
        </p:txBody>
      </p:sp>
      <p:pic>
        <p:nvPicPr>
          <p:cNvPr id="9220" name="Picture 4">
            <a:extLst>
              <a:ext uri="{FF2B5EF4-FFF2-40B4-BE49-F238E27FC236}">
                <a16:creationId xmlns:a16="http://schemas.microsoft.com/office/drawing/2014/main" id="{3406D210-3D25-4DA2-91E3-0572E2E2D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267200"/>
            <a:ext cx="4191000" cy="2590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anim calcmode="lin" valueType="num">
                                      <p:cBhvr>
                                        <p:cTn id="8" dur="2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2000"/>
                            </p:stCondLst>
                            <p:childTnLst>
                              <p:par>
                                <p:cTn id="11" presetID="47" presetClass="entr" presetSubtype="0" fill="hold" grpId="0" nodeType="after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Effect transition="in" filter="fade">
                                      <p:cBhvr>
                                        <p:cTn id="13" dur="2000"/>
                                        <p:tgtEl>
                                          <p:spTgt spid="9219">
                                            <p:txEl>
                                              <p:pRg st="1" end="1"/>
                                            </p:txEl>
                                          </p:spTgt>
                                        </p:tgtEl>
                                      </p:cBhvr>
                                    </p:animEffect>
                                    <p:anim calcmode="lin" valueType="num">
                                      <p:cBhvr>
                                        <p:cTn id="14" dur="2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15" dur="2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4000"/>
                            </p:stCondLst>
                            <p:childTnLst>
                              <p:par>
                                <p:cTn id="17" presetID="47" presetClass="entr" presetSubtype="0" fill="hold" grpId="0" nodeType="after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Effect transition="in" filter="fade">
                                      <p:cBhvr>
                                        <p:cTn id="19" dur="2000"/>
                                        <p:tgtEl>
                                          <p:spTgt spid="9219">
                                            <p:txEl>
                                              <p:pRg st="2" end="2"/>
                                            </p:txEl>
                                          </p:spTgt>
                                        </p:tgtEl>
                                      </p:cBhvr>
                                    </p:animEffect>
                                    <p:anim calcmode="lin" valueType="num">
                                      <p:cBhvr>
                                        <p:cTn id="20" dur="2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1" dur="2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294CDE4-47EF-4E95-B8D7-ABCCE2BC42BB}"/>
              </a:ext>
            </a:extLst>
          </p:cNvPr>
          <p:cNvSpPr>
            <a:spLocks noGrp="1" noChangeArrowheads="1"/>
          </p:cNvSpPr>
          <p:nvPr>
            <p:ph type="title"/>
          </p:nvPr>
        </p:nvSpPr>
        <p:spPr/>
        <p:txBody>
          <a:bodyPr/>
          <a:lstStyle/>
          <a:p>
            <a:r>
              <a:rPr lang="en-US" altLang="en-US"/>
              <a:t>Diligence and Laziness Defined</a:t>
            </a:r>
          </a:p>
        </p:txBody>
      </p:sp>
      <p:sp>
        <p:nvSpPr>
          <p:cNvPr id="10243" name="Rectangle 3">
            <a:extLst>
              <a:ext uri="{FF2B5EF4-FFF2-40B4-BE49-F238E27FC236}">
                <a16:creationId xmlns:a16="http://schemas.microsoft.com/office/drawing/2014/main" id="{6BC58636-C200-4F14-9F6B-F84460C3B4DA}"/>
              </a:ext>
            </a:extLst>
          </p:cNvPr>
          <p:cNvSpPr>
            <a:spLocks noGrp="1" noChangeArrowheads="1"/>
          </p:cNvSpPr>
          <p:nvPr>
            <p:ph type="body" idx="1"/>
          </p:nvPr>
        </p:nvSpPr>
        <p:spPr>
          <a:xfrm>
            <a:off x="345400" y="898531"/>
            <a:ext cx="8229600" cy="5105400"/>
          </a:xfrm>
        </p:spPr>
        <p:txBody>
          <a:bodyPr/>
          <a:lstStyle/>
          <a:p>
            <a:pPr>
              <a:lnSpc>
                <a:spcPct val="90000"/>
              </a:lnSpc>
            </a:pPr>
            <a:r>
              <a:rPr lang="en-US" altLang="en-US" sz="2800" dirty="0" err="1"/>
              <a:t>Eg</a:t>
            </a:r>
            <a:r>
              <a:rPr lang="en-US" altLang="en-US" sz="2800" dirty="0"/>
              <a:t> the man of wealth and power</a:t>
            </a:r>
          </a:p>
          <a:p>
            <a:pPr>
              <a:lnSpc>
                <a:spcPct val="90000"/>
              </a:lnSpc>
            </a:pPr>
            <a:r>
              <a:rPr lang="en-US" altLang="en-US" sz="2800" dirty="0"/>
              <a:t>This man of great influence and wealth was trying to give his son what was far more important  -- the skill of diligence.  </a:t>
            </a:r>
          </a:p>
          <a:p>
            <a:pPr>
              <a:lnSpc>
                <a:spcPct val="90000"/>
              </a:lnSpc>
            </a:pPr>
            <a:r>
              <a:rPr lang="en-US" altLang="en-US" sz="2800" dirty="0"/>
              <a:t>Proverbs 20:11 reads, “Even a child is known by his deeds, Whether what he does </a:t>
            </a:r>
            <a:r>
              <a:rPr lang="en-US" altLang="en-US" sz="2800" i="1" dirty="0"/>
              <a:t>is</a:t>
            </a:r>
            <a:r>
              <a:rPr lang="en-US" altLang="en-US" sz="2800" dirty="0"/>
              <a:t> pure and right.”  </a:t>
            </a:r>
          </a:p>
          <a:p>
            <a:pPr>
              <a:lnSpc>
                <a:spcPct val="90000"/>
              </a:lnSpc>
            </a:pPr>
            <a:r>
              <a:rPr lang="en-US" altLang="en-US" sz="2800" u="sng" dirty="0"/>
              <a:t>Diligence requires persistence, doing right expeditiously, effectively, and efficiently.</a:t>
            </a:r>
            <a:r>
              <a:rPr lang="en-US" altLang="en-US" sz="2800" dirty="0"/>
              <a:t>  </a:t>
            </a:r>
          </a:p>
          <a:p>
            <a:pPr>
              <a:lnSpc>
                <a:spcPct val="90000"/>
              </a:lnSpc>
            </a:pPr>
            <a:r>
              <a:rPr lang="en-US" altLang="en-US" sz="2800" dirty="0"/>
              <a:t>Yes, even a child is known by and learns this.  </a:t>
            </a:r>
          </a:p>
          <a:p>
            <a:pPr>
              <a:lnSpc>
                <a:spcPct val="90000"/>
              </a:lnSpc>
            </a:pPr>
            <a:r>
              <a:rPr lang="en-US" altLang="en-US" sz="2800" dirty="0"/>
              <a:t>Proverbs 22:29 teaches, “Do you see a man </a:t>
            </a:r>
            <a:r>
              <a:rPr lang="en-US" altLang="en-US" sz="2800" i="1" dirty="0"/>
              <a:t>who</a:t>
            </a:r>
            <a:r>
              <a:rPr lang="en-US" altLang="en-US" sz="2800" dirty="0"/>
              <a:t> excels in his work? He will stand before kings; He will not stand before unknown </a:t>
            </a:r>
            <a:r>
              <a:rPr lang="en-US" altLang="en-US" sz="2800" i="1" dirty="0"/>
              <a:t>men</a:t>
            </a:r>
            <a:r>
              <a:rPr lang="en-US" altLang="en-US" sz="2800" dirty="0"/>
              <a:t>.”</a:t>
            </a:r>
          </a:p>
          <a:p>
            <a:pPr>
              <a:lnSpc>
                <a:spcPct val="90000"/>
              </a:lnSpc>
            </a:pPr>
            <a:r>
              <a:rPr lang="en-US" altLang="en-US" sz="2800" dirty="0">
                <a:solidFill>
                  <a:srgbClr val="99FF33"/>
                </a:solidFill>
              </a:rPr>
              <a:t>What are the Fruits of Diligence?</a:t>
            </a:r>
          </a:p>
        </p:txBody>
      </p:sp>
      <p:pic>
        <p:nvPicPr>
          <p:cNvPr id="10244" name="Picture 4" descr="j0281333[1]">
            <a:extLst>
              <a:ext uri="{FF2B5EF4-FFF2-40B4-BE49-F238E27FC236}">
                <a16:creationId xmlns:a16="http://schemas.microsoft.com/office/drawing/2014/main" id="{C392FB6E-5B75-45C4-98BF-1D5EC3A87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4169" y="149296"/>
            <a:ext cx="1489831" cy="198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p:cTn id="7" dur="2000" fill="hold"/>
                                        <p:tgtEl>
                                          <p:spTgt spid="10243">
                                            <p:txEl>
                                              <p:pRg st="0" end="0"/>
                                            </p:txEl>
                                          </p:spTgt>
                                        </p:tgtEl>
                                        <p:attrNameLst>
                                          <p:attrName>ppt_w</p:attrName>
                                        </p:attrNameLst>
                                      </p:cBhvr>
                                      <p:tavLst>
                                        <p:tav tm="0">
                                          <p:val>
                                            <p:strVal val="#ppt_w*0.05"/>
                                          </p:val>
                                        </p:tav>
                                        <p:tav tm="100000">
                                          <p:val>
                                            <p:strVal val="#ppt_w"/>
                                          </p:val>
                                        </p:tav>
                                      </p:tavLst>
                                    </p:anim>
                                    <p:anim calcmode="lin" valueType="num">
                                      <p:cBhvr>
                                        <p:cTn id="8" dur="2000" fill="hold"/>
                                        <p:tgtEl>
                                          <p:spTgt spid="10243">
                                            <p:txEl>
                                              <p:pRg st="0" end="0"/>
                                            </p:txEl>
                                          </p:spTgt>
                                        </p:tgtEl>
                                        <p:attrNameLst>
                                          <p:attrName>ppt_h</p:attrName>
                                        </p:attrNameLst>
                                      </p:cBhvr>
                                      <p:tavLst>
                                        <p:tav tm="0">
                                          <p:val>
                                            <p:strVal val="#ppt_h"/>
                                          </p:val>
                                        </p:tav>
                                        <p:tav tm="100000">
                                          <p:val>
                                            <p:strVal val="#ppt_h"/>
                                          </p:val>
                                        </p:tav>
                                      </p:tavLst>
                                    </p:anim>
                                    <p:anim calcmode="lin" valueType="num">
                                      <p:cBhvr>
                                        <p:cTn id="9" dur="2000" fill="hold"/>
                                        <p:tgtEl>
                                          <p:spTgt spid="10243">
                                            <p:txEl>
                                              <p:pRg st="0" end="0"/>
                                            </p:txEl>
                                          </p:spTgt>
                                        </p:tgtEl>
                                        <p:attrNameLst>
                                          <p:attrName>ppt_x</p:attrName>
                                        </p:attrNameLst>
                                      </p:cBhvr>
                                      <p:tavLst>
                                        <p:tav tm="0">
                                          <p:val>
                                            <p:strVal val="#ppt_x-.2"/>
                                          </p:val>
                                        </p:tav>
                                        <p:tav tm="100000">
                                          <p:val>
                                            <p:strVal val="#ppt_x"/>
                                          </p:val>
                                        </p:tav>
                                      </p:tavLst>
                                    </p:anim>
                                    <p:anim calcmode="lin" valueType="num">
                                      <p:cBhvr>
                                        <p:cTn id="10" dur="2000" fill="hold"/>
                                        <p:tgtEl>
                                          <p:spTgt spid="10243">
                                            <p:txEl>
                                              <p:pRg st="0" end="0"/>
                                            </p:txEl>
                                          </p:spTgt>
                                        </p:tgtEl>
                                        <p:attrNameLst>
                                          <p:attrName>ppt_y</p:attrName>
                                        </p:attrNameLst>
                                      </p:cBhvr>
                                      <p:tavLst>
                                        <p:tav tm="0">
                                          <p:val>
                                            <p:strVal val="#ppt_y"/>
                                          </p:val>
                                        </p:tav>
                                        <p:tav tm="100000">
                                          <p:val>
                                            <p:strVal val="#ppt_y"/>
                                          </p:val>
                                        </p:tav>
                                      </p:tavLst>
                                    </p:anim>
                                    <p:animEffect transition="in" filter="fade">
                                      <p:cBhvr>
                                        <p:cTn id="11" dur="2000"/>
                                        <p:tgtEl>
                                          <p:spTgt spid="10243">
                                            <p:txEl>
                                              <p:pRg st="0" end="0"/>
                                            </p:txEl>
                                          </p:spTgt>
                                        </p:tgtEl>
                                      </p:cBhvr>
                                    </p:animEffect>
                                  </p:childTnLst>
                                </p:cTn>
                              </p:par>
                            </p:childTnLst>
                          </p:cTn>
                        </p:par>
                        <p:par>
                          <p:cTn id="12" fill="hold" nodeType="afterGroup">
                            <p:stCondLst>
                              <p:cond delay="2000"/>
                            </p:stCondLst>
                            <p:childTnLst>
                              <p:par>
                                <p:cTn id="13" presetID="54" presetClass="entr" presetSubtype="0" accel="100000" fill="hold" grpId="0" nodeType="afterEffect">
                                  <p:stCondLst>
                                    <p:cond delay="0"/>
                                  </p:stCondLst>
                                  <p:childTnLst>
                                    <p:set>
                                      <p:cBhvr>
                                        <p:cTn id="14" dur="1" fill="hold">
                                          <p:stCondLst>
                                            <p:cond delay="0"/>
                                          </p:stCondLst>
                                        </p:cTn>
                                        <p:tgtEl>
                                          <p:spTgt spid="10243">
                                            <p:txEl>
                                              <p:pRg st="1" end="1"/>
                                            </p:txEl>
                                          </p:spTgt>
                                        </p:tgtEl>
                                        <p:attrNameLst>
                                          <p:attrName>style.visibility</p:attrName>
                                        </p:attrNameLst>
                                      </p:cBhvr>
                                      <p:to>
                                        <p:strVal val="visible"/>
                                      </p:to>
                                    </p:set>
                                    <p:anim calcmode="lin" valueType="num">
                                      <p:cBhvr>
                                        <p:cTn id="15" dur="2000" fill="hold"/>
                                        <p:tgtEl>
                                          <p:spTgt spid="10243">
                                            <p:txEl>
                                              <p:pRg st="1" end="1"/>
                                            </p:txEl>
                                          </p:spTgt>
                                        </p:tgtEl>
                                        <p:attrNameLst>
                                          <p:attrName>ppt_w</p:attrName>
                                        </p:attrNameLst>
                                      </p:cBhvr>
                                      <p:tavLst>
                                        <p:tav tm="0">
                                          <p:val>
                                            <p:strVal val="#ppt_w*0.05"/>
                                          </p:val>
                                        </p:tav>
                                        <p:tav tm="100000">
                                          <p:val>
                                            <p:strVal val="#ppt_w"/>
                                          </p:val>
                                        </p:tav>
                                      </p:tavLst>
                                    </p:anim>
                                    <p:anim calcmode="lin" valueType="num">
                                      <p:cBhvr>
                                        <p:cTn id="16" dur="2000" fill="hold"/>
                                        <p:tgtEl>
                                          <p:spTgt spid="10243">
                                            <p:txEl>
                                              <p:pRg st="1" end="1"/>
                                            </p:txEl>
                                          </p:spTgt>
                                        </p:tgtEl>
                                        <p:attrNameLst>
                                          <p:attrName>ppt_h</p:attrName>
                                        </p:attrNameLst>
                                      </p:cBhvr>
                                      <p:tavLst>
                                        <p:tav tm="0">
                                          <p:val>
                                            <p:strVal val="#ppt_h"/>
                                          </p:val>
                                        </p:tav>
                                        <p:tav tm="100000">
                                          <p:val>
                                            <p:strVal val="#ppt_h"/>
                                          </p:val>
                                        </p:tav>
                                      </p:tavLst>
                                    </p:anim>
                                    <p:anim calcmode="lin" valueType="num">
                                      <p:cBhvr>
                                        <p:cTn id="17" dur="2000" fill="hold"/>
                                        <p:tgtEl>
                                          <p:spTgt spid="10243">
                                            <p:txEl>
                                              <p:pRg st="1" end="1"/>
                                            </p:txEl>
                                          </p:spTgt>
                                        </p:tgtEl>
                                        <p:attrNameLst>
                                          <p:attrName>ppt_x</p:attrName>
                                        </p:attrNameLst>
                                      </p:cBhvr>
                                      <p:tavLst>
                                        <p:tav tm="0">
                                          <p:val>
                                            <p:strVal val="#ppt_x-.2"/>
                                          </p:val>
                                        </p:tav>
                                        <p:tav tm="100000">
                                          <p:val>
                                            <p:strVal val="#ppt_x"/>
                                          </p:val>
                                        </p:tav>
                                      </p:tavLst>
                                    </p:anim>
                                    <p:anim calcmode="lin" valueType="num">
                                      <p:cBhvr>
                                        <p:cTn id="18" dur="2000" fill="hold"/>
                                        <p:tgtEl>
                                          <p:spTgt spid="10243">
                                            <p:txEl>
                                              <p:pRg st="1" end="1"/>
                                            </p:txEl>
                                          </p:spTgt>
                                        </p:tgtEl>
                                        <p:attrNameLst>
                                          <p:attrName>ppt_y</p:attrName>
                                        </p:attrNameLst>
                                      </p:cBhvr>
                                      <p:tavLst>
                                        <p:tav tm="0">
                                          <p:val>
                                            <p:strVal val="#ppt_y"/>
                                          </p:val>
                                        </p:tav>
                                        <p:tav tm="100000">
                                          <p:val>
                                            <p:strVal val="#ppt_y"/>
                                          </p:val>
                                        </p:tav>
                                      </p:tavLst>
                                    </p:anim>
                                    <p:animEffect transition="in" filter="fade">
                                      <p:cBhvr>
                                        <p:cTn id="19" dur="2000"/>
                                        <p:tgtEl>
                                          <p:spTgt spid="10243">
                                            <p:txEl>
                                              <p:pRg st="1" end="1"/>
                                            </p:txEl>
                                          </p:spTgt>
                                        </p:tgtEl>
                                      </p:cBhvr>
                                    </p:animEffect>
                                  </p:childTnLst>
                                </p:cTn>
                              </p:par>
                            </p:childTnLst>
                          </p:cTn>
                        </p:par>
                        <p:par>
                          <p:cTn id="20" fill="hold" nodeType="afterGroup">
                            <p:stCondLst>
                              <p:cond delay="4000"/>
                            </p:stCondLst>
                            <p:childTnLst>
                              <p:par>
                                <p:cTn id="21" presetID="54" presetClass="entr" presetSubtype="0" accel="100000" fill="hold" grpId="0" nodeType="afterEffect">
                                  <p:stCondLst>
                                    <p:cond delay="0"/>
                                  </p:stCondLst>
                                  <p:childTnLst>
                                    <p:set>
                                      <p:cBhvr>
                                        <p:cTn id="22" dur="1" fill="hold">
                                          <p:stCondLst>
                                            <p:cond delay="0"/>
                                          </p:stCondLst>
                                        </p:cTn>
                                        <p:tgtEl>
                                          <p:spTgt spid="10243">
                                            <p:txEl>
                                              <p:pRg st="2" end="2"/>
                                            </p:txEl>
                                          </p:spTgt>
                                        </p:tgtEl>
                                        <p:attrNameLst>
                                          <p:attrName>style.visibility</p:attrName>
                                        </p:attrNameLst>
                                      </p:cBhvr>
                                      <p:to>
                                        <p:strVal val="visible"/>
                                      </p:to>
                                    </p:set>
                                    <p:anim calcmode="lin" valueType="num">
                                      <p:cBhvr>
                                        <p:cTn id="23" dur="2000" fill="hold"/>
                                        <p:tgtEl>
                                          <p:spTgt spid="10243">
                                            <p:txEl>
                                              <p:pRg st="2" end="2"/>
                                            </p:txEl>
                                          </p:spTgt>
                                        </p:tgtEl>
                                        <p:attrNameLst>
                                          <p:attrName>ppt_w</p:attrName>
                                        </p:attrNameLst>
                                      </p:cBhvr>
                                      <p:tavLst>
                                        <p:tav tm="0">
                                          <p:val>
                                            <p:strVal val="#ppt_w*0.05"/>
                                          </p:val>
                                        </p:tav>
                                        <p:tav tm="100000">
                                          <p:val>
                                            <p:strVal val="#ppt_w"/>
                                          </p:val>
                                        </p:tav>
                                      </p:tavLst>
                                    </p:anim>
                                    <p:anim calcmode="lin" valueType="num">
                                      <p:cBhvr>
                                        <p:cTn id="24" dur="2000" fill="hold"/>
                                        <p:tgtEl>
                                          <p:spTgt spid="10243">
                                            <p:txEl>
                                              <p:pRg st="2" end="2"/>
                                            </p:txEl>
                                          </p:spTgt>
                                        </p:tgtEl>
                                        <p:attrNameLst>
                                          <p:attrName>ppt_h</p:attrName>
                                        </p:attrNameLst>
                                      </p:cBhvr>
                                      <p:tavLst>
                                        <p:tav tm="0">
                                          <p:val>
                                            <p:strVal val="#ppt_h"/>
                                          </p:val>
                                        </p:tav>
                                        <p:tav tm="100000">
                                          <p:val>
                                            <p:strVal val="#ppt_h"/>
                                          </p:val>
                                        </p:tav>
                                      </p:tavLst>
                                    </p:anim>
                                    <p:anim calcmode="lin" valueType="num">
                                      <p:cBhvr>
                                        <p:cTn id="25" dur="2000" fill="hold"/>
                                        <p:tgtEl>
                                          <p:spTgt spid="10243">
                                            <p:txEl>
                                              <p:pRg st="2" end="2"/>
                                            </p:txEl>
                                          </p:spTgt>
                                        </p:tgtEl>
                                        <p:attrNameLst>
                                          <p:attrName>ppt_x</p:attrName>
                                        </p:attrNameLst>
                                      </p:cBhvr>
                                      <p:tavLst>
                                        <p:tav tm="0">
                                          <p:val>
                                            <p:strVal val="#ppt_x-.2"/>
                                          </p:val>
                                        </p:tav>
                                        <p:tav tm="100000">
                                          <p:val>
                                            <p:strVal val="#ppt_x"/>
                                          </p:val>
                                        </p:tav>
                                      </p:tavLst>
                                    </p:anim>
                                    <p:anim calcmode="lin" valueType="num">
                                      <p:cBhvr>
                                        <p:cTn id="26" dur="2000" fill="hold"/>
                                        <p:tgtEl>
                                          <p:spTgt spid="10243">
                                            <p:txEl>
                                              <p:pRg st="2" end="2"/>
                                            </p:txEl>
                                          </p:spTgt>
                                        </p:tgtEl>
                                        <p:attrNameLst>
                                          <p:attrName>ppt_y</p:attrName>
                                        </p:attrNameLst>
                                      </p:cBhvr>
                                      <p:tavLst>
                                        <p:tav tm="0">
                                          <p:val>
                                            <p:strVal val="#ppt_y"/>
                                          </p:val>
                                        </p:tav>
                                        <p:tav tm="100000">
                                          <p:val>
                                            <p:strVal val="#ppt_y"/>
                                          </p:val>
                                        </p:tav>
                                      </p:tavLst>
                                    </p:anim>
                                    <p:animEffect transition="in" filter="fade">
                                      <p:cBhvr>
                                        <p:cTn id="27" dur="2000"/>
                                        <p:tgtEl>
                                          <p:spTgt spid="10243">
                                            <p:txEl>
                                              <p:pRg st="2" end="2"/>
                                            </p:txEl>
                                          </p:spTgt>
                                        </p:tgtEl>
                                      </p:cBhvr>
                                    </p:animEffect>
                                  </p:childTnLst>
                                </p:cTn>
                              </p:par>
                            </p:childTnLst>
                          </p:cTn>
                        </p:par>
                        <p:par>
                          <p:cTn id="28" fill="hold" nodeType="afterGroup">
                            <p:stCondLst>
                              <p:cond delay="6000"/>
                            </p:stCondLst>
                            <p:childTnLst>
                              <p:par>
                                <p:cTn id="29" presetID="54" presetClass="entr" presetSubtype="0" accel="100000" fill="hold" grpId="0" nodeType="afterEffect">
                                  <p:stCondLst>
                                    <p:cond delay="0"/>
                                  </p:stCondLst>
                                  <p:childTnLst>
                                    <p:set>
                                      <p:cBhvr>
                                        <p:cTn id="30" dur="1" fill="hold">
                                          <p:stCondLst>
                                            <p:cond delay="0"/>
                                          </p:stCondLst>
                                        </p:cTn>
                                        <p:tgtEl>
                                          <p:spTgt spid="10243">
                                            <p:txEl>
                                              <p:pRg st="3" end="3"/>
                                            </p:txEl>
                                          </p:spTgt>
                                        </p:tgtEl>
                                        <p:attrNameLst>
                                          <p:attrName>style.visibility</p:attrName>
                                        </p:attrNameLst>
                                      </p:cBhvr>
                                      <p:to>
                                        <p:strVal val="visible"/>
                                      </p:to>
                                    </p:set>
                                    <p:anim calcmode="lin" valueType="num">
                                      <p:cBhvr>
                                        <p:cTn id="31" dur="2000" fill="hold"/>
                                        <p:tgtEl>
                                          <p:spTgt spid="10243">
                                            <p:txEl>
                                              <p:pRg st="3" end="3"/>
                                            </p:txEl>
                                          </p:spTgt>
                                        </p:tgtEl>
                                        <p:attrNameLst>
                                          <p:attrName>ppt_w</p:attrName>
                                        </p:attrNameLst>
                                      </p:cBhvr>
                                      <p:tavLst>
                                        <p:tav tm="0">
                                          <p:val>
                                            <p:strVal val="#ppt_w*0.05"/>
                                          </p:val>
                                        </p:tav>
                                        <p:tav tm="100000">
                                          <p:val>
                                            <p:strVal val="#ppt_w"/>
                                          </p:val>
                                        </p:tav>
                                      </p:tavLst>
                                    </p:anim>
                                    <p:anim calcmode="lin" valueType="num">
                                      <p:cBhvr>
                                        <p:cTn id="32" dur="2000" fill="hold"/>
                                        <p:tgtEl>
                                          <p:spTgt spid="10243">
                                            <p:txEl>
                                              <p:pRg st="3" end="3"/>
                                            </p:txEl>
                                          </p:spTgt>
                                        </p:tgtEl>
                                        <p:attrNameLst>
                                          <p:attrName>ppt_h</p:attrName>
                                        </p:attrNameLst>
                                      </p:cBhvr>
                                      <p:tavLst>
                                        <p:tav tm="0">
                                          <p:val>
                                            <p:strVal val="#ppt_h"/>
                                          </p:val>
                                        </p:tav>
                                        <p:tav tm="100000">
                                          <p:val>
                                            <p:strVal val="#ppt_h"/>
                                          </p:val>
                                        </p:tav>
                                      </p:tavLst>
                                    </p:anim>
                                    <p:anim calcmode="lin" valueType="num">
                                      <p:cBhvr>
                                        <p:cTn id="33" dur="2000" fill="hold"/>
                                        <p:tgtEl>
                                          <p:spTgt spid="10243">
                                            <p:txEl>
                                              <p:pRg st="3" end="3"/>
                                            </p:txEl>
                                          </p:spTgt>
                                        </p:tgtEl>
                                        <p:attrNameLst>
                                          <p:attrName>ppt_x</p:attrName>
                                        </p:attrNameLst>
                                      </p:cBhvr>
                                      <p:tavLst>
                                        <p:tav tm="0">
                                          <p:val>
                                            <p:strVal val="#ppt_x-.2"/>
                                          </p:val>
                                        </p:tav>
                                        <p:tav tm="100000">
                                          <p:val>
                                            <p:strVal val="#ppt_x"/>
                                          </p:val>
                                        </p:tav>
                                      </p:tavLst>
                                    </p:anim>
                                    <p:anim calcmode="lin" valueType="num">
                                      <p:cBhvr>
                                        <p:cTn id="34" dur="2000" fill="hold"/>
                                        <p:tgtEl>
                                          <p:spTgt spid="10243">
                                            <p:txEl>
                                              <p:pRg st="3" end="3"/>
                                            </p:txEl>
                                          </p:spTgt>
                                        </p:tgtEl>
                                        <p:attrNameLst>
                                          <p:attrName>ppt_y</p:attrName>
                                        </p:attrNameLst>
                                      </p:cBhvr>
                                      <p:tavLst>
                                        <p:tav tm="0">
                                          <p:val>
                                            <p:strVal val="#ppt_y"/>
                                          </p:val>
                                        </p:tav>
                                        <p:tav tm="100000">
                                          <p:val>
                                            <p:strVal val="#ppt_y"/>
                                          </p:val>
                                        </p:tav>
                                      </p:tavLst>
                                    </p:anim>
                                    <p:animEffect transition="in" filter="fade">
                                      <p:cBhvr>
                                        <p:cTn id="35" dur="2000"/>
                                        <p:tgtEl>
                                          <p:spTgt spid="10243">
                                            <p:txEl>
                                              <p:pRg st="3" end="3"/>
                                            </p:txEl>
                                          </p:spTgt>
                                        </p:tgtEl>
                                      </p:cBhvr>
                                    </p:animEffect>
                                  </p:childTnLst>
                                </p:cTn>
                              </p:par>
                            </p:childTnLst>
                          </p:cTn>
                        </p:par>
                        <p:par>
                          <p:cTn id="36" fill="hold" nodeType="afterGroup">
                            <p:stCondLst>
                              <p:cond delay="8000"/>
                            </p:stCondLst>
                            <p:childTnLst>
                              <p:par>
                                <p:cTn id="37" presetID="54" presetClass="entr" presetSubtype="0" accel="100000" fill="hold" grpId="0" nodeType="afterEffect">
                                  <p:stCondLst>
                                    <p:cond delay="0"/>
                                  </p:stCondLst>
                                  <p:childTnLst>
                                    <p:set>
                                      <p:cBhvr>
                                        <p:cTn id="38" dur="1" fill="hold">
                                          <p:stCondLst>
                                            <p:cond delay="0"/>
                                          </p:stCondLst>
                                        </p:cTn>
                                        <p:tgtEl>
                                          <p:spTgt spid="10243">
                                            <p:txEl>
                                              <p:pRg st="4" end="4"/>
                                            </p:txEl>
                                          </p:spTgt>
                                        </p:tgtEl>
                                        <p:attrNameLst>
                                          <p:attrName>style.visibility</p:attrName>
                                        </p:attrNameLst>
                                      </p:cBhvr>
                                      <p:to>
                                        <p:strVal val="visible"/>
                                      </p:to>
                                    </p:set>
                                    <p:anim calcmode="lin" valueType="num">
                                      <p:cBhvr>
                                        <p:cTn id="39" dur="2000" fill="hold"/>
                                        <p:tgtEl>
                                          <p:spTgt spid="10243">
                                            <p:txEl>
                                              <p:pRg st="4" end="4"/>
                                            </p:txEl>
                                          </p:spTgt>
                                        </p:tgtEl>
                                        <p:attrNameLst>
                                          <p:attrName>ppt_w</p:attrName>
                                        </p:attrNameLst>
                                      </p:cBhvr>
                                      <p:tavLst>
                                        <p:tav tm="0">
                                          <p:val>
                                            <p:strVal val="#ppt_w*0.05"/>
                                          </p:val>
                                        </p:tav>
                                        <p:tav tm="100000">
                                          <p:val>
                                            <p:strVal val="#ppt_w"/>
                                          </p:val>
                                        </p:tav>
                                      </p:tavLst>
                                    </p:anim>
                                    <p:anim calcmode="lin" valueType="num">
                                      <p:cBhvr>
                                        <p:cTn id="40" dur="2000" fill="hold"/>
                                        <p:tgtEl>
                                          <p:spTgt spid="10243">
                                            <p:txEl>
                                              <p:pRg st="4" end="4"/>
                                            </p:txEl>
                                          </p:spTgt>
                                        </p:tgtEl>
                                        <p:attrNameLst>
                                          <p:attrName>ppt_h</p:attrName>
                                        </p:attrNameLst>
                                      </p:cBhvr>
                                      <p:tavLst>
                                        <p:tav tm="0">
                                          <p:val>
                                            <p:strVal val="#ppt_h"/>
                                          </p:val>
                                        </p:tav>
                                        <p:tav tm="100000">
                                          <p:val>
                                            <p:strVal val="#ppt_h"/>
                                          </p:val>
                                        </p:tav>
                                      </p:tavLst>
                                    </p:anim>
                                    <p:anim calcmode="lin" valueType="num">
                                      <p:cBhvr>
                                        <p:cTn id="41" dur="2000" fill="hold"/>
                                        <p:tgtEl>
                                          <p:spTgt spid="10243">
                                            <p:txEl>
                                              <p:pRg st="4" end="4"/>
                                            </p:txEl>
                                          </p:spTgt>
                                        </p:tgtEl>
                                        <p:attrNameLst>
                                          <p:attrName>ppt_x</p:attrName>
                                        </p:attrNameLst>
                                      </p:cBhvr>
                                      <p:tavLst>
                                        <p:tav tm="0">
                                          <p:val>
                                            <p:strVal val="#ppt_x-.2"/>
                                          </p:val>
                                        </p:tav>
                                        <p:tav tm="100000">
                                          <p:val>
                                            <p:strVal val="#ppt_x"/>
                                          </p:val>
                                        </p:tav>
                                      </p:tavLst>
                                    </p:anim>
                                    <p:anim calcmode="lin" valueType="num">
                                      <p:cBhvr>
                                        <p:cTn id="42" dur="2000" fill="hold"/>
                                        <p:tgtEl>
                                          <p:spTgt spid="10243">
                                            <p:txEl>
                                              <p:pRg st="4" end="4"/>
                                            </p:txEl>
                                          </p:spTgt>
                                        </p:tgtEl>
                                        <p:attrNameLst>
                                          <p:attrName>ppt_y</p:attrName>
                                        </p:attrNameLst>
                                      </p:cBhvr>
                                      <p:tavLst>
                                        <p:tav tm="0">
                                          <p:val>
                                            <p:strVal val="#ppt_y"/>
                                          </p:val>
                                        </p:tav>
                                        <p:tav tm="100000">
                                          <p:val>
                                            <p:strVal val="#ppt_y"/>
                                          </p:val>
                                        </p:tav>
                                      </p:tavLst>
                                    </p:anim>
                                    <p:animEffect transition="in" filter="fade">
                                      <p:cBhvr>
                                        <p:cTn id="43" dur="2000"/>
                                        <p:tgtEl>
                                          <p:spTgt spid="10243">
                                            <p:txEl>
                                              <p:pRg st="4" end="4"/>
                                            </p:txEl>
                                          </p:spTgt>
                                        </p:tgtEl>
                                      </p:cBhvr>
                                    </p:animEffect>
                                  </p:childTnLst>
                                </p:cTn>
                              </p:par>
                            </p:childTnLst>
                          </p:cTn>
                        </p:par>
                        <p:par>
                          <p:cTn id="44" fill="hold" nodeType="afterGroup">
                            <p:stCondLst>
                              <p:cond delay="10000"/>
                            </p:stCondLst>
                            <p:childTnLst>
                              <p:par>
                                <p:cTn id="45" presetID="54" presetClass="entr" presetSubtype="0" accel="100000" fill="hold" grpId="0" nodeType="afterEffect">
                                  <p:stCondLst>
                                    <p:cond delay="0"/>
                                  </p:stCondLst>
                                  <p:childTnLst>
                                    <p:set>
                                      <p:cBhvr>
                                        <p:cTn id="46" dur="1" fill="hold">
                                          <p:stCondLst>
                                            <p:cond delay="0"/>
                                          </p:stCondLst>
                                        </p:cTn>
                                        <p:tgtEl>
                                          <p:spTgt spid="10243">
                                            <p:txEl>
                                              <p:pRg st="5" end="5"/>
                                            </p:txEl>
                                          </p:spTgt>
                                        </p:tgtEl>
                                        <p:attrNameLst>
                                          <p:attrName>style.visibility</p:attrName>
                                        </p:attrNameLst>
                                      </p:cBhvr>
                                      <p:to>
                                        <p:strVal val="visible"/>
                                      </p:to>
                                    </p:set>
                                    <p:anim calcmode="lin" valueType="num">
                                      <p:cBhvr>
                                        <p:cTn id="47" dur="2000" fill="hold"/>
                                        <p:tgtEl>
                                          <p:spTgt spid="10243">
                                            <p:txEl>
                                              <p:pRg st="5" end="5"/>
                                            </p:txEl>
                                          </p:spTgt>
                                        </p:tgtEl>
                                        <p:attrNameLst>
                                          <p:attrName>ppt_w</p:attrName>
                                        </p:attrNameLst>
                                      </p:cBhvr>
                                      <p:tavLst>
                                        <p:tav tm="0">
                                          <p:val>
                                            <p:strVal val="#ppt_w*0.05"/>
                                          </p:val>
                                        </p:tav>
                                        <p:tav tm="100000">
                                          <p:val>
                                            <p:strVal val="#ppt_w"/>
                                          </p:val>
                                        </p:tav>
                                      </p:tavLst>
                                    </p:anim>
                                    <p:anim calcmode="lin" valueType="num">
                                      <p:cBhvr>
                                        <p:cTn id="48" dur="2000" fill="hold"/>
                                        <p:tgtEl>
                                          <p:spTgt spid="10243">
                                            <p:txEl>
                                              <p:pRg st="5" end="5"/>
                                            </p:txEl>
                                          </p:spTgt>
                                        </p:tgtEl>
                                        <p:attrNameLst>
                                          <p:attrName>ppt_h</p:attrName>
                                        </p:attrNameLst>
                                      </p:cBhvr>
                                      <p:tavLst>
                                        <p:tav tm="0">
                                          <p:val>
                                            <p:strVal val="#ppt_h"/>
                                          </p:val>
                                        </p:tav>
                                        <p:tav tm="100000">
                                          <p:val>
                                            <p:strVal val="#ppt_h"/>
                                          </p:val>
                                        </p:tav>
                                      </p:tavLst>
                                    </p:anim>
                                    <p:anim calcmode="lin" valueType="num">
                                      <p:cBhvr>
                                        <p:cTn id="49" dur="2000" fill="hold"/>
                                        <p:tgtEl>
                                          <p:spTgt spid="10243">
                                            <p:txEl>
                                              <p:pRg st="5" end="5"/>
                                            </p:txEl>
                                          </p:spTgt>
                                        </p:tgtEl>
                                        <p:attrNameLst>
                                          <p:attrName>ppt_x</p:attrName>
                                        </p:attrNameLst>
                                      </p:cBhvr>
                                      <p:tavLst>
                                        <p:tav tm="0">
                                          <p:val>
                                            <p:strVal val="#ppt_x-.2"/>
                                          </p:val>
                                        </p:tav>
                                        <p:tav tm="100000">
                                          <p:val>
                                            <p:strVal val="#ppt_x"/>
                                          </p:val>
                                        </p:tav>
                                      </p:tavLst>
                                    </p:anim>
                                    <p:anim calcmode="lin" valueType="num">
                                      <p:cBhvr>
                                        <p:cTn id="50" dur="2000" fill="hold"/>
                                        <p:tgtEl>
                                          <p:spTgt spid="10243">
                                            <p:txEl>
                                              <p:pRg st="5" end="5"/>
                                            </p:txEl>
                                          </p:spTgt>
                                        </p:tgtEl>
                                        <p:attrNameLst>
                                          <p:attrName>ppt_y</p:attrName>
                                        </p:attrNameLst>
                                      </p:cBhvr>
                                      <p:tavLst>
                                        <p:tav tm="0">
                                          <p:val>
                                            <p:strVal val="#ppt_y"/>
                                          </p:val>
                                        </p:tav>
                                        <p:tav tm="100000">
                                          <p:val>
                                            <p:strVal val="#ppt_y"/>
                                          </p:val>
                                        </p:tav>
                                      </p:tavLst>
                                    </p:anim>
                                    <p:animEffect transition="in" filter="fade">
                                      <p:cBhvr>
                                        <p:cTn id="51" dur="2000"/>
                                        <p:tgtEl>
                                          <p:spTgt spid="10243">
                                            <p:txEl>
                                              <p:pRg st="5" end="5"/>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4" presetClass="entr" presetSubtype="0" accel="100000" fill="hold" grpId="0" nodeType="clickEffect">
                                  <p:stCondLst>
                                    <p:cond delay="0"/>
                                  </p:stCondLst>
                                  <p:childTnLst>
                                    <p:set>
                                      <p:cBhvr>
                                        <p:cTn id="55" dur="1" fill="hold">
                                          <p:stCondLst>
                                            <p:cond delay="0"/>
                                          </p:stCondLst>
                                        </p:cTn>
                                        <p:tgtEl>
                                          <p:spTgt spid="10243">
                                            <p:txEl>
                                              <p:pRg st="6" end="6"/>
                                            </p:txEl>
                                          </p:spTgt>
                                        </p:tgtEl>
                                        <p:attrNameLst>
                                          <p:attrName>style.visibility</p:attrName>
                                        </p:attrNameLst>
                                      </p:cBhvr>
                                      <p:to>
                                        <p:strVal val="visible"/>
                                      </p:to>
                                    </p:set>
                                    <p:anim calcmode="lin" valueType="num">
                                      <p:cBhvr>
                                        <p:cTn id="56" dur="2000" fill="hold"/>
                                        <p:tgtEl>
                                          <p:spTgt spid="10243">
                                            <p:txEl>
                                              <p:pRg st="6" end="6"/>
                                            </p:txEl>
                                          </p:spTgt>
                                        </p:tgtEl>
                                        <p:attrNameLst>
                                          <p:attrName>ppt_w</p:attrName>
                                        </p:attrNameLst>
                                      </p:cBhvr>
                                      <p:tavLst>
                                        <p:tav tm="0">
                                          <p:val>
                                            <p:strVal val="#ppt_w*0.05"/>
                                          </p:val>
                                        </p:tav>
                                        <p:tav tm="100000">
                                          <p:val>
                                            <p:strVal val="#ppt_w"/>
                                          </p:val>
                                        </p:tav>
                                      </p:tavLst>
                                    </p:anim>
                                    <p:anim calcmode="lin" valueType="num">
                                      <p:cBhvr>
                                        <p:cTn id="57" dur="2000" fill="hold"/>
                                        <p:tgtEl>
                                          <p:spTgt spid="10243">
                                            <p:txEl>
                                              <p:pRg st="6" end="6"/>
                                            </p:txEl>
                                          </p:spTgt>
                                        </p:tgtEl>
                                        <p:attrNameLst>
                                          <p:attrName>ppt_h</p:attrName>
                                        </p:attrNameLst>
                                      </p:cBhvr>
                                      <p:tavLst>
                                        <p:tav tm="0">
                                          <p:val>
                                            <p:strVal val="#ppt_h"/>
                                          </p:val>
                                        </p:tav>
                                        <p:tav tm="100000">
                                          <p:val>
                                            <p:strVal val="#ppt_h"/>
                                          </p:val>
                                        </p:tav>
                                      </p:tavLst>
                                    </p:anim>
                                    <p:anim calcmode="lin" valueType="num">
                                      <p:cBhvr>
                                        <p:cTn id="58" dur="2000" fill="hold"/>
                                        <p:tgtEl>
                                          <p:spTgt spid="10243">
                                            <p:txEl>
                                              <p:pRg st="6" end="6"/>
                                            </p:txEl>
                                          </p:spTgt>
                                        </p:tgtEl>
                                        <p:attrNameLst>
                                          <p:attrName>ppt_x</p:attrName>
                                        </p:attrNameLst>
                                      </p:cBhvr>
                                      <p:tavLst>
                                        <p:tav tm="0">
                                          <p:val>
                                            <p:strVal val="#ppt_x-.2"/>
                                          </p:val>
                                        </p:tav>
                                        <p:tav tm="100000">
                                          <p:val>
                                            <p:strVal val="#ppt_x"/>
                                          </p:val>
                                        </p:tav>
                                      </p:tavLst>
                                    </p:anim>
                                    <p:anim calcmode="lin" valueType="num">
                                      <p:cBhvr>
                                        <p:cTn id="59" dur="2000" fill="hold"/>
                                        <p:tgtEl>
                                          <p:spTgt spid="10243">
                                            <p:txEl>
                                              <p:pRg st="6" end="6"/>
                                            </p:txEl>
                                          </p:spTgt>
                                        </p:tgtEl>
                                        <p:attrNameLst>
                                          <p:attrName>ppt_y</p:attrName>
                                        </p:attrNameLst>
                                      </p:cBhvr>
                                      <p:tavLst>
                                        <p:tav tm="0">
                                          <p:val>
                                            <p:strVal val="#ppt_y"/>
                                          </p:val>
                                        </p:tav>
                                        <p:tav tm="100000">
                                          <p:val>
                                            <p:strVal val="#ppt_y"/>
                                          </p:val>
                                        </p:tav>
                                      </p:tavLst>
                                    </p:anim>
                                    <p:animEffect transition="in" filter="fade">
                                      <p:cBhvr>
                                        <p:cTn id="60" dur="20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037C045-5CDD-4AC3-B24B-EEAC24EB3892}"/>
              </a:ext>
            </a:extLst>
          </p:cNvPr>
          <p:cNvSpPr>
            <a:spLocks noGrp="1" noChangeArrowheads="1"/>
          </p:cNvSpPr>
          <p:nvPr>
            <p:ph type="title"/>
          </p:nvPr>
        </p:nvSpPr>
        <p:spPr/>
        <p:txBody>
          <a:bodyPr/>
          <a:lstStyle/>
          <a:p>
            <a:r>
              <a:rPr lang="en-US" altLang="en-US"/>
              <a:t>The Fruits of Diligence</a:t>
            </a:r>
          </a:p>
        </p:txBody>
      </p:sp>
      <p:sp>
        <p:nvSpPr>
          <p:cNvPr id="11267" name="Rectangle 3">
            <a:extLst>
              <a:ext uri="{FF2B5EF4-FFF2-40B4-BE49-F238E27FC236}">
                <a16:creationId xmlns:a16="http://schemas.microsoft.com/office/drawing/2014/main" id="{42B7C460-9871-4123-AFA3-AFA4DBC20324}"/>
              </a:ext>
            </a:extLst>
          </p:cNvPr>
          <p:cNvSpPr>
            <a:spLocks noGrp="1" noChangeArrowheads="1"/>
          </p:cNvSpPr>
          <p:nvPr>
            <p:ph type="body" idx="1"/>
          </p:nvPr>
        </p:nvSpPr>
        <p:spPr>
          <a:xfrm>
            <a:off x="304800" y="1066800"/>
            <a:ext cx="8610600" cy="5105400"/>
          </a:xfrm>
        </p:spPr>
        <p:txBody>
          <a:bodyPr/>
          <a:lstStyle/>
          <a:p>
            <a:pPr>
              <a:lnSpc>
                <a:spcPct val="80000"/>
              </a:lnSpc>
            </a:pPr>
            <a:r>
              <a:rPr lang="en-US" altLang="en-US" sz="2400" b="1" dirty="0"/>
              <a:t>First, plenty is provided.</a:t>
            </a:r>
            <a:r>
              <a:rPr lang="en-US" altLang="en-US" sz="2400" dirty="0"/>
              <a:t> Proverbs 21:5 explains, “The plans of the diligent </a:t>
            </a:r>
            <a:r>
              <a:rPr lang="en-US" altLang="en-US" sz="2400" i="1" dirty="0"/>
              <a:t>lead</a:t>
            </a:r>
            <a:r>
              <a:rPr lang="en-US" altLang="en-US" sz="2400" dirty="0"/>
              <a:t> surely to plenty, But </a:t>
            </a:r>
            <a:r>
              <a:rPr lang="en-US" altLang="en-US" sz="2400" i="1" dirty="0"/>
              <a:t>those</a:t>
            </a:r>
            <a:r>
              <a:rPr lang="en-US" altLang="en-US" sz="2400" dirty="0"/>
              <a:t> </a:t>
            </a:r>
            <a:r>
              <a:rPr lang="en-US" altLang="en-US" sz="2400" i="1" dirty="0"/>
              <a:t>of</a:t>
            </a:r>
            <a:r>
              <a:rPr lang="en-US" altLang="en-US" sz="2400" dirty="0"/>
              <a:t> everyone </a:t>
            </a:r>
            <a:r>
              <a:rPr lang="en-US" altLang="en-US" sz="2400" i="1" dirty="0"/>
              <a:t>who</a:t>
            </a:r>
            <a:r>
              <a:rPr lang="en-US" altLang="en-US" sz="2400" dirty="0"/>
              <a:t> </a:t>
            </a:r>
            <a:r>
              <a:rPr lang="en-US" altLang="en-US" sz="2400" i="1" dirty="0"/>
              <a:t>is</a:t>
            </a:r>
            <a:r>
              <a:rPr lang="en-US" altLang="en-US" sz="2400" dirty="0"/>
              <a:t> hasty, surely to poverty.”   </a:t>
            </a:r>
          </a:p>
          <a:p>
            <a:pPr>
              <a:lnSpc>
                <a:spcPct val="80000"/>
              </a:lnSpc>
            </a:pPr>
            <a:r>
              <a:rPr lang="en-US" altLang="en-US" sz="2400" b="1" dirty="0"/>
              <a:t>Second, the diligent will rule.</a:t>
            </a:r>
            <a:r>
              <a:rPr lang="en-US" altLang="en-US" sz="2400" dirty="0"/>
              <a:t>  Consider </a:t>
            </a:r>
            <a:r>
              <a:rPr lang="en-US" altLang="en-US" sz="2400" u="sng" dirty="0"/>
              <a:t>Proverbs 12:24:“</a:t>
            </a:r>
            <a:r>
              <a:rPr lang="en-US" altLang="en-US" sz="2400" dirty="0"/>
              <a:t>The hand of the diligent will rule, But the lazy </a:t>
            </a:r>
            <a:r>
              <a:rPr lang="en-US" altLang="en-US" sz="2400" i="1" dirty="0"/>
              <a:t>man</a:t>
            </a:r>
            <a:r>
              <a:rPr lang="en-US" altLang="en-US" sz="2400" dirty="0"/>
              <a:t> will be put to forced labor.   </a:t>
            </a:r>
          </a:p>
          <a:p>
            <a:pPr>
              <a:lnSpc>
                <a:spcPct val="80000"/>
              </a:lnSpc>
            </a:pPr>
            <a:r>
              <a:rPr lang="en-US" altLang="en-US" sz="2400" b="1" dirty="0"/>
              <a:t>Third, there is fulfillment for the diligent.</a:t>
            </a:r>
            <a:r>
              <a:rPr lang="en-US" altLang="en-US" sz="2400" dirty="0"/>
              <a:t>  </a:t>
            </a:r>
            <a:r>
              <a:rPr lang="en-US" altLang="en-US" sz="2400" u="sng" dirty="0"/>
              <a:t>Proverbs 13:4</a:t>
            </a:r>
            <a:r>
              <a:rPr lang="en-US" altLang="en-US" sz="2400" dirty="0"/>
              <a:t> teaches, “The soul of a lazy </a:t>
            </a:r>
            <a:r>
              <a:rPr lang="en-US" altLang="en-US" sz="2400" i="1" dirty="0"/>
              <a:t>man</a:t>
            </a:r>
            <a:r>
              <a:rPr lang="en-US" altLang="en-US" sz="2400" dirty="0"/>
              <a:t> desires, and </a:t>
            </a:r>
            <a:r>
              <a:rPr lang="en-US" altLang="en-US" sz="2400" i="1" dirty="0"/>
              <a:t>has</a:t>
            </a:r>
            <a:r>
              <a:rPr lang="en-US" altLang="en-US" sz="2400" dirty="0"/>
              <a:t> nothing; But the soul of the diligent shall be made rich.”  </a:t>
            </a:r>
          </a:p>
          <a:p>
            <a:pPr>
              <a:lnSpc>
                <a:spcPct val="80000"/>
              </a:lnSpc>
            </a:pPr>
            <a:endParaRPr lang="en-US" altLang="en-US" sz="2400" dirty="0"/>
          </a:p>
        </p:txBody>
      </p:sp>
      <p:pic>
        <p:nvPicPr>
          <p:cNvPr id="11268" name="Picture 4">
            <a:extLst>
              <a:ext uri="{FF2B5EF4-FFF2-40B4-BE49-F238E27FC236}">
                <a16:creationId xmlns:a16="http://schemas.microsoft.com/office/drawing/2014/main" id="{E3385F9D-4322-4C56-9FF0-344FC5079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6" y="3994150"/>
            <a:ext cx="4295775" cy="286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9" name="Picture 5">
            <a:extLst>
              <a:ext uri="{FF2B5EF4-FFF2-40B4-BE49-F238E27FC236}">
                <a16:creationId xmlns:a16="http://schemas.microsoft.com/office/drawing/2014/main" id="{1E798D71-7753-4755-BBE7-640BB32A2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025900"/>
            <a:ext cx="3886200" cy="283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1155" decel="100000"/>
                                        <p:tgtEl>
                                          <p:spTgt spid="11267">
                                            <p:txEl>
                                              <p:pRg st="0" end="0"/>
                                            </p:txEl>
                                          </p:spTgt>
                                        </p:tgtEl>
                                      </p:cBhvr>
                                    </p:animEffect>
                                    <p:animScale>
                                      <p:cBhvr>
                                        <p:cTn id="8" dur="1155" decel="100000"/>
                                        <p:tgtEl>
                                          <p:spTgt spid="11267">
                                            <p:txEl>
                                              <p:pRg st="0" end="0"/>
                                            </p:txEl>
                                          </p:spTgt>
                                        </p:tgtEl>
                                      </p:cBhvr>
                                      <p:from x="10000" y="10000"/>
                                      <p:to x="200000" y="450000"/>
                                    </p:animScale>
                                    <p:animScale>
                                      <p:cBhvr>
                                        <p:cTn id="9" dur="1845" accel="100000" fill="hold">
                                          <p:stCondLst>
                                            <p:cond delay="1155"/>
                                          </p:stCondLst>
                                        </p:cTn>
                                        <p:tgtEl>
                                          <p:spTgt spid="11267">
                                            <p:txEl>
                                              <p:pRg st="0" end="0"/>
                                            </p:txEl>
                                          </p:spTgt>
                                        </p:tgtEl>
                                      </p:cBhvr>
                                      <p:from x="200000" y="450000"/>
                                      <p:to x="100000" y="100000"/>
                                    </p:animScale>
                                    <p:set>
                                      <p:cBhvr>
                                        <p:cTn id="10" dur="1155" fill="hold"/>
                                        <p:tgtEl>
                                          <p:spTgt spid="11267">
                                            <p:txEl>
                                              <p:pRg st="0" end="0"/>
                                            </p:txEl>
                                          </p:spTgt>
                                        </p:tgtEl>
                                        <p:attrNameLst>
                                          <p:attrName>ppt_x</p:attrName>
                                        </p:attrNameLst>
                                      </p:cBhvr>
                                      <p:to>
                                        <p:strVal val="(0.5)"/>
                                      </p:to>
                                    </p:set>
                                    <p:anim from="(0.5)" to="(#ppt_x)" calcmode="lin" valueType="num">
                                      <p:cBhvr>
                                        <p:cTn id="11" dur="1845" accel="100000" fill="hold">
                                          <p:stCondLst>
                                            <p:cond delay="1155"/>
                                          </p:stCondLst>
                                        </p:cTn>
                                        <p:tgtEl>
                                          <p:spTgt spid="11267">
                                            <p:txEl>
                                              <p:pRg st="0" end="0"/>
                                            </p:txEl>
                                          </p:spTgt>
                                        </p:tgtEl>
                                        <p:attrNameLst>
                                          <p:attrName>ppt_x</p:attrName>
                                        </p:attrNameLst>
                                      </p:cBhvr>
                                    </p:anim>
                                    <p:set>
                                      <p:cBhvr>
                                        <p:cTn id="12" dur="1155" fill="hold"/>
                                        <p:tgtEl>
                                          <p:spTgt spid="11267">
                                            <p:txEl>
                                              <p:pRg st="0" end="0"/>
                                            </p:txEl>
                                          </p:spTgt>
                                        </p:tgtEl>
                                        <p:attrNameLst>
                                          <p:attrName>ppt_y</p:attrName>
                                        </p:attrNameLst>
                                      </p:cBhvr>
                                      <p:to>
                                        <p:strVal val="(#ppt_y+0.4)"/>
                                      </p:to>
                                    </p:set>
                                    <p:anim from="(#ppt_y+0.4)" to="(#ppt_y)" calcmode="lin" valueType="num">
                                      <p:cBhvr>
                                        <p:cTn id="13" dur="1845" accel="100000" fill="hold">
                                          <p:stCondLst>
                                            <p:cond delay="1155"/>
                                          </p:stCondLst>
                                        </p:cTn>
                                        <p:tgtEl>
                                          <p:spTgt spid="11267">
                                            <p:txEl>
                                              <p:pRg st="0" end="0"/>
                                            </p:txEl>
                                          </p:spTgt>
                                        </p:tgtEl>
                                        <p:attrNameLst>
                                          <p:attrName>ppt_y</p:attrName>
                                        </p:attrNameLst>
                                      </p:cBhvr>
                                    </p:anim>
                                  </p:childTnLst>
                                </p:cTn>
                              </p:par>
                            </p:childTnLst>
                          </p:cTn>
                        </p:par>
                        <p:par>
                          <p:cTn id="14" fill="hold" nodeType="afterGroup">
                            <p:stCondLst>
                              <p:cond delay="3000"/>
                            </p:stCondLst>
                            <p:childTnLst>
                              <p:par>
                                <p:cTn id="15" presetID="51" presetClass="entr" presetSubtype="0" fill="hold" grpId="0" nodeType="after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fade">
                                      <p:cBhvr>
                                        <p:cTn id="17" dur="1155" decel="100000"/>
                                        <p:tgtEl>
                                          <p:spTgt spid="11267">
                                            <p:txEl>
                                              <p:pRg st="1" end="1"/>
                                            </p:txEl>
                                          </p:spTgt>
                                        </p:tgtEl>
                                      </p:cBhvr>
                                    </p:animEffect>
                                    <p:animScale>
                                      <p:cBhvr>
                                        <p:cTn id="18" dur="1155" decel="100000"/>
                                        <p:tgtEl>
                                          <p:spTgt spid="11267">
                                            <p:txEl>
                                              <p:pRg st="1" end="1"/>
                                            </p:txEl>
                                          </p:spTgt>
                                        </p:tgtEl>
                                      </p:cBhvr>
                                      <p:from x="10000" y="10000"/>
                                      <p:to x="200000" y="450000"/>
                                    </p:animScale>
                                    <p:animScale>
                                      <p:cBhvr>
                                        <p:cTn id="19" dur="1845" accel="100000" fill="hold">
                                          <p:stCondLst>
                                            <p:cond delay="1155"/>
                                          </p:stCondLst>
                                        </p:cTn>
                                        <p:tgtEl>
                                          <p:spTgt spid="11267">
                                            <p:txEl>
                                              <p:pRg st="1" end="1"/>
                                            </p:txEl>
                                          </p:spTgt>
                                        </p:tgtEl>
                                      </p:cBhvr>
                                      <p:from x="200000" y="450000"/>
                                      <p:to x="100000" y="100000"/>
                                    </p:animScale>
                                    <p:set>
                                      <p:cBhvr>
                                        <p:cTn id="20" dur="1155" fill="hold"/>
                                        <p:tgtEl>
                                          <p:spTgt spid="11267">
                                            <p:txEl>
                                              <p:pRg st="1" end="1"/>
                                            </p:txEl>
                                          </p:spTgt>
                                        </p:tgtEl>
                                        <p:attrNameLst>
                                          <p:attrName>ppt_x</p:attrName>
                                        </p:attrNameLst>
                                      </p:cBhvr>
                                      <p:to>
                                        <p:strVal val="(0.5)"/>
                                      </p:to>
                                    </p:set>
                                    <p:anim from="(0.5)" to="(#ppt_x)" calcmode="lin" valueType="num">
                                      <p:cBhvr>
                                        <p:cTn id="21" dur="1845" accel="100000" fill="hold">
                                          <p:stCondLst>
                                            <p:cond delay="1155"/>
                                          </p:stCondLst>
                                        </p:cTn>
                                        <p:tgtEl>
                                          <p:spTgt spid="11267">
                                            <p:txEl>
                                              <p:pRg st="1" end="1"/>
                                            </p:txEl>
                                          </p:spTgt>
                                        </p:tgtEl>
                                        <p:attrNameLst>
                                          <p:attrName>ppt_x</p:attrName>
                                        </p:attrNameLst>
                                      </p:cBhvr>
                                    </p:anim>
                                    <p:set>
                                      <p:cBhvr>
                                        <p:cTn id="22" dur="1155" fill="hold"/>
                                        <p:tgtEl>
                                          <p:spTgt spid="11267">
                                            <p:txEl>
                                              <p:pRg st="1" end="1"/>
                                            </p:txEl>
                                          </p:spTgt>
                                        </p:tgtEl>
                                        <p:attrNameLst>
                                          <p:attrName>ppt_y</p:attrName>
                                        </p:attrNameLst>
                                      </p:cBhvr>
                                      <p:to>
                                        <p:strVal val="(#ppt_y+0.4)"/>
                                      </p:to>
                                    </p:set>
                                    <p:anim from="(#ppt_y+0.4)" to="(#ppt_y)" calcmode="lin" valueType="num">
                                      <p:cBhvr>
                                        <p:cTn id="23" dur="1845" accel="100000" fill="hold">
                                          <p:stCondLst>
                                            <p:cond delay="1155"/>
                                          </p:stCondLst>
                                        </p:cTn>
                                        <p:tgtEl>
                                          <p:spTgt spid="11267">
                                            <p:txEl>
                                              <p:pRg st="1" end="1"/>
                                            </p:txEl>
                                          </p:spTgt>
                                        </p:tgtEl>
                                        <p:attrNameLst>
                                          <p:attrName>ppt_y</p:attrName>
                                        </p:attrNameLst>
                                      </p:cBhvr>
                                    </p:anim>
                                  </p:childTnLst>
                                </p:cTn>
                              </p:par>
                            </p:childTnLst>
                          </p:cTn>
                        </p:par>
                        <p:par>
                          <p:cTn id="24" fill="hold" nodeType="afterGroup">
                            <p:stCondLst>
                              <p:cond delay="6000"/>
                            </p:stCondLst>
                            <p:childTnLst>
                              <p:par>
                                <p:cTn id="25" presetID="51" presetClass="entr" presetSubtype="0" fill="hold" grpId="0" nodeType="afterEffect">
                                  <p:stCondLst>
                                    <p:cond delay="0"/>
                                  </p:stCondLst>
                                  <p:childTnLst>
                                    <p:set>
                                      <p:cBhvr>
                                        <p:cTn id="26" dur="1" fill="hold">
                                          <p:stCondLst>
                                            <p:cond delay="0"/>
                                          </p:stCondLst>
                                        </p:cTn>
                                        <p:tgtEl>
                                          <p:spTgt spid="11267">
                                            <p:txEl>
                                              <p:pRg st="2" end="2"/>
                                            </p:txEl>
                                          </p:spTgt>
                                        </p:tgtEl>
                                        <p:attrNameLst>
                                          <p:attrName>style.visibility</p:attrName>
                                        </p:attrNameLst>
                                      </p:cBhvr>
                                      <p:to>
                                        <p:strVal val="visible"/>
                                      </p:to>
                                    </p:set>
                                    <p:animEffect transition="in" filter="fade">
                                      <p:cBhvr>
                                        <p:cTn id="27" dur="1155" decel="100000"/>
                                        <p:tgtEl>
                                          <p:spTgt spid="11267">
                                            <p:txEl>
                                              <p:pRg st="2" end="2"/>
                                            </p:txEl>
                                          </p:spTgt>
                                        </p:tgtEl>
                                      </p:cBhvr>
                                    </p:animEffect>
                                    <p:animScale>
                                      <p:cBhvr>
                                        <p:cTn id="28" dur="1155" decel="100000"/>
                                        <p:tgtEl>
                                          <p:spTgt spid="11267">
                                            <p:txEl>
                                              <p:pRg st="2" end="2"/>
                                            </p:txEl>
                                          </p:spTgt>
                                        </p:tgtEl>
                                      </p:cBhvr>
                                      <p:from x="10000" y="10000"/>
                                      <p:to x="200000" y="450000"/>
                                    </p:animScale>
                                    <p:animScale>
                                      <p:cBhvr>
                                        <p:cTn id="29" dur="1845" accel="100000" fill="hold">
                                          <p:stCondLst>
                                            <p:cond delay="1155"/>
                                          </p:stCondLst>
                                        </p:cTn>
                                        <p:tgtEl>
                                          <p:spTgt spid="11267">
                                            <p:txEl>
                                              <p:pRg st="2" end="2"/>
                                            </p:txEl>
                                          </p:spTgt>
                                        </p:tgtEl>
                                      </p:cBhvr>
                                      <p:from x="200000" y="450000"/>
                                      <p:to x="100000" y="100000"/>
                                    </p:animScale>
                                    <p:set>
                                      <p:cBhvr>
                                        <p:cTn id="30" dur="1155" fill="hold"/>
                                        <p:tgtEl>
                                          <p:spTgt spid="11267">
                                            <p:txEl>
                                              <p:pRg st="2" end="2"/>
                                            </p:txEl>
                                          </p:spTgt>
                                        </p:tgtEl>
                                        <p:attrNameLst>
                                          <p:attrName>ppt_x</p:attrName>
                                        </p:attrNameLst>
                                      </p:cBhvr>
                                      <p:to>
                                        <p:strVal val="(0.5)"/>
                                      </p:to>
                                    </p:set>
                                    <p:anim from="(0.5)" to="(#ppt_x)" calcmode="lin" valueType="num">
                                      <p:cBhvr>
                                        <p:cTn id="31" dur="1845" accel="100000" fill="hold">
                                          <p:stCondLst>
                                            <p:cond delay="1155"/>
                                          </p:stCondLst>
                                        </p:cTn>
                                        <p:tgtEl>
                                          <p:spTgt spid="11267">
                                            <p:txEl>
                                              <p:pRg st="2" end="2"/>
                                            </p:txEl>
                                          </p:spTgt>
                                        </p:tgtEl>
                                        <p:attrNameLst>
                                          <p:attrName>ppt_x</p:attrName>
                                        </p:attrNameLst>
                                      </p:cBhvr>
                                    </p:anim>
                                    <p:set>
                                      <p:cBhvr>
                                        <p:cTn id="32" dur="1155" fill="hold"/>
                                        <p:tgtEl>
                                          <p:spTgt spid="11267">
                                            <p:txEl>
                                              <p:pRg st="2" end="2"/>
                                            </p:txEl>
                                          </p:spTgt>
                                        </p:tgtEl>
                                        <p:attrNameLst>
                                          <p:attrName>ppt_y</p:attrName>
                                        </p:attrNameLst>
                                      </p:cBhvr>
                                      <p:to>
                                        <p:strVal val="(#ppt_y+0.4)"/>
                                      </p:to>
                                    </p:set>
                                    <p:anim from="(#ppt_y+0.4)" to="(#ppt_y)" calcmode="lin" valueType="num">
                                      <p:cBhvr>
                                        <p:cTn id="33" dur="1845" accel="100000" fill="hold">
                                          <p:stCondLst>
                                            <p:cond delay="1155"/>
                                          </p:stCondLst>
                                        </p:cTn>
                                        <p:tgtEl>
                                          <p:spTgt spid="11267">
                                            <p:txEl>
                                              <p:pRg st="2" end="2"/>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F34BCEA-7DFA-4225-AD2A-A1C691FE15E0}"/>
              </a:ext>
            </a:extLst>
          </p:cNvPr>
          <p:cNvSpPr>
            <a:spLocks noGrp="1" noChangeArrowheads="1"/>
          </p:cNvSpPr>
          <p:nvPr>
            <p:ph type="title"/>
          </p:nvPr>
        </p:nvSpPr>
        <p:spPr/>
        <p:txBody>
          <a:bodyPr/>
          <a:lstStyle/>
          <a:p>
            <a:r>
              <a:rPr lang="en-US" altLang="en-US"/>
              <a:t>The Fruits of Diligence</a:t>
            </a:r>
          </a:p>
        </p:txBody>
      </p:sp>
      <p:sp>
        <p:nvSpPr>
          <p:cNvPr id="33795" name="Rectangle 3">
            <a:extLst>
              <a:ext uri="{FF2B5EF4-FFF2-40B4-BE49-F238E27FC236}">
                <a16:creationId xmlns:a16="http://schemas.microsoft.com/office/drawing/2014/main" id="{1CE84784-207D-4D26-8EDD-ADAC64B28455}"/>
              </a:ext>
            </a:extLst>
          </p:cNvPr>
          <p:cNvSpPr>
            <a:spLocks noGrp="1" noChangeArrowheads="1"/>
          </p:cNvSpPr>
          <p:nvPr>
            <p:ph type="body" idx="1"/>
          </p:nvPr>
        </p:nvSpPr>
        <p:spPr/>
        <p:txBody>
          <a:bodyPr/>
          <a:lstStyle/>
          <a:p>
            <a:r>
              <a:rPr lang="en-US" altLang="en-US" sz="2600" b="1" dirty="0"/>
              <a:t>Fourth, there is favor for diligent as they earn respect.</a:t>
            </a:r>
            <a:r>
              <a:rPr lang="en-US" altLang="en-US" sz="2600" dirty="0"/>
              <a:t>  </a:t>
            </a:r>
            <a:r>
              <a:rPr lang="en-US" altLang="en-US" sz="2600" u="sng" dirty="0"/>
              <a:t>Proverbs 11:27</a:t>
            </a:r>
            <a:r>
              <a:rPr lang="en-US" altLang="en-US" sz="2600" dirty="0"/>
              <a:t> teaches, “He who earnestly seeks good finds favor, But trouble will come to him who seeks </a:t>
            </a:r>
            <a:r>
              <a:rPr lang="en-US" altLang="en-US" sz="2600" i="1" dirty="0"/>
              <a:t>evil</a:t>
            </a:r>
            <a:r>
              <a:rPr lang="en-US" altLang="en-US" sz="2600" dirty="0"/>
              <a:t>.”  </a:t>
            </a:r>
          </a:p>
          <a:p>
            <a:r>
              <a:rPr lang="en-US" altLang="en-US" sz="2600" b="1" dirty="0"/>
              <a:t>Fifth, the diligent will be rewarded financially.</a:t>
            </a:r>
            <a:r>
              <a:rPr lang="en-US" altLang="en-US" sz="2600" dirty="0"/>
              <a:t>  Proverbs 10:4 remarks, </a:t>
            </a:r>
            <a:r>
              <a:rPr lang="en-US" altLang="en-US" sz="2600" i="1" dirty="0"/>
              <a:t>“He who has a slack hand becomes poor, But the hand of the diligent makes rich.”</a:t>
            </a:r>
            <a:r>
              <a:rPr lang="en-US" altLang="en-US" sz="2600" dirty="0"/>
              <a:t>  </a:t>
            </a:r>
          </a:p>
          <a:p>
            <a:r>
              <a:rPr lang="en-US" altLang="en-US" sz="2600" u="sng" dirty="0"/>
              <a:t>Proverbs 13:11</a:t>
            </a:r>
            <a:r>
              <a:rPr lang="en-US" altLang="en-US" sz="2600" dirty="0"/>
              <a:t> similarly teaches, “Wealth </a:t>
            </a:r>
            <a:r>
              <a:rPr lang="en-US" altLang="en-US" sz="2600" i="1" dirty="0"/>
              <a:t>gained</a:t>
            </a:r>
            <a:r>
              <a:rPr lang="en-US" altLang="en-US" sz="2600" dirty="0"/>
              <a:t> </a:t>
            </a:r>
            <a:r>
              <a:rPr lang="en-US" altLang="en-US" sz="2600" i="1" dirty="0"/>
              <a:t>by</a:t>
            </a:r>
            <a:r>
              <a:rPr lang="en-US" altLang="en-US" sz="2600" dirty="0"/>
              <a:t> dishonesty will be diminished, But he who gathers by labor will increase.”</a:t>
            </a:r>
          </a:p>
          <a:p>
            <a:r>
              <a:rPr lang="en-US" altLang="en-US" sz="2600" b="1" dirty="0">
                <a:solidFill>
                  <a:srgbClr val="99FF33"/>
                </a:solidFill>
              </a:rPr>
              <a:t>Contrast: What are the consequences of laziness?</a:t>
            </a:r>
          </a:p>
        </p:txBody>
      </p:sp>
      <p:pic>
        <p:nvPicPr>
          <p:cNvPr id="33796" name="Picture 4" descr="j0431631">
            <a:extLst>
              <a:ext uri="{FF2B5EF4-FFF2-40B4-BE49-F238E27FC236}">
                <a16:creationId xmlns:a16="http://schemas.microsoft.com/office/drawing/2014/main" id="{11C50107-4F26-416D-B6F4-F908C13F7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495922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B71AD0B-A83C-4F9A-8A87-BD1BC5074FF4}"/>
              </a:ext>
            </a:extLst>
          </p:cNvPr>
          <p:cNvSpPr>
            <a:spLocks noGrp="1" noChangeArrowheads="1"/>
          </p:cNvSpPr>
          <p:nvPr>
            <p:ph type="title"/>
          </p:nvPr>
        </p:nvSpPr>
        <p:spPr/>
        <p:txBody>
          <a:bodyPr/>
          <a:lstStyle/>
          <a:p>
            <a:r>
              <a:rPr lang="en-US" altLang="en-US"/>
              <a:t>The Consequences of Laziness</a:t>
            </a:r>
          </a:p>
        </p:txBody>
      </p:sp>
      <p:sp>
        <p:nvSpPr>
          <p:cNvPr id="12291" name="Rectangle 3">
            <a:extLst>
              <a:ext uri="{FF2B5EF4-FFF2-40B4-BE49-F238E27FC236}">
                <a16:creationId xmlns:a16="http://schemas.microsoft.com/office/drawing/2014/main" id="{4EF192ED-641D-4CD6-8429-E7753E2E66D3}"/>
              </a:ext>
            </a:extLst>
          </p:cNvPr>
          <p:cNvSpPr>
            <a:spLocks noGrp="1" noChangeArrowheads="1"/>
          </p:cNvSpPr>
          <p:nvPr>
            <p:ph type="body" idx="1"/>
          </p:nvPr>
        </p:nvSpPr>
        <p:spPr/>
        <p:txBody>
          <a:bodyPr/>
          <a:lstStyle/>
          <a:p>
            <a:pPr>
              <a:lnSpc>
                <a:spcPct val="90000"/>
              </a:lnSpc>
            </a:pPr>
            <a:r>
              <a:rPr lang="en-US" altLang="en-US" sz="2000" dirty="0"/>
              <a:t>Laziness has severe consequences.  As Proverbs 21:5 has already instructed, laziness results in poverty. </a:t>
            </a:r>
          </a:p>
          <a:p>
            <a:pPr>
              <a:lnSpc>
                <a:spcPct val="90000"/>
              </a:lnSpc>
            </a:pPr>
            <a:r>
              <a:rPr lang="en-US" altLang="en-US" sz="2000" u="sng" dirty="0"/>
              <a:t>Proverbs 26:13-16</a:t>
            </a:r>
            <a:r>
              <a:rPr lang="en-US" altLang="en-US" sz="2000" dirty="0"/>
              <a:t>: “The lazy </a:t>
            </a:r>
            <a:r>
              <a:rPr lang="en-US" altLang="en-US" sz="2000" i="1" dirty="0"/>
              <a:t>man</a:t>
            </a:r>
            <a:r>
              <a:rPr lang="en-US" altLang="en-US" sz="2000" dirty="0"/>
              <a:t> says, “</a:t>
            </a:r>
            <a:r>
              <a:rPr lang="en-US" altLang="en-US" sz="2000" i="1" dirty="0"/>
              <a:t>There</a:t>
            </a:r>
            <a:r>
              <a:rPr lang="en-US" altLang="en-US" sz="2000" dirty="0"/>
              <a:t> </a:t>
            </a:r>
            <a:r>
              <a:rPr lang="en-US" altLang="en-US" sz="2000" i="1" dirty="0"/>
              <a:t>is</a:t>
            </a:r>
            <a:r>
              <a:rPr lang="en-US" altLang="en-US" sz="2000" dirty="0"/>
              <a:t> a lion in the road! A fierce lion </a:t>
            </a:r>
            <a:r>
              <a:rPr lang="en-US" altLang="en-US" sz="2000" i="1" dirty="0"/>
              <a:t>is</a:t>
            </a:r>
            <a:r>
              <a:rPr lang="en-US" altLang="en-US" sz="2000" dirty="0"/>
              <a:t> in the streets!” 14</a:t>
            </a:r>
            <a:r>
              <a:rPr lang="en-US" altLang="en-US" sz="2000" i="1" dirty="0"/>
              <a:t>As</a:t>
            </a:r>
            <a:r>
              <a:rPr lang="en-US" altLang="en-US" sz="2000" dirty="0"/>
              <a:t> a door turns on its hinges, So </a:t>
            </a:r>
            <a:r>
              <a:rPr lang="en-US" altLang="en-US" sz="2000" i="1" dirty="0"/>
              <a:t>does</a:t>
            </a:r>
            <a:r>
              <a:rPr lang="en-US" altLang="en-US" sz="2000" dirty="0"/>
              <a:t> the lazy </a:t>
            </a:r>
            <a:r>
              <a:rPr lang="en-US" altLang="en-US" sz="2000" i="1" dirty="0"/>
              <a:t>man</a:t>
            </a:r>
            <a:r>
              <a:rPr lang="en-US" altLang="en-US" sz="2000" dirty="0"/>
              <a:t> on his bed.15The lazy </a:t>
            </a:r>
            <a:r>
              <a:rPr lang="en-US" altLang="en-US" sz="2000" i="1" dirty="0"/>
              <a:t>man</a:t>
            </a:r>
            <a:r>
              <a:rPr lang="en-US" altLang="en-US" sz="2000" dirty="0"/>
              <a:t> buries his hand in the bowl; It wearies him to bring it back to his mouth.16The lazy </a:t>
            </a:r>
            <a:r>
              <a:rPr lang="en-US" altLang="en-US" sz="2000" i="1" dirty="0"/>
              <a:t>man</a:t>
            </a:r>
            <a:r>
              <a:rPr lang="en-US" altLang="en-US" sz="2000" dirty="0"/>
              <a:t> </a:t>
            </a:r>
            <a:r>
              <a:rPr lang="en-US" altLang="en-US" sz="2000" i="1" dirty="0"/>
              <a:t>is</a:t>
            </a:r>
            <a:r>
              <a:rPr lang="en-US" altLang="en-US" sz="2000" dirty="0"/>
              <a:t> wiser in his own eyes Than seven men who can answer sensibly.</a:t>
            </a:r>
          </a:p>
          <a:p>
            <a:pPr>
              <a:lnSpc>
                <a:spcPct val="90000"/>
              </a:lnSpc>
            </a:pPr>
            <a:r>
              <a:rPr lang="en-US" altLang="en-US" sz="2000" u="sng" dirty="0"/>
              <a:t>Proverbs 6:6-11</a:t>
            </a:r>
            <a:r>
              <a:rPr lang="en-US" altLang="en-US" sz="2000" dirty="0"/>
              <a:t> explains: “Go to the ant, you sluggard! Consider her ways and be wise,7Which, having no captain, Overseer or ruler, 8Provides her supplies in the summer, </a:t>
            </a:r>
            <a:r>
              <a:rPr lang="en-US" altLang="en-US" sz="2000" i="1" dirty="0"/>
              <a:t>And</a:t>
            </a:r>
            <a:r>
              <a:rPr lang="en-US" altLang="en-US" sz="2000" dirty="0"/>
              <a:t> gathers her food in the harvest.  How long will you slumber, O sluggard? When will you rise from your sleep10A little sleep, a little slumber, A little folding of the hands to sleep— 11So shall your poverty come on you like a prowler, And your need like an armed man.”</a:t>
            </a:r>
          </a:p>
          <a:p>
            <a:pPr>
              <a:lnSpc>
                <a:spcPct val="90000"/>
              </a:lnSpc>
            </a:pPr>
            <a:endParaRPr lang="en-US" altLang="en-US" sz="2000" dirty="0"/>
          </a:p>
        </p:txBody>
      </p:sp>
      <p:pic>
        <p:nvPicPr>
          <p:cNvPr id="12292" name="Picture 4">
            <a:extLst>
              <a:ext uri="{FF2B5EF4-FFF2-40B4-BE49-F238E27FC236}">
                <a16:creationId xmlns:a16="http://schemas.microsoft.com/office/drawing/2014/main" id="{25E95983-FE8B-47F8-BBCD-2C96C7F0F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903694"/>
            <a:ext cx="2768600" cy="19543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to="" calcmode="lin" valueType="num">
                                      <p:cBhvr>
                                        <p:cTn id="7" dur="1" fill="hold"/>
                                        <p:tgtEl>
                                          <p:spTgt spid="12291">
                                            <p:txEl>
                                              <p:pRg st="0" end="0"/>
                                            </p:txEl>
                                          </p:spTgt>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anim to="" calcmode="lin" valueType="num">
                                      <p:cBhvr>
                                        <p:cTn id="11" dur="1" fill="hold"/>
                                        <p:tgtEl>
                                          <p:spTgt spid="12291">
                                            <p:txEl>
                                              <p:pRg st="1" end="1"/>
                                            </p:txEl>
                                          </p:spTgt>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anim to="" calcmode="lin" valueType="num">
                                      <p:cBhvr>
                                        <p:cTn id="15" dur="1" fill="hold"/>
                                        <p:tgtEl>
                                          <p:spTgt spid="12291">
                                            <p:txEl>
                                              <p:pRg st="2" end="2"/>
                                            </p:txEl>
                                          </p:spTgt>
                                        </p:tgtEl>
                                        <p:attrNameLst>
                                          <p:attrName/>
                                        </p:attrNameLst>
                                      </p:cBhvr>
                                    </p:anim>
                                  </p:childTnLst>
                                </p:cTn>
                              </p:par>
                            </p:childTnLst>
                          </p:cTn>
                        </p:par>
                        <p:par>
                          <p:cTn id="16" fill="hold" nodeType="afterGroup">
                            <p:stCondLst>
                              <p:cond delay="0"/>
                            </p:stCondLst>
                            <p:childTnLst>
                              <p:par>
                                <p:cTn id="17" presetID="2" presetClass="entr" presetSubtype="4" fill="hold" nodeType="afterEffect">
                                  <p:stCondLst>
                                    <p:cond delay="0"/>
                                  </p:stCondLst>
                                  <p:childTnLst>
                                    <p:set>
                                      <p:cBhvr>
                                        <p:cTn id="18" dur="1" fill="hold">
                                          <p:stCondLst>
                                            <p:cond delay="0"/>
                                          </p:stCondLst>
                                        </p:cTn>
                                        <p:tgtEl>
                                          <p:spTgt spid="12292"/>
                                        </p:tgtEl>
                                        <p:attrNameLst>
                                          <p:attrName>style.visibility</p:attrName>
                                        </p:attrNameLst>
                                      </p:cBhvr>
                                      <p:to>
                                        <p:strVal val="visible"/>
                                      </p:to>
                                    </p:set>
                                    <p:anim calcmode="lin" valueType="num">
                                      <p:cBhvr additive="base">
                                        <p:cTn id="19" dur="500" fill="hold"/>
                                        <p:tgtEl>
                                          <p:spTgt spid="12292"/>
                                        </p:tgtEl>
                                        <p:attrNameLst>
                                          <p:attrName>ppt_x</p:attrName>
                                        </p:attrNameLst>
                                      </p:cBhvr>
                                      <p:tavLst>
                                        <p:tav tm="0">
                                          <p:val>
                                            <p:strVal val="#ppt_x"/>
                                          </p:val>
                                        </p:tav>
                                        <p:tav tm="100000">
                                          <p:val>
                                            <p:strVal val="#ppt_x"/>
                                          </p:val>
                                        </p:tav>
                                      </p:tavLst>
                                    </p:anim>
                                    <p:anim calcmode="lin" valueType="num">
                                      <p:cBhvr additive="base">
                                        <p:cTn id="20"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A09956C-B91A-4468-BA71-24917C5915AA}"/>
              </a:ext>
            </a:extLst>
          </p:cNvPr>
          <p:cNvSpPr>
            <a:spLocks noGrp="1" noChangeArrowheads="1"/>
          </p:cNvSpPr>
          <p:nvPr>
            <p:ph type="title"/>
          </p:nvPr>
        </p:nvSpPr>
        <p:spPr/>
        <p:txBody>
          <a:bodyPr/>
          <a:lstStyle/>
          <a:p>
            <a:r>
              <a:rPr lang="en-US" altLang="en-US"/>
              <a:t>The Consequences of Laziness</a:t>
            </a:r>
          </a:p>
        </p:txBody>
      </p:sp>
      <p:sp>
        <p:nvSpPr>
          <p:cNvPr id="13315" name="Rectangle 3">
            <a:extLst>
              <a:ext uri="{FF2B5EF4-FFF2-40B4-BE49-F238E27FC236}">
                <a16:creationId xmlns:a16="http://schemas.microsoft.com/office/drawing/2014/main" id="{DE6B1999-5E59-4F6B-B198-C40757B245E7}"/>
              </a:ext>
            </a:extLst>
          </p:cNvPr>
          <p:cNvSpPr>
            <a:spLocks noGrp="1" noChangeArrowheads="1"/>
          </p:cNvSpPr>
          <p:nvPr>
            <p:ph type="body" idx="1"/>
          </p:nvPr>
        </p:nvSpPr>
        <p:spPr>
          <a:xfrm>
            <a:off x="304800" y="1066800"/>
            <a:ext cx="8229600" cy="5486400"/>
          </a:xfrm>
        </p:spPr>
        <p:txBody>
          <a:bodyPr/>
          <a:lstStyle/>
          <a:p>
            <a:r>
              <a:rPr lang="en-US" altLang="en-US" u="sng"/>
              <a:t>Proverbs 10:4-5</a:t>
            </a:r>
            <a:r>
              <a:rPr lang="en-US" altLang="en-US"/>
              <a:t> explains of the shame that comes with laziness, “He who has a slack hand becomes poor, But the hand of the diligent makes rich. 5He who gathers in summer </a:t>
            </a:r>
            <a:r>
              <a:rPr lang="en-US" altLang="en-US" i="1"/>
              <a:t>is</a:t>
            </a:r>
            <a:r>
              <a:rPr lang="en-US" altLang="en-US"/>
              <a:t> a wise son; He who sleeps in harvest </a:t>
            </a:r>
            <a:r>
              <a:rPr lang="en-US" altLang="en-US" i="1"/>
              <a:t>is</a:t>
            </a:r>
            <a:r>
              <a:rPr lang="en-US" altLang="en-US"/>
              <a:t> a son who causes shame.” </a:t>
            </a:r>
          </a:p>
          <a:p>
            <a:r>
              <a:rPr lang="en-US" altLang="en-US"/>
              <a:t>Proverbs 19:15 communicates, “Laziness casts </a:t>
            </a:r>
            <a:r>
              <a:rPr lang="en-US" altLang="en-US" i="1"/>
              <a:t>one</a:t>
            </a:r>
            <a:r>
              <a:rPr lang="en-US" altLang="en-US"/>
              <a:t> into a deep sleep,                    And an idle person will suffer               hunger.”  </a:t>
            </a:r>
          </a:p>
          <a:p>
            <a:endParaRPr lang="en-US" altLang="en-US"/>
          </a:p>
          <a:p>
            <a:endParaRPr lang="en-US" altLang="en-US"/>
          </a:p>
        </p:txBody>
      </p:sp>
      <p:pic>
        <p:nvPicPr>
          <p:cNvPr id="13316" name="Picture 4">
            <a:extLst>
              <a:ext uri="{FF2B5EF4-FFF2-40B4-BE49-F238E27FC236}">
                <a16:creationId xmlns:a16="http://schemas.microsoft.com/office/drawing/2014/main" id="{50F4CB15-0EA7-411D-9B53-99B945B7E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744" y="4572000"/>
            <a:ext cx="3349256" cy="2286000"/>
          </a:xfrm>
          <a:prstGeom prst="rect">
            <a:avLst/>
          </a:prstGeom>
          <a:noFill/>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8" presetClass="entr" presetSubtype="0" accel="50000" fill="hold" grpId="0" nodeType="after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p:cTn id="7" dur="2000" fill="hold"/>
                                        <p:tgtEl>
                                          <p:spTgt spid="13315">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2000" fill="hold"/>
                                        <p:tgtEl>
                                          <p:spTgt spid="13315">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9" dur="2000" fill="hold"/>
                                        <p:tgtEl>
                                          <p:spTgt spid="13315">
                                            <p:txEl>
                                              <p:pRg st="0" end="0"/>
                                            </p:txEl>
                                          </p:spTgt>
                                        </p:tgtEl>
                                        <p:attrNameLst>
                                          <p:attrName>ppt_y</p:attrName>
                                        </p:attrNameLst>
                                      </p:cBhvr>
                                      <p:tavLst>
                                        <p:tav tm="0">
                                          <p:val>
                                            <p:strVal val="#ppt_y"/>
                                          </p:val>
                                        </p:tav>
                                        <p:tav tm="100000">
                                          <p:val>
                                            <p:strVal val="#ppt_y"/>
                                          </p:val>
                                        </p:tav>
                                      </p:tavLst>
                                    </p:anim>
                                    <p:animEffect transition="in" filter="fade">
                                      <p:cBhvr>
                                        <p:cTn id="10" dur="2000"/>
                                        <p:tgtEl>
                                          <p:spTgt spid="13315">
                                            <p:txEl>
                                              <p:pRg st="0" end="0"/>
                                            </p:txEl>
                                          </p:spTgt>
                                        </p:tgtEl>
                                      </p:cBhvr>
                                    </p:animEffect>
                                  </p:childTnLst>
                                </p:cTn>
                              </p:par>
                            </p:childTnLst>
                          </p:cTn>
                        </p:par>
                        <p:par>
                          <p:cTn id="11" fill="hold" nodeType="afterGroup">
                            <p:stCondLst>
                              <p:cond delay="2000"/>
                            </p:stCondLst>
                            <p:childTnLst>
                              <p:par>
                                <p:cTn id="12" presetID="48" presetClass="entr" presetSubtype="0" accel="50000" fill="hold" grpId="0" nodeType="after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 calcmode="lin" valueType="num">
                                      <p:cBhvr>
                                        <p:cTn id="14" dur="2000" fill="hold"/>
                                        <p:tgtEl>
                                          <p:spTgt spid="13315">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5" dur="2000" fill="hold"/>
                                        <p:tgtEl>
                                          <p:spTgt spid="13315">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16" dur="2000" fill="hold"/>
                                        <p:tgtEl>
                                          <p:spTgt spid="13315">
                                            <p:txEl>
                                              <p:pRg st="1" end="1"/>
                                            </p:txEl>
                                          </p:spTgt>
                                        </p:tgtEl>
                                        <p:attrNameLst>
                                          <p:attrName>ppt_y</p:attrName>
                                        </p:attrNameLst>
                                      </p:cBhvr>
                                      <p:tavLst>
                                        <p:tav tm="0">
                                          <p:val>
                                            <p:strVal val="#ppt_y"/>
                                          </p:val>
                                        </p:tav>
                                        <p:tav tm="100000">
                                          <p:val>
                                            <p:strVal val="#ppt_y"/>
                                          </p:val>
                                        </p:tav>
                                      </p:tavLst>
                                    </p:anim>
                                    <p:animEffect transition="in" filter="fade">
                                      <p:cBhvr>
                                        <p:cTn id="17" dur="2000"/>
                                        <p:tgtEl>
                                          <p:spTgt spid="13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a:extLst>
              <a:ext uri="{FF2B5EF4-FFF2-40B4-BE49-F238E27FC236}">
                <a16:creationId xmlns:a16="http://schemas.microsoft.com/office/drawing/2014/main" id="{7F18A03C-6930-436C-A313-EAAFF504139E}"/>
              </a:ext>
            </a:extLst>
          </p:cNvPr>
          <p:cNvSpPr>
            <a:spLocks noGrp="1" noChangeArrowheads="1"/>
          </p:cNvSpPr>
          <p:nvPr>
            <p:ph type="ctrTitle" idx="4294967295"/>
          </p:nvPr>
        </p:nvSpPr>
        <p:spPr>
          <a:xfrm>
            <a:off x="27038" y="2513012"/>
            <a:ext cx="7543800" cy="147002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en-US" sz="6200" dirty="0"/>
              <a:t>Eyeing Second Peter</a:t>
            </a:r>
          </a:p>
        </p:txBody>
      </p:sp>
      <p:sp>
        <p:nvSpPr>
          <p:cNvPr id="78851" name="Rectangle 5">
            <a:extLst>
              <a:ext uri="{FF2B5EF4-FFF2-40B4-BE49-F238E27FC236}">
                <a16:creationId xmlns:a16="http://schemas.microsoft.com/office/drawing/2014/main" id="{5DD47229-2C0E-4C56-8E8D-87251BF38365}"/>
              </a:ext>
            </a:extLst>
          </p:cNvPr>
          <p:cNvSpPr>
            <a:spLocks noGrp="1" noChangeArrowheads="1"/>
          </p:cNvSpPr>
          <p:nvPr>
            <p:ph type="subTitle" idx="4294967295"/>
          </p:nvPr>
        </p:nvSpPr>
        <p:spPr>
          <a:xfrm>
            <a:off x="304800" y="4114800"/>
            <a:ext cx="6619875" cy="230505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None/>
            </a:pPr>
            <a:r>
              <a:rPr lang="en-US" altLang="en-US" sz="2600" dirty="0"/>
              <a:t>Building On God’s Promises</a:t>
            </a:r>
          </a:p>
          <a:p>
            <a:pPr marL="0" indent="0" algn="ctr">
              <a:buNone/>
            </a:pPr>
            <a:r>
              <a:rPr lang="en-US" altLang="en-US" sz="2600" dirty="0"/>
              <a:t>Escaping the Corruption in the World</a:t>
            </a:r>
          </a:p>
          <a:p>
            <a:pPr marL="0" indent="0" algn="ctr">
              <a:buNone/>
            </a:pPr>
            <a:r>
              <a:rPr lang="en-US" altLang="en-US" sz="2600" dirty="0"/>
              <a:t>Partaking of the Divine Nature</a:t>
            </a:r>
          </a:p>
          <a:p>
            <a:pPr marL="0" indent="0" algn="ctr">
              <a:buNone/>
            </a:pPr>
            <a:endParaRPr lang="en-US" altLang="en-US" sz="2600" dirty="0"/>
          </a:p>
          <a:p>
            <a:pPr marL="0" indent="0" algn="ctr">
              <a:buNone/>
            </a:pPr>
            <a:r>
              <a:rPr lang="en-US" altLang="en-US" sz="2600" dirty="0"/>
              <a:t>Week 3</a:t>
            </a:r>
          </a:p>
        </p:txBody>
      </p:sp>
      <p:pic>
        <p:nvPicPr>
          <p:cNvPr id="78852" name="Picture 2">
            <a:extLst>
              <a:ext uri="{FF2B5EF4-FFF2-40B4-BE49-F238E27FC236}">
                <a16:creationId xmlns:a16="http://schemas.microsoft.com/office/drawing/2014/main" id="{1D533084-3BA3-486C-9D24-BCD4C4FE5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0" y="0"/>
            <a:ext cx="34163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6266B2E9-D73F-4F11-9FC4-CEA8248060F5}"/>
              </a:ext>
            </a:extLst>
          </p:cNvPr>
          <p:cNvPicPr>
            <a:picLocks noChangeAspect="1"/>
          </p:cNvPicPr>
          <p:nvPr/>
        </p:nvPicPr>
        <p:blipFill>
          <a:blip r:embed="rId3">
            <a:clrChange>
              <a:clrFrom>
                <a:srgbClr val="FFFFEF"/>
              </a:clrFrom>
              <a:clrTo>
                <a:srgbClr val="FFFFEF">
                  <a:alpha val="0"/>
                </a:srgbClr>
              </a:clrTo>
            </a:clrChange>
            <a:extLst>
              <a:ext uri="{28A0092B-C50C-407E-A947-70E740481C1C}">
                <a14:useLocalDpi xmlns:a14="http://schemas.microsoft.com/office/drawing/2010/main" val="0"/>
              </a:ext>
            </a:extLst>
          </a:blip>
          <a:stretch>
            <a:fillRect/>
          </a:stretch>
        </p:blipFill>
        <p:spPr>
          <a:xfrm>
            <a:off x="3657600" y="-371475"/>
            <a:ext cx="6186534" cy="31242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AFC85E9-A0A1-4A15-8AEE-9F4E3029E6F5}"/>
              </a:ext>
            </a:extLst>
          </p:cNvPr>
          <p:cNvSpPr>
            <a:spLocks noGrp="1" noChangeArrowheads="1"/>
          </p:cNvSpPr>
          <p:nvPr>
            <p:ph type="title"/>
          </p:nvPr>
        </p:nvSpPr>
        <p:spPr/>
        <p:txBody>
          <a:bodyPr/>
          <a:lstStyle/>
          <a:p>
            <a:r>
              <a:rPr lang="en-US" altLang="en-US"/>
              <a:t>The Consequences of Laziness</a:t>
            </a:r>
          </a:p>
        </p:txBody>
      </p:sp>
      <p:sp>
        <p:nvSpPr>
          <p:cNvPr id="34819" name="Rectangle 3">
            <a:extLst>
              <a:ext uri="{FF2B5EF4-FFF2-40B4-BE49-F238E27FC236}">
                <a16:creationId xmlns:a16="http://schemas.microsoft.com/office/drawing/2014/main" id="{6FCB006E-BCD8-401F-8015-8177661FF844}"/>
              </a:ext>
            </a:extLst>
          </p:cNvPr>
          <p:cNvSpPr>
            <a:spLocks noGrp="1" noChangeArrowheads="1"/>
          </p:cNvSpPr>
          <p:nvPr>
            <p:ph type="body" idx="1"/>
          </p:nvPr>
        </p:nvSpPr>
        <p:spPr>
          <a:xfrm>
            <a:off x="495300" y="990600"/>
            <a:ext cx="8267700" cy="5867400"/>
          </a:xfrm>
        </p:spPr>
        <p:txBody>
          <a:bodyPr/>
          <a:lstStyle/>
          <a:p>
            <a:pPr>
              <a:lnSpc>
                <a:spcPct val="90000"/>
              </a:lnSpc>
            </a:pPr>
            <a:r>
              <a:rPr lang="en-US" altLang="en-US" sz="2400" dirty="0"/>
              <a:t>Proverbs 20:4 teaches, “The lazy </a:t>
            </a:r>
            <a:r>
              <a:rPr lang="en-US" altLang="en-US" sz="2400" i="1" dirty="0"/>
              <a:t>man</a:t>
            </a:r>
            <a:r>
              <a:rPr lang="en-US" altLang="en-US" sz="2400" dirty="0"/>
              <a:t> will not plow because of winter; He will beg during harvest and </a:t>
            </a:r>
            <a:r>
              <a:rPr lang="en-US" altLang="en-US" sz="2400" i="1" dirty="0"/>
              <a:t>have</a:t>
            </a:r>
            <a:r>
              <a:rPr lang="en-US" altLang="en-US" sz="2400" dirty="0"/>
              <a:t> nothing.” </a:t>
            </a:r>
          </a:p>
          <a:p>
            <a:pPr>
              <a:lnSpc>
                <a:spcPct val="90000"/>
              </a:lnSpc>
            </a:pPr>
            <a:r>
              <a:rPr lang="en-US" altLang="en-US" sz="2400" u="sng" dirty="0"/>
              <a:t>Proverbs 21:25-26</a:t>
            </a:r>
            <a:r>
              <a:rPr lang="en-US" altLang="en-US" sz="2400" dirty="0"/>
              <a:t>  tells one that the lazy craves but is unfulfilled, “The desire of the lazy </a:t>
            </a:r>
            <a:r>
              <a:rPr lang="en-US" altLang="en-US" sz="2400" i="1" dirty="0"/>
              <a:t>man</a:t>
            </a:r>
            <a:r>
              <a:rPr lang="en-US" altLang="en-US" sz="2400" dirty="0"/>
              <a:t> kills him, For his hands refuse to labor.  26He covets greedily all day long, But the righteous gives and does not spare.”  </a:t>
            </a:r>
          </a:p>
          <a:p>
            <a:pPr>
              <a:lnSpc>
                <a:spcPct val="90000"/>
              </a:lnSpc>
            </a:pPr>
            <a:r>
              <a:rPr lang="en-US" altLang="en-US" sz="2400" dirty="0"/>
              <a:t>Proverbs 12:11 explains how the lazy lack understanding, “11He who tills his land will be satisfied with bread, But he who follows frivolity </a:t>
            </a:r>
            <a:r>
              <a:rPr lang="en-US" altLang="en-US" sz="2400" i="1" dirty="0"/>
              <a:t>is</a:t>
            </a:r>
            <a:r>
              <a:rPr lang="en-US" altLang="en-US" sz="2400" dirty="0"/>
              <a:t> devoid of understanding.”  (See also 28:19).  </a:t>
            </a:r>
          </a:p>
          <a:p>
            <a:pPr>
              <a:lnSpc>
                <a:spcPct val="90000"/>
              </a:lnSpc>
            </a:pPr>
            <a:r>
              <a:rPr lang="en-US" altLang="en-US" sz="2400" u="sng" dirty="0"/>
              <a:t>Proverbs 10:26</a:t>
            </a:r>
            <a:r>
              <a:rPr lang="en-US" altLang="en-US" sz="2400" dirty="0"/>
              <a:t> teaches how the lazy are odious                    to others.   “As vinegar to the teeth and smoke                       to the eyes, So </a:t>
            </a:r>
            <a:r>
              <a:rPr lang="en-US" altLang="en-US" sz="2400" i="1" dirty="0"/>
              <a:t>is</a:t>
            </a:r>
            <a:r>
              <a:rPr lang="en-US" altLang="en-US" sz="2400" dirty="0"/>
              <a:t> the lazy </a:t>
            </a:r>
            <a:r>
              <a:rPr lang="en-US" altLang="en-US" sz="2400" i="1" dirty="0"/>
              <a:t>man</a:t>
            </a:r>
            <a:r>
              <a:rPr lang="en-US" altLang="en-US" sz="2400" dirty="0"/>
              <a:t> to those                              who send him.”  </a:t>
            </a:r>
          </a:p>
          <a:p>
            <a:pPr>
              <a:lnSpc>
                <a:spcPct val="90000"/>
              </a:lnSpc>
            </a:pPr>
            <a:endParaRPr lang="en-US" altLang="en-US" sz="2400" dirty="0"/>
          </a:p>
        </p:txBody>
      </p:sp>
      <p:pic>
        <p:nvPicPr>
          <p:cNvPr id="34820" name="Picture 4" descr="MPj03414240000[1]">
            <a:extLst>
              <a:ext uri="{FF2B5EF4-FFF2-40B4-BE49-F238E27FC236}">
                <a16:creationId xmlns:a16="http://schemas.microsoft.com/office/drawing/2014/main" id="{086C892D-27F9-4E9C-9058-AE5E9E96A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4401316"/>
            <a:ext cx="1752600" cy="245668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4820"/>
                                        </p:tgtEl>
                                        <p:attrNameLst>
                                          <p:attrName>style.visibility</p:attrName>
                                        </p:attrNameLst>
                                      </p:cBhvr>
                                      <p:to>
                                        <p:strVal val="visible"/>
                                      </p:to>
                                    </p:set>
                                    <p:anim calcmode="lin" valueType="num">
                                      <p:cBhvr additive="base">
                                        <p:cTn id="7" dur="5000" fill="hold"/>
                                        <p:tgtEl>
                                          <p:spTgt spid="34820"/>
                                        </p:tgtEl>
                                        <p:attrNameLst>
                                          <p:attrName>ppt_x</p:attrName>
                                        </p:attrNameLst>
                                      </p:cBhvr>
                                      <p:tavLst>
                                        <p:tav tm="0">
                                          <p:val>
                                            <p:strVal val="#ppt_x"/>
                                          </p:val>
                                        </p:tav>
                                        <p:tav tm="100000">
                                          <p:val>
                                            <p:strVal val="#ppt_x"/>
                                          </p:val>
                                        </p:tav>
                                      </p:tavLst>
                                    </p:anim>
                                    <p:anim calcmode="lin" valueType="num">
                                      <p:cBhvr additive="base">
                                        <p:cTn id="8" dur="5000" fill="hold"/>
                                        <p:tgtEl>
                                          <p:spTgt spid="34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A916506-A8F1-4DD0-A219-93F70AD47A0B}"/>
              </a:ext>
            </a:extLst>
          </p:cNvPr>
          <p:cNvSpPr>
            <a:spLocks noGrp="1" noChangeArrowheads="1"/>
          </p:cNvSpPr>
          <p:nvPr>
            <p:ph type="title"/>
          </p:nvPr>
        </p:nvSpPr>
        <p:spPr/>
        <p:txBody>
          <a:bodyPr/>
          <a:lstStyle/>
          <a:p>
            <a:r>
              <a:rPr lang="en-US" altLang="en-US"/>
              <a:t>The Consequences of Laziness</a:t>
            </a:r>
          </a:p>
        </p:txBody>
      </p:sp>
      <p:sp>
        <p:nvSpPr>
          <p:cNvPr id="14339" name="Rectangle 3">
            <a:extLst>
              <a:ext uri="{FF2B5EF4-FFF2-40B4-BE49-F238E27FC236}">
                <a16:creationId xmlns:a16="http://schemas.microsoft.com/office/drawing/2014/main" id="{DF40CBB0-A72F-4EA1-852B-124F337803C2}"/>
              </a:ext>
            </a:extLst>
          </p:cNvPr>
          <p:cNvSpPr>
            <a:spLocks noGrp="1" noChangeArrowheads="1"/>
          </p:cNvSpPr>
          <p:nvPr>
            <p:ph type="body" idx="1"/>
          </p:nvPr>
        </p:nvSpPr>
        <p:spPr>
          <a:xfrm>
            <a:off x="533400" y="1066800"/>
            <a:ext cx="8153400" cy="5410200"/>
          </a:xfrm>
        </p:spPr>
        <p:txBody>
          <a:bodyPr/>
          <a:lstStyle/>
          <a:p>
            <a:pPr>
              <a:lnSpc>
                <a:spcPct val="90000"/>
              </a:lnSpc>
            </a:pPr>
            <a:r>
              <a:rPr lang="en-US" altLang="en-US" sz="2200" dirty="0"/>
              <a:t>The lazy man has a hedge of thorns as Proverbs             15:19 instructs, “The way of the lazy </a:t>
            </a:r>
            <a:r>
              <a:rPr lang="en-US" altLang="en-US" sz="2200" i="1" dirty="0"/>
              <a:t>man</a:t>
            </a:r>
            <a:r>
              <a:rPr lang="en-US" altLang="en-US" sz="2200" dirty="0"/>
              <a:t> </a:t>
            </a:r>
            <a:r>
              <a:rPr lang="en-US" altLang="en-US" sz="2200" i="1" dirty="0"/>
              <a:t>is</a:t>
            </a:r>
            <a:r>
              <a:rPr lang="en-US" altLang="en-US" sz="2200" dirty="0"/>
              <a:t> like a hedge of thorns, But the way of the upright </a:t>
            </a:r>
            <a:r>
              <a:rPr lang="en-US" altLang="en-US" sz="2200" i="1" dirty="0"/>
              <a:t>is</a:t>
            </a:r>
            <a:r>
              <a:rPr lang="en-US" altLang="en-US" sz="2200" dirty="0"/>
              <a:t> a highway.”</a:t>
            </a:r>
            <a:r>
              <a:rPr lang="en-US" altLang="en-US" sz="2000" dirty="0"/>
              <a:t> </a:t>
            </a:r>
          </a:p>
          <a:p>
            <a:pPr>
              <a:lnSpc>
                <a:spcPct val="90000"/>
              </a:lnSpc>
            </a:pPr>
            <a:r>
              <a:rPr lang="en-US" altLang="en-US" sz="2000" u="sng" dirty="0"/>
              <a:t>Proverbs 19:24</a:t>
            </a:r>
            <a:r>
              <a:rPr lang="en-US" altLang="en-US" sz="2000" dirty="0"/>
              <a:t> clarifies an understanding of the nature of the lazy.  “A lazy </a:t>
            </a:r>
            <a:r>
              <a:rPr lang="en-US" altLang="en-US" sz="2000" i="1" dirty="0"/>
              <a:t>man</a:t>
            </a:r>
            <a:r>
              <a:rPr lang="en-US" altLang="en-US" sz="2000" dirty="0"/>
              <a:t> buries his hand in the bowl, And will not so much as bring it to his mouth again.”  </a:t>
            </a:r>
          </a:p>
          <a:p>
            <a:pPr>
              <a:lnSpc>
                <a:spcPct val="90000"/>
              </a:lnSpc>
            </a:pPr>
            <a:r>
              <a:rPr lang="en-US" altLang="en-US" sz="2000" dirty="0"/>
              <a:t>Proverbs 21:25 teaches of a lazy person’s refusal to work: “The desire of the lazy </a:t>
            </a:r>
            <a:r>
              <a:rPr lang="en-US" altLang="en-US" sz="2000" i="1" dirty="0"/>
              <a:t>man</a:t>
            </a:r>
            <a:r>
              <a:rPr lang="en-US" altLang="en-US" sz="2000" dirty="0"/>
              <a:t> kills him, For his hands refuse to labor.”  </a:t>
            </a:r>
          </a:p>
          <a:p>
            <a:pPr>
              <a:lnSpc>
                <a:spcPct val="90000"/>
              </a:lnSpc>
            </a:pPr>
            <a:r>
              <a:rPr lang="en-US" altLang="en-US" sz="2000" dirty="0"/>
              <a:t>Notice the warning to the lazy in </a:t>
            </a:r>
            <a:r>
              <a:rPr lang="en-US" altLang="en-US" sz="2000" u="sng" dirty="0"/>
              <a:t>Proverbs 24:30-34</a:t>
            </a:r>
            <a:r>
              <a:rPr lang="en-US" altLang="en-US" sz="2000" dirty="0"/>
              <a:t>: I went by the field of the lazy </a:t>
            </a:r>
            <a:r>
              <a:rPr lang="en-US" altLang="en-US" sz="2000" i="1" dirty="0"/>
              <a:t>man,</a:t>
            </a:r>
            <a:r>
              <a:rPr lang="en-US" altLang="en-US" sz="2000" dirty="0"/>
              <a:t> And by the vineyard of the man devoid of understanding; 31And there it was, all overgrown with thorns; Its surface was covered with nettles; Its stone                                   wall was broken down. 32When I saw </a:t>
            </a:r>
            <a:r>
              <a:rPr lang="en-US" altLang="en-US" sz="2000" i="1" dirty="0"/>
              <a:t>it,</a:t>
            </a:r>
            <a:r>
              <a:rPr lang="en-US" altLang="en-US" sz="2000" dirty="0"/>
              <a:t> I                                  considered </a:t>
            </a:r>
            <a:r>
              <a:rPr lang="en-US" altLang="en-US" sz="2000" i="1" dirty="0"/>
              <a:t>it</a:t>
            </a:r>
            <a:r>
              <a:rPr lang="en-US" altLang="en-US" sz="2000" dirty="0"/>
              <a:t> well; I looked on </a:t>
            </a:r>
            <a:r>
              <a:rPr lang="en-US" altLang="en-US" sz="2000" i="1" dirty="0"/>
              <a:t>it</a:t>
            </a:r>
            <a:r>
              <a:rPr lang="en-US" altLang="en-US" sz="2000" dirty="0"/>
              <a:t> </a:t>
            </a:r>
            <a:r>
              <a:rPr lang="en-US" altLang="en-US" sz="2000" i="1" dirty="0"/>
              <a:t>and</a:t>
            </a:r>
            <a:r>
              <a:rPr lang="en-US" altLang="en-US" sz="2000" dirty="0"/>
              <a:t> received                         instruction: 33A little </a:t>
            </a:r>
            <a:r>
              <a:rPr lang="en-US" altLang="en-US" sz="2200" dirty="0"/>
              <a:t>sleep</a:t>
            </a:r>
            <a:r>
              <a:rPr lang="en-US" altLang="en-US" sz="2000" dirty="0"/>
              <a:t>, a little slumber, A                               little folding of the hands to rest; 34So shall                                          your poverty come </a:t>
            </a:r>
            <a:r>
              <a:rPr lang="en-US" altLang="en-US" sz="2000" i="1" dirty="0"/>
              <a:t>like</a:t>
            </a:r>
            <a:r>
              <a:rPr lang="en-US" altLang="en-US" sz="2000" dirty="0"/>
              <a:t> a prowler,  And your                                           need like an armed man.</a:t>
            </a:r>
          </a:p>
        </p:txBody>
      </p:sp>
      <p:pic>
        <p:nvPicPr>
          <p:cNvPr id="14340" name="Picture 4">
            <a:extLst>
              <a:ext uri="{FF2B5EF4-FFF2-40B4-BE49-F238E27FC236}">
                <a16:creationId xmlns:a16="http://schemas.microsoft.com/office/drawing/2014/main" id="{8F53CB19-E557-400A-90FD-CC5632DC5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1" y="4345449"/>
            <a:ext cx="2971806" cy="2512557"/>
          </a:xfrm>
          <a:prstGeom prst="rect">
            <a:avLst/>
          </a:prstGeom>
          <a:noFill/>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p:cTn id="7" dur="2000" fill="hold"/>
                                        <p:tgtEl>
                                          <p:spTgt spid="14339">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14339">
                                            <p:txEl>
                                              <p:pRg st="0" end="0"/>
                                            </p:txEl>
                                          </p:spTgt>
                                        </p:tgtEl>
                                        <p:attrNameLst>
                                          <p:attrName>ppt_h</p:attrName>
                                        </p:attrNameLst>
                                      </p:cBhvr>
                                      <p:tavLst>
                                        <p:tav tm="0">
                                          <p:val>
                                            <p:fltVal val="0"/>
                                          </p:val>
                                        </p:tav>
                                        <p:tav tm="100000">
                                          <p:val>
                                            <p:strVal val="#ppt_h"/>
                                          </p:val>
                                        </p:tav>
                                      </p:tavLst>
                                    </p:anim>
                                    <p:anim calcmode="lin" valueType="num">
                                      <p:cBhvr>
                                        <p:cTn id="9" dur="2000" fill="hold"/>
                                        <p:tgtEl>
                                          <p:spTgt spid="14339">
                                            <p:txEl>
                                              <p:pRg st="0" end="0"/>
                                            </p:txEl>
                                          </p:spTgt>
                                        </p:tgtEl>
                                        <p:attrNameLst>
                                          <p:attrName>style.rotation</p:attrName>
                                        </p:attrNameLst>
                                      </p:cBhvr>
                                      <p:tavLst>
                                        <p:tav tm="0">
                                          <p:val>
                                            <p:fltVal val="360"/>
                                          </p:val>
                                        </p:tav>
                                        <p:tav tm="100000">
                                          <p:val>
                                            <p:fltVal val="0"/>
                                          </p:val>
                                        </p:tav>
                                      </p:tavLst>
                                    </p:anim>
                                    <p:animEffect transition="in" filter="fade">
                                      <p:cBhvr>
                                        <p:cTn id="10" dur="2000"/>
                                        <p:tgtEl>
                                          <p:spTgt spid="14339">
                                            <p:txEl>
                                              <p:pRg st="0" end="0"/>
                                            </p:txEl>
                                          </p:spTgt>
                                        </p:tgtEl>
                                      </p:cBhvr>
                                    </p:animEffect>
                                  </p:childTnLst>
                                </p:cTn>
                              </p:par>
                            </p:childTnLst>
                          </p:cTn>
                        </p:par>
                        <p:par>
                          <p:cTn id="11" fill="hold" nodeType="afterGroup">
                            <p:stCondLst>
                              <p:cond delay="2000"/>
                            </p:stCondLst>
                            <p:childTnLst>
                              <p:par>
                                <p:cTn id="12" presetID="49" presetClass="entr" presetSubtype="0" decel="100000" fill="hold" grpId="0" nodeType="afterEffect">
                                  <p:stCondLst>
                                    <p:cond delay="0"/>
                                  </p:stCondLst>
                                  <p:childTnLst>
                                    <p:set>
                                      <p:cBhvr>
                                        <p:cTn id="13" dur="1" fill="hold">
                                          <p:stCondLst>
                                            <p:cond delay="0"/>
                                          </p:stCondLst>
                                        </p:cTn>
                                        <p:tgtEl>
                                          <p:spTgt spid="14339">
                                            <p:txEl>
                                              <p:pRg st="1" end="1"/>
                                            </p:txEl>
                                          </p:spTgt>
                                        </p:tgtEl>
                                        <p:attrNameLst>
                                          <p:attrName>style.visibility</p:attrName>
                                        </p:attrNameLst>
                                      </p:cBhvr>
                                      <p:to>
                                        <p:strVal val="visible"/>
                                      </p:to>
                                    </p:set>
                                    <p:anim calcmode="lin" valueType="num">
                                      <p:cBhvr>
                                        <p:cTn id="14" dur="2000" fill="hold"/>
                                        <p:tgtEl>
                                          <p:spTgt spid="14339">
                                            <p:txEl>
                                              <p:pRg st="1" end="1"/>
                                            </p:txEl>
                                          </p:spTgt>
                                        </p:tgtEl>
                                        <p:attrNameLst>
                                          <p:attrName>ppt_w</p:attrName>
                                        </p:attrNameLst>
                                      </p:cBhvr>
                                      <p:tavLst>
                                        <p:tav tm="0">
                                          <p:val>
                                            <p:fltVal val="0"/>
                                          </p:val>
                                        </p:tav>
                                        <p:tav tm="100000">
                                          <p:val>
                                            <p:strVal val="#ppt_w"/>
                                          </p:val>
                                        </p:tav>
                                      </p:tavLst>
                                    </p:anim>
                                    <p:anim calcmode="lin" valueType="num">
                                      <p:cBhvr>
                                        <p:cTn id="15" dur="2000" fill="hold"/>
                                        <p:tgtEl>
                                          <p:spTgt spid="14339">
                                            <p:txEl>
                                              <p:pRg st="1" end="1"/>
                                            </p:txEl>
                                          </p:spTgt>
                                        </p:tgtEl>
                                        <p:attrNameLst>
                                          <p:attrName>ppt_h</p:attrName>
                                        </p:attrNameLst>
                                      </p:cBhvr>
                                      <p:tavLst>
                                        <p:tav tm="0">
                                          <p:val>
                                            <p:fltVal val="0"/>
                                          </p:val>
                                        </p:tav>
                                        <p:tav tm="100000">
                                          <p:val>
                                            <p:strVal val="#ppt_h"/>
                                          </p:val>
                                        </p:tav>
                                      </p:tavLst>
                                    </p:anim>
                                    <p:anim calcmode="lin" valueType="num">
                                      <p:cBhvr>
                                        <p:cTn id="16" dur="2000" fill="hold"/>
                                        <p:tgtEl>
                                          <p:spTgt spid="14339">
                                            <p:txEl>
                                              <p:pRg st="1" end="1"/>
                                            </p:txEl>
                                          </p:spTgt>
                                        </p:tgtEl>
                                        <p:attrNameLst>
                                          <p:attrName>style.rotation</p:attrName>
                                        </p:attrNameLst>
                                      </p:cBhvr>
                                      <p:tavLst>
                                        <p:tav tm="0">
                                          <p:val>
                                            <p:fltVal val="360"/>
                                          </p:val>
                                        </p:tav>
                                        <p:tav tm="100000">
                                          <p:val>
                                            <p:fltVal val="0"/>
                                          </p:val>
                                        </p:tav>
                                      </p:tavLst>
                                    </p:anim>
                                    <p:animEffect transition="in" filter="fade">
                                      <p:cBhvr>
                                        <p:cTn id="17" dur="2000"/>
                                        <p:tgtEl>
                                          <p:spTgt spid="14339">
                                            <p:txEl>
                                              <p:pRg st="1" end="1"/>
                                            </p:txEl>
                                          </p:spTgt>
                                        </p:tgtEl>
                                      </p:cBhvr>
                                    </p:animEffect>
                                  </p:childTnLst>
                                </p:cTn>
                              </p:par>
                            </p:childTnLst>
                          </p:cTn>
                        </p:par>
                        <p:par>
                          <p:cTn id="18" fill="hold" nodeType="afterGroup">
                            <p:stCondLst>
                              <p:cond delay="4000"/>
                            </p:stCondLst>
                            <p:childTnLst>
                              <p:par>
                                <p:cTn id="19" presetID="49" presetClass="entr" presetSubtype="0" decel="100000" fill="hold" grpId="0" nodeType="afterEffect">
                                  <p:stCondLst>
                                    <p:cond delay="0"/>
                                  </p:stCondLst>
                                  <p:childTnLst>
                                    <p:set>
                                      <p:cBhvr>
                                        <p:cTn id="20" dur="1" fill="hold">
                                          <p:stCondLst>
                                            <p:cond delay="0"/>
                                          </p:stCondLst>
                                        </p:cTn>
                                        <p:tgtEl>
                                          <p:spTgt spid="14339">
                                            <p:txEl>
                                              <p:pRg st="2" end="2"/>
                                            </p:txEl>
                                          </p:spTgt>
                                        </p:tgtEl>
                                        <p:attrNameLst>
                                          <p:attrName>style.visibility</p:attrName>
                                        </p:attrNameLst>
                                      </p:cBhvr>
                                      <p:to>
                                        <p:strVal val="visible"/>
                                      </p:to>
                                    </p:set>
                                    <p:anim calcmode="lin" valueType="num">
                                      <p:cBhvr>
                                        <p:cTn id="21" dur="2000" fill="hold"/>
                                        <p:tgtEl>
                                          <p:spTgt spid="14339">
                                            <p:txEl>
                                              <p:pRg st="2" end="2"/>
                                            </p:txEl>
                                          </p:spTgt>
                                        </p:tgtEl>
                                        <p:attrNameLst>
                                          <p:attrName>ppt_w</p:attrName>
                                        </p:attrNameLst>
                                      </p:cBhvr>
                                      <p:tavLst>
                                        <p:tav tm="0">
                                          <p:val>
                                            <p:fltVal val="0"/>
                                          </p:val>
                                        </p:tav>
                                        <p:tav tm="100000">
                                          <p:val>
                                            <p:strVal val="#ppt_w"/>
                                          </p:val>
                                        </p:tav>
                                      </p:tavLst>
                                    </p:anim>
                                    <p:anim calcmode="lin" valueType="num">
                                      <p:cBhvr>
                                        <p:cTn id="22" dur="2000" fill="hold"/>
                                        <p:tgtEl>
                                          <p:spTgt spid="14339">
                                            <p:txEl>
                                              <p:pRg st="2" end="2"/>
                                            </p:txEl>
                                          </p:spTgt>
                                        </p:tgtEl>
                                        <p:attrNameLst>
                                          <p:attrName>ppt_h</p:attrName>
                                        </p:attrNameLst>
                                      </p:cBhvr>
                                      <p:tavLst>
                                        <p:tav tm="0">
                                          <p:val>
                                            <p:fltVal val="0"/>
                                          </p:val>
                                        </p:tav>
                                        <p:tav tm="100000">
                                          <p:val>
                                            <p:strVal val="#ppt_h"/>
                                          </p:val>
                                        </p:tav>
                                      </p:tavLst>
                                    </p:anim>
                                    <p:anim calcmode="lin" valueType="num">
                                      <p:cBhvr>
                                        <p:cTn id="23" dur="2000" fill="hold"/>
                                        <p:tgtEl>
                                          <p:spTgt spid="14339">
                                            <p:txEl>
                                              <p:pRg st="2" end="2"/>
                                            </p:txEl>
                                          </p:spTgt>
                                        </p:tgtEl>
                                        <p:attrNameLst>
                                          <p:attrName>style.rotation</p:attrName>
                                        </p:attrNameLst>
                                      </p:cBhvr>
                                      <p:tavLst>
                                        <p:tav tm="0">
                                          <p:val>
                                            <p:fltVal val="360"/>
                                          </p:val>
                                        </p:tav>
                                        <p:tav tm="100000">
                                          <p:val>
                                            <p:fltVal val="0"/>
                                          </p:val>
                                        </p:tav>
                                      </p:tavLst>
                                    </p:anim>
                                    <p:animEffect transition="in" filter="fade">
                                      <p:cBhvr>
                                        <p:cTn id="24" dur="2000"/>
                                        <p:tgtEl>
                                          <p:spTgt spid="14339">
                                            <p:txEl>
                                              <p:pRg st="2" end="2"/>
                                            </p:txEl>
                                          </p:spTgt>
                                        </p:tgtEl>
                                      </p:cBhvr>
                                    </p:animEffect>
                                  </p:childTnLst>
                                </p:cTn>
                              </p:par>
                            </p:childTnLst>
                          </p:cTn>
                        </p:par>
                        <p:par>
                          <p:cTn id="25" fill="hold" nodeType="afterGroup">
                            <p:stCondLst>
                              <p:cond delay="6000"/>
                            </p:stCondLst>
                            <p:childTnLst>
                              <p:par>
                                <p:cTn id="26" presetID="49" presetClass="entr" presetSubtype="0" decel="100000" fill="hold" grpId="0" nodeType="afterEffect">
                                  <p:stCondLst>
                                    <p:cond delay="0"/>
                                  </p:stCondLst>
                                  <p:childTnLst>
                                    <p:set>
                                      <p:cBhvr>
                                        <p:cTn id="27" dur="1" fill="hold">
                                          <p:stCondLst>
                                            <p:cond delay="0"/>
                                          </p:stCondLst>
                                        </p:cTn>
                                        <p:tgtEl>
                                          <p:spTgt spid="14339">
                                            <p:txEl>
                                              <p:pRg st="3" end="3"/>
                                            </p:txEl>
                                          </p:spTgt>
                                        </p:tgtEl>
                                        <p:attrNameLst>
                                          <p:attrName>style.visibility</p:attrName>
                                        </p:attrNameLst>
                                      </p:cBhvr>
                                      <p:to>
                                        <p:strVal val="visible"/>
                                      </p:to>
                                    </p:set>
                                    <p:anim calcmode="lin" valueType="num">
                                      <p:cBhvr>
                                        <p:cTn id="28" dur="2000" fill="hold"/>
                                        <p:tgtEl>
                                          <p:spTgt spid="14339">
                                            <p:txEl>
                                              <p:pRg st="3" end="3"/>
                                            </p:txEl>
                                          </p:spTgt>
                                        </p:tgtEl>
                                        <p:attrNameLst>
                                          <p:attrName>ppt_w</p:attrName>
                                        </p:attrNameLst>
                                      </p:cBhvr>
                                      <p:tavLst>
                                        <p:tav tm="0">
                                          <p:val>
                                            <p:fltVal val="0"/>
                                          </p:val>
                                        </p:tav>
                                        <p:tav tm="100000">
                                          <p:val>
                                            <p:strVal val="#ppt_w"/>
                                          </p:val>
                                        </p:tav>
                                      </p:tavLst>
                                    </p:anim>
                                    <p:anim calcmode="lin" valueType="num">
                                      <p:cBhvr>
                                        <p:cTn id="29" dur="2000" fill="hold"/>
                                        <p:tgtEl>
                                          <p:spTgt spid="14339">
                                            <p:txEl>
                                              <p:pRg st="3" end="3"/>
                                            </p:txEl>
                                          </p:spTgt>
                                        </p:tgtEl>
                                        <p:attrNameLst>
                                          <p:attrName>ppt_h</p:attrName>
                                        </p:attrNameLst>
                                      </p:cBhvr>
                                      <p:tavLst>
                                        <p:tav tm="0">
                                          <p:val>
                                            <p:fltVal val="0"/>
                                          </p:val>
                                        </p:tav>
                                        <p:tav tm="100000">
                                          <p:val>
                                            <p:strVal val="#ppt_h"/>
                                          </p:val>
                                        </p:tav>
                                      </p:tavLst>
                                    </p:anim>
                                    <p:anim calcmode="lin" valueType="num">
                                      <p:cBhvr>
                                        <p:cTn id="30" dur="2000" fill="hold"/>
                                        <p:tgtEl>
                                          <p:spTgt spid="14339">
                                            <p:txEl>
                                              <p:pRg st="3" end="3"/>
                                            </p:txEl>
                                          </p:spTgt>
                                        </p:tgtEl>
                                        <p:attrNameLst>
                                          <p:attrName>style.rotation</p:attrName>
                                        </p:attrNameLst>
                                      </p:cBhvr>
                                      <p:tavLst>
                                        <p:tav tm="0">
                                          <p:val>
                                            <p:fltVal val="360"/>
                                          </p:val>
                                        </p:tav>
                                        <p:tav tm="100000">
                                          <p:val>
                                            <p:fltVal val="0"/>
                                          </p:val>
                                        </p:tav>
                                      </p:tavLst>
                                    </p:anim>
                                    <p:animEffect transition="in" filter="fade">
                                      <p:cBhvr>
                                        <p:cTn id="31" dur="20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6FF76FC-F781-436C-BF08-CD7631287210}"/>
              </a:ext>
            </a:extLst>
          </p:cNvPr>
          <p:cNvSpPr>
            <a:spLocks noGrp="1" noChangeArrowheads="1"/>
          </p:cNvSpPr>
          <p:nvPr>
            <p:ph type="title"/>
          </p:nvPr>
        </p:nvSpPr>
        <p:spPr/>
        <p:txBody>
          <a:bodyPr/>
          <a:lstStyle/>
          <a:p>
            <a:r>
              <a:rPr lang="en-US" altLang="en-US"/>
              <a:t>The Consequences of Laziness</a:t>
            </a:r>
          </a:p>
        </p:txBody>
      </p:sp>
      <p:sp>
        <p:nvSpPr>
          <p:cNvPr id="35843" name="Rectangle 3">
            <a:extLst>
              <a:ext uri="{FF2B5EF4-FFF2-40B4-BE49-F238E27FC236}">
                <a16:creationId xmlns:a16="http://schemas.microsoft.com/office/drawing/2014/main" id="{D3F02198-ABEF-4B53-8991-F50AE04BC610}"/>
              </a:ext>
            </a:extLst>
          </p:cNvPr>
          <p:cNvSpPr>
            <a:spLocks noGrp="1" noChangeArrowheads="1"/>
          </p:cNvSpPr>
          <p:nvPr>
            <p:ph type="body" idx="1"/>
          </p:nvPr>
        </p:nvSpPr>
        <p:spPr/>
        <p:txBody>
          <a:bodyPr/>
          <a:lstStyle/>
          <a:p>
            <a:r>
              <a:rPr lang="en-US" altLang="en-US" sz="2800"/>
              <a:t>Further, notice </a:t>
            </a:r>
            <a:r>
              <a:rPr lang="en-US" altLang="en-US" sz="2800" u="sng"/>
              <a:t>Proverbs 14:23</a:t>
            </a:r>
            <a:r>
              <a:rPr lang="en-US" altLang="en-US" sz="2800"/>
              <a:t>, “In all labor there is profit, But idle chatter </a:t>
            </a:r>
            <a:r>
              <a:rPr lang="en-US" altLang="en-US" sz="2800" i="1"/>
              <a:t>leads</a:t>
            </a:r>
            <a:r>
              <a:rPr lang="en-US" altLang="en-US" sz="2800"/>
              <a:t> only to poverty.”   </a:t>
            </a:r>
          </a:p>
          <a:p>
            <a:r>
              <a:rPr lang="en-US" altLang="en-US" sz="2800"/>
              <a:t>Lastly, Paul instruct in 1 Timothy 5:13 about how idleness in a group of people leads to the sin of gossip.  “13And besides they learn </a:t>
            </a:r>
            <a:r>
              <a:rPr lang="en-US" altLang="en-US" sz="2800" i="1"/>
              <a:t>to</a:t>
            </a:r>
            <a:r>
              <a:rPr lang="en-US" altLang="en-US" sz="2800"/>
              <a:t> </a:t>
            </a:r>
            <a:r>
              <a:rPr lang="en-US" altLang="en-US" sz="2800" i="1"/>
              <a:t>be</a:t>
            </a:r>
            <a:r>
              <a:rPr lang="en-US" altLang="en-US" sz="2800"/>
              <a:t> idle, wandering about from house to house, and not only idle but also gossips and busybodies, saying things which they ought not.”</a:t>
            </a:r>
          </a:p>
          <a:p>
            <a:endParaRPr lang="en-US" altLang="en-US" sz="2800"/>
          </a:p>
          <a:p>
            <a:endParaRPr lang="en-US" altLang="en-US"/>
          </a:p>
        </p:txBody>
      </p:sp>
      <p:pic>
        <p:nvPicPr>
          <p:cNvPr id="35844" name="Picture 4">
            <a:extLst>
              <a:ext uri="{FF2B5EF4-FFF2-40B4-BE49-F238E27FC236}">
                <a16:creationId xmlns:a16="http://schemas.microsoft.com/office/drawing/2014/main" id="{9EBE4C4C-093F-40ED-B742-2733DB90B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562681"/>
            <a:ext cx="3276600" cy="2295326"/>
          </a:xfrm>
          <a:prstGeom prst="rect">
            <a:avLst/>
          </a:prstGeom>
          <a:noFill/>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2D88E5A5-F482-47A8-900E-B0AF8BCFC52F}"/>
              </a:ext>
            </a:extLst>
          </p:cNvPr>
          <p:cNvSpPr>
            <a:spLocks noGrp="1" noChangeArrowheads="1"/>
          </p:cNvSpPr>
          <p:nvPr>
            <p:ph type="title"/>
          </p:nvPr>
        </p:nvSpPr>
        <p:spPr>
          <a:xfrm>
            <a:off x="762000" y="152406"/>
            <a:ext cx="8382000" cy="746125"/>
          </a:xfrm>
        </p:spPr>
        <p:txBody>
          <a:bodyPr/>
          <a:lstStyle/>
          <a:p>
            <a:r>
              <a:rPr lang="en-US" altLang="en-US" sz="3200">
                <a:solidFill>
                  <a:srgbClr val="99FF33"/>
                </a:solidFill>
              </a:rPr>
              <a:t>Fruits of Diligence Vs. Consequences of Laziness</a:t>
            </a:r>
          </a:p>
        </p:txBody>
      </p:sp>
      <p:sp>
        <p:nvSpPr>
          <p:cNvPr id="15365" name="Rectangle 5">
            <a:extLst>
              <a:ext uri="{FF2B5EF4-FFF2-40B4-BE49-F238E27FC236}">
                <a16:creationId xmlns:a16="http://schemas.microsoft.com/office/drawing/2014/main" id="{D093690E-F453-448A-8EA7-6E3CCE95D66D}"/>
              </a:ext>
            </a:extLst>
          </p:cNvPr>
          <p:cNvSpPr>
            <a:spLocks noGrp="1" noChangeArrowheads="1"/>
          </p:cNvSpPr>
          <p:nvPr>
            <p:ph type="body" sz="half" idx="1"/>
          </p:nvPr>
        </p:nvSpPr>
        <p:spPr>
          <a:xfrm>
            <a:off x="533400" y="1524000"/>
            <a:ext cx="4038600" cy="4800600"/>
          </a:xfrm>
        </p:spPr>
        <p:txBody>
          <a:bodyPr/>
          <a:lstStyle/>
          <a:p>
            <a:pPr>
              <a:buFont typeface="Wingdings" panose="05000000000000000000" pitchFamily="2" charset="2"/>
              <a:buNone/>
            </a:pPr>
            <a:r>
              <a:rPr lang="en-US" altLang="en-US" sz="2300" u="sng"/>
              <a:t>Fruits of Diligence</a:t>
            </a:r>
          </a:p>
          <a:p>
            <a:r>
              <a:rPr lang="en-US" altLang="en-US" sz="2300"/>
              <a:t>Plenty provided</a:t>
            </a:r>
          </a:p>
          <a:p>
            <a:r>
              <a:rPr lang="en-US" altLang="en-US" sz="2300"/>
              <a:t>Diligent rule</a:t>
            </a:r>
          </a:p>
          <a:p>
            <a:r>
              <a:rPr lang="en-US" altLang="en-US" sz="2300"/>
              <a:t>Fulfillment</a:t>
            </a:r>
          </a:p>
          <a:p>
            <a:r>
              <a:rPr lang="en-US" altLang="en-US" sz="2300"/>
              <a:t>Favor and respect</a:t>
            </a:r>
          </a:p>
          <a:p>
            <a:r>
              <a:rPr lang="en-US" altLang="en-US" sz="2300"/>
              <a:t>Reward financially</a:t>
            </a:r>
          </a:p>
          <a:p>
            <a:endParaRPr lang="en-US" altLang="en-US" sz="2300"/>
          </a:p>
        </p:txBody>
      </p:sp>
      <p:sp>
        <p:nvSpPr>
          <p:cNvPr id="15366" name="Rectangle 6">
            <a:extLst>
              <a:ext uri="{FF2B5EF4-FFF2-40B4-BE49-F238E27FC236}">
                <a16:creationId xmlns:a16="http://schemas.microsoft.com/office/drawing/2014/main" id="{0DE77809-6F7C-4D62-91C9-786D3EB4C89D}"/>
              </a:ext>
            </a:extLst>
          </p:cNvPr>
          <p:cNvSpPr>
            <a:spLocks noGrp="1" noChangeArrowheads="1"/>
          </p:cNvSpPr>
          <p:nvPr>
            <p:ph type="body" sz="half" idx="2"/>
          </p:nvPr>
        </p:nvSpPr>
        <p:spPr>
          <a:xfrm>
            <a:off x="4724400" y="1066800"/>
            <a:ext cx="4038600" cy="5791200"/>
          </a:xfrm>
        </p:spPr>
        <p:txBody>
          <a:bodyPr/>
          <a:lstStyle/>
          <a:p>
            <a:pPr>
              <a:buFont typeface="Wingdings" panose="05000000000000000000" pitchFamily="2" charset="2"/>
              <a:buNone/>
            </a:pPr>
            <a:r>
              <a:rPr lang="en-US" altLang="en-US" sz="2300" u="sng"/>
              <a:t>Consequences                     of Laziness</a:t>
            </a:r>
          </a:p>
          <a:p>
            <a:r>
              <a:rPr lang="en-US" altLang="en-US" sz="2300"/>
              <a:t>Poverty</a:t>
            </a:r>
          </a:p>
          <a:p>
            <a:r>
              <a:rPr lang="en-US" altLang="en-US" sz="2300"/>
              <a:t>Shame</a:t>
            </a:r>
          </a:p>
          <a:p>
            <a:r>
              <a:rPr lang="en-US" altLang="en-US" sz="2300"/>
              <a:t>Craves, but unfulfilled</a:t>
            </a:r>
          </a:p>
          <a:p>
            <a:r>
              <a:rPr lang="en-US" altLang="en-US" sz="2300"/>
              <a:t>Lacks understanding</a:t>
            </a:r>
          </a:p>
          <a:p>
            <a:r>
              <a:rPr lang="en-US" altLang="en-US" sz="2300"/>
              <a:t>Odious to others</a:t>
            </a:r>
          </a:p>
          <a:p>
            <a:r>
              <a:rPr lang="en-US" altLang="en-US" sz="2300"/>
              <a:t>Way a hedge of thorns</a:t>
            </a:r>
          </a:p>
          <a:p>
            <a:r>
              <a:rPr lang="en-US" altLang="en-US" sz="2300"/>
              <a:t>Idleness leads to other sins</a:t>
            </a:r>
          </a:p>
          <a:p>
            <a:endParaRPr lang="en-US" altLang="en-US" sz="2300"/>
          </a:p>
          <a:p>
            <a:r>
              <a:rPr lang="en-US" altLang="en-US" sz="2300"/>
              <a:t>Contrast/ Reflection of others vs. trusting others attitude</a:t>
            </a:r>
          </a:p>
        </p:txBody>
      </p:sp>
      <p:pic>
        <p:nvPicPr>
          <p:cNvPr id="15367" name="Picture 7">
            <a:extLst>
              <a:ext uri="{FF2B5EF4-FFF2-40B4-BE49-F238E27FC236}">
                <a16:creationId xmlns:a16="http://schemas.microsoft.com/office/drawing/2014/main" id="{CD077C78-F44A-4A1E-90CA-B6C8F1E04F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267206"/>
            <a:ext cx="3352800" cy="224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8" name="Picture 8">
            <a:extLst>
              <a:ext uri="{FF2B5EF4-FFF2-40B4-BE49-F238E27FC236}">
                <a16:creationId xmlns:a16="http://schemas.microsoft.com/office/drawing/2014/main" id="{06BD8FBD-47E7-4275-A9C0-6D90FCCAE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914400"/>
            <a:ext cx="16764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 calcmode="lin" valueType="num">
                                      <p:cBhvr>
                                        <p:cTn id="7" dur="1000" fill="hold"/>
                                        <p:tgtEl>
                                          <p:spTgt spid="1536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5365">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15365">
                                            <p:txEl>
                                              <p:pRg st="0" end="0"/>
                                            </p:txEl>
                                          </p:spTgt>
                                        </p:tgtEl>
                                      </p:cBhvr>
                                    </p:animEffect>
                                  </p:childTnLst>
                                </p:cTn>
                              </p:par>
                            </p:childTnLst>
                          </p:cTn>
                        </p:par>
                        <p:par>
                          <p:cTn id="10" fill="hold" nodeType="afterGroup">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15365">
                                            <p:txEl>
                                              <p:pRg st="1" end="1"/>
                                            </p:txEl>
                                          </p:spTgt>
                                        </p:tgtEl>
                                        <p:attrNameLst>
                                          <p:attrName>style.visibility</p:attrName>
                                        </p:attrNameLst>
                                      </p:cBhvr>
                                      <p:to>
                                        <p:strVal val="visible"/>
                                      </p:to>
                                    </p:set>
                                    <p:anim calcmode="lin" valueType="num">
                                      <p:cBhvr>
                                        <p:cTn id="13" dur="1000" fill="hold"/>
                                        <p:tgtEl>
                                          <p:spTgt spid="15365">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15365">
                                            <p:txEl>
                                              <p:pRg st="1" end="1"/>
                                            </p:txEl>
                                          </p:spTgt>
                                        </p:tgtEl>
                                        <p:attrNameLst>
                                          <p:attrName>ppt_h</p:attrName>
                                        </p:attrNameLst>
                                      </p:cBhvr>
                                      <p:tavLst>
                                        <p:tav tm="0">
                                          <p:val>
                                            <p:fltVal val="0"/>
                                          </p:val>
                                        </p:tav>
                                        <p:tav tm="100000">
                                          <p:val>
                                            <p:strVal val="#ppt_h"/>
                                          </p:val>
                                        </p:tav>
                                      </p:tavLst>
                                    </p:anim>
                                    <p:animEffect transition="in" filter="fade">
                                      <p:cBhvr>
                                        <p:cTn id="15" dur="1000"/>
                                        <p:tgtEl>
                                          <p:spTgt spid="15365">
                                            <p:txEl>
                                              <p:pRg st="1" end="1"/>
                                            </p:txEl>
                                          </p:spTgt>
                                        </p:tgtEl>
                                      </p:cBhvr>
                                    </p:animEffect>
                                  </p:childTnLst>
                                </p:cTn>
                              </p:par>
                            </p:childTnLst>
                          </p:cTn>
                        </p:par>
                        <p:par>
                          <p:cTn id="16" fill="hold" nodeType="afterGroup">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15365">
                                            <p:txEl>
                                              <p:pRg st="2" end="2"/>
                                            </p:txEl>
                                          </p:spTgt>
                                        </p:tgtEl>
                                        <p:attrNameLst>
                                          <p:attrName>style.visibility</p:attrName>
                                        </p:attrNameLst>
                                      </p:cBhvr>
                                      <p:to>
                                        <p:strVal val="visible"/>
                                      </p:to>
                                    </p:set>
                                    <p:anim calcmode="lin" valueType="num">
                                      <p:cBhvr>
                                        <p:cTn id="19" dur="1000" fill="hold"/>
                                        <p:tgtEl>
                                          <p:spTgt spid="15365">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15365">
                                            <p:txEl>
                                              <p:pRg st="2" end="2"/>
                                            </p:txEl>
                                          </p:spTgt>
                                        </p:tgtEl>
                                        <p:attrNameLst>
                                          <p:attrName>ppt_h</p:attrName>
                                        </p:attrNameLst>
                                      </p:cBhvr>
                                      <p:tavLst>
                                        <p:tav tm="0">
                                          <p:val>
                                            <p:fltVal val="0"/>
                                          </p:val>
                                        </p:tav>
                                        <p:tav tm="100000">
                                          <p:val>
                                            <p:strVal val="#ppt_h"/>
                                          </p:val>
                                        </p:tav>
                                      </p:tavLst>
                                    </p:anim>
                                    <p:animEffect transition="in" filter="fade">
                                      <p:cBhvr>
                                        <p:cTn id="21" dur="1000"/>
                                        <p:tgtEl>
                                          <p:spTgt spid="15365">
                                            <p:txEl>
                                              <p:pRg st="2" end="2"/>
                                            </p:txEl>
                                          </p:spTgt>
                                        </p:tgtEl>
                                      </p:cBhvr>
                                    </p:animEffect>
                                  </p:childTnLst>
                                </p:cTn>
                              </p:par>
                            </p:childTnLst>
                          </p:cTn>
                        </p:par>
                        <p:par>
                          <p:cTn id="22" fill="hold" nodeType="afterGroup">
                            <p:stCondLst>
                              <p:cond delay="3000"/>
                            </p:stCondLst>
                            <p:childTnLst>
                              <p:par>
                                <p:cTn id="23" presetID="53" presetClass="entr" presetSubtype="0" fill="hold" grpId="0" nodeType="afterEffect">
                                  <p:stCondLst>
                                    <p:cond delay="0"/>
                                  </p:stCondLst>
                                  <p:childTnLst>
                                    <p:set>
                                      <p:cBhvr>
                                        <p:cTn id="24" dur="1" fill="hold">
                                          <p:stCondLst>
                                            <p:cond delay="0"/>
                                          </p:stCondLst>
                                        </p:cTn>
                                        <p:tgtEl>
                                          <p:spTgt spid="15365">
                                            <p:txEl>
                                              <p:pRg st="3" end="3"/>
                                            </p:txEl>
                                          </p:spTgt>
                                        </p:tgtEl>
                                        <p:attrNameLst>
                                          <p:attrName>style.visibility</p:attrName>
                                        </p:attrNameLst>
                                      </p:cBhvr>
                                      <p:to>
                                        <p:strVal val="visible"/>
                                      </p:to>
                                    </p:set>
                                    <p:anim calcmode="lin" valueType="num">
                                      <p:cBhvr>
                                        <p:cTn id="25" dur="1000" fill="hold"/>
                                        <p:tgtEl>
                                          <p:spTgt spid="15365">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15365">
                                            <p:txEl>
                                              <p:pRg st="3" end="3"/>
                                            </p:txEl>
                                          </p:spTgt>
                                        </p:tgtEl>
                                        <p:attrNameLst>
                                          <p:attrName>ppt_h</p:attrName>
                                        </p:attrNameLst>
                                      </p:cBhvr>
                                      <p:tavLst>
                                        <p:tav tm="0">
                                          <p:val>
                                            <p:fltVal val="0"/>
                                          </p:val>
                                        </p:tav>
                                        <p:tav tm="100000">
                                          <p:val>
                                            <p:strVal val="#ppt_h"/>
                                          </p:val>
                                        </p:tav>
                                      </p:tavLst>
                                    </p:anim>
                                    <p:animEffect transition="in" filter="fade">
                                      <p:cBhvr>
                                        <p:cTn id="27" dur="1000"/>
                                        <p:tgtEl>
                                          <p:spTgt spid="15365">
                                            <p:txEl>
                                              <p:pRg st="3" end="3"/>
                                            </p:txEl>
                                          </p:spTgt>
                                        </p:tgtEl>
                                      </p:cBhvr>
                                    </p:animEffect>
                                  </p:childTnLst>
                                </p:cTn>
                              </p:par>
                            </p:childTnLst>
                          </p:cTn>
                        </p:par>
                        <p:par>
                          <p:cTn id="28" fill="hold" nodeType="afterGroup">
                            <p:stCondLst>
                              <p:cond delay="4000"/>
                            </p:stCondLst>
                            <p:childTnLst>
                              <p:par>
                                <p:cTn id="29" presetID="53" presetClass="entr" presetSubtype="0" fill="hold" grpId="0" nodeType="afterEffect">
                                  <p:stCondLst>
                                    <p:cond delay="0"/>
                                  </p:stCondLst>
                                  <p:childTnLst>
                                    <p:set>
                                      <p:cBhvr>
                                        <p:cTn id="30" dur="1" fill="hold">
                                          <p:stCondLst>
                                            <p:cond delay="0"/>
                                          </p:stCondLst>
                                        </p:cTn>
                                        <p:tgtEl>
                                          <p:spTgt spid="15365">
                                            <p:txEl>
                                              <p:pRg st="4" end="4"/>
                                            </p:txEl>
                                          </p:spTgt>
                                        </p:tgtEl>
                                        <p:attrNameLst>
                                          <p:attrName>style.visibility</p:attrName>
                                        </p:attrNameLst>
                                      </p:cBhvr>
                                      <p:to>
                                        <p:strVal val="visible"/>
                                      </p:to>
                                    </p:set>
                                    <p:anim calcmode="lin" valueType="num">
                                      <p:cBhvr>
                                        <p:cTn id="31" dur="1000" fill="hold"/>
                                        <p:tgtEl>
                                          <p:spTgt spid="15365">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15365">
                                            <p:txEl>
                                              <p:pRg st="4" end="4"/>
                                            </p:txEl>
                                          </p:spTgt>
                                        </p:tgtEl>
                                        <p:attrNameLst>
                                          <p:attrName>ppt_h</p:attrName>
                                        </p:attrNameLst>
                                      </p:cBhvr>
                                      <p:tavLst>
                                        <p:tav tm="0">
                                          <p:val>
                                            <p:fltVal val="0"/>
                                          </p:val>
                                        </p:tav>
                                        <p:tav tm="100000">
                                          <p:val>
                                            <p:strVal val="#ppt_h"/>
                                          </p:val>
                                        </p:tav>
                                      </p:tavLst>
                                    </p:anim>
                                    <p:animEffect transition="in" filter="fade">
                                      <p:cBhvr>
                                        <p:cTn id="33" dur="1000"/>
                                        <p:tgtEl>
                                          <p:spTgt spid="15365">
                                            <p:txEl>
                                              <p:pRg st="4" end="4"/>
                                            </p:txEl>
                                          </p:spTgt>
                                        </p:tgtEl>
                                      </p:cBhvr>
                                    </p:animEffect>
                                  </p:childTnLst>
                                </p:cTn>
                              </p:par>
                            </p:childTnLst>
                          </p:cTn>
                        </p:par>
                        <p:par>
                          <p:cTn id="34" fill="hold" nodeType="afterGroup">
                            <p:stCondLst>
                              <p:cond delay="5000"/>
                            </p:stCondLst>
                            <p:childTnLst>
                              <p:par>
                                <p:cTn id="35" presetID="53" presetClass="entr" presetSubtype="0" fill="hold" grpId="0" nodeType="afterEffect">
                                  <p:stCondLst>
                                    <p:cond delay="0"/>
                                  </p:stCondLst>
                                  <p:childTnLst>
                                    <p:set>
                                      <p:cBhvr>
                                        <p:cTn id="36" dur="1" fill="hold">
                                          <p:stCondLst>
                                            <p:cond delay="0"/>
                                          </p:stCondLst>
                                        </p:cTn>
                                        <p:tgtEl>
                                          <p:spTgt spid="15365">
                                            <p:txEl>
                                              <p:pRg st="5" end="5"/>
                                            </p:txEl>
                                          </p:spTgt>
                                        </p:tgtEl>
                                        <p:attrNameLst>
                                          <p:attrName>style.visibility</p:attrName>
                                        </p:attrNameLst>
                                      </p:cBhvr>
                                      <p:to>
                                        <p:strVal val="visible"/>
                                      </p:to>
                                    </p:set>
                                    <p:anim calcmode="lin" valueType="num">
                                      <p:cBhvr>
                                        <p:cTn id="37" dur="1000" fill="hold"/>
                                        <p:tgtEl>
                                          <p:spTgt spid="15365">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15365">
                                            <p:txEl>
                                              <p:pRg st="5" end="5"/>
                                            </p:txEl>
                                          </p:spTgt>
                                        </p:tgtEl>
                                        <p:attrNameLst>
                                          <p:attrName>ppt_h</p:attrName>
                                        </p:attrNameLst>
                                      </p:cBhvr>
                                      <p:tavLst>
                                        <p:tav tm="0">
                                          <p:val>
                                            <p:fltVal val="0"/>
                                          </p:val>
                                        </p:tav>
                                        <p:tav tm="100000">
                                          <p:val>
                                            <p:strVal val="#ppt_h"/>
                                          </p:val>
                                        </p:tav>
                                      </p:tavLst>
                                    </p:anim>
                                    <p:animEffect transition="in" filter="fade">
                                      <p:cBhvr>
                                        <p:cTn id="39" dur="1000"/>
                                        <p:tgtEl>
                                          <p:spTgt spid="15365">
                                            <p:txEl>
                                              <p:pRg st="5" end="5"/>
                                            </p:txEl>
                                          </p:spTgt>
                                        </p:tgtEl>
                                      </p:cBhvr>
                                    </p:animEffect>
                                  </p:childTnLst>
                                </p:cTn>
                              </p:par>
                            </p:childTnLst>
                          </p:cTn>
                        </p:par>
                        <p:par>
                          <p:cTn id="40" fill="hold" nodeType="afterGroup">
                            <p:stCondLst>
                              <p:cond delay="6000"/>
                            </p:stCondLst>
                            <p:childTnLst>
                              <p:par>
                                <p:cTn id="41" presetID="2" presetClass="entr" presetSubtype="4" fill="hold" nodeType="afterEffect">
                                  <p:stCondLst>
                                    <p:cond delay="0"/>
                                  </p:stCondLst>
                                  <p:childTnLst>
                                    <p:set>
                                      <p:cBhvr>
                                        <p:cTn id="42" dur="1" fill="hold">
                                          <p:stCondLst>
                                            <p:cond delay="0"/>
                                          </p:stCondLst>
                                        </p:cTn>
                                        <p:tgtEl>
                                          <p:spTgt spid="15367"/>
                                        </p:tgtEl>
                                        <p:attrNameLst>
                                          <p:attrName>style.visibility</p:attrName>
                                        </p:attrNameLst>
                                      </p:cBhvr>
                                      <p:to>
                                        <p:strVal val="visible"/>
                                      </p:to>
                                    </p:set>
                                    <p:anim calcmode="lin" valueType="num">
                                      <p:cBhvr additive="base">
                                        <p:cTn id="43" dur="500" fill="hold"/>
                                        <p:tgtEl>
                                          <p:spTgt spid="15367"/>
                                        </p:tgtEl>
                                        <p:attrNameLst>
                                          <p:attrName>ppt_x</p:attrName>
                                        </p:attrNameLst>
                                      </p:cBhvr>
                                      <p:tavLst>
                                        <p:tav tm="0">
                                          <p:val>
                                            <p:strVal val="#ppt_x"/>
                                          </p:val>
                                        </p:tav>
                                        <p:tav tm="100000">
                                          <p:val>
                                            <p:strVal val="#ppt_x"/>
                                          </p:val>
                                        </p:tav>
                                      </p:tavLst>
                                    </p:anim>
                                    <p:anim calcmode="lin" valueType="num">
                                      <p:cBhvr additive="base">
                                        <p:cTn id="44" dur="500" fill="hold"/>
                                        <p:tgtEl>
                                          <p:spTgt spid="15367"/>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6500"/>
                            </p:stCondLst>
                            <p:childTnLst>
                              <p:par>
                                <p:cTn id="46" presetID="2" presetClass="entr" presetSubtype="2" fill="hold" nodeType="afterEffect">
                                  <p:stCondLst>
                                    <p:cond delay="0"/>
                                  </p:stCondLst>
                                  <p:childTnLst>
                                    <p:set>
                                      <p:cBhvr>
                                        <p:cTn id="47" dur="1" fill="hold">
                                          <p:stCondLst>
                                            <p:cond delay="0"/>
                                          </p:stCondLst>
                                        </p:cTn>
                                        <p:tgtEl>
                                          <p:spTgt spid="15368"/>
                                        </p:tgtEl>
                                        <p:attrNameLst>
                                          <p:attrName>style.visibility</p:attrName>
                                        </p:attrNameLst>
                                      </p:cBhvr>
                                      <p:to>
                                        <p:strVal val="visible"/>
                                      </p:to>
                                    </p:set>
                                    <p:anim calcmode="lin" valueType="num">
                                      <p:cBhvr additive="base">
                                        <p:cTn id="48" dur="500" fill="hold"/>
                                        <p:tgtEl>
                                          <p:spTgt spid="15368"/>
                                        </p:tgtEl>
                                        <p:attrNameLst>
                                          <p:attrName>ppt_x</p:attrName>
                                        </p:attrNameLst>
                                      </p:cBhvr>
                                      <p:tavLst>
                                        <p:tav tm="0">
                                          <p:val>
                                            <p:strVal val="1+#ppt_w/2"/>
                                          </p:val>
                                        </p:tav>
                                        <p:tav tm="100000">
                                          <p:val>
                                            <p:strVal val="#ppt_x"/>
                                          </p:val>
                                        </p:tav>
                                      </p:tavLst>
                                    </p:anim>
                                    <p:anim calcmode="lin" valueType="num">
                                      <p:cBhvr additive="base">
                                        <p:cTn id="49" dur="500" fill="hold"/>
                                        <p:tgtEl>
                                          <p:spTgt spid="15368"/>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7000"/>
                            </p:stCondLst>
                            <p:childTnLst>
                              <p:par>
                                <p:cTn id="51" presetID="53" presetClass="entr" presetSubtype="0" fill="hold" grpId="0" nodeType="afterEffect">
                                  <p:stCondLst>
                                    <p:cond delay="0"/>
                                  </p:stCondLst>
                                  <p:childTnLst>
                                    <p:set>
                                      <p:cBhvr>
                                        <p:cTn id="52" dur="1" fill="hold">
                                          <p:stCondLst>
                                            <p:cond delay="0"/>
                                          </p:stCondLst>
                                        </p:cTn>
                                        <p:tgtEl>
                                          <p:spTgt spid="15366">
                                            <p:txEl>
                                              <p:pRg st="0" end="0"/>
                                            </p:txEl>
                                          </p:spTgt>
                                        </p:tgtEl>
                                        <p:attrNameLst>
                                          <p:attrName>style.visibility</p:attrName>
                                        </p:attrNameLst>
                                      </p:cBhvr>
                                      <p:to>
                                        <p:strVal val="visible"/>
                                      </p:to>
                                    </p:set>
                                    <p:anim calcmode="lin" valueType="num">
                                      <p:cBhvr>
                                        <p:cTn id="53" dur="2000" fill="hold"/>
                                        <p:tgtEl>
                                          <p:spTgt spid="15366">
                                            <p:txEl>
                                              <p:pRg st="0" end="0"/>
                                            </p:txEl>
                                          </p:spTgt>
                                        </p:tgtEl>
                                        <p:attrNameLst>
                                          <p:attrName>ppt_w</p:attrName>
                                        </p:attrNameLst>
                                      </p:cBhvr>
                                      <p:tavLst>
                                        <p:tav tm="0">
                                          <p:val>
                                            <p:fltVal val="0"/>
                                          </p:val>
                                        </p:tav>
                                        <p:tav tm="100000">
                                          <p:val>
                                            <p:strVal val="#ppt_w"/>
                                          </p:val>
                                        </p:tav>
                                      </p:tavLst>
                                    </p:anim>
                                    <p:anim calcmode="lin" valueType="num">
                                      <p:cBhvr>
                                        <p:cTn id="54" dur="2000" fill="hold"/>
                                        <p:tgtEl>
                                          <p:spTgt spid="15366">
                                            <p:txEl>
                                              <p:pRg st="0" end="0"/>
                                            </p:txEl>
                                          </p:spTgt>
                                        </p:tgtEl>
                                        <p:attrNameLst>
                                          <p:attrName>ppt_h</p:attrName>
                                        </p:attrNameLst>
                                      </p:cBhvr>
                                      <p:tavLst>
                                        <p:tav tm="0">
                                          <p:val>
                                            <p:fltVal val="0"/>
                                          </p:val>
                                        </p:tav>
                                        <p:tav tm="100000">
                                          <p:val>
                                            <p:strVal val="#ppt_h"/>
                                          </p:val>
                                        </p:tav>
                                      </p:tavLst>
                                    </p:anim>
                                    <p:animEffect transition="in" filter="fade">
                                      <p:cBhvr>
                                        <p:cTn id="55" dur="2000"/>
                                        <p:tgtEl>
                                          <p:spTgt spid="15366">
                                            <p:txEl>
                                              <p:pRg st="0" end="0"/>
                                            </p:txEl>
                                          </p:spTgt>
                                        </p:tgtEl>
                                      </p:cBhvr>
                                    </p:animEffect>
                                  </p:childTnLst>
                                </p:cTn>
                              </p:par>
                            </p:childTnLst>
                          </p:cTn>
                        </p:par>
                        <p:par>
                          <p:cTn id="56" fill="hold" nodeType="afterGroup">
                            <p:stCondLst>
                              <p:cond delay="9000"/>
                            </p:stCondLst>
                            <p:childTnLst>
                              <p:par>
                                <p:cTn id="57" presetID="53" presetClass="entr" presetSubtype="0" fill="hold" grpId="0" nodeType="afterEffect">
                                  <p:stCondLst>
                                    <p:cond delay="0"/>
                                  </p:stCondLst>
                                  <p:childTnLst>
                                    <p:set>
                                      <p:cBhvr>
                                        <p:cTn id="58" dur="1" fill="hold">
                                          <p:stCondLst>
                                            <p:cond delay="0"/>
                                          </p:stCondLst>
                                        </p:cTn>
                                        <p:tgtEl>
                                          <p:spTgt spid="15366">
                                            <p:txEl>
                                              <p:pRg st="1" end="1"/>
                                            </p:txEl>
                                          </p:spTgt>
                                        </p:tgtEl>
                                        <p:attrNameLst>
                                          <p:attrName>style.visibility</p:attrName>
                                        </p:attrNameLst>
                                      </p:cBhvr>
                                      <p:to>
                                        <p:strVal val="visible"/>
                                      </p:to>
                                    </p:set>
                                    <p:anim calcmode="lin" valueType="num">
                                      <p:cBhvr>
                                        <p:cTn id="59" dur="2000" fill="hold"/>
                                        <p:tgtEl>
                                          <p:spTgt spid="15366">
                                            <p:txEl>
                                              <p:pRg st="1" end="1"/>
                                            </p:txEl>
                                          </p:spTgt>
                                        </p:tgtEl>
                                        <p:attrNameLst>
                                          <p:attrName>ppt_w</p:attrName>
                                        </p:attrNameLst>
                                      </p:cBhvr>
                                      <p:tavLst>
                                        <p:tav tm="0">
                                          <p:val>
                                            <p:fltVal val="0"/>
                                          </p:val>
                                        </p:tav>
                                        <p:tav tm="100000">
                                          <p:val>
                                            <p:strVal val="#ppt_w"/>
                                          </p:val>
                                        </p:tav>
                                      </p:tavLst>
                                    </p:anim>
                                    <p:anim calcmode="lin" valueType="num">
                                      <p:cBhvr>
                                        <p:cTn id="60" dur="2000" fill="hold"/>
                                        <p:tgtEl>
                                          <p:spTgt spid="15366">
                                            <p:txEl>
                                              <p:pRg st="1" end="1"/>
                                            </p:txEl>
                                          </p:spTgt>
                                        </p:tgtEl>
                                        <p:attrNameLst>
                                          <p:attrName>ppt_h</p:attrName>
                                        </p:attrNameLst>
                                      </p:cBhvr>
                                      <p:tavLst>
                                        <p:tav tm="0">
                                          <p:val>
                                            <p:fltVal val="0"/>
                                          </p:val>
                                        </p:tav>
                                        <p:tav tm="100000">
                                          <p:val>
                                            <p:strVal val="#ppt_h"/>
                                          </p:val>
                                        </p:tav>
                                      </p:tavLst>
                                    </p:anim>
                                    <p:animEffect transition="in" filter="fade">
                                      <p:cBhvr>
                                        <p:cTn id="61" dur="2000"/>
                                        <p:tgtEl>
                                          <p:spTgt spid="15366">
                                            <p:txEl>
                                              <p:pRg st="1" end="1"/>
                                            </p:txEl>
                                          </p:spTgt>
                                        </p:tgtEl>
                                      </p:cBhvr>
                                    </p:animEffect>
                                  </p:childTnLst>
                                </p:cTn>
                              </p:par>
                            </p:childTnLst>
                          </p:cTn>
                        </p:par>
                        <p:par>
                          <p:cTn id="62" fill="hold" nodeType="afterGroup">
                            <p:stCondLst>
                              <p:cond delay="11000"/>
                            </p:stCondLst>
                            <p:childTnLst>
                              <p:par>
                                <p:cTn id="63" presetID="53" presetClass="entr" presetSubtype="0" fill="hold" grpId="0" nodeType="afterEffect">
                                  <p:stCondLst>
                                    <p:cond delay="0"/>
                                  </p:stCondLst>
                                  <p:childTnLst>
                                    <p:set>
                                      <p:cBhvr>
                                        <p:cTn id="64" dur="1" fill="hold">
                                          <p:stCondLst>
                                            <p:cond delay="0"/>
                                          </p:stCondLst>
                                        </p:cTn>
                                        <p:tgtEl>
                                          <p:spTgt spid="15366">
                                            <p:txEl>
                                              <p:pRg st="2" end="2"/>
                                            </p:txEl>
                                          </p:spTgt>
                                        </p:tgtEl>
                                        <p:attrNameLst>
                                          <p:attrName>style.visibility</p:attrName>
                                        </p:attrNameLst>
                                      </p:cBhvr>
                                      <p:to>
                                        <p:strVal val="visible"/>
                                      </p:to>
                                    </p:set>
                                    <p:anim calcmode="lin" valueType="num">
                                      <p:cBhvr>
                                        <p:cTn id="65" dur="2000" fill="hold"/>
                                        <p:tgtEl>
                                          <p:spTgt spid="15366">
                                            <p:txEl>
                                              <p:pRg st="2" end="2"/>
                                            </p:txEl>
                                          </p:spTgt>
                                        </p:tgtEl>
                                        <p:attrNameLst>
                                          <p:attrName>ppt_w</p:attrName>
                                        </p:attrNameLst>
                                      </p:cBhvr>
                                      <p:tavLst>
                                        <p:tav tm="0">
                                          <p:val>
                                            <p:fltVal val="0"/>
                                          </p:val>
                                        </p:tav>
                                        <p:tav tm="100000">
                                          <p:val>
                                            <p:strVal val="#ppt_w"/>
                                          </p:val>
                                        </p:tav>
                                      </p:tavLst>
                                    </p:anim>
                                    <p:anim calcmode="lin" valueType="num">
                                      <p:cBhvr>
                                        <p:cTn id="66" dur="2000" fill="hold"/>
                                        <p:tgtEl>
                                          <p:spTgt spid="15366">
                                            <p:txEl>
                                              <p:pRg st="2" end="2"/>
                                            </p:txEl>
                                          </p:spTgt>
                                        </p:tgtEl>
                                        <p:attrNameLst>
                                          <p:attrName>ppt_h</p:attrName>
                                        </p:attrNameLst>
                                      </p:cBhvr>
                                      <p:tavLst>
                                        <p:tav tm="0">
                                          <p:val>
                                            <p:fltVal val="0"/>
                                          </p:val>
                                        </p:tav>
                                        <p:tav tm="100000">
                                          <p:val>
                                            <p:strVal val="#ppt_h"/>
                                          </p:val>
                                        </p:tav>
                                      </p:tavLst>
                                    </p:anim>
                                    <p:animEffect transition="in" filter="fade">
                                      <p:cBhvr>
                                        <p:cTn id="67" dur="2000"/>
                                        <p:tgtEl>
                                          <p:spTgt spid="15366">
                                            <p:txEl>
                                              <p:pRg st="2" end="2"/>
                                            </p:txEl>
                                          </p:spTgt>
                                        </p:tgtEl>
                                      </p:cBhvr>
                                    </p:animEffect>
                                  </p:childTnLst>
                                </p:cTn>
                              </p:par>
                            </p:childTnLst>
                          </p:cTn>
                        </p:par>
                        <p:par>
                          <p:cTn id="68" fill="hold" nodeType="afterGroup">
                            <p:stCondLst>
                              <p:cond delay="13000"/>
                            </p:stCondLst>
                            <p:childTnLst>
                              <p:par>
                                <p:cTn id="69" presetID="53" presetClass="entr" presetSubtype="0" fill="hold" grpId="0" nodeType="afterEffect">
                                  <p:stCondLst>
                                    <p:cond delay="0"/>
                                  </p:stCondLst>
                                  <p:childTnLst>
                                    <p:set>
                                      <p:cBhvr>
                                        <p:cTn id="70" dur="1" fill="hold">
                                          <p:stCondLst>
                                            <p:cond delay="0"/>
                                          </p:stCondLst>
                                        </p:cTn>
                                        <p:tgtEl>
                                          <p:spTgt spid="15366">
                                            <p:txEl>
                                              <p:pRg st="3" end="3"/>
                                            </p:txEl>
                                          </p:spTgt>
                                        </p:tgtEl>
                                        <p:attrNameLst>
                                          <p:attrName>style.visibility</p:attrName>
                                        </p:attrNameLst>
                                      </p:cBhvr>
                                      <p:to>
                                        <p:strVal val="visible"/>
                                      </p:to>
                                    </p:set>
                                    <p:anim calcmode="lin" valueType="num">
                                      <p:cBhvr>
                                        <p:cTn id="71" dur="2000" fill="hold"/>
                                        <p:tgtEl>
                                          <p:spTgt spid="15366">
                                            <p:txEl>
                                              <p:pRg st="3" end="3"/>
                                            </p:txEl>
                                          </p:spTgt>
                                        </p:tgtEl>
                                        <p:attrNameLst>
                                          <p:attrName>ppt_w</p:attrName>
                                        </p:attrNameLst>
                                      </p:cBhvr>
                                      <p:tavLst>
                                        <p:tav tm="0">
                                          <p:val>
                                            <p:fltVal val="0"/>
                                          </p:val>
                                        </p:tav>
                                        <p:tav tm="100000">
                                          <p:val>
                                            <p:strVal val="#ppt_w"/>
                                          </p:val>
                                        </p:tav>
                                      </p:tavLst>
                                    </p:anim>
                                    <p:anim calcmode="lin" valueType="num">
                                      <p:cBhvr>
                                        <p:cTn id="72" dur="2000" fill="hold"/>
                                        <p:tgtEl>
                                          <p:spTgt spid="15366">
                                            <p:txEl>
                                              <p:pRg st="3" end="3"/>
                                            </p:txEl>
                                          </p:spTgt>
                                        </p:tgtEl>
                                        <p:attrNameLst>
                                          <p:attrName>ppt_h</p:attrName>
                                        </p:attrNameLst>
                                      </p:cBhvr>
                                      <p:tavLst>
                                        <p:tav tm="0">
                                          <p:val>
                                            <p:fltVal val="0"/>
                                          </p:val>
                                        </p:tav>
                                        <p:tav tm="100000">
                                          <p:val>
                                            <p:strVal val="#ppt_h"/>
                                          </p:val>
                                        </p:tav>
                                      </p:tavLst>
                                    </p:anim>
                                    <p:animEffect transition="in" filter="fade">
                                      <p:cBhvr>
                                        <p:cTn id="73" dur="2000"/>
                                        <p:tgtEl>
                                          <p:spTgt spid="15366">
                                            <p:txEl>
                                              <p:pRg st="3" end="3"/>
                                            </p:txEl>
                                          </p:spTgt>
                                        </p:tgtEl>
                                      </p:cBhvr>
                                    </p:animEffect>
                                  </p:childTnLst>
                                </p:cTn>
                              </p:par>
                            </p:childTnLst>
                          </p:cTn>
                        </p:par>
                        <p:par>
                          <p:cTn id="74" fill="hold" nodeType="afterGroup">
                            <p:stCondLst>
                              <p:cond delay="15000"/>
                            </p:stCondLst>
                            <p:childTnLst>
                              <p:par>
                                <p:cTn id="75" presetID="53" presetClass="entr" presetSubtype="0" fill="hold" grpId="0" nodeType="afterEffect">
                                  <p:stCondLst>
                                    <p:cond delay="0"/>
                                  </p:stCondLst>
                                  <p:childTnLst>
                                    <p:set>
                                      <p:cBhvr>
                                        <p:cTn id="76" dur="1" fill="hold">
                                          <p:stCondLst>
                                            <p:cond delay="0"/>
                                          </p:stCondLst>
                                        </p:cTn>
                                        <p:tgtEl>
                                          <p:spTgt spid="15366">
                                            <p:txEl>
                                              <p:pRg st="4" end="4"/>
                                            </p:txEl>
                                          </p:spTgt>
                                        </p:tgtEl>
                                        <p:attrNameLst>
                                          <p:attrName>style.visibility</p:attrName>
                                        </p:attrNameLst>
                                      </p:cBhvr>
                                      <p:to>
                                        <p:strVal val="visible"/>
                                      </p:to>
                                    </p:set>
                                    <p:anim calcmode="lin" valueType="num">
                                      <p:cBhvr>
                                        <p:cTn id="77" dur="2000" fill="hold"/>
                                        <p:tgtEl>
                                          <p:spTgt spid="15366">
                                            <p:txEl>
                                              <p:pRg st="4" end="4"/>
                                            </p:txEl>
                                          </p:spTgt>
                                        </p:tgtEl>
                                        <p:attrNameLst>
                                          <p:attrName>ppt_w</p:attrName>
                                        </p:attrNameLst>
                                      </p:cBhvr>
                                      <p:tavLst>
                                        <p:tav tm="0">
                                          <p:val>
                                            <p:fltVal val="0"/>
                                          </p:val>
                                        </p:tav>
                                        <p:tav tm="100000">
                                          <p:val>
                                            <p:strVal val="#ppt_w"/>
                                          </p:val>
                                        </p:tav>
                                      </p:tavLst>
                                    </p:anim>
                                    <p:anim calcmode="lin" valueType="num">
                                      <p:cBhvr>
                                        <p:cTn id="78" dur="2000" fill="hold"/>
                                        <p:tgtEl>
                                          <p:spTgt spid="15366">
                                            <p:txEl>
                                              <p:pRg st="4" end="4"/>
                                            </p:txEl>
                                          </p:spTgt>
                                        </p:tgtEl>
                                        <p:attrNameLst>
                                          <p:attrName>ppt_h</p:attrName>
                                        </p:attrNameLst>
                                      </p:cBhvr>
                                      <p:tavLst>
                                        <p:tav tm="0">
                                          <p:val>
                                            <p:fltVal val="0"/>
                                          </p:val>
                                        </p:tav>
                                        <p:tav tm="100000">
                                          <p:val>
                                            <p:strVal val="#ppt_h"/>
                                          </p:val>
                                        </p:tav>
                                      </p:tavLst>
                                    </p:anim>
                                    <p:animEffect transition="in" filter="fade">
                                      <p:cBhvr>
                                        <p:cTn id="79" dur="2000"/>
                                        <p:tgtEl>
                                          <p:spTgt spid="15366">
                                            <p:txEl>
                                              <p:pRg st="4" end="4"/>
                                            </p:txEl>
                                          </p:spTgt>
                                        </p:tgtEl>
                                      </p:cBhvr>
                                    </p:animEffect>
                                  </p:childTnLst>
                                </p:cTn>
                              </p:par>
                            </p:childTnLst>
                          </p:cTn>
                        </p:par>
                        <p:par>
                          <p:cTn id="80" fill="hold" nodeType="afterGroup">
                            <p:stCondLst>
                              <p:cond delay="17000"/>
                            </p:stCondLst>
                            <p:childTnLst>
                              <p:par>
                                <p:cTn id="81" presetID="53" presetClass="entr" presetSubtype="0" fill="hold" grpId="0" nodeType="afterEffect">
                                  <p:stCondLst>
                                    <p:cond delay="0"/>
                                  </p:stCondLst>
                                  <p:childTnLst>
                                    <p:set>
                                      <p:cBhvr>
                                        <p:cTn id="82" dur="1" fill="hold">
                                          <p:stCondLst>
                                            <p:cond delay="0"/>
                                          </p:stCondLst>
                                        </p:cTn>
                                        <p:tgtEl>
                                          <p:spTgt spid="15366">
                                            <p:txEl>
                                              <p:pRg st="5" end="5"/>
                                            </p:txEl>
                                          </p:spTgt>
                                        </p:tgtEl>
                                        <p:attrNameLst>
                                          <p:attrName>style.visibility</p:attrName>
                                        </p:attrNameLst>
                                      </p:cBhvr>
                                      <p:to>
                                        <p:strVal val="visible"/>
                                      </p:to>
                                    </p:set>
                                    <p:anim calcmode="lin" valueType="num">
                                      <p:cBhvr>
                                        <p:cTn id="83" dur="2000" fill="hold"/>
                                        <p:tgtEl>
                                          <p:spTgt spid="15366">
                                            <p:txEl>
                                              <p:pRg st="5" end="5"/>
                                            </p:txEl>
                                          </p:spTgt>
                                        </p:tgtEl>
                                        <p:attrNameLst>
                                          <p:attrName>ppt_w</p:attrName>
                                        </p:attrNameLst>
                                      </p:cBhvr>
                                      <p:tavLst>
                                        <p:tav tm="0">
                                          <p:val>
                                            <p:fltVal val="0"/>
                                          </p:val>
                                        </p:tav>
                                        <p:tav tm="100000">
                                          <p:val>
                                            <p:strVal val="#ppt_w"/>
                                          </p:val>
                                        </p:tav>
                                      </p:tavLst>
                                    </p:anim>
                                    <p:anim calcmode="lin" valueType="num">
                                      <p:cBhvr>
                                        <p:cTn id="84" dur="2000" fill="hold"/>
                                        <p:tgtEl>
                                          <p:spTgt spid="15366">
                                            <p:txEl>
                                              <p:pRg st="5" end="5"/>
                                            </p:txEl>
                                          </p:spTgt>
                                        </p:tgtEl>
                                        <p:attrNameLst>
                                          <p:attrName>ppt_h</p:attrName>
                                        </p:attrNameLst>
                                      </p:cBhvr>
                                      <p:tavLst>
                                        <p:tav tm="0">
                                          <p:val>
                                            <p:fltVal val="0"/>
                                          </p:val>
                                        </p:tav>
                                        <p:tav tm="100000">
                                          <p:val>
                                            <p:strVal val="#ppt_h"/>
                                          </p:val>
                                        </p:tav>
                                      </p:tavLst>
                                    </p:anim>
                                    <p:animEffect transition="in" filter="fade">
                                      <p:cBhvr>
                                        <p:cTn id="85" dur="2000"/>
                                        <p:tgtEl>
                                          <p:spTgt spid="15366">
                                            <p:txEl>
                                              <p:pRg st="5" end="5"/>
                                            </p:txEl>
                                          </p:spTgt>
                                        </p:tgtEl>
                                      </p:cBhvr>
                                    </p:animEffect>
                                  </p:childTnLst>
                                </p:cTn>
                              </p:par>
                            </p:childTnLst>
                          </p:cTn>
                        </p:par>
                        <p:par>
                          <p:cTn id="86" fill="hold" nodeType="afterGroup">
                            <p:stCondLst>
                              <p:cond delay="19000"/>
                            </p:stCondLst>
                            <p:childTnLst>
                              <p:par>
                                <p:cTn id="87" presetID="53" presetClass="entr" presetSubtype="0" fill="hold" grpId="0" nodeType="afterEffect">
                                  <p:stCondLst>
                                    <p:cond delay="0"/>
                                  </p:stCondLst>
                                  <p:childTnLst>
                                    <p:set>
                                      <p:cBhvr>
                                        <p:cTn id="88" dur="1" fill="hold">
                                          <p:stCondLst>
                                            <p:cond delay="0"/>
                                          </p:stCondLst>
                                        </p:cTn>
                                        <p:tgtEl>
                                          <p:spTgt spid="15366">
                                            <p:txEl>
                                              <p:pRg st="6" end="6"/>
                                            </p:txEl>
                                          </p:spTgt>
                                        </p:tgtEl>
                                        <p:attrNameLst>
                                          <p:attrName>style.visibility</p:attrName>
                                        </p:attrNameLst>
                                      </p:cBhvr>
                                      <p:to>
                                        <p:strVal val="visible"/>
                                      </p:to>
                                    </p:set>
                                    <p:anim calcmode="lin" valueType="num">
                                      <p:cBhvr>
                                        <p:cTn id="89" dur="2000" fill="hold"/>
                                        <p:tgtEl>
                                          <p:spTgt spid="15366">
                                            <p:txEl>
                                              <p:pRg st="6" end="6"/>
                                            </p:txEl>
                                          </p:spTgt>
                                        </p:tgtEl>
                                        <p:attrNameLst>
                                          <p:attrName>ppt_w</p:attrName>
                                        </p:attrNameLst>
                                      </p:cBhvr>
                                      <p:tavLst>
                                        <p:tav tm="0">
                                          <p:val>
                                            <p:fltVal val="0"/>
                                          </p:val>
                                        </p:tav>
                                        <p:tav tm="100000">
                                          <p:val>
                                            <p:strVal val="#ppt_w"/>
                                          </p:val>
                                        </p:tav>
                                      </p:tavLst>
                                    </p:anim>
                                    <p:anim calcmode="lin" valueType="num">
                                      <p:cBhvr>
                                        <p:cTn id="90" dur="2000" fill="hold"/>
                                        <p:tgtEl>
                                          <p:spTgt spid="15366">
                                            <p:txEl>
                                              <p:pRg st="6" end="6"/>
                                            </p:txEl>
                                          </p:spTgt>
                                        </p:tgtEl>
                                        <p:attrNameLst>
                                          <p:attrName>ppt_h</p:attrName>
                                        </p:attrNameLst>
                                      </p:cBhvr>
                                      <p:tavLst>
                                        <p:tav tm="0">
                                          <p:val>
                                            <p:fltVal val="0"/>
                                          </p:val>
                                        </p:tav>
                                        <p:tav tm="100000">
                                          <p:val>
                                            <p:strVal val="#ppt_h"/>
                                          </p:val>
                                        </p:tav>
                                      </p:tavLst>
                                    </p:anim>
                                    <p:animEffect transition="in" filter="fade">
                                      <p:cBhvr>
                                        <p:cTn id="91" dur="2000"/>
                                        <p:tgtEl>
                                          <p:spTgt spid="15366">
                                            <p:txEl>
                                              <p:pRg st="6" end="6"/>
                                            </p:txEl>
                                          </p:spTgt>
                                        </p:tgtEl>
                                      </p:cBhvr>
                                    </p:animEffect>
                                  </p:childTnLst>
                                </p:cTn>
                              </p:par>
                            </p:childTnLst>
                          </p:cTn>
                        </p:par>
                        <p:par>
                          <p:cTn id="92" fill="hold" nodeType="afterGroup">
                            <p:stCondLst>
                              <p:cond delay="21000"/>
                            </p:stCondLst>
                            <p:childTnLst>
                              <p:par>
                                <p:cTn id="93" presetID="53" presetClass="entr" presetSubtype="0" fill="hold" grpId="0" nodeType="afterEffect">
                                  <p:stCondLst>
                                    <p:cond delay="0"/>
                                  </p:stCondLst>
                                  <p:childTnLst>
                                    <p:set>
                                      <p:cBhvr>
                                        <p:cTn id="94" dur="1" fill="hold">
                                          <p:stCondLst>
                                            <p:cond delay="0"/>
                                          </p:stCondLst>
                                        </p:cTn>
                                        <p:tgtEl>
                                          <p:spTgt spid="15366">
                                            <p:txEl>
                                              <p:pRg st="7" end="7"/>
                                            </p:txEl>
                                          </p:spTgt>
                                        </p:tgtEl>
                                        <p:attrNameLst>
                                          <p:attrName>style.visibility</p:attrName>
                                        </p:attrNameLst>
                                      </p:cBhvr>
                                      <p:to>
                                        <p:strVal val="visible"/>
                                      </p:to>
                                    </p:set>
                                    <p:anim calcmode="lin" valueType="num">
                                      <p:cBhvr>
                                        <p:cTn id="95" dur="2000" fill="hold"/>
                                        <p:tgtEl>
                                          <p:spTgt spid="15366">
                                            <p:txEl>
                                              <p:pRg st="7" end="7"/>
                                            </p:txEl>
                                          </p:spTgt>
                                        </p:tgtEl>
                                        <p:attrNameLst>
                                          <p:attrName>ppt_w</p:attrName>
                                        </p:attrNameLst>
                                      </p:cBhvr>
                                      <p:tavLst>
                                        <p:tav tm="0">
                                          <p:val>
                                            <p:fltVal val="0"/>
                                          </p:val>
                                        </p:tav>
                                        <p:tav tm="100000">
                                          <p:val>
                                            <p:strVal val="#ppt_w"/>
                                          </p:val>
                                        </p:tav>
                                      </p:tavLst>
                                    </p:anim>
                                    <p:anim calcmode="lin" valueType="num">
                                      <p:cBhvr>
                                        <p:cTn id="96" dur="2000" fill="hold"/>
                                        <p:tgtEl>
                                          <p:spTgt spid="15366">
                                            <p:txEl>
                                              <p:pRg st="7" end="7"/>
                                            </p:txEl>
                                          </p:spTgt>
                                        </p:tgtEl>
                                        <p:attrNameLst>
                                          <p:attrName>ppt_h</p:attrName>
                                        </p:attrNameLst>
                                      </p:cBhvr>
                                      <p:tavLst>
                                        <p:tav tm="0">
                                          <p:val>
                                            <p:fltVal val="0"/>
                                          </p:val>
                                        </p:tav>
                                        <p:tav tm="100000">
                                          <p:val>
                                            <p:strVal val="#ppt_h"/>
                                          </p:val>
                                        </p:tav>
                                      </p:tavLst>
                                    </p:anim>
                                    <p:animEffect transition="in" filter="fade">
                                      <p:cBhvr>
                                        <p:cTn id="97" dur="2000"/>
                                        <p:tgtEl>
                                          <p:spTgt spid="15366">
                                            <p:txEl>
                                              <p:pRg st="7" end="7"/>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53" presetClass="entr" presetSubtype="0" fill="hold" grpId="0" nodeType="clickEffect">
                                  <p:stCondLst>
                                    <p:cond delay="0"/>
                                  </p:stCondLst>
                                  <p:childTnLst>
                                    <p:set>
                                      <p:cBhvr>
                                        <p:cTn id="101" dur="1" fill="hold">
                                          <p:stCondLst>
                                            <p:cond delay="0"/>
                                          </p:stCondLst>
                                        </p:cTn>
                                        <p:tgtEl>
                                          <p:spTgt spid="15366">
                                            <p:txEl>
                                              <p:pRg st="9" end="9"/>
                                            </p:txEl>
                                          </p:spTgt>
                                        </p:tgtEl>
                                        <p:attrNameLst>
                                          <p:attrName>style.visibility</p:attrName>
                                        </p:attrNameLst>
                                      </p:cBhvr>
                                      <p:to>
                                        <p:strVal val="visible"/>
                                      </p:to>
                                    </p:set>
                                    <p:anim calcmode="lin" valueType="num">
                                      <p:cBhvr>
                                        <p:cTn id="102" dur="2000" fill="hold"/>
                                        <p:tgtEl>
                                          <p:spTgt spid="15366">
                                            <p:txEl>
                                              <p:pRg st="9" end="9"/>
                                            </p:txEl>
                                          </p:spTgt>
                                        </p:tgtEl>
                                        <p:attrNameLst>
                                          <p:attrName>ppt_w</p:attrName>
                                        </p:attrNameLst>
                                      </p:cBhvr>
                                      <p:tavLst>
                                        <p:tav tm="0">
                                          <p:val>
                                            <p:fltVal val="0"/>
                                          </p:val>
                                        </p:tav>
                                        <p:tav tm="100000">
                                          <p:val>
                                            <p:strVal val="#ppt_w"/>
                                          </p:val>
                                        </p:tav>
                                      </p:tavLst>
                                    </p:anim>
                                    <p:anim calcmode="lin" valueType="num">
                                      <p:cBhvr>
                                        <p:cTn id="103" dur="2000" fill="hold"/>
                                        <p:tgtEl>
                                          <p:spTgt spid="15366">
                                            <p:txEl>
                                              <p:pRg st="9" end="9"/>
                                            </p:txEl>
                                          </p:spTgt>
                                        </p:tgtEl>
                                        <p:attrNameLst>
                                          <p:attrName>ppt_h</p:attrName>
                                        </p:attrNameLst>
                                      </p:cBhvr>
                                      <p:tavLst>
                                        <p:tav tm="0">
                                          <p:val>
                                            <p:fltVal val="0"/>
                                          </p:val>
                                        </p:tav>
                                        <p:tav tm="100000">
                                          <p:val>
                                            <p:strVal val="#ppt_h"/>
                                          </p:val>
                                        </p:tav>
                                      </p:tavLst>
                                    </p:anim>
                                    <p:animEffect transition="in" filter="fade">
                                      <p:cBhvr>
                                        <p:cTn id="104" dur="2000"/>
                                        <p:tgtEl>
                                          <p:spTgt spid="153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p:bldP spid="1536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93334CD-7B19-435A-B25D-0128B79A48E2}"/>
              </a:ext>
            </a:extLst>
          </p:cNvPr>
          <p:cNvSpPr>
            <a:spLocks noGrp="1" noChangeArrowheads="1"/>
          </p:cNvSpPr>
          <p:nvPr>
            <p:ph type="title"/>
          </p:nvPr>
        </p:nvSpPr>
        <p:spPr/>
        <p:txBody>
          <a:bodyPr/>
          <a:lstStyle/>
          <a:p>
            <a:r>
              <a:rPr lang="en-US" altLang="en-US"/>
              <a:t>How to be Diligent</a:t>
            </a:r>
          </a:p>
        </p:txBody>
      </p:sp>
      <p:sp>
        <p:nvSpPr>
          <p:cNvPr id="17411" name="Rectangle 3">
            <a:extLst>
              <a:ext uri="{FF2B5EF4-FFF2-40B4-BE49-F238E27FC236}">
                <a16:creationId xmlns:a16="http://schemas.microsoft.com/office/drawing/2014/main" id="{83234E91-A33B-4D06-962B-C5DBDDC5A5EA}"/>
              </a:ext>
            </a:extLst>
          </p:cNvPr>
          <p:cNvSpPr>
            <a:spLocks noGrp="1" noChangeArrowheads="1"/>
          </p:cNvSpPr>
          <p:nvPr>
            <p:ph type="body" idx="1"/>
          </p:nvPr>
        </p:nvSpPr>
        <p:spPr>
          <a:xfrm>
            <a:off x="228600" y="838200"/>
            <a:ext cx="8229600" cy="5105400"/>
          </a:xfrm>
        </p:spPr>
        <p:txBody>
          <a:bodyPr/>
          <a:lstStyle/>
          <a:p>
            <a:pPr>
              <a:lnSpc>
                <a:spcPct val="90000"/>
              </a:lnSpc>
            </a:pPr>
            <a:r>
              <a:rPr lang="en-US" altLang="en-US" sz="2200" dirty="0"/>
              <a:t>In short, one must stop laziness and get off the path of least resistance.  </a:t>
            </a:r>
          </a:p>
          <a:p>
            <a:pPr>
              <a:lnSpc>
                <a:spcPct val="90000"/>
              </a:lnSpc>
            </a:pPr>
            <a:r>
              <a:rPr lang="en-US" altLang="en-US" sz="2200" dirty="0"/>
              <a:t>One must make a decision to accomplish their vision and goals for that which is pure and right (excellence).  </a:t>
            </a:r>
          </a:p>
          <a:p>
            <a:pPr>
              <a:lnSpc>
                <a:spcPct val="90000"/>
              </a:lnSpc>
            </a:pPr>
            <a:r>
              <a:rPr lang="en-US" altLang="en-US" sz="2200" dirty="0"/>
              <a:t>The roots of laziness is self-centeredness, pride, and foolishness (ignorance and irresponsibility).  </a:t>
            </a:r>
          </a:p>
          <a:p>
            <a:pPr>
              <a:lnSpc>
                <a:spcPct val="90000"/>
              </a:lnSpc>
            </a:pPr>
            <a:r>
              <a:rPr lang="en-US" altLang="en-US" sz="2200" dirty="0"/>
              <a:t>Unfortunately, society is more and more driven by these attitudes and sense of entitlement.  </a:t>
            </a:r>
          </a:p>
          <a:p>
            <a:pPr>
              <a:lnSpc>
                <a:spcPct val="90000"/>
              </a:lnSpc>
            </a:pPr>
            <a:r>
              <a:rPr lang="en-US" altLang="en-US" sz="2200" u="sng" dirty="0"/>
              <a:t>Proverbs 21:2-5</a:t>
            </a:r>
            <a:r>
              <a:rPr lang="en-US" altLang="en-US" sz="2200" dirty="0"/>
              <a:t> warns: Every way of a man </a:t>
            </a:r>
            <a:r>
              <a:rPr lang="en-US" altLang="en-US" sz="2200" i="1" dirty="0"/>
              <a:t>is</a:t>
            </a:r>
            <a:r>
              <a:rPr lang="en-US" altLang="en-US" sz="2200" dirty="0"/>
              <a:t> right in his own eyes, But the Lord weighs the hearts. 3To do righteousness and justice </a:t>
            </a:r>
            <a:r>
              <a:rPr lang="en-US" altLang="en-US" sz="2200" i="1" dirty="0"/>
              <a:t>Is</a:t>
            </a:r>
            <a:r>
              <a:rPr lang="en-US" altLang="en-US" sz="2200" dirty="0"/>
              <a:t> more acceptable to the Lord than sacrifice. 4A haughty look, a proud heart, </a:t>
            </a:r>
            <a:r>
              <a:rPr lang="en-US" altLang="en-US" sz="2200" i="1" dirty="0"/>
              <a:t>And</a:t>
            </a:r>
            <a:r>
              <a:rPr lang="en-US" altLang="en-US" sz="2200" dirty="0"/>
              <a:t> the plowing of the wicked </a:t>
            </a:r>
            <a:r>
              <a:rPr lang="en-US" altLang="en-US" sz="2200" i="1" dirty="0"/>
              <a:t>are</a:t>
            </a:r>
            <a:r>
              <a:rPr lang="en-US" altLang="en-US" sz="2200" dirty="0"/>
              <a:t> sin. 5The plans of the diligent </a:t>
            </a:r>
            <a:r>
              <a:rPr lang="en-US" altLang="en-US" sz="2200" i="1" dirty="0"/>
              <a:t>lead</a:t>
            </a:r>
            <a:r>
              <a:rPr lang="en-US" altLang="en-US" sz="2200" dirty="0"/>
              <a:t> surely to plenty, But </a:t>
            </a:r>
            <a:r>
              <a:rPr lang="en-US" altLang="en-US" sz="2200" i="1" dirty="0"/>
              <a:t>those</a:t>
            </a:r>
            <a:r>
              <a:rPr lang="en-US" altLang="en-US" sz="2200" dirty="0"/>
              <a:t> </a:t>
            </a:r>
            <a:r>
              <a:rPr lang="en-US" altLang="en-US" sz="2200" i="1" dirty="0"/>
              <a:t>of</a:t>
            </a:r>
            <a:r>
              <a:rPr lang="en-US" altLang="en-US" sz="2200" dirty="0"/>
              <a:t> everyone </a:t>
            </a:r>
            <a:r>
              <a:rPr lang="en-US" altLang="en-US" sz="2200" i="1" dirty="0"/>
              <a:t>who</a:t>
            </a:r>
            <a:r>
              <a:rPr lang="en-US" altLang="en-US" sz="2200" dirty="0"/>
              <a:t> </a:t>
            </a:r>
            <a:r>
              <a:rPr lang="en-US" altLang="en-US" sz="2200" i="1" dirty="0"/>
              <a:t>is</a:t>
            </a:r>
            <a:r>
              <a:rPr lang="en-US" altLang="en-US" sz="2200" dirty="0"/>
              <a:t> hasty, surely to poverty.”  </a:t>
            </a:r>
          </a:p>
        </p:txBody>
      </p:sp>
      <p:grpSp>
        <p:nvGrpSpPr>
          <p:cNvPr id="17415" name="Group 7">
            <a:extLst>
              <a:ext uri="{FF2B5EF4-FFF2-40B4-BE49-F238E27FC236}">
                <a16:creationId xmlns:a16="http://schemas.microsoft.com/office/drawing/2014/main" id="{FD428320-0407-4B61-A1F2-56A363FCC15C}"/>
              </a:ext>
            </a:extLst>
          </p:cNvPr>
          <p:cNvGrpSpPr>
            <a:grpSpLocks/>
          </p:cNvGrpSpPr>
          <p:nvPr/>
        </p:nvGrpSpPr>
        <p:grpSpPr bwMode="auto">
          <a:xfrm>
            <a:off x="7086600" y="4800600"/>
            <a:ext cx="2209800" cy="2209800"/>
            <a:chOff x="4464" y="3024"/>
            <a:chExt cx="1392" cy="1392"/>
          </a:xfrm>
        </p:grpSpPr>
        <p:pic>
          <p:nvPicPr>
            <p:cNvPr id="17412" name="Picture 4">
              <a:extLst>
                <a:ext uri="{FF2B5EF4-FFF2-40B4-BE49-F238E27FC236}">
                  <a16:creationId xmlns:a16="http://schemas.microsoft.com/office/drawing/2014/main" id="{82ECB689-B9E7-4DFB-B506-4B59B9BCD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 y="3168"/>
              <a:ext cx="1152" cy="1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3" name="Line 5">
              <a:extLst>
                <a:ext uri="{FF2B5EF4-FFF2-40B4-BE49-F238E27FC236}">
                  <a16:creationId xmlns:a16="http://schemas.microsoft.com/office/drawing/2014/main" id="{BBE055FE-CC56-4AA7-93AE-E9A4FF64EA12}"/>
                </a:ext>
              </a:extLst>
            </p:cNvPr>
            <p:cNvSpPr>
              <a:spLocks noChangeShapeType="1"/>
            </p:cNvSpPr>
            <p:nvPr/>
          </p:nvSpPr>
          <p:spPr bwMode="auto">
            <a:xfrm flipH="1">
              <a:off x="4464" y="3024"/>
              <a:ext cx="1296" cy="129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4" name="Line 6">
              <a:extLst>
                <a:ext uri="{FF2B5EF4-FFF2-40B4-BE49-F238E27FC236}">
                  <a16:creationId xmlns:a16="http://schemas.microsoft.com/office/drawing/2014/main" id="{7666A945-90E0-42AB-8F49-E45A47B45773}"/>
                </a:ext>
              </a:extLst>
            </p:cNvPr>
            <p:cNvSpPr>
              <a:spLocks noChangeShapeType="1"/>
            </p:cNvSpPr>
            <p:nvPr/>
          </p:nvSpPr>
          <p:spPr bwMode="auto">
            <a:xfrm>
              <a:off x="4656" y="3216"/>
              <a:ext cx="1200" cy="1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4" presetClass="entr" presetSubtype="0" fill="hold" grpId="0"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from="(-#ppt_w/2)" to="(#ppt_x)" calcmode="lin" valueType="num">
                                      <p:cBhvr>
                                        <p:cTn id="7" dur="1200" fill="hold">
                                          <p:stCondLst>
                                            <p:cond delay="0"/>
                                          </p:stCondLst>
                                        </p:cTn>
                                        <p:tgtEl>
                                          <p:spTgt spid="17411">
                                            <p:txEl>
                                              <p:pRg st="0" end="0"/>
                                            </p:txEl>
                                          </p:spTgt>
                                        </p:tgtEl>
                                        <p:attrNameLst>
                                          <p:attrName>ppt_x</p:attrName>
                                        </p:attrNameLst>
                                      </p:cBhvr>
                                    </p:anim>
                                    <p:anim from="0" to="-1.0" calcmode="lin" valueType="num">
                                      <p:cBhvr>
                                        <p:cTn id="8" dur="400" decel="50000" autoRev="1" fill="hold">
                                          <p:stCondLst>
                                            <p:cond delay="1200"/>
                                          </p:stCondLst>
                                        </p:cTn>
                                        <p:tgtEl>
                                          <p:spTgt spid="17411">
                                            <p:txEl>
                                              <p:pRg st="0" end="0"/>
                                            </p:txEl>
                                          </p:spTgt>
                                        </p:tgtEl>
                                        <p:attrNameLst>
                                          <p:attrName>xshear</p:attrName>
                                        </p:attrNameLst>
                                      </p:cBhvr>
                                    </p:anim>
                                    <p:animScale>
                                      <p:cBhvr>
                                        <p:cTn id="9" dur="400" decel="100000" autoRev="1" fill="hold">
                                          <p:stCondLst>
                                            <p:cond delay="1200"/>
                                          </p:stCondLst>
                                        </p:cTn>
                                        <p:tgtEl>
                                          <p:spTgt spid="17411">
                                            <p:txEl>
                                              <p:pRg st="0" end="0"/>
                                            </p:txEl>
                                          </p:spTgt>
                                        </p:tgtEl>
                                      </p:cBhvr>
                                      <p:from x="100000" y="100000"/>
                                      <p:to x="80000" y="100000"/>
                                    </p:animScale>
                                    <p:anim by="(#ppt_h/3+#ppt_w*0.1)" calcmode="lin" valueType="num">
                                      <p:cBhvr additive="sum">
                                        <p:cTn id="10" dur="400" decel="100000" autoRev="1" fill="hold">
                                          <p:stCondLst>
                                            <p:cond delay="1200"/>
                                          </p:stCondLst>
                                        </p:cTn>
                                        <p:tgtEl>
                                          <p:spTgt spid="17411">
                                            <p:txEl>
                                              <p:pRg st="0" end="0"/>
                                            </p:txEl>
                                          </p:spTgt>
                                        </p:tgtEl>
                                        <p:attrNameLst>
                                          <p:attrName>ppt_x</p:attrName>
                                        </p:attrNameLst>
                                      </p:cBhvr>
                                    </p:anim>
                                  </p:childTnLst>
                                </p:cTn>
                              </p:par>
                            </p:childTnLst>
                          </p:cTn>
                        </p:par>
                        <p:par>
                          <p:cTn id="11" fill="hold" nodeType="afterGroup">
                            <p:stCondLst>
                              <p:cond delay="2000"/>
                            </p:stCondLst>
                            <p:childTnLst>
                              <p:par>
                                <p:cTn id="12" presetID="34" presetClass="entr" presetSubtype="0" fill="hold" grpId="0" nodeType="afterEffect">
                                  <p:stCondLst>
                                    <p:cond delay="0"/>
                                  </p:stCondLst>
                                  <p:childTnLst>
                                    <p:set>
                                      <p:cBhvr>
                                        <p:cTn id="13" dur="1" fill="hold">
                                          <p:stCondLst>
                                            <p:cond delay="0"/>
                                          </p:stCondLst>
                                        </p:cTn>
                                        <p:tgtEl>
                                          <p:spTgt spid="17411">
                                            <p:txEl>
                                              <p:pRg st="1" end="1"/>
                                            </p:txEl>
                                          </p:spTgt>
                                        </p:tgtEl>
                                        <p:attrNameLst>
                                          <p:attrName>style.visibility</p:attrName>
                                        </p:attrNameLst>
                                      </p:cBhvr>
                                      <p:to>
                                        <p:strVal val="visible"/>
                                      </p:to>
                                    </p:set>
                                    <p:anim from="(-#ppt_w/2)" to="(#ppt_x)" calcmode="lin" valueType="num">
                                      <p:cBhvr>
                                        <p:cTn id="14" dur="1200" fill="hold">
                                          <p:stCondLst>
                                            <p:cond delay="0"/>
                                          </p:stCondLst>
                                        </p:cTn>
                                        <p:tgtEl>
                                          <p:spTgt spid="17411">
                                            <p:txEl>
                                              <p:pRg st="1" end="1"/>
                                            </p:txEl>
                                          </p:spTgt>
                                        </p:tgtEl>
                                        <p:attrNameLst>
                                          <p:attrName>ppt_x</p:attrName>
                                        </p:attrNameLst>
                                      </p:cBhvr>
                                    </p:anim>
                                    <p:anim from="0" to="-1.0" calcmode="lin" valueType="num">
                                      <p:cBhvr>
                                        <p:cTn id="15" dur="400" decel="50000" autoRev="1" fill="hold">
                                          <p:stCondLst>
                                            <p:cond delay="1200"/>
                                          </p:stCondLst>
                                        </p:cTn>
                                        <p:tgtEl>
                                          <p:spTgt spid="17411">
                                            <p:txEl>
                                              <p:pRg st="1" end="1"/>
                                            </p:txEl>
                                          </p:spTgt>
                                        </p:tgtEl>
                                        <p:attrNameLst>
                                          <p:attrName>xshear</p:attrName>
                                        </p:attrNameLst>
                                      </p:cBhvr>
                                    </p:anim>
                                    <p:animScale>
                                      <p:cBhvr>
                                        <p:cTn id="16" dur="400" decel="100000" autoRev="1" fill="hold">
                                          <p:stCondLst>
                                            <p:cond delay="1200"/>
                                          </p:stCondLst>
                                        </p:cTn>
                                        <p:tgtEl>
                                          <p:spTgt spid="17411">
                                            <p:txEl>
                                              <p:pRg st="1" end="1"/>
                                            </p:txEl>
                                          </p:spTgt>
                                        </p:tgtEl>
                                      </p:cBhvr>
                                      <p:from x="100000" y="100000"/>
                                      <p:to x="80000" y="100000"/>
                                    </p:animScale>
                                    <p:anim by="(#ppt_h/3+#ppt_w*0.1)" calcmode="lin" valueType="num">
                                      <p:cBhvr additive="sum">
                                        <p:cTn id="17" dur="400" decel="100000" autoRev="1" fill="hold">
                                          <p:stCondLst>
                                            <p:cond delay="1200"/>
                                          </p:stCondLst>
                                        </p:cTn>
                                        <p:tgtEl>
                                          <p:spTgt spid="17411">
                                            <p:txEl>
                                              <p:pRg st="1" end="1"/>
                                            </p:txEl>
                                          </p:spTgt>
                                        </p:tgtEl>
                                        <p:attrNameLst>
                                          <p:attrName>ppt_x</p:attrName>
                                        </p:attrNameLst>
                                      </p:cBhvr>
                                    </p:anim>
                                  </p:childTnLst>
                                </p:cTn>
                              </p:par>
                            </p:childTnLst>
                          </p:cTn>
                        </p:par>
                        <p:par>
                          <p:cTn id="18" fill="hold" nodeType="afterGroup">
                            <p:stCondLst>
                              <p:cond delay="4000"/>
                            </p:stCondLst>
                            <p:childTnLst>
                              <p:par>
                                <p:cTn id="19" presetID="34" presetClass="entr" presetSubtype="0" fill="hold" grpId="0" nodeType="afterEffect">
                                  <p:stCondLst>
                                    <p:cond delay="0"/>
                                  </p:stCondLst>
                                  <p:childTnLst>
                                    <p:set>
                                      <p:cBhvr>
                                        <p:cTn id="20" dur="1" fill="hold">
                                          <p:stCondLst>
                                            <p:cond delay="0"/>
                                          </p:stCondLst>
                                        </p:cTn>
                                        <p:tgtEl>
                                          <p:spTgt spid="17411">
                                            <p:txEl>
                                              <p:pRg st="2" end="2"/>
                                            </p:txEl>
                                          </p:spTgt>
                                        </p:tgtEl>
                                        <p:attrNameLst>
                                          <p:attrName>style.visibility</p:attrName>
                                        </p:attrNameLst>
                                      </p:cBhvr>
                                      <p:to>
                                        <p:strVal val="visible"/>
                                      </p:to>
                                    </p:set>
                                    <p:anim from="(-#ppt_w/2)" to="(#ppt_x)" calcmode="lin" valueType="num">
                                      <p:cBhvr>
                                        <p:cTn id="21" dur="1200" fill="hold">
                                          <p:stCondLst>
                                            <p:cond delay="0"/>
                                          </p:stCondLst>
                                        </p:cTn>
                                        <p:tgtEl>
                                          <p:spTgt spid="17411">
                                            <p:txEl>
                                              <p:pRg st="2" end="2"/>
                                            </p:txEl>
                                          </p:spTgt>
                                        </p:tgtEl>
                                        <p:attrNameLst>
                                          <p:attrName>ppt_x</p:attrName>
                                        </p:attrNameLst>
                                      </p:cBhvr>
                                    </p:anim>
                                    <p:anim from="0" to="-1.0" calcmode="lin" valueType="num">
                                      <p:cBhvr>
                                        <p:cTn id="22" dur="400" decel="50000" autoRev="1" fill="hold">
                                          <p:stCondLst>
                                            <p:cond delay="1200"/>
                                          </p:stCondLst>
                                        </p:cTn>
                                        <p:tgtEl>
                                          <p:spTgt spid="17411">
                                            <p:txEl>
                                              <p:pRg st="2" end="2"/>
                                            </p:txEl>
                                          </p:spTgt>
                                        </p:tgtEl>
                                        <p:attrNameLst>
                                          <p:attrName>xshear</p:attrName>
                                        </p:attrNameLst>
                                      </p:cBhvr>
                                    </p:anim>
                                    <p:animScale>
                                      <p:cBhvr>
                                        <p:cTn id="23" dur="400" decel="100000" autoRev="1" fill="hold">
                                          <p:stCondLst>
                                            <p:cond delay="1200"/>
                                          </p:stCondLst>
                                        </p:cTn>
                                        <p:tgtEl>
                                          <p:spTgt spid="17411">
                                            <p:txEl>
                                              <p:pRg st="2" end="2"/>
                                            </p:txEl>
                                          </p:spTgt>
                                        </p:tgtEl>
                                      </p:cBhvr>
                                      <p:from x="100000" y="100000"/>
                                      <p:to x="80000" y="100000"/>
                                    </p:animScale>
                                    <p:anim by="(#ppt_h/3+#ppt_w*0.1)" calcmode="lin" valueType="num">
                                      <p:cBhvr additive="sum">
                                        <p:cTn id="24" dur="400" decel="100000" autoRev="1" fill="hold">
                                          <p:stCondLst>
                                            <p:cond delay="1200"/>
                                          </p:stCondLst>
                                        </p:cTn>
                                        <p:tgtEl>
                                          <p:spTgt spid="17411">
                                            <p:txEl>
                                              <p:pRg st="2" end="2"/>
                                            </p:txEl>
                                          </p:spTgt>
                                        </p:tgtEl>
                                        <p:attrNameLst>
                                          <p:attrName>ppt_x</p:attrName>
                                        </p:attrNameLst>
                                      </p:cBhvr>
                                    </p:anim>
                                  </p:childTnLst>
                                </p:cTn>
                              </p:par>
                            </p:childTnLst>
                          </p:cTn>
                        </p:par>
                        <p:par>
                          <p:cTn id="25" fill="hold" nodeType="afterGroup">
                            <p:stCondLst>
                              <p:cond delay="6000"/>
                            </p:stCondLst>
                            <p:childTnLst>
                              <p:par>
                                <p:cTn id="26" presetID="34" presetClass="entr" presetSubtype="0" fill="hold" grpId="0" nodeType="afterEffect">
                                  <p:stCondLst>
                                    <p:cond delay="0"/>
                                  </p:stCondLst>
                                  <p:childTnLst>
                                    <p:set>
                                      <p:cBhvr>
                                        <p:cTn id="27" dur="1" fill="hold">
                                          <p:stCondLst>
                                            <p:cond delay="0"/>
                                          </p:stCondLst>
                                        </p:cTn>
                                        <p:tgtEl>
                                          <p:spTgt spid="17411">
                                            <p:txEl>
                                              <p:pRg st="3" end="3"/>
                                            </p:txEl>
                                          </p:spTgt>
                                        </p:tgtEl>
                                        <p:attrNameLst>
                                          <p:attrName>style.visibility</p:attrName>
                                        </p:attrNameLst>
                                      </p:cBhvr>
                                      <p:to>
                                        <p:strVal val="visible"/>
                                      </p:to>
                                    </p:set>
                                    <p:anim from="(-#ppt_w/2)" to="(#ppt_x)" calcmode="lin" valueType="num">
                                      <p:cBhvr>
                                        <p:cTn id="28" dur="1200" fill="hold">
                                          <p:stCondLst>
                                            <p:cond delay="0"/>
                                          </p:stCondLst>
                                        </p:cTn>
                                        <p:tgtEl>
                                          <p:spTgt spid="17411">
                                            <p:txEl>
                                              <p:pRg st="3" end="3"/>
                                            </p:txEl>
                                          </p:spTgt>
                                        </p:tgtEl>
                                        <p:attrNameLst>
                                          <p:attrName>ppt_x</p:attrName>
                                        </p:attrNameLst>
                                      </p:cBhvr>
                                    </p:anim>
                                    <p:anim from="0" to="-1.0" calcmode="lin" valueType="num">
                                      <p:cBhvr>
                                        <p:cTn id="29" dur="400" decel="50000" autoRev="1" fill="hold">
                                          <p:stCondLst>
                                            <p:cond delay="1200"/>
                                          </p:stCondLst>
                                        </p:cTn>
                                        <p:tgtEl>
                                          <p:spTgt spid="17411">
                                            <p:txEl>
                                              <p:pRg st="3" end="3"/>
                                            </p:txEl>
                                          </p:spTgt>
                                        </p:tgtEl>
                                        <p:attrNameLst>
                                          <p:attrName>xshear</p:attrName>
                                        </p:attrNameLst>
                                      </p:cBhvr>
                                    </p:anim>
                                    <p:animScale>
                                      <p:cBhvr>
                                        <p:cTn id="30" dur="400" decel="100000" autoRev="1" fill="hold">
                                          <p:stCondLst>
                                            <p:cond delay="1200"/>
                                          </p:stCondLst>
                                        </p:cTn>
                                        <p:tgtEl>
                                          <p:spTgt spid="17411">
                                            <p:txEl>
                                              <p:pRg st="3" end="3"/>
                                            </p:txEl>
                                          </p:spTgt>
                                        </p:tgtEl>
                                      </p:cBhvr>
                                      <p:from x="100000" y="100000"/>
                                      <p:to x="80000" y="100000"/>
                                    </p:animScale>
                                    <p:anim by="(#ppt_h/3+#ppt_w*0.1)" calcmode="lin" valueType="num">
                                      <p:cBhvr additive="sum">
                                        <p:cTn id="31" dur="400" decel="100000" autoRev="1" fill="hold">
                                          <p:stCondLst>
                                            <p:cond delay="1200"/>
                                          </p:stCondLst>
                                        </p:cTn>
                                        <p:tgtEl>
                                          <p:spTgt spid="17411">
                                            <p:txEl>
                                              <p:pRg st="3" end="3"/>
                                            </p:txEl>
                                          </p:spTgt>
                                        </p:tgtEl>
                                        <p:attrNameLst>
                                          <p:attrName>ppt_x</p:attrName>
                                        </p:attrNameLst>
                                      </p:cBhvr>
                                    </p:anim>
                                  </p:childTnLst>
                                </p:cTn>
                              </p:par>
                            </p:childTnLst>
                          </p:cTn>
                        </p:par>
                        <p:par>
                          <p:cTn id="32" fill="hold" nodeType="afterGroup">
                            <p:stCondLst>
                              <p:cond delay="8000"/>
                            </p:stCondLst>
                            <p:childTnLst>
                              <p:par>
                                <p:cTn id="33" presetID="34" presetClass="entr" presetSubtype="0" fill="hold" grpId="0" nodeType="afterEffect">
                                  <p:stCondLst>
                                    <p:cond delay="0"/>
                                  </p:stCondLst>
                                  <p:childTnLst>
                                    <p:set>
                                      <p:cBhvr>
                                        <p:cTn id="34" dur="1" fill="hold">
                                          <p:stCondLst>
                                            <p:cond delay="0"/>
                                          </p:stCondLst>
                                        </p:cTn>
                                        <p:tgtEl>
                                          <p:spTgt spid="17411">
                                            <p:txEl>
                                              <p:pRg st="4" end="4"/>
                                            </p:txEl>
                                          </p:spTgt>
                                        </p:tgtEl>
                                        <p:attrNameLst>
                                          <p:attrName>style.visibility</p:attrName>
                                        </p:attrNameLst>
                                      </p:cBhvr>
                                      <p:to>
                                        <p:strVal val="visible"/>
                                      </p:to>
                                    </p:set>
                                    <p:anim from="(-#ppt_w/2)" to="(#ppt_x)" calcmode="lin" valueType="num">
                                      <p:cBhvr>
                                        <p:cTn id="35" dur="1200" fill="hold">
                                          <p:stCondLst>
                                            <p:cond delay="0"/>
                                          </p:stCondLst>
                                        </p:cTn>
                                        <p:tgtEl>
                                          <p:spTgt spid="17411">
                                            <p:txEl>
                                              <p:pRg st="4" end="4"/>
                                            </p:txEl>
                                          </p:spTgt>
                                        </p:tgtEl>
                                        <p:attrNameLst>
                                          <p:attrName>ppt_x</p:attrName>
                                        </p:attrNameLst>
                                      </p:cBhvr>
                                    </p:anim>
                                    <p:anim from="0" to="-1.0" calcmode="lin" valueType="num">
                                      <p:cBhvr>
                                        <p:cTn id="36" dur="400" decel="50000" autoRev="1" fill="hold">
                                          <p:stCondLst>
                                            <p:cond delay="1200"/>
                                          </p:stCondLst>
                                        </p:cTn>
                                        <p:tgtEl>
                                          <p:spTgt spid="17411">
                                            <p:txEl>
                                              <p:pRg st="4" end="4"/>
                                            </p:txEl>
                                          </p:spTgt>
                                        </p:tgtEl>
                                        <p:attrNameLst>
                                          <p:attrName>xshear</p:attrName>
                                        </p:attrNameLst>
                                      </p:cBhvr>
                                    </p:anim>
                                    <p:animScale>
                                      <p:cBhvr>
                                        <p:cTn id="37" dur="400" decel="100000" autoRev="1" fill="hold">
                                          <p:stCondLst>
                                            <p:cond delay="1200"/>
                                          </p:stCondLst>
                                        </p:cTn>
                                        <p:tgtEl>
                                          <p:spTgt spid="17411">
                                            <p:txEl>
                                              <p:pRg st="4" end="4"/>
                                            </p:txEl>
                                          </p:spTgt>
                                        </p:tgtEl>
                                      </p:cBhvr>
                                      <p:from x="100000" y="100000"/>
                                      <p:to x="80000" y="100000"/>
                                    </p:animScale>
                                    <p:anim by="(#ppt_h/3+#ppt_w*0.1)" calcmode="lin" valueType="num">
                                      <p:cBhvr additive="sum">
                                        <p:cTn id="38" dur="400" decel="100000" autoRev="1" fill="hold">
                                          <p:stCondLst>
                                            <p:cond delay="1200"/>
                                          </p:stCondLst>
                                        </p:cTn>
                                        <p:tgtEl>
                                          <p:spTgt spid="17411">
                                            <p:txEl>
                                              <p:pRg st="4" end="4"/>
                                            </p:txEl>
                                          </p:spTgt>
                                        </p:tgtEl>
                                        <p:attrNameLst>
                                          <p:attrName>ppt_x</p:attrName>
                                        </p:attrNameLst>
                                      </p:cBhvr>
                                    </p:anim>
                                  </p:childTnLst>
                                </p:cTn>
                              </p:par>
                            </p:childTnLst>
                          </p:cTn>
                        </p:par>
                        <p:par>
                          <p:cTn id="39" fill="hold" nodeType="afterGroup">
                            <p:stCondLst>
                              <p:cond delay="10000"/>
                            </p:stCondLst>
                            <p:childTnLst>
                              <p:par>
                                <p:cTn id="40" presetID="2" presetClass="entr" presetSubtype="4" fill="hold" nodeType="afterEffect">
                                  <p:stCondLst>
                                    <p:cond delay="0"/>
                                  </p:stCondLst>
                                  <p:childTnLst>
                                    <p:set>
                                      <p:cBhvr>
                                        <p:cTn id="41" dur="1" fill="hold">
                                          <p:stCondLst>
                                            <p:cond delay="0"/>
                                          </p:stCondLst>
                                        </p:cTn>
                                        <p:tgtEl>
                                          <p:spTgt spid="17415"/>
                                        </p:tgtEl>
                                        <p:attrNameLst>
                                          <p:attrName>style.visibility</p:attrName>
                                        </p:attrNameLst>
                                      </p:cBhvr>
                                      <p:to>
                                        <p:strVal val="visible"/>
                                      </p:to>
                                    </p:set>
                                    <p:anim calcmode="lin" valueType="num">
                                      <p:cBhvr additive="base">
                                        <p:cTn id="42" dur="500" fill="hold"/>
                                        <p:tgtEl>
                                          <p:spTgt spid="17415"/>
                                        </p:tgtEl>
                                        <p:attrNameLst>
                                          <p:attrName>ppt_x</p:attrName>
                                        </p:attrNameLst>
                                      </p:cBhvr>
                                      <p:tavLst>
                                        <p:tav tm="0">
                                          <p:val>
                                            <p:strVal val="#ppt_x"/>
                                          </p:val>
                                        </p:tav>
                                        <p:tav tm="100000">
                                          <p:val>
                                            <p:strVal val="#ppt_x"/>
                                          </p:val>
                                        </p:tav>
                                      </p:tavLst>
                                    </p:anim>
                                    <p:anim calcmode="lin" valueType="num">
                                      <p:cBhvr additive="base">
                                        <p:cTn id="43" dur="500" fill="hold"/>
                                        <p:tgtEl>
                                          <p:spTgt spid="174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D538D4E-2669-46B3-8D0F-2404D9E1554B}"/>
              </a:ext>
            </a:extLst>
          </p:cNvPr>
          <p:cNvSpPr>
            <a:spLocks noGrp="1" noChangeArrowheads="1"/>
          </p:cNvSpPr>
          <p:nvPr>
            <p:ph type="title"/>
          </p:nvPr>
        </p:nvSpPr>
        <p:spPr/>
        <p:txBody>
          <a:bodyPr/>
          <a:lstStyle/>
          <a:p>
            <a:r>
              <a:rPr lang="en-US" altLang="en-US"/>
              <a:t>How to be Diligent</a:t>
            </a:r>
          </a:p>
        </p:txBody>
      </p:sp>
      <p:sp>
        <p:nvSpPr>
          <p:cNvPr id="18435" name="Rectangle 3">
            <a:extLst>
              <a:ext uri="{FF2B5EF4-FFF2-40B4-BE49-F238E27FC236}">
                <a16:creationId xmlns:a16="http://schemas.microsoft.com/office/drawing/2014/main" id="{32B174C5-0217-407D-A614-DCD302921584}"/>
              </a:ext>
            </a:extLst>
          </p:cNvPr>
          <p:cNvSpPr>
            <a:spLocks noGrp="1" noChangeArrowheads="1"/>
          </p:cNvSpPr>
          <p:nvPr>
            <p:ph type="body" idx="1"/>
          </p:nvPr>
        </p:nvSpPr>
        <p:spPr>
          <a:xfrm>
            <a:off x="0" y="990600"/>
            <a:ext cx="8229600" cy="5105400"/>
          </a:xfrm>
        </p:spPr>
        <p:txBody>
          <a:bodyPr/>
          <a:lstStyle/>
          <a:p>
            <a:pPr>
              <a:lnSpc>
                <a:spcPct val="80000"/>
              </a:lnSpc>
            </a:pPr>
            <a:r>
              <a:rPr lang="en-US" altLang="en-US" sz="2700"/>
              <a:t>Further Proverbs 26:16 (repeat) explains, “The lazy </a:t>
            </a:r>
            <a:r>
              <a:rPr lang="en-US" altLang="en-US" sz="2700" i="1"/>
              <a:t>man</a:t>
            </a:r>
            <a:r>
              <a:rPr lang="en-US" altLang="en-US" sz="2700"/>
              <a:t> </a:t>
            </a:r>
            <a:r>
              <a:rPr lang="en-US" altLang="en-US" sz="2700" i="1"/>
              <a:t>is</a:t>
            </a:r>
            <a:r>
              <a:rPr lang="en-US" altLang="en-US" sz="2700"/>
              <a:t> wiser in his own eyes Than seven men who can answer sensibly.”  </a:t>
            </a:r>
          </a:p>
          <a:p>
            <a:pPr>
              <a:lnSpc>
                <a:spcPct val="80000"/>
              </a:lnSpc>
            </a:pPr>
            <a:r>
              <a:rPr lang="en-US" altLang="en-US" sz="2700"/>
              <a:t>Lastly, understand that laziness increases on itself and is a barrier to success.  (See Proverbs 24:30-31, 20:21, 15:19).  </a:t>
            </a:r>
          </a:p>
          <a:p>
            <a:pPr>
              <a:lnSpc>
                <a:spcPct val="80000"/>
              </a:lnSpc>
            </a:pPr>
            <a:r>
              <a:rPr lang="en-US" altLang="en-US" sz="2700"/>
              <a:t>This requires one to wakeup to the reality of action and to stop procrastinating (Proverbs 6:9-11).  </a:t>
            </a:r>
          </a:p>
          <a:p>
            <a:pPr>
              <a:lnSpc>
                <a:spcPct val="80000"/>
              </a:lnSpc>
            </a:pPr>
            <a:r>
              <a:rPr lang="en-US" altLang="en-US" sz="2700"/>
              <a:t>The diligent must define their vision and goals.  </a:t>
            </a:r>
          </a:p>
          <a:p>
            <a:pPr>
              <a:lnSpc>
                <a:spcPct val="80000"/>
              </a:lnSpc>
            </a:pPr>
            <a:r>
              <a:rPr lang="en-US" altLang="en-US" sz="2700"/>
              <a:t>Goals must be big (inspiring), attainable,           timed, and translated into daily action.  </a:t>
            </a:r>
          </a:p>
          <a:p>
            <a:pPr>
              <a:lnSpc>
                <a:spcPct val="80000"/>
              </a:lnSpc>
            </a:pPr>
            <a:r>
              <a:rPr lang="en-US" altLang="en-US" sz="2700"/>
              <a:t>As one makes their goals, they must seek               wise counsel and build on God’s wisdom.</a:t>
            </a:r>
          </a:p>
        </p:txBody>
      </p:sp>
      <p:pic>
        <p:nvPicPr>
          <p:cNvPr id="18436" name="Picture 4">
            <a:extLst>
              <a:ext uri="{FF2B5EF4-FFF2-40B4-BE49-F238E27FC236}">
                <a16:creationId xmlns:a16="http://schemas.microsoft.com/office/drawing/2014/main" id="{2AA4F053-7259-45F2-9132-B6FEAD615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614"/>
          <a:stretch>
            <a:fillRect/>
          </a:stretch>
        </p:blipFill>
        <p:spPr bwMode="auto">
          <a:xfrm>
            <a:off x="7161219" y="4191000"/>
            <a:ext cx="1982787"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p:cTn id="7" dur="2000" fill="hold"/>
                                        <p:tgtEl>
                                          <p:spTgt spid="18435">
                                            <p:txEl>
                                              <p:pRg st="0" end="0"/>
                                            </p:txEl>
                                          </p:spTgt>
                                        </p:tgtEl>
                                        <p:attrNameLst>
                                          <p:attrName>ppt_w</p:attrName>
                                        </p:attrNameLst>
                                      </p:cBhvr>
                                      <p:tavLst>
                                        <p:tav tm="0">
                                          <p:val>
                                            <p:strVal val="#ppt_w*0.05"/>
                                          </p:val>
                                        </p:tav>
                                        <p:tav tm="100000">
                                          <p:val>
                                            <p:strVal val="#ppt_w"/>
                                          </p:val>
                                        </p:tav>
                                      </p:tavLst>
                                    </p:anim>
                                    <p:anim calcmode="lin" valueType="num">
                                      <p:cBhvr>
                                        <p:cTn id="8" dur="2000" fill="hold"/>
                                        <p:tgtEl>
                                          <p:spTgt spid="18435">
                                            <p:txEl>
                                              <p:pRg st="0" end="0"/>
                                            </p:txEl>
                                          </p:spTgt>
                                        </p:tgtEl>
                                        <p:attrNameLst>
                                          <p:attrName>ppt_h</p:attrName>
                                        </p:attrNameLst>
                                      </p:cBhvr>
                                      <p:tavLst>
                                        <p:tav tm="0">
                                          <p:val>
                                            <p:strVal val="#ppt_h"/>
                                          </p:val>
                                        </p:tav>
                                        <p:tav tm="100000">
                                          <p:val>
                                            <p:strVal val="#ppt_h"/>
                                          </p:val>
                                        </p:tav>
                                      </p:tavLst>
                                    </p:anim>
                                    <p:anim calcmode="lin" valueType="num">
                                      <p:cBhvr>
                                        <p:cTn id="9" dur="2000" fill="hold"/>
                                        <p:tgtEl>
                                          <p:spTgt spid="18435">
                                            <p:txEl>
                                              <p:pRg st="0" end="0"/>
                                            </p:txEl>
                                          </p:spTgt>
                                        </p:tgtEl>
                                        <p:attrNameLst>
                                          <p:attrName>ppt_x</p:attrName>
                                        </p:attrNameLst>
                                      </p:cBhvr>
                                      <p:tavLst>
                                        <p:tav tm="0">
                                          <p:val>
                                            <p:strVal val="#ppt_x-.2"/>
                                          </p:val>
                                        </p:tav>
                                        <p:tav tm="100000">
                                          <p:val>
                                            <p:strVal val="#ppt_x"/>
                                          </p:val>
                                        </p:tav>
                                      </p:tavLst>
                                    </p:anim>
                                    <p:anim calcmode="lin" valueType="num">
                                      <p:cBhvr>
                                        <p:cTn id="10" dur="2000" fill="hold"/>
                                        <p:tgtEl>
                                          <p:spTgt spid="18435">
                                            <p:txEl>
                                              <p:pRg st="0" end="0"/>
                                            </p:txEl>
                                          </p:spTgt>
                                        </p:tgtEl>
                                        <p:attrNameLst>
                                          <p:attrName>ppt_y</p:attrName>
                                        </p:attrNameLst>
                                      </p:cBhvr>
                                      <p:tavLst>
                                        <p:tav tm="0">
                                          <p:val>
                                            <p:strVal val="#ppt_y"/>
                                          </p:val>
                                        </p:tav>
                                        <p:tav tm="100000">
                                          <p:val>
                                            <p:strVal val="#ppt_y"/>
                                          </p:val>
                                        </p:tav>
                                      </p:tavLst>
                                    </p:anim>
                                    <p:animEffect transition="in" filter="fade">
                                      <p:cBhvr>
                                        <p:cTn id="11" dur="2000"/>
                                        <p:tgtEl>
                                          <p:spTgt spid="18435">
                                            <p:txEl>
                                              <p:pRg st="0" end="0"/>
                                            </p:txEl>
                                          </p:spTgt>
                                        </p:tgtEl>
                                      </p:cBhvr>
                                    </p:animEffect>
                                  </p:childTnLst>
                                </p:cTn>
                              </p:par>
                            </p:childTnLst>
                          </p:cTn>
                        </p:par>
                        <p:par>
                          <p:cTn id="12" fill="hold" nodeType="afterGroup">
                            <p:stCondLst>
                              <p:cond delay="2000"/>
                            </p:stCondLst>
                            <p:childTnLst>
                              <p:par>
                                <p:cTn id="13" presetID="54" presetClass="entr" presetSubtype="0" accel="100000" fill="hold" grpId="0" nodeType="afterEffect">
                                  <p:stCondLst>
                                    <p:cond delay="0"/>
                                  </p:stCondLst>
                                  <p:childTnLst>
                                    <p:set>
                                      <p:cBhvr>
                                        <p:cTn id="14" dur="1" fill="hold">
                                          <p:stCondLst>
                                            <p:cond delay="0"/>
                                          </p:stCondLst>
                                        </p:cTn>
                                        <p:tgtEl>
                                          <p:spTgt spid="18435">
                                            <p:txEl>
                                              <p:pRg st="1" end="1"/>
                                            </p:txEl>
                                          </p:spTgt>
                                        </p:tgtEl>
                                        <p:attrNameLst>
                                          <p:attrName>style.visibility</p:attrName>
                                        </p:attrNameLst>
                                      </p:cBhvr>
                                      <p:to>
                                        <p:strVal val="visible"/>
                                      </p:to>
                                    </p:set>
                                    <p:anim calcmode="lin" valueType="num">
                                      <p:cBhvr>
                                        <p:cTn id="15" dur="2000" fill="hold"/>
                                        <p:tgtEl>
                                          <p:spTgt spid="18435">
                                            <p:txEl>
                                              <p:pRg st="1" end="1"/>
                                            </p:txEl>
                                          </p:spTgt>
                                        </p:tgtEl>
                                        <p:attrNameLst>
                                          <p:attrName>ppt_w</p:attrName>
                                        </p:attrNameLst>
                                      </p:cBhvr>
                                      <p:tavLst>
                                        <p:tav tm="0">
                                          <p:val>
                                            <p:strVal val="#ppt_w*0.05"/>
                                          </p:val>
                                        </p:tav>
                                        <p:tav tm="100000">
                                          <p:val>
                                            <p:strVal val="#ppt_w"/>
                                          </p:val>
                                        </p:tav>
                                      </p:tavLst>
                                    </p:anim>
                                    <p:anim calcmode="lin" valueType="num">
                                      <p:cBhvr>
                                        <p:cTn id="16" dur="2000" fill="hold"/>
                                        <p:tgtEl>
                                          <p:spTgt spid="18435">
                                            <p:txEl>
                                              <p:pRg st="1" end="1"/>
                                            </p:txEl>
                                          </p:spTgt>
                                        </p:tgtEl>
                                        <p:attrNameLst>
                                          <p:attrName>ppt_h</p:attrName>
                                        </p:attrNameLst>
                                      </p:cBhvr>
                                      <p:tavLst>
                                        <p:tav tm="0">
                                          <p:val>
                                            <p:strVal val="#ppt_h"/>
                                          </p:val>
                                        </p:tav>
                                        <p:tav tm="100000">
                                          <p:val>
                                            <p:strVal val="#ppt_h"/>
                                          </p:val>
                                        </p:tav>
                                      </p:tavLst>
                                    </p:anim>
                                    <p:anim calcmode="lin" valueType="num">
                                      <p:cBhvr>
                                        <p:cTn id="17" dur="2000" fill="hold"/>
                                        <p:tgtEl>
                                          <p:spTgt spid="18435">
                                            <p:txEl>
                                              <p:pRg st="1" end="1"/>
                                            </p:txEl>
                                          </p:spTgt>
                                        </p:tgtEl>
                                        <p:attrNameLst>
                                          <p:attrName>ppt_x</p:attrName>
                                        </p:attrNameLst>
                                      </p:cBhvr>
                                      <p:tavLst>
                                        <p:tav tm="0">
                                          <p:val>
                                            <p:strVal val="#ppt_x-.2"/>
                                          </p:val>
                                        </p:tav>
                                        <p:tav tm="100000">
                                          <p:val>
                                            <p:strVal val="#ppt_x"/>
                                          </p:val>
                                        </p:tav>
                                      </p:tavLst>
                                    </p:anim>
                                    <p:anim calcmode="lin" valueType="num">
                                      <p:cBhvr>
                                        <p:cTn id="18" dur="2000" fill="hold"/>
                                        <p:tgtEl>
                                          <p:spTgt spid="18435">
                                            <p:txEl>
                                              <p:pRg st="1" end="1"/>
                                            </p:txEl>
                                          </p:spTgt>
                                        </p:tgtEl>
                                        <p:attrNameLst>
                                          <p:attrName>ppt_y</p:attrName>
                                        </p:attrNameLst>
                                      </p:cBhvr>
                                      <p:tavLst>
                                        <p:tav tm="0">
                                          <p:val>
                                            <p:strVal val="#ppt_y"/>
                                          </p:val>
                                        </p:tav>
                                        <p:tav tm="100000">
                                          <p:val>
                                            <p:strVal val="#ppt_y"/>
                                          </p:val>
                                        </p:tav>
                                      </p:tavLst>
                                    </p:anim>
                                    <p:animEffect transition="in" filter="fade">
                                      <p:cBhvr>
                                        <p:cTn id="19" dur="2000"/>
                                        <p:tgtEl>
                                          <p:spTgt spid="18435">
                                            <p:txEl>
                                              <p:pRg st="1" end="1"/>
                                            </p:txEl>
                                          </p:spTgt>
                                        </p:tgtEl>
                                      </p:cBhvr>
                                    </p:animEffect>
                                  </p:childTnLst>
                                </p:cTn>
                              </p:par>
                            </p:childTnLst>
                          </p:cTn>
                        </p:par>
                        <p:par>
                          <p:cTn id="20" fill="hold" nodeType="afterGroup">
                            <p:stCondLst>
                              <p:cond delay="4000"/>
                            </p:stCondLst>
                            <p:childTnLst>
                              <p:par>
                                <p:cTn id="21" presetID="54" presetClass="entr" presetSubtype="0" accel="100000" fill="hold" grpId="0" nodeType="afterEffect">
                                  <p:stCondLst>
                                    <p:cond delay="0"/>
                                  </p:stCondLst>
                                  <p:childTnLst>
                                    <p:set>
                                      <p:cBhvr>
                                        <p:cTn id="22" dur="1" fill="hold">
                                          <p:stCondLst>
                                            <p:cond delay="0"/>
                                          </p:stCondLst>
                                        </p:cTn>
                                        <p:tgtEl>
                                          <p:spTgt spid="18435">
                                            <p:txEl>
                                              <p:pRg st="2" end="2"/>
                                            </p:txEl>
                                          </p:spTgt>
                                        </p:tgtEl>
                                        <p:attrNameLst>
                                          <p:attrName>style.visibility</p:attrName>
                                        </p:attrNameLst>
                                      </p:cBhvr>
                                      <p:to>
                                        <p:strVal val="visible"/>
                                      </p:to>
                                    </p:set>
                                    <p:anim calcmode="lin" valueType="num">
                                      <p:cBhvr>
                                        <p:cTn id="23" dur="2000" fill="hold"/>
                                        <p:tgtEl>
                                          <p:spTgt spid="18435">
                                            <p:txEl>
                                              <p:pRg st="2" end="2"/>
                                            </p:txEl>
                                          </p:spTgt>
                                        </p:tgtEl>
                                        <p:attrNameLst>
                                          <p:attrName>ppt_w</p:attrName>
                                        </p:attrNameLst>
                                      </p:cBhvr>
                                      <p:tavLst>
                                        <p:tav tm="0">
                                          <p:val>
                                            <p:strVal val="#ppt_w*0.05"/>
                                          </p:val>
                                        </p:tav>
                                        <p:tav tm="100000">
                                          <p:val>
                                            <p:strVal val="#ppt_w"/>
                                          </p:val>
                                        </p:tav>
                                      </p:tavLst>
                                    </p:anim>
                                    <p:anim calcmode="lin" valueType="num">
                                      <p:cBhvr>
                                        <p:cTn id="24" dur="2000" fill="hold"/>
                                        <p:tgtEl>
                                          <p:spTgt spid="18435">
                                            <p:txEl>
                                              <p:pRg st="2" end="2"/>
                                            </p:txEl>
                                          </p:spTgt>
                                        </p:tgtEl>
                                        <p:attrNameLst>
                                          <p:attrName>ppt_h</p:attrName>
                                        </p:attrNameLst>
                                      </p:cBhvr>
                                      <p:tavLst>
                                        <p:tav tm="0">
                                          <p:val>
                                            <p:strVal val="#ppt_h"/>
                                          </p:val>
                                        </p:tav>
                                        <p:tav tm="100000">
                                          <p:val>
                                            <p:strVal val="#ppt_h"/>
                                          </p:val>
                                        </p:tav>
                                      </p:tavLst>
                                    </p:anim>
                                    <p:anim calcmode="lin" valueType="num">
                                      <p:cBhvr>
                                        <p:cTn id="25" dur="2000" fill="hold"/>
                                        <p:tgtEl>
                                          <p:spTgt spid="18435">
                                            <p:txEl>
                                              <p:pRg st="2" end="2"/>
                                            </p:txEl>
                                          </p:spTgt>
                                        </p:tgtEl>
                                        <p:attrNameLst>
                                          <p:attrName>ppt_x</p:attrName>
                                        </p:attrNameLst>
                                      </p:cBhvr>
                                      <p:tavLst>
                                        <p:tav tm="0">
                                          <p:val>
                                            <p:strVal val="#ppt_x-.2"/>
                                          </p:val>
                                        </p:tav>
                                        <p:tav tm="100000">
                                          <p:val>
                                            <p:strVal val="#ppt_x"/>
                                          </p:val>
                                        </p:tav>
                                      </p:tavLst>
                                    </p:anim>
                                    <p:anim calcmode="lin" valueType="num">
                                      <p:cBhvr>
                                        <p:cTn id="26" dur="2000" fill="hold"/>
                                        <p:tgtEl>
                                          <p:spTgt spid="18435">
                                            <p:txEl>
                                              <p:pRg st="2" end="2"/>
                                            </p:txEl>
                                          </p:spTgt>
                                        </p:tgtEl>
                                        <p:attrNameLst>
                                          <p:attrName>ppt_y</p:attrName>
                                        </p:attrNameLst>
                                      </p:cBhvr>
                                      <p:tavLst>
                                        <p:tav tm="0">
                                          <p:val>
                                            <p:strVal val="#ppt_y"/>
                                          </p:val>
                                        </p:tav>
                                        <p:tav tm="100000">
                                          <p:val>
                                            <p:strVal val="#ppt_y"/>
                                          </p:val>
                                        </p:tav>
                                      </p:tavLst>
                                    </p:anim>
                                    <p:animEffect transition="in" filter="fade">
                                      <p:cBhvr>
                                        <p:cTn id="27" dur="2000"/>
                                        <p:tgtEl>
                                          <p:spTgt spid="18435">
                                            <p:txEl>
                                              <p:pRg st="2" end="2"/>
                                            </p:txEl>
                                          </p:spTgt>
                                        </p:tgtEl>
                                      </p:cBhvr>
                                    </p:animEffect>
                                  </p:childTnLst>
                                </p:cTn>
                              </p:par>
                            </p:childTnLst>
                          </p:cTn>
                        </p:par>
                        <p:par>
                          <p:cTn id="28" fill="hold" nodeType="afterGroup">
                            <p:stCondLst>
                              <p:cond delay="6000"/>
                            </p:stCondLst>
                            <p:childTnLst>
                              <p:par>
                                <p:cTn id="29" presetID="54" presetClass="entr" presetSubtype="0" accel="100000" fill="hold" grpId="0" nodeType="afterEffect">
                                  <p:stCondLst>
                                    <p:cond delay="0"/>
                                  </p:stCondLst>
                                  <p:childTnLst>
                                    <p:set>
                                      <p:cBhvr>
                                        <p:cTn id="30" dur="1" fill="hold">
                                          <p:stCondLst>
                                            <p:cond delay="0"/>
                                          </p:stCondLst>
                                        </p:cTn>
                                        <p:tgtEl>
                                          <p:spTgt spid="18435">
                                            <p:txEl>
                                              <p:pRg st="3" end="3"/>
                                            </p:txEl>
                                          </p:spTgt>
                                        </p:tgtEl>
                                        <p:attrNameLst>
                                          <p:attrName>style.visibility</p:attrName>
                                        </p:attrNameLst>
                                      </p:cBhvr>
                                      <p:to>
                                        <p:strVal val="visible"/>
                                      </p:to>
                                    </p:set>
                                    <p:anim calcmode="lin" valueType="num">
                                      <p:cBhvr>
                                        <p:cTn id="31" dur="2000" fill="hold"/>
                                        <p:tgtEl>
                                          <p:spTgt spid="18435">
                                            <p:txEl>
                                              <p:pRg st="3" end="3"/>
                                            </p:txEl>
                                          </p:spTgt>
                                        </p:tgtEl>
                                        <p:attrNameLst>
                                          <p:attrName>ppt_w</p:attrName>
                                        </p:attrNameLst>
                                      </p:cBhvr>
                                      <p:tavLst>
                                        <p:tav tm="0">
                                          <p:val>
                                            <p:strVal val="#ppt_w*0.05"/>
                                          </p:val>
                                        </p:tav>
                                        <p:tav tm="100000">
                                          <p:val>
                                            <p:strVal val="#ppt_w"/>
                                          </p:val>
                                        </p:tav>
                                      </p:tavLst>
                                    </p:anim>
                                    <p:anim calcmode="lin" valueType="num">
                                      <p:cBhvr>
                                        <p:cTn id="32" dur="2000" fill="hold"/>
                                        <p:tgtEl>
                                          <p:spTgt spid="18435">
                                            <p:txEl>
                                              <p:pRg st="3" end="3"/>
                                            </p:txEl>
                                          </p:spTgt>
                                        </p:tgtEl>
                                        <p:attrNameLst>
                                          <p:attrName>ppt_h</p:attrName>
                                        </p:attrNameLst>
                                      </p:cBhvr>
                                      <p:tavLst>
                                        <p:tav tm="0">
                                          <p:val>
                                            <p:strVal val="#ppt_h"/>
                                          </p:val>
                                        </p:tav>
                                        <p:tav tm="100000">
                                          <p:val>
                                            <p:strVal val="#ppt_h"/>
                                          </p:val>
                                        </p:tav>
                                      </p:tavLst>
                                    </p:anim>
                                    <p:anim calcmode="lin" valueType="num">
                                      <p:cBhvr>
                                        <p:cTn id="33" dur="2000" fill="hold"/>
                                        <p:tgtEl>
                                          <p:spTgt spid="18435">
                                            <p:txEl>
                                              <p:pRg st="3" end="3"/>
                                            </p:txEl>
                                          </p:spTgt>
                                        </p:tgtEl>
                                        <p:attrNameLst>
                                          <p:attrName>ppt_x</p:attrName>
                                        </p:attrNameLst>
                                      </p:cBhvr>
                                      <p:tavLst>
                                        <p:tav tm="0">
                                          <p:val>
                                            <p:strVal val="#ppt_x-.2"/>
                                          </p:val>
                                        </p:tav>
                                        <p:tav tm="100000">
                                          <p:val>
                                            <p:strVal val="#ppt_x"/>
                                          </p:val>
                                        </p:tav>
                                      </p:tavLst>
                                    </p:anim>
                                    <p:anim calcmode="lin" valueType="num">
                                      <p:cBhvr>
                                        <p:cTn id="34" dur="2000" fill="hold"/>
                                        <p:tgtEl>
                                          <p:spTgt spid="18435">
                                            <p:txEl>
                                              <p:pRg st="3" end="3"/>
                                            </p:txEl>
                                          </p:spTgt>
                                        </p:tgtEl>
                                        <p:attrNameLst>
                                          <p:attrName>ppt_y</p:attrName>
                                        </p:attrNameLst>
                                      </p:cBhvr>
                                      <p:tavLst>
                                        <p:tav tm="0">
                                          <p:val>
                                            <p:strVal val="#ppt_y"/>
                                          </p:val>
                                        </p:tav>
                                        <p:tav tm="100000">
                                          <p:val>
                                            <p:strVal val="#ppt_y"/>
                                          </p:val>
                                        </p:tav>
                                      </p:tavLst>
                                    </p:anim>
                                    <p:animEffect transition="in" filter="fade">
                                      <p:cBhvr>
                                        <p:cTn id="35" dur="2000"/>
                                        <p:tgtEl>
                                          <p:spTgt spid="18435">
                                            <p:txEl>
                                              <p:pRg st="3" end="3"/>
                                            </p:txEl>
                                          </p:spTgt>
                                        </p:tgtEl>
                                      </p:cBhvr>
                                    </p:animEffect>
                                  </p:childTnLst>
                                </p:cTn>
                              </p:par>
                            </p:childTnLst>
                          </p:cTn>
                        </p:par>
                        <p:par>
                          <p:cTn id="36" fill="hold" nodeType="afterGroup">
                            <p:stCondLst>
                              <p:cond delay="8000"/>
                            </p:stCondLst>
                            <p:childTnLst>
                              <p:par>
                                <p:cTn id="37" presetID="54" presetClass="entr" presetSubtype="0" accel="100000" fill="hold" grpId="0" nodeType="afterEffect">
                                  <p:stCondLst>
                                    <p:cond delay="0"/>
                                  </p:stCondLst>
                                  <p:childTnLst>
                                    <p:set>
                                      <p:cBhvr>
                                        <p:cTn id="38" dur="1" fill="hold">
                                          <p:stCondLst>
                                            <p:cond delay="0"/>
                                          </p:stCondLst>
                                        </p:cTn>
                                        <p:tgtEl>
                                          <p:spTgt spid="18435">
                                            <p:txEl>
                                              <p:pRg st="4" end="4"/>
                                            </p:txEl>
                                          </p:spTgt>
                                        </p:tgtEl>
                                        <p:attrNameLst>
                                          <p:attrName>style.visibility</p:attrName>
                                        </p:attrNameLst>
                                      </p:cBhvr>
                                      <p:to>
                                        <p:strVal val="visible"/>
                                      </p:to>
                                    </p:set>
                                    <p:anim calcmode="lin" valueType="num">
                                      <p:cBhvr>
                                        <p:cTn id="39" dur="2000" fill="hold"/>
                                        <p:tgtEl>
                                          <p:spTgt spid="18435">
                                            <p:txEl>
                                              <p:pRg st="4" end="4"/>
                                            </p:txEl>
                                          </p:spTgt>
                                        </p:tgtEl>
                                        <p:attrNameLst>
                                          <p:attrName>ppt_w</p:attrName>
                                        </p:attrNameLst>
                                      </p:cBhvr>
                                      <p:tavLst>
                                        <p:tav tm="0">
                                          <p:val>
                                            <p:strVal val="#ppt_w*0.05"/>
                                          </p:val>
                                        </p:tav>
                                        <p:tav tm="100000">
                                          <p:val>
                                            <p:strVal val="#ppt_w"/>
                                          </p:val>
                                        </p:tav>
                                      </p:tavLst>
                                    </p:anim>
                                    <p:anim calcmode="lin" valueType="num">
                                      <p:cBhvr>
                                        <p:cTn id="40" dur="2000" fill="hold"/>
                                        <p:tgtEl>
                                          <p:spTgt spid="18435">
                                            <p:txEl>
                                              <p:pRg st="4" end="4"/>
                                            </p:txEl>
                                          </p:spTgt>
                                        </p:tgtEl>
                                        <p:attrNameLst>
                                          <p:attrName>ppt_h</p:attrName>
                                        </p:attrNameLst>
                                      </p:cBhvr>
                                      <p:tavLst>
                                        <p:tav tm="0">
                                          <p:val>
                                            <p:strVal val="#ppt_h"/>
                                          </p:val>
                                        </p:tav>
                                        <p:tav tm="100000">
                                          <p:val>
                                            <p:strVal val="#ppt_h"/>
                                          </p:val>
                                        </p:tav>
                                      </p:tavLst>
                                    </p:anim>
                                    <p:anim calcmode="lin" valueType="num">
                                      <p:cBhvr>
                                        <p:cTn id="41" dur="2000" fill="hold"/>
                                        <p:tgtEl>
                                          <p:spTgt spid="18435">
                                            <p:txEl>
                                              <p:pRg st="4" end="4"/>
                                            </p:txEl>
                                          </p:spTgt>
                                        </p:tgtEl>
                                        <p:attrNameLst>
                                          <p:attrName>ppt_x</p:attrName>
                                        </p:attrNameLst>
                                      </p:cBhvr>
                                      <p:tavLst>
                                        <p:tav tm="0">
                                          <p:val>
                                            <p:strVal val="#ppt_x-.2"/>
                                          </p:val>
                                        </p:tav>
                                        <p:tav tm="100000">
                                          <p:val>
                                            <p:strVal val="#ppt_x"/>
                                          </p:val>
                                        </p:tav>
                                      </p:tavLst>
                                    </p:anim>
                                    <p:anim calcmode="lin" valueType="num">
                                      <p:cBhvr>
                                        <p:cTn id="42" dur="2000" fill="hold"/>
                                        <p:tgtEl>
                                          <p:spTgt spid="18435">
                                            <p:txEl>
                                              <p:pRg st="4" end="4"/>
                                            </p:txEl>
                                          </p:spTgt>
                                        </p:tgtEl>
                                        <p:attrNameLst>
                                          <p:attrName>ppt_y</p:attrName>
                                        </p:attrNameLst>
                                      </p:cBhvr>
                                      <p:tavLst>
                                        <p:tav tm="0">
                                          <p:val>
                                            <p:strVal val="#ppt_y"/>
                                          </p:val>
                                        </p:tav>
                                        <p:tav tm="100000">
                                          <p:val>
                                            <p:strVal val="#ppt_y"/>
                                          </p:val>
                                        </p:tav>
                                      </p:tavLst>
                                    </p:anim>
                                    <p:animEffect transition="in" filter="fade">
                                      <p:cBhvr>
                                        <p:cTn id="43" dur="2000"/>
                                        <p:tgtEl>
                                          <p:spTgt spid="18435">
                                            <p:txEl>
                                              <p:pRg st="4" end="4"/>
                                            </p:txEl>
                                          </p:spTgt>
                                        </p:tgtEl>
                                      </p:cBhvr>
                                    </p:animEffect>
                                  </p:childTnLst>
                                </p:cTn>
                              </p:par>
                            </p:childTnLst>
                          </p:cTn>
                        </p:par>
                        <p:par>
                          <p:cTn id="44" fill="hold" nodeType="afterGroup">
                            <p:stCondLst>
                              <p:cond delay="10000"/>
                            </p:stCondLst>
                            <p:childTnLst>
                              <p:par>
                                <p:cTn id="45" presetID="54" presetClass="entr" presetSubtype="0" accel="100000" fill="hold" grpId="0" nodeType="afterEffect">
                                  <p:stCondLst>
                                    <p:cond delay="0"/>
                                  </p:stCondLst>
                                  <p:childTnLst>
                                    <p:set>
                                      <p:cBhvr>
                                        <p:cTn id="46" dur="1" fill="hold">
                                          <p:stCondLst>
                                            <p:cond delay="0"/>
                                          </p:stCondLst>
                                        </p:cTn>
                                        <p:tgtEl>
                                          <p:spTgt spid="18435">
                                            <p:txEl>
                                              <p:pRg st="5" end="5"/>
                                            </p:txEl>
                                          </p:spTgt>
                                        </p:tgtEl>
                                        <p:attrNameLst>
                                          <p:attrName>style.visibility</p:attrName>
                                        </p:attrNameLst>
                                      </p:cBhvr>
                                      <p:to>
                                        <p:strVal val="visible"/>
                                      </p:to>
                                    </p:set>
                                    <p:anim calcmode="lin" valueType="num">
                                      <p:cBhvr>
                                        <p:cTn id="47" dur="2000" fill="hold"/>
                                        <p:tgtEl>
                                          <p:spTgt spid="18435">
                                            <p:txEl>
                                              <p:pRg st="5" end="5"/>
                                            </p:txEl>
                                          </p:spTgt>
                                        </p:tgtEl>
                                        <p:attrNameLst>
                                          <p:attrName>ppt_w</p:attrName>
                                        </p:attrNameLst>
                                      </p:cBhvr>
                                      <p:tavLst>
                                        <p:tav tm="0">
                                          <p:val>
                                            <p:strVal val="#ppt_w*0.05"/>
                                          </p:val>
                                        </p:tav>
                                        <p:tav tm="100000">
                                          <p:val>
                                            <p:strVal val="#ppt_w"/>
                                          </p:val>
                                        </p:tav>
                                      </p:tavLst>
                                    </p:anim>
                                    <p:anim calcmode="lin" valueType="num">
                                      <p:cBhvr>
                                        <p:cTn id="48" dur="2000" fill="hold"/>
                                        <p:tgtEl>
                                          <p:spTgt spid="18435">
                                            <p:txEl>
                                              <p:pRg st="5" end="5"/>
                                            </p:txEl>
                                          </p:spTgt>
                                        </p:tgtEl>
                                        <p:attrNameLst>
                                          <p:attrName>ppt_h</p:attrName>
                                        </p:attrNameLst>
                                      </p:cBhvr>
                                      <p:tavLst>
                                        <p:tav tm="0">
                                          <p:val>
                                            <p:strVal val="#ppt_h"/>
                                          </p:val>
                                        </p:tav>
                                        <p:tav tm="100000">
                                          <p:val>
                                            <p:strVal val="#ppt_h"/>
                                          </p:val>
                                        </p:tav>
                                      </p:tavLst>
                                    </p:anim>
                                    <p:anim calcmode="lin" valueType="num">
                                      <p:cBhvr>
                                        <p:cTn id="49" dur="2000" fill="hold"/>
                                        <p:tgtEl>
                                          <p:spTgt spid="18435">
                                            <p:txEl>
                                              <p:pRg st="5" end="5"/>
                                            </p:txEl>
                                          </p:spTgt>
                                        </p:tgtEl>
                                        <p:attrNameLst>
                                          <p:attrName>ppt_x</p:attrName>
                                        </p:attrNameLst>
                                      </p:cBhvr>
                                      <p:tavLst>
                                        <p:tav tm="0">
                                          <p:val>
                                            <p:strVal val="#ppt_x-.2"/>
                                          </p:val>
                                        </p:tav>
                                        <p:tav tm="100000">
                                          <p:val>
                                            <p:strVal val="#ppt_x"/>
                                          </p:val>
                                        </p:tav>
                                      </p:tavLst>
                                    </p:anim>
                                    <p:anim calcmode="lin" valueType="num">
                                      <p:cBhvr>
                                        <p:cTn id="50" dur="2000" fill="hold"/>
                                        <p:tgtEl>
                                          <p:spTgt spid="18435">
                                            <p:txEl>
                                              <p:pRg st="5" end="5"/>
                                            </p:txEl>
                                          </p:spTgt>
                                        </p:tgtEl>
                                        <p:attrNameLst>
                                          <p:attrName>ppt_y</p:attrName>
                                        </p:attrNameLst>
                                      </p:cBhvr>
                                      <p:tavLst>
                                        <p:tav tm="0">
                                          <p:val>
                                            <p:strVal val="#ppt_y"/>
                                          </p:val>
                                        </p:tav>
                                        <p:tav tm="100000">
                                          <p:val>
                                            <p:strVal val="#ppt_y"/>
                                          </p:val>
                                        </p:tav>
                                      </p:tavLst>
                                    </p:anim>
                                    <p:animEffect transition="in" filter="fade">
                                      <p:cBhvr>
                                        <p:cTn id="51" dur="2000"/>
                                        <p:tgtEl>
                                          <p:spTgt spid="18435">
                                            <p:txEl>
                                              <p:pRg st="5" end="5"/>
                                            </p:txEl>
                                          </p:spTgt>
                                        </p:tgtEl>
                                      </p:cBhvr>
                                    </p:animEffect>
                                  </p:childTnLst>
                                </p:cTn>
                              </p:par>
                            </p:childTnLst>
                          </p:cTn>
                        </p:par>
                        <p:par>
                          <p:cTn id="52" fill="hold" nodeType="afterGroup">
                            <p:stCondLst>
                              <p:cond delay="12000"/>
                            </p:stCondLst>
                            <p:childTnLst>
                              <p:par>
                                <p:cTn id="53" presetID="2" presetClass="entr" presetSubtype="2" fill="hold" nodeType="afterEffect">
                                  <p:stCondLst>
                                    <p:cond delay="0"/>
                                  </p:stCondLst>
                                  <p:childTnLst>
                                    <p:set>
                                      <p:cBhvr>
                                        <p:cTn id="54" dur="1" fill="hold">
                                          <p:stCondLst>
                                            <p:cond delay="0"/>
                                          </p:stCondLst>
                                        </p:cTn>
                                        <p:tgtEl>
                                          <p:spTgt spid="18436"/>
                                        </p:tgtEl>
                                        <p:attrNameLst>
                                          <p:attrName>style.visibility</p:attrName>
                                        </p:attrNameLst>
                                      </p:cBhvr>
                                      <p:to>
                                        <p:strVal val="visible"/>
                                      </p:to>
                                    </p:set>
                                    <p:anim calcmode="lin" valueType="num">
                                      <p:cBhvr additive="base">
                                        <p:cTn id="55" dur="500" fill="hold"/>
                                        <p:tgtEl>
                                          <p:spTgt spid="18436"/>
                                        </p:tgtEl>
                                        <p:attrNameLst>
                                          <p:attrName>ppt_x</p:attrName>
                                        </p:attrNameLst>
                                      </p:cBhvr>
                                      <p:tavLst>
                                        <p:tav tm="0">
                                          <p:val>
                                            <p:strVal val="1+#ppt_w/2"/>
                                          </p:val>
                                        </p:tav>
                                        <p:tav tm="100000">
                                          <p:val>
                                            <p:strVal val="#ppt_x"/>
                                          </p:val>
                                        </p:tav>
                                      </p:tavLst>
                                    </p:anim>
                                    <p:anim calcmode="lin" valueType="num">
                                      <p:cBhvr additive="base">
                                        <p:cTn id="56"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3EB5403-27F5-4914-AB7C-E57765831932}"/>
              </a:ext>
            </a:extLst>
          </p:cNvPr>
          <p:cNvSpPr>
            <a:spLocks noGrp="1" noChangeArrowheads="1"/>
          </p:cNvSpPr>
          <p:nvPr>
            <p:ph type="title"/>
          </p:nvPr>
        </p:nvSpPr>
        <p:spPr>
          <a:xfrm>
            <a:off x="495300" y="152406"/>
            <a:ext cx="8420100" cy="746125"/>
          </a:xfrm>
        </p:spPr>
        <p:txBody>
          <a:bodyPr/>
          <a:lstStyle/>
          <a:p>
            <a:r>
              <a:rPr lang="en-US" altLang="en-US" sz="4000"/>
              <a:t>The Christian Life of Diligence &amp; Work</a:t>
            </a:r>
          </a:p>
        </p:txBody>
      </p:sp>
      <p:sp>
        <p:nvSpPr>
          <p:cNvPr id="19459" name="Rectangle 3">
            <a:extLst>
              <a:ext uri="{FF2B5EF4-FFF2-40B4-BE49-F238E27FC236}">
                <a16:creationId xmlns:a16="http://schemas.microsoft.com/office/drawing/2014/main" id="{0C117BE0-9173-4A61-A8B9-E669B626DB41}"/>
              </a:ext>
            </a:extLst>
          </p:cNvPr>
          <p:cNvSpPr>
            <a:spLocks noGrp="1" noChangeArrowheads="1"/>
          </p:cNvSpPr>
          <p:nvPr>
            <p:ph type="body" idx="1"/>
          </p:nvPr>
        </p:nvSpPr>
        <p:spPr/>
        <p:txBody>
          <a:bodyPr/>
          <a:lstStyle/>
          <a:p>
            <a:r>
              <a:rPr lang="en-US" altLang="en-US" sz="2700" dirty="0"/>
              <a:t>The scriptures teach that one must work to eat.  </a:t>
            </a:r>
          </a:p>
          <a:p>
            <a:r>
              <a:rPr lang="en-US" altLang="en-US" sz="2700" u="sng" dirty="0"/>
              <a:t>2 Thessalonians 3:10-12</a:t>
            </a:r>
            <a:r>
              <a:rPr lang="en-US" altLang="en-US" sz="2700" dirty="0"/>
              <a:t> explains: </a:t>
            </a:r>
            <a:r>
              <a:rPr lang="en-US" altLang="en-US" sz="2700" i="1" dirty="0"/>
              <a:t>For even when we were with you, we commanded you this: If anyone will not work, neither shall he eat. 11For we hear that there are some who walk among you in a disorderly manner, not working at all, but are busybodies. 12Now those who are                                                    such we command and exhort                                       through our Lord Jesus Christ                                                          that they work in quietness and                                                             eat their own bread.</a:t>
            </a:r>
            <a:r>
              <a:rPr lang="en-US" altLang="en-US" sz="2700" dirty="0"/>
              <a:t> </a:t>
            </a:r>
          </a:p>
        </p:txBody>
      </p:sp>
      <p:pic>
        <p:nvPicPr>
          <p:cNvPr id="19460" name="Picture 4">
            <a:extLst>
              <a:ext uri="{FF2B5EF4-FFF2-40B4-BE49-F238E27FC236}">
                <a16:creationId xmlns:a16="http://schemas.microsoft.com/office/drawing/2014/main" id="{842E685A-A24C-43E9-B874-0CA6EFA80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7561" y="3706648"/>
            <a:ext cx="2465439" cy="3134146"/>
          </a:xfrm>
          <a:prstGeom prst="rect">
            <a:avLst/>
          </a:prstGeom>
          <a:noFill/>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9" presetClass="entr" presetSubtype="0" accel="100000" fill="hold" grpId="0" nodeType="after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p:cTn id="7" dur="500" fill="hold"/>
                                        <p:tgtEl>
                                          <p:spTgt spid="19459">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9459">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9459">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9459">
                                            <p:txEl>
                                              <p:pRg st="0" end="0"/>
                                            </p:txEl>
                                          </p:spTgt>
                                        </p:tgtEl>
                                        <p:attrNameLst>
                                          <p:attrName>ppt_y</p:attrName>
                                        </p:attrNameLst>
                                      </p:cBhvr>
                                      <p:tavLst>
                                        <p:tav tm="0">
                                          <p:val>
                                            <p:strVal val="#ppt_y"/>
                                          </p:val>
                                        </p:tav>
                                        <p:tav tm="100000">
                                          <p:val>
                                            <p:strVal val="#ppt_y"/>
                                          </p:val>
                                        </p:tav>
                                      </p:tavLst>
                                    </p:anim>
                                  </p:childTnLst>
                                </p:cTn>
                              </p:par>
                            </p:childTnLst>
                          </p:cTn>
                        </p:par>
                        <p:par>
                          <p:cTn id="11" fill="hold" nodeType="afterGroup">
                            <p:stCondLst>
                              <p:cond delay="500"/>
                            </p:stCondLst>
                            <p:childTnLst>
                              <p:par>
                                <p:cTn id="12" presetID="39" presetClass="entr" presetSubtype="0" accel="100000" fill="hold" grpId="0" nodeType="afterEffect">
                                  <p:stCondLst>
                                    <p:cond delay="0"/>
                                  </p:stCondLst>
                                  <p:childTnLst>
                                    <p:set>
                                      <p:cBhvr>
                                        <p:cTn id="13" dur="1" fill="hold">
                                          <p:stCondLst>
                                            <p:cond delay="0"/>
                                          </p:stCondLst>
                                        </p:cTn>
                                        <p:tgtEl>
                                          <p:spTgt spid="19459">
                                            <p:txEl>
                                              <p:pRg st="1" end="1"/>
                                            </p:txEl>
                                          </p:spTgt>
                                        </p:tgtEl>
                                        <p:attrNameLst>
                                          <p:attrName>style.visibility</p:attrName>
                                        </p:attrNameLst>
                                      </p:cBhvr>
                                      <p:to>
                                        <p:strVal val="visible"/>
                                      </p:to>
                                    </p:set>
                                    <p:anim calcmode="lin" valueType="num">
                                      <p:cBhvr>
                                        <p:cTn id="14" dur="500" fill="hold"/>
                                        <p:tgtEl>
                                          <p:spTgt spid="19459">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19459">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19459">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19459">
                                            <p:txEl>
                                              <p:pRg st="1" end="1"/>
                                            </p:txEl>
                                          </p:spTgt>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000"/>
                            </p:stCondLst>
                            <p:childTnLst>
                              <p:par>
                                <p:cTn id="19" presetID="2" presetClass="entr" presetSubtype="4" fill="hold" nodeType="afterEffect">
                                  <p:stCondLst>
                                    <p:cond delay="0"/>
                                  </p:stCondLst>
                                  <p:childTnLst>
                                    <p:set>
                                      <p:cBhvr>
                                        <p:cTn id="20" dur="1" fill="hold">
                                          <p:stCondLst>
                                            <p:cond delay="0"/>
                                          </p:stCondLst>
                                        </p:cTn>
                                        <p:tgtEl>
                                          <p:spTgt spid="19460"/>
                                        </p:tgtEl>
                                        <p:attrNameLst>
                                          <p:attrName>style.visibility</p:attrName>
                                        </p:attrNameLst>
                                      </p:cBhvr>
                                      <p:to>
                                        <p:strVal val="visible"/>
                                      </p:to>
                                    </p:set>
                                    <p:anim calcmode="lin" valueType="num">
                                      <p:cBhvr additive="base">
                                        <p:cTn id="21" dur="500" fill="hold"/>
                                        <p:tgtEl>
                                          <p:spTgt spid="19460"/>
                                        </p:tgtEl>
                                        <p:attrNameLst>
                                          <p:attrName>ppt_x</p:attrName>
                                        </p:attrNameLst>
                                      </p:cBhvr>
                                      <p:tavLst>
                                        <p:tav tm="0">
                                          <p:val>
                                            <p:strVal val="#ppt_x"/>
                                          </p:val>
                                        </p:tav>
                                        <p:tav tm="100000">
                                          <p:val>
                                            <p:strVal val="#ppt_x"/>
                                          </p:val>
                                        </p:tav>
                                      </p:tavLst>
                                    </p:anim>
                                    <p:anim calcmode="lin" valueType="num">
                                      <p:cBhvr additive="base">
                                        <p:cTn id="22"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a:extLst>
              <a:ext uri="{FF2B5EF4-FFF2-40B4-BE49-F238E27FC236}">
                <a16:creationId xmlns:a16="http://schemas.microsoft.com/office/drawing/2014/main" id="{CBF6D671-4AF8-46C7-B5C4-0A6CF9611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006" y="990600"/>
            <a:ext cx="4648200" cy="3171825"/>
          </a:xfrm>
          <a:prstGeom prst="rect">
            <a:avLst/>
          </a:prstGeom>
          <a:noFill/>
          <a:ln>
            <a:noFill/>
          </a:ln>
          <a:effectLst>
            <a:softEdge rad="112500"/>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2" name="Rectangle 2">
            <a:extLst>
              <a:ext uri="{FF2B5EF4-FFF2-40B4-BE49-F238E27FC236}">
                <a16:creationId xmlns:a16="http://schemas.microsoft.com/office/drawing/2014/main" id="{5F9EC408-F58E-41D8-9433-80EA377A9DAC}"/>
              </a:ext>
            </a:extLst>
          </p:cNvPr>
          <p:cNvSpPr>
            <a:spLocks noGrp="1" noChangeArrowheads="1"/>
          </p:cNvSpPr>
          <p:nvPr>
            <p:ph type="title"/>
          </p:nvPr>
        </p:nvSpPr>
        <p:spPr>
          <a:xfrm>
            <a:off x="495300" y="152406"/>
            <a:ext cx="8648700" cy="746125"/>
          </a:xfrm>
        </p:spPr>
        <p:txBody>
          <a:bodyPr/>
          <a:lstStyle/>
          <a:p>
            <a:r>
              <a:rPr lang="en-US" altLang="en-US" sz="4000"/>
              <a:t>The Christian Life of Diligence &amp; Work</a:t>
            </a:r>
          </a:p>
        </p:txBody>
      </p:sp>
      <p:sp>
        <p:nvSpPr>
          <p:cNvPr id="20483" name="Rectangle 3">
            <a:extLst>
              <a:ext uri="{FF2B5EF4-FFF2-40B4-BE49-F238E27FC236}">
                <a16:creationId xmlns:a16="http://schemas.microsoft.com/office/drawing/2014/main" id="{A1E5EBDA-AC6C-428C-A873-3BD6EB550F98}"/>
              </a:ext>
            </a:extLst>
          </p:cNvPr>
          <p:cNvSpPr>
            <a:spLocks noGrp="1" noChangeArrowheads="1"/>
          </p:cNvSpPr>
          <p:nvPr>
            <p:ph type="body" idx="1"/>
          </p:nvPr>
        </p:nvSpPr>
        <p:spPr>
          <a:xfrm>
            <a:off x="533400" y="1066800"/>
            <a:ext cx="8305800" cy="5638794"/>
          </a:xfrm>
        </p:spPr>
        <p:txBody>
          <a:bodyPr/>
          <a:lstStyle/>
          <a:p>
            <a:pPr>
              <a:lnSpc>
                <a:spcPct val="80000"/>
              </a:lnSpc>
            </a:pPr>
            <a:r>
              <a:rPr lang="en-US" altLang="en-US" sz="2800" dirty="0"/>
              <a:t>There are many even more important areas that require diligence in the life of a Christian</a:t>
            </a:r>
            <a:r>
              <a:rPr lang="en-US" altLang="en-US" sz="2800" b="1" dirty="0"/>
              <a:t>.  </a:t>
            </a:r>
          </a:p>
          <a:p>
            <a:pPr>
              <a:lnSpc>
                <a:spcPct val="80000"/>
              </a:lnSpc>
            </a:pPr>
            <a:r>
              <a:rPr lang="en-US" altLang="en-US" sz="2800" b="1" dirty="0"/>
              <a:t>First, one must keep their heart with diligence.</a:t>
            </a:r>
            <a:r>
              <a:rPr lang="en-US" altLang="en-US" sz="2800" dirty="0"/>
              <a:t>  </a:t>
            </a:r>
          </a:p>
          <a:p>
            <a:pPr>
              <a:lnSpc>
                <a:spcPct val="80000"/>
              </a:lnSpc>
            </a:pPr>
            <a:r>
              <a:rPr lang="en-US" altLang="en-US" sz="2800" dirty="0"/>
              <a:t>Proverbs 4:23 teaches, “Keep your heart with all diligence, For out of it </a:t>
            </a:r>
            <a:r>
              <a:rPr lang="en-US" altLang="en-US" sz="2800" i="1" dirty="0"/>
              <a:t>spring</a:t>
            </a:r>
            <a:r>
              <a:rPr lang="en-US" altLang="en-US" sz="2800" dirty="0"/>
              <a:t> the issues of life.”  </a:t>
            </a:r>
          </a:p>
          <a:p>
            <a:pPr>
              <a:lnSpc>
                <a:spcPct val="80000"/>
              </a:lnSpc>
            </a:pPr>
            <a:r>
              <a:rPr lang="en-US" altLang="en-US" sz="2800" dirty="0"/>
              <a:t>Keeping the heart often means guarding against the input one allows into their mind, whether it be a joke, language, or entertainment.  </a:t>
            </a:r>
          </a:p>
          <a:p>
            <a:pPr>
              <a:lnSpc>
                <a:spcPct val="80000"/>
              </a:lnSpc>
            </a:pPr>
            <a:r>
              <a:rPr lang="en-US" altLang="en-US" sz="2800" b="1" dirty="0"/>
              <a:t>Second, diligence is required in disciplining and training children.  </a:t>
            </a:r>
          </a:p>
          <a:p>
            <a:pPr>
              <a:lnSpc>
                <a:spcPct val="80000"/>
              </a:lnSpc>
            </a:pPr>
            <a:r>
              <a:rPr lang="en-US" altLang="en-US" sz="2800" u="sng" dirty="0"/>
              <a:t>Proverbs 13:24</a:t>
            </a:r>
            <a:r>
              <a:rPr lang="en-US" altLang="en-US" sz="2800" dirty="0"/>
              <a:t> notes, “He who spares his rod hates his son, But he who loves him disciplines him promptly.”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to="" calcmode="lin" valueType="num">
                                      <p:cBhvr>
                                        <p:cTn id="7" dur="1" fill="hold"/>
                                        <p:tgtEl>
                                          <p:spTgt spid="20483">
                                            <p:txEl>
                                              <p:pRg st="0" end="0"/>
                                            </p:txEl>
                                          </p:spTgt>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anim to="" calcmode="lin" valueType="num">
                                      <p:cBhvr>
                                        <p:cTn id="11" dur="1" fill="hold"/>
                                        <p:tgtEl>
                                          <p:spTgt spid="20483">
                                            <p:txEl>
                                              <p:pRg st="1" end="1"/>
                                            </p:txEl>
                                          </p:spTgt>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 to="" calcmode="lin" valueType="num">
                                      <p:cBhvr>
                                        <p:cTn id="15" dur="1" fill="hold"/>
                                        <p:tgtEl>
                                          <p:spTgt spid="20483">
                                            <p:txEl>
                                              <p:pRg st="2" end="2"/>
                                            </p:txEl>
                                          </p:spTgt>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to="" calcmode="lin" valueType="num">
                                      <p:cBhvr>
                                        <p:cTn id="19" dur="1" fill="hold"/>
                                        <p:tgtEl>
                                          <p:spTgt spid="20483">
                                            <p:txEl>
                                              <p:pRg st="3" end="3"/>
                                            </p:txEl>
                                          </p:spTgt>
                                        </p:tgtEl>
                                        <p:attrNameLst>
                                          <p:attrName/>
                                        </p:attrNameLst>
                                      </p:cBhvr>
                                    </p:anim>
                                  </p:childTnLst>
                                </p:cTn>
                              </p:par>
                            </p:childTnLst>
                          </p:cTn>
                        </p:par>
                        <p:par>
                          <p:cTn id="20" fill="hold" nodeType="afterGroup">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 to="" calcmode="lin" valueType="num">
                                      <p:cBhvr>
                                        <p:cTn id="23" dur="1" fill="hold"/>
                                        <p:tgtEl>
                                          <p:spTgt spid="20483">
                                            <p:txEl>
                                              <p:pRg st="4" end="4"/>
                                            </p:txEl>
                                          </p:spTgt>
                                        </p:tgtEl>
                                        <p:attrNameLst>
                                          <p:attrName/>
                                        </p:attrNameLst>
                                      </p:cBhvr>
                                    </p:anim>
                                  </p:childTnLst>
                                </p:cTn>
                              </p:par>
                            </p:childTnLst>
                          </p:cTn>
                        </p:par>
                        <p:par>
                          <p:cTn id="24" fill="hold" nodeType="afterGroup">
                            <p:stCondLst>
                              <p:cond delay="0"/>
                            </p:stCondLst>
                            <p:childTnLst>
                              <p:par>
                                <p:cTn id="25" presetID="24" presetClass="entr" presetSubtype="0" fill="hold" grpId="0" nodeType="after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 to="" calcmode="lin" valueType="num">
                                      <p:cBhvr>
                                        <p:cTn id="27" dur="1" fill="hold"/>
                                        <p:tgtEl>
                                          <p:spTgt spid="2048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D35CF91-5070-4FEC-BD7B-6DF255420BC2}"/>
              </a:ext>
            </a:extLst>
          </p:cNvPr>
          <p:cNvSpPr>
            <a:spLocks noGrp="1" noChangeArrowheads="1"/>
          </p:cNvSpPr>
          <p:nvPr>
            <p:ph type="title"/>
          </p:nvPr>
        </p:nvSpPr>
        <p:spPr>
          <a:xfrm>
            <a:off x="495300" y="152406"/>
            <a:ext cx="8648700" cy="746125"/>
          </a:xfrm>
        </p:spPr>
        <p:txBody>
          <a:bodyPr/>
          <a:lstStyle/>
          <a:p>
            <a:r>
              <a:rPr lang="en-US" altLang="en-US" sz="4000"/>
              <a:t>The Christian Life of Diligence &amp; Work</a:t>
            </a:r>
          </a:p>
        </p:txBody>
      </p:sp>
      <p:sp>
        <p:nvSpPr>
          <p:cNvPr id="21507" name="Rectangle 3">
            <a:extLst>
              <a:ext uri="{FF2B5EF4-FFF2-40B4-BE49-F238E27FC236}">
                <a16:creationId xmlns:a16="http://schemas.microsoft.com/office/drawing/2014/main" id="{82A67508-C85B-4B54-8B9A-3B2FCB3824FA}"/>
              </a:ext>
            </a:extLst>
          </p:cNvPr>
          <p:cNvSpPr>
            <a:spLocks noGrp="1" noChangeArrowheads="1"/>
          </p:cNvSpPr>
          <p:nvPr>
            <p:ph type="body" idx="1"/>
          </p:nvPr>
        </p:nvSpPr>
        <p:spPr>
          <a:xfrm>
            <a:off x="533400" y="1066800"/>
            <a:ext cx="8229600" cy="4191000"/>
          </a:xfrm>
        </p:spPr>
        <p:txBody>
          <a:bodyPr/>
          <a:lstStyle/>
          <a:p>
            <a:pPr>
              <a:lnSpc>
                <a:spcPct val="90000"/>
              </a:lnSpc>
            </a:pPr>
            <a:r>
              <a:rPr lang="en-US" altLang="en-US" sz="2400" b="1"/>
              <a:t>Second, diligence is required in disciplining and training children. (Continued)</a:t>
            </a:r>
          </a:p>
          <a:p>
            <a:pPr>
              <a:lnSpc>
                <a:spcPct val="90000"/>
              </a:lnSpc>
            </a:pPr>
            <a:r>
              <a:rPr lang="en-US" altLang="en-US" sz="2400" u="sng"/>
              <a:t>Deuteronomy 4:9-10</a:t>
            </a:r>
            <a:r>
              <a:rPr lang="en-US" altLang="en-US" sz="2400"/>
              <a:t> teaches, “9“Only take heed to yourself, and diligently keep yourself, lest you forget the things your eyes have seen, and lest they depart from your heart all the days of your life. And teach them to your children and your grandchildren, 10“</a:t>
            </a:r>
            <a:r>
              <a:rPr lang="en-US" altLang="en-US" sz="2400" i="1"/>
              <a:t>especially</a:t>
            </a:r>
            <a:r>
              <a:rPr lang="en-US" altLang="en-US" sz="2400"/>
              <a:t> </a:t>
            </a:r>
            <a:r>
              <a:rPr lang="en-US" altLang="en-US" sz="2400" i="1"/>
              <a:t>concerning</a:t>
            </a:r>
            <a:r>
              <a:rPr lang="en-US" altLang="en-US" sz="2400"/>
              <a:t> the day you stood before the Lord your God in Horeb, when the Lord said to me, ‘Gather the people to Me, and I will let them hear My words, that they may learn to fear Me all the days they live on the earth, and </a:t>
            </a:r>
            <a:r>
              <a:rPr lang="en-US" altLang="en-US" sz="2400" i="1"/>
              <a:t>that</a:t>
            </a:r>
            <a:r>
              <a:rPr lang="en-US" altLang="en-US" sz="2400"/>
              <a:t> they may teach their children.’”</a:t>
            </a:r>
            <a:r>
              <a:rPr lang="en-US" altLang="en-US" sz="2800"/>
              <a:t> </a:t>
            </a:r>
          </a:p>
        </p:txBody>
      </p:sp>
      <p:pic>
        <p:nvPicPr>
          <p:cNvPr id="21508" name="Picture 4">
            <a:extLst>
              <a:ext uri="{FF2B5EF4-FFF2-40B4-BE49-F238E27FC236}">
                <a16:creationId xmlns:a16="http://schemas.microsoft.com/office/drawing/2014/main" id="{3BAABCFA-7731-489B-BCE5-F738CBFCE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5139630"/>
            <a:ext cx="3676650" cy="1743411"/>
          </a:xfrm>
          <a:prstGeom prst="rect">
            <a:avLst/>
          </a:prstGeom>
          <a:noFill/>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2000" fill="hold"/>
                                        <p:tgtEl>
                                          <p:spTgt spid="21507">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000"/>
                            </p:stCondLst>
                            <p:childTnLst>
                              <p:par>
                                <p:cTn id="10" presetID="2" presetClass="entr" presetSubtype="6" fill="hold" grpId="0" nodeType="after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 calcmode="lin" valueType="num">
                                      <p:cBhvr additive="base">
                                        <p:cTn id="12" dur="2000" fill="hold"/>
                                        <p:tgtEl>
                                          <p:spTgt spid="21507">
                                            <p:txEl>
                                              <p:pRg st="1" end="1"/>
                                            </p:txEl>
                                          </p:spTgt>
                                        </p:tgtEl>
                                        <p:attrNameLst>
                                          <p:attrName>ppt_x</p:attrName>
                                        </p:attrNameLst>
                                      </p:cBhvr>
                                      <p:tavLst>
                                        <p:tav tm="0">
                                          <p:val>
                                            <p:strVal val="1+#ppt_w/2"/>
                                          </p:val>
                                        </p:tav>
                                        <p:tav tm="100000">
                                          <p:val>
                                            <p:strVal val="#ppt_x"/>
                                          </p:val>
                                        </p:tav>
                                      </p:tavLst>
                                    </p:anim>
                                    <p:anim calcmode="lin" valueType="num">
                                      <p:cBhvr additive="base">
                                        <p:cTn id="13" dur="20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EF35CD6-6F15-491E-A4A2-20C33DFF6D32}"/>
              </a:ext>
            </a:extLst>
          </p:cNvPr>
          <p:cNvSpPr>
            <a:spLocks noGrp="1" noChangeArrowheads="1"/>
          </p:cNvSpPr>
          <p:nvPr>
            <p:ph type="title"/>
          </p:nvPr>
        </p:nvSpPr>
        <p:spPr>
          <a:xfrm>
            <a:off x="495300" y="152406"/>
            <a:ext cx="8648700" cy="746125"/>
          </a:xfrm>
        </p:spPr>
        <p:txBody>
          <a:bodyPr/>
          <a:lstStyle/>
          <a:p>
            <a:r>
              <a:rPr lang="en-US" altLang="en-US" sz="4000"/>
              <a:t>The Christian Life of Diligence &amp; Work</a:t>
            </a:r>
          </a:p>
        </p:txBody>
      </p:sp>
      <p:sp>
        <p:nvSpPr>
          <p:cNvPr id="22531" name="Rectangle 3">
            <a:extLst>
              <a:ext uri="{FF2B5EF4-FFF2-40B4-BE49-F238E27FC236}">
                <a16:creationId xmlns:a16="http://schemas.microsoft.com/office/drawing/2014/main" id="{3861380B-3C73-4CAC-B661-9C414AC51B4B}"/>
              </a:ext>
            </a:extLst>
          </p:cNvPr>
          <p:cNvSpPr>
            <a:spLocks noGrp="1" noChangeArrowheads="1"/>
          </p:cNvSpPr>
          <p:nvPr>
            <p:ph type="body" idx="1"/>
          </p:nvPr>
        </p:nvSpPr>
        <p:spPr>
          <a:xfrm>
            <a:off x="478194" y="901641"/>
            <a:ext cx="8229600" cy="5638794"/>
          </a:xfrm>
        </p:spPr>
        <p:txBody>
          <a:bodyPr/>
          <a:lstStyle/>
          <a:p>
            <a:pPr>
              <a:lnSpc>
                <a:spcPct val="80000"/>
              </a:lnSpc>
            </a:pPr>
            <a:r>
              <a:rPr lang="en-US" altLang="en-US" sz="2500" u="sng" dirty="0"/>
              <a:t>Deuteronomy 6:6-7</a:t>
            </a:r>
            <a:r>
              <a:rPr lang="en-US" altLang="en-US" sz="2500" dirty="0"/>
              <a:t> instructs, </a:t>
            </a:r>
            <a:r>
              <a:rPr lang="en-US" altLang="en-US" sz="2500" i="1" dirty="0"/>
              <a:t>“And these words which I command you today shall be in your heart. 7“You shall teach them diligently to your children, and shall talk of them when you sit in your house, when you walk by the way, when you lie down, and when you rise up.”  </a:t>
            </a:r>
          </a:p>
          <a:p>
            <a:pPr>
              <a:lnSpc>
                <a:spcPct val="80000"/>
              </a:lnSpc>
            </a:pPr>
            <a:r>
              <a:rPr lang="en-US" altLang="en-US" sz="2500" b="1" dirty="0"/>
              <a:t>Third, one must be diligent in keeping God’s commandments.</a:t>
            </a:r>
            <a:r>
              <a:rPr lang="en-US" altLang="en-US" sz="2500" dirty="0"/>
              <a:t>  </a:t>
            </a:r>
          </a:p>
          <a:p>
            <a:pPr>
              <a:lnSpc>
                <a:spcPct val="80000"/>
              </a:lnSpc>
            </a:pPr>
            <a:r>
              <a:rPr lang="en-US" altLang="en-US" sz="2500" dirty="0"/>
              <a:t>Psalm 119:4 reminds, “You have commanded </a:t>
            </a:r>
            <a:r>
              <a:rPr lang="en-US" altLang="en-US" sz="2500" i="1" dirty="0"/>
              <a:t>us</a:t>
            </a:r>
            <a:r>
              <a:rPr lang="en-US" altLang="en-US" sz="2500" dirty="0"/>
              <a:t> To keep Your precepts diligently.”  </a:t>
            </a:r>
          </a:p>
          <a:p>
            <a:pPr>
              <a:lnSpc>
                <a:spcPct val="80000"/>
              </a:lnSpc>
            </a:pPr>
            <a:r>
              <a:rPr lang="en-US" altLang="en-US" sz="2500" u="sng" dirty="0"/>
              <a:t>Deuteronomy 6:17</a:t>
            </a:r>
            <a:r>
              <a:rPr lang="en-US" altLang="en-US" sz="2500" dirty="0"/>
              <a:t> teaches, “You shall diligently keep the commandments of the Lord your God, His testimonies, and His statutes which He has commanded you</a:t>
            </a:r>
            <a:r>
              <a:rPr lang="en-US" altLang="en-US" sz="2500" b="1" dirty="0"/>
              <a:t>.”  </a:t>
            </a:r>
          </a:p>
          <a:p>
            <a:pPr>
              <a:lnSpc>
                <a:spcPct val="80000"/>
              </a:lnSpc>
            </a:pPr>
            <a:r>
              <a:rPr lang="en-US" altLang="en-US" sz="2500" b="1" dirty="0"/>
              <a:t>Fourth, salvation needs diligence. </a:t>
            </a:r>
            <a:r>
              <a:rPr lang="en-US" altLang="en-US" sz="2500" dirty="0"/>
              <a:t> </a:t>
            </a:r>
          </a:p>
          <a:p>
            <a:pPr>
              <a:lnSpc>
                <a:spcPct val="80000"/>
              </a:lnSpc>
            </a:pPr>
            <a:r>
              <a:rPr lang="en-US" altLang="en-US" sz="2500" dirty="0"/>
              <a:t>Hebrews 4:11 teaches, “1Let us therefore be diligent to enter that rest, lest anyone fall according to the same example of disobedience.”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 calcmode="lin" valueType="num">
                                      <p:cBhvr additive="base">
                                        <p:cTn id="12"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 calcmode="lin" valueType="num">
                                      <p:cBhvr additive="base">
                                        <p:cTn id="17" dur="500" fill="hold"/>
                                        <p:tgtEl>
                                          <p:spTgt spid="2253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12" fill="hold" grpId="0" nodeType="after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 calcmode="lin" valueType="num">
                                      <p:cBhvr additive="base">
                                        <p:cTn id="22" dur="500" fill="hold"/>
                                        <p:tgtEl>
                                          <p:spTgt spid="22531">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12" fill="hold" grpId="0" nodeType="after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 calcmode="lin" valueType="num">
                                      <p:cBhvr additive="base">
                                        <p:cTn id="27" dur="500" fill="hold"/>
                                        <p:tgtEl>
                                          <p:spTgt spid="2253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12" fill="hold" grpId="0" nodeType="afterEffect">
                                  <p:stCondLst>
                                    <p:cond delay="0"/>
                                  </p:stCondLst>
                                  <p:childTnLst>
                                    <p:set>
                                      <p:cBhvr>
                                        <p:cTn id="31" dur="1" fill="hold">
                                          <p:stCondLst>
                                            <p:cond delay="0"/>
                                          </p:stCondLst>
                                        </p:cTn>
                                        <p:tgtEl>
                                          <p:spTgt spid="22531">
                                            <p:txEl>
                                              <p:pRg st="5" end="5"/>
                                            </p:txEl>
                                          </p:spTgt>
                                        </p:tgtEl>
                                        <p:attrNameLst>
                                          <p:attrName>style.visibility</p:attrName>
                                        </p:attrNameLst>
                                      </p:cBhvr>
                                      <p:to>
                                        <p:strVal val="visible"/>
                                      </p:to>
                                    </p:set>
                                    <p:anim calcmode="lin" valueType="num">
                                      <p:cBhvr additive="base">
                                        <p:cTn id="32" dur="500" fill="hold"/>
                                        <p:tgtEl>
                                          <p:spTgt spid="22531">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409C3CEE-BB81-431B-B704-34F5662AC70C}"/>
              </a:ext>
            </a:extLst>
          </p:cNvPr>
          <p:cNvSpPr>
            <a:spLocks noGrp="1" noChangeArrowheads="1"/>
          </p:cNvSpPr>
          <p:nvPr>
            <p:ph type="title" idx="4294967295"/>
          </p:nvPr>
        </p:nvSpPr>
        <p:spPr>
          <a:xfrm>
            <a:off x="762000" y="0"/>
            <a:ext cx="7378700" cy="114300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en-US"/>
              <a:t>Memory Passage: 2 Peter 1:3-4</a:t>
            </a:r>
          </a:p>
        </p:txBody>
      </p:sp>
      <p:sp>
        <p:nvSpPr>
          <p:cNvPr id="79875" name="Rectangle 3">
            <a:extLst>
              <a:ext uri="{FF2B5EF4-FFF2-40B4-BE49-F238E27FC236}">
                <a16:creationId xmlns:a16="http://schemas.microsoft.com/office/drawing/2014/main" id="{3D25DD5A-A62C-45CF-8160-5E5C41EA1AF3}"/>
              </a:ext>
            </a:extLst>
          </p:cNvPr>
          <p:cNvSpPr>
            <a:spLocks noGrp="1" noChangeArrowheads="1"/>
          </p:cNvSpPr>
          <p:nvPr>
            <p:ph type="body" idx="4294967295"/>
          </p:nvPr>
        </p:nvSpPr>
        <p:spPr>
          <a:xfrm>
            <a:off x="533400" y="990600"/>
            <a:ext cx="8153400" cy="373380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200"/>
              <a:t>According as his divine power hath given unto us all things that </a:t>
            </a:r>
            <a:r>
              <a:rPr lang="en-US" altLang="en-US" sz="3200" i="1"/>
              <a:t>pertain</a:t>
            </a:r>
            <a:r>
              <a:rPr lang="en-US" altLang="en-US" sz="3200"/>
              <a:t> unto life and godliness, </a:t>
            </a:r>
          </a:p>
          <a:p>
            <a:r>
              <a:rPr lang="en-US" altLang="en-US" sz="3200"/>
              <a:t>through the knowledge of him that hath called us to glory and virtue: </a:t>
            </a:r>
          </a:p>
          <a:p>
            <a:r>
              <a:rPr lang="en-US" altLang="en-US" sz="3200"/>
              <a:t>Whereby are given unto us exceeding great and precious promises: </a:t>
            </a:r>
          </a:p>
          <a:p>
            <a:r>
              <a:rPr lang="en-US" altLang="en-US" sz="3200"/>
              <a:t>that by these ye might be partakers of the divine nature, </a:t>
            </a:r>
          </a:p>
          <a:p>
            <a:r>
              <a:rPr lang="en-US" altLang="en-US" sz="3200"/>
              <a:t>having escaped the corruption that is in the world through lust.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E19D533-10CA-4743-8EFF-F5AD5D3A1E6E}"/>
              </a:ext>
            </a:extLst>
          </p:cNvPr>
          <p:cNvSpPr>
            <a:spLocks noGrp="1" noChangeArrowheads="1"/>
          </p:cNvSpPr>
          <p:nvPr>
            <p:ph type="title"/>
          </p:nvPr>
        </p:nvSpPr>
        <p:spPr>
          <a:xfrm>
            <a:off x="495300" y="152406"/>
            <a:ext cx="8648700" cy="746125"/>
          </a:xfrm>
        </p:spPr>
        <p:txBody>
          <a:bodyPr/>
          <a:lstStyle/>
          <a:p>
            <a:r>
              <a:rPr lang="en-US" altLang="en-US" sz="4000"/>
              <a:t>The Christian Life of Diligence &amp; Work</a:t>
            </a:r>
          </a:p>
        </p:txBody>
      </p:sp>
      <p:sp>
        <p:nvSpPr>
          <p:cNvPr id="23555" name="Rectangle 3">
            <a:extLst>
              <a:ext uri="{FF2B5EF4-FFF2-40B4-BE49-F238E27FC236}">
                <a16:creationId xmlns:a16="http://schemas.microsoft.com/office/drawing/2014/main" id="{D8AC826F-EA9B-43F3-BC41-DB8698B887C1}"/>
              </a:ext>
            </a:extLst>
          </p:cNvPr>
          <p:cNvSpPr>
            <a:spLocks noGrp="1" noChangeArrowheads="1"/>
          </p:cNvSpPr>
          <p:nvPr>
            <p:ph type="body" idx="1"/>
          </p:nvPr>
        </p:nvSpPr>
        <p:spPr/>
        <p:txBody>
          <a:bodyPr/>
          <a:lstStyle/>
          <a:p>
            <a:pPr>
              <a:lnSpc>
                <a:spcPct val="90000"/>
              </a:lnSpc>
            </a:pPr>
            <a:r>
              <a:rPr lang="en-US" altLang="en-US" sz="2700" b="1" dirty="0"/>
              <a:t>Fourth, salvation needs diligence. (Continued)</a:t>
            </a:r>
            <a:endParaRPr lang="en-US" altLang="en-US" sz="2700" dirty="0"/>
          </a:p>
          <a:p>
            <a:pPr>
              <a:lnSpc>
                <a:spcPct val="90000"/>
              </a:lnSpc>
            </a:pPr>
            <a:r>
              <a:rPr lang="en-US" altLang="en-US" sz="2700" u="sng" dirty="0"/>
              <a:t>Hebrews 6:9-12</a:t>
            </a:r>
            <a:r>
              <a:rPr lang="en-US" altLang="en-US" sz="2700" dirty="0"/>
              <a:t> further admonishes: “9But, beloved, we are confident of better things concerning you, yes, things that accompany salvation, though we speak in this manner. 10For God </a:t>
            </a:r>
            <a:r>
              <a:rPr lang="en-US" altLang="en-US" sz="2700" i="1" dirty="0"/>
              <a:t>is</a:t>
            </a:r>
            <a:r>
              <a:rPr lang="en-US" altLang="en-US" sz="2700" dirty="0"/>
              <a:t> not unjust to forget your work and labor of love which you have shown toward His name, </a:t>
            </a:r>
            <a:r>
              <a:rPr lang="en-US" altLang="en-US" sz="2700" i="1" dirty="0"/>
              <a:t>in</a:t>
            </a:r>
            <a:r>
              <a:rPr lang="en-US" altLang="en-US" sz="2700" dirty="0"/>
              <a:t> </a:t>
            </a:r>
            <a:r>
              <a:rPr lang="en-US" altLang="en-US" sz="2700" i="1" dirty="0"/>
              <a:t>that</a:t>
            </a:r>
            <a:r>
              <a:rPr lang="en-US" altLang="en-US" sz="2700" dirty="0"/>
              <a:t> you have ministered to the saints, and do minister. 11And we desire that each one of you show the same diligence to the full assurance of hope until the end, 12that you do not become sluggish, but imitate those who through faith and patience inherit the promises”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10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 calcmode="lin" valueType="num">
                                      <p:cBhvr additive="base">
                                        <p:cTn id="12" dur="1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2A951D9-E364-4A71-B5F0-CD07FAEA153D}"/>
              </a:ext>
            </a:extLst>
          </p:cNvPr>
          <p:cNvSpPr>
            <a:spLocks noGrp="1" noChangeArrowheads="1"/>
          </p:cNvSpPr>
          <p:nvPr>
            <p:ph type="title"/>
          </p:nvPr>
        </p:nvSpPr>
        <p:spPr>
          <a:xfrm>
            <a:off x="495300" y="152406"/>
            <a:ext cx="8496300" cy="746125"/>
          </a:xfrm>
        </p:spPr>
        <p:txBody>
          <a:bodyPr/>
          <a:lstStyle/>
          <a:p>
            <a:r>
              <a:rPr lang="en-US" altLang="en-US" sz="4000"/>
              <a:t>The Christian Life of Diligence &amp; Work</a:t>
            </a:r>
          </a:p>
        </p:txBody>
      </p:sp>
      <p:sp>
        <p:nvSpPr>
          <p:cNvPr id="24579" name="Rectangle 3">
            <a:extLst>
              <a:ext uri="{FF2B5EF4-FFF2-40B4-BE49-F238E27FC236}">
                <a16:creationId xmlns:a16="http://schemas.microsoft.com/office/drawing/2014/main" id="{55EB4B0C-199B-4135-A51F-6D6F4522466A}"/>
              </a:ext>
            </a:extLst>
          </p:cNvPr>
          <p:cNvSpPr>
            <a:spLocks noGrp="1" noChangeArrowheads="1"/>
          </p:cNvSpPr>
          <p:nvPr>
            <p:ph type="body" idx="1"/>
          </p:nvPr>
        </p:nvSpPr>
        <p:spPr/>
        <p:txBody>
          <a:bodyPr/>
          <a:lstStyle/>
          <a:p>
            <a:pPr>
              <a:lnSpc>
                <a:spcPct val="90000"/>
              </a:lnSpc>
            </a:pPr>
            <a:r>
              <a:rPr lang="en-US" altLang="en-US" sz="2200" b="1"/>
              <a:t>Fifth, the Christian must be diligent in seeking God.</a:t>
            </a:r>
            <a:r>
              <a:rPr lang="en-US" altLang="en-US" sz="2200"/>
              <a:t>  </a:t>
            </a:r>
          </a:p>
          <a:p>
            <a:pPr>
              <a:lnSpc>
                <a:spcPct val="90000"/>
              </a:lnSpc>
            </a:pPr>
            <a:r>
              <a:rPr lang="en-US" altLang="en-US" sz="2200"/>
              <a:t>Proverbs 8:16 reminds, “I love those who love me, And those who seek me diligently will find me.”  </a:t>
            </a:r>
          </a:p>
          <a:p>
            <a:pPr>
              <a:lnSpc>
                <a:spcPct val="90000"/>
              </a:lnSpc>
            </a:pPr>
            <a:r>
              <a:rPr lang="en-US" altLang="en-US" sz="2200"/>
              <a:t>Hebrews 11:6 explains, “6But without faith </a:t>
            </a:r>
            <a:r>
              <a:rPr lang="en-US" altLang="en-US" sz="2200" i="1"/>
              <a:t>it</a:t>
            </a:r>
            <a:r>
              <a:rPr lang="en-US" altLang="en-US" sz="2200"/>
              <a:t> </a:t>
            </a:r>
            <a:r>
              <a:rPr lang="en-US" altLang="en-US" sz="2200" i="1"/>
              <a:t>is</a:t>
            </a:r>
            <a:r>
              <a:rPr lang="en-US" altLang="en-US" sz="2200"/>
              <a:t> impossible to please </a:t>
            </a:r>
            <a:r>
              <a:rPr lang="en-US" altLang="en-US" sz="2200" i="1"/>
              <a:t>Him,</a:t>
            </a:r>
            <a:r>
              <a:rPr lang="en-US" altLang="en-US" sz="2200"/>
              <a:t> for he who comes to God must believe that He is, and </a:t>
            </a:r>
            <a:r>
              <a:rPr lang="en-US" altLang="en-US" sz="2200" i="1"/>
              <a:t>that</a:t>
            </a:r>
            <a:r>
              <a:rPr lang="en-US" altLang="en-US" sz="2200"/>
              <a:t> He is a rewarder of those who diligently seek Him.” </a:t>
            </a:r>
          </a:p>
          <a:p>
            <a:pPr>
              <a:lnSpc>
                <a:spcPct val="90000"/>
              </a:lnSpc>
            </a:pPr>
            <a:r>
              <a:rPr lang="en-US" altLang="en-US" sz="2200" b="1"/>
              <a:t>Sixth, one must be diligent to oppose error</a:t>
            </a:r>
            <a:r>
              <a:rPr lang="en-US" altLang="en-US" sz="2200"/>
              <a:t> as King Josiah did in 2 Chronicles 34:33.</a:t>
            </a:r>
          </a:p>
          <a:p>
            <a:pPr>
              <a:lnSpc>
                <a:spcPct val="90000"/>
              </a:lnSpc>
            </a:pPr>
            <a:r>
              <a:rPr lang="en-US" altLang="en-US" sz="2200"/>
              <a:t>2 Chronicles 34:33 Thus Josiah removed all the abominations from all the country that </a:t>
            </a:r>
            <a:r>
              <a:rPr lang="en-US" altLang="en-US" sz="2200" i="1"/>
              <a:t>belonged</a:t>
            </a:r>
            <a:r>
              <a:rPr lang="en-US" altLang="en-US" sz="2200"/>
              <a:t> to the children of Israel, and made all who were present in Israel diligently serve the Lord their God. All his days they did not depart                           from following the Lord God of their fathers. </a:t>
            </a:r>
          </a:p>
          <a:p>
            <a:pPr>
              <a:lnSpc>
                <a:spcPct val="90000"/>
              </a:lnSpc>
            </a:pPr>
            <a:r>
              <a:rPr lang="en-US" altLang="en-US" sz="2200" b="1"/>
              <a:t>Seventh, diligence is required in                                 leadership</a:t>
            </a:r>
            <a:r>
              <a:rPr lang="en-US" altLang="en-US" sz="2200"/>
              <a:t> as Romans 13:8 instructs.  </a:t>
            </a:r>
          </a:p>
        </p:txBody>
      </p:sp>
      <p:pic>
        <p:nvPicPr>
          <p:cNvPr id="24580" name="Picture 4">
            <a:extLst>
              <a:ext uri="{FF2B5EF4-FFF2-40B4-BE49-F238E27FC236}">
                <a16:creationId xmlns:a16="http://schemas.microsoft.com/office/drawing/2014/main" id="{ABA9A50D-A5A5-4E43-85F3-D20491D90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800600"/>
            <a:ext cx="28956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2000"/>
                                        <p:tgtEl>
                                          <p:spTgt spid="24579">
                                            <p:txEl>
                                              <p:pRg st="0" end="0"/>
                                            </p:txEl>
                                          </p:spTgt>
                                        </p:tgtEl>
                                      </p:cBhvr>
                                    </p:animEffect>
                                    <p:anim calcmode="lin" valueType="num">
                                      <p:cBhvr>
                                        <p:cTn id="8" dur="2000" fill="hold"/>
                                        <p:tgtEl>
                                          <p:spTgt spid="24579">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24579">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24579">
                                            <p:txEl>
                                              <p:pRg st="0" end="0"/>
                                            </p:txEl>
                                          </p:spTgt>
                                        </p:tgtEl>
                                        <p:attrNameLst>
                                          <p:attrName>ppt_w</p:attrName>
                                        </p:attrNameLst>
                                      </p:cBhvr>
                                      <p:tavLst>
                                        <p:tav tm="0">
                                          <p:val>
                                            <p:fltVal val="0"/>
                                          </p:val>
                                        </p:tav>
                                        <p:tav tm="100000">
                                          <p:val>
                                            <p:strVal val="#ppt_w"/>
                                          </p:val>
                                        </p:tav>
                                      </p:tavLst>
                                    </p:anim>
                                  </p:childTnLst>
                                </p:cTn>
                              </p:par>
                            </p:childTnLst>
                          </p:cTn>
                        </p:par>
                        <p:par>
                          <p:cTn id="11" fill="hold" nodeType="afterGroup">
                            <p:stCondLst>
                              <p:cond delay="2000"/>
                            </p:stCondLst>
                            <p:childTnLst>
                              <p:par>
                                <p:cTn id="12" presetID="35" presetClass="entr" presetSubtype="0" fill="hold" grpId="0" nodeType="afterEffect">
                                  <p:stCondLst>
                                    <p:cond delay="0"/>
                                  </p:stCondLst>
                                  <p:childTnLst>
                                    <p:set>
                                      <p:cBhvr>
                                        <p:cTn id="13" dur="1" fill="hold">
                                          <p:stCondLst>
                                            <p:cond delay="0"/>
                                          </p:stCondLst>
                                        </p:cTn>
                                        <p:tgtEl>
                                          <p:spTgt spid="24579">
                                            <p:txEl>
                                              <p:pRg st="1" end="1"/>
                                            </p:txEl>
                                          </p:spTgt>
                                        </p:tgtEl>
                                        <p:attrNameLst>
                                          <p:attrName>style.visibility</p:attrName>
                                        </p:attrNameLst>
                                      </p:cBhvr>
                                      <p:to>
                                        <p:strVal val="visible"/>
                                      </p:to>
                                    </p:set>
                                    <p:animEffect transition="in" filter="fade">
                                      <p:cBhvr>
                                        <p:cTn id="14" dur="2000"/>
                                        <p:tgtEl>
                                          <p:spTgt spid="24579">
                                            <p:txEl>
                                              <p:pRg st="1" end="1"/>
                                            </p:txEl>
                                          </p:spTgt>
                                        </p:tgtEl>
                                      </p:cBhvr>
                                    </p:animEffect>
                                    <p:anim calcmode="lin" valueType="num">
                                      <p:cBhvr>
                                        <p:cTn id="15" dur="2000" fill="hold"/>
                                        <p:tgtEl>
                                          <p:spTgt spid="24579">
                                            <p:txEl>
                                              <p:pRg st="1" end="1"/>
                                            </p:txEl>
                                          </p:spTgt>
                                        </p:tgtEl>
                                        <p:attrNameLst>
                                          <p:attrName>style.rotation</p:attrName>
                                        </p:attrNameLst>
                                      </p:cBhvr>
                                      <p:tavLst>
                                        <p:tav tm="0">
                                          <p:val>
                                            <p:fltVal val="720"/>
                                          </p:val>
                                        </p:tav>
                                        <p:tav tm="100000">
                                          <p:val>
                                            <p:fltVal val="0"/>
                                          </p:val>
                                        </p:tav>
                                      </p:tavLst>
                                    </p:anim>
                                    <p:anim calcmode="lin" valueType="num">
                                      <p:cBhvr>
                                        <p:cTn id="16" dur="2000" fill="hold"/>
                                        <p:tgtEl>
                                          <p:spTgt spid="24579">
                                            <p:txEl>
                                              <p:pRg st="1" end="1"/>
                                            </p:txEl>
                                          </p:spTgt>
                                        </p:tgtEl>
                                        <p:attrNameLst>
                                          <p:attrName>ppt_h</p:attrName>
                                        </p:attrNameLst>
                                      </p:cBhvr>
                                      <p:tavLst>
                                        <p:tav tm="0">
                                          <p:val>
                                            <p:fltVal val="0"/>
                                          </p:val>
                                        </p:tav>
                                        <p:tav tm="100000">
                                          <p:val>
                                            <p:strVal val="#ppt_h"/>
                                          </p:val>
                                        </p:tav>
                                      </p:tavLst>
                                    </p:anim>
                                    <p:anim calcmode="lin" valueType="num">
                                      <p:cBhvr>
                                        <p:cTn id="17" dur="2000" fill="hold"/>
                                        <p:tgtEl>
                                          <p:spTgt spid="24579">
                                            <p:txEl>
                                              <p:pRg st="1" end="1"/>
                                            </p:txEl>
                                          </p:spTgt>
                                        </p:tgtEl>
                                        <p:attrNameLst>
                                          <p:attrName>ppt_w</p:attrName>
                                        </p:attrNameLst>
                                      </p:cBhvr>
                                      <p:tavLst>
                                        <p:tav tm="0">
                                          <p:val>
                                            <p:fltVal val="0"/>
                                          </p:val>
                                        </p:tav>
                                        <p:tav tm="100000">
                                          <p:val>
                                            <p:strVal val="#ppt_w"/>
                                          </p:val>
                                        </p:tav>
                                      </p:tavLst>
                                    </p:anim>
                                  </p:childTnLst>
                                </p:cTn>
                              </p:par>
                            </p:childTnLst>
                          </p:cTn>
                        </p:par>
                        <p:par>
                          <p:cTn id="18" fill="hold" nodeType="afterGroup">
                            <p:stCondLst>
                              <p:cond delay="4000"/>
                            </p:stCondLst>
                            <p:childTnLst>
                              <p:par>
                                <p:cTn id="19" presetID="35" presetClass="entr" presetSubtype="0" fill="hold" grpId="0" nodeType="afterEffect">
                                  <p:stCondLst>
                                    <p:cond delay="0"/>
                                  </p:stCondLst>
                                  <p:childTnLst>
                                    <p:set>
                                      <p:cBhvr>
                                        <p:cTn id="20" dur="1" fill="hold">
                                          <p:stCondLst>
                                            <p:cond delay="0"/>
                                          </p:stCondLst>
                                        </p:cTn>
                                        <p:tgtEl>
                                          <p:spTgt spid="24579">
                                            <p:txEl>
                                              <p:pRg st="2" end="2"/>
                                            </p:txEl>
                                          </p:spTgt>
                                        </p:tgtEl>
                                        <p:attrNameLst>
                                          <p:attrName>style.visibility</p:attrName>
                                        </p:attrNameLst>
                                      </p:cBhvr>
                                      <p:to>
                                        <p:strVal val="visible"/>
                                      </p:to>
                                    </p:set>
                                    <p:animEffect transition="in" filter="fade">
                                      <p:cBhvr>
                                        <p:cTn id="21" dur="2000"/>
                                        <p:tgtEl>
                                          <p:spTgt spid="24579">
                                            <p:txEl>
                                              <p:pRg st="2" end="2"/>
                                            </p:txEl>
                                          </p:spTgt>
                                        </p:tgtEl>
                                      </p:cBhvr>
                                    </p:animEffect>
                                    <p:anim calcmode="lin" valueType="num">
                                      <p:cBhvr>
                                        <p:cTn id="22" dur="2000" fill="hold"/>
                                        <p:tgtEl>
                                          <p:spTgt spid="24579">
                                            <p:txEl>
                                              <p:pRg st="2" end="2"/>
                                            </p:txEl>
                                          </p:spTgt>
                                        </p:tgtEl>
                                        <p:attrNameLst>
                                          <p:attrName>style.rotation</p:attrName>
                                        </p:attrNameLst>
                                      </p:cBhvr>
                                      <p:tavLst>
                                        <p:tav tm="0">
                                          <p:val>
                                            <p:fltVal val="720"/>
                                          </p:val>
                                        </p:tav>
                                        <p:tav tm="100000">
                                          <p:val>
                                            <p:fltVal val="0"/>
                                          </p:val>
                                        </p:tav>
                                      </p:tavLst>
                                    </p:anim>
                                    <p:anim calcmode="lin" valueType="num">
                                      <p:cBhvr>
                                        <p:cTn id="23" dur="2000" fill="hold"/>
                                        <p:tgtEl>
                                          <p:spTgt spid="24579">
                                            <p:txEl>
                                              <p:pRg st="2" end="2"/>
                                            </p:txEl>
                                          </p:spTgt>
                                        </p:tgtEl>
                                        <p:attrNameLst>
                                          <p:attrName>ppt_h</p:attrName>
                                        </p:attrNameLst>
                                      </p:cBhvr>
                                      <p:tavLst>
                                        <p:tav tm="0">
                                          <p:val>
                                            <p:fltVal val="0"/>
                                          </p:val>
                                        </p:tav>
                                        <p:tav tm="100000">
                                          <p:val>
                                            <p:strVal val="#ppt_h"/>
                                          </p:val>
                                        </p:tav>
                                      </p:tavLst>
                                    </p:anim>
                                    <p:anim calcmode="lin" valueType="num">
                                      <p:cBhvr>
                                        <p:cTn id="24" dur="2000" fill="hold"/>
                                        <p:tgtEl>
                                          <p:spTgt spid="24579">
                                            <p:txEl>
                                              <p:pRg st="2" end="2"/>
                                            </p:txEl>
                                          </p:spTgt>
                                        </p:tgtEl>
                                        <p:attrNameLst>
                                          <p:attrName>ppt_w</p:attrName>
                                        </p:attrNameLst>
                                      </p:cBhvr>
                                      <p:tavLst>
                                        <p:tav tm="0">
                                          <p:val>
                                            <p:fltVal val="0"/>
                                          </p:val>
                                        </p:tav>
                                        <p:tav tm="100000">
                                          <p:val>
                                            <p:strVal val="#ppt_w"/>
                                          </p:val>
                                        </p:tav>
                                      </p:tavLst>
                                    </p:anim>
                                  </p:childTnLst>
                                </p:cTn>
                              </p:par>
                            </p:childTnLst>
                          </p:cTn>
                        </p:par>
                        <p:par>
                          <p:cTn id="25" fill="hold" nodeType="afterGroup">
                            <p:stCondLst>
                              <p:cond delay="6000"/>
                            </p:stCondLst>
                            <p:childTnLst>
                              <p:par>
                                <p:cTn id="26" presetID="35" presetClass="entr" presetSubtype="0" fill="hold" grpId="0" nodeType="afterEffect">
                                  <p:stCondLst>
                                    <p:cond delay="0"/>
                                  </p:stCondLst>
                                  <p:childTnLst>
                                    <p:set>
                                      <p:cBhvr>
                                        <p:cTn id="27" dur="1" fill="hold">
                                          <p:stCondLst>
                                            <p:cond delay="0"/>
                                          </p:stCondLst>
                                        </p:cTn>
                                        <p:tgtEl>
                                          <p:spTgt spid="24579">
                                            <p:txEl>
                                              <p:pRg st="3" end="3"/>
                                            </p:txEl>
                                          </p:spTgt>
                                        </p:tgtEl>
                                        <p:attrNameLst>
                                          <p:attrName>style.visibility</p:attrName>
                                        </p:attrNameLst>
                                      </p:cBhvr>
                                      <p:to>
                                        <p:strVal val="visible"/>
                                      </p:to>
                                    </p:set>
                                    <p:animEffect transition="in" filter="fade">
                                      <p:cBhvr>
                                        <p:cTn id="28" dur="2000"/>
                                        <p:tgtEl>
                                          <p:spTgt spid="24579">
                                            <p:txEl>
                                              <p:pRg st="3" end="3"/>
                                            </p:txEl>
                                          </p:spTgt>
                                        </p:tgtEl>
                                      </p:cBhvr>
                                    </p:animEffect>
                                    <p:anim calcmode="lin" valueType="num">
                                      <p:cBhvr>
                                        <p:cTn id="29" dur="2000" fill="hold"/>
                                        <p:tgtEl>
                                          <p:spTgt spid="24579">
                                            <p:txEl>
                                              <p:pRg st="3" end="3"/>
                                            </p:txEl>
                                          </p:spTgt>
                                        </p:tgtEl>
                                        <p:attrNameLst>
                                          <p:attrName>style.rotation</p:attrName>
                                        </p:attrNameLst>
                                      </p:cBhvr>
                                      <p:tavLst>
                                        <p:tav tm="0">
                                          <p:val>
                                            <p:fltVal val="720"/>
                                          </p:val>
                                        </p:tav>
                                        <p:tav tm="100000">
                                          <p:val>
                                            <p:fltVal val="0"/>
                                          </p:val>
                                        </p:tav>
                                      </p:tavLst>
                                    </p:anim>
                                    <p:anim calcmode="lin" valueType="num">
                                      <p:cBhvr>
                                        <p:cTn id="30" dur="2000" fill="hold"/>
                                        <p:tgtEl>
                                          <p:spTgt spid="24579">
                                            <p:txEl>
                                              <p:pRg st="3" end="3"/>
                                            </p:txEl>
                                          </p:spTgt>
                                        </p:tgtEl>
                                        <p:attrNameLst>
                                          <p:attrName>ppt_h</p:attrName>
                                        </p:attrNameLst>
                                      </p:cBhvr>
                                      <p:tavLst>
                                        <p:tav tm="0">
                                          <p:val>
                                            <p:fltVal val="0"/>
                                          </p:val>
                                        </p:tav>
                                        <p:tav tm="100000">
                                          <p:val>
                                            <p:strVal val="#ppt_h"/>
                                          </p:val>
                                        </p:tav>
                                      </p:tavLst>
                                    </p:anim>
                                    <p:anim calcmode="lin" valueType="num">
                                      <p:cBhvr>
                                        <p:cTn id="31" dur="2000" fill="hold"/>
                                        <p:tgtEl>
                                          <p:spTgt spid="24579">
                                            <p:txEl>
                                              <p:pRg st="3" end="3"/>
                                            </p:txEl>
                                          </p:spTgt>
                                        </p:tgtEl>
                                        <p:attrNameLst>
                                          <p:attrName>ppt_w</p:attrName>
                                        </p:attrNameLst>
                                      </p:cBhvr>
                                      <p:tavLst>
                                        <p:tav tm="0">
                                          <p:val>
                                            <p:fltVal val="0"/>
                                          </p:val>
                                        </p:tav>
                                        <p:tav tm="100000">
                                          <p:val>
                                            <p:strVal val="#ppt_w"/>
                                          </p:val>
                                        </p:tav>
                                      </p:tavLst>
                                    </p:anim>
                                  </p:childTnLst>
                                </p:cTn>
                              </p:par>
                            </p:childTnLst>
                          </p:cTn>
                        </p:par>
                        <p:par>
                          <p:cTn id="32" fill="hold" nodeType="afterGroup">
                            <p:stCondLst>
                              <p:cond delay="8000"/>
                            </p:stCondLst>
                            <p:childTnLst>
                              <p:par>
                                <p:cTn id="33" presetID="35" presetClass="entr" presetSubtype="0" fill="hold" grpId="0" nodeType="afterEffect">
                                  <p:stCondLst>
                                    <p:cond delay="0"/>
                                  </p:stCondLst>
                                  <p:childTnLst>
                                    <p:set>
                                      <p:cBhvr>
                                        <p:cTn id="34" dur="1" fill="hold">
                                          <p:stCondLst>
                                            <p:cond delay="0"/>
                                          </p:stCondLst>
                                        </p:cTn>
                                        <p:tgtEl>
                                          <p:spTgt spid="24579">
                                            <p:txEl>
                                              <p:pRg st="4" end="4"/>
                                            </p:txEl>
                                          </p:spTgt>
                                        </p:tgtEl>
                                        <p:attrNameLst>
                                          <p:attrName>style.visibility</p:attrName>
                                        </p:attrNameLst>
                                      </p:cBhvr>
                                      <p:to>
                                        <p:strVal val="visible"/>
                                      </p:to>
                                    </p:set>
                                    <p:animEffect transition="in" filter="fade">
                                      <p:cBhvr>
                                        <p:cTn id="35" dur="2000"/>
                                        <p:tgtEl>
                                          <p:spTgt spid="24579">
                                            <p:txEl>
                                              <p:pRg st="4" end="4"/>
                                            </p:txEl>
                                          </p:spTgt>
                                        </p:tgtEl>
                                      </p:cBhvr>
                                    </p:animEffect>
                                    <p:anim calcmode="lin" valueType="num">
                                      <p:cBhvr>
                                        <p:cTn id="36" dur="2000" fill="hold"/>
                                        <p:tgtEl>
                                          <p:spTgt spid="24579">
                                            <p:txEl>
                                              <p:pRg st="4" end="4"/>
                                            </p:txEl>
                                          </p:spTgt>
                                        </p:tgtEl>
                                        <p:attrNameLst>
                                          <p:attrName>style.rotation</p:attrName>
                                        </p:attrNameLst>
                                      </p:cBhvr>
                                      <p:tavLst>
                                        <p:tav tm="0">
                                          <p:val>
                                            <p:fltVal val="720"/>
                                          </p:val>
                                        </p:tav>
                                        <p:tav tm="100000">
                                          <p:val>
                                            <p:fltVal val="0"/>
                                          </p:val>
                                        </p:tav>
                                      </p:tavLst>
                                    </p:anim>
                                    <p:anim calcmode="lin" valueType="num">
                                      <p:cBhvr>
                                        <p:cTn id="37" dur="2000" fill="hold"/>
                                        <p:tgtEl>
                                          <p:spTgt spid="24579">
                                            <p:txEl>
                                              <p:pRg st="4" end="4"/>
                                            </p:txEl>
                                          </p:spTgt>
                                        </p:tgtEl>
                                        <p:attrNameLst>
                                          <p:attrName>ppt_h</p:attrName>
                                        </p:attrNameLst>
                                      </p:cBhvr>
                                      <p:tavLst>
                                        <p:tav tm="0">
                                          <p:val>
                                            <p:fltVal val="0"/>
                                          </p:val>
                                        </p:tav>
                                        <p:tav tm="100000">
                                          <p:val>
                                            <p:strVal val="#ppt_h"/>
                                          </p:val>
                                        </p:tav>
                                      </p:tavLst>
                                    </p:anim>
                                    <p:anim calcmode="lin" valueType="num">
                                      <p:cBhvr>
                                        <p:cTn id="38" dur="2000" fill="hold"/>
                                        <p:tgtEl>
                                          <p:spTgt spid="24579">
                                            <p:txEl>
                                              <p:pRg st="4" end="4"/>
                                            </p:txEl>
                                          </p:spTgt>
                                        </p:tgtEl>
                                        <p:attrNameLst>
                                          <p:attrName>ppt_w</p:attrName>
                                        </p:attrNameLst>
                                      </p:cBhvr>
                                      <p:tavLst>
                                        <p:tav tm="0">
                                          <p:val>
                                            <p:fltVal val="0"/>
                                          </p:val>
                                        </p:tav>
                                        <p:tav tm="100000">
                                          <p:val>
                                            <p:strVal val="#ppt_w"/>
                                          </p:val>
                                        </p:tav>
                                      </p:tavLst>
                                    </p:anim>
                                  </p:childTnLst>
                                </p:cTn>
                              </p:par>
                            </p:childTnLst>
                          </p:cTn>
                        </p:par>
                        <p:par>
                          <p:cTn id="39" fill="hold" nodeType="afterGroup">
                            <p:stCondLst>
                              <p:cond delay="10000"/>
                            </p:stCondLst>
                            <p:childTnLst>
                              <p:par>
                                <p:cTn id="40" presetID="35" presetClass="entr" presetSubtype="0" fill="hold" grpId="0" nodeType="afterEffect">
                                  <p:stCondLst>
                                    <p:cond delay="0"/>
                                  </p:stCondLst>
                                  <p:childTnLst>
                                    <p:set>
                                      <p:cBhvr>
                                        <p:cTn id="41" dur="1" fill="hold">
                                          <p:stCondLst>
                                            <p:cond delay="0"/>
                                          </p:stCondLst>
                                        </p:cTn>
                                        <p:tgtEl>
                                          <p:spTgt spid="24579">
                                            <p:txEl>
                                              <p:pRg st="5" end="5"/>
                                            </p:txEl>
                                          </p:spTgt>
                                        </p:tgtEl>
                                        <p:attrNameLst>
                                          <p:attrName>style.visibility</p:attrName>
                                        </p:attrNameLst>
                                      </p:cBhvr>
                                      <p:to>
                                        <p:strVal val="visible"/>
                                      </p:to>
                                    </p:set>
                                    <p:animEffect transition="in" filter="fade">
                                      <p:cBhvr>
                                        <p:cTn id="42" dur="2000"/>
                                        <p:tgtEl>
                                          <p:spTgt spid="24579">
                                            <p:txEl>
                                              <p:pRg st="5" end="5"/>
                                            </p:txEl>
                                          </p:spTgt>
                                        </p:tgtEl>
                                      </p:cBhvr>
                                    </p:animEffect>
                                    <p:anim calcmode="lin" valueType="num">
                                      <p:cBhvr>
                                        <p:cTn id="43" dur="2000" fill="hold"/>
                                        <p:tgtEl>
                                          <p:spTgt spid="24579">
                                            <p:txEl>
                                              <p:pRg st="5" end="5"/>
                                            </p:txEl>
                                          </p:spTgt>
                                        </p:tgtEl>
                                        <p:attrNameLst>
                                          <p:attrName>style.rotation</p:attrName>
                                        </p:attrNameLst>
                                      </p:cBhvr>
                                      <p:tavLst>
                                        <p:tav tm="0">
                                          <p:val>
                                            <p:fltVal val="720"/>
                                          </p:val>
                                        </p:tav>
                                        <p:tav tm="100000">
                                          <p:val>
                                            <p:fltVal val="0"/>
                                          </p:val>
                                        </p:tav>
                                      </p:tavLst>
                                    </p:anim>
                                    <p:anim calcmode="lin" valueType="num">
                                      <p:cBhvr>
                                        <p:cTn id="44" dur="2000" fill="hold"/>
                                        <p:tgtEl>
                                          <p:spTgt spid="24579">
                                            <p:txEl>
                                              <p:pRg st="5" end="5"/>
                                            </p:txEl>
                                          </p:spTgt>
                                        </p:tgtEl>
                                        <p:attrNameLst>
                                          <p:attrName>ppt_h</p:attrName>
                                        </p:attrNameLst>
                                      </p:cBhvr>
                                      <p:tavLst>
                                        <p:tav tm="0">
                                          <p:val>
                                            <p:fltVal val="0"/>
                                          </p:val>
                                        </p:tav>
                                        <p:tav tm="100000">
                                          <p:val>
                                            <p:strVal val="#ppt_h"/>
                                          </p:val>
                                        </p:tav>
                                      </p:tavLst>
                                    </p:anim>
                                    <p:anim calcmode="lin" valueType="num">
                                      <p:cBhvr>
                                        <p:cTn id="45" dur="2000" fill="hold"/>
                                        <p:tgtEl>
                                          <p:spTgt spid="24579">
                                            <p:txEl>
                                              <p:pRg st="5" end="5"/>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25E115C-F267-424D-8C0B-D70B5B0321AA}"/>
              </a:ext>
            </a:extLst>
          </p:cNvPr>
          <p:cNvSpPr>
            <a:spLocks noGrp="1" noChangeArrowheads="1"/>
          </p:cNvSpPr>
          <p:nvPr>
            <p:ph type="title"/>
          </p:nvPr>
        </p:nvSpPr>
        <p:spPr>
          <a:xfrm>
            <a:off x="495300" y="152406"/>
            <a:ext cx="8648700" cy="746125"/>
          </a:xfrm>
        </p:spPr>
        <p:txBody>
          <a:bodyPr/>
          <a:lstStyle/>
          <a:p>
            <a:r>
              <a:rPr lang="en-US" altLang="en-US" sz="4000"/>
              <a:t>The Christian Life of Diligence &amp; Work</a:t>
            </a:r>
          </a:p>
        </p:txBody>
      </p:sp>
      <p:sp>
        <p:nvSpPr>
          <p:cNvPr id="25603" name="Rectangle 3">
            <a:extLst>
              <a:ext uri="{FF2B5EF4-FFF2-40B4-BE49-F238E27FC236}">
                <a16:creationId xmlns:a16="http://schemas.microsoft.com/office/drawing/2014/main" id="{9EF5BE05-2C17-4CDD-8B90-D20EAF70CD2E}"/>
              </a:ext>
            </a:extLst>
          </p:cNvPr>
          <p:cNvSpPr>
            <a:spLocks noGrp="1" noChangeArrowheads="1"/>
          </p:cNvSpPr>
          <p:nvPr>
            <p:ph type="body" idx="1"/>
          </p:nvPr>
        </p:nvSpPr>
        <p:spPr>
          <a:xfrm>
            <a:off x="0" y="914400"/>
            <a:ext cx="8229600" cy="5105400"/>
          </a:xfrm>
        </p:spPr>
        <p:txBody>
          <a:bodyPr/>
          <a:lstStyle/>
          <a:p>
            <a:pPr>
              <a:lnSpc>
                <a:spcPct val="80000"/>
              </a:lnSpc>
            </a:pPr>
            <a:r>
              <a:rPr lang="en-US" altLang="en-US" sz="2700" b="1" dirty="0"/>
              <a:t>Eighth, godly sorrow produces diligence</a:t>
            </a:r>
            <a:r>
              <a:rPr lang="en-US" altLang="en-US" sz="2700" dirty="0"/>
              <a:t>.  </a:t>
            </a:r>
          </a:p>
          <a:p>
            <a:pPr>
              <a:lnSpc>
                <a:spcPct val="80000"/>
              </a:lnSpc>
            </a:pPr>
            <a:r>
              <a:rPr lang="en-US" altLang="en-US" sz="2700" u="sng" dirty="0"/>
              <a:t>2 Corinthians 7:10-12</a:t>
            </a:r>
            <a:r>
              <a:rPr lang="en-US" altLang="en-US" sz="2700" dirty="0"/>
              <a:t> instructs: “For godly sorrow produces repentance </a:t>
            </a:r>
            <a:r>
              <a:rPr lang="en-US" altLang="en-US" sz="2700" i="1" dirty="0"/>
              <a:t>leading</a:t>
            </a:r>
            <a:r>
              <a:rPr lang="en-US" altLang="en-US" sz="2700" dirty="0"/>
              <a:t> to salvation, not to be regretted; but the sorrow of the world produces death. 11For observe this very thing, that you sorrowed in a godly manner: What diligence it produced in you, </a:t>
            </a:r>
            <a:r>
              <a:rPr lang="en-US" altLang="en-US" sz="2700" i="1" dirty="0"/>
              <a:t>what</a:t>
            </a:r>
            <a:r>
              <a:rPr lang="en-US" altLang="en-US" sz="2700" dirty="0"/>
              <a:t> clearing </a:t>
            </a:r>
            <a:r>
              <a:rPr lang="en-US" altLang="en-US" sz="2700" i="1" dirty="0"/>
              <a:t>of</a:t>
            </a:r>
            <a:r>
              <a:rPr lang="en-US" altLang="en-US" sz="2700" dirty="0"/>
              <a:t> </a:t>
            </a:r>
            <a:r>
              <a:rPr lang="en-US" altLang="en-US" sz="2700" i="1" dirty="0"/>
              <a:t>yourselves,</a:t>
            </a:r>
            <a:r>
              <a:rPr lang="en-US" altLang="en-US" sz="2700" dirty="0"/>
              <a:t> </a:t>
            </a:r>
            <a:r>
              <a:rPr lang="en-US" altLang="en-US" sz="2700" i="1" dirty="0"/>
              <a:t>what</a:t>
            </a:r>
            <a:r>
              <a:rPr lang="en-US" altLang="en-US" sz="2700" dirty="0"/>
              <a:t> indignation, </a:t>
            </a:r>
            <a:r>
              <a:rPr lang="en-US" altLang="en-US" sz="2700" i="1" dirty="0"/>
              <a:t>what</a:t>
            </a:r>
            <a:r>
              <a:rPr lang="en-US" altLang="en-US" sz="2700" dirty="0"/>
              <a:t> fear, </a:t>
            </a:r>
            <a:r>
              <a:rPr lang="en-US" altLang="en-US" sz="2700" i="1" dirty="0"/>
              <a:t>what</a:t>
            </a:r>
            <a:r>
              <a:rPr lang="en-US" altLang="en-US" sz="2700" dirty="0"/>
              <a:t> vehement desire, </a:t>
            </a:r>
            <a:r>
              <a:rPr lang="en-US" altLang="en-US" sz="2700" i="1" dirty="0"/>
              <a:t>what</a:t>
            </a:r>
            <a:r>
              <a:rPr lang="en-US" altLang="en-US" sz="2700" dirty="0"/>
              <a:t> zeal, </a:t>
            </a:r>
            <a:r>
              <a:rPr lang="en-US" altLang="en-US" sz="2700" i="1" dirty="0"/>
              <a:t>what</a:t>
            </a:r>
            <a:r>
              <a:rPr lang="en-US" altLang="en-US" sz="2700" dirty="0"/>
              <a:t> vindication! In all </a:t>
            </a:r>
            <a:r>
              <a:rPr lang="en-US" altLang="en-US" sz="2700" i="1" dirty="0"/>
              <a:t>things</a:t>
            </a:r>
            <a:r>
              <a:rPr lang="en-US" altLang="en-US" sz="2700" dirty="0"/>
              <a:t> you proved yourselves to be clear in this matter. 12Therefore, although I wrote to you, </a:t>
            </a:r>
            <a:r>
              <a:rPr lang="en-US" altLang="en-US" sz="2700" i="1" dirty="0"/>
              <a:t>I</a:t>
            </a:r>
            <a:r>
              <a:rPr lang="en-US" altLang="en-US" sz="2700" dirty="0"/>
              <a:t> </a:t>
            </a:r>
            <a:r>
              <a:rPr lang="en-US" altLang="en-US" sz="2700" i="1" dirty="0"/>
              <a:t>did</a:t>
            </a:r>
            <a:r>
              <a:rPr lang="en-US" altLang="en-US" sz="2700" dirty="0"/>
              <a:t> not </a:t>
            </a:r>
            <a:r>
              <a:rPr lang="en-US" altLang="en-US" sz="2700" i="1" dirty="0"/>
              <a:t>do</a:t>
            </a:r>
            <a:r>
              <a:rPr lang="en-US" altLang="en-US" sz="2700" dirty="0"/>
              <a:t> </a:t>
            </a:r>
            <a:r>
              <a:rPr lang="en-US" altLang="en-US" sz="2700" i="1" dirty="0"/>
              <a:t>it</a:t>
            </a:r>
            <a:r>
              <a:rPr lang="en-US" altLang="en-US" sz="2700" dirty="0"/>
              <a:t> for the sake of him who had done the wrong, nor for the sake of him who suffered wrong, but         		   that our care for you in the sight                                   of God might appear to you.” </a:t>
            </a:r>
          </a:p>
        </p:txBody>
      </p:sp>
      <p:pic>
        <p:nvPicPr>
          <p:cNvPr id="25604" name="Picture 4">
            <a:extLst>
              <a:ext uri="{FF2B5EF4-FFF2-40B4-BE49-F238E27FC236}">
                <a16:creationId xmlns:a16="http://schemas.microsoft.com/office/drawing/2014/main" id="{949AB725-07E4-4983-B658-8632D2738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970336"/>
            <a:ext cx="2057400" cy="1887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p:cTn id="7" dur="500" fill="hold"/>
                                        <p:tgtEl>
                                          <p:spTgt spid="2560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560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5603">
                                            <p:txEl>
                                              <p:pRg st="0" end="0"/>
                                            </p:txEl>
                                          </p:spTgt>
                                        </p:tgtEl>
                                      </p:cBhvr>
                                    </p:animEffect>
                                  </p:childTnLst>
                                </p:cTn>
                              </p:par>
                            </p:childTnLst>
                          </p:cTn>
                        </p:par>
                        <p:par>
                          <p:cTn id="10" fill="hold" nodeType="afterGroup">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p:cTn id="13" dur="500" fill="hold"/>
                                        <p:tgtEl>
                                          <p:spTgt spid="2560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560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FD6C4E9-ED27-489A-BE90-4C1BDA54A578}"/>
              </a:ext>
            </a:extLst>
          </p:cNvPr>
          <p:cNvSpPr>
            <a:spLocks noGrp="1" noChangeArrowheads="1"/>
          </p:cNvSpPr>
          <p:nvPr>
            <p:ph type="title"/>
          </p:nvPr>
        </p:nvSpPr>
        <p:spPr>
          <a:xfrm>
            <a:off x="495300" y="152406"/>
            <a:ext cx="8648700" cy="746125"/>
          </a:xfrm>
        </p:spPr>
        <p:txBody>
          <a:bodyPr/>
          <a:lstStyle/>
          <a:p>
            <a:r>
              <a:rPr lang="en-US" altLang="en-US" sz="4000"/>
              <a:t>The Christian Life of Diligence &amp; Work</a:t>
            </a:r>
          </a:p>
        </p:txBody>
      </p:sp>
      <p:sp>
        <p:nvSpPr>
          <p:cNvPr id="26627" name="Rectangle 3">
            <a:extLst>
              <a:ext uri="{FF2B5EF4-FFF2-40B4-BE49-F238E27FC236}">
                <a16:creationId xmlns:a16="http://schemas.microsoft.com/office/drawing/2014/main" id="{642BB7A0-8840-4E73-AB99-A744ACF46173}"/>
              </a:ext>
            </a:extLst>
          </p:cNvPr>
          <p:cNvSpPr>
            <a:spLocks noGrp="1" noChangeArrowheads="1"/>
          </p:cNvSpPr>
          <p:nvPr>
            <p:ph type="body" idx="1"/>
          </p:nvPr>
        </p:nvSpPr>
        <p:spPr/>
        <p:txBody>
          <a:bodyPr/>
          <a:lstStyle/>
          <a:p>
            <a:r>
              <a:rPr lang="en-US" altLang="en-US" sz="2700" b="1"/>
              <a:t>Nineth, one must know that diligence can fail when one tries to ignore God’s instruction.</a:t>
            </a:r>
            <a:r>
              <a:rPr lang="en-US" altLang="en-US" sz="2700"/>
              <a:t>  </a:t>
            </a:r>
          </a:p>
          <a:p>
            <a:r>
              <a:rPr lang="en-US" altLang="en-US" sz="2700" u="sng"/>
              <a:t>Proverbs 1:27-29</a:t>
            </a:r>
            <a:r>
              <a:rPr lang="en-US" altLang="en-US" sz="2700"/>
              <a:t> explains, </a:t>
            </a:r>
            <a:r>
              <a:rPr lang="en-US" altLang="en-US" sz="2700" i="1"/>
              <a:t>“When your terror comes like a storm, And your destruction comes like a whirlwind, When distress and anguish come upon you. 28“Then they will call on me, but I will not answer; They will seek me diligently, but they will not find me. 29Because they hated knowledge And did not choose the fear of the Lord.”</a:t>
            </a:r>
            <a:r>
              <a:rPr lang="en-US" altLang="en-US" sz="2700"/>
              <a:t> </a:t>
            </a:r>
          </a:p>
          <a:p>
            <a:r>
              <a:rPr lang="en-US" altLang="en-US" sz="2700"/>
              <a:t> Esau had the same experience when he later diligently sought the birthright.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9" presetClass="entr" presetSubtype="0" accel="100000" fill="hold" grpId="0" nodeType="after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p:cTn id="7" dur="500" fill="hold"/>
                                        <p:tgtEl>
                                          <p:spTgt spid="26627">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6627">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6627">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6627">
                                            <p:txEl>
                                              <p:pRg st="0" end="0"/>
                                            </p:txEl>
                                          </p:spTgt>
                                        </p:tgtEl>
                                        <p:attrNameLst>
                                          <p:attrName>ppt_y</p:attrName>
                                        </p:attrNameLst>
                                      </p:cBhvr>
                                      <p:tavLst>
                                        <p:tav tm="0">
                                          <p:val>
                                            <p:strVal val="#ppt_y"/>
                                          </p:val>
                                        </p:tav>
                                        <p:tav tm="100000">
                                          <p:val>
                                            <p:strVal val="#ppt_y"/>
                                          </p:val>
                                        </p:tav>
                                      </p:tavLst>
                                    </p:anim>
                                  </p:childTnLst>
                                </p:cTn>
                              </p:par>
                            </p:childTnLst>
                          </p:cTn>
                        </p:par>
                        <p:par>
                          <p:cTn id="11" fill="hold" nodeType="afterGroup">
                            <p:stCondLst>
                              <p:cond delay="500"/>
                            </p:stCondLst>
                            <p:childTnLst>
                              <p:par>
                                <p:cTn id="12" presetID="39" presetClass="entr" presetSubtype="0" accel="100000" fill="hold" grpId="0" nodeType="afterEffect">
                                  <p:stCondLst>
                                    <p:cond delay="0"/>
                                  </p:stCondLst>
                                  <p:childTnLst>
                                    <p:set>
                                      <p:cBhvr>
                                        <p:cTn id="13" dur="1" fill="hold">
                                          <p:stCondLst>
                                            <p:cond delay="0"/>
                                          </p:stCondLst>
                                        </p:cTn>
                                        <p:tgtEl>
                                          <p:spTgt spid="26627">
                                            <p:txEl>
                                              <p:pRg st="1" end="1"/>
                                            </p:txEl>
                                          </p:spTgt>
                                        </p:tgtEl>
                                        <p:attrNameLst>
                                          <p:attrName>style.visibility</p:attrName>
                                        </p:attrNameLst>
                                      </p:cBhvr>
                                      <p:to>
                                        <p:strVal val="visible"/>
                                      </p:to>
                                    </p:set>
                                    <p:anim calcmode="lin" valueType="num">
                                      <p:cBhvr>
                                        <p:cTn id="14" dur="500" fill="hold"/>
                                        <p:tgtEl>
                                          <p:spTgt spid="26627">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26627">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26627">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26627">
                                            <p:txEl>
                                              <p:pRg st="1" end="1"/>
                                            </p:txEl>
                                          </p:spTgt>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000"/>
                            </p:stCondLst>
                            <p:childTnLst>
                              <p:par>
                                <p:cTn id="19" presetID="39" presetClass="entr" presetSubtype="0" accel="100000" fill="hold" grpId="0" nodeType="afterEffect">
                                  <p:stCondLst>
                                    <p:cond delay="0"/>
                                  </p:stCondLst>
                                  <p:childTnLst>
                                    <p:set>
                                      <p:cBhvr>
                                        <p:cTn id="20" dur="1" fill="hold">
                                          <p:stCondLst>
                                            <p:cond delay="0"/>
                                          </p:stCondLst>
                                        </p:cTn>
                                        <p:tgtEl>
                                          <p:spTgt spid="26627">
                                            <p:txEl>
                                              <p:pRg st="2" end="2"/>
                                            </p:txEl>
                                          </p:spTgt>
                                        </p:tgtEl>
                                        <p:attrNameLst>
                                          <p:attrName>style.visibility</p:attrName>
                                        </p:attrNameLst>
                                      </p:cBhvr>
                                      <p:to>
                                        <p:strVal val="visible"/>
                                      </p:to>
                                    </p:set>
                                    <p:anim calcmode="lin" valueType="num">
                                      <p:cBhvr>
                                        <p:cTn id="21" dur="500" fill="hold"/>
                                        <p:tgtEl>
                                          <p:spTgt spid="26627">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26627">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26627">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266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52599EF-4B63-4B8D-9B55-80CC69A05F62}"/>
              </a:ext>
            </a:extLst>
          </p:cNvPr>
          <p:cNvSpPr>
            <a:spLocks noGrp="1" noChangeArrowheads="1"/>
          </p:cNvSpPr>
          <p:nvPr>
            <p:ph type="title"/>
          </p:nvPr>
        </p:nvSpPr>
        <p:spPr>
          <a:xfrm>
            <a:off x="495300" y="152406"/>
            <a:ext cx="8648700" cy="746125"/>
          </a:xfrm>
        </p:spPr>
        <p:txBody>
          <a:bodyPr/>
          <a:lstStyle/>
          <a:p>
            <a:r>
              <a:rPr lang="en-US" altLang="en-US" sz="4000"/>
              <a:t>The Christian Life of Diligence &amp; Work</a:t>
            </a:r>
          </a:p>
        </p:txBody>
      </p:sp>
      <p:sp>
        <p:nvSpPr>
          <p:cNvPr id="27651" name="Rectangle 3">
            <a:extLst>
              <a:ext uri="{FF2B5EF4-FFF2-40B4-BE49-F238E27FC236}">
                <a16:creationId xmlns:a16="http://schemas.microsoft.com/office/drawing/2014/main" id="{19D57671-138E-442A-A936-3E2BB4466F8E}"/>
              </a:ext>
            </a:extLst>
          </p:cNvPr>
          <p:cNvSpPr>
            <a:spLocks noGrp="1" noChangeArrowheads="1"/>
          </p:cNvSpPr>
          <p:nvPr>
            <p:ph type="body" idx="1"/>
          </p:nvPr>
        </p:nvSpPr>
        <p:spPr/>
        <p:txBody>
          <a:bodyPr/>
          <a:lstStyle/>
          <a:p>
            <a:pPr>
              <a:lnSpc>
                <a:spcPct val="90000"/>
              </a:lnSpc>
            </a:pPr>
            <a:r>
              <a:rPr lang="en-US" altLang="en-US" sz="2700" b="1"/>
              <a:t>Diligence is primary in the life of a child of God.</a:t>
            </a:r>
            <a:r>
              <a:rPr lang="en-US" altLang="en-US" sz="2700"/>
              <a:t>  </a:t>
            </a:r>
          </a:p>
          <a:p>
            <a:pPr>
              <a:lnSpc>
                <a:spcPct val="90000"/>
              </a:lnSpc>
            </a:pPr>
            <a:r>
              <a:rPr lang="en-US" altLang="en-US" sz="2700"/>
              <a:t>Romans 12:11 instructs the Christian to </a:t>
            </a:r>
            <a:r>
              <a:rPr lang="en-US" altLang="en-US" sz="2700" i="1"/>
              <a:t>“not [be] lagging in diligence.”  </a:t>
            </a:r>
          </a:p>
          <a:p>
            <a:pPr>
              <a:lnSpc>
                <a:spcPct val="90000"/>
              </a:lnSpc>
            </a:pPr>
            <a:r>
              <a:rPr lang="en-US" altLang="en-US" sz="2700"/>
              <a:t>In general, diligence is seen in many living the life of a Christian.  </a:t>
            </a:r>
          </a:p>
          <a:p>
            <a:pPr>
              <a:lnSpc>
                <a:spcPct val="90000"/>
              </a:lnSpc>
            </a:pPr>
            <a:r>
              <a:rPr lang="en-US" altLang="en-US" sz="2700"/>
              <a:t>1 Timothy 5:10 speaks of the widows who </a:t>
            </a:r>
            <a:r>
              <a:rPr lang="en-US" altLang="en-US" sz="2700" i="1"/>
              <a:t>“has diligently followed every good work.” </a:t>
            </a:r>
            <a:r>
              <a:rPr lang="en-US" altLang="en-US" sz="2700"/>
              <a:t>  </a:t>
            </a:r>
          </a:p>
          <a:p>
            <a:pPr>
              <a:lnSpc>
                <a:spcPct val="90000"/>
              </a:lnSpc>
            </a:pPr>
            <a:r>
              <a:rPr lang="en-US" altLang="en-US" sz="2700"/>
              <a:t>2 Timothy 2:15 admonishes, </a:t>
            </a:r>
            <a:r>
              <a:rPr lang="en-US" altLang="en-US" sz="2700" i="1"/>
              <a:t>“15Be diligent to present yourself approved to God, a worker who does not need to be ashamed, rightly dividing the word of truth.”</a:t>
            </a:r>
            <a:r>
              <a:rPr lang="en-US" altLang="en-US" sz="27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to="" calcmode="lin" valueType="num">
                                      <p:cBhvr>
                                        <p:cTn id="7" dur="1" fill="hold"/>
                                        <p:tgtEl>
                                          <p:spTgt spid="27651">
                                            <p:txEl>
                                              <p:pRg st="0" end="0"/>
                                            </p:txEl>
                                          </p:spTgt>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to="" calcmode="lin" valueType="num">
                                      <p:cBhvr>
                                        <p:cTn id="11" dur="1" fill="hold"/>
                                        <p:tgtEl>
                                          <p:spTgt spid="27651">
                                            <p:txEl>
                                              <p:pRg st="1" end="1"/>
                                            </p:txEl>
                                          </p:spTgt>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 to="" calcmode="lin" valueType="num">
                                      <p:cBhvr>
                                        <p:cTn id="15" dur="1" fill="hold"/>
                                        <p:tgtEl>
                                          <p:spTgt spid="27651">
                                            <p:txEl>
                                              <p:pRg st="2" end="2"/>
                                            </p:txEl>
                                          </p:spTgt>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anim to="" calcmode="lin" valueType="num">
                                      <p:cBhvr>
                                        <p:cTn id="19" dur="1" fill="hold"/>
                                        <p:tgtEl>
                                          <p:spTgt spid="27651">
                                            <p:txEl>
                                              <p:pRg st="3" end="3"/>
                                            </p:txEl>
                                          </p:spTgt>
                                        </p:tgtEl>
                                        <p:attrNameLst>
                                          <p:attrName/>
                                        </p:attrNameLst>
                                      </p:cBhvr>
                                    </p:anim>
                                  </p:childTnLst>
                                </p:cTn>
                              </p:par>
                            </p:childTnLst>
                          </p:cTn>
                        </p:par>
                        <p:par>
                          <p:cTn id="20" fill="hold" nodeType="afterGroup">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anim to="" calcmode="lin" valueType="num">
                                      <p:cBhvr>
                                        <p:cTn id="23" dur="1" fill="hold"/>
                                        <p:tgtEl>
                                          <p:spTgt spid="27651">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01CD850-DE66-4E50-B7E2-F09C55ADE383}"/>
              </a:ext>
            </a:extLst>
          </p:cNvPr>
          <p:cNvSpPr>
            <a:spLocks noGrp="1" noChangeArrowheads="1"/>
          </p:cNvSpPr>
          <p:nvPr>
            <p:ph type="title"/>
          </p:nvPr>
        </p:nvSpPr>
        <p:spPr>
          <a:xfrm>
            <a:off x="495300" y="152406"/>
            <a:ext cx="8648700" cy="746125"/>
          </a:xfrm>
        </p:spPr>
        <p:txBody>
          <a:bodyPr/>
          <a:lstStyle/>
          <a:p>
            <a:r>
              <a:rPr lang="en-US" altLang="en-US" sz="4000"/>
              <a:t>The Christian Life of Diligence &amp; Work</a:t>
            </a:r>
          </a:p>
        </p:txBody>
      </p:sp>
      <p:sp>
        <p:nvSpPr>
          <p:cNvPr id="28675" name="Rectangle 3">
            <a:extLst>
              <a:ext uri="{FF2B5EF4-FFF2-40B4-BE49-F238E27FC236}">
                <a16:creationId xmlns:a16="http://schemas.microsoft.com/office/drawing/2014/main" id="{5BFA754F-B981-4510-85EE-0DF89E46D837}"/>
              </a:ext>
            </a:extLst>
          </p:cNvPr>
          <p:cNvSpPr>
            <a:spLocks noGrp="1" noChangeArrowheads="1"/>
          </p:cNvSpPr>
          <p:nvPr>
            <p:ph type="body" idx="1"/>
          </p:nvPr>
        </p:nvSpPr>
        <p:spPr>
          <a:xfrm>
            <a:off x="457200" y="1066800"/>
            <a:ext cx="8305800" cy="5638794"/>
          </a:xfrm>
        </p:spPr>
        <p:txBody>
          <a:bodyPr/>
          <a:lstStyle/>
          <a:p>
            <a:pPr>
              <a:lnSpc>
                <a:spcPct val="80000"/>
              </a:lnSpc>
            </a:pPr>
            <a:r>
              <a:rPr lang="en-US" altLang="en-US" sz="2500" dirty="0"/>
              <a:t>2 Peter 1:5-11 teaches to give </a:t>
            </a:r>
            <a:r>
              <a:rPr lang="en-US" altLang="en-US" sz="2500" i="1" dirty="0"/>
              <a:t>“all diligence</a:t>
            </a:r>
            <a:r>
              <a:rPr lang="en-US" altLang="en-US" sz="2500" dirty="0"/>
              <a:t>” to add faith, virtue, knowledge, self-control, perseverance, godliness, and brotherly kindness.  He concludes in verses 10-11, </a:t>
            </a:r>
            <a:r>
              <a:rPr lang="en-US" altLang="en-US" sz="2500" i="1" dirty="0"/>
              <a:t>“10Therefore, brethren, be even more diligent to make your call and election sure, for if you do these things you will never stumble; 11for so an entrance will be supplied to you abundantly into the everlasting kingdom of our Lord and Savior Jesus Christ.</a:t>
            </a:r>
            <a:r>
              <a:rPr lang="en-US" altLang="en-US" sz="2500" dirty="0"/>
              <a:t>”  </a:t>
            </a:r>
          </a:p>
          <a:p>
            <a:pPr>
              <a:lnSpc>
                <a:spcPct val="80000"/>
              </a:lnSpc>
            </a:pPr>
            <a:r>
              <a:rPr lang="en-US" altLang="en-US" sz="2500" dirty="0"/>
              <a:t>Christians are created in Christ for good works (Ephesians 2:10).  Not that the Christian would be save by their works, but that good works is part of what is a Christian.  </a:t>
            </a:r>
          </a:p>
          <a:p>
            <a:pPr>
              <a:lnSpc>
                <a:spcPct val="80000"/>
              </a:lnSpc>
            </a:pPr>
            <a:r>
              <a:rPr lang="en-US" altLang="en-US" sz="2500" dirty="0"/>
              <a:t>Clearly, the life of a Christian is one of labor.  </a:t>
            </a:r>
          </a:p>
          <a:p>
            <a:pPr>
              <a:lnSpc>
                <a:spcPct val="80000"/>
              </a:lnSpc>
            </a:pPr>
            <a:r>
              <a:rPr lang="en-US" altLang="en-US" sz="2500" u="sng" dirty="0"/>
              <a:t>1 Corinthians 15:58</a:t>
            </a:r>
            <a:r>
              <a:rPr lang="en-US" altLang="en-US" sz="2500" dirty="0"/>
              <a:t> remarks, “”</a:t>
            </a:r>
            <a:r>
              <a:rPr lang="en-US" altLang="en-US" sz="2500" i="1" dirty="0"/>
              <a:t>Therefore, my beloved brethren, be steadfast, immovable, always abounding in the work of the Lord, knowing that your labor is not in vain in the Lord.”</a:t>
            </a:r>
            <a:r>
              <a:rPr lang="en-US" altLang="en-US" sz="25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to="" calcmode="lin" valueType="num">
                                      <p:cBhvr>
                                        <p:cTn id="7" dur="1" fill="hold"/>
                                        <p:tgtEl>
                                          <p:spTgt spid="28675">
                                            <p:txEl>
                                              <p:pRg st="0" end="0"/>
                                            </p:txEl>
                                          </p:spTgt>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 to="" calcmode="lin" valueType="num">
                                      <p:cBhvr>
                                        <p:cTn id="11" dur="1" fill="hold"/>
                                        <p:tgtEl>
                                          <p:spTgt spid="28675">
                                            <p:txEl>
                                              <p:pRg st="1" end="1"/>
                                            </p:txEl>
                                          </p:spTgt>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 to="" calcmode="lin" valueType="num">
                                      <p:cBhvr>
                                        <p:cTn id="15" dur="1" fill="hold"/>
                                        <p:tgtEl>
                                          <p:spTgt spid="28675">
                                            <p:txEl>
                                              <p:pRg st="2" end="2"/>
                                            </p:txEl>
                                          </p:spTgt>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 to="" calcmode="lin" valueType="num">
                                      <p:cBhvr>
                                        <p:cTn id="19" dur="1" fill="hold"/>
                                        <p:tgtEl>
                                          <p:spTgt spid="28675">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0F41A54-2DA6-4320-8AC8-6F36CDEB10C6}"/>
              </a:ext>
            </a:extLst>
          </p:cNvPr>
          <p:cNvSpPr>
            <a:spLocks noGrp="1" noChangeArrowheads="1"/>
          </p:cNvSpPr>
          <p:nvPr>
            <p:ph type="title"/>
          </p:nvPr>
        </p:nvSpPr>
        <p:spPr>
          <a:xfrm>
            <a:off x="495300" y="152406"/>
            <a:ext cx="8648700" cy="746125"/>
          </a:xfrm>
        </p:spPr>
        <p:txBody>
          <a:bodyPr/>
          <a:lstStyle/>
          <a:p>
            <a:r>
              <a:rPr lang="en-US" altLang="en-US" sz="4000">
                <a:solidFill>
                  <a:srgbClr val="99FF33"/>
                </a:solidFill>
              </a:rPr>
              <a:t>The Christian Life of Diligence &amp; Work</a:t>
            </a:r>
          </a:p>
        </p:txBody>
      </p:sp>
      <p:sp>
        <p:nvSpPr>
          <p:cNvPr id="29699" name="Rectangle 3">
            <a:extLst>
              <a:ext uri="{FF2B5EF4-FFF2-40B4-BE49-F238E27FC236}">
                <a16:creationId xmlns:a16="http://schemas.microsoft.com/office/drawing/2014/main" id="{70AF0532-CB1C-494F-AE78-6A042698F76B}"/>
              </a:ext>
            </a:extLst>
          </p:cNvPr>
          <p:cNvSpPr>
            <a:spLocks noGrp="1" noChangeArrowheads="1"/>
          </p:cNvSpPr>
          <p:nvPr>
            <p:ph type="body" idx="1"/>
          </p:nvPr>
        </p:nvSpPr>
        <p:spPr>
          <a:xfrm>
            <a:off x="495300" y="1066800"/>
            <a:ext cx="8382000" cy="5791200"/>
          </a:xfrm>
        </p:spPr>
        <p:txBody>
          <a:bodyPr/>
          <a:lstStyle/>
          <a:p>
            <a:pPr>
              <a:lnSpc>
                <a:spcPct val="90000"/>
              </a:lnSpc>
            </a:pPr>
            <a:r>
              <a:rPr lang="en-US" altLang="en-US" sz="2600" b="1" dirty="0"/>
              <a:t>First, one must keep their heart with diligence.</a:t>
            </a:r>
          </a:p>
          <a:p>
            <a:pPr>
              <a:lnSpc>
                <a:spcPct val="90000"/>
              </a:lnSpc>
            </a:pPr>
            <a:r>
              <a:rPr lang="en-US" altLang="en-US" sz="2600" b="1" dirty="0"/>
              <a:t>Second, diligence is required in disciplining and training children.</a:t>
            </a:r>
          </a:p>
          <a:p>
            <a:pPr>
              <a:lnSpc>
                <a:spcPct val="90000"/>
              </a:lnSpc>
            </a:pPr>
            <a:r>
              <a:rPr lang="en-US" altLang="en-US" sz="2600" b="1" dirty="0"/>
              <a:t>Third, one must be diligent in keeping God’s commandments.</a:t>
            </a:r>
          </a:p>
          <a:p>
            <a:pPr>
              <a:lnSpc>
                <a:spcPct val="90000"/>
              </a:lnSpc>
            </a:pPr>
            <a:r>
              <a:rPr lang="en-US" altLang="en-US" sz="2600" b="1" dirty="0"/>
              <a:t>Fourth, salvation needs diligence.</a:t>
            </a:r>
          </a:p>
          <a:p>
            <a:pPr>
              <a:lnSpc>
                <a:spcPct val="90000"/>
              </a:lnSpc>
            </a:pPr>
            <a:r>
              <a:rPr lang="en-US" altLang="en-US" sz="2600" b="1" dirty="0"/>
              <a:t>Fifth, the Christian must be diligent in seeking God.</a:t>
            </a:r>
            <a:r>
              <a:rPr lang="en-US" altLang="en-US" sz="2600" dirty="0"/>
              <a:t>  </a:t>
            </a:r>
          </a:p>
          <a:p>
            <a:pPr>
              <a:lnSpc>
                <a:spcPct val="90000"/>
              </a:lnSpc>
            </a:pPr>
            <a:r>
              <a:rPr lang="en-US" altLang="en-US" sz="2600" b="1" dirty="0"/>
              <a:t>Sixth, one must be diligent to oppose error.</a:t>
            </a:r>
          </a:p>
          <a:p>
            <a:pPr>
              <a:lnSpc>
                <a:spcPct val="90000"/>
              </a:lnSpc>
            </a:pPr>
            <a:r>
              <a:rPr lang="en-US" altLang="en-US" sz="2600" b="1" dirty="0"/>
              <a:t>Seventh, diligence is required in leadership.</a:t>
            </a:r>
          </a:p>
          <a:p>
            <a:pPr>
              <a:lnSpc>
                <a:spcPct val="90000"/>
              </a:lnSpc>
            </a:pPr>
            <a:r>
              <a:rPr lang="en-US" altLang="en-US" sz="2600" b="1" dirty="0"/>
              <a:t>Eighth, godly sorrow produces diligence</a:t>
            </a:r>
            <a:r>
              <a:rPr lang="en-US" altLang="en-US" sz="2600" dirty="0"/>
              <a:t>.</a:t>
            </a:r>
          </a:p>
          <a:p>
            <a:pPr>
              <a:lnSpc>
                <a:spcPct val="90000"/>
              </a:lnSpc>
            </a:pPr>
            <a:r>
              <a:rPr lang="en-US" altLang="en-US" sz="2600" b="1" dirty="0" err="1"/>
              <a:t>Nineth</a:t>
            </a:r>
            <a:r>
              <a:rPr lang="en-US" altLang="en-US" sz="2600" b="1" dirty="0"/>
              <a:t>, one must know that diligence can fail when one tries to ignore God’s instruction.</a:t>
            </a:r>
          </a:p>
          <a:p>
            <a:pPr>
              <a:lnSpc>
                <a:spcPct val="90000"/>
              </a:lnSpc>
            </a:pPr>
            <a:r>
              <a:rPr lang="en-US" altLang="en-US" sz="2600" b="1" dirty="0"/>
              <a:t>Diligence is primary in the life of a Christian.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to="" calcmode="lin" valueType="num">
                                      <p:cBhvr>
                                        <p:cTn id="7" dur="1" fill="hold"/>
                                        <p:tgtEl>
                                          <p:spTgt spid="29699">
                                            <p:txEl>
                                              <p:pRg st="0" end="0"/>
                                            </p:txEl>
                                          </p:spTgt>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to="" calcmode="lin" valueType="num">
                                      <p:cBhvr>
                                        <p:cTn id="11" dur="1" fill="hold"/>
                                        <p:tgtEl>
                                          <p:spTgt spid="29699">
                                            <p:txEl>
                                              <p:pRg st="1" end="1"/>
                                            </p:txEl>
                                          </p:spTgt>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anim to="" calcmode="lin" valueType="num">
                                      <p:cBhvr>
                                        <p:cTn id="15" dur="1" fill="hold"/>
                                        <p:tgtEl>
                                          <p:spTgt spid="29699">
                                            <p:txEl>
                                              <p:pRg st="2" end="2"/>
                                            </p:txEl>
                                          </p:spTgt>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anim to="" calcmode="lin" valueType="num">
                                      <p:cBhvr>
                                        <p:cTn id="19" dur="1" fill="hold"/>
                                        <p:tgtEl>
                                          <p:spTgt spid="29699">
                                            <p:txEl>
                                              <p:pRg st="3" end="3"/>
                                            </p:txEl>
                                          </p:spTgt>
                                        </p:tgtEl>
                                        <p:attrNameLst>
                                          <p:attrName/>
                                        </p:attrNameLst>
                                      </p:cBhvr>
                                    </p:anim>
                                  </p:childTnLst>
                                </p:cTn>
                              </p:par>
                            </p:childTnLst>
                          </p:cTn>
                        </p:par>
                        <p:par>
                          <p:cTn id="20" fill="hold" nodeType="afterGroup">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anim to="" calcmode="lin" valueType="num">
                                      <p:cBhvr>
                                        <p:cTn id="23" dur="1" fill="hold"/>
                                        <p:tgtEl>
                                          <p:spTgt spid="29699">
                                            <p:txEl>
                                              <p:pRg st="4" end="4"/>
                                            </p:txEl>
                                          </p:spTgt>
                                        </p:tgtEl>
                                        <p:attrNameLst>
                                          <p:attrName/>
                                        </p:attrNameLst>
                                      </p:cBhvr>
                                    </p:anim>
                                  </p:childTnLst>
                                </p:cTn>
                              </p:par>
                            </p:childTnLst>
                          </p:cTn>
                        </p:par>
                        <p:par>
                          <p:cTn id="24" fill="hold" nodeType="afterGroup">
                            <p:stCondLst>
                              <p:cond delay="0"/>
                            </p:stCondLst>
                            <p:childTnLst>
                              <p:par>
                                <p:cTn id="25" presetID="24" presetClass="entr" presetSubtype="0" fill="hold" grpId="0" nodeType="after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anim to="" calcmode="lin" valueType="num">
                                      <p:cBhvr>
                                        <p:cTn id="27" dur="1" fill="hold"/>
                                        <p:tgtEl>
                                          <p:spTgt spid="29699">
                                            <p:txEl>
                                              <p:pRg st="5" end="5"/>
                                            </p:txEl>
                                          </p:spTgt>
                                        </p:tgtEl>
                                        <p:attrNameLst>
                                          <p:attrName/>
                                        </p:attrNameLst>
                                      </p:cBhvr>
                                    </p:anim>
                                  </p:childTnLst>
                                </p:cTn>
                              </p:par>
                            </p:childTnLst>
                          </p:cTn>
                        </p:par>
                        <p:par>
                          <p:cTn id="28" fill="hold" nodeType="afterGroup">
                            <p:stCondLst>
                              <p:cond delay="0"/>
                            </p:stCondLst>
                            <p:childTnLst>
                              <p:par>
                                <p:cTn id="29" presetID="24" presetClass="entr" presetSubtype="0" fill="hold" grpId="0" nodeType="after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anim to="" calcmode="lin" valueType="num">
                                      <p:cBhvr>
                                        <p:cTn id="31" dur="1" fill="hold"/>
                                        <p:tgtEl>
                                          <p:spTgt spid="29699">
                                            <p:txEl>
                                              <p:pRg st="6" end="6"/>
                                            </p:txEl>
                                          </p:spTgt>
                                        </p:tgtEl>
                                        <p:attrNameLst>
                                          <p:attrName/>
                                        </p:attrNameLst>
                                      </p:cBhvr>
                                    </p:anim>
                                  </p:childTnLst>
                                </p:cTn>
                              </p:par>
                            </p:childTnLst>
                          </p:cTn>
                        </p:par>
                        <p:par>
                          <p:cTn id="32" fill="hold" nodeType="afterGroup">
                            <p:stCondLst>
                              <p:cond delay="0"/>
                            </p:stCondLst>
                            <p:childTnLst>
                              <p:par>
                                <p:cTn id="33" presetID="24" presetClass="entr" presetSubtype="0" fill="hold" grpId="0" nodeType="after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anim to="" calcmode="lin" valueType="num">
                                      <p:cBhvr>
                                        <p:cTn id="35" dur="1" fill="hold"/>
                                        <p:tgtEl>
                                          <p:spTgt spid="29699">
                                            <p:txEl>
                                              <p:pRg st="7" end="7"/>
                                            </p:txEl>
                                          </p:spTgt>
                                        </p:tgtEl>
                                        <p:attrNameLst>
                                          <p:attrName/>
                                        </p:attrNameLst>
                                      </p:cBhvr>
                                    </p:anim>
                                  </p:childTnLst>
                                </p:cTn>
                              </p:par>
                            </p:childTnLst>
                          </p:cTn>
                        </p:par>
                        <p:par>
                          <p:cTn id="36" fill="hold" nodeType="afterGroup">
                            <p:stCondLst>
                              <p:cond delay="0"/>
                            </p:stCondLst>
                            <p:childTnLst>
                              <p:par>
                                <p:cTn id="37" presetID="24" presetClass="entr" presetSubtype="0" fill="hold" grpId="0" nodeType="afterEffect">
                                  <p:stCondLst>
                                    <p:cond delay="0"/>
                                  </p:stCondLst>
                                  <p:childTnLst>
                                    <p:set>
                                      <p:cBhvr>
                                        <p:cTn id="38" dur="1" fill="hold">
                                          <p:stCondLst>
                                            <p:cond delay="0"/>
                                          </p:stCondLst>
                                        </p:cTn>
                                        <p:tgtEl>
                                          <p:spTgt spid="29699">
                                            <p:txEl>
                                              <p:pRg st="8" end="8"/>
                                            </p:txEl>
                                          </p:spTgt>
                                        </p:tgtEl>
                                        <p:attrNameLst>
                                          <p:attrName>style.visibility</p:attrName>
                                        </p:attrNameLst>
                                      </p:cBhvr>
                                      <p:to>
                                        <p:strVal val="visible"/>
                                      </p:to>
                                    </p:set>
                                    <p:anim to="" calcmode="lin" valueType="num">
                                      <p:cBhvr>
                                        <p:cTn id="39" dur="1" fill="hold"/>
                                        <p:tgtEl>
                                          <p:spTgt spid="29699">
                                            <p:txEl>
                                              <p:pRg st="8" end="8"/>
                                            </p:txEl>
                                          </p:spTgt>
                                        </p:tgtEl>
                                        <p:attrNameLst>
                                          <p:attrName/>
                                        </p:attrNameLst>
                                      </p:cBhvr>
                                    </p:anim>
                                  </p:childTnLst>
                                </p:cTn>
                              </p:par>
                            </p:childTnLst>
                          </p:cTn>
                        </p:par>
                        <p:par>
                          <p:cTn id="40" fill="hold" nodeType="afterGroup">
                            <p:stCondLst>
                              <p:cond delay="0"/>
                            </p:stCondLst>
                            <p:childTnLst>
                              <p:par>
                                <p:cTn id="41" presetID="24" presetClass="entr" presetSubtype="0" fill="hold" grpId="0" nodeType="after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anim to="" calcmode="lin" valueType="num">
                                      <p:cBhvr>
                                        <p:cTn id="43" dur="1" fill="hold"/>
                                        <p:tgtEl>
                                          <p:spTgt spid="29699">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0FD876F-3550-4646-B069-965945F3E666}"/>
              </a:ext>
            </a:extLst>
          </p:cNvPr>
          <p:cNvSpPr>
            <a:spLocks noGrp="1" noChangeArrowheads="1"/>
          </p:cNvSpPr>
          <p:nvPr>
            <p:ph type="title"/>
          </p:nvPr>
        </p:nvSpPr>
        <p:spPr/>
        <p:txBody>
          <a:bodyPr/>
          <a:lstStyle/>
          <a:p>
            <a:r>
              <a:rPr lang="en-US" altLang="en-US" b="1"/>
              <a:t>Conclusion</a:t>
            </a:r>
          </a:p>
        </p:txBody>
      </p:sp>
      <p:sp>
        <p:nvSpPr>
          <p:cNvPr id="30723" name="Rectangle 3">
            <a:extLst>
              <a:ext uri="{FF2B5EF4-FFF2-40B4-BE49-F238E27FC236}">
                <a16:creationId xmlns:a16="http://schemas.microsoft.com/office/drawing/2014/main" id="{0152DB7A-B5C5-4776-B882-6A702938790F}"/>
              </a:ext>
            </a:extLst>
          </p:cNvPr>
          <p:cNvSpPr>
            <a:spLocks noGrp="1" noChangeArrowheads="1"/>
          </p:cNvSpPr>
          <p:nvPr>
            <p:ph type="body" idx="1"/>
          </p:nvPr>
        </p:nvSpPr>
        <p:spPr/>
        <p:txBody>
          <a:bodyPr/>
          <a:lstStyle/>
          <a:p>
            <a:pPr>
              <a:lnSpc>
                <a:spcPct val="90000"/>
              </a:lnSpc>
            </a:pPr>
            <a:r>
              <a:rPr lang="en-US" altLang="en-US" sz="2400" b="1"/>
              <a:t>From the beginning, God’s plan included work for humans.  </a:t>
            </a:r>
          </a:p>
          <a:p>
            <a:pPr>
              <a:lnSpc>
                <a:spcPct val="90000"/>
              </a:lnSpc>
            </a:pPr>
            <a:r>
              <a:rPr lang="en-US" altLang="en-US" sz="2400" b="1"/>
              <a:t>Diligence is in sharp contrast to laziness.  </a:t>
            </a:r>
          </a:p>
          <a:p>
            <a:pPr>
              <a:lnSpc>
                <a:spcPct val="90000"/>
              </a:lnSpc>
            </a:pPr>
            <a:r>
              <a:rPr lang="en-US" altLang="en-US" sz="2400" b="1"/>
              <a:t>Diligence is part of the Christian’s character.  </a:t>
            </a:r>
          </a:p>
          <a:p>
            <a:pPr>
              <a:lnSpc>
                <a:spcPct val="90000"/>
              </a:lnSpc>
            </a:pPr>
            <a:r>
              <a:rPr lang="en-US" altLang="en-US" sz="2400" b="1"/>
              <a:t>There are many fruits of diligence such as plenty, rule, fulfillment, favor, and financial reward.  </a:t>
            </a:r>
          </a:p>
          <a:p>
            <a:pPr>
              <a:lnSpc>
                <a:spcPct val="90000"/>
              </a:lnSpc>
            </a:pPr>
            <a:r>
              <a:rPr lang="en-US" altLang="en-US" sz="2400" b="1"/>
              <a:t>Laziness has severe consequences such as poverty, shame, hunger, being unfulfilled, lack of understanding, odiousness to others, a hedge of thorn around him, and can lead to other sins such as gossip.  </a:t>
            </a:r>
          </a:p>
          <a:p>
            <a:pPr>
              <a:lnSpc>
                <a:spcPct val="90000"/>
              </a:lnSpc>
            </a:pPr>
            <a:r>
              <a:rPr lang="en-US" altLang="en-US" sz="2400" b="1"/>
              <a:t>One can be diligent by putting away self-centeredness, pride, and foolishness.  </a:t>
            </a:r>
          </a:p>
          <a:p>
            <a:pPr>
              <a:lnSpc>
                <a:spcPct val="90000"/>
              </a:lnSpc>
            </a:pPr>
            <a:r>
              <a:rPr lang="en-US" altLang="en-US" sz="2400" b="1"/>
              <a:t>Instead, one should create godly goals to serve and apply into daily action.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to="" calcmode="lin" valueType="num">
                                      <p:cBhvr>
                                        <p:cTn id="7" dur="1" fill="hold"/>
                                        <p:tgtEl>
                                          <p:spTgt spid="30723">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 to="" calcmode="lin" valueType="num">
                                      <p:cBhvr>
                                        <p:cTn id="10" dur="1" fill="hold"/>
                                        <p:tgtEl>
                                          <p:spTgt spid="30723">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 to="" calcmode="lin" valueType="num">
                                      <p:cBhvr>
                                        <p:cTn id="13" dur="1" fill="hold"/>
                                        <p:tgtEl>
                                          <p:spTgt spid="30723">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 to="" calcmode="lin" valueType="num">
                                      <p:cBhvr>
                                        <p:cTn id="16" dur="1" fill="hold"/>
                                        <p:tgtEl>
                                          <p:spTgt spid="30723">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 to="" calcmode="lin" valueType="num">
                                      <p:cBhvr>
                                        <p:cTn id="19" dur="1" fill="hold"/>
                                        <p:tgtEl>
                                          <p:spTgt spid="30723">
                                            <p:txEl>
                                              <p:pRg st="4" end="4"/>
                                            </p:txEl>
                                          </p:spTgt>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30723">
                                            <p:txEl>
                                              <p:pRg st="5" end="5"/>
                                            </p:txEl>
                                          </p:spTgt>
                                        </p:tgtEl>
                                        <p:attrNameLst>
                                          <p:attrName>style.visibility</p:attrName>
                                        </p:attrNameLst>
                                      </p:cBhvr>
                                      <p:to>
                                        <p:strVal val="visible"/>
                                      </p:to>
                                    </p:set>
                                    <p:anim to="" calcmode="lin" valueType="num">
                                      <p:cBhvr>
                                        <p:cTn id="22" dur="1" fill="hold"/>
                                        <p:tgtEl>
                                          <p:spTgt spid="30723">
                                            <p:txEl>
                                              <p:pRg st="5" end="5"/>
                                            </p:txEl>
                                          </p:spTgt>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30723">
                                            <p:txEl>
                                              <p:pRg st="6" end="6"/>
                                            </p:txEl>
                                          </p:spTgt>
                                        </p:tgtEl>
                                        <p:attrNameLst>
                                          <p:attrName>style.visibility</p:attrName>
                                        </p:attrNameLst>
                                      </p:cBhvr>
                                      <p:to>
                                        <p:strVal val="visible"/>
                                      </p:to>
                                    </p:set>
                                    <p:anim to="" calcmode="lin" valueType="num">
                                      <p:cBhvr>
                                        <p:cTn id="25" dur="1" fill="hold"/>
                                        <p:tgtEl>
                                          <p:spTgt spid="3072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05BDAF5-E887-4F6F-AB74-26840A14B978}"/>
              </a:ext>
            </a:extLst>
          </p:cNvPr>
          <p:cNvSpPr>
            <a:spLocks noGrp="1" noChangeArrowheads="1"/>
          </p:cNvSpPr>
          <p:nvPr>
            <p:ph type="title"/>
          </p:nvPr>
        </p:nvSpPr>
        <p:spPr/>
        <p:txBody>
          <a:bodyPr/>
          <a:lstStyle/>
          <a:p>
            <a:r>
              <a:rPr lang="en-US" altLang="en-US" b="1"/>
              <a:t>Conclusion</a:t>
            </a:r>
          </a:p>
        </p:txBody>
      </p:sp>
      <p:sp>
        <p:nvSpPr>
          <p:cNvPr id="31747" name="Rectangle 3">
            <a:extLst>
              <a:ext uri="{FF2B5EF4-FFF2-40B4-BE49-F238E27FC236}">
                <a16:creationId xmlns:a16="http://schemas.microsoft.com/office/drawing/2014/main" id="{A7E2A76F-D914-43DA-BCAC-2832678E40A5}"/>
              </a:ext>
            </a:extLst>
          </p:cNvPr>
          <p:cNvSpPr>
            <a:spLocks noGrp="1" noChangeArrowheads="1"/>
          </p:cNvSpPr>
          <p:nvPr>
            <p:ph type="body" idx="1"/>
          </p:nvPr>
        </p:nvSpPr>
        <p:spPr>
          <a:xfrm>
            <a:off x="438150" y="1066800"/>
            <a:ext cx="8267700" cy="5410200"/>
          </a:xfrm>
        </p:spPr>
        <p:txBody>
          <a:bodyPr/>
          <a:lstStyle/>
          <a:p>
            <a:pPr>
              <a:lnSpc>
                <a:spcPct val="90000"/>
              </a:lnSpc>
            </a:pPr>
            <a:r>
              <a:rPr lang="en-US" altLang="en-US" sz="2600" b="1" dirty="0"/>
              <a:t>The life of a Christian is full of labor and work. </a:t>
            </a:r>
          </a:p>
          <a:p>
            <a:pPr>
              <a:lnSpc>
                <a:spcPct val="90000"/>
              </a:lnSpc>
            </a:pPr>
            <a:r>
              <a:rPr lang="en-US" altLang="en-US" sz="2600" b="1" dirty="0"/>
              <a:t>First, in the worldly sense, if one does not work, then one should not eat.  </a:t>
            </a:r>
          </a:p>
          <a:p>
            <a:pPr>
              <a:lnSpc>
                <a:spcPct val="90000"/>
              </a:lnSpc>
            </a:pPr>
            <a:r>
              <a:rPr lang="en-US" altLang="en-US" sz="2600" b="1" dirty="0"/>
              <a:t>More importantly, diligence must be applied in other areas of life such as keeping one’s heart, training and disciplining children, keeping God’s commandments, one’s salvation through God, seeking God, opposing doctrinal error, and in leadership.  </a:t>
            </a:r>
          </a:p>
          <a:p>
            <a:pPr>
              <a:lnSpc>
                <a:spcPct val="90000"/>
              </a:lnSpc>
            </a:pPr>
            <a:r>
              <a:rPr lang="en-US" altLang="en-US" sz="2600" b="1" dirty="0"/>
              <a:t>Diligence is a powerful tool in one’s service to God.  </a:t>
            </a:r>
          </a:p>
          <a:p>
            <a:pPr>
              <a:lnSpc>
                <a:spcPct val="90000"/>
              </a:lnSpc>
            </a:pPr>
            <a:r>
              <a:rPr lang="en-US" altLang="en-US" sz="2600" b="1" dirty="0"/>
              <a:t>It is primary to a Christian’s life in the work of the Lord.  </a:t>
            </a:r>
          </a:p>
          <a:p>
            <a:pPr>
              <a:lnSpc>
                <a:spcPct val="90000"/>
              </a:lnSpc>
            </a:pPr>
            <a:r>
              <a:rPr lang="en-US" altLang="en-US" sz="2600" b="1" dirty="0"/>
              <a:t>It is a skill that the Christian should constantly be using in leading a godly life.</a:t>
            </a:r>
          </a:p>
          <a:p>
            <a:pPr>
              <a:lnSpc>
                <a:spcPct val="90000"/>
              </a:lnSpc>
            </a:pPr>
            <a:endParaRPr lang="en-US" altLang="en-US" sz="26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to="" calcmode="lin" valueType="num">
                                      <p:cBhvr>
                                        <p:cTn id="7" dur="1" fill="hold"/>
                                        <p:tgtEl>
                                          <p:spTgt spid="31747">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31747">
                                            <p:txEl>
                                              <p:pRg st="1" end="1"/>
                                            </p:txEl>
                                          </p:spTgt>
                                        </p:tgtEl>
                                        <p:attrNameLst>
                                          <p:attrName>style.visibility</p:attrName>
                                        </p:attrNameLst>
                                      </p:cBhvr>
                                      <p:to>
                                        <p:strVal val="visible"/>
                                      </p:to>
                                    </p:set>
                                    <p:anim to="" calcmode="lin" valueType="num">
                                      <p:cBhvr>
                                        <p:cTn id="10" dur="1" fill="hold"/>
                                        <p:tgtEl>
                                          <p:spTgt spid="31747">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anim to="" calcmode="lin" valueType="num">
                                      <p:cBhvr>
                                        <p:cTn id="13" dur="1" fill="hold"/>
                                        <p:tgtEl>
                                          <p:spTgt spid="31747">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31747">
                                            <p:txEl>
                                              <p:pRg st="3" end="3"/>
                                            </p:txEl>
                                          </p:spTgt>
                                        </p:tgtEl>
                                        <p:attrNameLst>
                                          <p:attrName>style.visibility</p:attrName>
                                        </p:attrNameLst>
                                      </p:cBhvr>
                                      <p:to>
                                        <p:strVal val="visible"/>
                                      </p:to>
                                    </p:set>
                                    <p:anim to="" calcmode="lin" valueType="num">
                                      <p:cBhvr>
                                        <p:cTn id="16" dur="1" fill="hold"/>
                                        <p:tgtEl>
                                          <p:spTgt spid="31747">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anim to="" calcmode="lin" valueType="num">
                                      <p:cBhvr>
                                        <p:cTn id="19" dur="1" fill="hold"/>
                                        <p:tgtEl>
                                          <p:spTgt spid="31747">
                                            <p:txEl>
                                              <p:pRg st="4" end="4"/>
                                            </p:txEl>
                                          </p:spTgt>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31747">
                                            <p:txEl>
                                              <p:pRg st="5" end="5"/>
                                            </p:txEl>
                                          </p:spTgt>
                                        </p:tgtEl>
                                        <p:attrNameLst>
                                          <p:attrName>style.visibility</p:attrName>
                                        </p:attrNameLst>
                                      </p:cBhvr>
                                      <p:to>
                                        <p:strVal val="visible"/>
                                      </p:to>
                                    </p:set>
                                    <p:anim to="" calcmode="lin" valueType="num">
                                      <p:cBhvr>
                                        <p:cTn id="22" dur="1" fill="hold"/>
                                        <p:tgtEl>
                                          <p:spTgt spid="3174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20FEB66-1209-4E5D-B17F-E01EFB4A1A08}"/>
              </a:ext>
            </a:extLst>
          </p:cNvPr>
          <p:cNvSpPr>
            <a:spLocks noGrp="1" noChangeArrowheads="1"/>
          </p:cNvSpPr>
          <p:nvPr>
            <p:ph type="title"/>
          </p:nvPr>
        </p:nvSpPr>
        <p:spPr/>
        <p:txBody>
          <a:bodyPr/>
          <a:lstStyle/>
          <a:p>
            <a:r>
              <a:rPr lang="en-US" altLang="en-US" b="1"/>
              <a:t>Discussion</a:t>
            </a:r>
          </a:p>
        </p:txBody>
      </p:sp>
      <p:sp>
        <p:nvSpPr>
          <p:cNvPr id="32771" name="Rectangle 3">
            <a:extLst>
              <a:ext uri="{FF2B5EF4-FFF2-40B4-BE49-F238E27FC236}">
                <a16:creationId xmlns:a16="http://schemas.microsoft.com/office/drawing/2014/main" id="{AEC6D0F4-48FC-4BBD-9E1B-20CA1FFC31AE}"/>
              </a:ext>
            </a:extLst>
          </p:cNvPr>
          <p:cNvSpPr>
            <a:spLocks noGrp="1" noChangeArrowheads="1"/>
          </p:cNvSpPr>
          <p:nvPr>
            <p:ph type="body" idx="1"/>
          </p:nvPr>
        </p:nvSpPr>
        <p:spPr/>
        <p:txBody>
          <a:bodyPr/>
          <a:lstStyle/>
          <a:p>
            <a:r>
              <a:rPr lang="en-US" altLang="en-US" b="1"/>
              <a:t>Create a list of seven specific works of the Lord that you as a Christian should be involved in.  Then, grade yourself as diligent or lazy.  If you felt you were less than diligent, write a plan of how to improve in this work.  For example, one might list the need to teach the lost as completed by home Bible studies on a monthly schedule.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0898" name="Rectangle 2">
            <a:extLst>
              <a:ext uri="{FF2B5EF4-FFF2-40B4-BE49-F238E27FC236}">
                <a16:creationId xmlns:a16="http://schemas.microsoft.com/office/drawing/2014/main" id="{4DBA149C-3607-4CDB-8E91-8D54CED66392}"/>
              </a:ext>
            </a:extLst>
          </p:cNvPr>
          <p:cNvSpPr>
            <a:spLocks noGrp="1" noChangeArrowheads="1"/>
          </p:cNvSpPr>
          <p:nvPr>
            <p:ph type="title"/>
          </p:nvPr>
        </p:nvSpPr>
        <p:spPr>
          <a:xfrm>
            <a:off x="480059" y="2053641"/>
            <a:ext cx="2751871" cy="2760098"/>
          </a:xfrm>
        </p:spPr>
        <p:txBody>
          <a:bodyPr>
            <a:normAutofit/>
          </a:bodyPr>
          <a:lstStyle/>
          <a:p>
            <a:r>
              <a:rPr lang="en-US" altLang="en-US" sz="6600" dirty="0">
                <a:solidFill>
                  <a:srgbClr val="FFFFFF"/>
                </a:solidFill>
              </a:rPr>
              <a:t>Eyeing Second Peter</a:t>
            </a:r>
          </a:p>
        </p:txBody>
      </p:sp>
      <p:sp>
        <p:nvSpPr>
          <p:cNvPr id="80899" name="Rectangle 3">
            <a:extLst>
              <a:ext uri="{FF2B5EF4-FFF2-40B4-BE49-F238E27FC236}">
                <a16:creationId xmlns:a16="http://schemas.microsoft.com/office/drawing/2014/main" id="{80B85A50-B15E-457B-A823-0FAFDC78BC46}"/>
              </a:ext>
            </a:extLst>
          </p:cNvPr>
          <p:cNvSpPr>
            <a:spLocks noGrp="1" noChangeArrowheads="1"/>
          </p:cNvSpPr>
          <p:nvPr>
            <p:ph type="body" idx="1"/>
          </p:nvPr>
        </p:nvSpPr>
        <p:spPr>
          <a:xfrm>
            <a:off x="4673425" y="762000"/>
            <a:ext cx="4353816" cy="3978859"/>
          </a:xfrm>
        </p:spPr>
        <p:txBody>
          <a:bodyPr anchor="ctr">
            <a:noAutofit/>
          </a:bodyPr>
          <a:lstStyle/>
          <a:p>
            <a:r>
              <a:rPr lang="en-US" altLang="en-US" sz="2800" dirty="0">
                <a:solidFill>
                  <a:srgbClr val="000000"/>
                </a:solidFill>
              </a:rPr>
              <a:t>Weekly study plan:</a:t>
            </a:r>
          </a:p>
          <a:p>
            <a:endParaRPr lang="en-US" altLang="en-US" sz="2800" dirty="0">
              <a:solidFill>
                <a:srgbClr val="000000"/>
              </a:solidFill>
            </a:endParaRPr>
          </a:p>
          <a:p>
            <a:r>
              <a:rPr lang="en-US" altLang="en-US" sz="2800" dirty="0">
                <a:solidFill>
                  <a:srgbClr val="000000"/>
                </a:solidFill>
              </a:rPr>
              <a:t>Read 2 Peter once a week</a:t>
            </a:r>
          </a:p>
          <a:p>
            <a:r>
              <a:rPr lang="en-US" altLang="en-US" sz="2800" dirty="0">
                <a:solidFill>
                  <a:srgbClr val="000000"/>
                </a:solidFill>
              </a:rPr>
              <a:t>Work on the memory verse by reading it  carefully aloud at least eleven times this week</a:t>
            </a:r>
          </a:p>
          <a:p>
            <a:r>
              <a:rPr lang="en-US" altLang="en-US" sz="2800" dirty="0">
                <a:solidFill>
                  <a:srgbClr val="000000"/>
                </a:solidFill>
              </a:rPr>
              <a:t>Any study on next weeks topic in the text from next week’s topic: Building on Faith </a:t>
            </a:r>
          </a:p>
        </p:txBody>
      </p:sp>
      <p:pic>
        <p:nvPicPr>
          <p:cNvPr id="4" name="Picture 3">
            <a:extLst>
              <a:ext uri="{FF2B5EF4-FFF2-40B4-BE49-F238E27FC236}">
                <a16:creationId xmlns:a16="http://schemas.microsoft.com/office/drawing/2014/main" id="{03F75B18-9901-4E34-8CC9-7B002E7B8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5629870"/>
            <a:ext cx="1806676" cy="119437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37B4C3B-9A96-4E60-8749-42DB0C9DFBDA}"/>
              </a:ext>
            </a:extLst>
          </p:cNvPr>
          <p:cNvSpPr>
            <a:spLocks noGrp="1" noChangeArrowheads="1"/>
          </p:cNvSpPr>
          <p:nvPr>
            <p:ph type="title"/>
          </p:nvPr>
        </p:nvSpPr>
        <p:spPr/>
        <p:txBody>
          <a:bodyPr/>
          <a:lstStyle/>
          <a:p>
            <a:r>
              <a:rPr lang="en-US" altLang="en-US" b="1"/>
              <a:t>Example: Love My Brethren</a:t>
            </a:r>
          </a:p>
        </p:txBody>
      </p:sp>
      <p:sp>
        <p:nvSpPr>
          <p:cNvPr id="36867" name="Rectangle 3">
            <a:extLst>
              <a:ext uri="{FF2B5EF4-FFF2-40B4-BE49-F238E27FC236}">
                <a16:creationId xmlns:a16="http://schemas.microsoft.com/office/drawing/2014/main" id="{7498AF53-4FCA-42C8-8D22-33802D0B9C9E}"/>
              </a:ext>
            </a:extLst>
          </p:cNvPr>
          <p:cNvSpPr>
            <a:spLocks noGrp="1" noChangeArrowheads="1"/>
          </p:cNvSpPr>
          <p:nvPr>
            <p:ph type="body" idx="1"/>
          </p:nvPr>
        </p:nvSpPr>
        <p:spPr/>
        <p:txBody>
          <a:bodyPr/>
          <a:lstStyle/>
          <a:p>
            <a:r>
              <a:rPr lang="en-US" altLang="en-US" sz="3600" b="1"/>
              <a:t>Angie Fluharty (on 1/7/9) “Love requires diligent action.”</a:t>
            </a:r>
          </a:p>
          <a:p>
            <a:r>
              <a:rPr lang="en-US" altLang="en-US" sz="3600" b="1"/>
              <a:t>John 13:35, “By this men will know that you are My disciples, if you have love for one another.” (NASB)</a:t>
            </a:r>
          </a:p>
          <a:p>
            <a:r>
              <a:rPr lang="en-US" altLang="en-US" sz="3600" b="1"/>
              <a:t>Specific (Purpose/goal/wish)</a:t>
            </a:r>
          </a:p>
          <a:p>
            <a:endParaRPr lang="en-US" altLang="en-US" sz="3600" b="1"/>
          </a:p>
          <a:p>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3BD4FCD-0581-4184-BAD7-5532B8FCA8E0}"/>
              </a:ext>
            </a:extLst>
          </p:cNvPr>
          <p:cNvSpPr>
            <a:spLocks noGrp="1" noChangeArrowheads="1"/>
          </p:cNvSpPr>
          <p:nvPr>
            <p:ph type="title"/>
          </p:nvPr>
        </p:nvSpPr>
        <p:spPr/>
        <p:txBody>
          <a:bodyPr/>
          <a:lstStyle/>
          <a:p>
            <a:r>
              <a:rPr lang="en-US" altLang="en-US" b="1"/>
              <a:t>Example: Teaching My Children</a:t>
            </a:r>
          </a:p>
        </p:txBody>
      </p:sp>
      <p:sp>
        <p:nvSpPr>
          <p:cNvPr id="37891" name="Rectangle 3">
            <a:extLst>
              <a:ext uri="{FF2B5EF4-FFF2-40B4-BE49-F238E27FC236}">
                <a16:creationId xmlns:a16="http://schemas.microsoft.com/office/drawing/2014/main" id="{8DAA10EA-201D-4B01-A714-96F7AC2A7A4E}"/>
              </a:ext>
            </a:extLst>
          </p:cNvPr>
          <p:cNvSpPr>
            <a:spLocks noGrp="1" noChangeArrowheads="1"/>
          </p:cNvSpPr>
          <p:nvPr>
            <p:ph type="body" idx="1"/>
          </p:nvPr>
        </p:nvSpPr>
        <p:spPr/>
        <p:txBody>
          <a:bodyPr/>
          <a:lstStyle/>
          <a:p>
            <a:r>
              <a:rPr lang="en-US" altLang="en-US" b="1"/>
              <a:t>Deuteronomy 6:6-7 “</a:t>
            </a:r>
            <a:r>
              <a:rPr lang="en-US" altLang="en-US" b="1" i="1"/>
              <a:t>And these words which I command you today shall be in your heart. 7“You shall teach them diligently to your children, and shall talk of them when you sit in your house, when you walk by the way, when you lie down, and when you rise up.” </a:t>
            </a:r>
          </a:p>
          <a:p>
            <a:r>
              <a:rPr lang="en-US" altLang="en-US" b="1" i="1"/>
              <a:t>Specific – Fathers should demonstrate leadership.</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FE32588-AA2A-4671-9BD8-9AEBE98F9A2C}"/>
              </a:ext>
            </a:extLst>
          </p:cNvPr>
          <p:cNvSpPr>
            <a:spLocks noGrp="1" noChangeArrowheads="1"/>
          </p:cNvSpPr>
          <p:nvPr>
            <p:ph type="title"/>
          </p:nvPr>
        </p:nvSpPr>
        <p:spPr/>
        <p:txBody>
          <a:bodyPr/>
          <a:lstStyle/>
          <a:p>
            <a:r>
              <a:rPr lang="en-US" altLang="en-US" b="1"/>
              <a:t>Example: Teach The Lost</a:t>
            </a:r>
          </a:p>
        </p:txBody>
      </p:sp>
      <p:sp>
        <p:nvSpPr>
          <p:cNvPr id="38915" name="Rectangle 3">
            <a:extLst>
              <a:ext uri="{FF2B5EF4-FFF2-40B4-BE49-F238E27FC236}">
                <a16:creationId xmlns:a16="http://schemas.microsoft.com/office/drawing/2014/main" id="{A7B57819-6FB7-46E0-BBB7-DBDCAD30E728}"/>
              </a:ext>
            </a:extLst>
          </p:cNvPr>
          <p:cNvSpPr>
            <a:spLocks noGrp="1" noChangeArrowheads="1"/>
          </p:cNvSpPr>
          <p:nvPr>
            <p:ph type="body" idx="1"/>
          </p:nvPr>
        </p:nvSpPr>
        <p:spPr/>
        <p:txBody>
          <a:bodyPr/>
          <a:lstStyle/>
          <a:p>
            <a:r>
              <a:rPr lang="en-US" altLang="en-US" b="1"/>
              <a:t>Specific efforts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F902-6A86-437D-99D5-3202F05DF79F}"/>
              </a:ext>
            </a:extLst>
          </p:cNvPr>
          <p:cNvSpPr>
            <a:spLocks noGrp="1"/>
          </p:cNvSpPr>
          <p:nvPr>
            <p:ph type="ctrTitle" sz="quarter" idx="4294967295"/>
          </p:nvPr>
        </p:nvSpPr>
        <p:spPr>
          <a:xfrm>
            <a:off x="1066800" y="1997081"/>
            <a:ext cx="7086600" cy="1431925"/>
          </a:xfrm>
        </p:spPr>
        <p:txBody>
          <a:bodyPr/>
          <a:lstStyle/>
          <a:p>
            <a:pPr algn="ctr"/>
            <a:r>
              <a:rPr lang="en-US" altLang="en-US" sz="6200">
                <a:effectLst>
                  <a:outerShdw blurRad="38100" dist="38100" dir="2700000" algn="tl">
                    <a:srgbClr val="666633"/>
                  </a:outerShdw>
                </a:effectLst>
              </a:rPr>
              <a:t>Next Week</a:t>
            </a:r>
          </a:p>
        </p:txBody>
      </p:sp>
      <p:sp>
        <p:nvSpPr>
          <p:cNvPr id="3" name="Subtitle 2">
            <a:extLst>
              <a:ext uri="{FF2B5EF4-FFF2-40B4-BE49-F238E27FC236}">
                <a16:creationId xmlns:a16="http://schemas.microsoft.com/office/drawing/2014/main" id="{C279757D-0A30-4E50-B851-1005AB799D43}"/>
              </a:ext>
            </a:extLst>
          </p:cNvPr>
          <p:cNvSpPr>
            <a:spLocks noGrp="1"/>
          </p:cNvSpPr>
          <p:nvPr>
            <p:ph type="subTitle" sz="quarter" idx="4294967295"/>
          </p:nvPr>
        </p:nvSpPr>
        <p:spPr>
          <a:xfrm>
            <a:off x="2971806" y="3810006"/>
            <a:ext cx="4545013" cy="1795463"/>
          </a:xfrm>
        </p:spPr>
        <p:txBody>
          <a:bodyPr/>
          <a:lstStyle/>
          <a:p>
            <a:pPr marL="0" indent="0">
              <a:buNone/>
            </a:pPr>
            <a:r>
              <a:rPr lang="en-US" altLang="en-US" sz="3200">
                <a:effectLst>
                  <a:outerShdw blurRad="38100" dist="38100" dir="2700000" algn="tl">
                    <a:srgbClr val="666633"/>
                  </a:outerShdw>
                </a:effectLst>
              </a:rPr>
              <a:t>Building on Faith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A3F909FE-3737-411A-97EB-0B8198866C87}"/>
              </a:ext>
            </a:extLst>
          </p:cNvPr>
          <p:cNvSpPr>
            <a:spLocks noGrp="1" noChangeArrowheads="1"/>
          </p:cNvSpPr>
          <p:nvPr>
            <p:ph type="title" idx="4294967295"/>
          </p:nvPr>
        </p:nvSpPr>
        <p:spPr>
          <a:xfrm>
            <a:off x="495300" y="152406"/>
            <a:ext cx="8648700" cy="746125"/>
          </a:xfrm>
        </p:spPr>
        <p:txBody>
          <a:bodyPr anchor="ctr"/>
          <a:lstStyle/>
          <a:p>
            <a:r>
              <a:rPr lang="en-US" altLang="en-US" sz="3600"/>
              <a:t>Remembering Second Peter: Mnemonics</a:t>
            </a:r>
          </a:p>
        </p:txBody>
      </p:sp>
      <p:sp>
        <p:nvSpPr>
          <p:cNvPr id="81923" name="Content Placeholder 2">
            <a:extLst>
              <a:ext uri="{FF2B5EF4-FFF2-40B4-BE49-F238E27FC236}">
                <a16:creationId xmlns:a16="http://schemas.microsoft.com/office/drawing/2014/main" id="{19ED25A0-8E98-4B3D-9111-4E2AC58FA2DB}"/>
              </a:ext>
            </a:extLst>
          </p:cNvPr>
          <p:cNvSpPr>
            <a:spLocks noGrp="1" noChangeArrowheads="1"/>
          </p:cNvSpPr>
          <p:nvPr>
            <p:ph idx="4294967295"/>
          </p:nvPr>
        </p:nvSpPr>
        <p:spPr>
          <a:xfrm>
            <a:off x="1524000" y="1524000"/>
            <a:ext cx="8229600" cy="5105400"/>
          </a:xfrm>
        </p:spPr>
        <p:txBody>
          <a:bodyPr/>
          <a:lstStyle/>
          <a:p>
            <a:r>
              <a:rPr lang="en-US" altLang="en-US" sz="2800"/>
              <a:t>Blindness and Myopia Control</a:t>
            </a:r>
          </a:p>
          <a:p>
            <a:r>
              <a:rPr lang="en-US" altLang="en-US" sz="2800"/>
              <a:t>Eyes Full of Adultery</a:t>
            </a:r>
          </a:p>
          <a:p>
            <a:r>
              <a:rPr lang="en-US" altLang="en-US" sz="2800"/>
              <a:t>Twinkling of an Eye</a:t>
            </a:r>
          </a:p>
          <a:p>
            <a:endParaRPr lang="en-US" altLang="en-US" sz="800"/>
          </a:p>
          <a:p>
            <a:r>
              <a:rPr lang="en-US" altLang="en-US" sz="2800"/>
              <a:t>Holiness – Heresy – Hope</a:t>
            </a:r>
          </a:p>
          <a:p>
            <a:endParaRPr lang="en-US" altLang="en-US" sz="1000"/>
          </a:p>
          <a:p>
            <a:r>
              <a:rPr lang="en-US" altLang="en-US" sz="2800"/>
              <a:t>Cultivate Christian Character</a:t>
            </a:r>
          </a:p>
          <a:p>
            <a:r>
              <a:rPr lang="en-US" altLang="en-US" sz="2800"/>
              <a:t>Condemnation of false teachers</a:t>
            </a:r>
          </a:p>
          <a:p>
            <a:r>
              <a:rPr lang="en-US" altLang="en-US" sz="2800"/>
              <a:t>Confidence in Christ’s return </a:t>
            </a:r>
          </a:p>
        </p:txBody>
      </p:sp>
      <p:sp>
        <p:nvSpPr>
          <p:cNvPr id="81924" name="Arrow: Right 1">
            <a:extLst>
              <a:ext uri="{FF2B5EF4-FFF2-40B4-BE49-F238E27FC236}">
                <a16:creationId xmlns:a16="http://schemas.microsoft.com/office/drawing/2014/main" id="{FD36EF3A-20A5-42BC-BACD-01354AE82A91}"/>
              </a:ext>
            </a:extLst>
          </p:cNvPr>
          <p:cNvSpPr>
            <a:spLocks noChangeArrowheads="1"/>
          </p:cNvSpPr>
          <p:nvPr/>
        </p:nvSpPr>
        <p:spPr bwMode="auto">
          <a:xfrm>
            <a:off x="1066806" y="1676400"/>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accent2"/>
              </a:buClr>
              <a:buSzPct val="75000"/>
              <a:buFont typeface="Wingdings" panose="05000000000000000000" pitchFamily="2" charset="2"/>
              <a:buChar char="n"/>
              <a:defRPr sz="3100">
                <a:solidFill>
                  <a:schemeClr val="tx1"/>
                </a:solidFill>
                <a:latin typeface="Arial" panose="020B0604020202020204" pitchFamily="34" charset="0"/>
              </a:defRPr>
            </a:lvl1pPr>
            <a:lvl2pPr marL="742950" indent="-285750">
              <a:spcBef>
                <a:spcPct val="20000"/>
              </a:spcBef>
              <a:buClr>
                <a:schemeClr val="accent1"/>
              </a:buClr>
              <a:buSzPct val="6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SzPct val="85000"/>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85000"/>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85000"/>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85000"/>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8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200"/>
          </a:p>
        </p:txBody>
      </p:sp>
      <p:sp>
        <p:nvSpPr>
          <p:cNvPr id="81925" name="Arrow: Right 5">
            <a:extLst>
              <a:ext uri="{FF2B5EF4-FFF2-40B4-BE49-F238E27FC236}">
                <a16:creationId xmlns:a16="http://schemas.microsoft.com/office/drawing/2014/main" id="{54E591C3-7930-4DDA-A7CA-8E7FD10B0ED7}"/>
              </a:ext>
            </a:extLst>
          </p:cNvPr>
          <p:cNvSpPr>
            <a:spLocks noChangeArrowheads="1"/>
          </p:cNvSpPr>
          <p:nvPr/>
        </p:nvSpPr>
        <p:spPr bwMode="auto">
          <a:xfrm>
            <a:off x="1066806" y="3352800"/>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accent2"/>
              </a:buClr>
              <a:buSzPct val="75000"/>
              <a:buFont typeface="Wingdings" panose="05000000000000000000" pitchFamily="2" charset="2"/>
              <a:buChar char="n"/>
              <a:defRPr sz="3100">
                <a:solidFill>
                  <a:schemeClr val="tx1"/>
                </a:solidFill>
                <a:latin typeface="Arial" panose="020B0604020202020204" pitchFamily="34" charset="0"/>
              </a:defRPr>
            </a:lvl1pPr>
            <a:lvl2pPr marL="742950" indent="-285750">
              <a:spcBef>
                <a:spcPct val="20000"/>
              </a:spcBef>
              <a:buClr>
                <a:schemeClr val="accent1"/>
              </a:buClr>
              <a:buSzPct val="6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SzPct val="85000"/>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85000"/>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85000"/>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85000"/>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8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200"/>
          </a:p>
        </p:txBody>
      </p:sp>
      <p:sp>
        <p:nvSpPr>
          <p:cNvPr id="81926" name="Arrow: Right 6">
            <a:extLst>
              <a:ext uri="{FF2B5EF4-FFF2-40B4-BE49-F238E27FC236}">
                <a16:creationId xmlns:a16="http://schemas.microsoft.com/office/drawing/2014/main" id="{6B505F35-1E0C-46B0-BAA2-CE9F010D0625}"/>
              </a:ext>
            </a:extLst>
          </p:cNvPr>
          <p:cNvSpPr>
            <a:spLocks noChangeArrowheads="1"/>
          </p:cNvSpPr>
          <p:nvPr/>
        </p:nvSpPr>
        <p:spPr bwMode="auto">
          <a:xfrm>
            <a:off x="1066806" y="4038600"/>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accent2"/>
              </a:buClr>
              <a:buSzPct val="75000"/>
              <a:buFont typeface="Wingdings" panose="05000000000000000000" pitchFamily="2" charset="2"/>
              <a:buChar char="n"/>
              <a:defRPr sz="3100">
                <a:solidFill>
                  <a:schemeClr val="tx1"/>
                </a:solidFill>
                <a:latin typeface="Arial" panose="020B0604020202020204" pitchFamily="34" charset="0"/>
              </a:defRPr>
            </a:lvl1pPr>
            <a:lvl2pPr marL="742950" indent="-285750">
              <a:spcBef>
                <a:spcPct val="20000"/>
              </a:spcBef>
              <a:buClr>
                <a:schemeClr val="accent1"/>
              </a:buClr>
              <a:buSzPct val="6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SzPct val="85000"/>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85000"/>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85000"/>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85000"/>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8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788D053-212E-45B1-B928-CB4328481F70}"/>
              </a:ext>
            </a:extLst>
          </p:cNvPr>
          <p:cNvSpPr>
            <a:spLocks noGrp="1" noChangeArrowheads="1"/>
          </p:cNvSpPr>
          <p:nvPr>
            <p:ph type="ctrTitle"/>
          </p:nvPr>
        </p:nvSpPr>
        <p:spPr>
          <a:xfrm>
            <a:off x="457200" y="838200"/>
            <a:ext cx="8229600" cy="1905000"/>
          </a:xfrm>
        </p:spPr>
        <p:txBody>
          <a:bodyPr/>
          <a:lstStyle/>
          <a:p>
            <a:r>
              <a:rPr lang="en-US" altLang="en-US"/>
              <a:t>Diligence</a:t>
            </a:r>
          </a:p>
        </p:txBody>
      </p:sp>
      <p:sp>
        <p:nvSpPr>
          <p:cNvPr id="2051" name="Rectangle 3">
            <a:extLst>
              <a:ext uri="{FF2B5EF4-FFF2-40B4-BE49-F238E27FC236}">
                <a16:creationId xmlns:a16="http://schemas.microsoft.com/office/drawing/2014/main" id="{544557D1-E02F-4F0B-B676-AC35DFCAF0D7}"/>
              </a:ext>
            </a:extLst>
          </p:cNvPr>
          <p:cNvSpPr>
            <a:spLocks noGrp="1" noChangeArrowheads="1"/>
          </p:cNvSpPr>
          <p:nvPr>
            <p:ph type="subTitle" idx="1"/>
          </p:nvPr>
        </p:nvSpPr>
        <p:spPr/>
        <p:txBody>
          <a:bodyPr/>
          <a:lstStyle/>
          <a:p>
            <a:r>
              <a:rPr lang="en-US" altLang="en-US" sz="2800" b="1"/>
              <a:t>Growing As Children of Light</a:t>
            </a:r>
          </a:p>
          <a:p>
            <a:endParaRPr lang="en-US" altLang="en-US" sz="2800" b="1"/>
          </a:p>
          <a:p>
            <a:r>
              <a:rPr lang="en-US" altLang="en-US" sz="2800" b="1"/>
              <a:t>Week 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88FB669-F112-4B18-824D-4B93F3753D73}"/>
              </a:ext>
            </a:extLst>
          </p:cNvPr>
          <p:cNvSpPr>
            <a:spLocks noGrp="1" noChangeArrowheads="1"/>
          </p:cNvSpPr>
          <p:nvPr>
            <p:ph type="title"/>
          </p:nvPr>
        </p:nvSpPr>
        <p:spPr/>
        <p:txBody>
          <a:bodyPr/>
          <a:lstStyle/>
          <a:p>
            <a:r>
              <a:rPr lang="en-US" altLang="en-US">
                <a:solidFill>
                  <a:srgbClr val="FFFF00"/>
                </a:solidFill>
                <a:effectLst>
                  <a:outerShdw blurRad="38100" dist="38100" dir="2700000" algn="tl">
                    <a:srgbClr val="FFFFFF"/>
                  </a:outerShdw>
                </a:effectLst>
              </a:rPr>
              <a:t>2 Peter 1:2-13</a:t>
            </a:r>
          </a:p>
        </p:txBody>
      </p:sp>
      <p:sp>
        <p:nvSpPr>
          <p:cNvPr id="45059" name="Rectangle 3">
            <a:extLst>
              <a:ext uri="{FF2B5EF4-FFF2-40B4-BE49-F238E27FC236}">
                <a16:creationId xmlns:a16="http://schemas.microsoft.com/office/drawing/2014/main" id="{DA940522-0C72-41BD-948B-56A1C676AF0B}"/>
              </a:ext>
            </a:extLst>
          </p:cNvPr>
          <p:cNvSpPr>
            <a:spLocks noGrp="1" noChangeArrowheads="1"/>
          </p:cNvSpPr>
          <p:nvPr>
            <p:ph type="body" idx="1"/>
          </p:nvPr>
        </p:nvSpPr>
        <p:spPr>
          <a:xfrm>
            <a:off x="228600" y="990600"/>
            <a:ext cx="8763000" cy="5867400"/>
          </a:xfrm>
        </p:spPr>
        <p:txBody>
          <a:bodyPr/>
          <a:lstStyle/>
          <a:p>
            <a:pPr>
              <a:lnSpc>
                <a:spcPct val="80000"/>
              </a:lnSpc>
            </a:pPr>
            <a:r>
              <a:rPr lang="en-US" altLang="en-US" sz="2100" dirty="0">
                <a:effectLst>
                  <a:outerShdw blurRad="38100" dist="38100" dir="2700000" algn="tl">
                    <a:srgbClr val="666633"/>
                  </a:outerShdw>
                </a:effectLst>
              </a:rPr>
              <a:t>Grace and peace be multiplied unto you through the knowledge of God, and of Jesus our Lord,</a:t>
            </a:r>
            <a:r>
              <a:rPr lang="en-US" altLang="en-US" sz="2100" baseline="30000" dirty="0">
                <a:effectLst>
                  <a:outerShdw blurRad="38100" dist="38100" dir="2700000" algn="tl">
                    <a:srgbClr val="666633"/>
                  </a:outerShdw>
                </a:effectLst>
              </a:rPr>
              <a:t>3 </a:t>
            </a:r>
            <a:r>
              <a:rPr lang="en-US" altLang="en-US" sz="2100" dirty="0">
                <a:effectLst>
                  <a:outerShdw blurRad="38100" dist="38100" dir="2700000" algn="tl">
                    <a:srgbClr val="666633"/>
                  </a:outerShdw>
                </a:effectLst>
              </a:rPr>
              <a:t>According as his divine power hath given unto us all things that pertain unto life and godliness, through the knowledge of him that hath called us to glory and virtue:</a:t>
            </a:r>
            <a:r>
              <a:rPr lang="en-US" altLang="en-US" sz="2100" baseline="30000" dirty="0">
                <a:effectLst>
                  <a:outerShdw blurRad="38100" dist="38100" dir="2700000" algn="tl">
                    <a:srgbClr val="666633"/>
                  </a:outerShdw>
                </a:effectLst>
              </a:rPr>
              <a:t>4 </a:t>
            </a:r>
            <a:r>
              <a:rPr lang="en-US" altLang="en-US" sz="2100" dirty="0">
                <a:effectLst>
                  <a:outerShdw blurRad="38100" dist="38100" dir="2700000" algn="tl">
                    <a:srgbClr val="666633"/>
                  </a:outerShdw>
                </a:effectLst>
              </a:rPr>
              <a:t>Whereby are given unto us exceeding great and precious promises: that by these ye might be partakers of the divine nature, having escaped the corruption that is in the world through lust.</a:t>
            </a:r>
            <a:r>
              <a:rPr lang="en-US" altLang="en-US" sz="2100" baseline="30000" dirty="0">
                <a:effectLst>
                  <a:outerShdw blurRad="38100" dist="38100" dir="2700000" algn="tl">
                    <a:srgbClr val="666633"/>
                  </a:outerShdw>
                </a:effectLst>
              </a:rPr>
              <a:t>5 </a:t>
            </a:r>
            <a:r>
              <a:rPr lang="en-US" altLang="en-US" sz="2100" dirty="0">
                <a:solidFill>
                  <a:srgbClr val="FFCC00"/>
                </a:solidFill>
                <a:effectLst>
                  <a:outerShdw blurRad="38100" dist="38100" dir="2700000" algn="tl">
                    <a:srgbClr val="FFFFFF"/>
                  </a:outerShdw>
                </a:effectLst>
              </a:rPr>
              <a:t>And beside this, giving all </a:t>
            </a:r>
            <a:r>
              <a:rPr lang="en-US" altLang="en-US" sz="2100" u="sng" dirty="0">
                <a:solidFill>
                  <a:srgbClr val="FFCC00"/>
                </a:solidFill>
                <a:effectLst>
                  <a:outerShdw blurRad="38100" dist="38100" dir="2700000" algn="tl">
                    <a:srgbClr val="FFFFFF"/>
                  </a:outerShdw>
                </a:effectLst>
              </a:rPr>
              <a:t>diligence</a:t>
            </a:r>
            <a:r>
              <a:rPr lang="en-US" altLang="en-US" sz="2100" dirty="0">
                <a:effectLst>
                  <a:outerShdw blurRad="38100" dist="38100" dir="2700000" algn="tl">
                    <a:srgbClr val="666633"/>
                  </a:outerShdw>
                </a:effectLst>
              </a:rPr>
              <a:t>, add to your </a:t>
            </a:r>
            <a:r>
              <a:rPr lang="en-US" altLang="en-US" sz="2100" u="sng" dirty="0">
                <a:effectLst>
                  <a:outerShdw blurRad="38100" dist="38100" dir="2700000" algn="tl">
                    <a:srgbClr val="666633"/>
                  </a:outerShdw>
                </a:effectLst>
              </a:rPr>
              <a:t>faith</a:t>
            </a:r>
            <a:r>
              <a:rPr lang="en-US" altLang="en-US" sz="2100" dirty="0">
                <a:effectLst>
                  <a:outerShdw blurRad="38100" dist="38100" dir="2700000" algn="tl">
                    <a:srgbClr val="666633"/>
                  </a:outerShdw>
                </a:effectLst>
              </a:rPr>
              <a:t> </a:t>
            </a:r>
            <a:r>
              <a:rPr lang="en-US" altLang="en-US" sz="2100" u="sng" dirty="0">
                <a:effectLst>
                  <a:outerShdw blurRad="38100" dist="38100" dir="2700000" algn="tl">
                    <a:srgbClr val="666633"/>
                  </a:outerShdw>
                </a:effectLst>
              </a:rPr>
              <a:t>virtue</a:t>
            </a:r>
            <a:r>
              <a:rPr lang="en-US" altLang="en-US" sz="2100" dirty="0">
                <a:effectLst>
                  <a:outerShdw blurRad="38100" dist="38100" dir="2700000" algn="tl">
                    <a:srgbClr val="666633"/>
                  </a:outerShdw>
                </a:effectLst>
              </a:rPr>
              <a:t>; and to virtue </a:t>
            </a:r>
            <a:r>
              <a:rPr lang="en-US" altLang="en-US" sz="2100" u="sng" dirty="0">
                <a:effectLst>
                  <a:outerShdw blurRad="38100" dist="38100" dir="2700000" algn="tl">
                    <a:srgbClr val="666633"/>
                  </a:outerShdw>
                </a:effectLst>
              </a:rPr>
              <a:t>knowledge</a:t>
            </a:r>
            <a:r>
              <a:rPr lang="en-US" altLang="en-US" sz="2100" dirty="0">
                <a:effectLst>
                  <a:outerShdw blurRad="38100" dist="38100" dir="2700000" algn="tl">
                    <a:srgbClr val="666633"/>
                  </a:outerShdw>
                </a:effectLst>
              </a:rPr>
              <a:t>;</a:t>
            </a:r>
            <a:r>
              <a:rPr lang="en-US" altLang="en-US" sz="2100" baseline="30000" dirty="0">
                <a:effectLst>
                  <a:outerShdw blurRad="38100" dist="38100" dir="2700000" algn="tl">
                    <a:srgbClr val="666633"/>
                  </a:outerShdw>
                </a:effectLst>
              </a:rPr>
              <a:t>6 </a:t>
            </a:r>
            <a:r>
              <a:rPr lang="en-US" altLang="en-US" sz="2100" dirty="0">
                <a:effectLst>
                  <a:outerShdw blurRad="38100" dist="38100" dir="2700000" algn="tl">
                    <a:srgbClr val="666633"/>
                  </a:outerShdw>
                </a:effectLst>
              </a:rPr>
              <a:t>And to knowledge </a:t>
            </a:r>
            <a:r>
              <a:rPr lang="en-US" altLang="en-US" sz="2100" u="sng" dirty="0">
                <a:effectLst>
                  <a:outerShdw blurRad="38100" dist="38100" dir="2700000" algn="tl">
                    <a:srgbClr val="666633"/>
                  </a:outerShdw>
                </a:effectLst>
              </a:rPr>
              <a:t>temperance</a:t>
            </a:r>
            <a:r>
              <a:rPr lang="en-US" altLang="en-US" sz="2100" dirty="0">
                <a:effectLst>
                  <a:outerShdw blurRad="38100" dist="38100" dir="2700000" algn="tl">
                    <a:srgbClr val="666633"/>
                  </a:outerShdw>
                </a:effectLst>
              </a:rPr>
              <a:t>; and to temperance </a:t>
            </a:r>
            <a:r>
              <a:rPr lang="en-US" altLang="en-US" sz="2100" u="sng" dirty="0">
                <a:effectLst>
                  <a:outerShdw blurRad="38100" dist="38100" dir="2700000" algn="tl">
                    <a:srgbClr val="666633"/>
                  </a:outerShdw>
                </a:effectLst>
              </a:rPr>
              <a:t>patience</a:t>
            </a:r>
            <a:r>
              <a:rPr lang="en-US" altLang="en-US" sz="2100" dirty="0">
                <a:effectLst>
                  <a:outerShdw blurRad="38100" dist="38100" dir="2700000" algn="tl">
                    <a:srgbClr val="666633"/>
                  </a:outerShdw>
                </a:effectLst>
              </a:rPr>
              <a:t>; and to patience </a:t>
            </a:r>
            <a:r>
              <a:rPr lang="en-US" altLang="en-US" sz="2100" u="sng" dirty="0">
                <a:effectLst>
                  <a:outerShdw blurRad="38100" dist="38100" dir="2700000" algn="tl">
                    <a:srgbClr val="666633"/>
                  </a:outerShdw>
                </a:effectLst>
              </a:rPr>
              <a:t>godliness</a:t>
            </a:r>
            <a:r>
              <a:rPr lang="en-US" altLang="en-US" sz="2100" dirty="0">
                <a:effectLst>
                  <a:outerShdw blurRad="38100" dist="38100" dir="2700000" algn="tl">
                    <a:srgbClr val="666633"/>
                  </a:outerShdw>
                </a:effectLst>
              </a:rPr>
              <a:t>;</a:t>
            </a:r>
            <a:r>
              <a:rPr lang="en-US" altLang="en-US" sz="2100" baseline="30000" dirty="0">
                <a:effectLst>
                  <a:outerShdw blurRad="38100" dist="38100" dir="2700000" algn="tl">
                    <a:srgbClr val="666633"/>
                  </a:outerShdw>
                </a:effectLst>
              </a:rPr>
              <a:t>7 </a:t>
            </a:r>
            <a:r>
              <a:rPr lang="en-US" altLang="en-US" sz="2100" dirty="0">
                <a:effectLst>
                  <a:outerShdw blurRad="38100" dist="38100" dir="2700000" algn="tl">
                    <a:srgbClr val="666633"/>
                  </a:outerShdw>
                </a:effectLst>
              </a:rPr>
              <a:t>And to godliness </a:t>
            </a:r>
            <a:r>
              <a:rPr lang="en-US" altLang="en-US" sz="2100" u="sng" dirty="0">
                <a:effectLst>
                  <a:outerShdw blurRad="38100" dist="38100" dir="2700000" algn="tl">
                    <a:srgbClr val="666633"/>
                  </a:outerShdw>
                </a:effectLst>
              </a:rPr>
              <a:t>brotherly kindness</a:t>
            </a:r>
            <a:r>
              <a:rPr lang="en-US" altLang="en-US" sz="2100" dirty="0">
                <a:effectLst>
                  <a:outerShdw blurRad="38100" dist="38100" dir="2700000" algn="tl">
                    <a:srgbClr val="666633"/>
                  </a:outerShdw>
                </a:effectLst>
              </a:rPr>
              <a:t>; and to brotherly kindness </a:t>
            </a:r>
            <a:r>
              <a:rPr lang="en-US" altLang="en-US" sz="2100" u="sng" dirty="0">
                <a:effectLst>
                  <a:outerShdw blurRad="38100" dist="38100" dir="2700000" algn="tl">
                    <a:srgbClr val="666633"/>
                  </a:outerShdw>
                </a:effectLst>
              </a:rPr>
              <a:t>charity</a:t>
            </a:r>
            <a:r>
              <a:rPr lang="en-US" altLang="en-US" sz="2100" dirty="0">
                <a:effectLst>
                  <a:outerShdw blurRad="38100" dist="38100" dir="2700000" algn="tl">
                    <a:srgbClr val="666633"/>
                  </a:outerShdw>
                </a:effectLst>
              </a:rPr>
              <a:t>.</a:t>
            </a:r>
            <a:r>
              <a:rPr lang="en-US" altLang="en-US" sz="2100" baseline="30000" dirty="0">
                <a:effectLst>
                  <a:outerShdw blurRad="38100" dist="38100" dir="2700000" algn="tl">
                    <a:srgbClr val="666633"/>
                  </a:outerShdw>
                </a:effectLst>
              </a:rPr>
              <a:t>8 </a:t>
            </a:r>
            <a:r>
              <a:rPr lang="en-US" altLang="en-US" sz="2100" dirty="0">
                <a:effectLst>
                  <a:outerShdw blurRad="38100" dist="38100" dir="2700000" algn="tl">
                    <a:srgbClr val="666633"/>
                  </a:outerShdw>
                </a:effectLst>
              </a:rPr>
              <a:t>For if these things be in you, and abound, they make you that ye shall neither be barren nor unfruitful in the knowledge of our Lord Jesus Christ.</a:t>
            </a:r>
            <a:r>
              <a:rPr lang="en-US" altLang="en-US" sz="2100" baseline="30000" dirty="0">
                <a:effectLst>
                  <a:outerShdw blurRad="38100" dist="38100" dir="2700000" algn="tl">
                    <a:srgbClr val="666633"/>
                  </a:outerShdw>
                </a:effectLst>
              </a:rPr>
              <a:t>9 </a:t>
            </a:r>
            <a:r>
              <a:rPr lang="en-US" altLang="en-US" sz="2100" dirty="0">
                <a:effectLst>
                  <a:outerShdw blurRad="38100" dist="38100" dir="2700000" algn="tl">
                    <a:srgbClr val="666633"/>
                  </a:outerShdw>
                </a:effectLst>
              </a:rPr>
              <a:t>But he that </a:t>
            </a:r>
            <a:r>
              <a:rPr lang="en-US" altLang="en-US" sz="2100" dirty="0" err="1">
                <a:effectLst>
                  <a:outerShdw blurRad="38100" dist="38100" dir="2700000" algn="tl">
                    <a:srgbClr val="666633"/>
                  </a:outerShdw>
                </a:effectLst>
              </a:rPr>
              <a:t>lacketh</a:t>
            </a:r>
            <a:r>
              <a:rPr lang="en-US" altLang="en-US" sz="2100" dirty="0">
                <a:effectLst>
                  <a:outerShdw blurRad="38100" dist="38100" dir="2700000" algn="tl">
                    <a:srgbClr val="666633"/>
                  </a:outerShdw>
                </a:effectLst>
              </a:rPr>
              <a:t> these things is blind, and cannot see afar off, and hath forgotten that he was purged from his old sins.</a:t>
            </a:r>
            <a:r>
              <a:rPr lang="en-US" altLang="en-US" sz="2100" baseline="30000" dirty="0">
                <a:effectLst>
                  <a:outerShdw blurRad="38100" dist="38100" dir="2700000" algn="tl">
                    <a:srgbClr val="666633"/>
                  </a:outerShdw>
                </a:effectLst>
              </a:rPr>
              <a:t>10 </a:t>
            </a:r>
            <a:r>
              <a:rPr lang="en-US" altLang="en-US" sz="2100" dirty="0">
                <a:effectLst>
                  <a:outerShdw blurRad="38100" dist="38100" dir="2700000" algn="tl">
                    <a:srgbClr val="666633"/>
                  </a:outerShdw>
                </a:effectLst>
              </a:rPr>
              <a:t>Wherefore the rather, brethren, give diligence to make your calling and election sure: for if ye do these things, ye shall never fall:</a:t>
            </a:r>
            <a:r>
              <a:rPr lang="en-US" altLang="en-US" sz="2100" baseline="30000" dirty="0">
                <a:effectLst>
                  <a:outerShdw blurRad="38100" dist="38100" dir="2700000" algn="tl">
                    <a:srgbClr val="666633"/>
                  </a:outerShdw>
                </a:effectLst>
              </a:rPr>
              <a:t>11 </a:t>
            </a:r>
            <a:r>
              <a:rPr lang="en-US" altLang="en-US" sz="2100" dirty="0">
                <a:effectLst>
                  <a:outerShdw blurRad="38100" dist="38100" dir="2700000" algn="tl">
                    <a:srgbClr val="666633"/>
                  </a:outerShdw>
                </a:effectLst>
              </a:rPr>
              <a:t>For so an entrance shall be ministered unto you abundantly into the everlasting kingdom of our Lord and </a:t>
            </a:r>
            <a:r>
              <a:rPr lang="en-US" altLang="en-US" sz="2100" dirty="0" err="1">
                <a:effectLst>
                  <a:outerShdw blurRad="38100" dist="38100" dir="2700000" algn="tl">
                    <a:srgbClr val="666633"/>
                  </a:outerShdw>
                </a:effectLst>
              </a:rPr>
              <a:t>Saviour</a:t>
            </a:r>
            <a:r>
              <a:rPr lang="en-US" altLang="en-US" sz="2100" dirty="0">
                <a:effectLst>
                  <a:outerShdw blurRad="38100" dist="38100" dir="2700000" algn="tl">
                    <a:srgbClr val="666633"/>
                  </a:outerShdw>
                </a:effectLst>
              </a:rPr>
              <a:t> Jesus Christ.</a:t>
            </a:r>
            <a:r>
              <a:rPr lang="en-US" altLang="en-US" sz="2100" baseline="30000" dirty="0">
                <a:effectLst>
                  <a:outerShdw blurRad="38100" dist="38100" dir="2700000" algn="tl">
                    <a:srgbClr val="666633"/>
                  </a:outerShdw>
                </a:effectLst>
              </a:rPr>
              <a:t>12 </a:t>
            </a:r>
            <a:r>
              <a:rPr lang="en-US" altLang="en-US" sz="2100" dirty="0">
                <a:effectLst>
                  <a:outerShdw blurRad="38100" dist="38100" dir="2700000" algn="tl">
                    <a:srgbClr val="666633"/>
                  </a:outerShdw>
                </a:effectLst>
              </a:rPr>
              <a:t>Wherefore I will not be negligent to put you always in remembrance of these things, though ye know them, and be established in the present truth.</a:t>
            </a:r>
            <a:r>
              <a:rPr lang="en-US" altLang="en-US" sz="2100" baseline="30000" dirty="0">
                <a:effectLst>
                  <a:outerShdw blurRad="38100" dist="38100" dir="2700000" algn="tl">
                    <a:srgbClr val="666633"/>
                  </a:outerShdw>
                </a:effectLst>
              </a:rPr>
              <a:t>13 </a:t>
            </a:r>
            <a:r>
              <a:rPr lang="en-US" altLang="en-US" sz="2100" dirty="0">
                <a:effectLst>
                  <a:outerShdw blurRad="38100" dist="38100" dir="2700000" algn="tl">
                    <a:srgbClr val="666633"/>
                  </a:outerShdw>
                </a:effectLst>
              </a:rPr>
              <a:t>Yea, I think it meet, as long as I am in this tabernacle, to stir you up by putting you in remembrance;</a:t>
            </a:r>
            <a:endParaRPr lang="en-US" altLang="en-US" sz="2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B27E570-6336-4F36-938B-E0A2417E8657}"/>
              </a:ext>
            </a:extLst>
          </p:cNvPr>
          <p:cNvSpPr>
            <a:spLocks noGrp="1" noChangeArrowheads="1"/>
          </p:cNvSpPr>
          <p:nvPr>
            <p:ph type="title" idx="4294967295"/>
          </p:nvPr>
        </p:nvSpPr>
        <p:spPr/>
        <p:txBody>
          <a:bodyPr anchor="ctr"/>
          <a:lstStyle/>
          <a:p>
            <a:pPr algn="ctr"/>
            <a:r>
              <a:rPr lang="en-US" altLang="en-US" b="1">
                <a:effectLst>
                  <a:outerShdw blurRad="38100" dist="38100" dir="2700000" algn="tl">
                    <a:srgbClr val="666633"/>
                  </a:outerShdw>
                </a:effectLst>
              </a:rPr>
              <a:t>Review:</a:t>
            </a:r>
          </a:p>
        </p:txBody>
      </p:sp>
      <p:sp>
        <p:nvSpPr>
          <p:cNvPr id="6147" name="Rectangle 3">
            <a:extLst>
              <a:ext uri="{FF2B5EF4-FFF2-40B4-BE49-F238E27FC236}">
                <a16:creationId xmlns:a16="http://schemas.microsoft.com/office/drawing/2014/main" id="{6A5E869B-22B0-47AF-90E2-B88025403290}"/>
              </a:ext>
            </a:extLst>
          </p:cNvPr>
          <p:cNvSpPr>
            <a:spLocks noGrp="1" noChangeArrowheads="1"/>
          </p:cNvSpPr>
          <p:nvPr>
            <p:ph type="body" idx="4294967295"/>
          </p:nvPr>
        </p:nvSpPr>
        <p:spPr>
          <a:xfrm>
            <a:off x="533400" y="1066800"/>
            <a:ext cx="8229600" cy="5638794"/>
          </a:xfrm>
        </p:spPr>
        <p:txBody>
          <a:bodyPr/>
          <a:lstStyle/>
          <a:p>
            <a:r>
              <a:rPr lang="en-US" altLang="en-US" sz="3200" dirty="0">
                <a:effectLst>
                  <a:outerShdw blurRad="38100" dist="38100" dir="2700000" algn="tl">
                    <a:srgbClr val="666633"/>
                  </a:outerShdw>
                </a:effectLst>
                <a:latin typeface="Times New Roman" panose="02020603050405020304" pitchFamily="18" charset="0"/>
              </a:rPr>
              <a:t>One final command </a:t>
            </a:r>
          </a:p>
          <a:p>
            <a:r>
              <a:rPr lang="en-US" altLang="en-US" sz="3200" dirty="0">
                <a:solidFill>
                  <a:schemeClr val="hlink"/>
                </a:solidFill>
                <a:effectLst>
                  <a:outerShdw blurRad="38100" dist="38100" dir="2700000" algn="tl">
                    <a:srgbClr val="FFFFFF"/>
                  </a:outerShdw>
                </a:effectLst>
                <a:latin typeface="Times New Roman" panose="02020603050405020304" pitchFamily="18" charset="0"/>
              </a:rPr>
              <a:t>2 Peter 3:18</a:t>
            </a:r>
            <a:r>
              <a:rPr lang="en-US" altLang="en-US" sz="3200" baseline="30000" dirty="0">
                <a:effectLst>
                  <a:outerShdw blurRad="38100" dist="38100" dir="2700000" algn="tl">
                    <a:srgbClr val="666633"/>
                  </a:outerShdw>
                </a:effectLst>
              </a:rPr>
              <a:t>18 </a:t>
            </a:r>
            <a:r>
              <a:rPr lang="en-US" altLang="en-US" sz="3200" dirty="0">
                <a:effectLst>
                  <a:outerShdw blurRad="38100" dist="38100" dir="2700000" algn="tl">
                    <a:srgbClr val="666633"/>
                  </a:outerShdw>
                </a:effectLst>
              </a:rPr>
              <a:t>But grow in grace, and in the knowledge of our Lord and </a:t>
            </a:r>
            <a:r>
              <a:rPr lang="en-US" altLang="en-US" sz="3200" dirty="0" err="1">
                <a:effectLst>
                  <a:outerShdw blurRad="38100" dist="38100" dir="2700000" algn="tl">
                    <a:srgbClr val="666633"/>
                  </a:outerShdw>
                </a:effectLst>
              </a:rPr>
              <a:t>Saviour</a:t>
            </a:r>
            <a:r>
              <a:rPr lang="en-US" altLang="en-US" sz="3200" dirty="0">
                <a:effectLst>
                  <a:outerShdw blurRad="38100" dist="38100" dir="2700000" algn="tl">
                    <a:srgbClr val="666633"/>
                  </a:outerShdw>
                </a:effectLst>
              </a:rPr>
              <a:t> Jesus Christ. To him be glory both now and for ever. Amen.</a:t>
            </a:r>
            <a:endParaRPr lang="en-US" altLang="en-US" sz="3200" dirty="0">
              <a:solidFill>
                <a:schemeClr val="hlink"/>
              </a:solidFill>
              <a:effectLst>
                <a:outerShdw blurRad="38100" dist="38100" dir="2700000" algn="tl">
                  <a:srgbClr val="FFFFFF"/>
                </a:outerShdw>
              </a:effectLst>
              <a:latin typeface="Times New Roman" panose="02020603050405020304" pitchFamily="18" charset="0"/>
            </a:endParaRPr>
          </a:p>
          <a:p>
            <a:pPr lvl="1"/>
            <a:r>
              <a:rPr lang="en-US" altLang="en-US" sz="3200" dirty="0">
                <a:effectLst>
                  <a:outerShdw blurRad="38100" dist="38100" dir="2700000" algn="tl">
                    <a:srgbClr val="666633"/>
                  </a:outerShdw>
                </a:effectLst>
                <a:latin typeface="Times New Roman" panose="02020603050405020304" pitchFamily="18" charset="0"/>
              </a:rPr>
              <a:t>What does it mean to grow in the knowledge of Jesus Christ?</a:t>
            </a:r>
          </a:p>
          <a:p>
            <a:pPr lvl="1"/>
            <a:r>
              <a:rPr lang="en-US" altLang="en-US" sz="3200" dirty="0">
                <a:effectLst>
                  <a:outerShdw blurRad="38100" dist="38100" dir="2700000" algn="tl">
                    <a:srgbClr val="666633"/>
                  </a:outerShdw>
                </a:effectLst>
                <a:latin typeface="Times New Roman" panose="02020603050405020304" pitchFamily="18" charset="0"/>
              </a:rPr>
              <a:t>How can we be sure that we are growing in this “knowledge”?</a:t>
            </a:r>
            <a:endParaRPr lang="en-US" altLang="en-US" sz="3200" dirty="0">
              <a:effectLst>
                <a:outerShdw blurRad="38100" dist="38100" dir="2700000" algn="tl">
                  <a:srgbClr val="666633"/>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bldLvl="3"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E98209C-CCFD-4FBA-8885-0C1454D29473}"/>
              </a:ext>
            </a:extLst>
          </p:cNvPr>
          <p:cNvSpPr>
            <a:spLocks noGrp="1" noChangeArrowheads="1"/>
          </p:cNvSpPr>
          <p:nvPr>
            <p:ph type="title" idx="4294967295"/>
          </p:nvPr>
        </p:nvSpPr>
        <p:spPr>
          <a:xfrm>
            <a:off x="0" y="76206"/>
            <a:ext cx="9144000" cy="1584325"/>
          </a:xfrm>
        </p:spPr>
        <p:txBody>
          <a:bodyPr anchor="ctr"/>
          <a:lstStyle/>
          <a:p>
            <a:pPr algn="ctr"/>
            <a:r>
              <a:rPr lang="en-US" altLang="en-US" sz="4000" b="1"/>
              <a:t>Review: The Development of Graces…</a:t>
            </a:r>
            <a:br>
              <a:rPr lang="en-US" altLang="en-US" sz="4000" b="1"/>
            </a:br>
            <a:endParaRPr lang="en-US" altLang="en-US" sz="4000" b="1">
              <a:effectLst>
                <a:outerShdw blurRad="38100" dist="38100" dir="2700000" algn="tl">
                  <a:srgbClr val="666633"/>
                </a:outerShdw>
              </a:effectLst>
            </a:endParaRPr>
          </a:p>
        </p:txBody>
      </p:sp>
      <p:sp>
        <p:nvSpPr>
          <p:cNvPr id="8195" name="Rectangle 3">
            <a:extLst>
              <a:ext uri="{FF2B5EF4-FFF2-40B4-BE49-F238E27FC236}">
                <a16:creationId xmlns:a16="http://schemas.microsoft.com/office/drawing/2014/main" id="{CA2596A2-C410-477A-9739-DF9FBF0132B7}"/>
              </a:ext>
            </a:extLst>
          </p:cNvPr>
          <p:cNvSpPr>
            <a:spLocks noGrp="1" noChangeArrowheads="1"/>
          </p:cNvSpPr>
          <p:nvPr>
            <p:ph type="body" idx="4294967295"/>
          </p:nvPr>
        </p:nvSpPr>
        <p:spPr>
          <a:xfrm>
            <a:off x="533400" y="1066800"/>
            <a:ext cx="8229600" cy="5714994"/>
          </a:xfrm>
        </p:spPr>
        <p:txBody>
          <a:bodyPr/>
          <a:lstStyle/>
          <a:p>
            <a:pPr>
              <a:lnSpc>
                <a:spcPct val="90000"/>
              </a:lnSpc>
            </a:pPr>
            <a:r>
              <a:rPr lang="en-US" altLang="en-US" sz="2600" dirty="0">
                <a:latin typeface="Times New Roman" panose="02020603050405020304" pitchFamily="18" charset="0"/>
              </a:rPr>
              <a:t>Briefly defined…</a:t>
            </a:r>
          </a:p>
          <a:p>
            <a:pPr>
              <a:lnSpc>
                <a:spcPct val="90000"/>
              </a:lnSpc>
            </a:pPr>
            <a:r>
              <a:rPr lang="en-US" altLang="en-US" sz="2600" dirty="0">
                <a:latin typeface="Times New Roman" panose="02020603050405020304" pitchFamily="18" charset="0"/>
              </a:rPr>
              <a:t>Faith – “conviction and strong assurance”               </a:t>
            </a:r>
          </a:p>
          <a:p>
            <a:pPr>
              <a:lnSpc>
                <a:spcPct val="90000"/>
              </a:lnSpc>
            </a:pPr>
            <a:r>
              <a:rPr lang="en-US" altLang="en-US" sz="2600" dirty="0">
                <a:latin typeface="Times New Roman" panose="02020603050405020304" pitchFamily="18" charset="0"/>
              </a:rPr>
              <a:t>Virtue – “moral excellence, goodness”</a:t>
            </a:r>
          </a:p>
          <a:p>
            <a:pPr>
              <a:lnSpc>
                <a:spcPct val="90000"/>
              </a:lnSpc>
            </a:pPr>
            <a:r>
              <a:rPr lang="en-US" altLang="en-US" sz="2600" dirty="0">
                <a:latin typeface="Times New Roman" panose="02020603050405020304" pitchFamily="18" charset="0"/>
              </a:rPr>
              <a:t>Knowledge – “correct insight”</a:t>
            </a:r>
          </a:p>
          <a:p>
            <a:pPr>
              <a:lnSpc>
                <a:spcPct val="90000"/>
              </a:lnSpc>
            </a:pPr>
            <a:r>
              <a:rPr lang="en-US" altLang="en-US" sz="2600" dirty="0">
                <a:latin typeface="Times New Roman" panose="02020603050405020304" pitchFamily="18" charset="0"/>
              </a:rPr>
              <a:t>Self-control - "self-discipline"</a:t>
            </a:r>
          </a:p>
          <a:p>
            <a:pPr>
              <a:lnSpc>
                <a:spcPct val="90000"/>
              </a:lnSpc>
            </a:pPr>
            <a:r>
              <a:rPr lang="en-US" altLang="en-US" sz="2600" dirty="0">
                <a:latin typeface="Times New Roman" panose="02020603050405020304" pitchFamily="18" charset="0"/>
              </a:rPr>
              <a:t>Perseverance - "bearing up under trials"</a:t>
            </a:r>
          </a:p>
          <a:p>
            <a:pPr>
              <a:lnSpc>
                <a:spcPct val="90000"/>
              </a:lnSpc>
            </a:pPr>
            <a:r>
              <a:rPr lang="en-US" altLang="en-US" sz="2600" dirty="0">
                <a:latin typeface="Times New Roman" panose="02020603050405020304" pitchFamily="18" charset="0"/>
              </a:rPr>
              <a:t>Godliness - "godly character out of devotion to God"</a:t>
            </a:r>
          </a:p>
          <a:p>
            <a:pPr>
              <a:lnSpc>
                <a:spcPct val="90000"/>
              </a:lnSpc>
            </a:pPr>
            <a:r>
              <a:rPr lang="en-US" altLang="en-US" sz="2600" dirty="0">
                <a:latin typeface="Times New Roman" panose="02020603050405020304" pitchFamily="18" charset="0"/>
              </a:rPr>
              <a:t>Brotherly Kindness - "love toward brethren"</a:t>
            </a:r>
          </a:p>
          <a:p>
            <a:pPr>
              <a:lnSpc>
                <a:spcPct val="90000"/>
              </a:lnSpc>
            </a:pPr>
            <a:r>
              <a:rPr lang="en-US" altLang="en-US" sz="2600" dirty="0">
                <a:latin typeface="Times New Roman" panose="02020603050405020304" pitchFamily="18" charset="0"/>
              </a:rPr>
              <a:t>Love - "active goodwill toward others“</a:t>
            </a:r>
          </a:p>
          <a:p>
            <a:pPr>
              <a:lnSpc>
                <a:spcPct val="90000"/>
              </a:lnSpc>
            </a:pPr>
            <a:r>
              <a:rPr lang="en-US" altLang="en-US" sz="2600" dirty="0">
                <a:latin typeface="Times New Roman" panose="02020603050405020304" pitchFamily="18" charset="0"/>
              </a:rPr>
              <a:t>In conjunction… </a:t>
            </a:r>
            <a:r>
              <a:rPr lang="en-US" altLang="en-US" sz="2600" dirty="0">
                <a:effectLst>
                  <a:outerShdw blurRad="38100" dist="38100" dir="2700000" algn="tl">
                    <a:srgbClr val="666633"/>
                  </a:outerShdw>
                </a:effectLst>
                <a:latin typeface="Times New Roman" panose="02020603050405020304" pitchFamily="18" charset="0"/>
              </a:rPr>
              <a:t>“add” – </a:t>
            </a:r>
            <a:r>
              <a:rPr lang="en-US" altLang="en-US" sz="2600" dirty="0">
                <a:solidFill>
                  <a:schemeClr val="hlink"/>
                </a:solidFill>
                <a:effectLst>
                  <a:outerShdw blurRad="38100" dist="38100" dir="2700000" algn="tl">
                    <a:srgbClr val="FFFFFF"/>
                  </a:outerShdw>
                </a:effectLst>
                <a:latin typeface="Times New Roman" panose="02020603050405020304" pitchFamily="18" charset="0"/>
              </a:rPr>
              <a:t>2 Peter 1:5 - </a:t>
            </a:r>
            <a:r>
              <a:rPr lang="en-US" altLang="en-US" sz="2600" b="1" dirty="0" err="1">
                <a:latin typeface="Times New Roman" panose="02020603050405020304" pitchFamily="18" charset="0"/>
              </a:rPr>
              <a:t>epichoregeo</a:t>
            </a:r>
            <a:r>
              <a:rPr lang="en-US" altLang="en-US" sz="2600" b="1" dirty="0">
                <a:latin typeface="Times New Roman" panose="02020603050405020304" pitchFamily="18" charset="0"/>
              </a:rPr>
              <a:t> -</a:t>
            </a:r>
            <a:r>
              <a:rPr lang="en-US" altLang="en-US" sz="2600" dirty="0">
                <a:latin typeface="Times New Roman" panose="02020603050405020304" pitchFamily="18" charset="0"/>
              </a:rPr>
              <a:t> "Originally, to found and support a chorus, to lead a choir, to keep in tune“;  Suggests the idea of "each grace working in harmony with the others to produce an overall effect"</a:t>
            </a:r>
            <a:endParaRPr lang="en-US" altLang="en-US" sz="2600" dirty="0">
              <a:effectLst>
                <a:outerShdw blurRad="38100" dist="38100" dir="2700000" algn="tl">
                  <a:srgbClr val="666633"/>
                </a:outerShdw>
              </a:effectLst>
              <a:latin typeface="Times New Roman" panose="02020603050405020304" pitchFamily="18" charset="0"/>
            </a:endParaRPr>
          </a:p>
          <a:p>
            <a:pPr>
              <a:lnSpc>
                <a:spcPct val="90000"/>
              </a:lnSpc>
              <a:buFont typeface="Wingdings" panose="05000000000000000000" pitchFamily="2" charset="2"/>
              <a:buNone/>
            </a:pPr>
            <a:endParaRPr lang="en-US" altLang="en-US" sz="26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19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19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3" autoUpdateAnimBg="0"/>
    </p:bldLst>
  </p:timing>
</p:sld>
</file>

<file path=ppt/theme/theme1.xml><?xml version="1.0" encoding="utf-8"?>
<a:theme xmlns:a="http://schemas.openxmlformats.org/drawingml/2006/main" name="Refined">
  <a:themeElements>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fontScheme name="Refined">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4126</Words>
  <Application>Microsoft Office PowerPoint</Application>
  <PresentationFormat>On-screen Show (4:3)</PresentationFormat>
  <Paragraphs>244</Paragraphs>
  <Slides>43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Arial Black</vt:lpstr>
      <vt:lpstr>Garamond</vt:lpstr>
      <vt:lpstr>Times New Roman</vt:lpstr>
      <vt:lpstr>Wingdings</vt:lpstr>
      <vt:lpstr>Refined</vt:lpstr>
      <vt:lpstr>PowerPoint Presentation</vt:lpstr>
      <vt:lpstr>Eyeing Second Peter</vt:lpstr>
      <vt:lpstr>Memory Passage: 2 Peter 1:3-4</vt:lpstr>
      <vt:lpstr>Eyeing Second Peter</vt:lpstr>
      <vt:lpstr>Remembering Second Peter: Mnemonics</vt:lpstr>
      <vt:lpstr>Diligence</vt:lpstr>
      <vt:lpstr>2 Peter 1:2-13</vt:lpstr>
      <vt:lpstr>Review:</vt:lpstr>
      <vt:lpstr>Review: The Development of Graces… </vt:lpstr>
      <vt:lpstr>With All Diligence!</vt:lpstr>
      <vt:lpstr>Introduction</vt:lpstr>
      <vt:lpstr>Diligence Defined</vt:lpstr>
      <vt:lpstr>Laziness Defined</vt:lpstr>
      <vt:lpstr>Diligence and Laziness Defined</vt:lpstr>
      <vt:lpstr>Diligence and Laziness Defined</vt:lpstr>
      <vt:lpstr>The Fruits of Diligence</vt:lpstr>
      <vt:lpstr>The Fruits of Diligence</vt:lpstr>
      <vt:lpstr>The Consequences of Laziness</vt:lpstr>
      <vt:lpstr>The Consequences of Laziness</vt:lpstr>
      <vt:lpstr>The Consequences of Laziness</vt:lpstr>
      <vt:lpstr>The Consequences of Laziness</vt:lpstr>
      <vt:lpstr>The Consequences of Laziness</vt:lpstr>
      <vt:lpstr>Fruits of Diligence Vs. Consequences of Laziness</vt:lpstr>
      <vt:lpstr>How to be Diligent</vt:lpstr>
      <vt:lpstr>How to be Diligent</vt:lpstr>
      <vt:lpstr>The Christian Life of Diligence &amp; Work</vt:lpstr>
      <vt:lpstr>The Christian Life of Diligence &amp; Work</vt:lpstr>
      <vt:lpstr>The Christian Life of Diligence &amp; Work</vt:lpstr>
      <vt:lpstr>The Christian Life of Diligence &amp; Work</vt:lpstr>
      <vt:lpstr>The Christian Life of Diligence &amp; Work</vt:lpstr>
      <vt:lpstr>The Christian Life of Diligence &amp; Work</vt:lpstr>
      <vt:lpstr>The Christian Life of Diligence &amp; Work</vt:lpstr>
      <vt:lpstr>The Christian Life of Diligence &amp; Work</vt:lpstr>
      <vt:lpstr>The Christian Life of Diligence &amp; Work</vt:lpstr>
      <vt:lpstr>The Christian Life of Diligence &amp; Work</vt:lpstr>
      <vt:lpstr>The Christian Life of Diligence &amp; Work</vt:lpstr>
      <vt:lpstr>Conclusion</vt:lpstr>
      <vt:lpstr>Conclusion</vt:lpstr>
      <vt:lpstr>Discussion</vt:lpstr>
      <vt:lpstr>Example: Love My Brethren</vt:lpstr>
      <vt:lpstr>Example: Teaching My Children</vt:lpstr>
      <vt:lpstr>Example: Teach The Lost</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2019-09-02T14:29:26Z</dcterms:created>
  <dcterms:modified xsi:type="dcterms:W3CDTF">2019-09-02T15:03:29Z</dcterms:modified>
</cp:coreProperties>
</file>