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90" r:id="rId1"/>
  </p:sldMasterIdLst>
  <p:notesMasterIdLst>
    <p:notesMasterId r:id="rId36"/>
  </p:notesMasterIdLst>
  <p:handoutMasterIdLst>
    <p:handoutMasterId r:id="rId37"/>
  </p:handoutMasterIdLst>
  <p:sldIdLst>
    <p:sldId id="280" r:id="rId2"/>
    <p:sldId id="295" r:id="rId3"/>
    <p:sldId id="296" r:id="rId4"/>
    <p:sldId id="311" r:id="rId5"/>
    <p:sldId id="321" r:id="rId6"/>
    <p:sldId id="257" r:id="rId7"/>
    <p:sldId id="259" r:id="rId8"/>
    <p:sldId id="256" r:id="rId9"/>
    <p:sldId id="262" r:id="rId10"/>
    <p:sldId id="261" r:id="rId11"/>
    <p:sldId id="264" r:id="rId12"/>
    <p:sldId id="265" r:id="rId13"/>
    <p:sldId id="267" r:id="rId14"/>
    <p:sldId id="285" r:id="rId15"/>
    <p:sldId id="269" r:id="rId16"/>
    <p:sldId id="290" r:id="rId17"/>
    <p:sldId id="287" r:id="rId18"/>
    <p:sldId id="270" r:id="rId19"/>
    <p:sldId id="291" r:id="rId20"/>
    <p:sldId id="292" r:id="rId21"/>
    <p:sldId id="313" r:id="rId22"/>
    <p:sldId id="260" r:id="rId23"/>
    <p:sldId id="314" r:id="rId24"/>
    <p:sldId id="315" r:id="rId25"/>
    <p:sldId id="281" r:id="rId26"/>
    <p:sldId id="266" r:id="rId27"/>
    <p:sldId id="316" r:id="rId28"/>
    <p:sldId id="268" r:id="rId29"/>
    <p:sldId id="317" r:id="rId30"/>
    <p:sldId id="271" r:id="rId31"/>
    <p:sldId id="273" r:id="rId32"/>
    <p:sldId id="318" r:id="rId33"/>
    <p:sldId id="319" r:id="rId34"/>
    <p:sldId id="275" r:id="rId35"/>
  </p:sldIdLst>
  <p:sldSz cx="12192000" cy="6858000"/>
  <p:notesSz cx="6954838" cy="9240838"/>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67" autoAdjust="0"/>
  </p:normalViewPr>
  <p:slideViewPr>
    <p:cSldViewPr>
      <p:cViewPr varScale="1">
        <p:scale>
          <a:sx n="91" d="100"/>
          <a:sy n="91" d="100"/>
        </p:scale>
        <p:origin x="102" y="22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26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34F6BB7-D1A9-48DC-BD8A-3794D03236DD}"/>
              </a:ext>
            </a:extLst>
          </p:cNvPr>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51203" name="Rectangle 3">
            <a:extLst>
              <a:ext uri="{FF2B5EF4-FFF2-40B4-BE49-F238E27FC236}">
                <a16:creationId xmlns:a16="http://schemas.microsoft.com/office/drawing/2014/main" id="{6F7AFA66-B371-46C5-B7B3-B36FFEBD2988}"/>
              </a:ext>
            </a:extLst>
          </p:cNvPr>
          <p:cNvSpPr>
            <a:spLocks noGrp="1" noChangeArrowheads="1"/>
          </p:cNvSpPr>
          <p:nvPr>
            <p:ph type="dt" sz="quarter" idx="1"/>
          </p:nvPr>
        </p:nvSpPr>
        <p:spPr bwMode="auto">
          <a:xfrm>
            <a:off x="3940175"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51204" name="Rectangle 4">
            <a:extLst>
              <a:ext uri="{FF2B5EF4-FFF2-40B4-BE49-F238E27FC236}">
                <a16:creationId xmlns:a16="http://schemas.microsoft.com/office/drawing/2014/main" id="{B67B850C-12E3-4BFE-BB1B-3304000C65BB}"/>
              </a:ext>
            </a:extLst>
          </p:cNvPr>
          <p:cNvSpPr>
            <a:spLocks noGrp="1" noChangeArrowheads="1"/>
          </p:cNvSpPr>
          <p:nvPr>
            <p:ph type="ftr" sz="quarter" idx="2"/>
          </p:nvPr>
        </p:nvSpPr>
        <p:spPr bwMode="auto">
          <a:xfrm>
            <a:off x="0"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51205" name="Rectangle 5">
            <a:extLst>
              <a:ext uri="{FF2B5EF4-FFF2-40B4-BE49-F238E27FC236}">
                <a16:creationId xmlns:a16="http://schemas.microsoft.com/office/drawing/2014/main" id="{46C19C01-7599-4CEB-8AD7-7E6A164F5FA9}"/>
              </a:ext>
            </a:extLst>
          </p:cNvPr>
          <p:cNvSpPr>
            <a:spLocks noGrp="1" noChangeArrowheads="1"/>
          </p:cNvSpPr>
          <p:nvPr>
            <p:ph type="sldNum" sz="quarter" idx="3"/>
          </p:nvPr>
        </p:nvSpPr>
        <p:spPr bwMode="auto">
          <a:xfrm>
            <a:off x="3940175"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9DBF6903-0464-4397-AF72-A7E3CD75AE3C}"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2C8002-ADB3-4A3F-A768-A4D3ADE6DD6D}"/>
              </a:ext>
            </a:extLst>
          </p:cNvPr>
          <p:cNvSpPr>
            <a:spLocks noGrp="1"/>
          </p:cNvSpPr>
          <p:nvPr>
            <p:ph type="hdr" sz="quarter"/>
          </p:nvPr>
        </p:nvSpPr>
        <p:spPr>
          <a:xfrm>
            <a:off x="0" y="0"/>
            <a:ext cx="3013075" cy="463550"/>
          </a:xfrm>
          <a:prstGeom prst="rect">
            <a:avLst/>
          </a:prstGeom>
        </p:spPr>
        <p:txBody>
          <a:bodyPr vert="horz" lIns="92546" tIns="46273" rIns="92546" bIns="46273"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CCFE9FC-3626-4041-82CC-8FD593121614}"/>
              </a:ext>
            </a:extLst>
          </p:cNvPr>
          <p:cNvSpPr>
            <a:spLocks noGrp="1"/>
          </p:cNvSpPr>
          <p:nvPr>
            <p:ph type="dt" idx="1"/>
          </p:nvPr>
        </p:nvSpPr>
        <p:spPr>
          <a:xfrm>
            <a:off x="3940175" y="0"/>
            <a:ext cx="3013075" cy="463550"/>
          </a:xfrm>
          <a:prstGeom prst="rect">
            <a:avLst/>
          </a:prstGeom>
        </p:spPr>
        <p:txBody>
          <a:bodyPr vert="horz" lIns="92546" tIns="46273" rIns="92546" bIns="46273" rtlCol="0"/>
          <a:lstStyle>
            <a:lvl1pPr algn="r" eaLnBrk="1" fontAlgn="auto" hangingPunct="1">
              <a:spcBef>
                <a:spcPts val="0"/>
              </a:spcBef>
              <a:spcAft>
                <a:spcPts val="0"/>
              </a:spcAft>
              <a:defRPr sz="1200">
                <a:latin typeface="+mn-lt"/>
              </a:defRPr>
            </a:lvl1pPr>
          </a:lstStyle>
          <a:p>
            <a:pPr>
              <a:defRPr/>
            </a:pPr>
            <a:fld id="{F70EB16B-0654-4F65-87F1-431180612C05}" type="datetimeFigureOut">
              <a:rPr lang="en-US"/>
              <a:pPr>
                <a:defRPr/>
              </a:pPr>
              <a:t>9/2/2019</a:t>
            </a:fld>
            <a:endParaRPr lang="en-US" dirty="0"/>
          </a:p>
        </p:txBody>
      </p:sp>
      <p:sp>
        <p:nvSpPr>
          <p:cNvPr id="4" name="Slide Image Placeholder 3">
            <a:extLst>
              <a:ext uri="{FF2B5EF4-FFF2-40B4-BE49-F238E27FC236}">
                <a16:creationId xmlns:a16="http://schemas.microsoft.com/office/drawing/2014/main" id="{2BCA9956-DF46-4B50-9961-D355F8D2A0A5}"/>
              </a:ext>
            </a:extLst>
          </p:cNvPr>
          <p:cNvSpPr>
            <a:spLocks noGrp="1" noRot="1" noChangeAspect="1"/>
          </p:cNvSpPr>
          <p:nvPr>
            <p:ph type="sldImg" idx="2"/>
          </p:nvPr>
        </p:nvSpPr>
        <p:spPr>
          <a:xfrm>
            <a:off x="706438" y="1155700"/>
            <a:ext cx="5541962" cy="3117850"/>
          </a:xfrm>
          <a:prstGeom prst="rect">
            <a:avLst/>
          </a:prstGeom>
          <a:noFill/>
          <a:ln w="12700">
            <a:solidFill>
              <a:prstClr val="black"/>
            </a:solidFill>
          </a:ln>
        </p:spPr>
        <p:txBody>
          <a:bodyPr vert="horz" lIns="92546" tIns="46273" rIns="92546" bIns="46273" rtlCol="0" anchor="ctr"/>
          <a:lstStyle/>
          <a:p>
            <a:pPr lvl="0"/>
            <a:endParaRPr lang="en-US" noProof="0" dirty="0"/>
          </a:p>
        </p:txBody>
      </p:sp>
      <p:sp>
        <p:nvSpPr>
          <p:cNvPr id="5" name="Notes Placeholder 4">
            <a:extLst>
              <a:ext uri="{FF2B5EF4-FFF2-40B4-BE49-F238E27FC236}">
                <a16:creationId xmlns:a16="http://schemas.microsoft.com/office/drawing/2014/main" id="{3C523A64-F008-476F-B257-8E6FDC9F0C75}"/>
              </a:ext>
            </a:extLst>
          </p:cNvPr>
          <p:cNvSpPr>
            <a:spLocks noGrp="1"/>
          </p:cNvSpPr>
          <p:nvPr>
            <p:ph type="body" sz="quarter" idx="3"/>
          </p:nvPr>
        </p:nvSpPr>
        <p:spPr>
          <a:xfrm>
            <a:off x="695325" y="4446588"/>
            <a:ext cx="5564188" cy="3638550"/>
          </a:xfrm>
          <a:prstGeom prst="rect">
            <a:avLst/>
          </a:prstGeom>
        </p:spPr>
        <p:txBody>
          <a:bodyPr vert="horz" lIns="92546" tIns="46273" rIns="92546" bIns="46273"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888E2F7-CBB4-4582-8570-2D90C17FCB43}"/>
              </a:ext>
            </a:extLst>
          </p:cNvPr>
          <p:cNvSpPr>
            <a:spLocks noGrp="1"/>
          </p:cNvSpPr>
          <p:nvPr>
            <p:ph type="ftr" sz="quarter" idx="4"/>
          </p:nvPr>
        </p:nvSpPr>
        <p:spPr>
          <a:xfrm>
            <a:off x="0" y="8777288"/>
            <a:ext cx="3013075" cy="463550"/>
          </a:xfrm>
          <a:prstGeom prst="rect">
            <a:avLst/>
          </a:prstGeom>
        </p:spPr>
        <p:txBody>
          <a:bodyPr vert="horz" lIns="92546" tIns="46273" rIns="92546" bIns="46273"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DF0A39FB-58D9-4855-BFF8-39288FAF5A4D}"/>
              </a:ext>
            </a:extLst>
          </p:cNvPr>
          <p:cNvSpPr>
            <a:spLocks noGrp="1"/>
          </p:cNvSpPr>
          <p:nvPr>
            <p:ph type="sldNum" sz="quarter" idx="5"/>
          </p:nvPr>
        </p:nvSpPr>
        <p:spPr>
          <a:xfrm>
            <a:off x="3940175" y="8777288"/>
            <a:ext cx="3013075" cy="463550"/>
          </a:xfrm>
          <a:prstGeom prst="rect">
            <a:avLst/>
          </a:prstGeom>
        </p:spPr>
        <p:txBody>
          <a:bodyPr vert="horz" lIns="92546" tIns="46273" rIns="92546" bIns="46273" rtlCol="0" anchor="b"/>
          <a:lstStyle>
            <a:lvl1pPr algn="r" eaLnBrk="1" fontAlgn="auto" hangingPunct="1">
              <a:spcBef>
                <a:spcPts val="0"/>
              </a:spcBef>
              <a:spcAft>
                <a:spcPts val="0"/>
              </a:spcAft>
              <a:defRPr sz="1200">
                <a:latin typeface="+mn-lt"/>
              </a:defRPr>
            </a:lvl1pPr>
          </a:lstStyle>
          <a:p>
            <a:pPr>
              <a:defRPr/>
            </a:pPr>
            <a:fld id="{E16AEECE-D22D-493F-8613-4A228B820D9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5FB671-029E-4A51-B978-728D52875E07}"/>
              </a:ext>
            </a:extLst>
          </p:cNvPr>
          <p:cNvSpPr>
            <a:spLocks noGrp="1" noChangeArrowheads="1"/>
          </p:cNvSpPr>
          <p:nvPr>
            <p:ph type="sldNum" sz="quarter" idx="5"/>
          </p:nvPr>
        </p:nvSpPr>
        <p:spPr>
          <a:ln/>
        </p:spPr>
        <p:txBody>
          <a:bodyPr/>
          <a:lstStyle/>
          <a:p>
            <a:fld id="{8D7D3A4B-6D42-4278-8492-44F2DC433BF6}" type="slidenum">
              <a:rPr lang="en-US" altLang="en-US"/>
              <a:pPr/>
              <a:t>1</a:t>
            </a:fld>
            <a:endParaRPr lang="en-US" altLang="en-US"/>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381000" y="685800"/>
            <a:ext cx="6096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p:txBody>
          <a:bodyPr/>
          <a:lstStyle/>
          <a:p>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BC75B7E5-E2D4-4CB8-AA64-7DDBB826BF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39BBBE1D-9727-412F-ABF0-F6F0DB1FBD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4F42A9F5-3C2B-4C6D-A43A-8151F3A40A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FB5FF38-4CDE-4A15-A44C-BC68D39D3DC9}" type="slidenum">
              <a:rPr lang="en-US" altLang="en-US" smtClean="0">
                <a:latin typeface="Times New Roman" panose="02020603050405020304" pitchFamily="18" charset="0"/>
              </a:rPr>
              <a:pPr fontAlgn="base">
                <a:spcBef>
                  <a:spcPct val="0"/>
                </a:spcBef>
                <a:spcAft>
                  <a:spcPct val="0"/>
                </a:spcAft>
              </a:pPr>
              <a:t>29</a:t>
            </a:fld>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E980B542-642B-4908-86DF-7262EB297A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A1C38739-C6E3-486A-8C26-4547858C67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5612F015-833C-4021-9B78-BE16BB0A18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727907E7-F5A9-4E88-97E1-DCB95F700560}" type="slidenum">
              <a:rPr lang="en-US" altLang="en-US" smtClean="0">
                <a:latin typeface="Times New Roman" panose="02020603050405020304" pitchFamily="18" charset="0"/>
              </a:rPr>
              <a:pPr fontAlgn="base">
                <a:spcBef>
                  <a:spcPct val="0"/>
                </a:spcBef>
                <a:spcAft>
                  <a:spcPct val="0"/>
                </a:spcAft>
              </a:pPr>
              <a:t>32</a:t>
            </a:fld>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0C2F0192-51D6-4709-9343-39983A2B81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2B2C3DBF-6B41-45D9-B7DC-E3F2C37C2F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60A0D805-3930-4A22-9E87-92C00CBB0B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2464399-4764-433F-9EC9-196CDA638A04}" type="slidenum">
              <a:rPr lang="en-US" altLang="en-US" smtClean="0">
                <a:latin typeface="Times New Roman" panose="02020603050405020304" pitchFamily="18" charset="0"/>
              </a:rPr>
              <a:pPr fontAlgn="base">
                <a:spcBef>
                  <a:spcPct val="0"/>
                </a:spcBef>
                <a:spcAft>
                  <a:spcPct val="0"/>
                </a:spcAft>
              </a:pPr>
              <a:t>21</a:t>
            </a:fld>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C73BF020-A383-4B47-A9C8-06339AC9BA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64B83778-0C58-4177-A28D-9108DF273D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a:extLst>
              <a:ext uri="{FF2B5EF4-FFF2-40B4-BE49-F238E27FC236}">
                <a16:creationId xmlns:a16="http://schemas.microsoft.com/office/drawing/2014/main" id="{8AE65629-B493-4DC1-854B-711E6ED807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629745B1-36BC-4DD4-8C1D-1FF2AB79104B}" type="slidenum">
              <a:rPr lang="en-US" altLang="en-US" smtClean="0">
                <a:latin typeface="Times New Roman" panose="02020603050405020304" pitchFamily="18" charset="0"/>
              </a:rPr>
              <a:pPr fontAlgn="base">
                <a:spcBef>
                  <a:spcPct val="0"/>
                </a:spcBef>
                <a:spcAft>
                  <a:spcPct val="0"/>
                </a:spcAft>
              </a:pPr>
              <a:t>22</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91A2293-5098-4794-A7C5-DA3289C154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8F756F0D-CEC7-4216-8476-5EC6269B47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922F35ED-16F6-4B19-9D71-4AE10CFE7D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3C51E95B-B579-4C05-B95B-21672F9964C0}" type="slidenum">
              <a:rPr lang="en-US" altLang="en-US" smtClean="0">
                <a:latin typeface="Times New Roman" panose="02020603050405020304" pitchFamily="18" charset="0"/>
              </a:rPr>
              <a:pPr fontAlgn="base">
                <a:spcBef>
                  <a:spcPct val="0"/>
                </a:spcBef>
                <a:spcAft>
                  <a:spcPct val="0"/>
                </a:spcAft>
              </a:pPr>
              <a:t>23</a:t>
            </a:fld>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55A4B57-EED8-4028-A3C1-C27043612B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288CCB0-6CEB-4E8D-B29B-A49DCFF4B7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AB5A38F8-9E9A-4B4F-BE5D-93FBC6CC8D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E56EFB48-9FD2-4AC5-8E49-941A6FEE9548}" type="slidenum">
              <a:rPr lang="en-US" altLang="en-US" smtClean="0">
                <a:latin typeface="Times New Roman" panose="02020603050405020304" pitchFamily="18" charset="0"/>
              </a:rPr>
              <a:pPr fontAlgn="base">
                <a:spcBef>
                  <a:spcPct val="0"/>
                </a:spcBef>
                <a:spcAft>
                  <a:spcPct val="0"/>
                </a:spcAft>
              </a:pPr>
              <a:t>24</a:t>
            </a:fld>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513D5FE-8816-43B5-A142-79971A5750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3A343968-B33B-41BF-9127-80347B3A00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B0F98686-676B-495B-BACE-961859CE2C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BD441483-78B3-41E7-BE3B-C3AA04BA329F}" type="slidenum">
              <a:rPr lang="en-US" altLang="en-US" smtClean="0">
                <a:latin typeface="Times New Roman" panose="02020603050405020304" pitchFamily="18" charset="0"/>
              </a:rPr>
              <a:pPr fontAlgn="base">
                <a:spcBef>
                  <a:spcPct val="0"/>
                </a:spcBef>
                <a:spcAft>
                  <a:spcPct val="0"/>
                </a:spcAft>
              </a:pPr>
              <a:t>25</a:t>
            </a:fld>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A6AC711E-D46B-4D66-98B6-D068D872F2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333481E1-7658-45A8-8566-A18981EFBE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Slide Number Placeholder 3">
            <a:extLst>
              <a:ext uri="{FF2B5EF4-FFF2-40B4-BE49-F238E27FC236}">
                <a16:creationId xmlns:a16="http://schemas.microsoft.com/office/drawing/2014/main" id="{750F02AD-DD70-482A-910C-D0CFC249F0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F2CB4D8-EAB5-488B-B634-4EFC3475FB7A}" type="slidenum">
              <a:rPr lang="en-US" altLang="en-US" smtClean="0">
                <a:latin typeface="Times New Roman" panose="02020603050405020304" pitchFamily="18" charset="0"/>
              </a:rPr>
              <a:pPr fontAlgn="base">
                <a:spcBef>
                  <a:spcPct val="0"/>
                </a:spcBef>
                <a:spcAft>
                  <a:spcPct val="0"/>
                </a:spcAft>
              </a:pPr>
              <a:t>26</a:t>
            </a:fld>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A3ABA87C-52CC-4D56-8234-B802F73E30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13A5640D-9C16-436C-8E65-7F1864994E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804BC0DB-2022-4A7A-A6F3-33564DCD2E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FC42E35-0551-49E1-8546-BA379C78A98F}" type="slidenum">
              <a:rPr lang="en-US" altLang="en-US" smtClean="0">
                <a:latin typeface="Times New Roman" panose="02020603050405020304" pitchFamily="18" charset="0"/>
              </a:rPr>
              <a:pPr fontAlgn="base">
                <a:spcBef>
                  <a:spcPct val="0"/>
                </a:spcBef>
                <a:spcAft>
                  <a:spcPct val="0"/>
                </a:spcAft>
              </a:pPr>
              <a:t>27</a:t>
            </a:fld>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AAD466B3-8DE6-4307-B916-6E4E828D03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F2CB1D03-A057-45A1-A2EB-2BBF67F648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4B7CDACD-728A-4FB1-B5EC-427F396BBB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50888" indent="-288925">
              <a:defRPr>
                <a:solidFill>
                  <a:schemeClr val="tx1"/>
                </a:solidFill>
                <a:latin typeface="Trebuchet MS" panose="020B0603020202020204" pitchFamily="34" charset="0"/>
              </a:defRPr>
            </a:lvl2pPr>
            <a:lvl3pPr marL="1155700" indent="-230188">
              <a:defRPr>
                <a:solidFill>
                  <a:schemeClr val="tx1"/>
                </a:solidFill>
                <a:latin typeface="Trebuchet MS" panose="020B0603020202020204" pitchFamily="34" charset="0"/>
              </a:defRPr>
            </a:lvl3pPr>
            <a:lvl4pPr marL="1619250" indent="-230188">
              <a:defRPr>
                <a:solidFill>
                  <a:schemeClr val="tx1"/>
                </a:solidFill>
                <a:latin typeface="Trebuchet MS" panose="020B0603020202020204" pitchFamily="34" charset="0"/>
              </a:defRPr>
            </a:lvl4pPr>
            <a:lvl5pPr marL="2081213" indent="-230188">
              <a:defRPr>
                <a:solidFill>
                  <a:schemeClr val="tx1"/>
                </a:solidFill>
                <a:latin typeface="Trebuchet MS" panose="020B0603020202020204" pitchFamily="34" charset="0"/>
              </a:defRPr>
            </a:lvl5pPr>
            <a:lvl6pPr marL="2538413" indent="-230188" defTabSz="457200" eaLnBrk="0" fontAlgn="base" hangingPunct="0">
              <a:spcBef>
                <a:spcPct val="0"/>
              </a:spcBef>
              <a:spcAft>
                <a:spcPct val="0"/>
              </a:spcAft>
              <a:defRPr>
                <a:solidFill>
                  <a:schemeClr val="tx1"/>
                </a:solidFill>
                <a:latin typeface="Trebuchet MS" panose="020B0603020202020204" pitchFamily="34" charset="0"/>
              </a:defRPr>
            </a:lvl6pPr>
            <a:lvl7pPr marL="2995613" indent="-230188" defTabSz="457200" eaLnBrk="0" fontAlgn="base" hangingPunct="0">
              <a:spcBef>
                <a:spcPct val="0"/>
              </a:spcBef>
              <a:spcAft>
                <a:spcPct val="0"/>
              </a:spcAft>
              <a:defRPr>
                <a:solidFill>
                  <a:schemeClr val="tx1"/>
                </a:solidFill>
                <a:latin typeface="Trebuchet MS" panose="020B0603020202020204" pitchFamily="34" charset="0"/>
              </a:defRPr>
            </a:lvl7pPr>
            <a:lvl8pPr marL="3452813" indent="-230188" defTabSz="457200" eaLnBrk="0" fontAlgn="base" hangingPunct="0">
              <a:spcBef>
                <a:spcPct val="0"/>
              </a:spcBef>
              <a:spcAft>
                <a:spcPct val="0"/>
              </a:spcAft>
              <a:defRPr>
                <a:solidFill>
                  <a:schemeClr val="tx1"/>
                </a:solidFill>
                <a:latin typeface="Trebuchet MS" panose="020B0603020202020204" pitchFamily="34" charset="0"/>
              </a:defRPr>
            </a:lvl8pPr>
            <a:lvl9pPr marL="3910013" indent="-230188" defTabSz="457200" eaLnBrk="0" fontAlgn="base" hangingPunct="0">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E7EBF55C-D852-42E3-A49C-5D9DA73C3330}" type="slidenum">
              <a:rPr lang="en-US" altLang="en-US" smtClean="0">
                <a:latin typeface="Times New Roman" panose="02020603050405020304" pitchFamily="18" charset="0"/>
              </a:rPr>
              <a:pPr fontAlgn="base">
                <a:spcBef>
                  <a:spcPct val="0"/>
                </a:spcBef>
                <a:spcAft>
                  <a:spcPct val="0"/>
                </a:spcAft>
              </a:pPr>
              <a:t>28</a:t>
            </a:fld>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D2A1B10B-8A93-47B9-BF2C-51A315376559}"/>
              </a:ext>
            </a:extLst>
          </p:cNvPr>
          <p:cNvGrpSpPr>
            <a:grpSpLocks/>
          </p:cNvGrpSpPr>
          <p:nvPr/>
        </p:nvGrpSpPr>
        <p:grpSpPr bwMode="auto">
          <a:xfrm>
            <a:off x="0" y="-7938"/>
            <a:ext cx="12192000" cy="6865938"/>
            <a:chOff x="0" y="-8467"/>
            <a:chExt cx="12192000" cy="6866467"/>
          </a:xfrm>
        </p:grpSpPr>
        <p:cxnSp>
          <p:nvCxnSpPr>
            <p:cNvPr id="5" name="Straight Connector 4">
              <a:extLst>
                <a:ext uri="{FF2B5EF4-FFF2-40B4-BE49-F238E27FC236}">
                  <a16:creationId xmlns:a16="http://schemas.microsoft.com/office/drawing/2014/main" id="{8FBAD34A-394B-47C3-835C-56714BFF7869}"/>
                </a:ext>
              </a:extLst>
            </p:cNvPr>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6B0D5A90-C2BD-4C1A-982D-A73FFAF286DB}"/>
                </a:ext>
              </a:extLst>
            </p:cNvPr>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a:extLst>
                <a:ext uri="{FF2B5EF4-FFF2-40B4-BE49-F238E27FC236}">
                  <a16:creationId xmlns:a16="http://schemas.microsoft.com/office/drawing/2014/main" id="{AC8E7448-F383-4409-B844-20047032ED93}"/>
                </a:ext>
              </a:extLst>
            </p:cNvPr>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a:extLst>
                <a:ext uri="{FF2B5EF4-FFF2-40B4-BE49-F238E27FC236}">
                  <a16:creationId xmlns:a16="http://schemas.microsoft.com/office/drawing/2014/main" id="{F8D3B35F-ECD2-4086-9405-CC18A05663DB}"/>
                </a:ext>
              </a:extLst>
            </p:cNvPr>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a:extLst>
                <a:ext uri="{FF2B5EF4-FFF2-40B4-BE49-F238E27FC236}">
                  <a16:creationId xmlns:a16="http://schemas.microsoft.com/office/drawing/2014/main" id="{DF3478CB-CCE9-45BF-8327-B86D64E26D7D}"/>
                </a:ext>
              </a:extLst>
            </p:cNvPr>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a:extLst>
                <a:ext uri="{FF2B5EF4-FFF2-40B4-BE49-F238E27FC236}">
                  <a16:creationId xmlns:a16="http://schemas.microsoft.com/office/drawing/2014/main" id="{FC1CCA74-81F5-4587-963D-F308FEA53744}"/>
                </a:ext>
              </a:extLst>
            </p:cNvPr>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a:extLst>
                <a:ext uri="{FF2B5EF4-FFF2-40B4-BE49-F238E27FC236}">
                  <a16:creationId xmlns:a16="http://schemas.microsoft.com/office/drawing/2014/main" id="{4225E519-80EB-4074-90CB-4D03C9263F4E}"/>
                </a:ext>
              </a:extLst>
            </p:cNvPr>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a:extLst>
                <a:ext uri="{FF2B5EF4-FFF2-40B4-BE49-F238E27FC236}">
                  <a16:creationId xmlns:a16="http://schemas.microsoft.com/office/drawing/2014/main" id="{BA010419-934C-4F89-ABA4-C7CC9922C4EA}"/>
                </a:ext>
              </a:extLst>
            </p:cNvPr>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634F4358-37CE-4AA3-85FB-188C6A59190F}"/>
                </a:ext>
              </a:extLst>
            </p:cNvPr>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D564D36-7D41-4235-AF2D-8AE9CC4F10D0}"/>
                </a:ext>
              </a:extLst>
            </p:cNvPr>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DED3DA33-F137-42C0-9E28-85F673D3EFFF}"/>
              </a:ext>
            </a:extLst>
          </p:cNvPr>
          <p:cNvSpPr>
            <a:spLocks noGrp="1"/>
          </p:cNvSpPr>
          <p:nvPr>
            <p:ph type="dt" sz="half" idx="10"/>
          </p:nvPr>
        </p:nvSpPr>
        <p:spPr/>
        <p:txBody>
          <a:bodyPr/>
          <a:lstStyle>
            <a:lvl1pPr>
              <a:defRPr/>
            </a:lvl1pPr>
          </a:lstStyle>
          <a:p>
            <a:pPr>
              <a:defRPr/>
            </a:pPr>
            <a:endParaRPr lang="en-US" altLang="en-US"/>
          </a:p>
        </p:txBody>
      </p:sp>
      <p:sp>
        <p:nvSpPr>
          <p:cNvPr id="16" name="Footer Placeholder 4">
            <a:extLst>
              <a:ext uri="{FF2B5EF4-FFF2-40B4-BE49-F238E27FC236}">
                <a16:creationId xmlns:a16="http://schemas.microsoft.com/office/drawing/2014/main" id="{8DE6E590-C1BE-41DC-BD27-B03C0CF12650}"/>
              </a:ext>
            </a:extLst>
          </p:cNvPr>
          <p:cNvSpPr>
            <a:spLocks noGrp="1"/>
          </p:cNvSpPr>
          <p:nvPr>
            <p:ph type="ftr" sz="quarter" idx="11"/>
          </p:nvPr>
        </p:nvSpPr>
        <p:spPr/>
        <p:txBody>
          <a:bodyPr/>
          <a:lstStyle>
            <a:lvl1pPr>
              <a:defRPr/>
            </a:lvl1pPr>
          </a:lstStyle>
          <a:p>
            <a:pPr>
              <a:defRPr/>
            </a:pPr>
            <a:endParaRPr lang="en-US" altLang="en-US"/>
          </a:p>
        </p:txBody>
      </p:sp>
      <p:sp>
        <p:nvSpPr>
          <p:cNvPr id="17" name="Slide Number Placeholder 5">
            <a:extLst>
              <a:ext uri="{FF2B5EF4-FFF2-40B4-BE49-F238E27FC236}">
                <a16:creationId xmlns:a16="http://schemas.microsoft.com/office/drawing/2014/main" id="{99F58EC9-7123-41EE-A773-941DD1795072}"/>
              </a:ext>
            </a:extLst>
          </p:cNvPr>
          <p:cNvSpPr>
            <a:spLocks noGrp="1"/>
          </p:cNvSpPr>
          <p:nvPr>
            <p:ph type="sldNum" sz="quarter" idx="12"/>
          </p:nvPr>
        </p:nvSpPr>
        <p:spPr/>
        <p:txBody>
          <a:bodyPr/>
          <a:lstStyle>
            <a:lvl1pPr>
              <a:defRPr/>
            </a:lvl1pPr>
          </a:lstStyle>
          <a:p>
            <a:pPr>
              <a:defRPr/>
            </a:pPr>
            <a:fld id="{BF895C62-261F-4494-B7EA-7DB6715C89B7}" type="slidenum">
              <a:rPr lang="en-US" altLang="en-US"/>
              <a:pPr>
                <a:defRPr/>
              </a:pPr>
              <a:t>‹#›</a:t>
            </a:fld>
            <a:endParaRPr lang="en-US" altLang="en-US" dirty="0"/>
          </a:p>
        </p:txBody>
      </p:sp>
    </p:spTree>
    <p:extLst>
      <p:ext uri="{BB962C8B-B14F-4D97-AF65-F5344CB8AC3E}">
        <p14:creationId xmlns:p14="http://schemas.microsoft.com/office/powerpoint/2010/main" val="793187739"/>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2F441-3A91-42A0-A406-8BEA7818A8E3}"/>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C8D67711-0BBF-4D63-A1CC-112100BB618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EE0BCCA-6FFA-4292-ABB9-11B17E5AEF37}"/>
              </a:ext>
            </a:extLst>
          </p:cNvPr>
          <p:cNvSpPr>
            <a:spLocks noGrp="1"/>
          </p:cNvSpPr>
          <p:nvPr>
            <p:ph type="sldNum" sz="quarter" idx="12"/>
          </p:nvPr>
        </p:nvSpPr>
        <p:spPr/>
        <p:txBody>
          <a:bodyPr/>
          <a:lstStyle>
            <a:lvl1pPr>
              <a:defRPr/>
            </a:lvl1pPr>
          </a:lstStyle>
          <a:p>
            <a:pPr>
              <a:defRPr/>
            </a:pPr>
            <a:fld id="{3F7C576E-D51D-484E-A1EF-A6DA2EFACAC7}" type="slidenum">
              <a:rPr lang="en-US" altLang="en-US"/>
              <a:pPr>
                <a:defRPr/>
              </a:pPr>
              <a:t>‹#›</a:t>
            </a:fld>
            <a:endParaRPr lang="en-US" altLang="en-US" dirty="0"/>
          </a:p>
        </p:txBody>
      </p:sp>
    </p:spTree>
    <p:extLst>
      <p:ext uri="{BB962C8B-B14F-4D97-AF65-F5344CB8AC3E}">
        <p14:creationId xmlns:p14="http://schemas.microsoft.com/office/powerpoint/2010/main" val="3867670765"/>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DB118A-ABEE-4C69-9DFA-0AFA7B987A4C}"/>
              </a:ext>
            </a:extLst>
          </p:cNvPr>
          <p:cNvSpPr txBox="1">
            <a:spLocks noChangeArrowheads="1"/>
          </p:cNvSpPr>
          <p:nvPr/>
        </p:nvSpPr>
        <p:spPr bwMode="auto">
          <a:xfrm>
            <a:off x="541338" y="79057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6" name="TextBox 5">
            <a:extLst>
              <a:ext uri="{FF2B5EF4-FFF2-40B4-BE49-F238E27FC236}">
                <a16:creationId xmlns:a16="http://schemas.microsoft.com/office/drawing/2014/main" id="{F89E402D-E354-4406-9DC7-91B73FC23A16}"/>
              </a:ext>
            </a:extLst>
          </p:cNvPr>
          <p:cNvSpPr txBox="1">
            <a:spLocks noChangeArrowheads="1"/>
          </p:cNvSpPr>
          <p:nvPr/>
        </p:nvSpPr>
        <p:spPr bwMode="auto">
          <a:xfrm>
            <a:off x="8893175" y="2886075"/>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endParaRPr lang="en-US" altLang="en-US">
              <a:solidFill>
                <a:srgbClr val="C0E474"/>
              </a:solidFill>
              <a:latin typeface="Arial" panose="020B0604020202020204" pitchFamily="34" charset="0"/>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BF7342A1-C021-4555-9A7A-DA037DC9EE37}"/>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85A57C6C-A563-40F9-823E-6ABE7064F2F7}"/>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959A2B22-8ADF-407F-A691-B4D195AF827C}"/>
              </a:ext>
            </a:extLst>
          </p:cNvPr>
          <p:cNvSpPr>
            <a:spLocks noGrp="1"/>
          </p:cNvSpPr>
          <p:nvPr>
            <p:ph type="sldNum" sz="quarter" idx="16"/>
          </p:nvPr>
        </p:nvSpPr>
        <p:spPr/>
        <p:txBody>
          <a:bodyPr/>
          <a:lstStyle>
            <a:lvl1pPr>
              <a:defRPr/>
            </a:lvl1pPr>
          </a:lstStyle>
          <a:p>
            <a:pPr>
              <a:defRPr/>
            </a:pPr>
            <a:fld id="{758607A7-EE0C-4E08-BF44-99C9838DE7C0}" type="slidenum">
              <a:rPr lang="en-US" altLang="en-US"/>
              <a:pPr>
                <a:defRPr/>
              </a:pPr>
              <a:t>‹#›</a:t>
            </a:fld>
            <a:endParaRPr lang="en-US" altLang="en-US" dirty="0"/>
          </a:p>
        </p:txBody>
      </p:sp>
    </p:spTree>
    <p:extLst>
      <p:ext uri="{BB962C8B-B14F-4D97-AF65-F5344CB8AC3E}">
        <p14:creationId xmlns:p14="http://schemas.microsoft.com/office/powerpoint/2010/main" val="1324291896"/>
      </p:ext>
    </p:extLst>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92F546-BC33-4726-9D01-5051ECF4DD41}"/>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BEF94AE-1A32-41EA-9FD3-7360C548670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AA2646E-06E6-4230-BFA8-8DA9445F7D3C}"/>
              </a:ext>
            </a:extLst>
          </p:cNvPr>
          <p:cNvSpPr>
            <a:spLocks noGrp="1"/>
          </p:cNvSpPr>
          <p:nvPr>
            <p:ph type="sldNum" sz="quarter" idx="12"/>
          </p:nvPr>
        </p:nvSpPr>
        <p:spPr/>
        <p:txBody>
          <a:bodyPr/>
          <a:lstStyle>
            <a:lvl1pPr>
              <a:defRPr/>
            </a:lvl1pPr>
          </a:lstStyle>
          <a:p>
            <a:pPr>
              <a:defRPr/>
            </a:pPr>
            <a:fld id="{750F46CE-5F24-4DA4-8BC9-30A8978F04C2}" type="slidenum">
              <a:rPr lang="en-US" altLang="en-US"/>
              <a:pPr>
                <a:defRPr/>
              </a:pPr>
              <a:t>‹#›</a:t>
            </a:fld>
            <a:endParaRPr lang="en-US" altLang="en-US" dirty="0"/>
          </a:p>
        </p:txBody>
      </p:sp>
    </p:spTree>
    <p:extLst>
      <p:ext uri="{BB962C8B-B14F-4D97-AF65-F5344CB8AC3E}">
        <p14:creationId xmlns:p14="http://schemas.microsoft.com/office/powerpoint/2010/main" val="679134319"/>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15538D-010C-461B-85C3-66FFF601569F}"/>
              </a:ext>
            </a:extLst>
          </p:cNvPr>
          <p:cNvSpPr txBox="1">
            <a:spLocks noChangeArrowheads="1"/>
          </p:cNvSpPr>
          <p:nvPr/>
        </p:nvSpPr>
        <p:spPr bwMode="auto">
          <a:xfrm>
            <a:off x="541338" y="79057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6" name="TextBox 5">
            <a:extLst>
              <a:ext uri="{FF2B5EF4-FFF2-40B4-BE49-F238E27FC236}">
                <a16:creationId xmlns:a16="http://schemas.microsoft.com/office/drawing/2014/main" id="{2DFAF52B-397A-4C71-9E98-DD2EF84188D4}"/>
              </a:ext>
            </a:extLst>
          </p:cNvPr>
          <p:cNvSpPr txBox="1">
            <a:spLocks noChangeArrowheads="1"/>
          </p:cNvSpPr>
          <p:nvPr/>
        </p:nvSpPr>
        <p:spPr bwMode="auto">
          <a:xfrm>
            <a:off x="8893175" y="2886075"/>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1A672AB8-0797-4C5A-9CA0-873562AF21BF}"/>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AB629E78-5DD6-408B-8DB6-C1A9565A7DF0}"/>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58D11C65-99AE-4547-A509-3B46FB0D2EB1}"/>
              </a:ext>
            </a:extLst>
          </p:cNvPr>
          <p:cNvSpPr>
            <a:spLocks noGrp="1"/>
          </p:cNvSpPr>
          <p:nvPr>
            <p:ph type="sldNum" sz="quarter" idx="16"/>
          </p:nvPr>
        </p:nvSpPr>
        <p:spPr/>
        <p:txBody>
          <a:bodyPr/>
          <a:lstStyle>
            <a:lvl1pPr>
              <a:defRPr/>
            </a:lvl1pPr>
          </a:lstStyle>
          <a:p>
            <a:pPr>
              <a:defRPr/>
            </a:pPr>
            <a:fld id="{998E1A7E-E989-4596-AE18-CE2773A8FD61}" type="slidenum">
              <a:rPr lang="en-US" altLang="en-US"/>
              <a:pPr>
                <a:defRPr/>
              </a:pPr>
              <a:t>‹#›</a:t>
            </a:fld>
            <a:endParaRPr lang="en-US" altLang="en-US" dirty="0"/>
          </a:p>
        </p:txBody>
      </p:sp>
    </p:spTree>
    <p:extLst>
      <p:ext uri="{BB962C8B-B14F-4D97-AF65-F5344CB8AC3E}">
        <p14:creationId xmlns:p14="http://schemas.microsoft.com/office/powerpoint/2010/main" val="123763371"/>
      </p:ext>
    </p:extLst>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CB61B87C-EB21-413D-BC15-8B98A56A61C0}"/>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E33834BE-5866-47E7-AE47-C98D9482D416}"/>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4ED053F-937F-491E-9E22-4BFBB7D8EAEF}"/>
              </a:ext>
            </a:extLst>
          </p:cNvPr>
          <p:cNvSpPr>
            <a:spLocks noGrp="1"/>
          </p:cNvSpPr>
          <p:nvPr>
            <p:ph type="sldNum" sz="quarter" idx="16"/>
          </p:nvPr>
        </p:nvSpPr>
        <p:spPr/>
        <p:txBody>
          <a:bodyPr/>
          <a:lstStyle>
            <a:lvl1pPr>
              <a:defRPr/>
            </a:lvl1pPr>
          </a:lstStyle>
          <a:p>
            <a:pPr>
              <a:defRPr/>
            </a:pPr>
            <a:fld id="{80A49A88-B137-4724-810B-643F214A7C51}" type="slidenum">
              <a:rPr lang="en-US" altLang="en-US"/>
              <a:pPr>
                <a:defRPr/>
              </a:pPr>
              <a:t>‹#›</a:t>
            </a:fld>
            <a:endParaRPr lang="en-US" altLang="en-US" dirty="0"/>
          </a:p>
        </p:txBody>
      </p:sp>
    </p:spTree>
    <p:extLst>
      <p:ext uri="{BB962C8B-B14F-4D97-AF65-F5344CB8AC3E}">
        <p14:creationId xmlns:p14="http://schemas.microsoft.com/office/powerpoint/2010/main" val="1978524502"/>
      </p:ext>
    </p:extLst>
  </p:cSld>
  <p:clrMapOvr>
    <a:masterClrMapping/>
  </p:clrMapOvr>
  <p:transition spd="slow">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3EED56-AFE0-4C26-935D-E4E6251CCB53}"/>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DB9674A4-76F9-46E6-AC85-C2CDDF94799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D6DE5D8-7EB3-478B-B753-9AD30150C296}"/>
              </a:ext>
            </a:extLst>
          </p:cNvPr>
          <p:cNvSpPr>
            <a:spLocks noGrp="1"/>
          </p:cNvSpPr>
          <p:nvPr>
            <p:ph type="sldNum" sz="quarter" idx="12"/>
          </p:nvPr>
        </p:nvSpPr>
        <p:spPr/>
        <p:txBody>
          <a:bodyPr/>
          <a:lstStyle>
            <a:lvl1pPr>
              <a:defRPr/>
            </a:lvl1pPr>
          </a:lstStyle>
          <a:p>
            <a:pPr>
              <a:defRPr/>
            </a:pPr>
            <a:fld id="{A2B2B22C-F39B-42EC-BB97-AF9BAD31911B}" type="slidenum">
              <a:rPr lang="en-US" altLang="en-US"/>
              <a:pPr>
                <a:defRPr/>
              </a:pPr>
              <a:t>‹#›</a:t>
            </a:fld>
            <a:endParaRPr lang="en-US" altLang="en-US" dirty="0"/>
          </a:p>
        </p:txBody>
      </p:sp>
    </p:spTree>
    <p:extLst>
      <p:ext uri="{BB962C8B-B14F-4D97-AF65-F5344CB8AC3E}">
        <p14:creationId xmlns:p14="http://schemas.microsoft.com/office/powerpoint/2010/main" val="2930851627"/>
      </p:ext>
    </p:extLst>
  </p:cSld>
  <p:clrMapOvr>
    <a:masterClrMapping/>
  </p:clrMapOvr>
  <p:transition spd="slow">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D534F6-DBCE-49E7-B12D-68D3EE3C269E}"/>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31D24CA0-4329-4B67-A46E-26DD8C5463D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5598A30-E945-4720-A31E-C3D19BFE303C}"/>
              </a:ext>
            </a:extLst>
          </p:cNvPr>
          <p:cNvSpPr>
            <a:spLocks noGrp="1"/>
          </p:cNvSpPr>
          <p:nvPr>
            <p:ph type="sldNum" sz="quarter" idx="12"/>
          </p:nvPr>
        </p:nvSpPr>
        <p:spPr/>
        <p:txBody>
          <a:bodyPr/>
          <a:lstStyle>
            <a:lvl1pPr>
              <a:defRPr/>
            </a:lvl1pPr>
          </a:lstStyle>
          <a:p>
            <a:pPr>
              <a:defRPr/>
            </a:pPr>
            <a:fld id="{982BD730-C6ED-4153-9801-92EB134F85CC}" type="slidenum">
              <a:rPr lang="en-US" altLang="en-US"/>
              <a:pPr>
                <a:defRPr/>
              </a:pPr>
              <a:t>‹#›</a:t>
            </a:fld>
            <a:endParaRPr lang="en-US" altLang="en-US" dirty="0"/>
          </a:p>
        </p:txBody>
      </p:sp>
    </p:spTree>
    <p:extLst>
      <p:ext uri="{BB962C8B-B14F-4D97-AF65-F5344CB8AC3E}">
        <p14:creationId xmlns:p14="http://schemas.microsoft.com/office/powerpoint/2010/main" val="867200757"/>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5CEC20A-646D-4336-A18E-BCD67BE28171}"/>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1E119BC2-C5EB-4D8E-8614-A40EA2D6D52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59EF237-C481-4FC1-A6BC-77C13526E374}"/>
              </a:ext>
            </a:extLst>
          </p:cNvPr>
          <p:cNvSpPr>
            <a:spLocks noGrp="1"/>
          </p:cNvSpPr>
          <p:nvPr>
            <p:ph type="sldNum" sz="quarter" idx="12"/>
          </p:nvPr>
        </p:nvSpPr>
        <p:spPr/>
        <p:txBody>
          <a:bodyPr/>
          <a:lstStyle>
            <a:lvl1pPr>
              <a:defRPr/>
            </a:lvl1pPr>
          </a:lstStyle>
          <a:p>
            <a:pPr>
              <a:defRPr/>
            </a:pPr>
            <a:fld id="{E4494E1A-83F6-443E-AE47-411087A0A057}" type="slidenum">
              <a:rPr lang="en-US" altLang="en-US"/>
              <a:pPr>
                <a:defRPr/>
              </a:pPr>
              <a:t>‹#›</a:t>
            </a:fld>
            <a:endParaRPr lang="en-US" altLang="en-US" dirty="0"/>
          </a:p>
        </p:txBody>
      </p:sp>
    </p:spTree>
    <p:extLst>
      <p:ext uri="{BB962C8B-B14F-4D97-AF65-F5344CB8AC3E}">
        <p14:creationId xmlns:p14="http://schemas.microsoft.com/office/powerpoint/2010/main" val="2765452050"/>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80B85-8CC1-478E-89AE-5524FA290126}"/>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D5B85426-1CF4-442A-9908-889205D662A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FE4E299-8909-48EC-85C1-F49C8CDF1605}"/>
              </a:ext>
            </a:extLst>
          </p:cNvPr>
          <p:cNvSpPr>
            <a:spLocks noGrp="1"/>
          </p:cNvSpPr>
          <p:nvPr>
            <p:ph type="sldNum" sz="quarter" idx="12"/>
          </p:nvPr>
        </p:nvSpPr>
        <p:spPr/>
        <p:txBody>
          <a:bodyPr/>
          <a:lstStyle>
            <a:lvl1pPr>
              <a:defRPr/>
            </a:lvl1pPr>
          </a:lstStyle>
          <a:p>
            <a:pPr>
              <a:defRPr/>
            </a:pPr>
            <a:fld id="{D3CA6215-B818-48EC-8FCD-54CE0A264F20}" type="slidenum">
              <a:rPr lang="en-US" altLang="en-US"/>
              <a:pPr>
                <a:defRPr/>
              </a:pPr>
              <a:t>‹#›</a:t>
            </a:fld>
            <a:endParaRPr lang="en-US" altLang="en-US" dirty="0"/>
          </a:p>
        </p:txBody>
      </p:sp>
    </p:spTree>
    <p:extLst>
      <p:ext uri="{BB962C8B-B14F-4D97-AF65-F5344CB8AC3E}">
        <p14:creationId xmlns:p14="http://schemas.microsoft.com/office/powerpoint/2010/main" val="1163905392"/>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576BBB19-4493-4D97-BAB2-6D6285D0E8E8}"/>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D0424389-B75E-4886-8A6C-5DA4D532C5D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09691B92-BF05-48FF-9455-A63C6F7CD493}"/>
              </a:ext>
            </a:extLst>
          </p:cNvPr>
          <p:cNvSpPr>
            <a:spLocks noGrp="1"/>
          </p:cNvSpPr>
          <p:nvPr>
            <p:ph type="sldNum" sz="quarter" idx="12"/>
          </p:nvPr>
        </p:nvSpPr>
        <p:spPr/>
        <p:txBody>
          <a:bodyPr/>
          <a:lstStyle>
            <a:lvl1pPr>
              <a:defRPr/>
            </a:lvl1pPr>
          </a:lstStyle>
          <a:p>
            <a:pPr>
              <a:defRPr/>
            </a:pPr>
            <a:fld id="{D8CAC684-C7A6-40B6-B19D-92002F479EF3}" type="slidenum">
              <a:rPr lang="en-US" altLang="en-US"/>
              <a:pPr>
                <a:defRPr/>
              </a:pPr>
              <a:t>‹#›</a:t>
            </a:fld>
            <a:endParaRPr lang="en-US" altLang="en-US" dirty="0"/>
          </a:p>
        </p:txBody>
      </p:sp>
    </p:spTree>
    <p:extLst>
      <p:ext uri="{BB962C8B-B14F-4D97-AF65-F5344CB8AC3E}">
        <p14:creationId xmlns:p14="http://schemas.microsoft.com/office/powerpoint/2010/main" val="1771195555"/>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928D2652-49A3-45F7-87A9-54360DFD31B2}"/>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4E7DDCDC-0C03-4C7E-9E00-C844F63B2D70}"/>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E29927F0-743E-423C-9E7D-2514ABE00552}"/>
              </a:ext>
            </a:extLst>
          </p:cNvPr>
          <p:cNvSpPr>
            <a:spLocks noGrp="1"/>
          </p:cNvSpPr>
          <p:nvPr>
            <p:ph type="sldNum" sz="quarter" idx="12"/>
          </p:nvPr>
        </p:nvSpPr>
        <p:spPr/>
        <p:txBody>
          <a:bodyPr/>
          <a:lstStyle>
            <a:lvl1pPr>
              <a:defRPr/>
            </a:lvl1pPr>
          </a:lstStyle>
          <a:p>
            <a:pPr>
              <a:defRPr/>
            </a:pPr>
            <a:fld id="{2D66D5AA-8219-486B-B914-67BC91AF8378}" type="slidenum">
              <a:rPr lang="en-US" altLang="en-US"/>
              <a:pPr>
                <a:defRPr/>
              </a:pPr>
              <a:t>‹#›</a:t>
            </a:fld>
            <a:endParaRPr lang="en-US" altLang="en-US" dirty="0"/>
          </a:p>
        </p:txBody>
      </p:sp>
    </p:spTree>
    <p:extLst>
      <p:ext uri="{BB962C8B-B14F-4D97-AF65-F5344CB8AC3E}">
        <p14:creationId xmlns:p14="http://schemas.microsoft.com/office/powerpoint/2010/main" val="151833240"/>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7E54124-852A-46E3-AE30-73A65994B6EA}"/>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D86236A4-A923-49F6-956E-5B56B9AFE795}"/>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3EFC6950-1C03-4B4A-8E73-3EB43C74AC53}"/>
              </a:ext>
            </a:extLst>
          </p:cNvPr>
          <p:cNvSpPr>
            <a:spLocks noGrp="1"/>
          </p:cNvSpPr>
          <p:nvPr>
            <p:ph type="sldNum" sz="quarter" idx="12"/>
          </p:nvPr>
        </p:nvSpPr>
        <p:spPr/>
        <p:txBody>
          <a:bodyPr/>
          <a:lstStyle>
            <a:lvl1pPr>
              <a:defRPr/>
            </a:lvl1pPr>
          </a:lstStyle>
          <a:p>
            <a:pPr>
              <a:defRPr/>
            </a:pPr>
            <a:fld id="{5C035D59-ED58-48A6-8C0F-A3EDC0D78EE6}" type="slidenum">
              <a:rPr lang="en-US" altLang="en-US"/>
              <a:pPr>
                <a:defRPr/>
              </a:pPr>
              <a:t>‹#›</a:t>
            </a:fld>
            <a:endParaRPr lang="en-US" altLang="en-US" dirty="0"/>
          </a:p>
        </p:txBody>
      </p:sp>
    </p:spTree>
    <p:extLst>
      <p:ext uri="{BB962C8B-B14F-4D97-AF65-F5344CB8AC3E}">
        <p14:creationId xmlns:p14="http://schemas.microsoft.com/office/powerpoint/2010/main" val="824040888"/>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A5A51BA-938D-492E-92C0-707FCBC434CF}"/>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97D649E8-3726-444F-9C14-FFC82B3B912B}"/>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18E868E1-1C15-4DEE-B976-E7646C5DB872}"/>
              </a:ext>
            </a:extLst>
          </p:cNvPr>
          <p:cNvSpPr>
            <a:spLocks noGrp="1"/>
          </p:cNvSpPr>
          <p:nvPr>
            <p:ph type="sldNum" sz="quarter" idx="12"/>
          </p:nvPr>
        </p:nvSpPr>
        <p:spPr/>
        <p:txBody>
          <a:bodyPr/>
          <a:lstStyle>
            <a:lvl1pPr>
              <a:defRPr/>
            </a:lvl1pPr>
          </a:lstStyle>
          <a:p>
            <a:pPr>
              <a:defRPr/>
            </a:pPr>
            <a:fld id="{DDA5751E-213F-45EE-9A8C-4544AC17F96B}" type="slidenum">
              <a:rPr lang="en-US" altLang="en-US"/>
              <a:pPr>
                <a:defRPr/>
              </a:pPr>
              <a:t>‹#›</a:t>
            </a:fld>
            <a:endParaRPr lang="en-US" altLang="en-US" dirty="0"/>
          </a:p>
        </p:txBody>
      </p:sp>
    </p:spTree>
    <p:extLst>
      <p:ext uri="{BB962C8B-B14F-4D97-AF65-F5344CB8AC3E}">
        <p14:creationId xmlns:p14="http://schemas.microsoft.com/office/powerpoint/2010/main" val="385786789"/>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E70FBC3E-FC3F-4C0A-875E-787E448DE41A}"/>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60895842-AE28-4C02-ACEE-7E19D531AE5F}"/>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D99B1D5-1304-4C4C-8D9B-DB9728F722D7}"/>
              </a:ext>
            </a:extLst>
          </p:cNvPr>
          <p:cNvSpPr>
            <a:spLocks noGrp="1"/>
          </p:cNvSpPr>
          <p:nvPr>
            <p:ph type="sldNum" sz="quarter" idx="12"/>
          </p:nvPr>
        </p:nvSpPr>
        <p:spPr/>
        <p:txBody>
          <a:bodyPr/>
          <a:lstStyle>
            <a:lvl1pPr>
              <a:defRPr/>
            </a:lvl1pPr>
          </a:lstStyle>
          <a:p>
            <a:pPr>
              <a:defRPr/>
            </a:pPr>
            <a:fld id="{5A4A184D-5565-4118-BD23-14FA435D8C02}" type="slidenum">
              <a:rPr lang="en-US" altLang="en-US"/>
              <a:pPr>
                <a:defRPr/>
              </a:pPr>
              <a:t>‹#›</a:t>
            </a:fld>
            <a:endParaRPr lang="en-US" altLang="en-US" dirty="0"/>
          </a:p>
        </p:txBody>
      </p:sp>
    </p:spTree>
    <p:extLst>
      <p:ext uri="{BB962C8B-B14F-4D97-AF65-F5344CB8AC3E}">
        <p14:creationId xmlns:p14="http://schemas.microsoft.com/office/powerpoint/2010/main" val="2817095918"/>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5E70BA6-7052-4331-9083-8C9763D7C079}"/>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888A7F1D-05E0-4840-AE4B-D8B5EB2799B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CC92B9BB-4B2A-4634-869B-2A8BED7495C5}"/>
              </a:ext>
            </a:extLst>
          </p:cNvPr>
          <p:cNvSpPr>
            <a:spLocks noGrp="1"/>
          </p:cNvSpPr>
          <p:nvPr>
            <p:ph type="sldNum" sz="quarter" idx="12"/>
          </p:nvPr>
        </p:nvSpPr>
        <p:spPr/>
        <p:txBody>
          <a:bodyPr/>
          <a:lstStyle>
            <a:lvl1pPr>
              <a:defRPr/>
            </a:lvl1pPr>
          </a:lstStyle>
          <a:p>
            <a:pPr>
              <a:defRPr/>
            </a:pPr>
            <a:fld id="{92B54A76-3B92-4144-B574-76DDD004D624}" type="slidenum">
              <a:rPr lang="en-US" altLang="en-US"/>
              <a:pPr>
                <a:defRPr/>
              </a:pPr>
              <a:t>‹#›</a:t>
            </a:fld>
            <a:endParaRPr lang="en-US" altLang="en-US" dirty="0"/>
          </a:p>
        </p:txBody>
      </p:sp>
    </p:spTree>
    <p:extLst>
      <p:ext uri="{BB962C8B-B14F-4D97-AF65-F5344CB8AC3E}">
        <p14:creationId xmlns:p14="http://schemas.microsoft.com/office/powerpoint/2010/main" val="859332171"/>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a:extLst>
              <a:ext uri="{FF2B5EF4-FFF2-40B4-BE49-F238E27FC236}">
                <a16:creationId xmlns:a16="http://schemas.microsoft.com/office/drawing/2014/main" id="{E80239B2-7EE1-4831-9D3D-85BE8153BA50}"/>
              </a:ext>
            </a:extLst>
          </p:cNvPr>
          <p:cNvGrpSpPr>
            <a:grpSpLocks/>
          </p:cNvGrpSpPr>
          <p:nvPr/>
        </p:nvGrpSpPr>
        <p:grpSpPr bwMode="auto">
          <a:xfrm>
            <a:off x="0" y="-7938"/>
            <a:ext cx="12192000" cy="6865938"/>
            <a:chOff x="0" y="-8467"/>
            <a:chExt cx="12192000" cy="6866467"/>
          </a:xfrm>
        </p:grpSpPr>
        <p:cxnSp>
          <p:nvCxnSpPr>
            <p:cNvPr id="20" name="Straight Connector 19">
              <a:extLst>
                <a:ext uri="{FF2B5EF4-FFF2-40B4-BE49-F238E27FC236}">
                  <a16:creationId xmlns:a16="http://schemas.microsoft.com/office/drawing/2014/main" id="{EA9870BB-8897-438A-8204-517DC958EC18}"/>
                </a:ext>
              </a:extLst>
            </p:cNvPr>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17FE66E-601D-44EF-A0A9-9D6506F772DE}"/>
                </a:ext>
              </a:extLst>
            </p:cNvPr>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60DF6CB4-352B-4092-BB74-BFFDB2C5894D}"/>
                </a:ext>
              </a:extLst>
            </p:cNvPr>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399EFA6F-B11D-422A-9083-D42ECA1521FE}"/>
                </a:ext>
              </a:extLst>
            </p:cNvPr>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710F2910-BE01-4839-994F-33A8639A3216}"/>
                </a:ext>
              </a:extLst>
            </p:cNvPr>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55E32DE3-8980-4C57-A1EB-C106CEB9EBAB}"/>
                </a:ext>
              </a:extLst>
            </p:cNvPr>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A68887E9-037E-42EF-B36A-822B05E4C662}"/>
                </a:ext>
              </a:extLst>
            </p:cNvPr>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EA578F4C-0E53-4C47-A7C1-916BBFE1CFBF}"/>
                </a:ext>
              </a:extLst>
            </p:cNvPr>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CCC4E80-284D-4C04-9F6A-A69AF7D7D1BD}"/>
                </a:ext>
              </a:extLst>
            </p:cNvPr>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E132DC23-EEBD-4FA1-9D69-E36071D6E10C}"/>
                </a:ext>
              </a:extLst>
            </p:cNvPr>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0A559B72-81D2-421C-B285-C0A9E3964857}"/>
              </a:ext>
            </a:extLst>
          </p:cNvPr>
          <p:cNvSpPr>
            <a:spLocks noGrp="1" noChangeArrowheads="1"/>
          </p:cNvSpPr>
          <p:nvPr>
            <p:ph type="title"/>
          </p:nvPr>
        </p:nvSpPr>
        <p:spPr bwMode="auto">
          <a:xfrm>
            <a:off x="677863" y="609600"/>
            <a:ext cx="8596312"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970678BC-9210-4576-9396-C7E9662BAB5F}"/>
              </a:ext>
            </a:extLst>
          </p:cNvPr>
          <p:cNvSpPr>
            <a:spLocks noGrp="1" noChangeArrowheads="1"/>
          </p:cNvSpPr>
          <p:nvPr>
            <p:ph type="body" idx="1"/>
          </p:nvPr>
        </p:nvSpPr>
        <p:spPr bwMode="auto">
          <a:xfrm>
            <a:off x="677863" y="2160588"/>
            <a:ext cx="8596312"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2F3B5FC-4745-4D98-97BD-7CA4596A089B}"/>
              </a:ext>
            </a:extLst>
          </p:cNvPr>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52A0A736-1DC6-43FC-818A-E66EF4D8E570}"/>
              </a:ext>
            </a:extLst>
          </p:cNvPr>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153681F6-196A-48A3-9E5B-C522C2AF6345}"/>
              </a:ext>
            </a:extLst>
          </p:cNvPr>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pPr>
              <a:defRPr/>
            </a:pPr>
            <a:fld id="{D9BADD12-98B1-49F1-AFDE-ED9681A84C3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861"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62" r:id="rId11"/>
    <p:sldLayoutId id="2147483857" r:id="rId12"/>
    <p:sldLayoutId id="2147483863" r:id="rId13"/>
    <p:sldLayoutId id="2147483858" r:id="rId14"/>
    <p:sldLayoutId id="2147483859" r:id="rId15"/>
    <p:sldLayoutId id="2147483860" r:id="rId16"/>
  </p:sldLayoutIdLst>
  <p:transition spd="slow">
    <p:random/>
  </p:transition>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28"/>
            <a:ext cx="12161838" cy="706906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208316" y="-152400"/>
            <a:ext cx="4788724" cy="3116471"/>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4393114" y="152400"/>
            <a:ext cx="1292195" cy="2019205"/>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5571709" y="15877"/>
            <a:ext cx="912138" cy="1140172"/>
          </a:xfrm>
          <a:prstGeom prst="rect">
            <a:avLst/>
          </a:prstGeom>
          <a:solidFill>
            <a:schemeClr val="bg1"/>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749829" y="152400"/>
            <a:ext cx="5320804" cy="4864735"/>
          </a:xfrm>
          <a:prstGeom prst="rect">
            <a:avLst/>
          </a:prstGeom>
        </p:spPr>
        <p:txBody>
          <a:bodyPr wrap="none" fromWordArt="1">
            <a:prstTxWarp prst="textSlantUp">
              <a:avLst>
                <a:gd name="adj" fmla="val 71431"/>
              </a:avLst>
            </a:prstTxWarp>
          </a:bodyPr>
          <a:lstStyle/>
          <a:p>
            <a:pPr algn="ctr"/>
            <a:r>
              <a:rPr lang="en-US" sz="3591"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FDD7300-C184-4CB7-882C-C13E83C8B364}"/>
              </a:ext>
            </a:extLst>
          </p:cNvPr>
          <p:cNvSpPr>
            <a:spLocks noGrp="1" noChangeArrowheads="1"/>
          </p:cNvSpPr>
          <p:nvPr>
            <p:ph type="title"/>
          </p:nvPr>
        </p:nvSpPr>
        <p:spPr>
          <a:xfrm>
            <a:off x="304800" y="76200"/>
            <a:ext cx="8596313" cy="1320800"/>
          </a:xfrm>
        </p:spPr>
        <p:txBody>
          <a:bodyPr/>
          <a:lstStyle/>
          <a:p>
            <a:pPr eaLnBrk="1" hangingPunct="1"/>
            <a:r>
              <a:rPr lang="en-US" altLang="en-US" sz="4800"/>
              <a:t>Defining Virtue</a:t>
            </a:r>
          </a:p>
        </p:txBody>
      </p:sp>
      <p:sp>
        <p:nvSpPr>
          <p:cNvPr id="7171" name="Rectangle 3">
            <a:extLst>
              <a:ext uri="{FF2B5EF4-FFF2-40B4-BE49-F238E27FC236}">
                <a16:creationId xmlns:a16="http://schemas.microsoft.com/office/drawing/2014/main" id="{96E4F2F6-92C0-4542-AF6E-214F339BA920}"/>
              </a:ext>
            </a:extLst>
          </p:cNvPr>
          <p:cNvSpPr>
            <a:spLocks noGrp="1" noChangeArrowheads="1"/>
          </p:cNvSpPr>
          <p:nvPr>
            <p:ph idx="1"/>
          </p:nvPr>
        </p:nvSpPr>
        <p:spPr>
          <a:xfrm>
            <a:off x="487363" y="990600"/>
            <a:ext cx="9571037" cy="5791200"/>
          </a:xfrm>
        </p:spPr>
        <p:txBody>
          <a:bodyPr rtlCol="0">
            <a:noAutofit/>
          </a:bodyPr>
          <a:lstStyle/>
          <a:p>
            <a:pPr eaLnBrk="1" fontAlgn="auto" hangingPunct="1">
              <a:lnSpc>
                <a:spcPct val="80000"/>
              </a:lnSpc>
              <a:spcAft>
                <a:spcPts val="0"/>
              </a:spcAft>
              <a:buFont typeface="Wingdings 3" charset="2"/>
              <a:buChar char=""/>
              <a:defRPr/>
            </a:pPr>
            <a:r>
              <a:rPr lang="en-US" altLang="en-US" sz="3000" dirty="0">
                <a:solidFill>
                  <a:schemeClr val="tx1">
                    <a:lumMod val="75000"/>
                    <a:lumOff val="25000"/>
                  </a:schemeClr>
                </a:solidFill>
              </a:rPr>
              <a:t>Rarely used in the New Testament. </a:t>
            </a:r>
          </a:p>
          <a:p>
            <a:pPr eaLnBrk="1" fontAlgn="auto" hangingPunct="1">
              <a:lnSpc>
                <a:spcPct val="80000"/>
              </a:lnSpc>
              <a:spcAft>
                <a:spcPts val="0"/>
              </a:spcAft>
              <a:buFont typeface="Wingdings 3" charset="2"/>
              <a:buChar char=""/>
              <a:defRPr/>
            </a:pPr>
            <a:r>
              <a:rPr lang="en-US" altLang="en-US" sz="3000" dirty="0">
                <a:solidFill>
                  <a:schemeClr val="tx1">
                    <a:lumMod val="75000"/>
                    <a:lumOff val="25000"/>
                  </a:schemeClr>
                </a:solidFill>
              </a:rPr>
              <a:t>Philippians 4:8 (ESV) Finally, brothers, whatever is true, whatever is honorable, whatever is just, whatever is pure, whatever is lovely, whatever is commendable, if there is any </a:t>
            </a:r>
            <a:r>
              <a:rPr lang="en-US" altLang="en-US" sz="3000" u="sng" dirty="0">
                <a:solidFill>
                  <a:schemeClr val="tx1">
                    <a:lumMod val="75000"/>
                    <a:lumOff val="25000"/>
                  </a:schemeClr>
                </a:solidFill>
              </a:rPr>
              <a:t>excellence</a:t>
            </a:r>
            <a:r>
              <a:rPr lang="en-US" altLang="en-US" sz="3000" dirty="0">
                <a:solidFill>
                  <a:schemeClr val="tx1">
                    <a:lumMod val="75000"/>
                    <a:lumOff val="25000"/>
                  </a:schemeClr>
                </a:solidFill>
              </a:rPr>
              <a:t>, if there is anything worthy of praise, think about these things.</a:t>
            </a:r>
          </a:p>
          <a:p>
            <a:pPr eaLnBrk="1" fontAlgn="auto" hangingPunct="1">
              <a:lnSpc>
                <a:spcPct val="80000"/>
              </a:lnSpc>
              <a:spcAft>
                <a:spcPts val="0"/>
              </a:spcAft>
              <a:buFont typeface="Wingdings 3" charset="2"/>
              <a:buChar char=""/>
              <a:defRPr/>
            </a:pPr>
            <a:r>
              <a:rPr lang="en-US" altLang="en-US" sz="3000" dirty="0">
                <a:solidFill>
                  <a:schemeClr val="tx1">
                    <a:lumMod val="75000"/>
                    <a:lumOff val="25000"/>
                  </a:schemeClr>
                </a:solidFill>
              </a:rPr>
              <a:t>I Peter 2:9  (ESV) But you are a chosen race, a royal priesthood, a holy nation, a people for his own possession, that you may proclaim the </a:t>
            </a:r>
            <a:r>
              <a:rPr lang="en-US" altLang="en-US" sz="3000" u="sng" dirty="0">
                <a:solidFill>
                  <a:schemeClr val="tx1">
                    <a:lumMod val="75000"/>
                    <a:lumOff val="25000"/>
                  </a:schemeClr>
                </a:solidFill>
              </a:rPr>
              <a:t>excellencies</a:t>
            </a:r>
            <a:r>
              <a:rPr lang="en-US" altLang="en-US" sz="3000" dirty="0">
                <a:solidFill>
                  <a:schemeClr val="tx1">
                    <a:lumMod val="75000"/>
                    <a:lumOff val="25000"/>
                  </a:schemeClr>
                </a:solidFill>
              </a:rPr>
              <a:t> of him who called you out of darkness into his marvelous light. </a:t>
            </a:r>
            <a:r>
              <a:rPr lang="en-US" altLang="en-US" sz="3000" b="1" dirty="0">
                <a:solidFill>
                  <a:schemeClr val="tx1">
                    <a:lumMod val="75000"/>
                    <a:lumOff val="25000"/>
                  </a:schemeClr>
                </a:solidFill>
              </a:rPr>
              <a:t>10 </a:t>
            </a:r>
            <a:r>
              <a:rPr lang="en-US" altLang="en-US" sz="3000" dirty="0">
                <a:solidFill>
                  <a:schemeClr val="tx1">
                    <a:lumMod val="75000"/>
                    <a:lumOff val="25000"/>
                  </a:schemeClr>
                </a:solidFill>
              </a:rPr>
              <a:t>Once you were not a people, but now you are God's people; once you had not received mercy, but now you have received mercy.</a:t>
            </a:r>
          </a:p>
          <a:p>
            <a:pPr eaLnBrk="1" fontAlgn="auto" hangingPunct="1">
              <a:lnSpc>
                <a:spcPct val="80000"/>
              </a:lnSpc>
              <a:spcAft>
                <a:spcPts val="0"/>
              </a:spcAft>
              <a:buFont typeface="Wingdings 3" charset="2"/>
              <a:buChar char=""/>
              <a:defRPr/>
            </a:pPr>
            <a:r>
              <a:rPr lang="en-US" altLang="en-US" sz="3000" dirty="0">
                <a:solidFill>
                  <a:schemeClr val="tx1">
                    <a:lumMod val="75000"/>
                    <a:lumOff val="25000"/>
                  </a:schemeClr>
                </a:solidFill>
              </a:rPr>
              <a:t>2 Peter 1</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0C58237-BEAA-4F35-AA4E-3A702D928C5F}"/>
              </a:ext>
            </a:extLst>
          </p:cNvPr>
          <p:cNvSpPr>
            <a:spLocks noGrp="1" noChangeArrowheads="1"/>
          </p:cNvSpPr>
          <p:nvPr>
            <p:ph type="title"/>
          </p:nvPr>
        </p:nvSpPr>
        <p:spPr>
          <a:xfrm>
            <a:off x="152400" y="3175"/>
            <a:ext cx="8596313" cy="1320800"/>
          </a:xfrm>
        </p:spPr>
        <p:txBody>
          <a:bodyPr/>
          <a:lstStyle/>
          <a:p>
            <a:pPr eaLnBrk="1" hangingPunct="1"/>
            <a:r>
              <a:rPr lang="en-US" altLang="en-US" sz="4800"/>
              <a:t>Defining Virtue</a:t>
            </a:r>
          </a:p>
        </p:txBody>
      </p:sp>
      <p:sp>
        <p:nvSpPr>
          <p:cNvPr id="15363" name="Rectangle 3">
            <a:extLst>
              <a:ext uri="{FF2B5EF4-FFF2-40B4-BE49-F238E27FC236}">
                <a16:creationId xmlns:a16="http://schemas.microsoft.com/office/drawing/2014/main" id="{2CDF76F5-9F17-4B21-98BB-83470CA1056B}"/>
              </a:ext>
            </a:extLst>
          </p:cNvPr>
          <p:cNvSpPr>
            <a:spLocks noGrp="1" noChangeArrowheads="1"/>
          </p:cNvSpPr>
          <p:nvPr>
            <p:ph idx="1"/>
          </p:nvPr>
        </p:nvSpPr>
        <p:spPr>
          <a:xfrm>
            <a:off x="533400" y="838200"/>
            <a:ext cx="9067800" cy="5334000"/>
          </a:xfrm>
        </p:spPr>
        <p:txBody>
          <a:bodyPr/>
          <a:lstStyle/>
          <a:p>
            <a:pPr eaLnBrk="1" hangingPunct="1">
              <a:lnSpc>
                <a:spcPct val="80000"/>
              </a:lnSpc>
            </a:pPr>
            <a:r>
              <a:rPr lang="en-US" altLang="en-US" sz="2800" dirty="0"/>
              <a:t>Do not be slothful in zeal, be fervent in spirit, serve the Lord. Romans 12:11 </a:t>
            </a:r>
          </a:p>
          <a:p>
            <a:pPr eaLnBrk="1" hangingPunct="1">
              <a:lnSpc>
                <a:spcPct val="80000"/>
              </a:lnSpc>
            </a:pPr>
            <a:r>
              <a:rPr lang="en-US" altLang="en-US" sz="2800" dirty="0"/>
              <a:t>We too must excel in Christianity. We                  can’t be satisfied being an entry level           </a:t>
            </a:r>
          </a:p>
          <a:p>
            <a:pPr eaLnBrk="1" hangingPunct="1">
              <a:lnSpc>
                <a:spcPct val="80000"/>
              </a:lnSpc>
            </a:pPr>
            <a:r>
              <a:rPr lang="en-US" altLang="en-US" sz="2800" dirty="0"/>
              <a:t>We do so by putting what we know to use </a:t>
            </a:r>
          </a:p>
          <a:p>
            <a:pPr eaLnBrk="1" hangingPunct="1">
              <a:lnSpc>
                <a:spcPct val="80000"/>
              </a:lnSpc>
            </a:pPr>
            <a:r>
              <a:rPr lang="en-US" altLang="en-US" sz="2800" dirty="0"/>
              <a:t>Hebrews 12:12-14 For though by this time you ought to be teachers, you need someone to teach you again the basic principles of the oracles of God. You need milk, not solid food, </a:t>
            </a:r>
            <a:r>
              <a:rPr lang="en-US" altLang="en-US" sz="2800" b="1" dirty="0"/>
              <a:t>13 </a:t>
            </a:r>
            <a:r>
              <a:rPr lang="en-US" altLang="en-US" sz="2800" dirty="0"/>
              <a:t>for everyone who lives on milk is unskilled in the word of righteousness, since he is a child. </a:t>
            </a:r>
            <a:r>
              <a:rPr lang="en-US" altLang="en-US" sz="2800" b="1" dirty="0"/>
              <a:t>14 </a:t>
            </a:r>
            <a:r>
              <a:rPr lang="en-US" altLang="en-US" sz="2800" u="sng" dirty="0"/>
              <a:t>But solid food is for the mature, for those who have their powers of discernment trained by constant practice to distinguish good from evil.</a:t>
            </a:r>
          </a:p>
          <a:p>
            <a:pPr eaLnBrk="1" hangingPunct="1">
              <a:lnSpc>
                <a:spcPct val="80000"/>
              </a:lnSpc>
            </a:pPr>
            <a:r>
              <a:rPr lang="en-US" altLang="en-US" sz="2800" dirty="0"/>
              <a:t>Our duty as God’s people is to proclaim God’s praises, that is the word for virtue.</a:t>
            </a:r>
          </a:p>
        </p:txBody>
      </p:sp>
      <p:pic>
        <p:nvPicPr>
          <p:cNvPr id="2050" name="Picture 2" descr="Image result for virtue">
            <a:extLst>
              <a:ext uri="{FF2B5EF4-FFF2-40B4-BE49-F238E27FC236}">
                <a16:creationId xmlns:a16="http://schemas.microsoft.com/office/drawing/2014/main" id="{3C25A3C2-2721-4A3F-BC00-68BD7FFD2673}"/>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391400" y="901700"/>
            <a:ext cx="5048250" cy="336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030FA04-3EAA-49B6-BEB5-B37C427BE916}"/>
              </a:ext>
            </a:extLst>
          </p:cNvPr>
          <p:cNvSpPr>
            <a:spLocks noGrp="1" noChangeArrowheads="1"/>
          </p:cNvSpPr>
          <p:nvPr>
            <p:ph type="title"/>
          </p:nvPr>
        </p:nvSpPr>
        <p:spPr>
          <a:xfrm>
            <a:off x="152400" y="152400"/>
            <a:ext cx="8596313" cy="1320800"/>
          </a:xfrm>
        </p:spPr>
        <p:txBody>
          <a:bodyPr/>
          <a:lstStyle/>
          <a:p>
            <a:pPr eaLnBrk="1" hangingPunct="1"/>
            <a:r>
              <a:rPr lang="en-US" altLang="en-US" sz="4800"/>
              <a:t>The Demand of Virtue</a:t>
            </a:r>
          </a:p>
        </p:txBody>
      </p:sp>
      <p:sp>
        <p:nvSpPr>
          <p:cNvPr id="11267" name="Rectangle 3">
            <a:extLst>
              <a:ext uri="{FF2B5EF4-FFF2-40B4-BE49-F238E27FC236}">
                <a16:creationId xmlns:a16="http://schemas.microsoft.com/office/drawing/2014/main" id="{6596B8B4-36D4-47DD-BD41-694F6F04D86F}"/>
              </a:ext>
            </a:extLst>
          </p:cNvPr>
          <p:cNvSpPr>
            <a:spLocks noGrp="1" noChangeArrowheads="1"/>
          </p:cNvSpPr>
          <p:nvPr>
            <p:ph idx="1"/>
          </p:nvPr>
        </p:nvSpPr>
        <p:spPr>
          <a:xfrm>
            <a:off x="487363" y="990600"/>
            <a:ext cx="9113837" cy="4876800"/>
          </a:xfrm>
        </p:spPr>
        <p:txBody>
          <a:bodyPr rtlCol="0">
            <a:noAutofit/>
          </a:bodyPr>
          <a:lstStyle/>
          <a:p>
            <a:pPr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Spiritual Life Demands Virtue</a:t>
            </a:r>
          </a:p>
          <a:p>
            <a:pPr lvl="1"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Without virtue faith soon dies.</a:t>
            </a:r>
          </a:p>
          <a:p>
            <a:pPr lvl="1"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James 2:26 (ESV) For as the body apart from the spirit is dead, so also faith apart from works is dead.</a:t>
            </a:r>
          </a:p>
          <a:p>
            <a:pPr marL="590550" indent="-533400"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Accomplishment seems to be connected with action.  All of us make mistakes, the successful keep moving and don’t quit because Satan closed down one of the lanes or on ramps of traffic to God’s highway.  </a:t>
            </a:r>
            <a:r>
              <a:rPr lang="en-US" altLang="en-US" sz="3200" u="sng" dirty="0">
                <a:solidFill>
                  <a:schemeClr val="tx1">
                    <a:lumMod val="75000"/>
                    <a:lumOff val="25000"/>
                  </a:schemeClr>
                </a:solidFill>
              </a:rPr>
              <a:t>Not only is love an action word, but so is </a:t>
            </a:r>
            <a:r>
              <a:rPr lang="en-US" altLang="en-US" sz="3200" u="sng" dirty="0" err="1">
                <a:solidFill>
                  <a:schemeClr val="tx1">
                    <a:lumMod val="75000"/>
                    <a:lumOff val="25000"/>
                  </a:schemeClr>
                </a:solidFill>
              </a:rPr>
              <a:t>christian</a:t>
            </a:r>
            <a:r>
              <a:rPr lang="en-US" altLang="en-US" sz="3200" u="sng" dirty="0">
                <a:solidFill>
                  <a:schemeClr val="tx1">
                    <a:lumMod val="75000"/>
                    <a:lumOff val="25000"/>
                  </a:schemeClr>
                </a:solidFill>
              </a:rPr>
              <a:t>.</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24BE6B0-954F-4A6E-8FC4-6D9E7DE220A0}"/>
              </a:ext>
            </a:extLst>
          </p:cNvPr>
          <p:cNvSpPr>
            <a:spLocks noGrp="1" noChangeArrowheads="1"/>
          </p:cNvSpPr>
          <p:nvPr>
            <p:ph type="title"/>
          </p:nvPr>
        </p:nvSpPr>
        <p:spPr>
          <a:xfrm>
            <a:off x="76200" y="-13390"/>
            <a:ext cx="8596313" cy="1320800"/>
          </a:xfrm>
        </p:spPr>
        <p:txBody>
          <a:bodyPr/>
          <a:lstStyle/>
          <a:p>
            <a:pPr eaLnBrk="1" hangingPunct="1"/>
            <a:r>
              <a:rPr lang="en-US" altLang="en-US" sz="4800" dirty="0"/>
              <a:t>The Demand of Virtue</a:t>
            </a:r>
          </a:p>
        </p:txBody>
      </p:sp>
      <p:sp>
        <p:nvSpPr>
          <p:cNvPr id="13315" name="Rectangle 3">
            <a:extLst>
              <a:ext uri="{FF2B5EF4-FFF2-40B4-BE49-F238E27FC236}">
                <a16:creationId xmlns:a16="http://schemas.microsoft.com/office/drawing/2014/main" id="{7F151EB5-ACA6-4046-B09F-E8CB152A7948}"/>
              </a:ext>
            </a:extLst>
          </p:cNvPr>
          <p:cNvSpPr>
            <a:spLocks noGrp="1" noChangeArrowheads="1"/>
          </p:cNvSpPr>
          <p:nvPr>
            <p:ph idx="1"/>
          </p:nvPr>
        </p:nvSpPr>
        <p:spPr>
          <a:xfrm>
            <a:off x="685800" y="979487"/>
            <a:ext cx="8291513" cy="4899025"/>
          </a:xfrm>
        </p:spPr>
        <p:txBody>
          <a:bodyPr/>
          <a:lstStyle/>
          <a:p>
            <a:pPr eaLnBrk="1" hangingPunct="1"/>
            <a:r>
              <a:rPr lang="en-US" altLang="en-US" sz="3600" dirty="0"/>
              <a:t>Discipleship Demands Virtue</a:t>
            </a:r>
          </a:p>
          <a:p>
            <a:pPr lvl="1" eaLnBrk="1" hangingPunct="1"/>
            <a:r>
              <a:rPr lang="en-US" altLang="en-US" sz="3600" dirty="0"/>
              <a:t>Matthew 5:48 (ESV) You therefore must be perfect, as your heavenly Father is perfect.</a:t>
            </a:r>
          </a:p>
          <a:p>
            <a:pPr lvl="1" eaLnBrk="1" hangingPunct="1"/>
            <a:r>
              <a:rPr lang="en-US" altLang="en-US" sz="3600" dirty="0"/>
              <a:t>Be Holy …. 1 Peter</a:t>
            </a:r>
          </a:p>
          <a:p>
            <a:pPr lvl="1" eaLnBrk="1" hangingPunct="1"/>
            <a:r>
              <a:rPr lang="en-US" altLang="en-US" sz="3600" dirty="0"/>
              <a:t>See Hebrews                                                  10:12-14,                                         Eph 4:11-16</a:t>
            </a:r>
          </a:p>
          <a:p>
            <a:pPr lvl="1" eaLnBrk="1" hangingPunct="1"/>
            <a:endParaRPr lang="en-US" altLang="en-US" sz="3600" dirty="0"/>
          </a:p>
        </p:txBody>
      </p:sp>
      <p:pic>
        <p:nvPicPr>
          <p:cNvPr id="3074" name="Picture 2" descr="Photo Credit: livingbanners.blogspot.com">
            <a:extLst>
              <a:ext uri="{FF2B5EF4-FFF2-40B4-BE49-F238E27FC236}">
                <a16:creationId xmlns:a16="http://schemas.microsoft.com/office/drawing/2014/main" id="{C567B01C-A390-44DC-85E9-205276A3A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030207"/>
            <a:ext cx="7667625" cy="28411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A8D46CC-7118-40EC-885C-11E9ED46ABDF}"/>
              </a:ext>
            </a:extLst>
          </p:cNvPr>
          <p:cNvSpPr>
            <a:spLocks noGrp="1" noChangeArrowheads="1"/>
          </p:cNvSpPr>
          <p:nvPr>
            <p:ph type="title"/>
          </p:nvPr>
        </p:nvSpPr>
        <p:spPr>
          <a:xfrm>
            <a:off x="152400" y="76200"/>
            <a:ext cx="8596313" cy="1320800"/>
          </a:xfrm>
        </p:spPr>
        <p:txBody>
          <a:bodyPr/>
          <a:lstStyle/>
          <a:p>
            <a:pPr eaLnBrk="1" hangingPunct="1"/>
            <a:r>
              <a:rPr lang="en-US" altLang="en-US" sz="4800"/>
              <a:t>The Demand of Virtue</a:t>
            </a:r>
          </a:p>
        </p:txBody>
      </p:sp>
      <p:sp>
        <p:nvSpPr>
          <p:cNvPr id="18435" name="Rectangle 3">
            <a:extLst>
              <a:ext uri="{FF2B5EF4-FFF2-40B4-BE49-F238E27FC236}">
                <a16:creationId xmlns:a16="http://schemas.microsoft.com/office/drawing/2014/main" id="{C20D5675-AC7B-4A72-B1A7-59DBEC41F868}"/>
              </a:ext>
            </a:extLst>
          </p:cNvPr>
          <p:cNvSpPr>
            <a:spLocks noGrp="1" noChangeArrowheads="1"/>
          </p:cNvSpPr>
          <p:nvPr>
            <p:ph idx="1"/>
          </p:nvPr>
        </p:nvSpPr>
        <p:spPr>
          <a:xfrm>
            <a:off x="36513" y="736600"/>
            <a:ext cx="9891712" cy="5943600"/>
          </a:xfrm>
        </p:spPr>
        <p:txBody>
          <a:bodyPr/>
          <a:lstStyle/>
          <a:p>
            <a:pPr lvl="1" eaLnBrk="1" hangingPunct="1"/>
            <a:r>
              <a:rPr lang="en-US" altLang="en-US" sz="3200"/>
              <a:t>Colossians 1:27-29 </a:t>
            </a:r>
            <a:r>
              <a:rPr lang="en-US" altLang="en-US" sz="3200" b="1"/>
              <a:t>7 </a:t>
            </a:r>
            <a:r>
              <a:rPr lang="en-US" altLang="en-US" sz="3200"/>
              <a:t>To them God chose to make known how great among the Gentiles are the riches of the glory of this mystery, which is Christ in you, the hope of glory. </a:t>
            </a:r>
            <a:r>
              <a:rPr lang="en-US" altLang="en-US" sz="3200" b="1"/>
              <a:t>28 </a:t>
            </a:r>
            <a:r>
              <a:rPr lang="en-US" altLang="en-US" sz="3200"/>
              <a:t>Him we proclaim, warning everyone and teaching everyone with all wisdom, that we may present everyone mature in Christ. </a:t>
            </a:r>
            <a:r>
              <a:rPr lang="en-US" altLang="en-US" sz="3200" b="1"/>
              <a:t>29 </a:t>
            </a:r>
            <a:r>
              <a:rPr lang="en-US" altLang="en-US" sz="3200"/>
              <a:t>For this I toil, struggling with all his energy that he powerfully works within me.</a:t>
            </a:r>
          </a:p>
          <a:p>
            <a:pPr lvl="1" eaLnBrk="1" hangingPunct="1"/>
            <a:r>
              <a:rPr lang="en-US" altLang="en-US" sz="3200"/>
              <a:t>Without virtue (a strong desire for excellence), especially in our relationship with Christ, our faith will be weak and possibly die altogether!</a:t>
            </a:r>
          </a:p>
          <a:p>
            <a:pPr lvl="1" eaLnBrk="1" hangingPunct="1"/>
            <a:endParaRPr lang="en-US" altLang="en-US" sz="3200"/>
          </a:p>
          <a:p>
            <a:pPr eaLnBrk="1" hangingPunct="1"/>
            <a:endParaRPr lang="en-US" altLang="en-US" sz="3200"/>
          </a:p>
        </p:txBody>
      </p:sp>
    </p:spTree>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D6BB7B8-9B9D-4CA7-AC3F-7D9A5290CEED}"/>
              </a:ext>
            </a:extLst>
          </p:cNvPr>
          <p:cNvSpPr>
            <a:spLocks noGrp="1" noChangeArrowheads="1"/>
          </p:cNvSpPr>
          <p:nvPr>
            <p:ph type="title"/>
          </p:nvPr>
        </p:nvSpPr>
        <p:spPr>
          <a:xfrm>
            <a:off x="762000" y="3175"/>
            <a:ext cx="8596313" cy="1320800"/>
          </a:xfrm>
        </p:spPr>
        <p:txBody>
          <a:bodyPr/>
          <a:lstStyle/>
          <a:p>
            <a:pPr eaLnBrk="1" hangingPunct="1"/>
            <a:r>
              <a:rPr lang="en-US" altLang="en-US" sz="4800"/>
              <a:t>Developing Virtue</a:t>
            </a:r>
          </a:p>
        </p:txBody>
      </p:sp>
      <p:sp>
        <p:nvSpPr>
          <p:cNvPr id="15363" name="Rectangle 3">
            <a:extLst>
              <a:ext uri="{FF2B5EF4-FFF2-40B4-BE49-F238E27FC236}">
                <a16:creationId xmlns:a16="http://schemas.microsoft.com/office/drawing/2014/main" id="{B50F617E-6037-49E7-8685-EC76AEA3BE0A}"/>
              </a:ext>
            </a:extLst>
          </p:cNvPr>
          <p:cNvSpPr>
            <a:spLocks noGrp="1" noChangeArrowheads="1"/>
          </p:cNvSpPr>
          <p:nvPr>
            <p:ph idx="1"/>
          </p:nvPr>
        </p:nvSpPr>
        <p:spPr>
          <a:xfrm>
            <a:off x="457200" y="990600"/>
            <a:ext cx="9510713" cy="5246688"/>
          </a:xfrm>
        </p:spPr>
        <p:txBody>
          <a:bodyPr rtlCol="0">
            <a:noAutofit/>
          </a:bodyPr>
          <a:lstStyle/>
          <a:p>
            <a:pPr eaLnBrk="1" fontAlgn="auto" hangingPunct="1">
              <a:lnSpc>
                <a:spcPct val="80000"/>
              </a:lnSpc>
              <a:spcAft>
                <a:spcPts val="0"/>
              </a:spcAft>
              <a:buFont typeface="Wingdings 3" charset="2"/>
              <a:buChar char=""/>
              <a:defRPr/>
            </a:pPr>
            <a:r>
              <a:rPr lang="en-US" altLang="en-US" sz="2800" dirty="0">
                <a:solidFill>
                  <a:schemeClr val="tx1">
                    <a:lumMod val="75000"/>
                    <a:lumOff val="25000"/>
                  </a:schemeClr>
                </a:solidFill>
              </a:rPr>
              <a:t>Requires the Word of God</a:t>
            </a:r>
          </a:p>
          <a:p>
            <a:pPr lvl="1" eaLnBrk="1" fontAlgn="auto" hangingPunct="1">
              <a:lnSpc>
                <a:spcPct val="80000"/>
              </a:lnSpc>
              <a:spcAft>
                <a:spcPts val="0"/>
              </a:spcAft>
              <a:buFont typeface="Wingdings 3" charset="2"/>
              <a:buChar char=""/>
              <a:defRPr/>
            </a:pPr>
            <a:r>
              <a:rPr lang="en-US" altLang="en-US" sz="2800" dirty="0">
                <a:solidFill>
                  <a:schemeClr val="tx1">
                    <a:lumMod val="75000"/>
                    <a:lumOff val="25000"/>
                  </a:schemeClr>
                </a:solidFill>
              </a:rPr>
              <a:t>II Timothy 3:16-17</a:t>
            </a:r>
          </a:p>
          <a:p>
            <a:pPr lvl="1" eaLnBrk="1" fontAlgn="auto" hangingPunct="1">
              <a:lnSpc>
                <a:spcPct val="80000"/>
              </a:lnSpc>
              <a:spcAft>
                <a:spcPts val="0"/>
              </a:spcAft>
              <a:buFont typeface="Wingdings 3" charset="2"/>
              <a:buChar char=""/>
              <a:defRPr/>
            </a:pPr>
            <a:r>
              <a:rPr lang="en-US" altLang="en-US" sz="2800" dirty="0">
                <a:solidFill>
                  <a:schemeClr val="tx1">
                    <a:lumMod val="75000"/>
                    <a:lumOff val="25000"/>
                  </a:schemeClr>
                </a:solidFill>
              </a:rPr>
              <a:t>We are therefore encouraged to meditate upon that which contains virtue (as surely the Word does!)  -  Philippians 4:8</a:t>
            </a:r>
          </a:p>
          <a:p>
            <a:pPr lvl="1" eaLnBrk="1" fontAlgn="auto" hangingPunct="1">
              <a:lnSpc>
                <a:spcPct val="80000"/>
              </a:lnSpc>
              <a:spcAft>
                <a:spcPts val="0"/>
              </a:spcAft>
              <a:buFont typeface="Wingdings 3" charset="2"/>
              <a:buChar char=""/>
              <a:defRPr/>
            </a:pPr>
            <a:r>
              <a:rPr lang="en-US" altLang="en-US" sz="2800" dirty="0">
                <a:solidFill>
                  <a:schemeClr val="tx1">
                    <a:lumMod val="75000"/>
                    <a:lumOff val="25000"/>
                  </a:schemeClr>
                </a:solidFill>
              </a:rPr>
              <a:t>Psalm 1:1-3 Blessed is the man who walks not in the counsel of the wicked, nor stands in the way of sinners, nor sits in the seat of scoffers; 2  but his </a:t>
            </a:r>
            <a:r>
              <a:rPr lang="en-US" altLang="en-US" sz="2800" u="sng" dirty="0">
                <a:solidFill>
                  <a:schemeClr val="tx1">
                    <a:lumMod val="75000"/>
                    <a:lumOff val="25000"/>
                  </a:schemeClr>
                </a:solidFill>
              </a:rPr>
              <a:t>delight is in the law of the Lord, and on his law he meditates day and night</a:t>
            </a:r>
            <a:r>
              <a:rPr lang="en-US" altLang="en-US" sz="2800" dirty="0">
                <a:solidFill>
                  <a:schemeClr val="tx1">
                    <a:lumMod val="75000"/>
                    <a:lumOff val="25000"/>
                  </a:schemeClr>
                </a:solidFill>
              </a:rPr>
              <a:t>. 3  He is like a tree planted by streams of water that yields its fruit in its season, and its leaf does not </a:t>
            </a:r>
            <a:r>
              <a:rPr lang="en-US" altLang="en-US" sz="2800" dirty="0" err="1">
                <a:solidFill>
                  <a:schemeClr val="tx1">
                    <a:lumMod val="75000"/>
                    <a:lumOff val="25000"/>
                  </a:schemeClr>
                </a:solidFill>
              </a:rPr>
              <a:t>wither.In</a:t>
            </a:r>
            <a:r>
              <a:rPr lang="en-US" altLang="en-US" sz="2800" dirty="0">
                <a:solidFill>
                  <a:schemeClr val="tx1">
                    <a:lumMod val="75000"/>
                    <a:lumOff val="25000"/>
                  </a:schemeClr>
                </a:solidFill>
              </a:rPr>
              <a:t> all that he does, he prospers.</a:t>
            </a:r>
          </a:p>
          <a:p>
            <a:pPr lvl="1" eaLnBrk="1" fontAlgn="auto" hangingPunct="1">
              <a:lnSpc>
                <a:spcPct val="80000"/>
              </a:lnSpc>
              <a:spcAft>
                <a:spcPts val="0"/>
              </a:spcAft>
              <a:buFont typeface="Wingdings 3" charset="2"/>
              <a:buChar char=""/>
              <a:defRPr/>
            </a:pPr>
            <a:r>
              <a:rPr lang="en-US" altLang="en-US" sz="2800" dirty="0">
                <a:solidFill>
                  <a:schemeClr val="tx1">
                    <a:lumMod val="75000"/>
                    <a:lumOff val="25000"/>
                  </a:schemeClr>
                </a:solidFill>
              </a:rPr>
              <a:t>See Psalms 19:97-104</a:t>
            </a:r>
          </a:p>
          <a:p>
            <a:pPr eaLnBrk="1" fontAlgn="auto" hangingPunct="1">
              <a:lnSpc>
                <a:spcPct val="80000"/>
              </a:lnSpc>
              <a:spcAft>
                <a:spcPts val="0"/>
              </a:spcAft>
              <a:buFont typeface="Wingdings 3" charset="2"/>
              <a:buChar char=""/>
              <a:defRPr/>
            </a:pPr>
            <a:r>
              <a:rPr lang="en-US" altLang="en-US" sz="2800" dirty="0">
                <a:solidFill>
                  <a:schemeClr val="tx1">
                    <a:lumMod val="75000"/>
                    <a:lumOff val="25000"/>
                  </a:schemeClr>
                </a:solidFill>
              </a:rPr>
              <a:t>Study, meditation, time (day and night)</a:t>
            </a:r>
          </a:p>
          <a:p>
            <a:pPr lvl="1" eaLnBrk="1" fontAlgn="auto" hangingPunct="1">
              <a:lnSpc>
                <a:spcPct val="80000"/>
              </a:lnSpc>
              <a:spcAft>
                <a:spcPts val="0"/>
              </a:spcAft>
              <a:buFont typeface="Wingdings" panose="05000000000000000000" pitchFamily="2" charset="2"/>
              <a:buNone/>
              <a:defRPr/>
            </a:pPr>
            <a:endParaRPr lang="en-US" altLang="en-US" sz="2800" dirty="0">
              <a:solidFill>
                <a:schemeClr val="tx1">
                  <a:lumMod val="75000"/>
                  <a:lumOff val="25000"/>
                </a:schemeClr>
              </a:solidFill>
            </a:endParaRPr>
          </a:p>
          <a:p>
            <a:pPr lvl="1" eaLnBrk="1" fontAlgn="auto" hangingPunct="1">
              <a:lnSpc>
                <a:spcPct val="80000"/>
              </a:lnSpc>
              <a:spcAft>
                <a:spcPts val="0"/>
              </a:spcAft>
              <a:buFont typeface="Wingdings" panose="05000000000000000000" pitchFamily="2" charset="2"/>
              <a:buNone/>
              <a:defRPr/>
            </a:pPr>
            <a:endParaRPr lang="en-US" altLang="en-US" sz="2800" dirty="0">
              <a:solidFill>
                <a:schemeClr val="tx1">
                  <a:lumMod val="75000"/>
                  <a:lumOff val="25000"/>
                </a:schemeClr>
              </a:solidFill>
            </a:endParaRPr>
          </a:p>
        </p:txBody>
      </p:sp>
      <p:pic>
        <p:nvPicPr>
          <p:cNvPr id="4098" name="Picture 2" descr="Image result for bible">
            <a:extLst>
              <a:ext uri="{FF2B5EF4-FFF2-40B4-BE49-F238E27FC236}">
                <a16:creationId xmlns:a16="http://schemas.microsoft.com/office/drawing/2014/main" id="{E853C39A-3C97-4C99-88E6-F09125843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76200"/>
            <a:ext cx="3924480" cy="20505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36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9F20104-52FD-4A04-A9A9-19ACBF7088F9}"/>
              </a:ext>
            </a:extLst>
          </p:cNvPr>
          <p:cNvSpPr>
            <a:spLocks noGrp="1" noChangeArrowheads="1"/>
          </p:cNvSpPr>
          <p:nvPr>
            <p:ph type="title"/>
          </p:nvPr>
        </p:nvSpPr>
        <p:spPr>
          <a:xfrm>
            <a:off x="25400" y="-101600"/>
            <a:ext cx="6348413" cy="1320800"/>
          </a:xfrm>
        </p:spPr>
        <p:txBody>
          <a:bodyPr/>
          <a:lstStyle/>
          <a:p>
            <a:pPr eaLnBrk="1" hangingPunct="1"/>
            <a:r>
              <a:rPr lang="en-US" altLang="en-US" sz="4000"/>
              <a:t>Developing Virtue</a:t>
            </a:r>
          </a:p>
        </p:txBody>
      </p:sp>
      <p:sp>
        <p:nvSpPr>
          <p:cNvPr id="20483" name="Rectangle 3">
            <a:extLst>
              <a:ext uri="{FF2B5EF4-FFF2-40B4-BE49-F238E27FC236}">
                <a16:creationId xmlns:a16="http://schemas.microsoft.com/office/drawing/2014/main" id="{7345BE32-1E1F-4EEE-9ED2-A885F1C12E49}"/>
              </a:ext>
            </a:extLst>
          </p:cNvPr>
          <p:cNvSpPr>
            <a:spLocks noGrp="1" noChangeArrowheads="1"/>
          </p:cNvSpPr>
          <p:nvPr>
            <p:ph idx="1"/>
          </p:nvPr>
        </p:nvSpPr>
        <p:spPr>
          <a:xfrm>
            <a:off x="152400" y="533400"/>
            <a:ext cx="9601200" cy="6180138"/>
          </a:xfrm>
        </p:spPr>
        <p:txBody>
          <a:bodyPr rtlCol="0">
            <a:noAutofit/>
          </a:bodyPr>
          <a:lstStyle/>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“Sow a thought, reap an action; sow an action, reap a habit; sow a habit, reap a character; sow a character, reap a destiny.” –Charles Reader ; L.B. Spurgeon</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Action begins in thought</a:t>
            </a:r>
          </a:p>
          <a:p>
            <a:pPr lvl="1"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Bad actions – sin – begins with thought (Mark 7:20-23)</a:t>
            </a:r>
          </a:p>
          <a:p>
            <a:pPr lvl="1"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Good actions – virtue — begins with thought as well  Think on Virtue (Phil 4:8, </a:t>
            </a:r>
            <a:r>
              <a:rPr lang="en-US" altLang="en-US" sz="2800" b="1" dirty="0">
                <a:solidFill>
                  <a:schemeClr val="tx1">
                    <a:lumMod val="75000"/>
                    <a:lumOff val="25000"/>
                  </a:schemeClr>
                </a:solidFill>
              </a:rPr>
              <a:t>2 Cor 10:3-5</a:t>
            </a:r>
            <a:r>
              <a:rPr lang="en-US" altLang="en-US" sz="2800" dirty="0">
                <a:solidFill>
                  <a:schemeClr val="tx1">
                    <a:lumMod val="75000"/>
                    <a:lumOff val="25000"/>
                  </a:schemeClr>
                </a:solidFill>
              </a:rPr>
              <a:t>)</a:t>
            </a:r>
          </a:p>
          <a:p>
            <a:pPr lvl="1"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We have to put our knowledge of what is right into action.</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Virtue is not moral mediocrity.  “It’s good enough” is not good enough.</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Doing the minimum necessary is not virtue  </a:t>
            </a:r>
          </a:p>
          <a:p>
            <a:pPr eaLnBrk="1" fontAlgn="auto" hangingPunct="1">
              <a:lnSpc>
                <a:spcPct val="90000"/>
              </a:lnSpc>
              <a:spcAft>
                <a:spcPts val="0"/>
              </a:spcAft>
              <a:buFont typeface="Wingdings 3" charset="2"/>
              <a:buChar char=""/>
              <a:defRPr/>
            </a:pPr>
            <a:r>
              <a:rPr lang="en-US" altLang="en-US" sz="2800" dirty="0">
                <a:solidFill>
                  <a:schemeClr val="tx1">
                    <a:lumMod val="75000"/>
                    <a:lumOff val="25000"/>
                  </a:schemeClr>
                </a:solidFill>
              </a:rPr>
              <a:t>Proverbs 20:11 Even a child makes himself known by his acts, by whether his conduct is pure and upright. </a:t>
            </a:r>
          </a:p>
        </p:txBody>
      </p:sp>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A1202F1-A72F-41F6-80D3-CFE05A26A039}"/>
              </a:ext>
            </a:extLst>
          </p:cNvPr>
          <p:cNvSpPr>
            <a:spLocks noGrp="1" noChangeArrowheads="1"/>
          </p:cNvSpPr>
          <p:nvPr>
            <p:ph type="title"/>
          </p:nvPr>
        </p:nvSpPr>
        <p:spPr>
          <a:xfrm>
            <a:off x="0" y="0"/>
            <a:ext cx="6346825" cy="1320800"/>
          </a:xfrm>
        </p:spPr>
        <p:txBody>
          <a:bodyPr/>
          <a:lstStyle/>
          <a:p>
            <a:pPr eaLnBrk="1" hangingPunct="1"/>
            <a:r>
              <a:rPr lang="en-US" altLang="en-US" sz="4800"/>
              <a:t>Developing Virtue</a:t>
            </a:r>
          </a:p>
        </p:txBody>
      </p:sp>
      <p:sp>
        <p:nvSpPr>
          <p:cNvPr id="45059" name="Rectangle 3">
            <a:extLst>
              <a:ext uri="{FF2B5EF4-FFF2-40B4-BE49-F238E27FC236}">
                <a16:creationId xmlns:a16="http://schemas.microsoft.com/office/drawing/2014/main" id="{8A38D8CD-2C42-4D9F-8413-55F58E8E3771}"/>
              </a:ext>
            </a:extLst>
          </p:cNvPr>
          <p:cNvSpPr>
            <a:spLocks noGrp="1" noChangeArrowheads="1"/>
          </p:cNvSpPr>
          <p:nvPr>
            <p:ph idx="1"/>
          </p:nvPr>
        </p:nvSpPr>
        <p:spPr>
          <a:xfrm>
            <a:off x="-16565" y="1320800"/>
            <a:ext cx="9829800" cy="5867400"/>
          </a:xfrm>
        </p:spPr>
        <p:txBody>
          <a:bodyPr/>
          <a:lstStyle/>
          <a:p>
            <a:pPr eaLnBrk="1" hangingPunct="1">
              <a:lnSpc>
                <a:spcPct val="80000"/>
              </a:lnSpc>
            </a:pPr>
            <a:r>
              <a:rPr lang="en-US" altLang="en-US" sz="2800" dirty="0"/>
              <a:t>By Following Worthy Examples:</a:t>
            </a:r>
          </a:p>
          <a:p>
            <a:pPr lvl="1" eaLnBrk="1" hangingPunct="1">
              <a:lnSpc>
                <a:spcPct val="80000"/>
              </a:lnSpc>
            </a:pPr>
            <a:r>
              <a:rPr lang="en-US" altLang="en-US" sz="2800" dirty="0"/>
              <a:t>(Timothy of GM and mother)</a:t>
            </a:r>
          </a:p>
          <a:p>
            <a:pPr lvl="1" eaLnBrk="1" hangingPunct="1">
              <a:lnSpc>
                <a:spcPct val="80000"/>
              </a:lnSpc>
            </a:pPr>
            <a:r>
              <a:rPr lang="en-US" altLang="en-US" sz="2800" dirty="0"/>
              <a:t>Paul - Philippians 3:12-17 Not that I have already obtained this or am already perfect, but I press on to make it my own, because Christ Jesus has made me his own. </a:t>
            </a:r>
            <a:r>
              <a:rPr lang="en-US" altLang="en-US" sz="2800" b="1" dirty="0"/>
              <a:t>13 </a:t>
            </a:r>
            <a:r>
              <a:rPr lang="en-US" altLang="en-US" sz="2800" dirty="0"/>
              <a:t>Brothers, I do not consider that I have made it my own. But one thing I do: forgetting what lies behind and straining forward to what lies ahead, </a:t>
            </a:r>
            <a:r>
              <a:rPr lang="en-US" altLang="en-US" sz="2800" b="1" dirty="0"/>
              <a:t>14 </a:t>
            </a:r>
            <a:r>
              <a:rPr lang="en-US" altLang="en-US" sz="2800" dirty="0"/>
              <a:t>I press on toward the goal for the prize of the </a:t>
            </a:r>
            <a:r>
              <a:rPr lang="en-US" altLang="en-US" sz="2800" u="sng" dirty="0"/>
              <a:t>upward call of God in Christ Jesus</a:t>
            </a:r>
            <a:r>
              <a:rPr lang="en-US" altLang="en-US" sz="2800" dirty="0"/>
              <a:t>. </a:t>
            </a:r>
            <a:r>
              <a:rPr lang="en-US" altLang="en-US" sz="2800" b="1" dirty="0"/>
              <a:t>15 </a:t>
            </a:r>
            <a:r>
              <a:rPr lang="en-US" altLang="en-US" sz="2800" dirty="0"/>
              <a:t>Let those of us who are mature think this way, and if in anything you think otherwise, God will reveal that also to you. </a:t>
            </a:r>
            <a:r>
              <a:rPr lang="en-US" altLang="en-US" sz="2800" b="1" dirty="0"/>
              <a:t>16 </a:t>
            </a:r>
            <a:r>
              <a:rPr lang="en-US" altLang="en-US" sz="2800" dirty="0"/>
              <a:t>Only let us hold true to what we have attained.</a:t>
            </a:r>
            <a:r>
              <a:rPr lang="en-US" altLang="en-US" sz="2800" b="1" dirty="0"/>
              <a:t>17 </a:t>
            </a:r>
            <a:r>
              <a:rPr lang="en-US" altLang="en-US" sz="2800" dirty="0"/>
              <a:t>Brothers, </a:t>
            </a:r>
            <a:r>
              <a:rPr lang="en-US" altLang="en-US" sz="2800" u="sng" dirty="0"/>
              <a:t>join in imitating me, and keep your eyes on those who walk according to the example you have in us.</a:t>
            </a:r>
          </a:p>
        </p:txBody>
      </p:sp>
      <p:pic>
        <p:nvPicPr>
          <p:cNvPr id="5126" name="Picture 6" descr="https://miro.medium.com/max/900/1*XMUaxhTntt5v-h7Uq5RNww.jpeg">
            <a:extLst>
              <a:ext uri="{FF2B5EF4-FFF2-40B4-BE49-F238E27FC236}">
                <a16:creationId xmlns:a16="http://schemas.microsoft.com/office/drawing/2014/main" id="{6B55C7DA-4382-4C29-8E64-59B008B4A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8903"/>
            <a:ext cx="4572000" cy="2286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537B306-6572-4EE9-8EF8-3E9A5358A3B7}"/>
              </a:ext>
            </a:extLst>
          </p:cNvPr>
          <p:cNvSpPr>
            <a:spLocks noGrp="1" noChangeArrowheads="1"/>
          </p:cNvSpPr>
          <p:nvPr>
            <p:ph type="title"/>
          </p:nvPr>
        </p:nvSpPr>
        <p:spPr>
          <a:xfrm>
            <a:off x="19050" y="0"/>
            <a:ext cx="6346825" cy="1320800"/>
          </a:xfrm>
        </p:spPr>
        <p:txBody>
          <a:bodyPr/>
          <a:lstStyle/>
          <a:p>
            <a:pPr eaLnBrk="1" hangingPunct="1"/>
            <a:r>
              <a:rPr lang="en-US" altLang="en-US" sz="4800"/>
              <a:t>Developing Virtue</a:t>
            </a:r>
          </a:p>
        </p:txBody>
      </p:sp>
      <p:sp>
        <p:nvSpPr>
          <p:cNvPr id="16387" name="Rectangle 3">
            <a:extLst>
              <a:ext uri="{FF2B5EF4-FFF2-40B4-BE49-F238E27FC236}">
                <a16:creationId xmlns:a16="http://schemas.microsoft.com/office/drawing/2014/main" id="{46451D15-B0EE-46D9-BA34-96269BA1515C}"/>
              </a:ext>
            </a:extLst>
          </p:cNvPr>
          <p:cNvSpPr>
            <a:spLocks noGrp="1" noChangeArrowheads="1"/>
          </p:cNvSpPr>
          <p:nvPr>
            <p:ph idx="1"/>
          </p:nvPr>
        </p:nvSpPr>
        <p:spPr>
          <a:xfrm>
            <a:off x="228600" y="660400"/>
            <a:ext cx="9220200" cy="6019800"/>
          </a:xfrm>
        </p:spPr>
        <p:txBody>
          <a:bodyPr/>
          <a:lstStyle/>
          <a:p>
            <a:pPr eaLnBrk="1" hangingPunct="1"/>
            <a:r>
              <a:rPr lang="en-US" altLang="en-US" sz="2800"/>
              <a:t>By Following Worthy Examples:</a:t>
            </a:r>
          </a:p>
          <a:p>
            <a:pPr lvl="1" eaLnBrk="1" hangingPunct="1"/>
            <a:r>
              <a:rPr lang="en-US" altLang="en-US" sz="2800"/>
              <a:t>Jesus is the Ultimate Example (1 Corinthians 11:1-2 Imitate); Ephesians 4:15-16</a:t>
            </a:r>
          </a:p>
          <a:p>
            <a:pPr lvl="1" eaLnBrk="1" hangingPunct="1"/>
            <a:r>
              <a:rPr lang="en-US" altLang="en-US" sz="2800"/>
              <a:t>Heb 12:1-2 Hebrews 12:1-12 Therefore, since we are surrounded by so great a cloud of witnesses, let us also lay aside every weight, and sin which clings so closely, and let us run with endurance the race that is set before us, </a:t>
            </a:r>
            <a:r>
              <a:rPr lang="en-US" altLang="en-US" sz="2800" b="1"/>
              <a:t>2 </a:t>
            </a:r>
            <a:r>
              <a:rPr lang="en-US" altLang="en-US" sz="2800"/>
              <a:t>looking to Jesus, the founder and perfecter of our faith, who for the joy that was set before him endured the cross, despising the shame, and is seated at the right hand of the throne of God.</a:t>
            </a:r>
          </a:p>
          <a:p>
            <a:pPr eaLnBrk="1" hangingPunct="1"/>
            <a:r>
              <a:rPr lang="en-US" altLang="en-US" sz="2800"/>
              <a:t>Meditate: Philippians 4:8-9 (previous)</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0393B2B-F40A-46CC-B7B9-DA6C1602250A}"/>
              </a:ext>
            </a:extLst>
          </p:cNvPr>
          <p:cNvSpPr>
            <a:spLocks noGrp="1" noChangeArrowheads="1"/>
          </p:cNvSpPr>
          <p:nvPr>
            <p:ph type="title"/>
          </p:nvPr>
        </p:nvSpPr>
        <p:spPr>
          <a:xfrm>
            <a:off x="228600" y="76200"/>
            <a:ext cx="6348413" cy="1320800"/>
          </a:xfrm>
        </p:spPr>
        <p:txBody>
          <a:bodyPr/>
          <a:lstStyle/>
          <a:p>
            <a:pPr eaLnBrk="1" hangingPunct="1"/>
            <a:r>
              <a:rPr lang="en-US" altLang="en-US" sz="4400"/>
              <a:t>Dilemma of Virtue</a:t>
            </a:r>
          </a:p>
        </p:txBody>
      </p:sp>
      <p:sp>
        <p:nvSpPr>
          <p:cNvPr id="23555" name="Rectangle 3">
            <a:extLst>
              <a:ext uri="{FF2B5EF4-FFF2-40B4-BE49-F238E27FC236}">
                <a16:creationId xmlns:a16="http://schemas.microsoft.com/office/drawing/2014/main" id="{C405E892-0AF8-47D6-8EBB-73E577EE0332}"/>
              </a:ext>
            </a:extLst>
          </p:cNvPr>
          <p:cNvSpPr>
            <a:spLocks noGrp="1" noChangeArrowheads="1"/>
          </p:cNvSpPr>
          <p:nvPr>
            <p:ph idx="1"/>
          </p:nvPr>
        </p:nvSpPr>
        <p:spPr>
          <a:xfrm>
            <a:off x="381000" y="838200"/>
            <a:ext cx="9448800" cy="5943600"/>
          </a:xfrm>
        </p:spPr>
        <p:txBody>
          <a:bodyPr rtlCol="0">
            <a:noAutofit/>
          </a:bodyPr>
          <a:lstStyle/>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Paul’s dilemma is between values and virtue - Romans 7</a:t>
            </a:r>
          </a:p>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Paul looks at his life and sees difference between what he </a:t>
            </a:r>
            <a:r>
              <a:rPr lang="en-US" altLang="en-US" sz="2400" b="1" dirty="0">
                <a:solidFill>
                  <a:schemeClr val="tx1">
                    <a:lumMod val="75000"/>
                    <a:lumOff val="25000"/>
                  </a:schemeClr>
                </a:solidFill>
              </a:rPr>
              <a:t>knows</a:t>
            </a:r>
            <a:r>
              <a:rPr lang="en-US" altLang="en-US" sz="2400" dirty="0">
                <a:solidFill>
                  <a:schemeClr val="tx1">
                    <a:lumMod val="75000"/>
                    <a:lumOff val="25000"/>
                  </a:schemeClr>
                </a:solidFill>
              </a:rPr>
              <a:t> he should be do (that is the things he values) and what he actual </a:t>
            </a:r>
            <a:r>
              <a:rPr lang="en-US" altLang="en-US" sz="2400" b="1" dirty="0">
                <a:solidFill>
                  <a:schemeClr val="tx1">
                    <a:lumMod val="75000"/>
                    <a:lumOff val="25000"/>
                  </a:schemeClr>
                </a:solidFill>
              </a:rPr>
              <a:t>does</a:t>
            </a:r>
            <a:r>
              <a:rPr lang="en-US" altLang="en-US" sz="2400" dirty="0">
                <a:solidFill>
                  <a:schemeClr val="tx1">
                    <a:lumMod val="75000"/>
                    <a:lumOff val="25000"/>
                  </a:schemeClr>
                </a:solidFill>
              </a:rPr>
              <a:t>.</a:t>
            </a:r>
          </a:p>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Everyone who has struggled against sin recognizes the dilemma.  (Snuggle/struggle)</a:t>
            </a:r>
          </a:p>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The discord comes from learning God’s law, but acting according to the flesh</a:t>
            </a:r>
          </a:p>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Which defines us? The things we know or the things we do?</a:t>
            </a:r>
          </a:p>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It is not that we </a:t>
            </a:r>
            <a:r>
              <a:rPr lang="en-US" altLang="en-US" sz="2400" b="1" dirty="0">
                <a:solidFill>
                  <a:schemeClr val="tx1">
                    <a:lumMod val="75000"/>
                    <a:lumOff val="25000"/>
                  </a:schemeClr>
                </a:solidFill>
              </a:rPr>
              <a:t>must</a:t>
            </a:r>
            <a:r>
              <a:rPr lang="en-US" altLang="en-US" sz="2400" dirty="0">
                <a:solidFill>
                  <a:schemeClr val="tx1">
                    <a:lumMod val="75000"/>
                    <a:lumOff val="25000"/>
                  </a:schemeClr>
                </a:solidFill>
              </a:rPr>
              <a:t> sin</a:t>
            </a:r>
          </a:p>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Virtue is not what we happen to do once in a while.</a:t>
            </a:r>
          </a:p>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It is the course of action we take from habit. It is our disposition, what we do without much thought.</a:t>
            </a:r>
          </a:p>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But it is not any action, virtue is those habitual right or good actions.</a:t>
            </a:r>
          </a:p>
          <a:p>
            <a:pPr eaLnBrk="1" fontAlgn="auto" hangingPunct="1">
              <a:lnSpc>
                <a:spcPct val="75000"/>
              </a:lnSpc>
              <a:spcAft>
                <a:spcPts val="0"/>
              </a:spcAft>
              <a:buFont typeface="Wingdings 3" charset="2"/>
              <a:buChar char=""/>
              <a:defRPr/>
            </a:pPr>
            <a:r>
              <a:rPr lang="en-US" altLang="en-US" sz="2400" dirty="0">
                <a:solidFill>
                  <a:schemeClr val="tx1">
                    <a:lumMod val="75000"/>
                    <a:lumOff val="25000"/>
                  </a:schemeClr>
                </a:solidFill>
              </a:rPr>
              <a:t>Virtue is the quality of doing what is right and avoiding what is wrong.</a:t>
            </a:r>
          </a:p>
          <a:p>
            <a:pPr eaLnBrk="1" fontAlgn="auto" hangingPunct="1">
              <a:lnSpc>
                <a:spcPct val="75000"/>
              </a:lnSpc>
              <a:spcAft>
                <a:spcPts val="0"/>
              </a:spcAft>
              <a:buFont typeface="Wingdings 3" charset="2"/>
              <a:buChar char=""/>
              <a:defRPr/>
            </a:pPr>
            <a:endParaRPr lang="en-US" altLang="en-US" sz="2400" dirty="0">
              <a:solidFill>
                <a:schemeClr val="tx1">
                  <a:lumMod val="75000"/>
                  <a:lumOff val="25000"/>
                </a:schemeClr>
              </a:solidFill>
            </a:endParaRPr>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2" name="Picture 2">
            <a:extLst>
              <a:ext uri="{FF2B5EF4-FFF2-40B4-BE49-F238E27FC236}">
                <a16:creationId xmlns:a16="http://schemas.microsoft.com/office/drawing/2014/main" id="{4987D44E-4539-4F00-BAEB-2FA5B5D640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4">
            <a:extLst>
              <a:ext uri="{FF2B5EF4-FFF2-40B4-BE49-F238E27FC236}">
                <a16:creationId xmlns:a16="http://schemas.microsoft.com/office/drawing/2014/main" id="{9E02CF32-09BE-4B74-9BBD-6BB883EFD95F}"/>
              </a:ext>
            </a:extLst>
          </p:cNvPr>
          <p:cNvSpPr>
            <a:spLocks noGrp="1" noChangeArrowheads="1"/>
          </p:cNvSpPr>
          <p:nvPr>
            <p:ph type="ctrTitle"/>
          </p:nvPr>
        </p:nvSpPr>
        <p:spPr>
          <a:xfrm>
            <a:off x="602290" y="541073"/>
            <a:ext cx="3551349" cy="2369093"/>
          </a:xfrm>
        </p:spPr>
        <p:txBody>
          <a:bodyPr>
            <a:noAutofit/>
          </a:bodyPr>
          <a:lstStyle/>
          <a:p>
            <a:pPr eaLnBrk="1" hangingPunct="1"/>
            <a:r>
              <a:rPr lang="en-US" altLang="en-US" dirty="0"/>
              <a:t>Eyeing Second Peter</a:t>
            </a:r>
          </a:p>
        </p:txBody>
      </p:sp>
      <p:cxnSp>
        <p:nvCxnSpPr>
          <p:cNvPr id="73" name="Straight Connector 7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5">
            <a:extLst>
              <a:ext uri="{FF2B5EF4-FFF2-40B4-BE49-F238E27FC236}">
                <a16:creationId xmlns:a16="http://schemas.microsoft.com/office/drawing/2014/main" id="{CFE1B6D7-0AAE-4C34-9A69-35BDA6ADC732}"/>
              </a:ext>
            </a:extLst>
          </p:cNvPr>
          <p:cNvSpPr txBox="1">
            <a:spLocks noChangeArrowheads="1"/>
          </p:cNvSpPr>
          <p:nvPr/>
        </p:nvSpPr>
        <p:spPr bwMode="auto">
          <a:xfrm>
            <a:off x="0" y="4130939"/>
            <a:ext cx="7959726"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0" indent="0" algn="r" defTabSz="457200" rtl="0" eaLnBrk="0" fontAlgn="base" hangingPunct="0">
              <a:spcBef>
                <a:spcPts val="1000"/>
              </a:spcBef>
              <a:spcAft>
                <a:spcPct val="0"/>
              </a:spcAft>
              <a:buClr>
                <a:schemeClr val="accent1"/>
              </a:buClr>
              <a:buSzPct val="80000"/>
              <a:buFont typeface="Wingdings 3" panose="05040102010807070707" pitchFamily="18" charset="2"/>
              <a:buNone/>
              <a:defRPr kern="1200">
                <a:solidFill>
                  <a:schemeClr val="tx1">
                    <a:lumMod val="50000"/>
                    <a:lumOff val="50000"/>
                  </a:schemeClr>
                </a:solidFill>
                <a:latin typeface="+mn-lt"/>
                <a:ea typeface="+mn-ea"/>
                <a:cs typeface="+mn-cs"/>
              </a:defRPr>
            </a:lvl1pPr>
            <a:lvl2pPr marL="457200" indent="0" algn="ctr" defTabSz="457200" rtl="0" eaLnBrk="0" fontAlgn="base" hangingPunct="0">
              <a:spcBef>
                <a:spcPts val="1000"/>
              </a:spcBef>
              <a:spcAft>
                <a:spcPct val="0"/>
              </a:spcAft>
              <a:buClr>
                <a:schemeClr val="accent1"/>
              </a:buClr>
              <a:buSzPct val="80000"/>
              <a:buFont typeface="Wingdings 3" panose="05040102010807070707" pitchFamily="18" charset="2"/>
              <a:buNone/>
              <a:defRPr sz="1600" kern="1200">
                <a:solidFill>
                  <a:schemeClr val="tx1">
                    <a:tint val="75000"/>
                  </a:schemeClr>
                </a:solidFill>
                <a:latin typeface="+mn-lt"/>
                <a:ea typeface="+mn-ea"/>
                <a:cs typeface="+mn-cs"/>
              </a:defRPr>
            </a:lvl2pPr>
            <a:lvl3pPr marL="914400" indent="0" algn="ctr" defTabSz="457200" rtl="0" eaLnBrk="0" fontAlgn="base" hangingPunct="0">
              <a:spcBef>
                <a:spcPts val="1000"/>
              </a:spcBef>
              <a:spcAft>
                <a:spcPct val="0"/>
              </a:spcAft>
              <a:buClr>
                <a:schemeClr val="accent1"/>
              </a:buClr>
              <a:buSzPct val="80000"/>
              <a:buFont typeface="Wingdings 3" panose="05040102010807070707" pitchFamily="18" charset="2"/>
              <a:buNone/>
              <a:defRPr sz="1400" kern="1200">
                <a:solidFill>
                  <a:schemeClr val="tx1">
                    <a:tint val="75000"/>
                  </a:schemeClr>
                </a:solidFill>
                <a:latin typeface="+mn-lt"/>
                <a:ea typeface="+mn-ea"/>
                <a:cs typeface="+mn-cs"/>
              </a:defRPr>
            </a:lvl3pPr>
            <a:lvl4pPr marL="1371600" indent="0" algn="ctr" defTabSz="457200" rtl="0" eaLnBrk="0" fontAlgn="base" hangingPunct="0">
              <a:spcBef>
                <a:spcPts val="1000"/>
              </a:spcBef>
              <a:spcAft>
                <a:spcPct val="0"/>
              </a:spcAft>
              <a:buClr>
                <a:schemeClr val="accent1"/>
              </a:buClr>
              <a:buSzPct val="80000"/>
              <a:buFont typeface="Wingdings 3" panose="05040102010807070707" pitchFamily="18" charset="2"/>
              <a:buNone/>
              <a:defRPr sz="1200" kern="1200">
                <a:solidFill>
                  <a:schemeClr val="tx1">
                    <a:tint val="75000"/>
                  </a:schemeClr>
                </a:solidFill>
                <a:latin typeface="+mn-lt"/>
                <a:ea typeface="+mn-ea"/>
                <a:cs typeface="+mn-cs"/>
              </a:defRPr>
            </a:lvl4pPr>
            <a:lvl5pPr marL="1828800" indent="0" algn="ctr" defTabSz="457200" rtl="0" eaLnBrk="0" fontAlgn="base" hangingPunct="0">
              <a:spcBef>
                <a:spcPts val="1000"/>
              </a:spcBef>
              <a:spcAft>
                <a:spcPct val="0"/>
              </a:spcAft>
              <a:buClr>
                <a:schemeClr val="accent1"/>
              </a:buClr>
              <a:buSzPct val="80000"/>
              <a:buFont typeface="Wingdings 3" panose="050401020108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eaLnBrk="1" fontAlgn="auto" hangingPunct="1">
              <a:spcAft>
                <a:spcPts val="0"/>
              </a:spcAft>
              <a:buFont typeface="Wingdings 3" charset="2"/>
              <a:buNone/>
              <a:defRPr/>
            </a:pPr>
            <a:r>
              <a:rPr lang="en-US" altLang="en-US" sz="3600" dirty="0"/>
              <a:t>Building On God’s Promises</a:t>
            </a:r>
          </a:p>
          <a:p>
            <a:pPr algn="ctr" eaLnBrk="1" fontAlgn="auto" hangingPunct="1">
              <a:spcAft>
                <a:spcPts val="0"/>
              </a:spcAft>
              <a:buFont typeface="Wingdings 3" charset="2"/>
              <a:buNone/>
              <a:defRPr/>
            </a:pPr>
            <a:r>
              <a:rPr lang="en-US" altLang="en-US" sz="3600" dirty="0"/>
              <a:t>Escaping the Corruption in the World</a:t>
            </a:r>
          </a:p>
          <a:p>
            <a:pPr algn="ctr" eaLnBrk="1" fontAlgn="auto" hangingPunct="1">
              <a:spcAft>
                <a:spcPts val="0"/>
              </a:spcAft>
              <a:buFont typeface="Wingdings 3" charset="2"/>
              <a:buNone/>
              <a:defRPr/>
            </a:pPr>
            <a:r>
              <a:rPr lang="en-US" altLang="en-US" sz="3600" dirty="0"/>
              <a:t>Partaking of the Divine Nature</a:t>
            </a:r>
          </a:p>
          <a:p>
            <a:pPr algn="ctr" eaLnBrk="1" fontAlgn="auto" hangingPunct="1">
              <a:spcAft>
                <a:spcPts val="0"/>
              </a:spcAft>
              <a:buFont typeface="Wingdings 3" charset="2"/>
              <a:buNone/>
              <a:defRPr/>
            </a:pPr>
            <a:r>
              <a:rPr lang="en-US" altLang="en-US" sz="3600" dirty="0"/>
              <a:t>Week 5:Virtue and Knowledge</a:t>
            </a:r>
          </a:p>
        </p:txBody>
      </p:sp>
      <p:pic>
        <p:nvPicPr>
          <p:cNvPr id="6" name="Picture 5">
            <a:extLst>
              <a:ext uri="{FF2B5EF4-FFF2-40B4-BE49-F238E27FC236}">
                <a16:creationId xmlns:a16="http://schemas.microsoft.com/office/drawing/2014/main" id="{A76D2EA2-12C4-44EE-8428-BC8ACC2F183C}"/>
              </a:ext>
            </a:extLst>
          </p:cNvPr>
          <p:cNvPicPr>
            <a:picLocks noChangeAspect="1"/>
          </p:cNvPicPr>
          <p:nvPr/>
        </p:nvPicPr>
        <p:blipFill>
          <a:blip r:embed="rId3">
            <a:clrChange>
              <a:clrFrom>
                <a:srgbClr val="FFFFEF"/>
              </a:clrFrom>
              <a:clrTo>
                <a:srgbClr val="FFFFEF">
                  <a:alpha val="0"/>
                </a:srgbClr>
              </a:clrTo>
            </a:clrChange>
            <a:extLst>
              <a:ext uri="{28A0092B-C50C-407E-A947-70E740481C1C}">
                <a14:useLocalDpi xmlns:a14="http://schemas.microsoft.com/office/drawing/2010/main" val="0"/>
              </a:ext>
            </a:extLst>
          </a:blip>
          <a:stretch>
            <a:fillRect/>
          </a:stretch>
        </p:blipFill>
        <p:spPr>
          <a:xfrm>
            <a:off x="7162800" y="-381000"/>
            <a:ext cx="5832362" cy="2945343"/>
          </a:xfrm>
          <a:prstGeom prst="rect">
            <a:avLst/>
          </a:prstGeom>
        </p:spPr>
      </p:pic>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BE48EF2-82F7-462A-B5F8-1CD3F4F58DC8}"/>
              </a:ext>
            </a:extLst>
          </p:cNvPr>
          <p:cNvSpPr>
            <a:spLocks noGrp="1" noChangeArrowheads="1"/>
          </p:cNvSpPr>
          <p:nvPr>
            <p:ph type="title"/>
          </p:nvPr>
        </p:nvSpPr>
        <p:spPr>
          <a:xfrm>
            <a:off x="23813" y="0"/>
            <a:ext cx="10263187" cy="1320800"/>
          </a:xfrm>
        </p:spPr>
        <p:txBody>
          <a:bodyPr/>
          <a:lstStyle/>
          <a:p>
            <a:pPr eaLnBrk="1" hangingPunct="1"/>
            <a:r>
              <a:rPr lang="en-US" altLang="en-US"/>
              <a:t>Dilemma of Virtue: Snuggle/Struggle Dilemma</a:t>
            </a:r>
          </a:p>
        </p:txBody>
      </p:sp>
      <p:sp>
        <p:nvSpPr>
          <p:cNvPr id="24579" name="Rectangle 3">
            <a:extLst>
              <a:ext uri="{FF2B5EF4-FFF2-40B4-BE49-F238E27FC236}">
                <a16:creationId xmlns:a16="http://schemas.microsoft.com/office/drawing/2014/main" id="{09C52B03-22B6-46F8-8261-4AA7FC007D6D}"/>
              </a:ext>
            </a:extLst>
          </p:cNvPr>
          <p:cNvSpPr>
            <a:spLocks noGrp="1" noChangeArrowheads="1"/>
          </p:cNvSpPr>
          <p:nvPr>
            <p:ph idx="1"/>
          </p:nvPr>
        </p:nvSpPr>
        <p:spPr>
          <a:xfrm>
            <a:off x="228600" y="762000"/>
            <a:ext cx="9372600" cy="6096000"/>
          </a:xfrm>
        </p:spPr>
        <p:txBody>
          <a:bodyPr rtlCol="0">
            <a:noAutofit/>
          </a:bodyPr>
          <a:lstStyle/>
          <a:p>
            <a:pPr eaLnBrk="1" fontAlgn="auto" hangingPunct="1">
              <a:lnSpc>
                <a:spcPct val="80000"/>
              </a:lnSpc>
              <a:spcAft>
                <a:spcPts val="0"/>
              </a:spcAft>
              <a:buFont typeface="Wingdings 3" charset="2"/>
              <a:buChar char=""/>
              <a:defRPr/>
            </a:pPr>
            <a:r>
              <a:rPr lang="en-US" altLang="en-US" sz="2600" dirty="0">
                <a:solidFill>
                  <a:schemeClr val="tx1">
                    <a:lumMod val="75000"/>
                    <a:lumOff val="25000"/>
                  </a:schemeClr>
                </a:solidFill>
              </a:rPr>
              <a:t>Romans 7:14-24 For we know that the law is spiritual, but I am of the flesh, sold under sin. </a:t>
            </a:r>
            <a:r>
              <a:rPr lang="en-US" altLang="en-US" sz="2600" b="1" dirty="0">
                <a:solidFill>
                  <a:schemeClr val="tx1">
                    <a:lumMod val="75000"/>
                    <a:lumOff val="25000"/>
                  </a:schemeClr>
                </a:solidFill>
              </a:rPr>
              <a:t>15 </a:t>
            </a:r>
            <a:r>
              <a:rPr lang="en-US" altLang="en-US" sz="2600" dirty="0">
                <a:solidFill>
                  <a:schemeClr val="tx1">
                    <a:lumMod val="75000"/>
                    <a:lumOff val="25000"/>
                  </a:schemeClr>
                </a:solidFill>
              </a:rPr>
              <a:t>For I do not understand my own actions. For I do not do what I want, but I do the very thing I hate. </a:t>
            </a:r>
            <a:r>
              <a:rPr lang="en-US" altLang="en-US" sz="2600" b="1" dirty="0">
                <a:solidFill>
                  <a:schemeClr val="tx1">
                    <a:lumMod val="75000"/>
                    <a:lumOff val="25000"/>
                  </a:schemeClr>
                </a:solidFill>
              </a:rPr>
              <a:t>16 </a:t>
            </a:r>
            <a:r>
              <a:rPr lang="en-US" altLang="en-US" sz="2600" dirty="0">
                <a:solidFill>
                  <a:schemeClr val="tx1">
                    <a:lumMod val="75000"/>
                    <a:lumOff val="25000"/>
                  </a:schemeClr>
                </a:solidFill>
              </a:rPr>
              <a:t>Now if I do what I do not want, I agree with the law, that it is good. </a:t>
            </a:r>
            <a:r>
              <a:rPr lang="en-US" altLang="en-US" sz="2600" b="1" dirty="0">
                <a:solidFill>
                  <a:schemeClr val="tx1">
                    <a:lumMod val="75000"/>
                    <a:lumOff val="25000"/>
                  </a:schemeClr>
                </a:solidFill>
              </a:rPr>
              <a:t>17 </a:t>
            </a:r>
            <a:r>
              <a:rPr lang="en-US" altLang="en-US" sz="2600" dirty="0">
                <a:solidFill>
                  <a:schemeClr val="tx1">
                    <a:lumMod val="75000"/>
                    <a:lumOff val="25000"/>
                  </a:schemeClr>
                </a:solidFill>
              </a:rPr>
              <a:t>So now it is no longer I who do it, but sin that dwells within me. </a:t>
            </a:r>
            <a:r>
              <a:rPr lang="en-US" altLang="en-US" sz="2600" b="1" dirty="0">
                <a:solidFill>
                  <a:schemeClr val="tx1">
                    <a:lumMod val="75000"/>
                    <a:lumOff val="25000"/>
                  </a:schemeClr>
                </a:solidFill>
              </a:rPr>
              <a:t>18 </a:t>
            </a:r>
            <a:r>
              <a:rPr lang="en-US" altLang="en-US" sz="2600" dirty="0">
                <a:solidFill>
                  <a:schemeClr val="tx1">
                    <a:lumMod val="75000"/>
                    <a:lumOff val="25000"/>
                  </a:schemeClr>
                </a:solidFill>
              </a:rPr>
              <a:t>For I know that nothing good dwells in me, that is, in my flesh. For I have the desire to do what is right, but not the ability to carry it out. </a:t>
            </a:r>
            <a:r>
              <a:rPr lang="en-US" altLang="en-US" sz="2600" b="1" dirty="0">
                <a:solidFill>
                  <a:schemeClr val="tx1">
                    <a:lumMod val="75000"/>
                    <a:lumOff val="25000"/>
                  </a:schemeClr>
                </a:solidFill>
              </a:rPr>
              <a:t>19 </a:t>
            </a:r>
            <a:r>
              <a:rPr lang="en-US" altLang="en-US" sz="2600" dirty="0">
                <a:solidFill>
                  <a:schemeClr val="tx1">
                    <a:lumMod val="75000"/>
                    <a:lumOff val="25000"/>
                  </a:schemeClr>
                </a:solidFill>
              </a:rPr>
              <a:t>For I do not do the good I want, but the evil I do not want is what I keep on doing. </a:t>
            </a:r>
            <a:r>
              <a:rPr lang="en-US" altLang="en-US" sz="2600" b="1" dirty="0">
                <a:solidFill>
                  <a:schemeClr val="tx1">
                    <a:lumMod val="75000"/>
                    <a:lumOff val="25000"/>
                  </a:schemeClr>
                </a:solidFill>
              </a:rPr>
              <a:t>20 </a:t>
            </a:r>
            <a:r>
              <a:rPr lang="en-US" altLang="en-US" sz="2600" dirty="0">
                <a:solidFill>
                  <a:schemeClr val="tx1">
                    <a:lumMod val="75000"/>
                    <a:lumOff val="25000"/>
                  </a:schemeClr>
                </a:solidFill>
              </a:rPr>
              <a:t>Now if I do what I do not want, it is no longer I who do it, but sin that dwells within me. </a:t>
            </a:r>
            <a:r>
              <a:rPr lang="en-US" altLang="en-US" sz="2600" b="1" dirty="0">
                <a:solidFill>
                  <a:schemeClr val="tx1">
                    <a:lumMod val="75000"/>
                    <a:lumOff val="25000"/>
                  </a:schemeClr>
                </a:solidFill>
              </a:rPr>
              <a:t>21 </a:t>
            </a:r>
            <a:r>
              <a:rPr lang="en-US" altLang="en-US" sz="2600" dirty="0">
                <a:solidFill>
                  <a:schemeClr val="tx1">
                    <a:lumMod val="75000"/>
                    <a:lumOff val="25000"/>
                  </a:schemeClr>
                </a:solidFill>
              </a:rPr>
              <a:t>So I find it to be a law that when I want to do right, evil lies close at hand. </a:t>
            </a:r>
            <a:r>
              <a:rPr lang="en-US" altLang="en-US" sz="2600" b="1" dirty="0">
                <a:solidFill>
                  <a:schemeClr val="tx1">
                    <a:lumMod val="75000"/>
                    <a:lumOff val="25000"/>
                  </a:schemeClr>
                </a:solidFill>
              </a:rPr>
              <a:t>22 </a:t>
            </a:r>
            <a:r>
              <a:rPr lang="en-US" altLang="en-US" sz="2600" dirty="0">
                <a:solidFill>
                  <a:schemeClr val="tx1">
                    <a:lumMod val="75000"/>
                    <a:lumOff val="25000"/>
                  </a:schemeClr>
                </a:solidFill>
              </a:rPr>
              <a:t>For I delight in the law of God, in my inner being, </a:t>
            </a:r>
            <a:r>
              <a:rPr lang="en-US" altLang="en-US" sz="2600" b="1" dirty="0">
                <a:solidFill>
                  <a:schemeClr val="tx1">
                    <a:lumMod val="75000"/>
                    <a:lumOff val="25000"/>
                  </a:schemeClr>
                </a:solidFill>
              </a:rPr>
              <a:t>23 </a:t>
            </a:r>
            <a:r>
              <a:rPr lang="en-US" altLang="en-US" sz="2600" dirty="0">
                <a:solidFill>
                  <a:schemeClr val="tx1">
                    <a:lumMod val="75000"/>
                    <a:lumOff val="25000"/>
                  </a:schemeClr>
                </a:solidFill>
              </a:rPr>
              <a:t>but I see in my members another law waging war against the law of my mind and making me captive to the law of sin that dwells in my members. </a:t>
            </a:r>
            <a:r>
              <a:rPr lang="en-US" altLang="en-US" sz="2600" b="1" dirty="0">
                <a:solidFill>
                  <a:schemeClr val="tx1">
                    <a:lumMod val="75000"/>
                    <a:lumOff val="25000"/>
                  </a:schemeClr>
                </a:solidFill>
              </a:rPr>
              <a:t>24 </a:t>
            </a:r>
            <a:r>
              <a:rPr lang="en-US" altLang="en-US" sz="2600" dirty="0">
                <a:solidFill>
                  <a:schemeClr val="tx1">
                    <a:lumMod val="75000"/>
                    <a:lumOff val="25000"/>
                  </a:schemeClr>
                </a:solidFill>
              </a:rPr>
              <a:t>Wretched man that I am! Who will deliver me from this body of death?</a:t>
            </a:r>
          </a:p>
        </p:txBody>
      </p:sp>
    </p:spTree>
  </p:cSld>
  <p:clrMapOvr>
    <a:masterClrMapping/>
  </p:clrMapOvr>
  <p:transition spd="slow">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89CCAD9-EE0C-41EC-BEFA-601AE53C2B3B}"/>
              </a:ext>
            </a:extLst>
          </p:cNvPr>
          <p:cNvSpPr>
            <a:spLocks noGrp="1" noChangeArrowheads="1"/>
          </p:cNvSpPr>
          <p:nvPr>
            <p:ph type="ctrTitle"/>
          </p:nvPr>
        </p:nvSpPr>
        <p:spPr>
          <a:xfrm>
            <a:off x="1066800" y="152400"/>
            <a:ext cx="7350125" cy="1646238"/>
          </a:xfrm>
        </p:spPr>
        <p:txBody>
          <a:bodyPr/>
          <a:lstStyle/>
          <a:p>
            <a:pPr eaLnBrk="1" hangingPunct="1"/>
            <a:r>
              <a:rPr lang="en-US" altLang="en-US"/>
              <a:t>Myopia (Nearsighted) and Blindness Control</a:t>
            </a:r>
          </a:p>
        </p:txBody>
      </p:sp>
      <p:sp>
        <p:nvSpPr>
          <p:cNvPr id="25603" name="Rectangle 3">
            <a:extLst>
              <a:ext uri="{FF2B5EF4-FFF2-40B4-BE49-F238E27FC236}">
                <a16:creationId xmlns:a16="http://schemas.microsoft.com/office/drawing/2014/main" id="{40409A75-364C-4C90-825E-9E4A26FAAAEE}"/>
              </a:ext>
            </a:extLst>
          </p:cNvPr>
          <p:cNvSpPr>
            <a:spLocks noGrp="1" noChangeArrowheads="1"/>
          </p:cNvSpPr>
          <p:nvPr>
            <p:ph type="subTitle" idx="1"/>
          </p:nvPr>
        </p:nvSpPr>
        <p:spPr>
          <a:xfrm>
            <a:off x="2483644" y="2532441"/>
            <a:ext cx="7224712" cy="4011613"/>
          </a:xfrm>
        </p:spPr>
        <p:txBody>
          <a:bodyPr rtlCol="0">
            <a:normAutofit/>
          </a:bodyPr>
          <a:lstStyle/>
          <a:p>
            <a:pPr eaLnBrk="1" fontAlgn="auto" hangingPunct="1">
              <a:lnSpc>
                <a:spcPct val="80000"/>
              </a:lnSpc>
              <a:spcAft>
                <a:spcPts val="0"/>
              </a:spcAft>
              <a:buFont typeface="Wingdings 3" charset="2"/>
              <a:buNone/>
              <a:defRPr/>
            </a:pPr>
            <a:r>
              <a:rPr lang="en-US" altLang="en-US" sz="3600" dirty="0"/>
              <a:t>Increasing In Knowledge</a:t>
            </a:r>
          </a:p>
          <a:p>
            <a:pPr eaLnBrk="1" fontAlgn="auto" hangingPunct="1">
              <a:lnSpc>
                <a:spcPct val="80000"/>
              </a:lnSpc>
              <a:spcAft>
                <a:spcPts val="0"/>
              </a:spcAft>
              <a:buFont typeface="Wingdings 3" charset="2"/>
              <a:buNone/>
              <a:defRPr/>
            </a:pPr>
            <a:r>
              <a:rPr lang="en-US" altLang="en-US" sz="2800" dirty="0"/>
              <a:t>Defining Knowledge</a:t>
            </a:r>
          </a:p>
          <a:p>
            <a:pPr eaLnBrk="1" fontAlgn="auto" hangingPunct="1">
              <a:lnSpc>
                <a:spcPct val="80000"/>
              </a:lnSpc>
              <a:spcAft>
                <a:spcPts val="0"/>
              </a:spcAft>
              <a:buFont typeface="Wingdings 3" charset="2"/>
              <a:buNone/>
              <a:defRPr/>
            </a:pPr>
            <a:r>
              <a:rPr lang="en-US" altLang="en-US" sz="2800" dirty="0"/>
              <a:t>Demands of Knowledge</a:t>
            </a:r>
          </a:p>
          <a:p>
            <a:pPr eaLnBrk="1" fontAlgn="auto" hangingPunct="1">
              <a:lnSpc>
                <a:spcPct val="80000"/>
              </a:lnSpc>
              <a:spcAft>
                <a:spcPts val="0"/>
              </a:spcAft>
              <a:buFont typeface="Wingdings 3" charset="2"/>
              <a:buNone/>
              <a:defRPr/>
            </a:pPr>
            <a:r>
              <a:rPr lang="en-US" altLang="en-US" sz="2800" dirty="0"/>
              <a:t>Developing Knowledge</a:t>
            </a:r>
          </a:p>
          <a:p>
            <a:pPr eaLnBrk="1" fontAlgn="auto" hangingPunct="1">
              <a:lnSpc>
                <a:spcPct val="80000"/>
              </a:lnSpc>
              <a:spcAft>
                <a:spcPts val="0"/>
              </a:spcAft>
              <a:buFont typeface="Wingdings 3" charset="2"/>
              <a:buNone/>
              <a:defRPr/>
            </a:pPr>
            <a:r>
              <a:rPr lang="en-US" altLang="en-US" sz="2800" dirty="0"/>
              <a:t>Dangers of Knowledge</a:t>
            </a:r>
          </a:p>
          <a:p>
            <a:pPr eaLnBrk="1" fontAlgn="auto" hangingPunct="1">
              <a:lnSpc>
                <a:spcPct val="80000"/>
              </a:lnSpc>
              <a:spcAft>
                <a:spcPts val="0"/>
              </a:spcAft>
              <a:buFont typeface="Wingdings 3" charset="2"/>
              <a:buNone/>
              <a:defRPr/>
            </a:pPr>
            <a:r>
              <a:rPr lang="en-US" altLang="en-US" sz="2800" dirty="0"/>
              <a:t>Dangers When Rejecting Knowledge of God</a:t>
            </a:r>
          </a:p>
        </p:txBody>
      </p:sp>
      <p:pic>
        <p:nvPicPr>
          <p:cNvPr id="6146" name="Picture 2" descr="Image result for knowledge">
            <a:extLst>
              <a:ext uri="{FF2B5EF4-FFF2-40B4-BE49-F238E27FC236}">
                <a16:creationId xmlns:a16="http://schemas.microsoft.com/office/drawing/2014/main" id="{0968E6EC-74A7-4DE9-B703-C5F290599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776" y="1676401"/>
            <a:ext cx="3156335" cy="331487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14DB3BB-F3BB-4C25-B0A2-D486B846B07C}"/>
              </a:ext>
            </a:extLst>
          </p:cNvPr>
          <p:cNvSpPr>
            <a:spLocks noGrp="1" noChangeArrowheads="1"/>
          </p:cNvSpPr>
          <p:nvPr>
            <p:ph type="title"/>
          </p:nvPr>
        </p:nvSpPr>
        <p:spPr>
          <a:xfrm>
            <a:off x="685800" y="258763"/>
            <a:ext cx="8596313" cy="1320800"/>
          </a:xfrm>
        </p:spPr>
        <p:txBody>
          <a:bodyPr/>
          <a:lstStyle/>
          <a:p>
            <a:pPr eaLnBrk="1" hangingPunct="1"/>
            <a:r>
              <a:rPr lang="en-US" altLang="en-US" sz="4400"/>
              <a:t>Defining Knowledge</a:t>
            </a:r>
          </a:p>
        </p:txBody>
      </p:sp>
      <p:sp>
        <p:nvSpPr>
          <p:cNvPr id="27651" name="Rectangle 3">
            <a:extLst>
              <a:ext uri="{FF2B5EF4-FFF2-40B4-BE49-F238E27FC236}">
                <a16:creationId xmlns:a16="http://schemas.microsoft.com/office/drawing/2014/main" id="{B17873D6-A862-4EA4-B1C7-DDB4BBC8D8CF}"/>
              </a:ext>
            </a:extLst>
          </p:cNvPr>
          <p:cNvSpPr>
            <a:spLocks noGrp="1" noChangeArrowheads="1"/>
          </p:cNvSpPr>
          <p:nvPr>
            <p:ph idx="1"/>
          </p:nvPr>
        </p:nvSpPr>
        <p:spPr>
          <a:xfrm>
            <a:off x="381000" y="1371600"/>
            <a:ext cx="9329738" cy="4567238"/>
          </a:xfrm>
        </p:spPr>
        <p:txBody>
          <a:bodyPr/>
          <a:lstStyle/>
          <a:p>
            <a:pPr eaLnBrk="1" hangingPunct="1">
              <a:lnSpc>
                <a:spcPct val="90000"/>
              </a:lnSpc>
            </a:pPr>
            <a:r>
              <a:rPr lang="en-US" altLang="en-US" sz="3600" u="sng"/>
              <a:t>The Knowledge (</a:t>
            </a:r>
            <a:r>
              <a:rPr lang="en-US" altLang="en-US" sz="3600" i="1" u="sng"/>
              <a:t>Epignosis</a:t>
            </a:r>
            <a:r>
              <a:rPr lang="en-US" altLang="en-US" sz="3600" u="sng"/>
              <a:t>) of Jesus Christ</a:t>
            </a:r>
            <a:r>
              <a:rPr lang="en-US" altLang="en-US" sz="3600"/>
              <a:t>.</a:t>
            </a:r>
          </a:p>
          <a:p>
            <a:pPr lvl="1" eaLnBrk="1" hangingPunct="1">
              <a:lnSpc>
                <a:spcPct val="90000"/>
              </a:lnSpc>
            </a:pPr>
            <a:r>
              <a:rPr lang="en-US" altLang="en-US" sz="3600"/>
              <a:t>The word (</a:t>
            </a:r>
            <a:r>
              <a:rPr lang="en-US" altLang="en-US" sz="3600" i="1"/>
              <a:t>epignosis</a:t>
            </a:r>
            <a:r>
              <a:rPr lang="en-US" altLang="en-US" sz="3600"/>
              <a:t>) in this phrase means, “to become thoroughly acquainted with, know thoroughly, know accurately, know well.”</a:t>
            </a:r>
          </a:p>
          <a:p>
            <a:pPr lvl="1" eaLnBrk="1" hangingPunct="1"/>
            <a:r>
              <a:rPr lang="en-US" altLang="en-US" sz="3600"/>
              <a:t>This word conveys the normal idea of knowledge: "awareness through study and </a:t>
            </a:r>
            <a:r>
              <a:rPr lang="en-US" altLang="en-US" sz="3600" b="1"/>
              <a:t>experience</a:t>
            </a:r>
            <a:r>
              <a:rPr lang="en-US" altLang="en-US" sz="3600"/>
              <a:t>" </a:t>
            </a:r>
          </a:p>
        </p:txBody>
      </p:sp>
    </p:spTree>
  </p:cSld>
  <p:clrMapOvr>
    <a:masterClrMapping/>
  </p:clrMapOvr>
  <p:transition spd="slow">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5816A55-E599-4AC8-8D43-276024AF91B1}"/>
              </a:ext>
            </a:extLst>
          </p:cNvPr>
          <p:cNvSpPr>
            <a:spLocks noGrp="1" noChangeArrowheads="1"/>
          </p:cNvSpPr>
          <p:nvPr>
            <p:ph type="title"/>
          </p:nvPr>
        </p:nvSpPr>
        <p:spPr>
          <a:xfrm>
            <a:off x="625475" y="0"/>
            <a:ext cx="8596313" cy="1320800"/>
          </a:xfrm>
        </p:spPr>
        <p:txBody>
          <a:bodyPr/>
          <a:lstStyle/>
          <a:p>
            <a:pPr eaLnBrk="1" hangingPunct="1"/>
            <a:r>
              <a:rPr lang="en-US" altLang="en-US" sz="4400"/>
              <a:t>Defining Knowledge</a:t>
            </a:r>
          </a:p>
        </p:txBody>
      </p:sp>
      <p:sp>
        <p:nvSpPr>
          <p:cNvPr id="29699" name="Rectangle 3">
            <a:extLst>
              <a:ext uri="{FF2B5EF4-FFF2-40B4-BE49-F238E27FC236}">
                <a16:creationId xmlns:a16="http://schemas.microsoft.com/office/drawing/2014/main" id="{B018B063-56B1-4824-9C8C-97FFD9FAD22E}"/>
              </a:ext>
            </a:extLst>
          </p:cNvPr>
          <p:cNvSpPr>
            <a:spLocks noGrp="1" noChangeArrowheads="1"/>
          </p:cNvSpPr>
          <p:nvPr>
            <p:ph idx="1"/>
          </p:nvPr>
        </p:nvSpPr>
        <p:spPr>
          <a:xfrm>
            <a:off x="625475" y="990600"/>
            <a:ext cx="8763000" cy="5638800"/>
          </a:xfrm>
        </p:spPr>
        <p:txBody>
          <a:bodyPr/>
          <a:lstStyle/>
          <a:p>
            <a:pPr eaLnBrk="1" hangingPunct="1">
              <a:lnSpc>
                <a:spcPct val="90000"/>
              </a:lnSpc>
            </a:pPr>
            <a:r>
              <a:rPr lang="en-US" altLang="en-US" sz="3600" b="1"/>
              <a:t>This knowledge is understanding the will of God and the way of salvation through Jesus Christ. See Luke 1:75-77, Phil 3:7-8, Prov 1:7</a:t>
            </a:r>
          </a:p>
          <a:p>
            <a:pPr eaLnBrk="1" hangingPunct="1">
              <a:lnSpc>
                <a:spcPct val="90000"/>
              </a:lnSpc>
            </a:pPr>
            <a:r>
              <a:rPr lang="en-US" altLang="en-US" sz="3600"/>
              <a:t>John 8:31-32 Jesus said to the Jews who had believed him, “If you abide in my word, you are truly my disciples, 32 and you will know the truth, and the truth will set you free.</a:t>
            </a:r>
          </a:p>
          <a:p>
            <a:pPr eaLnBrk="1" hangingPunct="1">
              <a:lnSpc>
                <a:spcPct val="90000"/>
              </a:lnSpc>
            </a:pPr>
            <a:r>
              <a:rPr lang="en-US" altLang="en-US" sz="3600"/>
              <a:t>Facts, know, depths of knowledge (experience and time)</a:t>
            </a:r>
          </a:p>
          <a:p>
            <a:pPr eaLnBrk="1" hangingPunct="1">
              <a:lnSpc>
                <a:spcPct val="90000"/>
              </a:lnSpc>
            </a:pPr>
            <a:endParaRPr lang="en-US" altLang="en-US" sz="3600" b="1"/>
          </a:p>
        </p:txBody>
      </p:sp>
    </p:spTree>
  </p:cSld>
  <p:clrMapOvr>
    <a:masterClrMapping/>
  </p:clrMapOvr>
  <p:transition spd="slow">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63DFD1D-BAA1-4182-AC65-9AEBA19F6CE1}"/>
              </a:ext>
            </a:extLst>
          </p:cNvPr>
          <p:cNvSpPr>
            <a:spLocks noGrp="1" noChangeArrowheads="1"/>
          </p:cNvSpPr>
          <p:nvPr>
            <p:ph type="title"/>
          </p:nvPr>
        </p:nvSpPr>
        <p:spPr>
          <a:xfrm>
            <a:off x="685800" y="152400"/>
            <a:ext cx="8596313" cy="1320800"/>
          </a:xfrm>
        </p:spPr>
        <p:txBody>
          <a:bodyPr/>
          <a:lstStyle/>
          <a:p>
            <a:pPr eaLnBrk="1" hangingPunct="1"/>
            <a:r>
              <a:rPr lang="en-US" altLang="en-US" sz="4400"/>
              <a:t>The Demand of Knowledge</a:t>
            </a:r>
          </a:p>
        </p:txBody>
      </p:sp>
      <p:sp>
        <p:nvSpPr>
          <p:cNvPr id="31747" name="Rectangle 3">
            <a:extLst>
              <a:ext uri="{FF2B5EF4-FFF2-40B4-BE49-F238E27FC236}">
                <a16:creationId xmlns:a16="http://schemas.microsoft.com/office/drawing/2014/main" id="{AFE7A1EC-5A0E-4914-B549-4661A8B29329}"/>
              </a:ext>
            </a:extLst>
          </p:cNvPr>
          <p:cNvSpPr>
            <a:spLocks noGrp="1" noChangeArrowheads="1"/>
          </p:cNvSpPr>
          <p:nvPr>
            <p:ph idx="1"/>
          </p:nvPr>
        </p:nvSpPr>
        <p:spPr>
          <a:xfrm>
            <a:off x="381000" y="1270000"/>
            <a:ext cx="9758363" cy="4902200"/>
          </a:xfrm>
        </p:spPr>
        <p:txBody>
          <a:bodyPr rtlCol="0">
            <a:noAutofit/>
          </a:bodyPr>
          <a:lstStyle/>
          <a:p>
            <a:pPr eaLnBrk="1" fontAlgn="auto" hangingPunct="1">
              <a:spcAft>
                <a:spcPts val="0"/>
              </a:spcAft>
              <a:buFont typeface="Wingdings 3" charset="2"/>
              <a:buChar char=""/>
              <a:defRPr/>
            </a:pPr>
            <a:r>
              <a:rPr lang="en-US" altLang="en-US" sz="2800" u="sng" dirty="0">
                <a:solidFill>
                  <a:schemeClr val="tx1">
                    <a:lumMod val="75000"/>
                    <a:lumOff val="25000"/>
                  </a:schemeClr>
                </a:solidFill>
              </a:rPr>
              <a:t>God Demands His People Have Knowledge</a:t>
            </a:r>
          </a:p>
          <a:p>
            <a:pPr eaLnBrk="1" fontAlgn="auto" hangingPunct="1">
              <a:spcAft>
                <a:spcPts val="0"/>
              </a:spcAft>
              <a:buFont typeface="Wingdings 3" charset="2"/>
              <a:buChar char=""/>
              <a:defRPr/>
            </a:pPr>
            <a:r>
              <a:rPr lang="en-US" altLang="en-US" sz="2800" dirty="0">
                <a:solidFill>
                  <a:schemeClr val="tx1">
                    <a:lumMod val="75000"/>
                    <a:lumOff val="25000"/>
                  </a:schemeClr>
                </a:solidFill>
              </a:rPr>
              <a:t>Deuteronomy 6:5-9 You shall love the Lord your God with all your heart and with all your soul and with all your might. 6 And these words that I command you today shall be on your heart. 7 You shall teach them diligently to your children, and shall talk of them when you sit in your house, and when you walk by the way, and when you lie down, and when you rise. 8 You shall bind them as a sign on your hand, and they shall be as frontlets between your eyes. 9 You shall write them on the doorposts of your house and on your gates</a:t>
            </a:r>
          </a:p>
          <a:p>
            <a:pPr eaLnBrk="1" fontAlgn="auto" hangingPunct="1">
              <a:spcAft>
                <a:spcPts val="0"/>
              </a:spcAft>
              <a:buFont typeface="Wingdings 3" charset="2"/>
              <a:buChar char=""/>
              <a:defRPr/>
            </a:pPr>
            <a:r>
              <a:rPr lang="en-US" altLang="en-US" sz="2800" dirty="0">
                <a:solidFill>
                  <a:schemeClr val="tx1">
                    <a:lumMod val="75000"/>
                    <a:lumOff val="25000"/>
                  </a:schemeClr>
                </a:solidFill>
              </a:rPr>
              <a:t>See also </a:t>
            </a:r>
            <a:r>
              <a:rPr lang="en-US" altLang="en-US" sz="2800" dirty="0" err="1">
                <a:solidFill>
                  <a:schemeClr val="tx1">
                    <a:lumMod val="75000"/>
                    <a:lumOff val="25000"/>
                  </a:schemeClr>
                </a:solidFill>
              </a:rPr>
              <a:t>Jer</a:t>
            </a:r>
            <a:r>
              <a:rPr lang="en-US" altLang="en-US" sz="2800" dirty="0">
                <a:solidFill>
                  <a:schemeClr val="tx1">
                    <a:lumMod val="75000"/>
                    <a:lumOff val="25000"/>
                  </a:schemeClr>
                </a:solidFill>
              </a:rPr>
              <a:t> 31:31-34, Col 1:9-14</a:t>
            </a:r>
          </a:p>
        </p:txBody>
      </p:sp>
    </p:spTree>
  </p:cSld>
  <p:clrMapOvr>
    <a:masterClrMapping/>
  </p:clrMapOvr>
  <p:transition spd="slow">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6FF3522-907A-428D-B14B-083CE882F042}"/>
              </a:ext>
            </a:extLst>
          </p:cNvPr>
          <p:cNvSpPr>
            <a:spLocks noGrp="1" noChangeArrowheads="1"/>
          </p:cNvSpPr>
          <p:nvPr>
            <p:ph type="title"/>
          </p:nvPr>
        </p:nvSpPr>
        <p:spPr>
          <a:xfrm>
            <a:off x="614363" y="50800"/>
            <a:ext cx="8596312" cy="1320800"/>
          </a:xfrm>
        </p:spPr>
        <p:txBody>
          <a:bodyPr/>
          <a:lstStyle/>
          <a:p>
            <a:pPr eaLnBrk="1" hangingPunct="1"/>
            <a:r>
              <a:rPr lang="en-US" altLang="en-US" sz="4800"/>
              <a:t>The Demand of Knowledge</a:t>
            </a:r>
          </a:p>
        </p:txBody>
      </p:sp>
      <p:pic>
        <p:nvPicPr>
          <p:cNvPr id="7172" name="Picture 4" descr="Image result for lack of knowledge">
            <a:extLst>
              <a:ext uri="{FF2B5EF4-FFF2-40B4-BE49-F238E27FC236}">
                <a16:creationId xmlns:a16="http://schemas.microsoft.com/office/drawing/2014/main" id="{36B06D35-2520-4955-8BA3-A8B24D423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400" y="-76200"/>
            <a:ext cx="3905250" cy="2438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3795" name="Rectangle 3">
            <a:extLst>
              <a:ext uri="{FF2B5EF4-FFF2-40B4-BE49-F238E27FC236}">
                <a16:creationId xmlns:a16="http://schemas.microsoft.com/office/drawing/2014/main" id="{6344F216-DCAA-451E-92EC-839EB6D42DEA}"/>
              </a:ext>
            </a:extLst>
          </p:cNvPr>
          <p:cNvSpPr>
            <a:spLocks noGrp="1" noChangeArrowheads="1"/>
          </p:cNvSpPr>
          <p:nvPr>
            <p:ph idx="1"/>
          </p:nvPr>
        </p:nvSpPr>
        <p:spPr>
          <a:xfrm>
            <a:off x="303213" y="838200"/>
            <a:ext cx="9220200" cy="5867400"/>
          </a:xfrm>
        </p:spPr>
        <p:txBody>
          <a:bodyPr/>
          <a:lstStyle/>
          <a:p>
            <a:pPr eaLnBrk="1" hangingPunct="1"/>
            <a:r>
              <a:rPr lang="en-US" altLang="en-US" sz="2800" u="sng" dirty="0"/>
              <a:t>God Is Displeased With a Lack of Knowledge</a:t>
            </a:r>
            <a:r>
              <a:rPr lang="en-US" altLang="en-US" sz="2800" dirty="0"/>
              <a:t>.</a:t>
            </a:r>
          </a:p>
          <a:p>
            <a:pPr eaLnBrk="1" hangingPunct="1"/>
            <a:r>
              <a:rPr lang="en-US" altLang="en-US" sz="2800" dirty="0"/>
              <a:t>Romans 10:1-3 Brothers, my heart's desire and prayer to God for them is that they may be saved. 2 For I bear them witness that they have a zeal for God, but not according to knowledge. 3 For, being ignorant of the righteousness of God, and seeking to establish their own, they did not submit to God's righteousness. 4 For Christ is the end of the law for righteousness to everyone who believes.</a:t>
            </a:r>
          </a:p>
          <a:p>
            <a:pPr eaLnBrk="1" hangingPunct="1"/>
            <a:r>
              <a:rPr lang="en-US" altLang="en-US" sz="2800" dirty="0"/>
              <a:t>God is displeased with a lack of knowledge Hosea 6:4-6, Hosea 4:1-7, 2 </a:t>
            </a:r>
            <a:r>
              <a:rPr lang="en-US" altLang="en-US" sz="2800" dirty="0" err="1"/>
              <a:t>Thess</a:t>
            </a:r>
            <a:r>
              <a:rPr lang="en-US" altLang="en-US" sz="2800" dirty="0"/>
              <a:t> 1:5-9</a:t>
            </a:r>
          </a:p>
          <a:p>
            <a:pPr eaLnBrk="1" hangingPunct="1"/>
            <a:r>
              <a:rPr lang="en-US" altLang="en-US" sz="2800" b="1" dirty="0"/>
              <a:t>Without knowledge, all the sincerity and zeal in the world is vain.</a:t>
            </a:r>
            <a:endParaRPr lang="en-US" altLang="en-US" sz="2800" dirty="0"/>
          </a:p>
          <a:p>
            <a:pPr eaLnBrk="1" hangingPunct="1"/>
            <a:endParaRPr lang="en-US" altLang="en-US" sz="2800" dirty="0"/>
          </a:p>
        </p:txBody>
      </p:sp>
    </p:spTree>
  </p:cSld>
  <p:clrMapOvr>
    <a:masterClrMapping/>
  </p:clrMapOvr>
  <p:transition spd="slow">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364318D-BD45-4688-AFA5-91F3F592CEA3}"/>
              </a:ext>
            </a:extLst>
          </p:cNvPr>
          <p:cNvSpPr>
            <a:spLocks noGrp="1" noChangeArrowheads="1"/>
          </p:cNvSpPr>
          <p:nvPr>
            <p:ph type="title"/>
          </p:nvPr>
        </p:nvSpPr>
        <p:spPr>
          <a:xfrm>
            <a:off x="152400" y="0"/>
            <a:ext cx="8329613" cy="1930400"/>
          </a:xfrm>
        </p:spPr>
        <p:txBody>
          <a:bodyPr/>
          <a:lstStyle/>
          <a:p>
            <a:pPr eaLnBrk="1" hangingPunct="1"/>
            <a:r>
              <a:rPr lang="en-US" altLang="en-US" sz="4400"/>
              <a:t>How Do We Develop Knowledge?</a:t>
            </a:r>
          </a:p>
        </p:txBody>
      </p:sp>
      <p:sp>
        <p:nvSpPr>
          <p:cNvPr id="35843" name="Rectangle 3">
            <a:extLst>
              <a:ext uri="{FF2B5EF4-FFF2-40B4-BE49-F238E27FC236}">
                <a16:creationId xmlns:a16="http://schemas.microsoft.com/office/drawing/2014/main" id="{9813F30D-2B85-4136-AFA7-A3D17A598FD2}"/>
              </a:ext>
            </a:extLst>
          </p:cNvPr>
          <p:cNvSpPr>
            <a:spLocks noGrp="1" noChangeArrowheads="1"/>
          </p:cNvSpPr>
          <p:nvPr>
            <p:ph idx="1"/>
          </p:nvPr>
        </p:nvSpPr>
        <p:spPr>
          <a:xfrm>
            <a:off x="152400" y="609600"/>
            <a:ext cx="9753600" cy="6096000"/>
          </a:xfrm>
        </p:spPr>
        <p:txBody>
          <a:bodyPr rtlCol="0">
            <a:noAutofit/>
          </a:bodyPr>
          <a:lstStyle/>
          <a:p>
            <a:pPr eaLnBrk="1" fontAlgn="auto" hangingPunct="1">
              <a:spcAft>
                <a:spcPts val="0"/>
              </a:spcAft>
              <a:buFont typeface="Wingdings 3" charset="2"/>
              <a:buChar char=""/>
              <a:defRPr/>
            </a:pPr>
            <a:r>
              <a:rPr lang="en-US" altLang="en-US" sz="2300" u="sng" dirty="0">
                <a:solidFill>
                  <a:schemeClr val="tx1">
                    <a:lumMod val="75000"/>
                    <a:lumOff val="25000"/>
                  </a:schemeClr>
                </a:solidFill>
              </a:rPr>
              <a:t>The Proper Source</a:t>
            </a:r>
          </a:p>
          <a:p>
            <a:pPr lvl="1" eaLnBrk="1" fontAlgn="auto" hangingPunct="1">
              <a:spcAft>
                <a:spcPts val="0"/>
              </a:spcAft>
              <a:buFont typeface="Wingdings 3" charset="2"/>
              <a:buChar char=""/>
              <a:defRPr/>
            </a:pPr>
            <a:r>
              <a:rPr lang="en-US" altLang="en-US" sz="2300" dirty="0">
                <a:solidFill>
                  <a:schemeClr val="tx1">
                    <a:lumMod val="75000"/>
                    <a:lumOff val="25000"/>
                  </a:schemeClr>
                </a:solidFill>
              </a:rPr>
              <a:t>Jesus – Colossians 2:1-3 </a:t>
            </a:r>
          </a:p>
          <a:p>
            <a:pPr lvl="1" eaLnBrk="1" fontAlgn="auto" hangingPunct="1">
              <a:spcAft>
                <a:spcPts val="0"/>
              </a:spcAft>
              <a:buFont typeface="Wingdings 3" charset="2"/>
              <a:buChar char=""/>
              <a:defRPr/>
            </a:pPr>
            <a:r>
              <a:rPr lang="en-US" altLang="en-US" sz="2300" dirty="0">
                <a:solidFill>
                  <a:schemeClr val="tx1">
                    <a:lumMod val="75000"/>
                    <a:lumOff val="25000"/>
                  </a:schemeClr>
                </a:solidFill>
              </a:rPr>
              <a:t>Scriptures – Old and New Testaments</a:t>
            </a:r>
          </a:p>
          <a:p>
            <a:pPr lvl="1" eaLnBrk="1" fontAlgn="auto" hangingPunct="1">
              <a:spcAft>
                <a:spcPts val="0"/>
              </a:spcAft>
              <a:buFont typeface="Wingdings 3" charset="2"/>
              <a:buChar char=""/>
              <a:defRPr/>
            </a:pPr>
            <a:r>
              <a:rPr lang="en-US" altLang="en-US" sz="2300" dirty="0">
                <a:solidFill>
                  <a:schemeClr val="tx1">
                    <a:lumMod val="75000"/>
                    <a:lumOff val="25000"/>
                  </a:schemeClr>
                </a:solidFill>
              </a:rPr>
              <a:t>2 Timothy 3:14-17 14 But as for you, continue in what you have learned and have firmly believed, knowing from whom you learned it 15 and how from childhood you have been acquainted with the sacred writings, which are able to make you wise for salvation through faith in Christ Jesus. 16 All Scripture is breathed out by God and profitable for teaching, for reproof, for correction, and for training in righteousness, 17 that the man of God may be complete, equipped for every good work</a:t>
            </a:r>
          </a:p>
          <a:p>
            <a:pPr lvl="1" eaLnBrk="1" fontAlgn="auto" hangingPunct="1">
              <a:spcAft>
                <a:spcPts val="0"/>
              </a:spcAft>
              <a:buFont typeface="Wingdings 3" charset="2"/>
              <a:buChar char=""/>
              <a:defRPr/>
            </a:pPr>
            <a:r>
              <a:rPr lang="en-US" altLang="en-US" sz="2300" dirty="0">
                <a:solidFill>
                  <a:schemeClr val="tx1">
                    <a:lumMod val="75000"/>
                    <a:lumOff val="25000"/>
                  </a:schemeClr>
                </a:solidFill>
              </a:rPr>
              <a:t>Romans 15:4 For whatever was written in former days was written for our instruction, that through endurance and through the encouragement of the Scriptures we might have hope.</a:t>
            </a:r>
          </a:p>
          <a:p>
            <a:pPr lvl="1" eaLnBrk="1" fontAlgn="auto" hangingPunct="1">
              <a:spcAft>
                <a:spcPts val="0"/>
              </a:spcAft>
              <a:buFont typeface="Wingdings 3" charset="2"/>
              <a:buChar char=""/>
              <a:defRPr/>
            </a:pPr>
            <a:r>
              <a:rPr lang="en-US" altLang="en-US" sz="2300" b="1" dirty="0">
                <a:solidFill>
                  <a:schemeClr val="tx1">
                    <a:lumMod val="75000"/>
                    <a:lumOff val="25000"/>
                  </a:schemeClr>
                </a:solidFill>
              </a:rPr>
              <a:t>The knowledge which we are to add to our faith and virtue is found only in the pages of God's Word!</a:t>
            </a:r>
            <a:r>
              <a:rPr lang="en-US" altLang="en-US" sz="2300" dirty="0">
                <a:solidFill>
                  <a:schemeClr val="tx1">
                    <a:lumMod val="75000"/>
                    <a:lumOff val="25000"/>
                  </a:schemeClr>
                </a:solidFill>
              </a:rPr>
              <a:t> </a:t>
            </a:r>
          </a:p>
          <a:p>
            <a:pPr lvl="1" eaLnBrk="1" fontAlgn="auto" hangingPunct="1">
              <a:spcAft>
                <a:spcPts val="0"/>
              </a:spcAft>
              <a:buFont typeface="Wingdings 3" charset="2"/>
              <a:buChar char=""/>
              <a:defRPr/>
            </a:pPr>
            <a:endParaRPr lang="en-US" altLang="en-US" sz="2300" dirty="0">
              <a:solidFill>
                <a:schemeClr val="tx1">
                  <a:lumMod val="75000"/>
                  <a:lumOff val="25000"/>
                </a:schemeClr>
              </a:solidFill>
            </a:endParaRPr>
          </a:p>
          <a:p>
            <a:pPr lvl="1" eaLnBrk="1" fontAlgn="auto" hangingPunct="1">
              <a:spcAft>
                <a:spcPts val="0"/>
              </a:spcAft>
              <a:buFont typeface="Wingdings 3" charset="2"/>
              <a:buChar char=""/>
              <a:defRPr/>
            </a:pPr>
            <a:endParaRPr lang="en-US" altLang="en-US" sz="2300" dirty="0">
              <a:solidFill>
                <a:schemeClr val="tx1">
                  <a:lumMod val="75000"/>
                  <a:lumOff val="25000"/>
                </a:schemeClr>
              </a:solidFill>
            </a:endParaRPr>
          </a:p>
        </p:txBody>
      </p:sp>
    </p:spTree>
  </p:cSld>
  <p:clrMapOvr>
    <a:masterClrMapping/>
  </p:clrMapOvr>
  <p:transition spd="slow">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430AD9F-2C6B-40BC-B1F0-2ACBDC588C7A}"/>
              </a:ext>
            </a:extLst>
          </p:cNvPr>
          <p:cNvSpPr>
            <a:spLocks noGrp="1" noChangeArrowheads="1"/>
          </p:cNvSpPr>
          <p:nvPr>
            <p:ph type="title"/>
          </p:nvPr>
        </p:nvSpPr>
        <p:spPr>
          <a:xfrm>
            <a:off x="0" y="0"/>
            <a:ext cx="9677400" cy="1930400"/>
          </a:xfrm>
        </p:spPr>
        <p:txBody>
          <a:bodyPr/>
          <a:lstStyle/>
          <a:p>
            <a:pPr eaLnBrk="1" hangingPunct="1"/>
            <a:r>
              <a:rPr lang="en-US" altLang="en-US" sz="4800"/>
              <a:t>How Do We Develop Knowledge?</a:t>
            </a:r>
          </a:p>
        </p:txBody>
      </p:sp>
      <p:sp>
        <p:nvSpPr>
          <p:cNvPr id="37891" name="Rectangle 3">
            <a:extLst>
              <a:ext uri="{FF2B5EF4-FFF2-40B4-BE49-F238E27FC236}">
                <a16:creationId xmlns:a16="http://schemas.microsoft.com/office/drawing/2014/main" id="{F6435984-F861-47C5-95B2-EC64BA38203C}"/>
              </a:ext>
            </a:extLst>
          </p:cNvPr>
          <p:cNvSpPr>
            <a:spLocks noGrp="1" noChangeArrowheads="1"/>
          </p:cNvSpPr>
          <p:nvPr>
            <p:ph idx="1"/>
          </p:nvPr>
        </p:nvSpPr>
        <p:spPr>
          <a:xfrm>
            <a:off x="533400" y="914400"/>
            <a:ext cx="9144000" cy="5943600"/>
          </a:xfrm>
        </p:spPr>
        <p:txBody>
          <a:bodyPr/>
          <a:lstStyle/>
          <a:p>
            <a:pPr eaLnBrk="1" hangingPunct="1"/>
            <a:r>
              <a:rPr lang="en-US" altLang="en-US" sz="3200" u="sng"/>
              <a:t>The Search for Knowledge Requires</a:t>
            </a:r>
            <a:r>
              <a:rPr lang="en-US" altLang="en-US" sz="3200"/>
              <a:t>….</a:t>
            </a:r>
          </a:p>
          <a:p>
            <a:pPr eaLnBrk="1" hangingPunct="1"/>
            <a:r>
              <a:rPr lang="en-US" altLang="en-US" sz="3200"/>
              <a:t>Proverbs 2:4-7 4 if you seek it like silver and search for it as for hidden treasures, 5 then you will understand the fear of the Lord and find the knowledge of God. 6 For the Lord gives wisdom; from his mouth come knowledge and understanding;7  he stores up sound wisdom for the upright; he is a shield to those who walk in integrity</a:t>
            </a:r>
          </a:p>
          <a:p>
            <a:pPr eaLnBrk="1" hangingPunct="1"/>
            <a:r>
              <a:rPr lang="en-US" altLang="en-US" sz="3200"/>
              <a:t>See also 1 Peter 2;2, Prov 8:10-11, Prov 12:1</a:t>
            </a:r>
          </a:p>
        </p:txBody>
      </p:sp>
    </p:spTree>
  </p:cSld>
  <p:clrMapOvr>
    <a:masterClrMapping/>
  </p:clrMapOvr>
  <p:transition spd="slow">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E06FBCB-72D3-4A9E-A2E4-2FC7B75C0EB5}"/>
              </a:ext>
            </a:extLst>
          </p:cNvPr>
          <p:cNvSpPr>
            <a:spLocks noGrp="1" noChangeArrowheads="1"/>
          </p:cNvSpPr>
          <p:nvPr>
            <p:ph type="title"/>
          </p:nvPr>
        </p:nvSpPr>
        <p:spPr>
          <a:xfrm>
            <a:off x="0" y="0"/>
            <a:ext cx="9296400" cy="1320800"/>
          </a:xfrm>
        </p:spPr>
        <p:txBody>
          <a:bodyPr/>
          <a:lstStyle/>
          <a:p>
            <a:pPr eaLnBrk="1" hangingPunct="1"/>
            <a:r>
              <a:rPr lang="en-US" altLang="en-US" sz="4800" dirty="0"/>
              <a:t>How Do We Develop Knowledge?</a:t>
            </a:r>
          </a:p>
        </p:txBody>
      </p:sp>
      <p:sp>
        <p:nvSpPr>
          <p:cNvPr id="39939" name="Rectangle 3">
            <a:extLst>
              <a:ext uri="{FF2B5EF4-FFF2-40B4-BE49-F238E27FC236}">
                <a16:creationId xmlns:a16="http://schemas.microsoft.com/office/drawing/2014/main" id="{F4092D0F-C326-4E87-846B-5D5475079336}"/>
              </a:ext>
            </a:extLst>
          </p:cNvPr>
          <p:cNvSpPr>
            <a:spLocks noGrp="1" noChangeArrowheads="1"/>
          </p:cNvSpPr>
          <p:nvPr>
            <p:ph idx="1"/>
          </p:nvPr>
        </p:nvSpPr>
        <p:spPr>
          <a:xfrm>
            <a:off x="533400" y="1143000"/>
            <a:ext cx="8763000" cy="5562600"/>
          </a:xfrm>
        </p:spPr>
        <p:txBody>
          <a:bodyPr rtlCol="0">
            <a:noAutofit/>
          </a:bodyPr>
          <a:lstStyle/>
          <a:p>
            <a:pPr eaLnBrk="1" fontAlgn="auto" hangingPunct="1">
              <a:spcAft>
                <a:spcPts val="0"/>
              </a:spcAft>
              <a:buFont typeface="Wingdings 3" charset="2"/>
              <a:buChar char=""/>
              <a:defRPr/>
            </a:pPr>
            <a:r>
              <a:rPr lang="en-US" altLang="en-US" sz="3200" b="1" dirty="0">
                <a:solidFill>
                  <a:schemeClr val="tx1">
                    <a:lumMod val="75000"/>
                    <a:lumOff val="25000"/>
                  </a:schemeClr>
                </a:solidFill>
              </a:rPr>
              <a:t>Do we demonstrate that acquiring knowledge of God's Word is a priority?</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If one is diligent in their study of God's Word, their progress will be evident. Sadly, the reverse is also true.            </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1 Timothy 4:15-16 Practice these things, immerse yourself in them, so that all may see your progress. 16 Keep a close watch on yourself and on the teaching. Persist in this, for by so doing you will save both yourself and your hearers.</a:t>
            </a:r>
          </a:p>
        </p:txBody>
      </p:sp>
      <p:pic>
        <p:nvPicPr>
          <p:cNvPr id="8194" name="Picture 2" descr="Image result for studying bible">
            <a:extLst>
              <a:ext uri="{FF2B5EF4-FFF2-40B4-BE49-F238E27FC236}">
                <a16:creationId xmlns:a16="http://schemas.microsoft.com/office/drawing/2014/main" id="{87DE7B0D-D516-4C35-BB31-CA59AE571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09600"/>
            <a:ext cx="3985263" cy="22374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EDE5D51-2772-4A11-A547-EB63F788C4D2}"/>
              </a:ext>
            </a:extLst>
          </p:cNvPr>
          <p:cNvSpPr>
            <a:spLocks noGrp="1" noChangeArrowheads="1"/>
          </p:cNvSpPr>
          <p:nvPr>
            <p:ph type="title"/>
          </p:nvPr>
        </p:nvSpPr>
        <p:spPr>
          <a:xfrm>
            <a:off x="0" y="0"/>
            <a:ext cx="8177213" cy="1320800"/>
          </a:xfrm>
        </p:spPr>
        <p:txBody>
          <a:bodyPr/>
          <a:lstStyle/>
          <a:p>
            <a:pPr eaLnBrk="1" hangingPunct="1"/>
            <a:r>
              <a:rPr lang="en-US" altLang="en-US" sz="4800"/>
              <a:t>The Danger of Knowledge</a:t>
            </a:r>
          </a:p>
        </p:txBody>
      </p:sp>
      <p:sp>
        <p:nvSpPr>
          <p:cNvPr id="41987" name="Rectangle 3">
            <a:extLst>
              <a:ext uri="{FF2B5EF4-FFF2-40B4-BE49-F238E27FC236}">
                <a16:creationId xmlns:a16="http://schemas.microsoft.com/office/drawing/2014/main" id="{3186E86C-8521-48FE-A3BF-B7A66B330EA8}"/>
              </a:ext>
            </a:extLst>
          </p:cNvPr>
          <p:cNvSpPr>
            <a:spLocks noGrp="1" noChangeArrowheads="1"/>
          </p:cNvSpPr>
          <p:nvPr>
            <p:ph idx="1"/>
          </p:nvPr>
        </p:nvSpPr>
        <p:spPr>
          <a:xfrm>
            <a:off x="228600" y="914400"/>
            <a:ext cx="9753600" cy="5943600"/>
          </a:xfrm>
        </p:spPr>
        <p:txBody>
          <a:bodyPr rtlCol="0">
            <a:noAutofit/>
          </a:bodyPr>
          <a:lstStyle/>
          <a:p>
            <a:pPr eaLnBrk="1" fontAlgn="auto" hangingPunct="1">
              <a:spcAft>
                <a:spcPts val="0"/>
              </a:spcAft>
              <a:buFont typeface="Wingdings 3" charset="2"/>
              <a:buChar char=""/>
              <a:defRPr/>
            </a:pPr>
            <a:r>
              <a:rPr lang="en-US" altLang="en-US" sz="3200" b="1" u="sng" dirty="0">
                <a:solidFill>
                  <a:schemeClr val="tx1">
                    <a:lumMod val="75000"/>
                    <a:lumOff val="25000"/>
                  </a:schemeClr>
                </a:solidFill>
              </a:rPr>
              <a:t>Knowledge Can Make One Arrogant.</a:t>
            </a:r>
          </a:p>
          <a:p>
            <a:pPr lvl="1" eaLnBrk="1" fontAlgn="auto" hangingPunct="1">
              <a:spcAft>
                <a:spcPts val="0"/>
              </a:spcAft>
              <a:buFont typeface="Wingdings 3" charset="2"/>
              <a:buChar char=""/>
              <a:defRPr/>
            </a:pPr>
            <a:r>
              <a:rPr lang="en-US" altLang="en-US" sz="3200" dirty="0">
                <a:solidFill>
                  <a:schemeClr val="tx1">
                    <a:lumMod val="75000"/>
                    <a:lumOff val="25000"/>
                  </a:schemeClr>
                </a:solidFill>
              </a:rPr>
              <a:t>1 Corinthians 8:1-13, 1 Cor 13:4, James 3:13-18</a:t>
            </a:r>
          </a:p>
          <a:p>
            <a:pPr lvl="1" eaLnBrk="1" fontAlgn="auto" hangingPunct="1">
              <a:spcAft>
                <a:spcPts val="0"/>
              </a:spcAft>
              <a:buFont typeface="Wingdings 3" charset="2"/>
              <a:buChar char=""/>
              <a:defRPr/>
            </a:pPr>
            <a:r>
              <a:rPr lang="en-US" altLang="en-US" sz="3200" b="1" dirty="0">
                <a:solidFill>
                  <a:schemeClr val="tx1">
                    <a:lumMod val="75000"/>
                    <a:lumOff val="25000"/>
                  </a:schemeClr>
                </a:solidFill>
              </a:rPr>
              <a:t>It can "puff up" rather than "build up" (edify) </a:t>
            </a:r>
          </a:p>
          <a:p>
            <a:pPr lvl="1" eaLnBrk="1" fontAlgn="auto" hangingPunct="1">
              <a:spcAft>
                <a:spcPts val="0"/>
              </a:spcAft>
              <a:buFont typeface="Wingdings 3" charset="2"/>
              <a:buChar char=""/>
              <a:defRPr/>
            </a:pPr>
            <a:r>
              <a:rPr lang="en-US" altLang="en-US" sz="3200" b="1" dirty="0">
                <a:solidFill>
                  <a:schemeClr val="tx1">
                    <a:lumMod val="75000"/>
                    <a:lumOff val="25000"/>
                  </a:schemeClr>
                </a:solidFill>
              </a:rPr>
              <a:t>"A little learning is a dangerous thing." </a:t>
            </a:r>
          </a:p>
          <a:p>
            <a:pPr lvl="1" eaLnBrk="1" fontAlgn="auto" hangingPunct="1">
              <a:spcAft>
                <a:spcPts val="0"/>
              </a:spcAft>
              <a:buFont typeface="Wingdings 3" charset="2"/>
              <a:buChar char=""/>
              <a:defRPr/>
            </a:pPr>
            <a:r>
              <a:rPr lang="en-US" altLang="en-US" sz="3200" b="1" dirty="0">
                <a:solidFill>
                  <a:schemeClr val="tx1">
                    <a:lumMod val="75000"/>
                    <a:lumOff val="25000"/>
                  </a:schemeClr>
                </a:solidFill>
              </a:rPr>
              <a:t>Love often restrains knowledge. Romans 14:13-21</a:t>
            </a:r>
          </a:p>
          <a:p>
            <a:pPr lvl="1" eaLnBrk="1" fontAlgn="auto" hangingPunct="1">
              <a:spcAft>
                <a:spcPts val="0"/>
              </a:spcAft>
              <a:buFont typeface="Wingdings 3" charset="2"/>
              <a:buChar char=""/>
              <a:defRPr/>
            </a:pPr>
            <a:r>
              <a:rPr lang="en-US" altLang="en-US" sz="3200" dirty="0">
                <a:solidFill>
                  <a:schemeClr val="tx1">
                    <a:lumMod val="75000"/>
                    <a:lumOff val="25000"/>
                  </a:schemeClr>
                </a:solidFill>
              </a:rPr>
              <a:t>There is no virtue in knowledge if it leads to arrogance.</a:t>
            </a:r>
          </a:p>
          <a:p>
            <a:pPr lvl="1" eaLnBrk="1" fontAlgn="auto" hangingPunct="1">
              <a:spcAft>
                <a:spcPts val="0"/>
              </a:spcAft>
              <a:buFont typeface="Wingdings 3" charset="2"/>
              <a:buChar char=""/>
              <a:defRPr/>
            </a:pPr>
            <a:r>
              <a:rPr lang="en-US" altLang="en-US" sz="3200" dirty="0">
                <a:solidFill>
                  <a:schemeClr val="tx1">
                    <a:lumMod val="75000"/>
                    <a:lumOff val="25000"/>
                  </a:schemeClr>
                </a:solidFill>
              </a:rPr>
              <a:t>See also Rom 1:28-32 Acts 17:30-31, and John 12:48</a:t>
            </a:r>
          </a:p>
          <a:p>
            <a:pPr lvl="1" eaLnBrk="1" fontAlgn="auto" hangingPunct="1">
              <a:spcAft>
                <a:spcPts val="0"/>
              </a:spcAft>
              <a:buFont typeface="Wingdings 3" charset="2"/>
              <a:buChar char=""/>
              <a:defRPr/>
            </a:pPr>
            <a:endParaRPr lang="en-US" altLang="en-US" sz="3200" dirty="0">
              <a:solidFill>
                <a:schemeClr val="tx1">
                  <a:lumMod val="75000"/>
                  <a:lumOff val="25000"/>
                </a:schemeClr>
              </a:solidFill>
            </a:endParaRPr>
          </a:p>
          <a:p>
            <a:pPr lvl="1" eaLnBrk="1" fontAlgn="auto" hangingPunct="1">
              <a:spcAft>
                <a:spcPts val="0"/>
              </a:spcAft>
              <a:buFont typeface="Wingdings 3" charset="2"/>
              <a:buChar char=""/>
              <a:defRPr/>
            </a:pPr>
            <a:endParaRPr lang="en-US" altLang="en-US" sz="3200" dirty="0">
              <a:solidFill>
                <a:schemeClr val="tx1">
                  <a:lumMod val="75000"/>
                  <a:lumOff val="25000"/>
                </a:schemeClr>
              </a:solidFill>
            </a:endParaRPr>
          </a:p>
        </p:txBody>
      </p:sp>
      <p:pic>
        <p:nvPicPr>
          <p:cNvPr id="9218" name="Picture 2" descr="Image result for arrogance">
            <a:extLst>
              <a:ext uri="{FF2B5EF4-FFF2-40B4-BE49-F238E27FC236}">
                <a16:creationId xmlns:a16="http://schemas.microsoft.com/office/drawing/2014/main" id="{7D0655D4-8375-4995-8ABA-72A528D325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9607454" y="2360667"/>
            <a:ext cx="2574036" cy="35750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B0303B4-2CD1-4653-B302-96F810D28D9D}"/>
              </a:ext>
            </a:extLst>
          </p:cNvPr>
          <p:cNvSpPr>
            <a:spLocks noGrp="1" noChangeArrowheads="1"/>
          </p:cNvSpPr>
          <p:nvPr>
            <p:ph type="ctrTitle"/>
          </p:nvPr>
        </p:nvSpPr>
        <p:spPr>
          <a:xfrm>
            <a:off x="1676400" y="609600"/>
            <a:ext cx="8445500" cy="1143000"/>
          </a:xfrm>
        </p:spPr>
        <p:txBody>
          <a:bodyPr/>
          <a:lstStyle/>
          <a:p>
            <a:pPr algn="ctr" eaLnBrk="1" hangingPunct="1"/>
            <a:r>
              <a:rPr lang="en-US" altLang="en-US" sz="6000"/>
              <a:t>Memory Passage: </a:t>
            </a:r>
            <a:br>
              <a:rPr lang="en-US" altLang="en-US" sz="6000"/>
            </a:br>
            <a:r>
              <a:rPr lang="en-US" altLang="en-US" sz="6000"/>
              <a:t>2 Peter 1:3-4</a:t>
            </a:r>
          </a:p>
        </p:txBody>
      </p:sp>
      <p:sp>
        <p:nvSpPr>
          <p:cNvPr id="6147" name="Rectangle 3">
            <a:extLst>
              <a:ext uri="{FF2B5EF4-FFF2-40B4-BE49-F238E27FC236}">
                <a16:creationId xmlns:a16="http://schemas.microsoft.com/office/drawing/2014/main" id="{1BD5F986-BC0F-45FB-9C4C-B730F1968FD0}"/>
              </a:ext>
            </a:extLst>
          </p:cNvPr>
          <p:cNvSpPr>
            <a:spLocks noGrp="1" noChangeArrowheads="1"/>
          </p:cNvSpPr>
          <p:nvPr>
            <p:ph type="subTitle" idx="1"/>
          </p:nvPr>
        </p:nvSpPr>
        <p:spPr>
          <a:xfrm>
            <a:off x="228600" y="1485900"/>
            <a:ext cx="10287000" cy="3886200"/>
          </a:xfrm>
        </p:spPr>
        <p:txBody>
          <a:bodyPr rtlCol="0">
            <a:noAutofit/>
          </a:bodyPr>
          <a:lstStyle/>
          <a:p>
            <a:pPr marL="457200" indent="-457200" algn="l" eaLnBrk="1" fontAlgn="auto" hangingPunct="1">
              <a:spcAft>
                <a:spcPts val="0"/>
              </a:spcAft>
              <a:buFont typeface="Arial" panose="020B0604020202020204" pitchFamily="34" charset="0"/>
              <a:buChar char="•"/>
              <a:defRPr/>
            </a:pPr>
            <a:r>
              <a:rPr lang="en-US" altLang="en-US" sz="3000" b="1" dirty="0"/>
              <a:t>According as his divine power hath given unto us all things that </a:t>
            </a:r>
            <a:r>
              <a:rPr lang="en-US" altLang="en-US" sz="3000" b="1" i="1" dirty="0"/>
              <a:t>pertain</a:t>
            </a:r>
            <a:r>
              <a:rPr lang="en-US" altLang="en-US" sz="3000" b="1" dirty="0"/>
              <a:t> unto life and godliness, </a:t>
            </a:r>
          </a:p>
          <a:p>
            <a:pPr marL="457200" indent="-457200" algn="l" eaLnBrk="1" fontAlgn="auto" hangingPunct="1">
              <a:spcAft>
                <a:spcPts val="0"/>
              </a:spcAft>
              <a:buFont typeface="Arial" panose="020B0604020202020204" pitchFamily="34" charset="0"/>
              <a:buChar char="•"/>
              <a:defRPr/>
            </a:pPr>
            <a:r>
              <a:rPr lang="en-US" altLang="en-US" sz="3000" b="1" dirty="0"/>
              <a:t>through the knowledge of him that hath called us to glory and virtue: </a:t>
            </a:r>
          </a:p>
          <a:p>
            <a:pPr marL="457200" indent="-457200" algn="l" eaLnBrk="1" fontAlgn="auto" hangingPunct="1">
              <a:spcAft>
                <a:spcPts val="0"/>
              </a:spcAft>
              <a:buFont typeface="Arial" panose="020B0604020202020204" pitchFamily="34" charset="0"/>
              <a:buChar char="•"/>
              <a:defRPr/>
            </a:pPr>
            <a:r>
              <a:rPr lang="en-US" altLang="en-US" sz="3000" b="1" dirty="0"/>
              <a:t>Whereby are given unto us exceeding great and precious promises: </a:t>
            </a:r>
          </a:p>
          <a:p>
            <a:pPr marL="457200" indent="-457200" algn="l" eaLnBrk="1" fontAlgn="auto" hangingPunct="1">
              <a:spcAft>
                <a:spcPts val="0"/>
              </a:spcAft>
              <a:buFont typeface="Arial" panose="020B0604020202020204" pitchFamily="34" charset="0"/>
              <a:buChar char="•"/>
              <a:defRPr/>
            </a:pPr>
            <a:r>
              <a:rPr lang="en-US" altLang="en-US" sz="3000" b="1" dirty="0"/>
              <a:t>that by these ye might be partakers of the divine nature, </a:t>
            </a:r>
          </a:p>
          <a:p>
            <a:pPr marL="457200" indent="-457200" algn="l" eaLnBrk="1" fontAlgn="auto" hangingPunct="1">
              <a:spcAft>
                <a:spcPts val="0"/>
              </a:spcAft>
              <a:buFont typeface="Arial" panose="020B0604020202020204" pitchFamily="34" charset="0"/>
              <a:buChar char="•"/>
              <a:defRPr/>
            </a:pPr>
            <a:r>
              <a:rPr lang="en-US" altLang="en-US" sz="3000" b="1" dirty="0"/>
              <a:t>having escaped the corruption that is in the world through lust.</a:t>
            </a:r>
          </a:p>
        </p:txBody>
      </p:sp>
    </p:spTree>
  </p:cSld>
  <p:clrMapOvr>
    <a:masterClrMapping/>
  </p:clrMapOvr>
  <p:transition spd="slow">
    <p:random/>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DECBDBC-4577-4621-9BD7-22F886354EEF}"/>
              </a:ext>
            </a:extLst>
          </p:cNvPr>
          <p:cNvSpPr>
            <a:spLocks noGrp="1" noChangeArrowheads="1"/>
          </p:cNvSpPr>
          <p:nvPr>
            <p:ph type="title"/>
          </p:nvPr>
        </p:nvSpPr>
        <p:spPr>
          <a:xfrm>
            <a:off x="-12700" y="76200"/>
            <a:ext cx="8674100" cy="1143000"/>
          </a:xfrm>
        </p:spPr>
        <p:txBody>
          <a:bodyPr rtlCol="0">
            <a:normAutofit fontScale="90000"/>
          </a:bodyPr>
          <a:lstStyle/>
          <a:p>
            <a:pPr eaLnBrk="1" fontAlgn="auto" hangingPunct="1">
              <a:spcAft>
                <a:spcPts val="0"/>
              </a:spcAft>
              <a:defRPr/>
            </a:pPr>
            <a:r>
              <a:rPr lang="en-US" altLang="en-US" dirty="0"/>
              <a:t>Application: Demonstrating Virtue</a:t>
            </a:r>
            <a:br>
              <a:rPr lang="en-US" altLang="en-US" dirty="0"/>
            </a:br>
            <a:r>
              <a:rPr lang="en-US" altLang="en-US" dirty="0"/>
              <a:t>Combating Spiritual Blindness</a:t>
            </a:r>
          </a:p>
        </p:txBody>
      </p:sp>
      <p:sp>
        <p:nvSpPr>
          <p:cNvPr id="17411" name="Rectangle 3">
            <a:extLst>
              <a:ext uri="{FF2B5EF4-FFF2-40B4-BE49-F238E27FC236}">
                <a16:creationId xmlns:a16="http://schemas.microsoft.com/office/drawing/2014/main" id="{E9763149-243E-4631-AD47-C4B8A77F9040}"/>
              </a:ext>
            </a:extLst>
          </p:cNvPr>
          <p:cNvSpPr>
            <a:spLocks noGrp="1" noChangeArrowheads="1"/>
          </p:cNvSpPr>
          <p:nvPr>
            <p:ph idx="1"/>
          </p:nvPr>
        </p:nvSpPr>
        <p:spPr>
          <a:xfrm>
            <a:off x="457200" y="990600"/>
            <a:ext cx="9220200" cy="5715000"/>
          </a:xfrm>
        </p:spPr>
        <p:txBody>
          <a:bodyPr rtlCol="0">
            <a:noAutofit/>
          </a:bodyPr>
          <a:lstStyle/>
          <a:p>
            <a:pPr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In Our Personal Lives</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Does our daily walk with God suggest we are striving for excellence? </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Are we seeking to excel in our relationship with God? </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By reading and meditating on His Word daily? In Prayer?</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In the dilemma of virtue, do we snuggle or struggle </a:t>
            </a:r>
          </a:p>
          <a:p>
            <a:pPr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In service to others</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Are demonstrating excellence in sharing the gospel?</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Do we reach out in virtue to serve others?  (good Samaritan)</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Do we strive to do right morally excellent? What hinders? Helps?</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Are we seeking to excel in our service to God? </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Determining and developing our talents? </a:t>
            </a:r>
          </a:p>
          <a:p>
            <a:pPr lvl="1" eaLnBrk="1" fontAlgn="auto" hangingPunct="1">
              <a:spcBef>
                <a:spcPts val="500"/>
              </a:spcBef>
              <a:spcAft>
                <a:spcPts val="0"/>
              </a:spcAft>
              <a:buFont typeface="Wingdings 3" charset="2"/>
              <a:buChar char=""/>
              <a:defRPr/>
            </a:pPr>
            <a:r>
              <a:rPr lang="en-US" altLang="en-US" sz="2400" dirty="0">
                <a:solidFill>
                  <a:schemeClr val="tx1">
                    <a:lumMod val="75000"/>
                    <a:lumOff val="25000"/>
                  </a:schemeClr>
                </a:solidFill>
              </a:rPr>
              <a:t>Using our abilities in service to God and others? </a:t>
            </a:r>
          </a:p>
          <a:p>
            <a:pPr eaLnBrk="1" fontAlgn="auto" hangingPunct="1">
              <a:spcBef>
                <a:spcPts val="500"/>
              </a:spcBef>
              <a:spcAft>
                <a:spcPts val="0"/>
              </a:spcAft>
              <a:buFont typeface="Wingdings 3" charset="2"/>
              <a:buChar char=""/>
              <a:defRPr/>
            </a:pPr>
            <a:endParaRPr lang="en-US" altLang="en-US" sz="2400" dirty="0">
              <a:solidFill>
                <a:schemeClr val="tx1">
                  <a:lumMod val="75000"/>
                  <a:lumOff val="25000"/>
                </a:schemeClr>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4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41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41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741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74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2EF4620-8FAF-438C-8BA3-7332A1AE8DD8}"/>
              </a:ext>
            </a:extLst>
          </p:cNvPr>
          <p:cNvSpPr>
            <a:spLocks noGrp="1" noChangeArrowheads="1"/>
          </p:cNvSpPr>
          <p:nvPr>
            <p:ph type="title"/>
          </p:nvPr>
        </p:nvSpPr>
        <p:spPr>
          <a:xfrm>
            <a:off x="152400" y="0"/>
            <a:ext cx="8305800" cy="1778000"/>
          </a:xfrm>
        </p:spPr>
        <p:txBody>
          <a:bodyPr/>
          <a:lstStyle/>
          <a:p>
            <a:pPr eaLnBrk="1" hangingPunct="1"/>
            <a:r>
              <a:rPr lang="en-US" altLang="en-US" sz="4000"/>
              <a:t>Demonstrating Virtue: Combating Spiritual Blindness</a:t>
            </a:r>
          </a:p>
        </p:txBody>
      </p:sp>
      <p:sp>
        <p:nvSpPr>
          <p:cNvPr id="19459" name="Rectangle 3">
            <a:extLst>
              <a:ext uri="{FF2B5EF4-FFF2-40B4-BE49-F238E27FC236}">
                <a16:creationId xmlns:a16="http://schemas.microsoft.com/office/drawing/2014/main" id="{88D6ED21-011C-4805-8E61-2DAB76CED54E}"/>
              </a:ext>
            </a:extLst>
          </p:cNvPr>
          <p:cNvSpPr>
            <a:spLocks noGrp="1" noChangeArrowheads="1"/>
          </p:cNvSpPr>
          <p:nvPr>
            <p:ph idx="1"/>
          </p:nvPr>
        </p:nvSpPr>
        <p:spPr>
          <a:xfrm>
            <a:off x="152400" y="1371600"/>
            <a:ext cx="9313863" cy="5105400"/>
          </a:xfrm>
        </p:spPr>
        <p:txBody>
          <a:bodyPr/>
          <a:lstStyle/>
          <a:p>
            <a:pPr eaLnBrk="1" hangingPunct="1"/>
            <a:r>
              <a:rPr lang="en-US" altLang="en-US" sz="2800"/>
              <a:t>In Our Bible Studies and Assemblies</a:t>
            </a:r>
          </a:p>
          <a:p>
            <a:pPr lvl="1" eaLnBrk="1" hangingPunct="1"/>
            <a:r>
              <a:rPr lang="en-US" altLang="en-US" sz="2800"/>
              <a:t>Does our involvement at this congregation suggest we are striving for excellence? </a:t>
            </a:r>
          </a:p>
          <a:p>
            <a:pPr lvl="1" eaLnBrk="1" hangingPunct="1"/>
            <a:r>
              <a:rPr lang="en-US" altLang="en-US" sz="2800"/>
              <a:t>Do we utilize opportunities to increase our faith? </a:t>
            </a:r>
          </a:p>
          <a:p>
            <a:pPr lvl="1" eaLnBrk="1" hangingPunct="1"/>
            <a:r>
              <a:rPr lang="en-US" altLang="en-US" sz="2800"/>
              <a:t>Do we encourage others?  Do we help others?  </a:t>
            </a:r>
          </a:p>
          <a:p>
            <a:pPr lvl="1" eaLnBrk="1" hangingPunct="1"/>
            <a:r>
              <a:rPr lang="en-US" altLang="en-US" sz="2800"/>
              <a:t>Do we practice confession as taught in God’s word?</a:t>
            </a:r>
          </a:p>
          <a:p>
            <a:pPr lvl="1" eaLnBrk="1" hangingPunct="1"/>
            <a:r>
              <a:rPr lang="en-US" altLang="en-US" sz="2800"/>
              <a:t>By attending the assemblies of the church? </a:t>
            </a:r>
          </a:p>
          <a:p>
            <a:pPr lvl="1" eaLnBrk="1" hangingPunct="1"/>
            <a:r>
              <a:rPr lang="en-US" altLang="en-US" sz="2800"/>
              <a:t>By participating in the services, exhorting others before and after?</a:t>
            </a:r>
          </a:p>
          <a:p>
            <a:pPr lvl="1" eaLnBrk="1" hangingPunct="1"/>
            <a:r>
              <a:rPr lang="en-US" altLang="en-US" sz="2800"/>
              <a:t>Do we exercise opportunities to encourage others? </a:t>
            </a:r>
          </a:p>
          <a:p>
            <a:pPr lvl="1" eaLnBrk="1" hangingPunct="1"/>
            <a:endParaRPr lang="en-US" altLang="en-US" sz="280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94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4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4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5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3"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6735017B-2370-4029-B91C-C58D3862BB38}"/>
              </a:ext>
            </a:extLst>
          </p:cNvPr>
          <p:cNvSpPr>
            <a:spLocks noGrp="1" noChangeArrowheads="1"/>
          </p:cNvSpPr>
          <p:nvPr>
            <p:ph type="title"/>
          </p:nvPr>
        </p:nvSpPr>
        <p:spPr>
          <a:xfrm>
            <a:off x="34925" y="0"/>
            <a:ext cx="9794875" cy="1143000"/>
          </a:xfrm>
        </p:spPr>
        <p:txBody>
          <a:bodyPr>
            <a:normAutofit fontScale="90000"/>
          </a:bodyPr>
          <a:lstStyle/>
          <a:p>
            <a:pPr eaLnBrk="1" hangingPunct="1"/>
            <a:r>
              <a:rPr lang="en-US" altLang="en-US" sz="4000"/>
              <a:t>Knowledge: Combating Spiritual Blindness </a:t>
            </a:r>
            <a:br>
              <a:rPr lang="en-US" altLang="en-US" sz="4000"/>
            </a:br>
            <a:endParaRPr lang="en-US" altLang="en-US" sz="4000"/>
          </a:p>
        </p:txBody>
      </p:sp>
      <p:sp>
        <p:nvSpPr>
          <p:cNvPr id="49155" name="Content Placeholder 2">
            <a:extLst>
              <a:ext uri="{FF2B5EF4-FFF2-40B4-BE49-F238E27FC236}">
                <a16:creationId xmlns:a16="http://schemas.microsoft.com/office/drawing/2014/main" id="{169C1512-C99A-4414-AD20-D17E60848F71}"/>
              </a:ext>
            </a:extLst>
          </p:cNvPr>
          <p:cNvSpPr>
            <a:spLocks noGrp="1" noChangeArrowheads="1"/>
          </p:cNvSpPr>
          <p:nvPr>
            <p:ph idx="1"/>
          </p:nvPr>
        </p:nvSpPr>
        <p:spPr>
          <a:xfrm>
            <a:off x="228600" y="914400"/>
            <a:ext cx="10287000" cy="5791200"/>
          </a:xfrm>
        </p:spPr>
        <p:txBody>
          <a:bodyPr rtlCol="0">
            <a:noAutofit/>
          </a:bodyPr>
          <a:lstStyle/>
          <a:p>
            <a:pPr eaLnBrk="1" fontAlgn="auto" hangingPunct="1">
              <a:spcAft>
                <a:spcPts val="0"/>
              </a:spcAft>
              <a:buFont typeface="Wingdings 3" charset="2"/>
              <a:buChar char=""/>
              <a:defRPr/>
            </a:pPr>
            <a:r>
              <a:rPr lang="en-US" altLang="en-US" sz="3000" dirty="0">
                <a:solidFill>
                  <a:schemeClr val="tx1">
                    <a:lumMod val="75000"/>
                    <a:lumOff val="25000"/>
                  </a:schemeClr>
                </a:solidFill>
              </a:rPr>
              <a:t>How well educated am I/we in the Scriptures? Are we growing in knowledge?</a:t>
            </a:r>
          </a:p>
          <a:p>
            <a:pPr eaLnBrk="1" fontAlgn="auto" hangingPunct="1">
              <a:spcAft>
                <a:spcPts val="0"/>
              </a:spcAft>
              <a:buFont typeface="Wingdings 3" charset="2"/>
              <a:buChar char=""/>
              <a:defRPr/>
            </a:pPr>
            <a:r>
              <a:rPr lang="en-US" altLang="en-US" sz="3000" dirty="0">
                <a:solidFill>
                  <a:schemeClr val="tx1">
                    <a:lumMod val="75000"/>
                    <a:lumOff val="25000"/>
                  </a:schemeClr>
                </a:solidFill>
              </a:rPr>
              <a:t>What causes us to not grow in knowledge of God’s word?</a:t>
            </a:r>
          </a:p>
          <a:p>
            <a:pPr lvl="1" eaLnBrk="1" fontAlgn="auto" hangingPunct="1">
              <a:spcAft>
                <a:spcPts val="0"/>
              </a:spcAft>
              <a:buFont typeface="Wingdings 3" charset="2"/>
              <a:buChar char=""/>
              <a:defRPr/>
            </a:pPr>
            <a:r>
              <a:rPr lang="en-US" altLang="en-US" sz="3000" dirty="0">
                <a:solidFill>
                  <a:schemeClr val="tx1">
                    <a:lumMod val="75000"/>
                    <a:lumOff val="25000"/>
                  </a:schemeClr>
                </a:solidFill>
              </a:rPr>
              <a:t>Failure to provide as much </a:t>
            </a:r>
            <a:r>
              <a:rPr lang="en-US" altLang="en-US" sz="3000" u="sng" dirty="0">
                <a:solidFill>
                  <a:schemeClr val="tx1">
                    <a:lumMod val="75000"/>
                    <a:lumOff val="25000"/>
                  </a:schemeClr>
                </a:solidFill>
              </a:rPr>
              <a:t>diligence</a:t>
            </a:r>
            <a:r>
              <a:rPr lang="en-US" altLang="en-US" sz="3000" dirty="0">
                <a:solidFill>
                  <a:schemeClr val="tx1">
                    <a:lumMod val="75000"/>
                    <a:lumOff val="25000"/>
                  </a:schemeClr>
                </a:solidFill>
              </a:rPr>
              <a:t> as a secular task might require?</a:t>
            </a:r>
          </a:p>
          <a:p>
            <a:pPr lvl="1" eaLnBrk="1" fontAlgn="auto" hangingPunct="1">
              <a:spcAft>
                <a:spcPts val="0"/>
              </a:spcAft>
              <a:buFont typeface="Wingdings 3" charset="2"/>
              <a:buChar char=""/>
              <a:defRPr/>
            </a:pPr>
            <a:r>
              <a:rPr lang="en-US" altLang="en-US" sz="3000" dirty="0">
                <a:solidFill>
                  <a:schemeClr val="tx1">
                    <a:lumMod val="75000"/>
                    <a:lumOff val="25000"/>
                  </a:schemeClr>
                </a:solidFill>
              </a:rPr>
              <a:t>Failure to see the value and give it </a:t>
            </a:r>
            <a:r>
              <a:rPr lang="en-US" altLang="en-US" sz="3000" u="sng" dirty="0">
                <a:solidFill>
                  <a:schemeClr val="tx1">
                    <a:lumMod val="75000"/>
                    <a:lumOff val="25000"/>
                  </a:schemeClr>
                </a:solidFill>
              </a:rPr>
              <a:t>time</a:t>
            </a:r>
            <a:r>
              <a:rPr lang="en-US" altLang="en-US" sz="3000" dirty="0">
                <a:solidFill>
                  <a:schemeClr val="tx1">
                    <a:lumMod val="75000"/>
                    <a:lumOff val="25000"/>
                  </a:schemeClr>
                </a:solidFill>
              </a:rPr>
              <a:t> needed?</a:t>
            </a:r>
          </a:p>
          <a:p>
            <a:pPr lvl="1" eaLnBrk="1" fontAlgn="auto" hangingPunct="1">
              <a:spcAft>
                <a:spcPts val="0"/>
              </a:spcAft>
              <a:buFont typeface="Wingdings 3" charset="2"/>
              <a:buChar char=""/>
              <a:defRPr/>
            </a:pPr>
            <a:r>
              <a:rPr lang="en-US" altLang="en-US" sz="3000" dirty="0">
                <a:solidFill>
                  <a:schemeClr val="tx1">
                    <a:lumMod val="75000"/>
                    <a:lumOff val="25000"/>
                  </a:schemeClr>
                </a:solidFill>
              </a:rPr>
              <a:t>Is there a failure in treating God’s word </a:t>
            </a:r>
            <a:r>
              <a:rPr lang="en-US" altLang="en-US" sz="3000" u="sng" dirty="0">
                <a:solidFill>
                  <a:schemeClr val="tx1">
                    <a:lumMod val="75000"/>
                    <a:lumOff val="25000"/>
                  </a:schemeClr>
                </a:solidFill>
              </a:rPr>
              <a:t>superficially</a:t>
            </a:r>
            <a:r>
              <a:rPr lang="en-US" altLang="en-US" sz="3000" dirty="0">
                <a:solidFill>
                  <a:schemeClr val="tx1">
                    <a:lumMod val="75000"/>
                    <a:lumOff val="25000"/>
                  </a:schemeClr>
                </a:solidFill>
              </a:rPr>
              <a:t>?  Do we meditate </a:t>
            </a:r>
            <a:r>
              <a:rPr lang="en-US" altLang="en-US" sz="3000" dirty="0" err="1">
                <a:solidFill>
                  <a:schemeClr val="tx1">
                    <a:lumMod val="75000"/>
                    <a:lumOff val="25000"/>
                  </a:schemeClr>
                </a:solidFill>
              </a:rPr>
              <a:t>onit</a:t>
            </a:r>
            <a:r>
              <a:rPr lang="en-US" altLang="en-US" sz="3000" dirty="0">
                <a:solidFill>
                  <a:schemeClr val="tx1">
                    <a:lumMod val="75000"/>
                    <a:lumOff val="25000"/>
                  </a:schemeClr>
                </a:solidFill>
              </a:rPr>
              <a:t>?</a:t>
            </a:r>
          </a:p>
          <a:p>
            <a:pPr lvl="1" eaLnBrk="1" fontAlgn="auto" hangingPunct="1">
              <a:spcAft>
                <a:spcPts val="0"/>
              </a:spcAft>
              <a:buFont typeface="Wingdings 3" charset="2"/>
              <a:buChar char=""/>
              <a:defRPr/>
            </a:pPr>
            <a:r>
              <a:rPr lang="en-US" altLang="en-US" sz="3000" dirty="0">
                <a:solidFill>
                  <a:schemeClr val="tx1">
                    <a:lumMod val="75000"/>
                    <a:lumOff val="25000"/>
                  </a:schemeClr>
                </a:solidFill>
              </a:rPr>
              <a:t>In the age of Google, what do we know?</a:t>
            </a:r>
          </a:p>
          <a:p>
            <a:pPr eaLnBrk="1" fontAlgn="auto" hangingPunct="1">
              <a:spcAft>
                <a:spcPts val="0"/>
              </a:spcAft>
              <a:buFont typeface="Wingdings 3" charset="2"/>
              <a:buChar char=""/>
              <a:defRPr/>
            </a:pPr>
            <a:r>
              <a:rPr lang="en-US" altLang="en-US" sz="3000" dirty="0">
                <a:solidFill>
                  <a:schemeClr val="tx1">
                    <a:lumMod val="75000"/>
                    <a:lumOff val="25000"/>
                  </a:schemeClr>
                </a:solidFill>
              </a:rPr>
              <a:t>Challenge: Have you planned/executed a plan to grow in knowledge of God’s word?</a:t>
            </a:r>
          </a:p>
        </p:txBody>
      </p:sp>
    </p:spTree>
  </p:cSld>
  <p:clrMapOvr>
    <a:masterClrMapping/>
  </p:clrMapOvr>
  <p:transition spd="slow">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A1F928D-0F39-4981-8450-55706FA6CDB3}"/>
              </a:ext>
            </a:extLst>
          </p:cNvPr>
          <p:cNvSpPr>
            <a:spLocks noGrp="1" noChangeArrowheads="1"/>
          </p:cNvSpPr>
          <p:nvPr>
            <p:ph type="title"/>
          </p:nvPr>
        </p:nvSpPr>
        <p:spPr>
          <a:xfrm>
            <a:off x="381000" y="155575"/>
            <a:ext cx="8596313" cy="1320800"/>
          </a:xfrm>
        </p:spPr>
        <p:txBody>
          <a:bodyPr/>
          <a:lstStyle/>
          <a:p>
            <a:pPr eaLnBrk="1" hangingPunct="1"/>
            <a:r>
              <a:rPr lang="en-US" altLang="en-US" sz="4400"/>
              <a:t>Where are you on these scales?</a:t>
            </a:r>
          </a:p>
        </p:txBody>
      </p:sp>
      <p:sp>
        <p:nvSpPr>
          <p:cNvPr id="48131" name="Content Placeholder 2">
            <a:extLst>
              <a:ext uri="{FF2B5EF4-FFF2-40B4-BE49-F238E27FC236}">
                <a16:creationId xmlns:a16="http://schemas.microsoft.com/office/drawing/2014/main" id="{D2407851-FCF4-43E7-8EEF-FF35F1E36732}"/>
              </a:ext>
            </a:extLst>
          </p:cNvPr>
          <p:cNvSpPr>
            <a:spLocks noGrp="1" noChangeArrowheads="1"/>
          </p:cNvSpPr>
          <p:nvPr>
            <p:ph idx="1"/>
          </p:nvPr>
        </p:nvSpPr>
        <p:spPr>
          <a:xfrm>
            <a:off x="381000" y="1295400"/>
            <a:ext cx="9837738" cy="3881438"/>
          </a:xfrm>
        </p:spPr>
        <p:txBody>
          <a:bodyPr/>
          <a:lstStyle/>
          <a:p>
            <a:pPr eaLnBrk="1" hangingPunct="1"/>
            <a:r>
              <a:rPr lang="en-US" altLang="en-US" sz="2800"/>
              <a:t>Diligence &gt;&gt;&gt;&gt;&gt;&gt;&gt;&gt;&gt;&gt;&gt;&gt;&gt;&gt;&gt;&gt;&gt;&gt;&gt;&gt;&gt;&gt;Indifference/Apathy</a:t>
            </a:r>
          </a:p>
          <a:p>
            <a:pPr eaLnBrk="1" hangingPunct="1"/>
            <a:r>
              <a:rPr lang="en-US" altLang="en-US" sz="2800"/>
              <a:t>Faith	&gt;&gt;&gt;&gt;&gt;&gt;&gt;&gt;&gt;&gt;&gt;&gt;&gt;&gt;&gt;&gt;&gt;&gt;&gt;&gt;&gt;&gt;&gt;&gt;&gt;&gt;&gt;&gt;&gt;&gt;&gt;&gt;&gt;&gt;&gt;&gt;&gt;&gt;&gt;Fear</a:t>
            </a:r>
          </a:p>
          <a:p>
            <a:pPr eaLnBrk="1" hangingPunct="1"/>
            <a:r>
              <a:rPr lang="en-US" altLang="en-US" sz="2800"/>
              <a:t>Moral excellence &gt;&gt;&gt;&gt;&gt;&gt;&gt;&gt;&gt;&gt;&gt;&gt;&gt;&gt;&gt;&gt;&gt;&gt;&gt;&gt;&gt;&gt;&gt; Mediocrity</a:t>
            </a:r>
          </a:p>
          <a:p>
            <a:pPr eaLnBrk="1" hangingPunct="1"/>
            <a:r>
              <a:rPr lang="en-US" altLang="en-US" sz="2800"/>
              <a:t>Struggle w/sin &gt;&gt;&gt;&gt;&gt;&gt;&gt;&gt;&gt;&gt;&gt;&gt;&gt;&gt;&gt;&gt;&gt;&gt;&gt;&gt;&gt;&gt;&gt;&gt; Snuggle Sin</a:t>
            </a:r>
          </a:p>
          <a:p>
            <a:pPr eaLnBrk="1" hangingPunct="1"/>
            <a:r>
              <a:rPr lang="en-US" altLang="en-US" sz="2800"/>
              <a:t>Serve &gt;&gt;&gt;&gt;&gt;&gt;&gt;&gt;&gt;&gt;&gt;&gt;&gt;&gt;&gt;&gt;&gt;&gt;&gt;&gt;&gt;&gt;&gt;&gt;&gt;&gt;&gt;&gt;&gt;&gt;&gt;&gt;&gt; Too Busy</a:t>
            </a:r>
          </a:p>
          <a:p>
            <a:pPr eaLnBrk="1" hangingPunct="1"/>
            <a:r>
              <a:rPr lang="en-US" altLang="en-US" sz="2800"/>
              <a:t>Knowledge &gt;&gt;&gt;&gt;&gt;&gt;&gt;&gt;&gt;&gt;&gt;&gt;&gt;&gt;&gt;&gt;&gt;&gt;&gt;&gt;&gt;&gt;&gt;&gt;&gt;&gt;&gt;&gt;&gt; Ignorance</a:t>
            </a:r>
          </a:p>
          <a:p>
            <a:pPr eaLnBrk="1" hangingPunct="1"/>
            <a:r>
              <a:rPr lang="en-US" altLang="en-US" sz="2800"/>
              <a:t>Deep understanding &gt;&gt;&gt;&gt;&gt;&gt;&gt;&gt;Superficial Understanding</a:t>
            </a:r>
          </a:p>
          <a:p>
            <a:pPr eaLnBrk="1" hangingPunct="1"/>
            <a:r>
              <a:rPr lang="en-US" altLang="en-US" sz="2800"/>
              <a:t>Study/meditation&gt;&gt;&gt;&gt;&gt;&gt;&gt;&gt;&gt;&gt;&gt;&gt;&gt;&gt;&gt;&gt;&gt;&gt;&gt; Other activities</a:t>
            </a:r>
          </a:p>
          <a:p>
            <a:pPr eaLnBrk="1" hangingPunct="1"/>
            <a:endParaRPr lang="en-US" altLang="en-US" sz="2800"/>
          </a:p>
          <a:p>
            <a:pPr eaLnBrk="1" hangingPunct="1"/>
            <a:endParaRPr lang="en-US" altLang="en-US" sz="2800"/>
          </a:p>
        </p:txBody>
      </p:sp>
    </p:spTree>
  </p:cSld>
  <p:clrMapOvr>
    <a:masterClrMapping/>
  </p:clrMapOvr>
  <p:transition spd="slow">
    <p:random/>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0B675DA-75BD-4165-9B1F-5551092B96A7}"/>
              </a:ext>
            </a:extLst>
          </p:cNvPr>
          <p:cNvSpPr>
            <a:spLocks noGrp="1" noChangeArrowheads="1"/>
          </p:cNvSpPr>
          <p:nvPr>
            <p:ph type="title"/>
          </p:nvPr>
        </p:nvSpPr>
        <p:spPr/>
        <p:txBody>
          <a:bodyPr/>
          <a:lstStyle/>
          <a:p>
            <a:pPr eaLnBrk="1" hangingPunct="1"/>
            <a:r>
              <a:rPr lang="en-US" altLang="en-US" sz="4800"/>
              <a:t>Conclusion:</a:t>
            </a:r>
          </a:p>
        </p:txBody>
      </p:sp>
      <p:sp>
        <p:nvSpPr>
          <p:cNvPr id="21507" name="Rectangle 3">
            <a:extLst>
              <a:ext uri="{FF2B5EF4-FFF2-40B4-BE49-F238E27FC236}">
                <a16:creationId xmlns:a16="http://schemas.microsoft.com/office/drawing/2014/main" id="{1686E536-A19A-49B5-9266-ABB6A2BE33BD}"/>
              </a:ext>
            </a:extLst>
          </p:cNvPr>
          <p:cNvSpPr>
            <a:spLocks noGrp="1" noChangeArrowheads="1"/>
          </p:cNvSpPr>
          <p:nvPr>
            <p:ph idx="1"/>
          </p:nvPr>
        </p:nvSpPr>
        <p:spPr>
          <a:xfrm>
            <a:off x="457200" y="1753670"/>
            <a:ext cx="7620000" cy="4723330"/>
          </a:xfrm>
        </p:spPr>
        <p:txBody>
          <a:bodyPr rtlCol="0">
            <a:normAutofit/>
          </a:bodyPr>
          <a:lstStyle/>
          <a:p>
            <a:pPr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The Christian who adds virtue and knowledge to their faith does not remain static.  Growth!</a:t>
            </a:r>
          </a:p>
          <a:p>
            <a:pPr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He or she will not be content with their current level of faith and service. (Gary Henry’s “Intermediate.”)</a:t>
            </a:r>
          </a:p>
          <a:p>
            <a:pPr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Like Paul, they will desire to press on -- For they are striving for excellence!</a:t>
            </a:r>
          </a:p>
          <a:p>
            <a:pPr marL="0" indent="0" eaLnBrk="1" fontAlgn="auto" hangingPunct="1">
              <a:lnSpc>
                <a:spcPct val="90000"/>
              </a:lnSpc>
              <a:spcAft>
                <a:spcPts val="0"/>
              </a:spcAft>
              <a:buFont typeface="Wingdings 3" charset="2"/>
              <a:buNone/>
              <a:defRPr/>
            </a:pPr>
            <a:endParaRPr lang="en-US" altLang="en-US" sz="3200" dirty="0">
              <a:solidFill>
                <a:schemeClr val="tx1">
                  <a:lumMod val="75000"/>
                  <a:lumOff val="25000"/>
                </a:schemeClr>
              </a:solidFill>
            </a:endParaRPr>
          </a:p>
        </p:txBody>
      </p:sp>
      <p:pic>
        <p:nvPicPr>
          <p:cNvPr id="10242" name="Picture 2" descr="Image result for virtue">
            <a:extLst>
              <a:ext uri="{FF2B5EF4-FFF2-40B4-BE49-F238E27FC236}">
                <a16:creationId xmlns:a16="http://schemas.microsoft.com/office/drawing/2014/main" id="{2CEB22BD-D19F-400A-8FD4-C7654A657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30709"/>
            <a:ext cx="40386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bible knowledge">
            <a:extLst>
              <a:ext uri="{FF2B5EF4-FFF2-40B4-BE49-F238E27FC236}">
                <a16:creationId xmlns:a16="http://schemas.microsoft.com/office/drawing/2014/main" id="{48CDBBA7-5B11-401A-86A4-A497573D0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2882175"/>
            <a:ext cx="3288425" cy="24663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72B278C-6FB4-4BCC-B5FB-E1FD1D4780BD}"/>
              </a:ext>
            </a:extLst>
          </p:cNvPr>
          <p:cNvSpPr>
            <a:spLocks noGrp="1" noChangeArrowheads="1"/>
          </p:cNvSpPr>
          <p:nvPr>
            <p:ph type="title"/>
          </p:nvPr>
        </p:nvSpPr>
        <p:spPr>
          <a:xfrm>
            <a:off x="533400" y="-17463"/>
            <a:ext cx="8596313" cy="1320801"/>
          </a:xfrm>
        </p:spPr>
        <p:txBody>
          <a:bodyPr/>
          <a:lstStyle/>
          <a:p>
            <a:pPr eaLnBrk="1" hangingPunct="1"/>
            <a:r>
              <a:rPr lang="en-US" altLang="en-US" sz="4800"/>
              <a:t>Remembering Second Peter</a:t>
            </a:r>
          </a:p>
        </p:txBody>
      </p:sp>
      <p:sp>
        <p:nvSpPr>
          <p:cNvPr id="7171" name="Content Placeholder 2">
            <a:extLst>
              <a:ext uri="{FF2B5EF4-FFF2-40B4-BE49-F238E27FC236}">
                <a16:creationId xmlns:a16="http://schemas.microsoft.com/office/drawing/2014/main" id="{DC31BD70-0B8E-401C-807C-5334DE6E3776}"/>
              </a:ext>
            </a:extLst>
          </p:cNvPr>
          <p:cNvSpPr>
            <a:spLocks noGrp="1" noChangeArrowheads="1"/>
          </p:cNvSpPr>
          <p:nvPr>
            <p:ph idx="1"/>
          </p:nvPr>
        </p:nvSpPr>
        <p:spPr>
          <a:xfrm>
            <a:off x="1143000" y="966788"/>
            <a:ext cx="9906000" cy="4467225"/>
          </a:xfrm>
        </p:spPr>
        <p:txBody>
          <a:bodyPr rtlCol="0">
            <a:noAutofit/>
          </a:bodyPr>
          <a:lstStyle/>
          <a:p>
            <a:pPr eaLnBrk="1" fontAlgn="auto" hangingPunct="1">
              <a:spcAft>
                <a:spcPts val="0"/>
              </a:spcAft>
              <a:buFont typeface="Wingdings 3" charset="2"/>
              <a:buChar char=""/>
              <a:defRPr/>
            </a:pPr>
            <a:r>
              <a:rPr lang="en-US" altLang="en-US" sz="3200" dirty="0">
                <a:solidFill>
                  <a:schemeClr val="tx1">
                    <a:lumMod val="75000"/>
                    <a:lumOff val="25000"/>
                  </a:schemeClr>
                </a:solidFill>
              </a:rPr>
              <a:t>Blindness and Myopia Control</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Eyes Full of Adultery</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Twinkling of an Eye</a:t>
            </a:r>
          </a:p>
          <a:p>
            <a:pPr marL="0" indent="0" eaLnBrk="1" fontAlgn="auto" hangingPunct="1">
              <a:spcAft>
                <a:spcPts val="0"/>
              </a:spcAft>
              <a:buFont typeface="Wingdings 3" panose="05040102010807070707" pitchFamily="18" charset="2"/>
              <a:buNone/>
              <a:defRPr/>
            </a:pPr>
            <a:endParaRPr lang="en-US" altLang="en-US" sz="600" dirty="0">
              <a:solidFill>
                <a:schemeClr val="tx1">
                  <a:lumMod val="75000"/>
                  <a:lumOff val="25000"/>
                </a:schemeClr>
              </a:solidFill>
            </a:endParaRPr>
          </a:p>
          <a:p>
            <a:pPr eaLnBrk="1" fontAlgn="auto" hangingPunct="1">
              <a:spcAft>
                <a:spcPts val="0"/>
              </a:spcAft>
              <a:buFont typeface="Wingdings 3" charset="2"/>
              <a:buChar char=""/>
              <a:defRPr/>
            </a:pPr>
            <a:r>
              <a:rPr lang="en-US" altLang="en-US" sz="3200" dirty="0">
                <a:solidFill>
                  <a:schemeClr val="tx1">
                    <a:lumMod val="75000"/>
                    <a:lumOff val="25000"/>
                  </a:schemeClr>
                </a:solidFill>
              </a:rPr>
              <a:t>Holiness – Heresy – Hope</a:t>
            </a:r>
          </a:p>
          <a:p>
            <a:pPr eaLnBrk="1" fontAlgn="auto" hangingPunct="1">
              <a:spcAft>
                <a:spcPts val="0"/>
              </a:spcAft>
              <a:buFont typeface="Wingdings 3" charset="2"/>
              <a:buChar char=""/>
              <a:defRPr/>
            </a:pPr>
            <a:endParaRPr lang="en-US" altLang="en-US" sz="800" dirty="0">
              <a:solidFill>
                <a:schemeClr val="tx1">
                  <a:lumMod val="75000"/>
                  <a:lumOff val="25000"/>
                </a:schemeClr>
              </a:solidFill>
            </a:endParaRPr>
          </a:p>
          <a:p>
            <a:pPr eaLnBrk="1" fontAlgn="auto" hangingPunct="1">
              <a:spcAft>
                <a:spcPts val="0"/>
              </a:spcAft>
              <a:buFont typeface="Wingdings 3" charset="2"/>
              <a:buChar char=""/>
              <a:defRPr/>
            </a:pPr>
            <a:r>
              <a:rPr lang="en-US" altLang="en-US" sz="3200" dirty="0">
                <a:solidFill>
                  <a:schemeClr val="tx1">
                    <a:lumMod val="75000"/>
                    <a:lumOff val="25000"/>
                  </a:schemeClr>
                </a:solidFill>
              </a:rPr>
              <a:t>Cultivate Christian Character</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Condemnation of false teachers</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Confidence in Christ’s return</a:t>
            </a:r>
          </a:p>
          <a:p>
            <a:pPr eaLnBrk="1" fontAlgn="auto" hangingPunct="1">
              <a:spcAft>
                <a:spcPts val="0"/>
              </a:spcAft>
              <a:buFont typeface="Wingdings 3" charset="2"/>
              <a:buChar char=""/>
              <a:defRPr/>
            </a:pPr>
            <a:endParaRPr lang="en-US" altLang="en-US" sz="800" dirty="0">
              <a:solidFill>
                <a:schemeClr val="tx1">
                  <a:lumMod val="75000"/>
                  <a:lumOff val="25000"/>
                </a:schemeClr>
              </a:solidFill>
            </a:endParaRPr>
          </a:p>
          <a:p>
            <a:pPr eaLnBrk="1" fontAlgn="auto" hangingPunct="1">
              <a:spcAft>
                <a:spcPts val="0"/>
              </a:spcAft>
              <a:buFont typeface="Wingdings 3" charset="2"/>
              <a:buChar char=""/>
              <a:defRPr/>
            </a:pPr>
            <a:r>
              <a:rPr lang="en-US" altLang="en-US" sz="3200" dirty="0">
                <a:solidFill>
                  <a:schemeClr val="tx1">
                    <a:lumMod val="75000"/>
                    <a:lumOff val="25000"/>
                  </a:schemeClr>
                </a:solidFill>
              </a:rPr>
              <a:t>Read 10X, 10 Classes, Mechanism, Memory verse </a:t>
            </a:r>
          </a:p>
        </p:txBody>
      </p:sp>
      <p:sp>
        <p:nvSpPr>
          <p:cNvPr id="9220" name="Arrow: Right 1">
            <a:extLst>
              <a:ext uri="{FF2B5EF4-FFF2-40B4-BE49-F238E27FC236}">
                <a16:creationId xmlns:a16="http://schemas.microsoft.com/office/drawing/2014/main" id="{049199B9-DC8D-4636-82F7-0FB03195F114}"/>
              </a:ext>
            </a:extLst>
          </p:cNvPr>
          <p:cNvSpPr>
            <a:spLocks noChangeArrowheads="1"/>
          </p:cNvSpPr>
          <p:nvPr/>
        </p:nvSpPr>
        <p:spPr bwMode="auto">
          <a:xfrm>
            <a:off x="515938" y="1189038"/>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sz="2400">
              <a:solidFill>
                <a:schemeClr val="tx1"/>
              </a:solidFill>
              <a:latin typeface="Times New Roman" panose="02020603050405020304" pitchFamily="18" charset="0"/>
            </a:endParaRPr>
          </a:p>
        </p:txBody>
      </p:sp>
      <p:sp>
        <p:nvSpPr>
          <p:cNvPr id="9221" name="Arrow: Right 5">
            <a:extLst>
              <a:ext uri="{FF2B5EF4-FFF2-40B4-BE49-F238E27FC236}">
                <a16:creationId xmlns:a16="http://schemas.microsoft.com/office/drawing/2014/main" id="{FB8EC594-F660-44D7-9AF6-B394C939BD6F}"/>
              </a:ext>
            </a:extLst>
          </p:cNvPr>
          <p:cNvSpPr>
            <a:spLocks noChangeArrowheads="1"/>
          </p:cNvSpPr>
          <p:nvPr/>
        </p:nvSpPr>
        <p:spPr bwMode="auto">
          <a:xfrm>
            <a:off x="577850" y="32131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sz="2400">
              <a:solidFill>
                <a:schemeClr val="tx1"/>
              </a:solidFill>
              <a:latin typeface="Times New Roman" panose="02020603050405020304" pitchFamily="18" charset="0"/>
            </a:endParaRPr>
          </a:p>
        </p:txBody>
      </p:sp>
      <p:sp>
        <p:nvSpPr>
          <p:cNvPr id="9222" name="Arrow: Right 6">
            <a:extLst>
              <a:ext uri="{FF2B5EF4-FFF2-40B4-BE49-F238E27FC236}">
                <a16:creationId xmlns:a16="http://schemas.microsoft.com/office/drawing/2014/main" id="{7EB53919-5AE0-4131-B9B1-6AEDF1469E33}"/>
              </a:ext>
            </a:extLst>
          </p:cNvPr>
          <p:cNvSpPr>
            <a:spLocks noChangeArrowheads="1"/>
          </p:cNvSpPr>
          <p:nvPr/>
        </p:nvSpPr>
        <p:spPr bwMode="auto">
          <a:xfrm>
            <a:off x="561975" y="41148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sz="2400">
              <a:solidFill>
                <a:schemeClr val="tx1"/>
              </a:solidFill>
              <a:latin typeface="Times New Roman" panose="02020603050405020304" pitchFamily="18" charset="0"/>
            </a:endParaRP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004060" y="2053641"/>
            <a:ext cx="2751871" cy="2760098"/>
          </a:xfrm>
        </p:spPr>
        <p:txBody>
          <a:bodyPr vert="horz" wrap="square" lIns="91440" tIns="45720" rIns="91440" bIns="45720" numCol="1" rtlCol="0" anchor="ctr" anchorCtr="0" compatLnSpc="1">
            <a:prstTxWarp prst="textNoShape">
              <a:avLst/>
            </a:prstTxWarp>
            <a:normAutofit/>
          </a:bodyPr>
          <a:lstStyle/>
          <a:p>
            <a:pPr algn="l" eaLnBrk="1" hangingPunct="1">
              <a:lnSpc>
                <a:spcPct val="90000"/>
              </a:lnSpc>
            </a:pPr>
            <a:r>
              <a:rPr lang="en-US" altLang="en-US" sz="6000" dirty="0">
                <a:solidFill>
                  <a:srgbClr val="FFFFFF"/>
                </a:solidFill>
              </a:rPr>
              <a:t>Eyeing Second Peter</a:t>
            </a:r>
          </a:p>
        </p:txBody>
      </p:sp>
      <p:sp>
        <p:nvSpPr>
          <p:cNvPr id="16387" name="Rectangle 3"/>
          <p:cNvSpPr>
            <a:spLocks noGrp="1" noChangeArrowheads="1"/>
          </p:cNvSpPr>
          <p:nvPr>
            <p:ph type="body" idx="4294967295"/>
          </p:nvPr>
        </p:nvSpPr>
        <p:spPr>
          <a:xfrm>
            <a:off x="2514600" y="1752600"/>
            <a:ext cx="6781800" cy="4087634"/>
          </a:xfrm>
        </p:spPr>
        <p:txBody>
          <a:bodyPr vert="horz" wrap="square" lIns="91440" tIns="45720" rIns="91440" bIns="45720" numCol="1" rtlCol="0" anchor="ctr" anchorCtr="0" compatLnSpc="1">
            <a:prstTxWarp prst="textNoShape">
              <a:avLst/>
            </a:prstTxWarp>
            <a:normAutofit/>
          </a:bodyPr>
          <a:lstStyle/>
          <a:p>
            <a:pPr indent="-228600" eaLnBrk="1" hangingPunct="1">
              <a:lnSpc>
                <a:spcPct val="90000"/>
              </a:lnSpc>
              <a:buFont typeface="Arial" panose="020B0604020202020204" pitchFamily="34" charset="0"/>
              <a:buChar char="•"/>
            </a:pPr>
            <a:r>
              <a:rPr lang="en-US" altLang="en-US" sz="3200" dirty="0">
                <a:solidFill>
                  <a:srgbClr val="000000"/>
                </a:solidFill>
              </a:rPr>
              <a:t>Weekly study plan:</a:t>
            </a:r>
          </a:p>
          <a:p>
            <a:pPr indent="-228600" eaLnBrk="1" hangingPunct="1">
              <a:lnSpc>
                <a:spcPct val="90000"/>
              </a:lnSpc>
              <a:buFont typeface="Arial" panose="020B0604020202020204" pitchFamily="34" charset="0"/>
              <a:buChar char="•"/>
            </a:pPr>
            <a:r>
              <a:rPr lang="en-US" altLang="en-US" sz="3200" dirty="0">
                <a:solidFill>
                  <a:srgbClr val="000000"/>
                </a:solidFill>
              </a:rPr>
              <a:t>Read 2 Peter once a week</a:t>
            </a:r>
          </a:p>
          <a:p>
            <a:pPr indent="-228600" eaLnBrk="1" hangingPunct="1">
              <a:lnSpc>
                <a:spcPct val="90000"/>
              </a:lnSpc>
              <a:buFont typeface="Arial" panose="020B0604020202020204" pitchFamily="34" charset="0"/>
              <a:buChar char="•"/>
            </a:pPr>
            <a:r>
              <a:rPr lang="en-US" altLang="en-US" sz="3200" dirty="0">
                <a:solidFill>
                  <a:srgbClr val="000000"/>
                </a:solidFill>
              </a:rPr>
              <a:t>Work on the memory verse by reading it  carefully aloud at least eleven times this week</a:t>
            </a:r>
          </a:p>
          <a:p>
            <a:pPr indent="-228600" eaLnBrk="1" hangingPunct="1">
              <a:lnSpc>
                <a:spcPct val="90000"/>
              </a:lnSpc>
              <a:buFont typeface="Arial" panose="020B0604020202020204" pitchFamily="34" charset="0"/>
              <a:buChar char="•"/>
            </a:pPr>
            <a:r>
              <a:rPr lang="en-US" altLang="en-US" sz="3200" dirty="0">
                <a:solidFill>
                  <a:srgbClr val="000000"/>
                </a:solidFill>
              </a:rPr>
              <a:t>Any study on next weeks topic in the text from next week’s topic</a:t>
            </a:r>
            <a:r>
              <a:rPr lang="en-US" altLang="en-US" sz="3200">
                <a:solidFill>
                  <a:srgbClr val="000000"/>
                </a:solidFill>
              </a:rPr>
              <a:t>: Self-control</a:t>
            </a:r>
            <a:endParaRPr lang="en-US" altLang="en-US" sz="3200" dirty="0">
              <a:solidFill>
                <a:srgbClr val="000000"/>
              </a:solidFill>
            </a:endParaRPr>
          </a:p>
        </p:txBody>
      </p:sp>
      <p:pic>
        <p:nvPicPr>
          <p:cNvPr id="4" name="Picture 3">
            <a:extLst>
              <a:ext uri="{FF2B5EF4-FFF2-40B4-BE49-F238E27FC236}">
                <a16:creationId xmlns:a16="http://schemas.microsoft.com/office/drawing/2014/main" id="{CA2EBF61-FE3C-4514-A57C-041A03613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9820"/>
            <a:ext cx="2180053" cy="1441207"/>
          </a:xfrm>
          <a:prstGeom prst="rect">
            <a:avLst/>
          </a:prstGeom>
        </p:spPr>
      </p:pic>
      <p:sp>
        <p:nvSpPr>
          <p:cNvPr id="8" name="Rectangle 4">
            <a:extLst>
              <a:ext uri="{FF2B5EF4-FFF2-40B4-BE49-F238E27FC236}">
                <a16:creationId xmlns:a16="http://schemas.microsoft.com/office/drawing/2014/main" id="{843FBAFE-D037-44D3-A754-2A5908F7C28B}"/>
              </a:ext>
            </a:extLst>
          </p:cNvPr>
          <p:cNvSpPr>
            <a:spLocks noGrp="1" noChangeArrowheads="1"/>
          </p:cNvSpPr>
          <p:nvPr>
            <p:ph type="ctrTitle"/>
          </p:nvPr>
        </p:nvSpPr>
        <p:spPr>
          <a:xfrm>
            <a:off x="1676400" y="152400"/>
            <a:ext cx="7543800" cy="1470025"/>
          </a:xfrm>
        </p:spPr>
        <p:txBody>
          <a:bodyPr/>
          <a:lstStyle/>
          <a:p>
            <a:pPr algn="ctr" eaLnBrk="1" hangingPunct="1"/>
            <a:r>
              <a:rPr lang="en-US" altLang="en-US" sz="6000" dirty="0"/>
              <a:t>Eyeing Second Peter</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A2DF7E-3B35-4E86-A879-EBFF6D54F658}"/>
              </a:ext>
            </a:extLst>
          </p:cNvPr>
          <p:cNvSpPr>
            <a:spLocks noGrp="1" noChangeArrowheads="1"/>
          </p:cNvSpPr>
          <p:nvPr>
            <p:ph type="title"/>
          </p:nvPr>
        </p:nvSpPr>
        <p:spPr>
          <a:xfrm>
            <a:off x="228600" y="0"/>
            <a:ext cx="8596313" cy="1320800"/>
          </a:xfrm>
        </p:spPr>
        <p:txBody>
          <a:bodyPr/>
          <a:lstStyle/>
          <a:p>
            <a:pPr eaLnBrk="1" hangingPunct="1"/>
            <a:r>
              <a:rPr lang="en-US" altLang="en-US" sz="4800"/>
              <a:t>Introduction:</a:t>
            </a:r>
          </a:p>
        </p:txBody>
      </p:sp>
      <p:sp>
        <p:nvSpPr>
          <p:cNvPr id="3075" name="Rectangle 3">
            <a:extLst>
              <a:ext uri="{FF2B5EF4-FFF2-40B4-BE49-F238E27FC236}">
                <a16:creationId xmlns:a16="http://schemas.microsoft.com/office/drawing/2014/main" id="{1E1DF61D-5409-460D-BE93-29C4FAAD1682}"/>
              </a:ext>
            </a:extLst>
          </p:cNvPr>
          <p:cNvSpPr>
            <a:spLocks noGrp="1" noChangeArrowheads="1"/>
          </p:cNvSpPr>
          <p:nvPr>
            <p:ph idx="1"/>
          </p:nvPr>
        </p:nvSpPr>
        <p:spPr>
          <a:xfrm>
            <a:off x="0" y="685800"/>
            <a:ext cx="10058400" cy="5943600"/>
          </a:xfrm>
        </p:spPr>
        <p:txBody>
          <a:bodyPr rtlCol="0">
            <a:noAutofit/>
          </a:bodyPr>
          <a:lstStyle/>
          <a:p>
            <a:pPr eaLnBrk="1" fontAlgn="auto" hangingPunct="1">
              <a:lnSpc>
                <a:spcPct val="80000"/>
              </a:lnSpc>
              <a:spcAft>
                <a:spcPts val="0"/>
              </a:spcAft>
              <a:buFont typeface="Wingdings 3" charset="2"/>
              <a:buChar char=""/>
              <a:defRPr/>
            </a:pPr>
            <a:r>
              <a:rPr lang="en-US" altLang="en-US" sz="2800" dirty="0">
                <a:solidFill>
                  <a:schemeClr val="tx1">
                    <a:lumMod val="75000"/>
                    <a:lumOff val="25000"/>
                  </a:schemeClr>
                </a:solidFill>
              </a:rPr>
              <a:t>Growing in the knowledge of Jesus Christ requires developing a Christ-like character, partaking of the divine nature (holiness).</a:t>
            </a:r>
          </a:p>
          <a:p>
            <a:pPr eaLnBrk="1" fontAlgn="auto" hangingPunct="1">
              <a:lnSpc>
                <a:spcPct val="80000"/>
              </a:lnSpc>
              <a:spcAft>
                <a:spcPts val="0"/>
              </a:spcAft>
              <a:buFont typeface="Wingdings 3" charset="2"/>
              <a:buChar char=""/>
              <a:defRPr/>
            </a:pPr>
            <a:r>
              <a:rPr lang="en-US" altLang="en-US" sz="2800" dirty="0">
                <a:solidFill>
                  <a:schemeClr val="tx1">
                    <a:lumMod val="75000"/>
                    <a:lumOff val="25000"/>
                  </a:schemeClr>
                </a:solidFill>
              </a:rPr>
              <a:t>This requires all diligence to develop seven “graces”, in our lives, in conjunction with each other.</a:t>
            </a:r>
          </a:p>
          <a:p>
            <a:pPr eaLnBrk="1" fontAlgn="auto" hangingPunct="1">
              <a:lnSpc>
                <a:spcPct val="80000"/>
              </a:lnSpc>
              <a:spcAft>
                <a:spcPts val="0"/>
              </a:spcAft>
              <a:buFont typeface="Wingdings 3" charset="2"/>
              <a:buChar char=""/>
              <a:defRPr/>
            </a:pPr>
            <a:r>
              <a:rPr lang="en-US" altLang="en-US" sz="2800" dirty="0">
                <a:solidFill>
                  <a:schemeClr val="tx1">
                    <a:lumMod val="75000"/>
                    <a:lumOff val="25000"/>
                  </a:schemeClr>
                </a:solidFill>
              </a:rPr>
              <a:t>2 Peter 1:5-10 </a:t>
            </a:r>
            <a:r>
              <a:rPr lang="en-US" altLang="en-US" sz="2800" baseline="30000" dirty="0">
                <a:solidFill>
                  <a:schemeClr val="tx1">
                    <a:lumMod val="75000"/>
                    <a:lumOff val="25000"/>
                  </a:schemeClr>
                </a:solidFill>
                <a:effectLst>
                  <a:outerShdw blurRad="38100" dist="38100" dir="2700000" algn="tl">
                    <a:srgbClr val="000000"/>
                  </a:outerShdw>
                </a:effectLst>
              </a:rPr>
              <a:t>5 </a:t>
            </a:r>
            <a:r>
              <a:rPr lang="en-US" altLang="en-US" sz="2800" dirty="0">
                <a:solidFill>
                  <a:schemeClr val="tx1">
                    <a:lumMod val="75000"/>
                    <a:lumOff val="25000"/>
                  </a:schemeClr>
                </a:solidFill>
                <a:effectLst>
                  <a:outerShdw blurRad="38100" dist="38100" dir="2700000" algn="tl">
                    <a:srgbClr val="000000"/>
                  </a:outerShdw>
                </a:effectLst>
              </a:rPr>
              <a:t>And beside this, giving all </a:t>
            </a:r>
            <a:r>
              <a:rPr lang="en-US" altLang="en-US" sz="2800" u="sng" dirty="0">
                <a:solidFill>
                  <a:schemeClr val="tx1">
                    <a:lumMod val="75000"/>
                    <a:lumOff val="25000"/>
                  </a:schemeClr>
                </a:solidFill>
                <a:effectLst>
                  <a:outerShdw blurRad="38100" dist="38100" dir="2700000" algn="tl">
                    <a:srgbClr val="000000"/>
                  </a:outerShdw>
                </a:effectLst>
              </a:rPr>
              <a:t>diligence</a:t>
            </a:r>
            <a:r>
              <a:rPr lang="en-US" altLang="en-US" sz="2800" dirty="0">
                <a:solidFill>
                  <a:schemeClr val="tx1">
                    <a:lumMod val="75000"/>
                    <a:lumOff val="25000"/>
                  </a:schemeClr>
                </a:solidFill>
                <a:effectLst>
                  <a:outerShdw blurRad="38100" dist="38100" dir="2700000" algn="tl">
                    <a:srgbClr val="000000"/>
                  </a:outerShdw>
                </a:effectLst>
              </a:rPr>
              <a:t>, add to your </a:t>
            </a:r>
            <a:r>
              <a:rPr lang="en-US" altLang="en-US" sz="2800" u="sng" dirty="0">
                <a:solidFill>
                  <a:schemeClr val="tx1">
                    <a:lumMod val="75000"/>
                    <a:lumOff val="25000"/>
                  </a:schemeClr>
                </a:solidFill>
                <a:effectLst>
                  <a:outerShdw blurRad="38100" dist="38100" dir="2700000" algn="tl">
                    <a:srgbClr val="000000"/>
                  </a:outerShdw>
                </a:effectLst>
              </a:rPr>
              <a:t>faith</a:t>
            </a:r>
            <a:r>
              <a:rPr lang="en-US" altLang="en-US" sz="2800" dirty="0">
                <a:solidFill>
                  <a:schemeClr val="tx1">
                    <a:lumMod val="75000"/>
                    <a:lumOff val="25000"/>
                  </a:schemeClr>
                </a:solidFill>
                <a:effectLst>
                  <a:outerShdw blurRad="38100" dist="38100" dir="2700000" algn="tl">
                    <a:srgbClr val="000000"/>
                  </a:outerShdw>
                </a:effectLst>
              </a:rPr>
              <a:t> </a:t>
            </a:r>
            <a:r>
              <a:rPr lang="en-US" altLang="en-US" sz="2800" u="sng" dirty="0">
                <a:solidFill>
                  <a:schemeClr val="tx1">
                    <a:lumMod val="75000"/>
                    <a:lumOff val="25000"/>
                  </a:schemeClr>
                </a:solidFill>
                <a:effectLst>
                  <a:outerShdw blurRad="38100" dist="38100" dir="2700000" algn="tl">
                    <a:srgbClr val="000000"/>
                  </a:outerShdw>
                </a:effectLst>
              </a:rPr>
              <a:t>virtue</a:t>
            </a:r>
            <a:r>
              <a:rPr lang="en-US" altLang="en-US" sz="2800" dirty="0">
                <a:solidFill>
                  <a:schemeClr val="tx1">
                    <a:lumMod val="75000"/>
                    <a:lumOff val="25000"/>
                  </a:schemeClr>
                </a:solidFill>
                <a:effectLst>
                  <a:outerShdw blurRad="38100" dist="38100" dir="2700000" algn="tl">
                    <a:srgbClr val="000000"/>
                  </a:outerShdw>
                </a:effectLst>
              </a:rPr>
              <a:t>; and to virtue </a:t>
            </a:r>
            <a:r>
              <a:rPr lang="en-US" altLang="en-US" sz="2800" u="sng" dirty="0">
                <a:solidFill>
                  <a:schemeClr val="tx1">
                    <a:lumMod val="75000"/>
                    <a:lumOff val="25000"/>
                  </a:schemeClr>
                </a:solidFill>
                <a:effectLst>
                  <a:outerShdw blurRad="38100" dist="38100" dir="2700000" algn="tl">
                    <a:srgbClr val="000000"/>
                  </a:outerShdw>
                </a:effectLst>
              </a:rPr>
              <a:t>knowledge</a:t>
            </a:r>
            <a:r>
              <a:rPr lang="en-US" altLang="en-US" sz="2800" dirty="0">
                <a:solidFill>
                  <a:schemeClr val="tx1">
                    <a:lumMod val="75000"/>
                    <a:lumOff val="25000"/>
                  </a:schemeClr>
                </a:solidFill>
                <a:effectLst>
                  <a:outerShdw blurRad="38100" dist="38100" dir="2700000" algn="tl">
                    <a:srgbClr val="000000"/>
                  </a:outerShdw>
                </a:effectLst>
              </a:rPr>
              <a:t>;</a:t>
            </a:r>
            <a:r>
              <a:rPr lang="en-US" altLang="en-US" sz="2800" baseline="30000" dirty="0">
                <a:solidFill>
                  <a:schemeClr val="tx1">
                    <a:lumMod val="75000"/>
                    <a:lumOff val="25000"/>
                  </a:schemeClr>
                </a:solidFill>
                <a:effectLst>
                  <a:outerShdw blurRad="38100" dist="38100" dir="2700000" algn="tl">
                    <a:srgbClr val="000000"/>
                  </a:outerShdw>
                </a:effectLst>
              </a:rPr>
              <a:t>6 </a:t>
            </a:r>
            <a:r>
              <a:rPr lang="en-US" altLang="en-US" sz="2800" dirty="0">
                <a:solidFill>
                  <a:schemeClr val="tx1">
                    <a:lumMod val="75000"/>
                    <a:lumOff val="25000"/>
                  </a:schemeClr>
                </a:solidFill>
                <a:effectLst>
                  <a:outerShdw blurRad="38100" dist="38100" dir="2700000" algn="tl">
                    <a:srgbClr val="000000"/>
                  </a:outerShdw>
                </a:effectLst>
              </a:rPr>
              <a:t>And to knowledge </a:t>
            </a:r>
            <a:r>
              <a:rPr lang="en-US" altLang="en-US" sz="2800" u="sng" dirty="0">
                <a:solidFill>
                  <a:schemeClr val="tx1">
                    <a:lumMod val="75000"/>
                    <a:lumOff val="25000"/>
                  </a:schemeClr>
                </a:solidFill>
                <a:effectLst>
                  <a:outerShdw blurRad="38100" dist="38100" dir="2700000" algn="tl">
                    <a:srgbClr val="000000"/>
                  </a:outerShdw>
                </a:effectLst>
              </a:rPr>
              <a:t>temperance</a:t>
            </a:r>
            <a:r>
              <a:rPr lang="en-US" altLang="en-US" sz="2800" dirty="0">
                <a:solidFill>
                  <a:schemeClr val="tx1">
                    <a:lumMod val="75000"/>
                    <a:lumOff val="25000"/>
                  </a:schemeClr>
                </a:solidFill>
                <a:effectLst>
                  <a:outerShdw blurRad="38100" dist="38100" dir="2700000" algn="tl">
                    <a:srgbClr val="000000"/>
                  </a:outerShdw>
                </a:effectLst>
              </a:rPr>
              <a:t>; and to temperance </a:t>
            </a:r>
            <a:r>
              <a:rPr lang="en-US" altLang="en-US" sz="2800" u="sng" dirty="0">
                <a:solidFill>
                  <a:schemeClr val="tx1">
                    <a:lumMod val="75000"/>
                    <a:lumOff val="25000"/>
                  </a:schemeClr>
                </a:solidFill>
                <a:effectLst>
                  <a:outerShdw blurRad="38100" dist="38100" dir="2700000" algn="tl">
                    <a:srgbClr val="000000"/>
                  </a:outerShdw>
                </a:effectLst>
              </a:rPr>
              <a:t>patience</a:t>
            </a:r>
            <a:r>
              <a:rPr lang="en-US" altLang="en-US" sz="2800" dirty="0">
                <a:solidFill>
                  <a:schemeClr val="tx1">
                    <a:lumMod val="75000"/>
                    <a:lumOff val="25000"/>
                  </a:schemeClr>
                </a:solidFill>
                <a:effectLst>
                  <a:outerShdw blurRad="38100" dist="38100" dir="2700000" algn="tl">
                    <a:srgbClr val="000000"/>
                  </a:outerShdw>
                </a:effectLst>
              </a:rPr>
              <a:t>; and to patience </a:t>
            </a:r>
            <a:r>
              <a:rPr lang="en-US" altLang="en-US" sz="2800" u="sng" dirty="0">
                <a:solidFill>
                  <a:schemeClr val="tx1">
                    <a:lumMod val="75000"/>
                    <a:lumOff val="25000"/>
                  </a:schemeClr>
                </a:solidFill>
                <a:effectLst>
                  <a:outerShdw blurRad="38100" dist="38100" dir="2700000" algn="tl">
                    <a:srgbClr val="000000"/>
                  </a:outerShdw>
                </a:effectLst>
              </a:rPr>
              <a:t>godliness</a:t>
            </a:r>
            <a:r>
              <a:rPr lang="en-US" altLang="en-US" sz="2800" dirty="0">
                <a:solidFill>
                  <a:schemeClr val="tx1">
                    <a:lumMod val="75000"/>
                    <a:lumOff val="25000"/>
                  </a:schemeClr>
                </a:solidFill>
                <a:effectLst>
                  <a:outerShdw blurRad="38100" dist="38100" dir="2700000" algn="tl">
                    <a:srgbClr val="000000"/>
                  </a:outerShdw>
                </a:effectLst>
              </a:rPr>
              <a:t>;</a:t>
            </a:r>
            <a:r>
              <a:rPr lang="en-US" altLang="en-US" sz="2800" baseline="30000" dirty="0">
                <a:solidFill>
                  <a:schemeClr val="tx1">
                    <a:lumMod val="75000"/>
                    <a:lumOff val="25000"/>
                  </a:schemeClr>
                </a:solidFill>
                <a:effectLst>
                  <a:outerShdw blurRad="38100" dist="38100" dir="2700000" algn="tl">
                    <a:srgbClr val="000000"/>
                  </a:outerShdw>
                </a:effectLst>
              </a:rPr>
              <a:t>7 </a:t>
            </a:r>
            <a:r>
              <a:rPr lang="en-US" altLang="en-US" sz="2800" dirty="0">
                <a:solidFill>
                  <a:schemeClr val="tx1">
                    <a:lumMod val="75000"/>
                    <a:lumOff val="25000"/>
                  </a:schemeClr>
                </a:solidFill>
                <a:effectLst>
                  <a:outerShdw blurRad="38100" dist="38100" dir="2700000" algn="tl">
                    <a:srgbClr val="000000"/>
                  </a:outerShdw>
                </a:effectLst>
              </a:rPr>
              <a:t>And to godliness </a:t>
            </a:r>
            <a:r>
              <a:rPr lang="en-US" altLang="en-US" sz="2800" u="sng" dirty="0">
                <a:solidFill>
                  <a:schemeClr val="tx1">
                    <a:lumMod val="75000"/>
                    <a:lumOff val="25000"/>
                  </a:schemeClr>
                </a:solidFill>
                <a:effectLst>
                  <a:outerShdw blurRad="38100" dist="38100" dir="2700000" algn="tl">
                    <a:srgbClr val="000000"/>
                  </a:outerShdw>
                </a:effectLst>
              </a:rPr>
              <a:t>brotherly kindness</a:t>
            </a:r>
            <a:r>
              <a:rPr lang="en-US" altLang="en-US" sz="2800" dirty="0">
                <a:solidFill>
                  <a:schemeClr val="tx1">
                    <a:lumMod val="75000"/>
                    <a:lumOff val="25000"/>
                  </a:schemeClr>
                </a:solidFill>
                <a:effectLst>
                  <a:outerShdw blurRad="38100" dist="38100" dir="2700000" algn="tl">
                    <a:srgbClr val="000000"/>
                  </a:outerShdw>
                </a:effectLst>
              </a:rPr>
              <a:t>; and to brotherly kindness </a:t>
            </a:r>
            <a:r>
              <a:rPr lang="en-US" altLang="en-US" sz="2800" u="sng" dirty="0">
                <a:solidFill>
                  <a:schemeClr val="tx1">
                    <a:lumMod val="75000"/>
                    <a:lumOff val="25000"/>
                  </a:schemeClr>
                </a:solidFill>
                <a:effectLst>
                  <a:outerShdw blurRad="38100" dist="38100" dir="2700000" algn="tl">
                    <a:srgbClr val="000000"/>
                  </a:outerShdw>
                </a:effectLst>
              </a:rPr>
              <a:t>charity</a:t>
            </a:r>
            <a:r>
              <a:rPr lang="en-US" altLang="en-US" sz="2800" dirty="0">
                <a:solidFill>
                  <a:schemeClr val="tx1">
                    <a:lumMod val="75000"/>
                    <a:lumOff val="25000"/>
                  </a:schemeClr>
                </a:solidFill>
                <a:effectLst>
                  <a:outerShdw blurRad="38100" dist="38100" dir="2700000" algn="tl">
                    <a:srgbClr val="000000"/>
                  </a:outerShdw>
                </a:effectLst>
              </a:rPr>
              <a:t>.</a:t>
            </a:r>
            <a:r>
              <a:rPr lang="en-US" altLang="en-US" sz="2800" baseline="30000" dirty="0">
                <a:solidFill>
                  <a:schemeClr val="tx1">
                    <a:lumMod val="75000"/>
                    <a:lumOff val="25000"/>
                  </a:schemeClr>
                </a:solidFill>
                <a:effectLst>
                  <a:outerShdw blurRad="38100" dist="38100" dir="2700000" algn="tl">
                    <a:srgbClr val="000000"/>
                  </a:outerShdw>
                </a:effectLst>
              </a:rPr>
              <a:t>8 </a:t>
            </a:r>
            <a:r>
              <a:rPr lang="en-US" altLang="en-US" sz="2800" dirty="0">
                <a:solidFill>
                  <a:schemeClr val="tx1">
                    <a:lumMod val="75000"/>
                    <a:lumOff val="25000"/>
                  </a:schemeClr>
                </a:solidFill>
                <a:effectLst>
                  <a:outerShdw blurRad="38100" dist="38100" dir="2700000" algn="tl">
                    <a:srgbClr val="000000"/>
                  </a:outerShdw>
                </a:effectLst>
              </a:rPr>
              <a:t>For if these things be in you, and abound, they make you that ye shall neither be barren nor unfruitful in the knowledge of our Lord Jesus Christ.</a:t>
            </a:r>
            <a:r>
              <a:rPr lang="en-US" altLang="en-US" sz="2800" baseline="30000" dirty="0">
                <a:solidFill>
                  <a:schemeClr val="tx1">
                    <a:lumMod val="75000"/>
                    <a:lumOff val="25000"/>
                  </a:schemeClr>
                </a:solidFill>
                <a:effectLst>
                  <a:outerShdw blurRad="38100" dist="38100" dir="2700000" algn="tl">
                    <a:srgbClr val="000000"/>
                  </a:outerShdw>
                </a:effectLst>
              </a:rPr>
              <a:t>9 </a:t>
            </a:r>
            <a:r>
              <a:rPr lang="en-US" altLang="en-US" sz="2800" dirty="0">
                <a:solidFill>
                  <a:schemeClr val="tx1">
                    <a:lumMod val="75000"/>
                    <a:lumOff val="25000"/>
                  </a:schemeClr>
                </a:solidFill>
                <a:effectLst>
                  <a:outerShdw blurRad="38100" dist="38100" dir="2700000" algn="tl">
                    <a:srgbClr val="000000"/>
                  </a:outerShdw>
                </a:effectLst>
              </a:rPr>
              <a:t>But he that </a:t>
            </a:r>
            <a:r>
              <a:rPr lang="en-US" altLang="en-US" sz="2800" dirty="0" err="1">
                <a:solidFill>
                  <a:schemeClr val="tx1">
                    <a:lumMod val="75000"/>
                    <a:lumOff val="25000"/>
                  </a:schemeClr>
                </a:solidFill>
                <a:effectLst>
                  <a:outerShdw blurRad="38100" dist="38100" dir="2700000" algn="tl">
                    <a:srgbClr val="000000"/>
                  </a:outerShdw>
                </a:effectLst>
              </a:rPr>
              <a:t>lacketh</a:t>
            </a:r>
            <a:r>
              <a:rPr lang="en-US" altLang="en-US" sz="2800" dirty="0">
                <a:solidFill>
                  <a:schemeClr val="tx1">
                    <a:lumMod val="75000"/>
                    <a:lumOff val="25000"/>
                  </a:schemeClr>
                </a:solidFill>
                <a:effectLst>
                  <a:outerShdw blurRad="38100" dist="38100" dir="2700000" algn="tl">
                    <a:srgbClr val="000000"/>
                  </a:outerShdw>
                </a:effectLst>
              </a:rPr>
              <a:t> these things is blind, and cannot see afar off, and hath forgotten that he was purged from his old sins.</a:t>
            </a:r>
            <a:r>
              <a:rPr lang="en-US" altLang="en-US" sz="2800" baseline="30000" dirty="0">
                <a:solidFill>
                  <a:schemeClr val="tx1">
                    <a:lumMod val="75000"/>
                    <a:lumOff val="25000"/>
                  </a:schemeClr>
                </a:solidFill>
                <a:effectLst>
                  <a:outerShdw blurRad="38100" dist="38100" dir="2700000" algn="tl">
                    <a:srgbClr val="000000"/>
                  </a:outerShdw>
                </a:effectLst>
              </a:rPr>
              <a:t>10 </a:t>
            </a:r>
            <a:r>
              <a:rPr lang="en-US" altLang="en-US" sz="2800" dirty="0">
                <a:solidFill>
                  <a:schemeClr val="tx1">
                    <a:lumMod val="75000"/>
                    <a:lumOff val="25000"/>
                  </a:schemeClr>
                </a:solidFill>
                <a:effectLst>
                  <a:outerShdw blurRad="38100" dist="38100" dir="2700000" algn="tl">
                    <a:srgbClr val="000000"/>
                  </a:outerShdw>
                </a:effectLst>
              </a:rPr>
              <a:t>Wherefore the rather, brethren, give diligence to make your calling and election sure: for if ye do these things, ye shall never fall:</a:t>
            </a:r>
            <a:r>
              <a:rPr lang="en-US" altLang="en-US" sz="2800" dirty="0">
                <a:solidFill>
                  <a:schemeClr val="tx1">
                    <a:lumMod val="75000"/>
                    <a:lumOff val="25000"/>
                  </a:schemeClr>
                </a:solidFill>
              </a:rPr>
              <a:t>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1ED0EF4-76D2-4577-B675-852E3F87AD5F}"/>
              </a:ext>
            </a:extLst>
          </p:cNvPr>
          <p:cNvSpPr>
            <a:spLocks noGrp="1" noChangeArrowheads="1"/>
          </p:cNvSpPr>
          <p:nvPr>
            <p:ph type="title"/>
          </p:nvPr>
        </p:nvSpPr>
        <p:spPr/>
        <p:txBody>
          <a:bodyPr/>
          <a:lstStyle/>
          <a:p>
            <a:pPr eaLnBrk="1" hangingPunct="1"/>
            <a:r>
              <a:rPr lang="en-US" altLang="en-US" sz="5400"/>
              <a:t>Introduction:</a:t>
            </a:r>
          </a:p>
        </p:txBody>
      </p:sp>
      <p:sp>
        <p:nvSpPr>
          <p:cNvPr id="5123" name="Rectangle 3">
            <a:extLst>
              <a:ext uri="{FF2B5EF4-FFF2-40B4-BE49-F238E27FC236}">
                <a16:creationId xmlns:a16="http://schemas.microsoft.com/office/drawing/2014/main" id="{CDF56830-AE94-44C4-BD0E-B7FE5EC84804}"/>
              </a:ext>
            </a:extLst>
          </p:cNvPr>
          <p:cNvSpPr>
            <a:spLocks noGrp="1" noChangeArrowheads="1"/>
          </p:cNvSpPr>
          <p:nvPr>
            <p:ph idx="1"/>
          </p:nvPr>
        </p:nvSpPr>
        <p:spPr>
          <a:xfrm>
            <a:off x="609600" y="1676400"/>
            <a:ext cx="9101138" cy="3957638"/>
          </a:xfrm>
        </p:spPr>
        <p:txBody>
          <a:bodyPr rtlCol="0">
            <a:noAutofit/>
          </a:bodyPr>
          <a:lstStyle/>
          <a:p>
            <a:pPr eaLnBrk="1" fontAlgn="auto" hangingPunct="1">
              <a:spcAft>
                <a:spcPts val="0"/>
              </a:spcAft>
              <a:buFont typeface="Wingdings 3" charset="2"/>
              <a:buChar char=""/>
              <a:defRPr/>
            </a:pPr>
            <a:r>
              <a:rPr lang="en-US" altLang="en-US" sz="3200" dirty="0">
                <a:solidFill>
                  <a:schemeClr val="tx1">
                    <a:lumMod val="75000"/>
                    <a:lumOff val="25000"/>
                  </a:schemeClr>
                </a:solidFill>
              </a:rPr>
              <a:t>Overview of 2 Peter and graces</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Escaping corruption in the world through lust</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Diligence</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Build on “faith”.</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Faith is the power that causes this growth.</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We must add to our faith, “virtue” </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“add” – </a:t>
            </a:r>
            <a:r>
              <a:rPr lang="en-US" altLang="en-US" sz="3200" dirty="0" err="1">
                <a:solidFill>
                  <a:schemeClr val="tx1">
                    <a:lumMod val="75000"/>
                    <a:lumOff val="25000"/>
                  </a:schemeClr>
                </a:solidFill>
              </a:rPr>
              <a:t>epichoregeo</a:t>
            </a:r>
            <a:r>
              <a:rPr lang="en-US" altLang="en-US" sz="3200" dirty="0">
                <a:solidFill>
                  <a:schemeClr val="tx1">
                    <a:lumMod val="75000"/>
                    <a:lumOff val="25000"/>
                  </a:schemeClr>
                </a:solidFill>
              </a:rPr>
              <a:t> – reveals that these two, faith and virtue, must work together.</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2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236E0F6-4E6C-4ACC-B86D-816110E36B0A}"/>
              </a:ext>
            </a:extLst>
          </p:cNvPr>
          <p:cNvSpPr>
            <a:spLocks noGrp="1" noChangeArrowheads="1"/>
          </p:cNvSpPr>
          <p:nvPr>
            <p:ph type="ctrTitle"/>
          </p:nvPr>
        </p:nvSpPr>
        <p:spPr>
          <a:xfrm>
            <a:off x="533400" y="117475"/>
            <a:ext cx="9296400" cy="1646238"/>
          </a:xfrm>
        </p:spPr>
        <p:txBody>
          <a:bodyPr/>
          <a:lstStyle/>
          <a:p>
            <a:pPr algn="ctr" eaLnBrk="1" hangingPunct="1"/>
            <a:r>
              <a:rPr lang="en-US" altLang="en-US" sz="4800"/>
              <a:t>Myopia(Cannot see in distance) and Blindness Control</a:t>
            </a:r>
          </a:p>
        </p:txBody>
      </p:sp>
      <p:sp>
        <p:nvSpPr>
          <p:cNvPr id="12291" name="Rectangle 3">
            <a:extLst>
              <a:ext uri="{FF2B5EF4-FFF2-40B4-BE49-F238E27FC236}">
                <a16:creationId xmlns:a16="http://schemas.microsoft.com/office/drawing/2014/main" id="{378EEEF0-410B-4D78-8BA1-B91A80DDC281}"/>
              </a:ext>
            </a:extLst>
          </p:cNvPr>
          <p:cNvSpPr>
            <a:spLocks noGrp="1" noChangeArrowheads="1"/>
          </p:cNvSpPr>
          <p:nvPr>
            <p:ph type="subTitle" idx="1"/>
          </p:nvPr>
        </p:nvSpPr>
        <p:spPr>
          <a:xfrm>
            <a:off x="852488" y="2168525"/>
            <a:ext cx="4419600" cy="4572000"/>
          </a:xfrm>
        </p:spPr>
        <p:txBody>
          <a:bodyPr/>
          <a:lstStyle/>
          <a:p>
            <a:pPr algn="ctr" eaLnBrk="1" hangingPunct="1">
              <a:lnSpc>
                <a:spcPct val="90000"/>
              </a:lnSpc>
            </a:pPr>
            <a:r>
              <a:rPr lang="en-US" altLang="en-US" sz="3200">
                <a:solidFill>
                  <a:schemeClr val="tx1"/>
                </a:solidFill>
              </a:rPr>
              <a:t>Striving For Excellence</a:t>
            </a:r>
          </a:p>
          <a:p>
            <a:pPr algn="ctr" eaLnBrk="1" hangingPunct="1">
              <a:lnSpc>
                <a:spcPct val="90000"/>
              </a:lnSpc>
            </a:pPr>
            <a:r>
              <a:rPr lang="en-US" altLang="en-US" sz="3200" u="sng">
                <a:solidFill>
                  <a:schemeClr val="tx1"/>
                </a:solidFill>
              </a:rPr>
              <a:t>VIRTUE</a:t>
            </a:r>
          </a:p>
          <a:p>
            <a:pPr algn="ctr" eaLnBrk="1" hangingPunct="1">
              <a:lnSpc>
                <a:spcPct val="90000"/>
              </a:lnSpc>
            </a:pPr>
            <a:r>
              <a:rPr lang="en-US" altLang="en-US" sz="3200">
                <a:solidFill>
                  <a:schemeClr val="tx1"/>
                </a:solidFill>
              </a:rPr>
              <a:t>DefiningVirtue</a:t>
            </a:r>
          </a:p>
          <a:p>
            <a:pPr algn="ctr" eaLnBrk="1" hangingPunct="1">
              <a:lnSpc>
                <a:spcPct val="90000"/>
              </a:lnSpc>
            </a:pPr>
            <a:r>
              <a:rPr lang="en-US" altLang="en-US" sz="3200">
                <a:solidFill>
                  <a:schemeClr val="tx1"/>
                </a:solidFill>
              </a:rPr>
              <a:t>Demands of Virtue</a:t>
            </a:r>
          </a:p>
          <a:p>
            <a:pPr algn="ctr" eaLnBrk="1" hangingPunct="1">
              <a:lnSpc>
                <a:spcPct val="90000"/>
              </a:lnSpc>
            </a:pPr>
            <a:r>
              <a:rPr lang="en-US" altLang="en-US" sz="3200">
                <a:solidFill>
                  <a:schemeClr val="tx1"/>
                </a:solidFill>
              </a:rPr>
              <a:t>Developing of Virtue</a:t>
            </a:r>
          </a:p>
          <a:p>
            <a:pPr algn="ctr" eaLnBrk="1" hangingPunct="1">
              <a:lnSpc>
                <a:spcPct val="90000"/>
              </a:lnSpc>
            </a:pPr>
            <a:r>
              <a:rPr lang="en-US" altLang="en-US" sz="3200">
                <a:solidFill>
                  <a:schemeClr val="tx1"/>
                </a:solidFill>
              </a:rPr>
              <a:t>Dilemma of Virtue</a:t>
            </a:r>
          </a:p>
          <a:p>
            <a:pPr algn="ctr" eaLnBrk="1" hangingPunct="1">
              <a:lnSpc>
                <a:spcPct val="90000"/>
              </a:lnSpc>
            </a:pPr>
            <a:endParaRPr lang="en-US" altLang="en-US" sz="3200">
              <a:solidFill>
                <a:schemeClr val="tx1"/>
              </a:solidFill>
            </a:endParaRPr>
          </a:p>
        </p:txBody>
      </p:sp>
      <p:sp>
        <p:nvSpPr>
          <p:cNvPr id="12292" name="Rectangle 3">
            <a:extLst>
              <a:ext uri="{FF2B5EF4-FFF2-40B4-BE49-F238E27FC236}">
                <a16:creationId xmlns:a16="http://schemas.microsoft.com/office/drawing/2014/main" id="{C7034904-5794-4712-A793-B24E19D9ABE9}"/>
              </a:ext>
            </a:extLst>
          </p:cNvPr>
          <p:cNvSpPr txBox="1">
            <a:spLocks noChangeArrowheads="1"/>
          </p:cNvSpPr>
          <p:nvPr/>
        </p:nvSpPr>
        <p:spPr bwMode="auto">
          <a:xfrm>
            <a:off x="5424488" y="2289175"/>
            <a:ext cx="441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08585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42875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177165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22885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68605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14325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60045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20000"/>
              </a:spcBef>
              <a:buClr>
                <a:schemeClr val="accent2"/>
              </a:buClr>
              <a:buSzTx/>
              <a:buFont typeface="Wingdings" panose="05000000000000000000" pitchFamily="2" charset="2"/>
              <a:buNone/>
            </a:pPr>
            <a:r>
              <a:rPr lang="en-US" altLang="en-US" sz="3200">
                <a:solidFill>
                  <a:schemeClr val="tx1"/>
                </a:solidFill>
              </a:rPr>
              <a:t>Increasing In </a:t>
            </a:r>
            <a:r>
              <a:rPr lang="en-US" altLang="en-US" sz="3200" u="sng">
                <a:solidFill>
                  <a:schemeClr val="tx1"/>
                </a:solidFill>
              </a:rPr>
              <a:t>Knowledge</a:t>
            </a:r>
          </a:p>
          <a:p>
            <a:pPr algn="ctr" eaLnBrk="1" hangingPunct="1">
              <a:lnSpc>
                <a:spcPct val="80000"/>
              </a:lnSpc>
              <a:spcBef>
                <a:spcPct val="20000"/>
              </a:spcBef>
              <a:buClr>
                <a:schemeClr val="accent2"/>
              </a:buClr>
              <a:buSzTx/>
              <a:buFont typeface="Wingdings" panose="05000000000000000000" pitchFamily="2" charset="2"/>
              <a:buNone/>
            </a:pPr>
            <a:endParaRPr lang="en-US" altLang="en-US" sz="3200" u="sng">
              <a:solidFill>
                <a:schemeClr val="tx1"/>
              </a:solidFill>
            </a:endParaRPr>
          </a:p>
          <a:p>
            <a:pPr algn="ctr" eaLnBrk="1" hangingPunct="1">
              <a:lnSpc>
                <a:spcPct val="80000"/>
              </a:lnSpc>
              <a:spcBef>
                <a:spcPct val="20000"/>
              </a:spcBef>
              <a:buClr>
                <a:schemeClr val="accent2"/>
              </a:buClr>
              <a:buSzTx/>
              <a:buFont typeface="Wingdings" panose="05000000000000000000" pitchFamily="2" charset="2"/>
              <a:buNone/>
            </a:pPr>
            <a:r>
              <a:rPr lang="en-US" altLang="en-US" sz="3200">
                <a:solidFill>
                  <a:schemeClr val="tx1"/>
                </a:solidFill>
              </a:rPr>
              <a:t>Defining Knowledge</a:t>
            </a:r>
          </a:p>
          <a:p>
            <a:pPr algn="ctr" eaLnBrk="1" hangingPunct="1">
              <a:lnSpc>
                <a:spcPct val="80000"/>
              </a:lnSpc>
              <a:spcBef>
                <a:spcPct val="20000"/>
              </a:spcBef>
              <a:buClr>
                <a:schemeClr val="accent2"/>
              </a:buClr>
              <a:buSzTx/>
              <a:buFont typeface="Wingdings" panose="05000000000000000000" pitchFamily="2" charset="2"/>
              <a:buNone/>
            </a:pPr>
            <a:r>
              <a:rPr lang="en-US" altLang="en-US" sz="3200">
                <a:solidFill>
                  <a:schemeClr val="tx1"/>
                </a:solidFill>
              </a:rPr>
              <a:t>Demands of Knowledge</a:t>
            </a:r>
          </a:p>
          <a:p>
            <a:pPr algn="ctr" eaLnBrk="1" hangingPunct="1">
              <a:lnSpc>
                <a:spcPct val="80000"/>
              </a:lnSpc>
              <a:spcBef>
                <a:spcPct val="20000"/>
              </a:spcBef>
              <a:buClr>
                <a:schemeClr val="accent2"/>
              </a:buClr>
              <a:buSzTx/>
              <a:buFont typeface="Wingdings" panose="05000000000000000000" pitchFamily="2" charset="2"/>
              <a:buNone/>
            </a:pPr>
            <a:r>
              <a:rPr lang="en-US" altLang="en-US" sz="3200">
                <a:solidFill>
                  <a:schemeClr val="tx1"/>
                </a:solidFill>
              </a:rPr>
              <a:t>Developing Knowledge</a:t>
            </a:r>
          </a:p>
          <a:p>
            <a:pPr algn="ctr" eaLnBrk="1" hangingPunct="1">
              <a:lnSpc>
                <a:spcPct val="80000"/>
              </a:lnSpc>
              <a:spcBef>
                <a:spcPct val="20000"/>
              </a:spcBef>
              <a:buClr>
                <a:schemeClr val="accent2"/>
              </a:buClr>
              <a:buSzTx/>
              <a:buFont typeface="Wingdings" panose="05000000000000000000" pitchFamily="2" charset="2"/>
              <a:buNone/>
            </a:pPr>
            <a:r>
              <a:rPr lang="en-US" altLang="en-US" sz="3200">
                <a:solidFill>
                  <a:schemeClr val="tx1"/>
                </a:solidFill>
              </a:rPr>
              <a:t>Dangers of Knowledge</a:t>
            </a:r>
          </a:p>
        </p:txBody>
      </p:sp>
      <p:sp>
        <p:nvSpPr>
          <p:cNvPr id="12293" name="TextBox 1">
            <a:extLst>
              <a:ext uri="{FF2B5EF4-FFF2-40B4-BE49-F238E27FC236}">
                <a16:creationId xmlns:a16="http://schemas.microsoft.com/office/drawing/2014/main" id="{113616AA-233F-4A3F-AC36-375B734DAA08}"/>
              </a:ext>
            </a:extLst>
          </p:cNvPr>
          <p:cNvSpPr txBox="1">
            <a:spLocks noChangeArrowheads="1"/>
          </p:cNvSpPr>
          <p:nvPr/>
        </p:nvSpPr>
        <p:spPr bwMode="auto">
          <a:xfrm>
            <a:off x="1847850" y="6022975"/>
            <a:ext cx="6848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ltLang="en-US" sz="3200" b="1">
                <a:solidFill>
                  <a:srgbClr val="FFC000"/>
                </a:solidFill>
              </a:rPr>
              <a:t>Application: Virtue and Knowledge</a:t>
            </a: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C6D01D9-E200-49AD-8E05-DAA9F2E83983}"/>
              </a:ext>
            </a:extLst>
          </p:cNvPr>
          <p:cNvSpPr>
            <a:spLocks noGrp="1" noChangeArrowheads="1"/>
          </p:cNvSpPr>
          <p:nvPr>
            <p:ph type="title"/>
          </p:nvPr>
        </p:nvSpPr>
        <p:spPr>
          <a:xfrm>
            <a:off x="228600" y="-41275"/>
            <a:ext cx="8596313" cy="1320800"/>
          </a:xfrm>
        </p:spPr>
        <p:txBody>
          <a:bodyPr/>
          <a:lstStyle/>
          <a:p>
            <a:pPr eaLnBrk="1" hangingPunct="1"/>
            <a:r>
              <a:rPr lang="en-US" altLang="en-US" sz="5400"/>
              <a:t>Defining Virtue</a:t>
            </a:r>
          </a:p>
        </p:txBody>
      </p:sp>
      <p:pic>
        <p:nvPicPr>
          <p:cNvPr id="1026" name="Picture 2" descr="Image result for virtue">
            <a:extLst>
              <a:ext uri="{FF2B5EF4-FFF2-40B4-BE49-F238E27FC236}">
                <a16:creationId xmlns:a16="http://schemas.microsoft.com/office/drawing/2014/main" id="{03E22D8E-A70A-4DED-8711-384C44678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2052" y="29561"/>
            <a:ext cx="2379948" cy="17230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195" name="Rectangle 3">
            <a:extLst>
              <a:ext uri="{FF2B5EF4-FFF2-40B4-BE49-F238E27FC236}">
                <a16:creationId xmlns:a16="http://schemas.microsoft.com/office/drawing/2014/main" id="{E9152631-630F-4433-9CC9-D417E3ECEF04}"/>
              </a:ext>
            </a:extLst>
          </p:cNvPr>
          <p:cNvSpPr>
            <a:spLocks noGrp="1" noChangeArrowheads="1"/>
          </p:cNvSpPr>
          <p:nvPr>
            <p:ph idx="1"/>
          </p:nvPr>
        </p:nvSpPr>
        <p:spPr>
          <a:xfrm>
            <a:off x="207963" y="762000"/>
            <a:ext cx="10058400" cy="4719638"/>
          </a:xfrm>
        </p:spPr>
        <p:txBody>
          <a:bodyPr rtlCol="0">
            <a:noAutofit/>
          </a:bodyPr>
          <a:lstStyle/>
          <a:p>
            <a:pPr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Virtue refers to mastery in a specific field, an excellence in achievement </a:t>
            </a:r>
            <a:r>
              <a:rPr lang="en-US" altLang="en-US" sz="3200" dirty="0" err="1">
                <a:solidFill>
                  <a:schemeClr val="tx1">
                    <a:lumMod val="75000"/>
                    <a:lumOff val="25000"/>
                  </a:schemeClr>
                </a:solidFill>
              </a:rPr>
              <a:t>eg</a:t>
            </a:r>
            <a:r>
              <a:rPr lang="en-US" altLang="en-US" sz="3200" dirty="0">
                <a:solidFill>
                  <a:schemeClr val="tx1">
                    <a:lumMod val="75000"/>
                    <a:lumOff val="25000"/>
                  </a:schemeClr>
                </a:solidFill>
              </a:rPr>
              <a:t> a virtuoso is a highly accomplished musician</a:t>
            </a:r>
          </a:p>
          <a:p>
            <a:pPr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It has been translated and explained differently.</a:t>
            </a:r>
          </a:p>
          <a:p>
            <a:pPr eaLnBrk="1" fontAlgn="auto" hangingPunct="1">
              <a:lnSpc>
                <a:spcPct val="90000"/>
              </a:lnSpc>
              <a:spcAft>
                <a:spcPts val="0"/>
              </a:spcAft>
              <a:buFont typeface="Wingdings 3" charset="2"/>
              <a:buChar char=""/>
              <a:defRPr/>
            </a:pPr>
            <a:r>
              <a:rPr lang="en-US" altLang="en-US" sz="3200" b="1" dirty="0">
                <a:solidFill>
                  <a:schemeClr val="tx1">
                    <a:lumMod val="75000"/>
                    <a:lumOff val="25000"/>
                  </a:schemeClr>
                </a:solidFill>
              </a:rPr>
              <a:t>Value is knowing what is right.  Virtue is doing what’s right.</a:t>
            </a:r>
          </a:p>
          <a:p>
            <a:pPr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It is a people acting to a higher standard than mere instinct.</a:t>
            </a:r>
          </a:p>
          <a:p>
            <a:pPr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Foundation of character</a:t>
            </a:r>
          </a:p>
          <a:p>
            <a:pPr eaLnBrk="1" fontAlgn="auto" hangingPunct="1">
              <a:lnSpc>
                <a:spcPct val="90000"/>
              </a:lnSpc>
              <a:spcAft>
                <a:spcPts val="0"/>
              </a:spcAft>
              <a:buFont typeface="Wingdings 3" charset="2"/>
              <a:buChar char=""/>
              <a:defRPr/>
            </a:pPr>
            <a:r>
              <a:rPr lang="en-US" altLang="en-US" sz="3200" dirty="0">
                <a:solidFill>
                  <a:schemeClr val="tx1">
                    <a:lumMod val="75000"/>
                    <a:lumOff val="25000"/>
                  </a:schemeClr>
                </a:solidFill>
              </a:rPr>
              <a:t>In Greek, the word for virtue is </a:t>
            </a:r>
            <a:r>
              <a:rPr lang="en-US" altLang="en-US" sz="3200" i="1" dirty="0">
                <a:solidFill>
                  <a:schemeClr val="tx1">
                    <a:lumMod val="75000"/>
                    <a:lumOff val="25000"/>
                  </a:schemeClr>
                </a:solidFill>
              </a:rPr>
              <a:t>arete</a:t>
            </a:r>
            <a:r>
              <a:rPr lang="en-US" altLang="en-US" sz="3200" dirty="0">
                <a:solidFill>
                  <a:schemeClr val="tx1">
                    <a:lumMod val="75000"/>
                    <a:lumOff val="25000"/>
                  </a:schemeClr>
                </a:solidFill>
              </a:rPr>
              <a:t>, which is translated as valor, excellence, moral excellence, vigor, goodness, courage, or praise </a:t>
            </a:r>
          </a:p>
          <a:p>
            <a:pPr eaLnBrk="1" fontAlgn="auto" hangingPunct="1">
              <a:lnSpc>
                <a:spcPct val="90000"/>
              </a:lnSpc>
              <a:spcAft>
                <a:spcPts val="0"/>
              </a:spcAft>
              <a:buFont typeface="Wingdings 3" charset="2"/>
              <a:buChar char=""/>
              <a:defRPr/>
            </a:pPr>
            <a:endParaRPr lang="en-US" altLang="en-US" sz="3200" dirty="0">
              <a:solidFill>
                <a:schemeClr val="tx1">
                  <a:lumMod val="75000"/>
                  <a:lumOff val="25000"/>
                </a:schemeClr>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2028</Words>
  <Application>Microsoft Office PowerPoint</Application>
  <PresentationFormat>Widescreen</PresentationFormat>
  <Paragraphs>227</Paragraphs>
  <Slides>34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 Black</vt:lpstr>
      <vt:lpstr>Calibri</vt:lpstr>
      <vt:lpstr>Garamond</vt:lpstr>
      <vt:lpstr>Times New Roman</vt:lpstr>
      <vt:lpstr>Trebuchet MS</vt:lpstr>
      <vt:lpstr>Wingdings</vt:lpstr>
      <vt:lpstr>Wingdings 3</vt:lpstr>
      <vt:lpstr>Facet</vt:lpstr>
      <vt:lpstr>PowerPoint Presentation</vt:lpstr>
      <vt:lpstr>Eyeing Second Peter</vt:lpstr>
      <vt:lpstr>Memory Passage:  2 Peter 1:3-4</vt:lpstr>
      <vt:lpstr>Remembering Second Peter</vt:lpstr>
      <vt:lpstr>Eyeing Second Peter</vt:lpstr>
      <vt:lpstr>Introduction:</vt:lpstr>
      <vt:lpstr>Introduction:</vt:lpstr>
      <vt:lpstr>Myopia(Cannot see in distance) and Blindness Control</vt:lpstr>
      <vt:lpstr>Defining Virtue</vt:lpstr>
      <vt:lpstr>Defining Virtue</vt:lpstr>
      <vt:lpstr>Defining Virtue</vt:lpstr>
      <vt:lpstr>The Demand of Virtue</vt:lpstr>
      <vt:lpstr>The Demand of Virtue</vt:lpstr>
      <vt:lpstr>The Demand of Virtue</vt:lpstr>
      <vt:lpstr>Developing Virtue</vt:lpstr>
      <vt:lpstr>Developing Virtue</vt:lpstr>
      <vt:lpstr>Developing Virtue</vt:lpstr>
      <vt:lpstr>Developing Virtue</vt:lpstr>
      <vt:lpstr>Dilemma of Virtue</vt:lpstr>
      <vt:lpstr>Dilemma of Virtue: Snuggle/Struggle Dilemma</vt:lpstr>
      <vt:lpstr>Myopia (Nearsighted) and Blindness Control</vt:lpstr>
      <vt:lpstr>Defining Knowledge</vt:lpstr>
      <vt:lpstr>Defining Knowledge</vt:lpstr>
      <vt:lpstr>The Demand of Knowledge</vt:lpstr>
      <vt:lpstr>The Demand of Knowledge</vt:lpstr>
      <vt:lpstr>How Do We Develop Knowledge?</vt:lpstr>
      <vt:lpstr>How Do We Develop Knowledge?</vt:lpstr>
      <vt:lpstr>How Do We Develop Knowledge?</vt:lpstr>
      <vt:lpstr>The Danger of Knowledge</vt:lpstr>
      <vt:lpstr>Application: Demonstrating Virtue Combating Spiritual Blindness</vt:lpstr>
      <vt:lpstr>Demonstrating Virtue: Combating Spiritual Blindness</vt:lpstr>
      <vt:lpstr>Knowledge: Combating Spiritual Blindness  </vt:lpstr>
      <vt:lpstr>Where are you on these scales?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2019-09-02T14:36:27Z</dcterms:created>
  <dcterms:modified xsi:type="dcterms:W3CDTF">2019-09-02T15:04:41Z</dcterms:modified>
</cp:coreProperties>
</file>