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0"/>
  </p:notesMasterIdLst>
  <p:handoutMasterIdLst>
    <p:handoutMasterId r:id="rId31"/>
  </p:handoutMasterIdLst>
  <p:sldIdLst>
    <p:sldId id="322" r:id="rId2"/>
    <p:sldId id="295" r:id="rId3"/>
    <p:sldId id="321" r:id="rId4"/>
    <p:sldId id="296" r:id="rId5"/>
    <p:sldId id="311" r:id="rId6"/>
    <p:sldId id="312" r:id="rId7"/>
    <p:sldId id="313" r:id="rId8"/>
    <p:sldId id="266" r:id="rId9"/>
    <p:sldId id="314" r:id="rId10"/>
    <p:sldId id="280" r:id="rId11"/>
    <p:sldId id="263" r:id="rId12"/>
    <p:sldId id="269" r:id="rId13"/>
    <p:sldId id="315" r:id="rId14"/>
    <p:sldId id="270" r:id="rId15"/>
    <p:sldId id="316" r:id="rId16"/>
    <p:sldId id="271" r:id="rId17"/>
    <p:sldId id="272" r:id="rId18"/>
    <p:sldId id="317" r:id="rId19"/>
    <p:sldId id="273" r:id="rId20"/>
    <p:sldId id="279" r:id="rId21"/>
    <p:sldId id="318" r:id="rId22"/>
    <p:sldId id="274" r:id="rId23"/>
    <p:sldId id="281" r:id="rId24"/>
    <p:sldId id="282" r:id="rId25"/>
    <p:sldId id="283" r:id="rId26"/>
    <p:sldId id="267" r:id="rId27"/>
    <p:sldId id="264" r:id="rId28"/>
    <p:sldId id="268" r:id="rId29"/>
  </p:sldIdLst>
  <p:sldSz cx="12192000" cy="6858000"/>
  <p:notesSz cx="6954838" cy="9240838"/>
  <p:defaultTextStyle>
    <a:defPPr>
      <a:defRPr lang="en-US"/>
    </a:defPPr>
    <a:lvl1pPr algn="l" rtl="0" fontAlgn="base">
      <a:spcBef>
        <a:spcPct val="0"/>
      </a:spcBef>
      <a:spcAft>
        <a:spcPct val="0"/>
      </a:spcAft>
      <a:defRPr sz="2400" kern="1200">
        <a:solidFill>
          <a:schemeClr val="tx1"/>
        </a:solidFill>
        <a:latin typeface="Times New Roman" pitchFamily="18"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34" charset="-128"/>
        <a:cs typeface="Arial" charset="0"/>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Arial" charset="0"/>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Arial" charset="0"/>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Arial" charset="0"/>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8000"/>
    <a:srgbClr val="000066"/>
    <a:srgbClr val="3366CC"/>
    <a:srgbClr val="9933FF"/>
    <a:srgbClr val="FF33CC"/>
    <a:srgbClr val="660066"/>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2" y="2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2082" y="132"/>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13763" cy="462042"/>
          </a:xfrm>
          <a:prstGeom prst="rect">
            <a:avLst/>
          </a:prstGeom>
          <a:noFill/>
          <a:ln w="9525">
            <a:noFill/>
            <a:miter lim="800000"/>
            <a:headEnd/>
            <a:tailEnd/>
          </a:ln>
          <a:effectLst/>
        </p:spPr>
        <p:txBody>
          <a:bodyPr vert="horz" wrap="square" lIns="92546" tIns="46273" rIns="92546" bIns="46273" numCol="1" anchor="t" anchorCtr="0" compatLnSpc="1">
            <a:prstTxWarp prst="textNoShape">
              <a:avLst/>
            </a:prstTxWarp>
          </a:bodyPr>
          <a:lstStyle>
            <a:lvl1pPr>
              <a:defRPr sz="1200">
                <a:latin typeface="Times New Roman" charset="0"/>
                <a:ea typeface="+mn-ea"/>
                <a:cs typeface="+mn-cs"/>
              </a:defRPr>
            </a:lvl1pPr>
          </a:lstStyle>
          <a:p>
            <a:pPr>
              <a:defRPr/>
            </a:pPr>
            <a:endParaRPr lang="en-US"/>
          </a:p>
        </p:txBody>
      </p:sp>
      <p:sp>
        <p:nvSpPr>
          <p:cNvPr id="17411" name="Rectangle 3"/>
          <p:cNvSpPr>
            <a:spLocks noGrp="1" noChangeArrowheads="1"/>
          </p:cNvSpPr>
          <p:nvPr>
            <p:ph type="dt" sz="quarter" idx="1"/>
          </p:nvPr>
        </p:nvSpPr>
        <p:spPr bwMode="auto">
          <a:xfrm>
            <a:off x="3941075" y="0"/>
            <a:ext cx="3013763" cy="462042"/>
          </a:xfrm>
          <a:prstGeom prst="rect">
            <a:avLst/>
          </a:prstGeom>
          <a:noFill/>
          <a:ln w="9525">
            <a:noFill/>
            <a:miter lim="800000"/>
            <a:headEnd/>
            <a:tailEnd/>
          </a:ln>
          <a:effectLst/>
        </p:spPr>
        <p:txBody>
          <a:bodyPr vert="horz" wrap="square" lIns="92546" tIns="46273" rIns="92546" bIns="46273" numCol="1" anchor="t" anchorCtr="0" compatLnSpc="1">
            <a:prstTxWarp prst="textNoShape">
              <a:avLst/>
            </a:prstTxWarp>
          </a:bodyPr>
          <a:lstStyle>
            <a:lvl1pPr algn="r">
              <a:defRPr sz="1200">
                <a:latin typeface="Times New Roman" charset="0"/>
                <a:ea typeface="+mn-ea"/>
                <a:cs typeface="+mn-cs"/>
              </a:defRPr>
            </a:lvl1pPr>
          </a:lstStyle>
          <a:p>
            <a:pPr>
              <a:defRPr/>
            </a:pPr>
            <a:endParaRPr lang="en-US"/>
          </a:p>
        </p:txBody>
      </p:sp>
      <p:sp>
        <p:nvSpPr>
          <p:cNvPr id="17412" name="Rectangle 4"/>
          <p:cNvSpPr>
            <a:spLocks noGrp="1" noChangeArrowheads="1"/>
          </p:cNvSpPr>
          <p:nvPr>
            <p:ph type="ftr" sz="quarter" idx="2"/>
          </p:nvPr>
        </p:nvSpPr>
        <p:spPr bwMode="auto">
          <a:xfrm>
            <a:off x="0" y="8778796"/>
            <a:ext cx="3013763" cy="462042"/>
          </a:xfrm>
          <a:prstGeom prst="rect">
            <a:avLst/>
          </a:prstGeom>
          <a:noFill/>
          <a:ln w="9525">
            <a:noFill/>
            <a:miter lim="800000"/>
            <a:headEnd/>
            <a:tailEnd/>
          </a:ln>
          <a:effectLst/>
        </p:spPr>
        <p:txBody>
          <a:bodyPr vert="horz" wrap="square" lIns="92546" tIns="46273" rIns="92546" bIns="46273" numCol="1" anchor="b" anchorCtr="0" compatLnSpc="1">
            <a:prstTxWarp prst="textNoShape">
              <a:avLst/>
            </a:prstTxWarp>
          </a:bodyPr>
          <a:lstStyle>
            <a:lvl1pPr>
              <a:defRPr sz="1200">
                <a:latin typeface="Times New Roman" charset="0"/>
                <a:ea typeface="+mn-ea"/>
                <a:cs typeface="+mn-cs"/>
              </a:defRPr>
            </a:lvl1pPr>
          </a:lstStyle>
          <a:p>
            <a:pPr>
              <a:defRPr/>
            </a:pPr>
            <a:endParaRPr lang="en-US"/>
          </a:p>
        </p:txBody>
      </p:sp>
      <p:sp>
        <p:nvSpPr>
          <p:cNvPr id="17413" name="Rectangle 5"/>
          <p:cNvSpPr>
            <a:spLocks noGrp="1" noChangeArrowheads="1"/>
          </p:cNvSpPr>
          <p:nvPr>
            <p:ph type="sldNum" sz="quarter" idx="3"/>
          </p:nvPr>
        </p:nvSpPr>
        <p:spPr bwMode="auto">
          <a:xfrm>
            <a:off x="3941075" y="8778796"/>
            <a:ext cx="3013763" cy="462042"/>
          </a:xfrm>
          <a:prstGeom prst="rect">
            <a:avLst/>
          </a:prstGeom>
          <a:noFill/>
          <a:ln w="9525">
            <a:noFill/>
            <a:miter lim="800000"/>
            <a:headEnd/>
            <a:tailEnd/>
          </a:ln>
          <a:effectLst/>
        </p:spPr>
        <p:txBody>
          <a:bodyPr vert="horz" wrap="square" lIns="92546" tIns="46273" rIns="92546" bIns="46273"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AF40B1A7-E0C4-452B-AEDF-4FC5E4030FF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9" name="Rectangle 3"/>
          <p:cNvSpPr>
            <a:spLocks noGrp="1" noChangeArrowheads="1"/>
          </p:cNvSpPr>
          <p:nvPr>
            <p:ph type="dt" idx="1"/>
          </p:nvPr>
        </p:nvSpPr>
        <p:spPr bwMode="auto">
          <a:xfrm>
            <a:off x="6027526" y="0"/>
            <a:ext cx="927312" cy="462042"/>
          </a:xfrm>
          <a:prstGeom prst="rect">
            <a:avLst/>
          </a:prstGeom>
          <a:noFill/>
          <a:ln w="9525">
            <a:noFill/>
            <a:miter lim="800000"/>
            <a:headEnd/>
            <a:tailEnd/>
          </a:ln>
          <a:effectLst/>
        </p:spPr>
        <p:txBody>
          <a:bodyPr vert="horz" wrap="square" lIns="92546" tIns="46273" rIns="92546" bIns="46273" numCol="1" anchor="t" anchorCtr="0" compatLnSpc="1">
            <a:prstTxWarp prst="textNoShape">
              <a:avLst/>
            </a:prstTxWarp>
          </a:bodyPr>
          <a:lstStyle>
            <a:lvl1pPr algn="r">
              <a:defRPr sz="1200">
                <a:latin typeface="Times New Roman" charset="0"/>
                <a:ea typeface="+mn-ea"/>
                <a:cs typeface="+mn-cs"/>
              </a:defRPr>
            </a:lvl1pPr>
          </a:lstStyle>
          <a:p>
            <a:pPr>
              <a:defRPr/>
            </a:pPr>
            <a:endParaRPr lang="en-US"/>
          </a:p>
        </p:txBody>
      </p:sp>
      <p:sp>
        <p:nvSpPr>
          <p:cNvPr id="13315" name="Rectangle 4"/>
          <p:cNvSpPr>
            <a:spLocks noGrp="1" noRot="1" noChangeAspect="1" noChangeArrowheads="1" noTextEdit="1"/>
          </p:cNvSpPr>
          <p:nvPr>
            <p:ph type="sldImg" idx="2"/>
          </p:nvPr>
        </p:nvSpPr>
        <p:spPr bwMode="auto">
          <a:xfrm>
            <a:off x="1517650" y="58738"/>
            <a:ext cx="4011613" cy="225742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135233" y="2446577"/>
            <a:ext cx="6663444" cy="6718859"/>
          </a:xfrm>
          <a:prstGeom prst="rect">
            <a:avLst/>
          </a:prstGeom>
          <a:noFill/>
          <a:ln w="9525">
            <a:noFill/>
            <a:miter lim="800000"/>
            <a:headEnd/>
            <a:tailEnd/>
          </a:ln>
          <a:effectLst/>
        </p:spPr>
        <p:txBody>
          <a:bodyPr vert="horz" wrap="square" lIns="92546" tIns="46273" rIns="92546" bIns="462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3" name="Rectangle 7"/>
          <p:cNvSpPr>
            <a:spLocks noGrp="1" noChangeArrowheads="1"/>
          </p:cNvSpPr>
          <p:nvPr>
            <p:ph type="sldNum" sz="quarter" idx="5"/>
          </p:nvPr>
        </p:nvSpPr>
        <p:spPr bwMode="auto">
          <a:xfrm>
            <a:off x="0" y="0"/>
            <a:ext cx="709974" cy="462042"/>
          </a:xfrm>
          <a:prstGeom prst="rect">
            <a:avLst/>
          </a:prstGeom>
          <a:noFill/>
          <a:ln w="9525">
            <a:noFill/>
            <a:miter lim="800000"/>
            <a:headEnd/>
            <a:tailEnd/>
          </a:ln>
          <a:effectLst/>
        </p:spPr>
        <p:txBody>
          <a:bodyPr vert="horz" wrap="square" lIns="92546" tIns="46273" rIns="92546" bIns="46273"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2B3A19F5-7561-4C75-9495-547E1BEB92D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E24D51-4F9B-4F52-B7B8-A9E0B4162A78}"/>
              </a:ext>
            </a:extLst>
          </p:cNvPr>
          <p:cNvSpPr>
            <a:spLocks noGrp="1" noChangeArrowheads="1"/>
          </p:cNvSpPr>
          <p:nvPr>
            <p:ph type="hdr" sz="quarter"/>
          </p:nvPr>
        </p:nvSpPr>
        <p:spPr>
          <a:ln/>
        </p:spPr>
        <p:txBody>
          <a:bodyPr/>
          <a:lstStyle/>
          <a:p>
            <a:endParaRPr lang="en-US" altLang="en-US" dirty="0"/>
          </a:p>
        </p:txBody>
      </p:sp>
      <p:sp>
        <p:nvSpPr>
          <p:cNvPr id="6" name="Rectangle 6">
            <a:extLst>
              <a:ext uri="{FF2B5EF4-FFF2-40B4-BE49-F238E27FC236}">
                <a16:creationId xmlns:a16="http://schemas.microsoft.com/office/drawing/2014/main" id="{1823F8D6-9A8C-454A-AE8B-42412407FA4D}"/>
              </a:ext>
            </a:extLst>
          </p:cNvPr>
          <p:cNvSpPr>
            <a:spLocks noGrp="1" noChangeArrowheads="1"/>
          </p:cNvSpPr>
          <p:nvPr>
            <p:ph type="ftr" sz="quarter" idx="4"/>
          </p:nvPr>
        </p:nvSpPr>
        <p:spPr>
          <a:ln/>
        </p:spPr>
        <p:txBody>
          <a:bodyPr/>
          <a:lstStyle/>
          <a:p>
            <a:endParaRPr lang="en-US" altLang="en-US" dirty="0"/>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a:xfrm>
            <a:off x="135233" y="4239419"/>
            <a:ext cx="6663444" cy="4926017"/>
          </a:xfrm>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p:txBody>
          <a:bodyPr/>
          <a:lstStyle/>
          <a:p>
            <a:pPr>
              <a:defRPr/>
            </a:pPr>
            <a:fld id="{A88EB759-045E-4AE2-BF08-85F701921483}" type="slidenum">
              <a:rPr lang="en-US" smtClean="0">
                <a:latin typeface="Times New Roman" pitchFamily="18" charset="0"/>
                <a:ea typeface="ＭＳ Ｐゴシック" pitchFamily="34" charset="-128"/>
              </a:rPr>
              <a:pPr>
                <a:defRPr/>
              </a:pPr>
              <a:t>11</a:t>
            </a:fld>
            <a:endParaRPr lang="en-US">
              <a:latin typeface="Times New Roman" pitchFamily="18" charset="0"/>
              <a:ea typeface="ＭＳ Ｐゴシック" pitchFamily="34" charset="-128"/>
            </a:endParaRPr>
          </a:p>
        </p:txBody>
      </p:sp>
      <p:sp>
        <p:nvSpPr>
          <p:cNvPr id="26626" name="Rectangle 2"/>
          <p:cNvSpPr>
            <a:spLocks noGrp="1" noRot="1" noChangeAspect="1" noChangeArrowheads="1" noTextEdit="1"/>
          </p:cNvSpPr>
          <p:nvPr>
            <p:ph type="sldImg"/>
          </p:nvPr>
        </p:nvSpPr>
        <p:spPr>
          <a:xfrm>
            <a:off x="1517650" y="58738"/>
            <a:ext cx="4011613" cy="2257425"/>
          </a:xfrm>
          <a:ln/>
        </p:spPr>
      </p:sp>
      <p:sp>
        <p:nvSpPr>
          <p:cNvPr id="26627" name="Rectangle 3"/>
          <p:cNvSpPr>
            <a:spLocks noGrp="1" noChangeArrowheads="1"/>
          </p:cNvSpPr>
          <p:nvPr>
            <p:ph type="body" idx="1"/>
          </p:nvPr>
        </p:nvSpPr>
        <p:spPr>
          <a:noFill/>
          <a:ln/>
        </p:spPr>
        <p:txBody>
          <a:bodyPr/>
          <a:lstStyle/>
          <a:p>
            <a:pPr eaLnBrk="1" hangingPunct="1"/>
            <a:r>
              <a:rPr lang="en-US">
                <a:latin typeface="Times New Roman" pitchFamily="18" charset="0"/>
                <a:ea typeface="ＭＳ Ｐゴシック" pitchFamily="34" charset="-128"/>
              </a:rPr>
              <a:t>Until the Coming of the Lord</a:t>
            </a:r>
          </a:p>
          <a:p>
            <a:pPr eaLnBrk="1" hangingPunct="1">
              <a:buFontTx/>
              <a:buChar char="-"/>
            </a:pPr>
            <a:r>
              <a:rPr lang="en-US">
                <a:latin typeface="Times New Roman" pitchFamily="18" charset="0"/>
                <a:ea typeface="ＭＳ Ｐゴシック" pitchFamily="34" charset="-128"/>
              </a:rPr>
              <a:t>Why until then – B/c there are going to be frustrating things as long as there is still sin in our environment.</a:t>
            </a:r>
          </a:p>
          <a:p>
            <a:pPr eaLnBrk="1" hangingPunct="1">
              <a:buFontTx/>
              <a:buChar char="-"/>
            </a:pPr>
            <a:r>
              <a:rPr lang="en-US">
                <a:latin typeface="Times New Roman" pitchFamily="18" charset="0"/>
                <a:ea typeface="ＭＳ Ｐゴシック" pitchFamily="34" charset="-128"/>
              </a:rPr>
              <a:t>The paradox of Christianity is that the more we love God the more uncomfortable we are bound to be here in a world stained with our sins.</a:t>
            </a:r>
          </a:p>
          <a:p>
            <a:pPr eaLnBrk="1" hangingPunct="1"/>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What Good Does Patience Produce?</a:t>
            </a:r>
          </a:p>
          <a:p>
            <a:pPr eaLnBrk="1" hangingPunct="1">
              <a:buFontTx/>
              <a:buChar char="-"/>
            </a:pPr>
            <a:r>
              <a:rPr lang="en-US">
                <a:latin typeface="Times New Roman" pitchFamily="18" charset="0"/>
                <a:ea typeface="ＭＳ Ｐゴシック" pitchFamily="34" charset="-128"/>
              </a:rPr>
              <a:t>I don’t know about all of you but for me patience usually mean NOT acting on an impulse to do or say something I believe will force a situation to improve.  Someone is being hard-hearted we’d just like to “give them a piece of our mind” and let them know how it really is.  But because I know God wants me to speak with love, I have to exercise patience and remember that no one – especially not me – is perfect.</a:t>
            </a:r>
          </a:p>
          <a:p>
            <a:pPr eaLnBrk="1" hangingPunct="1">
              <a:buFontTx/>
              <a:buChar char="-"/>
            </a:pPr>
            <a:r>
              <a:rPr lang="en-US">
                <a:latin typeface="Times New Roman" pitchFamily="18" charset="0"/>
                <a:ea typeface="ＭＳ Ｐゴシック" pitchFamily="34" charset="-128"/>
              </a:rPr>
              <a:t>Those times that we don’t show patience are when we feel like “I just had to do something” or “I just had to say something”</a:t>
            </a:r>
          </a:p>
          <a:p>
            <a:pPr eaLnBrk="1" hangingPunct="1">
              <a:buFontTx/>
              <a:buChar char="-"/>
            </a:pPr>
            <a:r>
              <a:rPr lang="en-US">
                <a:latin typeface="Times New Roman" pitchFamily="18" charset="0"/>
                <a:ea typeface="ＭＳ Ｐゴシック" pitchFamily="34" charset="-128"/>
              </a:rPr>
              <a:t>Jesus certainly illustrated vividly for us that there are times for immediate and decisive action, but there are also times for patience because Patience can also produce the result you intend.  James reminds us of the lessons God has placed in nature to teach us about spiritual matters when he points out the patience of the farmer.</a:t>
            </a: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READ PSALM 130:5-8</a:t>
            </a:r>
          </a:p>
          <a:p>
            <a:pPr eaLnBrk="1" hangingPunct="1">
              <a:buFontTx/>
              <a:buChar char="-"/>
            </a:pPr>
            <a:r>
              <a:rPr lang="en-US">
                <a:latin typeface="Times New Roman" pitchFamily="18" charset="0"/>
                <a:ea typeface="ＭＳ Ｐゴシック" pitchFamily="34" charset="-128"/>
              </a:rPr>
              <a:t>“Waiting for the Lord.” He states, “…is an Old Testament way of describing the opposite of impatience. Waiting for the Lord is the opposite of running ahead of the Lord and it’s the opposite of bailing out on the Lord. It is staying at your appointed place while he says stay, or it’s going at his appointed pace while he says go. It’s not impetuous and its not despairing.”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0" y="0"/>
            <a:ext cx="709974" cy="462042"/>
          </a:xfrm>
          <a:prstGeom prst="rect">
            <a:avLst/>
          </a:prstGeom>
          <a:noFill/>
          <a:ln w="9525">
            <a:noFill/>
            <a:miter lim="800000"/>
            <a:headEnd/>
            <a:tailEnd/>
          </a:ln>
        </p:spPr>
        <p:txBody>
          <a:bodyPr lIns="92546" tIns="46273" rIns="92546" bIns="46273" anchor="b"/>
          <a:lstStyle/>
          <a:p>
            <a:pPr algn="r"/>
            <a:fld id="{3CBFEA64-2EF9-4E87-9A1B-D5605BF0B694}" type="slidenum">
              <a:rPr lang="en-US" sz="1200"/>
              <a:pPr algn="r"/>
              <a:t>12</a:t>
            </a:fld>
            <a:endParaRPr lang="en-US" sz="1200"/>
          </a:p>
        </p:txBody>
      </p:sp>
      <p:sp>
        <p:nvSpPr>
          <p:cNvPr id="28674" name="Rectangle 2"/>
          <p:cNvSpPr>
            <a:spLocks noGrp="1" noRot="1" noChangeAspect="1" noChangeArrowheads="1" noTextEdit="1"/>
          </p:cNvSpPr>
          <p:nvPr>
            <p:ph type="sldImg"/>
          </p:nvPr>
        </p:nvSpPr>
        <p:spPr>
          <a:xfrm>
            <a:off x="1517650" y="58738"/>
            <a:ext cx="4011613" cy="2257425"/>
          </a:xfrm>
          <a:ln/>
        </p:spPr>
      </p:sp>
      <p:sp>
        <p:nvSpPr>
          <p:cNvPr id="28675" name="Rectangle 3"/>
          <p:cNvSpPr>
            <a:spLocks noGrp="1" noChangeArrowheads="1"/>
          </p:cNvSpPr>
          <p:nvPr>
            <p:ph type="body" idx="1"/>
          </p:nvPr>
        </p:nvSpPr>
        <p:spPr>
          <a:noFill/>
          <a:ln/>
        </p:spPr>
        <p:txBody>
          <a:bodyPr/>
          <a:lstStyle/>
          <a:p>
            <a:pPr eaLnBrk="1" hangingPunct="1"/>
            <a:r>
              <a:rPr lang="en-US">
                <a:latin typeface="Times New Roman" pitchFamily="18" charset="0"/>
                <a:ea typeface="ＭＳ Ｐゴシック" pitchFamily="34" charset="-128"/>
              </a:rPr>
              <a:t>Until the Coming of the Lord</a:t>
            </a:r>
          </a:p>
          <a:p>
            <a:pPr eaLnBrk="1" hangingPunct="1">
              <a:buFontTx/>
              <a:buChar char="-"/>
            </a:pPr>
            <a:r>
              <a:rPr lang="en-US">
                <a:latin typeface="Times New Roman" pitchFamily="18" charset="0"/>
                <a:ea typeface="ＭＳ Ｐゴシック" pitchFamily="34" charset="-128"/>
              </a:rPr>
              <a:t>Why until then – B/c there are going to be frustrating things as long as there is still sin in our environment.</a:t>
            </a:r>
          </a:p>
          <a:p>
            <a:pPr eaLnBrk="1" hangingPunct="1">
              <a:buFontTx/>
              <a:buChar char="-"/>
            </a:pPr>
            <a:r>
              <a:rPr lang="en-US">
                <a:latin typeface="Times New Roman" pitchFamily="18" charset="0"/>
                <a:ea typeface="ＭＳ Ｐゴシック" pitchFamily="34" charset="-128"/>
              </a:rPr>
              <a:t>The paradox of Christianity is that the more we love God the more uncomfortable we are bound to be here in a world stained with our sins.</a:t>
            </a:r>
          </a:p>
          <a:p>
            <a:pPr eaLnBrk="1" hangingPunct="1"/>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What Good Does Patience Produce?</a:t>
            </a:r>
          </a:p>
          <a:p>
            <a:pPr eaLnBrk="1" hangingPunct="1">
              <a:buFontTx/>
              <a:buChar char="-"/>
            </a:pPr>
            <a:r>
              <a:rPr lang="en-US">
                <a:latin typeface="Times New Roman" pitchFamily="18" charset="0"/>
                <a:ea typeface="ＭＳ Ｐゴシック" pitchFamily="34" charset="-128"/>
              </a:rPr>
              <a:t>I don’t know about all of you but for me patience usually mean NOT acting on an impulse to do or say something I believe will force a situation to improve.  Someone is being hard-hearted we’d just like to “give them a piece of our mind” and let them know how it really is.  But because I know God wants me to speak with love, I have to exercise patience and remember that no one – especially not me – is perfect.</a:t>
            </a:r>
          </a:p>
          <a:p>
            <a:pPr eaLnBrk="1" hangingPunct="1">
              <a:buFontTx/>
              <a:buChar char="-"/>
            </a:pPr>
            <a:r>
              <a:rPr lang="en-US">
                <a:latin typeface="Times New Roman" pitchFamily="18" charset="0"/>
                <a:ea typeface="ＭＳ Ｐゴシック" pitchFamily="34" charset="-128"/>
              </a:rPr>
              <a:t>Those times that we don’t show patience are when we feel like “I just had to do something” or “I just had to say something”</a:t>
            </a:r>
          </a:p>
          <a:p>
            <a:pPr eaLnBrk="1" hangingPunct="1">
              <a:buFontTx/>
              <a:buChar char="-"/>
            </a:pPr>
            <a:r>
              <a:rPr lang="en-US">
                <a:latin typeface="Times New Roman" pitchFamily="18" charset="0"/>
                <a:ea typeface="ＭＳ Ｐゴシック" pitchFamily="34" charset="-128"/>
              </a:rPr>
              <a:t>Jesus certainly illustrated vividly for us that there are times for immediate and decisive action, but there are also times for patience because Patience can also produce the result you intend.  James reminds us of the lessons God has placed in nature to teach us about spiritual matters when he points out the patience of the farmer.</a:t>
            </a: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READ PSALM 130:5-8</a:t>
            </a:r>
          </a:p>
          <a:p>
            <a:pPr eaLnBrk="1" hangingPunct="1">
              <a:buFontTx/>
              <a:buChar char="-"/>
            </a:pPr>
            <a:r>
              <a:rPr lang="en-US">
                <a:latin typeface="Times New Roman" pitchFamily="18" charset="0"/>
                <a:ea typeface="ＭＳ Ｐゴシック" pitchFamily="34" charset="-128"/>
              </a:rPr>
              <a:t>“Waiting for the Lord.” He states, “…is an Old Testament way of describing the opposite of impatience. Waiting for the Lord is the opposite of running ahead of the Lord and it’s the opposite of bailing out on the Lord. It is staying at your appointed place while he says stay, or it’s going at his appointed pace while he says go. It’s not impetuous and its not despairing.”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13</a:t>
            </a:fld>
            <a:endParaRPr lang="en-US"/>
          </a:p>
        </p:txBody>
      </p:sp>
    </p:spTree>
    <p:extLst>
      <p:ext uri="{BB962C8B-B14F-4D97-AF65-F5344CB8AC3E}">
        <p14:creationId xmlns:p14="http://schemas.microsoft.com/office/powerpoint/2010/main" val="236534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0" y="0"/>
            <a:ext cx="709974" cy="462042"/>
          </a:xfrm>
          <a:prstGeom prst="rect">
            <a:avLst/>
          </a:prstGeom>
          <a:noFill/>
          <a:ln w="9525">
            <a:noFill/>
            <a:miter lim="800000"/>
            <a:headEnd/>
            <a:tailEnd/>
          </a:ln>
        </p:spPr>
        <p:txBody>
          <a:bodyPr lIns="92546" tIns="46273" rIns="92546" bIns="46273" anchor="b"/>
          <a:lstStyle/>
          <a:p>
            <a:pPr algn="r"/>
            <a:fld id="{C002693A-5B70-4BE5-8591-11BA52A6CC77}" type="slidenum">
              <a:rPr lang="en-US" sz="1200"/>
              <a:pPr algn="r"/>
              <a:t>14</a:t>
            </a:fld>
            <a:endParaRPr lang="en-US" sz="1200"/>
          </a:p>
        </p:txBody>
      </p:sp>
      <p:sp>
        <p:nvSpPr>
          <p:cNvPr id="30722" name="Rectangle 2"/>
          <p:cNvSpPr>
            <a:spLocks noGrp="1" noRot="1" noChangeAspect="1" noChangeArrowheads="1" noTextEdit="1"/>
          </p:cNvSpPr>
          <p:nvPr>
            <p:ph type="sldImg"/>
          </p:nvPr>
        </p:nvSpPr>
        <p:spPr>
          <a:xfrm>
            <a:off x="1517650" y="58738"/>
            <a:ext cx="4011613" cy="2257425"/>
          </a:xfrm>
          <a:ln/>
        </p:spPr>
      </p:sp>
      <p:sp>
        <p:nvSpPr>
          <p:cNvPr id="30723" name="Rectangle 3"/>
          <p:cNvSpPr>
            <a:spLocks noGrp="1" noChangeArrowheads="1"/>
          </p:cNvSpPr>
          <p:nvPr>
            <p:ph type="body" idx="1"/>
          </p:nvPr>
        </p:nvSpPr>
        <p:spPr>
          <a:noFill/>
          <a:ln/>
        </p:spPr>
        <p:txBody>
          <a:bodyPr/>
          <a:lstStyle/>
          <a:p>
            <a:pPr eaLnBrk="1" hangingPunct="1"/>
            <a:r>
              <a:rPr lang="en-US">
                <a:latin typeface="Times New Roman" pitchFamily="18" charset="0"/>
                <a:ea typeface="ＭＳ Ｐゴシック" pitchFamily="34" charset="-128"/>
              </a:rPr>
              <a:t>Until the Coming of the Lord</a:t>
            </a:r>
          </a:p>
          <a:p>
            <a:pPr eaLnBrk="1" hangingPunct="1">
              <a:buFontTx/>
              <a:buChar char="-"/>
            </a:pPr>
            <a:r>
              <a:rPr lang="en-US">
                <a:latin typeface="Times New Roman" pitchFamily="18" charset="0"/>
                <a:ea typeface="ＭＳ Ｐゴシック" pitchFamily="34" charset="-128"/>
              </a:rPr>
              <a:t>Why until then – B/c there are going to be frustrating things as long as there is still sin in our environment.</a:t>
            </a:r>
          </a:p>
          <a:p>
            <a:pPr eaLnBrk="1" hangingPunct="1">
              <a:buFontTx/>
              <a:buChar char="-"/>
            </a:pPr>
            <a:r>
              <a:rPr lang="en-US">
                <a:latin typeface="Times New Roman" pitchFamily="18" charset="0"/>
                <a:ea typeface="ＭＳ Ｐゴシック" pitchFamily="34" charset="-128"/>
              </a:rPr>
              <a:t>The paradox of Christianity is that the more we love God the more uncomfortable we are bound to be here in a world stained with our sins.</a:t>
            </a:r>
          </a:p>
          <a:p>
            <a:pPr eaLnBrk="1" hangingPunct="1"/>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What Good Does Patience Produce?</a:t>
            </a:r>
          </a:p>
          <a:p>
            <a:pPr eaLnBrk="1" hangingPunct="1">
              <a:buFontTx/>
              <a:buChar char="-"/>
            </a:pPr>
            <a:r>
              <a:rPr lang="en-US">
                <a:latin typeface="Times New Roman" pitchFamily="18" charset="0"/>
                <a:ea typeface="ＭＳ Ｐゴシック" pitchFamily="34" charset="-128"/>
              </a:rPr>
              <a:t>I don’t know about all of you but for me patience usually mean NOT acting on an impulse to do or say something I believe will force a situation to improve.  Someone is being hard-hearted we’d just like to “give them a piece of our mind” and let them know how it really is.  But because I know God wants me to speak with love, I have to exercise patience and remember that no one – especially not me – is perfect.</a:t>
            </a:r>
          </a:p>
          <a:p>
            <a:pPr eaLnBrk="1" hangingPunct="1">
              <a:buFontTx/>
              <a:buChar char="-"/>
            </a:pPr>
            <a:r>
              <a:rPr lang="en-US">
                <a:latin typeface="Times New Roman" pitchFamily="18" charset="0"/>
                <a:ea typeface="ＭＳ Ｐゴシック" pitchFamily="34" charset="-128"/>
              </a:rPr>
              <a:t>Those times that we don’t show patience are when we feel like “I just had to do something” or “I just had to say something”</a:t>
            </a:r>
          </a:p>
          <a:p>
            <a:pPr eaLnBrk="1" hangingPunct="1">
              <a:buFontTx/>
              <a:buChar char="-"/>
            </a:pPr>
            <a:r>
              <a:rPr lang="en-US">
                <a:latin typeface="Times New Roman" pitchFamily="18" charset="0"/>
                <a:ea typeface="ＭＳ Ｐゴシック" pitchFamily="34" charset="-128"/>
              </a:rPr>
              <a:t>Jesus certainly illustrated vividly for us that there are times for immediate and decisive action, but there are also times for patience because Patience can also produce the result you intend.  James reminds us of the lessons God has placed in nature to teach us about spiritual matters when he points out the patience of the farmer.</a:t>
            </a: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buFontTx/>
              <a:buChar char="-"/>
            </a:pPr>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READ PSALM 130:5-8</a:t>
            </a:r>
          </a:p>
          <a:p>
            <a:pPr eaLnBrk="1" hangingPunct="1">
              <a:buFontTx/>
              <a:buChar char="-"/>
            </a:pPr>
            <a:r>
              <a:rPr lang="en-US">
                <a:latin typeface="Times New Roman" pitchFamily="18" charset="0"/>
                <a:ea typeface="ＭＳ Ｐゴシック" pitchFamily="34" charset="-128"/>
              </a:rPr>
              <a:t>“Waiting for the Lord.” He states, “…is an Old Testament way of describing the opposite of impatience. Waiting for the Lord is the opposite of running ahead of the Lord and it’s the opposite of bailing out on the Lord. It is staying at your appointed place while he says stay, or it’s going at his appointed pace while he says go. It’s not impetuous and its not despairing.”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15</a:t>
            </a:fld>
            <a:endParaRPr lang="en-US"/>
          </a:p>
        </p:txBody>
      </p:sp>
    </p:spTree>
    <p:extLst>
      <p:ext uri="{BB962C8B-B14F-4D97-AF65-F5344CB8AC3E}">
        <p14:creationId xmlns:p14="http://schemas.microsoft.com/office/powerpoint/2010/main" val="100915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16</a:t>
            </a:fld>
            <a:endParaRPr lang="en-US"/>
          </a:p>
        </p:txBody>
      </p:sp>
    </p:spTree>
    <p:extLst>
      <p:ext uri="{BB962C8B-B14F-4D97-AF65-F5344CB8AC3E}">
        <p14:creationId xmlns:p14="http://schemas.microsoft.com/office/powerpoint/2010/main" val="4264654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17</a:t>
            </a:fld>
            <a:endParaRPr lang="en-US"/>
          </a:p>
        </p:txBody>
      </p:sp>
    </p:spTree>
    <p:extLst>
      <p:ext uri="{BB962C8B-B14F-4D97-AF65-F5344CB8AC3E}">
        <p14:creationId xmlns:p14="http://schemas.microsoft.com/office/powerpoint/2010/main" val="278731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18</a:t>
            </a:fld>
            <a:endParaRPr lang="en-US"/>
          </a:p>
        </p:txBody>
      </p:sp>
    </p:spTree>
    <p:extLst>
      <p:ext uri="{BB962C8B-B14F-4D97-AF65-F5344CB8AC3E}">
        <p14:creationId xmlns:p14="http://schemas.microsoft.com/office/powerpoint/2010/main" val="122327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19</a:t>
            </a:fld>
            <a:endParaRPr lang="en-US"/>
          </a:p>
        </p:txBody>
      </p:sp>
    </p:spTree>
    <p:extLst>
      <p:ext uri="{BB962C8B-B14F-4D97-AF65-F5344CB8AC3E}">
        <p14:creationId xmlns:p14="http://schemas.microsoft.com/office/powerpoint/2010/main" val="245964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20</a:t>
            </a:fld>
            <a:endParaRPr lang="en-US"/>
          </a:p>
        </p:txBody>
      </p:sp>
    </p:spTree>
    <p:extLst>
      <p:ext uri="{BB962C8B-B14F-4D97-AF65-F5344CB8AC3E}">
        <p14:creationId xmlns:p14="http://schemas.microsoft.com/office/powerpoint/2010/main" val="410151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r>
              <a:rPr lang="en-US" dirty="0"/>
              <a:t>In addition to some material used from Mark Copeland’s EO series, there is also material contributed by RS </a:t>
            </a:r>
            <a:r>
              <a:rPr lang="en-US" dirty="0" err="1"/>
              <a:t>Yerby</a:t>
            </a:r>
            <a:r>
              <a:rPr lang="en-US" dirty="0"/>
              <a:t> in this </a:t>
            </a:r>
            <a:r>
              <a:rPr lang="en-US" dirty="0" err="1"/>
              <a:t>powerpoint</a:t>
            </a:r>
            <a:r>
              <a:rPr lang="en-US"/>
              <a:t>,</a:t>
            </a:r>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a:t>
            </a:fld>
            <a:endParaRPr lang="en-US"/>
          </a:p>
        </p:txBody>
      </p:sp>
    </p:spTree>
    <p:extLst>
      <p:ext uri="{BB962C8B-B14F-4D97-AF65-F5344CB8AC3E}">
        <p14:creationId xmlns:p14="http://schemas.microsoft.com/office/powerpoint/2010/main" val="126882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21</a:t>
            </a:fld>
            <a:endParaRPr lang="en-US"/>
          </a:p>
        </p:txBody>
      </p:sp>
    </p:spTree>
    <p:extLst>
      <p:ext uri="{BB962C8B-B14F-4D97-AF65-F5344CB8AC3E}">
        <p14:creationId xmlns:p14="http://schemas.microsoft.com/office/powerpoint/2010/main" val="267497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22</a:t>
            </a:fld>
            <a:endParaRPr lang="en-US"/>
          </a:p>
        </p:txBody>
      </p:sp>
    </p:spTree>
    <p:extLst>
      <p:ext uri="{BB962C8B-B14F-4D97-AF65-F5344CB8AC3E}">
        <p14:creationId xmlns:p14="http://schemas.microsoft.com/office/powerpoint/2010/main" val="3026875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23</a:t>
            </a:fld>
            <a:endParaRPr lang="en-US"/>
          </a:p>
        </p:txBody>
      </p:sp>
    </p:spTree>
    <p:extLst>
      <p:ext uri="{BB962C8B-B14F-4D97-AF65-F5344CB8AC3E}">
        <p14:creationId xmlns:p14="http://schemas.microsoft.com/office/powerpoint/2010/main" val="329345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24</a:t>
            </a:fld>
            <a:endParaRPr lang="en-US"/>
          </a:p>
        </p:txBody>
      </p:sp>
    </p:spTree>
    <p:extLst>
      <p:ext uri="{BB962C8B-B14F-4D97-AF65-F5344CB8AC3E}">
        <p14:creationId xmlns:p14="http://schemas.microsoft.com/office/powerpoint/2010/main" val="1864547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25</a:t>
            </a:fld>
            <a:endParaRPr lang="en-US"/>
          </a:p>
        </p:txBody>
      </p:sp>
    </p:spTree>
    <p:extLst>
      <p:ext uri="{BB962C8B-B14F-4D97-AF65-F5344CB8AC3E}">
        <p14:creationId xmlns:p14="http://schemas.microsoft.com/office/powerpoint/2010/main" val="13867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p:txBody>
          <a:bodyPr/>
          <a:lstStyle/>
          <a:p>
            <a:pPr>
              <a:defRPr/>
            </a:pPr>
            <a:fld id="{9AA0312C-A9C2-4425-8AAB-6E10F1AB5C4F}" type="slidenum">
              <a:rPr lang="en-US" smtClean="0">
                <a:latin typeface="Times New Roman" pitchFamily="18" charset="0"/>
                <a:ea typeface="ＭＳ Ｐゴシック" pitchFamily="34" charset="-128"/>
              </a:rPr>
              <a:pPr>
                <a:defRPr/>
              </a:pPr>
              <a:t>26</a:t>
            </a:fld>
            <a:endParaRPr lang="en-US">
              <a:latin typeface="Times New Roman" pitchFamily="18" charset="0"/>
              <a:ea typeface="ＭＳ Ｐゴシック" pitchFamily="34" charset="-128"/>
            </a:endParaRPr>
          </a:p>
        </p:txBody>
      </p:sp>
      <p:sp>
        <p:nvSpPr>
          <p:cNvPr id="40962" name="Rectangle 1026"/>
          <p:cNvSpPr>
            <a:spLocks noGrp="1" noRot="1" noChangeAspect="1" noChangeArrowheads="1" noTextEdit="1"/>
          </p:cNvSpPr>
          <p:nvPr>
            <p:ph type="sldImg"/>
          </p:nvPr>
        </p:nvSpPr>
        <p:spPr>
          <a:xfrm>
            <a:off x="398463" y="693738"/>
            <a:ext cx="6157912" cy="3463925"/>
          </a:xfrm>
          <a:solidFill>
            <a:srgbClr val="FFFFFF"/>
          </a:solidFill>
          <a:ln/>
        </p:spPr>
      </p:sp>
      <p:sp>
        <p:nvSpPr>
          <p:cNvPr id="40963" name="Rectangle 1027"/>
          <p:cNvSpPr>
            <a:spLocks noGrp="1" noChangeArrowheads="1"/>
          </p:cNvSpPr>
          <p:nvPr>
            <p:ph type="body" idx="1"/>
          </p:nvPr>
        </p:nvSpPr>
        <p:spPr>
          <a:xfrm>
            <a:off x="927312" y="4389398"/>
            <a:ext cx="5100215" cy="4620419"/>
          </a:xfrm>
          <a:solidFill>
            <a:srgbClr val="FFFFFF"/>
          </a:solidFill>
          <a:ln>
            <a:solidFill>
              <a:srgbClr val="000000"/>
            </a:solidFill>
          </a:ln>
        </p:spPr>
        <p:txBody>
          <a:bodyPr/>
          <a:lstStyle/>
          <a:p>
            <a:pPr eaLnBrk="1" hangingPunct="1"/>
            <a:r>
              <a:rPr lang="en-US">
                <a:latin typeface="Times New Roman" pitchFamily="18" charset="0"/>
                <a:ea typeface="ＭＳ Ｐゴシック" pitchFamily="34" charset="-128"/>
              </a:rPr>
              <a:t>Re-Read James 5:7-8</a:t>
            </a:r>
          </a:p>
          <a:p>
            <a:pPr eaLnBrk="1" hangingPunct="1"/>
            <a:r>
              <a:rPr lang="en-US">
                <a:latin typeface="Times New Roman" pitchFamily="18" charset="0"/>
                <a:ea typeface="ＭＳ Ｐゴシック" pitchFamily="34" charset="-128"/>
              </a:rPr>
              <a:t>“One day a man was to meet his wife downtown and spend some time shopping with her. He waited patiently for 15 minutes. Then he waited impatiently for 15 minutes more.</a:t>
            </a:r>
          </a:p>
          <a:p>
            <a:pPr eaLnBrk="1" hangingPunct="1"/>
            <a:br>
              <a:rPr lang="en-US">
                <a:latin typeface="Times New Roman" pitchFamily="18" charset="0"/>
                <a:ea typeface="ＭＳ Ｐゴシック" pitchFamily="34" charset="-128"/>
              </a:rPr>
            </a:br>
            <a:r>
              <a:rPr lang="en-US">
                <a:latin typeface="Times New Roman" pitchFamily="18" charset="0"/>
                <a:ea typeface="ＭＳ Ｐゴシック" pitchFamily="34" charset="-128"/>
              </a:rPr>
              <a:t>After that, he became angry. Seeing one of those photograph booths nearby (the kind that accepts coins into a slot and takes four shots while you pose on a small bench), he had an idea. He assumed the most ferocious expression he could manage, which wasn’t difficult under the circumstances, and in a few moments he was holding four small prints that shocked even him! </a:t>
            </a:r>
          </a:p>
          <a:p>
            <a:pPr eaLnBrk="1" hangingPunct="1"/>
            <a:br>
              <a:rPr lang="en-US">
                <a:latin typeface="Times New Roman" pitchFamily="18" charset="0"/>
                <a:ea typeface="ＭＳ Ｐゴシック" pitchFamily="34" charset="-128"/>
              </a:rPr>
            </a:br>
            <a:r>
              <a:rPr lang="en-US">
                <a:latin typeface="Times New Roman" pitchFamily="18" charset="0"/>
                <a:ea typeface="ＭＳ Ｐゴシック" pitchFamily="34" charset="-128"/>
              </a:rPr>
              <a:t>He wrote his wife’s name on the back of  the photographs and handed them to a clerk behind the desk. "If you see a small, dark lady with brown eyes and an apologetic expression, apparently looking for someone, would you please give her this?" he said.</a:t>
            </a:r>
          </a:p>
          <a:p>
            <a:pPr eaLnBrk="1" hangingPunct="1"/>
            <a:br>
              <a:rPr lang="en-US">
                <a:latin typeface="Times New Roman" pitchFamily="18" charset="0"/>
                <a:ea typeface="ＭＳ Ｐゴシック" pitchFamily="34" charset="-128"/>
              </a:rPr>
            </a:br>
            <a:r>
              <a:rPr lang="en-US">
                <a:latin typeface="Times New Roman" pitchFamily="18" charset="0"/>
                <a:ea typeface="ＭＳ Ｐゴシック" pitchFamily="34" charset="-128"/>
              </a:rPr>
              <a:t>He then returned to his office content that, if a picture is worth a thousand words, then four photos must be a full-blown lecture! His wife saved those pictures. She carries them in her purse now. Shows them to anyone who asks if she is married.” [Sermon Illustrator. Patience – “Wait Training” www.sermonillustrator.org]</a:t>
            </a:r>
            <a:br>
              <a:rPr lang="en-US">
                <a:latin typeface="Times New Roman" pitchFamily="18" charset="0"/>
                <a:ea typeface="ＭＳ Ｐゴシック" pitchFamily="34" charset="-128"/>
              </a:rPr>
            </a:br>
            <a:endParaRPr lang="en-US">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p:txBody>
          <a:bodyPr/>
          <a:lstStyle/>
          <a:p>
            <a:pPr>
              <a:defRPr/>
            </a:pPr>
            <a:fld id="{AF025B12-D58D-44DC-8E97-669A5AA1FA25}" type="slidenum">
              <a:rPr lang="en-US" smtClean="0">
                <a:latin typeface="Times New Roman" pitchFamily="18" charset="0"/>
                <a:ea typeface="ＭＳ Ｐゴシック" pitchFamily="34" charset="-128"/>
              </a:rPr>
              <a:pPr>
                <a:defRPr/>
              </a:pPr>
              <a:t>27</a:t>
            </a:fld>
            <a:endParaRPr lang="en-US">
              <a:latin typeface="Times New Roman" pitchFamily="18" charset="0"/>
              <a:ea typeface="ＭＳ Ｐゴシック" pitchFamily="34" charset="-128"/>
            </a:endParaRPr>
          </a:p>
        </p:txBody>
      </p:sp>
      <p:sp>
        <p:nvSpPr>
          <p:cNvPr id="43010" name="Rectangle 2"/>
          <p:cNvSpPr>
            <a:spLocks noGrp="1" noRot="1" noChangeAspect="1" noChangeArrowheads="1" noTextEdit="1"/>
          </p:cNvSpPr>
          <p:nvPr>
            <p:ph type="sldImg"/>
          </p:nvPr>
        </p:nvSpPr>
        <p:spPr>
          <a:xfrm>
            <a:off x="1517650" y="58738"/>
            <a:ext cx="4011613" cy="2257425"/>
          </a:xfrm>
          <a:ln/>
        </p:spPr>
      </p:sp>
      <p:sp>
        <p:nvSpPr>
          <p:cNvPr id="43011"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pitchFamily="34" charset="-128"/>
              </a:rPr>
              <a:t>Complaining – I had to chuckle when I read the story of a man whose car stalled in heavy traffic just as the light turned green. All his efforts to start the engine failed. You know what happened, he was trying frantically to start the car and a hundred other cars behind him were laying on their horns. In spite of his best efforts the car wouldn’t start through the entire time the light was green. The people behind him never slacked off the horn. He finally got out of his car and walked back to the driver right behind him who had been laying on the horn even though he could hear the man trying to start the engine. He politely said to the man, "I’m sorry, but I can’t seem to get my car started. Would you mind to try starting my car and I’ll blow the horn for you this time." (--James S. Hewett, Illustrations Unlimited (Wheaton: Tyndale House Publishers, Inc, 1988), p. 396.) </a:t>
            </a:r>
          </a:p>
          <a:p>
            <a:pPr eaLnBrk="1" hangingPunct="1"/>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Worldly Thinking</a:t>
            </a:r>
          </a:p>
          <a:p>
            <a:pPr eaLnBrk="1" hangingPunct="1">
              <a:buFontTx/>
              <a:buChar char="-"/>
            </a:pPr>
            <a:r>
              <a:rPr lang="en-US" dirty="0">
                <a:latin typeface="Times New Roman" pitchFamily="18" charset="0"/>
                <a:ea typeface="ＭＳ Ｐゴシック" pitchFamily="34" charset="-128"/>
              </a:rPr>
              <a:t>There is even a church in Florida that advertises a 22 minute service. That’s right. They promise that 22 minutes after the service begins you will be dismissed. The music is fast. . . The prayers are quick. . . The sermons are only 8 minutes long. Now don’t get your hopes up, it’s not going to happen here! </a:t>
            </a:r>
            <a:br>
              <a:rPr lang="en-US" dirty="0">
                <a:latin typeface="Times New Roman" pitchFamily="18" charset="0"/>
                <a:ea typeface="ＭＳ Ｐゴシック" pitchFamily="34" charset="-128"/>
              </a:rPr>
            </a:br>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Raging Tempers</a:t>
            </a:r>
          </a:p>
          <a:p>
            <a:pPr eaLnBrk="1" hangingPunct="1">
              <a:buFontTx/>
              <a:buChar char="-"/>
            </a:pPr>
            <a:r>
              <a:rPr lang="en-US" dirty="0">
                <a:latin typeface="Times New Roman" pitchFamily="18" charset="0"/>
                <a:ea typeface="ＭＳ Ｐゴシック" pitchFamily="34" charset="-128"/>
              </a:rPr>
              <a:t>Here, a lack of self-control and over reacting emotions are Satan’s tool of temptation for Christians to let their patience slip and their hearts rage.  </a:t>
            </a:r>
          </a:p>
          <a:p>
            <a:pPr eaLnBrk="1" hangingPunct="1">
              <a:buFontTx/>
              <a:buChar char="-"/>
            </a:pPr>
            <a:r>
              <a:rPr lang="en-US" dirty="0">
                <a:latin typeface="Times New Roman" pitchFamily="18" charset="0"/>
                <a:ea typeface="ＭＳ Ｐゴシック" pitchFamily="34" charset="-128"/>
              </a:rPr>
              <a:t>Satan’s Lie is that if we just have this release, this emotional explosion that then we will be “over it” but that is simply not true.  When tempers flare, strife is stirred up rather than dissipated. It is those who are slow to anger.  Those with a Patient heart, that are able to calm a dispute.</a:t>
            </a:r>
          </a:p>
          <a:p>
            <a:pPr eaLnBrk="1" hangingPunct="1">
              <a:buFontTx/>
              <a:buChar char="-"/>
            </a:pPr>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No matter what the trials are – We need to face them with Patience that reflects our commitment for God’s method of dealing with them rather than adopting Satan’s short-sighted solutions. (which are not really solutions at all.)</a:t>
            </a:r>
          </a:p>
          <a:p>
            <a:pPr eaLnBrk="1" hangingPunct="1"/>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We need a patient tongue, patient mind, patient eyes, and a patient heart so that our relationship with God grows stronger and we are able to walk in His ways.   </a:t>
            </a:r>
          </a:p>
          <a:p>
            <a:pPr eaLnBrk="1" hangingPunct="1"/>
            <a:endParaRPr lang="en-US"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p:txBody>
          <a:bodyPr/>
          <a:lstStyle/>
          <a:p>
            <a:pPr>
              <a:defRPr/>
            </a:pPr>
            <a:fld id="{E7250B43-487A-4E19-8425-ABF85CD2602A}" type="slidenum">
              <a:rPr lang="en-US" smtClean="0">
                <a:latin typeface="Times New Roman" pitchFamily="18" charset="0"/>
                <a:ea typeface="ＭＳ Ｐゴシック" pitchFamily="34" charset="-128"/>
              </a:rPr>
              <a:pPr>
                <a:defRPr/>
              </a:pPr>
              <a:t>28</a:t>
            </a:fld>
            <a:endParaRPr lang="en-US">
              <a:latin typeface="Times New Roman" pitchFamily="18" charset="0"/>
              <a:ea typeface="ＭＳ Ｐゴシック" pitchFamily="34" charset="-128"/>
            </a:endParaRPr>
          </a:p>
        </p:txBody>
      </p:sp>
      <p:sp>
        <p:nvSpPr>
          <p:cNvPr id="45058" name="Rectangle 2"/>
          <p:cNvSpPr>
            <a:spLocks noGrp="1" noRot="1" noChangeAspect="1" noChangeArrowheads="1" noTextEdit="1"/>
          </p:cNvSpPr>
          <p:nvPr>
            <p:ph type="sldImg"/>
          </p:nvPr>
        </p:nvSpPr>
        <p:spPr>
          <a:xfrm>
            <a:off x="1517650" y="58738"/>
            <a:ext cx="4011613" cy="2257425"/>
          </a:xfrm>
          <a:ln/>
        </p:spPr>
      </p:sp>
      <p:sp>
        <p:nvSpPr>
          <p:cNvPr id="45059"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pitchFamily="34" charset="-128"/>
              </a:rPr>
              <a:t>Complaining – I had to chuckle when I read the story of a man whose car stalled in heavy traffic just as the light turned green. All his efforts to start the engine failed. You know what happened, he was trying frantically to start the car and a hundred other cars behind him were laying on their horns. In spite of his best efforts the car wouldn’t start through the entire time the light was green. The people behind him never slacked off the horn. He finally got out of his car and walked back to the driver right behind him who had been laying on the horn even though he could hear the man trying to start the engine. He politely said to the man, "I’m sorry, but I can’t seem to get my car started. Would you mind to try starting my car and I’ll blow the horn for you this time." (--James S. Hewett, Illustrations Unlimited (Wheaton: Tyndale House Publishers, Inc, 1988), p. 396.) </a:t>
            </a:r>
          </a:p>
          <a:p>
            <a:pPr eaLnBrk="1" hangingPunct="1"/>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Worldly Thinking</a:t>
            </a:r>
          </a:p>
          <a:p>
            <a:pPr eaLnBrk="1" hangingPunct="1">
              <a:buFontTx/>
              <a:buChar char="-"/>
            </a:pPr>
            <a:r>
              <a:rPr lang="en-US" dirty="0">
                <a:latin typeface="Times New Roman" pitchFamily="18" charset="0"/>
                <a:ea typeface="ＭＳ Ｐゴシック" pitchFamily="34" charset="-128"/>
              </a:rPr>
              <a:t>There is even a church in Florida that advertises a 22 minute service. That’s right. They promise that 22 minutes after the service begins you will be dismissed. The music is fast. . . The prayers are quick. . . The sermons are only 8 minutes long. Now don’t get your hopes up, it’s not going to happen here! </a:t>
            </a:r>
            <a:br>
              <a:rPr lang="en-US" dirty="0">
                <a:latin typeface="Times New Roman" pitchFamily="18" charset="0"/>
                <a:ea typeface="ＭＳ Ｐゴシック" pitchFamily="34" charset="-128"/>
              </a:rPr>
            </a:br>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Raging Tempers</a:t>
            </a:r>
          </a:p>
          <a:p>
            <a:pPr eaLnBrk="1" hangingPunct="1">
              <a:buFontTx/>
              <a:buChar char="-"/>
            </a:pPr>
            <a:r>
              <a:rPr lang="en-US" dirty="0">
                <a:latin typeface="Times New Roman" pitchFamily="18" charset="0"/>
                <a:ea typeface="ＭＳ Ｐゴシック" pitchFamily="34" charset="-128"/>
              </a:rPr>
              <a:t>Here, a lack of self-control and over reacting emotions are Satan’s tool of temptation for Christians to let their patience slip and their hearts rage.  </a:t>
            </a:r>
          </a:p>
          <a:p>
            <a:pPr eaLnBrk="1" hangingPunct="1">
              <a:buFontTx/>
              <a:buChar char="-"/>
            </a:pPr>
            <a:r>
              <a:rPr lang="en-US" dirty="0">
                <a:latin typeface="Times New Roman" pitchFamily="18" charset="0"/>
                <a:ea typeface="ＭＳ Ｐゴシック" pitchFamily="34" charset="-128"/>
              </a:rPr>
              <a:t>Satan’s Lie is that if we just have this release, this emotional explosion that then we will be “over it” but that is simply not true.  When tempers flare, strife is stirred up rather than dissipated. It is those who are slow to anger.  Those with a Patient heart, that are able to calm a dispute.</a:t>
            </a:r>
          </a:p>
          <a:p>
            <a:pPr eaLnBrk="1" hangingPunct="1">
              <a:buFontTx/>
              <a:buChar char="-"/>
            </a:pPr>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No matter what the trials are – We need to face them with Patience that reflects our commitment for God’s method of dealing with them rather than adopting Satan’s short-sighted solutions. (which are not really solutions at all.)</a:t>
            </a:r>
          </a:p>
          <a:p>
            <a:pPr eaLnBrk="1" hangingPunct="1"/>
            <a:endParaRPr lang="en-US" dirty="0">
              <a:latin typeface="Times New Roman" pitchFamily="18" charset="0"/>
              <a:ea typeface="ＭＳ Ｐゴシック" pitchFamily="34" charset="-128"/>
            </a:endParaRPr>
          </a:p>
          <a:p>
            <a:pPr eaLnBrk="1" hangingPunct="1"/>
            <a:r>
              <a:rPr lang="en-US" dirty="0">
                <a:latin typeface="Times New Roman" pitchFamily="18" charset="0"/>
                <a:ea typeface="ＭＳ Ｐゴシック" pitchFamily="34" charset="-128"/>
              </a:rPr>
              <a:t>We need a patient tongue, patient mind, patient eyes, and a patient heart so that our relationship with God grows stronger and we are able to walk in His ways.   </a:t>
            </a:r>
          </a:p>
          <a:p>
            <a:pPr eaLnBrk="1" hangingPunct="1"/>
            <a:endParaRPr lang="en-US" dirty="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4</a:t>
            </a:fld>
            <a:endParaRPr lang="en-US"/>
          </a:p>
        </p:txBody>
      </p:sp>
    </p:spTree>
    <p:extLst>
      <p:ext uri="{BB962C8B-B14F-4D97-AF65-F5344CB8AC3E}">
        <p14:creationId xmlns:p14="http://schemas.microsoft.com/office/powerpoint/2010/main" val="355856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5</a:t>
            </a:fld>
            <a:endParaRPr lang="en-US"/>
          </a:p>
        </p:txBody>
      </p:sp>
    </p:spTree>
    <p:extLst>
      <p:ext uri="{BB962C8B-B14F-4D97-AF65-F5344CB8AC3E}">
        <p14:creationId xmlns:p14="http://schemas.microsoft.com/office/powerpoint/2010/main" val="409297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6</a:t>
            </a:fld>
            <a:endParaRPr lang="en-US"/>
          </a:p>
        </p:txBody>
      </p:sp>
    </p:spTree>
    <p:extLst>
      <p:ext uri="{BB962C8B-B14F-4D97-AF65-F5344CB8AC3E}">
        <p14:creationId xmlns:p14="http://schemas.microsoft.com/office/powerpoint/2010/main" val="2226579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7</a:t>
            </a:fld>
            <a:endParaRPr lang="en-US"/>
          </a:p>
        </p:txBody>
      </p:sp>
    </p:spTree>
    <p:extLst>
      <p:ext uri="{BB962C8B-B14F-4D97-AF65-F5344CB8AC3E}">
        <p14:creationId xmlns:p14="http://schemas.microsoft.com/office/powerpoint/2010/main" val="198811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p:txBody>
          <a:bodyPr/>
          <a:lstStyle/>
          <a:p>
            <a:pPr>
              <a:defRPr/>
            </a:pPr>
            <a:fld id="{1AF6861D-7FBA-4700-B250-361D83BA711C}" type="slidenum">
              <a:rPr lang="en-US" smtClean="0">
                <a:latin typeface="Times New Roman" pitchFamily="18" charset="0"/>
                <a:ea typeface="ＭＳ Ｐゴシック" pitchFamily="34" charset="-128"/>
              </a:rPr>
              <a:pPr>
                <a:defRPr/>
              </a:pPr>
              <a:t>8</a:t>
            </a:fld>
            <a:endParaRPr lang="en-US">
              <a:latin typeface="Times New Roman" pitchFamily="18" charset="0"/>
              <a:ea typeface="ＭＳ Ｐゴシック" pitchFamily="34" charset="-128"/>
            </a:endParaRPr>
          </a:p>
        </p:txBody>
      </p:sp>
      <p:sp>
        <p:nvSpPr>
          <p:cNvPr id="23554" name="Rectangle 2"/>
          <p:cNvSpPr>
            <a:spLocks noGrp="1" noRot="1" noChangeAspect="1" noChangeArrowheads="1" noTextEdit="1"/>
          </p:cNvSpPr>
          <p:nvPr>
            <p:ph type="sldImg"/>
          </p:nvPr>
        </p:nvSpPr>
        <p:spPr>
          <a:xfrm>
            <a:off x="2314575" y="615950"/>
            <a:ext cx="2325688" cy="1309688"/>
          </a:xfrm>
          <a:solidFill>
            <a:srgbClr val="FFFFFF"/>
          </a:solidFill>
          <a:ln/>
        </p:spPr>
      </p:sp>
      <p:sp>
        <p:nvSpPr>
          <p:cNvPr id="23555" name="Rectangle 3"/>
          <p:cNvSpPr>
            <a:spLocks noGrp="1" noChangeArrowheads="1"/>
          </p:cNvSpPr>
          <p:nvPr>
            <p:ph type="body" idx="1"/>
          </p:nvPr>
        </p:nvSpPr>
        <p:spPr>
          <a:xfrm>
            <a:off x="618208" y="2233202"/>
            <a:ext cx="5872974" cy="6314573"/>
          </a:xfrm>
          <a:solidFill>
            <a:srgbClr val="FFFFFF"/>
          </a:solidFill>
          <a:ln>
            <a:solidFill>
              <a:srgbClr val="000000"/>
            </a:solidFill>
          </a:ln>
        </p:spPr>
        <p:txBody>
          <a:bodyPr/>
          <a:lstStyle/>
          <a:p>
            <a:pPr eaLnBrk="1" hangingPunct="1"/>
            <a:r>
              <a:rPr lang="en-US">
                <a:latin typeface="Times New Roman" pitchFamily="18" charset="0"/>
                <a:ea typeface="ＭＳ Ｐゴシック" pitchFamily="34" charset="-128"/>
              </a:rPr>
              <a:t>Re-Read James 5:7-8</a:t>
            </a:r>
          </a:p>
          <a:p>
            <a:pPr eaLnBrk="1" hangingPunct="1"/>
            <a:endParaRPr lang="en-US">
              <a:latin typeface="Times New Roman" pitchFamily="18" charset="0"/>
              <a:ea typeface="ＭＳ Ｐゴシック" pitchFamily="34" charset="-128"/>
            </a:endParaRPr>
          </a:p>
          <a:p>
            <a:pPr eaLnBrk="1" hangingPunct="1"/>
            <a:r>
              <a:rPr lang="en-US" sz="1400" b="1">
                <a:latin typeface="Times New Roman" pitchFamily="18" charset="0"/>
                <a:ea typeface="ＭＳ Ｐゴシック" pitchFamily="34" charset="-128"/>
              </a:rPr>
              <a:t>Patience testers</a:t>
            </a:r>
          </a:p>
          <a:p>
            <a:pPr eaLnBrk="1" hangingPunct="1">
              <a:buFontTx/>
              <a:buChar char="•"/>
            </a:pPr>
            <a:r>
              <a:rPr lang="en-US">
                <a:latin typeface="Times New Roman" pitchFamily="18" charset="0"/>
                <a:ea typeface="ＭＳ Ｐゴシック" pitchFamily="34" charset="-128"/>
              </a:rPr>
              <a:t>Long lines at the grocery store</a:t>
            </a:r>
          </a:p>
          <a:p>
            <a:pPr eaLnBrk="1" hangingPunct="1">
              <a:buFontTx/>
              <a:buChar char="•"/>
            </a:pPr>
            <a:r>
              <a:rPr lang="en-US">
                <a:latin typeface="Times New Roman" pitchFamily="18" charset="0"/>
                <a:ea typeface="ＭＳ Ｐゴシック" pitchFamily="34" charset="-128"/>
              </a:rPr>
              <a:t>Having someone pull out in front of you on the highway and then drive extremely slow</a:t>
            </a:r>
          </a:p>
          <a:p>
            <a:pPr eaLnBrk="1" hangingPunct="1">
              <a:buFontTx/>
              <a:buChar char="•"/>
            </a:pPr>
            <a:r>
              <a:rPr lang="en-US">
                <a:latin typeface="Times New Roman" pitchFamily="18" charset="0"/>
                <a:ea typeface="ＭＳ Ｐゴシック" pitchFamily="34" charset="-128"/>
              </a:rPr>
              <a:t>Waiting for hours at the doctors office</a:t>
            </a:r>
          </a:p>
          <a:p>
            <a:pPr eaLnBrk="1" hangingPunct="1">
              <a:buFontTx/>
              <a:buChar char="•"/>
            </a:pPr>
            <a:r>
              <a:rPr lang="en-US">
                <a:latin typeface="Times New Roman" pitchFamily="18" charset="0"/>
                <a:ea typeface="ＭＳ Ｐゴシック" pitchFamily="34" charset="-128"/>
              </a:rPr>
              <a:t>Slow service at McDonald’s</a:t>
            </a:r>
          </a:p>
          <a:p>
            <a:pPr eaLnBrk="1" hangingPunct="1">
              <a:buFontTx/>
              <a:buChar char="•"/>
            </a:pPr>
            <a:r>
              <a:rPr lang="en-US">
                <a:latin typeface="Times New Roman" pitchFamily="18" charset="0"/>
                <a:ea typeface="ＭＳ Ｐゴシック" pitchFamily="34" charset="-128"/>
              </a:rPr>
              <a:t>Long winded preachers who talk way too long</a:t>
            </a:r>
          </a:p>
          <a:p>
            <a:pPr eaLnBrk="1" hangingPunct="1"/>
            <a:endParaRPr lang="en-US">
              <a:latin typeface="Times New Roman" pitchFamily="18" charset="0"/>
              <a:ea typeface="ＭＳ Ｐゴシック" pitchFamily="34" charset="-128"/>
            </a:endParaRPr>
          </a:p>
          <a:p>
            <a:pPr eaLnBrk="1" hangingPunct="1"/>
            <a:r>
              <a:rPr lang="en-US" b="1">
                <a:latin typeface="Times New Roman" pitchFamily="18" charset="0"/>
                <a:ea typeface="ＭＳ Ｐゴシック" pitchFamily="34" charset="-128"/>
              </a:rPr>
              <a:t>What is patience?</a:t>
            </a:r>
          </a:p>
          <a:p>
            <a:pPr eaLnBrk="1" hangingPunct="1"/>
            <a:r>
              <a:rPr lang="en-US">
                <a:latin typeface="Times New Roman" pitchFamily="18" charset="0"/>
                <a:ea typeface="ＭＳ Ｐゴシック" pitchFamily="34" charset="-128"/>
              </a:rPr>
              <a:t>Patience is the ability to put up with people you’d like to put down. Ulrike Ruffert</a:t>
            </a:r>
            <a:br>
              <a:rPr lang="en-US">
                <a:latin typeface="Times New Roman" pitchFamily="18" charset="0"/>
                <a:ea typeface="ＭＳ Ｐゴシック" pitchFamily="34" charset="-128"/>
              </a:rPr>
            </a:br>
            <a:r>
              <a:rPr lang="en-US">
                <a:latin typeface="Times New Roman" pitchFamily="18" charset="0"/>
                <a:ea typeface="ＭＳ Ｐゴシック" pitchFamily="34" charset="-128"/>
              </a:rPr>
              <a:t>Patience is accepting a difficult situation without giving God a deadline to remove it. Bill Gothard</a:t>
            </a:r>
            <a:br>
              <a:rPr lang="en-US">
                <a:latin typeface="Times New Roman" pitchFamily="18" charset="0"/>
                <a:ea typeface="ＭＳ Ｐゴシック" pitchFamily="34" charset="-128"/>
              </a:rPr>
            </a:br>
            <a:r>
              <a:rPr lang="en-US">
                <a:latin typeface="Times New Roman" pitchFamily="18" charset="0"/>
                <a:ea typeface="ＭＳ Ｐゴシック" pitchFamily="34" charset="-128"/>
              </a:rPr>
              <a:t>"Patience is a inner calmness that comes from the knowledge that God is in control.“</a:t>
            </a:r>
          </a:p>
          <a:p>
            <a:pPr eaLnBrk="1" hangingPunct="1"/>
            <a:endParaRPr lang="en-US">
              <a:latin typeface="Times New Roman" pitchFamily="18" charset="0"/>
              <a:ea typeface="ＭＳ Ｐゴシック" pitchFamily="34" charset="-128"/>
            </a:endParaRPr>
          </a:p>
          <a:p>
            <a:pPr eaLnBrk="1" hangingPunct="1"/>
            <a:r>
              <a:rPr lang="en-US">
                <a:latin typeface="Times New Roman" pitchFamily="18" charset="0"/>
                <a:ea typeface="ＭＳ Ｐゴシック" pitchFamily="34" charset="-128"/>
              </a:rPr>
              <a:t>The original Greek term translated “patience” is a compound word taken from two other words. One word means “long,” or “far.” The other means “anger,” or “wrath.” Putting it together we come up with the literal translation of “long-angered.” You’ve all heard the expression, “short-tempered”? That is a description of a person easily angered. Well, the expression for patience is “long-tempered.”</a:t>
            </a:r>
          </a:p>
          <a:p>
            <a:pPr eaLnBrk="1" hangingPunct="1"/>
            <a:endParaRPr lang="en-US">
              <a:latin typeface="Times New Roman" pitchFamily="18" charset="0"/>
              <a:ea typeface="ＭＳ Ｐゴシック" pitchFamily="34" charset="-128"/>
            </a:endParaRPr>
          </a:p>
          <a:p>
            <a:pPr eaLnBrk="1" hangingPunct="1"/>
            <a:r>
              <a:rPr lang="en-US" sz="1400" b="1" u="sng">
                <a:latin typeface="Calibri" pitchFamily="34" charset="0"/>
                <a:ea typeface="ＭＳ Ｐゴシック" pitchFamily="34" charset="-128"/>
              </a:rPr>
              <a:t>Be Patient…</a:t>
            </a:r>
          </a:p>
          <a:p>
            <a:pPr eaLnBrk="1" hangingPunct="1"/>
            <a:r>
              <a:rPr lang="en-US" sz="1400">
                <a:latin typeface="Calibri" pitchFamily="34" charset="0"/>
                <a:ea typeface="ＭＳ Ｐゴシック" pitchFamily="34" charset="-128"/>
              </a:rPr>
              <a:t>Until the Lord Comes</a:t>
            </a:r>
          </a:p>
          <a:p>
            <a:pPr eaLnBrk="1" hangingPunct="1"/>
            <a:r>
              <a:rPr lang="en-US" sz="1400">
                <a:latin typeface="Calibri" pitchFamily="34" charset="0"/>
                <a:ea typeface="ＭＳ Ｐゴシック" pitchFamily="34" charset="-128"/>
              </a:rPr>
              <a:t>In the face of trials</a:t>
            </a:r>
          </a:p>
          <a:p>
            <a:pPr eaLnBrk="1" hangingPunct="1"/>
            <a:r>
              <a:rPr lang="en-US" sz="1400">
                <a:latin typeface="Calibri" pitchFamily="34" charset="0"/>
                <a:ea typeface="ＭＳ Ｐゴシック" pitchFamily="34" charset="-128"/>
              </a:rPr>
              <a:t>And you will be blessed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9</a:t>
            </a:fld>
            <a:endParaRPr lang="en-US"/>
          </a:p>
        </p:txBody>
      </p:sp>
    </p:spTree>
    <p:extLst>
      <p:ext uri="{BB962C8B-B14F-4D97-AF65-F5344CB8AC3E}">
        <p14:creationId xmlns:p14="http://schemas.microsoft.com/office/powerpoint/2010/main" val="326931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10</a:t>
            </a:fld>
            <a:endParaRPr lang="en-US"/>
          </a:p>
        </p:txBody>
      </p:sp>
    </p:spTree>
    <p:extLst>
      <p:ext uri="{BB962C8B-B14F-4D97-AF65-F5344CB8AC3E}">
        <p14:creationId xmlns:p14="http://schemas.microsoft.com/office/powerpoint/2010/main" val="375304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FC0CCC10-237B-43D1-B237-F84E1BF82F6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C0933A6F-084B-4AFD-9638-279A4223BAA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17C82F7B-D703-4BA7-84CE-250F16CB9C5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9ADF2C9B-3695-4BCE-AF09-22211DCCF0B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35871633-CD3D-457E-B3B9-184C9C9CED8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83B45FEE-6C9B-4DE2-A8FC-DCE0B4AEA7B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8" name="Footer Placeholder 7"/>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9" name="Slide Number Placeholder 8"/>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212B990B-3F11-41DF-A9FB-4582A306CD4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4" name="Footer Placeholder 3"/>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5" name="Slide Number Placeholder 4"/>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DD79BBCC-7D48-4720-AEAA-AF7F8A7492F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4" name="Slide Number Placeholder 3"/>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663CEA61-2D50-4640-9E80-484228B2C56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767F6A7F-1313-4DF8-8911-0C1A84A44775}"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atin typeface="Times New Roman"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ＭＳ Ｐゴシック" charset="-128"/>
                <a:cs typeface="+mn-cs"/>
              </a:defRPr>
            </a:lvl1pPr>
          </a:lstStyle>
          <a:p>
            <a:pPr>
              <a:defRPr/>
            </a:pPr>
            <a:fld id="{2544F998-64BD-410B-8447-5572572471FA}"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838200"/>
            <a:ext cx="10363200" cy="1143000"/>
          </a:xfrm>
          <a:prstGeom prst="rect">
            <a:avLst/>
          </a:prstGeom>
          <a:noFill/>
          <a:ln w="9525">
            <a:noFill/>
            <a:miter lim="800000"/>
            <a:headEnd/>
            <a:tailEnd/>
          </a:ln>
          <a:effectLst>
            <a:outerShdw blurRad="63500" dist="29783" dir="3885598" algn="ctr" rotWithShape="0">
              <a:schemeClr val="tx1">
                <a:alpha val="74998"/>
              </a:scheme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2286000"/>
            <a:ext cx="10363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subTnLst>
                                    <p:animClr clrSpc="rgb" dir="cw">
                                      <p:cBhvr override="childStyle">
                                        <p:cTn dur="1" fill="hold" display="0" masterRel="nextClick" afterEffect="1"/>
                                        <p:tgtEl>
                                          <p:spTgt spid="1027">
                                            <p:txEl>
                                              <p:pRg st="0" end="0"/>
                                            </p:txEl>
                                          </p:spTgt>
                                        </p:tgtEl>
                                        <p:attrNameLst>
                                          <p:attrName>ppt_c</p:attrName>
                                        </p:attrNameLst>
                                      </p:cBhvr>
                                      <p:to>
                                        <a:schemeClr val="tx1"/>
                                      </p:to>
                                    </p:animClr>
                                  </p:subTnLst>
                                </p:cTn>
                              </p:par>
                              <p:par>
                                <p:cTn id="8" presetID="22" presetClass="entr" presetSubtype="8" fill="hold" grpId="0" nodeType="withEffect">
                                  <p:stCondLst>
                                    <p:cond delay="0"/>
                                  </p:stCondLst>
                                  <p:childTnLst>
                                    <p:set>
                                      <p:cBhvr>
                                        <p:cTn id="9" dur="1" fill="hold">
                                          <p:stCondLst>
                                            <p:cond delay="0"/>
                                          </p:stCondLst>
                                        </p:cTn>
                                        <p:tgtEl>
                                          <p:spTgt spid="1027">
                                            <p:txEl>
                                              <p:pRg st="1" end="1"/>
                                            </p:txEl>
                                          </p:spTgt>
                                        </p:tgtEl>
                                        <p:attrNameLst>
                                          <p:attrName>style.visibility</p:attrName>
                                        </p:attrNameLst>
                                      </p:cBhvr>
                                      <p:to>
                                        <p:strVal val="visible"/>
                                      </p:to>
                                    </p:set>
                                    <p:animEffect transition="in" filter="wipe(left)">
                                      <p:cBhvr>
                                        <p:cTn id="10"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1" presetID="22" presetClass="entr" presetSubtype="8" fill="hold" grpId="0" nodeType="with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animEffect transition="in" filter="wipe(left)">
                                      <p:cBhvr>
                                        <p:cTn id="13"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14" presetID="22" presetClass="entr" presetSubtype="8" fill="hold" grpId="0" nodeType="withEffect">
                                  <p:stCondLst>
                                    <p:cond delay="0"/>
                                  </p:stCondLst>
                                  <p:childTnLst>
                                    <p:set>
                                      <p:cBhvr>
                                        <p:cTn id="15" dur="1" fill="hold">
                                          <p:stCondLst>
                                            <p:cond delay="0"/>
                                          </p:stCondLst>
                                        </p:cTn>
                                        <p:tgtEl>
                                          <p:spTgt spid="1027">
                                            <p:txEl>
                                              <p:pRg st="3" end="3"/>
                                            </p:txEl>
                                          </p:spTgt>
                                        </p:tgtEl>
                                        <p:attrNameLst>
                                          <p:attrName>style.visibility</p:attrName>
                                        </p:attrNameLst>
                                      </p:cBhvr>
                                      <p:to>
                                        <p:strVal val="visible"/>
                                      </p:to>
                                    </p:set>
                                    <p:animEffect transition="in" filter="wipe(left)">
                                      <p:cBhvr>
                                        <p:cTn id="16"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17" presetID="22" presetClass="entr" presetSubtype="8" fill="hold" grpId="0" nodeType="with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animEffect transition="in" filter="wipe(left)">
                                      <p:cBhvr>
                                        <p:cTn id="19"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2">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3">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4">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Lst>
      </p:bldP>
    </p:bldLst>
  </p:timing>
  <p:txStyles>
    <p:titleStyle>
      <a:lvl1pPr algn="ctr" rtl="0" eaLnBrk="0" fontAlgn="base" hangingPunct="0">
        <a:spcBef>
          <a:spcPct val="0"/>
        </a:spcBef>
        <a:spcAft>
          <a:spcPct val="0"/>
        </a:spcAft>
        <a:defRPr sz="4400">
          <a:solidFill>
            <a:srgbClr val="000099"/>
          </a:solidFill>
          <a:latin typeface="+mn-lt"/>
          <a:ea typeface="ＭＳ Ｐゴシック" charset="-128"/>
          <a:cs typeface="+mj-cs"/>
        </a:defRPr>
      </a:lvl1pPr>
      <a:lvl2pPr algn="ctr" rtl="0" eaLnBrk="0" fontAlgn="base" hangingPunct="0">
        <a:spcBef>
          <a:spcPct val="0"/>
        </a:spcBef>
        <a:spcAft>
          <a:spcPct val="0"/>
        </a:spcAft>
        <a:defRPr sz="4400">
          <a:solidFill>
            <a:srgbClr val="000099"/>
          </a:solidFill>
          <a:latin typeface="Arial" charset="0"/>
          <a:ea typeface="ＭＳ Ｐゴシック" charset="-128"/>
        </a:defRPr>
      </a:lvl2pPr>
      <a:lvl3pPr algn="ctr" rtl="0" eaLnBrk="0" fontAlgn="base" hangingPunct="0">
        <a:spcBef>
          <a:spcPct val="0"/>
        </a:spcBef>
        <a:spcAft>
          <a:spcPct val="0"/>
        </a:spcAft>
        <a:defRPr sz="4400">
          <a:solidFill>
            <a:srgbClr val="000099"/>
          </a:solidFill>
          <a:latin typeface="Arial" charset="0"/>
          <a:ea typeface="ＭＳ Ｐゴシック" charset="-128"/>
        </a:defRPr>
      </a:lvl3pPr>
      <a:lvl4pPr algn="ctr" rtl="0" eaLnBrk="0" fontAlgn="base" hangingPunct="0">
        <a:spcBef>
          <a:spcPct val="0"/>
        </a:spcBef>
        <a:spcAft>
          <a:spcPct val="0"/>
        </a:spcAft>
        <a:defRPr sz="4400">
          <a:solidFill>
            <a:srgbClr val="000099"/>
          </a:solidFill>
          <a:latin typeface="Arial" charset="0"/>
          <a:ea typeface="ＭＳ Ｐゴシック" charset="-128"/>
        </a:defRPr>
      </a:lvl4pPr>
      <a:lvl5pPr algn="ctr" rtl="0" eaLnBrk="0" fontAlgn="base" hangingPunct="0">
        <a:spcBef>
          <a:spcPct val="0"/>
        </a:spcBef>
        <a:spcAft>
          <a:spcPct val="0"/>
        </a:spcAft>
        <a:defRPr sz="4400">
          <a:solidFill>
            <a:srgbClr val="000099"/>
          </a:solidFill>
          <a:latin typeface="Arial" charset="0"/>
          <a:ea typeface="ＭＳ Ｐゴシック" charset="-128"/>
        </a:defRPr>
      </a:lvl5pPr>
      <a:lvl6pPr marL="457200" algn="ctr" rtl="0" fontAlgn="base">
        <a:spcBef>
          <a:spcPct val="0"/>
        </a:spcBef>
        <a:spcAft>
          <a:spcPct val="0"/>
        </a:spcAft>
        <a:defRPr sz="4400" b="1">
          <a:solidFill>
            <a:srgbClr val="000099"/>
          </a:solidFill>
          <a:latin typeface="Rockwell" charset="0"/>
        </a:defRPr>
      </a:lvl6pPr>
      <a:lvl7pPr marL="914400" algn="ctr" rtl="0" fontAlgn="base">
        <a:spcBef>
          <a:spcPct val="0"/>
        </a:spcBef>
        <a:spcAft>
          <a:spcPct val="0"/>
        </a:spcAft>
        <a:defRPr sz="4400" b="1">
          <a:solidFill>
            <a:srgbClr val="000099"/>
          </a:solidFill>
          <a:latin typeface="Rockwell" charset="0"/>
        </a:defRPr>
      </a:lvl7pPr>
      <a:lvl8pPr marL="1371600" algn="ctr" rtl="0" fontAlgn="base">
        <a:spcBef>
          <a:spcPct val="0"/>
        </a:spcBef>
        <a:spcAft>
          <a:spcPct val="0"/>
        </a:spcAft>
        <a:defRPr sz="4400" b="1">
          <a:solidFill>
            <a:srgbClr val="000099"/>
          </a:solidFill>
          <a:latin typeface="Rockwell" charset="0"/>
        </a:defRPr>
      </a:lvl8pPr>
      <a:lvl9pPr marL="1828800" algn="ctr" rtl="0" fontAlgn="base">
        <a:spcBef>
          <a:spcPct val="0"/>
        </a:spcBef>
        <a:spcAft>
          <a:spcPct val="0"/>
        </a:spcAft>
        <a:defRPr sz="4400" b="1">
          <a:solidFill>
            <a:srgbClr val="000099"/>
          </a:solidFill>
          <a:latin typeface="Rockwell" charset="0"/>
        </a:defRPr>
      </a:lvl9pPr>
    </p:titleStyle>
    <p:bodyStyle>
      <a:lvl1pPr marL="342900" indent="-342900" algn="l" rtl="0" eaLnBrk="0" fontAlgn="base" hangingPunct="0">
        <a:spcBef>
          <a:spcPct val="20000"/>
        </a:spcBef>
        <a:spcAft>
          <a:spcPct val="0"/>
        </a:spcAft>
        <a:buClr>
          <a:schemeClr val="tx1"/>
        </a:buClr>
        <a:buChar char="•"/>
        <a:defRPr sz="3200" b="1">
          <a:solidFill>
            <a:srgbClr val="000099"/>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92000"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67104" y="-32728"/>
            <a:ext cx="4788724" cy="3116471"/>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4393114" y="152400"/>
            <a:ext cx="1292195" cy="2019205"/>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5571709" y="15877"/>
            <a:ext cx="912138" cy="1140172"/>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749829" y="15240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514600" y="-3048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Defining Patience</a:t>
            </a:r>
          </a:p>
        </p:txBody>
      </p:sp>
      <p:sp>
        <p:nvSpPr>
          <p:cNvPr id="24578" name="Rectangle 3"/>
          <p:cNvSpPr>
            <a:spLocks noGrp="1" noChangeArrowheads="1"/>
          </p:cNvSpPr>
          <p:nvPr>
            <p:ph type="body" idx="4294967295"/>
          </p:nvPr>
        </p:nvSpPr>
        <p:spPr>
          <a:xfrm>
            <a:off x="152400" y="838200"/>
            <a:ext cx="12039600" cy="5943600"/>
          </a:xfrm>
        </p:spPr>
        <p:txBody>
          <a:bodyPr/>
          <a:lstStyle/>
          <a:p>
            <a:pPr eaLnBrk="1" hangingPunct="1">
              <a:lnSpc>
                <a:spcPct val="80000"/>
              </a:lnSpc>
            </a:pPr>
            <a:r>
              <a:rPr lang="en-US" sz="2550" dirty="0">
                <a:solidFill>
                  <a:srgbClr val="0033CC"/>
                </a:solidFill>
                <a:latin typeface="Times New Roman" pitchFamily="18" charset="0"/>
                <a:ea typeface="ＭＳ Ｐゴシック" pitchFamily="34" charset="-128"/>
              </a:rPr>
              <a:t>What causes impatience?  Doctor office waits, traffic, slow restaurant service, long winded preachers, our spouse</a:t>
            </a:r>
          </a:p>
          <a:p>
            <a:pPr eaLnBrk="1" hangingPunct="1">
              <a:lnSpc>
                <a:spcPct val="80000"/>
              </a:lnSpc>
            </a:pPr>
            <a:r>
              <a:rPr lang="en-US" sz="2550" dirty="0">
                <a:solidFill>
                  <a:srgbClr val="0033CC"/>
                </a:solidFill>
                <a:latin typeface="Times New Roman" pitchFamily="18" charset="0"/>
                <a:ea typeface="ＭＳ Ｐゴシック" pitchFamily="34" charset="-128"/>
              </a:rPr>
              <a:t>The original Greek term translated “patience” is a compound word taken from two other words. One word means “long,” or “far.” The other means “anger,” or “wrath.” Putting it together we come up with the literal translation of “long-angered.” You’ve all heard the expression, “short-tempered”? That is a description of a person easily angered. Well, the expression for patience is “long-tempered.”</a:t>
            </a:r>
          </a:p>
          <a:p>
            <a:pPr eaLnBrk="1" hangingPunct="1">
              <a:lnSpc>
                <a:spcPct val="80000"/>
              </a:lnSpc>
            </a:pPr>
            <a:r>
              <a:rPr lang="en-US" sz="2550" dirty="0">
                <a:solidFill>
                  <a:srgbClr val="0033CC"/>
                </a:solidFill>
                <a:latin typeface="Times New Roman" pitchFamily="18" charset="0"/>
                <a:ea typeface="ＭＳ Ｐゴシック" pitchFamily="34" charset="-128"/>
              </a:rPr>
              <a:t>Patience is a inner calmness that comes from the knowledge that God is in control.</a:t>
            </a:r>
          </a:p>
          <a:p>
            <a:pPr eaLnBrk="1" hangingPunct="1">
              <a:lnSpc>
                <a:spcPct val="80000"/>
              </a:lnSpc>
            </a:pPr>
            <a:r>
              <a:rPr lang="en-US" sz="2550" dirty="0">
                <a:solidFill>
                  <a:srgbClr val="0033CC"/>
                </a:solidFill>
                <a:latin typeface="Times New Roman" pitchFamily="18" charset="0"/>
                <a:ea typeface="ＭＳ Ｐゴシック" pitchFamily="34" charset="-128"/>
              </a:rPr>
              <a:t>Human quotes: (So much written…)</a:t>
            </a:r>
          </a:p>
          <a:p>
            <a:pPr lvl="1" eaLnBrk="1" hangingPunct="1">
              <a:lnSpc>
                <a:spcPct val="80000"/>
              </a:lnSpc>
            </a:pPr>
            <a:r>
              <a:rPr lang="en-US" sz="2550" b="1" dirty="0">
                <a:solidFill>
                  <a:srgbClr val="0033CC"/>
                </a:solidFill>
                <a:latin typeface="Times New Roman" pitchFamily="18" charset="0"/>
                <a:ea typeface="ＭＳ Ｐゴシック" pitchFamily="34" charset="-128"/>
              </a:rPr>
              <a:t>“Patience is the ability to put up with people you’d like to put down.” Ulrike </a:t>
            </a:r>
            <a:r>
              <a:rPr lang="en-US" sz="2550" b="1" dirty="0" err="1">
                <a:solidFill>
                  <a:srgbClr val="0033CC"/>
                </a:solidFill>
                <a:latin typeface="Times New Roman" pitchFamily="18" charset="0"/>
                <a:ea typeface="ＭＳ Ｐゴシック" pitchFamily="34" charset="-128"/>
              </a:rPr>
              <a:t>Ruffert</a:t>
            </a:r>
            <a:endParaRPr lang="en-US" sz="2550" b="1" dirty="0">
              <a:solidFill>
                <a:srgbClr val="0033CC"/>
              </a:solidFill>
              <a:latin typeface="Times New Roman" pitchFamily="18" charset="0"/>
              <a:ea typeface="ＭＳ Ｐゴシック" pitchFamily="34" charset="-128"/>
            </a:endParaRPr>
          </a:p>
          <a:p>
            <a:pPr lvl="1" eaLnBrk="1" hangingPunct="1">
              <a:lnSpc>
                <a:spcPct val="80000"/>
              </a:lnSpc>
            </a:pPr>
            <a:r>
              <a:rPr lang="en-US" sz="2550" b="1" dirty="0">
                <a:solidFill>
                  <a:srgbClr val="0033CC"/>
                </a:solidFill>
                <a:latin typeface="Times New Roman" pitchFamily="18" charset="0"/>
                <a:ea typeface="ＭＳ Ｐゴシック" pitchFamily="34" charset="-128"/>
              </a:rPr>
              <a:t>“Patience is accepting a difficult situation without giving God a deadline to remove it.” Bill </a:t>
            </a:r>
            <a:r>
              <a:rPr lang="en-US" sz="2550" b="1" dirty="0" err="1">
                <a:solidFill>
                  <a:srgbClr val="0033CC"/>
                </a:solidFill>
                <a:latin typeface="Times New Roman" pitchFamily="18" charset="0"/>
                <a:ea typeface="ＭＳ Ｐゴシック" pitchFamily="34" charset="-128"/>
              </a:rPr>
              <a:t>Gothard</a:t>
            </a:r>
            <a:endParaRPr lang="en-US" sz="2550" b="1" dirty="0">
              <a:solidFill>
                <a:srgbClr val="0033CC"/>
              </a:solidFill>
              <a:latin typeface="Times New Roman" pitchFamily="18" charset="0"/>
              <a:ea typeface="ＭＳ Ｐゴシック" pitchFamily="34" charset="-128"/>
            </a:endParaRPr>
          </a:p>
          <a:p>
            <a:pPr eaLnBrk="1" hangingPunct="1">
              <a:lnSpc>
                <a:spcPct val="80000"/>
              </a:lnSpc>
            </a:pPr>
            <a:r>
              <a:rPr lang="en-US" sz="2550" u="sng" dirty="0">
                <a:solidFill>
                  <a:srgbClr val="0033CC"/>
                </a:solidFill>
                <a:latin typeface="Times New Roman" pitchFamily="18" charset="0"/>
                <a:ea typeface="ＭＳ Ｐゴシック" pitchFamily="34" charset="-128"/>
              </a:rPr>
              <a:t>Be Patient…blessed</a:t>
            </a:r>
          </a:p>
          <a:p>
            <a:pPr lvl="1" eaLnBrk="1" hangingPunct="1">
              <a:lnSpc>
                <a:spcPct val="80000"/>
              </a:lnSpc>
            </a:pPr>
            <a:r>
              <a:rPr lang="en-US" sz="2550" b="1" dirty="0">
                <a:solidFill>
                  <a:srgbClr val="0033CC"/>
                </a:solidFill>
                <a:latin typeface="Times New Roman" pitchFamily="18" charset="0"/>
                <a:ea typeface="ＭＳ Ｐゴシック" pitchFamily="34" charset="-128"/>
              </a:rPr>
              <a:t>Until the Lord Comes</a:t>
            </a:r>
          </a:p>
          <a:p>
            <a:pPr lvl="1" eaLnBrk="1" hangingPunct="1">
              <a:lnSpc>
                <a:spcPct val="80000"/>
              </a:lnSpc>
            </a:pPr>
            <a:r>
              <a:rPr lang="en-US" sz="2550" b="1" dirty="0">
                <a:solidFill>
                  <a:srgbClr val="0033CC"/>
                </a:solidFill>
                <a:latin typeface="Times New Roman" pitchFamily="18" charset="0"/>
                <a:ea typeface="ＭＳ Ｐゴシック" pitchFamily="34" charset="-128"/>
              </a:rPr>
              <a:t>In the face of trials</a:t>
            </a:r>
          </a:p>
          <a:p>
            <a:pPr>
              <a:lnSpc>
                <a:spcPct val="80000"/>
              </a:lnSpc>
            </a:pPr>
            <a:endParaRPr lang="en-US" sz="2550" dirty="0">
              <a:solidFill>
                <a:srgbClr val="0033CC"/>
              </a:solidFill>
              <a:latin typeface="Times New Roman" pitchFamily="18"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 y="838200"/>
            <a:ext cx="12115800" cy="6019800"/>
          </a:xfrm>
        </p:spPr>
        <p:txBody>
          <a:bodyPr/>
          <a:lstStyle/>
          <a:p>
            <a:pPr algn="l" eaLnBrk="1" hangingPunct="1">
              <a:defRPr/>
            </a:pPr>
            <a:r>
              <a:rPr lang="en-US" sz="3200" b="1" u="sng" dirty="0">
                <a:latin typeface="Times New Roman" pitchFamily="18" charset="0"/>
                <a:ea typeface="ＭＳ Ｐゴシック" pitchFamily="34" charset="-128"/>
              </a:rPr>
              <a:t>James 5:7-11</a:t>
            </a:r>
            <a:r>
              <a:rPr lang="en-US" sz="3200" dirty="0">
                <a:latin typeface="Times New Roman" pitchFamily="18" charset="0"/>
                <a:ea typeface="ＭＳ Ｐゴシック" pitchFamily="34" charset="-128"/>
              </a:rPr>
              <a:t> </a:t>
            </a:r>
            <a:r>
              <a:rPr lang="en-US" sz="3200" b="1" dirty="0">
                <a:latin typeface="Times New Roman" pitchFamily="18" charset="0"/>
                <a:ea typeface="ＭＳ Ｐゴシック" pitchFamily="34" charset="-128"/>
              </a:rPr>
              <a:t>Be patient, therefore, brothers, until the coming of the Lord. See how the farmer waits for the precious fruit of the earth, being patient about it, until it receives the early and the late rains. 8 You also, be patient. Establish your hearts, for the coming of the Lord is at hand. 9 Do not grumble against one another, brothers, so that you may not be judged; behold, the Judge is standing at the door. 10 As an example of suffering and patience, brothers, take the prophets who spoke in the name of the Lord. 11 Behold, we consider those blessed who remained steadfast. You have heard of the steadfastness of Job, and you have seen the purpose of the Lord, how the Lord is compassionate and merciful.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524000" y="1295400"/>
            <a:ext cx="9144000" cy="1143000"/>
          </a:xfrm>
        </p:spPr>
        <p:txBody>
          <a:bodyPr/>
          <a:lstStyle/>
          <a:p>
            <a:pPr eaLnBrk="1" hangingPunct="1">
              <a:defRPr/>
            </a:pPr>
            <a:r>
              <a:rPr lang="en-US" dirty="0">
                <a:ea typeface="+mj-ea"/>
              </a:rPr>
              <a:t>Be Patient:</a:t>
            </a:r>
            <a:br>
              <a:rPr lang="en-US" dirty="0">
                <a:ea typeface="+mj-ea"/>
              </a:rPr>
            </a:br>
            <a:r>
              <a:rPr lang="en-US" dirty="0">
                <a:ea typeface="+mj-ea"/>
              </a:rPr>
              <a:t>Until The Lord Comes (7-8)</a:t>
            </a:r>
          </a:p>
        </p:txBody>
      </p:sp>
      <p:sp>
        <p:nvSpPr>
          <p:cNvPr id="5" name="Rectangle 2"/>
          <p:cNvSpPr txBox="1">
            <a:spLocks noChangeArrowheads="1"/>
          </p:cNvSpPr>
          <p:nvPr/>
        </p:nvSpPr>
        <p:spPr bwMode="auto">
          <a:xfrm>
            <a:off x="1524000" y="3048000"/>
            <a:ext cx="9144000" cy="1143000"/>
          </a:xfrm>
          <a:prstGeom prst="rect">
            <a:avLst/>
          </a:prstGeom>
          <a:noFill/>
          <a:ln w="9525">
            <a:noFill/>
            <a:miter lim="800000"/>
            <a:headEnd/>
            <a:tailEnd/>
          </a:ln>
          <a:effectLst>
            <a:outerShdw blurRad="63500" dist="29783" dir="3885598" algn="ctr" rotWithShape="0">
              <a:schemeClr val="tx1">
                <a:alpha val="74998"/>
              </a:schemeClr>
            </a:outerShdw>
          </a:effectLst>
        </p:spPr>
        <p:txBody>
          <a:bodyPr anchor="ctr"/>
          <a:lstStyle/>
          <a:p>
            <a:pPr algn="ctr">
              <a:defRPr/>
            </a:pPr>
            <a:r>
              <a:rPr lang="en-US" sz="4400" kern="0" dirty="0">
                <a:solidFill>
                  <a:srgbClr val="000099"/>
                </a:solidFill>
                <a:latin typeface="+mn-lt"/>
                <a:ea typeface="+mj-ea"/>
                <a:cs typeface="+mj-cs"/>
              </a:rPr>
              <a:t>Be Patient:</a:t>
            </a:r>
            <a:br>
              <a:rPr lang="en-US" sz="4400" kern="0" dirty="0">
                <a:solidFill>
                  <a:srgbClr val="000099"/>
                </a:solidFill>
                <a:latin typeface="+mn-lt"/>
                <a:ea typeface="+mj-ea"/>
                <a:cs typeface="+mj-cs"/>
              </a:rPr>
            </a:br>
            <a:r>
              <a:rPr lang="en-US" sz="4400" kern="0" dirty="0">
                <a:solidFill>
                  <a:srgbClr val="000099"/>
                </a:solidFill>
                <a:latin typeface="+mn-lt"/>
                <a:ea typeface="+mj-ea"/>
                <a:cs typeface="+mj-cs"/>
              </a:rPr>
              <a:t>In The Face of Trials (9-10)</a:t>
            </a:r>
          </a:p>
        </p:txBody>
      </p:sp>
      <p:sp>
        <p:nvSpPr>
          <p:cNvPr id="6" name="Rectangle 2"/>
          <p:cNvSpPr txBox="1">
            <a:spLocks noChangeArrowheads="1"/>
          </p:cNvSpPr>
          <p:nvPr/>
        </p:nvSpPr>
        <p:spPr bwMode="auto">
          <a:xfrm>
            <a:off x="1524000" y="4876800"/>
            <a:ext cx="9144000" cy="1143000"/>
          </a:xfrm>
          <a:prstGeom prst="rect">
            <a:avLst/>
          </a:prstGeom>
          <a:noFill/>
          <a:ln w="9525">
            <a:noFill/>
            <a:miter lim="800000"/>
            <a:headEnd/>
            <a:tailEnd/>
          </a:ln>
          <a:effectLst>
            <a:outerShdw blurRad="63500" dist="29783" dir="3885598" algn="ctr" rotWithShape="0">
              <a:schemeClr val="tx1">
                <a:alpha val="74998"/>
              </a:schemeClr>
            </a:outerShdw>
          </a:effectLst>
        </p:spPr>
        <p:txBody>
          <a:bodyPr anchor="ctr"/>
          <a:lstStyle/>
          <a:p>
            <a:pPr algn="ctr">
              <a:defRPr/>
            </a:pPr>
            <a:r>
              <a:rPr lang="en-US" sz="4400" kern="0" dirty="0">
                <a:solidFill>
                  <a:srgbClr val="000099"/>
                </a:solidFill>
                <a:latin typeface="+mn-lt"/>
                <a:ea typeface="+mj-ea"/>
                <a:cs typeface="+mj-cs"/>
              </a:rPr>
              <a:t>Be Patient: </a:t>
            </a:r>
            <a:br>
              <a:rPr lang="en-US" sz="4400" kern="0" dirty="0">
                <a:solidFill>
                  <a:srgbClr val="000099"/>
                </a:solidFill>
                <a:latin typeface="+mn-lt"/>
                <a:ea typeface="+mj-ea"/>
                <a:cs typeface="+mj-cs"/>
              </a:rPr>
            </a:br>
            <a:r>
              <a:rPr lang="en-US" sz="4400" kern="0" dirty="0">
                <a:solidFill>
                  <a:srgbClr val="000099"/>
                </a:solidFill>
                <a:latin typeface="+mn-lt"/>
                <a:ea typeface="+mj-ea"/>
                <a:cs typeface="+mj-cs"/>
              </a:rPr>
              <a:t>And You Will Be Blessed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951A-6E8B-4972-BF64-41BC24ACA83D}"/>
              </a:ext>
            </a:extLst>
          </p:cNvPr>
          <p:cNvSpPr>
            <a:spLocks noGrp="1"/>
          </p:cNvSpPr>
          <p:nvPr>
            <p:ph type="title"/>
          </p:nvPr>
        </p:nvSpPr>
        <p:spPr>
          <a:xfrm>
            <a:off x="914400" y="2857500"/>
            <a:ext cx="10363200" cy="1143000"/>
          </a:xfrm>
        </p:spPr>
        <p:txBody>
          <a:bodyPr/>
          <a:lstStyle/>
          <a:p>
            <a:r>
              <a:rPr lang="en-US" dirty="0"/>
              <a:t>Why is Job Associated With Patience?</a:t>
            </a:r>
          </a:p>
        </p:txBody>
      </p:sp>
    </p:spTree>
    <p:extLst>
      <p:ext uri="{BB962C8B-B14F-4D97-AF65-F5344CB8AC3E}">
        <p14:creationId xmlns:p14="http://schemas.microsoft.com/office/powerpoint/2010/main" val="1041639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048000" y="-228600"/>
            <a:ext cx="9144000" cy="914400"/>
          </a:xfrm>
          <a:prstGeom prst="rect">
            <a:avLst/>
          </a:prstGeom>
          <a:noFill/>
          <a:ln w="9525">
            <a:noFill/>
            <a:miter lim="800000"/>
            <a:headEnd/>
            <a:tailEnd/>
          </a:ln>
          <a:effectLst>
            <a:outerShdw blurRad="63500" dist="29783" dir="3885598" algn="ctr" rotWithShape="0">
              <a:schemeClr val="tx1">
                <a:alpha val="74998"/>
              </a:schemeClr>
            </a:outerShdw>
          </a:effectLst>
        </p:spPr>
        <p:txBody>
          <a:bodyPr anchor="ctr"/>
          <a:lstStyle/>
          <a:p>
            <a:pPr algn="ctr">
              <a:defRPr/>
            </a:pPr>
            <a:r>
              <a:rPr lang="en-US" sz="4000" dirty="0">
                <a:solidFill>
                  <a:srgbClr val="000099"/>
                </a:solidFill>
                <a:latin typeface="Arial" charset="0"/>
              </a:rPr>
              <a:t>Why is Job associated with patience?</a:t>
            </a:r>
          </a:p>
        </p:txBody>
      </p:sp>
      <p:sp>
        <p:nvSpPr>
          <p:cNvPr id="2" name="Rectangle 2"/>
          <p:cNvSpPr txBox="1">
            <a:spLocks noChangeArrowheads="1"/>
          </p:cNvSpPr>
          <p:nvPr/>
        </p:nvSpPr>
        <p:spPr bwMode="auto">
          <a:xfrm>
            <a:off x="0" y="990600"/>
            <a:ext cx="12039600" cy="5943600"/>
          </a:xfrm>
          <a:prstGeom prst="rect">
            <a:avLst/>
          </a:prstGeom>
          <a:noFill/>
          <a:ln w="9525">
            <a:noFill/>
            <a:miter lim="800000"/>
            <a:headEnd/>
            <a:tailEnd/>
          </a:ln>
          <a:effectLst>
            <a:outerShdw blurRad="63500" dist="29783" dir="3885598" algn="ctr" rotWithShape="0">
              <a:schemeClr val="tx1">
                <a:alpha val="74998"/>
              </a:schemeClr>
            </a:outerShdw>
          </a:effectLst>
        </p:spPr>
        <p:txBody>
          <a:bodyPr anchor="ctr"/>
          <a:lstStyle/>
          <a:p>
            <a:pPr>
              <a:buFontTx/>
              <a:buChar char="•"/>
              <a:defRPr/>
            </a:pPr>
            <a:r>
              <a:rPr lang="en-US" dirty="0">
                <a:solidFill>
                  <a:srgbClr val="0033CC"/>
                </a:solidFill>
              </a:rPr>
              <a:t>Job 19:25-27 For I know that my Redeemer lives, and at the last he will stand upon the earth. 26  And after my skin has been thus destroyed, yet in my flesh I shall see God, 27  whom I shall see for myself, and my eyes shall behold, and not another. My heart faints within me! </a:t>
            </a:r>
          </a:p>
          <a:p>
            <a:pPr>
              <a:buFontTx/>
              <a:buChar char="•"/>
              <a:defRPr/>
            </a:pPr>
            <a:r>
              <a:rPr lang="en-US" dirty="0">
                <a:solidFill>
                  <a:srgbClr val="0033CC"/>
                </a:solidFill>
              </a:rPr>
              <a:t>Job went from healthy, wealthy, and upright family man to a diseased, impoverished man burying his ten children.  </a:t>
            </a:r>
          </a:p>
          <a:p>
            <a:pPr>
              <a:buFontTx/>
              <a:buChar char="•"/>
              <a:defRPr/>
            </a:pPr>
            <a:r>
              <a:rPr lang="en-US" dirty="0">
                <a:solidFill>
                  <a:srgbClr val="0033CC"/>
                </a:solidFill>
              </a:rPr>
              <a:t>This was done with God’s definite permission.  </a:t>
            </a:r>
          </a:p>
          <a:p>
            <a:pPr>
              <a:buFontTx/>
              <a:buChar char="•"/>
              <a:defRPr/>
            </a:pPr>
            <a:r>
              <a:rPr lang="en-US" dirty="0">
                <a:solidFill>
                  <a:srgbClr val="0033CC"/>
                </a:solidFill>
              </a:rPr>
              <a:t>“In all this, Job did not sin in what he said.”  - Job 2:10</a:t>
            </a:r>
          </a:p>
          <a:p>
            <a:pPr>
              <a:buFontTx/>
              <a:buChar char="•"/>
              <a:defRPr/>
            </a:pPr>
            <a:r>
              <a:rPr lang="en-US" dirty="0">
                <a:solidFill>
                  <a:srgbClr val="0033CC"/>
                </a:solidFill>
              </a:rPr>
              <a:t>There is no hint of demandingness (exigent)</a:t>
            </a:r>
          </a:p>
          <a:p>
            <a:pPr>
              <a:buFontTx/>
              <a:buChar char="•"/>
              <a:defRPr/>
            </a:pPr>
            <a:r>
              <a:rPr lang="en-US" dirty="0">
                <a:solidFill>
                  <a:srgbClr val="0033CC"/>
                </a:solidFill>
              </a:rPr>
              <a:t>Job is hit with a series of devastations:</a:t>
            </a:r>
          </a:p>
          <a:p>
            <a:pPr marL="1600200" lvl="3" indent="-228600">
              <a:buFontTx/>
              <a:buChar char="•"/>
              <a:defRPr/>
            </a:pPr>
            <a:r>
              <a:rPr lang="en-US" dirty="0">
                <a:solidFill>
                  <a:srgbClr val="0033CC"/>
                </a:solidFill>
              </a:rPr>
              <a:t>Oxen and donkey are killed</a:t>
            </a:r>
          </a:p>
          <a:p>
            <a:pPr marL="1600200" lvl="3" indent="-228600">
              <a:buFontTx/>
              <a:buChar char="•"/>
              <a:defRPr/>
            </a:pPr>
            <a:r>
              <a:rPr lang="en-US" dirty="0">
                <a:solidFill>
                  <a:srgbClr val="0033CC"/>
                </a:solidFill>
              </a:rPr>
              <a:t>Servants are killed</a:t>
            </a:r>
          </a:p>
          <a:p>
            <a:pPr marL="1600200" lvl="3" indent="-228600">
              <a:buFontTx/>
              <a:buChar char="•"/>
              <a:defRPr/>
            </a:pPr>
            <a:r>
              <a:rPr lang="en-US" dirty="0">
                <a:solidFill>
                  <a:srgbClr val="0033CC"/>
                </a:solidFill>
              </a:rPr>
              <a:t>Sheep are killed</a:t>
            </a:r>
          </a:p>
          <a:p>
            <a:pPr marL="1600200" lvl="3" indent="-228600">
              <a:buFontTx/>
              <a:buChar char="•"/>
              <a:defRPr/>
            </a:pPr>
            <a:r>
              <a:rPr lang="en-US" dirty="0">
                <a:solidFill>
                  <a:srgbClr val="0033CC"/>
                </a:solidFill>
              </a:rPr>
              <a:t>More servants are killed</a:t>
            </a:r>
          </a:p>
          <a:p>
            <a:pPr marL="1600200" lvl="3" indent="-228600">
              <a:buFontTx/>
              <a:buChar char="•"/>
              <a:defRPr/>
            </a:pPr>
            <a:r>
              <a:rPr lang="en-US" dirty="0">
                <a:solidFill>
                  <a:srgbClr val="0033CC"/>
                </a:solidFill>
              </a:rPr>
              <a:t>Thieves steal his camels and kill more of his servants</a:t>
            </a:r>
          </a:p>
          <a:p>
            <a:pPr marL="1600200" lvl="3" indent="-228600">
              <a:buFontTx/>
              <a:buChar char="•"/>
              <a:defRPr/>
            </a:pPr>
            <a:r>
              <a:rPr lang="en-US" dirty="0">
                <a:solidFill>
                  <a:srgbClr val="0033CC"/>
                </a:solidFill>
              </a:rPr>
              <a:t>Job’s sons and daughters are killed when a house collapses.   </a:t>
            </a:r>
          </a:p>
          <a:p>
            <a:pPr marL="1600200" lvl="3" indent="-228600">
              <a:buFontTx/>
              <a:buChar char="•"/>
              <a:defRPr/>
            </a:pPr>
            <a:r>
              <a:rPr lang="en-US" dirty="0">
                <a:solidFill>
                  <a:srgbClr val="0033CC"/>
                </a:solidFill>
              </a:rPr>
              <a:t>God permits Satan to cause Job to break out in sores. </a:t>
            </a:r>
          </a:p>
          <a:p>
            <a:pPr>
              <a:defRPr/>
            </a:pPr>
            <a:endParaRPr lang="en-US" dirty="0">
              <a:solidFill>
                <a:srgbClr val="0033CC"/>
              </a:solidFill>
              <a:effectLst>
                <a:outerShdw blurRad="38100" dist="38100" dir="2700000" algn="tl">
                  <a:srgbClr val="C0C0C0"/>
                </a:outerShdw>
              </a:effectLst>
            </a:endParaRPr>
          </a:p>
        </p:txBody>
      </p:sp>
      <p:pic>
        <p:nvPicPr>
          <p:cNvPr id="29699" name="Picture 8" descr="job sky"/>
          <p:cNvPicPr>
            <a:picLocks noChangeAspect="1" noChangeArrowheads="1"/>
          </p:cNvPicPr>
          <p:nvPr/>
        </p:nvPicPr>
        <p:blipFill>
          <a:blip r:embed="rId3"/>
          <a:srcRect/>
          <a:stretch>
            <a:fillRect/>
          </a:stretch>
        </p:blipFill>
        <p:spPr bwMode="auto">
          <a:xfrm>
            <a:off x="7450667" y="2895600"/>
            <a:ext cx="4741333" cy="2667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D516-717C-475B-A433-E3DAA033A339}"/>
              </a:ext>
            </a:extLst>
          </p:cNvPr>
          <p:cNvSpPr>
            <a:spLocks noGrp="1"/>
          </p:cNvSpPr>
          <p:nvPr>
            <p:ph type="title"/>
          </p:nvPr>
        </p:nvSpPr>
        <p:spPr>
          <a:xfrm>
            <a:off x="762000" y="3048000"/>
            <a:ext cx="10363200" cy="1143000"/>
          </a:xfrm>
        </p:spPr>
        <p:txBody>
          <a:bodyPr/>
          <a:lstStyle/>
          <a:p>
            <a:r>
              <a:rPr lang="en-US" dirty="0"/>
              <a:t>Why Should We Want Patience?</a:t>
            </a:r>
          </a:p>
        </p:txBody>
      </p:sp>
    </p:spTree>
    <p:extLst>
      <p:ext uri="{BB962C8B-B14F-4D97-AF65-F5344CB8AC3E}">
        <p14:creationId xmlns:p14="http://schemas.microsoft.com/office/powerpoint/2010/main" val="834481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124200" y="-3048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Desideratum for Patience</a:t>
            </a:r>
          </a:p>
        </p:txBody>
      </p:sp>
      <p:sp>
        <p:nvSpPr>
          <p:cNvPr id="31746" name="Rectangle 3"/>
          <p:cNvSpPr>
            <a:spLocks noGrp="1" noChangeArrowheads="1"/>
          </p:cNvSpPr>
          <p:nvPr>
            <p:ph type="body" idx="4294967295"/>
          </p:nvPr>
        </p:nvSpPr>
        <p:spPr>
          <a:xfrm>
            <a:off x="114300" y="685800"/>
            <a:ext cx="11963400" cy="6019800"/>
          </a:xfrm>
        </p:spPr>
        <p:txBody>
          <a:bodyPr/>
          <a:lstStyle/>
          <a:p>
            <a:pPr>
              <a:lnSpc>
                <a:spcPct val="80000"/>
              </a:lnSpc>
            </a:pPr>
            <a:r>
              <a:rPr lang="en-US" sz="2500" dirty="0">
                <a:ea typeface="ＭＳ Ｐゴシック" pitchFamily="34" charset="-128"/>
              </a:rPr>
              <a:t>Needed for Elders </a:t>
            </a:r>
          </a:p>
          <a:p>
            <a:pPr>
              <a:lnSpc>
                <a:spcPct val="80000"/>
              </a:lnSpc>
            </a:pPr>
            <a:r>
              <a:rPr lang="en-US" sz="2500" dirty="0">
                <a:ea typeface="ＭＳ Ｐゴシック" pitchFamily="34" charset="-128"/>
              </a:rPr>
              <a:t>Titus 1:8 (ESV) but hospitable, a lover of good, self-controlled, upright, holy, and disciplined.</a:t>
            </a:r>
          </a:p>
          <a:p>
            <a:pPr>
              <a:lnSpc>
                <a:spcPct val="80000"/>
              </a:lnSpc>
            </a:pPr>
            <a:r>
              <a:rPr lang="en-US" sz="2500" dirty="0">
                <a:ea typeface="ＭＳ Ｐゴシック" pitchFamily="34" charset="-128"/>
              </a:rPr>
              <a:t>Christians should develop patience</a:t>
            </a:r>
          </a:p>
          <a:p>
            <a:pPr>
              <a:lnSpc>
                <a:spcPct val="80000"/>
              </a:lnSpc>
            </a:pPr>
            <a:r>
              <a:rPr lang="en-US" sz="2500" dirty="0">
                <a:ea typeface="ＭＳ Ｐゴシック" pitchFamily="34" charset="-128"/>
              </a:rPr>
              <a:t>2 Timothy 2:22-26 So flee youthful passions and pursue righteousness, faith, love, and peace, along with those who call on the Lord from a pure heart. 23 Have nothing to do with foolish, ignorant controversies; you know that they breed quarrels. 24 And the Lord's servant must not be quarrelsome but kind to everyone, able to teach, patiently enduring evil, 25 correcting his opponents with gentleness. God may perhaps grant them repentance leading to a knowledge of the truth, 26 and they may come to their senses and escape from the snare of the devil, after being captured by him to do his will.</a:t>
            </a:r>
          </a:p>
          <a:p>
            <a:pPr>
              <a:lnSpc>
                <a:spcPct val="80000"/>
              </a:lnSpc>
            </a:pPr>
            <a:r>
              <a:rPr lang="en-US" sz="2500" dirty="0">
                <a:ea typeface="ＭＳ Ｐゴシック" pitchFamily="34" charset="-128"/>
              </a:rPr>
              <a:t>Hebrews 12:1-3 Therefore, since we are surrounded by so great a cloud of witnesses, let us also lay aside every weight, and sin which clings so closely, and let us run with endurance the race that is set before us, 2 looking to Jesus, the founder and perfecter of our faith, who for the joy that was set before him endured the cross, despising the shame, and is seated at the right hand of the throne of God.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981200" y="-304800"/>
            <a:ext cx="103632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Detriments of Impatience</a:t>
            </a:r>
          </a:p>
        </p:txBody>
      </p:sp>
      <p:sp>
        <p:nvSpPr>
          <p:cNvPr id="32770" name="Rectangle 3"/>
          <p:cNvSpPr>
            <a:spLocks noGrp="1" noChangeArrowheads="1"/>
          </p:cNvSpPr>
          <p:nvPr>
            <p:ph type="body" idx="4294967295"/>
          </p:nvPr>
        </p:nvSpPr>
        <p:spPr>
          <a:xfrm>
            <a:off x="266700" y="914400"/>
            <a:ext cx="11658600" cy="5715000"/>
          </a:xfrm>
        </p:spPr>
        <p:txBody>
          <a:bodyPr/>
          <a:lstStyle/>
          <a:p>
            <a:pPr>
              <a:lnSpc>
                <a:spcPct val="80000"/>
              </a:lnSpc>
            </a:pPr>
            <a:r>
              <a:rPr lang="en-US" sz="3000" dirty="0">
                <a:ea typeface="ＭＳ Ｐゴシック" pitchFamily="34" charset="-128"/>
              </a:rPr>
              <a:t>Esau Genesis 25:29-34 Once when Jacob was cooking stew, Esau came in from the field, and he was exhausted. 30 And Esau said to Jacob, “Let me eat some of that red stew, for I am exhausted!” (Therefore his name was called Edom.) 31 Jacob said, “Sell me your birthright now.” 32 Esau said, “I am about to die; of what use is a birthright to me?” 33 Jacob said, “Swear to me now.” So he swore to him and sold his birthright to Jacob. 34 Then Jacob gave Esau bread and lentil stew, and he ate and drank and rose and went his way. Thus Esau despised his birthright.</a:t>
            </a:r>
          </a:p>
          <a:p>
            <a:pPr>
              <a:lnSpc>
                <a:spcPct val="80000"/>
              </a:lnSpc>
            </a:pPr>
            <a:r>
              <a:rPr lang="en-US" sz="3000" dirty="0">
                <a:ea typeface="ＭＳ Ｐゴシック" pitchFamily="34" charset="-128"/>
              </a:rPr>
              <a:t>Demas 2 Timothy 4:10 For Demas, in love with this present world, has deserted me and gone to Thessalonica. </a:t>
            </a:r>
            <a:r>
              <a:rPr lang="en-US" sz="3000" dirty="0" err="1">
                <a:ea typeface="ＭＳ Ｐゴシック" pitchFamily="34" charset="-128"/>
              </a:rPr>
              <a:t>Crescens</a:t>
            </a:r>
            <a:r>
              <a:rPr lang="en-US" sz="3000" dirty="0">
                <a:ea typeface="ＭＳ Ｐゴシック" pitchFamily="34" charset="-128"/>
              </a:rPr>
              <a:t> has gone to Galatia</a:t>
            </a:r>
          </a:p>
          <a:p>
            <a:pPr>
              <a:lnSpc>
                <a:spcPct val="80000"/>
              </a:lnSpc>
            </a:pPr>
            <a:r>
              <a:rPr lang="en-US" sz="3000" dirty="0">
                <a:ea typeface="ＭＳ Ｐゴシック" pitchFamily="34" charset="-128"/>
              </a:rPr>
              <a:t>What is the difference between patience and indifference/apathy?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BBC-93DE-4E7D-9B66-B966A88E4007}"/>
              </a:ext>
            </a:extLst>
          </p:cNvPr>
          <p:cNvSpPr>
            <a:spLocks noGrp="1"/>
          </p:cNvSpPr>
          <p:nvPr>
            <p:ph type="title"/>
          </p:nvPr>
        </p:nvSpPr>
        <p:spPr>
          <a:xfrm>
            <a:off x="914400" y="2857500"/>
            <a:ext cx="10363200" cy="1143000"/>
          </a:xfrm>
        </p:spPr>
        <p:txBody>
          <a:bodyPr/>
          <a:lstStyle/>
          <a:p>
            <a:r>
              <a:rPr lang="en-US" dirty="0"/>
              <a:t>How do we develop patience?</a:t>
            </a:r>
          </a:p>
        </p:txBody>
      </p:sp>
    </p:spTree>
    <p:extLst>
      <p:ext uri="{BB962C8B-B14F-4D97-AF65-F5344CB8AC3E}">
        <p14:creationId xmlns:p14="http://schemas.microsoft.com/office/powerpoint/2010/main" val="135272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524000" y="-304800"/>
            <a:ext cx="103632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Developing Patience</a:t>
            </a:r>
          </a:p>
        </p:txBody>
      </p:sp>
      <p:sp>
        <p:nvSpPr>
          <p:cNvPr id="33794" name="Rectangle 3"/>
          <p:cNvSpPr>
            <a:spLocks noGrp="1" noChangeArrowheads="1"/>
          </p:cNvSpPr>
          <p:nvPr>
            <p:ph type="body" idx="4294967295"/>
          </p:nvPr>
        </p:nvSpPr>
        <p:spPr>
          <a:xfrm>
            <a:off x="266700" y="685800"/>
            <a:ext cx="11658600" cy="5791200"/>
          </a:xfrm>
        </p:spPr>
        <p:txBody>
          <a:bodyPr/>
          <a:lstStyle/>
          <a:p>
            <a:pPr>
              <a:lnSpc>
                <a:spcPct val="80000"/>
              </a:lnSpc>
            </a:pPr>
            <a:r>
              <a:rPr lang="en-US" dirty="0">
                <a:ea typeface="ＭＳ Ｐゴシック" pitchFamily="34" charset="-128"/>
              </a:rPr>
              <a:t>Romans 5:1-5 Therefore, since we have been justified by faith, we have peace with God through our Lord Jesus Christ. 2 Through him we have also obtained access by faith into this grace in which we stand, and we rejoice in hope of the glory of God. 3 Not only that, but we rejoice in our sufferings, knowing that suffering produces endurance, 4 and endurance produces character, and character produces hope, 5 and hope does not put us to shame, because God's love has been poured into our hearts through the Holy Spirit who has been given to us.</a:t>
            </a:r>
          </a:p>
          <a:p>
            <a:pPr>
              <a:lnSpc>
                <a:spcPct val="80000"/>
              </a:lnSpc>
            </a:pPr>
            <a:r>
              <a:rPr lang="en-US" dirty="0">
                <a:ea typeface="ＭＳ Ｐゴシック" pitchFamily="34" charset="-128"/>
              </a:rPr>
              <a:t>James 1:2-4 Count it all joy, my brothers, when you meet trials of various kinds, 3 for you know that the testing of your faith produces steadfastness. 4 And let steadfastness have its full effect, that you may be perfect and complete, lacking in nothing.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F7D7C7C6-4EB3-4831-A0D3-FB8ADEC7ED43}"/>
              </a:ext>
            </a:extLst>
          </p:cNvPr>
          <p:cNvSpPr>
            <a:spLocks noGrp="1" noChangeArrowheads="1"/>
          </p:cNvSpPr>
          <p:nvPr>
            <p:ph type="ctrTitle"/>
          </p:nvPr>
        </p:nvSpPr>
        <p:spPr>
          <a:xfrm>
            <a:off x="-355600" y="2852758"/>
            <a:ext cx="7543800" cy="1470025"/>
          </a:xfrm>
        </p:spPr>
        <p:txBody>
          <a:bodyPr/>
          <a:lstStyle/>
          <a:p>
            <a:pPr eaLnBrk="1" hangingPunct="1"/>
            <a:r>
              <a:rPr lang="en-US" altLang="en-US" sz="5400" dirty="0"/>
              <a:t>Eyeing Second Peter</a:t>
            </a:r>
          </a:p>
        </p:txBody>
      </p:sp>
      <p:sp>
        <p:nvSpPr>
          <p:cNvPr id="20483" name="Rectangle 5">
            <a:extLst>
              <a:ext uri="{FF2B5EF4-FFF2-40B4-BE49-F238E27FC236}">
                <a16:creationId xmlns:a16="http://schemas.microsoft.com/office/drawing/2014/main" id="{B2632213-CAF6-4A31-8E8F-46975280809D}"/>
              </a:ext>
            </a:extLst>
          </p:cNvPr>
          <p:cNvSpPr>
            <a:spLocks noGrp="1" noChangeArrowheads="1"/>
          </p:cNvSpPr>
          <p:nvPr>
            <p:ph type="subTitle" idx="1"/>
          </p:nvPr>
        </p:nvSpPr>
        <p:spPr>
          <a:xfrm>
            <a:off x="1956460" y="4152901"/>
            <a:ext cx="8686800" cy="1752600"/>
          </a:xfrm>
        </p:spPr>
        <p:txBody>
          <a:bodyPr/>
          <a:lstStyle/>
          <a:p>
            <a:pPr eaLnBrk="1" hangingPunct="1"/>
            <a:r>
              <a:rPr lang="en-US" altLang="en-US" sz="3600" dirty="0"/>
              <a:t>Building On God’s Promises</a:t>
            </a:r>
          </a:p>
          <a:p>
            <a:pPr eaLnBrk="1" hangingPunct="1"/>
            <a:r>
              <a:rPr lang="en-US" altLang="en-US" sz="3600" dirty="0"/>
              <a:t>Escaping the Corruption in the World</a:t>
            </a:r>
          </a:p>
          <a:p>
            <a:pPr eaLnBrk="1" hangingPunct="1"/>
            <a:r>
              <a:rPr lang="en-US" altLang="en-US" sz="3600" dirty="0"/>
              <a:t>Partaking of the Divine Nature</a:t>
            </a:r>
          </a:p>
          <a:p>
            <a:pPr eaLnBrk="1" hangingPunct="1"/>
            <a:r>
              <a:rPr lang="en-US" altLang="en-US" sz="3600" dirty="0"/>
              <a:t>Week 7: Patience</a:t>
            </a:r>
          </a:p>
        </p:txBody>
      </p:sp>
      <p:sp>
        <p:nvSpPr>
          <p:cNvPr id="5" name="Rectangle 4">
            <a:extLst>
              <a:ext uri="{FF2B5EF4-FFF2-40B4-BE49-F238E27FC236}">
                <a16:creationId xmlns:a16="http://schemas.microsoft.com/office/drawing/2014/main" id="{EF141917-0283-4D28-8AA5-25E0AF8F7C5E}"/>
              </a:ext>
            </a:extLst>
          </p:cNvPr>
          <p:cNvSpPr/>
          <p:nvPr/>
        </p:nvSpPr>
        <p:spPr bwMode="auto">
          <a:xfrm>
            <a:off x="1524000" y="0"/>
            <a:ext cx="10668000" cy="762000"/>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pic>
        <p:nvPicPr>
          <p:cNvPr id="20484" name="Picture 2">
            <a:extLst>
              <a:ext uri="{FF2B5EF4-FFF2-40B4-BE49-F238E27FC236}">
                <a16:creationId xmlns:a16="http://schemas.microsoft.com/office/drawing/2014/main" id="{0779F323-BBDE-49FF-AE4D-E86627572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 y="-26676"/>
            <a:ext cx="4411135" cy="30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6B093D3-1E20-4BD6-AA3F-4A3FD6459C35}"/>
              </a:ext>
            </a:extLst>
          </p:cNvPr>
          <p:cNvPicPr>
            <a:picLocks noChangeAspect="1"/>
          </p:cNvPicPr>
          <p:nvPr/>
        </p:nvPicPr>
        <p:blipFill rotWithShape="1">
          <a:blip r:embed="rId4">
            <a:clrChange>
              <a:clrFrom>
                <a:srgbClr val="1CABAA"/>
              </a:clrFrom>
              <a:clrTo>
                <a:srgbClr val="1CABAA">
                  <a:alpha val="0"/>
                </a:srgbClr>
              </a:clrTo>
            </a:clrChange>
          </a:blip>
          <a:srcRect b="14251"/>
          <a:stretch/>
        </p:blipFill>
        <p:spPr>
          <a:xfrm>
            <a:off x="6096000" y="533400"/>
            <a:ext cx="6649246" cy="3549060"/>
          </a:xfrm>
          <a:prstGeom prst="rect">
            <a:avLst/>
          </a:prstGeom>
        </p:spPr>
      </p:pic>
    </p:spTree>
    <p:extLst>
      <p:ext uri="{BB962C8B-B14F-4D97-AF65-F5344CB8AC3E}">
        <p14:creationId xmlns:p14="http://schemas.microsoft.com/office/powerpoint/2010/main" val="962777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3048000" y="-3048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Developing Patience</a:t>
            </a:r>
          </a:p>
        </p:txBody>
      </p:sp>
      <p:sp>
        <p:nvSpPr>
          <p:cNvPr id="34818" name="Rectangle 3"/>
          <p:cNvSpPr>
            <a:spLocks noGrp="1" noChangeArrowheads="1"/>
          </p:cNvSpPr>
          <p:nvPr>
            <p:ph type="body" idx="4294967295"/>
          </p:nvPr>
        </p:nvSpPr>
        <p:spPr>
          <a:xfrm>
            <a:off x="152400" y="838200"/>
            <a:ext cx="11887200" cy="5867400"/>
          </a:xfrm>
        </p:spPr>
        <p:txBody>
          <a:bodyPr/>
          <a:lstStyle/>
          <a:p>
            <a:pPr>
              <a:lnSpc>
                <a:spcPct val="80000"/>
              </a:lnSpc>
            </a:pPr>
            <a:r>
              <a:rPr lang="en-US" sz="2500" dirty="0">
                <a:ea typeface="ＭＳ Ｐゴシック" pitchFamily="34" charset="-128"/>
              </a:rPr>
              <a:t>Romans 8:18-25 For I consider that the sufferings of this present time are not worth comparing with the glory that is to be revealed to us. 19 For the creation waits with eager longing for the revealing of the sons of God. 20 For the creation was subjected to futility, not willingly, but because of him who subjected it, in hope 21 that the creation itself will be set free from its bondage to corruption and obtain the freedom of the glory of the children of God. 22 For we know that the whole creation has been groaning together in the pains of childbirth until now. 23 And not only the creation, but we ourselves, who have the </a:t>
            </a:r>
            <a:r>
              <a:rPr lang="en-US" sz="2500" dirty="0" err="1">
                <a:ea typeface="ＭＳ Ｐゴシック" pitchFamily="34" charset="-128"/>
              </a:rPr>
              <a:t>firstfruits</a:t>
            </a:r>
            <a:r>
              <a:rPr lang="en-US" sz="2500" dirty="0">
                <a:ea typeface="ＭＳ Ｐゴシック" pitchFamily="34" charset="-128"/>
              </a:rPr>
              <a:t> of the Spirit, groan inwardly as we wait eagerly for adoption as sons, the redemption of our bodies. 24 For in this hope we were saved. Now hope that is seen is not hope. For who hopes for what he sees? 25 But if we hope for what we do not see, we wait for it with patience.</a:t>
            </a:r>
          </a:p>
          <a:p>
            <a:pPr>
              <a:lnSpc>
                <a:spcPct val="80000"/>
              </a:lnSpc>
            </a:pPr>
            <a:r>
              <a:rPr lang="en-US" sz="2500" dirty="0">
                <a:ea typeface="ＭＳ Ｐゴシック" pitchFamily="34" charset="-128"/>
              </a:rPr>
              <a:t>Romans 15:4-6 For whatever was written in former days was written for our instruction, that through endurance and through the encouragement of the Scriptures we might have hope. 5 May the God of endurance and encouragement grant you to live in such harmony with one another, in accord with Christ Jesus, 6 that together you may with one voice glorify the God and Father of our Lord Jesus Christ.</a:t>
            </a:r>
          </a:p>
          <a:p>
            <a:pPr>
              <a:lnSpc>
                <a:spcPct val="80000"/>
              </a:lnSpc>
            </a:pPr>
            <a:endParaRPr lang="en-US" sz="2500" dirty="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07BB-08A2-43C1-9A2B-C353B30EC3D2}"/>
              </a:ext>
            </a:extLst>
          </p:cNvPr>
          <p:cNvSpPr>
            <a:spLocks noGrp="1"/>
          </p:cNvSpPr>
          <p:nvPr>
            <p:ph type="title"/>
          </p:nvPr>
        </p:nvSpPr>
        <p:spPr>
          <a:xfrm>
            <a:off x="914400" y="3048000"/>
            <a:ext cx="10363200" cy="1143000"/>
          </a:xfrm>
        </p:spPr>
        <p:txBody>
          <a:bodyPr/>
          <a:lstStyle/>
          <a:p>
            <a:r>
              <a:rPr lang="en-US" dirty="0"/>
              <a:t>What are the PROMISES of patience?</a:t>
            </a:r>
          </a:p>
        </p:txBody>
      </p:sp>
    </p:spTree>
    <p:extLst>
      <p:ext uri="{BB962C8B-B14F-4D97-AF65-F5344CB8AC3E}">
        <p14:creationId xmlns:p14="http://schemas.microsoft.com/office/powerpoint/2010/main" val="3124680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733800" y="-3048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Promises of Patience</a:t>
            </a:r>
          </a:p>
        </p:txBody>
      </p:sp>
      <p:sp>
        <p:nvSpPr>
          <p:cNvPr id="35842" name="Rectangle 3"/>
          <p:cNvSpPr>
            <a:spLocks noGrp="1" noChangeArrowheads="1"/>
          </p:cNvSpPr>
          <p:nvPr>
            <p:ph type="body" idx="4294967295"/>
          </p:nvPr>
        </p:nvSpPr>
        <p:spPr>
          <a:xfrm>
            <a:off x="152400" y="838200"/>
            <a:ext cx="11887200" cy="6019800"/>
          </a:xfrm>
        </p:spPr>
        <p:txBody>
          <a:bodyPr/>
          <a:lstStyle/>
          <a:p>
            <a:pPr>
              <a:lnSpc>
                <a:spcPct val="80000"/>
              </a:lnSpc>
            </a:pPr>
            <a:r>
              <a:rPr lang="en-US" sz="2300" dirty="0">
                <a:ea typeface="ＭＳ Ｐゴシック" pitchFamily="34" charset="-128"/>
              </a:rPr>
              <a:t>Hebrews 6:9-12 Though we speak in this way, yet in your case, beloved, we feel sure of better things—things that belong to salvation. 10 For God is not unjust so as to overlook your work and the love that you have shown for his name in serving the saints, as you still do. 11 And we desire each one of you to show the same earnestness to have the full assurance of hope until the end, 12 so that you may not be sluggish, but imitators of those who through faith and patience inherit the promises.</a:t>
            </a:r>
          </a:p>
          <a:p>
            <a:pPr>
              <a:lnSpc>
                <a:spcPct val="80000"/>
              </a:lnSpc>
            </a:pPr>
            <a:r>
              <a:rPr lang="en-US" sz="2300" dirty="0">
                <a:ea typeface="ＭＳ Ｐゴシック" pitchFamily="34" charset="-128"/>
              </a:rPr>
              <a:t>2 Peter 3:9-15 The Lord is not slow to fulfill his promise as some count slowness, but is patient toward you, not wishing that any should perish, but that all should reach repentance. 10 But the day of the Lord will come like a thief, and then the heavens will pass away with a roar, and the heavenly bodies will be burned up and dissolved, and the earth and the works that are done on it will be exposed. 11 Since all these things are thus to be dissolved, what sort of people ought you to be in lives of holiness and godliness, 12 waiting for and hastening the coming of the day of God, because of which the heavens will be set on fire and dissolved, and the heavenly bodies will melt as they burn! 13 But according to his promise we are waiting for new heavens and a new earth in which righteousness dwells.14 Therefore, beloved, since you are waiting for these, be diligent to be found by him without spot or blemish, and at peace. 15 And count the patience of our Lord as salvation, just as our beloved brother Paul also wrote to you according to the wisdom given him,</a:t>
            </a:r>
          </a:p>
          <a:p>
            <a:pPr>
              <a:lnSpc>
                <a:spcPct val="80000"/>
              </a:lnSpc>
            </a:pPr>
            <a:endParaRPr lang="en-US" sz="2300" dirty="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505200" y="-3048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Promises of Patience</a:t>
            </a:r>
          </a:p>
        </p:txBody>
      </p:sp>
      <p:sp>
        <p:nvSpPr>
          <p:cNvPr id="36866" name="Rectangle 3"/>
          <p:cNvSpPr>
            <a:spLocks noGrp="1" noChangeArrowheads="1"/>
          </p:cNvSpPr>
          <p:nvPr>
            <p:ph type="body" idx="4294967295"/>
          </p:nvPr>
        </p:nvSpPr>
        <p:spPr>
          <a:xfrm>
            <a:off x="609600" y="990600"/>
            <a:ext cx="11353800" cy="5867400"/>
          </a:xfrm>
        </p:spPr>
        <p:txBody>
          <a:bodyPr/>
          <a:lstStyle/>
          <a:p>
            <a:pPr eaLnBrk="1" hangingPunct="1">
              <a:lnSpc>
                <a:spcPct val="90000"/>
              </a:lnSpc>
            </a:pPr>
            <a:r>
              <a:rPr lang="en-US" dirty="0">
                <a:ea typeface="ＭＳ Ｐゴシック" pitchFamily="34" charset="-128"/>
              </a:rPr>
              <a:t>There are going to be frustrating things as long as there is still sin in our environment.</a:t>
            </a:r>
          </a:p>
          <a:p>
            <a:pPr eaLnBrk="1" hangingPunct="1">
              <a:lnSpc>
                <a:spcPct val="90000"/>
              </a:lnSpc>
              <a:buFontTx/>
              <a:buChar char="-"/>
            </a:pPr>
            <a:r>
              <a:rPr lang="en-US" dirty="0">
                <a:ea typeface="ＭＳ Ｐゴシック" pitchFamily="34" charset="-128"/>
              </a:rPr>
              <a:t>“The paradox of Christianity is that the more we love God the more uncomfortable we are bound to be here in a world stained with our sins.” – RS </a:t>
            </a:r>
            <a:r>
              <a:rPr lang="en-US" dirty="0" err="1">
                <a:ea typeface="ＭＳ Ｐゴシック" pitchFamily="34" charset="-128"/>
              </a:rPr>
              <a:t>Yerby</a:t>
            </a:r>
            <a:endParaRPr lang="en-US" dirty="0">
              <a:ea typeface="ＭＳ Ｐゴシック" pitchFamily="34" charset="-128"/>
            </a:endParaRPr>
          </a:p>
          <a:p>
            <a:pPr eaLnBrk="1" hangingPunct="1">
              <a:lnSpc>
                <a:spcPct val="90000"/>
              </a:lnSpc>
            </a:pPr>
            <a:endParaRPr lang="en-US" dirty="0">
              <a:ea typeface="ＭＳ Ｐゴシック" pitchFamily="34" charset="-128"/>
            </a:endParaRPr>
          </a:p>
          <a:p>
            <a:pPr eaLnBrk="1" hangingPunct="1">
              <a:lnSpc>
                <a:spcPct val="90000"/>
              </a:lnSpc>
              <a:buFontTx/>
              <a:buChar char="-"/>
            </a:pPr>
            <a:r>
              <a:rPr lang="en-US" dirty="0">
                <a:ea typeface="ＭＳ Ｐゴシック" pitchFamily="34" charset="-128"/>
              </a:rPr>
              <a:t>God wants me to speak with love, and exercise patience (vs a piece of my mind)</a:t>
            </a:r>
          </a:p>
          <a:p>
            <a:pPr eaLnBrk="1" hangingPunct="1">
              <a:lnSpc>
                <a:spcPct val="90000"/>
              </a:lnSpc>
              <a:buFontTx/>
              <a:buChar char="-"/>
            </a:pPr>
            <a:r>
              <a:rPr lang="en-US" dirty="0">
                <a:ea typeface="ＭＳ Ｐゴシック" pitchFamily="34" charset="-128"/>
              </a:rPr>
              <a:t>Jesus certainly illustrated vividly for us that there are times for immediate and decisive action, but there are also times for patience.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2286000" y="-304800"/>
            <a:ext cx="103632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Promises of Patience</a:t>
            </a:r>
          </a:p>
        </p:txBody>
      </p:sp>
      <p:sp>
        <p:nvSpPr>
          <p:cNvPr id="37890" name="Rectangle 3"/>
          <p:cNvSpPr>
            <a:spLocks noGrp="1" noChangeArrowheads="1"/>
          </p:cNvSpPr>
          <p:nvPr>
            <p:ph type="body" idx="4294967295"/>
          </p:nvPr>
        </p:nvSpPr>
        <p:spPr>
          <a:xfrm>
            <a:off x="0" y="685800"/>
            <a:ext cx="11582400" cy="5791200"/>
          </a:xfrm>
        </p:spPr>
        <p:txBody>
          <a:bodyPr/>
          <a:lstStyle/>
          <a:p>
            <a:pPr>
              <a:lnSpc>
                <a:spcPct val="80000"/>
              </a:lnSpc>
            </a:pPr>
            <a:r>
              <a:rPr lang="en-US" dirty="0">
                <a:ea typeface="ＭＳ Ｐゴシック" pitchFamily="34" charset="-128"/>
              </a:rPr>
              <a:t>Psalms 130:5-8 I wait for the Lord, my soul waits, and in his word I hope; 6  my soul waits for the Lord more than watchmen for the morning, more than watchmen for the morning. 7  O Israel, hope in the Lord! For with the Lord there is steadfast </a:t>
            </a:r>
            <a:r>
              <a:rPr lang="en-US" dirty="0" err="1">
                <a:ea typeface="ＭＳ Ｐゴシック" pitchFamily="34" charset="-128"/>
              </a:rPr>
              <a:t>love,and</a:t>
            </a:r>
            <a:r>
              <a:rPr lang="en-US" dirty="0">
                <a:ea typeface="ＭＳ Ｐゴシック" pitchFamily="34" charset="-128"/>
              </a:rPr>
              <a:t> with him is plentiful redemption.  And he will redeem Israel from all his iniquities.</a:t>
            </a:r>
          </a:p>
          <a:p>
            <a:pPr eaLnBrk="1" hangingPunct="1">
              <a:lnSpc>
                <a:spcPct val="80000"/>
              </a:lnSpc>
              <a:buFontTx/>
              <a:buChar char="-"/>
            </a:pPr>
            <a:r>
              <a:rPr lang="en-US" dirty="0">
                <a:ea typeface="ＭＳ Ｐゴシック" pitchFamily="34" charset="-128"/>
              </a:rPr>
              <a:t>“Waiting for the Lord” is an Old Testament way of describing the opposite of impatience. Waiting for the Lord is the opposite of running ahead of the Lord and it’s the opposite of bailing out on the Lord. It is staying at your appointed place while he says stay, or it’s going at his appointed pace while he says go. It’s not impetuous and its not despairing.</a:t>
            </a:r>
          </a:p>
          <a:p>
            <a:pPr eaLnBrk="1" hangingPunct="1">
              <a:lnSpc>
                <a:spcPct val="80000"/>
              </a:lnSpc>
              <a:buFontTx/>
              <a:buChar char="-"/>
            </a:pPr>
            <a:r>
              <a:rPr lang="en-US" dirty="0">
                <a:ea typeface="ＭＳ Ｐゴシック" pitchFamily="34" charset="-128"/>
              </a:rPr>
              <a:t>Demonstrated by God. Psalms 103:6-19</a:t>
            </a:r>
          </a:p>
          <a:p>
            <a:pPr>
              <a:lnSpc>
                <a:spcPct val="80000"/>
              </a:lnSpc>
            </a:pPr>
            <a:endParaRPr lang="en-US" dirty="0">
              <a:ea typeface="ＭＳ Ｐゴシック" pitchFamily="34" charset="-128"/>
            </a:endParaRPr>
          </a:p>
          <a:p>
            <a:pPr>
              <a:lnSpc>
                <a:spcPct val="80000"/>
              </a:lnSpc>
            </a:pPr>
            <a:endParaRPr lang="en-US" dirty="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4038600" y="-266700"/>
            <a:ext cx="7772400" cy="1143000"/>
          </a:xfrm>
          <a:effectLst>
            <a:outerShdw dist="29783" dir="3885598" algn="ctr" rotWithShape="0">
              <a:schemeClr val="tx1">
                <a:alpha val="74997"/>
              </a:schemeClr>
            </a:outerShdw>
          </a:effectLst>
        </p:spPr>
        <p:txBody>
          <a:bodyPr/>
          <a:lstStyle/>
          <a:p>
            <a:pPr>
              <a:defRPr/>
            </a:pPr>
            <a:r>
              <a:rPr lang="en-US" dirty="0">
                <a:ea typeface="ＭＳ Ｐゴシック" pitchFamily="34" charset="-128"/>
              </a:rPr>
              <a:t>Promises of Patience</a:t>
            </a:r>
          </a:p>
        </p:txBody>
      </p:sp>
      <p:sp>
        <p:nvSpPr>
          <p:cNvPr id="38914" name="Rectangle 3"/>
          <p:cNvSpPr>
            <a:spLocks noGrp="1" noChangeArrowheads="1"/>
          </p:cNvSpPr>
          <p:nvPr>
            <p:ph type="body" idx="4294967295"/>
          </p:nvPr>
        </p:nvSpPr>
        <p:spPr>
          <a:xfrm>
            <a:off x="152400" y="876300"/>
            <a:ext cx="11963400" cy="5905500"/>
          </a:xfrm>
        </p:spPr>
        <p:txBody>
          <a:bodyPr/>
          <a:lstStyle/>
          <a:p>
            <a:pPr>
              <a:lnSpc>
                <a:spcPct val="80000"/>
              </a:lnSpc>
            </a:pPr>
            <a:r>
              <a:rPr lang="en-US" sz="2200" dirty="0">
                <a:ea typeface="ＭＳ Ｐゴシック" pitchFamily="34" charset="-128"/>
              </a:rPr>
              <a:t>Tempers</a:t>
            </a:r>
          </a:p>
          <a:p>
            <a:pPr lvl="1">
              <a:lnSpc>
                <a:spcPct val="80000"/>
              </a:lnSpc>
            </a:pPr>
            <a:r>
              <a:rPr lang="en-US" sz="2200" b="1" dirty="0">
                <a:solidFill>
                  <a:srgbClr val="000099"/>
                </a:solidFill>
                <a:ea typeface="ＭＳ Ｐゴシック" pitchFamily="34" charset="-128"/>
              </a:rPr>
              <a:t>A lack of self-control and over reacting emotion are Satan’s tool of temptation</a:t>
            </a:r>
          </a:p>
          <a:p>
            <a:pPr lvl="1">
              <a:lnSpc>
                <a:spcPct val="80000"/>
              </a:lnSpc>
            </a:pPr>
            <a:r>
              <a:rPr lang="en-US" sz="2200" b="1" dirty="0">
                <a:solidFill>
                  <a:srgbClr val="000099"/>
                </a:solidFill>
                <a:ea typeface="ＭＳ Ｐゴシック" pitchFamily="34" charset="-128"/>
              </a:rPr>
              <a:t>Satan’s lie is that if we just have this release then we will be over it.  Flaring tempers often stir up rather than </a:t>
            </a:r>
            <a:r>
              <a:rPr lang="en-US" sz="2200" b="1" dirty="0" err="1">
                <a:solidFill>
                  <a:srgbClr val="000099"/>
                </a:solidFill>
                <a:ea typeface="ＭＳ Ｐゴシック" pitchFamily="34" charset="-128"/>
              </a:rPr>
              <a:t>dissapate</a:t>
            </a:r>
            <a:r>
              <a:rPr lang="en-US" sz="2200" b="1" dirty="0">
                <a:solidFill>
                  <a:srgbClr val="000099"/>
                </a:solidFill>
                <a:ea typeface="ＭＳ Ｐゴシック" pitchFamily="34" charset="-128"/>
              </a:rPr>
              <a:t> strife.</a:t>
            </a:r>
          </a:p>
          <a:p>
            <a:pPr lvl="1">
              <a:lnSpc>
                <a:spcPct val="80000"/>
              </a:lnSpc>
            </a:pPr>
            <a:r>
              <a:rPr lang="en-US" sz="2200" b="1" dirty="0">
                <a:solidFill>
                  <a:srgbClr val="000099"/>
                </a:solidFill>
                <a:ea typeface="ＭＳ Ｐゴシック" pitchFamily="34" charset="-128"/>
              </a:rPr>
              <a:t>Slow to anger and patience often calm disputes.</a:t>
            </a:r>
          </a:p>
          <a:p>
            <a:pPr lvl="1">
              <a:lnSpc>
                <a:spcPct val="80000"/>
              </a:lnSpc>
            </a:pPr>
            <a:r>
              <a:rPr lang="en-US" sz="2200" b="1" dirty="0" err="1">
                <a:solidFill>
                  <a:srgbClr val="000099"/>
                </a:solidFill>
                <a:ea typeface="ＭＳ Ｐゴシック" pitchFamily="34" charset="-128"/>
              </a:rPr>
              <a:t>Eg</a:t>
            </a:r>
            <a:r>
              <a:rPr lang="en-US" sz="2200" b="1" dirty="0">
                <a:solidFill>
                  <a:srgbClr val="000099"/>
                </a:solidFill>
                <a:ea typeface="ＭＳ Ｐゴシック" pitchFamily="34" charset="-128"/>
              </a:rPr>
              <a:t> the horn and the stalled engine “Would you see if you could start my car and I’ll blow the horn for you this time.”</a:t>
            </a:r>
          </a:p>
          <a:p>
            <a:pPr lvl="1">
              <a:lnSpc>
                <a:spcPct val="80000"/>
              </a:lnSpc>
            </a:pPr>
            <a:r>
              <a:rPr lang="en-US" sz="2200" b="1" dirty="0">
                <a:solidFill>
                  <a:srgbClr val="000099"/>
                </a:solidFill>
                <a:ea typeface="ＭＳ Ｐゴシック" pitchFamily="34" charset="-128"/>
              </a:rPr>
              <a:t>James 1:19-20 Know this, my beloved brothers: let every person be quick to hear, slow to speak, slow to anger; 20 for the anger of man does not produce the righteousness of God.</a:t>
            </a:r>
          </a:p>
          <a:p>
            <a:pPr lvl="1">
              <a:lnSpc>
                <a:spcPct val="80000"/>
              </a:lnSpc>
            </a:pPr>
            <a:r>
              <a:rPr lang="en-US" sz="2200" b="1" dirty="0">
                <a:solidFill>
                  <a:srgbClr val="000099"/>
                </a:solidFill>
                <a:ea typeface="ＭＳ Ｐゴシック" pitchFamily="34" charset="-128"/>
              </a:rPr>
              <a:t>James 1:12-15 Blessed is the man who remains steadfast under trial, for when he has stood the test he will receive the crown of life, which God has promised to those who love him. 13 Let no one say when he is tempted, “I am being tempted by God,” for God cannot be tempted with evil, and he himself tempts no one. 14 But each person is tempted when he is lured and enticed by his own desire. 15 Then desire when it has conceived gives birth to sin, and sin when it is fully grown brings forth death.</a:t>
            </a:r>
          </a:p>
          <a:p>
            <a:pPr>
              <a:lnSpc>
                <a:spcPct val="80000"/>
              </a:lnSpc>
            </a:pPr>
            <a:r>
              <a:rPr lang="en-US" sz="2200" dirty="0">
                <a:ea typeface="ＭＳ Ｐゴシック" pitchFamily="34" charset="-128"/>
              </a:rPr>
              <a:t>No matter the trial, we need to face them with patience.  Let’s commit to God’s method rather than adopting the short-sighted “solution” of Satan’s tool.</a:t>
            </a:r>
          </a:p>
          <a:p>
            <a:pPr>
              <a:lnSpc>
                <a:spcPct val="80000"/>
              </a:lnSpc>
            </a:pPr>
            <a:r>
              <a:rPr lang="en-US" sz="2200" dirty="0">
                <a:ea typeface="ＭＳ Ｐゴシック" pitchFamily="34" charset="-128"/>
              </a:rPr>
              <a:t>Christians grow with patience.  “Intentional sabotage” </a:t>
            </a:r>
          </a:p>
          <a:p>
            <a:pPr>
              <a:lnSpc>
                <a:spcPct val="80000"/>
              </a:lnSpc>
            </a:pPr>
            <a:endParaRPr lang="en-US" sz="2200" dirty="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09800" y="2286000"/>
            <a:ext cx="7772400" cy="1143000"/>
          </a:xfrm>
        </p:spPr>
        <p:txBody>
          <a:bodyPr/>
          <a:lstStyle/>
          <a:p>
            <a:pPr eaLnBrk="1" hangingPunct="1">
              <a:defRPr/>
            </a:pPr>
            <a:r>
              <a:rPr lang="en-US" sz="4000">
                <a:ea typeface="+mj-ea"/>
              </a:rPr>
              <a:t>James 5:7-11</a:t>
            </a:r>
            <a:br>
              <a:rPr lang="en-US" sz="4000">
                <a:ea typeface="+mj-ea"/>
              </a:rPr>
            </a:br>
            <a:r>
              <a:rPr lang="en-US" sz="6600">
                <a:ea typeface="+mj-ea"/>
              </a:rPr>
              <a:t>Be Patient!</a:t>
            </a:r>
          </a:p>
        </p:txBody>
      </p:sp>
      <p:sp>
        <p:nvSpPr>
          <p:cNvPr id="39938" name="Rectangle 3"/>
          <p:cNvSpPr>
            <a:spLocks noGrp="1" noChangeArrowheads="1"/>
          </p:cNvSpPr>
          <p:nvPr>
            <p:ph type="subTitle" idx="1"/>
          </p:nvPr>
        </p:nvSpPr>
        <p:spPr/>
        <p:txBody>
          <a:bodyPr/>
          <a:lstStyle/>
          <a:p>
            <a:pPr eaLnBrk="1" hangingPunct="1"/>
            <a:r>
              <a:rPr lang="en-US">
                <a:ea typeface="ＭＳ Ｐゴシック" pitchFamily="34" charset="-128"/>
              </a:rPr>
              <a:t>Until The Lord Comes,</a:t>
            </a:r>
          </a:p>
          <a:p>
            <a:pPr eaLnBrk="1" hangingPunct="1"/>
            <a:r>
              <a:rPr lang="en-US">
                <a:ea typeface="ＭＳ Ｐゴシック" pitchFamily="34" charset="-128"/>
              </a:rPr>
              <a:t>In The Face of Trials,</a:t>
            </a:r>
          </a:p>
          <a:p>
            <a:pPr eaLnBrk="1" hangingPunct="1"/>
            <a:r>
              <a:rPr lang="en-US">
                <a:ea typeface="ＭＳ Ｐゴシック" pitchFamily="34" charset="-128"/>
              </a:rPr>
              <a:t>And You Will Be Blessed.</a:t>
            </a:r>
          </a:p>
        </p:txBody>
      </p:sp>
      <p:pic>
        <p:nvPicPr>
          <p:cNvPr id="39939" name="Picture 5" descr="Patience title.jpg"/>
          <p:cNvPicPr>
            <a:picLocks noChangeAspect="1"/>
          </p:cNvPicPr>
          <p:nvPr/>
        </p:nvPicPr>
        <p:blipFill>
          <a:blip r:embed="rId3"/>
          <a:srcRect/>
          <a:stretch>
            <a:fillRect/>
          </a:stretch>
        </p:blipFill>
        <p:spPr bwMode="auto">
          <a:xfrm>
            <a:off x="0" y="0"/>
            <a:ext cx="12192000" cy="6858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57200" y="2438400"/>
            <a:ext cx="11277600" cy="4419600"/>
          </a:xfrm>
        </p:spPr>
        <p:txBody>
          <a:bodyPr/>
          <a:lstStyle/>
          <a:p>
            <a:pPr eaLnBrk="1" hangingPunct="1">
              <a:lnSpc>
                <a:spcPct val="90000"/>
              </a:lnSpc>
              <a:defRPr/>
            </a:pPr>
            <a:r>
              <a:rPr lang="en-US" dirty="0">
                <a:solidFill>
                  <a:schemeClr val="tx1"/>
                </a:solidFill>
                <a:effectLst>
                  <a:outerShdw blurRad="38100" dist="38100" dir="2700000" algn="tl">
                    <a:srgbClr val="000000">
                      <a:alpha val="43137"/>
                    </a:srgbClr>
                  </a:outerShdw>
                </a:effectLst>
              </a:rPr>
              <a:t>What Longsuffering is not? What is Longsuffering? </a:t>
            </a:r>
          </a:p>
          <a:p>
            <a:pPr eaLnBrk="1" hangingPunct="1">
              <a:lnSpc>
                <a:spcPct val="90000"/>
              </a:lnSpc>
              <a:defRPr/>
            </a:pPr>
            <a:r>
              <a:rPr lang="en-US" dirty="0"/>
              <a:t>In a desire to be kind, to give each person a chance…</a:t>
            </a:r>
          </a:p>
          <a:p>
            <a:pPr lvl="1" eaLnBrk="1" hangingPunct="1">
              <a:lnSpc>
                <a:spcPct val="90000"/>
              </a:lnSpc>
              <a:buFont typeface="Wingdings" pitchFamily="2" charset="2"/>
              <a:buChar char="&amp;"/>
              <a:defRPr/>
            </a:pPr>
            <a:r>
              <a:rPr lang="en-US" sz="3200" dirty="0"/>
              <a:t>Ecclesiastes 8:11</a:t>
            </a:r>
          </a:p>
          <a:p>
            <a:pPr lvl="1" eaLnBrk="1" hangingPunct="1">
              <a:lnSpc>
                <a:spcPct val="90000"/>
              </a:lnSpc>
              <a:buFont typeface="Wingdings" pitchFamily="2" charset="2"/>
              <a:buChar char="&amp;"/>
              <a:defRPr/>
            </a:pPr>
            <a:r>
              <a:rPr lang="en-US" sz="3200" dirty="0"/>
              <a:t>“Shouldn’t we be showing patience?”</a:t>
            </a:r>
          </a:p>
          <a:p>
            <a:pPr eaLnBrk="1" hangingPunct="1">
              <a:lnSpc>
                <a:spcPct val="90000"/>
              </a:lnSpc>
              <a:defRPr/>
            </a:pPr>
            <a:r>
              <a:rPr lang="en-US" dirty="0"/>
              <a:t>Longsuffering is not endless tolerance - 2 Peter 3:9</a:t>
            </a:r>
          </a:p>
          <a:p>
            <a:pPr lvl="1" eaLnBrk="1" hangingPunct="1">
              <a:lnSpc>
                <a:spcPct val="90000"/>
              </a:lnSpc>
              <a:buFont typeface="Wingdings" pitchFamily="2" charset="2"/>
              <a:buChar char="&amp;"/>
              <a:defRPr/>
            </a:pPr>
            <a:r>
              <a:rPr lang="en-US" sz="3200" dirty="0"/>
              <a:t>2 Peter 3:7</a:t>
            </a:r>
          </a:p>
          <a:p>
            <a:pPr lvl="1" eaLnBrk="1" hangingPunct="1">
              <a:lnSpc>
                <a:spcPct val="90000"/>
              </a:lnSpc>
              <a:buFont typeface="Wingdings" pitchFamily="2" charset="2"/>
              <a:buChar char="&amp;"/>
              <a:defRPr/>
            </a:pPr>
            <a:r>
              <a:rPr lang="en-US" sz="3200" dirty="0"/>
              <a:t>Some people misapply the longsuffering of God.</a:t>
            </a:r>
          </a:p>
        </p:txBody>
      </p:sp>
      <p:sp>
        <p:nvSpPr>
          <p:cNvPr id="4" name="Title 3"/>
          <p:cNvSpPr>
            <a:spLocks noGrp="1"/>
          </p:cNvSpPr>
          <p:nvPr>
            <p:ph type="title"/>
          </p:nvPr>
        </p:nvSpPr>
        <p:spPr>
          <a:xfrm>
            <a:off x="1447800" y="609600"/>
            <a:ext cx="9144000" cy="1295400"/>
          </a:xfrm>
        </p:spPr>
        <p:txBody>
          <a:bodyPr/>
          <a:lstStyle/>
          <a:p>
            <a:pPr>
              <a:defRPr/>
            </a:pPr>
            <a:r>
              <a:rPr lang="en-US" dirty="0"/>
              <a:t>Longsuffering</a:t>
            </a:r>
          </a:p>
        </p:txBody>
      </p:sp>
      <p:sp>
        <p:nvSpPr>
          <p:cNvPr id="41987" name="TextBox 4"/>
          <p:cNvSpPr txBox="1">
            <a:spLocks noChangeArrowheads="1"/>
          </p:cNvSpPr>
          <p:nvPr/>
        </p:nvSpPr>
        <p:spPr bwMode="auto">
          <a:xfrm>
            <a:off x="1524000" y="1752600"/>
            <a:ext cx="9144000" cy="584200"/>
          </a:xfrm>
          <a:prstGeom prst="rect">
            <a:avLst/>
          </a:prstGeom>
          <a:noFill/>
          <a:ln w="9525">
            <a:noFill/>
            <a:miter lim="800000"/>
            <a:headEnd/>
            <a:tailEnd/>
          </a:ln>
        </p:spPr>
        <p:txBody>
          <a:bodyPr>
            <a:spAutoFit/>
          </a:bodyPr>
          <a:lstStyle/>
          <a:p>
            <a:pPr algn="ctr"/>
            <a:r>
              <a:rPr lang="en-US" sz="3200" b="1" dirty="0"/>
              <a:t>Numbers 13: 30 – 14:12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0" y="2057400"/>
            <a:ext cx="12192000" cy="4495800"/>
          </a:xfrm>
        </p:spPr>
        <p:txBody>
          <a:bodyPr/>
          <a:lstStyle/>
          <a:p>
            <a:pPr eaLnBrk="1" hangingPunct="1">
              <a:lnSpc>
                <a:spcPct val="90000"/>
              </a:lnSpc>
            </a:pPr>
            <a:r>
              <a:rPr lang="en-US" dirty="0">
                <a:ea typeface="ＭＳ Ｐゴシック" pitchFamily="34" charset="-128"/>
              </a:rPr>
              <a:t>Longsuffering is not equally applied </a:t>
            </a:r>
          </a:p>
          <a:p>
            <a:pPr lvl="1" eaLnBrk="1" hangingPunct="1">
              <a:lnSpc>
                <a:spcPct val="90000"/>
              </a:lnSpc>
              <a:buFont typeface="Wingdings" pitchFamily="2" charset="2"/>
              <a:buChar char="&amp;"/>
            </a:pPr>
            <a:r>
              <a:rPr lang="en-US" sz="3200" dirty="0">
                <a:ea typeface="ＭＳ Ｐゴシック" pitchFamily="34" charset="-128"/>
              </a:rPr>
              <a:t>God shows great patience with his people - Psalm 86:15-16</a:t>
            </a:r>
          </a:p>
          <a:p>
            <a:pPr lvl="1" eaLnBrk="1" hangingPunct="1">
              <a:lnSpc>
                <a:spcPct val="90000"/>
              </a:lnSpc>
              <a:buFont typeface="Wingdings" pitchFamily="2" charset="2"/>
              <a:buChar char="&amp;"/>
            </a:pPr>
            <a:r>
              <a:rPr lang="en-US" sz="3200" b="1" dirty="0">
                <a:ea typeface="ＭＳ Ｐゴシック" pitchFamily="34" charset="-128"/>
              </a:rPr>
              <a:t>BUT</a:t>
            </a:r>
            <a:r>
              <a:rPr lang="en-US" sz="3200" dirty="0">
                <a:ea typeface="ＭＳ Ｐゴシック" pitchFamily="34" charset="-128"/>
              </a:rPr>
              <a:t>, there is a limit - Exodus 34:5-7</a:t>
            </a:r>
          </a:p>
          <a:p>
            <a:pPr lvl="1" eaLnBrk="1" hangingPunct="1">
              <a:lnSpc>
                <a:spcPct val="90000"/>
              </a:lnSpc>
              <a:buFont typeface="Wingdings" pitchFamily="2" charset="2"/>
              <a:buChar char="&amp;"/>
            </a:pPr>
            <a:r>
              <a:rPr lang="en-US" sz="3200" dirty="0">
                <a:ea typeface="ＭＳ Ｐゴシック" pitchFamily="34" charset="-128"/>
              </a:rPr>
              <a:t>What’s the difference?</a:t>
            </a:r>
          </a:p>
          <a:p>
            <a:pPr eaLnBrk="1" hangingPunct="1">
              <a:lnSpc>
                <a:spcPct val="90000"/>
              </a:lnSpc>
            </a:pPr>
            <a:r>
              <a:rPr lang="en-US" dirty="0">
                <a:ea typeface="ＭＳ Ｐゴシック" pitchFamily="34" charset="-128"/>
              </a:rPr>
              <a:t>Longsuffering does not mean sin is not punished – Numbers 14:18-23</a:t>
            </a:r>
          </a:p>
          <a:p>
            <a:pPr eaLnBrk="1" hangingPunct="1">
              <a:lnSpc>
                <a:spcPct val="90000"/>
              </a:lnSpc>
            </a:pPr>
            <a:r>
              <a:rPr lang="en-US" dirty="0">
                <a:ea typeface="ＭＳ Ｐゴシック" pitchFamily="34" charset="-128"/>
              </a:rPr>
              <a:t>What is Longsuffering?</a:t>
            </a:r>
          </a:p>
          <a:p>
            <a:pPr lvl="1" eaLnBrk="1" hangingPunct="1">
              <a:lnSpc>
                <a:spcPct val="90000"/>
              </a:lnSpc>
              <a:buFont typeface="Wingdings" pitchFamily="2" charset="2"/>
              <a:buChar char="&amp;"/>
            </a:pPr>
            <a:r>
              <a:rPr lang="en-US" sz="3200" dirty="0">
                <a:ea typeface="ＭＳ Ｐゴシック" pitchFamily="34" charset="-128"/>
              </a:rPr>
              <a:t>The goal of longsuffering is to bring about repentance.</a:t>
            </a:r>
          </a:p>
          <a:p>
            <a:pPr lvl="1" eaLnBrk="1" hangingPunct="1">
              <a:lnSpc>
                <a:spcPct val="90000"/>
              </a:lnSpc>
              <a:buFont typeface="Wingdings" pitchFamily="2" charset="2"/>
              <a:buChar char="&amp;"/>
            </a:pPr>
            <a:r>
              <a:rPr lang="en-US" sz="3200" dirty="0">
                <a:ea typeface="ＭＳ Ｐゴシック" pitchFamily="34" charset="-128"/>
              </a:rPr>
              <a:t>Longsuffering is our chance for salvation.</a:t>
            </a:r>
          </a:p>
        </p:txBody>
      </p:sp>
      <p:sp>
        <p:nvSpPr>
          <p:cNvPr id="4" name="Title 3"/>
          <p:cNvSpPr>
            <a:spLocks noGrp="1"/>
          </p:cNvSpPr>
          <p:nvPr>
            <p:ph type="title"/>
          </p:nvPr>
        </p:nvSpPr>
        <p:spPr>
          <a:xfrm>
            <a:off x="1524000" y="381000"/>
            <a:ext cx="9144000" cy="1295400"/>
          </a:xfrm>
        </p:spPr>
        <p:txBody>
          <a:bodyPr/>
          <a:lstStyle/>
          <a:p>
            <a:pPr>
              <a:defRPr/>
            </a:pPr>
            <a:r>
              <a:rPr lang="en-US" dirty="0"/>
              <a:t>Longsuffering</a:t>
            </a:r>
          </a:p>
        </p:txBody>
      </p:sp>
      <p:sp>
        <p:nvSpPr>
          <p:cNvPr id="44035" name="TextBox 4"/>
          <p:cNvSpPr txBox="1">
            <a:spLocks noChangeArrowheads="1"/>
          </p:cNvSpPr>
          <p:nvPr/>
        </p:nvSpPr>
        <p:spPr bwMode="auto">
          <a:xfrm>
            <a:off x="554182" y="1447800"/>
            <a:ext cx="11083636" cy="584200"/>
          </a:xfrm>
          <a:prstGeom prst="rect">
            <a:avLst/>
          </a:prstGeom>
          <a:noFill/>
          <a:ln w="9525">
            <a:noFill/>
            <a:miter lim="800000"/>
            <a:headEnd/>
            <a:tailEnd/>
          </a:ln>
        </p:spPr>
        <p:txBody>
          <a:bodyPr wrap="square">
            <a:spAutoFit/>
          </a:bodyPr>
          <a:lstStyle/>
          <a:p>
            <a:pPr algn="ctr"/>
            <a:r>
              <a:rPr lang="en-US" sz="3200" b="1"/>
              <a:t>Numbers 13: 30 – 14:12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1886607" y="1605534"/>
            <a:ext cx="7257393" cy="4572000"/>
          </a:xfrm>
        </p:spPr>
        <p:txBody>
          <a:bodyPr vert="horz" wrap="square" lIns="91440" tIns="45720" rIns="91440" bIns="45720" numCol="1" rtlCol="0" anchor="ctr" anchorCtr="0" compatLnSpc="1">
            <a:prstTxWarp prst="textNoShape">
              <a:avLst/>
            </a:prstTxWarp>
            <a:normAutofit/>
          </a:bodyPr>
          <a:lstStyle/>
          <a:p>
            <a:pPr indent="-228600" eaLnBrk="1" hangingPunct="1">
              <a:lnSpc>
                <a:spcPct val="90000"/>
              </a:lnSpc>
              <a:buFont typeface="Arial" panose="020B0604020202020204" pitchFamily="34" charset="0"/>
              <a:buChar char="•"/>
            </a:pPr>
            <a:r>
              <a:rPr lang="en-US" altLang="en-US" sz="3200" dirty="0">
                <a:solidFill>
                  <a:srgbClr val="000000"/>
                </a:solidFill>
              </a:rPr>
              <a:t>Weekly study plan:</a:t>
            </a:r>
          </a:p>
          <a:p>
            <a:pPr indent="-228600" eaLnBrk="1" hangingPunct="1">
              <a:lnSpc>
                <a:spcPct val="90000"/>
              </a:lnSpc>
              <a:buFont typeface="Arial" panose="020B0604020202020204" pitchFamily="34" charset="0"/>
              <a:buChar char="•"/>
            </a:pPr>
            <a:r>
              <a:rPr lang="en-US" altLang="en-US" sz="3200" dirty="0">
                <a:solidFill>
                  <a:srgbClr val="000000"/>
                </a:solidFill>
              </a:rPr>
              <a:t>Read 2 Peter once a week</a:t>
            </a:r>
          </a:p>
          <a:p>
            <a:pPr indent="-228600" eaLnBrk="1" hangingPunct="1">
              <a:lnSpc>
                <a:spcPct val="90000"/>
              </a:lnSpc>
              <a:buFont typeface="Arial" panose="020B0604020202020204" pitchFamily="34" charset="0"/>
              <a:buChar char="•"/>
            </a:pPr>
            <a:r>
              <a:rPr lang="en-US" altLang="en-US" sz="3200" dirty="0">
                <a:solidFill>
                  <a:srgbClr val="000000"/>
                </a:solidFill>
              </a:rPr>
              <a:t>Work on the memory verse by reading it  carefully aloud at least eleven times this week</a:t>
            </a:r>
          </a:p>
          <a:p>
            <a:pPr indent="-228600" eaLnBrk="1" hangingPunct="1">
              <a:lnSpc>
                <a:spcPct val="90000"/>
              </a:lnSpc>
              <a:buFont typeface="Arial" panose="020B0604020202020204" pitchFamily="34" charset="0"/>
              <a:buChar char="•"/>
            </a:pPr>
            <a:r>
              <a:rPr lang="en-US" altLang="en-US" sz="3200" dirty="0">
                <a:solidFill>
                  <a:srgbClr val="000000"/>
                </a:solidFill>
              </a:rPr>
              <a:t>Any study on next weeks topic in the text from next week’s topic: </a:t>
            </a:r>
            <a:r>
              <a:rPr lang="en-US" altLang="en-US" dirty="0">
                <a:solidFill>
                  <a:srgbClr val="000000"/>
                </a:solidFill>
              </a:rPr>
              <a:t>godliness</a:t>
            </a:r>
            <a:endParaRPr lang="en-US" altLang="en-US" sz="3200" dirty="0">
              <a:solidFill>
                <a:srgbClr val="000000"/>
              </a:solidFill>
            </a:endParaRP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124" y="2590800"/>
            <a:ext cx="3328655" cy="22005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905000" y="304800"/>
            <a:ext cx="7543800" cy="1470025"/>
          </a:xfrm>
        </p:spPr>
        <p:txBody>
          <a:bodyPr/>
          <a:lstStyle/>
          <a:p>
            <a:pPr algn="ctr" eaLnBrk="1" hangingPunct="1"/>
            <a:r>
              <a:rPr lang="en-US" altLang="en-US" sz="6000" dirty="0"/>
              <a:t>Eyeing Second Peter</a:t>
            </a:r>
          </a:p>
        </p:txBody>
      </p:sp>
      <p:sp>
        <p:nvSpPr>
          <p:cNvPr id="2" name="Rectangle 1">
            <a:extLst>
              <a:ext uri="{FF2B5EF4-FFF2-40B4-BE49-F238E27FC236}">
                <a16:creationId xmlns:a16="http://schemas.microsoft.com/office/drawing/2014/main" id="{EDDA1473-02C1-49D3-8A60-C47CCB764DC2}"/>
              </a:ext>
            </a:extLst>
          </p:cNvPr>
          <p:cNvSpPr/>
          <p:nvPr/>
        </p:nvSpPr>
        <p:spPr bwMode="auto">
          <a:xfrm>
            <a:off x="0" y="-76200"/>
            <a:ext cx="12192000" cy="762000"/>
          </a:xfrm>
          <a:prstGeom prst="rect">
            <a:avLst/>
          </a:prstGeom>
          <a:solidFill>
            <a:schemeClr val="tx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C52D495-CA35-4581-B86A-88748A186570}"/>
              </a:ext>
            </a:extLst>
          </p:cNvPr>
          <p:cNvSpPr>
            <a:spLocks noGrp="1" noChangeArrowheads="1"/>
          </p:cNvSpPr>
          <p:nvPr>
            <p:ph type="ctrTitle"/>
          </p:nvPr>
        </p:nvSpPr>
        <p:spPr>
          <a:xfrm>
            <a:off x="152400" y="838200"/>
            <a:ext cx="11963400" cy="1143000"/>
          </a:xfrm>
        </p:spPr>
        <p:txBody>
          <a:bodyPr/>
          <a:lstStyle/>
          <a:p>
            <a:pPr eaLnBrk="1" hangingPunct="1"/>
            <a:r>
              <a:rPr lang="en-US" altLang="en-US" sz="5400"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type="subTitle" idx="1"/>
          </p:nvPr>
        </p:nvSpPr>
        <p:spPr>
          <a:xfrm>
            <a:off x="152400" y="1828800"/>
            <a:ext cx="11887200" cy="5029200"/>
          </a:xfrm>
        </p:spPr>
        <p:txBody>
          <a:bodyPr rtlCol="0">
            <a:noAutofit/>
          </a:bodyPr>
          <a:lstStyle/>
          <a:p>
            <a:pPr marL="457200" indent="-457200" algn="l" eaLnBrk="1" fontAlgn="auto" hangingPunct="1">
              <a:spcAft>
                <a:spcPts val="0"/>
              </a:spcAft>
              <a:buFont typeface="Arial" panose="020B0604020202020204" pitchFamily="34" charset="0"/>
              <a:buChar char="•"/>
              <a:defRPr/>
            </a:pPr>
            <a:r>
              <a:rPr lang="en-US" altLang="en-US" dirty="0"/>
              <a:t>According as his divine power hath given unto us all things that </a:t>
            </a:r>
            <a:r>
              <a:rPr lang="en-US" altLang="en-US" i="1" dirty="0"/>
              <a:t>pertain</a:t>
            </a:r>
            <a:r>
              <a:rPr lang="en-US" altLang="en-US" dirty="0"/>
              <a:t> unto life and godliness, </a:t>
            </a:r>
          </a:p>
          <a:p>
            <a:pPr marL="457200" indent="-457200" algn="l" eaLnBrk="1" fontAlgn="auto" hangingPunct="1">
              <a:spcAft>
                <a:spcPts val="0"/>
              </a:spcAft>
              <a:buFont typeface="Arial" panose="020B0604020202020204" pitchFamily="34" charset="0"/>
              <a:buChar char="•"/>
              <a:defRPr/>
            </a:pPr>
            <a:r>
              <a:rPr lang="en-US" altLang="en-US" dirty="0"/>
              <a:t>through the knowledge of him that hath called us to glory and virtue: </a:t>
            </a:r>
          </a:p>
          <a:p>
            <a:pPr marL="457200" indent="-457200" algn="l" eaLnBrk="1" fontAlgn="auto" hangingPunct="1">
              <a:spcAft>
                <a:spcPts val="0"/>
              </a:spcAft>
              <a:buFont typeface="Arial" panose="020B0604020202020204" pitchFamily="34" charset="0"/>
              <a:buChar char="•"/>
              <a:defRPr/>
            </a:pPr>
            <a:r>
              <a:rPr lang="en-US" altLang="en-US" dirty="0"/>
              <a:t>Whereby are given unto us exceeding great and precious promises: </a:t>
            </a:r>
          </a:p>
          <a:p>
            <a:pPr marL="457200" indent="-457200" algn="l" eaLnBrk="1" fontAlgn="auto" hangingPunct="1">
              <a:spcAft>
                <a:spcPts val="0"/>
              </a:spcAft>
              <a:buFont typeface="Arial" panose="020B0604020202020204" pitchFamily="34" charset="0"/>
              <a:buChar char="•"/>
              <a:defRPr/>
            </a:pPr>
            <a:r>
              <a:rPr lang="en-US" altLang="en-US" dirty="0"/>
              <a:t>that by these ye might be partakers of the divine nature, </a:t>
            </a:r>
          </a:p>
          <a:p>
            <a:pPr marL="457200" indent="-457200" algn="l" eaLnBrk="1" fontAlgn="auto" hangingPunct="1">
              <a:spcAft>
                <a:spcPts val="0"/>
              </a:spcAft>
              <a:buFont typeface="Arial" panose="020B0604020202020204" pitchFamily="34" charset="0"/>
              <a:buChar char="•"/>
              <a:defRPr/>
            </a:pPr>
            <a:r>
              <a:rPr lang="en-US" altLang="en-US" dirty="0"/>
              <a:t>having escaped the corruption that is in the world through lust.</a:t>
            </a:r>
          </a:p>
        </p:txBody>
      </p:sp>
      <p:sp>
        <p:nvSpPr>
          <p:cNvPr id="2" name="Rectangle 1">
            <a:extLst>
              <a:ext uri="{FF2B5EF4-FFF2-40B4-BE49-F238E27FC236}">
                <a16:creationId xmlns:a16="http://schemas.microsoft.com/office/drawing/2014/main" id="{43A85E07-8F3D-499D-A392-98B092EA0617}"/>
              </a:ext>
            </a:extLst>
          </p:cNvPr>
          <p:cNvSpPr/>
          <p:nvPr/>
        </p:nvSpPr>
        <p:spPr bwMode="auto">
          <a:xfrm>
            <a:off x="0" y="0"/>
            <a:ext cx="12192000" cy="685800"/>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spTree>
    <p:extLst>
      <p:ext uri="{BB962C8B-B14F-4D97-AF65-F5344CB8AC3E}">
        <p14:creationId xmlns:p14="http://schemas.microsoft.com/office/powerpoint/2010/main" val="1806372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4357B86-00E2-4591-B547-4A824D29B077}"/>
              </a:ext>
            </a:extLst>
          </p:cNvPr>
          <p:cNvSpPr>
            <a:spLocks noGrp="1" noChangeArrowheads="1"/>
          </p:cNvSpPr>
          <p:nvPr>
            <p:ph type="title"/>
          </p:nvPr>
        </p:nvSpPr>
        <p:spPr>
          <a:xfrm>
            <a:off x="914400" y="762000"/>
            <a:ext cx="10363200" cy="1143000"/>
          </a:xfrm>
        </p:spPr>
        <p:txBody>
          <a:bodyPr/>
          <a:lstStyle/>
          <a:p>
            <a:pPr eaLnBrk="1" hangingPunct="1"/>
            <a:r>
              <a:rPr lang="en-US" altLang="en-US" sz="6000"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1295400" y="2099469"/>
            <a:ext cx="10058400" cy="4468812"/>
          </a:xfrm>
        </p:spPr>
        <p:txBody>
          <a:bodyPr rtlCol="0">
            <a:normAutofit fontScale="85000" lnSpcReduction="20000"/>
          </a:bodyPr>
          <a:lstStyle/>
          <a:p>
            <a:pPr eaLnBrk="1" fontAlgn="auto" hangingPunct="1">
              <a:spcAft>
                <a:spcPts val="0"/>
              </a:spcAft>
              <a:buFont typeface="Wingdings 3" charset="2"/>
              <a:buChar char=""/>
              <a:defRPr/>
            </a:pPr>
            <a:r>
              <a:rPr lang="en-US" altLang="en-US" sz="3500" dirty="0">
                <a:solidFill>
                  <a:schemeClr val="tx1">
                    <a:lumMod val="75000"/>
                    <a:lumOff val="25000"/>
                  </a:schemeClr>
                </a:solidFill>
              </a:rPr>
              <a:t>Blindness and Myopia Control</a:t>
            </a:r>
          </a:p>
          <a:p>
            <a:pPr eaLnBrk="1" fontAlgn="auto" hangingPunct="1">
              <a:spcAft>
                <a:spcPts val="0"/>
              </a:spcAft>
              <a:buFont typeface="Wingdings 3" charset="2"/>
              <a:buChar char=""/>
              <a:defRPr/>
            </a:pPr>
            <a:r>
              <a:rPr lang="en-US" altLang="en-US" sz="3500" dirty="0">
                <a:solidFill>
                  <a:schemeClr val="tx1">
                    <a:lumMod val="75000"/>
                    <a:lumOff val="25000"/>
                  </a:schemeClr>
                </a:solidFill>
              </a:rPr>
              <a:t>Eyes Full of Adultery</a:t>
            </a:r>
          </a:p>
          <a:p>
            <a:pPr eaLnBrk="1" fontAlgn="auto" hangingPunct="1">
              <a:spcAft>
                <a:spcPts val="0"/>
              </a:spcAft>
              <a:buFont typeface="Wingdings 3" charset="2"/>
              <a:buChar char=""/>
              <a:defRPr/>
            </a:pPr>
            <a:r>
              <a:rPr lang="en-US" altLang="en-US" sz="3500" dirty="0">
                <a:solidFill>
                  <a:schemeClr val="tx1">
                    <a:lumMod val="75000"/>
                    <a:lumOff val="25000"/>
                  </a:schemeClr>
                </a:solidFill>
              </a:rPr>
              <a:t>Twinkling of an Eye</a:t>
            </a:r>
          </a:p>
          <a:p>
            <a:pPr eaLnBrk="1" fontAlgn="auto" hangingPunct="1">
              <a:spcAft>
                <a:spcPts val="0"/>
              </a:spcAft>
              <a:buFont typeface="Wingdings 3" charset="2"/>
              <a:buChar char=""/>
              <a:defRPr/>
            </a:pPr>
            <a:endParaRPr lang="en-US" altLang="en-US" sz="800" dirty="0">
              <a:solidFill>
                <a:schemeClr val="tx1">
                  <a:lumMod val="75000"/>
                  <a:lumOff val="25000"/>
                </a:schemeClr>
              </a:solidFill>
            </a:endParaRPr>
          </a:p>
          <a:p>
            <a:pPr eaLnBrk="1" fontAlgn="auto" hangingPunct="1">
              <a:spcAft>
                <a:spcPts val="0"/>
              </a:spcAft>
              <a:buFont typeface="Wingdings 3" charset="2"/>
              <a:buChar char=""/>
              <a:defRPr/>
            </a:pPr>
            <a:r>
              <a:rPr lang="en-US" altLang="en-US" sz="3500" dirty="0">
                <a:solidFill>
                  <a:schemeClr val="tx1">
                    <a:lumMod val="75000"/>
                    <a:lumOff val="25000"/>
                  </a:schemeClr>
                </a:solidFill>
              </a:rPr>
              <a:t>Holiness – Heresy – Hope</a:t>
            </a:r>
          </a:p>
          <a:p>
            <a:pPr eaLnBrk="1" fontAlgn="auto" hangingPunct="1">
              <a:spcAft>
                <a:spcPts val="0"/>
              </a:spcAft>
              <a:buFont typeface="Wingdings 3" charset="2"/>
              <a:buChar char=""/>
              <a:defRPr/>
            </a:pPr>
            <a:endParaRPr lang="en-US" altLang="en-US" sz="1000" dirty="0">
              <a:solidFill>
                <a:schemeClr val="tx1">
                  <a:lumMod val="75000"/>
                  <a:lumOff val="25000"/>
                </a:schemeClr>
              </a:solidFill>
            </a:endParaRPr>
          </a:p>
          <a:p>
            <a:pPr eaLnBrk="1" fontAlgn="auto" hangingPunct="1">
              <a:spcAft>
                <a:spcPts val="0"/>
              </a:spcAft>
              <a:buFont typeface="Wingdings 3" charset="2"/>
              <a:buChar char=""/>
              <a:defRPr/>
            </a:pPr>
            <a:r>
              <a:rPr lang="en-US" altLang="en-US" sz="3500" dirty="0">
                <a:solidFill>
                  <a:schemeClr val="tx1">
                    <a:lumMod val="75000"/>
                    <a:lumOff val="25000"/>
                  </a:schemeClr>
                </a:solidFill>
              </a:rPr>
              <a:t>Cultivate Christian Character</a:t>
            </a:r>
          </a:p>
          <a:p>
            <a:pPr eaLnBrk="1" fontAlgn="auto" hangingPunct="1">
              <a:spcAft>
                <a:spcPts val="0"/>
              </a:spcAft>
              <a:buFont typeface="Wingdings 3" charset="2"/>
              <a:buChar char=""/>
              <a:defRPr/>
            </a:pPr>
            <a:r>
              <a:rPr lang="en-US" altLang="en-US" sz="3500" dirty="0">
                <a:solidFill>
                  <a:schemeClr val="tx1">
                    <a:lumMod val="75000"/>
                    <a:lumOff val="25000"/>
                  </a:schemeClr>
                </a:solidFill>
              </a:rPr>
              <a:t>Condemnation of false teachers</a:t>
            </a:r>
          </a:p>
          <a:p>
            <a:pPr eaLnBrk="1" fontAlgn="auto" hangingPunct="1">
              <a:spcAft>
                <a:spcPts val="0"/>
              </a:spcAft>
              <a:buFont typeface="Wingdings 3" charset="2"/>
              <a:buChar char=""/>
              <a:defRPr/>
            </a:pPr>
            <a:r>
              <a:rPr lang="en-US" altLang="en-US" sz="3500" dirty="0">
                <a:solidFill>
                  <a:schemeClr val="tx1">
                    <a:lumMod val="75000"/>
                    <a:lumOff val="25000"/>
                  </a:schemeClr>
                </a:solidFill>
              </a:rPr>
              <a:t>Confidence in Christ’s return</a:t>
            </a:r>
          </a:p>
          <a:p>
            <a:pPr eaLnBrk="1" fontAlgn="auto" hangingPunct="1">
              <a:spcAft>
                <a:spcPts val="0"/>
              </a:spcAft>
              <a:buFont typeface="Wingdings 3" charset="2"/>
              <a:buChar char=""/>
              <a:defRPr/>
            </a:pPr>
            <a:endParaRPr lang="en-US" altLang="en-US" sz="3000" dirty="0">
              <a:solidFill>
                <a:schemeClr val="tx1">
                  <a:lumMod val="75000"/>
                  <a:lumOff val="25000"/>
                </a:schemeClr>
              </a:solidFill>
            </a:endParaRPr>
          </a:p>
          <a:p>
            <a:pPr eaLnBrk="1" fontAlgn="auto" hangingPunct="1">
              <a:spcAft>
                <a:spcPts val="0"/>
              </a:spcAft>
              <a:buFont typeface="Wingdings 3" charset="2"/>
              <a:buChar char=""/>
              <a:defRPr/>
            </a:pPr>
            <a:r>
              <a:rPr lang="en-US" altLang="en-US" sz="3500" dirty="0">
                <a:solidFill>
                  <a:schemeClr val="tx1">
                    <a:lumMod val="75000"/>
                    <a:lumOff val="25000"/>
                  </a:schemeClr>
                </a:solidFill>
              </a:rPr>
              <a:t>Read 10X, 10 Classes, Mechanism, Memory verse </a:t>
            </a:r>
          </a:p>
        </p:txBody>
      </p:sp>
      <p:sp>
        <p:nvSpPr>
          <p:cNvPr id="22532" name="Arrow: Right 1">
            <a:extLst>
              <a:ext uri="{FF2B5EF4-FFF2-40B4-BE49-F238E27FC236}">
                <a16:creationId xmlns:a16="http://schemas.microsoft.com/office/drawing/2014/main" id="{0AF205DE-0A63-4232-8A8F-E4D30EB4346C}"/>
              </a:ext>
            </a:extLst>
          </p:cNvPr>
          <p:cNvSpPr>
            <a:spLocks noChangeArrowheads="1"/>
          </p:cNvSpPr>
          <p:nvPr/>
        </p:nvSpPr>
        <p:spPr bwMode="auto">
          <a:xfrm>
            <a:off x="696912" y="219075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dirty="0">
              <a:latin typeface="Times New Roman" panose="02020603050405020304" pitchFamily="18" charset="0"/>
            </a:endParaRPr>
          </a:p>
        </p:txBody>
      </p:sp>
      <p:sp>
        <p:nvSpPr>
          <p:cNvPr id="22533" name="Arrow: Right 5">
            <a:extLst>
              <a:ext uri="{FF2B5EF4-FFF2-40B4-BE49-F238E27FC236}">
                <a16:creationId xmlns:a16="http://schemas.microsoft.com/office/drawing/2014/main" id="{EBEDAD99-6823-42FA-B73D-15A1927AA0EC}"/>
              </a:ext>
            </a:extLst>
          </p:cNvPr>
          <p:cNvSpPr>
            <a:spLocks noChangeArrowheads="1"/>
          </p:cNvSpPr>
          <p:nvPr/>
        </p:nvSpPr>
        <p:spPr bwMode="auto">
          <a:xfrm>
            <a:off x="696912" y="35814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22534" name="Arrow: Right 6">
            <a:extLst>
              <a:ext uri="{FF2B5EF4-FFF2-40B4-BE49-F238E27FC236}">
                <a16:creationId xmlns:a16="http://schemas.microsoft.com/office/drawing/2014/main" id="{AB52F0D9-0DB1-499A-AC1E-F90897650FE8}"/>
              </a:ext>
            </a:extLst>
          </p:cNvPr>
          <p:cNvSpPr>
            <a:spLocks noChangeArrowheads="1"/>
          </p:cNvSpPr>
          <p:nvPr/>
        </p:nvSpPr>
        <p:spPr bwMode="auto">
          <a:xfrm>
            <a:off x="714375" y="4219575"/>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7" name="Rectangle 6">
            <a:extLst>
              <a:ext uri="{FF2B5EF4-FFF2-40B4-BE49-F238E27FC236}">
                <a16:creationId xmlns:a16="http://schemas.microsoft.com/office/drawing/2014/main" id="{B0B14F7B-42AE-449A-B784-42083DF1F0CD}"/>
              </a:ext>
            </a:extLst>
          </p:cNvPr>
          <p:cNvSpPr/>
          <p:nvPr/>
        </p:nvSpPr>
        <p:spPr bwMode="auto">
          <a:xfrm>
            <a:off x="0" y="0"/>
            <a:ext cx="12192000" cy="762000"/>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spTree>
    <p:extLst>
      <p:ext uri="{BB962C8B-B14F-4D97-AF65-F5344CB8AC3E}">
        <p14:creationId xmlns:p14="http://schemas.microsoft.com/office/powerpoint/2010/main" val="2553548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E1DF61D-5409-460D-BE93-29C4FAAD1682}"/>
              </a:ext>
            </a:extLst>
          </p:cNvPr>
          <p:cNvSpPr>
            <a:spLocks noGrp="1" noChangeArrowheads="1"/>
          </p:cNvSpPr>
          <p:nvPr>
            <p:ph idx="1"/>
          </p:nvPr>
        </p:nvSpPr>
        <p:spPr>
          <a:xfrm>
            <a:off x="152400" y="1143000"/>
            <a:ext cx="12039600" cy="5715000"/>
          </a:xfrm>
        </p:spPr>
        <p:txBody>
          <a:bodyPr rtlCol="0">
            <a:noAutofit/>
          </a:bodyPr>
          <a:lstStyle/>
          <a:p>
            <a:pPr eaLnBrk="1" fontAlgn="auto" hangingPunct="1">
              <a:lnSpc>
                <a:spcPct val="80000"/>
              </a:lnSpc>
              <a:spcAft>
                <a:spcPts val="0"/>
              </a:spcAft>
              <a:buFont typeface="Wingdings 3" charset="2"/>
              <a:buChar char=""/>
              <a:defRPr/>
            </a:pPr>
            <a:r>
              <a:rPr lang="en-US" altLang="en-US" sz="2900" dirty="0">
                <a:solidFill>
                  <a:schemeClr val="tx1">
                    <a:lumMod val="75000"/>
                    <a:lumOff val="25000"/>
                  </a:schemeClr>
                </a:solidFill>
              </a:rPr>
              <a:t>Growing in the knowledge of Jesus Christ requires developing a Christ-like character, partaking of the divine nature (holiness).</a:t>
            </a:r>
          </a:p>
          <a:p>
            <a:pPr eaLnBrk="1" fontAlgn="auto" hangingPunct="1">
              <a:lnSpc>
                <a:spcPct val="80000"/>
              </a:lnSpc>
              <a:spcAft>
                <a:spcPts val="0"/>
              </a:spcAft>
              <a:buFont typeface="Wingdings 3" charset="2"/>
              <a:buChar char=""/>
              <a:defRPr/>
            </a:pPr>
            <a:r>
              <a:rPr lang="en-US" altLang="en-US" sz="2900" dirty="0">
                <a:solidFill>
                  <a:schemeClr val="tx1">
                    <a:lumMod val="75000"/>
                    <a:lumOff val="25000"/>
                  </a:schemeClr>
                </a:solidFill>
              </a:rPr>
              <a:t>This requires all diligence to develop seven “graces”, in our lives, in conjunction with each other.</a:t>
            </a:r>
          </a:p>
          <a:p>
            <a:pPr eaLnBrk="1" fontAlgn="auto" hangingPunct="1">
              <a:lnSpc>
                <a:spcPct val="80000"/>
              </a:lnSpc>
              <a:spcAft>
                <a:spcPts val="0"/>
              </a:spcAft>
              <a:buFont typeface="Wingdings 3" charset="2"/>
              <a:buChar char=""/>
              <a:defRPr/>
            </a:pPr>
            <a:r>
              <a:rPr lang="en-US" altLang="en-US" sz="2900" dirty="0">
                <a:solidFill>
                  <a:schemeClr val="tx1">
                    <a:lumMod val="75000"/>
                    <a:lumOff val="25000"/>
                  </a:schemeClr>
                </a:solidFill>
              </a:rPr>
              <a:t>2 Peter 1:5-10 </a:t>
            </a:r>
            <a:r>
              <a:rPr lang="en-US" altLang="en-US" sz="2900" baseline="30000" dirty="0">
                <a:solidFill>
                  <a:schemeClr val="tx1">
                    <a:lumMod val="75000"/>
                    <a:lumOff val="25000"/>
                  </a:schemeClr>
                </a:solidFill>
                <a:effectLst>
                  <a:outerShdw blurRad="38100" dist="38100" dir="2700000" algn="tl">
                    <a:srgbClr val="000000"/>
                  </a:outerShdw>
                </a:effectLst>
              </a:rPr>
              <a:t>5 </a:t>
            </a:r>
            <a:r>
              <a:rPr lang="en-US" altLang="en-US" sz="2900" dirty="0">
                <a:solidFill>
                  <a:schemeClr val="tx1">
                    <a:lumMod val="75000"/>
                    <a:lumOff val="25000"/>
                  </a:schemeClr>
                </a:solidFill>
                <a:effectLst>
                  <a:outerShdw blurRad="38100" dist="38100" dir="2700000" algn="tl">
                    <a:srgbClr val="000000"/>
                  </a:outerShdw>
                </a:effectLst>
              </a:rPr>
              <a:t>And beside this, giving all </a:t>
            </a:r>
            <a:r>
              <a:rPr lang="en-US" altLang="en-US" sz="2900" u="sng" dirty="0">
                <a:solidFill>
                  <a:schemeClr val="tx1">
                    <a:lumMod val="75000"/>
                    <a:lumOff val="25000"/>
                  </a:schemeClr>
                </a:solidFill>
                <a:effectLst>
                  <a:outerShdw blurRad="38100" dist="38100" dir="2700000" algn="tl">
                    <a:srgbClr val="000000"/>
                  </a:outerShdw>
                </a:effectLst>
              </a:rPr>
              <a:t>diligence</a:t>
            </a:r>
            <a:r>
              <a:rPr lang="en-US" altLang="en-US" sz="2900" dirty="0">
                <a:solidFill>
                  <a:schemeClr val="tx1">
                    <a:lumMod val="75000"/>
                    <a:lumOff val="25000"/>
                  </a:schemeClr>
                </a:solidFill>
                <a:effectLst>
                  <a:outerShdw blurRad="38100" dist="38100" dir="2700000" algn="tl">
                    <a:srgbClr val="000000"/>
                  </a:outerShdw>
                </a:effectLst>
              </a:rPr>
              <a:t>, add to your </a:t>
            </a:r>
            <a:r>
              <a:rPr lang="en-US" altLang="en-US" sz="2900" u="sng" dirty="0">
                <a:solidFill>
                  <a:schemeClr val="tx1">
                    <a:lumMod val="75000"/>
                    <a:lumOff val="25000"/>
                  </a:schemeClr>
                </a:solidFill>
                <a:effectLst>
                  <a:outerShdw blurRad="38100" dist="38100" dir="2700000" algn="tl">
                    <a:srgbClr val="000000"/>
                  </a:outerShdw>
                </a:effectLst>
              </a:rPr>
              <a:t>faith</a:t>
            </a:r>
            <a:r>
              <a:rPr lang="en-US" altLang="en-US" sz="2900" dirty="0">
                <a:solidFill>
                  <a:schemeClr val="tx1">
                    <a:lumMod val="75000"/>
                    <a:lumOff val="25000"/>
                  </a:schemeClr>
                </a:solidFill>
                <a:effectLst>
                  <a:outerShdw blurRad="38100" dist="38100" dir="2700000" algn="tl">
                    <a:srgbClr val="000000"/>
                  </a:outerShdw>
                </a:effectLst>
              </a:rPr>
              <a:t> </a:t>
            </a:r>
            <a:r>
              <a:rPr lang="en-US" altLang="en-US" sz="2900" u="sng" dirty="0">
                <a:solidFill>
                  <a:schemeClr val="tx1">
                    <a:lumMod val="75000"/>
                    <a:lumOff val="25000"/>
                  </a:schemeClr>
                </a:solidFill>
                <a:effectLst>
                  <a:outerShdw blurRad="38100" dist="38100" dir="2700000" algn="tl">
                    <a:srgbClr val="000000"/>
                  </a:outerShdw>
                </a:effectLst>
              </a:rPr>
              <a:t>virtue</a:t>
            </a:r>
            <a:r>
              <a:rPr lang="en-US" altLang="en-US" sz="2900" dirty="0">
                <a:solidFill>
                  <a:schemeClr val="tx1">
                    <a:lumMod val="75000"/>
                    <a:lumOff val="25000"/>
                  </a:schemeClr>
                </a:solidFill>
                <a:effectLst>
                  <a:outerShdw blurRad="38100" dist="38100" dir="2700000" algn="tl">
                    <a:srgbClr val="000000"/>
                  </a:outerShdw>
                </a:effectLst>
              </a:rPr>
              <a:t>; and to virtue </a:t>
            </a:r>
            <a:r>
              <a:rPr lang="en-US" altLang="en-US" sz="2900" u="sng" dirty="0">
                <a:solidFill>
                  <a:schemeClr val="tx1">
                    <a:lumMod val="75000"/>
                    <a:lumOff val="25000"/>
                  </a:schemeClr>
                </a:solidFill>
                <a:effectLst>
                  <a:outerShdw blurRad="38100" dist="38100" dir="2700000" algn="tl">
                    <a:srgbClr val="000000"/>
                  </a:outerShdw>
                </a:effectLst>
              </a:rPr>
              <a:t>knowledge</a:t>
            </a:r>
            <a:r>
              <a:rPr lang="en-US" altLang="en-US" sz="2900" dirty="0">
                <a:solidFill>
                  <a:schemeClr val="tx1">
                    <a:lumMod val="75000"/>
                    <a:lumOff val="25000"/>
                  </a:schemeClr>
                </a:solidFill>
                <a:effectLst>
                  <a:outerShdw blurRad="38100" dist="38100" dir="2700000" algn="tl">
                    <a:srgbClr val="000000"/>
                  </a:outerShdw>
                </a:effectLst>
              </a:rPr>
              <a:t>;</a:t>
            </a:r>
            <a:r>
              <a:rPr lang="en-US" altLang="en-US" sz="2900" baseline="30000" dirty="0">
                <a:solidFill>
                  <a:schemeClr val="tx1">
                    <a:lumMod val="75000"/>
                    <a:lumOff val="25000"/>
                  </a:schemeClr>
                </a:solidFill>
                <a:effectLst>
                  <a:outerShdw blurRad="38100" dist="38100" dir="2700000" algn="tl">
                    <a:srgbClr val="000000"/>
                  </a:outerShdw>
                </a:effectLst>
              </a:rPr>
              <a:t>6 </a:t>
            </a:r>
            <a:r>
              <a:rPr lang="en-US" altLang="en-US" sz="2900" dirty="0">
                <a:solidFill>
                  <a:schemeClr val="tx1">
                    <a:lumMod val="75000"/>
                    <a:lumOff val="25000"/>
                  </a:schemeClr>
                </a:solidFill>
                <a:effectLst>
                  <a:outerShdw blurRad="38100" dist="38100" dir="2700000" algn="tl">
                    <a:srgbClr val="000000"/>
                  </a:outerShdw>
                </a:effectLst>
              </a:rPr>
              <a:t>And to knowledge </a:t>
            </a:r>
            <a:r>
              <a:rPr lang="en-US" altLang="en-US" sz="2900" u="sng" dirty="0">
                <a:solidFill>
                  <a:schemeClr val="tx1">
                    <a:lumMod val="75000"/>
                    <a:lumOff val="25000"/>
                  </a:schemeClr>
                </a:solidFill>
                <a:effectLst>
                  <a:outerShdw blurRad="38100" dist="38100" dir="2700000" algn="tl">
                    <a:srgbClr val="000000"/>
                  </a:outerShdw>
                </a:effectLst>
              </a:rPr>
              <a:t>temperance</a:t>
            </a:r>
            <a:r>
              <a:rPr lang="en-US" altLang="en-US" sz="2900" dirty="0">
                <a:solidFill>
                  <a:schemeClr val="tx1">
                    <a:lumMod val="75000"/>
                    <a:lumOff val="25000"/>
                  </a:schemeClr>
                </a:solidFill>
                <a:effectLst>
                  <a:outerShdw blurRad="38100" dist="38100" dir="2700000" algn="tl">
                    <a:srgbClr val="000000"/>
                  </a:outerShdw>
                </a:effectLst>
              </a:rPr>
              <a:t>; and to temperance </a:t>
            </a:r>
            <a:r>
              <a:rPr lang="en-US" altLang="en-US" sz="2900" u="sng" dirty="0">
                <a:solidFill>
                  <a:schemeClr val="tx1">
                    <a:lumMod val="75000"/>
                    <a:lumOff val="25000"/>
                  </a:schemeClr>
                </a:solidFill>
                <a:effectLst>
                  <a:outerShdw blurRad="38100" dist="38100" dir="2700000" algn="tl">
                    <a:srgbClr val="000000"/>
                  </a:outerShdw>
                </a:effectLst>
              </a:rPr>
              <a:t>patience</a:t>
            </a:r>
            <a:r>
              <a:rPr lang="en-US" altLang="en-US" sz="2900" dirty="0">
                <a:solidFill>
                  <a:schemeClr val="tx1">
                    <a:lumMod val="75000"/>
                    <a:lumOff val="25000"/>
                  </a:schemeClr>
                </a:solidFill>
                <a:effectLst>
                  <a:outerShdw blurRad="38100" dist="38100" dir="2700000" algn="tl">
                    <a:srgbClr val="000000"/>
                  </a:outerShdw>
                </a:effectLst>
              </a:rPr>
              <a:t>; and to patience </a:t>
            </a:r>
            <a:r>
              <a:rPr lang="en-US" altLang="en-US" sz="2900" u="sng" dirty="0">
                <a:solidFill>
                  <a:schemeClr val="tx1">
                    <a:lumMod val="75000"/>
                    <a:lumOff val="25000"/>
                  </a:schemeClr>
                </a:solidFill>
                <a:effectLst>
                  <a:outerShdw blurRad="38100" dist="38100" dir="2700000" algn="tl">
                    <a:srgbClr val="000000"/>
                  </a:outerShdw>
                </a:effectLst>
              </a:rPr>
              <a:t>godliness</a:t>
            </a:r>
            <a:r>
              <a:rPr lang="en-US" altLang="en-US" sz="2900" dirty="0">
                <a:solidFill>
                  <a:schemeClr val="tx1">
                    <a:lumMod val="75000"/>
                    <a:lumOff val="25000"/>
                  </a:schemeClr>
                </a:solidFill>
                <a:effectLst>
                  <a:outerShdw blurRad="38100" dist="38100" dir="2700000" algn="tl">
                    <a:srgbClr val="000000"/>
                  </a:outerShdw>
                </a:effectLst>
              </a:rPr>
              <a:t>;</a:t>
            </a:r>
            <a:r>
              <a:rPr lang="en-US" altLang="en-US" sz="2900" baseline="30000" dirty="0">
                <a:solidFill>
                  <a:schemeClr val="tx1">
                    <a:lumMod val="75000"/>
                    <a:lumOff val="25000"/>
                  </a:schemeClr>
                </a:solidFill>
                <a:effectLst>
                  <a:outerShdw blurRad="38100" dist="38100" dir="2700000" algn="tl">
                    <a:srgbClr val="000000"/>
                  </a:outerShdw>
                </a:effectLst>
              </a:rPr>
              <a:t>7 </a:t>
            </a:r>
            <a:r>
              <a:rPr lang="en-US" altLang="en-US" sz="2900" dirty="0">
                <a:solidFill>
                  <a:schemeClr val="tx1">
                    <a:lumMod val="75000"/>
                    <a:lumOff val="25000"/>
                  </a:schemeClr>
                </a:solidFill>
                <a:effectLst>
                  <a:outerShdw blurRad="38100" dist="38100" dir="2700000" algn="tl">
                    <a:srgbClr val="000000"/>
                  </a:outerShdw>
                </a:effectLst>
              </a:rPr>
              <a:t>And to godliness </a:t>
            </a:r>
            <a:r>
              <a:rPr lang="en-US" altLang="en-US" sz="2900" u="sng" dirty="0">
                <a:solidFill>
                  <a:schemeClr val="tx1">
                    <a:lumMod val="75000"/>
                    <a:lumOff val="25000"/>
                  </a:schemeClr>
                </a:solidFill>
                <a:effectLst>
                  <a:outerShdw blurRad="38100" dist="38100" dir="2700000" algn="tl">
                    <a:srgbClr val="000000"/>
                  </a:outerShdw>
                </a:effectLst>
              </a:rPr>
              <a:t>brotherly kindness</a:t>
            </a:r>
            <a:r>
              <a:rPr lang="en-US" altLang="en-US" sz="2900" dirty="0">
                <a:solidFill>
                  <a:schemeClr val="tx1">
                    <a:lumMod val="75000"/>
                    <a:lumOff val="25000"/>
                  </a:schemeClr>
                </a:solidFill>
                <a:effectLst>
                  <a:outerShdw blurRad="38100" dist="38100" dir="2700000" algn="tl">
                    <a:srgbClr val="000000"/>
                  </a:outerShdw>
                </a:effectLst>
              </a:rPr>
              <a:t>; and to brotherly kindness </a:t>
            </a:r>
            <a:r>
              <a:rPr lang="en-US" altLang="en-US" sz="2900" u="sng" dirty="0">
                <a:solidFill>
                  <a:schemeClr val="tx1">
                    <a:lumMod val="75000"/>
                    <a:lumOff val="25000"/>
                  </a:schemeClr>
                </a:solidFill>
                <a:effectLst>
                  <a:outerShdw blurRad="38100" dist="38100" dir="2700000" algn="tl">
                    <a:srgbClr val="000000"/>
                  </a:outerShdw>
                </a:effectLst>
              </a:rPr>
              <a:t>charity</a:t>
            </a:r>
            <a:r>
              <a:rPr lang="en-US" altLang="en-US" sz="2900" dirty="0">
                <a:solidFill>
                  <a:schemeClr val="tx1">
                    <a:lumMod val="75000"/>
                    <a:lumOff val="25000"/>
                  </a:schemeClr>
                </a:solidFill>
                <a:effectLst>
                  <a:outerShdw blurRad="38100" dist="38100" dir="2700000" algn="tl">
                    <a:srgbClr val="000000"/>
                  </a:outerShdw>
                </a:effectLst>
              </a:rPr>
              <a:t>.</a:t>
            </a:r>
            <a:r>
              <a:rPr lang="en-US" altLang="en-US" sz="2900" baseline="30000" dirty="0">
                <a:solidFill>
                  <a:schemeClr val="tx1">
                    <a:lumMod val="75000"/>
                    <a:lumOff val="25000"/>
                  </a:schemeClr>
                </a:solidFill>
                <a:effectLst>
                  <a:outerShdw blurRad="38100" dist="38100" dir="2700000" algn="tl">
                    <a:srgbClr val="000000"/>
                  </a:outerShdw>
                </a:effectLst>
              </a:rPr>
              <a:t>8 </a:t>
            </a:r>
            <a:r>
              <a:rPr lang="en-US" altLang="en-US" sz="2900" dirty="0">
                <a:solidFill>
                  <a:schemeClr val="tx1">
                    <a:lumMod val="75000"/>
                    <a:lumOff val="25000"/>
                  </a:schemeClr>
                </a:solidFill>
                <a:effectLst>
                  <a:outerShdw blurRad="38100" dist="38100" dir="2700000" algn="tl">
                    <a:srgbClr val="000000"/>
                  </a:outerShdw>
                </a:effectLst>
              </a:rPr>
              <a:t>For if these things be in you, and abound, they make you that ye shall neither be barren nor unfruitful in the knowledge of our Lord Jesus Christ.</a:t>
            </a:r>
            <a:r>
              <a:rPr lang="en-US" altLang="en-US" sz="2900" baseline="30000" dirty="0">
                <a:solidFill>
                  <a:schemeClr val="tx1">
                    <a:lumMod val="75000"/>
                    <a:lumOff val="25000"/>
                  </a:schemeClr>
                </a:solidFill>
                <a:effectLst>
                  <a:outerShdw blurRad="38100" dist="38100" dir="2700000" algn="tl">
                    <a:srgbClr val="000000"/>
                  </a:outerShdw>
                </a:effectLst>
              </a:rPr>
              <a:t>9 </a:t>
            </a:r>
            <a:r>
              <a:rPr lang="en-US" altLang="en-US" sz="2900" dirty="0">
                <a:solidFill>
                  <a:schemeClr val="tx1">
                    <a:lumMod val="75000"/>
                    <a:lumOff val="25000"/>
                  </a:schemeClr>
                </a:solidFill>
                <a:effectLst>
                  <a:outerShdw blurRad="38100" dist="38100" dir="2700000" algn="tl">
                    <a:srgbClr val="000000"/>
                  </a:outerShdw>
                </a:effectLst>
              </a:rPr>
              <a:t>But he that </a:t>
            </a:r>
            <a:r>
              <a:rPr lang="en-US" altLang="en-US" sz="2900" dirty="0" err="1">
                <a:solidFill>
                  <a:schemeClr val="tx1">
                    <a:lumMod val="75000"/>
                    <a:lumOff val="25000"/>
                  </a:schemeClr>
                </a:solidFill>
                <a:effectLst>
                  <a:outerShdw blurRad="38100" dist="38100" dir="2700000" algn="tl">
                    <a:srgbClr val="000000"/>
                  </a:outerShdw>
                </a:effectLst>
              </a:rPr>
              <a:t>lacketh</a:t>
            </a:r>
            <a:r>
              <a:rPr lang="en-US" altLang="en-US" sz="2900" dirty="0">
                <a:solidFill>
                  <a:schemeClr val="tx1">
                    <a:lumMod val="75000"/>
                    <a:lumOff val="25000"/>
                  </a:schemeClr>
                </a:solidFill>
                <a:effectLst>
                  <a:outerShdw blurRad="38100" dist="38100" dir="2700000" algn="tl">
                    <a:srgbClr val="000000"/>
                  </a:outerShdw>
                </a:effectLst>
              </a:rPr>
              <a:t> these things is blind, and cannot see afar off, and hath forgotten that he was purged from his old sins.</a:t>
            </a:r>
            <a:r>
              <a:rPr lang="en-US" altLang="en-US" sz="2900" baseline="30000" dirty="0">
                <a:solidFill>
                  <a:schemeClr val="tx1">
                    <a:lumMod val="75000"/>
                    <a:lumOff val="25000"/>
                  </a:schemeClr>
                </a:solidFill>
                <a:effectLst>
                  <a:outerShdw blurRad="38100" dist="38100" dir="2700000" algn="tl">
                    <a:srgbClr val="000000"/>
                  </a:outerShdw>
                </a:effectLst>
              </a:rPr>
              <a:t>10 </a:t>
            </a:r>
            <a:r>
              <a:rPr lang="en-US" altLang="en-US" sz="2900" dirty="0">
                <a:solidFill>
                  <a:schemeClr val="tx1">
                    <a:lumMod val="75000"/>
                    <a:lumOff val="25000"/>
                  </a:schemeClr>
                </a:solidFill>
                <a:effectLst>
                  <a:outerShdw blurRad="38100" dist="38100" dir="2700000" algn="tl">
                    <a:srgbClr val="000000"/>
                  </a:outerShdw>
                </a:effectLst>
              </a:rPr>
              <a:t>Wherefore the rather, brethren, give diligence to make your calling and election sure: for if ye do these things, ye shall never fall:</a:t>
            </a:r>
            <a:r>
              <a:rPr lang="en-US" altLang="en-US" sz="2900" dirty="0">
                <a:solidFill>
                  <a:schemeClr val="tx1">
                    <a:lumMod val="75000"/>
                    <a:lumOff val="25000"/>
                  </a:schemeClr>
                </a:solidFill>
              </a:rPr>
              <a:t> </a:t>
            </a:r>
          </a:p>
        </p:txBody>
      </p:sp>
      <p:sp>
        <p:nvSpPr>
          <p:cNvPr id="4" name="Rectangle 3">
            <a:extLst>
              <a:ext uri="{FF2B5EF4-FFF2-40B4-BE49-F238E27FC236}">
                <a16:creationId xmlns:a16="http://schemas.microsoft.com/office/drawing/2014/main" id="{604D9AC2-A6AF-4970-9733-F4CB00A44207}"/>
              </a:ext>
            </a:extLst>
          </p:cNvPr>
          <p:cNvSpPr/>
          <p:nvPr/>
        </p:nvSpPr>
        <p:spPr bwMode="auto">
          <a:xfrm>
            <a:off x="0" y="0"/>
            <a:ext cx="12192000" cy="762000"/>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sp>
        <p:nvSpPr>
          <p:cNvPr id="23554" name="Rectangle 2">
            <a:extLst>
              <a:ext uri="{FF2B5EF4-FFF2-40B4-BE49-F238E27FC236}">
                <a16:creationId xmlns:a16="http://schemas.microsoft.com/office/drawing/2014/main" id="{FE29BF8C-A496-4F6A-80FE-C5632746B7E0}"/>
              </a:ext>
            </a:extLst>
          </p:cNvPr>
          <p:cNvSpPr>
            <a:spLocks noGrp="1" noChangeArrowheads="1"/>
          </p:cNvSpPr>
          <p:nvPr>
            <p:ph type="title"/>
          </p:nvPr>
        </p:nvSpPr>
        <p:spPr>
          <a:xfrm>
            <a:off x="2209800" y="-190500"/>
            <a:ext cx="7772400" cy="1143000"/>
          </a:xfrm>
        </p:spPr>
        <p:txBody>
          <a:bodyPr/>
          <a:lstStyle/>
          <a:p>
            <a:pPr eaLnBrk="1" hangingPunct="1"/>
            <a:r>
              <a:rPr lang="en-US" altLang="en-US" dirty="0">
                <a:solidFill>
                  <a:schemeClr val="accent3"/>
                </a:solidFill>
              </a:rPr>
              <a:t>Introduction:</a:t>
            </a:r>
          </a:p>
        </p:txBody>
      </p:sp>
    </p:spTree>
    <p:extLst>
      <p:ext uri="{BB962C8B-B14F-4D97-AF65-F5344CB8AC3E}">
        <p14:creationId xmlns:p14="http://schemas.microsoft.com/office/powerpoint/2010/main" val="420231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C79C321-EA8C-4484-9B90-29AB54BBDFB0}"/>
              </a:ext>
            </a:extLst>
          </p:cNvPr>
          <p:cNvSpPr>
            <a:spLocks noGrp="1" noChangeArrowheads="1"/>
          </p:cNvSpPr>
          <p:nvPr>
            <p:ph type="title"/>
          </p:nvPr>
        </p:nvSpPr>
        <p:spPr>
          <a:xfrm>
            <a:off x="914400" y="616462"/>
            <a:ext cx="10363200" cy="1143000"/>
          </a:xfrm>
        </p:spPr>
        <p:txBody>
          <a:bodyPr/>
          <a:lstStyle/>
          <a:p>
            <a:pPr eaLnBrk="1" hangingPunct="1"/>
            <a:r>
              <a:rPr lang="en-US" altLang="en-US" dirty="0"/>
              <a:t>Introduction:</a:t>
            </a:r>
          </a:p>
        </p:txBody>
      </p:sp>
      <p:sp>
        <p:nvSpPr>
          <p:cNvPr id="5123" name="Rectangle 3">
            <a:extLst>
              <a:ext uri="{FF2B5EF4-FFF2-40B4-BE49-F238E27FC236}">
                <a16:creationId xmlns:a16="http://schemas.microsoft.com/office/drawing/2014/main" id="{CDF56830-AE94-44C4-BD0E-B7FE5EC84804}"/>
              </a:ext>
            </a:extLst>
          </p:cNvPr>
          <p:cNvSpPr>
            <a:spLocks noGrp="1" noChangeArrowheads="1"/>
          </p:cNvSpPr>
          <p:nvPr>
            <p:ph idx="1"/>
          </p:nvPr>
        </p:nvSpPr>
        <p:spPr>
          <a:xfrm>
            <a:off x="1143000" y="1524000"/>
            <a:ext cx="10363200" cy="5105399"/>
          </a:xfrm>
        </p:spPr>
        <p:txBody>
          <a:bodyPr rtlCol="0">
            <a:noAutofit/>
          </a:bodyPr>
          <a:lstStyle/>
          <a:p>
            <a:pPr eaLnBrk="1" fontAlgn="auto" hangingPunct="1">
              <a:spcAft>
                <a:spcPts val="0"/>
              </a:spcAft>
              <a:buFont typeface="Wingdings 3" charset="2"/>
              <a:buChar char=""/>
              <a:defRPr/>
            </a:pPr>
            <a:r>
              <a:rPr lang="en-US" altLang="en-US" dirty="0">
                <a:solidFill>
                  <a:schemeClr val="tx1">
                    <a:lumMod val="75000"/>
                    <a:lumOff val="25000"/>
                  </a:schemeClr>
                </a:solidFill>
              </a:rPr>
              <a:t>Overview of 2 Peter and graces (Myopia 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Escaping corruption in the world through lust</a:t>
            </a:r>
          </a:p>
          <a:p>
            <a:pPr eaLnBrk="1" fontAlgn="auto" hangingPunct="1">
              <a:spcAft>
                <a:spcPts val="0"/>
              </a:spcAft>
              <a:buFont typeface="Wingdings 3" charset="2"/>
              <a:buChar char=""/>
              <a:defRPr/>
            </a:pPr>
            <a:r>
              <a:rPr lang="en-US" altLang="en-US" dirty="0">
                <a:solidFill>
                  <a:schemeClr val="tx1">
                    <a:lumMod val="75000"/>
                    <a:lumOff val="25000"/>
                  </a:schemeClr>
                </a:solidFill>
              </a:rPr>
              <a:t>Diligence</a:t>
            </a:r>
          </a:p>
          <a:p>
            <a:pPr eaLnBrk="1" fontAlgn="auto" hangingPunct="1">
              <a:spcAft>
                <a:spcPts val="0"/>
              </a:spcAft>
              <a:buFont typeface="Wingdings 3" charset="2"/>
              <a:buChar char=""/>
              <a:defRPr/>
            </a:pPr>
            <a:r>
              <a:rPr lang="en-US" altLang="en-US" dirty="0">
                <a:solidFill>
                  <a:schemeClr val="tx1">
                    <a:lumMod val="75000"/>
                    <a:lumOff val="25000"/>
                  </a:schemeClr>
                </a:solidFill>
              </a:rPr>
              <a:t>Build on “faith”.</a:t>
            </a:r>
          </a:p>
          <a:p>
            <a:pPr eaLnBrk="1" fontAlgn="auto" hangingPunct="1">
              <a:spcAft>
                <a:spcPts val="0"/>
              </a:spcAft>
              <a:buFont typeface="Wingdings 3" charset="2"/>
              <a:buChar char=""/>
              <a:defRPr/>
            </a:pPr>
            <a:r>
              <a:rPr lang="en-US" altLang="en-US" dirty="0">
                <a:solidFill>
                  <a:schemeClr val="tx1">
                    <a:lumMod val="75000"/>
                    <a:lumOff val="25000"/>
                  </a:schemeClr>
                </a:solidFill>
              </a:rPr>
              <a:t>Virtue or moral excellence</a:t>
            </a:r>
          </a:p>
          <a:p>
            <a:pPr eaLnBrk="1" fontAlgn="auto" hangingPunct="1">
              <a:spcAft>
                <a:spcPts val="0"/>
              </a:spcAft>
              <a:buFont typeface="Wingdings 3" charset="2"/>
              <a:buChar char=""/>
              <a:defRPr/>
            </a:pPr>
            <a:r>
              <a:rPr lang="en-US" altLang="en-US" dirty="0">
                <a:solidFill>
                  <a:schemeClr val="tx1">
                    <a:lumMod val="75000"/>
                    <a:lumOff val="25000"/>
                  </a:schemeClr>
                </a:solidFill>
              </a:rPr>
              <a:t>Knowledge</a:t>
            </a:r>
          </a:p>
          <a:p>
            <a:pPr eaLnBrk="1" fontAlgn="auto" hangingPunct="1">
              <a:spcAft>
                <a:spcPts val="0"/>
              </a:spcAft>
              <a:buFont typeface="Wingdings 3" charset="2"/>
              <a:buChar char=""/>
              <a:defRPr/>
            </a:pPr>
            <a:r>
              <a:rPr lang="en-US" altLang="en-US" dirty="0">
                <a:solidFill>
                  <a:schemeClr val="tx1">
                    <a:lumMod val="75000"/>
                    <a:lumOff val="25000"/>
                  </a:schemeClr>
                </a:solidFill>
              </a:rPr>
              <a:t>Self-Control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“add” – </a:t>
            </a:r>
            <a:r>
              <a:rPr lang="en-US" altLang="en-US" dirty="0" err="1">
                <a:solidFill>
                  <a:schemeClr val="tx1">
                    <a:lumMod val="75000"/>
                    <a:lumOff val="25000"/>
                  </a:schemeClr>
                </a:solidFill>
              </a:rPr>
              <a:t>epichoregeo</a:t>
            </a:r>
            <a:r>
              <a:rPr lang="en-US" altLang="en-US" dirty="0">
                <a:solidFill>
                  <a:schemeClr val="tx1">
                    <a:lumMod val="75000"/>
                    <a:lumOff val="25000"/>
                  </a:schemeClr>
                </a:solidFill>
              </a:rPr>
              <a:t> </a:t>
            </a:r>
          </a:p>
          <a:p>
            <a:pPr eaLnBrk="1" fontAlgn="auto" hangingPunct="1">
              <a:spcAft>
                <a:spcPts val="0"/>
              </a:spcAft>
              <a:buFont typeface="Wingdings 3" charset="2"/>
              <a:buChar char=""/>
              <a:defRPr/>
            </a:pPr>
            <a:r>
              <a:rPr lang="en-US" altLang="en-US" dirty="0">
                <a:solidFill>
                  <a:schemeClr val="tx1">
                    <a:lumMod val="75000"/>
                    <a:lumOff val="25000"/>
                  </a:schemeClr>
                </a:solidFill>
              </a:rPr>
              <a:t>Patience </a:t>
            </a:r>
          </a:p>
        </p:txBody>
      </p:sp>
      <p:sp>
        <p:nvSpPr>
          <p:cNvPr id="4" name="Rectangle 3">
            <a:extLst>
              <a:ext uri="{FF2B5EF4-FFF2-40B4-BE49-F238E27FC236}">
                <a16:creationId xmlns:a16="http://schemas.microsoft.com/office/drawing/2014/main" id="{538D0DDA-C207-4032-82DE-56F03E32BECB}"/>
              </a:ext>
            </a:extLst>
          </p:cNvPr>
          <p:cNvSpPr/>
          <p:nvPr/>
        </p:nvSpPr>
        <p:spPr bwMode="auto">
          <a:xfrm>
            <a:off x="0" y="-1"/>
            <a:ext cx="12192000" cy="671511"/>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pic>
        <p:nvPicPr>
          <p:cNvPr id="5" name="Picture 4">
            <a:extLst>
              <a:ext uri="{FF2B5EF4-FFF2-40B4-BE49-F238E27FC236}">
                <a16:creationId xmlns:a16="http://schemas.microsoft.com/office/drawing/2014/main" id="{5F265FA1-64D2-4DF9-9576-BB630BB50877}"/>
              </a:ext>
            </a:extLst>
          </p:cNvPr>
          <p:cNvPicPr>
            <a:picLocks noChangeAspect="1"/>
          </p:cNvPicPr>
          <p:nvPr/>
        </p:nvPicPr>
        <p:blipFill rotWithShape="1">
          <a:blip r:embed="rId3">
            <a:clrChange>
              <a:clrFrom>
                <a:srgbClr val="1CABAA"/>
              </a:clrFrom>
              <a:clrTo>
                <a:srgbClr val="1CABAA">
                  <a:alpha val="0"/>
                </a:srgbClr>
              </a:clrTo>
            </a:clrChange>
          </a:blip>
          <a:srcRect b="14251"/>
          <a:stretch/>
        </p:blipFill>
        <p:spPr>
          <a:xfrm>
            <a:off x="6400800" y="3106615"/>
            <a:ext cx="6649246" cy="3549060"/>
          </a:xfrm>
          <a:prstGeom prst="rect">
            <a:avLst/>
          </a:prstGeom>
        </p:spPr>
      </p:pic>
    </p:spTree>
    <p:extLst>
      <p:ext uri="{BB962C8B-B14F-4D97-AF65-F5344CB8AC3E}">
        <p14:creationId xmlns:p14="http://schemas.microsoft.com/office/powerpoint/2010/main" val="81298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2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2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2209800" y="2286000"/>
            <a:ext cx="7772400" cy="1143000"/>
          </a:xfrm>
        </p:spPr>
        <p:txBody>
          <a:bodyPr/>
          <a:lstStyle/>
          <a:p>
            <a:pPr eaLnBrk="1" hangingPunct="1">
              <a:defRPr/>
            </a:pPr>
            <a:r>
              <a:rPr lang="en-US" sz="4000">
                <a:ea typeface="+mj-ea"/>
              </a:rPr>
              <a:t>James 5:7-11</a:t>
            </a:r>
            <a:br>
              <a:rPr lang="en-US" sz="4000">
                <a:ea typeface="+mj-ea"/>
              </a:rPr>
            </a:br>
            <a:r>
              <a:rPr lang="en-US" sz="6600">
                <a:ea typeface="+mj-ea"/>
              </a:rPr>
              <a:t>Be Patient!</a:t>
            </a:r>
          </a:p>
        </p:txBody>
      </p:sp>
      <p:sp>
        <p:nvSpPr>
          <p:cNvPr id="22530" name="Rectangle 3"/>
          <p:cNvSpPr>
            <a:spLocks noGrp="1" noChangeArrowheads="1"/>
          </p:cNvSpPr>
          <p:nvPr>
            <p:ph type="subTitle" idx="1"/>
          </p:nvPr>
        </p:nvSpPr>
        <p:spPr/>
        <p:txBody>
          <a:bodyPr/>
          <a:lstStyle/>
          <a:p>
            <a:pPr eaLnBrk="1" hangingPunct="1"/>
            <a:r>
              <a:rPr lang="en-US">
                <a:ea typeface="ＭＳ Ｐゴシック" pitchFamily="34" charset="-128"/>
              </a:rPr>
              <a:t>Until The Lord Comes,</a:t>
            </a:r>
          </a:p>
          <a:p>
            <a:pPr eaLnBrk="1" hangingPunct="1"/>
            <a:r>
              <a:rPr lang="en-US">
                <a:ea typeface="ＭＳ Ｐゴシック" pitchFamily="34" charset="-128"/>
              </a:rPr>
              <a:t>In The Face of Trials,</a:t>
            </a:r>
          </a:p>
          <a:p>
            <a:pPr eaLnBrk="1" hangingPunct="1"/>
            <a:r>
              <a:rPr lang="en-US">
                <a:ea typeface="ＭＳ Ｐゴシック" pitchFamily="34" charset="-128"/>
              </a:rPr>
              <a:t>And You Will Be Blessed.</a:t>
            </a:r>
          </a:p>
        </p:txBody>
      </p:sp>
      <p:pic>
        <p:nvPicPr>
          <p:cNvPr id="22531" name="Picture 5" descr="Patience title.jpg"/>
          <p:cNvPicPr>
            <a:picLocks noChangeAspect="1"/>
          </p:cNvPicPr>
          <p:nvPr/>
        </p:nvPicPr>
        <p:blipFill>
          <a:blip r:embed="rId3"/>
          <a:srcRect/>
          <a:stretch>
            <a:fillRect/>
          </a:stretch>
        </p:blipFill>
        <p:spPr bwMode="auto">
          <a:xfrm>
            <a:off x="-5938" y="-14844"/>
            <a:ext cx="12192000" cy="6858000"/>
          </a:xfrm>
          <a:prstGeom prst="rect">
            <a:avLst/>
          </a:prstGeom>
          <a:noFill/>
          <a:ln w="9525">
            <a:noFill/>
            <a:miter lim="800000"/>
            <a:headEnd/>
            <a:tailEnd/>
          </a:ln>
        </p:spPr>
      </p:pic>
      <p:sp>
        <p:nvSpPr>
          <p:cNvPr id="2" name="Rectangle 1">
            <a:extLst>
              <a:ext uri="{FF2B5EF4-FFF2-40B4-BE49-F238E27FC236}">
                <a16:creationId xmlns:a16="http://schemas.microsoft.com/office/drawing/2014/main" id="{63CFD8C7-1789-4CC3-81FB-D3154A04B122}"/>
              </a:ext>
            </a:extLst>
          </p:cNvPr>
          <p:cNvSpPr/>
          <p:nvPr/>
        </p:nvSpPr>
        <p:spPr>
          <a:xfrm>
            <a:off x="1364416" y="14844"/>
            <a:ext cx="946316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Myopia and Blindness Control: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9101-F0A2-4E1F-BDA9-E7F656DB0ABB}"/>
              </a:ext>
            </a:extLst>
          </p:cNvPr>
          <p:cNvSpPr>
            <a:spLocks noGrp="1"/>
          </p:cNvSpPr>
          <p:nvPr>
            <p:ph type="title"/>
          </p:nvPr>
        </p:nvSpPr>
        <p:spPr>
          <a:xfrm>
            <a:off x="0" y="838200"/>
            <a:ext cx="12192000" cy="1143000"/>
          </a:xfrm>
        </p:spPr>
        <p:txBody>
          <a:bodyPr/>
          <a:lstStyle/>
          <a:p>
            <a:r>
              <a:rPr lang="en-US" sz="4000" dirty="0"/>
              <a:t>What is “Patience”? Difference from “Perseverance”?</a:t>
            </a:r>
          </a:p>
        </p:txBody>
      </p:sp>
      <p:sp>
        <p:nvSpPr>
          <p:cNvPr id="3" name="Content Placeholder 2">
            <a:extLst>
              <a:ext uri="{FF2B5EF4-FFF2-40B4-BE49-F238E27FC236}">
                <a16:creationId xmlns:a16="http://schemas.microsoft.com/office/drawing/2014/main" id="{D9A8BBF9-091B-49A1-9614-4FC63FB2077F}"/>
              </a:ext>
            </a:extLst>
          </p:cNvPr>
          <p:cNvSpPr>
            <a:spLocks noGrp="1"/>
          </p:cNvSpPr>
          <p:nvPr>
            <p:ph idx="1"/>
          </p:nvPr>
        </p:nvSpPr>
        <p:spPr>
          <a:xfrm>
            <a:off x="533400" y="1981200"/>
            <a:ext cx="11430000" cy="4724400"/>
          </a:xfrm>
        </p:spPr>
        <p:txBody>
          <a:bodyPr/>
          <a:lstStyle/>
          <a:p>
            <a:r>
              <a:rPr lang="en-US" sz="3600" dirty="0"/>
              <a:t>Greek 5281. </a:t>
            </a:r>
            <a:r>
              <a:rPr lang="en-US" sz="3600" dirty="0" err="1"/>
              <a:t>hupomoné</a:t>
            </a:r>
            <a:endParaRPr lang="en-US" sz="3600" dirty="0"/>
          </a:p>
          <a:p>
            <a:r>
              <a:rPr lang="en-US" sz="3600" dirty="0"/>
              <a:t>Quality of being patient, endurance of difficult situation</a:t>
            </a:r>
          </a:p>
          <a:p>
            <a:r>
              <a:rPr lang="en-US" sz="3600" dirty="0"/>
              <a:t>Associated and sometimes translated as “perseverance” </a:t>
            </a:r>
          </a:p>
          <a:p>
            <a:r>
              <a:rPr lang="en-US" sz="3600" dirty="0"/>
              <a:t>Perseverance is steadfastness, continuing a course of action without regard to discouragement or opposition</a:t>
            </a:r>
          </a:p>
          <a:p>
            <a:endParaRPr lang="en-US" sz="3600" dirty="0"/>
          </a:p>
        </p:txBody>
      </p:sp>
    </p:spTree>
    <p:extLst>
      <p:ext uri="{BB962C8B-B14F-4D97-AF65-F5344CB8AC3E}">
        <p14:creationId xmlns:p14="http://schemas.microsoft.com/office/powerpoint/2010/main" val="3134649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Designs\Factory.pot</Template>
  <TotalTime>0</TotalTime>
  <Words>2884</Words>
  <Application>Microsoft Office PowerPoint</Application>
  <PresentationFormat>Widescreen</PresentationFormat>
  <Paragraphs>259</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Black</vt:lpstr>
      <vt:lpstr>Calibri</vt:lpstr>
      <vt:lpstr>Garamond</vt:lpstr>
      <vt:lpstr>Rockwell</vt:lpstr>
      <vt:lpstr>Times New Roman</vt:lpstr>
      <vt:lpstr>Wingdings</vt:lpstr>
      <vt:lpstr>Wingdings 3</vt:lpstr>
      <vt:lpstr>Default Design</vt:lpstr>
      <vt:lpstr>PowerPoint Presentation</vt:lpstr>
      <vt:lpstr>Eyeing Second Peter</vt:lpstr>
      <vt:lpstr>Eyeing Second Peter</vt:lpstr>
      <vt:lpstr>Memory Passage: 2 Peter 1:3-4</vt:lpstr>
      <vt:lpstr>Remembering Second Peter</vt:lpstr>
      <vt:lpstr>Introduction:</vt:lpstr>
      <vt:lpstr>Introduction:</vt:lpstr>
      <vt:lpstr>James 5:7-11 Be Patient!</vt:lpstr>
      <vt:lpstr>What is “Patience”? Difference from “Perseverance”?</vt:lpstr>
      <vt:lpstr>Defining Patience</vt:lpstr>
      <vt:lpstr>James 5:7-11 Be patient, therefore, brothers, until the coming of the Lord. See how the farmer waits for the precious fruit of the earth, being patient about it, until it receives the early and the late rains. 8 You also, be patient. Establish your hearts, for the coming of the Lord is at hand. 9 Do not grumble against one another, brothers, so that you may not be judged; behold, the Judge is standing at the door. 10 As an example of suffering and patience, brothers, take the prophets who spoke in the name of the Lord. 11 Behold, we consider those blessed who remained steadfast. You have heard of the steadfastness of Job, and you have seen the purpose of the Lord, how the Lord is compassionate and merciful.</vt:lpstr>
      <vt:lpstr>Be Patient: Until The Lord Comes (7-8)</vt:lpstr>
      <vt:lpstr>Why is Job Associated With Patience?</vt:lpstr>
      <vt:lpstr>PowerPoint Presentation</vt:lpstr>
      <vt:lpstr>Why Should We Want Patience?</vt:lpstr>
      <vt:lpstr>Desideratum for Patience</vt:lpstr>
      <vt:lpstr>Detriments of Impatience</vt:lpstr>
      <vt:lpstr>How do we develop patience?</vt:lpstr>
      <vt:lpstr>Developing Patience</vt:lpstr>
      <vt:lpstr>Developing Patience</vt:lpstr>
      <vt:lpstr>What are the PROMISES of patience?</vt:lpstr>
      <vt:lpstr>Promises of Patience</vt:lpstr>
      <vt:lpstr>Promises of Patience</vt:lpstr>
      <vt:lpstr>Promises of Patience</vt:lpstr>
      <vt:lpstr>Promises of Patience</vt:lpstr>
      <vt:lpstr>James 5:7-11 Be Patient!</vt:lpstr>
      <vt:lpstr>Longsuffering</vt:lpstr>
      <vt:lpstr>Longsuffering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2019-09-02T14:45:41Z</dcterms:created>
  <dcterms:modified xsi:type="dcterms:W3CDTF">2019-09-02T15:06:16Z</dcterms:modified>
</cp:coreProperties>
</file>