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1" r:id="rId1"/>
  </p:sldMasterIdLst>
  <p:notesMasterIdLst>
    <p:notesMasterId r:id="rId45"/>
  </p:notesMasterIdLst>
  <p:handoutMasterIdLst>
    <p:handoutMasterId r:id="rId46"/>
  </p:handoutMasterIdLst>
  <p:sldIdLst>
    <p:sldId id="322" r:id="rId2"/>
    <p:sldId id="299" r:id="rId3"/>
    <p:sldId id="321" r:id="rId4"/>
    <p:sldId id="301" r:id="rId5"/>
    <p:sldId id="302" r:id="rId6"/>
    <p:sldId id="303" r:id="rId7"/>
    <p:sldId id="314" r:id="rId8"/>
    <p:sldId id="285" r:id="rId9"/>
    <p:sldId id="305" r:id="rId10"/>
    <p:sldId id="257" r:id="rId11"/>
    <p:sldId id="258" r:id="rId12"/>
    <p:sldId id="290" r:id="rId13"/>
    <p:sldId id="274" r:id="rId14"/>
    <p:sldId id="298" r:id="rId15"/>
    <p:sldId id="259" r:id="rId16"/>
    <p:sldId id="278" r:id="rId17"/>
    <p:sldId id="279" r:id="rId18"/>
    <p:sldId id="275" r:id="rId19"/>
    <p:sldId id="280" r:id="rId20"/>
    <p:sldId id="276" r:id="rId21"/>
    <p:sldId id="282" r:id="rId22"/>
    <p:sldId id="277" r:id="rId23"/>
    <p:sldId id="283" r:id="rId24"/>
    <p:sldId id="307" r:id="rId25"/>
    <p:sldId id="284" r:id="rId26"/>
    <p:sldId id="308" r:id="rId27"/>
    <p:sldId id="260" r:id="rId28"/>
    <p:sldId id="261" r:id="rId29"/>
    <p:sldId id="262" r:id="rId30"/>
    <p:sldId id="263" r:id="rId31"/>
    <p:sldId id="309" r:id="rId32"/>
    <p:sldId id="291" r:id="rId33"/>
    <p:sldId id="264" r:id="rId34"/>
    <p:sldId id="265" r:id="rId35"/>
    <p:sldId id="292" r:id="rId36"/>
    <p:sldId id="266" r:id="rId37"/>
    <p:sldId id="310" r:id="rId38"/>
    <p:sldId id="267" r:id="rId39"/>
    <p:sldId id="268" r:id="rId40"/>
    <p:sldId id="311" r:id="rId41"/>
    <p:sldId id="269" r:id="rId42"/>
    <p:sldId id="270" r:id="rId43"/>
    <p:sldId id="27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02" y="22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1B122-69C1-42ED-9CD8-017E694ED92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3170935-0124-4D9C-BC17-424A0D356CCD}"/>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DC2D288-2C40-419F-BE8D-08C85266B19F}" type="datetimeFigureOut">
              <a:rPr lang="en-US"/>
              <a:pPr>
                <a:defRPr/>
              </a:pPr>
              <a:t>9/2/2019</a:t>
            </a:fld>
            <a:endParaRPr lang="en-US"/>
          </a:p>
        </p:txBody>
      </p:sp>
      <p:sp>
        <p:nvSpPr>
          <p:cNvPr id="4" name="Footer Placeholder 3">
            <a:extLst>
              <a:ext uri="{FF2B5EF4-FFF2-40B4-BE49-F238E27FC236}">
                <a16:creationId xmlns:a16="http://schemas.microsoft.com/office/drawing/2014/main" id="{56417C52-560C-4D3B-A37E-352B9AF5E32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A49B56C8-62F7-4F72-AD8A-725E43B5481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C40F1751-01C0-41B0-90DF-847EF17404D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D0ED99-5664-4EB9-8A71-7101AAD5583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E34713F-61BC-4B74-8E7B-17A4963D09B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F972C5D-30AB-468C-B57F-E93922B5E764}" type="datetimeFigureOut">
              <a:rPr lang="en-US"/>
              <a:pPr>
                <a:defRPr/>
              </a:pPr>
              <a:t>9/2/2019</a:t>
            </a:fld>
            <a:endParaRPr lang="en-US"/>
          </a:p>
        </p:txBody>
      </p:sp>
      <p:sp>
        <p:nvSpPr>
          <p:cNvPr id="4" name="Slide Image Placeholder 3">
            <a:extLst>
              <a:ext uri="{FF2B5EF4-FFF2-40B4-BE49-F238E27FC236}">
                <a16:creationId xmlns:a16="http://schemas.microsoft.com/office/drawing/2014/main" id="{05D68D71-24CA-4D18-B5AA-55BEDB6E14E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6A12070-F611-43E0-A2AA-FB6E84201ED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F4113EC-146E-4B1E-9436-E3A2A901D0B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1747AB2-3A77-47E2-919F-8C45EA77C2A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44335E1-99FF-445A-B459-74256EBE4F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a:p>
            <a:endParaRPr lang="en-US" dirty="0"/>
          </a:p>
        </p:txBody>
      </p:sp>
      <p:sp>
        <p:nvSpPr>
          <p:cNvPr id="4" name="Slide Number Placeholder 3"/>
          <p:cNvSpPr>
            <a:spLocks noGrp="1"/>
          </p:cNvSpPr>
          <p:nvPr>
            <p:ph type="sldNum" sz="quarter" idx="5"/>
          </p:nvPr>
        </p:nvSpPr>
        <p:spPr/>
        <p:txBody>
          <a:bodyPr/>
          <a:lstStyle/>
          <a:p>
            <a:fld id="{CC00D171-1382-4025-815D-F78B3802E358}" type="slidenum">
              <a:rPr lang="en-US" altLang="en-US" smtClean="0"/>
              <a:pPr/>
              <a:t>1</a:t>
            </a:fld>
            <a:endParaRPr lang="en-US" altLang="en-US"/>
          </a:p>
        </p:txBody>
      </p:sp>
    </p:spTree>
    <p:extLst>
      <p:ext uri="{BB962C8B-B14F-4D97-AF65-F5344CB8AC3E}">
        <p14:creationId xmlns:p14="http://schemas.microsoft.com/office/powerpoint/2010/main" val="4024667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B7FEC7C8-A59A-4FDA-B268-C85302F8A08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4285CEAE-3372-4632-B927-13DCA97FC7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1988" name="Slide Number Placeholder 3">
            <a:extLst>
              <a:ext uri="{FF2B5EF4-FFF2-40B4-BE49-F238E27FC236}">
                <a16:creationId xmlns:a16="http://schemas.microsoft.com/office/drawing/2014/main" id="{577D84DD-115A-497A-8CF9-CBA76B9201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727D08A-FE69-4FC9-86FE-C37DF05B5C55}" type="slidenum">
              <a:rPr lang="en-US" altLang="en-US" smtClean="0">
                <a:latin typeface="Garamond" panose="02020404030301010803" pitchFamily="18" charset="0"/>
              </a:rPr>
              <a:pPr fontAlgn="base">
                <a:spcBef>
                  <a:spcPct val="0"/>
                </a:spcBef>
                <a:spcAft>
                  <a:spcPct val="0"/>
                </a:spcAft>
              </a:pPr>
              <a:t>12</a:t>
            </a:fld>
            <a:endParaRPr lang="en-US" altLang="en-US">
              <a:latin typeface="Garamond" panose="02020404030301010803"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0C6FB26C-F152-4A43-B5C8-6F62E57067D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8F10FFBF-2727-40F1-9C97-A30FE7AFF6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4036" name="Slide Number Placeholder 3">
            <a:extLst>
              <a:ext uri="{FF2B5EF4-FFF2-40B4-BE49-F238E27FC236}">
                <a16:creationId xmlns:a16="http://schemas.microsoft.com/office/drawing/2014/main" id="{3A329C49-02C1-408C-9F19-7DF6E5EBA5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A052C467-ABDE-4BBA-8F64-9602B2541BC6}" type="slidenum">
              <a:rPr lang="en-US" altLang="en-US" smtClean="0">
                <a:latin typeface="Garamond" panose="02020404030301010803" pitchFamily="18" charset="0"/>
              </a:rPr>
              <a:pPr fontAlgn="base">
                <a:spcBef>
                  <a:spcPct val="0"/>
                </a:spcBef>
                <a:spcAft>
                  <a:spcPct val="0"/>
                </a:spcAft>
              </a:pPr>
              <a:t>13</a:t>
            </a:fld>
            <a:endParaRPr lang="en-US" altLang="en-US">
              <a:latin typeface="Garamond" panose="02020404030301010803"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4CD83AA4-619D-42BE-9AB1-E075DB3CE86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3EC54624-F68E-46AC-AAE6-400905584A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46084" name="Slide Number Placeholder 3">
            <a:extLst>
              <a:ext uri="{FF2B5EF4-FFF2-40B4-BE49-F238E27FC236}">
                <a16:creationId xmlns:a16="http://schemas.microsoft.com/office/drawing/2014/main" id="{EA64AFBC-6825-46E4-9532-5520AB0627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BA984ABE-1D83-490A-948E-52E139AA9658}" type="slidenum">
              <a:rPr lang="en-US" altLang="en-US" smtClean="0">
                <a:latin typeface="Garamond" panose="02020404030301010803" pitchFamily="18" charset="0"/>
              </a:rPr>
              <a:pPr fontAlgn="base">
                <a:spcBef>
                  <a:spcPct val="0"/>
                </a:spcBef>
                <a:spcAft>
                  <a:spcPct val="0"/>
                </a:spcAft>
              </a:pPr>
              <a:t>14</a:t>
            </a:fld>
            <a:endParaRPr lang="en-US" altLang="en-US">
              <a:latin typeface="Garamond" panose="02020404030301010803"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F24575B1-2254-4628-9260-C3384D58336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362981C5-2B3C-46AF-A4CC-BCB4B8810F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a:t>The first time I heard this series of examples used together was from Dwight Mullet.  Further, I recall using notes that I took when he preached on kindness that made their way into this </a:t>
            </a:r>
            <a:r>
              <a:rPr lang="en-US" altLang="en-US" dirty="0" err="1"/>
              <a:t>powerpoint</a:t>
            </a:r>
            <a:r>
              <a:rPr lang="en-US" altLang="en-US" dirty="0"/>
              <a:t>.</a:t>
            </a:r>
          </a:p>
        </p:txBody>
      </p:sp>
      <p:sp>
        <p:nvSpPr>
          <p:cNvPr id="49156" name="Slide Number Placeholder 3">
            <a:extLst>
              <a:ext uri="{FF2B5EF4-FFF2-40B4-BE49-F238E27FC236}">
                <a16:creationId xmlns:a16="http://schemas.microsoft.com/office/drawing/2014/main" id="{437F7818-6DF0-479B-B0D5-A8B97E6E2B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C300BE89-000B-41ED-9F8A-5B8DA546DAE4}" type="slidenum">
              <a:rPr lang="en-US" altLang="en-US" smtClean="0">
                <a:latin typeface="Garamond" panose="02020404030301010803" pitchFamily="18" charset="0"/>
              </a:rPr>
              <a:pPr fontAlgn="base">
                <a:spcBef>
                  <a:spcPct val="0"/>
                </a:spcBef>
                <a:spcAft>
                  <a:spcPct val="0"/>
                </a:spcAft>
              </a:pPr>
              <a:t>15</a:t>
            </a:fld>
            <a:endParaRPr lang="en-US" altLang="en-US">
              <a:latin typeface="Garamond" panose="02020404030301010803"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4142B0DA-674D-4BDF-B0DE-1F8D08D13E4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9EBC909E-6096-48F2-BA0E-6D5A3FC3B6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51204" name="Slide Number Placeholder 3">
            <a:extLst>
              <a:ext uri="{FF2B5EF4-FFF2-40B4-BE49-F238E27FC236}">
                <a16:creationId xmlns:a16="http://schemas.microsoft.com/office/drawing/2014/main" id="{AD2F84AC-D62D-446A-8A7F-E0C0E41556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EF3499B6-D45C-42E7-B663-EA26E46FC59B}" type="slidenum">
              <a:rPr lang="en-US" altLang="en-US" smtClean="0">
                <a:latin typeface="Garamond" panose="02020404030301010803" pitchFamily="18" charset="0"/>
              </a:rPr>
              <a:pPr fontAlgn="base">
                <a:spcBef>
                  <a:spcPct val="0"/>
                </a:spcBef>
                <a:spcAft>
                  <a:spcPct val="0"/>
                </a:spcAft>
              </a:pPr>
              <a:t>16</a:t>
            </a:fld>
            <a:endParaRPr lang="en-US" altLang="en-US">
              <a:latin typeface="Garamond" panose="02020404030301010803"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7B48355B-F5A0-403E-A808-45EFEEB698B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5C5A3AAF-6752-4BD8-8151-5D98BCFDB3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53252" name="Slide Number Placeholder 3">
            <a:extLst>
              <a:ext uri="{FF2B5EF4-FFF2-40B4-BE49-F238E27FC236}">
                <a16:creationId xmlns:a16="http://schemas.microsoft.com/office/drawing/2014/main" id="{8711E354-0151-42DD-BC02-3F2232B54D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E320DFFE-D758-4059-83E3-3C9DDDF3B8CE}" type="slidenum">
              <a:rPr lang="en-US" altLang="en-US" smtClean="0">
                <a:latin typeface="Garamond" panose="02020404030301010803" pitchFamily="18" charset="0"/>
              </a:rPr>
              <a:pPr fontAlgn="base">
                <a:spcBef>
                  <a:spcPct val="0"/>
                </a:spcBef>
                <a:spcAft>
                  <a:spcPct val="0"/>
                </a:spcAft>
              </a:pPr>
              <a:t>17</a:t>
            </a:fld>
            <a:endParaRPr lang="en-US" altLang="en-US">
              <a:latin typeface="Garamond" panose="02020404030301010803"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F4411507-FFCF-4479-80DA-26AEB226F7F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8C331F4B-DC43-4EA0-8A8F-8F0AFC1F33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55300" name="Slide Number Placeholder 3">
            <a:extLst>
              <a:ext uri="{FF2B5EF4-FFF2-40B4-BE49-F238E27FC236}">
                <a16:creationId xmlns:a16="http://schemas.microsoft.com/office/drawing/2014/main" id="{F3A11351-0F51-4205-A316-3833F78111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78EDC36-5A9D-409B-BDA1-298048BA6E03}" type="slidenum">
              <a:rPr lang="en-US" altLang="en-US" smtClean="0">
                <a:latin typeface="Garamond" panose="02020404030301010803" pitchFamily="18" charset="0"/>
              </a:rPr>
              <a:pPr fontAlgn="base">
                <a:spcBef>
                  <a:spcPct val="0"/>
                </a:spcBef>
                <a:spcAft>
                  <a:spcPct val="0"/>
                </a:spcAft>
              </a:pPr>
              <a:t>18</a:t>
            </a:fld>
            <a:endParaRPr lang="en-US" altLang="en-US">
              <a:latin typeface="Garamond" panose="02020404030301010803"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5A40E76-CE89-4DF7-9FE2-6D6DB02C463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481427AD-FA9D-47F5-96ED-2361B70E60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57348" name="Slide Number Placeholder 3">
            <a:extLst>
              <a:ext uri="{FF2B5EF4-FFF2-40B4-BE49-F238E27FC236}">
                <a16:creationId xmlns:a16="http://schemas.microsoft.com/office/drawing/2014/main" id="{53B1DEBE-688C-47DB-93A0-C925353C6E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3F265680-0DE6-46AC-B8FE-5CF2DA12B5FA}" type="slidenum">
              <a:rPr lang="en-US" altLang="en-US" smtClean="0">
                <a:latin typeface="Garamond" panose="02020404030301010803" pitchFamily="18" charset="0"/>
              </a:rPr>
              <a:pPr fontAlgn="base">
                <a:spcBef>
                  <a:spcPct val="0"/>
                </a:spcBef>
                <a:spcAft>
                  <a:spcPct val="0"/>
                </a:spcAft>
              </a:pPr>
              <a:t>19</a:t>
            </a:fld>
            <a:endParaRPr lang="en-US" altLang="en-US">
              <a:latin typeface="Garamond" panose="02020404030301010803"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DFA9EFF9-AE4F-4E09-A034-7DCB4B49F13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B7AE7280-02C9-490F-B493-821CA914C3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59396" name="Slide Number Placeholder 3">
            <a:extLst>
              <a:ext uri="{FF2B5EF4-FFF2-40B4-BE49-F238E27FC236}">
                <a16:creationId xmlns:a16="http://schemas.microsoft.com/office/drawing/2014/main" id="{53B0545D-C0B4-4A96-AA89-388C759783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50AD526-D191-49A6-A79E-78FDADD24215}" type="slidenum">
              <a:rPr lang="en-US" altLang="en-US" smtClean="0">
                <a:latin typeface="Garamond" panose="02020404030301010803" pitchFamily="18" charset="0"/>
              </a:rPr>
              <a:pPr fontAlgn="base">
                <a:spcBef>
                  <a:spcPct val="0"/>
                </a:spcBef>
                <a:spcAft>
                  <a:spcPct val="0"/>
                </a:spcAft>
              </a:pPr>
              <a:t>20</a:t>
            </a:fld>
            <a:endParaRPr lang="en-US" altLang="en-US">
              <a:latin typeface="Garamond" panose="02020404030301010803"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527D7103-D045-4CCD-B6B6-DB0F4D79C70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1A32F5C8-EC2A-424F-AB8F-07320EA27B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61444" name="Slide Number Placeholder 3">
            <a:extLst>
              <a:ext uri="{FF2B5EF4-FFF2-40B4-BE49-F238E27FC236}">
                <a16:creationId xmlns:a16="http://schemas.microsoft.com/office/drawing/2014/main" id="{92464248-97C9-4A63-897A-268426B6DC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19908E37-0CD1-4EFC-93ED-E3225574B284}" type="slidenum">
              <a:rPr lang="en-US" altLang="en-US" smtClean="0">
                <a:latin typeface="Garamond" panose="02020404030301010803" pitchFamily="18" charset="0"/>
              </a:rPr>
              <a:pPr fontAlgn="base">
                <a:spcBef>
                  <a:spcPct val="0"/>
                </a:spcBef>
                <a:spcAft>
                  <a:spcPct val="0"/>
                </a:spcAft>
              </a:pPr>
              <a:t>21</a:t>
            </a:fld>
            <a:endParaRPr lang="en-US" altLang="en-US">
              <a:latin typeface="Garamond" panose="02020404030301010803"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2572B8EB-38D4-4A6A-B195-79B6AFE7E37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585F67A0-112B-4B5D-BAB0-4862B6ACE2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B22C6FAE-DE5B-4330-A45E-BFC6677102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A0B1FF0-3374-4F2A-BE7A-663743247C27}" type="slidenum">
              <a:rPr lang="en-US" altLang="en-US" smtClean="0">
                <a:latin typeface="Garamond" panose="02020404030301010803" pitchFamily="18" charset="0"/>
              </a:rPr>
              <a:pPr fontAlgn="base">
                <a:spcBef>
                  <a:spcPct val="0"/>
                </a:spcBef>
                <a:spcAft>
                  <a:spcPct val="0"/>
                </a:spcAft>
              </a:pPr>
              <a:t>2</a:t>
            </a:fld>
            <a:endParaRPr lang="en-US" altLang="en-US">
              <a:latin typeface="Garamond" panose="02020404030301010803"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BDBC778D-2492-4FD3-9DFC-E1F1BDC6287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80918C05-E611-48FC-8FD4-8ECDD62538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63492" name="Slide Number Placeholder 3">
            <a:extLst>
              <a:ext uri="{FF2B5EF4-FFF2-40B4-BE49-F238E27FC236}">
                <a16:creationId xmlns:a16="http://schemas.microsoft.com/office/drawing/2014/main" id="{9409AB0F-AD74-4DC6-A49D-0299645F29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206852D-4F3C-4B3D-AB6C-FE780DA11312}" type="slidenum">
              <a:rPr lang="en-US" altLang="en-US" smtClean="0">
                <a:latin typeface="Garamond" panose="02020404030301010803" pitchFamily="18" charset="0"/>
              </a:rPr>
              <a:pPr fontAlgn="base">
                <a:spcBef>
                  <a:spcPct val="0"/>
                </a:spcBef>
                <a:spcAft>
                  <a:spcPct val="0"/>
                </a:spcAft>
              </a:pPr>
              <a:t>22</a:t>
            </a:fld>
            <a:endParaRPr lang="en-US" altLang="en-US">
              <a:latin typeface="Garamond" panose="02020404030301010803"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2D25E47B-F7EF-4591-87CA-04A2CF01353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CBD08B64-BA1A-49B6-8927-B12A35EAA8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65540" name="Slide Number Placeholder 3">
            <a:extLst>
              <a:ext uri="{FF2B5EF4-FFF2-40B4-BE49-F238E27FC236}">
                <a16:creationId xmlns:a16="http://schemas.microsoft.com/office/drawing/2014/main" id="{733628EC-1462-45E5-8967-C0E9D9D810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B8CB0D7-39F4-430A-BEA4-E224B7DC9139}" type="slidenum">
              <a:rPr lang="en-US" altLang="en-US" smtClean="0">
                <a:latin typeface="Garamond" panose="02020404030301010803" pitchFamily="18" charset="0"/>
              </a:rPr>
              <a:pPr fontAlgn="base">
                <a:spcBef>
                  <a:spcPct val="0"/>
                </a:spcBef>
                <a:spcAft>
                  <a:spcPct val="0"/>
                </a:spcAft>
              </a:pPr>
              <a:t>23</a:t>
            </a:fld>
            <a:endParaRPr lang="en-US" altLang="en-US">
              <a:latin typeface="Garamond" panose="02020404030301010803"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F06D92D3-AF41-44E9-990C-2EAECFB0626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195990D7-D66D-4D1B-9B45-46777592F8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68612" name="Slide Number Placeholder 3">
            <a:extLst>
              <a:ext uri="{FF2B5EF4-FFF2-40B4-BE49-F238E27FC236}">
                <a16:creationId xmlns:a16="http://schemas.microsoft.com/office/drawing/2014/main" id="{095C7C98-81FB-46AA-B9A0-61C29B1D05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CFC77952-F846-45F8-B7F5-363D6FF14574}" type="slidenum">
              <a:rPr lang="en-US" altLang="en-US" smtClean="0">
                <a:latin typeface="Garamond" panose="02020404030301010803" pitchFamily="18" charset="0"/>
              </a:rPr>
              <a:pPr fontAlgn="base">
                <a:spcBef>
                  <a:spcPct val="0"/>
                </a:spcBef>
                <a:spcAft>
                  <a:spcPct val="0"/>
                </a:spcAft>
              </a:pPr>
              <a:t>25</a:t>
            </a:fld>
            <a:endParaRPr lang="en-US" altLang="en-US">
              <a:latin typeface="Garamond" panose="02020404030301010803"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C7511F2B-B38C-4765-9AB9-E12D0C35A12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870BD704-A2FE-4093-93A3-C07D3F42F2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71684" name="Slide Number Placeholder 3">
            <a:extLst>
              <a:ext uri="{FF2B5EF4-FFF2-40B4-BE49-F238E27FC236}">
                <a16:creationId xmlns:a16="http://schemas.microsoft.com/office/drawing/2014/main" id="{8068CB2A-8E35-47E4-BE0D-27F6B1D931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63CF87D0-1FEF-42BE-AA3F-46233EDA757F}" type="slidenum">
              <a:rPr lang="en-US" altLang="en-US" smtClean="0">
                <a:latin typeface="Garamond" panose="02020404030301010803" pitchFamily="18" charset="0"/>
              </a:rPr>
              <a:pPr fontAlgn="base">
                <a:spcBef>
                  <a:spcPct val="0"/>
                </a:spcBef>
                <a:spcAft>
                  <a:spcPct val="0"/>
                </a:spcAft>
              </a:pPr>
              <a:t>27</a:t>
            </a:fld>
            <a:endParaRPr lang="en-US" altLang="en-US">
              <a:latin typeface="Garamond" panose="02020404030301010803"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323D41EA-BD21-4DF6-B6CC-B08E0CAC453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C8A32580-32D7-4EF5-86B5-B279F4CE8A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73732" name="Slide Number Placeholder 3">
            <a:extLst>
              <a:ext uri="{FF2B5EF4-FFF2-40B4-BE49-F238E27FC236}">
                <a16:creationId xmlns:a16="http://schemas.microsoft.com/office/drawing/2014/main" id="{A9E9F479-2505-44E5-B04A-97729FEF76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67CF85C-9DC3-489D-A478-7B7170DD7ECA}" type="slidenum">
              <a:rPr lang="en-US" altLang="en-US" smtClean="0">
                <a:latin typeface="Garamond" panose="02020404030301010803" pitchFamily="18" charset="0"/>
              </a:rPr>
              <a:pPr fontAlgn="base">
                <a:spcBef>
                  <a:spcPct val="0"/>
                </a:spcBef>
                <a:spcAft>
                  <a:spcPct val="0"/>
                </a:spcAft>
              </a:pPr>
              <a:t>28</a:t>
            </a:fld>
            <a:endParaRPr lang="en-US" altLang="en-US">
              <a:latin typeface="Garamond" panose="02020404030301010803"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E79CBCF8-7D59-4EEF-91A0-CF8C60BD6C7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2619E1EA-D86B-4B42-BBED-13227D96D3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75780" name="Slide Number Placeholder 3">
            <a:extLst>
              <a:ext uri="{FF2B5EF4-FFF2-40B4-BE49-F238E27FC236}">
                <a16:creationId xmlns:a16="http://schemas.microsoft.com/office/drawing/2014/main" id="{9FF96B89-3F39-44E3-9B53-C1CF8CFB9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A88AF56-6AF6-4C90-BC29-5F8ED590B8E6}" type="slidenum">
              <a:rPr lang="en-US" altLang="en-US" smtClean="0">
                <a:latin typeface="Garamond" panose="02020404030301010803" pitchFamily="18" charset="0"/>
              </a:rPr>
              <a:pPr fontAlgn="base">
                <a:spcBef>
                  <a:spcPct val="0"/>
                </a:spcBef>
                <a:spcAft>
                  <a:spcPct val="0"/>
                </a:spcAft>
              </a:pPr>
              <a:t>29</a:t>
            </a:fld>
            <a:endParaRPr lang="en-US" altLang="en-US">
              <a:latin typeface="Garamond" panose="02020404030301010803"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87CD53EC-4227-4B1E-BEF2-1EBE193CE41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CD4E670E-2B24-4BF3-9AD8-AAA1B9601E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77828" name="Slide Number Placeholder 3">
            <a:extLst>
              <a:ext uri="{FF2B5EF4-FFF2-40B4-BE49-F238E27FC236}">
                <a16:creationId xmlns:a16="http://schemas.microsoft.com/office/drawing/2014/main" id="{C6C63C03-232D-4E4C-8788-7CEF425D43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04DDB07-9DC9-48A3-A886-4A5B394ED5E6}" type="slidenum">
              <a:rPr lang="en-US" altLang="en-US" smtClean="0">
                <a:latin typeface="Garamond" panose="02020404030301010803" pitchFamily="18" charset="0"/>
              </a:rPr>
              <a:pPr fontAlgn="base">
                <a:spcBef>
                  <a:spcPct val="0"/>
                </a:spcBef>
                <a:spcAft>
                  <a:spcPct val="0"/>
                </a:spcAft>
              </a:pPr>
              <a:t>30</a:t>
            </a:fld>
            <a:endParaRPr lang="en-US" altLang="en-US">
              <a:latin typeface="Garamond" panose="02020404030301010803"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47BE4AC7-EBC1-4149-8D95-1D998984D6E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E36918B3-F992-4198-870A-BB7F240B61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80900" name="Slide Number Placeholder 3">
            <a:extLst>
              <a:ext uri="{FF2B5EF4-FFF2-40B4-BE49-F238E27FC236}">
                <a16:creationId xmlns:a16="http://schemas.microsoft.com/office/drawing/2014/main" id="{76751556-792C-4FE0-A1B9-108A595915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CD678F9-DB41-4862-829F-7C0ECDE95009}" type="slidenum">
              <a:rPr lang="en-US" altLang="en-US" smtClean="0">
                <a:latin typeface="Garamond" panose="02020404030301010803" pitchFamily="18" charset="0"/>
              </a:rPr>
              <a:pPr fontAlgn="base">
                <a:spcBef>
                  <a:spcPct val="0"/>
                </a:spcBef>
                <a:spcAft>
                  <a:spcPct val="0"/>
                </a:spcAft>
              </a:pPr>
              <a:t>32</a:t>
            </a:fld>
            <a:endParaRPr lang="en-US" altLang="en-US">
              <a:latin typeface="Garamond" panose="02020404030301010803"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917C38AA-B4B9-43C7-875B-C089779AB7A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FF5E4E6C-7AB4-4824-8B3E-30CAD68769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82948" name="Slide Number Placeholder 3">
            <a:extLst>
              <a:ext uri="{FF2B5EF4-FFF2-40B4-BE49-F238E27FC236}">
                <a16:creationId xmlns:a16="http://schemas.microsoft.com/office/drawing/2014/main" id="{B0EB0F97-9E6D-41C3-B9C6-4CDE7A331A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B4B07C8C-1BB5-4B29-AB50-4013297B998B}" type="slidenum">
              <a:rPr lang="en-US" altLang="en-US" smtClean="0">
                <a:latin typeface="Garamond" panose="02020404030301010803" pitchFamily="18" charset="0"/>
              </a:rPr>
              <a:pPr fontAlgn="base">
                <a:spcBef>
                  <a:spcPct val="0"/>
                </a:spcBef>
                <a:spcAft>
                  <a:spcPct val="0"/>
                </a:spcAft>
              </a:pPr>
              <a:t>33</a:t>
            </a:fld>
            <a:endParaRPr lang="en-US" altLang="en-US">
              <a:latin typeface="Garamond" panose="02020404030301010803"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7186C146-8390-4920-AD51-3B4EA5C88B3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7868D2E0-229A-4E7E-927E-CEC7DC6C76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84996" name="Slide Number Placeholder 3">
            <a:extLst>
              <a:ext uri="{FF2B5EF4-FFF2-40B4-BE49-F238E27FC236}">
                <a16:creationId xmlns:a16="http://schemas.microsoft.com/office/drawing/2014/main" id="{4CC87CDB-27F0-48E9-A597-9EBCD03DF8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463658E0-C49F-4C79-9AA1-B5EC776DBA56}" type="slidenum">
              <a:rPr lang="en-US" altLang="en-US" smtClean="0">
                <a:latin typeface="Garamond" panose="02020404030301010803" pitchFamily="18" charset="0"/>
              </a:rPr>
              <a:pPr fontAlgn="base">
                <a:spcBef>
                  <a:spcPct val="0"/>
                </a:spcBef>
                <a:spcAft>
                  <a:spcPct val="0"/>
                </a:spcAft>
              </a:pPr>
              <a:t>34</a:t>
            </a:fld>
            <a:endParaRPr lang="en-US" altLang="en-US">
              <a:latin typeface="Garamond" panose="02020404030301010803"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11F013C-E99A-41DF-9C38-2A36636B1E0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C48396D-389E-46E8-91BC-2CA82BAECB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8A7627CF-2648-4CB4-873C-6878954925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6DAFB9C-AABC-424E-96EF-BACF4C71B03B}" type="slidenum">
              <a:rPr lang="en-US" altLang="en-US" smtClean="0">
                <a:latin typeface="Garamond" panose="02020404030301010803" pitchFamily="18" charset="0"/>
              </a:rPr>
              <a:pPr fontAlgn="base">
                <a:spcBef>
                  <a:spcPct val="0"/>
                </a:spcBef>
                <a:spcAft>
                  <a:spcPct val="0"/>
                </a:spcAft>
              </a:pPr>
              <a:t>4</a:t>
            </a:fld>
            <a:endParaRPr lang="en-US" altLang="en-US">
              <a:latin typeface="Garamond" panose="02020404030301010803"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28BD348D-6282-495B-88FE-BB3CA0C755F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7A843F1A-6624-4930-AA01-49E8104DD5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7044" name="Slide Number Placeholder 3">
            <a:extLst>
              <a:ext uri="{FF2B5EF4-FFF2-40B4-BE49-F238E27FC236}">
                <a16:creationId xmlns:a16="http://schemas.microsoft.com/office/drawing/2014/main" id="{4D842539-F58C-4995-AD89-4820C48A55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E6305D88-9729-481D-9935-1A8D42046309}" type="slidenum">
              <a:rPr lang="en-US" altLang="en-US" smtClean="0">
                <a:latin typeface="Garamond" panose="02020404030301010803" pitchFamily="18" charset="0"/>
              </a:rPr>
              <a:pPr fontAlgn="base">
                <a:spcBef>
                  <a:spcPct val="0"/>
                </a:spcBef>
                <a:spcAft>
                  <a:spcPct val="0"/>
                </a:spcAft>
              </a:pPr>
              <a:t>35</a:t>
            </a:fld>
            <a:endParaRPr lang="en-US" altLang="en-US">
              <a:latin typeface="Garamond" panose="02020404030301010803"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8460B657-38A2-4708-B5EC-936DE3FE4A1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78A30888-7082-4720-9367-FC69F4DE28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89092" name="Slide Number Placeholder 3">
            <a:extLst>
              <a:ext uri="{FF2B5EF4-FFF2-40B4-BE49-F238E27FC236}">
                <a16:creationId xmlns:a16="http://schemas.microsoft.com/office/drawing/2014/main" id="{87FF3B6B-BFC1-4CC7-A311-6ED177789E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6FAE121-D832-4863-9FF3-BAF3078C45D1}" type="slidenum">
              <a:rPr lang="en-US" altLang="en-US" smtClean="0">
                <a:latin typeface="Garamond" panose="02020404030301010803" pitchFamily="18" charset="0"/>
              </a:rPr>
              <a:pPr fontAlgn="base">
                <a:spcBef>
                  <a:spcPct val="0"/>
                </a:spcBef>
                <a:spcAft>
                  <a:spcPct val="0"/>
                </a:spcAft>
              </a:pPr>
              <a:t>36</a:t>
            </a:fld>
            <a:endParaRPr lang="en-US" altLang="en-US">
              <a:latin typeface="Garamond" panose="02020404030301010803"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658A43C4-4EDB-4040-AC06-169D2AE908E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C825ECE5-4F38-4C0D-9E41-0A7EBF191B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dirty="0"/>
              <a:t>The Russian snowbird story:  Bird flying to get to barn in distance.  Falls frozen to ground a few hundred feet away.  Facing death, it is rescued by a cow who poops on it passing by.  The heat allows the bird to warm up enough to get into the barn.  In the barn as it is cleaning up, a cat comes along to help the bird clean itself.  Then the cat eats the bird.   Not everyone who dumps on you is your enemy. </a:t>
            </a:r>
          </a:p>
        </p:txBody>
      </p:sp>
      <p:sp>
        <p:nvSpPr>
          <p:cNvPr id="92164" name="Slide Number Placeholder 3">
            <a:extLst>
              <a:ext uri="{FF2B5EF4-FFF2-40B4-BE49-F238E27FC236}">
                <a16:creationId xmlns:a16="http://schemas.microsoft.com/office/drawing/2014/main" id="{00B9F082-8B87-41D3-A707-50C7ECDFFF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45AFE463-E9E2-4694-80C4-4B3B51C14D98}" type="slidenum">
              <a:rPr lang="en-US" altLang="en-US" smtClean="0">
                <a:latin typeface="Garamond" panose="02020404030301010803" pitchFamily="18" charset="0"/>
              </a:rPr>
              <a:pPr fontAlgn="base">
                <a:spcBef>
                  <a:spcPct val="0"/>
                </a:spcBef>
                <a:spcAft>
                  <a:spcPct val="0"/>
                </a:spcAft>
              </a:pPr>
              <a:t>38</a:t>
            </a:fld>
            <a:endParaRPr lang="en-US" altLang="en-US">
              <a:latin typeface="Garamond" panose="02020404030301010803"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C85B6084-D466-45E0-B342-69B1EE1D6D0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3C6DE845-87D2-4307-8DB1-90ADB6FCEB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94212" name="Slide Number Placeholder 3">
            <a:extLst>
              <a:ext uri="{FF2B5EF4-FFF2-40B4-BE49-F238E27FC236}">
                <a16:creationId xmlns:a16="http://schemas.microsoft.com/office/drawing/2014/main" id="{A418F2E0-20B1-4867-B9FC-0A2D8BA453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C678D5E8-471B-44B9-B384-ED2E861D6EFA}" type="slidenum">
              <a:rPr lang="en-US" altLang="en-US" smtClean="0">
                <a:latin typeface="Garamond" panose="02020404030301010803" pitchFamily="18" charset="0"/>
              </a:rPr>
              <a:pPr fontAlgn="base">
                <a:spcBef>
                  <a:spcPct val="0"/>
                </a:spcBef>
                <a:spcAft>
                  <a:spcPct val="0"/>
                </a:spcAft>
              </a:pPr>
              <a:t>39</a:t>
            </a:fld>
            <a:endParaRPr lang="en-US" altLang="en-US">
              <a:latin typeface="Garamond" panose="02020404030301010803"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7EFC568A-E6BE-4AAF-B591-7BC9D007A42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3EAED776-7C43-4139-8D80-E2A97E4695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97284" name="Slide Number Placeholder 3">
            <a:extLst>
              <a:ext uri="{FF2B5EF4-FFF2-40B4-BE49-F238E27FC236}">
                <a16:creationId xmlns:a16="http://schemas.microsoft.com/office/drawing/2014/main" id="{74460834-8328-4CD8-B645-7853C143C2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2BB55E5A-57FB-4A11-84C0-F14D71095615}" type="slidenum">
              <a:rPr lang="en-US" altLang="en-US" smtClean="0">
                <a:latin typeface="Garamond" panose="02020404030301010803" pitchFamily="18" charset="0"/>
              </a:rPr>
              <a:pPr fontAlgn="base">
                <a:spcBef>
                  <a:spcPct val="0"/>
                </a:spcBef>
                <a:spcAft>
                  <a:spcPct val="0"/>
                </a:spcAft>
              </a:pPr>
              <a:t>41</a:t>
            </a:fld>
            <a:endParaRPr lang="en-US" altLang="en-US">
              <a:latin typeface="Garamond" panose="02020404030301010803"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9A38BB21-8568-4952-9778-FE6E951C165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481AEDFD-C67B-455B-AFF4-FCA45DE76B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99332" name="Slide Number Placeholder 3">
            <a:extLst>
              <a:ext uri="{FF2B5EF4-FFF2-40B4-BE49-F238E27FC236}">
                <a16:creationId xmlns:a16="http://schemas.microsoft.com/office/drawing/2014/main" id="{36624AB1-A0BF-46EE-AB64-60325638C8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80FADAD-FC27-40CB-AE19-5204EA7B597C}" type="slidenum">
              <a:rPr lang="en-US" altLang="en-US" smtClean="0">
                <a:latin typeface="Garamond" panose="02020404030301010803" pitchFamily="18" charset="0"/>
              </a:rPr>
              <a:pPr fontAlgn="base">
                <a:spcBef>
                  <a:spcPct val="0"/>
                </a:spcBef>
                <a:spcAft>
                  <a:spcPct val="0"/>
                </a:spcAft>
              </a:pPr>
              <a:t>42</a:t>
            </a:fld>
            <a:endParaRPr lang="en-US" altLang="en-US">
              <a:latin typeface="Garamond" panose="02020404030301010803"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7854CA4A-3025-4D84-B3EE-2EF63B8E0F7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2BF66855-2C5E-4B74-B953-8B7F8AFF8E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101380" name="Slide Number Placeholder 3">
            <a:extLst>
              <a:ext uri="{FF2B5EF4-FFF2-40B4-BE49-F238E27FC236}">
                <a16:creationId xmlns:a16="http://schemas.microsoft.com/office/drawing/2014/main" id="{3F5F098A-0F55-41E6-9677-2E88720E59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54CB16F-2B74-4852-BEAB-996E94E4EB2F}" type="slidenum">
              <a:rPr lang="en-US" altLang="en-US" smtClean="0">
                <a:latin typeface="Garamond" panose="02020404030301010803" pitchFamily="18" charset="0"/>
              </a:rPr>
              <a:pPr fontAlgn="base">
                <a:spcBef>
                  <a:spcPct val="0"/>
                </a:spcBef>
                <a:spcAft>
                  <a:spcPct val="0"/>
                </a:spcAft>
              </a:pPr>
              <a:t>43</a:t>
            </a:fld>
            <a:endParaRPr lang="en-US" altLang="en-US">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8563719-E91A-4DA1-B2DD-FBFEB52EA30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3A5F929A-EBA2-45A5-A6F7-0D1521EC0F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A41C6761-F103-4031-A02F-3F717D4AAD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F8A074D-3D32-4B4F-A038-EEC903F20D03}" type="slidenum">
              <a:rPr lang="en-US" altLang="en-US" smtClean="0">
                <a:latin typeface="Garamond" panose="02020404030301010803" pitchFamily="18" charset="0"/>
              </a:rPr>
              <a:pPr fontAlgn="base">
                <a:spcBef>
                  <a:spcPct val="0"/>
                </a:spcBef>
                <a:spcAft>
                  <a:spcPct val="0"/>
                </a:spcAft>
              </a:pPr>
              <a:t>5</a:t>
            </a:fld>
            <a:endParaRPr lang="en-US" altLang="en-US">
              <a:latin typeface="Garamond" panose="02020404030301010803"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8CDF513E-60DA-4587-A607-F07F23B3294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F419FD02-9140-4DF9-B650-C22DF8C066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739B4D9B-E4D1-4316-B943-0C93FE6FF3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462D7EBF-1ECA-44DB-B85D-37E458A19866}" type="slidenum">
              <a:rPr lang="en-US" altLang="en-US" smtClean="0">
                <a:latin typeface="Garamond" panose="02020404030301010803" pitchFamily="18" charset="0"/>
              </a:rPr>
              <a:pPr fontAlgn="base">
                <a:spcBef>
                  <a:spcPct val="0"/>
                </a:spcBef>
                <a:spcAft>
                  <a:spcPct val="0"/>
                </a:spcAft>
              </a:pPr>
              <a:t>6</a:t>
            </a:fld>
            <a:endParaRPr lang="en-US" altLang="en-US">
              <a:latin typeface="Garamond" panose="02020404030301010803"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7650" y="58738"/>
            <a:ext cx="4011613" cy="22574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B3A19F5-7561-4C75-9495-547E1BEB92DF}" type="slidenum">
              <a:rPr lang="en-US" smtClean="0"/>
              <a:pPr>
                <a:defRPr/>
              </a:pPr>
              <a:t>7</a:t>
            </a:fld>
            <a:endParaRPr lang="en-US"/>
          </a:p>
        </p:txBody>
      </p:sp>
    </p:spTree>
    <p:extLst>
      <p:ext uri="{BB962C8B-B14F-4D97-AF65-F5344CB8AC3E}">
        <p14:creationId xmlns:p14="http://schemas.microsoft.com/office/powerpoint/2010/main" val="1988115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6EC5F369-D439-467D-B8B0-EC7738F1D36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BA3B9E5C-900C-44D8-B928-DA48277FBE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4820" name="Slide Number Placeholder 3">
            <a:extLst>
              <a:ext uri="{FF2B5EF4-FFF2-40B4-BE49-F238E27FC236}">
                <a16:creationId xmlns:a16="http://schemas.microsoft.com/office/drawing/2014/main" id="{8BA679A4-ADDE-487D-A677-A2AF310CF8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459452C1-49ED-4F33-9AE1-52D1C1B979B8}" type="slidenum">
              <a:rPr lang="en-US" altLang="en-US" smtClean="0">
                <a:latin typeface="Garamond" panose="02020404030301010803" pitchFamily="18" charset="0"/>
              </a:rPr>
              <a:pPr fontAlgn="base">
                <a:spcBef>
                  <a:spcPct val="0"/>
                </a:spcBef>
                <a:spcAft>
                  <a:spcPct val="0"/>
                </a:spcAft>
              </a:pPr>
              <a:t>8</a:t>
            </a:fld>
            <a:endParaRPr lang="en-US" altLang="en-US">
              <a:latin typeface="Garamond" panose="02020404030301010803"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7563D959-DD96-4863-8042-D39D215DBB4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A8E2A328-0FB3-40A9-B5F7-2FC0B3798F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36868" name="Slide Number Placeholder 3">
            <a:extLst>
              <a:ext uri="{FF2B5EF4-FFF2-40B4-BE49-F238E27FC236}">
                <a16:creationId xmlns:a16="http://schemas.microsoft.com/office/drawing/2014/main" id="{2E417AC3-811A-483A-A438-DD28280517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AE9EC4E3-016C-4F8A-90A5-94C6C2AD9E23}" type="slidenum">
              <a:rPr lang="en-US" altLang="en-US" smtClean="0">
                <a:latin typeface="Garamond" panose="02020404030301010803" pitchFamily="18" charset="0"/>
              </a:rPr>
              <a:pPr fontAlgn="base">
                <a:spcBef>
                  <a:spcPct val="0"/>
                </a:spcBef>
                <a:spcAft>
                  <a:spcPct val="0"/>
                </a:spcAft>
              </a:pPr>
              <a:t>10</a:t>
            </a:fld>
            <a:endParaRPr lang="en-US" altLang="en-US">
              <a:latin typeface="Garamond" panose="02020404030301010803"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BECE3F09-BFC2-4AB0-B4C3-687C7ABAB07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07AF9AB8-8A90-457C-BF92-48EBCC6B50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38916" name="Slide Number Placeholder 3">
            <a:extLst>
              <a:ext uri="{FF2B5EF4-FFF2-40B4-BE49-F238E27FC236}">
                <a16:creationId xmlns:a16="http://schemas.microsoft.com/office/drawing/2014/main" id="{A8943F32-78A7-40F4-B084-341C32167E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BF155A17-4F01-47CC-A6B3-E80473807A9E}" type="slidenum">
              <a:rPr lang="en-US" altLang="en-US" smtClean="0">
                <a:latin typeface="Garamond" panose="02020404030301010803" pitchFamily="18" charset="0"/>
              </a:rPr>
              <a:pPr fontAlgn="base">
                <a:spcBef>
                  <a:spcPct val="0"/>
                </a:spcBef>
                <a:spcAft>
                  <a:spcPct val="0"/>
                </a:spcAft>
              </a:pPr>
              <a:t>11</a:t>
            </a:fld>
            <a:endParaRPr lang="en-US" altLang="en-US">
              <a:latin typeface="Garamond" panose="02020404030301010803"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a:xfrm>
            <a:off x="9255346" y="2750337"/>
            <a:ext cx="1171888" cy="1356442"/>
          </a:xfrm>
        </p:spPr>
        <p:txBody>
          <a:bodyPr/>
          <a:lstStyle/>
          <a:p>
            <a:pPr>
              <a:defRPr/>
            </a:pPr>
            <a:fld id="{F344C61F-2FE5-48A3-86DF-63D9F22A623F}" type="slidenum">
              <a:rPr lang="en-US" altLang="en-US" smtClean="0"/>
              <a:pPr>
                <a:defRPr/>
              </a:pPr>
              <a:t>‹#›</a:t>
            </a:fld>
            <a:endParaRPr lang="en-US" altLang="en-US"/>
          </a:p>
        </p:txBody>
      </p:sp>
    </p:spTree>
    <p:extLst>
      <p:ext uri="{BB962C8B-B14F-4D97-AF65-F5344CB8AC3E}">
        <p14:creationId xmlns:p14="http://schemas.microsoft.com/office/powerpoint/2010/main" val="34283650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a:xfrm>
            <a:off x="10729455" y="4711309"/>
            <a:ext cx="1154151" cy="1090789"/>
          </a:xfrm>
        </p:spPr>
        <p:txBody>
          <a:bodyPr/>
          <a:lstStyle/>
          <a:p>
            <a:pPr>
              <a:defRPr/>
            </a:pPr>
            <a:fld id="{B7849173-6707-4884-B661-EDB473AA5341}" type="slidenum">
              <a:rPr lang="en-US" altLang="en-US" smtClean="0"/>
              <a:pPr>
                <a:defRPr/>
              </a:pPr>
              <a:t>‹#›</a:t>
            </a:fld>
            <a:endParaRPr lang="en-US" altLang="en-US"/>
          </a:p>
        </p:txBody>
      </p:sp>
    </p:spTree>
    <p:extLst>
      <p:ext uri="{BB962C8B-B14F-4D97-AF65-F5344CB8AC3E}">
        <p14:creationId xmlns:p14="http://schemas.microsoft.com/office/powerpoint/2010/main" val="812141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a:xfrm>
            <a:off x="10729455" y="4711615"/>
            <a:ext cx="1154151" cy="1090789"/>
          </a:xfrm>
        </p:spPr>
        <p:txBody>
          <a:bodyPr/>
          <a:lstStyle/>
          <a:p>
            <a:pPr>
              <a:defRPr/>
            </a:pPr>
            <a:fld id="{368B20CA-EA82-4D4E-AE49-F5DC3F2CCC2F}" type="slidenum">
              <a:rPr lang="en-US" altLang="en-US" smtClean="0"/>
              <a:pPr>
                <a:defRPr/>
              </a:pPr>
              <a:t>‹#›</a:t>
            </a:fld>
            <a:endParaRPr lang="en-US" altLang="en-US"/>
          </a:p>
        </p:txBody>
      </p:sp>
    </p:spTree>
    <p:extLst>
      <p:ext uri="{BB962C8B-B14F-4D97-AF65-F5344CB8AC3E}">
        <p14:creationId xmlns:p14="http://schemas.microsoft.com/office/powerpoint/2010/main" val="3233045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a:xfrm>
            <a:off x="10729455" y="4709925"/>
            <a:ext cx="1154151" cy="1090789"/>
          </a:xfrm>
        </p:spPr>
        <p:txBody>
          <a:bodyPr/>
          <a:lstStyle/>
          <a:p>
            <a:pPr>
              <a:defRPr/>
            </a:pPr>
            <a:fld id="{849187A0-E2E6-42F9-A799-B96842E31F5E}" type="slidenum">
              <a:rPr lang="en-US" altLang="en-US" smtClean="0"/>
              <a:pPr>
                <a:defRPr/>
              </a:pPr>
              <a:t>‹#›</a:t>
            </a:fld>
            <a:endParaRPr lang="en-US"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2436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a:xfrm>
            <a:off x="10729455" y="4709925"/>
            <a:ext cx="1154151" cy="1090789"/>
          </a:xfrm>
        </p:spPr>
        <p:txBody>
          <a:bodyPr/>
          <a:lstStyle/>
          <a:p>
            <a:pPr>
              <a:defRPr/>
            </a:pPr>
            <a:fld id="{E7CD7567-BB7A-4634-94F2-D29691DCB46E}" type="slidenum">
              <a:rPr lang="en-US" altLang="en-US" smtClean="0"/>
              <a:pPr>
                <a:defRPr/>
              </a:pPr>
              <a:t>‹#›</a:t>
            </a:fld>
            <a:endParaRPr lang="en-US" altLang="en-US"/>
          </a:p>
        </p:txBody>
      </p:sp>
    </p:spTree>
    <p:extLst>
      <p:ext uri="{BB962C8B-B14F-4D97-AF65-F5344CB8AC3E}">
        <p14:creationId xmlns:p14="http://schemas.microsoft.com/office/powerpoint/2010/main" val="14740499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68208797-F7E8-48F5-B714-BA149D712F19}" type="slidenum">
              <a:rPr lang="en-US" altLang="en-US" smtClean="0"/>
              <a:pPr>
                <a:defRPr/>
              </a:pPr>
              <a:t>‹#›</a:t>
            </a:fld>
            <a:endParaRPr lang="en-US" altLang="en-US"/>
          </a:p>
        </p:txBody>
      </p:sp>
    </p:spTree>
    <p:extLst>
      <p:ext uri="{BB962C8B-B14F-4D97-AF65-F5344CB8AC3E}">
        <p14:creationId xmlns:p14="http://schemas.microsoft.com/office/powerpoint/2010/main" val="9026615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B32AD3C-8E09-43B8-A866-848D01A72EF8}" type="slidenum">
              <a:rPr lang="en-US" altLang="en-US" smtClean="0"/>
              <a:pPr>
                <a:defRPr/>
              </a:pPr>
              <a:t>‹#›</a:t>
            </a:fld>
            <a:endParaRPr lang="en-US" altLang="en-US"/>
          </a:p>
        </p:txBody>
      </p:sp>
    </p:spTree>
    <p:extLst>
      <p:ext uri="{BB962C8B-B14F-4D97-AF65-F5344CB8AC3E}">
        <p14:creationId xmlns:p14="http://schemas.microsoft.com/office/powerpoint/2010/main" val="18315234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B77A738C-1214-4D3D-A6C8-1C7FC75DF825}" type="slidenum">
              <a:rPr lang="en-US" altLang="en-US" smtClean="0"/>
              <a:pPr>
                <a:defRPr/>
              </a:pPr>
              <a:t>‹#›</a:t>
            </a:fld>
            <a:endParaRPr lang="en-US" altLang="en-US"/>
          </a:p>
        </p:txBody>
      </p:sp>
    </p:spTree>
    <p:extLst>
      <p:ext uri="{BB962C8B-B14F-4D97-AF65-F5344CB8AC3E}">
        <p14:creationId xmlns:p14="http://schemas.microsoft.com/office/powerpoint/2010/main" val="17171285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pPr>
              <a:defRPr/>
            </a:pPr>
            <a:endParaRPr lang="en-US" altLang="en-US"/>
          </a:p>
        </p:txBody>
      </p:sp>
      <p:sp>
        <p:nvSpPr>
          <p:cNvPr id="5" name="Footer Placeholder 4"/>
          <p:cNvSpPr>
            <a:spLocks noGrp="1"/>
          </p:cNvSpPr>
          <p:nvPr>
            <p:ph type="ftr" sz="quarter" idx="11"/>
          </p:nvPr>
        </p:nvSpPr>
        <p:spPr>
          <a:xfrm>
            <a:off x="680321" y="5936188"/>
            <a:ext cx="6126805" cy="365125"/>
          </a:xfrm>
        </p:spPr>
        <p:txBody>
          <a:bodyPr/>
          <a:lstStyle/>
          <a:p>
            <a:pPr>
              <a:defRPr/>
            </a:pPr>
            <a:endParaRPr lang="en-US"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pPr>
              <a:defRPr/>
            </a:pPr>
            <a:fld id="{D4729041-752E-4A30-BD7A-011AD626E747}" type="slidenum">
              <a:rPr lang="en-US" altLang="en-US" smtClean="0"/>
              <a:pPr>
                <a:defRPr/>
              </a:pPr>
              <a:t>‹#›</a:t>
            </a:fld>
            <a:endParaRPr lang="en-US" altLang="en-US"/>
          </a:p>
        </p:txBody>
      </p:sp>
    </p:spTree>
    <p:extLst>
      <p:ext uri="{BB962C8B-B14F-4D97-AF65-F5344CB8AC3E}">
        <p14:creationId xmlns:p14="http://schemas.microsoft.com/office/powerpoint/2010/main" val="2519352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98FCF3D7-1866-4ABC-8E55-41ADA6591A72}" type="slidenum">
              <a:rPr lang="en-US" altLang="en-US" smtClean="0"/>
              <a:pPr>
                <a:defRPr/>
              </a:pPr>
              <a:t>‹#›</a:t>
            </a:fld>
            <a:endParaRPr lang="en-US" altLang="en-US"/>
          </a:p>
        </p:txBody>
      </p:sp>
    </p:spTree>
    <p:extLst>
      <p:ext uri="{BB962C8B-B14F-4D97-AF65-F5344CB8AC3E}">
        <p14:creationId xmlns:p14="http://schemas.microsoft.com/office/powerpoint/2010/main" val="12745020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a:xfrm>
            <a:off x="10729455" y="2869895"/>
            <a:ext cx="1154151" cy="1090789"/>
          </a:xfrm>
        </p:spPr>
        <p:txBody>
          <a:bodyPr/>
          <a:lstStyle/>
          <a:p>
            <a:pPr>
              <a:defRPr/>
            </a:pPr>
            <a:fld id="{8974C013-813C-4207-8BC8-AA4D3F7D4AB9}" type="slidenum">
              <a:rPr lang="en-US" altLang="en-US" smtClean="0"/>
              <a:pPr>
                <a:defRPr/>
              </a:pPr>
              <a:t>‹#›</a:t>
            </a:fld>
            <a:endParaRPr lang="en-US" altLang="en-US"/>
          </a:p>
        </p:txBody>
      </p:sp>
    </p:spTree>
    <p:extLst>
      <p:ext uri="{BB962C8B-B14F-4D97-AF65-F5344CB8AC3E}">
        <p14:creationId xmlns:p14="http://schemas.microsoft.com/office/powerpoint/2010/main" val="5143307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62231A2C-EFE1-446D-9A08-6127FD7A95E2}" type="slidenum">
              <a:rPr lang="en-US" altLang="en-US" smtClean="0"/>
              <a:pPr>
                <a:defRPr/>
              </a:pPr>
              <a:t>‹#›</a:t>
            </a:fld>
            <a:endParaRPr lang="en-US" altLang="en-US"/>
          </a:p>
        </p:txBody>
      </p:sp>
    </p:spTree>
    <p:extLst>
      <p:ext uri="{BB962C8B-B14F-4D97-AF65-F5344CB8AC3E}">
        <p14:creationId xmlns:p14="http://schemas.microsoft.com/office/powerpoint/2010/main" val="375974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659C5D66-3C79-4B0A-B523-81CB22F626B6}" type="slidenum">
              <a:rPr lang="en-US" altLang="en-US" smtClean="0"/>
              <a:pPr>
                <a:defRPr/>
              </a:pPr>
              <a:t>‹#›</a:t>
            </a:fld>
            <a:endParaRPr lang="en-US" altLang="en-US"/>
          </a:p>
        </p:txBody>
      </p:sp>
    </p:spTree>
    <p:extLst>
      <p:ext uri="{BB962C8B-B14F-4D97-AF65-F5344CB8AC3E}">
        <p14:creationId xmlns:p14="http://schemas.microsoft.com/office/powerpoint/2010/main" val="35501147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72C2B237-DA79-436E-8A79-28DE920AD6B8}" type="slidenum">
              <a:rPr lang="en-US" altLang="en-US" smtClean="0"/>
              <a:pPr>
                <a:defRPr/>
              </a:pPr>
              <a:t>‹#›</a:t>
            </a:fld>
            <a:endParaRPr lang="en-US" altLang="en-US"/>
          </a:p>
        </p:txBody>
      </p:sp>
    </p:spTree>
    <p:extLst>
      <p:ext uri="{BB962C8B-B14F-4D97-AF65-F5344CB8AC3E}">
        <p14:creationId xmlns:p14="http://schemas.microsoft.com/office/powerpoint/2010/main" val="30669480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673E2E93-8A27-408D-B3C7-6701CAB572B8}" type="slidenum">
              <a:rPr lang="en-US" altLang="en-US" smtClean="0"/>
              <a:pPr>
                <a:defRPr/>
              </a:pPr>
              <a:t>‹#›</a:t>
            </a:fld>
            <a:endParaRPr lang="en-US" altLang="en-US"/>
          </a:p>
        </p:txBody>
      </p:sp>
    </p:spTree>
    <p:extLst>
      <p:ext uri="{BB962C8B-B14F-4D97-AF65-F5344CB8AC3E}">
        <p14:creationId xmlns:p14="http://schemas.microsoft.com/office/powerpoint/2010/main" val="25016717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884E19A9-2745-465E-B33F-32B186B0B8C8}" type="slidenum">
              <a:rPr lang="en-US" altLang="en-US" smtClean="0"/>
              <a:pPr>
                <a:defRPr/>
              </a:pPr>
              <a:t>‹#›</a:t>
            </a:fld>
            <a:endParaRPr lang="en-US" altLang="en-US"/>
          </a:p>
        </p:txBody>
      </p:sp>
    </p:spTree>
    <p:extLst>
      <p:ext uri="{BB962C8B-B14F-4D97-AF65-F5344CB8AC3E}">
        <p14:creationId xmlns:p14="http://schemas.microsoft.com/office/powerpoint/2010/main" val="3922001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373A0BB7-7DBA-4F0B-8801-46C5043885F3}" type="slidenum">
              <a:rPr lang="en-US" altLang="en-US" smtClean="0"/>
              <a:pPr>
                <a:defRPr/>
              </a:pPr>
              <a:t>‹#›</a:t>
            </a:fld>
            <a:endParaRPr lang="en-US" altLang="en-US"/>
          </a:p>
        </p:txBody>
      </p:sp>
    </p:spTree>
    <p:extLst>
      <p:ext uri="{BB962C8B-B14F-4D97-AF65-F5344CB8AC3E}">
        <p14:creationId xmlns:p14="http://schemas.microsoft.com/office/powerpoint/2010/main" val="5217906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a:defRPr/>
            </a:pPr>
            <a:fld id="{4FF64111-AFEE-47DF-8FBD-494B83089D67}" type="slidenum">
              <a:rPr lang="en-US" altLang="en-US" smtClean="0"/>
              <a:pPr>
                <a:defRPr/>
              </a:pPr>
              <a:t>‹#›</a:t>
            </a:fld>
            <a:endParaRPr lang="en-US" altLang="en-US"/>
          </a:p>
        </p:txBody>
      </p:sp>
    </p:spTree>
    <p:extLst>
      <p:ext uri="{BB962C8B-B14F-4D97-AF65-F5344CB8AC3E}">
        <p14:creationId xmlns:p14="http://schemas.microsoft.com/office/powerpoint/2010/main" val="4144475226"/>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4D27681-43FD-4E86-AEFD-B332D57D9BD3}"/>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pPr eaLnBrk="1" hangingPunct="1">
              <a:defRPr/>
            </a:pPr>
            <a:endParaRPr lang="en-US"/>
          </a:p>
        </p:txBody>
      </p:sp>
      <p:sp>
        <p:nvSpPr>
          <p:cNvPr id="7171" name="Rectangle 3">
            <a:extLst>
              <a:ext uri="{FF2B5EF4-FFF2-40B4-BE49-F238E27FC236}">
                <a16:creationId xmlns:a16="http://schemas.microsoft.com/office/drawing/2014/main" id="{58967552-8813-4F45-BC96-706EB7568EB2}"/>
              </a:ext>
            </a:extLst>
          </p:cNvPr>
          <p:cNvSpPr>
            <a:spLocks noGrp="1" noChangeArrowheads="1"/>
          </p:cNvSpPr>
          <p:nvPr>
            <p:ph type="body" idx="4294967295"/>
          </p:nvPr>
        </p:nvSpPr>
        <p:spPr/>
        <p:txBody>
          <a:bodyPr/>
          <a:lstStyle/>
          <a:p>
            <a:pPr eaLnBrk="1" hangingPunct="1">
              <a:defRPr/>
            </a:pPr>
            <a:endParaRPr lang="en-US"/>
          </a:p>
        </p:txBody>
      </p:sp>
      <p:grpSp>
        <p:nvGrpSpPr>
          <p:cNvPr id="9" name="Group 8">
            <a:extLst>
              <a:ext uri="{FF2B5EF4-FFF2-40B4-BE49-F238E27FC236}">
                <a16:creationId xmlns:a16="http://schemas.microsoft.com/office/drawing/2014/main" id="{96121217-80A0-4091-85B3-FFE3C9C6B98D}"/>
              </a:ext>
            </a:extLst>
          </p:cNvPr>
          <p:cNvGrpSpPr/>
          <p:nvPr/>
        </p:nvGrpSpPr>
        <p:grpSpPr>
          <a:xfrm>
            <a:off x="0" y="-1151115"/>
            <a:ext cx="12496800" cy="8009115"/>
            <a:chOff x="-533400" y="-685800"/>
            <a:chExt cx="12496800" cy="8009115"/>
          </a:xfrm>
        </p:grpSpPr>
        <p:grpSp>
          <p:nvGrpSpPr>
            <p:cNvPr id="2" name="Group 1">
              <a:extLst>
                <a:ext uri="{FF2B5EF4-FFF2-40B4-BE49-F238E27FC236}">
                  <a16:creationId xmlns:a16="http://schemas.microsoft.com/office/drawing/2014/main" id="{7DB2A524-F628-4D61-A755-AAA4200DBAF7}"/>
                </a:ext>
              </a:extLst>
            </p:cNvPr>
            <p:cNvGrpSpPr/>
            <p:nvPr/>
          </p:nvGrpSpPr>
          <p:grpSpPr>
            <a:xfrm>
              <a:off x="-533400" y="-685800"/>
              <a:ext cx="12496800" cy="8009115"/>
              <a:chOff x="76200" y="60324"/>
              <a:chExt cx="12496800" cy="8009115"/>
            </a:xfrm>
          </p:grpSpPr>
          <p:pic>
            <p:nvPicPr>
              <p:cNvPr id="3076" name="Picture 4" descr="photo">
                <a:extLst>
                  <a:ext uri="{FF2B5EF4-FFF2-40B4-BE49-F238E27FC236}">
                    <a16:creationId xmlns:a16="http://schemas.microsoft.com/office/drawing/2014/main" id="{B30E2E12-A957-43B8-9C32-D13A4B41F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82839"/>
                <a:ext cx="1249680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5">
                <a:extLst>
                  <a:ext uri="{FF2B5EF4-FFF2-40B4-BE49-F238E27FC236}">
                    <a16:creationId xmlns:a16="http://schemas.microsoft.com/office/drawing/2014/main" id="{57EA37B9-556B-435E-B5C6-1D10B5CF4C89}"/>
                  </a:ext>
                </a:extLst>
              </p:cNvPr>
              <p:cNvSpPr>
                <a:spLocks noChangeArrowheads="1"/>
              </p:cNvSpPr>
              <p:nvPr/>
            </p:nvSpPr>
            <p:spPr bwMode="auto">
              <a:xfrm>
                <a:off x="228600" y="60324"/>
                <a:ext cx="5334000" cy="3124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1" hangingPunct="1"/>
                <a:endParaRPr lang="en-US" altLang="en-US" sz="2400" dirty="0">
                  <a:latin typeface="Times New Roman" panose="02020603050405020304" pitchFamily="18" charset="0"/>
                  <a:ea typeface="ＭＳ Ｐゴシック" panose="020B0600070205080204" pitchFamily="34" charset="-128"/>
                </a:endParaRPr>
              </a:p>
            </p:txBody>
          </p:sp>
        </p:grpSp>
        <p:sp>
          <p:nvSpPr>
            <p:cNvPr id="7" name="Rectangle 6">
              <a:extLst>
                <a:ext uri="{FF2B5EF4-FFF2-40B4-BE49-F238E27FC236}">
                  <a16:creationId xmlns:a16="http://schemas.microsoft.com/office/drawing/2014/main" id="{B10D61E9-2BE0-4999-95D2-462FDEC1F8D6}"/>
                </a:ext>
              </a:extLst>
            </p:cNvPr>
            <p:cNvSpPr/>
            <p:nvPr/>
          </p:nvSpPr>
          <p:spPr>
            <a:xfrm>
              <a:off x="4648200" y="487363"/>
              <a:ext cx="762000" cy="14176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214206-BA83-4DA3-AA40-13FEE93C1E35}"/>
                </a:ext>
              </a:extLst>
            </p:cNvPr>
            <p:cNvSpPr/>
            <p:nvPr/>
          </p:nvSpPr>
          <p:spPr>
            <a:xfrm>
              <a:off x="5257800" y="304800"/>
              <a:ext cx="838200" cy="114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0" name="WordArt 8">
            <a:extLst>
              <a:ext uri="{FF2B5EF4-FFF2-40B4-BE49-F238E27FC236}">
                <a16:creationId xmlns:a16="http://schemas.microsoft.com/office/drawing/2014/main" id="{C8BD19B2-069B-4B0B-A06A-638CCA874A8A}"/>
              </a:ext>
            </a:extLst>
          </p:cNvPr>
          <p:cNvSpPr>
            <a:spLocks noChangeArrowheads="1" noChangeShapeType="1" noTextEdit="1"/>
          </p:cNvSpPr>
          <p:nvPr/>
        </p:nvSpPr>
        <p:spPr bwMode="auto">
          <a:xfrm>
            <a:off x="361244" y="30163"/>
            <a:ext cx="6172200" cy="4572000"/>
          </a:xfrm>
          <a:prstGeom prst="rect">
            <a:avLst/>
          </a:prstGeom>
        </p:spPr>
        <p:txBody>
          <a:bodyPr wrap="none" fromWordArt="1">
            <a:prstTxWarp prst="textSlantUp">
              <a:avLst>
                <a:gd name="adj" fmla="val 71431"/>
              </a:avLst>
            </a:prstTxWarp>
          </a:bodyPr>
          <a:lstStyle/>
          <a:p>
            <a:pPr algn="ctr"/>
            <a:r>
              <a:rPr lang="en-US" sz="3600"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DF6724D-EFC6-44EE-91C9-F21E1E5711CA}"/>
              </a:ext>
            </a:extLst>
          </p:cNvPr>
          <p:cNvSpPr>
            <a:spLocks noGrp="1" noRot="1" noChangeArrowheads="1"/>
          </p:cNvSpPr>
          <p:nvPr>
            <p:ph type="title"/>
          </p:nvPr>
        </p:nvSpPr>
        <p:spPr/>
        <p:txBody>
          <a:bodyPr/>
          <a:lstStyle/>
          <a:p>
            <a:r>
              <a:rPr lang="en-US" altLang="en-US" sz="5400"/>
              <a:t>Proverbs 3:3-4</a:t>
            </a:r>
          </a:p>
        </p:txBody>
      </p:sp>
      <p:sp>
        <p:nvSpPr>
          <p:cNvPr id="8195" name="Rectangle 3">
            <a:extLst>
              <a:ext uri="{FF2B5EF4-FFF2-40B4-BE49-F238E27FC236}">
                <a16:creationId xmlns:a16="http://schemas.microsoft.com/office/drawing/2014/main" id="{E1F07616-214C-494E-821E-DB4C4E0676E6}"/>
              </a:ext>
            </a:extLst>
          </p:cNvPr>
          <p:cNvSpPr>
            <a:spLocks noGrp="1" noChangeArrowheads="1"/>
          </p:cNvSpPr>
          <p:nvPr>
            <p:ph idx="1"/>
          </p:nvPr>
        </p:nvSpPr>
        <p:spPr>
          <a:xfrm>
            <a:off x="680321" y="2336872"/>
            <a:ext cx="8158879" cy="4368727"/>
          </a:xfrm>
        </p:spPr>
        <p:txBody>
          <a:bodyPr rtlCol="0">
            <a:normAutofit/>
          </a:bodyPr>
          <a:lstStyle/>
          <a:p>
            <a:pPr>
              <a:defRPr/>
            </a:pPr>
            <a:r>
              <a:rPr lang="en-US" altLang="en-US" sz="4000" b="1" dirty="0"/>
              <a:t>Let not kindness (mercy) and truth forsake you; Bind them around your neck, Write them on the tablet of your heart, 4</a:t>
            </a:r>
            <a:r>
              <a:rPr lang="en-US" altLang="en-US" sz="4000" b="1" i="1" dirty="0"/>
              <a:t>And</a:t>
            </a:r>
            <a:r>
              <a:rPr lang="en-US" altLang="en-US" sz="4000" b="1" dirty="0"/>
              <a:t> so find favor and high esteem In the sight of God and man.</a:t>
            </a:r>
            <a:r>
              <a:rPr lang="en-US" altLang="en-US" sz="4000" dirty="0"/>
              <a:t> </a:t>
            </a:r>
          </a:p>
        </p:txBody>
      </p:sp>
      <p:pic>
        <p:nvPicPr>
          <p:cNvPr id="8196" name="Picture 4" descr="Random Acts of Kindness">
            <a:extLst>
              <a:ext uri="{FF2B5EF4-FFF2-40B4-BE49-F238E27FC236}">
                <a16:creationId xmlns:a16="http://schemas.microsoft.com/office/drawing/2014/main" id="{BBA5E7DD-862D-4D2F-AE2B-018430411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2667000"/>
            <a:ext cx="3657600" cy="24384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8195">
                                            <p:txEl>
                                              <p:pRg st="0" end="0"/>
                                            </p:txEl>
                                          </p:spTgt>
                                        </p:tgtEl>
                                        <p:attrNameLst>
                                          <p:attrName>style.visibility</p:attrName>
                                        </p:attrNameLst>
                                      </p:cBhvr>
                                      <p:to>
                                        <p:strVal val="visible"/>
                                      </p:to>
                                    </p:set>
                                    <p:anim calcmode="discrete" valueType="clr">
                                      <p:cBhvr override="childStyle">
                                        <p:cTn id="7" dur="80"/>
                                        <p:tgtEl>
                                          <p:spTgt spid="819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19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8195">
                                            <p:txEl>
                                              <p:pRg st="0" end="0"/>
                                            </p:txEl>
                                          </p:spTgt>
                                        </p:tgtEl>
                                        <p:attrNameLst>
                                          <p:attrName>fill.type</p:attrName>
                                        </p:attrNameLst>
                                      </p:cBhvr>
                                      <p:to>
                                        <p:strVal val="solid"/>
                                      </p:to>
                                    </p:set>
                                  </p:childTnLst>
                                </p:cTn>
                              </p:par>
                              <p:par>
                                <p:cTn id="10" presetID="23" presetClass="entr" presetSubtype="16" fill="hold" nodeType="withEffect">
                                  <p:stCondLst>
                                    <p:cond delay="0"/>
                                  </p:stCondLst>
                                  <p:childTnLst>
                                    <p:set>
                                      <p:cBhvr>
                                        <p:cTn id="11" dur="1" fill="hold">
                                          <p:stCondLst>
                                            <p:cond delay="0"/>
                                          </p:stCondLst>
                                        </p:cTn>
                                        <p:tgtEl>
                                          <p:spTgt spid="8196"/>
                                        </p:tgtEl>
                                        <p:attrNameLst>
                                          <p:attrName>style.visibility</p:attrName>
                                        </p:attrNameLst>
                                      </p:cBhvr>
                                      <p:to>
                                        <p:strVal val="visible"/>
                                      </p:to>
                                    </p:set>
                                    <p:anim calcmode="lin" valueType="num">
                                      <p:cBhvr>
                                        <p:cTn id="12" dur="5000" fill="hold"/>
                                        <p:tgtEl>
                                          <p:spTgt spid="8196"/>
                                        </p:tgtEl>
                                        <p:attrNameLst>
                                          <p:attrName>ppt_w</p:attrName>
                                        </p:attrNameLst>
                                      </p:cBhvr>
                                      <p:tavLst>
                                        <p:tav tm="0">
                                          <p:val>
                                            <p:fltVal val="0"/>
                                          </p:val>
                                        </p:tav>
                                        <p:tav tm="100000">
                                          <p:val>
                                            <p:strVal val="#ppt_w"/>
                                          </p:val>
                                        </p:tav>
                                      </p:tavLst>
                                    </p:anim>
                                    <p:anim calcmode="lin" valueType="num">
                                      <p:cBhvr>
                                        <p:cTn id="13" dur="5000" fill="hold"/>
                                        <p:tgtEl>
                                          <p:spTgt spid="81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EFDCE42-B7DF-4E58-AE27-70F65704ED89}"/>
              </a:ext>
            </a:extLst>
          </p:cNvPr>
          <p:cNvSpPr>
            <a:spLocks noGrp="1" noRot="1" noChangeArrowheads="1"/>
          </p:cNvSpPr>
          <p:nvPr>
            <p:ph type="title"/>
          </p:nvPr>
        </p:nvSpPr>
        <p:spPr>
          <a:xfrm>
            <a:off x="381000" y="951089"/>
            <a:ext cx="8229600" cy="1143000"/>
          </a:xfrm>
        </p:spPr>
        <p:txBody>
          <a:bodyPr rtlCol="0">
            <a:noAutofit/>
          </a:bodyPr>
          <a:lstStyle/>
          <a:p>
            <a:pPr>
              <a:defRPr/>
            </a:pPr>
            <a:r>
              <a:rPr lang="en-US" altLang="en-US" sz="4800" u="sng" dirty="0"/>
              <a:t>Kindness (Mercy) Defined</a:t>
            </a:r>
            <a:br>
              <a:rPr lang="en-US" altLang="en-US" sz="4800" dirty="0"/>
            </a:br>
            <a:endParaRPr lang="en-US" altLang="en-US" sz="4800" dirty="0"/>
          </a:p>
        </p:txBody>
      </p:sp>
      <p:sp>
        <p:nvSpPr>
          <p:cNvPr id="9219" name="Rectangle 3">
            <a:extLst>
              <a:ext uri="{FF2B5EF4-FFF2-40B4-BE49-F238E27FC236}">
                <a16:creationId xmlns:a16="http://schemas.microsoft.com/office/drawing/2014/main" id="{4E3E49B8-AD3B-4193-B5D9-8040A8984DE1}"/>
              </a:ext>
            </a:extLst>
          </p:cNvPr>
          <p:cNvSpPr>
            <a:spLocks noGrp="1" noChangeArrowheads="1"/>
          </p:cNvSpPr>
          <p:nvPr>
            <p:ph idx="1"/>
          </p:nvPr>
        </p:nvSpPr>
        <p:spPr>
          <a:xfrm>
            <a:off x="104422" y="2514600"/>
            <a:ext cx="11706578" cy="6019800"/>
          </a:xfrm>
        </p:spPr>
        <p:txBody>
          <a:bodyPr>
            <a:normAutofit/>
          </a:bodyPr>
          <a:lstStyle/>
          <a:p>
            <a:r>
              <a:rPr lang="en-US" altLang="en-US" sz="2800" b="1" dirty="0"/>
              <a:t>Kindness or mercy, if one is using the KJV, comes from Strong’s word 2617.  </a:t>
            </a:r>
          </a:p>
          <a:p>
            <a:r>
              <a:rPr lang="en-US" altLang="en-US" sz="2800" b="1" dirty="0"/>
              <a:t>It is most often translated as mercy, but is also translated as kindness, lovingkindness, goodness, kindly, merciful, and favor.  </a:t>
            </a:r>
          </a:p>
          <a:p>
            <a:r>
              <a:rPr lang="en-US" altLang="en-US" sz="2800" b="1" dirty="0"/>
              <a:t>Kindness is difficult to define, yet a more significant matter of the law</a:t>
            </a:r>
          </a:p>
          <a:p>
            <a:r>
              <a:rPr lang="en-US" altLang="en-US" sz="2800" b="1" dirty="0"/>
              <a:t>Sometimes it means friendly or generous or understanding or tolerant or benevolent.  </a:t>
            </a:r>
          </a:p>
          <a:p>
            <a:r>
              <a:rPr lang="en-US" altLang="en-US" sz="2800" b="1" dirty="0"/>
              <a:t>Kindness is best defined by recognizing it when demonstrated.   </a:t>
            </a:r>
          </a:p>
        </p:txBody>
      </p:sp>
      <p:pic>
        <p:nvPicPr>
          <p:cNvPr id="37892" name="Picture 4" descr="kindness_is">
            <a:extLst>
              <a:ext uri="{FF2B5EF4-FFF2-40B4-BE49-F238E27FC236}">
                <a16:creationId xmlns:a16="http://schemas.microsoft.com/office/drawing/2014/main" id="{57E896E7-5D66-4D91-B627-D9F6A39A0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5401" y="28222"/>
            <a:ext cx="32766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2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 calcmode="lin" valueType="num">
                                      <p:cBhvr additive="base">
                                        <p:cTn id="12" dur="2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2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6000"/>
                            </p:stCondLst>
                            <p:childTnLst>
                              <p:par>
                                <p:cTn id="20" presetID="2" presetClass="entr" presetSubtype="4" fill="hold" grpId="0" nodeType="after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 calcmode="lin" valueType="num">
                                      <p:cBhvr additive="base">
                                        <p:cTn id="22" dur="2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8000"/>
                            </p:stCondLst>
                            <p:childTnLst>
                              <p:par>
                                <p:cTn id="25" presetID="2" presetClass="entr" presetSubtype="4" fill="hold" grpId="0" nodeType="after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 calcmode="lin" valueType="num">
                                      <p:cBhvr additive="base">
                                        <p:cTn id="27" dur="2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E7164717-7F41-4469-8DC0-C488A736B034}"/>
              </a:ext>
            </a:extLst>
          </p:cNvPr>
          <p:cNvSpPr>
            <a:spLocks noGrp="1"/>
          </p:cNvSpPr>
          <p:nvPr>
            <p:ph type="title"/>
          </p:nvPr>
        </p:nvSpPr>
        <p:spPr>
          <a:xfrm>
            <a:off x="685800" y="762000"/>
            <a:ext cx="9613861" cy="1080938"/>
          </a:xfrm>
        </p:spPr>
        <p:txBody>
          <a:bodyPr>
            <a:normAutofit/>
          </a:bodyPr>
          <a:lstStyle/>
          <a:p>
            <a:r>
              <a:rPr lang="en-US" altLang="en-US" sz="4800" u="sng" dirty="0"/>
              <a:t>Kindness (Mercy) Defined</a:t>
            </a:r>
            <a:endParaRPr lang="en-US" altLang="en-US" sz="4800" dirty="0"/>
          </a:p>
        </p:txBody>
      </p:sp>
      <p:sp>
        <p:nvSpPr>
          <p:cNvPr id="40963" name="Content Placeholder 2">
            <a:extLst>
              <a:ext uri="{FF2B5EF4-FFF2-40B4-BE49-F238E27FC236}">
                <a16:creationId xmlns:a16="http://schemas.microsoft.com/office/drawing/2014/main" id="{38734A47-B6C5-4FE4-AD9A-EDFBE4C379A2}"/>
              </a:ext>
            </a:extLst>
          </p:cNvPr>
          <p:cNvSpPr>
            <a:spLocks noGrp="1"/>
          </p:cNvSpPr>
          <p:nvPr>
            <p:ph idx="1"/>
          </p:nvPr>
        </p:nvSpPr>
        <p:spPr>
          <a:xfrm>
            <a:off x="304800" y="2336872"/>
            <a:ext cx="10667999" cy="4368728"/>
          </a:xfrm>
        </p:spPr>
        <p:txBody>
          <a:bodyPr>
            <a:normAutofit/>
          </a:bodyPr>
          <a:lstStyle/>
          <a:p>
            <a:r>
              <a:rPr lang="en-US" altLang="en-US" sz="3600" b="1" dirty="0"/>
              <a:t>Hebrew: “</a:t>
            </a:r>
            <a:r>
              <a:rPr lang="en-US" altLang="en-US" sz="3600" b="1" i="1" dirty="0" err="1"/>
              <a:t>chesed</a:t>
            </a:r>
            <a:r>
              <a:rPr lang="en-US" altLang="en-US" sz="3600" b="1" dirty="0"/>
              <a:t>” – literally means, “to treat courteously and appropriately,” it is also translated, “loving-kindness”.</a:t>
            </a:r>
          </a:p>
          <a:p>
            <a:r>
              <a:rPr lang="en-US" altLang="en-US" sz="3600" b="1" dirty="0"/>
              <a:t>Greek: “</a:t>
            </a:r>
            <a:r>
              <a:rPr lang="en-US" altLang="en-US" sz="3600" b="1" i="1" dirty="0" err="1"/>
              <a:t>cherestotes</a:t>
            </a:r>
            <a:r>
              <a:rPr lang="en-US" altLang="en-US" sz="3600" b="1" dirty="0"/>
              <a:t>” – literally means “useful, pleasant, gracious”.</a:t>
            </a:r>
          </a:p>
          <a:p>
            <a:r>
              <a:rPr lang="en-US" altLang="en-US" sz="3600" b="1" dirty="0"/>
              <a:t>Put them together: Kindness is “caring enough about others that we treat them with gentleness, graciousness and generosity.”</a:t>
            </a:r>
          </a:p>
          <a:p>
            <a:endParaRPr lang="en-US" altLang="en-US" sz="3600" b="1"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02B0120-58B9-4E7D-A558-1E30D813690A}"/>
              </a:ext>
            </a:extLst>
          </p:cNvPr>
          <p:cNvSpPr>
            <a:spLocks noGrp="1" noRot="1" noChangeArrowheads="1"/>
          </p:cNvSpPr>
          <p:nvPr>
            <p:ph type="title"/>
          </p:nvPr>
        </p:nvSpPr>
        <p:spPr>
          <a:xfrm>
            <a:off x="2743200" y="274638"/>
            <a:ext cx="7467600" cy="1143000"/>
          </a:xfrm>
        </p:spPr>
        <p:txBody>
          <a:bodyPr/>
          <a:lstStyle/>
          <a:p>
            <a:r>
              <a:rPr lang="en-US" altLang="en-US" u="sng"/>
              <a:t>Kindness (Mercy) Defined</a:t>
            </a:r>
            <a:endParaRPr lang="en-US" altLang="en-US"/>
          </a:p>
        </p:txBody>
      </p:sp>
      <p:sp>
        <p:nvSpPr>
          <p:cNvPr id="25603" name="Rectangle 3">
            <a:extLst>
              <a:ext uri="{FF2B5EF4-FFF2-40B4-BE49-F238E27FC236}">
                <a16:creationId xmlns:a16="http://schemas.microsoft.com/office/drawing/2014/main" id="{F0D5DD35-00DB-40B0-B86B-0DEE7BFDAA70}"/>
              </a:ext>
            </a:extLst>
          </p:cNvPr>
          <p:cNvSpPr>
            <a:spLocks noGrp="1" noChangeArrowheads="1"/>
          </p:cNvSpPr>
          <p:nvPr>
            <p:ph idx="1"/>
          </p:nvPr>
        </p:nvSpPr>
        <p:spPr>
          <a:xfrm>
            <a:off x="381000" y="1969911"/>
            <a:ext cx="8229600" cy="5181600"/>
          </a:xfrm>
        </p:spPr>
        <p:txBody>
          <a:bodyPr rtlCol="0">
            <a:normAutofit/>
          </a:bodyPr>
          <a:lstStyle/>
          <a:p>
            <a:pPr>
              <a:defRPr/>
            </a:pPr>
            <a:r>
              <a:rPr lang="en-US" altLang="en-US" b="1" dirty="0"/>
              <a:t>Kindness is an action.  It provides what is useful, helpful, and of service.  </a:t>
            </a:r>
          </a:p>
          <a:p>
            <a:pPr>
              <a:defRPr/>
            </a:pPr>
            <a:r>
              <a:rPr lang="en-US" altLang="en-US" b="1" dirty="0"/>
              <a:t>One can easily recognize kindness when they see it.  </a:t>
            </a:r>
          </a:p>
          <a:p>
            <a:pPr>
              <a:defRPr/>
            </a:pPr>
            <a:r>
              <a:rPr lang="en-US" altLang="en-US" b="1" dirty="0"/>
              <a:t>Kindness acts to provide for the needs of others, often who cannot provide for themselves.  </a:t>
            </a:r>
          </a:p>
          <a:p>
            <a:pPr>
              <a:defRPr/>
            </a:pPr>
            <a:r>
              <a:rPr lang="en-US" altLang="en-US" b="1" dirty="0"/>
              <a:t>It is concerned for others.  </a:t>
            </a:r>
          </a:p>
          <a:p>
            <a:pPr>
              <a:defRPr/>
            </a:pPr>
            <a:r>
              <a:rPr lang="en-US" altLang="en-US" b="1" dirty="0"/>
              <a:t>It does not act out of selfishness, greed, or covetousness. </a:t>
            </a:r>
          </a:p>
          <a:p>
            <a:pPr>
              <a:defRPr/>
            </a:pPr>
            <a:r>
              <a:rPr lang="en-US" altLang="en-US" b="1" dirty="0"/>
              <a:t>It is a fruit of the Spirit (Galatians 5:22).</a:t>
            </a:r>
          </a:p>
          <a:p>
            <a:pPr>
              <a:defRPr/>
            </a:pPr>
            <a:r>
              <a:rPr lang="en-US" altLang="en-US" b="1" dirty="0"/>
              <a:t>It is universally translated without language.  </a:t>
            </a:r>
          </a:p>
          <a:p>
            <a:pPr>
              <a:defRPr/>
            </a:pPr>
            <a:r>
              <a:rPr lang="en-US" altLang="en-US" b="1" dirty="0"/>
              <a:t>For the one who demonstrates kindness, it can come with risk and expense</a:t>
            </a:r>
            <a:r>
              <a:rPr lang="en-US" altLang="en-US" dirty="0"/>
              <a:t> </a:t>
            </a:r>
          </a:p>
          <a:p>
            <a:pPr>
              <a:defRPr/>
            </a:pPr>
            <a:endParaRPr lang="en-US" altLang="en-US" dirty="0"/>
          </a:p>
        </p:txBody>
      </p:sp>
      <p:pic>
        <p:nvPicPr>
          <p:cNvPr id="25604" name="Picture 4" descr="&quot;No act of kindness, no matter how ...">
            <a:extLst>
              <a:ext uri="{FF2B5EF4-FFF2-40B4-BE49-F238E27FC236}">
                <a16:creationId xmlns:a16="http://schemas.microsoft.com/office/drawing/2014/main" id="{4A5213D1-63ED-41F1-B4AD-7015505C2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3111" y="2046111"/>
            <a:ext cx="3733800" cy="47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a:extLst>
              <a:ext uri="{FF2B5EF4-FFF2-40B4-BE49-F238E27FC236}">
                <a16:creationId xmlns:a16="http://schemas.microsoft.com/office/drawing/2014/main" id="{1FEB7ACB-F53A-46E0-88B6-1D7F534E1C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057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to="" calcmode="lin" valueType="num">
                                      <p:cBhvr>
                                        <p:cTn id="7" dur="1" fill="hold"/>
                                        <p:tgtEl>
                                          <p:spTgt spid="25603">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anim to="" calcmode="lin" valueType="num">
                                      <p:cBhvr>
                                        <p:cTn id="11" dur="1" fill="hold"/>
                                        <p:tgtEl>
                                          <p:spTgt spid="25603">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 to="" calcmode="lin" valueType="num">
                                      <p:cBhvr>
                                        <p:cTn id="15" dur="1" fill="hold"/>
                                        <p:tgtEl>
                                          <p:spTgt spid="25603">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anim to="" calcmode="lin" valueType="num">
                                      <p:cBhvr>
                                        <p:cTn id="19" dur="1" fill="hold"/>
                                        <p:tgtEl>
                                          <p:spTgt spid="25603">
                                            <p:txEl>
                                              <p:pRg st="3" end="3"/>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 to="" calcmode="lin" valueType="num">
                                      <p:cBhvr>
                                        <p:cTn id="23" dur="1" fill="hold"/>
                                        <p:tgtEl>
                                          <p:spTgt spid="25603">
                                            <p:txEl>
                                              <p:pRg st="4" end="4"/>
                                            </p:txEl>
                                          </p:spTgt>
                                        </p:tgtEl>
                                        <p:attrNameLst>
                                          <p:attrName/>
                                        </p:attrNameLst>
                                      </p:cBhvr>
                                    </p:anim>
                                  </p:childTnLst>
                                </p:cTn>
                              </p:par>
                            </p:childTnLst>
                          </p:cTn>
                        </p:par>
                        <p:par>
                          <p:cTn id="24" fill="hold" nodeType="afterGroup">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anim to="" calcmode="lin" valueType="num">
                                      <p:cBhvr>
                                        <p:cTn id="27" dur="1" fill="hold"/>
                                        <p:tgtEl>
                                          <p:spTgt spid="25603">
                                            <p:txEl>
                                              <p:pRg st="5" end="5"/>
                                            </p:txEl>
                                          </p:spTgt>
                                        </p:tgtEl>
                                        <p:attrNameLst>
                                          <p:attrName/>
                                        </p:attrNameLst>
                                      </p:cBhvr>
                                    </p:anim>
                                  </p:childTnLst>
                                </p:cTn>
                              </p:par>
                            </p:childTnLst>
                          </p:cTn>
                        </p:par>
                        <p:par>
                          <p:cTn id="28" fill="hold" nodeType="afterGroup">
                            <p:stCondLst>
                              <p:cond delay="0"/>
                            </p:stCondLst>
                            <p:childTnLst>
                              <p:par>
                                <p:cTn id="29" presetID="24" presetClass="entr" presetSubtype="0" fill="hold" grpId="0" nodeType="after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anim to="" calcmode="lin" valueType="num">
                                      <p:cBhvr>
                                        <p:cTn id="31" dur="1" fill="hold"/>
                                        <p:tgtEl>
                                          <p:spTgt spid="25603">
                                            <p:txEl>
                                              <p:pRg st="6" end="6"/>
                                            </p:txEl>
                                          </p:spTgt>
                                        </p:tgtEl>
                                        <p:attrNameLst>
                                          <p:attrName/>
                                        </p:attrNameLst>
                                      </p:cBhvr>
                                    </p:anim>
                                  </p:childTnLst>
                                </p:cTn>
                              </p:par>
                            </p:childTnLst>
                          </p:cTn>
                        </p:par>
                        <p:par>
                          <p:cTn id="32" fill="hold" nodeType="afterGroup">
                            <p:stCondLst>
                              <p:cond delay="0"/>
                            </p:stCondLst>
                            <p:childTnLst>
                              <p:par>
                                <p:cTn id="33" presetID="24" presetClass="entr" presetSubtype="0" fill="hold" grpId="0" nodeType="afterEffect">
                                  <p:stCondLst>
                                    <p:cond delay="0"/>
                                  </p:stCondLst>
                                  <p:childTnLst>
                                    <p:set>
                                      <p:cBhvr>
                                        <p:cTn id="34" dur="1" fill="hold">
                                          <p:stCondLst>
                                            <p:cond delay="0"/>
                                          </p:stCondLst>
                                        </p:cTn>
                                        <p:tgtEl>
                                          <p:spTgt spid="25603">
                                            <p:txEl>
                                              <p:pRg st="7" end="7"/>
                                            </p:txEl>
                                          </p:spTgt>
                                        </p:tgtEl>
                                        <p:attrNameLst>
                                          <p:attrName>style.visibility</p:attrName>
                                        </p:attrNameLst>
                                      </p:cBhvr>
                                      <p:to>
                                        <p:strVal val="visible"/>
                                      </p:to>
                                    </p:set>
                                    <p:anim to="" calcmode="lin" valueType="num">
                                      <p:cBhvr>
                                        <p:cTn id="35" dur="1" fill="hold"/>
                                        <p:tgtEl>
                                          <p:spTgt spid="25603">
                                            <p:txEl>
                                              <p:pRg st="7" end="7"/>
                                            </p:txEl>
                                          </p:spTgt>
                                        </p:tgtEl>
                                        <p:attrNameLst>
                                          <p:attrName/>
                                        </p:attrNameLst>
                                      </p:cBhvr>
                                    </p:anim>
                                  </p:childTnLst>
                                </p:cTn>
                              </p:par>
                            </p:childTnLst>
                          </p:cTn>
                        </p:par>
                        <p:par>
                          <p:cTn id="36" fill="hold" nodeType="afterGroup">
                            <p:stCondLst>
                              <p:cond delay="0"/>
                            </p:stCondLst>
                            <p:childTnLst>
                              <p:par>
                                <p:cTn id="37" presetID="54" presetClass="entr" presetSubtype="0" accel="100000" fill="hold" nodeType="afterEffect">
                                  <p:stCondLst>
                                    <p:cond delay="0"/>
                                  </p:stCondLst>
                                  <p:childTnLst>
                                    <p:set>
                                      <p:cBhvr>
                                        <p:cTn id="38" dur="1" fill="hold">
                                          <p:stCondLst>
                                            <p:cond delay="0"/>
                                          </p:stCondLst>
                                        </p:cTn>
                                        <p:tgtEl>
                                          <p:spTgt spid="25604"/>
                                        </p:tgtEl>
                                        <p:attrNameLst>
                                          <p:attrName>style.visibility</p:attrName>
                                        </p:attrNameLst>
                                      </p:cBhvr>
                                      <p:to>
                                        <p:strVal val="visible"/>
                                      </p:to>
                                    </p:set>
                                    <p:anim calcmode="lin" valueType="num">
                                      <p:cBhvr>
                                        <p:cTn id="39" dur="3000" fill="hold"/>
                                        <p:tgtEl>
                                          <p:spTgt spid="25604"/>
                                        </p:tgtEl>
                                        <p:attrNameLst>
                                          <p:attrName>ppt_w</p:attrName>
                                        </p:attrNameLst>
                                      </p:cBhvr>
                                      <p:tavLst>
                                        <p:tav tm="0">
                                          <p:val>
                                            <p:strVal val="#ppt_w*0.05"/>
                                          </p:val>
                                        </p:tav>
                                        <p:tav tm="100000">
                                          <p:val>
                                            <p:strVal val="#ppt_w"/>
                                          </p:val>
                                        </p:tav>
                                      </p:tavLst>
                                    </p:anim>
                                    <p:anim calcmode="lin" valueType="num">
                                      <p:cBhvr>
                                        <p:cTn id="40" dur="3000" fill="hold"/>
                                        <p:tgtEl>
                                          <p:spTgt spid="25604"/>
                                        </p:tgtEl>
                                        <p:attrNameLst>
                                          <p:attrName>ppt_h</p:attrName>
                                        </p:attrNameLst>
                                      </p:cBhvr>
                                      <p:tavLst>
                                        <p:tav tm="0">
                                          <p:val>
                                            <p:strVal val="#ppt_h"/>
                                          </p:val>
                                        </p:tav>
                                        <p:tav tm="100000">
                                          <p:val>
                                            <p:strVal val="#ppt_h"/>
                                          </p:val>
                                        </p:tav>
                                      </p:tavLst>
                                    </p:anim>
                                    <p:anim calcmode="lin" valueType="num">
                                      <p:cBhvr>
                                        <p:cTn id="41" dur="3000" fill="hold"/>
                                        <p:tgtEl>
                                          <p:spTgt spid="25604"/>
                                        </p:tgtEl>
                                        <p:attrNameLst>
                                          <p:attrName>ppt_x</p:attrName>
                                        </p:attrNameLst>
                                      </p:cBhvr>
                                      <p:tavLst>
                                        <p:tav tm="0">
                                          <p:val>
                                            <p:strVal val="#ppt_x-.2"/>
                                          </p:val>
                                        </p:tav>
                                        <p:tav tm="100000">
                                          <p:val>
                                            <p:strVal val="#ppt_x"/>
                                          </p:val>
                                        </p:tav>
                                      </p:tavLst>
                                    </p:anim>
                                    <p:anim calcmode="lin" valueType="num">
                                      <p:cBhvr>
                                        <p:cTn id="42" dur="3000" fill="hold"/>
                                        <p:tgtEl>
                                          <p:spTgt spid="25604"/>
                                        </p:tgtEl>
                                        <p:attrNameLst>
                                          <p:attrName>ppt_y</p:attrName>
                                        </p:attrNameLst>
                                      </p:cBhvr>
                                      <p:tavLst>
                                        <p:tav tm="0">
                                          <p:val>
                                            <p:strVal val="#ppt_y"/>
                                          </p:val>
                                        </p:tav>
                                        <p:tav tm="100000">
                                          <p:val>
                                            <p:strVal val="#ppt_y"/>
                                          </p:val>
                                        </p:tav>
                                      </p:tavLst>
                                    </p:anim>
                                    <p:animEffect transition="in" filter="fade">
                                      <p:cBhvr>
                                        <p:cTn id="43" dur="30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A742D484-C81D-46C1-8076-D8B294350788}"/>
              </a:ext>
            </a:extLst>
          </p:cNvPr>
          <p:cNvSpPr>
            <a:spLocks noGrp="1"/>
          </p:cNvSpPr>
          <p:nvPr>
            <p:ph type="title"/>
          </p:nvPr>
        </p:nvSpPr>
        <p:spPr/>
        <p:txBody>
          <a:bodyPr/>
          <a:lstStyle/>
          <a:p>
            <a:endParaRPr lang="en-US" altLang="en-US"/>
          </a:p>
        </p:txBody>
      </p:sp>
      <p:pic>
        <p:nvPicPr>
          <p:cNvPr id="45059" name="Content Placeholder 3">
            <a:extLst>
              <a:ext uri="{FF2B5EF4-FFF2-40B4-BE49-F238E27FC236}">
                <a16:creationId xmlns:a16="http://schemas.microsoft.com/office/drawing/2014/main" id="{0762EF25-6C75-4E6B-B250-CC3EF6934E2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767014" y="0"/>
            <a:ext cx="6605587" cy="6858000"/>
          </a:xfr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999593E-882C-4FDE-A557-E51E5210FF76}"/>
              </a:ext>
            </a:extLst>
          </p:cNvPr>
          <p:cNvSpPr>
            <a:spLocks noGrp="1" noRot="1" noChangeArrowheads="1"/>
          </p:cNvSpPr>
          <p:nvPr>
            <p:ph type="title"/>
          </p:nvPr>
        </p:nvSpPr>
        <p:spPr>
          <a:xfrm>
            <a:off x="457200" y="715964"/>
            <a:ext cx="9601200" cy="1143000"/>
          </a:xfrm>
        </p:spPr>
        <p:txBody>
          <a:bodyPr>
            <a:noAutofit/>
          </a:bodyPr>
          <a:lstStyle/>
          <a:p>
            <a:r>
              <a:rPr lang="en-US" altLang="en-US" sz="4800" dirty="0"/>
              <a:t>Demonstrations of Kindness</a:t>
            </a:r>
          </a:p>
        </p:txBody>
      </p:sp>
      <p:sp>
        <p:nvSpPr>
          <p:cNvPr id="48131" name="Rectangle 3">
            <a:extLst>
              <a:ext uri="{FF2B5EF4-FFF2-40B4-BE49-F238E27FC236}">
                <a16:creationId xmlns:a16="http://schemas.microsoft.com/office/drawing/2014/main" id="{14E2943F-2011-48E7-97F0-4783FC988CDC}"/>
              </a:ext>
            </a:extLst>
          </p:cNvPr>
          <p:cNvSpPr>
            <a:spLocks noGrp="1" noChangeArrowheads="1"/>
          </p:cNvSpPr>
          <p:nvPr>
            <p:ph idx="1"/>
          </p:nvPr>
        </p:nvSpPr>
        <p:spPr>
          <a:xfrm>
            <a:off x="57150" y="1981200"/>
            <a:ext cx="9601200" cy="2833689"/>
          </a:xfrm>
        </p:spPr>
        <p:txBody>
          <a:bodyPr/>
          <a:lstStyle/>
          <a:p>
            <a:pPr marL="609600" indent="-609600">
              <a:lnSpc>
                <a:spcPct val="75000"/>
              </a:lnSpc>
            </a:pPr>
            <a:r>
              <a:rPr lang="en-US" altLang="en-US" sz="2800" b="1" dirty="0"/>
              <a:t>Consider David and his attitude toward Mephibosheth in 2 Samuel 4:4 and 9:1-13.           What might have Mephibosheth expected?  Why was David kind to him?  How did David demonstrate kindness?   </a:t>
            </a:r>
          </a:p>
          <a:p>
            <a:pPr marL="609600" indent="-609600">
              <a:lnSpc>
                <a:spcPct val="75000"/>
              </a:lnSpc>
            </a:pPr>
            <a:endParaRPr lang="en-US" altLang="en-US" sz="2800" b="1" dirty="0"/>
          </a:p>
        </p:txBody>
      </p:sp>
      <p:pic>
        <p:nvPicPr>
          <p:cNvPr id="48133" name="Picture 5" descr="Read125 King David Shows Kindness-2 Sam 9 and 10">
            <a:extLst>
              <a:ext uri="{FF2B5EF4-FFF2-40B4-BE49-F238E27FC236}">
                <a16:creationId xmlns:a16="http://schemas.microsoft.com/office/drawing/2014/main" id="{66F249B0-44BC-4E2F-9E77-24617919E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297" y="3429000"/>
            <a:ext cx="4495800" cy="32893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A0F07669-06C8-455C-AECE-E2FD8CFDE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5600" y="449264"/>
            <a:ext cx="1676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descr="Read125 King David Shows Kindness-2 Sam 9 and 10">
            <a:extLst>
              <a:ext uri="{FF2B5EF4-FFF2-40B4-BE49-F238E27FC236}">
                <a16:creationId xmlns:a16="http://schemas.microsoft.com/office/drawing/2014/main" id="{6683BD27-82D3-4035-9136-44CBE75678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144" y="3455301"/>
            <a:ext cx="4725056" cy="3263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C0FF7A-7480-4A68-A534-B85423FF2549}"/>
              </a:ext>
            </a:extLst>
          </p:cNvPr>
          <p:cNvSpPr>
            <a:spLocks noGrp="1" noRot="1" noChangeArrowheads="1"/>
          </p:cNvSpPr>
          <p:nvPr>
            <p:ph type="title"/>
          </p:nvPr>
        </p:nvSpPr>
        <p:spPr/>
        <p:txBody>
          <a:bodyPr/>
          <a:lstStyle/>
          <a:p>
            <a:r>
              <a:rPr lang="en-US" altLang="en-US" dirty="0"/>
              <a:t>Demonstrations of Kindness: </a:t>
            </a:r>
            <a:br>
              <a:rPr lang="en-US" altLang="en-US" dirty="0"/>
            </a:br>
            <a:r>
              <a:rPr lang="en-US" altLang="en-US" dirty="0"/>
              <a:t>David and Mephibosheth</a:t>
            </a:r>
          </a:p>
        </p:txBody>
      </p:sp>
      <p:sp>
        <p:nvSpPr>
          <p:cNvPr id="50179" name="Rectangle 3">
            <a:extLst>
              <a:ext uri="{FF2B5EF4-FFF2-40B4-BE49-F238E27FC236}">
                <a16:creationId xmlns:a16="http://schemas.microsoft.com/office/drawing/2014/main" id="{4C8F9592-447B-4A73-BD92-8041D790A6A4}"/>
              </a:ext>
            </a:extLst>
          </p:cNvPr>
          <p:cNvSpPr>
            <a:spLocks noGrp="1" noChangeArrowheads="1"/>
          </p:cNvSpPr>
          <p:nvPr>
            <p:ph idx="1"/>
          </p:nvPr>
        </p:nvSpPr>
        <p:spPr>
          <a:xfrm>
            <a:off x="680321" y="2336872"/>
            <a:ext cx="9759079" cy="3911527"/>
          </a:xfrm>
        </p:spPr>
        <p:txBody>
          <a:bodyPr>
            <a:normAutofit/>
          </a:bodyPr>
          <a:lstStyle/>
          <a:p>
            <a:r>
              <a:rPr lang="en-US" altLang="en-US" sz="3600" b="1" dirty="0"/>
              <a:t>4:4</a:t>
            </a:r>
            <a:r>
              <a:rPr lang="en-US" altLang="en-US" sz="3600" dirty="0"/>
              <a:t> And Jonathan, Saul's son, had a son that was lame of his feet. He was five years old when the tidings came of Saul and Jonathan out of Jezreel, and his nurse took him up, and fled: and it came to pass, as </a:t>
            </a:r>
            <a:r>
              <a:rPr lang="en-US" altLang="en-US" sz="3600" b="1" u="sng" dirty="0"/>
              <a:t>she made haste to flee, </a:t>
            </a:r>
            <a:r>
              <a:rPr lang="en-US" altLang="en-US" sz="3600" dirty="0"/>
              <a:t>that he fell, and became lame. And his name was Mephibosheth.</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B227934-204A-4DC0-8A08-7006D440BFB0}"/>
              </a:ext>
            </a:extLst>
          </p:cNvPr>
          <p:cNvSpPr>
            <a:spLocks noGrp="1" noRot="1" noChangeArrowheads="1"/>
          </p:cNvSpPr>
          <p:nvPr>
            <p:ph type="title"/>
          </p:nvPr>
        </p:nvSpPr>
        <p:spPr/>
        <p:txBody>
          <a:bodyPr/>
          <a:lstStyle/>
          <a:p>
            <a:r>
              <a:rPr lang="en-US" altLang="en-US" dirty="0"/>
              <a:t>Demonstrations of Kindness: </a:t>
            </a:r>
            <a:br>
              <a:rPr lang="en-US" altLang="en-US" dirty="0"/>
            </a:br>
            <a:r>
              <a:rPr lang="en-US" altLang="en-US" dirty="0"/>
              <a:t>David and Mephibosheth</a:t>
            </a:r>
          </a:p>
        </p:txBody>
      </p:sp>
      <p:sp>
        <p:nvSpPr>
          <p:cNvPr id="31747" name="Rectangle 3">
            <a:extLst>
              <a:ext uri="{FF2B5EF4-FFF2-40B4-BE49-F238E27FC236}">
                <a16:creationId xmlns:a16="http://schemas.microsoft.com/office/drawing/2014/main" id="{E28B2499-4AF0-4377-BE7C-B4016681EA3A}"/>
              </a:ext>
            </a:extLst>
          </p:cNvPr>
          <p:cNvSpPr>
            <a:spLocks noGrp="1" noChangeArrowheads="1"/>
          </p:cNvSpPr>
          <p:nvPr>
            <p:ph idx="1"/>
          </p:nvPr>
        </p:nvSpPr>
        <p:spPr>
          <a:xfrm>
            <a:off x="76200" y="1981200"/>
            <a:ext cx="11811000" cy="4876800"/>
          </a:xfrm>
        </p:spPr>
        <p:txBody>
          <a:bodyPr rtlCol="0">
            <a:noAutofit/>
          </a:bodyPr>
          <a:lstStyle/>
          <a:p>
            <a:pPr>
              <a:lnSpc>
                <a:spcPct val="80000"/>
              </a:lnSpc>
              <a:defRPr/>
            </a:pPr>
            <a:r>
              <a:rPr lang="en-US" altLang="en-US" sz="2000" b="1" dirty="0"/>
              <a:t>9:1</a:t>
            </a:r>
            <a:r>
              <a:rPr lang="en-US" altLang="en-US" sz="2000" dirty="0"/>
              <a:t> And David said, Is there yet any that is left of the house of Saul, </a:t>
            </a:r>
            <a:r>
              <a:rPr lang="en-US" altLang="en-US" sz="2000" i="1" dirty="0"/>
              <a:t>that </a:t>
            </a:r>
            <a:r>
              <a:rPr lang="en-US" altLang="en-US" sz="2000" i="1" u="sng" dirty="0"/>
              <a:t>I may show him </a:t>
            </a:r>
            <a:r>
              <a:rPr lang="en-US" altLang="en-US" sz="2000" b="1" i="1" u="sng" dirty="0"/>
              <a:t>kindness</a:t>
            </a:r>
            <a:r>
              <a:rPr lang="en-US" altLang="en-US" sz="2000" i="1" u="sng" dirty="0"/>
              <a:t> </a:t>
            </a:r>
            <a:r>
              <a:rPr lang="en-US" altLang="en-US" sz="2000" i="1" dirty="0"/>
              <a:t>for Jonathan's sake?</a:t>
            </a:r>
            <a:endParaRPr lang="en-US" altLang="en-US" sz="2000" b="1" dirty="0"/>
          </a:p>
          <a:p>
            <a:pPr>
              <a:lnSpc>
                <a:spcPct val="80000"/>
              </a:lnSpc>
              <a:defRPr/>
            </a:pPr>
            <a:r>
              <a:rPr lang="en-US" altLang="en-US" sz="2000" b="1" dirty="0"/>
              <a:t>9:2</a:t>
            </a:r>
            <a:r>
              <a:rPr lang="en-US" altLang="en-US" sz="2000" dirty="0"/>
              <a:t> And there was of the house of Saul a servant whose name was </a:t>
            </a:r>
            <a:r>
              <a:rPr lang="en-US" altLang="en-US" sz="2000" dirty="0" err="1"/>
              <a:t>Ziba</a:t>
            </a:r>
            <a:r>
              <a:rPr lang="en-US" altLang="en-US" sz="2000" dirty="0"/>
              <a:t>. And when they had called him unto David, the king said unto him, Art thou </a:t>
            </a:r>
            <a:r>
              <a:rPr lang="en-US" altLang="en-US" sz="2000" dirty="0" err="1"/>
              <a:t>Ziba</a:t>
            </a:r>
            <a:r>
              <a:rPr lang="en-US" altLang="en-US" sz="2000" dirty="0"/>
              <a:t>? And he said, Thy servant is he.</a:t>
            </a:r>
            <a:endParaRPr lang="en-US" altLang="en-US" sz="2000" b="1" dirty="0"/>
          </a:p>
          <a:p>
            <a:pPr>
              <a:lnSpc>
                <a:spcPct val="80000"/>
              </a:lnSpc>
              <a:defRPr/>
            </a:pPr>
            <a:r>
              <a:rPr lang="en-US" altLang="en-US" sz="2000" b="1" dirty="0"/>
              <a:t>9:3</a:t>
            </a:r>
            <a:r>
              <a:rPr lang="en-US" altLang="en-US" sz="2000" dirty="0"/>
              <a:t> And the king said, </a:t>
            </a:r>
            <a:r>
              <a:rPr lang="en-US" altLang="en-US" sz="2000" i="1" dirty="0"/>
              <a:t>Is there not yet any of the house of Saul</a:t>
            </a:r>
            <a:r>
              <a:rPr lang="en-US" altLang="en-US" sz="2000" dirty="0"/>
              <a:t>, that </a:t>
            </a:r>
            <a:r>
              <a:rPr lang="en-US" altLang="en-US" sz="2000" i="1" u="sng" dirty="0"/>
              <a:t>I may show the kindness </a:t>
            </a:r>
            <a:r>
              <a:rPr lang="en-US" altLang="en-US" sz="2000" b="1" i="1" u="sng" dirty="0"/>
              <a:t>of God </a:t>
            </a:r>
            <a:r>
              <a:rPr lang="en-US" altLang="en-US" sz="2000" dirty="0"/>
              <a:t>unto him? And </a:t>
            </a:r>
            <a:r>
              <a:rPr lang="en-US" altLang="en-US" sz="2000" dirty="0" err="1"/>
              <a:t>Ziba</a:t>
            </a:r>
            <a:r>
              <a:rPr lang="en-US" altLang="en-US" sz="2000" dirty="0"/>
              <a:t> said unto the king, Jonathan hath yet a son, which is lame on his feet.</a:t>
            </a:r>
            <a:endParaRPr lang="en-US" altLang="en-US" sz="2000" b="1" dirty="0"/>
          </a:p>
          <a:p>
            <a:pPr>
              <a:lnSpc>
                <a:spcPct val="80000"/>
              </a:lnSpc>
              <a:defRPr/>
            </a:pPr>
            <a:r>
              <a:rPr lang="en-US" altLang="en-US" sz="2000" b="1" dirty="0"/>
              <a:t>9:4</a:t>
            </a:r>
            <a:r>
              <a:rPr lang="en-US" altLang="en-US" sz="2000" dirty="0"/>
              <a:t> And the king said unto him, Where is he? And </a:t>
            </a:r>
            <a:r>
              <a:rPr lang="en-US" altLang="en-US" sz="2000" dirty="0" err="1"/>
              <a:t>Ziba</a:t>
            </a:r>
            <a:r>
              <a:rPr lang="en-US" altLang="en-US" sz="2000" dirty="0"/>
              <a:t> said unto the king, Behold, he is in the house of Machir, the son of </a:t>
            </a:r>
            <a:r>
              <a:rPr lang="en-US" altLang="en-US" sz="2000" dirty="0" err="1"/>
              <a:t>Ammiel</a:t>
            </a:r>
            <a:r>
              <a:rPr lang="en-US" altLang="en-US" sz="2000" dirty="0"/>
              <a:t>, in </a:t>
            </a:r>
            <a:r>
              <a:rPr lang="en-US" altLang="en-US" sz="2000" dirty="0" err="1"/>
              <a:t>Lodebar</a:t>
            </a:r>
            <a:r>
              <a:rPr lang="en-US" altLang="en-US" sz="2000" dirty="0"/>
              <a:t>.</a:t>
            </a:r>
            <a:endParaRPr lang="en-US" altLang="en-US" sz="2000" b="1" dirty="0"/>
          </a:p>
          <a:p>
            <a:pPr>
              <a:lnSpc>
                <a:spcPct val="80000"/>
              </a:lnSpc>
              <a:defRPr/>
            </a:pPr>
            <a:r>
              <a:rPr lang="en-US" altLang="en-US" sz="2000" b="1" dirty="0"/>
              <a:t>9:5</a:t>
            </a:r>
            <a:r>
              <a:rPr lang="en-US" altLang="en-US" sz="2000" dirty="0"/>
              <a:t> </a:t>
            </a:r>
            <a:r>
              <a:rPr lang="en-US" altLang="en-US" sz="2000" i="1" u="sng" dirty="0"/>
              <a:t>Then king David </a:t>
            </a:r>
            <a:r>
              <a:rPr lang="en-US" altLang="en-US" sz="2000" b="1" i="1" u="sng" dirty="0"/>
              <a:t>sent</a:t>
            </a:r>
            <a:r>
              <a:rPr lang="en-US" altLang="en-US" sz="2000" b="1" dirty="0"/>
              <a:t>, </a:t>
            </a:r>
            <a:r>
              <a:rPr lang="en-US" altLang="en-US" sz="2000" dirty="0"/>
              <a:t>and </a:t>
            </a:r>
            <a:r>
              <a:rPr lang="en-US" altLang="en-US" sz="2000" i="1" u="sng" dirty="0"/>
              <a:t>fetched him out </a:t>
            </a:r>
            <a:r>
              <a:rPr lang="en-US" altLang="en-US" sz="2000" dirty="0"/>
              <a:t>of the house of Machir, the son of </a:t>
            </a:r>
            <a:r>
              <a:rPr lang="en-US" altLang="en-US" sz="2000" dirty="0" err="1"/>
              <a:t>Ammiel</a:t>
            </a:r>
            <a:r>
              <a:rPr lang="en-US" altLang="en-US" sz="2000" dirty="0"/>
              <a:t>, from </a:t>
            </a:r>
            <a:r>
              <a:rPr lang="en-US" altLang="en-US" sz="2000" dirty="0" err="1"/>
              <a:t>Lodebar</a:t>
            </a:r>
            <a:r>
              <a:rPr lang="en-US" altLang="en-US" sz="2000" dirty="0"/>
              <a:t>.</a:t>
            </a:r>
          </a:p>
          <a:p>
            <a:pPr>
              <a:lnSpc>
                <a:spcPct val="80000"/>
              </a:lnSpc>
              <a:defRPr/>
            </a:pPr>
            <a:r>
              <a:rPr lang="en-US" altLang="en-US" sz="2000" b="1" dirty="0"/>
              <a:t>9:6</a:t>
            </a:r>
            <a:r>
              <a:rPr lang="en-US" altLang="en-US" sz="2000" dirty="0"/>
              <a:t> Now when Mephibosheth, the son of Jonathan, the son of Saul, was come unto David, he fell on his face, and did reverence. And David said, Mephibosheth. And he answered, </a:t>
            </a:r>
            <a:r>
              <a:rPr lang="en-US" altLang="en-US" sz="2000" b="1" i="1" u="sng" dirty="0"/>
              <a:t>Behold thy servant</a:t>
            </a:r>
            <a:r>
              <a:rPr lang="en-US" altLang="en-US" sz="2000" b="1" dirty="0"/>
              <a:t>! </a:t>
            </a:r>
            <a:r>
              <a:rPr lang="en-US" altLang="en-US" sz="2000" dirty="0"/>
              <a:t>(Here is thy servant)</a:t>
            </a:r>
            <a:endParaRPr lang="en-US" altLang="en-US" sz="2000" b="1" dirty="0"/>
          </a:p>
          <a:p>
            <a:pPr>
              <a:lnSpc>
                <a:spcPct val="80000"/>
              </a:lnSpc>
              <a:defRPr/>
            </a:pPr>
            <a:r>
              <a:rPr lang="en-US" altLang="en-US" sz="2000" b="1" dirty="0"/>
              <a:t>9:7</a:t>
            </a:r>
            <a:r>
              <a:rPr lang="en-US" altLang="en-US" sz="2000" dirty="0"/>
              <a:t> And David said unto him, </a:t>
            </a:r>
            <a:r>
              <a:rPr lang="en-US" altLang="en-US" sz="2000" b="1" i="1" u="sng" dirty="0"/>
              <a:t>Fear not: </a:t>
            </a:r>
            <a:r>
              <a:rPr lang="en-US" altLang="en-US" sz="2000" dirty="0"/>
              <a:t>for I will surely </a:t>
            </a:r>
            <a:r>
              <a:rPr lang="en-US" altLang="en-US" sz="2000" b="1" i="1" u="sng" dirty="0"/>
              <a:t>show thee kindness </a:t>
            </a:r>
            <a:r>
              <a:rPr lang="en-US" altLang="en-US" sz="2000" i="1" u="sng" dirty="0"/>
              <a:t>for Jonathan thy father's sake</a:t>
            </a:r>
            <a:r>
              <a:rPr lang="en-US" altLang="en-US" sz="2000" dirty="0"/>
              <a:t>, and will restore thee all the land of Saul thy father; and thou shalt </a:t>
            </a:r>
            <a:r>
              <a:rPr lang="en-US" altLang="en-US" sz="2000" b="1" i="1" u="sng" dirty="0"/>
              <a:t>eat bread at my table continually.</a:t>
            </a:r>
            <a:endParaRPr lang="en-US" altLang="en-US" sz="2000" b="1" u="sng"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8AF6CF7-190E-4700-AC50-79FD9172CBDE}"/>
              </a:ext>
            </a:extLst>
          </p:cNvPr>
          <p:cNvSpPr>
            <a:spLocks noGrp="1" noRot="1" noChangeArrowheads="1"/>
          </p:cNvSpPr>
          <p:nvPr>
            <p:ph type="title"/>
          </p:nvPr>
        </p:nvSpPr>
        <p:spPr>
          <a:xfrm>
            <a:off x="914400" y="-228600"/>
            <a:ext cx="7772400" cy="1143000"/>
          </a:xfrm>
        </p:spPr>
        <p:txBody>
          <a:bodyPr>
            <a:normAutofit/>
          </a:bodyPr>
          <a:lstStyle/>
          <a:p>
            <a:r>
              <a:rPr lang="en-US" altLang="en-US" sz="4000" dirty="0"/>
              <a:t>Demonstrations of Kindness</a:t>
            </a:r>
          </a:p>
        </p:txBody>
      </p:sp>
      <p:sp>
        <p:nvSpPr>
          <p:cNvPr id="54275" name="Rectangle 3">
            <a:extLst>
              <a:ext uri="{FF2B5EF4-FFF2-40B4-BE49-F238E27FC236}">
                <a16:creationId xmlns:a16="http://schemas.microsoft.com/office/drawing/2014/main" id="{4B762AA7-0023-4213-BF55-083069FDC4BC}"/>
              </a:ext>
            </a:extLst>
          </p:cNvPr>
          <p:cNvSpPr>
            <a:spLocks noGrp="1" noChangeArrowheads="1"/>
          </p:cNvSpPr>
          <p:nvPr>
            <p:ph idx="1"/>
          </p:nvPr>
        </p:nvSpPr>
        <p:spPr>
          <a:xfrm>
            <a:off x="76200" y="654147"/>
            <a:ext cx="10363200" cy="2616804"/>
          </a:xfrm>
        </p:spPr>
        <p:txBody>
          <a:bodyPr>
            <a:normAutofit/>
          </a:bodyPr>
          <a:lstStyle/>
          <a:p>
            <a:pPr marL="609600" indent="-609600">
              <a:lnSpc>
                <a:spcPct val="75000"/>
              </a:lnSpc>
            </a:pPr>
            <a:r>
              <a:rPr lang="en-US" altLang="en-US" sz="2700" b="1" dirty="0"/>
              <a:t>In Luke 10:29-37, the good Samaritan demonstrates kindness to the man who was robbed?  Why was this unexpected?  What did the priest and Levite demonstrate?  What did the Samaritan provide to the man?</a:t>
            </a:r>
          </a:p>
          <a:p>
            <a:pPr marL="609600" indent="-609600">
              <a:lnSpc>
                <a:spcPct val="75000"/>
              </a:lnSpc>
            </a:pPr>
            <a:endParaRPr lang="en-US" altLang="en-US" sz="2700" b="1" dirty="0"/>
          </a:p>
        </p:txBody>
      </p:sp>
      <p:pic>
        <p:nvPicPr>
          <p:cNvPr id="54276" name="Picture 4">
            <a:extLst>
              <a:ext uri="{FF2B5EF4-FFF2-40B4-BE49-F238E27FC236}">
                <a16:creationId xmlns:a16="http://schemas.microsoft.com/office/drawing/2014/main" id="{4E4E766D-579B-4751-9BCA-1116DC8E0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277210"/>
            <a:ext cx="1676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7" name="Picture 5" descr="Read218 Good Samaritan-Lk 10">
            <a:extLst>
              <a:ext uri="{FF2B5EF4-FFF2-40B4-BE49-F238E27FC236}">
                <a16:creationId xmlns:a16="http://schemas.microsoft.com/office/drawing/2014/main" id="{A7A791A4-5AC0-4F38-9A25-CE6B307D44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29703"/>
            <a:ext cx="3767826" cy="28754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6" descr="Read218 Good Samaritan-Lk 10">
            <a:extLst>
              <a:ext uri="{FF2B5EF4-FFF2-40B4-BE49-F238E27FC236}">
                <a16:creationId xmlns:a16="http://schemas.microsoft.com/office/drawing/2014/main" id="{5265B6BA-1A2C-47E7-BC43-219BDA5BDE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3999" y="3210449"/>
            <a:ext cx="3952700" cy="30159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7" descr="Read218 Good Samaritan-Lk 10">
            <a:extLst>
              <a:ext uri="{FF2B5EF4-FFF2-40B4-BE49-F238E27FC236}">
                <a16:creationId xmlns:a16="http://schemas.microsoft.com/office/drawing/2014/main" id="{A090745B-FEDA-4C3C-89F6-5C175F1117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5846" y="3977668"/>
            <a:ext cx="3952700" cy="28080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Rectangle 8">
            <a:extLst>
              <a:ext uri="{FF2B5EF4-FFF2-40B4-BE49-F238E27FC236}">
                <a16:creationId xmlns:a16="http://schemas.microsoft.com/office/drawing/2014/main" id="{6177143F-F8D2-48D5-A16B-0F6154FB84C5}"/>
              </a:ext>
            </a:extLst>
          </p:cNvPr>
          <p:cNvSpPr>
            <a:spLocks noChangeArrowheads="1"/>
          </p:cNvSpPr>
          <p:nvPr/>
        </p:nvSpPr>
        <p:spPr bwMode="auto">
          <a:xfrm>
            <a:off x="141027" y="5005149"/>
            <a:ext cx="37025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r>
              <a:rPr lang="en-US" altLang="en-US" u="sng" dirty="0">
                <a:latin typeface="Garamond" panose="02020404030301010803" pitchFamily="18" charset="0"/>
              </a:rPr>
              <a:t>more interested in themselves</a:t>
            </a:r>
            <a:r>
              <a:rPr lang="en-US" altLang="en-US" dirty="0">
                <a:latin typeface="Garamond" panose="02020404030301010803" pitchFamily="18" charset="0"/>
              </a:rPr>
              <a:t>  </a:t>
            </a:r>
          </a:p>
        </p:txBody>
      </p:sp>
      <p:sp>
        <p:nvSpPr>
          <p:cNvPr id="26633" name="Rectangle 9">
            <a:extLst>
              <a:ext uri="{FF2B5EF4-FFF2-40B4-BE49-F238E27FC236}">
                <a16:creationId xmlns:a16="http://schemas.microsoft.com/office/drawing/2014/main" id="{62907EB2-F349-456E-B8C3-B0FAB8F29706}"/>
              </a:ext>
            </a:extLst>
          </p:cNvPr>
          <p:cNvSpPr>
            <a:spLocks noChangeArrowheads="1"/>
          </p:cNvSpPr>
          <p:nvPr/>
        </p:nvSpPr>
        <p:spPr bwMode="auto">
          <a:xfrm>
            <a:off x="4800600" y="2342391"/>
            <a:ext cx="73379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algn="ctr" eaLnBrk="1" hangingPunct="1">
              <a:lnSpc>
                <a:spcPct val="100000"/>
              </a:lnSpc>
              <a:spcBef>
                <a:spcPct val="0"/>
              </a:spcBef>
              <a:buFontTx/>
              <a:buNone/>
            </a:pPr>
            <a:r>
              <a:rPr lang="en-US" altLang="en-US" b="1" i="1" u="sng" dirty="0">
                <a:latin typeface="Garamond" panose="02020404030301010803" pitchFamily="18" charset="0"/>
              </a:rPr>
              <a:t>unselfish </a:t>
            </a:r>
            <a:r>
              <a:rPr lang="en-US" altLang="en-US" dirty="0">
                <a:latin typeface="Garamond" panose="02020404030301010803" pitchFamily="18" charset="0"/>
              </a:rPr>
              <a:t>kindness </a:t>
            </a:r>
            <a:r>
              <a:rPr lang="en-US" altLang="en-US" b="1" u="sng" dirty="0">
                <a:latin typeface="Garamond" panose="02020404030301010803" pitchFamily="18" charset="0"/>
              </a:rPr>
              <a:t>serviceable</a:t>
            </a:r>
            <a:r>
              <a:rPr lang="en-US" altLang="en-US" dirty="0">
                <a:latin typeface="Garamond" panose="02020404030301010803" pitchFamily="18" charset="0"/>
              </a:rPr>
              <a:t>, at </a:t>
            </a:r>
            <a:r>
              <a:rPr lang="en-US" altLang="en-US" b="1" u="sng" dirty="0">
                <a:latin typeface="Garamond" panose="02020404030301010803" pitchFamily="18" charset="0"/>
              </a:rPr>
              <a:t>no small risk, </a:t>
            </a:r>
          </a:p>
          <a:p>
            <a:pPr algn="ctr" eaLnBrk="1" hangingPunct="1">
              <a:lnSpc>
                <a:spcPct val="100000"/>
              </a:lnSpc>
              <a:spcBef>
                <a:spcPct val="0"/>
              </a:spcBef>
              <a:buFontTx/>
              <a:buNone/>
            </a:pPr>
            <a:r>
              <a:rPr lang="en-US" altLang="en-US" dirty="0">
                <a:latin typeface="Garamond" panose="02020404030301010803" pitchFamily="18" charset="0"/>
              </a:rPr>
              <a:t>at </a:t>
            </a:r>
            <a:r>
              <a:rPr lang="en-US" altLang="en-US" b="1" u="sng" dirty="0">
                <a:latin typeface="Garamond" panose="02020404030301010803" pitchFamily="18" charset="0"/>
              </a:rPr>
              <a:t>no small expense to himself.</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2"/>
                                        </p:tgtEl>
                                        <p:attrNameLst>
                                          <p:attrName>style.visibility</p:attrName>
                                        </p:attrNameLst>
                                      </p:cBhvr>
                                      <p:to>
                                        <p:strVal val="visible"/>
                                      </p:to>
                                    </p:set>
                                    <p:anim calcmode="lin" valueType="num">
                                      <p:cBhvr additive="base">
                                        <p:cTn id="7" dur="500" fill="hold"/>
                                        <p:tgtEl>
                                          <p:spTgt spid="26632"/>
                                        </p:tgtEl>
                                        <p:attrNameLst>
                                          <p:attrName>ppt_x</p:attrName>
                                        </p:attrNameLst>
                                      </p:cBhvr>
                                      <p:tavLst>
                                        <p:tav tm="0">
                                          <p:val>
                                            <p:strVal val="#ppt_x"/>
                                          </p:val>
                                        </p:tav>
                                        <p:tav tm="100000">
                                          <p:val>
                                            <p:strVal val="#ppt_x"/>
                                          </p:val>
                                        </p:tav>
                                      </p:tavLst>
                                    </p:anim>
                                    <p:anim calcmode="lin" valueType="num">
                                      <p:cBhvr additive="base">
                                        <p:cTn id="8" dur="500" fill="hold"/>
                                        <p:tgtEl>
                                          <p:spTgt spid="266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633"/>
                                        </p:tgtEl>
                                        <p:attrNameLst>
                                          <p:attrName>style.visibility</p:attrName>
                                        </p:attrNameLst>
                                      </p:cBhvr>
                                      <p:to>
                                        <p:strVal val="visible"/>
                                      </p:to>
                                    </p:set>
                                    <p:anim calcmode="lin" valueType="num">
                                      <p:cBhvr additive="base">
                                        <p:cTn id="11" dur="500" fill="hold"/>
                                        <p:tgtEl>
                                          <p:spTgt spid="26633"/>
                                        </p:tgtEl>
                                        <p:attrNameLst>
                                          <p:attrName>ppt_x</p:attrName>
                                        </p:attrNameLst>
                                      </p:cBhvr>
                                      <p:tavLst>
                                        <p:tav tm="0">
                                          <p:val>
                                            <p:strVal val="#ppt_x"/>
                                          </p:val>
                                        </p:tav>
                                        <p:tav tm="100000">
                                          <p:val>
                                            <p:strVal val="#ppt_x"/>
                                          </p:val>
                                        </p:tav>
                                      </p:tavLst>
                                    </p:anim>
                                    <p:anim calcmode="lin" valueType="num">
                                      <p:cBhvr additive="base">
                                        <p:cTn id="12" dur="500" fill="hold"/>
                                        <p:tgtEl>
                                          <p:spTgt spid="266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2" grpId="0"/>
      <p:bldP spid="266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15B541AF-3320-4FFD-A8C5-DD9E14E9E816}"/>
              </a:ext>
            </a:extLst>
          </p:cNvPr>
          <p:cNvSpPr>
            <a:spLocks noGrp="1" noChangeArrowheads="1"/>
          </p:cNvSpPr>
          <p:nvPr>
            <p:ph idx="1"/>
          </p:nvPr>
        </p:nvSpPr>
        <p:spPr>
          <a:xfrm>
            <a:off x="152400" y="2057400"/>
            <a:ext cx="11811000" cy="4800600"/>
          </a:xfrm>
        </p:spPr>
        <p:txBody>
          <a:bodyPr rtlCol="0">
            <a:normAutofit fontScale="85000" lnSpcReduction="20000"/>
          </a:bodyPr>
          <a:lstStyle/>
          <a:p>
            <a:pPr>
              <a:lnSpc>
                <a:spcPct val="80000"/>
              </a:lnSpc>
              <a:defRPr/>
            </a:pPr>
            <a:r>
              <a:rPr lang="en-US" altLang="en-US" b="1" dirty="0"/>
              <a:t>10:29</a:t>
            </a:r>
            <a:r>
              <a:rPr lang="en-US" altLang="en-US" dirty="0"/>
              <a:t> But he, willing to justify himself, said unto Jesus, </a:t>
            </a:r>
            <a:r>
              <a:rPr lang="en-US" altLang="en-US" i="1" u="sng" dirty="0"/>
              <a:t>And who is my </a:t>
            </a:r>
            <a:r>
              <a:rPr lang="en-US" altLang="en-US" b="1" i="1" u="sng" dirty="0" err="1"/>
              <a:t>neighbour</a:t>
            </a:r>
            <a:r>
              <a:rPr lang="en-US" altLang="en-US" b="1" dirty="0"/>
              <a:t>? </a:t>
            </a:r>
          </a:p>
          <a:p>
            <a:pPr>
              <a:lnSpc>
                <a:spcPct val="80000"/>
              </a:lnSpc>
              <a:defRPr/>
            </a:pPr>
            <a:r>
              <a:rPr lang="en-US" altLang="en-US" b="1" dirty="0"/>
              <a:t>10:30</a:t>
            </a:r>
            <a:r>
              <a:rPr lang="en-US" altLang="en-US" dirty="0"/>
              <a:t> And Jesus answering said, A certain man went down from Jerusalem to Jericho, and fell among thieves, which stripped him of his raiment, and wounded him, and departed, leaving him half dead.</a:t>
            </a:r>
            <a:endParaRPr lang="en-US" altLang="en-US" b="1" dirty="0"/>
          </a:p>
          <a:p>
            <a:pPr>
              <a:lnSpc>
                <a:spcPct val="80000"/>
              </a:lnSpc>
              <a:defRPr/>
            </a:pPr>
            <a:r>
              <a:rPr lang="en-US" altLang="en-US" b="1" dirty="0"/>
              <a:t>10:31</a:t>
            </a:r>
            <a:r>
              <a:rPr lang="en-US" altLang="en-US" dirty="0"/>
              <a:t> And by chance there came down a certain priest that way: and when he saw him, he passed by on the other side.</a:t>
            </a:r>
            <a:endParaRPr lang="en-US" altLang="en-US" b="1" dirty="0"/>
          </a:p>
          <a:p>
            <a:pPr>
              <a:lnSpc>
                <a:spcPct val="80000"/>
              </a:lnSpc>
              <a:defRPr/>
            </a:pPr>
            <a:r>
              <a:rPr lang="en-US" altLang="en-US" b="1" dirty="0"/>
              <a:t>10:32</a:t>
            </a:r>
            <a:r>
              <a:rPr lang="en-US" altLang="en-US" dirty="0"/>
              <a:t> And likewise a Levite, when he was at the place, came and looked on him, and passed by on the other side.</a:t>
            </a:r>
            <a:endParaRPr lang="en-US" altLang="en-US" b="1" dirty="0"/>
          </a:p>
          <a:p>
            <a:pPr>
              <a:lnSpc>
                <a:spcPct val="80000"/>
              </a:lnSpc>
              <a:defRPr/>
            </a:pPr>
            <a:r>
              <a:rPr lang="en-US" altLang="en-US" b="1" dirty="0"/>
              <a:t>10:33</a:t>
            </a:r>
            <a:r>
              <a:rPr lang="en-US" altLang="en-US" dirty="0"/>
              <a:t> But a certain </a:t>
            </a:r>
            <a:r>
              <a:rPr lang="en-US" altLang="en-US" b="1" u="sng" dirty="0"/>
              <a:t>Samaritan</a:t>
            </a:r>
            <a:r>
              <a:rPr lang="en-US" altLang="en-US" dirty="0"/>
              <a:t>, as he journeyed, came where he was: and when he saw him, </a:t>
            </a:r>
            <a:r>
              <a:rPr lang="en-US" altLang="en-US" i="1" u="sng" dirty="0"/>
              <a:t>he had </a:t>
            </a:r>
            <a:r>
              <a:rPr lang="en-US" altLang="en-US" b="1" i="1" u="sng" dirty="0"/>
              <a:t>compassion </a:t>
            </a:r>
            <a:r>
              <a:rPr lang="en-US" altLang="en-US" i="1" u="sng" dirty="0"/>
              <a:t>on him,</a:t>
            </a:r>
            <a:endParaRPr lang="en-US" altLang="en-US" b="1" dirty="0"/>
          </a:p>
          <a:p>
            <a:pPr>
              <a:lnSpc>
                <a:spcPct val="80000"/>
              </a:lnSpc>
              <a:defRPr/>
            </a:pPr>
            <a:r>
              <a:rPr lang="en-US" altLang="en-US" b="1" dirty="0"/>
              <a:t>10:34</a:t>
            </a:r>
            <a:r>
              <a:rPr lang="en-US" altLang="en-US" dirty="0"/>
              <a:t> And </a:t>
            </a:r>
            <a:r>
              <a:rPr lang="en-US" altLang="en-US" i="1" u="sng" dirty="0"/>
              <a:t>went to him</a:t>
            </a:r>
            <a:r>
              <a:rPr lang="en-US" altLang="en-US" dirty="0"/>
              <a:t>, and </a:t>
            </a:r>
            <a:r>
              <a:rPr lang="en-US" altLang="en-US" i="1" u="sng" dirty="0"/>
              <a:t>bound up his wounds</a:t>
            </a:r>
            <a:r>
              <a:rPr lang="en-US" altLang="en-US" dirty="0"/>
              <a:t>, </a:t>
            </a:r>
            <a:r>
              <a:rPr lang="en-US" altLang="en-US" b="1" u="sng" dirty="0"/>
              <a:t>pouring in oil and wine</a:t>
            </a:r>
            <a:r>
              <a:rPr lang="en-US" altLang="en-US" dirty="0"/>
              <a:t>, and </a:t>
            </a:r>
            <a:r>
              <a:rPr lang="en-US" altLang="en-US" i="1" u="sng" dirty="0"/>
              <a:t>set him on his own beast</a:t>
            </a:r>
            <a:r>
              <a:rPr lang="en-US" altLang="en-US" dirty="0"/>
              <a:t>, and </a:t>
            </a:r>
            <a:r>
              <a:rPr lang="en-US" altLang="en-US" i="1" u="sng" dirty="0"/>
              <a:t>brought him to an inn</a:t>
            </a:r>
            <a:r>
              <a:rPr lang="en-US" altLang="en-US" dirty="0"/>
              <a:t>, and </a:t>
            </a:r>
            <a:r>
              <a:rPr lang="en-US" altLang="en-US" i="1" u="sng" dirty="0"/>
              <a:t>took care of him</a:t>
            </a:r>
            <a:r>
              <a:rPr lang="en-US" altLang="en-US" dirty="0"/>
              <a:t>.</a:t>
            </a:r>
            <a:endParaRPr lang="en-US" altLang="en-US" b="1" dirty="0"/>
          </a:p>
          <a:p>
            <a:pPr>
              <a:lnSpc>
                <a:spcPct val="80000"/>
              </a:lnSpc>
              <a:defRPr/>
            </a:pPr>
            <a:r>
              <a:rPr lang="en-US" altLang="en-US" b="1" dirty="0"/>
              <a:t>10:35</a:t>
            </a:r>
            <a:r>
              <a:rPr lang="en-US" altLang="en-US" dirty="0"/>
              <a:t> And on the morrow when he departed, </a:t>
            </a:r>
            <a:r>
              <a:rPr lang="en-US" altLang="en-US" i="1" u="sng" dirty="0"/>
              <a:t>he took out two pence, and gave them to the host, </a:t>
            </a:r>
            <a:r>
              <a:rPr lang="en-US" altLang="en-US" dirty="0"/>
              <a:t>and said unto him, Take care of him; and whatsoever thou </a:t>
            </a:r>
            <a:r>
              <a:rPr lang="en-US" altLang="en-US" dirty="0" err="1"/>
              <a:t>spendest</a:t>
            </a:r>
            <a:r>
              <a:rPr lang="en-US" altLang="en-US" dirty="0"/>
              <a:t> more, </a:t>
            </a:r>
            <a:r>
              <a:rPr lang="en-US" altLang="en-US" i="1" u="sng" dirty="0"/>
              <a:t>when I come again, I will repay thee.</a:t>
            </a:r>
            <a:endParaRPr lang="en-US" altLang="en-US" b="1" dirty="0"/>
          </a:p>
          <a:p>
            <a:pPr>
              <a:lnSpc>
                <a:spcPct val="80000"/>
              </a:lnSpc>
              <a:defRPr/>
            </a:pPr>
            <a:r>
              <a:rPr lang="en-US" altLang="en-US" b="1" dirty="0"/>
              <a:t>10:36</a:t>
            </a:r>
            <a:r>
              <a:rPr lang="en-US" altLang="en-US" dirty="0"/>
              <a:t> Which now of these three, </a:t>
            </a:r>
            <a:r>
              <a:rPr lang="en-US" altLang="en-US" dirty="0" err="1"/>
              <a:t>thinkest</a:t>
            </a:r>
            <a:r>
              <a:rPr lang="en-US" altLang="en-US" dirty="0"/>
              <a:t> thou, </a:t>
            </a:r>
            <a:r>
              <a:rPr lang="en-US" altLang="en-US" b="1" dirty="0"/>
              <a:t>was </a:t>
            </a:r>
            <a:r>
              <a:rPr lang="en-US" altLang="en-US" b="1" dirty="0" err="1"/>
              <a:t>neighbour</a:t>
            </a:r>
            <a:r>
              <a:rPr lang="en-US" altLang="en-US" b="1" dirty="0"/>
              <a:t> </a:t>
            </a:r>
            <a:r>
              <a:rPr lang="en-US" altLang="en-US" dirty="0"/>
              <a:t>unto him that fell among the thieves?</a:t>
            </a:r>
            <a:endParaRPr lang="en-US" altLang="en-US" b="1" dirty="0"/>
          </a:p>
          <a:p>
            <a:pPr>
              <a:lnSpc>
                <a:spcPct val="80000"/>
              </a:lnSpc>
              <a:defRPr/>
            </a:pPr>
            <a:r>
              <a:rPr lang="en-US" altLang="en-US" b="1" dirty="0"/>
              <a:t>10:37</a:t>
            </a:r>
            <a:r>
              <a:rPr lang="en-US" altLang="en-US" dirty="0"/>
              <a:t> And he said, </a:t>
            </a:r>
            <a:r>
              <a:rPr lang="en-US" altLang="en-US" i="1" u="sng" dirty="0"/>
              <a:t>He that shewed </a:t>
            </a:r>
            <a:r>
              <a:rPr lang="en-US" altLang="en-US" b="1" i="1" u="sng" dirty="0"/>
              <a:t>mercy </a:t>
            </a:r>
            <a:r>
              <a:rPr lang="en-US" altLang="en-US" i="1" u="sng" dirty="0"/>
              <a:t>on him. </a:t>
            </a:r>
            <a:r>
              <a:rPr lang="en-US" altLang="en-US" dirty="0"/>
              <a:t>Then said Jesus unto him, Go, and do thou likewise.</a:t>
            </a:r>
          </a:p>
        </p:txBody>
      </p:sp>
      <p:sp>
        <p:nvSpPr>
          <p:cNvPr id="4" name="Rectangle 2">
            <a:extLst>
              <a:ext uri="{FF2B5EF4-FFF2-40B4-BE49-F238E27FC236}">
                <a16:creationId xmlns:a16="http://schemas.microsoft.com/office/drawing/2014/main" id="{3B584DBB-D37A-413B-9963-FD158E2AC06B}"/>
              </a:ext>
            </a:extLst>
          </p:cNvPr>
          <p:cNvSpPr>
            <a:spLocks noGrp="1" noRot="1" noChangeArrowheads="1"/>
          </p:cNvSpPr>
          <p:nvPr>
            <p:ph type="title"/>
          </p:nvPr>
        </p:nvSpPr>
        <p:spPr>
          <a:xfrm>
            <a:off x="681038" y="752475"/>
            <a:ext cx="9613900" cy="1081088"/>
          </a:xfrm>
        </p:spPr>
        <p:txBody>
          <a:bodyPr>
            <a:normAutofit fontScale="90000"/>
          </a:bodyPr>
          <a:lstStyle/>
          <a:p>
            <a:r>
              <a:rPr lang="en-US" altLang="en-US" sz="4400" dirty="0"/>
              <a:t>Demonstrations of Kindness: </a:t>
            </a:r>
            <a:br>
              <a:rPr lang="en-US" altLang="en-US" sz="4400" dirty="0"/>
            </a:br>
            <a:r>
              <a:rPr lang="en-US" altLang="en-US" sz="4400" dirty="0"/>
              <a:t>Good Samaritan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E33C3259-DF78-40D6-84BE-4D33ABBF575E}"/>
              </a:ext>
            </a:extLst>
          </p:cNvPr>
          <p:cNvSpPr>
            <a:spLocks noGrp="1" noChangeArrowheads="1"/>
          </p:cNvSpPr>
          <p:nvPr>
            <p:ph type="ctrTitle"/>
          </p:nvPr>
        </p:nvSpPr>
        <p:spPr>
          <a:xfrm>
            <a:off x="1371600" y="2590800"/>
            <a:ext cx="7543800" cy="1470025"/>
          </a:xfrm>
        </p:spPr>
        <p:txBody>
          <a:bodyPr/>
          <a:lstStyle/>
          <a:p>
            <a:r>
              <a:rPr lang="en-US" altLang="en-US" dirty="0"/>
              <a:t>Eyeing Second Peter</a:t>
            </a:r>
          </a:p>
        </p:txBody>
      </p:sp>
      <p:sp>
        <p:nvSpPr>
          <p:cNvPr id="21507" name="Rectangle 5">
            <a:extLst>
              <a:ext uri="{FF2B5EF4-FFF2-40B4-BE49-F238E27FC236}">
                <a16:creationId xmlns:a16="http://schemas.microsoft.com/office/drawing/2014/main" id="{DFAEF802-4DF7-47A0-AAD0-A1E962F02681}"/>
              </a:ext>
            </a:extLst>
          </p:cNvPr>
          <p:cNvSpPr>
            <a:spLocks noGrp="1" noChangeArrowheads="1"/>
          </p:cNvSpPr>
          <p:nvPr>
            <p:ph type="subTitle" idx="1"/>
          </p:nvPr>
        </p:nvSpPr>
        <p:spPr>
          <a:xfrm>
            <a:off x="1371600" y="4473575"/>
            <a:ext cx="7924800" cy="1752600"/>
          </a:xfrm>
        </p:spPr>
        <p:txBody>
          <a:bodyPr>
            <a:noAutofit/>
          </a:bodyPr>
          <a:lstStyle/>
          <a:p>
            <a:r>
              <a:rPr lang="en-US" altLang="en-US" sz="3600" dirty="0"/>
              <a:t>Building On God’s Promises</a:t>
            </a:r>
          </a:p>
          <a:p>
            <a:r>
              <a:rPr lang="en-US" altLang="en-US" sz="3600" dirty="0"/>
              <a:t>Escaping the Corruption in the World</a:t>
            </a:r>
          </a:p>
          <a:p>
            <a:r>
              <a:rPr lang="en-US" altLang="en-US" sz="3600" dirty="0"/>
              <a:t>Partaking of the Divine Nature</a:t>
            </a:r>
          </a:p>
          <a:p>
            <a:r>
              <a:rPr lang="en-US" altLang="en-US" sz="3600" dirty="0"/>
              <a:t>Week 9: Brotherly Kindness</a:t>
            </a:r>
          </a:p>
        </p:txBody>
      </p:sp>
      <p:pic>
        <p:nvPicPr>
          <p:cNvPr id="21509" name="Picture 2">
            <a:extLst>
              <a:ext uri="{FF2B5EF4-FFF2-40B4-BE49-F238E27FC236}">
                <a16:creationId xmlns:a16="http://schemas.microsoft.com/office/drawing/2014/main" id="{B0AE2E14-93DD-45E0-8468-E3251F78C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2" y="41274"/>
            <a:ext cx="4313650" cy="300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F06006C-EBD3-450A-9675-88D2275E8AAC}"/>
              </a:ext>
            </a:extLst>
          </p:cNvPr>
          <p:cNvPicPr>
            <a:picLocks noChangeAspect="1"/>
          </p:cNvPicPr>
          <p:nvPr/>
        </p:nvPicPr>
        <p:blipFill rotWithShape="1">
          <a:blip r:embed="rId4">
            <a:clrChange>
              <a:clrFrom>
                <a:srgbClr val="1CABAA"/>
              </a:clrFrom>
              <a:clrTo>
                <a:srgbClr val="1CABAA">
                  <a:alpha val="0"/>
                </a:srgbClr>
              </a:clrTo>
            </a:clrChange>
            <a:extLst>
              <a:ext uri="{28A0092B-C50C-407E-A947-70E740481C1C}">
                <a14:useLocalDpi xmlns:a14="http://schemas.microsoft.com/office/drawing/2010/main" val="0"/>
              </a:ext>
            </a:extLst>
          </a:blip>
          <a:srcRect/>
          <a:stretch/>
        </p:blipFill>
        <p:spPr>
          <a:xfrm>
            <a:off x="6629400" y="-65088"/>
            <a:ext cx="4835273" cy="2613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8B5805A-4A11-4698-8529-C1BB5CB96F2A}"/>
              </a:ext>
            </a:extLst>
          </p:cNvPr>
          <p:cNvSpPr>
            <a:spLocks noGrp="1" noRot="1" noChangeArrowheads="1"/>
          </p:cNvSpPr>
          <p:nvPr>
            <p:ph type="title"/>
          </p:nvPr>
        </p:nvSpPr>
        <p:spPr>
          <a:xfrm>
            <a:off x="1571625" y="-246063"/>
            <a:ext cx="8229600" cy="1143001"/>
          </a:xfrm>
        </p:spPr>
        <p:txBody>
          <a:bodyPr/>
          <a:lstStyle/>
          <a:p>
            <a:r>
              <a:rPr lang="en-US" altLang="en-US"/>
              <a:t>Examples of Kindness</a:t>
            </a:r>
          </a:p>
        </p:txBody>
      </p:sp>
      <p:sp>
        <p:nvSpPr>
          <p:cNvPr id="58371" name="Rectangle 3">
            <a:extLst>
              <a:ext uri="{FF2B5EF4-FFF2-40B4-BE49-F238E27FC236}">
                <a16:creationId xmlns:a16="http://schemas.microsoft.com/office/drawing/2014/main" id="{97394E32-1D11-4AF3-95B2-BAD5A02D2BC9}"/>
              </a:ext>
            </a:extLst>
          </p:cNvPr>
          <p:cNvSpPr>
            <a:spLocks noGrp="1" noChangeArrowheads="1"/>
          </p:cNvSpPr>
          <p:nvPr>
            <p:ph idx="1"/>
          </p:nvPr>
        </p:nvSpPr>
        <p:spPr>
          <a:xfrm>
            <a:off x="76200" y="685801"/>
            <a:ext cx="9982200" cy="4525963"/>
          </a:xfrm>
        </p:spPr>
        <p:txBody>
          <a:bodyPr>
            <a:normAutofit/>
          </a:bodyPr>
          <a:lstStyle/>
          <a:p>
            <a:pPr marL="609600" indent="-609600">
              <a:lnSpc>
                <a:spcPct val="75000"/>
              </a:lnSpc>
            </a:pPr>
            <a:r>
              <a:rPr lang="en-US" altLang="en-US" sz="3200" b="1" dirty="0"/>
              <a:t>How did Joseph demonstrate kindness to his brothers in Genesis 50:15-21?  What did they expect because of how they had treated him?</a:t>
            </a:r>
          </a:p>
          <a:p>
            <a:pPr marL="609600" indent="-609600">
              <a:lnSpc>
                <a:spcPct val="75000"/>
              </a:lnSpc>
            </a:pPr>
            <a:endParaRPr lang="en-US" altLang="en-US" sz="3200" b="1" dirty="0"/>
          </a:p>
        </p:txBody>
      </p:sp>
      <p:pic>
        <p:nvPicPr>
          <p:cNvPr id="58372" name="Picture 4">
            <a:extLst>
              <a:ext uri="{FF2B5EF4-FFF2-40B4-BE49-F238E27FC236}">
                <a16:creationId xmlns:a16="http://schemas.microsoft.com/office/drawing/2014/main" id="{9092E52C-1DFA-4637-83AC-6306F2576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0800" y="-28438"/>
            <a:ext cx="1981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3" name="Picture 5" descr="Read035 Joseph Sold -Gen 37">
            <a:extLst>
              <a:ext uri="{FF2B5EF4-FFF2-40B4-BE49-F238E27FC236}">
                <a16:creationId xmlns:a16="http://schemas.microsoft.com/office/drawing/2014/main" id="{536AC594-FE6B-4DFF-9886-3C9C225E04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3" y="2025549"/>
            <a:ext cx="3989858" cy="27835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7" descr="Read036 Joseph Sold -Gen 37">
            <a:extLst>
              <a:ext uri="{FF2B5EF4-FFF2-40B4-BE49-F238E27FC236}">
                <a16:creationId xmlns:a16="http://schemas.microsoft.com/office/drawing/2014/main" id="{A649BBBF-AFEA-4634-848F-FED18D6605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3115475"/>
            <a:ext cx="3989858" cy="29194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8" descr="Read048 I am Joseph-Gen 44 to 47">
            <a:extLst>
              <a:ext uri="{FF2B5EF4-FFF2-40B4-BE49-F238E27FC236}">
                <a16:creationId xmlns:a16="http://schemas.microsoft.com/office/drawing/2014/main" id="{D74A6960-13C2-4934-BCB4-D6F2EBAEC5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1376" y="4035905"/>
            <a:ext cx="3892544" cy="282209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4B79931-CF2D-459B-9FE3-2522766F7BDC}"/>
              </a:ext>
            </a:extLst>
          </p:cNvPr>
          <p:cNvSpPr>
            <a:spLocks noGrp="1" noRot="1" noChangeArrowheads="1"/>
          </p:cNvSpPr>
          <p:nvPr>
            <p:ph type="title"/>
          </p:nvPr>
        </p:nvSpPr>
        <p:spPr/>
        <p:txBody>
          <a:bodyPr/>
          <a:lstStyle/>
          <a:p>
            <a:r>
              <a:rPr lang="en-US" altLang="en-US" dirty="0"/>
              <a:t>Demonstrations of Kindness: </a:t>
            </a:r>
            <a:br>
              <a:rPr lang="en-US" altLang="en-US" dirty="0"/>
            </a:br>
            <a:r>
              <a:rPr lang="en-US" altLang="en-US" dirty="0"/>
              <a:t>Joseph and His Brothers</a:t>
            </a:r>
          </a:p>
        </p:txBody>
      </p:sp>
      <p:sp>
        <p:nvSpPr>
          <p:cNvPr id="34819" name="Rectangle 3">
            <a:extLst>
              <a:ext uri="{FF2B5EF4-FFF2-40B4-BE49-F238E27FC236}">
                <a16:creationId xmlns:a16="http://schemas.microsoft.com/office/drawing/2014/main" id="{82CEE2A4-68A0-482C-985F-55591ADF3D51}"/>
              </a:ext>
            </a:extLst>
          </p:cNvPr>
          <p:cNvSpPr>
            <a:spLocks noGrp="1" noChangeArrowheads="1"/>
          </p:cNvSpPr>
          <p:nvPr>
            <p:ph idx="1"/>
          </p:nvPr>
        </p:nvSpPr>
        <p:spPr>
          <a:xfrm>
            <a:off x="0" y="1981200"/>
            <a:ext cx="11811000" cy="4876800"/>
          </a:xfrm>
        </p:spPr>
        <p:txBody>
          <a:bodyPr rtlCol="0">
            <a:noAutofit/>
          </a:bodyPr>
          <a:lstStyle/>
          <a:p>
            <a:pPr>
              <a:defRPr/>
            </a:pPr>
            <a:r>
              <a:rPr lang="en-US" altLang="en-US" sz="2000" b="1" dirty="0"/>
              <a:t>50:15</a:t>
            </a:r>
            <a:r>
              <a:rPr lang="en-US" altLang="en-US" sz="2000" dirty="0"/>
              <a:t> And when Joseph's brethren saw that their father was dead, they said, Joseph will peradventure hate us, and will certainly requite us all the evil which we did unto him.</a:t>
            </a:r>
            <a:endParaRPr lang="en-US" altLang="en-US" sz="2000" b="1" dirty="0"/>
          </a:p>
          <a:p>
            <a:pPr>
              <a:defRPr/>
            </a:pPr>
            <a:r>
              <a:rPr lang="en-US" altLang="en-US" sz="2000" b="1" dirty="0"/>
              <a:t>50:16</a:t>
            </a:r>
            <a:r>
              <a:rPr lang="en-US" altLang="en-US" sz="2000" dirty="0"/>
              <a:t> And they sent a messenger unto Joseph, saying, Thy father did command before he died, saying,</a:t>
            </a:r>
            <a:endParaRPr lang="en-US" altLang="en-US" sz="2000" b="1" dirty="0"/>
          </a:p>
          <a:p>
            <a:pPr>
              <a:defRPr/>
            </a:pPr>
            <a:r>
              <a:rPr lang="en-US" altLang="en-US" sz="2000" b="1" dirty="0"/>
              <a:t>50:17</a:t>
            </a:r>
            <a:r>
              <a:rPr lang="en-US" altLang="en-US" sz="2000" dirty="0"/>
              <a:t> So shall ye say unto Joseph, Forgive, I pray thee now, the trespass of thy brethren, and their sin; for they did unto thee evil: and now, we pray thee, </a:t>
            </a:r>
            <a:r>
              <a:rPr lang="en-US" altLang="en-US" sz="2000" b="1" i="1" u="sng" dirty="0"/>
              <a:t>forgive </a:t>
            </a:r>
            <a:r>
              <a:rPr lang="en-US" altLang="en-US" sz="2000" dirty="0"/>
              <a:t>the trespass of the servants of the God of thy father. </a:t>
            </a:r>
            <a:r>
              <a:rPr lang="en-US" altLang="en-US" sz="2000" i="1" u="sng" dirty="0"/>
              <a:t>And Joseph </a:t>
            </a:r>
            <a:r>
              <a:rPr lang="en-US" altLang="en-US" sz="2000" b="1" i="1" u="sng" dirty="0"/>
              <a:t>wept </a:t>
            </a:r>
            <a:r>
              <a:rPr lang="en-US" altLang="en-US" sz="2000" i="1" u="sng" dirty="0"/>
              <a:t>when they </a:t>
            </a:r>
            <a:r>
              <a:rPr lang="en-US" altLang="en-US" sz="2000" i="1" u="sng" dirty="0" err="1"/>
              <a:t>spake</a:t>
            </a:r>
            <a:r>
              <a:rPr lang="en-US" altLang="en-US" sz="2000" i="1" u="sng" dirty="0"/>
              <a:t> unto him.</a:t>
            </a:r>
            <a:endParaRPr lang="en-US" altLang="en-US" sz="2000" b="1" dirty="0"/>
          </a:p>
          <a:p>
            <a:pPr>
              <a:defRPr/>
            </a:pPr>
            <a:r>
              <a:rPr lang="en-US" altLang="en-US" sz="2000" b="1" dirty="0"/>
              <a:t>50:18</a:t>
            </a:r>
            <a:r>
              <a:rPr lang="en-US" altLang="en-US" sz="2000" dirty="0"/>
              <a:t> And his brethren </a:t>
            </a:r>
            <a:r>
              <a:rPr lang="en-US" altLang="en-US" sz="2000" i="1" u="sng" dirty="0"/>
              <a:t>also went and </a:t>
            </a:r>
            <a:r>
              <a:rPr lang="en-US" altLang="en-US" sz="2000" b="1" i="1" u="sng" dirty="0"/>
              <a:t>fell down before his fa</a:t>
            </a:r>
            <a:r>
              <a:rPr lang="en-US" altLang="en-US" sz="2000" b="1" dirty="0"/>
              <a:t>ce</a:t>
            </a:r>
            <a:r>
              <a:rPr lang="en-US" altLang="en-US" sz="2000" dirty="0"/>
              <a:t>; and they said, Behold, we be thy servants.</a:t>
            </a:r>
            <a:endParaRPr lang="en-US" altLang="en-US" sz="2000" b="1" dirty="0"/>
          </a:p>
          <a:p>
            <a:pPr>
              <a:defRPr/>
            </a:pPr>
            <a:r>
              <a:rPr lang="en-US" altLang="en-US" sz="2000" b="1" dirty="0"/>
              <a:t>50:19</a:t>
            </a:r>
            <a:r>
              <a:rPr lang="en-US" altLang="en-US" sz="2000" dirty="0"/>
              <a:t> And Joseph said unto them</a:t>
            </a:r>
            <a:r>
              <a:rPr lang="en-US" altLang="en-US" sz="2000" b="1" dirty="0"/>
              <a:t>, </a:t>
            </a:r>
            <a:r>
              <a:rPr lang="en-US" altLang="en-US" sz="2000" b="1" i="1" u="sng" dirty="0"/>
              <a:t>Fear not: </a:t>
            </a:r>
            <a:r>
              <a:rPr lang="en-US" altLang="en-US" sz="2000" i="1" u="sng" dirty="0"/>
              <a:t>for am I in the place of God?</a:t>
            </a:r>
            <a:endParaRPr lang="en-US" altLang="en-US" sz="2000" b="1" dirty="0"/>
          </a:p>
          <a:p>
            <a:pPr>
              <a:defRPr/>
            </a:pPr>
            <a:r>
              <a:rPr lang="en-US" altLang="en-US" sz="2000" b="1" dirty="0"/>
              <a:t>50:20</a:t>
            </a:r>
            <a:r>
              <a:rPr lang="en-US" altLang="en-US" sz="2000" dirty="0"/>
              <a:t> But as for you, ye thought evil against me; but God meant it unto good, to bring to pass, as it is this day, to save much people alive.</a:t>
            </a:r>
            <a:endParaRPr lang="en-US" altLang="en-US" sz="2000" b="1" dirty="0"/>
          </a:p>
          <a:p>
            <a:pPr>
              <a:defRPr/>
            </a:pPr>
            <a:r>
              <a:rPr lang="en-US" altLang="en-US" sz="2000" b="1" dirty="0"/>
              <a:t>50:21</a:t>
            </a:r>
            <a:r>
              <a:rPr lang="en-US" altLang="en-US" sz="2000" dirty="0"/>
              <a:t> Now therefore fear ye not: </a:t>
            </a:r>
            <a:r>
              <a:rPr lang="en-US" altLang="en-US" sz="2000" i="1" u="sng" dirty="0"/>
              <a:t>I will nourish you, and your little ones</a:t>
            </a:r>
            <a:r>
              <a:rPr lang="en-US" altLang="en-US" sz="2000" dirty="0"/>
              <a:t>. And </a:t>
            </a:r>
            <a:r>
              <a:rPr lang="en-US" altLang="en-US" sz="2000" i="1" u="sng" dirty="0"/>
              <a:t>he comforted them</a:t>
            </a:r>
            <a:r>
              <a:rPr lang="en-US" altLang="en-US" sz="2000" dirty="0"/>
              <a:t>, </a:t>
            </a:r>
            <a:r>
              <a:rPr lang="en-US" altLang="en-US" sz="2000" b="1" i="1" u="sng" dirty="0"/>
              <a:t>and </a:t>
            </a:r>
            <a:r>
              <a:rPr lang="en-US" altLang="en-US" sz="2000" b="1" i="1" u="sng" dirty="0" err="1"/>
              <a:t>spake</a:t>
            </a:r>
            <a:r>
              <a:rPr lang="en-US" altLang="en-US" sz="2000" b="1" i="1" u="sng" dirty="0"/>
              <a:t> kindly unto them</a:t>
            </a:r>
            <a:r>
              <a:rPr lang="en-US" altLang="en-US" sz="2000" dirty="0"/>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B1430D0-F49C-4098-9A9E-3C3D507158EF}"/>
              </a:ext>
            </a:extLst>
          </p:cNvPr>
          <p:cNvSpPr>
            <a:spLocks noGrp="1" noRot="1" noChangeArrowheads="1"/>
          </p:cNvSpPr>
          <p:nvPr>
            <p:ph type="title"/>
          </p:nvPr>
        </p:nvSpPr>
        <p:spPr>
          <a:xfrm>
            <a:off x="1590675" y="-228600"/>
            <a:ext cx="8229600" cy="1143000"/>
          </a:xfrm>
        </p:spPr>
        <p:txBody>
          <a:bodyPr/>
          <a:lstStyle/>
          <a:p>
            <a:r>
              <a:rPr lang="en-US" altLang="en-US" dirty="0"/>
              <a:t>Demonstrations of Kindness</a:t>
            </a:r>
          </a:p>
        </p:txBody>
      </p:sp>
      <p:sp>
        <p:nvSpPr>
          <p:cNvPr id="62467" name="Rectangle 3">
            <a:extLst>
              <a:ext uri="{FF2B5EF4-FFF2-40B4-BE49-F238E27FC236}">
                <a16:creationId xmlns:a16="http://schemas.microsoft.com/office/drawing/2014/main" id="{C6AB48FD-C841-4B84-99D9-F1F8215C6FDC}"/>
              </a:ext>
            </a:extLst>
          </p:cNvPr>
          <p:cNvSpPr>
            <a:spLocks noGrp="1" noChangeArrowheads="1"/>
          </p:cNvSpPr>
          <p:nvPr>
            <p:ph idx="1"/>
          </p:nvPr>
        </p:nvSpPr>
        <p:spPr>
          <a:xfrm>
            <a:off x="152400" y="762001"/>
            <a:ext cx="8839201" cy="4602164"/>
          </a:xfrm>
        </p:spPr>
        <p:txBody>
          <a:bodyPr>
            <a:normAutofit/>
          </a:bodyPr>
          <a:lstStyle/>
          <a:p>
            <a:pPr marL="609600" indent="-609600">
              <a:lnSpc>
                <a:spcPct val="75000"/>
              </a:lnSpc>
            </a:pPr>
            <a:r>
              <a:rPr lang="en-US" altLang="en-US" sz="3200" b="1" dirty="0"/>
              <a:t>What actions did the people of Melita show to Paul after the ship wreck in Acts 27:41-28:2?</a:t>
            </a:r>
          </a:p>
          <a:p>
            <a:pPr marL="609600" indent="-609600">
              <a:lnSpc>
                <a:spcPct val="75000"/>
              </a:lnSpc>
            </a:pPr>
            <a:endParaRPr lang="en-US" altLang="en-US" sz="3200" b="1" dirty="0"/>
          </a:p>
          <a:p>
            <a:pPr marL="609600" indent="-609600">
              <a:lnSpc>
                <a:spcPct val="75000"/>
              </a:lnSpc>
            </a:pPr>
            <a:endParaRPr lang="en-US" altLang="en-US" sz="3200" b="1" dirty="0"/>
          </a:p>
          <a:p>
            <a:pPr marL="609600" indent="-609600">
              <a:lnSpc>
                <a:spcPct val="75000"/>
              </a:lnSpc>
            </a:pPr>
            <a:endParaRPr lang="en-US" altLang="en-US" sz="3200" b="1" dirty="0"/>
          </a:p>
          <a:p>
            <a:pPr marL="609600" indent="-609600">
              <a:lnSpc>
                <a:spcPct val="75000"/>
              </a:lnSpc>
            </a:pPr>
            <a:endParaRPr lang="en-US" altLang="en-US" sz="3200" b="1" dirty="0"/>
          </a:p>
          <a:p>
            <a:pPr marL="609600" indent="-609600">
              <a:lnSpc>
                <a:spcPct val="75000"/>
              </a:lnSpc>
            </a:pPr>
            <a:endParaRPr lang="en-US" altLang="en-US" sz="3200" b="1" dirty="0"/>
          </a:p>
          <a:p>
            <a:pPr marL="609600" indent="-609600">
              <a:lnSpc>
                <a:spcPct val="75000"/>
              </a:lnSpc>
            </a:pPr>
            <a:endParaRPr lang="en-US" altLang="en-US" sz="3200" b="1" dirty="0"/>
          </a:p>
          <a:p>
            <a:pPr marL="609600" indent="-609600">
              <a:lnSpc>
                <a:spcPct val="75000"/>
              </a:lnSpc>
            </a:pPr>
            <a:endParaRPr lang="en-US" altLang="en-US" sz="3200" b="1" dirty="0"/>
          </a:p>
          <a:p>
            <a:pPr marL="609600" indent="-609600">
              <a:lnSpc>
                <a:spcPct val="75000"/>
              </a:lnSpc>
            </a:pPr>
            <a:endParaRPr lang="en-US" altLang="en-US" sz="3200" b="1" dirty="0"/>
          </a:p>
          <a:p>
            <a:pPr marL="609600" indent="-609600">
              <a:lnSpc>
                <a:spcPct val="75000"/>
              </a:lnSpc>
            </a:pPr>
            <a:endParaRPr lang="en-US" altLang="en-US" sz="3200" b="1" dirty="0"/>
          </a:p>
          <a:p>
            <a:pPr marL="609600" indent="-609600">
              <a:lnSpc>
                <a:spcPct val="75000"/>
              </a:lnSpc>
            </a:pPr>
            <a:endParaRPr lang="en-US" altLang="en-US" sz="3200" b="1" dirty="0"/>
          </a:p>
        </p:txBody>
      </p:sp>
      <p:pic>
        <p:nvPicPr>
          <p:cNvPr id="62468" name="Picture 4">
            <a:extLst>
              <a:ext uri="{FF2B5EF4-FFF2-40B4-BE49-F238E27FC236}">
                <a16:creationId xmlns:a16="http://schemas.microsoft.com/office/drawing/2014/main" id="{6B683FA3-0188-423D-B733-851914F01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600" y="-43355"/>
            <a:ext cx="2062655" cy="206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9" name="Picture 6" descr="Read304 Paul Shipwreck on Malta-Ax 27">
            <a:extLst>
              <a:ext uri="{FF2B5EF4-FFF2-40B4-BE49-F238E27FC236}">
                <a16:creationId xmlns:a16="http://schemas.microsoft.com/office/drawing/2014/main" id="{F3624A84-AEA3-4368-B56A-00B9E1DD8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077" y="2011417"/>
            <a:ext cx="6781800" cy="4797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0A7E424-98F5-4168-A709-0DF07E9C2191}"/>
              </a:ext>
            </a:extLst>
          </p:cNvPr>
          <p:cNvSpPr>
            <a:spLocks noGrp="1" noRot="1" noChangeArrowheads="1"/>
          </p:cNvSpPr>
          <p:nvPr>
            <p:ph type="title"/>
          </p:nvPr>
        </p:nvSpPr>
        <p:spPr/>
        <p:txBody>
          <a:bodyPr/>
          <a:lstStyle/>
          <a:p>
            <a:r>
              <a:rPr lang="en-US" altLang="en-US" dirty="0"/>
              <a:t>Demonstrations of Kindness: </a:t>
            </a:r>
            <a:br>
              <a:rPr lang="en-US" altLang="en-US" dirty="0"/>
            </a:br>
            <a:r>
              <a:rPr lang="en-US" altLang="en-US" dirty="0"/>
              <a:t>Paul and the People of Melita</a:t>
            </a:r>
          </a:p>
        </p:txBody>
      </p:sp>
      <p:sp>
        <p:nvSpPr>
          <p:cNvPr id="35843" name="Rectangle 3">
            <a:extLst>
              <a:ext uri="{FF2B5EF4-FFF2-40B4-BE49-F238E27FC236}">
                <a16:creationId xmlns:a16="http://schemas.microsoft.com/office/drawing/2014/main" id="{8B1B55FF-B09D-4B99-998D-FEAB09DE6ADB}"/>
              </a:ext>
            </a:extLst>
          </p:cNvPr>
          <p:cNvSpPr>
            <a:spLocks noGrp="1" noChangeArrowheads="1"/>
          </p:cNvSpPr>
          <p:nvPr>
            <p:ph idx="1"/>
          </p:nvPr>
        </p:nvSpPr>
        <p:spPr>
          <a:xfrm>
            <a:off x="381000" y="1981200"/>
            <a:ext cx="11430000" cy="4876800"/>
          </a:xfrm>
        </p:spPr>
        <p:txBody>
          <a:bodyPr rtlCol="0">
            <a:noAutofit/>
          </a:bodyPr>
          <a:lstStyle/>
          <a:p>
            <a:pPr>
              <a:defRPr/>
            </a:pPr>
            <a:r>
              <a:rPr lang="en-US" altLang="en-US" sz="2200" b="1" dirty="0"/>
              <a:t>27:41</a:t>
            </a:r>
            <a:r>
              <a:rPr lang="en-US" altLang="en-US" sz="2200" dirty="0"/>
              <a:t> And falling into a place where two seas met, they ran the ship aground; and the forepart stuck fast, and remained </a:t>
            </a:r>
            <a:r>
              <a:rPr lang="en-US" altLang="en-US" sz="2200" dirty="0" err="1"/>
              <a:t>unmoveable</a:t>
            </a:r>
            <a:r>
              <a:rPr lang="en-US" altLang="en-US" sz="2200" dirty="0"/>
              <a:t>, but the hinder part was broken with the violence of the waves.</a:t>
            </a:r>
            <a:endParaRPr lang="en-US" altLang="en-US" sz="2200" b="1" dirty="0"/>
          </a:p>
          <a:p>
            <a:pPr>
              <a:defRPr/>
            </a:pPr>
            <a:r>
              <a:rPr lang="en-US" altLang="en-US" sz="2200" b="1" dirty="0"/>
              <a:t>27:42</a:t>
            </a:r>
            <a:r>
              <a:rPr lang="en-US" altLang="en-US" sz="2200" dirty="0"/>
              <a:t> And the soldiers' counsel was to </a:t>
            </a:r>
            <a:r>
              <a:rPr lang="en-US" altLang="en-US" sz="2200" b="1" dirty="0"/>
              <a:t>kill the prisoners</a:t>
            </a:r>
            <a:r>
              <a:rPr lang="en-US" altLang="en-US" sz="2200" dirty="0"/>
              <a:t>, lest any of them should swim out, and escape.</a:t>
            </a:r>
            <a:endParaRPr lang="en-US" altLang="en-US" sz="2200" b="1" dirty="0"/>
          </a:p>
          <a:p>
            <a:pPr>
              <a:defRPr/>
            </a:pPr>
            <a:r>
              <a:rPr lang="en-US" altLang="en-US" sz="2200" b="1" dirty="0"/>
              <a:t>27:43</a:t>
            </a:r>
            <a:r>
              <a:rPr lang="en-US" altLang="en-US" sz="2200" dirty="0"/>
              <a:t> But the centurion, </a:t>
            </a:r>
            <a:r>
              <a:rPr lang="en-US" altLang="en-US" sz="2200" b="1" u="sng" dirty="0"/>
              <a:t>willing to save Paul, </a:t>
            </a:r>
            <a:r>
              <a:rPr lang="en-US" altLang="en-US" sz="2200" dirty="0"/>
              <a:t>kept them from their purpose; and commanded that they which could swim should cast themselves first into the sea, and get to land:</a:t>
            </a:r>
            <a:endParaRPr lang="en-US" altLang="en-US" sz="2200" b="1" dirty="0"/>
          </a:p>
          <a:p>
            <a:pPr>
              <a:defRPr/>
            </a:pPr>
            <a:r>
              <a:rPr lang="en-US" altLang="en-US" sz="2200" b="1" dirty="0"/>
              <a:t>27:44</a:t>
            </a:r>
            <a:r>
              <a:rPr lang="en-US" altLang="en-US" sz="2200" dirty="0"/>
              <a:t> And the rest, some on boards, and some on broken pieces of the ship. And so it came to pass, that they escaped all safe to land.  </a:t>
            </a:r>
            <a:endParaRPr lang="en-US" altLang="en-US" sz="2200" b="1" dirty="0"/>
          </a:p>
          <a:p>
            <a:pPr>
              <a:defRPr/>
            </a:pPr>
            <a:r>
              <a:rPr lang="en-US" altLang="en-US" sz="2200" b="1" dirty="0"/>
              <a:t>28:1</a:t>
            </a:r>
            <a:r>
              <a:rPr lang="en-US" altLang="en-US" sz="2200" dirty="0"/>
              <a:t> And when they were escaped, then they knew that the island was called </a:t>
            </a:r>
            <a:r>
              <a:rPr lang="en-US" altLang="en-US" sz="2200" dirty="0" err="1"/>
              <a:t>Melita</a:t>
            </a:r>
            <a:endParaRPr lang="en-US" altLang="en-US" sz="2200" b="1" dirty="0"/>
          </a:p>
          <a:p>
            <a:pPr>
              <a:defRPr/>
            </a:pPr>
            <a:r>
              <a:rPr lang="en-US" altLang="en-US" sz="2200" b="1" dirty="0"/>
              <a:t>28:2</a:t>
            </a:r>
            <a:r>
              <a:rPr lang="en-US" altLang="en-US" sz="2200" dirty="0"/>
              <a:t> And the barbarous people shewed us </a:t>
            </a:r>
            <a:r>
              <a:rPr lang="en-US" altLang="en-US" sz="2200" b="1" i="1" u="sng" dirty="0"/>
              <a:t>no little kindness</a:t>
            </a:r>
            <a:r>
              <a:rPr lang="en-US" altLang="en-US" sz="2200" dirty="0"/>
              <a:t>: for they kindled a fire, and received us every one, because of the present rain, and because of the cold.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6814-81E7-4C7B-836B-69054D987B14}"/>
              </a:ext>
            </a:extLst>
          </p:cNvPr>
          <p:cNvSpPr>
            <a:spLocks noGrp="1"/>
          </p:cNvSpPr>
          <p:nvPr>
            <p:ph type="title"/>
          </p:nvPr>
        </p:nvSpPr>
        <p:spPr>
          <a:xfrm>
            <a:off x="3124200" y="3810000"/>
            <a:ext cx="6172200" cy="1143000"/>
          </a:xfrm>
        </p:spPr>
        <p:txBody>
          <a:bodyPr rtlCol="0">
            <a:noAutofit/>
          </a:bodyPr>
          <a:lstStyle/>
          <a:p>
            <a:pPr>
              <a:defRPr/>
            </a:pPr>
            <a:r>
              <a:rPr lang="en-US" altLang="en-US" sz="4800" dirty="0"/>
              <a:t>What kind of risk or expense can come with kindness?</a:t>
            </a:r>
            <a:br>
              <a:rPr lang="en-US" altLang="en-US" sz="4800" dirty="0"/>
            </a:br>
            <a:endParaRPr lang="en-US" sz="48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497FEE3-152B-4BBE-915D-9649F0B400AA}"/>
              </a:ext>
            </a:extLst>
          </p:cNvPr>
          <p:cNvSpPr>
            <a:spLocks noGrp="1" noRot="1" noChangeArrowheads="1"/>
          </p:cNvSpPr>
          <p:nvPr>
            <p:ph type="title"/>
          </p:nvPr>
        </p:nvSpPr>
        <p:spPr>
          <a:xfrm>
            <a:off x="1447800" y="808038"/>
            <a:ext cx="7543800" cy="1143000"/>
          </a:xfrm>
        </p:spPr>
        <p:txBody>
          <a:bodyPr/>
          <a:lstStyle/>
          <a:p>
            <a:r>
              <a:rPr lang="en-US" altLang="en-US" dirty="0"/>
              <a:t>Demonstrations of Kindness: Risk/Danger</a:t>
            </a:r>
          </a:p>
        </p:txBody>
      </p:sp>
      <p:sp>
        <p:nvSpPr>
          <p:cNvPr id="67587" name="Rectangle 3">
            <a:extLst>
              <a:ext uri="{FF2B5EF4-FFF2-40B4-BE49-F238E27FC236}">
                <a16:creationId xmlns:a16="http://schemas.microsoft.com/office/drawing/2014/main" id="{C7CAAD1F-1E23-4029-8C09-0A737765A11A}"/>
              </a:ext>
            </a:extLst>
          </p:cNvPr>
          <p:cNvSpPr>
            <a:spLocks noGrp="1" noChangeArrowheads="1"/>
          </p:cNvSpPr>
          <p:nvPr>
            <p:ph idx="1"/>
          </p:nvPr>
        </p:nvSpPr>
        <p:spPr>
          <a:xfrm>
            <a:off x="381000" y="2133600"/>
            <a:ext cx="10896600" cy="4724400"/>
          </a:xfrm>
        </p:spPr>
        <p:txBody>
          <a:bodyPr>
            <a:noAutofit/>
          </a:bodyPr>
          <a:lstStyle/>
          <a:p>
            <a:pPr>
              <a:lnSpc>
                <a:spcPct val="75000"/>
              </a:lnSpc>
            </a:pPr>
            <a:r>
              <a:rPr lang="en-US" altLang="en-US" sz="2800" b="1" dirty="0"/>
              <a:t>What kind of risk or expense can come with kindness?</a:t>
            </a:r>
          </a:p>
          <a:p>
            <a:pPr lvl="1"/>
            <a:r>
              <a:rPr lang="en-US" altLang="en-US" sz="2800" b="1" i="1" u="sng" dirty="0" err="1"/>
              <a:t>Eg</a:t>
            </a:r>
            <a:r>
              <a:rPr lang="en-US" altLang="en-US" sz="2800" b="1" i="1" u="sng" dirty="0"/>
              <a:t> Good Samaritan</a:t>
            </a:r>
          </a:p>
          <a:p>
            <a:pPr lvl="1"/>
            <a:r>
              <a:rPr lang="en-US" altLang="en-US" sz="2800" b="1" i="1" u="sng" dirty="0"/>
              <a:t>For some in this world, kindness can be seen as weakness .</a:t>
            </a:r>
          </a:p>
          <a:p>
            <a:pPr lvl="1"/>
            <a:r>
              <a:rPr lang="en-US" altLang="en-US" sz="2800" dirty="0"/>
              <a:t>Sometimes the person who does kindness is singled out for ridicule.  </a:t>
            </a:r>
          </a:p>
          <a:p>
            <a:pPr lvl="1"/>
            <a:r>
              <a:rPr lang="en-US" altLang="en-US" sz="2800" dirty="0"/>
              <a:t>We need to remember that for Christians, the reward </a:t>
            </a:r>
            <a:r>
              <a:rPr lang="en-US" altLang="en-US" sz="2800" b="1" i="1" u="sng" dirty="0"/>
              <a:t>may not be immediate </a:t>
            </a:r>
            <a:r>
              <a:rPr lang="en-US" altLang="en-US" sz="2800" dirty="0"/>
              <a:t>and will come later. </a:t>
            </a:r>
            <a:r>
              <a:rPr lang="en-US" altLang="en-US" sz="2800" i="1" u="sng" dirty="0"/>
              <a:t>God is keeping record. </a:t>
            </a:r>
            <a:endParaRPr lang="en-US" altLang="en-US" sz="2800" dirty="0"/>
          </a:p>
          <a:p>
            <a:pPr lvl="1"/>
            <a:r>
              <a:rPr lang="en-US" altLang="en-US" sz="2800" dirty="0"/>
              <a:t>There is risk in Kindness…</a:t>
            </a:r>
            <a:r>
              <a:rPr lang="en-US" altLang="en-US" sz="2800" b="1" u="sng" dirty="0"/>
              <a:t>but there was risk when God exercised kindness in sending his son</a:t>
            </a:r>
            <a:endParaRPr lang="en-US" altLang="en-US" sz="2800" dirty="0"/>
          </a:p>
          <a:p>
            <a:pPr lvl="1"/>
            <a:r>
              <a:rPr lang="en-US" altLang="en-US" sz="2800" dirty="0"/>
              <a:t>When God sent His Son into the world </a:t>
            </a:r>
            <a:r>
              <a:rPr lang="en-US" altLang="en-US" sz="2800" b="1" i="1" u="sng" dirty="0"/>
              <a:t>some appreciated </a:t>
            </a:r>
            <a:r>
              <a:rPr lang="en-US" altLang="en-US" sz="2800" dirty="0"/>
              <a:t>it, </a:t>
            </a:r>
            <a:r>
              <a:rPr lang="en-US" altLang="en-US" sz="2800" b="1" i="1" u="sng" dirty="0"/>
              <a:t>some did not.</a:t>
            </a:r>
            <a:endParaRPr lang="en-US" altLang="en-US" sz="2800" dirty="0"/>
          </a:p>
        </p:txBody>
      </p:sp>
      <p:pic>
        <p:nvPicPr>
          <p:cNvPr id="67588" name="Picture 4">
            <a:extLst>
              <a:ext uri="{FF2B5EF4-FFF2-40B4-BE49-F238E27FC236}">
                <a16:creationId xmlns:a16="http://schemas.microsoft.com/office/drawing/2014/main" id="{F4EA1BB8-E1EC-4ECB-9BD3-7B99E8D46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0" y="46038"/>
            <a:ext cx="1905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0803E8E4-9787-4437-9CD5-F64C4D8E0A42}"/>
              </a:ext>
            </a:extLst>
          </p:cNvPr>
          <p:cNvSpPr>
            <a:spLocks noGrp="1"/>
          </p:cNvSpPr>
          <p:nvPr>
            <p:ph type="title"/>
          </p:nvPr>
        </p:nvSpPr>
        <p:spPr/>
        <p:txBody>
          <a:bodyPr>
            <a:normAutofit/>
          </a:bodyPr>
          <a:lstStyle/>
          <a:p>
            <a:r>
              <a:rPr lang="en-US" altLang="en-US" sz="4800" u="sng" dirty="0"/>
              <a:t>Kindness Demonstrated by God</a:t>
            </a:r>
            <a:endParaRPr lang="en-US" altLang="en-US" sz="4800" dirty="0"/>
          </a:p>
        </p:txBody>
      </p:sp>
      <p:sp>
        <p:nvSpPr>
          <p:cNvPr id="69635" name="Content Placeholder 2">
            <a:extLst>
              <a:ext uri="{FF2B5EF4-FFF2-40B4-BE49-F238E27FC236}">
                <a16:creationId xmlns:a16="http://schemas.microsoft.com/office/drawing/2014/main" id="{9F3C9599-1EA5-4411-B116-D9A842B5981D}"/>
              </a:ext>
            </a:extLst>
          </p:cNvPr>
          <p:cNvSpPr>
            <a:spLocks noGrp="1"/>
          </p:cNvSpPr>
          <p:nvPr>
            <p:ph idx="1"/>
          </p:nvPr>
        </p:nvSpPr>
        <p:spPr>
          <a:xfrm>
            <a:off x="520739" y="2057400"/>
            <a:ext cx="10528261" cy="4800600"/>
          </a:xfrm>
        </p:spPr>
        <p:txBody>
          <a:bodyPr>
            <a:noAutofit/>
          </a:bodyPr>
          <a:lstStyle/>
          <a:p>
            <a:r>
              <a:rPr lang="en-US" altLang="en-US" sz="4000" b="1" dirty="0"/>
              <a:t>How does God uses kindness to lead people to repentance?  </a:t>
            </a:r>
          </a:p>
          <a:p>
            <a:r>
              <a:rPr lang="en-US" altLang="en-US" sz="4000" b="1" dirty="0"/>
              <a:t>Is kindness part of the Divine nature?</a:t>
            </a:r>
          </a:p>
          <a:p>
            <a:r>
              <a:rPr lang="en-US" altLang="en-US" sz="4000" b="1" dirty="0"/>
              <a:t>How does kindness convert where nothing else ?</a:t>
            </a:r>
          </a:p>
          <a:p>
            <a:r>
              <a:rPr lang="en-US" altLang="en-US" sz="4000" b="1" dirty="0"/>
              <a:t>What example of God’s kindness can Christians imitate?</a:t>
            </a:r>
          </a:p>
          <a:p>
            <a:endParaRPr lang="en-US" altLang="en-US" sz="40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F0B63C8-5633-49E4-AD68-EF0DDE592030}"/>
              </a:ext>
            </a:extLst>
          </p:cNvPr>
          <p:cNvSpPr>
            <a:spLocks noGrp="1" noRot="1" noChangeArrowheads="1"/>
          </p:cNvSpPr>
          <p:nvPr>
            <p:ph type="title"/>
          </p:nvPr>
        </p:nvSpPr>
        <p:spPr>
          <a:xfrm>
            <a:off x="1676400" y="723900"/>
            <a:ext cx="7391400" cy="1143000"/>
          </a:xfrm>
        </p:spPr>
        <p:txBody>
          <a:bodyPr rtlCol="0">
            <a:normAutofit fontScale="90000"/>
          </a:bodyPr>
          <a:lstStyle/>
          <a:p>
            <a:pPr>
              <a:defRPr/>
            </a:pPr>
            <a:r>
              <a:rPr lang="en-US" altLang="en-US" sz="4000" u="sng" dirty="0"/>
              <a:t>Kindness Demonstrated by God Worthy of Emulating</a:t>
            </a:r>
            <a:endParaRPr lang="en-US" altLang="en-US" sz="4000" dirty="0"/>
          </a:p>
        </p:txBody>
      </p:sp>
      <p:sp>
        <p:nvSpPr>
          <p:cNvPr id="11267" name="Rectangle 3">
            <a:extLst>
              <a:ext uri="{FF2B5EF4-FFF2-40B4-BE49-F238E27FC236}">
                <a16:creationId xmlns:a16="http://schemas.microsoft.com/office/drawing/2014/main" id="{88E552F5-BEC9-4D55-ADBE-B2AACDA6211D}"/>
              </a:ext>
            </a:extLst>
          </p:cNvPr>
          <p:cNvSpPr>
            <a:spLocks noGrp="1" noChangeArrowheads="1"/>
          </p:cNvSpPr>
          <p:nvPr>
            <p:ph idx="1"/>
          </p:nvPr>
        </p:nvSpPr>
        <p:spPr>
          <a:xfrm>
            <a:off x="76200" y="1981200"/>
            <a:ext cx="9829800" cy="4876800"/>
          </a:xfrm>
        </p:spPr>
        <p:txBody>
          <a:bodyPr rtlCol="0">
            <a:noAutofit/>
          </a:bodyPr>
          <a:lstStyle/>
          <a:p>
            <a:pPr>
              <a:lnSpc>
                <a:spcPct val="80000"/>
              </a:lnSpc>
              <a:defRPr/>
            </a:pPr>
            <a:r>
              <a:rPr lang="en-US" altLang="en-US" sz="2000" b="1" dirty="0"/>
              <a:t>God uses kindness to lead people to repentance.  </a:t>
            </a:r>
          </a:p>
          <a:p>
            <a:pPr>
              <a:lnSpc>
                <a:spcPct val="80000"/>
              </a:lnSpc>
              <a:defRPr/>
            </a:pPr>
            <a:r>
              <a:rPr lang="en-US" altLang="en-US" sz="2000" b="1" dirty="0"/>
              <a:t>Christians represent the kind nature of God to the world when they are kind.  Such reflection demonstrates that they have partaken of the Divine nature.    </a:t>
            </a:r>
          </a:p>
          <a:p>
            <a:pPr>
              <a:lnSpc>
                <a:spcPct val="80000"/>
              </a:lnSpc>
              <a:defRPr/>
            </a:pPr>
            <a:r>
              <a:rPr lang="en-US" altLang="en-US" sz="2000" b="1" dirty="0"/>
              <a:t>Romans 2:4 explains, “Or do you despise the riches of His goodness, forbearance, and longsuffering, not knowing that the goodness of God leads you to repentance?”  </a:t>
            </a:r>
          </a:p>
          <a:p>
            <a:pPr>
              <a:lnSpc>
                <a:spcPct val="80000"/>
              </a:lnSpc>
              <a:defRPr/>
            </a:pPr>
            <a:r>
              <a:rPr lang="en-US" altLang="en-US" sz="2000" b="1" dirty="0"/>
              <a:t>Kindness teaches and converts where nothing else will – it can move the most stubborn of hearts.  </a:t>
            </a:r>
          </a:p>
          <a:p>
            <a:pPr>
              <a:lnSpc>
                <a:spcPct val="80000"/>
              </a:lnSpc>
              <a:defRPr/>
            </a:pPr>
            <a:r>
              <a:rPr lang="en-US" altLang="en-US" sz="2000" b="1" dirty="0"/>
              <a:t>Notice how the Lord has demonstrated mercy and kindness to his people.  </a:t>
            </a:r>
          </a:p>
          <a:p>
            <a:pPr>
              <a:lnSpc>
                <a:spcPct val="80000"/>
              </a:lnSpc>
              <a:defRPr/>
            </a:pPr>
            <a:r>
              <a:rPr lang="en-US" altLang="en-US" sz="2000" b="1" dirty="0"/>
              <a:t>Joel 2:13-14 reminds as the Lord’s locust army marched, “So rend your heart, and not your garments; Return to the Lord your God, For He </a:t>
            </a:r>
            <a:r>
              <a:rPr lang="en-US" altLang="en-US" sz="2000" b="1" i="1" dirty="0"/>
              <a:t>is</a:t>
            </a:r>
            <a:r>
              <a:rPr lang="en-US" altLang="en-US" sz="2000" b="1" dirty="0"/>
              <a:t> gracious and merciful, Slow to anger, and of great kindness; And He relents from doing harm. 14Who knows </a:t>
            </a:r>
            <a:r>
              <a:rPr lang="en-US" altLang="en-US" sz="2000" b="1" i="1" dirty="0"/>
              <a:t>if</a:t>
            </a:r>
            <a:r>
              <a:rPr lang="en-US" altLang="en-US" sz="2000" b="1" dirty="0"/>
              <a:t> He will turn and relent, And leave a blessing behind Him—A grain offering and a drink offering For the Lord your God?” </a:t>
            </a:r>
          </a:p>
          <a:p>
            <a:pPr>
              <a:lnSpc>
                <a:spcPct val="80000"/>
              </a:lnSpc>
              <a:defRPr/>
            </a:pPr>
            <a:r>
              <a:rPr lang="en-US" altLang="en-US" sz="2000" b="1" dirty="0"/>
              <a:t>God demonstrated love toward all who were dead in trespass that he might demonstrate the greatness of His kindness in Christ.</a:t>
            </a:r>
            <a:r>
              <a:rPr lang="en-US" altLang="en-US" sz="2000" dirty="0"/>
              <a:t>  </a:t>
            </a:r>
          </a:p>
        </p:txBody>
      </p:sp>
      <p:pic>
        <p:nvPicPr>
          <p:cNvPr id="70660" name="Picture 4" descr="4 Simple Ways to Nurture Kindness in ...">
            <a:extLst>
              <a:ext uri="{FF2B5EF4-FFF2-40B4-BE49-F238E27FC236}">
                <a16:creationId xmlns:a16="http://schemas.microsoft.com/office/drawing/2014/main" id="{5F351578-9A18-48C7-BB6B-3C04E8EE9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1179" y="2514600"/>
            <a:ext cx="2450821" cy="3429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to="" calcmode="lin" valueType="num">
                                      <p:cBhvr>
                                        <p:cTn id="7" dur="1" fill="hold"/>
                                        <p:tgtEl>
                                          <p:spTgt spid="11267">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 to="" calcmode="lin" valueType="num">
                                      <p:cBhvr>
                                        <p:cTn id="11" dur="1" fill="hold"/>
                                        <p:tgtEl>
                                          <p:spTgt spid="11267">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 to="" calcmode="lin" valueType="num">
                                      <p:cBhvr>
                                        <p:cTn id="15" dur="1" fill="hold"/>
                                        <p:tgtEl>
                                          <p:spTgt spid="11267">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to="" calcmode="lin" valueType="num">
                                      <p:cBhvr>
                                        <p:cTn id="19" dur="1" fill="hold"/>
                                        <p:tgtEl>
                                          <p:spTgt spid="11267">
                                            <p:txEl>
                                              <p:pRg st="3" end="3"/>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anim to="" calcmode="lin" valueType="num">
                                      <p:cBhvr>
                                        <p:cTn id="23" dur="1" fill="hold"/>
                                        <p:tgtEl>
                                          <p:spTgt spid="11267">
                                            <p:txEl>
                                              <p:pRg st="4" end="4"/>
                                            </p:txEl>
                                          </p:spTgt>
                                        </p:tgtEl>
                                        <p:attrNameLst>
                                          <p:attrName/>
                                        </p:attrNameLst>
                                      </p:cBhvr>
                                    </p:anim>
                                  </p:childTnLst>
                                </p:cTn>
                              </p:par>
                            </p:childTnLst>
                          </p:cTn>
                        </p:par>
                        <p:par>
                          <p:cTn id="24" fill="hold" nodeType="afterGroup">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anim to="" calcmode="lin" valueType="num">
                                      <p:cBhvr>
                                        <p:cTn id="27" dur="1" fill="hold"/>
                                        <p:tgtEl>
                                          <p:spTgt spid="11267">
                                            <p:txEl>
                                              <p:pRg st="5" end="5"/>
                                            </p:txEl>
                                          </p:spTgt>
                                        </p:tgtEl>
                                        <p:attrNameLst>
                                          <p:attrName/>
                                        </p:attrNameLst>
                                      </p:cBhvr>
                                    </p:anim>
                                  </p:childTnLst>
                                </p:cTn>
                              </p:par>
                            </p:childTnLst>
                          </p:cTn>
                        </p:par>
                        <p:par>
                          <p:cTn id="28" fill="hold" nodeType="afterGroup">
                            <p:stCondLst>
                              <p:cond delay="0"/>
                            </p:stCondLst>
                            <p:childTnLst>
                              <p:par>
                                <p:cTn id="29" presetID="24" presetClass="entr" presetSubtype="0" fill="hold" grpId="0" nodeType="afterEffect">
                                  <p:stCondLst>
                                    <p:cond delay="0"/>
                                  </p:stCondLst>
                                  <p:childTnLst>
                                    <p:set>
                                      <p:cBhvr>
                                        <p:cTn id="30" dur="1" fill="hold">
                                          <p:stCondLst>
                                            <p:cond delay="0"/>
                                          </p:stCondLst>
                                        </p:cTn>
                                        <p:tgtEl>
                                          <p:spTgt spid="11267">
                                            <p:txEl>
                                              <p:pRg st="6" end="6"/>
                                            </p:txEl>
                                          </p:spTgt>
                                        </p:tgtEl>
                                        <p:attrNameLst>
                                          <p:attrName>style.visibility</p:attrName>
                                        </p:attrNameLst>
                                      </p:cBhvr>
                                      <p:to>
                                        <p:strVal val="visible"/>
                                      </p:to>
                                    </p:set>
                                    <p:anim to="" calcmode="lin" valueType="num">
                                      <p:cBhvr>
                                        <p:cTn id="31" dur="1" fill="hold"/>
                                        <p:tgtEl>
                                          <p:spTgt spid="11267">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F6E62014-83D0-4FF5-BFA6-05F757727CD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533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0" name="Rectangle 2">
            <a:extLst>
              <a:ext uri="{FF2B5EF4-FFF2-40B4-BE49-F238E27FC236}">
                <a16:creationId xmlns:a16="http://schemas.microsoft.com/office/drawing/2014/main" id="{08BCDD46-EB93-4394-BD82-FEA6C6E247E3}"/>
              </a:ext>
            </a:extLst>
          </p:cNvPr>
          <p:cNvSpPr>
            <a:spLocks noGrp="1" noRot="1" noChangeArrowheads="1"/>
          </p:cNvSpPr>
          <p:nvPr>
            <p:ph type="title"/>
          </p:nvPr>
        </p:nvSpPr>
        <p:spPr>
          <a:xfrm>
            <a:off x="76200" y="609600"/>
            <a:ext cx="7391400" cy="1143000"/>
          </a:xfrm>
        </p:spPr>
        <p:txBody>
          <a:bodyPr rtlCol="0">
            <a:normAutofit fontScale="90000"/>
          </a:bodyPr>
          <a:lstStyle/>
          <a:p>
            <a:pPr>
              <a:defRPr/>
            </a:pPr>
            <a:r>
              <a:rPr lang="en-US" altLang="en-US" sz="4000" u="sng" dirty="0"/>
              <a:t>Kindness Demonstrated by God Worthy of Emulating</a:t>
            </a:r>
          </a:p>
        </p:txBody>
      </p:sp>
      <p:sp>
        <p:nvSpPr>
          <p:cNvPr id="12291" name="Rectangle 3">
            <a:extLst>
              <a:ext uri="{FF2B5EF4-FFF2-40B4-BE49-F238E27FC236}">
                <a16:creationId xmlns:a16="http://schemas.microsoft.com/office/drawing/2014/main" id="{D00035B4-250E-4C0E-BB38-B1B9D9CAEEA0}"/>
              </a:ext>
            </a:extLst>
          </p:cNvPr>
          <p:cNvSpPr>
            <a:spLocks noGrp="1" noChangeArrowheads="1"/>
          </p:cNvSpPr>
          <p:nvPr>
            <p:ph idx="1"/>
          </p:nvPr>
        </p:nvSpPr>
        <p:spPr>
          <a:xfrm>
            <a:off x="0" y="1981200"/>
            <a:ext cx="11963400" cy="4876800"/>
          </a:xfrm>
        </p:spPr>
        <p:txBody>
          <a:bodyPr rtlCol="0">
            <a:noAutofit/>
          </a:bodyPr>
          <a:lstStyle/>
          <a:p>
            <a:pPr>
              <a:lnSpc>
                <a:spcPct val="75000"/>
              </a:lnSpc>
              <a:defRPr/>
            </a:pPr>
            <a:r>
              <a:rPr lang="en-US" altLang="en-US" sz="2300" b="1" dirty="0"/>
              <a:t>Paul explains in Ephesians 2:4-10: “But God, who is rich in mercy, because of His great love with which He loved us, 5even when we were dead in trespasses, made us alive together with Christ (by grace you have been saved), 6and raised </a:t>
            </a:r>
            <a:r>
              <a:rPr lang="en-US" altLang="en-US" sz="2300" b="1" i="1" dirty="0"/>
              <a:t>us</a:t>
            </a:r>
            <a:r>
              <a:rPr lang="en-US" altLang="en-US" sz="2300" b="1" dirty="0"/>
              <a:t> up together, and made </a:t>
            </a:r>
            <a:r>
              <a:rPr lang="en-US" altLang="en-US" sz="2300" b="1" i="1" dirty="0"/>
              <a:t>us</a:t>
            </a:r>
            <a:r>
              <a:rPr lang="en-US" altLang="en-US" sz="2300" b="1" dirty="0"/>
              <a:t> sit together in the heavenly </a:t>
            </a:r>
            <a:r>
              <a:rPr lang="en-US" altLang="en-US" sz="2300" b="1" i="1" dirty="0"/>
              <a:t>places</a:t>
            </a:r>
            <a:r>
              <a:rPr lang="en-US" altLang="en-US" sz="2300" b="1" dirty="0"/>
              <a:t> in Christ Jesus, 7that in the ages to come He might show the exceeding riches of His grace in </a:t>
            </a:r>
            <a:r>
              <a:rPr lang="en-US" altLang="en-US" sz="2300" b="1" i="1" dirty="0"/>
              <a:t>His</a:t>
            </a:r>
            <a:r>
              <a:rPr lang="en-US" altLang="en-US" sz="2300" b="1" dirty="0"/>
              <a:t> kindness toward us in Christ Jesus. 8For by grace you have been saved through faith, and that not of yourselves; </a:t>
            </a:r>
            <a:r>
              <a:rPr lang="en-US" altLang="en-US" sz="2300" b="1" i="1" dirty="0"/>
              <a:t>it</a:t>
            </a:r>
            <a:r>
              <a:rPr lang="en-US" altLang="en-US" sz="2300" b="1" dirty="0"/>
              <a:t> </a:t>
            </a:r>
            <a:r>
              <a:rPr lang="en-US" altLang="en-US" sz="2300" b="1" i="1" dirty="0"/>
              <a:t>is</a:t>
            </a:r>
            <a:r>
              <a:rPr lang="en-US" altLang="en-US" sz="2300" b="1" dirty="0"/>
              <a:t> the gift of God, 9not of works, lest anyone should boast. 10For we are His workmanship, created in Christ Jesus for good works, which God prepared beforehand that we should walk in them.”  </a:t>
            </a:r>
          </a:p>
          <a:p>
            <a:pPr>
              <a:lnSpc>
                <a:spcPct val="75000"/>
              </a:lnSpc>
              <a:defRPr/>
            </a:pPr>
            <a:r>
              <a:rPr lang="en-US" altLang="en-US" sz="2300" b="1" dirty="0"/>
              <a:t>Notice how God took action to demonstrate His kindness toward humankind.  </a:t>
            </a:r>
          </a:p>
          <a:p>
            <a:pPr>
              <a:lnSpc>
                <a:spcPct val="75000"/>
              </a:lnSpc>
              <a:defRPr/>
            </a:pPr>
            <a:r>
              <a:rPr lang="en-US" altLang="en-US" sz="2300" b="1" dirty="0"/>
              <a:t>Titus 3:4-7 teaches: “But when the kindness and the love of God our Savior toward man appeared, 5not by works of righteousness which we have done, but according to His mercy He saved us, through the washing of regeneration and renewing of the Holy Spirit, 6whom He poured out on us abundantly through Jesus Christ our Savior, 7that having been justified by His grace we should become heirs according to the hope of eternal life.”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0" fill="hold"/>
                                        <p:tgtEl>
                                          <p:spTgt spid="12292"/>
                                        </p:tgtEl>
                                        <p:attrNameLst>
                                          <p:attrName>ppt_x</p:attrName>
                                        </p:attrNameLst>
                                      </p:cBhvr>
                                      <p:tavLst>
                                        <p:tav tm="0">
                                          <p:val>
                                            <p:strVal val="#ppt_x"/>
                                          </p:val>
                                        </p:tav>
                                        <p:tav tm="100000">
                                          <p:val>
                                            <p:strVal val="#ppt_x"/>
                                          </p:val>
                                        </p:tav>
                                      </p:tavLst>
                                    </p:anim>
                                    <p:anim calcmode="lin" valueType="num">
                                      <p:cBhvr additive="base">
                                        <p:cTn id="8" dur="50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E486D04-262B-4E10-B69C-CBB7563D12D0}"/>
              </a:ext>
            </a:extLst>
          </p:cNvPr>
          <p:cNvSpPr>
            <a:spLocks noGrp="1" noRot="1" noChangeArrowheads="1"/>
          </p:cNvSpPr>
          <p:nvPr>
            <p:ph type="title"/>
          </p:nvPr>
        </p:nvSpPr>
        <p:spPr>
          <a:xfrm>
            <a:off x="533400" y="762000"/>
            <a:ext cx="8001000" cy="1143000"/>
          </a:xfrm>
        </p:spPr>
        <p:txBody>
          <a:bodyPr rtlCol="0">
            <a:normAutofit fontScale="90000"/>
          </a:bodyPr>
          <a:lstStyle/>
          <a:p>
            <a:pPr>
              <a:defRPr/>
            </a:pPr>
            <a:r>
              <a:rPr lang="en-US" altLang="en-US" sz="4000" u="sng" dirty="0"/>
              <a:t>Kindness Demonstrated by God Worthy of Emulating</a:t>
            </a:r>
          </a:p>
        </p:txBody>
      </p:sp>
      <p:sp>
        <p:nvSpPr>
          <p:cNvPr id="13315" name="Rectangle 3">
            <a:extLst>
              <a:ext uri="{FF2B5EF4-FFF2-40B4-BE49-F238E27FC236}">
                <a16:creationId xmlns:a16="http://schemas.microsoft.com/office/drawing/2014/main" id="{3E5EE5D2-7595-4650-A082-BAD22A8FB15E}"/>
              </a:ext>
            </a:extLst>
          </p:cNvPr>
          <p:cNvSpPr>
            <a:spLocks noGrp="1" noChangeArrowheads="1"/>
          </p:cNvSpPr>
          <p:nvPr>
            <p:ph idx="1"/>
          </p:nvPr>
        </p:nvSpPr>
        <p:spPr>
          <a:xfrm>
            <a:off x="304800" y="2057400"/>
            <a:ext cx="11125200" cy="3886200"/>
          </a:xfrm>
        </p:spPr>
        <p:txBody>
          <a:bodyPr rtlCol="0">
            <a:normAutofit lnSpcReduction="10000"/>
          </a:bodyPr>
          <a:lstStyle/>
          <a:p>
            <a:pPr>
              <a:lnSpc>
                <a:spcPct val="80000"/>
              </a:lnSpc>
              <a:defRPr/>
            </a:pPr>
            <a:r>
              <a:rPr lang="en-US" altLang="en-US" b="1" dirty="0"/>
              <a:t>God has committed all to disobedience that He might have mercy on all (Romans 11:29-33), demonstrating His kindness with cheerfulness (Romans 12:8).  </a:t>
            </a:r>
          </a:p>
          <a:p>
            <a:pPr>
              <a:lnSpc>
                <a:spcPct val="80000"/>
              </a:lnSpc>
              <a:defRPr/>
            </a:pPr>
            <a:r>
              <a:rPr lang="en-US" altLang="en-US" b="1" dirty="0"/>
              <a:t>The Christian must always be mindful of the kindness and love that they have received from God and reflect that kindness and love in their lives. </a:t>
            </a:r>
          </a:p>
          <a:p>
            <a:pPr>
              <a:lnSpc>
                <a:spcPct val="80000"/>
              </a:lnSpc>
              <a:defRPr/>
            </a:pPr>
            <a:r>
              <a:rPr lang="en-US" altLang="en-US" b="1" dirty="0"/>
              <a:t>Through the Lord’s abundant kindness and mercy, the Christian has a living hope through the resurrection of Jesus Christ from the dead and an incorruptible inheritance (1 Peter 1:3-5).  </a:t>
            </a:r>
          </a:p>
          <a:p>
            <a:pPr>
              <a:lnSpc>
                <a:spcPct val="80000"/>
              </a:lnSpc>
              <a:defRPr/>
            </a:pPr>
            <a:r>
              <a:rPr lang="en-US" altLang="en-US" b="1" dirty="0"/>
              <a:t>The Christian must always be mindful of God’s mercy toward them.(1 Peter 2:9-10)</a:t>
            </a:r>
          </a:p>
          <a:p>
            <a:pPr>
              <a:lnSpc>
                <a:spcPct val="80000"/>
              </a:lnSpc>
              <a:defRPr/>
            </a:pPr>
            <a:r>
              <a:rPr lang="en-US" altLang="en-US" b="1" dirty="0"/>
              <a:t>Too often it seems that members of the church are exacting about the letter of the law, but miss the weightier matter of mercy (kindness).  </a:t>
            </a:r>
          </a:p>
        </p:txBody>
      </p:sp>
      <p:sp>
        <p:nvSpPr>
          <p:cNvPr id="6" name="Rectangle 5">
            <a:extLst>
              <a:ext uri="{FF2B5EF4-FFF2-40B4-BE49-F238E27FC236}">
                <a16:creationId xmlns:a16="http://schemas.microsoft.com/office/drawing/2014/main" id="{DC8D9F27-CFFF-4B6F-91AE-0889E27E5580}"/>
              </a:ext>
            </a:extLst>
          </p:cNvPr>
          <p:cNvSpPr/>
          <p:nvPr/>
        </p:nvSpPr>
        <p:spPr>
          <a:xfrm>
            <a:off x="1508078" y="5867400"/>
            <a:ext cx="9144000" cy="1077218"/>
          </a:xfrm>
          <a:prstGeom prst="rect">
            <a:avLst/>
          </a:prstGeom>
          <a:solidFill>
            <a:srgbClr val="FFFFFF"/>
          </a:solid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"Because Thy loving-kindness is better than life, my lips shall praise Thee" Psalm 63:3</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to="" calcmode="lin" valueType="num">
                                      <p:cBhvr>
                                        <p:cTn id="7" dur="1" fill="hold"/>
                                        <p:tgtEl>
                                          <p:spTgt spid="13315">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to="" calcmode="lin" valueType="num">
                                      <p:cBhvr>
                                        <p:cTn id="11" dur="1" fill="hold"/>
                                        <p:tgtEl>
                                          <p:spTgt spid="13315">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to="" calcmode="lin" valueType="num">
                                      <p:cBhvr>
                                        <p:cTn id="15" dur="1" fill="hold"/>
                                        <p:tgtEl>
                                          <p:spTgt spid="13315">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to="" calcmode="lin" valueType="num">
                                      <p:cBhvr>
                                        <p:cTn id="19" dur="1" fill="hold"/>
                                        <p:tgtEl>
                                          <p:spTgt spid="13315">
                                            <p:txEl>
                                              <p:pRg st="3" end="3"/>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to="" calcmode="lin" valueType="num">
                                      <p:cBhvr>
                                        <p:cTn id="23" dur="1" fill="hold"/>
                                        <p:tgtEl>
                                          <p:spTgt spid="13315">
                                            <p:txEl>
                                              <p:pRg st="4" end="4"/>
                                            </p:txEl>
                                          </p:spTgt>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4294967295"/>
          </p:nvPr>
        </p:nvSpPr>
        <p:spPr>
          <a:xfrm>
            <a:off x="457200" y="4191000"/>
            <a:ext cx="9220200" cy="2667000"/>
          </a:xfrm>
        </p:spPr>
        <p:txBody>
          <a:bodyPr vert="horz" wrap="square" lIns="91440" tIns="45720" rIns="91440" bIns="45720" numCol="1" rtlCol="0" anchor="ctr" anchorCtr="0" compatLnSpc="1">
            <a:prstTxWarp prst="textNoShape">
              <a:avLst/>
            </a:prstTxWarp>
            <a:normAutofit fontScale="92500" lnSpcReduction="10000"/>
          </a:bodyPr>
          <a:lstStyle/>
          <a:p>
            <a:pPr indent="-228600" eaLnBrk="1" hangingPunct="1">
              <a:lnSpc>
                <a:spcPct val="90000"/>
              </a:lnSpc>
              <a:buFont typeface="Arial" panose="020B0604020202020204" pitchFamily="34" charset="0"/>
              <a:buChar char="•"/>
            </a:pPr>
            <a:r>
              <a:rPr lang="en-US" altLang="en-US" sz="3200" b="1" dirty="0"/>
              <a:t>Weekly study plan:</a:t>
            </a:r>
          </a:p>
          <a:p>
            <a:pPr indent="-228600" eaLnBrk="1" hangingPunct="1">
              <a:lnSpc>
                <a:spcPct val="90000"/>
              </a:lnSpc>
              <a:buFont typeface="Arial" panose="020B0604020202020204" pitchFamily="34" charset="0"/>
              <a:buChar char="•"/>
            </a:pPr>
            <a:r>
              <a:rPr lang="en-US" altLang="en-US" sz="3200" b="1" dirty="0"/>
              <a:t>Read 2 Peter once a week</a:t>
            </a:r>
          </a:p>
          <a:p>
            <a:pPr indent="-228600" eaLnBrk="1" hangingPunct="1">
              <a:lnSpc>
                <a:spcPct val="90000"/>
              </a:lnSpc>
              <a:buFont typeface="Arial" panose="020B0604020202020204" pitchFamily="34" charset="0"/>
              <a:buChar char="•"/>
            </a:pPr>
            <a:r>
              <a:rPr lang="en-US" altLang="en-US" sz="3200" b="1" dirty="0"/>
              <a:t>Work on the memory verse by reading it  carefully aloud at least eleven times this week</a:t>
            </a:r>
          </a:p>
          <a:p>
            <a:pPr indent="-228600" eaLnBrk="1" hangingPunct="1">
              <a:lnSpc>
                <a:spcPct val="90000"/>
              </a:lnSpc>
              <a:buFont typeface="Arial" panose="020B0604020202020204" pitchFamily="34" charset="0"/>
              <a:buChar char="•"/>
            </a:pPr>
            <a:r>
              <a:rPr lang="en-US" altLang="en-US" sz="3200" b="1" dirty="0"/>
              <a:t>Any study on next weeks topic in the text from next week’s topic: LOVE</a:t>
            </a:r>
          </a:p>
        </p:txBody>
      </p:sp>
      <p:pic>
        <p:nvPicPr>
          <p:cNvPr id="4" name="Picture 3">
            <a:extLst>
              <a:ext uri="{FF2B5EF4-FFF2-40B4-BE49-F238E27FC236}">
                <a16:creationId xmlns:a16="http://schemas.microsoft.com/office/drawing/2014/main" id="{CA2EBF61-FE3C-4514-A57C-041A03613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2529200"/>
            <a:ext cx="2722179" cy="1799600"/>
          </a:xfrm>
          <a:prstGeom prst="rect">
            <a:avLst/>
          </a:prstGeom>
        </p:spPr>
      </p:pic>
      <p:sp>
        <p:nvSpPr>
          <p:cNvPr id="8" name="Rectangle 4">
            <a:extLst>
              <a:ext uri="{FF2B5EF4-FFF2-40B4-BE49-F238E27FC236}">
                <a16:creationId xmlns:a16="http://schemas.microsoft.com/office/drawing/2014/main" id="{843FBAFE-D037-44D3-A754-2A5908F7C28B}"/>
              </a:ext>
            </a:extLst>
          </p:cNvPr>
          <p:cNvSpPr>
            <a:spLocks noGrp="1" noChangeArrowheads="1"/>
          </p:cNvSpPr>
          <p:nvPr>
            <p:ph type="ctrTitle"/>
          </p:nvPr>
        </p:nvSpPr>
        <p:spPr>
          <a:xfrm>
            <a:off x="304800" y="1143000"/>
            <a:ext cx="7543800" cy="1470025"/>
          </a:xfrm>
        </p:spPr>
        <p:txBody>
          <a:bodyPr/>
          <a:lstStyle/>
          <a:p>
            <a:pPr algn="ctr" eaLnBrk="1" hangingPunct="1"/>
            <a:r>
              <a:rPr lang="en-US" altLang="en-US" sz="6000" dirty="0"/>
              <a:t>Eyeing Second Peter</a:t>
            </a:r>
          </a:p>
        </p:txBody>
      </p:sp>
      <p:sp>
        <p:nvSpPr>
          <p:cNvPr id="2" name="Rectangle 1">
            <a:extLst>
              <a:ext uri="{FF2B5EF4-FFF2-40B4-BE49-F238E27FC236}">
                <a16:creationId xmlns:a16="http://schemas.microsoft.com/office/drawing/2014/main" id="{EDDA1473-02C1-49D3-8A60-C47CCB764DC2}"/>
              </a:ext>
            </a:extLst>
          </p:cNvPr>
          <p:cNvSpPr/>
          <p:nvPr/>
        </p:nvSpPr>
        <p:spPr bwMode="auto">
          <a:xfrm>
            <a:off x="0" y="-76200"/>
            <a:ext cx="12192000" cy="762000"/>
          </a:xfrm>
          <a:prstGeom prst="rect">
            <a:avLst/>
          </a:prstGeom>
          <a:solidFill>
            <a:schemeClr val="tx2">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7D76910-E8FE-4BE4-867E-88DB1DCDFE02}"/>
              </a:ext>
            </a:extLst>
          </p:cNvPr>
          <p:cNvSpPr>
            <a:spLocks noGrp="1" noRot="1" noChangeArrowheads="1"/>
          </p:cNvSpPr>
          <p:nvPr>
            <p:ph type="title"/>
          </p:nvPr>
        </p:nvSpPr>
        <p:spPr>
          <a:xfrm>
            <a:off x="184944" y="652955"/>
            <a:ext cx="6629400" cy="1143000"/>
          </a:xfrm>
        </p:spPr>
        <p:txBody>
          <a:bodyPr rtlCol="0">
            <a:normAutofit fontScale="90000"/>
          </a:bodyPr>
          <a:lstStyle/>
          <a:p>
            <a:pPr>
              <a:defRPr/>
            </a:pPr>
            <a:r>
              <a:rPr lang="en-US" altLang="en-US" sz="4000" u="sng" dirty="0"/>
              <a:t>Kindness Demonstrated by God Worthy of Emulating</a:t>
            </a:r>
          </a:p>
        </p:txBody>
      </p:sp>
      <p:sp>
        <p:nvSpPr>
          <p:cNvPr id="14339" name="Rectangle 3">
            <a:extLst>
              <a:ext uri="{FF2B5EF4-FFF2-40B4-BE49-F238E27FC236}">
                <a16:creationId xmlns:a16="http://schemas.microsoft.com/office/drawing/2014/main" id="{60778ACB-133C-46AD-ACC4-4FF129664433}"/>
              </a:ext>
            </a:extLst>
          </p:cNvPr>
          <p:cNvSpPr>
            <a:spLocks noGrp="1" noChangeArrowheads="1"/>
          </p:cNvSpPr>
          <p:nvPr>
            <p:ph idx="1"/>
          </p:nvPr>
        </p:nvSpPr>
        <p:spPr>
          <a:xfrm>
            <a:off x="0" y="1981200"/>
            <a:ext cx="11963400" cy="4876800"/>
          </a:xfrm>
        </p:spPr>
        <p:txBody>
          <a:bodyPr rtlCol="0">
            <a:normAutofit/>
          </a:bodyPr>
          <a:lstStyle/>
          <a:p>
            <a:pPr>
              <a:lnSpc>
                <a:spcPct val="80000"/>
              </a:lnSpc>
              <a:defRPr/>
            </a:pPr>
            <a:r>
              <a:rPr lang="en-US" altLang="en-US" b="1" dirty="0"/>
              <a:t>In Matthew 23:23-25, Jesus taught, “Woe to you, scribes and Pharisees, hypocrites! For you pay tithe of mint and anise and </a:t>
            </a:r>
            <a:r>
              <a:rPr lang="en-US" altLang="en-US" b="1" dirty="0" err="1"/>
              <a:t>cummin</a:t>
            </a:r>
            <a:r>
              <a:rPr lang="en-US" altLang="en-US" b="1" dirty="0"/>
              <a:t>, and have neglected the weightier </a:t>
            </a:r>
            <a:r>
              <a:rPr lang="en-US" altLang="en-US" b="1" i="1" dirty="0"/>
              <a:t>matters</a:t>
            </a:r>
            <a:r>
              <a:rPr lang="en-US" altLang="en-US" b="1" dirty="0"/>
              <a:t> of the law: justice and mercy and faith. These you ought to have done, without leaving the others undone. 24“Blind guides, who strain out a gnat and swallow a camel! 25“Woe to you, scribes and Pharisees, hypocrites! For you cleanse the outside of the cup and dish, but inside they are full of extortion and self-indulgence.” See also Matthew9:12-13.</a:t>
            </a:r>
          </a:p>
          <a:p>
            <a:pPr>
              <a:lnSpc>
                <a:spcPct val="80000"/>
              </a:lnSpc>
              <a:defRPr/>
            </a:pPr>
            <a:r>
              <a:rPr lang="en-US" altLang="en-US" b="1" dirty="0"/>
              <a:t>James 2:13 helps one understand, “13For judgment is without mercy to the one who has shown no mercy. Mercy triumphs over judgment.”  </a:t>
            </a:r>
          </a:p>
          <a:p>
            <a:pPr>
              <a:lnSpc>
                <a:spcPct val="80000"/>
              </a:lnSpc>
              <a:defRPr/>
            </a:pPr>
            <a:r>
              <a:rPr lang="en-US" altLang="en-US" b="1" dirty="0"/>
              <a:t>Kindness is God’s tool to teach and convert.  </a:t>
            </a:r>
          </a:p>
          <a:p>
            <a:pPr>
              <a:lnSpc>
                <a:spcPct val="80000"/>
              </a:lnSpc>
              <a:defRPr/>
            </a:pPr>
            <a:r>
              <a:rPr lang="en-US" altLang="en-US" b="1" dirty="0"/>
              <a:t>It is emulated in His people.  </a:t>
            </a:r>
          </a:p>
          <a:p>
            <a:pPr>
              <a:lnSpc>
                <a:spcPct val="80000"/>
              </a:lnSpc>
              <a:defRPr/>
            </a:pPr>
            <a:r>
              <a:rPr lang="en-US" altLang="en-US" b="1" dirty="0"/>
              <a:t>Kindness is commanded of the Christian.  </a:t>
            </a:r>
          </a:p>
          <a:p>
            <a:pPr>
              <a:lnSpc>
                <a:spcPct val="80000"/>
              </a:lnSpc>
              <a:defRPr/>
            </a:pPr>
            <a:r>
              <a:rPr lang="en-US" altLang="en-US" b="1" dirty="0"/>
              <a:t>It allows one to represent the nature of God to the world.  It attracts people to the message of the gospel, leading to repentance.</a:t>
            </a:r>
          </a:p>
        </p:txBody>
      </p:sp>
      <p:pic>
        <p:nvPicPr>
          <p:cNvPr id="76804" name="Picture 4">
            <a:extLst>
              <a:ext uri="{FF2B5EF4-FFF2-40B4-BE49-F238E27FC236}">
                <a16:creationId xmlns:a16="http://schemas.microsoft.com/office/drawing/2014/main" id="{55271431-1699-4FB6-9978-945EC4743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5993" y="0"/>
            <a:ext cx="296600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5" name="Picture 5" descr="j0331279[1]">
            <a:extLst>
              <a:ext uri="{FF2B5EF4-FFF2-40B4-BE49-F238E27FC236}">
                <a16:creationId xmlns:a16="http://schemas.microsoft.com/office/drawing/2014/main" id="{615C55AE-1799-46E2-BE05-86720188C3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356914"/>
            <a:ext cx="1817688"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B63FFF9E-16A2-4F63-9FD1-F5DB9F0B5C19}"/>
              </a:ext>
            </a:extLst>
          </p:cNvPr>
          <p:cNvSpPr>
            <a:spLocks noGrp="1"/>
          </p:cNvSpPr>
          <p:nvPr>
            <p:ph type="title"/>
          </p:nvPr>
        </p:nvSpPr>
        <p:spPr>
          <a:xfrm>
            <a:off x="1219200" y="3200400"/>
            <a:ext cx="9613861" cy="1080938"/>
          </a:xfrm>
        </p:spPr>
        <p:txBody>
          <a:bodyPr>
            <a:normAutofit/>
          </a:bodyPr>
          <a:lstStyle/>
          <a:p>
            <a:r>
              <a:rPr lang="en-US" altLang="en-US" sz="4800" dirty="0"/>
              <a:t>How does one develop kindness?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1EAF0846-D6A4-484C-968B-B5A8F4EE3169}"/>
              </a:ext>
            </a:extLst>
          </p:cNvPr>
          <p:cNvSpPr>
            <a:spLocks noGrp="1"/>
          </p:cNvSpPr>
          <p:nvPr>
            <p:ph type="title"/>
          </p:nvPr>
        </p:nvSpPr>
        <p:spPr/>
        <p:txBody>
          <a:bodyPr/>
          <a:lstStyle/>
          <a:p>
            <a:r>
              <a:rPr lang="en-US" altLang="en-US" u="sng"/>
              <a:t>Developing Kindness: </a:t>
            </a:r>
            <a:br>
              <a:rPr lang="en-US" altLang="en-US" u="sng"/>
            </a:br>
            <a:r>
              <a:rPr lang="en-US" altLang="en-US" u="sng"/>
              <a:t>Human Observation</a:t>
            </a:r>
            <a:endParaRPr lang="en-US" altLang="en-US"/>
          </a:p>
        </p:txBody>
      </p:sp>
      <p:sp>
        <p:nvSpPr>
          <p:cNvPr id="4" name="Rounded Rectangle 3">
            <a:extLst>
              <a:ext uri="{FF2B5EF4-FFF2-40B4-BE49-F238E27FC236}">
                <a16:creationId xmlns:a16="http://schemas.microsoft.com/office/drawing/2014/main" id="{8AE70D63-081C-4F4E-86C1-7D2B83A3156A}"/>
              </a:ext>
            </a:extLst>
          </p:cNvPr>
          <p:cNvSpPr/>
          <p:nvPr/>
        </p:nvSpPr>
        <p:spPr>
          <a:xfrm>
            <a:off x="914400" y="2057400"/>
            <a:ext cx="9525000" cy="45720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“Kindness is too often left uncultivated, because men do not sufficiently understand its value. Men may be charitable and not kind; merciful, yet not kind; self-denying and yet not kind. If they would add a little common kindness to their uncommon graces, they would convert ten where they now only abate the prejudice of one.”</a:t>
            </a:r>
          </a:p>
          <a:p>
            <a:pPr algn="ctr">
              <a:defRPr/>
            </a:pPr>
            <a:r>
              <a:rPr lang="en-US" sz="32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Frederick W. Faber</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FBC824D-2A6A-45BD-A290-B30EEB3B8BB1}"/>
              </a:ext>
            </a:extLst>
          </p:cNvPr>
          <p:cNvSpPr>
            <a:spLocks noGrp="1" noRot="1" noChangeArrowheads="1"/>
          </p:cNvSpPr>
          <p:nvPr>
            <p:ph type="title"/>
          </p:nvPr>
        </p:nvSpPr>
        <p:spPr>
          <a:xfrm>
            <a:off x="533400" y="959069"/>
            <a:ext cx="9613861" cy="1080938"/>
          </a:xfrm>
        </p:spPr>
        <p:txBody>
          <a:bodyPr rtlCol="0">
            <a:noAutofit/>
          </a:bodyPr>
          <a:lstStyle/>
          <a:p>
            <a:pPr>
              <a:defRPr/>
            </a:pPr>
            <a:r>
              <a:rPr lang="en-US" altLang="en-US" sz="4800" u="sng" dirty="0"/>
              <a:t>Developing Kindness</a:t>
            </a:r>
            <a:br>
              <a:rPr lang="en-US" altLang="en-US" sz="4800" dirty="0"/>
            </a:br>
            <a:endParaRPr lang="en-US" altLang="en-US" sz="4800" dirty="0"/>
          </a:p>
        </p:txBody>
      </p:sp>
      <p:sp>
        <p:nvSpPr>
          <p:cNvPr id="15363" name="Rectangle 3">
            <a:extLst>
              <a:ext uri="{FF2B5EF4-FFF2-40B4-BE49-F238E27FC236}">
                <a16:creationId xmlns:a16="http://schemas.microsoft.com/office/drawing/2014/main" id="{2D7817A9-60AD-4CD0-BF32-998314BC5FD4}"/>
              </a:ext>
            </a:extLst>
          </p:cNvPr>
          <p:cNvSpPr>
            <a:spLocks noGrp="1" noChangeArrowheads="1"/>
          </p:cNvSpPr>
          <p:nvPr>
            <p:ph idx="1"/>
          </p:nvPr>
        </p:nvSpPr>
        <p:spPr>
          <a:xfrm>
            <a:off x="152399" y="1981200"/>
            <a:ext cx="11722061" cy="4876800"/>
          </a:xfrm>
        </p:spPr>
        <p:txBody>
          <a:bodyPr rtlCol="0">
            <a:normAutofit fontScale="92500"/>
          </a:bodyPr>
          <a:lstStyle/>
          <a:p>
            <a:pPr>
              <a:defRPr/>
            </a:pPr>
            <a:r>
              <a:rPr lang="en-US" altLang="en-US" b="1" dirty="0"/>
              <a:t>How does one develop kindness? </a:t>
            </a:r>
          </a:p>
          <a:p>
            <a:pPr>
              <a:defRPr/>
            </a:pPr>
            <a:r>
              <a:rPr lang="en-US" altLang="en-US" b="1" dirty="0"/>
              <a:t>Consider that kindness is best demonstrated in action.  </a:t>
            </a:r>
          </a:p>
          <a:p>
            <a:pPr>
              <a:defRPr/>
            </a:pPr>
            <a:r>
              <a:rPr lang="en-US" altLang="en-US" b="1" dirty="0"/>
              <a:t>It is visiting a lonely person or giving encouragement to one in time of difficulty.  It is helping a classmate in need of teaching or defense when attacked.  </a:t>
            </a:r>
          </a:p>
          <a:p>
            <a:pPr>
              <a:defRPr/>
            </a:pPr>
            <a:r>
              <a:rPr lang="en-US" altLang="en-US" b="1" dirty="0"/>
              <a:t>It provides for some other person’s need in service.  </a:t>
            </a:r>
          </a:p>
          <a:p>
            <a:pPr>
              <a:defRPr/>
            </a:pPr>
            <a:r>
              <a:rPr lang="en-US" altLang="en-US" b="1" dirty="0"/>
              <a:t>In reflection, most can find times when they have been unkind because impatience or temper.  </a:t>
            </a:r>
          </a:p>
          <a:p>
            <a:pPr>
              <a:defRPr/>
            </a:pPr>
            <a:r>
              <a:rPr lang="en-US" altLang="en-US" b="1" dirty="0"/>
              <a:t>Christians nurture the fruits of the Spirit by applying and exercising God’s word in their life.  </a:t>
            </a:r>
          </a:p>
          <a:p>
            <a:pPr>
              <a:defRPr/>
            </a:pPr>
            <a:r>
              <a:rPr lang="en-US" altLang="en-US" b="1" dirty="0"/>
              <a:t>Galatians 5:22 teaches: “22But the fruit of the Spirit is love, joy, peace, longsuffering, kindness, goodness, faithfulness, 23gentleness, self-control. Against such there is no law. 24And those </a:t>
            </a:r>
            <a:r>
              <a:rPr lang="en-US" altLang="en-US" b="1" i="1" dirty="0"/>
              <a:t>who</a:t>
            </a:r>
            <a:r>
              <a:rPr lang="en-US" altLang="en-US" b="1" dirty="0"/>
              <a:t> </a:t>
            </a:r>
            <a:r>
              <a:rPr lang="en-US" altLang="en-US" b="1" i="1" dirty="0"/>
              <a:t>are</a:t>
            </a:r>
            <a:r>
              <a:rPr lang="en-US" altLang="en-US" b="1" dirty="0"/>
              <a:t> Christ’s have crucified the flesh with its passions and desires. 25If we live in the Spirit, let us also walk in the Spirit.”  </a:t>
            </a:r>
          </a:p>
        </p:txBody>
      </p:sp>
      <p:pic>
        <p:nvPicPr>
          <p:cNvPr id="81924" name="Picture 4" descr="You're kindness was not received in ...">
            <a:extLst>
              <a:ext uri="{FF2B5EF4-FFF2-40B4-BE49-F238E27FC236}">
                <a16:creationId xmlns:a16="http://schemas.microsoft.com/office/drawing/2014/main" id="{BD353533-A5E2-4ECD-8CFB-3268C25AF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092" y="0"/>
            <a:ext cx="2524369" cy="2895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2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 calcmode="lin" valueType="num">
                                      <p:cBhvr additive="base">
                                        <p:cTn id="12" dur="2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 calcmode="lin" valueType="num">
                                      <p:cBhvr additive="base">
                                        <p:cTn id="17" dur="2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6000"/>
                            </p:stCondLst>
                            <p:childTnLst>
                              <p:par>
                                <p:cTn id="20" presetID="2" presetClass="entr" presetSubtype="4" fill="hold" grpId="0" nodeType="after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 calcmode="lin" valueType="num">
                                      <p:cBhvr additive="base">
                                        <p:cTn id="22" dur="2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8000"/>
                            </p:stCondLst>
                            <p:childTnLst>
                              <p:par>
                                <p:cTn id="25" presetID="2" presetClass="entr" presetSubtype="4" fill="hold" grpId="0" nodeType="after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 calcmode="lin" valueType="num">
                                      <p:cBhvr additive="base">
                                        <p:cTn id="27" dur="2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10000"/>
                            </p:stCondLst>
                            <p:childTnLst>
                              <p:par>
                                <p:cTn id="30" presetID="2" presetClass="entr" presetSubtype="4" fill="hold" grpId="0" nodeType="afterEffect">
                                  <p:stCondLst>
                                    <p:cond delay="0"/>
                                  </p:stCondLst>
                                  <p:childTnLst>
                                    <p:set>
                                      <p:cBhvr>
                                        <p:cTn id="31" dur="1" fill="hold">
                                          <p:stCondLst>
                                            <p:cond delay="0"/>
                                          </p:stCondLst>
                                        </p:cTn>
                                        <p:tgtEl>
                                          <p:spTgt spid="15363">
                                            <p:txEl>
                                              <p:pRg st="5" end="5"/>
                                            </p:txEl>
                                          </p:spTgt>
                                        </p:tgtEl>
                                        <p:attrNameLst>
                                          <p:attrName>style.visibility</p:attrName>
                                        </p:attrNameLst>
                                      </p:cBhvr>
                                      <p:to>
                                        <p:strVal val="visible"/>
                                      </p:to>
                                    </p:set>
                                    <p:anim calcmode="lin" valueType="num">
                                      <p:cBhvr additive="base">
                                        <p:cTn id="32" dur="2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2000"/>
                            </p:stCondLst>
                            <p:childTnLst>
                              <p:par>
                                <p:cTn id="35" presetID="2" presetClass="entr" presetSubtype="4" fill="hold" grpId="0" nodeType="afterEffect">
                                  <p:stCondLst>
                                    <p:cond delay="0"/>
                                  </p:stCondLst>
                                  <p:childTnLst>
                                    <p:set>
                                      <p:cBhvr>
                                        <p:cTn id="36" dur="1" fill="hold">
                                          <p:stCondLst>
                                            <p:cond delay="0"/>
                                          </p:stCondLst>
                                        </p:cTn>
                                        <p:tgtEl>
                                          <p:spTgt spid="15363">
                                            <p:txEl>
                                              <p:pRg st="6" end="6"/>
                                            </p:txEl>
                                          </p:spTgt>
                                        </p:tgtEl>
                                        <p:attrNameLst>
                                          <p:attrName>style.visibility</p:attrName>
                                        </p:attrNameLst>
                                      </p:cBhvr>
                                      <p:to>
                                        <p:strVal val="visible"/>
                                      </p:to>
                                    </p:set>
                                    <p:anim calcmode="lin" valueType="num">
                                      <p:cBhvr additive="base">
                                        <p:cTn id="37" dur="20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53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11A84EE-A629-4C9D-BBCD-F9025C4653AC}"/>
              </a:ext>
            </a:extLst>
          </p:cNvPr>
          <p:cNvSpPr>
            <a:spLocks noGrp="1" noRot="1" noChangeArrowheads="1"/>
          </p:cNvSpPr>
          <p:nvPr>
            <p:ph type="title"/>
          </p:nvPr>
        </p:nvSpPr>
        <p:spPr>
          <a:xfrm>
            <a:off x="685800" y="914400"/>
            <a:ext cx="8229600" cy="762000"/>
          </a:xfrm>
        </p:spPr>
        <p:txBody>
          <a:bodyPr>
            <a:normAutofit/>
          </a:bodyPr>
          <a:lstStyle/>
          <a:p>
            <a:r>
              <a:rPr lang="en-US" altLang="en-US" sz="4800" u="sng" dirty="0"/>
              <a:t>Developing Kindness</a:t>
            </a:r>
          </a:p>
        </p:txBody>
      </p:sp>
      <p:sp>
        <p:nvSpPr>
          <p:cNvPr id="16387" name="Rectangle 3">
            <a:extLst>
              <a:ext uri="{FF2B5EF4-FFF2-40B4-BE49-F238E27FC236}">
                <a16:creationId xmlns:a16="http://schemas.microsoft.com/office/drawing/2014/main" id="{BE29652E-EA47-4FCC-9454-DD5C9983FD44}"/>
              </a:ext>
            </a:extLst>
          </p:cNvPr>
          <p:cNvSpPr>
            <a:spLocks noGrp="1" noChangeArrowheads="1"/>
          </p:cNvSpPr>
          <p:nvPr>
            <p:ph idx="1"/>
          </p:nvPr>
        </p:nvSpPr>
        <p:spPr>
          <a:xfrm>
            <a:off x="76200" y="2209800"/>
            <a:ext cx="12115800" cy="4572000"/>
          </a:xfrm>
        </p:spPr>
        <p:txBody>
          <a:bodyPr rtlCol="0">
            <a:noAutofit/>
          </a:bodyPr>
          <a:lstStyle/>
          <a:p>
            <a:pPr>
              <a:lnSpc>
                <a:spcPct val="80000"/>
              </a:lnSpc>
              <a:defRPr/>
            </a:pPr>
            <a:r>
              <a:rPr lang="en-US" altLang="en-US" b="1" dirty="0"/>
              <a:t>Further, one demonstrates kindness because it is commanded.  </a:t>
            </a:r>
          </a:p>
          <a:p>
            <a:pPr>
              <a:lnSpc>
                <a:spcPct val="80000"/>
              </a:lnSpc>
              <a:defRPr/>
            </a:pPr>
            <a:r>
              <a:rPr lang="en-US" altLang="en-US" b="1" dirty="0"/>
              <a:t>Colossians 3:12-13 teaches, “12Therefore, as </a:t>
            </a:r>
            <a:r>
              <a:rPr lang="en-US" altLang="en-US" b="1" i="1" dirty="0"/>
              <a:t>the</a:t>
            </a:r>
            <a:r>
              <a:rPr lang="en-US" altLang="en-US" b="1" dirty="0"/>
              <a:t> elect of God, holy and beloved, put on tender mercies, kindness, humility, meekness, longsuffering; 13bearing with one another, and forgiving one another, if anyone has a complaint against another; even as Christ forgave you, so you also </a:t>
            </a:r>
            <a:r>
              <a:rPr lang="en-US" altLang="en-US" b="1" i="1" dirty="0"/>
              <a:t>must</a:t>
            </a:r>
            <a:r>
              <a:rPr lang="en-US" altLang="en-US" b="1" dirty="0"/>
              <a:t> </a:t>
            </a:r>
            <a:r>
              <a:rPr lang="en-US" altLang="en-US" b="1" i="1" dirty="0"/>
              <a:t>do</a:t>
            </a:r>
            <a:r>
              <a:rPr lang="en-US" altLang="en-US" b="1" dirty="0"/>
              <a:t>.”   </a:t>
            </a:r>
          </a:p>
          <a:p>
            <a:pPr>
              <a:lnSpc>
                <a:spcPct val="80000"/>
              </a:lnSpc>
              <a:defRPr/>
            </a:pPr>
            <a:r>
              <a:rPr lang="en-US" altLang="en-US" b="1" dirty="0"/>
              <a:t>The child of God must nurture this characteristic in leading a godly life.  </a:t>
            </a:r>
          </a:p>
          <a:p>
            <a:pPr>
              <a:lnSpc>
                <a:spcPct val="80000"/>
              </a:lnSpc>
              <a:defRPr/>
            </a:pPr>
            <a:r>
              <a:rPr lang="en-US" altLang="en-US" b="1" dirty="0"/>
              <a:t>Paul uses “by kindness” as one way they would be recommended as ministers of God in 2 Corinthians 6:6.  </a:t>
            </a:r>
          </a:p>
          <a:p>
            <a:pPr>
              <a:lnSpc>
                <a:spcPct val="80000"/>
              </a:lnSpc>
              <a:defRPr/>
            </a:pPr>
            <a:r>
              <a:rPr lang="en-US" altLang="en-US" b="1" dirty="0"/>
              <a:t>In 2 Peter 1:6 and following, brotherly kindness is something that the Christian adds to their life in supplying their entrance into the everlasting kingdom (See 1 Peter 1:5-11). </a:t>
            </a:r>
          </a:p>
          <a:p>
            <a:pPr>
              <a:lnSpc>
                <a:spcPct val="80000"/>
              </a:lnSpc>
              <a:defRPr/>
            </a:pPr>
            <a:r>
              <a:rPr lang="en-US" altLang="en-US" b="1" dirty="0"/>
              <a:t>God wants His children to develop kindness in their lives.  </a:t>
            </a:r>
          </a:p>
          <a:p>
            <a:pPr>
              <a:lnSpc>
                <a:spcPct val="80000"/>
              </a:lnSpc>
              <a:defRPr/>
            </a:pPr>
            <a:r>
              <a:rPr lang="en-US" altLang="en-US" b="1" dirty="0"/>
              <a:t>Kindness should be practiced without expecting in return.  </a:t>
            </a:r>
          </a:p>
        </p:txBody>
      </p:sp>
      <p:pic>
        <p:nvPicPr>
          <p:cNvPr id="83972" name="Picture 4" descr="kindness2">
            <a:extLst>
              <a:ext uri="{FF2B5EF4-FFF2-40B4-BE49-F238E27FC236}">
                <a16:creationId xmlns:a16="http://schemas.microsoft.com/office/drawing/2014/main" id="{25B8A523-48AA-4639-8390-486268B1E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0" y="0"/>
            <a:ext cx="2209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to="" calcmode="lin" valueType="num">
                                      <p:cBhvr>
                                        <p:cTn id="7" dur="1" fill="hold"/>
                                        <p:tgtEl>
                                          <p:spTgt spid="16387">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 to="" calcmode="lin" valueType="num">
                                      <p:cBhvr>
                                        <p:cTn id="11" dur="1" fill="hold"/>
                                        <p:tgtEl>
                                          <p:spTgt spid="16387">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 to="" calcmode="lin" valueType="num">
                                      <p:cBhvr>
                                        <p:cTn id="15" dur="1" fill="hold"/>
                                        <p:tgtEl>
                                          <p:spTgt spid="16387">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 to="" calcmode="lin" valueType="num">
                                      <p:cBhvr>
                                        <p:cTn id="19" dur="1" fill="hold"/>
                                        <p:tgtEl>
                                          <p:spTgt spid="16387">
                                            <p:txEl>
                                              <p:pRg st="3" end="3"/>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 to="" calcmode="lin" valueType="num">
                                      <p:cBhvr>
                                        <p:cTn id="23" dur="1" fill="hold"/>
                                        <p:tgtEl>
                                          <p:spTgt spid="16387">
                                            <p:txEl>
                                              <p:pRg st="4" end="4"/>
                                            </p:txEl>
                                          </p:spTgt>
                                        </p:tgtEl>
                                        <p:attrNameLst>
                                          <p:attrName/>
                                        </p:attrNameLst>
                                      </p:cBhvr>
                                    </p:anim>
                                  </p:childTnLst>
                                </p:cTn>
                              </p:par>
                            </p:childTnLst>
                          </p:cTn>
                        </p:par>
                        <p:par>
                          <p:cTn id="24" fill="hold" nodeType="afterGroup">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anim to="" calcmode="lin" valueType="num">
                                      <p:cBhvr>
                                        <p:cTn id="27" dur="1" fill="hold"/>
                                        <p:tgtEl>
                                          <p:spTgt spid="16387">
                                            <p:txEl>
                                              <p:pRg st="5" end="5"/>
                                            </p:txEl>
                                          </p:spTgt>
                                        </p:tgtEl>
                                        <p:attrNameLst>
                                          <p:attrName/>
                                        </p:attrNameLst>
                                      </p:cBhvr>
                                    </p:anim>
                                  </p:childTnLst>
                                </p:cTn>
                              </p:par>
                            </p:childTnLst>
                          </p:cTn>
                        </p:par>
                        <p:par>
                          <p:cTn id="28" fill="hold" nodeType="afterGroup">
                            <p:stCondLst>
                              <p:cond delay="0"/>
                            </p:stCondLst>
                            <p:childTnLst>
                              <p:par>
                                <p:cTn id="29" presetID="24" presetClass="entr" presetSubtype="0" fill="hold" grpId="0" nodeType="after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anim to="" calcmode="lin" valueType="num">
                                      <p:cBhvr>
                                        <p:cTn id="31" dur="1" fill="hold"/>
                                        <p:tgtEl>
                                          <p:spTgt spid="16387">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4625FC20-794D-4B55-A777-C756963BAF91}"/>
              </a:ext>
            </a:extLst>
          </p:cNvPr>
          <p:cNvSpPr>
            <a:spLocks noGrp="1"/>
          </p:cNvSpPr>
          <p:nvPr>
            <p:ph type="title"/>
          </p:nvPr>
        </p:nvSpPr>
        <p:spPr>
          <a:xfrm>
            <a:off x="457200" y="679450"/>
            <a:ext cx="9344025" cy="1143000"/>
          </a:xfrm>
        </p:spPr>
        <p:txBody>
          <a:bodyPr>
            <a:noAutofit/>
          </a:bodyPr>
          <a:lstStyle/>
          <a:p>
            <a:r>
              <a:rPr lang="en-US" altLang="en-US" sz="4000" dirty="0">
                <a:latin typeface="Tahoma" panose="020B0604030504040204" pitchFamily="34" charset="0"/>
                <a:cs typeface="Tahoma" panose="020B0604030504040204" pitchFamily="34" charset="0"/>
              </a:rPr>
              <a:t>How can we develop greater kindness?</a:t>
            </a:r>
          </a:p>
        </p:txBody>
      </p:sp>
      <p:sp>
        <p:nvSpPr>
          <p:cNvPr id="5123" name="Content Placeholder 2">
            <a:extLst>
              <a:ext uri="{FF2B5EF4-FFF2-40B4-BE49-F238E27FC236}">
                <a16:creationId xmlns:a16="http://schemas.microsoft.com/office/drawing/2014/main" id="{E8AE14BB-1144-42E3-8CEA-7116A1CC9DEB}"/>
              </a:ext>
            </a:extLst>
          </p:cNvPr>
          <p:cNvSpPr>
            <a:spLocks noGrp="1"/>
          </p:cNvSpPr>
          <p:nvPr>
            <p:ph idx="1"/>
          </p:nvPr>
        </p:nvSpPr>
        <p:spPr>
          <a:xfrm>
            <a:off x="1600200" y="1981200"/>
            <a:ext cx="8534400" cy="4706938"/>
          </a:xfrm>
        </p:spPr>
        <p:txBody>
          <a:bodyPr>
            <a:normAutofit/>
          </a:bodyPr>
          <a:lstStyle/>
          <a:p>
            <a:r>
              <a:rPr lang="en-US" altLang="en-US" sz="2800" b="1" dirty="0"/>
              <a:t>Remember the kindness of God toward us.</a:t>
            </a:r>
          </a:p>
          <a:p>
            <a:r>
              <a:rPr lang="en-US" altLang="en-US" sz="2800" b="1" dirty="0"/>
              <a:t>Repent of any callousness we have shown in the past.</a:t>
            </a:r>
          </a:p>
          <a:p>
            <a:r>
              <a:rPr lang="en-US" altLang="en-US" sz="2800" b="1" dirty="0"/>
              <a:t>Record the names of specific people in need to whom we can:</a:t>
            </a:r>
          </a:p>
          <a:p>
            <a:pPr lvl="1"/>
            <a:r>
              <a:rPr lang="en-US" altLang="en-US" sz="2800" b="1" dirty="0"/>
              <a:t>Be more gentle</a:t>
            </a:r>
          </a:p>
          <a:p>
            <a:pPr lvl="1"/>
            <a:r>
              <a:rPr lang="en-US" altLang="en-US" sz="2800" b="1" dirty="0"/>
              <a:t>Be more gracious</a:t>
            </a:r>
          </a:p>
          <a:p>
            <a:pPr lvl="1"/>
            <a:r>
              <a:rPr lang="en-US" altLang="en-US" sz="2800" b="1" dirty="0"/>
              <a:t>Be more generous</a:t>
            </a:r>
          </a:p>
          <a:p>
            <a:r>
              <a:rPr lang="en-US" altLang="en-US" sz="2800" b="1" dirty="0"/>
              <a:t>Kindness can transform people – Luke 19:1-10</a:t>
            </a:r>
          </a:p>
          <a:p>
            <a:r>
              <a:rPr lang="en-US" altLang="en-US" sz="2800" b="1" dirty="0"/>
              <a:t>Kindness preaches – loud, clear and powerful</a:t>
            </a:r>
          </a:p>
          <a:p>
            <a:pPr>
              <a:buFont typeface="Wingdings" panose="05000000000000000000" pitchFamily="2" charset="2"/>
              <a:buNone/>
            </a:pPr>
            <a:endParaRPr lang="en-US" altLang="en-US" sz="2800" b="1" dirty="0"/>
          </a:p>
        </p:txBody>
      </p:sp>
      <p:sp>
        <p:nvSpPr>
          <p:cNvPr id="5" name="Footer Placeholder 1">
            <a:extLst>
              <a:ext uri="{FF2B5EF4-FFF2-40B4-BE49-F238E27FC236}">
                <a16:creationId xmlns:a16="http://schemas.microsoft.com/office/drawing/2014/main" id="{C7BE4B07-F78F-4E1A-9FE6-9B909EB87CBA}"/>
              </a:ext>
            </a:extLst>
          </p:cNvPr>
          <p:cNvSpPr txBox="1">
            <a:spLocks/>
          </p:cNvSpPr>
          <p:nvPr/>
        </p:nvSpPr>
        <p:spPr>
          <a:xfrm>
            <a:off x="1506538" y="6323014"/>
            <a:ext cx="9144001" cy="365125"/>
          </a:xfrm>
          <a:prstGeom prst="rect">
            <a:avLst/>
          </a:prstGeom>
        </p:spPr>
        <p:txBody>
          <a:bodyPr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defRPr/>
            </a:pPr>
            <a:endParaRPr lang="en-US" sz="1600" b="1" dirty="0">
              <a:solidFill>
                <a:srgbClr val="FFFF00"/>
              </a:solidFill>
              <a:effectLst>
                <a:outerShdw blurRad="38100" dist="38100" dir="2700000" algn="tl">
                  <a:srgbClr val="000000">
                    <a:alpha val="43137"/>
                  </a:srgbClr>
                </a:outerShdw>
              </a:effectLst>
            </a:endParaRPr>
          </a:p>
        </p:txBody>
      </p:sp>
      <p:sp>
        <p:nvSpPr>
          <p:cNvPr id="6" name="Rounded Rectangle 5">
            <a:extLst>
              <a:ext uri="{FF2B5EF4-FFF2-40B4-BE49-F238E27FC236}">
                <a16:creationId xmlns:a16="http://schemas.microsoft.com/office/drawing/2014/main" id="{57E64FA9-6F93-40B7-9F06-082A38BBA001}"/>
              </a:ext>
            </a:extLst>
          </p:cNvPr>
          <p:cNvSpPr/>
          <p:nvPr/>
        </p:nvSpPr>
        <p:spPr>
          <a:xfrm>
            <a:off x="6092825" y="4408488"/>
            <a:ext cx="4495800" cy="2438400"/>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milk of human kindness should be brought fresh to the table every morning.”</a:t>
            </a:r>
          </a:p>
          <a:p>
            <a:pPr algn="ctr">
              <a:defRPr/>
            </a:pPr>
            <a:r>
              <a:rPr lang="en-US" sz="28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Austin O’Malley</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checkerboard(across)">
                                      <p:cBhvr>
                                        <p:cTn id="7" dur="500"/>
                                        <p:tgtEl>
                                          <p:spTgt spid="512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checkerboard(across)">
                                      <p:cBhvr>
                                        <p:cTn id="10" dur="500"/>
                                        <p:tgtEl>
                                          <p:spTgt spid="512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checkerboard(across)">
                                      <p:cBhvr>
                                        <p:cTn id="13" dur="500"/>
                                        <p:tgtEl>
                                          <p:spTgt spid="512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123">
                                            <p:txEl>
                                              <p:pRg st="3" end="3"/>
                                            </p:txEl>
                                          </p:spTgt>
                                        </p:tgtEl>
                                        <p:attrNameLst>
                                          <p:attrName>style.visibility</p:attrName>
                                        </p:attrNameLst>
                                      </p:cBhvr>
                                      <p:to>
                                        <p:strVal val="visible"/>
                                      </p:to>
                                    </p:set>
                                    <p:animEffect transition="in" filter="checkerboard(across)">
                                      <p:cBhvr>
                                        <p:cTn id="18" dur="500"/>
                                        <p:tgtEl>
                                          <p:spTgt spid="512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checkerboard(across)">
                                      <p:cBhvr>
                                        <p:cTn id="21" dur="500"/>
                                        <p:tgtEl>
                                          <p:spTgt spid="512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5123">
                                            <p:txEl>
                                              <p:pRg st="5" end="5"/>
                                            </p:txEl>
                                          </p:spTgt>
                                        </p:tgtEl>
                                        <p:attrNameLst>
                                          <p:attrName>style.visibility</p:attrName>
                                        </p:attrNameLst>
                                      </p:cBhvr>
                                      <p:to>
                                        <p:strVal val="visible"/>
                                      </p:to>
                                    </p:set>
                                    <p:animEffect transition="in" filter="checkerboard(across)">
                                      <p:cBhvr>
                                        <p:cTn id="24" dur="500"/>
                                        <p:tgtEl>
                                          <p:spTgt spid="512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xit" presetSubtype="0" fill="hold" grpId="1" nodeType="click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5" presetClass="entr" presetSubtype="10" fill="hold" grpId="0" nodeType="with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checkerboard(across)">
                                      <p:cBhvr>
                                        <p:cTn id="37" dur="500"/>
                                        <p:tgtEl>
                                          <p:spTgt spid="51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123">
                                            <p:txEl>
                                              <p:pRg st="7" end="7"/>
                                            </p:txEl>
                                          </p:spTgt>
                                        </p:tgtEl>
                                        <p:attrNameLst>
                                          <p:attrName>style.visibility</p:attrName>
                                        </p:attrNameLst>
                                      </p:cBhvr>
                                      <p:to>
                                        <p:strVal val="visible"/>
                                      </p:to>
                                    </p:set>
                                    <p:animEffect transition="in" filter="checkerboard(across)">
                                      <p:cBhvr>
                                        <p:cTn id="42" dur="5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6" grpId="0" animBg="1"/>
      <p:bldP spid="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C1C5F06-506D-4E9E-BCB3-C136C853D728}"/>
              </a:ext>
            </a:extLst>
          </p:cNvPr>
          <p:cNvSpPr>
            <a:spLocks noGrp="1" noRot="1" noChangeArrowheads="1"/>
          </p:cNvSpPr>
          <p:nvPr>
            <p:ph type="title"/>
          </p:nvPr>
        </p:nvSpPr>
        <p:spPr>
          <a:xfrm>
            <a:off x="381000" y="793859"/>
            <a:ext cx="8229600" cy="1143000"/>
          </a:xfrm>
        </p:spPr>
        <p:txBody>
          <a:bodyPr>
            <a:normAutofit/>
          </a:bodyPr>
          <a:lstStyle/>
          <a:p>
            <a:r>
              <a:rPr lang="en-US" altLang="en-US" sz="4800" u="sng" dirty="0"/>
              <a:t>Developing Kindness</a:t>
            </a:r>
          </a:p>
        </p:txBody>
      </p:sp>
      <p:sp>
        <p:nvSpPr>
          <p:cNvPr id="17411" name="Rectangle 3">
            <a:extLst>
              <a:ext uri="{FF2B5EF4-FFF2-40B4-BE49-F238E27FC236}">
                <a16:creationId xmlns:a16="http://schemas.microsoft.com/office/drawing/2014/main" id="{A8BFA7AC-D188-4168-ADF4-29264A4D665A}"/>
              </a:ext>
            </a:extLst>
          </p:cNvPr>
          <p:cNvSpPr>
            <a:spLocks noGrp="1" noChangeArrowheads="1"/>
          </p:cNvSpPr>
          <p:nvPr>
            <p:ph idx="1"/>
          </p:nvPr>
        </p:nvSpPr>
        <p:spPr>
          <a:xfrm>
            <a:off x="162910" y="1936859"/>
            <a:ext cx="12039600" cy="4370004"/>
          </a:xfrm>
        </p:spPr>
        <p:txBody>
          <a:bodyPr rtlCol="0">
            <a:noAutofit/>
          </a:bodyPr>
          <a:lstStyle/>
          <a:p>
            <a:pPr>
              <a:lnSpc>
                <a:spcPct val="80000"/>
              </a:lnSpc>
              <a:defRPr/>
            </a:pPr>
            <a:r>
              <a:rPr lang="en-US" altLang="en-US" sz="2600" b="1" dirty="0"/>
              <a:t>The Christian is motivated out of the kindness that Jesus demonstrated in purchasing their salvation at such great expense to Himself</a:t>
            </a:r>
            <a:r>
              <a:rPr lang="en-US" altLang="en-US" sz="2600" dirty="0"/>
              <a:t>.  </a:t>
            </a:r>
          </a:p>
          <a:p>
            <a:pPr>
              <a:lnSpc>
                <a:spcPct val="80000"/>
              </a:lnSpc>
              <a:defRPr/>
            </a:pPr>
            <a:r>
              <a:rPr lang="en-US" altLang="en-US" sz="2600" b="1" dirty="0"/>
              <a:t>The Psalmist expressed it this way in 117:2, “For His merciful kindness is great toward us, And the truth of the Lord </a:t>
            </a:r>
            <a:r>
              <a:rPr lang="en-US" altLang="en-US" sz="2600" b="1" i="1" dirty="0"/>
              <a:t>endures</a:t>
            </a:r>
            <a:r>
              <a:rPr lang="en-US" altLang="en-US" sz="2600" b="1" dirty="0"/>
              <a:t> forever. Praise the Lord!”  </a:t>
            </a:r>
          </a:p>
          <a:p>
            <a:pPr>
              <a:lnSpc>
                <a:spcPct val="80000"/>
              </a:lnSpc>
              <a:defRPr/>
            </a:pPr>
            <a:r>
              <a:rPr lang="en-US" altLang="en-US" sz="2600" b="1" dirty="0"/>
              <a:t>The contrast of kindness to one’s own unkindness and sin motivates a change.  </a:t>
            </a:r>
          </a:p>
          <a:p>
            <a:pPr>
              <a:lnSpc>
                <a:spcPct val="80000"/>
              </a:lnSpc>
              <a:defRPr/>
            </a:pPr>
            <a:r>
              <a:rPr lang="en-US" altLang="en-US" sz="2600" b="1" dirty="0"/>
              <a:t>Proverbs 16:6 explains, “In mercy and truth  Atonement is provided for iniquity; And by the fear of the Lord </a:t>
            </a:r>
            <a:r>
              <a:rPr lang="en-US" altLang="en-US" sz="2600" b="1" i="1" dirty="0"/>
              <a:t>one</a:t>
            </a:r>
            <a:r>
              <a:rPr lang="en-US" altLang="en-US" sz="2600" b="1" dirty="0"/>
              <a:t> departs from evil.”  </a:t>
            </a:r>
          </a:p>
          <a:p>
            <a:pPr>
              <a:lnSpc>
                <a:spcPct val="80000"/>
              </a:lnSpc>
              <a:defRPr/>
            </a:pPr>
            <a:r>
              <a:rPr lang="en-US" altLang="en-US" sz="2600" b="1" dirty="0"/>
              <a:t>If one hopes for God’s mercy one must be merciful. (See Matthew 5:7)</a:t>
            </a:r>
          </a:p>
          <a:p>
            <a:pPr>
              <a:lnSpc>
                <a:spcPct val="80000"/>
              </a:lnSpc>
              <a:defRPr/>
            </a:pPr>
            <a:r>
              <a:rPr lang="en-US" altLang="en-US" sz="2600" b="1" dirty="0"/>
              <a:t>Clearly, the Lord desires mercy and kindness. </a:t>
            </a:r>
          </a:p>
          <a:p>
            <a:pPr>
              <a:lnSpc>
                <a:spcPct val="80000"/>
              </a:lnSpc>
              <a:defRPr/>
            </a:pPr>
            <a:r>
              <a:rPr lang="en-US" altLang="en-US" sz="2600" b="1" dirty="0"/>
              <a:t>Proverbs 19:22 teaches, “What is desired in a man is kindness, And                                     a poor man is better than a liar.”</a:t>
            </a:r>
          </a:p>
          <a:p>
            <a:pPr>
              <a:lnSpc>
                <a:spcPct val="80000"/>
              </a:lnSpc>
              <a:defRPr/>
            </a:pPr>
            <a:endParaRPr lang="en-US" altLang="en-US" sz="2600" b="1" dirty="0"/>
          </a:p>
        </p:txBody>
      </p:sp>
      <p:pic>
        <p:nvPicPr>
          <p:cNvPr id="17412" name="Picture 4" descr="kindness_1902_wideweb__470x3412">
            <a:extLst>
              <a:ext uri="{FF2B5EF4-FFF2-40B4-BE49-F238E27FC236}">
                <a16:creationId xmlns:a16="http://schemas.microsoft.com/office/drawing/2014/main" id="{7E934C9B-4789-450B-8DF7-D8FB024B8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0"/>
            <a:ext cx="2753710" cy="2006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0" fill="hold"/>
                                        <p:tgtEl>
                                          <p:spTgt spid="17412"/>
                                        </p:tgtEl>
                                        <p:attrNameLst>
                                          <p:attrName>ppt_x</p:attrName>
                                        </p:attrNameLst>
                                      </p:cBhvr>
                                      <p:tavLst>
                                        <p:tav tm="0">
                                          <p:val>
                                            <p:strVal val="#ppt_x"/>
                                          </p:val>
                                        </p:tav>
                                        <p:tav tm="100000">
                                          <p:val>
                                            <p:strVal val="#ppt_x"/>
                                          </p:val>
                                        </p:tav>
                                      </p:tavLst>
                                    </p:anim>
                                    <p:anim calcmode="lin" valueType="num">
                                      <p:cBhvr additive="base">
                                        <p:cTn id="8" dur="50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0E4D102B-635B-4723-AE9B-5FDF676EB91F}"/>
              </a:ext>
            </a:extLst>
          </p:cNvPr>
          <p:cNvSpPr>
            <a:spLocks noGrp="1"/>
          </p:cNvSpPr>
          <p:nvPr>
            <p:ph type="title"/>
          </p:nvPr>
        </p:nvSpPr>
        <p:spPr>
          <a:xfrm>
            <a:off x="2819400" y="3200400"/>
            <a:ext cx="6934200" cy="1143000"/>
          </a:xfrm>
        </p:spPr>
        <p:txBody>
          <a:bodyPr>
            <a:noAutofit/>
          </a:bodyPr>
          <a:lstStyle/>
          <a:p>
            <a:r>
              <a:rPr lang="en-US" altLang="en-US" sz="4400" u="sng" dirty="0"/>
              <a:t>What Are Some Potential Negatives of Kindness the Christian May Face?</a:t>
            </a:r>
            <a:endParaRPr lang="en-US" altLang="en-US" sz="44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j0237922[1]">
            <a:extLst>
              <a:ext uri="{FF2B5EF4-FFF2-40B4-BE49-F238E27FC236}">
                <a16:creationId xmlns:a16="http://schemas.microsoft.com/office/drawing/2014/main" id="{497E7DEC-A14C-4284-A618-B796FC833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8063" y="4473154"/>
            <a:ext cx="2576921" cy="223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a:extLst>
              <a:ext uri="{FF2B5EF4-FFF2-40B4-BE49-F238E27FC236}">
                <a16:creationId xmlns:a16="http://schemas.microsoft.com/office/drawing/2014/main" id="{4B9F192B-B648-4472-B7B1-1F57524702C0}"/>
              </a:ext>
            </a:extLst>
          </p:cNvPr>
          <p:cNvSpPr>
            <a:spLocks noGrp="1" noRot="1" noChangeArrowheads="1"/>
          </p:cNvSpPr>
          <p:nvPr>
            <p:ph type="title"/>
          </p:nvPr>
        </p:nvSpPr>
        <p:spPr/>
        <p:txBody>
          <a:bodyPr rtlCol="0">
            <a:normAutofit fontScale="90000"/>
          </a:bodyPr>
          <a:lstStyle/>
          <a:p>
            <a:pPr>
              <a:defRPr/>
            </a:pPr>
            <a:r>
              <a:rPr lang="en-US" altLang="en-US" sz="4000" u="sng" dirty="0"/>
              <a:t>Potential Negatives of Kindness </a:t>
            </a:r>
            <a:br>
              <a:rPr lang="en-US" altLang="en-US" sz="4000" u="sng" dirty="0"/>
            </a:br>
            <a:r>
              <a:rPr lang="en-US" altLang="en-US" sz="4000" u="sng" dirty="0"/>
              <a:t>the Christian May Face</a:t>
            </a:r>
            <a:endParaRPr lang="en-US" altLang="en-US" sz="4000" dirty="0"/>
          </a:p>
        </p:txBody>
      </p:sp>
      <p:sp>
        <p:nvSpPr>
          <p:cNvPr id="18435" name="Rectangle 3">
            <a:extLst>
              <a:ext uri="{FF2B5EF4-FFF2-40B4-BE49-F238E27FC236}">
                <a16:creationId xmlns:a16="http://schemas.microsoft.com/office/drawing/2014/main" id="{9C9CA979-092C-46E4-AC48-A18D8D71A65B}"/>
              </a:ext>
            </a:extLst>
          </p:cNvPr>
          <p:cNvSpPr>
            <a:spLocks noGrp="1" noChangeArrowheads="1"/>
          </p:cNvSpPr>
          <p:nvPr>
            <p:ph idx="1"/>
          </p:nvPr>
        </p:nvSpPr>
        <p:spPr>
          <a:xfrm>
            <a:off x="381000" y="1981200"/>
            <a:ext cx="9372600" cy="4648200"/>
          </a:xfrm>
        </p:spPr>
        <p:txBody>
          <a:bodyPr rtlCol="0">
            <a:noAutofit/>
          </a:bodyPr>
          <a:lstStyle/>
          <a:p>
            <a:pPr>
              <a:defRPr/>
            </a:pPr>
            <a:r>
              <a:rPr lang="en-US" altLang="en-US" sz="2600" b="1" dirty="0"/>
              <a:t>Sometimes, kindness does not always seem pleasant to the recipient. </a:t>
            </a:r>
          </a:p>
          <a:p>
            <a:pPr>
              <a:defRPr/>
            </a:pPr>
            <a:r>
              <a:rPr lang="en-US" altLang="en-US" sz="2600" b="1" dirty="0"/>
              <a:t>Psalm 141:5 remarks, “Let the righteous strike me; </a:t>
            </a:r>
            <a:r>
              <a:rPr lang="en-US" altLang="en-US" sz="2600" b="1" i="1" dirty="0"/>
              <a:t>It</a:t>
            </a:r>
            <a:r>
              <a:rPr lang="en-US" altLang="en-US" sz="2600" b="1" dirty="0"/>
              <a:t> </a:t>
            </a:r>
            <a:r>
              <a:rPr lang="en-US" altLang="en-US" sz="2600" b="1" i="1" dirty="0"/>
              <a:t>shall</a:t>
            </a:r>
            <a:r>
              <a:rPr lang="en-US" altLang="en-US" sz="2600" b="1" dirty="0"/>
              <a:t> </a:t>
            </a:r>
            <a:r>
              <a:rPr lang="en-US" altLang="en-US" sz="2600" b="1" i="1" dirty="0"/>
              <a:t>be</a:t>
            </a:r>
            <a:r>
              <a:rPr lang="en-US" altLang="en-US" sz="2600" b="1" dirty="0"/>
              <a:t> a kindness. And let him rebuke me;  </a:t>
            </a:r>
            <a:r>
              <a:rPr lang="en-US" altLang="en-US" sz="2600" b="1" i="1" dirty="0"/>
              <a:t>It</a:t>
            </a:r>
            <a:r>
              <a:rPr lang="en-US" altLang="en-US" sz="2600" b="1" dirty="0"/>
              <a:t> </a:t>
            </a:r>
            <a:r>
              <a:rPr lang="en-US" altLang="en-US" sz="2600" b="1" i="1" dirty="0"/>
              <a:t>shall</a:t>
            </a:r>
            <a:r>
              <a:rPr lang="en-US" altLang="en-US" sz="2600" b="1" dirty="0"/>
              <a:t> </a:t>
            </a:r>
            <a:r>
              <a:rPr lang="en-US" altLang="en-US" sz="2600" b="1" i="1" dirty="0"/>
              <a:t>be</a:t>
            </a:r>
            <a:r>
              <a:rPr lang="en-US" altLang="en-US" sz="2600" b="1" dirty="0"/>
              <a:t> as excellent oil;  Let my head not refuse it. For still my prayer </a:t>
            </a:r>
            <a:r>
              <a:rPr lang="en-US" altLang="en-US" sz="2600" b="1" i="1" dirty="0"/>
              <a:t>is</a:t>
            </a:r>
            <a:r>
              <a:rPr lang="en-US" altLang="en-US" sz="2600" b="1" dirty="0"/>
              <a:t> against the deeds of the wicked.” </a:t>
            </a:r>
          </a:p>
          <a:p>
            <a:pPr>
              <a:defRPr/>
            </a:pPr>
            <a:r>
              <a:rPr lang="en-US" altLang="en-US" sz="2600" b="1" dirty="0"/>
              <a:t> A good friend smacks their friend when needed.  </a:t>
            </a:r>
          </a:p>
          <a:p>
            <a:pPr>
              <a:defRPr/>
            </a:pPr>
            <a:r>
              <a:rPr lang="en-US" altLang="en-US" sz="2600" b="1" dirty="0"/>
              <a:t>An old (reputedly) Russian story can illustrate. </a:t>
            </a:r>
          </a:p>
          <a:p>
            <a:pPr>
              <a:defRPr/>
            </a:pPr>
            <a:r>
              <a:rPr lang="en-US" altLang="en-US" sz="2600" b="1" dirty="0"/>
              <a:t>Not everyone appreciates the Lord’s sacrifice at Calvary.  Others did.  </a:t>
            </a:r>
          </a:p>
          <a:p>
            <a:pPr>
              <a:defRPr/>
            </a:pPr>
            <a:r>
              <a:rPr lang="en-US" altLang="en-US" sz="2600" b="1" dirty="0"/>
              <a:t>Not everyone will appreciate the kindness of Christians.  </a:t>
            </a:r>
          </a:p>
          <a:p>
            <a:pPr>
              <a:buNone/>
              <a:defRPr/>
            </a:pPr>
            <a:endParaRPr lang="en-US" altLang="en-US" sz="2600" b="1" dirty="0"/>
          </a:p>
        </p:txBody>
      </p:sp>
      <p:pic>
        <p:nvPicPr>
          <p:cNvPr id="18436" name="Picture 4" descr="so00331_[1]">
            <a:extLst>
              <a:ext uri="{FF2B5EF4-FFF2-40B4-BE49-F238E27FC236}">
                <a16:creationId xmlns:a16="http://schemas.microsoft.com/office/drawing/2014/main" id="{A5563B52-3E3D-4F5B-A8AB-B999CD105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6610" y="459830"/>
            <a:ext cx="2576921" cy="268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0" fill="hold"/>
                                        <p:tgtEl>
                                          <p:spTgt spid="18437"/>
                                        </p:tgtEl>
                                        <p:attrNameLst>
                                          <p:attrName>ppt_x</p:attrName>
                                        </p:attrNameLst>
                                      </p:cBhvr>
                                      <p:tavLst>
                                        <p:tav tm="0">
                                          <p:val>
                                            <p:strVal val="1+#ppt_w/2"/>
                                          </p:val>
                                        </p:tav>
                                        <p:tav tm="100000">
                                          <p:val>
                                            <p:strVal val="#ppt_x"/>
                                          </p:val>
                                        </p:tav>
                                      </p:tavLst>
                                    </p:anim>
                                    <p:anim calcmode="lin" valueType="num">
                                      <p:cBhvr additive="base">
                                        <p:cTn id="8" dur="5000" fill="hold"/>
                                        <p:tgtEl>
                                          <p:spTgt spid="1843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0"/>
                            </p:stCondLst>
                            <p:childTnLst>
                              <p:par>
                                <p:cTn id="10" presetID="2" presetClass="entr" presetSubtype="4" fill="hold" nodeType="afterEffect">
                                  <p:stCondLst>
                                    <p:cond delay="0"/>
                                  </p:stCondLst>
                                  <p:childTnLst>
                                    <p:set>
                                      <p:cBhvr>
                                        <p:cTn id="11" dur="1" fill="hold">
                                          <p:stCondLst>
                                            <p:cond delay="0"/>
                                          </p:stCondLst>
                                        </p:cTn>
                                        <p:tgtEl>
                                          <p:spTgt spid="18436"/>
                                        </p:tgtEl>
                                        <p:attrNameLst>
                                          <p:attrName>style.visibility</p:attrName>
                                        </p:attrNameLst>
                                      </p:cBhvr>
                                      <p:to>
                                        <p:strVal val="visible"/>
                                      </p:to>
                                    </p:set>
                                    <p:anim calcmode="lin" valueType="num">
                                      <p:cBhvr additive="base">
                                        <p:cTn id="12" dur="5000" fill="hold"/>
                                        <p:tgtEl>
                                          <p:spTgt spid="18436"/>
                                        </p:tgtEl>
                                        <p:attrNameLst>
                                          <p:attrName>ppt_x</p:attrName>
                                        </p:attrNameLst>
                                      </p:cBhvr>
                                      <p:tavLst>
                                        <p:tav tm="0">
                                          <p:val>
                                            <p:strVal val="#ppt_x"/>
                                          </p:val>
                                        </p:tav>
                                        <p:tav tm="100000">
                                          <p:val>
                                            <p:strVal val="#ppt_x"/>
                                          </p:val>
                                        </p:tav>
                                      </p:tavLst>
                                    </p:anim>
                                    <p:anim calcmode="lin" valueType="num">
                                      <p:cBhvr additive="base">
                                        <p:cTn id="13" dur="50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80ACC7E-1DBB-433C-9F8A-E6BE23FBDB5C}"/>
              </a:ext>
            </a:extLst>
          </p:cNvPr>
          <p:cNvSpPr>
            <a:spLocks noGrp="1" noRot="1" noChangeArrowheads="1"/>
          </p:cNvSpPr>
          <p:nvPr>
            <p:ph type="title"/>
          </p:nvPr>
        </p:nvSpPr>
        <p:spPr/>
        <p:txBody>
          <a:bodyPr rtlCol="0">
            <a:normAutofit fontScale="90000"/>
          </a:bodyPr>
          <a:lstStyle/>
          <a:p>
            <a:pPr>
              <a:defRPr/>
            </a:pPr>
            <a:r>
              <a:rPr lang="en-US" altLang="en-US" sz="4000" u="sng" dirty="0"/>
              <a:t>Potential Negatives of Kindness </a:t>
            </a:r>
            <a:br>
              <a:rPr lang="en-US" altLang="en-US" sz="4000" u="sng" dirty="0"/>
            </a:br>
            <a:r>
              <a:rPr lang="en-US" altLang="en-US" sz="4000" u="sng" dirty="0"/>
              <a:t>the Christian May Face</a:t>
            </a:r>
          </a:p>
        </p:txBody>
      </p:sp>
      <p:sp>
        <p:nvSpPr>
          <p:cNvPr id="19459" name="Rectangle 3">
            <a:extLst>
              <a:ext uri="{FF2B5EF4-FFF2-40B4-BE49-F238E27FC236}">
                <a16:creationId xmlns:a16="http://schemas.microsoft.com/office/drawing/2014/main" id="{6109A50E-5E43-4921-883A-4CAD7CA85537}"/>
              </a:ext>
            </a:extLst>
          </p:cNvPr>
          <p:cNvSpPr>
            <a:spLocks noGrp="1" noChangeArrowheads="1"/>
          </p:cNvSpPr>
          <p:nvPr>
            <p:ph idx="1"/>
          </p:nvPr>
        </p:nvSpPr>
        <p:spPr>
          <a:xfrm>
            <a:off x="533400" y="2057400"/>
            <a:ext cx="11201400" cy="4800600"/>
          </a:xfrm>
        </p:spPr>
        <p:txBody>
          <a:bodyPr rtlCol="0">
            <a:normAutofit/>
          </a:bodyPr>
          <a:lstStyle/>
          <a:p>
            <a:pPr>
              <a:lnSpc>
                <a:spcPct val="80000"/>
              </a:lnSpc>
              <a:defRPr/>
            </a:pPr>
            <a:r>
              <a:rPr lang="en-US" altLang="en-US" sz="2500" b="1" dirty="0"/>
              <a:t>In fact, they may abuse the person because they perceive the action as a weakness.  </a:t>
            </a:r>
          </a:p>
          <a:p>
            <a:pPr>
              <a:lnSpc>
                <a:spcPct val="80000"/>
              </a:lnSpc>
              <a:defRPr/>
            </a:pPr>
            <a:r>
              <a:rPr lang="en-US" altLang="en-US" sz="2500" b="1" dirty="0"/>
              <a:t>Christians must be mindful that the reward for kindness may not be immediate, but God knows.  </a:t>
            </a:r>
          </a:p>
          <a:p>
            <a:pPr>
              <a:lnSpc>
                <a:spcPct val="80000"/>
              </a:lnSpc>
              <a:defRPr/>
            </a:pPr>
            <a:r>
              <a:rPr lang="en-US" altLang="en-US" sz="2500" b="1" dirty="0"/>
              <a:t>Romans 12:19-21 explains: “91Beloved, do not avenge yourselves, but </a:t>
            </a:r>
            <a:r>
              <a:rPr lang="en-US" altLang="en-US" sz="2500" b="1" i="1" dirty="0"/>
              <a:t>rather</a:t>
            </a:r>
            <a:r>
              <a:rPr lang="en-US" altLang="en-US" sz="2500" b="1" dirty="0"/>
              <a:t> give place to wrath; for it is written, “Vengeance </a:t>
            </a:r>
            <a:r>
              <a:rPr lang="en-US" altLang="en-US" sz="2500" b="1" i="1" dirty="0"/>
              <a:t>is</a:t>
            </a:r>
            <a:r>
              <a:rPr lang="en-US" altLang="en-US" sz="2500" b="1" dirty="0"/>
              <a:t> Mine, I will repay,” says the Lord. 20Therefore “If your enemy is hungry, feed him; If he is thirsty, give him a drink; For in so doing you will heap coals of fire on his head.”21Do not be overcome by evil, but overcome evil with good.” (Here Paul quotes Proverbs 25:21-22)   </a:t>
            </a:r>
          </a:p>
          <a:p>
            <a:pPr>
              <a:lnSpc>
                <a:spcPct val="80000"/>
              </a:lnSpc>
              <a:defRPr/>
            </a:pPr>
            <a:r>
              <a:rPr lang="en-US" altLang="en-US" sz="2500" b="1" dirty="0"/>
              <a:t>Similarly, Luke 6:35-36 teaches, “But love your enemies, do good, and lend, hoping for nothing in return; and your reward will be great, and you will be sons of the Most High. For He is kind to the unthankful and evil. 36“Therefore be merciful, just as your Father also is merciful.”</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to="" calcmode="lin" valueType="num">
                                      <p:cBhvr>
                                        <p:cTn id="7" dur="1" fill="hold"/>
                                        <p:tgtEl>
                                          <p:spTgt spid="19459">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 to="" calcmode="lin" valueType="num">
                                      <p:cBhvr>
                                        <p:cTn id="11" dur="1" fill="hold"/>
                                        <p:tgtEl>
                                          <p:spTgt spid="19459">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 to="" calcmode="lin" valueType="num">
                                      <p:cBhvr>
                                        <p:cTn id="15" dur="1" fill="hold"/>
                                        <p:tgtEl>
                                          <p:spTgt spid="19459">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to="" calcmode="lin" valueType="num">
                                      <p:cBhvr>
                                        <p:cTn id="19" dur="1" fill="hold"/>
                                        <p:tgtEl>
                                          <p:spTgt spid="19459">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5261BDA-1986-45E2-8B6A-5E0113FEFE8A}"/>
              </a:ext>
            </a:extLst>
          </p:cNvPr>
          <p:cNvSpPr>
            <a:spLocks noGrp="1" noChangeArrowheads="1"/>
          </p:cNvSpPr>
          <p:nvPr>
            <p:ph type="title"/>
          </p:nvPr>
        </p:nvSpPr>
        <p:spPr>
          <a:xfrm>
            <a:off x="680321" y="685800"/>
            <a:ext cx="9613861" cy="1080938"/>
          </a:xfrm>
        </p:spPr>
        <p:txBody>
          <a:bodyPr>
            <a:normAutofit/>
          </a:bodyPr>
          <a:lstStyle/>
          <a:p>
            <a:r>
              <a:rPr lang="en-US" altLang="en-US" sz="4800" dirty="0"/>
              <a:t>Memory Passage: 2 Peter 1:3-4</a:t>
            </a:r>
          </a:p>
        </p:txBody>
      </p:sp>
      <p:sp>
        <p:nvSpPr>
          <p:cNvPr id="6147" name="Rectangle 3">
            <a:extLst>
              <a:ext uri="{FF2B5EF4-FFF2-40B4-BE49-F238E27FC236}">
                <a16:creationId xmlns:a16="http://schemas.microsoft.com/office/drawing/2014/main" id="{1BD5F986-BC0F-45FB-9C4C-B730F1968FD0}"/>
              </a:ext>
            </a:extLst>
          </p:cNvPr>
          <p:cNvSpPr>
            <a:spLocks noGrp="1" noChangeArrowheads="1"/>
          </p:cNvSpPr>
          <p:nvPr>
            <p:ph idx="1"/>
          </p:nvPr>
        </p:nvSpPr>
        <p:spPr>
          <a:xfrm>
            <a:off x="680321" y="1905000"/>
            <a:ext cx="9987679" cy="3599316"/>
          </a:xfrm>
        </p:spPr>
        <p:txBody>
          <a:bodyPr rtlCol="0">
            <a:noAutofit/>
          </a:bodyPr>
          <a:lstStyle/>
          <a:p>
            <a:pPr marL="457200" indent="-457200">
              <a:defRPr/>
            </a:pPr>
            <a:r>
              <a:rPr lang="en-US" altLang="en-US" sz="3200" b="1" dirty="0"/>
              <a:t>According as his divine power hath given unto us all things that </a:t>
            </a:r>
            <a:r>
              <a:rPr lang="en-US" altLang="en-US" sz="3200" b="1" i="1" dirty="0"/>
              <a:t>pertain</a:t>
            </a:r>
            <a:r>
              <a:rPr lang="en-US" altLang="en-US" sz="3200" b="1" dirty="0"/>
              <a:t> unto life and godliness, </a:t>
            </a:r>
          </a:p>
          <a:p>
            <a:pPr marL="457200" indent="-457200">
              <a:defRPr/>
            </a:pPr>
            <a:r>
              <a:rPr lang="en-US" altLang="en-US" sz="3200" b="1" dirty="0"/>
              <a:t>through the knowledge of him that hath called us to glory and virtue: </a:t>
            </a:r>
          </a:p>
          <a:p>
            <a:pPr marL="457200" indent="-457200">
              <a:defRPr/>
            </a:pPr>
            <a:r>
              <a:rPr lang="en-US" altLang="en-US" sz="3200" b="1" dirty="0"/>
              <a:t>Whereby are given unto us exceeding great and precious promises: </a:t>
            </a:r>
          </a:p>
          <a:p>
            <a:pPr marL="457200" indent="-457200">
              <a:defRPr/>
            </a:pPr>
            <a:r>
              <a:rPr lang="en-US" altLang="en-US" sz="3200" b="1" dirty="0"/>
              <a:t>that by these ye might be partakers of the divine nature, </a:t>
            </a:r>
          </a:p>
          <a:p>
            <a:pPr marL="457200" indent="-457200">
              <a:defRPr/>
            </a:pPr>
            <a:r>
              <a:rPr lang="en-US" altLang="en-US" sz="3200" b="1" dirty="0"/>
              <a:t>having escaped the corruption that is in the world through lust.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539FB9AF-9766-46C2-91E2-A6BCB2115791}"/>
              </a:ext>
            </a:extLst>
          </p:cNvPr>
          <p:cNvSpPr>
            <a:spLocks noGrp="1"/>
          </p:cNvSpPr>
          <p:nvPr>
            <p:ph type="title"/>
          </p:nvPr>
        </p:nvSpPr>
        <p:spPr/>
        <p:txBody>
          <a:bodyPr>
            <a:normAutofit/>
          </a:bodyPr>
          <a:lstStyle/>
          <a:p>
            <a:r>
              <a:rPr lang="en-US" altLang="en-US" sz="4400" dirty="0"/>
              <a:t>What Are Some Barriers to Kindness?</a:t>
            </a:r>
          </a:p>
        </p:txBody>
      </p:sp>
      <p:sp>
        <p:nvSpPr>
          <p:cNvPr id="95235" name="Content Placeholder 2">
            <a:extLst>
              <a:ext uri="{FF2B5EF4-FFF2-40B4-BE49-F238E27FC236}">
                <a16:creationId xmlns:a16="http://schemas.microsoft.com/office/drawing/2014/main" id="{D5E084A0-F94D-4ECB-9B59-0D7125352ABE}"/>
              </a:ext>
            </a:extLst>
          </p:cNvPr>
          <p:cNvSpPr>
            <a:spLocks noGrp="1"/>
          </p:cNvSpPr>
          <p:nvPr>
            <p:ph idx="1"/>
          </p:nvPr>
        </p:nvSpPr>
        <p:spPr/>
        <p:txBody>
          <a:bodyPr>
            <a:noAutofit/>
          </a:bodyPr>
          <a:lstStyle/>
          <a:p>
            <a:r>
              <a:rPr lang="en-US" altLang="en-US" sz="4000" dirty="0"/>
              <a:t>In our homes?</a:t>
            </a:r>
          </a:p>
          <a:p>
            <a:r>
              <a:rPr lang="en-US" altLang="en-US" sz="4000" dirty="0"/>
              <a:t>In the church?</a:t>
            </a:r>
          </a:p>
          <a:p>
            <a:endParaRPr lang="en-US" altLang="en-US" sz="4000" dirty="0"/>
          </a:p>
          <a:p>
            <a:r>
              <a:rPr lang="en-US" altLang="en-US" sz="4000" b="1" dirty="0"/>
              <a:t>What can you do to bind the action of kindness around your neck and write it on your heart?</a:t>
            </a:r>
            <a:endParaRPr lang="en-US" altLang="en-US" sz="40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EF76B1A4-2E2B-4F51-84DD-EDDD7CA4B72A}"/>
              </a:ext>
            </a:extLst>
          </p:cNvPr>
          <p:cNvSpPr>
            <a:spLocks noGrp="1" noRot="1" noChangeArrowheads="1"/>
          </p:cNvSpPr>
          <p:nvPr>
            <p:ph type="title"/>
          </p:nvPr>
        </p:nvSpPr>
        <p:spPr>
          <a:xfrm>
            <a:off x="457200" y="685800"/>
            <a:ext cx="8229600" cy="1143000"/>
          </a:xfrm>
        </p:spPr>
        <p:txBody>
          <a:bodyPr>
            <a:normAutofit/>
          </a:bodyPr>
          <a:lstStyle/>
          <a:p>
            <a:r>
              <a:rPr lang="en-US" altLang="en-US" sz="4800" u="sng" dirty="0"/>
              <a:t>Barriers to Kindness</a:t>
            </a:r>
          </a:p>
        </p:txBody>
      </p:sp>
      <p:sp>
        <p:nvSpPr>
          <p:cNvPr id="20483" name="Rectangle 3">
            <a:extLst>
              <a:ext uri="{FF2B5EF4-FFF2-40B4-BE49-F238E27FC236}">
                <a16:creationId xmlns:a16="http://schemas.microsoft.com/office/drawing/2014/main" id="{B03BCB84-BA0B-4003-BF4A-76B76C86130E}"/>
              </a:ext>
            </a:extLst>
          </p:cNvPr>
          <p:cNvSpPr>
            <a:spLocks noGrp="1" noChangeArrowheads="1"/>
          </p:cNvSpPr>
          <p:nvPr>
            <p:ph idx="1"/>
          </p:nvPr>
        </p:nvSpPr>
        <p:spPr>
          <a:xfrm>
            <a:off x="304800" y="1981200"/>
            <a:ext cx="10210800" cy="4876800"/>
          </a:xfrm>
        </p:spPr>
        <p:txBody>
          <a:bodyPr rtlCol="0">
            <a:normAutofit fontScale="92500" lnSpcReduction="20000"/>
          </a:bodyPr>
          <a:lstStyle/>
          <a:p>
            <a:pPr>
              <a:defRPr/>
            </a:pPr>
            <a:r>
              <a:rPr lang="en-US" altLang="en-US" sz="2800" b="1" dirty="0"/>
              <a:t>What are the barriers to kindness?  </a:t>
            </a:r>
          </a:p>
          <a:p>
            <a:pPr>
              <a:defRPr/>
            </a:pPr>
            <a:r>
              <a:rPr lang="en-US" altLang="en-US" sz="2800" b="1" dirty="0"/>
              <a:t>Why does one fail to demonstrate kindness? </a:t>
            </a:r>
          </a:p>
          <a:p>
            <a:pPr>
              <a:defRPr/>
            </a:pPr>
            <a:r>
              <a:rPr lang="en-US" altLang="en-US" sz="2800" b="1" dirty="0"/>
              <a:t>Pride, self-centeredness, covetousness, and greed are among the causes.  </a:t>
            </a:r>
          </a:p>
          <a:p>
            <a:pPr>
              <a:defRPr/>
            </a:pPr>
            <a:r>
              <a:rPr lang="en-US" altLang="en-US" sz="2800" b="1" dirty="0"/>
              <a:t>Impatience and temper can also be a hindrance.  </a:t>
            </a:r>
          </a:p>
          <a:p>
            <a:pPr>
              <a:defRPr/>
            </a:pPr>
            <a:r>
              <a:rPr lang="en-US" altLang="en-US" sz="2800" b="1" dirty="0"/>
              <a:t>A failure to love and care about others are limitations to kindness.  </a:t>
            </a:r>
          </a:p>
          <a:p>
            <a:pPr>
              <a:defRPr/>
            </a:pPr>
            <a:r>
              <a:rPr lang="en-US" altLang="en-US" sz="2800" b="1" dirty="0"/>
              <a:t>An unforgiving attitude is also a  roadblock to kindness.  </a:t>
            </a:r>
          </a:p>
          <a:p>
            <a:pPr>
              <a:defRPr/>
            </a:pPr>
            <a:r>
              <a:rPr lang="en-US" altLang="en-US" sz="2800" b="1" dirty="0"/>
              <a:t>There can also be social and economic and other barriers; but ultimately, when one is not kind, it is a failure to recognize God’s mercy and kindness.  </a:t>
            </a:r>
          </a:p>
          <a:p>
            <a:pPr>
              <a:defRPr/>
            </a:pPr>
            <a:r>
              <a:rPr lang="en-US" altLang="en-US" sz="2800" b="1" dirty="0"/>
              <a:t>Kindness will cause one to find esteem and favor with God and humankind.</a:t>
            </a:r>
          </a:p>
        </p:txBody>
      </p:sp>
      <p:pic>
        <p:nvPicPr>
          <p:cNvPr id="96260" name="Picture 4" descr="j0157041[1]">
            <a:extLst>
              <a:ext uri="{FF2B5EF4-FFF2-40B4-BE49-F238E27FC236}">
                <a16:creationId xmlns:a16="http://schemas.microsoft.com/office/drawing/2014/main" id="{FF9C150E-BDC2-4EE4-BC9C-4EA5DC559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213" y="0"/>
            <a:ext cx="2468946" cy="24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j0237951[1]">
            <a:extLst>
              <a:ext uri="{FF2B5EF4-FFF2-40B4-BE49-F238E27FC236}">
                <a16:creationId xmlns:a16="http://schemas.microsoft.com/office/drawing/2014/main" id="{E748542D-4CA5-4EC9-9D95-81C7C5ED9F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3124200"/>
            <a:ext cx="2468946" cy="192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to="" calcmode="lin" valueType="num">
                                      <p:cBhvr>
                                        <p:cTn id="7" dur="1" fill="hold"/>
                                        <p:tgtEl>
                                          <p:spTgt spid="20483">
                                            <p:txEl>
                                              <p:pRg st="0" end="0"/>
                                            </p:txEl>
                                          </p:spTgt>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to="" calcmode="lin" valueType="num">
                                      <p:cBhvr>
                                        <p:cTn id="11" dur="1" fill="hold"/>
                                        <p:tgtEl>
                                          <p:spTgt spid="20483">
                                            <p:txEl>
                                              <p:pRg st="1" end="1"/>
                                            </p:txEl>
                                          </p:spTgt>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to="" calcmode="lin" valueType="num">
                                      <p:cBhvr>
                                        <p:cTn id="15" dur="1" fill="hold"/>
                                        <p:tgtEl>
                                          <p:spTgt spid="20483">
                                            <p:txEl>
                                              <p:pRg st="2" end="2"/>
                                            </p:txEl>
                                          </p:spTgt>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to="" calcmode="lin" valueType="num">
                                      <p:cBhvr>
                                        <p:cTn id="19" dur="1" fill="hold"/>
                                        <p:tgtEl>
                                          <p:spTgt spid="20483">
                                            <p:txEl>
                                              <p:pRg st="3" end="3"/>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 to="" calcmode="lin" valueType="num">
                                      <p:cBhvr>
                                        <p:cTn id="23" dur="1" fill="hold"/>
                                        <p:tgtEl>
                                          <p:spTgt spid="20483">
                                            <p:txEl>
                                              <p:pRg st="4" end="4"/>
                                            </p:txEl>
                                          </p:spTgt>
                                        </p:tgtEl>
                                        <p:attrNameLst>
                                          <p:attrName/>
                                        </p:attrNameLst>
                                      </p:cBhvr>
                                    </p:anim>
                                  </p:childTnLst>
                                </p:cTn>
                              </p:par>
                            </p:childTnLst>
                          </p:cTn>
                        </p:par>
                        <p:par>
                          <p:cTn id="24" fill="hold" nodeType="afterGroup">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 to="" calcmode="lin" valueType="num">
                                      <p:cBhvr>
                                        <p:cTn id="27" dur="1" fill="hold"/>
                                        <p:tgtEl>
                                          <p:spTgt spid="20483">
                                            <p:txEl>
                                              <p:pRg st="5" end="5"/>
                                            </p:txEl>
                                          </p:spTgt>
                                        </p:tgtEl>
                                        <p:attrNameLst>
                                          <p:attrName/>
                                        </p:attrNameLst>
                                      </p:cBhvr>
                                    </p:anim>
                                  </p:childTnLst>
                                </p:cTn>
                              </p:par>
                            </p:childTnLst>
                          </p:cTn>
                        </p:par>
                        <p:par>
                          <p:cTn id="28" fill="hold" nodeType="afterGroup">
                            <p:stCondLst>
                              <p:cond delay="0"/>
                            </p:stCondLst>
                            <p:childTnLst>
                              <p:par>
                                <p:cTn id="29" presetID="24" presetClass="entr" presetSubtype="0" fill="hold" grpId="0" nodeType="after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 to="" calcmode="lin" valueType="num">
                                      <p:cBhvr>
                                        <p:cTn id="31" dur="1" fill="hold"/>
                                        <p:tgtEl>
                                          <p:spTgt spid="20483">
                                            <p:txEl>
                                              <p:pRg st="6" end="6"/>
                                            </p:txEl>
                                          </p:spTgt>
                                        </p:tgtEl>
                                        <p:attrNameLst>
                                          <p:attrName/>
                                        </p:attrNameLst>
                                      </p:cBhvr>
                                    </p:anim>
                                  </p:childTnLst>
                                </p:cTn>
                              </p:par>
                            </p:childTnLst>
                          </p:cTn>
                        </p:par>
                        <p:par>
                          <p:cTn id="32" fill="hold" nodeType="afterGroup">
                            <p:stCondLst>
                              <p:cond delay="0"/>
                            </p:stCondLst>
                            <p:childTnLst>
                              <p:par>
                                <p:cTn id="33" presetID="24" presetClass="entr" presetSubtype="0" fill="hold" grpId="0" nodeType="after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anim to="" calcmode="lin" valueType="num">
                                      <p:cBhvr>
                                        <p:cTn id="35" dur="1" fill="hold"/>
                                        <p:tgtEl>
                                          <p:spTgt spid="20483">
                                            <p:txEl>
                                              <p:pRg st="7" end="7"/>
                                            </p:txEl>
                                          </p:spTgt>
                                        </p:tgtEl>
                                        <p:attrNameLst>
                                          <p:attrName/>
                                        </p:attrNameLst>
                                      </p:cBhvr>
                                    </p:anim>
                                  </p:childTnLst>
                                </p:cTn>
                              </p:par>
                            </p:childTnLst>
                          </p:cTn>
                        </p:par>
                        <p:par>
                          <p:cTn id="36" fill="hold" nodeType="afterGroup">
                            <p:stCondLst>
                              <p:cond delay="0"/>
                            </p:stCondLst>
                            <p:childTnLst>
                              <p:par>
                                <p:cTn id="37" presetID="2" presetClass="entr" presetSubtype="2" fill="hold" nodeType="afterEffect">
                                  <p:stCondLst>
                                    <p:cond delay="0"/>
                                  </p:stCondLst>
                                  <p:childTnLst>
                                    <p:set>
                                      <p:cBhvr>
                                        <p:cTn id="38" dur="1" fill="hold">
                                          <p:stCondLst>
                                            <p:cond delay="0"/>
                                          </p:stCondLst>
                                        </p:cTn>
                                        <p:tgtEl>
                                          <p:spTgt spid="20485"/>
                                        </p:tgtEl>
                                        <p:attrNameLst>
                                          <p:attrName>style.visibility</p:attrName>
                                        </p:attrNameLst>
                                      </p:cBhvr>
                                      <p:to>
                                        <p:strVal val="visible"/>
                                      </p:to>
                                    </p:set>
                                    <p:anim calcmode="lin" valueType="num">
                                      <p:cBhvr additive="base">
                                        <p:cTn id="39" dur="5000" fill="hold"/>
                                        <p:tgtEl>
                                          <p:spTgt spid="20485"/>
                                        </p:tgtEl>
                                        <p:attrNameLst>
                                          <p:attrName>ppt_x</p:attrName>
                                        </p:attrNameLst>
                                      </p:cBhvr>
                                      <p:tavLst>
                                        <p:tav tm="0">
                                          <p:val>
                                            <p:strVal val="1+#ppt_w/2"/>
                                          </p:val>
                                        </p:tav>
                                        <p:tav tm="100000">
                                          <p:val>
                                            <p:strVal val="#ppt_x"/>
                                          </p:val>
                                        </p:tav>
                                      </p:tavLst>
                                    </p:anim>
                                    <p:anim calcmode="lin" valueType="num">
                                      <p:cBhvr additive="base">
                                        <p:cTn id="40" dur="5000" fill="hold"/>
                                        <p:tgtEl>
                                          <p:spTgt spid="20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11547CB-D963-4CCE-A3DD-66EB8A31A873}"/>
              </a:ext>
            </a:extLst>
          </p:cNvPr>
          <p:cNvSpPr>
            <a:spLocks noGrp="1" noRot="1" noChangeArrowheads="1"/>
          </p:cNvSpPr>
          <p:nvPr>
            <p:ph type="title"/>
          </p:nvPr>
        </p:nvSpPr>
        <p:spPr>
          <a:xfrm>
            <a:off x="990600" y="838200"/>
            <a:ext cx="7962900" cy="1309688"/>
          </a:xfrm>
        </p:spPr>
        <p:txBody>
          <a:bodyPr rtlCol="0">
            <a:noAutofit/>
          </a:bodyPr>
          <a:lstStyle/>
          <a:p>
            <a:pPr>
              <a:defRPr/>
            </a:pPr>
            <a:r>
              <a:rPr lang="en-US" altLang="en-US" sz="4800" u="sng" dirty="0"/>
              <a:t>Conclusion</a:t>
            </a:r>
            <a:br>
              <a:rPr lang="en-US" altLang="en-US" sz="4800" dirty="0"/>
            </a:br>
            <a:endParaRPr lang="en-US" altLang="en-US" sz="4800" dirty="0"/>
          </a:p>
        </p:txBody>
      </p:sp>
      <p:sp>
        <p:nvSpPr>
          <p:cNvPr id="21507" name="Rectangle 3">
            <a:extLst>
              <a:ext uri="{FF2B5EF4-FFF2-40B4-BE49-F238E27FC236}">
                <a16:creationId xmlns:a16="http://schemas.microsoft.com/office/drawing/2014/main" id="{6FDCDF8E-2A5B-4B7A-922B-40E9DFFA05F2}"/>
              </a:ext>
            </a:extLst>
          </p:cNvPr>
          <p:cNvSpPr>
            <a:spLocks noGrp="1" noChangeArrowheads="1"/>
          </p:cNvSpPr>
          <p:nvPr>
            <p:ph idx="1"/>
          </p:nvPr>
        </p:nvSpPr>
        <p:spPr>
          <a:xfrm>
            <a:off x="762000" y="1981200"/>
            <a:ext cx="10515600" cy="4876800"/>
          </a:xfrm>
        </p:spPr>
        <p:txBody>
          <a:bodyPr rtlCol="0">
            <a:normAutofit lnSpcReduction="10000"/>
          </a:bodyPr>
          <a:lstStyle/>
          <a:p>
            <a:pPr>
              <a:lnSpc>
                <a:spcPct val="80000"/>
              </a:lnSpc>
              <a:defRPr/>
            </a:pPr>
            <a:r>
              <a:rPr lang="en-US" altLang="en-US" sz="2600" b="1" dirty="0"/>
              <a:t>Kindness or mercy is an action that provides what is useful, helpful, and of service.  </a:t>
            </a:r>
          </a:p>
          <a:p>
            <a:pPr>
              <a:lnSpc>
                <a:spcPct val="80000"/>
              </a:lnSpc>
              <a:defRPr/>
            </a:pPr>
            <a:r>
              <a:rPr lang="en-US" altLang="en-US" sz="2600" b="1" dirty="0"/>
              <a:t>God uses His kindness to lead people to repentance, including the </a:t>
            </a:r>
            <a:r>
              <a:rPr lang="en-US" altLang="en-US" sz="2600" b="1" dirty="0" err="1"/>
              <a:t>christian’s</a:t>
            </a:r>
            <a:r>
              <a:rPr lang="en-US" altLang="en-US" sz="2600" b="1" dirty="0"/>
              <a:t> godly life. </a:t>
            </a:r>
          </a:p>
          <a:p>
            <a:pPr>
              <a:lnSpc>
                <a:spcPct val="80000"/>
              </a:lnSpc>
              <a:defRPr/>
            </a:pPr>
            <a:r>
              <a:rPr lang="en-US" altLang="en-US" sz="2600" b="1" dirty="0"/>
              <a:t>God demonstrates His offer of mercy to all who have been disobedient.  </a:t>
            </a:r>
          </a:p>
          <a:p>
            <a:pPr>
              <a:lnSpc>
                <a:spcPct val="80000"/>
              </a:lnSpc>
              <a:defRPr/>
            </a:pPr>
            <a:r>
              <a:rPr lang="en-US" altLang="en-US" sz="2600" b="1" dirty="0"/>
              <a:t>Thus, the obedient </a:t>
            </a:r>
            <a:r>
              <a:rPr lang="en-US" altLang="en-US" sz="2600" b="1" dirty="0" err="1"/>
              <a:t>christian</a:t>
            </a:r>
            <a:r>
              <a:rPr lang="en-US" altLang="en-US" sz="2600" b="1" dirty="0"/>
              <a:t> has the hope of eternal life.  </a:t>
            </a:r>
          </a:p>
          <a:p>
            <a:pPr>
              <a:lnSpc>
                <a:spcPct val="80000"/>
              </a:lnSpc>
              <a:defRPr/>
            </a:pPr>
            <a:r>
              <a:rPr lang="en-US" altLang="en-US" sz="2600" b="1" dirty="0"/>
              <a:t>Kindness is best demonstrated in action without expecting in return.  </a:t>
            </a:r>
          </a:p>
          <a:p>
            <a:pPr>
              <a:lnSpc>
                <a:spcPct val="80000"/>
              </a:lnSpc>
              <a:defRPr/>
            </a:pPr>
            <a:r>
              <a:rPr lang="en-US" altLang="en-US" sz="2600" b="1" dirty="0"/>
              <a:t>The godly life is motivated by the great price of salvation.  </a:t>
            </a:r>
          </a:p>
          <a:p>
            <a:pPr>
              <a:lnSpc>
                <a:spcPct val="80000"/>
              </a:lnSpc>
              <a:defRPr/>
            </a:pPr>
            <a:r>
              <a:rPr lang="en-US" altLang="en-US" sz="2600" b="1" dirty="0"/>
              <a:t>Kindness does not always seem pleasant to the recipient, nor will it always be appreciated.  </a:t>
            </a:r>
          </a:p>
          <a:p>
            <a:pPr>
              <a:lnSpc>
                <a:spcPct val="80000"/>
              </a:lnSpc>
              <a:defRPr/>
            </a:pPr>
            <a:r>
              <a:rPr lang="en-US" altLang="en-US" sz="2600" b="1" dirty="0"/>
              <a:t>The </a:t>
            </a:r>
            <a:r>
              <a:rPr lang="en-US" altLang="en-US" sz="2600" b="1" dirty="0" err="1"/>
              <a:t>christian</a:t>
            </a:r>
            <a:r>
              <a:rPr lang="en-US" altLang="en-US" sz="2600" b="1" dirty="0"/>
              <a:t> will remove barriers to kindness in leading a godly life.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2000"/>
                                        <p:tgtEl>
                                          <p:spTgt spid="21507">
                                            <p:txEl>
                                              <p:pRg st="0" end="0"/>
                                            </p:txEl>
                                          </p:spTgt>
                                        </p:tgtEl>
                                      </p:cBhvr>
                                    </p:animEffect>
                                    <p:anim calcmode="lin" valueType="num">
                                      <p:cBhvr>
                                        <p:cTn id="8" dur="2000" fill="hold"/>
                                        <p:tgtEl>
                                          <p:spTgt spid="21507">
                                            <p:txEl>
                                              <p:pRg st="0" end="0"/>
                                            </p:txEl>
                                          </p:spTgt>
                                        </p:tgtEl>
                                        <p:attrNameLst>
                                          <p:attrName>style.rotation</p:attrName>
                                        </p:attrNameLst>
                                      </p:cBhvr>
                                      <p:tavLst>
                                        <p:tav tm="0">
                                          <p:val>
                                            <p:fltVal val="720"/>
                                          </p:val>
                                        </p:tav>
                                        <p:tav tm="100000">
                                          <p:val>
                                            <p:fltVal val="0"/>
                                          </p:val>
                                        </p:tav>
                                      </p:tavLst>
                                    </p:anim>
                                    <p:anim calcmode="lin" valueType="num">
                                      <p:cBhvr>
                                        <p:cTn id="9" dur="2000" fill="hold"/>
                                        <p:tgtEl>
                                          <p:spTgt spid="21507">
                                            <p:txEl>
                                              <p:pRg st="0" end="0"/>
                                            </p:txEl>
                                          </p:spTgt>
                                        </p:tgtEl>
                                        <p:attrNameLst>
                                          <p:attrName>ppt_h</p:attrName>
                                        </p:attrNameLst>
                                      </p:cBhvr>
                                      <p:tavLst>
                                        <p:tav tm="0">
                                          <p:val>
                                            <p:fltVal val="0"/>
                                          </p:val>
                                        </p:tav>
                                        <p:tav tm="100000">
                                          <p:val>
                                            <p:strVal val="#ppt_h"/>
                                          </p:val>
                                        </p:tav>
                                      </p:tavLst>
                                    </p:anim>
                                    <p:anim calcmode="lin" valueType="num">
                                      <p:cBhvr>
                                        <p:cTn id="10" dur="2000" fill="hold"/>
                                        <p:tgtEl>
                                          <p:spTgt spid="21507">
                                            <p:txEl>
                                              <p:pRg st="0" end="0"/>
                                            </p:txEl>
                                          </p:spTgt>
                                        </p:tgtEl>
                                        <p:attrNameLst>
                                          <p:attrName>ppt_w</p:attrName>
                                        </p:attrNameLst>
                                      </p:cBhvr>
                                      <p:tavLst>
                                        <p:tav tm="0">
                                          <p:val>
                                            <p:fltVal val="0"/>
                                          </p:val>
                                        </p:tav>
                                        <p:tav tm="100000">
                                          <p:val>
                                            <p:strVal val="#ppt_w"/>
                                          </p:val>
                                        </p:tav>
                                      </p:tavLst>
                                    </p:anim>
                                  </p:childTnLst>
                                </p:cTn>
                              </p:par>
                            </p:childTnLst>
                          </p:cTn>
                        </p:par>
                        <p:par>
                          <p:cTn id="11" fill="hold" nodeType="afterGroup">
                            <p:stCondLst>
                              <p:cond delay="2000"/>
                            </p:stCondLst>
                            <p:childTnLst>
                              <p:par>
                                <p:cTn id="12" presetID="35" presetClass="entr" presetSubtype="0" fill="hold" grpId="0" nodeType="afterEffect">
                                  <p:stCondLst>
                                    <p:cond delay="0"/>
                                  </p:stCondLst>
                                  <p:childTnLst>
                                    <p:set>
                                      <p:cBhvr>
                                        <p:cTn id="13" dur="1" fill="hold">
                                          <p:stCondLst>
                                            <p:cond delay="0"/>
                                          </p:stCondLst>
                                        </p:cTn>
                                        <p:tgtEl>
                                          <p:spTgt spid="21507">
                                            <p:txEl>
                                              <p:pRg st="1" end="1"/>
                                            </p:txEl>
                                          </p:spTgt>
                                        </p:tgtEl>
                                        <p:attrNameLst>
                                          <p:attrName>style.visibility</p:attrName>
                                        </p:attrNameLst>
                                      </p:cBhvr>
                                      <p:to>
                                        <p:strVal val="visible"/>
                                      </p:to>
                                    </p:set>
                                    <p:animEffect transition="in" filter="fade">
                                      <p:cBhvr>
                                        <p:cTn id="14" dur="2000"/>
                                        <p:tgtEl>
                                          <p:spTgt spid="21507">
                                            <p:txEl>
                                              <p:pRg st="1" end="1"/>
                                            </p:txEl>
                                          </p:spTgt>
                                        </p:tgtEl>
                                      </p:cBhvr>
                                    </p:animEffect>
                                    <p:anim calcmode="lin" valueType="num">
                                      <p:cBhvr>
                                        <p:cTn id="15" dur="2000" fill="hold"/>
                                        <p:tgtEl>
                                          <p:spTgt spid="21507">
                                            <p:txEl>
                                              <p:pRg st="1" end="1"/>
                                            </p:txEl>
                                          </p:spTgt>
                                        </p:tgtEl>
                                        <p:attrNameLst>
                                          <p:attrName>style.rotation</p:attrName>
                                        </p:attrNameLst>
                                      </p:cBhvr>
                                      <p:tavLst>
                                        <p:tav tm="0">
                                          <p:val>
                                            <p:fltVal val="720"/>
                                          </p:val>
                                        </p:tav>
                                        <p:tav tm="100000">
                                          <p:val>
                                            <p:fltVal val="0"/>
                                          </p:val>
                                        </p:tav>
                                      </p:tavLst>
                                    </p:anim>
                                    <p:anim calcmode="lin" valueType="num">
                                      <p:cBhvr>
                                        <p:cTn id="16" dur="2000" fill="hold"/>
                                        <p:tgtEl>
                                          <p:spTgt spid="21507">
                                            <p:txEl>
                                              <p:pRg st="1" end="1"/>
                                            </p:txEl>
                                          </p:spTgt>
                                        </p:tgtEl>
                                        <p:attrNameLst>
                                          <p:attrName>ppt_h</p:attrName>
                                        </p:attrNameLst>
                                      </p:cBhvr>
                                      <p:tavLst>
                                        <p:tav tm="0">
                                          <p:val>
                                            <p:fltVal val="0"/>
                                          </p:val>
                                        </p:tav>
                                        <p:tav tm="100000">
                                          <p:val>
                                            <p:strVal val="#ppt_h"/>
                                          </p:val>
                                        </p:tav>
                                      </p:tavLst>
                                    </p:anim>
                                    <p:anim calcmode="lin" valueType="num">
                                      <p:cBhvr>
                                        <p:cTn id="17" dur="2000" fill="hold"/>
                                        <p:tgtEl>
                                          <p:spTgt spid="21507">
                                            <p:txEl>
                                              <p:pRg st="1" end="1"/>
                                            </p:txEl>
                                          </p:spTgt>
                                        </p:tgtEl>
                                        <p:attrNameLst>
                                          <p:attrName>ppt_w</p:attrName>
                                        </p:attrNameLst>
                                      </p:cBhvr>
                                      <p:tavLst>
                                        <p:tav tm="0">
                                          <p:val>
                                            <p:fltVal val="0"/>
                                          </p:val>
                                        </p:tav>
                                        <p:tav tm="100000">
                                          <p:val>
                                            <p:strVal val="#ppt_w"/>
                                          </p:val>
                                        </p:tav>
                                      </p:tavLst>
                                    </p:anim>
                                  </p:childTnLst>
                                </p:cTn>
                              </p:par>
                            </p:childTnLst>
                          </p:cTn>
                        </p:par>
                        <p:par>
                          <p:cTn id="18" fill="hold" nodeType="afterGroup">
                            <p:stCondLst>
                              <p:cond delay="4000"/>
                            </p:stCondLst>
                            <p:childTnLst>
                              <p:par>
                                <p:cTn id="19" presetID="35" presetClass="entr" presetSubtype="0" fill="hold" grpId="0" nodeType="after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Effect transition="in" filter="fade">
                                      <p:cBhvr>
                                        <p:cTn id="21" dur="2000"/>
                                        <p:tgtEl>
                                          <p:spTgt spid="21507">
                                            <p:txEl>
                                              <p:pRg st="2" end="2"/>
                                            </p:txEl>
                                          </p:spTgt>
                                        </p:tgtEl>
                                      </p:cBhvr>
                                    </p:animEffect>
                                    <p:anim calcmode="lin" valueType="num">
                                      <p:cBhvr>
                                        <p:cTn id="22" dur="2000" fill="hold"/>
                                        <p:tgtEl>
                                          <p:spTgt spid="21507">
                                            <p:txEl>
                                              <p:pRg st="2" end="2"/>
                                            </p:txEl>
                                          </p:spTgt>
                                        </p:tgtEl>
                                        <p:attrNameLst>
                                          <p:attrName>style.rotation</p:attrName>
                                        </p:attrNameLst>
                                      </p:cBhvr>
                                      <p:tavLst>
                                        <p:tav tm="0">
                                          <p:val>
                                            <p:fltVal val="720"/>
                                          </p:val>
                                        </p:tav>
                                        <p:tav tm="100000">
                                          <p:val>
                                            <p:fltVal val="0"/>
                                          </p:val>
                                        </p:tav>
                                      </p:tavLst>
                                    </p:anim>
                                    <p:anim calcmode="lin" valueType="num">
                                      <p:cBhvr>
                                        <p:cTn id="23" dur="2000" fill="hold"/>
                                        <p:tgtEl>
                                          <p:spTgt spid="21507">
                                            <p:txEl>
                                              <p:pRg st="2" end="2"/>
                                            </p:txEl>
                                          </p:spTgt>
                                        </p:tgtEl>
                                        <p:attrNameLst>
                                          <p:attrName>ppt_h</p:attrName>
                                        </p:attrNameLst>
                                      </p:cBhvr>
                                      <p:tavLst>
                                        <p:tav tm="0">
                                          <p:val>
                                            <p:fltVal val="0"/>
                                          </p:val>
                                        </p:tav>
                                        <p:tav tm="100000">
                                          <p:val>
                                            <p:strVal val="#ppt_h"/>
                                          </p:val>
                                        </p:tav>
                                      </p:tavLst>
                                    </p:anim>
                                    <p:anim calcmode="lin" valueType="num">
                                      <p:cBhvr>
                                        <p:cTn id="24" dur="2000" fill="hold"/>
                                        <p:tgtEl>
                                          <p:spTgt spid="21507">
                                            <p:txEl>
                                              <p:pRg st="2" end="2"/>
                                            </p:txEl>
                                          </p:spTgt>
                                        </p:tgtEl>
                                        <p:attrNameLst>
                                          <p:attrName>ppt_w</p:attrName>
                                        </p:attrNameLst>
                                      </p:cBhvr>
                                      <p:tavLst>
                                        <p:tav tm="0">
                                          <p:val>
                                            <p:fltVal val="0"/>
                                          </p:val>
                                        </p:tav>
                                        <p:tav tm="100000">
                                          <p:val>
                                            <p:strVal val="#ppt_w"/>
                                          </p:val>
                                        </p:tav>
                                      </p:tavLst>
                                    </p:anim>
                                  </p:childTnLst>
                                </p:cTn>
                              </p:par>
                            </p:childTnLst>
                          </p:cTn>
                        </p:par>
                        <p:par>
                          <p:cTn id="25" fill="hold" nodeType="afterGroup">
                            <p:stCondLst>
                              <p:cond delay="6000"/>
                            </p:stCondLst>
                            <p:childTnLst>
                              <p:par>
                                <p:cTn id="26" presetID="35" presetClass="entr" presetSubtype="0" fill="hold" grpId="0" nodeType="afterEffect">
                                  <p:stCondLst>
                                    <p:cond delay="0"/>
                                  </p:stCondLst>
                                  <p:childTnLst>
                                    <p:set>
                                      <p:cBhvr>
                                        <p:cTn id="27" dur="1" fill="hold">
                                          <p:stCondLst>
                                            <p:cond delay="0"/>
                                          </p:stCondLst>
                                        </p:cTn>
                                        <p:tgtEl>
                                          <p:spTgt spid="21507">
                                            <p:txEl>
                                              <p:pRg st="3" end="3"/>
                                            </p:txEl>
                                          </p:spTgt>
                                        </p:tgtEl>
                                        <p:attrNameLst>
                                          <p:attrName>style.visibility</p:attrName>
                                        </p:attrNameLst>
                                      </p:cBhvr>
                                      <p:to>
                                        <p:strVal val="visible"/>
                                      </p:to>
                                    </p:set>
                                    <p:animEffect transition="in" filter="fade">
                                      <p:cBhvr>
                                        <p:cTn id="28" dur="2000"/>
                                        <p:tgtEl>
                                          <p:spTgt spid="21507">
                                            <p:txEl>
                                              <p:pRg st="3" end="3"/>
                                            </p:txEl>
                                          </p:spTgt>
                                        </p:tgtEl>
                                      </p:cBhvr>
                                    </p:animEffect>
                                    <p:anim calcmode="lin" valueType="num">
                                      <p:cBhvr>
                                        <p:cTn id="29" dur="2000" fill="hold"/>
                                        <p:tgtEl>
                                          <p:spTgt spid="21507">
                                            <p:txEl>
                                              <p:pRg st="3" end="3"/>
                                            </p:txEl>
                                          </p:spTgt>
                                        </p:tgtEl>
                                        <p:attrNameLst>
                                          <p:attrName>style.rotation</p:attrName>
                                        </p:attrNameLst>
                                      </p:cBhvr>
                                      <p:tavLst>
                                        <p:tav tm="0">
                                          <p:val>
                                            <p:fltVal val="720"/>
                                          </p:val>
                                        </p:tav>
                                        <p:tav tm="100000">
                                          <p:val>
                                            <p:fltVal val="0"/>
                                          </p:val>
                                        </p:tav>
                                      </p:tavLst>
                                    </p:anim>
                                    <p:anim calcmode="lin" valueType="num">
                                      <p:cBhvr>
                                        <p:cTn id="30" dur="2000" fill="hold"/>
                                        <p:tgtEl>
                                          <p:spTgt spid="21507">
                                            <p:txEl>
                                              <p:pRg st="3" end="3"/>
                                            </p:txEl>
                                          </p:spTgt>
                                        </p:tgtEl>
                                        <p:attrNameLst>
                                          <p:attrName>ppt_h</p:attrName>
                                        </p:attrNameLst>
                                      </p:cBhvr>
                                      <p:tavLst>
                                        <p:tav tm="0">
                                          <p:val>
                                            <p:fltVal val="0"/>
                                          </p:val>
                                        </p:tav>
                                        <p:tav tm="100000">
                                          <p:val>
                                            <p:strVal val="#ppt_h"/>
                                          </p:val>
                                        </p:tav>
                                      </p:tavLst>
                                    </p:anim>
                                    <p:anim calcmode="lin" valueType="num">
                                      <p:cBhvr>
                                        <p:cTn id="31" dur="2000" fill="hold"/>
                                        <p:tgtEl>
                                          <p:spTgt spid="21507">
                                            <p:txEl>
                                              <p:pRg st="3" end="3"/>
                                            </p:txEl>
                                          </p:spTgt>
                                        </p:tgtEl>
                                        <p:attrNameLst>
                                          <p:attrName>ppt_w</p:attrName>
                                        </p:attrNameLst>
                                      </p:cBhvr>
                                      <p:tavLst>
                                        <p:tav tm="0">
                                          <p:val>
                                            <p:fltVal val="0"/>
                                          </p:val>
                                        </p:tav>
                                        <p:tav tm="100000">
                                          <p:val>
                                            <p:strVal val="#ppt_w"/>
                                          </p:val>
                                        </p:tav>
                                      </p:tavLst>
                                    </p:anim>
                                  </p:childTnLst>
                                </p:cTn>
                              </p:par>
                            </p:childTnLst>
                          </p:cTn>
                        </p:par>
                        <p:par>
                          <p:cTn id="32" fill="hold" nodeType="afterGroup">
                            <p:stCondLst>
                              <p:cond delay="8000"/>
                            </p:stCondLst>
                            <p:childTnLst>
                              <p:par>
                                <p:cTn id="33" presetID="35" presetClass="entr" presetSubtype="0" fill="hold" grpId="0" nodeType="afterEffect">
                                  <p:stCondLst>
                                    <p:cond delay="0"/>
                                  </p:stCondLst>
                                  <p:childTnLst>
                                    <p:set>
                                      <p:cBhvr>
                                        <p:cTn id="34" dur="1" fill="hold">
                                          <p:stCondLst>
                                            <p:cond delay="0"/>
                                          </p:stCondLst>
                                        </p:cTn>
                                        <p:tgtEl>
                                          <p:spTgt spid="21507">
                                            <p:txEl>
                                              <p:pRg st="4" end="4"/>
                                            </p:txEl>
                                          </p:spTgt>
                                        </p:tgtEl>
                                        <p:attrNameLst>
                                          <p:attrName>style.visibility</p:attrName>
                                        </p:attrNameLst>
                                      </p:cBhvr>
                                      <p:to>
                                        <p:strVal val="visible"/>
                                      </p:to>
                                    </p:set>
                                    <p:animEffect transition="in" filter="fade">
                                      <p:cBhvr>
                                        <p:cTn id="35" dur="2000"/>
                                        <p:tgtEl>
                                          <p:spTgt spid="21507">
                                            <p:txEl>
                                              <p:pRg st="4" end="4"/>
                                            </p:txEl>
                                          </p:spTgt>
                                        </p:tgtEl>
                                      </p:cBhvr>
                                    </p:animEffect>
                                    <p:anim calcmode="lin" valueType="num">
                                      <p:cBhvr>
                                        <p:cTn id="36" dur="2000" fill="hold"/>
                                        <p:tgtEl>
                                          <p:spTgt spid="21507">
                                            <p:txEl>
                                              <p:pRg st="4" end="4"/>
                                            </p:txEl>
                                          </p:spTgt>
                                        </p:tgtEl>
                                        <p:attrNameLst>
                                          <p:attrName>style.rotation</p:attrName>
                                        </p:attrNameLst>
                                      </p:cBhvr>
                                      <p:tavLst>
                                        <p:tav tm="0">
                                          <p:val>
                                            <p:fltVal val="720"/>
                                          </p:val>
                                        </p:tav>
                                        <p:tav tm="100000">
                                          <p:val>
                                            <p:fltVal val="0"/>
                                          </p:val>
                                        </p:tav>
                                      </p:tavLst>
                                    </p:anim>
                                    <p:anim calcmode="lin" valueType="num">
                                      <p:cBhvr>
                                        <p:cTn id="37" dur="2000" fill="hold"/>
                                        <p:tgtEl>
                                          <p:spTgt spid="21507">
                                            <p:txEl>
                                              <p:pRg st="4" end="4"/>
                                            </p:txEl>
                                          </p:spTgt>
                                        </p:tgtEl>
                                        <p:attrNameLst>
                                          <p:attrName>ppt_h</p:attrName>
                                        </p:attrNameLst>
                                      </p:cBhvr>
                                      <p:tavLst>
                                        <p:tav tm="0">
                                          <p:val>
                                            <p:fltVal val="0"/>
                                          </p:val>
                                        </p:tav>
                                        <p:tav tm="100000">
                                          <p:val>
                                            <p:strVal val="#ppt_h"/>
                                          </p:val>
                                        </p:tav>
                                      </p:tavLst>
                                    </p:anim>
                                    <p:anim calcmode="lin" valueType="num">
                                      <p:cBhvr>
                                        <p:cTn id="38" dur="2000" fill="hold"/>
                                        <p:tgtEl>
                                          <p:spTgt spid="21507">
                                            <p:txEl>
                                              <p:pRg st="4" end="4"/>
                                            </p:txEl>
                                          </p:spTgt>
                                        </p:tgtEl>
                                        <p:attrNameLst>
                                          <p:attrName>ppt_w</p:attrName>
                                        </p:attrNameLst>
                                      </p:cBhvr>
                                      <p:tavLst>
                                        <p:tav tm="0">
                                          <p:val>
                                            <p:fltVal val="0"/>
                                          </p:val>
                                        </p:tav>
                                        <p:tav tm="100000">
                                          <p:val>
                                            <p:strVal val="#ppt_w"/>
                                          </p:val>
                                        </p:tav>
                                      </p:tavLst>
                                    </p:anim>
                                  </p:childTnLst>
                                </p:cTn>
                              </p:par>
                            </p:childTnLst>
                          </p:cTn>
                        </p:par>
                        <p:par>
                          <p:cTn id="39" fill="hold" nodeType="afterGroup">
                            <p:stCondLst>
                              <p:cond delay="10000"/>
                            </p:stCondLst>
                            <p:childTnLst>
                              <p:par>
                                <p:cTn id="40" presetID="35" presetClass="entr" presetSubtype="0" fill="hold" grpId="0" nodeType="afterEffect">
                                  <p:stCondLst>
                                    <p:cond delay="0"/>
                                  </p:stCondLst>
                                  <p:childTnLst>
                                    <p:set>
                                      <p:cBhvr>
                                        <p:cTn id="41" dur="1" fill="hold">
                                          <p:stCondLst>
                                            <p:cond delay="0"/>
                                          </p:stCondLst>
                                        </p:cTn>
                                        <p:tgtEl>
                                          <p:spTgt spid="21507">
                                            <p:txEl>
                                              <p:pRg st="5" end="5"/>
                                            </p:txEl>
                                          </p:spTgt>
                                        </p:tgtEl>
                                        <p:attrNameLst>
                                          <p:attrName>style.visibility</p:attrName>
                                        </p:attrNameLst>
                                      </p:cBhvr>
                                      <p:to>
                                        <p:strVal val="visible"/>
                                      </p:to>
                                    </p:set>
                                    <p:animEffect transition="in" filter="fade">
                                      <p:cBhvr>
                                        <p:cTn id="42" dur="2000"/>
                                        <p:tgtEl>
                                          <p:spTgt spid="21507">
                                            <p:txEl>
                                              <p:pRg st="5" end="5"/>
                                            </p:txEl>
                                          </p:spTgt>
                                        </p:tgtEl>
                                      </p:cBhvr>
                                    </p:animEffect>
                                    <p:anim calcmode="lin" valueType="num">
                                      <p:cBhvr>
                                        <p:cTn id="43" dur="2000" fill="hold"/>
                                        <p:tgtEl>
                                          <p:spTgt spid="21507">
                                            <p:txEl>
                                              <p:pRg st="5" end="5"/>
                                            </p:txEl>
                                          </p:spTgt>
                                        </p:tgtEl>
                                        <p:attrNameLst>
                                          <p:attrName>style.rotation</p:attrName>
                                        </p:attrNameLst>
                                      </p:cBhvr>
                                      <p:tavLst>
                                        <p:tav tm="0">
                                          <p:val>
                                            <p:fltVal val="720"/>
                                          </p:val>
                                        </p:tav>
                                        <p:tav tm="100000">
                                          <p:val>
                                            <p:fltVal val="0"/>
                                          </p:val>
                                        </p:tav>
                                      </p:tavLst>
                                    </p:anim>
                                    <p:anim calcmode="lin" valueType="num">
                                      <p:cBhvr>
                                        <p:cTn id="44" dur="2000" fill="hold"/>
                                        <p:tgtEl>
                                          <p:spTgt spid="21507">
                                            <p:txEl>
                                              <p:pRg st="5" end="5"/>
                                            </p:txEl>
                                          </p:spTgt>
                                        </p:tgtEl>
                                        <p:attrNameLst>
                                          <p:attrName>ppt_h</p:attrName>
                                        </p:attrNameLst>
                                      </p:cBhvr>
                                      <p:tavLst>
                                        <p:tav tm="0">
                                          <p:val>
                                            <p:fltVal val="0"/>
                                          </p:val>
                                        </p:tav>
                                        <p:tav tm="100000">
                                          <p:val>
                                            <p:strVal val="#ppt_h"/>
                                          </p:val>
                                        </p:tav>
                                      </p:tavLst>
                                    </p:anim>
                                    <p:anim calcmode="lin" valueType="num">
                                      <p:cBhvr>
                                        <p:cTn id="45" dur="2000" fill="hold"/>
                                        <p:tgtEl>
                                          <p:spTgt spid="21507">
                                            <p:txEl>
                                              <p:pRg st="5" end="5"/>
                                            </p:txEl>
                                          </p:spTgt>
                                        </p:tgtEl>
                                        <p:attrNameLst>
                                          <p:attrName>ppt_w</p:attrName>
                                        </p:attrNameLst>
                                      </p:cBhvr>
                                      <p:tavLst>
                                        <p:tav tm="0">
                                          <p:val>
                                            <p:fltVal val="0"/>
                                          </p:val>
                                        </p:tav>
                                        <p:tav tm="100000">
                                          <p:val>
                                            <p:strVal val="#ppt_w"/>
                                          </p:val>
                                        </p:tav>
                                      </p:tavLst>
                                    </p:anim>
                                  </p:childTnLst>
                                </p:cTn>
                              </p:par>
                            </p:childTnLst>
                          </p:cTn>
                        </p:par>
                        <p:par>
                          <p:cTn id="46" fill="hold" nodeType="afterGroup">
                            <p:stCondLst>
                              <p:cond delay="12000"/>
                            </p:stCondLst>
                            <p:childTnLst>
                              <p:par>
                                <p:cTn id="47" presetID="35" presetClass="entr" presetSubtype="0" fill="hold" grpId="0" nodeType="afterEffect">
                                  <p:stCondLst>
                                    <p:cond delay="0"/>
                                  </p:stCondLst>
                                  <p:childTnLst>
                                    <p:set>
                                      <p:cBhvr>
                                        <p:cTn id="48" dur="1" fill="hold">
                                          <p:stCondLst>
                                            <p:cond delay="0"/>
                                          </p:stCondLst>
                                        </p:cTn>
                                        <p:tgtEl>
                                          <p:spTgt spid="21507">
                                            <p:txEl>
                                              <p:pRg st="6" end="6"/>
                                            </p:txEl>
                                          </p:spTgt>
                                        </p:tgtEl>
                                        <p:attrNameLst>
                                          <p:attrName>style.visibility</p:attrName>
                                        </p:attrNameLst>
                                      </p:cBhvr>
                                      <p:to>
                                        <p:strVal val="visible"/>
                                      </p:to>
                                    </p:set>
                                    <p:animEffect transition="in" filter="fade">
                                      <p:cBhvr>
                                        <p:cTn id="49" dur="2000"/>
                                        <p:tgtEl>
                                          <p:spTgt spid="21507">
                                            <p:txEl>
                                              <p:pRg st="6" end="6"/>
                                            </p:txEl>
                                          </p:spTgt>
                                        </p:tgtEl>
                                      </p:cBhvr>
                                    </p:animEffect>
                                    <p:anim calcmode="lin" valueType="num">
                                      <p:cBhvr>
                                        <p:cTn id="50" dur="2000" fill="hold"/>
                                        <p:tgtEl>
                                          <p:spTgt spid="21507">
                                            <p:txEl>
                                              <p:pRg st="6" end="6"/>
                                            </p:txEl>
                                          </p:spTgt>
                                        </p:tgtEl>
                                        <p:attrNameLst>
                                          <p:attrName>style.rotation</p:attrName>
                                        </p:attrNameLst>
                                      </p:cBhvr>
                                      <p:tavLst>
                                        <p:tav tm="0">
                                          <p:val>
                                            <p:fltVal val="720"/>
                                          </p:val>
                                        </p:tav>
                                        <p:tav tm="100000">
                                          <p:val>
                                            <p:fltVal val="0"/>
                                          </p:val>
                                        </p:tav>
                                      </p:tavLst>
                                    </p:anim>
                                    <p:anim calcmode="lin" valueType="num">
                                      <p:cBhvr>
                                        <p:cTn id="51" dur="2000" fill="hold"/>
                                        <p:tgtEl>
                                          <p:spTgt spid="21507">
                                            <p:txEl>
                                              <p:pRg st="6" end="6"/>
                                            </p:txEl>
                                          </p:spTgt>
                                        </p:tgtEl>
                                        <p:attrNameLst>
                                          <p:attrName>ppt_h</p:attrName>
                                        </p:attrNameLst>
                                      </p:cBhvr>
                                      <p:tavLst>
                                        <p:tav tm="0">
                                          <p:val>
                                            <p:fltVal val="0"/>
                                          </p:val>
                                        </p:tav>
                                        <p:tav tm="100000">
                                          <p:val>
                                            <p:strVal val="#ppt_h"/>
                                          </p:val>
                                        </p:tav>
                                      </p:tavLst>
                                    </p:anim>
                                    <p:anim calcmode="lin" valueType="num">
                                      <p:cBhvr>
                                        <p:cTn id="52" dur="2000" fill="hold"/>
                                        <p:tgtEl>
                                          <p:spTgt spid="21507">
                                            <p:txEl>
                                              <p:pRg st="6" end="6"/>
                                            </p:txEl>
                                          </p:spTgt>
                                        </p:tgtEl>
                                        <p:attrNameLst>
                                          <p:attrName>ppt_w</p:attrName>
                                        </p:attrNameLst>
                                      </p:cBhvr>
                                      <p:tavLst>
                                        <p:tav tm="0">
                                          <p:val>
                                            <p:fltVal val="0"/>
                                          </p:val>
                                        </p:tav>
                                        <p:tav tm="100000">
                                          <p:val>
                                            <p:strVal val="#ppt_w"/>
                                          </p:val>
                                        </p:tav>
                                      </p:tavLst>
                                    </p:anim>
                                  </p:childTnLst>
                                </p:cTn>
                              </p:par>
                            </p:childTnLst>
                          </p:cTn>
                        </p:par>
                        <p:par>
                          <p:cTn id="53" fill="hold" nodeType="afterGroup">
                            <p:stCondLst>
                              <p:cond delay="14000"/>
                            </p:stCondLst>
                            <p:childTnLst>
                              <p:par>
                                <p:cTn id="54" presetID="35" presetClass="entr" presetSubtype="0" fill="hold" grpId="0" nodeType="afterEffect">
                                  <p:stCondLst>
                                    <p:cond delay="0"/>
                                  </p:stCondLst>
                                  <p:childTnLst>
                                    <p:set>
                                      <p:cBhvr>
                                        <p:cTn id="55" dur="1" fill="hold">
                                          <p:stCondLst>
                                            <p:cond delay="0"/>
                                          </p:stCondLst>
                                        </p:cTn>
                                        <p:tgtEl>
                                          <p:spTgt spid="21507">
                                            <p:txEl>
                                              <p:pRg st="7" end="7"/>
                                            </p:txEl>
                                          </p:spTgt>
                                        </p:tgtEl>
                                        <p:attrNameLst>
                                          <p:attrName>style.visibility</p:attrName>
                                        </p:attrNameLst>
                                      </p:cBhvr>
                                      <p:to>
                                        <p:strVal val="visible"/>
                                      </p:to>
                                    </p:set>
                                    <p:animEffect transition="in" filter="fade">
                                      <p:cBhvr>
                                        <p:cTn id="56" dur="2000"/>
                                        <p:tgtEl>
                                          <p:spTgt spid="21507">
                                            <p:txEl>
                                              <p:pRg st="7" end="7"/>
                                            </p:txEl>
                                          </p:spTgt>
                                        </p:tgtEl>
                                      </p:cBhvr>
                                    </p:animEffect>
                                    <p:anim calcmode="lin" valueType="num">
                                      <p:cBhvr>
                                        <p:cTn id="57" dur="2000" fill="hold"/>
                                        <p:tgtEl>
                                          <p:spTgt spid="21507">
                                            <p:txEl>
                                              <p:pRg st="7" end="7"/>
                                            </p:txEl>
                                          </p:spTgt>
                                        </p:tgtEl>
                                        <p:attrNameLst>
                                          <p:attrName>style.rotation</p:attrName>
                                        </p:attrNameLst>
                                      </p:cBhvr>
                                      <p:tavLst>
                                        <p:tav tm="0">
                                          <p:val>
                                            <p:fltVal val="720"/>
                                          </p:val>
                                        </p:tav>
                                        <p:tav tm="100000">
                                          <p:val>
                                            <p:fltVal val="0"/>
                                          </p:val>
                                        </p:tav>
                                      </p:tavLst>
                                    </p:anim>
                                    <p:anim calcmode="lin" valueType="num">
                                      <p:cBhvr>
                                        <p:cTn id="58" dur="2000" fill="hold"/>
                                        <p:tgtEl>
                                          <p:spTgt spid="21507">
                                            <p:txEl>
                                              <p:pRg st="7" end="7"/>
                                            </p:txEl>
                                          </p:spTgt>
                                        </p:tgtEl>
                                        <p:attrNameLst>
                                          <p:attrName>ppt_h</p:attrName>
                                        </p:attrNameLst>
                                      </p:cBhvr>
                                      <p:tavLst>
                                        <p:tav tm="0">
                                          <p:val>
                                            <p:fltVal val="0"/>
                                          </p:val>
                                        </p:tav>
                                        <p:tav tm="100000">
                                          <p:val>
                                            <p:strVal val="#ppt_h"/>
                                          </p:val>
                                        </p:tav>
                                      </p:tavLst>
                                    </p:anim>
                                    <p:anim calcmode="lin" valueType="num">
                                      <p:cBhvr>
                                        <p:cTn id="59" dur="2000" fill="hold"/>
                                        <p:tgtEl>
                                          <p:spTgt spid="21507">
                                            <p:txEl>
                                              <p:pRg st="7" end="7"/>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3E8EFE0D-D942-4414-8C16-B2259C4353CF}"/>
              </a:ext>
            </a:extLst>
          </p:cNvPr>
          <p:cNvSpPr>
            <a:spLocks noGrp="1" noRot="1" noChangeArrowheads="1"/>
          </p:cNvSpPr>
          <p:nvPr>
            <p:ph type="title"/>
          </p:nvPr>
        </p:nvSpPr>
        <p:spPr/>
        <p:txBody>
          <a:bodyPr>
            <a:normAutofit/>
          </a:bodyPr>
          <a:lstStyle/>
          <a:p>
            <a:r>
              <a:rPr lang="en-US" altLang="en-US" sz="4800" dirty="0"/>
              <a:t>Discussion</a:t>
            </a:r>
          </a:p>
        </p:txBody>
      </p:sp>
      <p:sp>
        <p:nvSpPr>
          <p:cNvPr id="100355" name="Rectangle 3">
            <a:extLst>
              <a:ext uri="{FF2B5EF4-FFF2-40B4-BE49-F238E27FC236}">
                <a16:creationId xmlns:a16="http://schemas.microsoft.com/office/drawing/2014/main" id="{DD1E48FA-CAA2-41EF-BCBD-AD652B4978C3}"/>
              </a:ext>
            </a:extLst>
          </p:cNvPr>
          <p:cNvSpPr>
            <a:spLocks noGrp="1" noChangeArrowheads="1"/>
          </p:cNvSpPr>
          <p:nvPr>
            <p:ph idx="1"/>
          </p:nvPr>
        </p:nvSpPr>
        <p:spPr>
          <a:xfrm>
            <a:off x="304800" y="1981200"/>
            <a:ext cx="10820400" cy="4876800"/>
          </a:xfrm>
        </p:spPr>
        <p:txBody>
          <a:bodyPr>
            <a:noAutofit/>
          </a:bodyPr>
          <a:lstStyle/>
          <a:p>
            <a:pPr marL="609600" indent="-609600">
              <a:lnSpc>
                <a:spcPct val="80000"/>
              </a:lnSpc>
            </a:pPr>
            <a:r>
              <a:rPr lang="en-US" altLang="en-US" sz="3200" b="1" dirty="0"/>
              <a:t>How are we unkind in our homes?  How can we be kind in our homes?</a:t>
            </a:r>
          </a:p>
          <a:p>
            <a:pPr marL="609600" indent="-609600">
              <a:lnSpc>
                <a:spcPct val="80000"/>
              </a:lnSpc>
            </a:pPr>
            <a:r>
              <a:rPr lang="en-US" altLang="en-US" sz="3200" b="1" dirty="0"/>
              <a:t>In 2 Timothy 2:24, those who would serve as elders are to be gentle or kind.  Where are we unkind in the church?  How can we be kind in the church?</a:t>
            </a:r>
          </a:p>
          <a:p>
            <a:pPr marL="609600" indent="-609600">
              <a:lnSpc>
                <a:spcPct val="80000"/>
              </a:lnSpc>
            </a:pPr>
            <a:r>
              <a:rPr lang="en-US" altLang="en-US" sz="3200" b="1" dirty="0"/>
              <a:t>How can we be kind in the world? What results will follow this kindness?</a:t>
            </a:r>
          </a:p>
          <a:p>
            <a:pPr marL="609600" indent="-609600">
              <a:lnSpc>
                <a:spcPct val="80000"/>
              </a:lnSpc>
            </a:pPr>
            <a:r>
              <a:rPr lang="en-US" altLang="en-US" sz="3200" b="1" dirty="0"/>
              <a:t>Where and how have you been unkind? What can you do to change this?  What can you do to bind the action of kindness around your neck and write it on your heart?</a:t>
            </a:r>
          </a:p>
          <a:p>
            <a:pPr marL="609600" indent="-609600">
              <a:lnSpc>
                <a:spcPct val="80000"/>
              </a:lnSpc>
            </a:pPr>
            <a:endParaRPr lang="en-US" altLang="en-US" sz="3200" b="1"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ECDEBE4-A939-4C05-AAFC-2894C5B2AF3C}"/>
              </a:ext>
            </a:extLst>
          </p:cNvPr>
          <p:cNvSpPr>
            <a:spLocks noGrp="1" noChangeArrowheads="1"/>
          </p:cNvSpPr>
          <p:nvPr>
            <p:ph type="title"/>
          </p:nvPr>
        </p:nvSpPr>
        <p:spPr/>
        <p:txBody>
          <a:bodyPr/>
          <a:lstStyle/>
          <a:p>
            <a:r>
              <a:rPr lang="en-US" altLang="en-US" sz="4000" dirty="0"/>
              <a:t>Remembering Second Peter</a:t>
            </a:r>
          </a:p>
        </p:txBody>
      </p:sp>
      <p:sp>
        <p:nvSpPr>
          <p:cNvPr id="7171" name="Content Placeholder 2">
            <a:extLst>
              <a:ext uri="{FF2B5EF4-FFF2-40B4-BE49-F238E27FC236}">
                <a16:creationId xmlns:a16="http://schemas.microsoft.com/office/drawing/2014/main" id="{DC31BD70-0B8E-401C-807C-5334DE6E3776}"/>
              </a:ext>
            </a:extLst>
          </p:cNvPr>
          <p:cNvSpPr>
            <a:spLocks noGrp="1" noChangeArrowheads="1"/>
          </p:cNvSpPr>
          <p:nvPr>
            <p:ph idx="1"/>
          </p:nvPr>
        </p:nvSpPr>
        <p:spPr>
          <a:xfrm>
            <a:off x="2044739" y="2160588"/>
            <a:ext cx="9613861" cy="4697412"/>
          </a:xfrm>
        </p:spPr>
        <p:txBody>
          <a:bodyPr rtlCol="0">
            <a:normAutofit fontScale="85000" lnSpcReduction="20000"/>
          </a:bodyPr>
          <a:lstStyle/>
          <a:p>
            <a:pPr>
              <a:buFont typeface="Wingdings 3" charset="2"/>
              <a:buChar char=""/>
              <a:defRPr/>
            </a:pPr>
            <a:r>
              <a:rPr lang="en-US" altLang="en-US" sz="3800" dirty="0">
                <a:solidFill>
                  <a:schemeClr val="tx1">
                    <a:lumMod val="75000"/>
                    <a:lumOff val="25000"/>
                  </a:schemeClr>
                </a:solidFill>
              </a:rPr>
              <a:t>Blindness and Myopia Control</a:t>
            </a:r>
          </a:p>
          <a:p>
            <a:pPr>
              <a:buFont typeface="Wingdings 3" charset="2"/>
              <a:buChar char=""/>
              <a:defRPr/>
            </a:pPr>
            <a:r>
              <a:rPr lang="en-US" altLang="en-US" sz="3800" dirty="0">
                <a:solidFill>
                  <a:schemeClr val="tx1">
                    <a:lumMod val="75000"/>
                    <a:lumOff val="25000"/>
                  </a:schemeClr>
                </a:solidFill>
              </a:rPr>
              <a:t>Eyes Full of Adultery</a:t>
            </a:r>
          </a:p>
          <a:p>
            <a:pPr>
              <a:buFont typeface="Wingdings 3" charset="2"/>
              <a:buChar char=""/>
              <a:defRPr/>
            </a:pPr>
            <a:r>
              <a:rPr lang="en-US" altLang="en-US" sz="3800" dirty="0">
                <a:solidFill>
                  <a:schemeClr val="tx1">
                    <a:lumMod val="75000"/>
                    <a:lumOff val="25000"/>
                  </a:schemeClr>
                </a:solidFill>
              </a:rPr>
              <a:t>Twinkling of an Eye</a:t>
            </a:r>
          </a:p>
          <a:p>
            <a:pPr>
              <a:buFont typeface="Wingdings 3" charset="2"/>
              <a:buChar char=""/>
              <a:defRPr/>
            </a:pPr>
            <a:endParaRPr lang="en-US" altLang="en-US" sz="800" dirty="0">
              <a:solidFill>
                <a:schemeClr val="tx1">
                  <a:lumMod val="75000"/>
                  <a:lumOff val="25000"/>
                </a:schemeClr>
              </a:solidFill>
            </a:endParaRPr>
          </a:p>
          <a:p>
            <a:pPr>
              <a:buFont typeface="Wingdings 3" charset="2"/>
              <a:buChar char=""/>
              <a:defRPr/>
            </a:pPr>
            <a:r>
              <a:rPr lang="en-US" altLang="en-US" sz="3800" dirty="0">
                <a:solidFill>
                  <a:schemeClr val="tx1">
                    <a:lumMod val="75000"/>
                    <a:lumOff val="25000"/>
                  </a:schemeClr>
                </a:solidFill>
              </a:rPr>
              <a:t>Holiness – Heresy – Hope</a:t>
            </a:r>
          </a:p>
          <a:p>
            <a:pPr>
              <a:buFont typeface="Wingdings 3" charset="2"/>
              <a:buChar char=""/>
              <a:defRPr/>
            </a:pPr>
            <a:endParaRPr lang="en-US" altLang="en-US" sz="1000" dirty="0">
              <a:solidFill>
                <a:schemeClr val="tx1">
                  <a:lumMod val="75000"/>
                  <a:lumOff val="25000"/>
                </a:schemeClr>
              </a:solidFill>
            </a:endParaRPr>
          </a:p>
          <a:p>
            <a:pPr>
              <a:buFont typeface="Wingdings 3" charset="2"/>
              <a:buChar char=""/>
              <a:defRPr/>
            </a:pPr>
            <a:r>
              <a:rPr lang="en-US" altLang="en-US" sz="3800" dirty="0">
                <a:solidFill>
                  <a:schemeClr val="tx1">
                    <a:lumMod val="75000"/>
                    <a:lumOff val="25000"/>
                  </a:schemeClr>
                </a:solidFill>
              </a:rPr>
              <a:t>Cultivate Christian Character</a:t>
            </a:r>
          </a:p>
          <a:p>
            <a:pPr>
              <a:buFont typeface="Wingdings 3" charset="2"/>
              <a:buChar char=""/>
              <a:defRPr/>
            </a:pPr>
            <a:r>
              <a:rPr lang="en-US" altLang="en-US" sz="3800" dirty="0">
                <a:solidFill>
                  <a:schemeClr val="tx1">
                    <a:lumMod val="75000"/>
                    <a:lumOff val="25000"/>
                  </a:schemeClr>
                </a:solidFill>
              </a:rPr>
              <a:t>Condemnation of false teachers</a:t>
            </a:r>
          </a:p>
          <a:p>
            <a:pPr>
              <a:buFont typeface="Wingdings 3" charset="2"/>
              <a:buChar char=""/>
              <a:defRPr/>
            </a:pPr>
            <a:r>
              <a:rPr lang="en-US" altLang="en-US" sz="3800" dirty="0">
                <a:solidFill>
                  <a:schemeClr val="tx1">
                    <a:lumMod val="75000"/>
                    <a:lumOff val="25000"/>
                  </a:schemeClr>
                </a:solidFill>
              </a:rPr>
              <a:t>Confidence in Christ’s return</a:t>
            </a:r>
          </a:p>
          <a:p>
            <a:pPr>
              <a:buFont typeface="Wingdings 3" charset="2"/>
              <a:buChar char=""/>
              <a:defRPr/>
            </a:pPr>
            <a:endParaRPr lang="en-US" altLang="en-US" sz="3000" dirty="0">
              <a:solidFill>
                <a:schemeClr val="tx1">
                  <a:lumMod val="75000"/>
                  <a:lumOff val="25000"/>
                </a:schemeClr>
              </a:solidFill>
            </a:endParaRPr>
          </a:p>
          <a:p>
            <a:pPr>
              <a:buFont typeface="Wingdings 3" charset="2"/>
              <a:buChar char=""/>
              <a:defRPr/>
            </a:pPr>
            <a:r>
              <a:rPr lang="en-US" altLang="en-US" sz="3800" dirty="0">
                <a:solidFill>
                  <a:schemeClr val="tx1">
                    <a:lumMod val="75000"/>
                    <a:lumOff val="25000"/>
                  </a:schemeClr>
                </a:solidFill>
              </a:rPr>
              <a:t>Read 10X, 10 Classes, Mechanism, Memory verse </a:t>
            </a:r>
          </a:p>
        </p:txBody>
      </p:sp>
      <p:sp>
        <p:nvSpPr>
          <p:cNvPr id="27652" name="Arrow: Right 1">
            <a:extLst>
              <a:ext uri="{FF2B5EF4-FFF2-40B4-BE49-F238E27FC236}">
                <a16:creationId xmlns:a16="http://schemas.microsoft.com/office/drawing/2014/main" id="{712597FA-1C90-4BF9-9D6E-D23DCCFE93DC}"/>
              </a:ext>
            </a:extLst>
          </p:cNvPr>
          <p:cNvSpPr>
            <a:spLocks noChangeArrowheads="1"/>
          </p:cNvSpPr>
          <p:nvPr/>
        </p:nvSpPr>
        <p:spPr bwMode="auto">
          <a:xfrm>
            <a:off x="1628776" y="219075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a:latin typeface="Times New Roman" panose="02020603050405020304" pitchFamily="18" charset="0"/>
            </a:endParaRPr>
          </a:p>
        </p:txBody>
      </p:sp>
      <p:sp>
        <p:nvSpPr>
          <p:cNvPr id="27653" name="Arrow: Right 5">
            <a:extLst>
              <a:ext uri="{FF2B5EF4-FFF2-40B4-BE49-F238E27FC236}">
                <a16:creationId xmlns:a16="http://schemas.microsoft.com/office/drawing/2014/main" id="{3F762119-899E-4AE2-A59C-5463048D2B79}"/>
              </a:ext>
            </a:extLst>
          </p:cNvPr>
          <p:cNvSpPr>
            <a:spLocks noChangeArrowheads="1"/>
          </p:cNvSpPr>
          <p:nvPr/>
        </p:nvSpPr>
        <p:spPr bwMode="auto">
          <a:xfrm>
            <a:off x="1600200" y="38100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a:latin typeface="Times New Roman" panose="02020603050405020304" pitchFamily="18" charset="0"/>
            </a:endParaRPr>
          </a:p>
        </p:txBody>
      </p:sp>
      <p:sp>
        <p:nvSpPr>
          <p:cNvPr id="27654" name="Arrow: Right 6">
            <a:extLst>
              <a:ext uri="{FF2B5EF4-FFF2-40B4-BE49-F238E27FC236}">
                <a16:creationId xmlns:a16="http://schemas.microsoft.com/office/drawing/2014/main" id="{34395E3C-009C-43EC-A63F-790D0F53EA8E}"/>
              </a:ext>
            </a:extLst>
          </p:cNvPr>
          <p:cNvSpPr>
            <a:spLocks noChangeArrowheads="1"/>
          </p:cNvSpPr>
          <p:nvPr/>
        </p:nvSpPr>
        <p:spPr bwMode="auto">
          <a:xfrm>
            <a:off x="1600200" y="44958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3AB2702-8D9B-4690-8CEF-C9C19C6B9A39}"/>
              </a:ext>
            </a:extLst>
          </p:cNvPr>
          <p:cNvSpPr>
            <a:spLocks noGrp="1" noChangeArrowheads="1"/>
          </p:cNvSpPr>
          <p:nvPr>
            <p:ph type="title"/>
          </p:nvPr>
        </p:nvSpPr>
        <p:spPr>
          <a:xfrm>
            <a:off x="0" y="685800"/>
            <a:ext cx="10363200" cy="1143000"/>
          </a:xfrm>
        </p:spPr>
        <p:txBody>
          <a:bodyPr>
            <a:normAutofit/>
          </a:bodyPr>
          <a:lstStyle/>
          <a:p>
            <a:r>
              <a:rPr lang="en-US" altLang="en-US" sz="4000" dirty="0"/>
              <a:t>Introduction: Myopia and Blindness Control</a:t>
            </a:r>
          </a:p>
        </p:txBody>
      </p:sp>
      <p:sp>
        <p:nvSpPr>
          <p:cNvPr id="3075" name="Rectangle 3">
            <a:extLst>
              <a:ext uri="{FF2B5EF4-FFF2-40B4-BE49-F238E27FC236}">
                <a16:creationId xmlns:a16="http://schemas.microsoft.com/office/drawing/2014/main" id="{1E1DF61D-5409-460D-BE93-29C4FAAD1682}"/>
              </a:ext>
            </a:extLst>
          </p:cNvPr>
          <p:cNvSpPr>
            <a:spLocks noGrp="1" noChangeArrowheads="1"/>
          </p:cNvSpPr>
          <p:nvPr>
            <p:ph idx="1"/>
          </p:nvPr>
        </p:nvSpPr>
        <p:spPr>
          <a:xfrm>
            <a:off x="533400" y="1981200"/>
            <a:ext cx="11049000" cy="4876800"/>
          </a:xfrm>
        </p:spPr>
        <p:txBody>
          <a:bodyPr rtlCol="0">
            <a:normAutofit/>
          </a:bodyPr>
          <a:lstStyle/>
          <a:p>
            <a:pPr>
              <a:lnSpc>
                <a:spcPct val="80000"/>
              </a:lnSpc>
              <a:buFont typeface="Wingdings 3" charset="2"/>
              <a:buChar char=""/>
              <a:defRPr/>
            </a:pPr>
            <a:r>
              <a:rPr lang="en-US" altLang="en-US" sz="2600" dirty="0">
                <a:solidFill>
                  <a:schemeClr val="tx1">
                    <a:lumMod val="75000"/>
                    <a:lumOff val="25000"/>
                  </a:schemeClr>
                </a:solidFill>
              </a:rPr>
              <a:t>Growing in the knowledge of Jesus Christ requires developing a Christ-like character, partaking of the divine nature (holiness).</a:t>
            </a:r>
          </a:p>
          <a:p>
            <a:pPr>
              <a:lnSpc>
                <a:spcPct val="80000"/>
              </a:lnSpc>
              <a:buFont typeface="Wingdings 3" charset="2"/>
              <a:buChar char=""/>
              <a:defRPr/>
            </a:pPr>
            <a:r>
              <a:rPr lang="en-US" altLang="en-US" sz="2600" dirty="0">
                <a:solidFill>
                  <a:schemeClr val="tx1">
                    <a:lumMod val="75000"/>
                    <a:lumOff val="25000"/>
                  </a:schemeClr>
                </a:solidFill>
              </a:rPr>
              <a:t>This requires all diligence to develop seven “graces”, in our lives, in conjunction with each other.</a:t>
            </a:r>
          </a:p>
          <a:p>
            <a:pPr>
              <a:lnSpc>
                <a:spcPct val="80000"/>
              </a:lnSpc>
              <a:buFont typeface="Wingdings 3" charset="2"/>
              <a:buChar char=""/>
              <a:defRPr/>
            </a:pPr>
            <a:r>
              <a:rPr lang="en-US" altLang="en-US" sz="2600" dirty="0">
                <a:solidFill>
                  <a:schemeClr val="tx1">
                    <a:lumMod val="75000"/>
                    <a:lumOff val="25000"/>
                  </a:schemeClr>
                </a:solidFill>
              </a:rPr>
              <a:t>2 Peter 1:5-10 </a:t>
            </a:r>
            <a:r>
              <a:rPr lang="en-US" altLang="en-US" sz="2600" baseline="30000" dirty="0">
                <a:solidFill>
                  <a:schemeClr val="tx1">
                    <a:lumMod val="75000"/>
                    <a:lumOff val="25000"/>
                  </a:schemeClr>
                </a:solidFill>
              </a:rPr>
              <a:t>5 </a:t>
            </a:r>
            <a:r>
              <a:rPr lang="en-US" altLang="en-US" sz="2600" dirty="0">
                <a:solidFill>
                  <a:schemeClr val="tx1">
                    <a:lumMod val="75000"/>
                    <a:lumOff val="25000"/>
                  </a:schemeClr>
                </a:solidFill>
              </a:rPr>
              <a:t>And beside this, giving all </a:t>
            </a:r>
            <a:r>
              <a:rPr lang="en-US" altLang="en-US" sz="2600" u="sng" dirty="0">
                <a:solidFill>
                  <a:schemeClr val="tx1">
                    <a:lumMod val="75000"/>
                    <a:lumOff val="25000"/>
                  </a:schemeClr>
                </a:solidFill>
              </a:rPr>
              <a:t>diligence</a:t>
            </a:r>
            <a:r>
              <a:rPr lang="en-US" altLang="en-US" sz="2600" dirty="0">
                <a:solidFill>
                  <a:schemeClr val="tx1">
                    <a:lumMod val="75000"/>
                    <a:lumOff val="25000"/>
                  </a:schemeClr>
                </a:solidFill>
              </a:rPr>
              <a:t>, add to your </a:t>
            </a:r>
            <a:r>
              <a:rPr lang="en-US" altLang="en-US" sz="2600" u="sng" dirty="0">
                <a:solidFill>
                  <a:schemeClr val="tx1">
                    <a:lumMod val="75000"/>
                    <a:lumOff val="25000"/>
                  </a:schemeClr>
                </a:solidFill>
              </a:rPr>
              <a:t>faith</a:t>
            </a:r>
            <a:r>
              <a:rPr lang="en-US" altLang="en-US" sz="2600" dirty="0">
                <a:solidFill>
                  <a:schemeClr val="tx1">
                    <a:lumMod val="75000"/>
                    <a:lumOff val="25000"/>
                  </a:schemeClr>
                </a:solidFill>
              </a:rPr>
              <a:t> </a:t>
            </a:r>
            <a:r>
              <a:rPr lang="en-US" altLang="en-US" sz="2600" u="sng" dirty="0">
                <a:solidFill>
                  <a:schemeClr val="tx1">
                    <a:lumMod val="75000"/>
                    <a:lumOff val="25000"/>
                  </a:schemeClr>
                </a:solidFill>
              </a:rPr>
              <a:t>virtue</a:t>
            </a:r>
            <a:r>
              <a:rPr lang="en-US" altLang="en-US" sz="2600" dirty="0">
                <a:solidFill>
                  <a:schemeClr val="tx1">
                    <a:lumMod val="75000"/>
                    <a:lumOff val="25000"/>
                  </a:schemeClr>
                </a:solidFill>
              </a:rPr>
              <a:t>; and to virtue </a:t>
            </a:r>
            <a:r>
              <a:rPr lang="en-US" altLang="en-US" sz="2600" u="sng" dirty="0">
                <a:solidFill>
                  <a:schemeClr val="tx1">
                    <a:lumMod val="75000"/>
                    <a:lumOff val="25000"/>
                  </a:schemeClr>
                </a:solidFill>
              </a:rPr>
              <a:t>knowledge</a:t>
            </a:r>
            <a:r>
              <a:rPr lang="en-US" altLang="en-US" sz="2600" dirty="0">
                <a:solidFill>
                  <a:schemeClr val="tx1">
                    <a:lumMod val="75000"/>
                    <a:lumOff val="25000"/>
                  </a:schemeClr>
                </a:solidFill>
              </a:rPr>
              <a:t>;</a:t>
            </a:r>
            <a:r>
              <a:rPr lang="en-US" altLang="en-US" sz="2600" baseline="30000" dirty="0">
                <a:solidFill>
                  <a:schemeClr val="tx1">
                    <a:lumMod val="75000"/>
                    <a:lumOff val="25000"/>
                  </a:schemeClr>
                </a:solidFill>
              </a:rPr>
              <a:t>6 </a:t>
            </a:r>
            <a:r>
              <a:rPr lang="en-US" altLang="en-US" sz="2600" dirty="0">
                <a:solidFill>
                  <a:schemeClr val="tx1">
                    <a:lumMod val="75000"/>
                    <a:lumOff val="25000"/>
                  </a:schemeClr>
                </a:solidFill>
              </a:rPr>
              <a:t>And to knowledge </a:t>
            </a:r>
            <a:r>
              <a:rPr lang="en-US" altLang="en-US" sz="2600" u="sng" dirty="0">
                <a:solidFill>
                  <a:schemeClr val="tx1">
                    <a:lumMod val="75000"/>
                    <a:lumOff val="25000"/>
                  </a:schemeClr>
                </a:solidFill>
              </a:rPr>
              <a:t>temperance</a:t>
            </a:r>
            <a:r>
              <a:rPr lang="en-US" altLang="en-US" sz="2600" dirty="0">
                <a:solidFill>
                  <a:schemeClr val="tx1">
                    <a:lumMod val="75000"/>
                    <a:lumOff val="25000"/>
                  </a:schemeClr>
                </a:solidFill>
              </a:rPr>
              <a:t>; and to temperance </a:t>
            </a:r>
            <a:r>
              <a:rPr lang="en-US" altLang="en-US" sz="2600" u="sng" dirty="0">
                <a:solidFill>
                  <a:schemeClr val="tx1">
                    <a:lumMod val="75000"/>
                    <a:lumOff val="25000"/>
                  </a:schemeClr>
                </a:solidFill>
              </a:rPr>
              <a:t>patience</a:t>
            </a:r>
            <a:r>
              <a:rPr lang="en-US" altLang="en-US" sz="2600" dirty="0">
                <a:solidFill>
                  <a:schemeClr val="tx1">
                    <a:lumMod val="75000"/>
                    <a:lumOff val="25000"/>
                  </a:schemeClr>
                </a:solidFill>
              </a:rPr>
              <a:t>; and to patience </a:t>
            </a:r>
            <a:r>
              <a:rPr lang="en-US" altLang="en-US" sz="2600" u="sng" dirty="0">
                <a:solidFill>
                  <a:schemeClr val="tx1">
                    <a:lumMod val="75000"/>
                    <a:lumOff val="25000"/>
                  </a:schemeClr>
                </a:solidFill>
              </a:rPr>
              <a:t>godliness</a:t>
            </a:r>
            <a:r>
              <a:rPr lang="en-US" altLang="en-US" sz="2600" dirty="0">
                <a:solidFill>
                  <a:schemeClr val="tx1">
                    <a:lumMod val="75000"/>
                    <a:lumOff val="25000"/>
                  </a:schemeClr>
                </a:solidFill>
              </a:rPr>
              <a:t>;</a:t>
            </a:r>
            <a:r>
              <a:rPr lang="en-US" altLang="en-US" sz="2600" baseline="30000" dirty="0">
                <a:solidFill>
                  <a:schemeClr val="tx1">
                    <a:lumMod val="75000"/>
                    <a:lumOff val="25000"/>
                  </a:schemeClr>
                </a:solidFill>
              </a:rPr>
              <a:t>7 </a:t>
            </a:r>
            <a:r>
              <a:rPr lang="en-US" altLang="en-US" sz="2600" dirty="0">
                <a:solidFill>
                  <a:schemeClr val="tx1">
                    <a:lumMod val="75000"/>
                    <a:lumOff val="25000"/>
                  </a:schemeClr>
                </a:solidFill>
              </a:rPr>
              <a:t>And to godliness </a:t>
            </a:r>
            <a:r>
              <a:rPr lang="en-US" altLang="en-US" sz="2600" u="sng" dirty="0">
                <a:solidFill>
                  <a:schemeClr val="tx1">
                    <a:lumMod val="75000"/>
                    <a:lumOff val="25000"/>
                  </a:schemeClr>
                </a:solidFill>
              </a:rPr>
              <a:t>brotherly kindness</a:t>
            </a:r>
            <a:r>
              <a:rPr lang="en-US" altLang="en-US" sz="2600" dirty="0">
                <a:solidFill>
                  <a:schemeClr val="tx1">
                    <a:lumMod val="75000"/>
                    <a:lumOff val="25000"/>
                  </a:schemeClr>
                </a:solidFill>
              </a:rPr>
              <a:t>; and to brotherly kindness </a:t>
            </a:r>
            <a:r>
              <a:rPr lang="en-US" altLang="en-US" sz="2600" u="sng" dirty="0">
                <a:solidFill>
                  <a:schemeClr val="tx1">
                    <a:lumMod val="75000"/>
                    <a:lumOff val="25000"/>
                  </a:schemeClr>
                </a:solidFill>
              </a:rPr>
              <a:t>charity</a:t>
            </a:r>
            <a:r>
              <a:rPr lang="en-US" altLang="en-US" sz="2600" dirty="0">
                <a:solidFill>
                  <a:schemeClr val="tx1">
                    <a:lumMod val="75000"/>
                    <a:lumOff val="25000"/>
                  </a:schemeClr>
                </a:solidFill>
              </a:rPr>
              <a:t>.</a:t>
            </a:r>
            <a:r>
              <a:rPr lang="en-US" altLang="en-US" sz="2600" baseline="30000" dirty="0">
                <a:solidFill>
                  <a:schemeClr val="tx1">
                    <a:lumMod val="75000"/>
                    <a:lumOff val="25000"/>
                  </a:schemeClr>
                </a:solidFill>
              </a:rPr>
              <a:t>8 </a:t>
            </a:r>
            <a:r>
              <a:rPr lang="en-US" altLang="en-US" sz="2600" dirty="0">
                <a:solidFill>
                  <a:schemeClr val="tx1">
                    <a:lumMod val="75000"/>
                    <a:lumOff val="25000"/>
                  </a:schemeClr>
                </a:solidFill>
              </a:rPr>
              <a:t>For if these things be in you, and abound, they make you that ye shall neither be barren nor unfruitful in the knowledge of our Lord Jesus Christ.</a:t>
            </a:r>
            <a:r>
              <a:rPr lang="en-US" altLang="en-US" sz="2600" baseline="30000" dirty="0">
                <a:solidFill>
                  <a:schemeClr val="tx1">
                    <a:lumMod val="75000"/>
                    <a:lumOff val="25000"/>
                  </a:schemeClr>
                </a:solidFill>
              </a:rPr>
              <a:t>9 </a:t>
            </a:r>
            <a:r>
              <a:rPr lang="en-US" altLang="en-US" sz="2600" dirty="0">
                <a:solidFill>
                  <a:schemeClr val="tx1">
                    <a:lumMod val="75000"/>
                    <a:lumOff val="25000"/>
                  </a:schemeClr>
                </a:solidFill>
              </a:rPr>
              <a:t>But </a:t>
            </a:r>
            <a:r>
              <a:rPr lang="en-US" altLang="en-US" sz="2600" u="sng" dirty="0">
                <a:solidFill>
                  <a:schemeClr val="tx1">
                    <a:lumMod val="75000"/>
                    <a:lumOff val="25000"/>
                  </a:schemeClr>
                </a:solidFill>
              </a:rPr>
              <a:t>he that </a:t>
            </a:r>
            <a:r>
              <a:rPr lang="en-US" altLang="en-US" sz="2600" u="sng" dirty="0" err="1">
                <a:solidFill>
                  <a:schemeClr val="tx1">
                    <a:lumMod val="75000"/>
                    <a:lumOff val="25000"/>
                  </a:schemeClr>
                </a:solidFill>
              </a:rPr>
              <a:t>lacketh</a:t>
            </a:r>
            <a:r>
              <a:rPr lang="en-US" altLang="en-US" sz="2600" u="sng" dirty="0">
                <a:solidFill>
                  <a:schemeClr val="tx1">
                    <a:lumMod val="75000"/>
                    <a:lumOff val="25000"/>
                  </a:schemeClr>
                </a:solidFill>
              </a:rPr>
              <a:t> these things is blind, and cannot see afar off</a:t>
            </a:r>
            <a:r>
              <a:rPr lang="en-US" altLang="en-US" sz="2600" dirty="0">
                <a:solidFill>
                  <a:schemeClr val="tx1">
                    <a:lumMod val="75000"/>
                    <a:lumOff val="25000"/>
                  </a:schemeClr>
                </a:solidFill>
              </a:rPr>
              <a:t>, and hath forgotten that he was purged from his old sins.</a:t>
            </a:r>
            <a:r>
              <a:rPr lang="en-US" altLang="en-US" sz="2600" baseline="30000" dirty="0">
                <a:solidFill>
                  <a:schemeClr val="tx1">
                    <a:lumMod val="75000"/>
                    <a:lumOff val="25000"/>
                  </a:schemeClr>
                </a:solidFill>
              </a:rPr>
              <a:t>10 </a:t>
            </a:r>
            <a:r>
              <a:rPr lang="en-US" altLang="en-US" sz="2600" dirty="0">
                <a:solidFill>
                  <a:schemeClr val="tx1">
                    <a:lumMod val="75000"/>
                    <a:lumOff val="25000"/>
                  </a:schemeClr>
                </a:solidFill>
              </a:rPr>
              <a:t>Wherefore the rather, brethren, give diligence to make your calling and election sure: for if ye do these things, ye shall never fall: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CDF56830-AE94-44C4-BD0E-B7FE5EC84804}"/>
              </a:ext>
            </a:extLst>
          </p:cNvPr>
          <p:cNvSpPr>
            <a:spLocks noGrp="1" noChangeArrowheads="1"/>
          </p:cNvSpPr>
          <p:nvPr>
            <p:ph idx="1"/>
          </p:nvPr>
        </p:nvSpPr>
        <p:spPr>
          <a:xfrm>
            <a:off x="762000" y="1905000"/>
            <a:ext cx="10363200" cy="5105399"/>
          </a:xfrm>
        </p:spPr>
        <p:txBody>
          <a:bodyPr rtlCol="0">
            <a:noAutofit/>
          </a:bodyPr>
          <a:lstStyle/>
          <a:p>
            <a:pPr eaLnBrk="1" fontAlgn="auto" hangingPunct="1">
              <a:spcAft>
                <a:spcPts val="0"/>
              </a:spcAft>
              <a:buFont typeface="Wingdings 3" charset="2"/>
              <a:buChar char=""/>
              <a:defRPr/>
            </a:pPr>
            <a:r>
              <a:rPr lang="en-US" altLang="en-US" dirty="0">
                <a:solidFill>
                  <a:schemeClr val="tx1">
                    <a:lumMod val="75000"/>
                    <a:lumOff val="25000"/>
                  </a:schemeClr>
                </a:solidFill>
              </a:rPr>
              <a:t>Overview of 2 Peter and graces (Myopia Control)</a:t>
            </a:r>
          </a:p>
          <a:p>
            <a:pPr eaLnBrk="1" fontAlgn="auto" hangingPunct="1">
              <a:spcAft>
                <a:spcPts val="0"/>
              </a:spcAft>
              <a:buFont typeface="Wingdings 3" charset="2"/>
              <a:buChar char=""/>
              <a:defRPr/>
            </a:pPr>
            <a:r>
              <a:rPr lang="en-US" altLang="en-US" dirty="0">
                <a:solidFill>
                  <a:schemeClr val="tx1">
                    <a:lumMod val="75000"/>
                    <a:lumOff val="25000"/>
                  </a:schemeClr>
                </a:solidFill>
              </a:rPr>
              <a:t>Escaping corruption in the world through lust</a:t>
            </a:r>
          </a:p>
          <a:p>
            <a:pPr eaLnBrk="1" fontAlgn="auto" hangingPunct="1">
              <a:spcAft>
                <a:spcPts val="0"/>
              </a:spcAft>
              <a:buFont typeface="Wingdings 3" charset="2"/>
              <a:buChar char=""/>
              <a:defRPr/>
            </a:pPr>
            <a:r>
              <a:rPr lang="en-US" altLang="en-US" dirty="0">
                <a:solidFill>
                  <a:schemeClr val="tx1">
                    <a:lumMod val="75000"/>
                    <a:lumOff val="25000"/>
                  </a:schemeClr>
                </a:solidFill>
              </a:rPr>
              <a:t>Diligence</a:t>
            </a:r>
          </a:p>
          <a:p>
            <a:pPr eaLnBrk="1" fontAlgn="auto" hangingPunct="1">
              <a:spcAft>
                <a:spcPts val="0"/>
              </a:spcAft>
              <a:buFont typeface="Wingdings 3" charset="2"/>
              <a:buChar char=""/>
              <a:defRPr/>
            </a:pPr>
            <a:r>
              <a:rPr lang="en-US" altLang="en-US" dirty="0">
                <a:solidFill>
                  <a:schemeClr val="tx1">
                    <a:lumMod val="75000"/>
                    <a:lumOff val="25000"/>
                  </a:schemeClr>
                </a:solidFill>
              </a:rPr>
              <a:t>Build on “faith”.</a:t>
            </a:r>
          </a:p>
          <a:p>
            <a:pPr eaLnBrk="1" fontAlgn="auto" hangingPunct="1">
              <a:spcAft>
                <a:spcPts val="0"/>
              </a:spcAft>
              <a:buFont typeface="Wingdings 3" charset="2"/>
              <a:buChar char=""/>
              <a:defRPr/>
            </a:pPr>
            <a:r>
              <a:rPr lang="en-US" altLang="en-US" dirty="0">
                <a:solidFill>
                  <a:schemeClr val="tx1">
                    <a:lumMod val="75000"/>
                    <a:lumOff val="25000"/>
                  </a:schemeClr>
                </a:solidFill>
              </a:rPr>
              <a:t>Virtue or moral excellence</a:t>
            </a:r>
          </a:p>
          <a:p>
            <a:pPr eaLnBrk="1" fontAlgn="auto" hangingPunct="1">
              <a:spcAft>
                <a:spcPts val="0"/>
              </a:spcAft>
              <a:buFont typeface="Wingdings 3" charset="2"/>
              <a:buChar char=""/>
              <a:defRPr/>
            </a:pPr>
            <a:r>
              <a:rPr lang="en-US" altLang="en-US" dirty="0">
                <a:solidFill>
                  <a:schemeClr val="tx1">
                    <a:lumMod val="75000"/>
                    <a:lumOff val="25000"/>
                  </a:schemeClr>
                </a:solidFill>
              </a:rPr>
              <a:t>Knowledge</a:t>
            </a:r>
          </a:p>
          <a:p>
            <a:pPr eaLnBrk="1" fontAlgn="auto" hangingPunct="1">
              <a:spcAft>
                <a:spcPts val="0"/>
              </a:spcAft>
              <a:buFont typeface="Wingdings 3" charset="2"/>
              <a:buChar char=""/>
              <a:defRPr/>
            </a:pPr>
            <a:r>
              <a:rPr lang="en-US" altLang="en-US" dirty="0">
                <a:solidFill>
                  <a:schemeClr val="tx1">
                    <a:lumMod val="75000"/>
                    <a:lumOff val="25000"/>
                  </a:schemeClr>
                </a:solidFill>
              </a:rPr>
              <a:t>Self-Control</a:t>
            </a:r>
          </a:p>
          <a:p>
            <a:pPr eaLnBrk="1" fontAlgn="auto" hangingPunct="1">
              <a:spcAft>
                <a:spcPts val="0"/>
              </a:spcAft>
              <a:buFont typeface="Wingdings 3" charset="2"/>
              <a:buChar char=""/>
              <a:defRPr/>
            </a:pPr>
            <a:r>
              <a:rPr lang="en-US" altLang="en-US" dirty="0">
                <a:solidFill>
                  <a:schemeClr val="tx1">
                    <a:lumMod val="75000"/>
                    <a:lumOff val="25000"/>
                  </a:schemeClr>
                </a:solidFill>
              </a:rPr>
              <a:t>Patience </a:t>
            </a:r>
          </a:p>
          <a:p>
            <a:pPr>
              <a:buFont typeface="Wingdings 3" charset="2"/>
              <a:buChar char=""/>
              <a:defRPr/>
            </a:pPr>
            <a:r>
              <a:rPr lang="en-US" altLang="en-US" dirty="0">
                <a:solidFill>
                  <a:schemeClr val="tx1">
                    <a:lumMod val="75000"/>
                    <a:lumOff val="25000"/>
                  </a:schemeClr>
                </a:solidFill>
              </a:rPr>
              <a:t>Godliness</a:t>
            </a:r>
          </a:p>
          <a:p>
            <a:pPr eaLnBrk="1" fontAlgn="auto" hangingPunct="1">
              <a:spcAft>
                <a:spcPts val="0"/>
              </a:spcAft>
              <a:buFont typeface="Wingdings 3" charset="2"/>
              <a:buChar char=""/>
              <a:defRPr/>
            </a:pPr>
            <a:r>
              <a:rPr lang="en-US" altLang="en-US" dirty="0">
                <a:solidFill>
                  <a:schemeClr val="tx1">
                    <a:lumMod val="75000"/>
                    <a:lumOff val="25000"/>
                  </a:schemeClr>
                </a:solidFill>
              </a:rPr>
              <a:t>“add” – </a:t>
            </a:r>
            <a:r>
              <a:rPr lang="en-US" altLang="en-US" dirty="0" err="1">
                <a:solidFill>
                  <a:schemeClr val="tx1">
                    <a:lumMod val="75000"/>
                    <a:lumOff val="25000"/>
                  </a:schemeClr>
                </a:solidFill>
              </a:rPr>
              <a:t>epichoregeo</a:t>
            </a:r>
            <a:endParaRPr lang="en-US" altLang="en-US" dirty="0">
              <a:solidFill>
                <a:schemeClr val="tx1">
                  <a:lumMod val="75000"/>
                  <a:lumOff val="25000"/>
                </a:schemeClr>
              </a:solidFill>
            </a:endParaRPr>
          </a:p>
          <a:p>
            <a:pPr eaLnBrk="1" fontAlgn="auto" hangingPunct="1">
              <a:spcAft>
                <a:spcPts val="0"/>
              </a:spcAft>
              <a:buFont typeface="Wingdings 3" charset="2"/>
              <a:buChar char=""/>
              <a:defRPr/>
            </a:pPr>
            <a:r>
              <a:rPr lang="en-US" altLang="en-US" dirty="0">
                <a:solidFill>
                  <a:schemeClr val="tx1">
                    <a:lumMod val="75000"/>
                    <a:lumOff val="25000"/>
                  </a:schemeClr>
                </a:solidFill>
              </a:rPr>
              <a:t>Brotherly Kindness </a:t>
            </a:r>
          </a:p>
          <a:p>
            <a:pPr eaLnBrk="1" fontAlgn="auto" hangingPunct="1">
              <a:spcAft>
                <a:spcPts val="0"/>
              </a:spcAft>
              <a:buFont typeface="Wingdings 3" charset="2"/>
              <a:buChar char=""/>
              <a:defRPr/>
            </a:pPr>
            <a:endParaRPr lang="en-US" altLang="en-US" dirty="0">
              <a:solidFill>
                <a:schemeClr val="tx1">
                  <a:lumMod val="75000"/>
                  <a:lumOff val="25000"/>
                </a:schemeClr>
              </a:solidFill>
            </a:endParaRPr>
          </a:p>
        </p:txBody>
      </p:sp>
      <p:sp>
        <p:nvSpPr>
          <p:cNvPr id="24578" name="Rectangle 2">
            <a:extLst>
              <a:ext uri="{FF2B5EF4-FFF2-40B4-BE49-F238E27FC236}">
                <a16:creationId xmlns:a16="http://schemas.microsoft.com/office/drawing/2014/main" id="{4C79C321-EA8C-4484-9B90-29AB54BBDFB0}"/>
              </a:ext>
            </a:extLst>
          </p:cNvPr>
          <p:cNvSpPr>
            <a:spLocks noGrp="1" noChangeArrowheads="1"/>
          </p:cNvSpPr>
          <p:nvPr>
            <p:ph type="title"/>
          </p:nvPr>
        </p:nvSpPr>
        <p:spPr>
          <a:xfrm>
            <a:off x="76200" y="716755"/>
            <a:ext cx="12192000" cy="1143000"/>
          </a:xfrm>
        </p:spPr>
        <p:txBody>
          <a:bodyPr/>
          <a:lstStyle/>
          <a:p>
            <a:pPr eaLnBrk="1" hangingPunct="1"/>
            <a:r>
              <a:rPr lang="en-US" altLang="en-US" dirty="0"/>
              <a:t>Introduction – Myopia and Blindness Control</a:t>
            </a:r>
          </a:p>
        </p:txBody>
      </p:sp>
      <p:pic>
        <p:nvPicPr>
          <p:cNvPr id="4" name="Picture 3">
            <a:extLst>
              <a:ext uri="{FF2B5EF4-FFF2-40B4-BE49-F238E27FC236}">
                <a16:creationId xmlns:a16="http://schemas.microsoft.com/office/drawing/2014/main" id="{6F79D1BE-FC62-42DE-9804-D8C7939DFF15}"/>
              </a:ext>
            </a:extLst>
          </p:cNvPr>
          <p:cNvPicPr>
            <a:picLocks noChangeAspect="1"/>
          </p:cNvPicPr>
          <p:nvPr/>
        </p:nvPicPr>
        <p:blipFill rotWithShape="1">
          <a:blip r:embed="rId3">
            <a:clrChange>
              <a:clrFrom>
                <a:srgbClr val="1CABAA"/>
              </a:clrFrom>
              <a:clrTo>
                <a:srgbClr val="1CABAA">
                  <a:alpha val="0"/>
                </a:srgbClr>
              </a:clrTo>
            </a:clrChange>
            <a:extLst>
              <a:ext uri="{28A0092B-C50C-407E-A947-70E740481C1C}">
                <a14:useLocalDpi xmlns:a14="http://schemas.microsoft.com/office/drawing/2010/main" val="0"/>
              </a:ext>
            </a:extLst>
          </a:blip>
          <a:srcRect/>
          <a:stretch/>
        </p:blipFill>
        <p:spPr>
          <a:xfrm>
            <a:off x="5334000" y="2571305"/>
            <a:ext cx="7883273" cy="4260191"/>
          </a:xfrm>
          <a:prstGeom prst="rect">
            <a:avLst/>
          </a:prstGeom>
        </p:spPr>
      </p:pic>
    </p:spTree>
    <p:extLst>
      <p:ext uri="{BB962C8B-B14F-4D97-AF65-F5344CB8AC3E}">
        <p14:creationId xmlns:p14="http://schemas.microsoft.com/office/powerpoint/2010/main" val="81298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2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2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12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12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12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12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1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a:extLst>
              <a:ext uri="{FF2B5EF4-FFF2-40B4-BE49-F238E27FC236}">
                <a16:creationId xmlns:a16="http://schemas.microsoft.com/office/drawing/2014/main" id="{87A8556D-8213-4186-9A1D-F4906A196D2D}"/>
              </a:ext>
            </a:extLst>
          </p:cNvPr>
          <p:cNvSpPr>
            <a:spLocks noGrp="1"/>
          </p:cNvSpPr>
          <p:nvPr>
            <p:ph type="ctrTitle"/>
          </p:nvPr>
        </p:nvSpPr>
        <p:spPr>
          <a:xfrm>
            <a:off x="5791200" y="5181600"/>
            <a:ext cx="4495800" cy="838200"/>
          </a:xfrm>
        </p:spPr>
        <p:txBody>
          <a:bodyPr/>
          <a:lstStyle/>
          <a:p>
            <a:r>
              <a:rPr lang="en-US" altLang="en-US"/>
              <a:t>Kindness</a:t>
            </a:r>
          </a:p>
        </p:txBody>
      </p:sp>
      <p:sp>
        <p:nvSpPr>
          <p:cNvPr id="33795" name="Subtitle 3">
            <a:extLst>
              <a:ext uri="{FF2B5EF4-FFF2-40B4-BE49-F238E27FC236}">
                <a16:creationId xmlns:a16="http://schemas.microsoft.com/office/drawing/2014/main" id="{64637842-8EE3-40A2-9696-C57A4F3D2AE2}"/>
              </a:ext>
            </a:extLst>
          </p:cNvPr>
          <p:cNvSpPr>
            <a:spLocks noGrp="1"/>
          </p:cNvSpPr>
          <p:nvPr>
            <p:ph type="subTitle" idx="1"/>
          </p:nvPr>
        </p:nvSpPr>
        <p:spPr>
          <a:xfrm>
            <a:off x="5791200" y="5848350"/>
            <a:ext cx="4491038" cy="628650"/>
          </a:xfrm>
        </p:spPr>
        <p:txBody>
          <a:bodyPr/>
          <a:lstStyle/>
          <a:p>
            <a:r>
              <a:rPr lang="en-US" altLang="en-US" sz="2400"/>
              <a:t>2 Peter 1:5-11</a:t>
            </a:r>
          </a:p>
        </p:txBody>
      </p:sp>
      <p:pic>
        <p:nvPicPr>
          <p:cNvPr id="1028" name="Picture 4" descr="http://data1.whicdn.com/images/80055630/original.jpg">
            <a:extLst>
              <a:ext uri="{FF2B5EF4-FFF2-40B4-BE49-F238E27FC236}">
                <a16:creationId xmlns:a16="http://schemas.microsoft.com/office/drawing/2014/main" id="{3952E728-E298-4DB5-86A4-CFE7581CD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488" y="-10510"/>
            <a:ext cx="134254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17483143-5FFD-4641-A519-DAA2707F8E6C}"/>
              </a:ext>
            </a:extLst>
          </p:cNvPr>
          <p:cNvSpPr>
            <a:spLocks noGrp="1"/>
          </p:cNvSpPr>
          <p:nvPr>
            <p:ph type="title"/>
          </p:nvPr>
        </p:nvSpPr>
        <p:spPr/>
        <p:txBody>
          <a:bodyPr>
            <a:normAutofit/>
          </a:bodyPr>
          <a:lstStyle/>
          <a:p>
            <a:r>
              <a:rPr lang="en-US" altLang="en-US" sz="4800" dirty="0"/>
              <a:t>Define “Kindness”</a:t>
            </a:r>
          </a:p>
        </p:txBody>
      </p:sp>
      <p:sp>
        <p:nvSpPr>
          <p:cNvPr id="39939" name="Content Placeholder 2">
            <a:extLst>
              <a:ext uri="{FF2B5EF4-FFF2-40B4-BE49-F238E27FC236}">
                <a16:creationId xmlns:a16="http://schemas.microsoft.com/office/drawing/2014/main" id="{05FDEEC9-5F54-41A9-8F3D-0429C4C6789A}"/>
              </a:ext>
            </a:extLst>
          </p:cNvPr>
          <p:cNvSpPr>
            <a:spLocks noGrp="1"/>
          </p:cNvSpPr>
          <p:nvPr>
            <p:ph idx="1"/>
          </p:nvPr>
        </p:nvSpPr>
        <p:spPr>
          <a:xfrm>
            <a:off x="1905001" y="1981201"/>
            <a:ext cx="6888163" cy="3598863"/>
          </a:xfrm>
        </p:spPr>
        <p:txBody>
          <a:bodyPr/>
          <a:lstStyle/>
          <a:p>
            <a:r>
              <a:rPr lang="en-US" altLang="en-US"/>
              <a:t>A note about Greek and Hebrew words</a:t>
            </a:r>
          </a:p>
          <a:p>
            <a:endParaRPr lang="en-US" altLang="en-US"/>
          </a:p>
        </p:txBody>
      </p:sp>
      <p:pic>
        <p:nvPicPr>
          <p:cNvPr id="39941" name="Picture 5" descr="IMG_5741">
            <a:extLst>
              <a:ext uri="{FF2B5EF4-FFF2-40B4-BE49-F238E27FC236}">
                <a16:creationId xmlns:a16="http://schemas.microsoft.com/office/drawing/2014/main" id="{275C2340-6395-467B-84C7-A905EB774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851" y="2599982"/>
            <a:ext cx="3962400" cy="4038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9942" name="Picture 6" descr="IMG_5742">
            <a:extLst>
              <a:ext uri="{FF2B5EF4-FFF2-40B4-BE49-F238E27FC236}">
                <a16:creationId xmlns:a16="http://schemas.microsoft.com/office/drawing/2014/main" id="{A3107A04-EEA3-450E-9EB6-14EB52201F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553200" y="2496236"/>
            <a:ext cx="4444923" cy="4038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0</TotalTime>
  <Words>3254</Words>
  <Application>Microsoft Office PowerPoint</Application>
  <PresentationFormat>Widescreen</PresentationFormat>
  <Paragraphs>283</Paragraphs>
  <Slides>43</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Arial Black</vt:lpstr>
      <vt:lpstr>Calibri</vt:lpstr>
      <vt:lpstr>Garamond</vt:lpstr>
      <vt:lpstr>Tahoma</vt:lpstr>
      <vt:lpstr>Times New Roman</vt:lpstr>
      <vt:lpstr>Trebuchet MS</vt:lpstr>
      <vt:lpstr>Wingdings</vt:lpstr>
      <vt:lpstr>Wingdings 3</vt:lpstr>
      <vt:lpstr>Berlin</vt:lpstr>
      <vt:lpstr>PowerPoint Presentation</vt:lpstr>
      <vt:lpstr>Eyeing Second Peter</vt:lpstr>
      <vt:lpstr>Eyeing Second Peter</vt:lpstr>
      <vt:lpstr>Memory Passage: 2 Peter 1:3-4</vt:lpstr>
      <vt:lpstr>Remembering Second Peter</vt:lpstr>
      <vt:lpstr>Introduction: Myopia and Blindness Control</vt:lpstr>
      <vt:lpstr>Introduction – Myopia and Blindness Control</vt:lpstr>
      <vt:lpstr>Kindness</vt:lpstr>
      <vt:lpstr>Define “Kindness”</vt:lpstr>
      <vt:lpstr>Proverbs 3:3-4</vt:lpstr>
      <vt:lpstr>Kindness (Mercy) Defined </vt:lpstr>
      <vt:lpstr>Kindness (Mercy) Defined</vt:lpstr>
      <vt:lpstr>Kindness (Mercy) Defined</vt:lpstr>
      <vt:lpstr>PowerPoint Presentation</vt:lpstr>
      <vt:lpstr>Demonstrations of Kindness</vt:lpstr>
      <vt:lpstr>Demonstrations of Kindness:  David and Mephibosheth</vt:lpstr>
      <vt:lpstr>Demonstrations of Kindness:  David and Mephibosheth</vt:lpstr>
      <vt:lpstr>Demonstrations of Kindness</vt:lpstr>
      <vt:lpstr>Demonstrations of Kindness:  Good Samaritan</vt:lpstr>
      <vt:lpstr>Examples of Kindness</vt:lpstr>
      <vt:lpstr>Demonstrations of Kindness:  Joseph and His Brothers</vt:lpstr>
      <vt:lpstr>Demonstrations of Kindness</vt:lpstr>
      <vt:lpstr>Demonstrations of Kindness:  Paul and the People of Melita</vt:lpstr>
      <vt:lpstr>What kind of risk or expense can come with kindness? </vt:lpstr>
      <vt:lpstr>Demonstrations of Kindness: Risk/Danger</vt:lpstr>
      <vt:lpstr>Kindness Demonstrated by God</vt:lpstr>
      <vt:lpstr>Kindness Demonstrated by God Worthy of Emulating</vt:lpstr>
      <vt:lpstr>Kindness Demonstrated by God Worthy of Emulating</vt:lpstr>
      <vt:lpstr>Kindness Demonstrated by God Worthy of Emulating</vt:lpstr>
      <vt:lpstr>Kindness Demonstrated by God Worthy of Emulating</vt:lpstr>
      <vt:lpstr>How does one develop kindness?</vt:lpstr>
      <vt:lpstr>Developing Kindness:  Human Observation</vt:lpstr>
      <vt:lpstr>Developing Kindness </vt:lpstr>
      <vt:lpstr>Developing Kindness</vt:lpstr>
      <vt:lpstr>How can we develop greater kindness?</vt:lpstr>
      <vt:lpstr>Developing Kindness</vt:lpstr>
      <vt:lpstr>What Are Some Potential Negatives of Kindness the Christian May Face?</vt:lpstr>
      <vt:lpstr>Potential Negatives of Kindness  the Christian May Face</vt:lpstr>
      <vt:lpstr>Potential Negatives of Kindness  the Christian May Face</vt:lpstr>
      <vt:lpstr>What Are Some Barriers to Kindness?</vt:lpstr>
      <vt:lpstr>Barriers to Kindness</vt:lpstr>
      <vt:lpstr>Conclusion </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2019-09-02T14:51:33Z</dcterms:created>
  <dcterms:modified xsi:type="dcterms:W3CDTF">2019-09-02T14:56:43Z</dcterms:modified>
</cp:coreProperties>
</file>