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1"/>
  </p:sldMasterIdLst>
  <p:notesMasterIdLst>
    <p:notesMasterId r:id="rId31"/>
  </p:notesMasterIdLst>
  <p:sldIdLst>
    <p:sldId id="280" r:id="rId2"/>
    <p:sldId id="299" r:id="rId3"/>
    <p:sldId id="325" r:id="rId4"/>
    <p:sldId id="301" r:id="rId5"/>
    <p:sldId id="302" r:id="rId6"/>
    <p:sldId id="303" r:id="rId7"/>
    <p:sldId id="304" r:id="rId8"/>
    <p:sldId id="305" r:id="rId9"/>
    <p:sldId id="306" r:id="rId10"/>
    <p:sldId id="307" r:id="rId11"/>
    <p:sldId id="308" r:id="rId12"/>
    <p:sldId id="309" r:id="rId13"/>
    <p:sldId id="310" r:id="rId14"/>
    <p:sldId id="311" r:id="rId15"/>
    <p:sldId id="312" r:id="rId16"/>
    <p:sldId id="313" r:id="rId17"/>
    <p:sldId id="314" r:id="rId18"/>
    <p:sldId id="315" r:id="rId19"/>
    <p:sldId id="316" r:id="rId20"/>
    <p:sldId id="322" r:id="rId21"/>
    <p:sldId id="317" r:id="rId22"/>
    <p:sldId id="323" r:id="rId23"/>
    <p:sldId id="318" r:id="rId24"/>
    <p:sldId id="324" r:id="rId25"/>
    <p:sldId id="326" r:id="rId26"/>
    <p:sldId id="319" r:id="rId27"/>
    <p:sldId id="287" r:id="rId28"/>
    <p:sldId id="288" r:id="rId29"/>
    <p:sldId id="290"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68" autoAdjust="0"/>
    <p:restoredTop sz="94660"/>
  </p:normalViewPr>
  <p:slideViewPr>
    <p:cSldViewPr snapToGrid="0">
      <p:cViewPr varScale="1">
        <p:scale>
          <a:sx n="87" d="100"/>
          <a:sy n="87" d="100"/>
        </p:scale>
        <p:origin x="114" y="432"/>
      </p:cViewPr>
      <p:guideLst/>
    </p:cSldViewPr>
  </p:slideViewPr>
  <p:notesTextViewPr>
    <p:cViewPr>
      <p:scale>
        <a:sx n="1" d="1"/>
        <a:sy n="1" d="1"/>
      </p:scale>
      <p:origin x="0" y="0"/>
    </p:cViewPr>
  </p:notesTextViewPr>
  <p:notesViewPr>
    <p:cSldViewPr snapToGrid="0">
      <p:cViewPr varScale="1">
        <p:scale>
          <a:sx n="75" d="100"/>
          <a:sy n="75" d="100"/>
        </p:scale>
        <p:origin x="2652"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B1937D-7BD4-4591-8B37-513C6833678C}" type="datetimeFigureOut">
              <a:rPr lang="en-US" smtClean="0"/>
              <a:t>9/2/2019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25BED4-6E3C-44FF-BBB9-0D034834A28B}" type="slidenum">
              <a:rPr lang="en-US" smtClean="0"/>
              <a:t>‹#›</a:t>
            </a:fld>
            <a:endParaRPr lang="en-US"/>
          </a:p>
        </p:txBody>
      </p:sp>
    </p:spTree>
    <p:extLst>
      <p:ext uri="{BB962C8B-B14F-4D97-AF65-F5344CB8AC3E}">
        <p14:creationId xmlns:p14="http://schemas.microsoft.com/office/powerpoint/2010/main" val="28964779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EC5FB671-029E-4A51-B978-728D52875E07}"/>
              </a:ext>
            </a:extLst>
          </p:cNvPr>
          <p:cNvSpPr>
            <a:spLocks noGrp="1" noChangeArrowheads="1"/>
          </p:cNvSpPr>
          <p:nvPr>
            <p:ph type="sldNum" sz="quarter" idx="5"/>
          </p:nvPr>
        </p:nvSpPr>
        <p:spPr>
          <a:ln/>
        </p:spPr>
        <p:txBody>
          <a:bodyPr/>
          <a:lstStyle/>
          <a:p>
            <a:fld id="{8D7D3A4B-6D42-4278-8492-44F2DC433BF6}" type="slidenum">
              <a:rPr lang="en-US" altLang="en-US"/>
              <a:pPr/>
              <a:t>1</a:t>
            </a:fld>
            <a:endParaRPr lang="en-US" altLang="en-US"/>
          </a:p>
        </p:txBody>
      </p:sp>
      <p:sp>
        <p:nvSpPr>
          <p:cNvPr id="47106" name="Rectangle 2">
            <a:extLst>
              <a:ext uri="{FF2B5EF4-FFF2-40B4-BE49-F238E27FC236}">
                <a16:creationId xmlns:a16="http://schemas.microsoft.com/office/drawing/2014/main" id="{59C100E4-3EC5-44E3-BE60-D763D6420F41}"/>
              </a:ext>
            </a:extLst>
          </p:cNvPr>
          <p:cNvSpPr>
            <a:spLocks noGrp="1" noRot="1" noChangeAspect="1" noChangeArrowheads="1" noTextEdit="1"/>
          </p:cNvSpPr>
          <p:nvPr>
            <p:ph type="sldImg"/>
          </p:nvPr>
        </p:nvSpPr>
        <p:spPr>
          <a:xfrm>
            <a:off x="381000" y="685800"/>
            <a:ext cx="6096000" cy="3429000"/>
          </a:xfrm>
          <a:ln/>
        </p:spPr>
      </p:sp>
      <p:sp>
        <p:nvSpPr>
          <p:cNvPr id="47107" name="Rectangle 3">
            <a:extLst>
              <a:ext uri="{FF2B5EF4-FFF2-40B4-BE49-F238E27FC236}">
                <a16:creationId xmlns:a16="http://schemas.microsoft.com/office/drawing/2014/main" id="{B292F877-B21F-4D38-A5B2-419B09D05D69}"/>
              </a:ext>
            </a:extLst>
          </p:cNvPr>
          <p:cNvSpPr>
            <a:spLocks noGrp="1" noChangeArrowheads="1"/>
          </p:cNvSpPr>
          <p:nvPr>
            <p:ph type="body" idx="1"/>
          </p:nvPr>
        </p:nvSpPr>
        <p:spPr/>
        <p:txBody>
          <a:bodyPr/>
          <a:lstStyle/>
          <a:p>
            <a:r>
              <a:rPr lang="en-US" altLang="en-US" dirty="0"/>
              <a:t>This graphic came from Jason Hardin. </a:t>
            </a:r>
            <a:r>
              <a:rPr lang="en-US" dirty="0"/>
              <a:t>I am certain have I have used notes from Mark Copeland’s EO series, Randy </a:t>
            </a:r>
            <a:r>
              <a:rPr lang="en-US" dirty="0" err="1"/>
              <a:t>Yerby</a:t>
            </a:r>
            <a:r>
              <a:rPr lang="en-US" dirty="0"/>
              <a:t>, Aaron Fleenor and other in making these </a:t>
            </a:r>
            <a:r>
              <a:rPr lang="en-US" dirty="0" err="1"/>
              <a:t>powerpoints</a:t>
            </a:r>
            <a:r>
              <a:rPr lang="en-US" dirty="0"/>
              <a:t>.  Further, images have been used from the internet that remain property of their owners.  This can not be sold or used commercially.  It can only be used for classroom (Bible class) purposes.</a:t>
            </a:r>
            <a:endParaRPr lang="en-US"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a:extLst>
              <a:ext uri="{FF2B5EF4-FFF2-40B4-BE49-F238E27FC236}">
                <a16:creationId xmlns:a16="http://schemas.microsoft.com/office/drawing/2014/main" id="{2572B8EB-38D4-4A6A-B195-79B6AFE7E37F}"/>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Notes Placeholder 2">
            <a:extLst>
              <a:ext uri="{FF2B5EF4-FFF2-40B4-BE49-F238E27FC236}">
                <a16:creationId xmlns:a16="http://schemas.microsoft.com/office/drawing/2014/main" id="{585F67A0-112B-4B5D-BAB0-4862B6ACE2B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22532" name="Slide Number Placeholder 3">
            <a:extLst>
              <a:ext uri="{FF2B5EF4-FFF2-40B4-BE49-F238E27FC236}">
                <a16:creationId xmlns:a16="http://schemas.microsoft.com/office/drawing/2014/main" id="{B22C6FAE-DE5B-4330-A45E-BFC66771026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fontAlgn="base">
              <a:spcBef>
                <a:spcPct val="0"/>
              </a:spcBef>
              <a:spcAft>
                <a:spcPct val="0"/>
              </a:spcAft>
            </a:pPr>
            <a:fld id="{9A0B1FF0-3374-4F2A-BE7A-663743247C27}" type="slidenum">
              <a:rPr lang="en-US" altLang="en-US" smtClean="0">
                <a:latin typeface="Garamond" panose="02020404030301010803" pitchFamily="18" charset="0"/>
              </a:rPr>
              <a:pPr fontAlgn="base">
                <a:spcBef>
                  <a:spcPct val="0"/>
                </a:spcBef>
                <a:spcAft>
                  <a:spcPct val="0"/>
                </a:spcAft>
              </a:pPr>
              <a:t>2</a:t>
            </a:fld>
            <a:endParaRPr lang="en-US" altLang="en-US">
              <a:latin typeface="Garamond" panose="02020404030301010803"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E25BED4-6E3C-44FF-BBB9-0D034834A28B}" type="slidenum">
              <a:rPr lang="en-US" smtClean="0"/>
              <a:t>3</a:t>
            </a:fld>
            <a:endParaRPr lang="en-US"/>
          </a:p>
        </p:txBody>
      </p:sp>
    </p:spTree>
    <p:extLst>
      <p:ext uri="{BB962C8B-B14F-4D97-AF65-F5344CB8AC3E}">
        <p14:creationId xmlns:p14="http://schemas.microsoft.com/office/powerpoint/2010/main" val="17511226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a:extLst>
              <a:ext uri="{FF2B5EF4-FFF2-40B4-BE49-F238E27FC236}">
                <a16:creationId xmlns:a16="http://schemas.microsoft.com/office/drawing/2014/main" id="{511F013C-E99A-41DF-9C38-2A36636B1E0C}"/>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Notes Placeholder 2">
            <a:extLst>
              <a:ext uri="{FF2B5EF4-FFF2-40B4-BE49-F238E27FC236}">
                <a16:creationId xmlns:a16="http://schemas.microsoft.com/office/drawing/2014/main" id="{FC48396D-389E-46E8-91BC-2CA82BAECB2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26628" name="Slide Number Placeholder 3">
            <a:extLst>
              <a:ext uri="{FF2B5EF4-FFF2-40B4-BE49-F238E27FC236}">
                <a16:creationId xmlns:a16="http://schemas.microsoft.com/office/drawing/2014/main" id="{8A7627CF-2648-4CB4-873C-68789549257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fontAlgn="base">
              <a:spcBef>
                <a:spcPct val="0"/>
              </a:spcBef>
              <a:spcAft>
                <a:spcPct val="0"/>
              </a:spcAft>
            </a:pPr>
            <a:fld id="{56DAFB9C-AABC-424E-96EF-BACF4C71B03B}" type="slidenum">
              <a:rPr lang="en-US" altLang="en-US" smtClean="0">
                <a:latin typeface="Garamond" panose="02020404030301010803" pitchFamily="18" charset="0"/>
              </a:rPr>
              <a:pPr fontAlgn="base">
                <a:spcBef>
                  <a:spcPct val="0"/>
                </a:spcBef>
                <a:spcAft>
                  <a:spcPct val="0"/>
                </a:spcAft>
              </a:pPr>
              <a:t>4</a:t>
            </a:fld>
            <a:endParaRPr lang="en-US" altLang="en-US">
              <a:latin typeface="Garamond" panose="02020404030301010803"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a:extLst>
              <a:ext uri="{FF2B5EF4-FFF2-40B4-BE49-F238E27FC236}">
                <a16:creationId xmlns:a16="http://schemas.microsoft.com/office/drawing/2014/main" id="{A8563719-E91A-4DA1-B2DD-FBFEB52EA301}"/>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Notes Placeholder 2">
            <a:extLst>
              <a:ext uri="{FF2B5EF4-FFF2-40B4-BE49-F238E27FC236}">
                <a16:creationId xmlns:a16="http://schemas.microsoft.com/office/drawing/2014/main" id="{3A5F929A-EBA2-45A5-A6F7-0D1521EC0FF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28676" name="Slide Number Placeholder 3">
            <a:extLst>
              <a:ext uri="{FF2B5EF4-FFF2-40B4-BE49-F238E27FC236}">
                <a16:creationId xmlns:a16="http://schemas.microsoft.com/office/drawing/2014/main" id="{A41C6761-F103-4031-A02F-3F717D4AAD9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fontAlgn="base">
              <a:spcBef>
                <a:spcPct val="0"/>
              </a:spcBef>
              <a:spcAft>
                <a:spcPct val="0"/>
              </a:spcAft>
            </a:pPr>
            <a:fld id="{0F8A074D-3D32-4B4F-A038-EEC903F20D03}" type="slidenum">
              <a:rPr lang="en-US" altLang="en-US" smtClean="0">
                <a:latin typeface="Garamond" panose="02020404030301010803" pitchFamily="18" charset="0"/>
              </a:rPr>
              <a:pPr fontAlgn="base">
                <a:spcBef>
                  <a:spcPct val="0"/>
                </a:spcBef>
                <a:spcAft>
                  <a:spcPct val="0"/>
                </a:spcAft>
              </a:pPr>
              <a:t>5</a:t>
            </a:fld>
            <a:endParaRPr lang="en-US" altLang="en-US">
              <a:latin typeface="Garamond" panose="02020404030301010803"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9/2/2019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9/2/2019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9/2/2019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9/2/2019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9/2/2019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9/2/2019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9/2/2019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509A250-FF31-4206-8172-F9D3106AACB1}" type="datetimeFigureOut">
              <a:rPr lang="en-US" dirty="0"/>
              <a:t>9/2/2019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dirty="0"/>
              <a:t>9/2/2019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9/2/2019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9/2/2019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9/2/2019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9/2/2019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509A250-FF31-4206-8172-F9D3106AACB1}" type="datetimeFigureOut">
              <a:rPr lang="en-US" dirty="0"/>
              <a:t>9/2/2019</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AB24FDD6-1CC8-4FF9-BBC6-8418AEE44AA6}"/>
              </a:ext>
            </a:extLst>
          </p:cNvPr>
          <p:cNvSpPr>
            <a:spLocks noGrp="1" noChangeArrowheads="1"/>
          </p:cNvSpPr>
          <p:nvPr>
            <p:ph type="title" idx="4294967295"/>
          </p:nvPr>
        </p:nvSpPr>
        <p:spPr>
          <a:effectLst>
            <a:outerShdw dist="29783" dir="3885598" algn="ctr" rotWithShape="0">
              <a:schemeClr val="tx1">
                <a:alpha val="74997"/>
              </a:schemeClr>
            </a:outerShdw>
          </a:effectLst>
        </p:spPr>
        <p:txBody>
          <a:bodyPr/>
          <a:lstStyle/>
          <a:p>
            <a:endParaRPr lang="en-US" altLang="en-US">
              <a:ea typeface="MS PGothic" panose="020B0600070205080204" pitchFamily="34" charset="-128"/>
            </a:endParaRPr>
          </a:p>
        </p:txBody>
      </p:sp>
      <p:sp>
        <p:nvSpPr>
          <p:cNvPr id="15362" name="Rectangle 3">
            <a:extLst>
              <a:ext uri="{FF2B5EF4-FFF2-40B4-BE49-F238E27FC236}">
                <a16:creationId xmlns:a16="http://schemas.microsoft.com/office/drawing/2014/main" id="{6FE3511A-05CB-4DAB-9137-87282B172EB4}"/>
              </a:ext>
            </a:extLst>
          </p:cNvPr>
          <p:cNvSpPr>
            <a:spLocks noGrp="1" noChangeArrowheads="1"/>
          </p:cNvSpPr>
          <p:nvPr>
            <p:ph type="body" idx="4294967295"/>
          </p:nvPr>
        </p:nvSpPr>
        <p:spPr/>
        <p:txBody>
          <a:bodyPr/>
          <a:lstStyle/>
          <a:p>
            <a:endParaRPr lang="en-US" altLang="en-US">
              <a:ea typeface="MS PGothic" panose="020B0600070205080204" pitchFamily="34" charset="-128"/>
            </a:endParaRPr>
          </a:p>
        </p:txBody>
      </p:sp>
      <p:pic>
        <p:nvPicPr>
          <p:cNvPr id="16388" name="Picture 4" descr="photo">
            <a:extLst>
              <a:ext uri="{FF2B5EF4-FFF2-40B4-BE49-F238E27FC236}">
                <a16:creationId xmlns:a16="http://schemas.microsoft.com/office/drawing/2014/main" id="{0F5C9E6A-9781-4DC2-AB46-17D38E2C9837}"/>
              </a:ext>
            </a:extLst>
          </p:cNvPr>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2728"/>
            <a:ext cx="12161838" cy="7069068"/>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16389" name="Rectangle 5">
            <a:extLst>
              <a:ext uri="{FF2B5EF4-FFF2-40B4-BE49-F238E27FC236}">
                <a16:creationId xmlns:a16="http://schemas.microsoft.com/office/drawing/2014/main" id="{C63B5325-CA59-451D-B8F3-E086E19A274B}"/>
              </a:ext>
            </a:extLst>
          </p:cNvPr>
          <p:cNvSpPr>
            <a:spLocks noChangeArrowheads="1"/>
          </p:cNvSpPr>
          <p:nvPr/>
        </p:nvSpPr>
        <p:spPr bwMode="auto">
          <a:xfrm>
            <a:off x="167104" y="-32728"/>
            <a:ext cx="4788724" cy="3116471"/>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0" hangingPunct="0"/>
            <a:endParaRPr lang="en-US" altLang="en-US" sz="2394">
              <a:latin typeface="Garamond" panose="02020404030301010803" pitchFamily="18" charset="0"/>
            </a:endParaRPr>
          </a:p>
        </p:txBody>
      </p:sp>
      <p:sp>
        <p:nvSpPr>
          <p:cNvPr id="16390" name="Rectangle 6">
            <a:extLst>
              <a:ext uri="{FF2B5EF4-FFF2-40B4-BE49-F238E27FC236}">
                <a16:creationId xmlns:a16="http://schemas.microsoft.com/office/drawing/2014/main" id="{ABC1ABB5-043A-4AD9-8470-485ADF8BC463}"/>
              </a:ext>
            </a:extLst>
          </p:cNvPr>
          <p:cNvSpPr>
            <a:spLocks noChangeArrowheads="1"/>
          </p:cNvSpPr>
          <p:nvPr/>
        </p:nvSpPr>
        <p:spPr bwMode="auto">
          <a:xfrm>
            <a:off x="4393114" y="152400"/>
            <a:ext cx="1292195" cy="201920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0" hangingPunct="0"/>
            <a:endParaRPr lang="en-US" altLang="en-US" sz="2394">
              <a:latin typeface="Garamond" panose="02020404030301010803" pitchFamily="18" charset="0"/>
            </a:endParaRPr>
          </a:p>
        </p:txBody>
      </p:sp>
      <p:sp>
        <p:nvSpPr>
          <p:cNvPr id="16391" name="Rectangle 7">
            <a:extLst>
              <a:ext uri="{FF2B5EF4-FFF2-40B4-BE49-F238E27FC236}">
                <a16:creationId xmlns:a16="http://schemas.microsoft.com/office/drawing/2014/main" id="{695C049D-D46D-4CEF-8171-9438201939E9}"/>
              </a:ext>
            </a:extLst>
          </p:cNvPr>
          <p:cNvSpPr>
            <a:spLocks noChangeArrowheads="1"/>
          </p:cNvSpPr>
          <p:nvPr/>
        </p:nvSpPr>
        <p:spPr bwMode="auto">
          <a:xfrm>
            <a:off x="5571709" y="15877"/>
            <a:ext cx="912138" cy="1140172"/>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0" hangingPunct="0"/>
            <a:endParaRPr lang="en-US" altLang="en-US" sz="2394">
              <a:latin typeface="Garamond" panose="02020404030301010803" pitchFamily="18" charset="0"/>
            </a:endParaRPr>
          </a:p>
        </p:txBody>
      </p:sp>
      <p:sp>
        <p:nvSpPr>
          <p:cNvPr id="16392" name="WordArt 8">
            <a:extLst>
              <a:ext uri="{FF2B5EF4-FFF2-40B4-BE49-F238E27FC236}">
                <a16:creationId xmlns:a16="http://schemas.microsoft.com/office/drawing/2014/main" id="{FBA9F2FC-D7CC-49AD-AB5A-D98AAA7631E3}"/>
              </a:ext>
            </a:extLst>
          </p:cNvPr>
          <p:cNvSpPr>
            <a:spLocks noChangeArrowheads="1" noChangeShapeType="1" noTextEdit="1"/>
          </p:cNvSpPr>
          <p:nvPr/>
        </p:nvSpPr>
        <p:spPr bwMode="auto">
          <a:xfrm>
            <a:off x="749829" y="152400"/>
            <a:ext cx="5320804" cy="4864735"/>
          </a:xfrm>
          <a:prstGeom prst="rect">
            <a:avLst/>
          </a:prstGeom>
        </p:spPr>
        <p:txBody>
          <a:bodyPr wrap="none" fromWordArt="1">
            <a:prstTxWarp prst="textSlantUp">
              <a:avLst>
                <a:gd name="adj" fmla="val 71431"/>
              </a:avLst>
            </a:prstTxWarp>
          </a:bodyPr>
          <a:lstStyle/>
          <a:p>
            <a:pPr algn="ctr"/>
            <a:r>
              <a:rPr lang="en-US" sz="3591" kern="10" dirty="0">
                <a:ln w="9525">
                  <a:solidFill>
                    <a:srgbClr val="000000"/>
                  </a:solidFill>
                  <a:round/>
                  <a:headEnd/>
                  <a:tailEnd/>
                </a:ln>
                <a:solidFill>
                  <a:srgbClr val="008000"/>
                </a:solidFill>
                <a:latin typeface="Arial Black" panose="020B0A04020102020204" pitchFamily="34" charset="0"/>
              </a:rPr>
              <a:t>Growing As Children of Light</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744F9-C989-49FC-8713-0832A576F335}"/>
              </a:ext>
            </a:extLst>
          </p:cNvPr>
          <p:cNvSpPr>
            <a:spLocks noGrp="1"/>
          </p:cNvSpPr>
          <p:nvPr>
            <p:ph type="title"/>
          </p:nvPr>
        </p:nvSpPr>
        <p:spPr>
          <a:xfrm>
            <a:off x="793214" y="209319"/>
            <a:ext cx="9070333" cy="1269355"/>
          </a:xfrm>
        </p:spPr>
        <p:txBody>
          <a:bodyPr/>
          <a:lstStyle/>
          <a:p>
            <a:r>
              <a:rPr lang="en-US" b="1" dirty="0"/>
              <a:t>Introduction</a:t>
            </a:r>
          </a:p>
        </p:txBody>
      </p:sp>
      <p:sp>
        <p:nvSpPr>
          <p:cNvPr id="3" name="Content Placeholder 2">
            <a:extLst>
              <a:ext uri="{FF2B5EF4-FFF2-40B4-BE49-F238E27FC236}">
                <a16:creationId xmlns:a16="http://schemas.microsoft.com/office/drawing/2014/main" id="{AD06F109-2565-4BB2-89C6-27483E69D5CD}"/>
              </a:ext>
            </a:extLst>
          </p:cNvPr>
          <p:cNvSpPr>
            <a:spLocks noGrp="1"/>
          </p:cNvSpPr>
          <p:nvPr>
            <p:ph idx="1"/>
          </p:nvPr>
        </p:nvSpPr>
        <p:spPr>
          <a:xfrm>
            <a:off x="374573" y="1145755"/>
            <a:ext cx="10763479" cy="5712246"/>
          </a:xfrm>
        </p:spPr>
        <p:txBody>
          <a:bodyPr>
            <a:noAutofit/>
          </a:bodyPr>
          <a:lstStyle/>
          <a:p>
            <a:r>
              <a:rPr lang="en-US" sz="2800" b="1" dirty="0"/>
              <a:t>In the first part of 2 Peter 2, Peter points out just as there were false prophets, there would be false teachers.  </a:t>
            </a:r>
          </a:p>
          <a:p>
            <a:r>
              <a:rPr lang="en-US" sz="2800" b="1" dirty="0"/>
              <a:t>He links these two.  </a:t>
            </a:r>
          </a:p>
          <a:p>
            <a:r>
              <a:rPr lang="en-US" sz="2800" b="1" dirty="0"/>
              <a:t>Prophets were messengers of God through direct inspiration, while teachers are messengers of God's word through the inspired scriptures.  </a:t>
            </a:r>
          </a:p>
          <a:p>
            <a:r>
              <a:rPr lang="en-US" sz="2800" b="1" dirty="0"/>
              <a:t>Peters refers to false teachers as having eyes full of adultery.  </a:t>
            </a:r>
          </a:p>
          <a:p>
            <a:r>
              <a:rPr lang="en-US" sz="2800" b="1" dirty="0"/>
              <a:t>Since Romans 15:4 instructs that the Old Testament was written for our learning, students of God's word might consider false prophets in the Old testament in thinking about false teachers.</a:t>
            </a:r>
          </a:p>
          <a:p>
            <a:endParaRPr lang="en-US" sz="2800" b="1" dirty="0"/>
          </a:p>
        </p:txBody>
      </p:sp>
    </p:spTree>
    <p:extLst>
      <p:ext uri="{BB962C8B-B14F-4D97-AF65-F5344CB8AC3E}">
        <p14:creationId xmlns:p14="http://schemas.microsoft.com/office/powerpoint/2010/main" val="13227320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994A6-566A-4E1A-AF98-205F4AD4C3C7}"/>
              </a:ext>
            </a:extLst>
          </p:cNvPr>
          <p:cNvSpPr>
            <a:spLocks noGrp="1"/>
          </p:cNvSpPr>
          <p:nvPr>
            <p:ph type="title"/>
          </p:nvPr>
        </p:nvSpPr>
        <p:spPr/>
        <p:txBody>
          <a:bodyPr/>
          <a:lstStyle/>
          <a:p>
            <a:r>
              <a:rPr lang="en-US" b="1" dirty="0"/>
              <a:t>False Prophets and False Teachers</a:t>
            </a:r>
            <a:br>
              <a:rPr lang="en-US" dirty="0"/>
            </a:br>
            <a:endParaRPr lang="en-US" dirty="0"/>
          </a:p>
        </p:txBody>
      </p:sp>
      <p:sp>
        <p:nvSpPr>
          <p:cNvPr id="3" name="Content Placeholder 2">
            <a:extLst>
              <a:ext uri="{FF2B5EF4-FFF2-40B4-BE49-F238E27FC236}">
                <a16:creationId xmlns:a16="http://schemas.microsoft.com/office/drawing/2014/main" id="{5F72EF61-B5DD-4866-BF44-3A48F0FFBDE8}"/>
              </a:ext>
            </a:extLst>
          </p:cNvPr>
          <p:cNvSpPr>
            <a:spLocks noGrp="1"/>
          </p:cNvSpPr>
          <p:nvPr>
            <p:ph idx="1"/>
          </p:nvPr>
        </p:nvSpPr>
        <p:spPr>
          <a:xfrm>
            <a:off x="308473" y="1322024"/>
            <a:ext cx="8582140" cy="5288096"/>
          </a:xfrm>
        </p:spPr>
        <p:txBody>
          <a:bodyPr>
            <a:normAutofit/>
          </a:bodyPr>
          <a:lstStyle/>
          <a:p>
            <a:r>
              <a:rPr lang="en-US" sz="2800" b="1" dirty="0"/>
              <a:t>In Deuteronomy 18:9-22 Moses discuss false prophets who seek the invisible of God without divine revelation.  </a:t>
            </a:r>
          </a:p>
          <a:p>
            <a:r>
              <a:rPr lang="en-US" sz="2800" b="1" dirty="0"/>
              <a:t>Moses calls these diviners "an abomination unto the Lord."  </a:t>
            </a:r>
          </a:p>
          <a:p>
            <a:r>
              <a:rPr lang="en-US" sz="2800" b="1" dirty="0"/>
              <a:t>Moses continues to contrast the false prophets who claimed knowledge they did not have because it did not come to pass.  </a:t>
            </a:r>
          </a:p>
          <a:p>
            <a:r>
              <a:rPr lang="en-US" sz="2800" b="1" dirty="0"/>
              <a:t>Later, the nation of Israel persecuted the true prophets because they did not want to hear the word of God (Matthew 5:12ff).  </a:t>
            </a:r>
          </a:p>
          <a:p>
            <a:endParaRPr lang="en-US" b="1" dirty="0"/>
          </a:p>
        </p:txBody>
      </p:sp>
      <p:pic>
        <p:nvPicPr>
          <p:cNvPr id="1026" name="Picture 2" descr="Image result for false teachers">
            <a:extLst>
              <a:ext uri="{FF2B5EF4-FFF2-40B4-BE49-F238E27FC236}">
                <a16:creationId xmlns:a16="http://schemas.microsoft.com/office/drawing/2014/main" id="{A10487FB-D048-4A28-8358-6E4C14AD11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2069" b="4138"/>
          <a:stretch>
            <a:fillRect/>
          </a:stretch>
        </p:blipFill>
        <p:spPr bwMode="auto">
          <a:xfrm>
            <a:off x="8762082" y="2630698"/>
            <a:ext cx="3352800" cy="227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0978547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68D6C-DF09-4D82-9C7B-DF3A3E71B1DF}"/>
              </a:ext>
            </a:extLst>
          </p:cNvPr>
          <p:cNvSpPr>
            <a:spLocks noGrp="1"/>
          </p:cNvSpPr>
          <p:nvPr>
            <p:ph type="title"/>
          </p:nvPr>
        </p:nvSpPr>
        <p:spPr/>
        <p:txBody>
          <a:bodyPr/>
          <a:lstStyle/>
          <a:p>
            <a:r>
              <a:rPr lang="en-US" b="1" dirty="0"/>
              <a:t>False Prophets and False Teachers</a:t>
            </a:r>
            <a:endParaRPr lang="en-US" dirty="0"/>
          </a:p>
        </p:txBody>
      </p:sp>
      <p:sp>
        <p:nvSpPr>
          <p:cNvPr id="3" name="Content Placeholder 2">
            <a:extLst>
              <a:ext uri="{FF2B5EF4-FFF2-40B4-BE49-F238E27FC236}">
                <a16:creationId xmlns:a16="http://schemas.microsoft.com/office/drawing/2014/main" id="{B0FA033A-48CD-40CE-805D-5E82D73B4D9B}"/>
              </a:ext>
            </a:extLst>
          </p:cNvPr>
          <p:cNvSpPr>
            <a:spLocks noGrp="1"/>
          </p:cNvSpPr>
          <p:nvPr>
            <p:ph idx="1"/>
          </p:nvPr>
        </p:nvSpPr>
        <p:spPr>
          <a:xfrm>
            <a:off x="462708" y="1244906"/>
            <a:ext cx="10939750" cy="5613094"/>
          </a:xfrm>
        </p:spPr>
        <p:txBody>
          <a:bodyPr>
            <a:normAutofit lnSpcReduction="10000"/>
          </a:bodyPr>
          <a:lstStyle/>
          <a:p>
            <a:r>
              <a:rPr lang="en-US" sz="2800" dirty="0"/>
              <a:t>As God has used teachers and prophets, there have been false one.  </a:t>
            </a:r>
          </a:p>
          <a:p>
            <a:r>
              <a:rPr lang="en-US" sz="2800" dirty="0"/>
              <a:t>Jeremiah complained about false prophets in </a:t>
            </a:r>
            <a:r>
              <a:rPr lang="en-US" sz="2800" dirty="0" err="1"/>
              <a:t>Jeremeiah</a:t>
            </a:r>
            <a:r>
              <a:rPr lang="en-US" sz="2800" dirty="0"/>
              <a:t> 5:31, " The prophets prophesy falsely, and the priests bear rule by their means; and my people love to have it so: and what will ye do in the end thereof?"  </a:t>
            </a:r>
          </a:p>
          <a:p>
            <a:r>
              <a:rPr lang="en-US" sz="2800" dirty="0"/>
              <a:t>Similarly, Paul had to deal with those who bound the Old Law in Acts 15:1-2.  </a:t>
            </a:r>
          </a:p>
          <a:p>
            <a:r>
              <a:rPr lang="en-US" sz="2800" dirty="0"/>
              <a:t>In the same way, Jesus foretold there would be false prophets in Matthew 24:9-11.  </a:t>
            </a:r>
          </a:p>
          <a:p>
            <a:r>
              <a:rPr lang="en-US" sz="2800" dirty="0"/>
              <a:t>Lastly, Peter warns the church in 2:1-3 of his second epistle that </a:t>
            </a:r>
            <a:r>
              <a:rPr lang="en-US" sz="2800" b="1" dirty="0"/>
              <a:t>false teachers will exist among brethren</a:t>
            </a:r>
            <a:r>
              <a:rPr lang="en-US" sz="2800" dirty="0"/>
              <a:t>. </a:t>
            </a:r>
          </a:p>
          <a:p>
            <a:endParaRPr lang="en-US" sz="2800" dirty="0"/>
          </a:p>
        </p:txBody>
      </p:sp>
    </p:spTree>
    <p:extLst>
      <p:ext uri="{BB962C8B-B14F-4D97-AF65-F5344CB8AC3E}">
        <p14:creationId xmlns:p14="http://schemas.microsoft.com/office/powerpoint/2010/main" val="357603203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FD906-5F8E-49D0-80C5-60AE4A31B9BA}"/>
              </a:ext>
            </a:extLst>
          </p:cNvPr>
          <p:cNvSpPr>
            <a:spLocks noGrp="1"/>
          </p:cNvSpPr>
          <p:nvPr>
            <p:ph type="title"/>
          </p:nvPr>
        </p:nvSpPr>
        <p:spPr>
          <a:xfrm>
            <a:off x="111092" y="170608"/>
            <a:ext cx="9404723" cy="1400530"/>
          </a:xfrm>
        </p:spPr>
        <p:txBody>
          <a:bodyPr/>
          <a:lstStyle/>
          <a:p>
            <a:r>
              <a:rPr lang="en-US" b="1" dirty="0"/>
              <a:t>False Prophets and False Teachers</a:t>
            </a:r>
            <a:endParaRPr lang="en-US" dirty="0"/>
          </a:p>
        </p:txBody>
      </p:sp>
      <p:sp>
        <p:nvSpPr>
          <p:cNvPr id="3" name="Content Placeholder 2">
            <a:extLst>
              <a:ext uri="{FF2B5EF4-FFF2-40B4-BE49-F238E27FC236}">
                <a16:creationId xmlns:a16="http://schemas.microsoft.com/office/drawing/2014/main" id="{BD4ED00F-874A-4F44-9DB0-D6AD880B5512}"/>
              </a:ext>
            </a:extLst>
          </p:cNvPr>
          <p:cNvSpPr>
            <a:spLocks noGrp="1"/>
          </p:cNvSpPr>
          <p:nvPr>
            <p:ph idx="1"/>
          </p:nvPr>
        </p:nvSpPr>
        <p:spPr>
          <a:xfrm>
            <a:off x="111093" y="1080194"/>
            <a:ext cx="9356546" cy="5480892"/>
          </a:xfrm>
        </p:spPr>
        <p:txBody>
          <a:bodyPr>
            <a:noAutofit/>
          </a:bodyPr>
          <a:lstStyle/>
          <a:p>
            <a:r>
              <a:rPr lang="en-US" sz="2100" dirty="0"/>
              <a:t>Today, children of God </a:t>
            </a:r>
            <a:r>
              <a:rPr lang="en-US" sz="2100" b="1" dirty="0"/>
              <a:t>still live in a time of false teachers</a:t>
            </a:r>
            <a:r>
              <a:rPr lang="en-US" sz="2100" dirty="0"/>
              <a:t>.  </a:t>
            </a:r>
          </a:p>
          <a:p>
            <a:r>
              <a:rPr lang="en-US" sz="2100" dirty="0"/>
              <a:t>In Matthew  7:15, Jesus warns "Beware of false prophets, which come to you in sheep's clothing, but inwardly they are ravening wolves."  </a:t>
            </a:r>
          </a:p>
          <a:p>
            <a:r>
              <a:rPr lang="en-US" sz="2100" dirty="0"/>
              <a:t>Likewise, Paul warned the elders at Ephesus in Acts 20:29-30, "For I know this, that after my departing shall grievous wolves enter in among you, not sparing the flock. 30 Also of your own selves shall men arise, speaking perverse things, to draw away disciples after them."  </a:t>
            </a:r>
          </a:p>
          <a:p>
            <a:r>
              <a:rPr lang="en-US" sz="2100" dirty="0"/>
              <a:t>2 Timothy 4:3-4 further explains, "For the time will come when they will not endure sound doctrine; but after their own lusts shall they heap to themselves teachers, having itching ears;4 And they shall turn away their ears from the truth, and shall be turned unto fables."  </a:t>
            </a:r>
          </a:p>
          <a:p>
            <a:r>
              <a:rPr lang="en-US" sz="2100" dirty="0"/>
              <a:t>Yes, people will seek to answer their lust rather than endure sound doctrine.  The nation of Israel did not want to hear God's prophets so they sought false prophets and persecuted God's prophets.</a:t>
            </a:r>
          </a:p>
          <a:p>
            <a:endParaRPr lang="en-US" sz="2100" dirty="0"/>
          </a:p>
        </p:txBody>
      </p:sp>
      <p:pic>
        <p:nvPicPr>
          <p:cNvPr id="2050" name="irc_mi" descr="Related image">
            <a:extLst>
              <a:ext uri="{FF2B5EF4-FFF2-40B4-BE49-F238E27FC236}">
                <a16:creationId xmlns:a16="http://schemas.microsoft.com/office/drawing/2014/main" id="{BD1E677E-FA13-4C1E-8323-4BE6275B6B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27666" y="1571138"/>
            <a:ext cx="2953242" cy="246103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3188835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59926-FFA7-4949-BE74-5D6CB5FBB3F0}"/>
              </a:ext>
            </a:extLst>
          </p:cNvPr>
          <p:cNvSpPr>
            <a:spLocks noGrp="1"/>
          </p:cNvSpPr>
          <p:nvPr>
            <p:ph type="title"/>
          </p:nvPr>
        </p:nvSpPr>
        <p:spPr>
          <a:xfrm>
            <a:off x="712212" y="264404"/>
            <a:ext cx="9404723" cy="1136125"/>
          </a:xfrm>
        </p:spPr>
        <p:txBody>
          <a:bodyPr/>
          <a:lstStyle/>
          <a:p>
            <a:r>
              <a:rPr lang="en-US" b="1" dirty="0"/>
              <a:t>False Prophets and False Teachers</a:t>
            </a:r>
            <a:endParaRPr lang="en-US" dirty="0"/>
          </a:p>
        </p:txBody>
      </p:sp>
      <p:sp>
        <p:nvSpPr>
          <p:cNvPr id="3" name="Content Placeholder 2">
            <a:extLst>
              <a:ext uri="{FF2B5EF4-FFF2-40B4-BE49-F238E27FC236}">
                <a16:creationId xmlns:a16="http://schemas.microsoft.com/office/drawing/2014/main" id="{5A1932DC-E67D-4512-BF04-9A846AA16D03}"/>
              </a:ext>
            </a:extLst>
          </p:cNvPr>
          <p:cNvSpPr>
            <a:spLocks noGrp="1"/>
          </p:cNvSpPr>
          <p:nvPr>
            <p:ph idx="1"/>
          </p:nvPr>
        </p:nvSpPr>
        <p:spPr>
          <a:xfrm>
            <a:off x="381920" y="1327534"/>
            <a:ext cx="11810080" cy="5530466"/>
          </a:xfrm>
        </p:spPr>
        <p:txBody>
          <a:bodyPr>
            <a:noAutofit/>
          </a:bodyPr>
          <a:lstStyle/>
          <a:p>
            <a:r>
              <a:rPr lang="en-US" sz="2100" b="1" dirty="0"/>
              <a:t>The key difference between a prophet and teacher is the origin of the source</a:t>
            </a:r>
            <a:r>
              <a:rPr lang="en-US" sz="2100" dirty="0"/>
              <a:t>.  </a:t>
            </a:r>
          </a:p>
          <a:p>
            <a:r>
              <a:rPr lang="en-US" sz="2100" dirty="0"/>
              <a:t>Prophets are inspired by God to speak for Him.  Teachers instruct others in God's word.  </a:t>
            </a:r>
          </a:p>
          <a:p>
            <a:r>
              <a:rPr lang="en-US" sz="2100" dirty="0"/>
              <a:t>The false prophet is one who is not speaking for God because his words do not match the truth of God's word (Deuteronomy 13:1-4).  </a:t>
            </a:r>
          </a:p>
          <a:p>
            <a:r>
              <a:rPr lang="en-US" sz="2100" dirty="0"/>
              <a:t>Likewise, false teachers can recognized by false doctrine, but not all false teachers teach false doctrine.  </a:t>
            </a:r>
          </a:p>
          <a:p>
            <a:r>
              <a:rPr lang="en-US" sz="2100" dirty="0"/>
              <a:t>For example in Jeremiah 14:14-15. Prophets were prophesying in God's name when He had not sent them.  </a:t>
            </a:r>
          </a:p>
          <a:p>
            <a:r>
              <a:rPr lang="en-US" sz="2100" dirty="0"/>
              <a:t>In Philippians 1:15-17, there were those who preached Christ from impure motives.  </a:t>
            </a:r>
          </a:p>
          <a:p>
            <a:r>
              <a:rPr lang="en-US" sz="2100" dirty="0"/>
              <a:t>False teachers are not those who because of lack of understanding or immaturity need correction as Apollos illustrates in Acts 18:24-28, but those who keep to their error when corrected.  </a:t>
            </a:r>
          </a:p>
          <a:p>
            <a:r>
              <a:rPr lang="en-US" sz="2100" b="1" dirty="0"/>
              <a:t>False teachers act out of impure motivations.</a:t>
            </a:r>
            <a:endParaRPr lang="en-US" sz="2100" dirty="0"/>
          </a:p>
          <a:p>
            <a:endParaRPr lang="en-US" sz="2100" dirty="0"/>
          </a:p>
        </p:txBody>
      </p:sp>
    </p:spTree>
    <p:extLst>
      <p:ext uri="{BB962C8B-B14F-4D97-AF65-F5344CB8AC3E}">
        <p14:creationId xmlns:p14="http://schemas.microsoft.com/office/powerpoint/2010/main" val="378493263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2B3AE-4FF6-44E1-8453-B26A22034198}"/>
              </a:ext>
            </a:extLst>
          </p:cNvPr>
          <p:cNvSpPr>
            <a:spLocks noGrp="1"/>
          </p:cNvSpPr>
          <p:nvPr>
            <p:ph type="title"/>
          </p:nvPr>
        </p:nvSpPr>
        <p:spPr/>
        <p:txBody>
          <a:bodyPr/>
          <a:lstStyle/>
          <a:p>
            <a:r>
              <a:rPr lang="en-US" b="1" dirty="0"/>
              <a:t>Motivations of False Teachers</a:t>
            </a:r>
            <a:endParaRPr lang="en-US" dirty="0"/>
          </a:p>
        </p:txBody>
      </p:sp>
      <p:sp>
        <p:nvSpPr>
          <p:cNvPr id="3" name="Content Placeholder 2">
            <a:extLst>
              <a:ext uri="{FF2B5EF4-FFF2-40B4-BE49-F238E27FC236}">
                <a16:creationId xmlns:a16="http://schemas.microsoft.com/office/drawing/2014/main" id="{12E82D8F-168A-4EF8-908D-0A021475B63E}"/>
              </a:ext>
            </a:extLst>
          </p:cNvPr>
          <p:cNvSpPr>
            <a:spLocks noGrp="1"/>
          </p:cNvSpPr>
          <p:nvPr>
            <p:ph idx="1"/>
          </p:nvPr>
        </p:nvSpPr>
        <p:spPr>
          <a:xfrm>
            <a:off x="279280" y="1200839"/>
            <a:ext cx="8626971" cy="5475383"/>
          </a:xfrm>
        </p:spPr>
        <p:txBody>
          <a:bodyPr>
            <a:noAutofit/>
          </a:bodyPr>
          <a:lstStyle/>
          <a:p>
            <a:r>
              <a:rPr lang="en-US" sz="2800" b="1" dirty="0"/>
              <a:t>False teachers often act out of popularity and power</a:t>
            </a:r>
            <a:r>
              <a:rPr lang="en-US" sz="2800" dirty="0"/>
              <a:t>, saying whatever gains them an advantage.  Folks want teachers who tickle their ears, and false teachers are very willing.  2 Timothy 4:3-4 warns, "For the time will come when they will not endure sound doctrine; but after their own lusts shall they heap to themselves teachers, having itching ears; 4 And they shall turn away their ears from the truth, and shall be turned unto fables."  In Jeremiah 5:30-31, it was similar in the soundness of doctrine was not important as long as the hearer felt good.  </a:t>
            </a:r>
          </a:p>
          <a:p>
            <a:endParaRPr lang="en-US" sz="2800" dirty="0"/>
          </a:p>
        </p:txBody>
      </p:sp>
      <p:pic>
        <p:nvPicPr>
          <p:cNvPr id="3074" name="irc_mi" descr="Related image">
            <a:extLst>
              <a:ext uri="{FF2B5EF4-FFF2-40B4-BE49-F238E27FC236}">
                <a16:creationId xmlns:a16="http://schemas.microsoft.com/office/drawing/2014/main" id="{E0E2C888-F834-4780-AEBA-217DC15417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85065" y="1946377"/>
            <a:ext cx="3285749" cy="371078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0567040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2B3AE-4FF6-44E1-8453-B26A22034198}"/>
              </a:ext>
            </a:extLst>
          </p:cNvPr>
          <p:cNvSpPr>
            <a:spLocks noGrp="1"/>
          </p:cNvSpPr>
          <p:nvPr>
            <p:ph type="title"/>
          </p:nvPr>
        </p:nvSpPr>
        <p:spPr>
          <a:xfrm>
            <a:off x="723229" y="89161"/>
            <a:ext cx="9404723" cy="1400530"/>
          </a:xfrm>
        </p:spPr>
        <p:txBody>
          <a:bodyPr/>
          <a:lstStyle/>
          <a:p>
            <a:r>
              <a:rPr lang="en-US" b="1" dirty="0"/>
              <a:t>Motivations of False Teachers</a:t>
            </a:r>
            <a:endParaRPr lang="en-US" dirty="0"/>
          </a:p>
        </p:txBody>
      </p:sp>
      <p:sp>
        <p:nvSpPr>
          <p:cNvPr id="3" name="Content Placeholder 2">
            <a:extLst>
              <a:ext uri="{FF2B5EF4-FFF2-40B4-BE49-F238E27FC236}">
                <a16:creationId xmlns:a16="http://schemas.microsoft.com/office/drawing/2014/main" id="{12E82D8F-168A-4EF8-908D-0A021475B63E}"/>
              </a:ext>
            </a:extLst>
          </p:cNvPr>
          <p:cNvSpPr>
            <a:spLocks noGrp="1"/>
          </p:cNvSpPr>
          <p:nvPr>
            <p:ph idx="1"/>
          </p:nvPr>
        </p:nvSpPr>
        <p:spPr>
          <a:xfrm>
            <a:off x="308471" y="848299"/>
            <a:ext cx="9639759" cy="6009701"/>
          </a:xfrm>
        </p:spPr>
        <p:txBody>
          <a:bodyPr>
            <a:normAutofit/>
          </a:bodyPr>
          <a:lstStyle/>
          <a:p>
            <a:r>
              <a:rPr lang="en-US" b="1" dirty="0"/>
              <a:t>False teachers are motivated by money</a:t>
            </a:r>
            <a:r>
              <a:rPr lang="en-US" dirty="0"/>
              <a:t>.  They see the gospel in terms of money.  </a:t>
            </a:r>
          </a:p>
          <a:p>
            <a:r>
              <a:rPr lang="en-US" dirty="0"/>
              <a:t>1 Timothy 6:5-6 explains, "Perverse </a:t>
            </a:r>
            <a:r>
              <a:rPr lang="en-US" dirty="0" err="1"/>
              <a:t>disputings</a:t>
            </a:r>
            <a:r>
              <a:rPr lang="en-US" dirty="0"/>
              <a:t> of men of corrupt minds, and destitute of the truth, supposing that gain is godliness: from such withdraw thyself. 6 But godliness with contentment is great gain." </a:t>
            </a:r>
          </a:p>
          <a:p>
            <a:r>
              <a:rPr lang="en-US" dirty="0"/>
              <a:t>These false teachers are like the prophet described in Micah 3:5: "Thus saith the LORD concerning the prophets that make my people err, that bite with their teeth, and cry, Peace; and he that </a:t>
            </a:r>
            <a:r>
              <a:rPr lang="en-US" dirty="0" err="1"/>
              <a:t>putteth</a:t>
            </a:r>
            <a:r>
              <a:rPr lang="en-US" dirty="0"/>
              <a:t> not into their mouths, they even prepare war against him."  These false teachers are motivated by greed or covetousness, which is idolatry.  </a:t>
            </a:r>
          </a:p>
          <a:p>
            <a:r>
              <a:rPr lang="en-US" dirty="0"/>
              <a:t>Titus 1:10-11 teaches, "For there are many unruly and vain talkers and deceivers, specially they of the circumcision: 11 Whose mouths must be stopped, who subvert whole houses, teaching things which they ought not, for filthy lucre's sake."  </a:t>
            </a:r>
          </a:p>
          <a:p>
            <a:r>
              <a:rPr lang="en-US" dirty="0"/>
              <a:t>In 2 Peter 2, Peter is emphatic about these false messengers who out of their self will merchandise the brethren.  They are like Balaam who loved the wages of unrighteousness</a:t>
            </a:r>
          </a:p>
        </p:txBody>
      </p:sp>
      <p:pic>
        <p:nvPicPr>
          <p:cNvPr id="4098" name="irc_mi" descr="Image result for motivated by money false teachers">
            <a:extLst>
              <a:ext uri="{FF2B5EF4-FFF2-40B4-BE49-F238E27FC236}">
                <a16:creationId xmlns:a16="http://schemas.microsoft.com/office/drawing/2014/main" id="{86731541-E604-49F1-8F11-408B93DFA3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70793" y="2414306"/>
            <a:ext cx="2621207" cy="3519079"/>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5786262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2B3AE-4FF6-44E1-8453-B26A22034198}"/>
              </a:ext>
            </a:extLst>
          </p:cNvPr>
          <p:cNvSpPr>
            <a:spLocks noGrp="1"/>
          </p:cNvSpPr>
          <p:nvPr>
            <p:ph type="title"/>
          </p:nvPr>
        </p:nvSpPr>
        <p:spPr>
          <a:xfrm>
            <a:off x="271537" y="0"/>
            <a:ext cx="9404723" cy="1400530"/>
          </a:xfrm>
        </p:spPr>
        <p:txBody>
          <a:bodyPr/>
          <a:lstStyle/>
          <a:p>
            <a:r>
              <a:rPr lang="en-US" b="1" dirty="0"/>
              <a:t>Motivations of False Teachers</a:t>
            </a:r>
            <a:endParaRPr lang="en-US" dirty="0"/>
          </a:p>
        </p:txBody>
      </p:sp>
      <p:sp>
        <p:nvSpPr>
          <p:cNvPr id="3" name="Content Placeholder 2">
            <a:extLst>
              <a:ext uri="{FF2B5EF4-FFF2-40B4-BE49-F238E27FC236}">
                <a16:creationId xmlns:a16="http://schemas.microsoft.com/office/drawing/2014/main" id="{12E82D8F-168A-4EF8-908D-0A021475B63E}"/>
              </a:ext>
            </a:extLst>
          </p:cNvPr>
          <p:cNvSpPr>
            <a:spLocks noGrp="1"/>
          </p:cNvSpPr>
          <p:nvPr>
            <p:ph idx="1"/>
          </p:nvPr>
        </p:nvSpPr>
        <p:spPr>
          <a:xfrm>
            <a:off x="132203" y="716096"/>
            <a:ext cx="8879596" cy="6141904"/>
          </a:xfrm>
        </p:spPr>
        <p:txBody>
          <a:bodyPr>
            <a:normAutofit lnSpcReduction="10000"/>
          </a:bodyPr>
          <a:lstStyle/>
          <a:p>
            <a:r>
              <a:rPr lang="en-US" b="1" dirty="0"/>
              <a:t>False teachers are motivated by their pride.</a:t>
            </a:r>
            <a:r>
              <a:rPr lang="en-US" dirty="0"/>
              <a:t>  </a:t>
            </a:r>
          </a:p>
          <a:p>
            <a:r>
              <a:rPr lang="en-US" dirty="0"/>
              <a:t>In Ezekiel 13:2-3, false prophets speak out of their own hearts.  God warns them: "Thus saith the Lord GOD; Woe unto the foolish prophets, that follow their own spirit, and have seen nothing!"  </a:t>
            </a:r>
          </a:p>
          <a:p>
            <a:r>
              <a:rPr lang="en-US" dirty="0"/>
              <a:t>Similarly, Jeremiah 14:14 writes of prophets who teach out of their heart: "Then the LORD said unto me, The prophets prophesy lies in my name: I sent them not, neither have I commanded them, neither </a:t>
            </a:r>
            <a:r>
              <a:rPr lang="en-US" dirty="0" err="1"/>
              <a:t>spake</a:t>
            </a:r>
            <a:r>
              <a:rPr lang="en-US" dirty="0"/>
              <a:t> unto them: they prophesy unto you a false vision and divination, and a thing of </a:t>
            </a:r>
            <a:r>
              <a:rPr lang="en-US" dirty="0" err="1"/>
              <a:t>nought</a:t>
            </a:r>
            <a:r>
              <a:rPr lang="en-US" dirty="0"/>
              <a:t>, and the deceit of their heart."  </a:t>
            </a:r>
          </a:p>
          <a:p>
            <a:r>
              <a:rPr lang="en-US" dirty="0"/>
              <a:t>Jeremiah 23:25-27 further explains their deceit:  "I have heard what the prophets said, that prophesy lies in my name, saying, I have dreamed, I have dreamed. 26 How long shall this be in the heart of the prophets that prophesy lies? yea, they are prophets of the deceit of their own heart;27 Which think to cause my people to forget my name by their dreams which they tell every man to his </a:t>
            </a:r>
            <a:r>
              <a:rPr lang="en-US" dirty="0" err="1"/>
              <a:t>neighbour</a:t>
            </a:r>
            <a:r>
              <a:rPr lang="en-US" dirty="0"/>
              <a:t>, as their fathers have forgotten my name for Baal."  </a:t>
            </a:r>
          </a:p>
          <a:p>
            <a:r>
              <a:rPr lang="en-US" dirty="0"/>
              <a:t>False teachers in Jude 8 are similarly described as rejecting God's authority for their own dreams.  "Likewise also these filthy dreamers defile the flesh, despise dominion, and speak evil of dignities."  </a:t>
            </a:r>
          </a:p>
          <a:p>
            <a:endParaRPr lang="en-US" dirty="0"/>
          </a:p>
        </p:txBody>
      </p:sp>
      <p:pic>
        <p:nvPicPr>
          <p:cNvPr id="5122" name="irc_mi" descr="Image result for focused on wrong things">
            <a:extLst>
              <a:ext uri="{FF2B5EF4-FFF2-40B4-BE49-F238E27FC236}">
                <a16:creationId xmlns:a16="http://schemas.microsoft.com/office/drawing/2014/main" id="{DCC407AF-BE51-4EA5-B964-C78F814671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24511" y="2588964"/>
            <a:ext cx="3367489" cy="2577946"/>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0947738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2B3AE-4FF6-44E1-8453-B26A22034198}"/>
              </a:ext>
            </a:extLst>
          </p:cNvPr>
          <p:cNvSpPr>
            <a:spLocks noGrp="1"/>
          </p:cNvSpPr>
          <p:nvPr>
            <p:ph type="title"/>
          </p:nvPr>
        </p:nvSpPr>
        <p:spPr>
          <a:xfrm>
            <a:off x="524925" y="177296"/>
            <a:ext cx="9404723" cy="1400530"/>
          </a:xfrm>
        </p:spPr>
        <p:txBody>
          <a:bodyPr/>
          <a:lstStyle/>
          <a:p>
            <a:r>
              <a:rPr lang="en-US" b="1" dirty="0"/>
              <a:t>Motivations of False Teachers</a:t>
            </a:r>
            <a:endParaRPr lang="en-US" dirty="0"/>
          </a:p>
        </p:txBody>
      </p:sp>
      <p:sp>
        <p:nvSpPr>
          <p:cNvPr id="3" name="Content Placeholder 2">
            <a:extLst>
              <a:ext uri="{FF2B5EF4-FFF2-40B4-BE49-F238E27FC236}">
                <a16:creationId xmlns:a16="http://schemas.microsoft.com/office/drawing/2014/main" id="{12E82D8F-168A-4EF8-908D-0A021475B63E}"/>
              </a:ext>
            </a:extLst>
          </p:cNvPr>
          <p:cNvSpPr>
            <a:spLocks noGrp="1"/>
          </p:cNvSpPr>
          <p:nvPr>
            <p:ph idx="1"/>
          </p:nvPr>
        </p:nvSpPr>
        <p:spPr>
          <a:xfrm>
            <a:off x="524926" y="1024569"/>
            <a:ext cx="9742794" cy="5750803"/>
          </a:xfrm>
        </p:spPr>
        <p:txBody>
          <a:bodyPr>
            <a:noAutofit/>
          </a:bodyPr>
          <a:lstStyle/>
          <a:p>
            <a:r>
              <a:rPr lang="en-US" sz="2600" b="1" dirty="0"/>
              <a:t>False teachers are motivated by lust and sensuality</a:t>
            </a:r>
            <a:r>
              <a:rPr lang="en-US" sz="2600" dirty="0"/>
              <a:t>.  </a:t>
            </a:r>
          </a:p>
          <a:p>
            <a:r>
              <a:rPr lang="en-US" sz="2600" dirty="0"/>
              <a:t>Often, one might think of sexual sins in this category, but this also includes all the senses from smooth words, luxury, and fulfillment of fleshly desires.  </a:t>
            </a:r>
          </a:p>
          <a:p>
            <a:r>
              <a:rPr lang="en-US" sz="2600" dirty="0"/>
              <a:t>These false teachers are self-willed and sport themselves with deception while feasting with their victims.  </a:t>
            </a:r>
          </a:p>
          <a:p>
            <a:r>
              <a:rPr lang="en-US" sz="2600" dirty="0"/>
              <a:t>They use vain words while alluring with the flesh in wantonness.  They promise liberty but yield bondage to the flesh.  </a:t>
            </a:r>
          </a:p>
          <a:p>
            <a:r>
              <a:rPr lang="en-US" sz="2600" dirty="0"/>
              <a:t>They cause those who had escaped the corruption in the world through lust to be ensnared by it again.  </a:t>
            </a:r>
          </a:p>
          <a:p>
            <a:r>
              <a:rPr lang="en-US" sz="2600" dirty="0"/>
              <a:t>The metaphor Peter uses is like a dog returning to its vomit.</a:t>
            </a:r>
          </a:p>
          <a:p>
            <a:endParaRPr lang="en-US" sz="2600" dirty="0"/>
          </a:p>
        </p:txBody>
      </p:sp>
    </p:spTree>
    <p:extLst>
      <p:ext uri="{BB962C8B-B14F-4D97-AF65-F5344CB8AC3E}">
        <p14:creationId xmlns:p14="http://schemas.microsoft.com/office/powerpoint/2010/main" val="419401279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38106-745E-464B-9B65-E378B945907E}"/>
              </a:ext>
            </a:extLst>
          </p:cNvPr>
          <p:cNvSpPr>
            <a:spLocks noGrp="1"/>
          </p:cNvSpPr>
          <p:nvPr>
            <p:ph type="title"/>
          </p:nvPr>
        </p:nvSpPr>
        <p:spPr>
          <a:xfrm>
            <a:off x="546959" y="164211"/>
            <a:ext cx="9404723" cy="1400530"/>
          </a:xfrm>
        </p:spPr>
        <p:txBody>
          <a:bodyPr/>
          <a:lstStyle/>
          <a:p>
            <a:r>
              <a:rPr lang="en-US" b="1" dirty="0"/>
              <a:t>Motivations of False Teachers</a:t>
            </a:r>
            <a:endParaRPr lang="en-US" dirty="0"/>
          </a:p>
        </p:txBody>
      </p:sp>
      <p:sp>
        <p:nvSpPr>
          <p:cNvPr id="3" name="Content Placeholder 2">
            <a:extLst>
              <a:ext uri="{FF2B5EF4-FFF2-40B4-BE49-F238E27FC236}">
                <a16:creationId xmlns:a16="http://schemas.microsoft.com/office/drawing/2014/main" id="{6AC2A77E-50FB-4489-BC69-38B8209F1BDB}"/>
              </a:ext>
            </a:extLst>
          </p:cNvPr>
          <p:cNvSpPr>
            <a:spLocks noGrp="1"/>
          </p:cNvSpPr>
          <p:nvPr>
            <p:ph idx="1"/>
          </p:nvPr>
        </p:nvSpPr>
        <p:spPr>
          <a:xfrm>
            <a:off x="174434" y="1101687"/>
            <a:ext cx="11843132" cy="5592102"/>
          </a:xfrm>
        </p:spPr>
        <p:txBody>
          <a:bodyPr>
            <a:noAutofit/>
          </a:bodyPr>
          <a:lstStyle/>
          <a:p>
            <a:r>
              <a:rPr lang="en-US" sz="2400" b="1" dirty="0"/>
              <a:t>False teachers indulge the flesh</a:t>
            </a:r>
            <a:r>
              <a:rPr lang="en-US" sz="2400" dirty="0"/>
              <a:t>.  </a:t>
            </a:r>
          </a:p>
          <a:p>
            <a:r>
              <a:rPr lang="en-US" sz="2400" dirty="0"/>
              <a:t>Their focus is not on glorifying God but on their faithless adultery.  They walk after the flesh in the lust of defilement.  </a:t>
            </a:r>
          </a:p>
          <a:p>
            <a:r>
              <a:rPr lang="en-US" sz="2400" dirty="0"/>
              <a:t>Ephesians 2:3 describes such as  those that live "in the lusts of our flesh, fulfilling the desires of the flesh and of the mind...."  Their eyes, heart, mind, and focus is on unrighteousness.  </a:t>
            </a:r>
          </a:p>
          <a:p>
            <a:r>
              <a:rPr lang="en-US" sz="2400" dirty="0"/>
              <a:t>They are either captured or crave an unrighteous lifestyle.  This often seen in sexual immorality.  The religious world of our country continues to see those teaching in Jesus' name but practice sexual immorality to later be exposed for their immorality.  </a:t>
            </a:r>
          </a:p>
          <a:p>
            <a:r>
              <a:rPr lang="en-US" sz="2400" dirty="0"/>
              <a:t>Sexuality immorality often through pornography is big economic business in the U.S.  The sexuality promiscuity is promoted in media from the internet to television to music lyrics to fill the eyes, ears, and heart of our people.  There is a focused obsession with sex.  </a:t>
            </a:r>
          </a:p>
        </p:txBody>
      </p:sp>
    </p:spTree>
    <p:extLst>
      <p:ext uri="{BB962C8B-B14F-4D97-AF65-F5344CB8AC3E}">
        <p14:creationId xmlns:p14="http://schemas.microsoft.com/office/powerpoint/2010/main" val="256558406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
            <a:extLst>
              <a:ext uri="{FF2B5EF4-FFF2-40B4-BE49-F238E27FC236}">
                <a16:creationId xmlns:a16="http://schemas.microsoft.com/office/drawing/2014/main" id="{E33C3259-DF78-40D6-84BE-4D33ABBF575E}"/>
              </a:ext>
            </a:extLst>
          </p:cNvPr>
          <p:cNvSpPr>
            <a:spLocks noGrp="1" noChangeArrowheads="1"/>
          </p:cNvSpPr>
          <p:nvPr>
            <p:ph type="ctrTitle"/>
          </p:nvPr>
        </p:nvSpPr>
        <p:spPr>
          <a:xfrm>
            <a:off x="5613667" y="2877740"/>
            <a:ext cx="5657850" cy="1102519"/>
          </a:xfrm>
        </p:spPr>
        <p:txBody>
          <a:bodyPr/>
          <a:lstStyle/>
          <a:p>
            <a:r>
              <a:rPr lang="en-US" altLang="en-US" b="1" dirty="0"/>
              <a:t>Eyeing Second Peter</a:t>
            </a:r>
          </a:p>
        </p:txBody>
      </p:sp>
      <p:sp>
        <p:nvSpPr>
          <p:cNvPr id="21507" name="Rectangle 5">
            <a:extLst>
              <a:ext uri="{FF2B5EF4-FFF2-40B4-BE49-F238E27FC236}">
                <a16:creationId xmlns:a16="http://schemas.microsoft.com/office/drawing/2014/main" id="{DFAEF802-4DF7-47A0-AAD0-A1E962F02681}"/>
              </a:ext>
            </a:extLst>
          </p:cNvPr>
          <p:cNvSpPr>
            <a:spLocks noGrp="1" noChangeArrowheads="1"/>
          </p:cNvSpPr>
          <p:nvPr>
            <p:ph type="subTitle" idx="1"/>
          </p:nvPr>
        </p:nvSpPr>
        <p:spPr>
          <a:xfrm>
            <a:off x="1718631" y="4497636"/>
            <a:ext cx="10303275" cy="1903164"/>
          </a:xfrm>
        </p:spPr>
        <p:txBody>
          <a:bodyPr>
            <a:noAutofit/>
          </a:bodyPr>
          <a:lstStyle/>
          <a:p>
            <a:r>
              <a:rPr lang="en-US" altLang="en-US" sz="3600" b="1" dirty="0"/>
              <a:t>Week 11: Eyes Full of Adultery - Chapter 2</a:t>
            </a:r>
          </a:p>
        </p:txBody>
      </p:sp>
      <p:pic>
        <p:nvPicPr>
          <p:cNvPr id="21509" name="Picture 2">
            <a:extLst>
              <a:ext uri="{FF2B5EF4-FFF2-40B4-BE49-F238E27FC236}">
                <a16:creationId xmlns:a16="http://schemas.microsoft.com/office/drawing/2014/main" id="{B0AE2E14-93DD-45E0-8468-E3251F78C6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0"/>
            <a:ext cx="5468715" cy="38118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544FE-BD1F-4285-B902-E6577A884F58}"/>
              </a:ext>
            </a:extLst>
          </p:cNvPr>
          <p:cNvSpPr>
            <a:spLocks noGrp="1"/>
          </p:cNvSpPr>
          <p:nvPr>
            <p:ph type="title"/>
          </p:nvPr>
        </p:nvSpPr>
        <p:spPr/>
        <p:txBody>
          <a:bodyPr/>
          <a:lstStyle/>
          <a:p>
            <a:r>
              <a:rPr lang="en-US" b="1" dirty="0"/>
              <a:t>Motivations of False Teachers</a:t>
            </a:r>
            <a:endParaRPr lang="en-US" dirty="0"/>
          </a:p>
        </p:txBody>
      </p:sp>
      <p:sp>
        <p:nvSpPr>
          <p:cNvPr id="3" name="Content Placeholder 2">
            <a:extLst>
              <a:ext uri="{FF2B5EF4-FFF2-40B4-BE49-F238E27FC236}">
                <a16:creationId xmlns:a16="http://schemas.microsoft.com/office/drawing/2014/main" id="{E3597A06-3512-491E-93A0-FAF5ABD5BF87}"/>
              </a:ext>
            </a:extLst>
          </p:cNvPr>
          <p:cNvSpPr>
            <a:spLocks noGrp="1"/>
          </p:cNvSpPr>
          <p:nvPr>
            <p:ph idx="1"/>
          </p:nvPr>
        </p:nvSpPr>
        <p:spPr>
          <a:xfrm>
            <a:off x="297456" y="1222872"/>
            <a:ext cx="8978746" cy="5387247"/>
          </a:xfrm>
        </p:spPr>
        <p:txBody>
          <a:bodyPr>
            <a:noAutofit/>
          </a:bodyPr>
          <a:lstStyle/>
          <a:p>
            <a:r>
              <a:rPr lang="en-US" sz="2800" dirty="0"/>
              <a:t>Instead of eyes focused on God, their eyes are focused on the flesh.  This is truly dark (Matt 6:22).  </a:t>
            </a:r>
          </a:p>
          <a:p>
            <a:r>
              <a:rPr lang="en-US" sz="2800" dirty="0"/>
              <a:t>At the same time, these false teachers promise freedom and salvation.  Yet, there is constant licentious looking.  Perhaps it starts as a look in temptation, but in the end false teachers and their followers are sitting with the scornful as temptation is accepted (Psalms 1, James 1:13-15).  </a:t>
            </a:r>
          </a:p>
          <a:p>
            <a:r>
              <a:rPr lang="en-US" sz="2800" dirty="0"/>
              <a:t>These false teachers do not just allow the birds (temptation to sin) to fly over their head, but instead encourage them to nest on their head. </a:t>
            </a:r>
          </a:p>
          <a:p>
            <a:endParaRPr lang="en-US" sz="2800" dirty="0"/>
          </a:p>
        </p:txBody>
      </p:sp>
      <p:pic>
        <p:nvPicPr>
          <p:cNvPr id="4" name="irc_mi" descr="Image result for itching ears">
            <a:extLst>
              <a:ext uri="{FF2B5EF4-FFF2-40B4-BE49-F238E27FC236}">
                <a16:creationId xmlns:a16="http://schemas.microsoft.com/office/drawing/2014/main" id="{C1983BD6-3E42-4BA2-803C-06082950DB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99326" y="2423711"/>
            <a:ext cx="3172858" cy="2379643"/>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796954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48273-F6B4-482B-9DB9-6189492AFCBC}"/>
              </a:ext>
            </a:extLst>
          </p:cNvPr>
          <p:cNvSpPr>
            <a:spLocks noGrp="1"/>
          </p:cNvSpPr>
          <p:nvPr>
            <p:ph type="title"/>
          </p:nvPr>
        </p:nvSpPr>
        <p:spPr>
          <a:xfrm>
            <a:off x="613060" y="70915"/>
            <a:ext cx="9404723" cy="1400530"/>
          </a:xfrm>
        </p:spPr>
        <p:txBody>
          <a:bodyPr/>
          <a:lstStyle/>
          <a:p>
            <a:r>
              <a:rPr lang="en-US" b="1" dirty="0"/>
              <a:t>Motivations of False Teachers</a:t>
            </a:r>
            <a:endParaRPr lang="en-US" dirty="0"/>
          </a:p>
        </p:txBody>
      </p:sp>
      <p:sp>
        <p:nvSpPr>
          <p:cNvPr id="3" name="Content Placeholder 2">
            <a:extLst>
              <a:ext uri="{FF2B5EF4-FFF2-40B4-BE49-F238E27FC236}">
                <a16:creationId xmlns:a16="http://schemas.microsoft.com/office/drawing/2014/main" id="{732A7868-B99A-4906-A6FF-C1B92F498AE6}"/>
              </a:ext>
            </a:extLst>
          </p:cNvPr>
          <p:cNvSpPr>
            <a:spLocks noGrp="1"/>
          </p:cNvSpPr>
          <p:nvPr>
            <p:ph idx="1"/>
          </p:nvPr>
        </p:nvSpPr>
        <p:spPr>
          <a:xfrm>
            <a:off x="385591" y="771180"/>
            <a:ext cx="11633812" cy="5745297"/>
          </a:xfrm>
        </p:spPr>
        <p:txBody>
          <a:bodyPr>
            <a:noAutofit/>
          </a:bodyPr>
          <a:lstStyle/>
          <a:p>
            <a:r>
              <a:rPr lang="en-US" sz="2400" b="1" dirty="0"/>
              <a:t>False teachers teach to please the ear of the hearer rather than to profit the soul and glorify God.</a:t>
            </a:r>
            <a:r>
              <a:rPr lang="en-US" sz="2400" dirty="0"/>
              <a:t>  </a:t>
            </a:r>
          </a:p>
          <a:p>
            <a:r>
              <a:rPr lang="en-US" sz="2400" dirty="0"/>
              <a:t>False teachers like the father of lies uses a counterfeit gospel and faith to serve themselves.  </a:t>
            </a:r>
          </a:p>
          <a:p>
            <a:r>
              <a:rPr lang="en-US" sz="2400" dirty="0"/>
              <a:t>Their source is not God but their own hearts and lust.  Their message is not focused on God but on the self.  They bring heresies secretly ("privily" in 2 Peter 2:1 KJV).  </a:t>
            </a:r>
          </a:p>
          <a:p>
            <a:r>
              <a:rPr lang="en-US" sz="2400" dirty="0"/>
              <a:t>Their results is different.  The gospel helps one escape the corruption that is in the world through lust and one can become a partaker of God's holy nature (2 Peter 1:4).  False teachers promise freedom, but leave a person a slave of depravity (2 Peter 2:19).  </a:t>
            </a:r>
          </a:p>
          <a:p>
            <a:r>
              <a:rPr lang="en-US" sz="2400" dirty="0"/>
              <a:t>The character of the true teacher leaves one seeking faith, virtue, knowledge, temperance, self-control, godliness, brotherly kindness, and love (2 Peter 1).  False teachers leave one seeking the flesh with eyes of adultery while full of arrogance and greed and despising of authority.  </a:t>
            </a:r>
          </a:p>
          <a:p>
            <a:endParaRPr lang="en-US" sz="2400" dirty="0"/>
          </a:p>
        </p:txBody>
      </p:sp>
    </p:spTree>
    <p:extLst>
      <p:ext uri="{BB962C8B-B14F-4D97-AF65-F5344CB8AC3E}">
        <p14:creationId xmlns:p14="http://schemas.microsoft.com/office/powerpoint/2010/main" val="427386623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69A39-E053-4661-BF6B-6A69A8A9E6E9}"/>
              </a:ext>
            </a:extLst>
          </p:cNvPr>
          <p:cNvSpPr>
            <a:spLocks noGrp="1"/>
          </p:cNvSpPr>
          <p:nvPr>
            <p:ph type="title"/>
          </p:nvPr>
        </p:nvSpPr>
        <p:spPr/>
        <p:txBody>
          <a:bodyPr/>
          <a:lstStyle/>
          <a:p>
            <a:r>
              <a:rPr lang="en-US" b="1" dirty="0"/>
              <a:t>Motivations of False Teachers</a:t>
            </a:r>
            <a:endParaRPr lang="en-US" dirty="0"/>
          </a:p>
        </p:txBody>
      </p:sp>
      <p:sp>
        <p:nvSpPr>
          <p:cNvPr id="3" name="Content Placeholder 2">
            <a:extLst>
              <a:ext uri="{FF2B5EF4-FFF2-40B4-BE49-F238E27FC236}">
                <a16:creationId xmlns:a16="http://schemas.microsoft.com/office/drawing/2014/main" id="{9AC6E40D-3794-4972-8186-4A512B677D5D}"/>
              </a:ext>
            </a:extLst>
          </p:cNvPr>
          <p:cNvSpPr>
            <a:spLocks noGrp="1"/>
          </p:cNvSpPr>
          <p:nvPr>
            <p:ph idx="1"/>
          </p:nvPr>
        </p:nvSpPr>
        <p:spPr>
          <a:xfrm>
            <a:off x="539827" y="1233890"/>
            <a:ext cx="10576191" cy="5624110"/>
          </a:xfrm>
        </p:spPr>
        <p:txBody>
          <a:bodyPr>
            <a:normAutofit/>
          </a:bodyPr>
          <a:lstStyle/>
          <a:p>
            <a:r>
              <a:rPr lang="en-US" sz="2800" dirty="0"/>
              <a:t>The true teacher appeals to God's word (2 Peter 1:19) while false teacher appeals to lustful desires (2 Peter 2:18).  </a:t>
            </a:r>
          </a:p>
          <a:p>
            <a:r>
              <a:rPr lang="en-US" sz="2800" dirty="0"/>
              <a:t>The true teacher of God's word produces a clear fruit, but the counterfeit teacher is 'like a spring without water (2 Peter 2:17).  They promise much but deliver enslavement to the flesh.  </a:t>
            </a:r>
          </a:p>
          <a:p>
            <a:r>
              <a:rPr lang="en-US" sz="2800" dirty="0"/>
              <a:t>The end for true teachers of God's word leads to God and His promise of eternal life (1:11), but false teachers lead to destruction (2:1-3).  The difference of </a:t>
            </a:r>
            <a:r>
              <a:rPr lang="en-US" sz="2800" dirty="0" err="1"/>
              <a:t>flse</a:t>
            </a:r>
            <a:r>
              <a:rPr lang="en-US" sz="2800" dirty="0"/>
              <a:t> teachers and true teachers of God's word is obvious.  </a:t>
            </a:r>
          </a:p>
          <a:p>
            <a:r>
              <a:rPr lang="en-US" sz="2800" b="1" dirty="0"/>
              <a:t>They have different sources, results, characters, appeals, fruits, and ends.</a:t>
            </a:r>
          </a:p>
          <a:p>
            <a:endParaRPr lang="en-US" sz="2800" dirty="0"/>
          </a:p>
        </p:txBody>
      </p:sp>
    </p:spTree>
    <p:extLst>
      <p:ext uri="{BB962C8B-B14F-4D97-AF65-F5344CB8AC3E}">
        <p14:creationId xmlns:p14="http://schemas.microsoft.com/office/powerpoint/2010/main" val="4350272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36F8B-EE64-41CC-9CA1-1FD52CAD5961}"/>
              </a:ext>
            </a:extLst>
          </p:cNvPr>
          <p:cNvSpPr>
            <a:spLocks noGrp="1"/>
          </p:cNvSpPr>
          <p:nvPr>
            <p:ph type="title"/>
          </p:nvPr>
        </p:nvSpPr>
        <p:spPr>
          <a:xfrm>
            <a:off x="645130" y="297455"/>
            <a:ext cx="9404723" cy="1214270"/>
          </a:xfrm>
        </p:spPr>
        <p:txBody>
          <a:bodyPr/>
          <a:lstStyle/>
          <a:p>
            <a:r>
              <a:rPr lang="en-US" b="1" dirty="0"/>
              <a:t>Motivations of False Teachers</a:t>
            </a:r>
            <a:endParaRPr lang="en-US" dirty="0"/>
          </a:p>
        </p:txBody>
      </p:sp>
      <p:sp>
        <p:nvSpPr>
          <p:cNvPr id="3" name="Content Placeholder 2">
            <a:extLst>
              <a:ext uri="{FF2B5EF4-FFF2-40B4-BE49-F238E27FC236}">
                <a16:creationId xmlns:a16="http://schemas.microsoft.com/office/drawing/2014/main" id="{56EA48A8-B9E4-4208-A9DF-80AB0C5A9DB6}"/>
              </a:ext>
            </a:extLst>
          </p:cNvPr>
          <p:cNvSpPr>
            <a:spLocks noGrp="1"/>
          </p:cNvSpPr>
          <p:nvPr>
            <p:ph idx="1"/>
          </p:nvPr>
        </p:nvSpPr>
        <p:spPr>
          <a:xfrm>
            <a:off x="146892" y="1167788"/>
            <a:ext cx="11898216" cy="5690212"/>
          </a:xfrm>
        </p:spPr>
        <p:txBody>
          <a:bodyPr>
            <a:normAutofit/>
          </a:bodyPr>
          <a:lstStyle/>
          <a:p>
            <a:r>
              <a:rPr lang="en-US" sz="2800" b="1" dirty="0"/>
              <a:t>The child of God must learn to recognize false teachers</a:t>
            </a:r>
            <a:r>
              <a:rPr lang="en-US" sz="2800" dirty="0"/>
              <a:t>.  </a:t>
            </a:r>
          </a:p>
          <a:p>
            <a:r>
              <a:rPr lang="en-US" sz="2800" dirty="0"/>
              <a:t>Matthew 7:15-20 teaches we will recognize them by their fruit.  </a:t>
            </a:r>
          </a:p>
          <a:p>
            <a:r>
              <a:rPr lang="en-US" sz="2800" dirty="0"/>
              <a:t>In Jeremiah 23:21-22,  false prophet lead people away from God.  They often teach a health and wealth doctrine while whitewashing sin.  </a:t>
            </a:r>
          </a:p>
          <a:p>
            <a:r>
              <a:rPr lang="en-US" sz="2800" dirty="0"/>
              <a:t>They revile what they do not understand.  </a:t>
            </a:r>
          </a:p>
          <a:p>
            <a:r>
              <a:rPr lang="en-US" sz="2800" dirty="0"/>
              <a:t>1 Timothy 1:6-7 explains: "From which some having swerved have turned aside unto vain jangling; </a:t>
            </a:r>
            <a:r>
              <a:rPr lang="en-US" sz="2800" b="1" dirty="0"/>
              <a:t>7 </a:t>
            </a:r>
            <a:r>
              <a:rPr lang="en-US" sz="2800" dirty="0"/>
              <a:t>Desiring to be teachers of the law; understanding neither what they say, nor whereof they affirm."  </a:t>
            </a:r>
          </a:p>
          <a:p>
            <a:endParaRPr lang="en-US" sz="2800" dirty="0"/>
          </a:p>
        </p:txBody>
      </p:sp>
    </p:spTree>
    <p:extLst>
      <p:ext uri="{BB962C8B-B14F-4D97-AF65-F5344CB8AC3E}">
        <p14:creationId xmlns:p14="http://schemas.microsoft.com/office/powerpoint/2010/main" val="302736898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017BD-D3AB-4DA7-8D09-75799C606D39}"/>
              </a:ext>
            </a:extLst>
          </p:cNvPr>
          <p:cNvSpPr>
            <a:spLocks noGrp="1"/>
          </p:cNvSpPr>
          <p:nvPr>
            <p:ph type="title"/>
          </p:nvPr>
        </p:nvSpPr>
        <p:spPr>
          <a:xfrm>
            <a:off x="602043" y="31664"/>
            <a:ext cx="9404723" cy="1400530"/>
          </a:xfrm>
        </p:spPr>
        <p:txBody>
          <a:bodyPr/>
          <a:lstStyle/>
          <a:p>
            <a:r>
              <a:rPr lang="en-US" b="1" dirty="0"/>
              <a:t>Motivations of False Teachers</a:t>
            </a:r>
            <a:endParaRPr lang="en-US" dirty="0"/>
          </a:p>
        </p:txBody>
      </p:sp>
      <p:sp>
        <p:nvSpPr>
          <p:cNvPr id="3" name="Content Placeholder 2">
            <a:extLst>
              <a:ext uri="{FF2B5EF4-FFF2-40B4-BE49-F238E27FC236}">
                <a16:creationId xmlns:a16="http://schemas.microsoft.com/office/drawing/2014/main" id="{280147C0-6CD3-4B99-AA87-DA1303B10872}"/>
              </a:ext>
            </a:extLst>
          </p:cNvPr>
          <p:cNvSpPr>
            <a:spLocks noGrp="1"/>
          </p:cNvSpPr>
          <p:nvPr>
            <p:ph idx="1"/>
          </p:nvPr>
        </p:nvSpPr>
        <p:spPr>
          <a:xfrm>
            <a:off x="385592" y="1020897"/>
            <a:ext cx="10752462" cy="4816206"/>
          </a:xfrm>
        </p:spPr>
        <p:txBody>
          <a:bodyPr>
            <a:noAutofit/>
          </a:bodyPr>
          <a:lstStyle/>
          <a:p>
            <a:r>
              <a:rPr lang="en-US" sz="2400" b="1" dirty="0"/>
              <a:t>Because they fail to understand, these false teachers engage in controversy and empty words.  </a:t>
            </a:r>
          </a:p>
          <a:p>
            <a:r>
              <a:rPr lang="en-US" sz="2400" b="1" dirty="0"/>
              <a:t>1 Timothy 6:3-5 explains: "If any man teach otherwise, and consent not to wholesome words, </a:t>
            </a:r>
            <a:r>
              <a:rPr lang="en-US" sz="2400" b="1" i="1" dirty="0"/>
              <a:t>even</a:t>
            </a:r>
            <a:r>
              <a:rPr lang="en-US" sz="2400" b="1" dirty="0"/>
              <a:t> the words of our Lord Jesus Christ, and to the doctrine which is according to godliness; 4 He is proud, knowing nothing, but doting about questions and </a:t>
            </a:r>
            <a:r>
              <a:rPr lang="en-US" sz="2400" b="1" dirty="0" err="1"/>
              <a:t>strifes</a:t>
            </a:r>
            <a:r>
              <a:rPr lang="en-US" sz="2400" b="1" dirty="0"/>
              <a:t> of words, whereof cometh envy, strife, railings, evil surmisings,5 Perverse </a:t>
            </a:r>
            <a:r>
              <a:rPr lang="en-US" sz="2400" b="1" dirty="0" err="1"/>
              <a:t>disputings</a:t>
            </a:r>
            <a:r>
              <a:rPr lang="en-US" sz="2400" b="1" dirty="0"/>
              <a:t> of men of corrupt minds, and destitute of the truth, supposing that gain is godliness: from such withdraw thyself."  </a:t>
            </a:r>
          </a:p>
          <a:p>
            <a:r>
              <a:rPr lang="en-US" sz="2400" b="1" dirty="0"/>
              <a:t>1 Timothy 6:20-21 continues: "O Timothy, keep that which is committed to thy trust, avoiding profane </a:t>
            </a:r>
            <a:r>
              <a:rPr lang="en-US" sz="2400" b="1" i="1" dirty="0"/>
              <a:t>and</a:t>
            </a:r>
            <a:r>
              <a:rPr lang="en-US" sz="2400" b="1" dirty="0"/>
              <a:t> vain babblings, and oppositions of science falsely so called: 21 Which some professing have erred concerning the faith. Grace </a:t>
            </a:r>
            <a:r>
              <a:rPr lang="en-US" sz="2400" b="1" i="1" dirty="0"/>
              <a:t>be</a:t>
            </a:r>
            <a:r>
              <a:rPr lang="en-US" sz="2400" b="1" dirty="0"/>
              <a:t> with thee. Amen."  Theses grumblers against God use strife as a form of power to drag down others.</a:t>
            </a:r>
          </a:p>
          <a:p>
            <a:endParaRPr lang="en-US" sz="2400" b="1" dirty="0"/>
          </a:p>
        </p:txBody>
      </p:sp>
    </p:spTree>
    <p:extLst>
      <p:ext uri="{BB962C8B-B14F-4D97-AF65-F5344CB8AC3E}">
        <p14:creationId xmlns:p14="http://schemas.microsoft.com/office/powerpoint/2010/main" val="204192628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DC45D-2E5B-4F48-8233-D2A289FC8512}"/>
              </a:ext>
            </a:extLst>
          </p:cNvPr>
          <p:cNvSpPr>
            <a:spLocks noGrp="1"/>
          </p:cNvSpPr>
          <p:nvPr>
            <p:ph type="title"/>
          </p:nvPr>
        </p:nvSpPr>
        <p:spPr>
          <a:xfrm>
            <a:off x="121187" y="452718"/>
            <a:ext cx="9929648" cy="1400530"/>
          </a:xfrm>
        </p:spPr>
        <p:txBody>
          <a:bodyPr/>
          <a:lstStyle/>
          <a:p>
            <a:r>
              <a:rPr lang="en-US" b="1" dirty="0"/>
              <a:t>What to Do Regarding False Teachers</a:t>
            </a:r>
            <a:endParaRPr lang="en-US" dirty="0"/>
          </a:p>
        </p:txBody>
      </p:sp>
      <p:sp>
        <p:nvSpPr>
          <p:cNvPr id="3" name="Content Placeholder 2">
            <a:extLst>
              <a:ext uri="{FF2B5EF4-FFF2-40B4-BE49-F238E27FC236}">
                <a16:creationId xmlns:a16="http://schemas.microsoft.com/office/drawing/2014/main" id="{708420B4-41AD-48E7-9BBF-0B96727B3E65}"/>
              </a:ext>
            </a:extLst>
          </p:cNvPr>
          <p:cNvSpPr>
            <a:spLocks noGrp="1"/>
          </p:cNvSpPr>
          <p:nvPr>
            <p:ph idx="1"/>
          </p:nvPr>
        </p:nvSpPr>
        <p:spPr>
          <a:xfrm>
            <a:off x="4627418" y="2052918"/>
            <a:ext cx="7259675" cy="4195481"/>
          </a:xfrm>
        </p:spPr>
        <p:txBody>
          <a:bodyPr>
            <a:normAutofit fontScale="92500" lnSpcReduction="20000"/>
          </a:bodyPr>
          <a:lstStyle/>
          <a:p>
            <a:r>
              <a:rPr lang="en-US" sz="3200" b="1" dirty="0"/>
              <a:t>False teachers are ultimately in God's hand</a:t>
            </a:r>
            <a:r>
              <a:rPr lang="en-US" sz="3200" dirty="0"/>
              <a:t>.  </a:t>
            </a:r>
          </a:p>
          <a:p>
            <a:r>
              <a:rPr lang="en-US" sz="3200" dirty="0"/>
              <a:t>Peter expresses their destruction will be swift with punishment of unrighteousness.  </a:t>
            </a:r>
          </a:p>
          <a:p>
            <a:r>
              <a:rPr lang="en-US" sz="3200" dirty="0"/>
              <a:t>What can Christians do?  </a:t>
            </a:r>
          </a:p>
          <a:p>
            <a:r>
              <a:rPr lang="en-US" sz="3200" dirty="0"/>
              <a:t>First, Children of God can recognize these false teachers are brute beasts who corrupt themselves (Jude 8-10).  </a:t>
            </a:r>
          </a:p>
          <a:p>
            <a:endParaRPr lang="en-US" dirty="0"/>
          </a:p>
        </p:txBody>
      </p:sp>
      <p:pic>
        <p:nvPicPr>
          <p:cNvPr id="4" name="Picture 3" descr="A close up of text on a white background&#10;&#10;Description automatically generated">
            <a:extLst>
              <a:ext uri="{FF2B5EF4-FFF2-40B4-BE49-F238E27FC236}">
                <a16:creationId xmlns:a16="http://schemas.microsoft.com/office/drawing/2014/main" id="{4E45D2CA-6B03-44BA-A5A0-71FC5E98F303}"/>
              </a:ext>
            </a:extLst>
          </p:cNvPr>
          <p:cNvPicPr>
            <a:picLocks noChangeAspect="1"/>
          </p:cNvPicPr>
          <p:nvPr/>
        </p:nvPicPr>
        <p:blipFill rotWithShape="1">
          <a:blip r:embed="rId2">
            <a:extLst>
              <a:ext uri="{28A0092B-C50C-407E-A947-70E740481C1C}">
                <a14:useLocalDpi xmlns:a14="http://schemas.microsoft.com/office/drawing/2010/main" val="0"/>
              </a:ext>
            </a:extLst>
          </a:blip>
          <a:srcRect r="-2"/>
          <a:stretch/>
        </p:blipFill>
        <p:spPr>
          <a:xfrm>
            <a:off x="304907" y="2400313"/>
            <a:ext cx="4187222" cy="3256059"/>
          </a:xfrm>
          <a:prstGeom prst="rect">
            <a:avLst/>
          </a:prstGeom>
          <a:ln>
            <a:noFill/>
          </a:ln>
          <a:effectLst>
            <a:softEdge rad="112500"/>
          </a:effectLst>
        </p:spPr>
      </p:pic>
    </p:spTree>
    <p:extLst>
      <p:ext uri="{BB962C8B-B14F-4D97-AF65-F5344CB8AC3E}">
        <p14:creationId xmlns:p14="http://schemas.microsoft.com/office/powerpoint/2010/main" val="221938529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42B2D-D40B-4582-B7F4-5B9A0539DCF8}"/>
              </a:ext>
            </a:extLst>
          </p:cNvPr>
          <p:cNvSpPr>
            <a:spLocks noGrp="1"/>
          </p:cNvSpPr>
          <p:nvPr>
            <p:ph type="title"/>
          </p:nvPr>
        </p:nvSpPr>
        <p:spPr>
          <a:xfrm>
            <a:off x="535942" y="89161"/>
            <a:ext cx="9830930" cy="1400530"/>
          </a:xfrm>
        </p:spPr>
        <p:txBody>
          <a:bodyPr/>
          <a:lstStyle/>
          <a:p>
            <a:r>
              <a:rPr lang="en-US" b="1" dirty="0"/>
              <a:t>What to Do Regarding False Teachers</a:t>
            </a:r>
            <a:endParaRPr lang="en-US" dirty="0"/>
          </a:p>
        </p:txBody>
      </p:sp>
      <p:sp>
        <p:nvSpPr>
          <p:cNvPr id="3" name="Content Placeholder 2">
            <a:extLst>
              <a:ext uri="{FF2B5EF4-FFF2-40B4-BE49-F238E27FC236}">
                <a16:creationId xmlns:a16="http://schemas.microsoft.com/office/drawing/2014/main" id="{D4CF2E76-2E94-43AA-BD1B-2ED4C61C10D6}"/>
              </a:ext>
            </a:extLst>
          </p:cNvPr>
          <p:cNvSpPr>
            <a:spLocks noGrp="1"/>
          </p:cNvSpPr>
          <p:nvPr>
            <p:ph idx="1"/>
          </p:nvPr>
        </p:nvSpPr>
        <p:spPr>
          <a:xfrm>
            <a:off x="414862" y="969485"/>
            <a:ext cx="11362275" cy="5888515"/>
          </a:xfrm>
        </p:spPr>
        <p:txBody>
          <a:bodyPr>
            <a:noAutofit/>
          </a:bodyPr>
          <a:lstStyle/>
          <a:p>
            <a:r>
              <a:rPr lang="en-US" sz="2400" dirty="0"/>
              <a:t>Second, Christians can teach God's truth, which triumphs.  </a:t>
            </a:r>
          </a:p>
          <a:p>
            <a:r>
              <a:rPr lang="en-US" sz="2400" dirty="0"/>
              <a:t>Jeremiah 23:28-30 explains, "The prophet that hath a dream, let him tell a dream; and he that hath my word, let him speak my word faithfully. What is the chaff to the wheat? saith the LORD. 29 Is not my word like as a fire? saith the LORD; and like a hammer that </a:t>
            </a:r>
            <a:r>
              <a:rPr lang="en-US" sz="2400" dirty="0" err="1"/>
              <a:t>breaketh</a:t>
            </a:r>
            <a:r>
              <a:rPr lang="en-US" sz="2400" dirty="0"/>
              <a:t> the rock in pieces? 30 Therefore, behold, I am against the prophets, saith the LORD, that steal my words every one from his </a:t>
            </a:r>
            <a:r>
              <a:rPr lang="en-US" sz="2400" dirty="0" err="1"/>
              <a:t>neighbour</a:t>
            </a:r>
            <a:r>
              <a:rPr lang="en-US" sz="2400" dirty="0"/>
              <a:t>."  </a:t>
            </a:r>
          </a:p>
          <a:p>
            <a:r>
              <a:rPr lang="en-US" sz="2400" dirty="0"/>
              <a:t>Lastly, Christians should mark and try to keep false teachers from among the church.  </a:t>
            </a:r>
          </a:p>
          <a:p>
            <a:r>
              <a:rPr lang="en-US" sz="2400" dirty="0"/>
              <a:t>Romans 16:17-18 instructs, "Now I beseech you, brethren, mark them which cause divisions and offences contrary to the doctrine which ye have learned; and avoid them. 18 For they that are such serve not our Lord Jesus Christ, but their own belly; and by good words and fair speeches deceive the hearts of the simple."</a:t>
            </a:r>
          </a:p>
          <a:p>
            <a:endParaRPr lang="en-US" sz="2400" dirty="0"/>
          </a:p>
        </p:txBody>
      </p:sp>
    </p:spTree>
    <p:extLst>
      <p:ext uri="{BB962C8B-B14F-4D97-AF65-F5344CB8AC3E}">
        <p14:creationId xmlns:p14="http://schemas.microsoft.com/office/powerpoint/2010/main" val="177489103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9A135-62BD-4153-96D7-D99E8D8C404D}"/>
              </a:ext>
            </a:extLst>
          </p:cNvPr>
          <p:cNvSpPr>
            <a:spLocks noGrp="1"/>
          </p:cNvSpPr>
          <p:nvPr>
            <p:ph type="title"/>
          </p:nvPr>
        </p:nvSpPr>
        <p:spPr>
          <a:xfrm>
            <a:off x="2746770" y="365125"/>
            <a:ext cx="6907248" cy="1325563"/>
          </a:xfrm>
        </p:spPr>
        <p:txBody>
          <a:bodyPr>
            <a:normAutofit/>
          </a:bodyPr>
          <a:lstStyle/>
          <a:p>
            <a:pPr algn="ctr"/>
            <a:r>
              <a:rPr lang="en-US" sz="5400" b="1" dirty="0"/>
              <a:t>Conclusion</a:t>
            </a:r>
            <a:r>
              <a:rPr lang="en-US" b="1" dirty="0"/>
              <a:t>	</a:t>
            </a:r>
            <a:endParaRPr lang="en-US" dirty="0"/>
          </a:p>
        </p:txBody>
      </p:sp>
      <p:sp>
        <p:nvSpPr>
          <p:cNvPr id="3" name="Content Placeholder 2">
            <a:extLst>
              <a:ext uri="{FF2B5EF4-FFF2-40B4-BE49-F238E27FC236}">
                <a16:creationId xmlns:a16="http://schemas.microsoft.com/office/drawing/2014/main" id="{ED467C2D-1ED8-40CD-962A-98BD8C063DB7}"/>
              </a:ext>
            </a:extLst>
          </p:cNvPr>
          <p:cNvSpPr>
            <a:spLocks noGrp="1"/>
          </p:cNvSpPr>
          <p:nvPr>
            <p:ph idx="1"/>
          </p:nvPr>
        </p:nvSpPr>
        <p:spPr>
          <a:xfrm>
            <a:off x="655093" y="1847264"/>
            <a:ext cx="11536907" cy="4645611"/>
          </a:xfrm>
        </p:spPr>
        <p:txBody>
          <a:bodyPr>
            <a:noAutofit/>
          </a:bodyPr>
          <a:lstStyle/>
          <a:p>
            <a:r>
              <a:rPr lang="en-US" sz="2800" dirty="0"/>
              <a:t>Peter warns there will be false teachers even among God's people.  </a:t>
            </a:r>
          </a:p>
          <a:p>
            <a:r>
              <a:rPr lang="en-US" sz="2800" dirty="0"/>
              <a:t>Paul warns the Ephesians elders similarly.  </a:t>
            </a:r>
          </a:p>
          <a:p>
            <a:r>
              <a:rPr lang="en-US" sz="2800" dirty="0"/>
              <a:t>Christ describes their end in Matthew 7:21-23: "Not every one that saith unto me, Lord, Lord, shall enter into the kingdom of heaven; but he that doeth the will of my Father which is in heaven. </a:t>
            </a:r>
            <a:r>
              <a:rPr lang="en-US" sz="2800" b="1" dirty="0"/>
              <a:t>22 </a:t>
            </a:r>
            <a:r>
              <a:rPr lang="en-US" sz="2800" dirty="0"/>
              <a:t>Many will say to me in that day, Lord, Lord, have we not prophesied in thy name? and in thy name have cast out devils? and in thy name done many wonderful works? </a:t>
            </a:r>
            <a:r>
              <a:rPr lang="en-US" sz="2800" b="1" dirty="0"/>
              <a:t>23 </a:t>
            </a:r>
            <a:r>
              <a:rPr lang="en-US" sz="2800" dirty="0"/>
              <a:t>And then will I profess unto them, I never knew you: depart from me, ye that work iniquity."</a:t>
            </a:r>
          </a:p>
          <a:p>
            <a:endParaRPr lang="en-US" sz="2800" dirty="0"/>
          </a:p>
        </p:txBody>
      </p:sp>
      <p:pic>
        <p:nvPicPr>
          <p:cNvPr id="5" name="Picture 8" descr="Image result for false teachers">
            <a:extLst>
              <a:ext uri="{FF2B5EF4-FFF2-40B4-BE49-F238E27FC236}">
                <a16:creationId xmlns:a16="http://schemas.microsoft.com/office/drawing/2014/main" id="{67C0514D-05A6-499F-B9E3-C8B396C7709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231" t="1" r="3728" b="3882"/>
          <a:stretch>
            <a:fillRect/>
          </a:stretch>
        </p:blipFill>
        <p:spPr bwMode="auto">
          <a:xfrm>
            <a:off x="-5687" y="-156576"/>
            <a:ext cx="2752457" cy="205718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irc_mi" descr="Related image">
            <a:extLst>
              <a:ext uri="{FF2B5EF4-FFF2-40B4-BE49-F238E27FC236}">
                <a16:creationId xmlns:a16="http://schemas.microsoft.com/office/drawing/2014/main" id="{9904F210-6E1E-426E-8A68-AE6037BC4B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60880" y="-41988"/>
            <a:ext cx="2331119" cy="194259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01346754"/>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9A135-62BD-4153-96D7-D99E8D8C404D}"/>
              </a:ext>
            </a:extLst>
          </p:cNvPr>
          <p:cNvSpPr>
            <a:spLocks noGrp="1"/>
          </p:cNvSpPr>
          <p:nvPr>
            <p:ph type="title"/>
          </p:nvPr>
        </p:nvSpPr>
        <p:spPr>
          <a:xfrm>
            <a:off x="809985" y="0"/>
            <a:ext cx="11054687" cy="1026439"/>
          </a:xfrm>
        </p:spPr>
        <p:txBody>
          <a:bodyPr>
            <a:normAutofit/>
          </a:bodyPr>
          <a:lstStyle/>
          <a:p>
            <a:r>
              <a:rPr lang="en-US" sz="5400" b="1" dirty="0"/>
              <a:t>Conclusion</a:t>
            </a:r>
            <a:r>
              <a:rPr lang="en-US" b="1" dirty="0"/>
              <a:t>	</a:t>
            </a:r>
            <a:endParaRPr lang="en-US" dirty="0"/>
          </a:p>
        </p:txBody>
      </p:sp>
      <p:sp>
        <p:nvSpPr>
          <p:cNvPr id="3" name="Content Placeholder 2">
            <a:extLst>
              <a:ext uri="{FF2B5EF4-FFF2-40B4-BE49-F238E27FC236}">
                <a16:creationId xmlns:a16="http://schemas.microsoft.com/office/drawing/2014/main" id="{ED467C2D-1ED8-40CD-962A-98BD8C063DB7}"/>
              </a:ext>
            </a:extLst>
          </p:cNvPr>
          <p:cNvSpPr>
            <a:spLocks noGrp="1"/>
          </p:cNvSpPr>
          <p:nvPr>
            <p:ph idx="1"/>
          </p:nvPr>
        </p:nvSpPr>
        <p:spPr>
          <a:xfrm>
            <a:off x="472479" y="873785"/>
            <a:ext cx="8385412" cy="5411337"/>
          </a:xfrm>
        </p:spPr>
        <p:txBody>
          <a:bodyPr>
            <a:noAutofit/>
          </a:bodyPr>
          <a:lstStyle/>
          <a:p>
            <a:r>
              <a:rPr lang="en-US" sz="2800" dirty="0"/>
              <a:t>These false teachers have eyes full of adultery and darkness.  Thus, children of light need to be aware and endeavor to identify false teachers by doctrine and their fruits. </a:t>
            </a:r>
          </a:p>
          <a:p>
            <a:r>
              <a:rPr lang="en-US" sz="2800" dirty="0"/>
              <a:t> When possible, Christians should seek to protect the church from false teachers who will lead to destruction.  </a:t>
            </a:r>
          </a:p>
          <a:p>
            <a:r>
              <a:rPr lang="en-US" sz="2800" dirty="0"/>
              <a:t>False teachers act out of impure motivations: popularity, power, money, pride, lust and sensuality to indulge the flesh.  </a:t>
            </a:r>
          </a:p>
          <a:p>
            <a:r>
              <a:rPr lang="en-US" sz="2800" dirty="0"/>
              <a:t>False teachers seek to please the ear of the hearer rather than to profit the soul and glorify God.  </a:t>
            </a:r>
          </a:p>
          <a:p>
            <a:pPr marL="0" indent="0">
              <a:buNone/>
            </a:pPr>
            <a:endParaRPr lang="en-US" sz="2800" dirty="0"/>
          </a:p>
        </p:txBody>
      </p:sp>
      <p:pic>
        <p:nvPicPr>
          <p:cNvPr id="6" name="irc_mi" descr="Related image">
            <a:extLst>
              <a:ext uri="{FF2B5EF4-FFF2-40B4-BE49-F238E27FC236}">
                <a16:creationId xmlns:a16="http://schemas.microsoft.com/office/drawing/2014/main" id="{9904F210-6E1E-426E-8A68-AE6037BC4B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57891" y="2440318"/>
            <a:ext cx="3213328" cy="267777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00968891"/>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9A135-62BD-4153-96D7-D99E8D8C404D}"/>
              </a:ext>
            </a:extLst>
          </p:cNvPr>
          <p:cNvSpPr>
            <a:spLocks noGrp="1"/>
          </p:cNvSpPr>
          <p:nvPr>
            <p:ph type="title"/>
          </p:nvPr>
        </p:nvSpPr>
        <p:spPr>
          <a:xfrm>
            <a:off x="898120" y="90056"/>
            <a:ext cx="11054687" cy="1026439"/>
          </a:xfrm>
        </p:spPr>
        <p:txBody>
          <a:bodyPr>
            <a:normAutofit/>
          </a:bodyPr>
          <a:lstStyle/>
          <a:p>
            <a:r>
              <a:rPr lang="en-US" sz="5400" b="1" dirty="0"/>
              <a:t>Conclusion	</a:t>
            </a:r>
            <a:endParaRPr lang="en-US" sz="5400" dirty="0"/>
          </a:p>
        </p:txBody>
      </p:sp>
      <p:sp>
        <p:nvSpPr>
          <p:cNvPr id="3" name="Content Placeholder 2">
            <a:extLst>
              <a:ext uri="{FF2B5EF4-FFF2-40B4-BE49-F238E27FC236}">
                <a16:creationId xmlns:a16="http://schemas.microsoft.com/office/drawing/2014/main" id="{ED467C2D-1ED8-40CD-962A-98BD8C063DB7}"/>
              </a:ext>
            </a:extLst>
          </p:cNvPr>
          <p:cNvSpPr>
            <a:spLocks noGrp="1"/>
          </p:cNvSpPr>
          <p:nvPr>
            <p:ph idx="1"/>
          </p:nvPr>
        </p:nvSpPr>
        <p:spPr>
          <a:xfrm>
            <a:off x="451692" y="843387"/>
            <a:ext cx="8526980" cy="5411337"/>
          </a:xfrm>
        </p:spPr>
        <p:txBody>
          <a:bodyPr>
            <a:noAutofit/>
          </a:bodyPr>
          <a:lstStyle/>
          <a:p>
            <a:r>
              <a:rPr lang="en-US" sz="2800" dirty="0"/>
              <a:t>The false teacher and true teacher have different sources, results, characters, appeals, fruits, and ends.  </a:t>
            </a:r>
          </a:p>
          <a:p>
            <a:r>
              <a:rPr lang="en-US" sz="2800" dirty="0"/>
              <a:t>Of course, the fact that there is a counterfeit it no reason to reject the true object.  </a:t>
            </a:r>
          </a:p>
          <a:p>
            <a:r>
              <a:rPr lang="en-US" sz="2800" dirty="0"/>
              <a:t>There will be false teachers and hypocrites in the church, but one must not let that adjacent falsehood prevent one from embracing the genuine true teacher of God's word and His people. </a:t>
            </a:r>
          </a:p>
          <a:p>
            <a:r>
              <a:rPr lang="en-US" sz="2800" dirty="0"/>
              <a:t>God will separate the true and the false in the end (Mt 13:24-30).  Christians need to keep their eyes clear and focused on Christ.</a:t>
            </a:r>
          </a:p>
        </p:txBody>
      </p:sp>
      <p:pic>
        <p:nvPicPr>
          <p:cNvPr id="6" name="irc_mi" descr="Related image">
            <a:extLst>
              <a:ext uri="{FF2B5EF4-FFF2-40B4-BE49-F238E27FC236}">
                <a16:creationId xmlns:a16="http://schemas.microsoft.com/office/drawing/2014/main" id="{9904F210-6E1E-426E-8A68-AE6037BC4B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78672" y="2429301"/>
            <a:ext cx="3213328" cy="267777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6" name="Picture 2" descr="P2020 LOGO (2)">
            <a:extLst>
              <a:ext uri="{FF2B5EF4-FFF2-40B4-BE49-F238E27FC236}">
                <a16:creationId xmlns:a16="http://schemas.microsoft.com/office/drawing/2014/main" id="{A3A3EBC1-AF70-47BC-9795-892FC6D72C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74248" y="5985684"/>
            <a:ext cx="1317752" cy="872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23264424"/>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Grp="1" noChangeArrowheads="1"/>
          </p:cNvSpPr>
          <p:nvPr>
            <p:ph type="body" idx="4294967295"/>
          </p:nvPr>
        </p:nvSpPr>
        <p:spPr>
          <a:xfrm>
            <a:off x="545700" y="1178720"/>
            <a:ext cx="8554232" cy="4822031"/>
          </a:xfrm>
        </p:spPr>
        <p:txBody>
          <a:bodyPr vert="horz" wrap="square" lIns="68580" tIns="34290" rIns="68580" bIns="34290" numCol="1" rtlCol="0" anchor="ctr" anchorCtr="0" compatLnSpc="1">
            <a:prstTxWarp prst="textNoShape">
              <a:avLst/>
            </a:prstTxWarp>
            <a:normAutofit/>
          </a:bodyPr>
          <a:lstStyle/>
          <a:p>
            <a:pPr indent="-171450">
              <a:lnSpc>
                <a:spcPct val="90000"/>
              </a:lnSpc>
              <a:buFont typeface="Arial" panose="020B0604020202020204" pitchFamily="34" charset="0"/>
              <a:buChar char="•"/>
            </a:pPr>
            <a:r>
              <a:rPr lang="en-US" altLang="en-US" sz="3200" b="1" dirty="0"/>
              <a:t>Weekly study plan:</a:t>
            </a:r>
          </a:p>
          <a:p>
            <a:pPr indent="-171450">
              <a:lnSpc>
                <a:spcPct val="90000"/>
              </a:lnSpc>
              <a:buFont typeface="Arial" panose="020B0604020202020204" pitchFamily="34" charset="0"/>
              <a:buChar char="•"/>
            </a:pPr>
            <a:r>
              <a:rPr lang="en-US" altLang="en-US" sz="3200" b="1" dirty="0"/>
              <a:t>Read 2 Peter once a week</a:t>
            </a:r>
          </a:p>
          <a:p>
            <a:pPr indent="-171450">
              <a:lnSpc>
                <a:spcPct val="90000"/>
              </a:lnSpc>
              <a:buFont typeface="Arial" panose="020B0604020202020204" pitchFamily="34" charset="0"/>
              <a:buChar char="•"/>
            </a:pPr>
            <a:r>
              <a:rPr lang="en-US" altLang="en-US" sz="3200" b="1" dirty="0"/>
              <a:t>Work on the memory verse by reading it  carefully aloud at least eleven times this week</a:t>
            </a:r>
          </a:p>
          <a:p>
            <a:pPr indent="-171450">
              <a:lnSpc>
                <a:spcPct val="90000"/>
              </a:lnSpc>
              <a:buFont typeface="Arial" panose="020B0604020202020204" pitchFamily="34" charset="0"/>
              <a:buChar char="•"/>
            </a:pPr>
            <a:r>
              <a:rPr lang="en-US" altLang="en-US" sz="3200" b="1" dirty="0"/>
              <a:t>Any study on next weeks topic in the text from next week’s topic:                                     Chapter 3 – In the Twinkling of an Eye</a:t>
            </a:r>
          </a:p>
        </p:txBody>
      </p:sp>
      <p:pic>
        <p:nvPicPr>
          <p:cNvPr id="4" name="Picture 3">
            <a:extLst>
              <a:ext uri="{FF2B5EF4-FFF2-40B4-BE49-F238E27FC236}">
                <a16:creationId xmlns:a16="http://schemas.microsoft.com/office/drawing/2014/main" id="{CA2EBF61-FE3C-4514-A57C-041A03613F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94005" y="4408894"/>
            <a:ext cx="3697995" cy="2444701"/>
          </a:xfrm>
          <a:prstGeom prst="rect">
            <a:avLst/>
          </a:prstGeom>
          <a:ln>
            <a:noFill/>
          </a:ln>
          <a:effectLst>
            <a:softEdge rad="112500"/>
          </a:effectLst>
        </p:spPr>
      </p:pic>
      <p:sp>
        <p:nvSpPr>
          <p:cNvPr id="8" name="Rectangle 4">
            <a:extLst>
              <a:ext uri="{FF2B5EF4-FFF2-40B4-BE49-F238E27FC236}">
                <a16:creationId xmlns:a16="http://schemas.microsoft.com/office/drawing/2014/main" id="{843FBAFE-D037-44D3-A754-2A5908F7C28B}"/>
              </a:ext>
            </a:extLst>
          </p:cNvPr>
          <p:cNvSpPr>
            <a:spLocks noGrp="1" noChangeArrowheads="1"/>
          </p:cNvSpPr>
          <p:nvPr>
            <p:ph type="ctrTitle"/>
          </p:nvPr>
        </p:nvSpPr>
        <p:spPr>
          <a:xfrm>
            <a:off x="143219" y="76201"/>
            <a:ext cx="7379019" cy="1102519"/>
          </a:xfrm>
        </p:spPr>
        <p:txBody>
          <a:bodyPr/>
          <a:lstStyle/>
          <a:p>
            <a:pPr algn="ctr" eaLnBrk="1" hangingPunct="1"/>
            <a:r>
              <a:rPr lang="en-US" altLang="en-US" sz="5400" b="1" dirty="0"/>
              <a:t>Eyeing Second Peter</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25261BDA-1986-45E2-8B6A-5E0113FEFE8A}"/>
              </a:ext>
            </a:extLst>
          </p:cNvPr>
          <p:cNvSpPr>
            <a:spLocks noGrp="1" noChangeArrowheads="1"/>
          </p:cNvSpPr>
          <p:nvPr>
            <p:ph type="title"/>
          </p:nvPr>
        </p:nvSpPr>
        <p:spPr>
          <a:xfrm>
            <a:off x="672029" y="284602"/>
            <a:ext cx="8610600" cy="990600"/>
          </a:xfrm>
        </p:spPr>
        <p:txBody>
          <a:bodyPr>
            <a:normAutofit/>
          </a:bodyPr>
          <a:lstStyle/>
          <a:p>
            <a:r>
              <a:rPr lang="en-US" altLang="en-US" sz="4400" b="1" dirty="0"/>
              <a:t>Memory Passage: 2 Peter 1:3-4</a:t>
            </a:r>
          </a:p>
        </p:txBody>
      </p:sp>
      <p:sp>
        <p:nvSpPr>
          <p:cNvPr id="6147" name="Rectangle 3">
            <a:extLst>
              <a:ext uri="{FF2B5EF4-FFF2-40B4-BE49-F238E27FC236}">
                <a16:creationId xmlns:a16="http://schemas.microsoft.com/office/drawing/2014/main" id="{1BD5F986-BC0F-45FB-9C4C-B730F1968FD0}"/>
              </a:ext>
            </a:extLst>
          </p:cNvPr>
          <p:cNvSpPr>
            <a:spLocks noGrp="1" noChangeArrowheads="1"/>
          </p:cNvSpPr>
          <p:nvPr>
            <p:ph idx="1"/>
          </p:nvPr>
        </p:nvSpPr>
        <p:spPr>
          <a:xfrm>
            <a:off x="672029" y="1160585"/>
            <a:ext cx="10455007" cy="5257800"/>
          </a:xfrm>
        </p:spPr>
        <p:txBody>
          <a:bodyPr rtlCol="0">
            <a:noAutofit/>
          </a:bodyPr>
          <a:lstStyle/>
          <a:p>
            <a:pPr>
              <a:defRPr/>
            </a:pPr>
            <a:r>
              <a:rPr lang="en-US" altLang="en-US" sz="3200" b="1" dirty="0"/>
              <a:t>According as his divine power hath given unto us all things that </a:t>
            </a:r>
            <a:r>
              <a:rPr lang="en-US" altLang="en-US" sz="3200" b="1" i="1" dirty="0"/>
              <a:t>pertain</a:t>
            </a:r>
            <a:r>
              <a:rPr lang="en-US" altLang="en-US" sz="3200" b="1" dirty="0"/>
              <a:t> unto life and godliness, </a:t>
            </a:r>
          </a:p>
          <a:p>
            <a:pPr>
              <a:defRPr/>
            </a:pPr>
            <a:r>
              <a:rPr lang="en-US" altLang="en-US" sz="3200" b="1" dirty="0"/>
              <a:t>through the knowledge of him that hath called us to glory and virtue: </a:t>
            </a:r>
          </a:p>
          <a:p>
            <a:pPr>
              <a:defRPr/>
            </a:pPr>
            <a:r>
              <a:rPr lang="en-US" altLang="en-US" sz="3200" b="1" dirty="0"/>
              <a:t>Whereby are given unto us exceeding great and precious promises: </a:t>
            </a:r>
          </a:p>
          <a:p>
            <a:pPr>
              <a:defRPr/>
            </a:pPr>
            <a:r>
              <a:rPr lang="en-US" altLang="en-US" sz="3200" b="1" dirty="0"/>
              <a:t>that by these ye might be partakers of the divine nature, </a:t>
            </a:r>
          </a:p>
          <a:p>
            <a:pPr>
              <a:defRPr/>
            </a:pPr>
            <a:r>
              <a:rPr lang="en-US" altLang="en-US" sz="3200" b="1" dirty="0"/>
              <a:t>having escaped the corruption that is in the world through lust.</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0ECDEBE4-A939-4C05-AAFC-2894C5B2AF3C}"/>
              </a:ext>
            </a:extLst>
          </p:cNvPr>
          <p:cNvSpPr>
            <a:spLocks noGrp="1" noChangeArrowheads="1"/>
          </p:cNvSpPr>
          <p:nvPr>
            <p:ph type="title"/>
          </p:nvPr>
        </p:nvSpPr>
        <p:spPr>
          <a:xfrm>
            <a:off x="238487" y="385121"/>
            <a:ext cx="9404723" cy="1400530"/>
          </a:xfrm>
        </p:spPr>
        <p:txBody>
          <a:bodyPr/>
          <a:lstStyle/>
          <a:p>
            <a:r>
              <a:rPr lang="en-US" altLang="en-US" sz="4800" b="1" dirty="0"/>
              <a:t>Remembering Second Peter</a:t>
            </a:r>
          </a:p>
        </p:txBody>
      </p:sp>
      <p:sp>
        <p:nvSpPr>
          <p:cNvPr id="7171" name="Content Placeholder 2">
            <a:extLst>
              <a:ext uri="{FF2B5EF4-FFF2-40B4-BE49-F238E27FC236}">
                <a16:creationId xmlns:a16="http://schemas.microsoft.com/office/drawing/2014/main" id="{DC31BD70-0B8E-401C-807C-5334DE6E3776}"/>
              </a:ext>
            </a:extLst>
          </p:cNvPr>
          <p:cNvSpPr>
            <a:spLocks noGrp="1" noChangeArrowheads="1"/>
          </p:cNvSpPr>
          <p:nvPr>
            <p:ph idx="1"/>
          </p:nvPr>
        </p:nvSpPr>
        <p:spPr>
          <a:xfrm>
            <a:off x="2858758" y="1355075"/>
            <a:ext cx="8620818" cy="5387248"/>
          </a:xfrm>
        </p:spPr>
        <p:txBody>
          <a:bodyPr rtlCol="0">
            <a:normAutofit fontScale="92500"/>
          </a:bodyPr>
          <a:lstStyle/>
          <a:p>
            <a:pPr>
              <a:buFont typeface="Wingdings 3" charset="2"/>
              <a:buChar char=""/>
              <a:defRPr/>
            </a:pPr>
            <a:r>
              <a:rPr lang="en-US" altLang="en-US" sz="2850" b="1" dirty="0">
                <a:solidFill>
                  <a:schemeClr val="tx1">
                    <a:lumMod val="75000"/>
                    <a:lumOff val="25000"/>
                  </a:schemeClr>
                </a:solidFill>
              </a:rPr>
              <a:t>Blindness and Myopia Control</a:t>
            </a:r>
          </a:p>
          <a:p>
            <a:pPr>
              <a:buFont typeface="Wingdings 3" charset="2"/>
              <a:buChar char=""/>
              <a:defRPr/>
            </a:pPr>
            <a:r>
              <a:rPr lang="en-US" altLang="en-US" sz="2850" b="1" dirty="0">
                <a:solidFill>
                  <a:schemeClr val="tx1">
                    <a:lumMod val="75000"/>
                    <a:lumOff val="25000"/>
                  </a:schemeClr>
                </a:solidFill>
              </a:rPr>
              <a:t>Eyes Full of Adultery</a:t>
            </a:r>
          </a:p>
          <a:p>
            <a:pPr>
              <a:buFont typeface="Wingdings 3" charset="2"/>
              <a:buChar char=""/>
              <a:defRPr/>
            </a:pPr>
            <a:r>
              <a:rPr lang="en-US" altLang="en-US" sz="2850" b="1" dirty="0">
                <a:solidFill>
                  <a:schemeClr val="tx1">
                    <a:lumMod val="75000"/>
                    <a:lumOff val="25000"/>
                  </a:schemeClr>
                </a:solidFill>
              </a:rPr>
              <a:t>Twinkling of an Eye</a:t>
            </a:r>
          </a:p>
          <a:p>
            <a:pPr>
              <a:buFont typeface="Wingdings 3" charset="2"/>
              <a:buChar char=""/>
              <a:defRPr/>
            </a:pPr>
            <a:endParaRPr lang="en-US" altLang="en-US" sz="600" b="1" dirty="0">
              <a:solidFill>
                <a:schemeClr val="tx1">
                  <a:lumMod val="75000"/>
                  <a:lumOff val="25000"/>
                </a:schemeClr>
              </a:solidFill>
            </a:endParaRPr>
          </a:p>
          <a:p>
            <a:pPr>
              <a:buFont typeface="Wingdings 3" charset="2"/>
              <a:buChar char=""/>
              <a:defRPr/>
            </a:pPr>
            <a:r>
              <a:rPr lang="en-US" altLang="en-US" sz="2850" b="1" dirty="0">
                <a:solidFill>
                  <a:schemeClr val="tx1">
                    <a:lumMod val="75000"/>
                    <a:lumOff val="25000"/>
                  </a:schemeClr>
                </a:solidFill>
              </a:rPr>
              <a:t>Holiness – Heresy – Hope</a:t>
            </a:r>
          </a:p>
          <a:p>
            <a:pPr>
              <a:buFont typeface="Wingdings 3" charset="2"/>
              <a:buChar char=""/>
              <a:defRPr/>
            </a:pPr>
            <a:endParaRPr lang="en-US" altLang="en-US" sz="750" b="1" dirty="0">
              <a:solidFill>
                <a:schemeClr val="tx1">
                  <a:lumMod val="75000"/>
                  <a:lumOff val="25000"/>
                </a:schemeClr>
              </a:solidFill>
            </a:endParaRPr>
          </a:p>
          <a:p>
            <a:pPr>
              <a:buFont typeface="Wingdings 3" charset="2"/>
              <a:buChar char=""/>
              <a:defRPr/>
            </a:pPr>
            <a:r>
              <a:rPr lang="en-US" altLang="en-US" sz="2850" b="1" dirty="0">
                <a:solidFill>
                  <a:schemeClr val="tx1">
                    <a:lumMod val="75000"/>
                    <a:lumOff val="25000"/>
                  </a:schemeClr>
                </a:solidFill>
              </a:rPr>
              <a:t>Cultivate Christian Character</a:t>
            </a:r>
          </a:p>
          <a:p>
            <a:pPr>
              <a:buFont typeface="Wingdings 3" charset="2"/>
              <a:buChar char=""/>
              <a:defRPr/>
            </a:pPr>
            <a:r>
              <a:rPr lang="en-US" altLang="en-US" sz="2850" b="1" dirty="0">
                <a:solidFill>
                  <a:schemeClr val="tx1">
                    <a:lumMod val="75000"/>
                    <a:lumOff val="25000"/>
                  </a:schemeClr>
                </a:solidFill>
              </a:rPr>
              <a:t>Condemnation o</a:t>
            </a:r>
            <a:r>
              <a:rPr lang="en-US" altLang="en-US" sz="3300" b="1" dirty="0">
                <a:solidFill>
                  <a:schemeClr val="tx1">
                    <a:lumMod val="75000"/>
                    <a:lumOff val="25000"/>
                  </a:schemeClr>
                </a:solidFill>
              </a:rPr>
              <a:t>f</a:t>
            </a:r>
            <a:r>
              <a:rPr lang="en-US" altLang="en-US" sz="2850" b="1" dirty="0">
                <a:solidFill>
                  <a:schemeClr val="tx1">
                    <a:lumMod val="75000"/>
                    <a:lumOff val="25000"/>
                  </a:schemeClr>
                </a:solidFill>
              </a:rPr>
              <a:t> false teachers</a:t>
            </a:r>
          </a:p>
          <a:p>
            <a:pPr>
              <a:buFont typeface="Wingdings 3" charset="2"/>
              <a:buChar char=""/>
              <a:defRPr/>
            </a:pPr>
            <a:r>
              <a:rPr lang="en-US" altLang="en-US" sz="2850" b="1" dirty="0">
                <a:solidFill>
                  <a:schemeClr val="tx1">
                    <a:lumMod val="75000"/>
                    <a:lumOff val="25000"/>
                  </a:schemeClr>
                </a:solidFill>
              </a:rPr>
              <a:t>Confidence in Christ’s return</a:t>
            </a:r>
          </a:p>
          <a:p>
            <a:pPr>
              <a:buFont typeface="Wingdings 3" charset="2"/>
              <a:buChar char=""/>
              <a:defRPr/>
            </a:pPr>
            <a:endParaRPr lang="en-US" altLang="en-US" sz="2250" b="1" dirty="0">
              <a:solidFill>
                <a:schemeClr val="tx1">
                  <a:lumMod val="75000"/>
                  <a:lumOff val="25000"/>
                </a:schemeClr>
              </a:solidFill>
            </a:endParaRPr>
          </a:p>
          <a:p>
            <a:pPr>
              <a:buFont typeface="Wingdings 3" charset="2"/>
              <a:buChar char=""/>
              <a:defRPr/>
            </a:pPr>
            <a:r>
              <a:rPr lang="en-US" altLang="en-US" sz="2850" b="1" dirty="0">
                <a:solidFill>
                  <a:schemeClr val="tx1">
                    <a:lumMod val="75000"/>
                    <a:lumOff val="25000"/>
                  </a:schemeClr>
                </a:solidFill>
              </a:rPr>
              <a:t>Read 10X, 10 Classes, Mechanism, Memory verse </a:t>
            </a:r>
          </a:p>
        </p:txBody>
      </p:sp>
      <p:sp>
        <p:nvSpPr>
          <p:cNvPr id="27652" name="Arrow: Right 1">
            <a:extLst>
              <a:ext uri="{FF2B5EF4-FFF2-40B4-BE49-F238E27FC236}">
                <a16:creationId xmlns:a16="http://schemas.microsoft.com/office/drawing/2014/main" id="{712597FA-1C90-4BF9-9D6E-D23DCCFE93DC}"/>
              </a:ext>
            </a:extLst>
          </p:cNvPr>
          <p:cNvSpPr>
            <a:spLocks noChangeArrowheads="1"/>
          </p:cNvSpPr>
          <p:nvPr/>
        </p:nvSpPr>
        <p:spPr bwMode="auto">
          <a:xfrm>
            <a:off x="2359480" y="1520328"/>
            <a:ext cx="378619" cy="171450"/>
          </a:xfrm>
          <a:prstGeom prst="rightArrow">
            <a:avLst>
              <a:gd name="adj1" fmla="val 50000"/>
              <a:gd name="adj2" fmla="val 50004"/>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lnSpc>
                <a:spcPct val="90000"/>
              </a:lnSpc>
              <a:spcBef>
                <a:spcPts val="1000"/>
              </a:spcBef>
              <a:buFont typeface="Arial" panose="020B0604020202020204" pitchFamily="34" charset="0"/>
              <a:buChar char="•"/>
              <a:defRPr sz="2400">
                <a:solidFill>
                  <a:schemeClr val="tx1"/>
                </a:solidFill>
                <a:latin typeface="Trebuchet MS" panose="020B060302020202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Trebuchet MS" panose="020B060302020202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Trebuchet MS" panose="020B060302020202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Trebuchet MS" panose="020B0603020202020204" pitchFamily="34" charset="0"/>
              </a:defRPr>
            </a:lvl4pPr>
            <a:lvl5pPr marL="2057400" indent="-228600">
              <a:lnSpc>
                <a:spcPct val="90000"/>
              </a:lnSpc>
              <a:spcBef>
                <a:spcPts val="500"/>
              </a:spcBef>
              <a:buFont typeface="Arial" panose="020B0604020202020204" pitchFamily="34" charset="0"/>
              <a:buChar char="•"/>
              <a:defRPr sz="1600">
                <a:solidFill>
                  <a:schemeClr val="tx1"/>
                </a:solidFill>
                <a:latin typeface="Trebuchet MS" panose="020B060302020202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sz="1600">
                <a:solidFill>
                  <a:schemeClr val="tx1"/>
                </a:solidFill>
                <a:latin typeface="Trebuchet MS" panose="020B060302020202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sz="1600">
                <a:solidFill>
                  <a:schemeClr val="tx1"/>
                </a:solidFill>
                <a:latin typeface="Trebuchet MS" panose="020B060302020202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sz="1600">
                <a:solidFill>
                  <a:schemeClr val="tx1"/>
                </a:solidFill>
                <a:latin typeface="Trebuchet MS" panose="020B060302020202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sz="1600">
                <a:solidFill>
                  <a:schemeClr val="tx1"/>
                </a:solidFill>
                <a:latin typeface="Trebuchet MS" panose="020B0603020202020204" pitchFamily="34" charset="0"/>
              </a:defRPr>
            </a:lvl9pPr>
          </a:lstStyle>
          <a:p>
            <a:pPr eaLnBrk="1" hangingPunct="1">
              <a:lnSpc>
                <a:spcPct val="100000"/>
              </a:lnSpc>
              <a:spcBef>
                <a:spcPct val="0"/>
              </a:spcBef>
              <a:buFontTx/>
              <a:buNone/>
            </a:pPr>
            <a:endParaRPr lang="en-US" altLang="en-US" sz="1800">
              <a:latin typeface="Times New Roman" panose="02020603050405020304" pitchFamily="18" charset="0"/>
            </a:endParaRPr>
          </a:p>
        </p:txBody>
      </p:sp>
      <p:sp>
        <p:nvSpPr>
          <p:cNvPr id="27653" name="Arrow: Right 5">
            <a:extLst>
              <a:ext uri="{FF2B5EF4-FFF2-40B4-BE49-F238E27FC236}">
                <a16:creationId xmlns:a16="http://schemas.microsoft.com/office/drawing/2014/main" id="{3F762119-899E-4AE2-A59C-5463048D2B79}"/>
              </a:ext>
            </a:extLst>
          </p:cNvPr>
          <p:cNvSpPr>
            <a:spLocks noChangeArrowheads="1"/>
          </p:cNvSpPr>
          <p:nvPr/>
        </p:nvSpPr>
        <p:spPr bwMode="auto">
          <a:xfrm>
            <a:off x="2361652" y="3343275"/>
            <a:ext cx="378619" cy="171450"/>
          </a:xfrm>
          <a:prstGeom prst="rightArrow">
            <a:avLst>
              <a:gd name="adj1" fmla="val 50000"/>
              <a:gd name="adj2" fmla="val 50004"/>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lnSpc>
                <a:spcPct val="90000"/>
              </a:lnSpc>
              <a:spcBef>
                <a:spcPts val="1000"/>
              </a:spcBef>
              <a:buFont typeface="Arial" panose="020B0604020202020204" pitchFamily="34" charset="0"/>
              <a:buChar char="•"/>
              <a:defRPr sz="2400">
                <a:solidFill>
                  <a:schemeClr val="tx1"/>
                </a:solidFill>
                <a:latin typeface="Trebuchet MS" panose="020B060302020202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Trebuchet MS" panose="020B060302020202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Trebuchet MS" panose="020B060302020202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Trebuchet MS" panose="020B0603020202020204" pitchFamily="34" charset="0"/>
              </a:defRPr>
            </a:lvl4pPr>
            <a:lvl5pPr marL="2057400" indent="-228600">
              <a:lnSpc>
                <a:spcPct val="90000"/>
              </a:lnSpc>
              <a:spcBef>
                <a:spcPts val="500"/>
              </a:spcBef>
              <a:buFont typeface="Arial" panose="020B0604020202020204" pitchFamily="34" charset="0"/>
              <a:buChar char="•"/>
              <a:defRPr sz="1600">
                <a:solidFill>
                  <a:schemeClr val="tx1"/>
                </a:solidFill>
                <a:latin typeface="Trebuchet MS" panose="020B060302020202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sz="1600">
                <a:solidFill>
                  <a:schemeClr val="tx1"/>
                </a:solidFill>
                <a:latin typeface="Trebuchet MS" panose="020B060302020202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sz="1600">
                <a:solidFill>
                  <a:schemeClr val="tx1"/>
                </a:solidFill>
                <a:latin typeface="Trebuchet MS" panose="020B060302020202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sz="1600">
                <a:solidFill>
                  <a:schemeClr val="tx1"/>
                </a:solidFill>
                <a:latin typeface="Trebuchet MS" panose="020B060302020202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sz="1600">
                <a:solidFill>
                  <a:schemeClr val="tx1"/>
                </a:solidFill>
                <a:latin typeface="Trebuchet MS" panose="020B0603020202020204" pitchFamily="34" charset="0"/>
              </a:defRPr>
            </a:lvl9pPr>
          </a:lstStyle>
          <a:p>
            <a:pPr eaLnBrk="1" hangingPunct="1">
              <a:lnSpc>
                <a:spcPct val="100000"/>
              </a:lnSpc>
              <a:spcBef>
                <a:spcPct val="0"/>
              </a:spcBef>
              <a:buFontTx/>
              <a:buNone/>
            </a:pPr>
            <a:endParaRPr lang="en-US" altLang="en-US" sz="1800" dirty="0">
              <a:latin typeface="Times New Roman" panose="02020603050405020304" pitchFamily="18" charset="0"/>
            </a:endParaRPr>
          </a:p>
        </p:txBody>
      </p:sp>
      <p:sp>
        <p:nvSpPr>
          <p:cNvPr id="27654" name="Arrow: Right 6">
            <a:extLst>
              <a:ext uri="{FF2B5EF4-FFF2-40B4-BE49-F238E27FC236}">
                <a16:creationId xmlns:a16="http://schemas.microsoft.com/office/drawing/2014/main" id="{34395E3C-009C-43EC-A63F-790D0F53EA8E}"/>
              </a:ext>
            </a:extLst>
          </p:cNvPr>
          <p:cNvSpPr>
            <a:spLocks noChangeArrowheads="1"/>
          </p:cNvSpPr>
          <p:nvPr/>
        </p:nvSpPr>
        <p:spPr bwMode="auto">
          <a:xfrm>
            <a:off x="2357601" y="4015648"/>
            <a:ext cx="378619" cy="171450"/>
          </a:xfrm>
          <a:prstGeom prst="rightArrow">
            <a:avLst>
              <a:gd name="adj1" fmla="val 50000"/>
              <a:gd name="adj2" fmla="val 50004"/>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lnSpc>
                <a:spcPct val="90000"/>
              </a:lnSpc>
              <a:spcBef>
                <a:spcPts val="1000"/>
              </a:spcBef>
              <a:buFont typeface="Arial" panose="020B0604020202020204" pitchFamily="34" charset="0"/>
              <a:buChar char="•"/>
              <a:defRPr sz="2400">
                <a:solidFill>
                  <a:schemeClr val="tx1"/>
                </a:solidFill>
                <a:latin typeface="Trebuchet MS" panose="020B060302020202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Trebuchet MS" panose="020B060302020202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Trebuchet MS" panose="020B060302020202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Trebuchet MS" panose="020B0603020202020204" pitchFamily="34" charset="0"/>
              </a:defRPr>
            </a:lvl4pPr>
            <a:lvl5pPr marL="2057400" indent="-228600">
              <a:lnSpc>
                <a:spcPct val="90000"/>
              </a:lnSpc>
              <a:spcBef>
                <a:spcPts val="500"/>
              </a:spcBef>
              <a:buFont typeface="Arial" panose="020B0604020202020204" pitchFamily="34" charset="0"/>
              <a:buChar char="•"/>
              <a:defRPr sz="1600">
                <a:solidFill>
                  <a:schemeClr val="tx1"/>
                </a:solidFill>
                <a:latin typeface="Trebuchet MS" panose="020B060302020202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sz="1600">
                <a:solidFill>
                  <a:schemeClr val="tx1"/>
                </a:solidFill>
                <a:latin typeface="Trebuchet MS" panose="020B060302020202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sz="1600">
                <a:solidFill>
                  <a:schemeClr val="tx1"/>
                </a:solidFill>
                <a:latin typeface="Trebuchet MS" panose="020B060302020202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sz="1600">
                <a:solidFill>
                  <a:schemeClr val="tx1"/>
                </a:solidFill>
                <a:latin typeface="Trebuchet MS" panose="020B060302020202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sz="1600">
                <a:solidFill>
                  <a:schemeClr val="tx1"/>
                </a:solidFill>
                <a:latin typeface="Trebuchet MS" panose="020B0603020202020204" pitchFamily="34" charset="0"/>
              </a:defRPr>
            </a:lvl9pPr>
          </a:lstStyle>
          <a:p>
            <a:pPr eaLnBrk="1" hangingPunct="1">
              <a:lnSpc>
                <a:spcPct val="100000"/>
              </a:lnSpc>
              <a:spcBef>
                <a:spcPct val="0"/>
              </a:spcBef>
              <a:buFontTx/>
              <a:buNone/>
            </a:pPr>
            <a:endParaRPr lang="en-US" altLang="en-US" sz="1800" dirty="0">
              <a:latin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34D3C-A08A-4EEE-8A6B-EE56C0E3C4F3}"/>
              </a:ext>
            </a:extLst>
          </p:cNvPr>
          <p:cNvSpPr>
            <a:spLocks noGrp="1"/>
          </p:cNvSpPr>
          <p:nvPr>
            <p:ph type="title"/>
          </p:nvPr>
        </p:nvSpPr>
        <p:spPr/>
        <p:txBody>
          <a:bodyPr/>
          <a:lstStyle/>
          <a:p>
            <a:r>
              <a:rPr lang="en-US" b="1" dirty="0"/>
              <a:t> 2 Peter 2:1-22</a:t>
            </a:r>
          </a:p>
        </p:txBody>
      </p:sp>
      <p:sp>
        <p:nvSpPr>
          <p:cNvPr id="3" name="Content Placeholder 2">
            <a:extLst>
              <a:ext uri="{FF2B5EF4-FFF2-40B4-BE49-F238E27FC236}">
                <a16:creationId xmlns:a16="http://schemas.microsoft.com/office/drawing/2014/main" id="{73F7496C-5820-41B3-BB93-F568FD431A91}"/>
              </a:ext>
            </a:extLst>
          </p:cNvPr>
          <p:cNvSpPr>
            <a:spLocks noGrp="1"/>
          </p:cNvSpPr>
          <p:nvPr>
            <p:ph idx="1"/>
          </p:nvPr>
        </p:nvSpPr>
        <p:spPr>
          <a:xfrm>
            <a:off x="870333" y="1663548"/>
            <a:ext cx="10377889" cy="5078776"/>
          </a:xfrm>
        </p:spPr>
        <p:txBody>
          <a:bodyPr>
            <a:normAutofit/>
          </a:bodyPr>
          <a:lstStyle/>
          <a:p>
            <a:r>
              <a:rPr lang="en-US" sz="2800" b="1" dirty="0"/>
              <a:t>But there were false prophets also among the people, even as there shall be false teachers among you, who privily shall bring in damnable heresies, even denying the Lord that bought them, and bring upon themselves swift destruction.  2 And many shall follow their pernicious ways; by reason of whom the way of truth shall be evil spoken of. 3 And through covetousness shall they with feigned words make merchandise of you: whose judgment now of a long time </a:t>
            </a:r>
            <a:r>
              <a:rPr lang="en-US" sz="2800" b="1" dirty="0" err="1"/>
              <a:t>lingereth</a:t>
            </a:r>
            <a:r>
              <a:rPr lang="en-US" sz="2800" b="1" dirty="0"/>
              <a:t> not, and their damnation </a:t>
            </a:r>
            <a:r>
              <a:rPr lang="en-US" sz="2800" b="1" dirty="0" err="1"/>
              <a:t>slumbereth</a:t>
            </a:r>
            <a:r>
              <a:rPr lang="en-US" sz="2800" b="1" dirty="0"/>
              <a:t> not. </a:t>
            </a:r>
          </a:p>
          <a:p>
            <a:endParaRPr lang="en-US" sz="2800" b="1" dirty="0"/>
          </a:p>
        </p:txBody>
      </p:sp>
    </p:spTree>
    <p:extLst>
      <p:ext uri="{BB962C8B-B14F-4D97-AF65-F5344CB8AC3E}">
        <p14:creationId xmlns:p14="http://schemas.microsoft.com/office/powerpoint/2010/main" val="63944005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FBEA4-B18A-4AF5-B612-5207ECDD85FD}"/>
              </a:ext>
            </a:extLst>
          </p:cNvPr>
          <p:cNvSpPr>
            <a:spLocks noGrp="1"/>
          </p:cNvSpPr>
          <p:nvPr>
            <p:ph type="title"/>
          </p:nvPr>
        </p:nvSpPr>
        <p:spPr/>
        <p:txBody>
          <a:bodyPr/>
          <a:lstStyle/>
          <a:p>
            <a:r>
              <a:rPr lang="en-US" b="1" dirty="0"/>
              <a:t>2 Peter 2:1-22</a:t>
            </a:r>
            <a:endParaRPr lang="en-US" dirty="0"/>
          </a:p>
        </p:txBody>
      </p:sp>
      <p:sp>
        <p:nvSpPr>
          <p:cNvPr id="3" name="Content Placeholder 2">
            <a:extLst>
              <a:ext uri="{FF2B5EF4-FFF2-40B4-BE49-F238E27FC236}">
                <a16:creationId xmlns:a16="http://schemas.microsoft.com/office/drawing/2014/main" id="{C8C92850-7DDD-4265-AA63-5D6C1A86F8D9}"/>
              </a:ext>
            </a:extLst>
          </p:cNvPr>
          <p:cNvSpPr>
            <a:spLocks noGrp="1"/>
          </p:cNvSpPr>
          <p:nvPr>
            <p:ph idx="1"/>
          </p:nvPr>
        </p:nvSpPr>
        <p:spPr>
          <a:xfrm>
            <a:off x="738130" y="1399142"/>
            <a:ext cx="10322805" cy="5089793"/>
          </a:xfrm>
        </p:spPr>
        <p:txBody>
          <a:bodyPr>
            <a:normAutofit/>
          </a:bodyPr>
          <a:lstStyle/>
          <a:p>
            <a:r>
              <a:rPr lang="en-US" sz="2600" b="1" dirty="0"/>
              <a:t>4 For if God spared not the angels that sinned, but cast them down to hell, and delivered them into chains of darkness, to be reserved unto judgment; 5 And spared not the old world, but saved Noah the eighth person, a preacher of righteousness, bringing in the flood upon the world of the ungodly; 6 And turning the cities of Sodom and </a:t>
            </a:r>
            <a:r>
              <a:rPr lang="en-US" sz="2600" b="1" dirty="0" err="1"/>
              <a:t>Gomorrha</a:t>
            </a:r>
            <a:r>
              <a:rPr lang="en-US" sz="2600" b="1" dirty="0"/>
              <a:t> into ashes condemned them with an overthrow, making them an ensample unto those that after should live ungodly; 7 And delivered just Lot, vexed with the filthy conversation of the wicked: 8 (For that righteous man dwelling among them, in seeing and hearing, vexed his righteous soul from day to day with their unlawful deeds;)</a:t>
            </a:r>
          </a:p>
        </p:txBody>
      </p:sp>
    </p:spTree>
    <p:extLst>
      <p:ext uri="{BB962C8B-B14F-4D97-AF65-F5344CB8AC3E}">
        <p14:creationId xmlns:p14="http://schemas.microsoft.com/office/powerpoint/2010/main" val="252788705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5D386-35BF-458C-981B-F10295A6C170}"/>
              </a:ext>
            </a:extLst>
          </p:cNvPr>
          <p:cNvSpPr>
            <a:spLocks noGrp="1"/>
          </p:cNvSpPr>
          <p:nvPr>
            <p:ph type="title"/>
          </p:nvPr>
        </p:nvSpPr>
        <p:spPr/>
        <p:txBody>
          <a:bodyPr/>
          <a:lstStyle/>
          <a:p>
            <a:r>
              <a:rPr lang="en-US" b="1" dirty="0"/>
              <a:t>2 Peter 2:1-22</a:t>
            </a:r>
            <a:endParaRPr lang="en-US" dirty="0"/>
          </a:p>
        </p:txBody>
      </p:sp>
      <p:sp>
        <p:nvSpPr>
          <p:cNvPr id="3" name="Content Placeholder 2">
            <a:extLst>
              <a:ext uri="{FF2B5EF4-FFF2-40B4-BE49-F238E27FC236}">
                <a16:creationId xmlns:a16="http://schemas.microsoft.com/office/drawing/2014/main" id="{DCF15E26-5409-4CF7-84E1-16A25508F8BB}"/>
              </a:ext>
            </a:extLst>
          </p:cNvPr>
          <p:cNvSpPr>
            <a:spLocks noGrp="1"/>
          </p:cNvSpPr>
          <p:nvPr>
            <p:ph idx="1"/>
          </p:nvPr>
        </p:nvSpPr>
        <p:spPr>
          <a:xfrm>
            <a:off x="407624" y="1211856"/>
            <a:ext cx="10730429" cy="5453350"/>
          </a:xfrm>
        </p:spPr>
        <p:txBody>
          <a:bodyPr>
            <a:noAutofit/>
          </a:bodyPr>
          <a:lstStyle/>
          <a:p>
            <a:r>
              <a:rPr lang="en-US" sz="2200" b="1" dirty="0"/>
              <a:t>9 The Lord </a:t>
            </a:r>
            <a:r>
              <a:rPr lang="en-US" sz="2200" b="1" dirty="0" err="1"/>
              <a:t>knoweth</a:t>
            </a:r>
            <a:r>
              <a:rPr lang="en-US" sz="2200" b="1" dirty="0"/>
              <a:t> how to deliver the godly out of temptations, and to reserve the unjust unto the day of judgment to be punished: 10 But chiefly them that walk after the flesh in the lust of uncleanness, and despise government. Presumptuous are they, </a:t>
            </a:r>
            <a:r>
              <a:rPr lang="en-US" sz="2200" b="1" dirty="0" err="1"/>
              <a:t>selfwilled</a:t>
            </a:r>
            <a:r>
              <a:rPr lang="en-US" sz="2200" b="1" dirty="0"/>
              <a:t>, they are not afraid to speak evil of dignities. 11 Whereas angels, which are greater in power and might, bring not railing accusation against them before the Lord. 12 But these, as natural brute beasts, made to be taken and destroyed, speak evil of the things that they understand not; and shall utterly perish in their own corruption; 13 And shall receive the reward of unrighteousness, as they that count it pleasure to riot in the day time. Spots they are and blemishes, sporting themselves with their own </a:t>
            </a:r>
            <a:r>
              <a:rPr lang="en-US" sz="2200" b="1" dirty="0" err="1"/>
              <a:t>deceivings</a:t>
            </a:r>
            <a:r>
              <a:rPr lang="en-US" sz="2200" b="1" dirty="0"/>
              <a:t> while they feast with you; 14 Having eyes full of adultery, and that cannot cease from sin; beguiling unstable souls: an heart they have exercised with covetous practices; cursed children: 15 Which have forsaken the right way, and are gone astray, following the way of Balaam the son of </a:t>
            </a:r>
            <a:r>
              <a:rPr lang="en-US" sz="2200" b="1" dirty="0" err="1"/>
              <a:t>Bosor</a:t>
            </a:r>
            <a:r>
              <a:rPr lang="en-US" sz="2200" b="1" dirty="0"/>
              <a:t>, who loved the wages of unrighteousness;</a:t>
            </a:r>
          </a:p>
        </p:txBody>
      </p:sp>
    </p:spTree>
    <p:extLst>
      <p:ext uri="{BB962C8B-B14F-4D97-AF65-F5344CB8AC3E}">
        <p14:creationId xmlns:p14="http://schemas.microsoft.com/office/powerpoint/2010/main" val="411081514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C39D7-0117-418B-BD74-56C96203202F}"/>
              </a:ext>
            </a:extLst>
          </p:cNvPr>
          <p:cNvSpPr>
            <a:spLocks noGrp="1"/>
          </p:cNvSpPr>
          <p:nvPr>
            <p:ph type="title"/>
          </p:nvPr>
        </p:nvSpPr>
        <p:spPr>
          <a:xfrm>
            <a:off x="568993" y="122212"/>
            <a:ext cx="9404723" cy="1400530"/>
          </a:xfrm>
        </p:spPr>
        <p:txBody>
          <a:bodyPr/>
          <a:lstStyle/>
          <a:p>
            <a:r>
              <a:rPr lang="en-US" b="1" dirty="0"/>
              <a:t>2 Peter 2:1-22</a:t>
            </a:r>
            <a:endParaRPr lang="en-US" dirty="0"/>
          </a:p>
        </p:txBody>
      </p:sp>
      <p:sp>
        <p:nvSpPr>
          <p:cNvPr id="3" name="Content Placeholder 2">
            <a:extLst>
              <a:ext uri="{FF2B5EF4-FFF2-40B4-BE49-F238E27FC236}">
                <a16:creationId xmlns:a16="http://schemas.microsoft.com/office/drawing/2014/main" id="{3EA1B9BE-4641-4447-8AA8-878B733A4484}"/>
              </a:ext>
            </a:extLst>
          </p:cNvPr>
          <p:cNvSpPr>
            <a:spLocks noGrp="1"/>
          </p:cNvSpPr>
          <p:nvPr>
            <p:ph idx="1"/>
          </p:nvPr>
        </p:nvSpPr>
        <p:spPr>
          <a:xfrm>
            <a:off x="231355" y="980501"/>
            <a:ext cx="11567710" cy="5210978"/>
          </a:xfrm>
        </p:spPr>
        <p:txBody>
          <a:bodyPr>
            <a:noAutofit/>
          </a:bodyPr>
          <a:lstStyle/>
          <a:p>
            <a:r>
              <a:rPr lang="en-US" sz="2400" b="1" dirty="0"/>
              <a:t>16 But was rebuked for his iniquity: the dumb ass speaking with man's voice forbad the madness of the prophet. 17 These are wells without water, clouds that are carried with a tempest; to whom the mist of darkness is reserved for ever. 18 For when they speak great swelling words of vanity, they allure through the lusts of the flesh, through much wantonness, those that were clean escaped from them who live in error. 19 While they promise them liberty, they themselves are the servants of corruption: for of whom a man is overcome, of the same is he brought in bondage. 20 For if after they have escaped the pollutions of the world through the knowledge of the Lord and </a:t>
            </a:r>
            <a:r>
              <a:rPr lang="en-US" sz="2400" b="1" dirty="0" err="1"/>
              <a:t>Saviour</a:t>
            </a:r>
            <a:r>
              <a:rPr lang="en-US" sz="2400" b="1" dirty="0"/>
              <a:t> Jesus Christ, they are again entangled therein, and overcome, the latter end is worse with them than the beginning. 21 For it had been better for them not to have known the way of righteousness, than, after they have known it, to turn from the holy commandment delivered unto them. 22 But it is happened unto them according to the true proverb, The dog is turned to his own vomit again; and the sow that was washed to her wallowing in the mire.</a:t>
            </a:r>
          </a:p>
        </p:txBody>
      </p:sp>
    </p:spTree>
    <p:extLst>
      <p:ext uri="{BB962C8B-B14F-4D97-AF65-F5344CB8AC3E}">
        <p14:creationId xmlns:p14="http://schemas.microsoft.com/office/powerpoint/2010/main" val="192880818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0</TotalTime>
  <Words>3705</Words>
  <Application>Microsoft Office PowerPoint</Application>
  <PresentationFormat>Widescreen</PresentationFormat>
  <Paragraphs>148</Paragraphs>
  <Slides>29</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Arial</vt:lpstr>
      <vt:lpstr>Arial Black</vt:lpstr>
      <vt:lpstr>Calibri</vt:lpstr>
      <vt:lpstr>Century Gothic</vt:lpstr>
      <vt:lpstr>Garamond</vt:lpstr>
      <vt:lpstr>Times New Roman</vt:lpstr>
      <vt:lpstr>Wingdings 3</vt:lpstr>
      <vt:lpstr>Ion</vt:lpstr>
      <vt:lpstr>PowerPoint Presentation</vt:lpstr>
      <vt:lpstr>Eyeing Second Peter</vt:lpstr>
      <vt:lpstr>Eyeing Second Peter</vt:lpstr>
      <vt:lpstr>Memory Passage: 2 Peter 1:3-4</vt:lpstr>
      <vt:lpstr>Remembering Second Peter</vt:lpstr>
      <vt:lpstr> 2 Peter 2:1-22</vt:lpstr>
      <vt:lpstr>2 Peter 2:1-22</vt:lpstr>
      <vt:lpstr>2 Peter 2:1-22</vt:lpstr>
      <vt:lpstr>2 Peter 2:1-22</vt:lpstr>
      <vt:lpstr>Introduction</vt:lpstr>
      <vt:lpstr>False Prophets and False Teachers </vt:lpstr>
      <vt:lpstr>False Prophets and False Teachers</vt:lpstr>
      <vt:lpstr>False Prophets and False Teachers</vt:lpstr>
      <vt:lpstr>False Prophets and False Teachers</vt:lpstr>
      <vt:lpstr>Motivations of False Teachers</vt:lpstr>
      <vt:lpstr>Motivations of False Teachers</vt:lpstr>
      <vt:lpstr>Motivations of False Teachers</vt:lpstr>
      <vt:lpstr>Motivations of False Teachers</vt:lpstr>
      <vt:lpstr>Motivations of False Teachers</vt:lpstr>
      <vt:lpstr>Motivations of False Teachers</vt:lpstr>
      <vt:lpstr>Motivations of False Teachers</vt:lpstr>
      <vt:lpstr>Motivations of False Teachers</vt:lpstr>
      <vt:lpstr>Motivations of False Teachers</vt:lpstr>
      <vt:lpstr>Motivations of False Teachers</vt:lpstr>
      <vt:lpstr>What to Do Regarding False Teachers</vt:lpstr>
      <vt:lpstr>What to Do Regarding False Teachers</vt:lpstr>
      <vt:lpstr>Conclusion </vt:lpstr>
      <vt:lpstr>Conclusion </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2019-09-02T15:00:28Z</dcterms:created>
  <dcterms:modified xsi:type="dcterms:W3CDTF">2019-09-02T15:14:24Z</dcterms:modified>
</cp:coreProperties>
</file>