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3" r:id="rId3"/>
  </p:sldMasterIdLst>
  <p:notesMasterIdLst>
    <p:notesMasterId r:id="rId22"/>
  </p:notesMasterIdLst>
  <p:sldIdLst>
    <p:sldId id="257" r:id="rId4"/>
    <p:sldId id="258" r:id="rId5"/>
    <p:sldId id="259" r:id="rId6"/>
    <p:sldId id="260" r:id="rId7"/>
    <p:sldId id="261" r:id="rId8"/>
    <p:sldId id="262" r:id="rId9"/>
    <p:sldId id="266" r:id="rId10"/>
    <p:sldId id="267" r:id="rId11"/>
    <p:sldId id="268" r:id="rId12"/>
    <p:sldId id="269" r:id="rId13"/>
    <p:sldId id="270" r:id="rId14"/>
    <p:sldId id="271" r:id="rId15"/>
    <p:sldId id="272" r:id="rId16"/>
    <p:sldId id="273" r:id="rId17"/>
    <p:sldId id="274" r:id="rId18"/>
    <p:sldId id="275" r:id="rId19"/>
    <p:sldId id="264" r:id="rId20"/>
    <p:sldId id="26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7" d="100"/>
          <a:sy n="87" d="100"/>
        </p:scale>
        <p:origin x="1358"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2.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F49AED-2701-4563-8C53-40795C402EBA}" type="datetimeFigureOut">
              <a:rPr lang="en-US" smtClean="0"/>
              <a:t>4/9/2018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2E7E2-C79F-43C9-B2C6-59CA0DFC87FF}"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4/9/2018 2:31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rPr>
            </a:br>
            <a:r>
              <a:rPr lang="en-US" sz="500" dirty="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4/9/2018 2:39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4/9/2018 2:54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4/9/2018 4:17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4/9/2018 1:21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4/9/2018 1:21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18</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a:t>Edit Master text styles</a:t>
            </a: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Demo, Video etc. &quot;special&quot; slides">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pic>
        <p:nvPicPr>
          <p:cNvPr id="5" name="Picture 4" descr="Swirl.png"/>
          <p:cNvPicPr>
            <a:picLocks noChangeAspect="1"/>
          </p:cNvPicPr>
          <p:nvPr userDrawn="1"/>
        </p:nvPicPr>
        <p:blipFill>
          <a:blip r:embed="rId3"/>
          <a:stretch>
            <a:fillRect/>
          </a:stretch>
        </p:blipFill>
        <p:spPr>
          <a:xfrm>
            <a:off x="0" y="1295400"/>
            <a:ext cx="9144000" cy="3202682"/>
          </a:xfrm>
          <a:prstGeom prst="rect">
            <a:avLst/>
          </a:prstGeom>
        </p:spPr>
      </p:pic>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pic>
        <p:nvPicPr>
          <p:cNvPr id="5" name="Picture 4" descr="Swirl.png"/>
          <p:cNvPicPr>
            <a:picLocks noChangeAspect="1"/>
          </p:cNvPicPr>
          <p:nvPr userDrawn="1"/>
        </p:nvPicPr>
        <p:blipFill>
          <a:blip r:embed="rId3"/>
          <a:stretch>
            <a:fillRect/>
          </a:stretch>
        </p:blipFill>
        <p:spPr>
          <a:xfrm>
            <a:off x="0" y="1295400"/>
            <a:ext cx="9144000" cy="3202682"/>
          </a:xfrm>
          <a:prstGeom prst="rect">
            <a:avLst/>
          </a:prstGeom>
        </p:spPr>
      </p:pic>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2.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61" r:id="rId11"/>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4"/>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5"/>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5"/>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5"/>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5"/>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74"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Connect-Games</a:t>
            </a:r>
          </a:p>
        </p:txBody>
      </p:sp>
      <p:sp>
        <p:nvSpPr>
          <p:cNvPr id="3" name="Subtitle 2"/>
          <p:cNvSpPr>
            <a:spLocks noGrp="1"/>
          </p:cNvSpPr>
          <p:nvPr>
            <p:ph type="subTitle" idx="1"/>
          </p:nvPr>
        </p:nvSpPr>
        <p:spPr>
          <a:xfrm>
            <a:off x="730249" y="4344988"/>
            <a:ext cx="7681913" cy="1370012"/>
          </a:xfrm>
        </p:spPr>
        <p:txBody>
          <a:bodyPr>
            <a:normAutofit fontScale="92500" lnSpcReduction="20000"/>
          </a:bodyPr>
          <a:lstStyle/>
          <a:p>
            <a:r>
              <a:rPr lang="en-US" dirty="0"/>
              <a:t>Shawn Salm</a:t>
            </a:r>
          </a:p>
          <a:p>
            <a:r>
              <a:rPr lang="en-US" dirty="0"/>
              <a:t>Professor DURGA SURESH-MENON</a:t>
            </a:r>
          </a:p>
          <a:p>
            <a:r>
              <a:rPr lang="en-US" dirty="0"/>
              <a:t>Capstone (comp 7500)</a:t>
            </a:r>
          </a:p>
          <a:p>
            <a:r>
              <a:rPr lang="en-US" dirty="0"/>
              <a:t>April 16</a:t>
            </a:r>
            <a:r>
              <a:rPr lang="en-US" baseline="30000" dirty="0"/>
              <a:t>th</a:t>
            </a:r>
            <a:r>
              <a:rPr lang="en-US" dirty="0"/>
              <a:t>, 2018</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4AEB1-2094-4B0F-B35F-7DF1530E8148}"/>
              </a:ext>
            </a:extLst>
          </p:cNvPr>
          <p:cNvSpPr>
            <a:spLocks noGrp="1"/>
          </p:cNvSpPr>
          <p:nvPr>
            <p:ph type="title"/>
          </p:nvPr>
        </p:nvSpPr>
        <p:spPr/>
        <p:txBody>
          <a:bodyPr/>
          <a:lstStyle/>
          <a:p>
            <a:r>
              <a:rPr lang="en-US" dirty="0"/>
              <a:t>Move Behaviors</a:t>
            </a:r>
          </a:p>
        </p:txBody>
      </p:sp>
      <p:pic>
        <p:nvPicPr>
          <p:cNvPr id="3" name="Picture 2">
            <a:extLst>
              <a:ext uri="{FF2B5EF4-FFF2-40B4-BE49-F238E27FC236}">
                <a16:creationId xmlns:a16="http://schemas.microsoft.com/office/drawing/2014/main" id="{0D49FDA1-F0BE-43C1-B971-80BB968A8FA1}"/>
              </a:ext>
            </a:extLst>
          </p:cNvPr>
          <p:cNvPicPr>
            <a:picLocks noChangeAspect="1"/>
          </p:cNvPicPr>
          <p:nvPr/>
        </p:nvPicPr>
        <p:blipFill>
          <a:blip r:embed="rId2"/>
          <a:stretch>
            <a:fillRect/>
          </a:stretch>
        </p:blipFill>
        <p:spPr>
          <a:xfrm>
            <a:off x="304800" y="1219200"/>
            <a:ext cx="8555128" cy="3352800"/>
          </a:xfrm>
          <a:prstGeom prst="rect">
            <a:avLst/>
          </a:prstGeom>
        </p:spPr>
      </p:pic>
    </p:spTree>
    <p:extLst>
      <p:ext uri="{BB962C8B-B14F-4D97-AF65-F5344CB8AC3E}">
        <p14:creationId xmlns:p14="http://schemas.microsoft.com/office/powerpoint/2010/main" val="14047708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6190F-714F-498D-A5F7-81F90F0ADCF1}"/>
              </a:ext>
            </a:extLst>
          </p:cNvPr>
          <p:cNvSpPr>
            <a:spLocks noGrp="1"/>
          </p:cNvSpPr>
          <p:nvPr>
            <p:ph type="title"/>
          </p:nvPr>
        </p:nvSpPr>
        <p:spPr/>
        <p:txBody>
          <a:bodyPr/>
          <a:lstStyle/>
          <a:p>
            <a:r>
              <a:rPr lang="en-US" dirty="0"/>
              <a:t>Rules</a:t>
            </a:r>
          </a:p>
        </p:txBody>
      </p:sp>
      <p:pic>
        <p:nvPicPr>
          <p:cNvPr id="3" name="Picture 2">
            <a:extLst>
              <a:ext uri="{FF2B5EF4-FFF2-40B4-BE49-F238E27FC236}">
                <a16:creationId xmlns:a16="http://schemas.microsoft.com/office/drawing/2014/main" id="{F35DC7AD-8A36-4D05-BE75-0537C3817A85}"/>
              </a:ext>
            </a:extLst>
          </p:cNvPr>
          <p:cNvPicPr/>
          <p:nvPr/>
        </p:nvPicPr>
        <p:blipFill>
          <a:blip r:embed="rId2"/>
          <a:stretch>
            <a:fillRect/>
          </a:stretch>
        </p:blipFill>
        <p:spPr>
          <a:xfrm>
            <a:off x="457200" y="1066800"/>
            <a:ext cx="8305800" cy="48006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04198554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3FB1E-2345-43EC-9691-05EDFB9CB9D4}"/>
              </a:ext>
            </a:extLst>
          </p:cNvPr>
          <p:cNvSpPr>
            <a:spLocks noGrp="1"/>
          </p:cNvSpPr>
          <p:nvPr>
            <p:ph type="title"/>
          </p:nvPr>
        </p:nvSpPr>
        <p:spPr/>
        <p:txBody>
          <a:bodyPr/>
          <a:lstStyle/>
          <a:p>
            <a:r>
              <a:rPr lang="en-US" dirty="0"/>
              <a:t>AI</a:t>
            </a:r>
          </a:p>
        </p:txBody>
      </p:sp>
      <p:pic>
        <p:nvPicPr>
          <p:cNvPr id="3" name="Picture 2">
            <a:extLst>
              <a:ext uri="{FF2B5EF4-FFF2-40B4-BE49-F238E27FC236}">
                <a16:creationId xmlns:a16="http://schemas.microsoft.com/office/drawing/2014/main" id="{FAA4DECC-3F7B-4CB6-AB7E-EED40735EB53}"/>
              </a:ext>
            </a:extLst>
          </p:cNvPr>
          <p:cNvPicPr/>
          <p:nvPr/>
        </p:nvPicPr>
        <p:blipFill>
          <a:blip r:embed="rId2"/>
          <a:stretch>
            <a:fillRect/>
          </a:stretch>
        </p:blipFill>
        <p:spPr>
          <a:xfrm>
            <a:off x="398584" y="1143000"/>
            <a:ext cx="8381999" cy="51816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0456012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6883E-BEB4-4507-942E-421379E92B18}"/>
              </a:ext>
            </a:extLst>
          </p:cNvPr>
          <p:cNvSpPr>
            <a:spLocks noGrp="1"/>
          </p:cNvSpPr>
          <p:nvPr>
            <p:ph type="title"/>
          </p:nvPr>
        </p:nvSpPr>
        <p:spPr/>
        <p:txBody>
          <a:bodyPr/>
          <a:lstStyle/>
          <a:p>
            <a:r>
              <a:rPr lang="en-US" dirty="0"/>
              <a:t>Game Engine</a:t>
            </a:r>
          </a:p>
        </p:txBody>
      </p:sp>
      <p:pic>
        <p:nvPicPr>
          <p:cNvPr id="3" name="Picture 2">
            <a:extLst>
              <a:ext uri="{FF2B5EF4-FFF2-40B4-BE49-F238E27FC236}">
                <a16:creationId xmlns:a16="http://schemas.microsoft.com/office/drawing/2014/main" id="{15BAABA9-3751-42D6-B6B7-79F2157CA7A3}"/>
              </a:ext>
            </a:extLst>
          </p:cNvPr>
          <p:cNvPicPr/>
          <p:nvPr/>
        </p:nvPicPr>
        <p:blipFill>
          <a:blip r:embed="rId2"/>
          <a:stretch>
            <a:fillRect/>
          </a:stretch>
        </p:blipFill>
        <p:spPr>
          <a:xfrm>
            <a:off x="407376" y="1066800"/>
            <a:ext cx="8381999" cy="5257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54642049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245C4-C013-4A9D-AEB8-6D241765EC2D}"/>
              </a:ext>
            </a:extLst>
          </p:cNvPr>
          <p:cNvSpPr>
            <a:spLocks noGrp="1"/>
          </p:cNvSpPr>
          <p:nvPr>
            <p:ph type="title"/>
          </p:nvPr>
        </p:nvSpPr>
        <p:spPr>
          <a:xfrm>
            <a:off x="381000" y="230188"/>
            <a:ext cx="8382000" cy="1329595"/>
          </a:xfrm>
        </p:spPr>
        <p:txBody>
          <a:bodyPr/>
          <a:lstStyle/>
          <a:p>
            <a:r>
              <a:rPr lang="en-US" dirty="0">
                <a:effectLst/>
              </a:rPr>
              <a:t>User Trains Computer Student at Tic-Tac-Toe</a:t>
            </a:r>
            <a:endParaRPr lang="en-US" dirty="0"/>
          </a:p>
        </p:txBody>
      </p:sp>
      <p:pic>
        <p:nvPicPr>
          <p:cNvPr id="3" name="Picture 2">
            <a:extLst>
              <a:ext uri="{FF2B5EF4-FFF2-40B4-BE49-F238E27FC236}">
                <a16:creationId xmlns:a16="http://schemas.microsoft.com/office/drawing/2014/main" id="{010C92F6-B50E-40B7-96DC-5644EF01CC37}"/>
              </a:ext>
            </a:extLst>
          </p:cNvPr>
          <p:cNvPicPr/>
          <p:nvPr/>
        </p:nvPicPr>
        <p:blipFill>
          <a:blip r:embed="rId2"/>
          <a:stretch>
            <a:fillRect/>
          </a:stretch>
        </p:blipFill>
        <p:spPr>
          <a:xfrm>
            <a:off x="381000" y="1752600"/>
            <a:ext cx="8458200" cy="47244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47186640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DA131-4898-4EB2-B5C0-7A2D04468CF5}"/>
              </a:ext>
            </a:extLst>
          </p:cNvPr>
          <p:cNvSpPr>
            <a:spLocks noGrp="1"/>
          </p:cNvSpPr>
          <p:nvPr>
            <p:ph type="title"/>
          </p:nvPr>
        </p:nvSpPr>
        <p:spPr>
          <a:xfrm>
            <a:off x="381000" y="230188"/>
            <a:ext cx="8382000" cy="1329595"/>
          </a:xfrm>
        </p:spPr>
        <p:txBody>
          <a:bodyPr/>
          <a:lstStyle/>
          <a:p>
            <a:r>
              <a:rPr lang="en-US" dirty="0">
                <a:effectLst/>
              </a:rPr>
              <a:t>User Sets Match Between Computer Students</a:t>
            </a:r>
            <a:endParaRPr lang="en-US" dirty="0"/>
          </a:p>
        </p:txBody>
      </p:sp>
      <p:pic>
        <p:nvPicPr>
          <p:cNvPr id="3" name="Picture 2">
            <a:extLst>
              <a:ext uri="{FF2B5EF4-FFF2-40B4-BE49-F238E27FC236}">
                <a16:creationId xmlns:a16="http://schemas.microsoft.com/office/drawing/2014/main" id="{B0B0F91F-25F2-4B3C-971F-CD90095BB374}"/>
              </a:ext>
            </a:extLst>
          </p:cNvPr>
          <p:cNvPicPr/>
          <p:nvPr/>
        </p:nvPicPr>
        <p:blipFill>
          <a:blip r:embed="rId2"/>
          <a:stretch>
            <a:fillRect/>
          </a:stretch>
        </p:blipFill>
        <p:spPr>
          <a:xfrm>
            <a:off x="381000" y="1559782"/>
            <a:ext cx="8382000" cy="491721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53634405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FDC87-8A85-4A39-B4D2-334D24B39072}"/>
              </a:ext>
            </a:extLst>
          </p:cNvPr>
          <p:cNvSpPr>
            <a:spLocks noGrp="1"/>
          </p:cNvSpPr>
          <p:nvPr>
            <p:ph type="title"/>
          </p:nvPr>
        </p:nvSpPr>
        <p:spPr>
          <a:xfrm>
            <a:off x="381000" y="230188"/>
            <a:ext cx="8382000" cy="1329595"/>
          </a:xfrm>
        </p:spPr>
        <p:txBody>
          <a:bodyPr/>
          <a:lstStyle/>
          <a:p>
            <a:r>
              <a:rPr lang="en-US" dirty="0">
                <a:effectLst/>
              </a:rPr>
              <a:t>Default Algorithm for the Computer Student to Pick its next Move</a:t>
            </a:r>
            <a:endParaRPr lang="en-US" dirty="0"/>
          </a:p>
        </p:txBody>
      </p:sp>
      <p:sp>
        <p:nvSpPr>
          <p:cNvPr id="3" name="Text Placeholder 2">
            <a:extLst>
              <a:ext uri="{FF2B5EF4-FFF2-40B4-BE49-F238E27FC236}">
                <a16:creationId xmlns:a16="http://schemas.microsoft.com/office/drawing/2014/main" id="{6FF0778A-4039-43D2-8D00-5126F2D5CC8D}"/>
              </a:ext>
            </a:extLst>
          </p:cNvPr>
          <p:cNvSpPr>
            <a:spLocks noGrp="1"/>
          </p:cNvSpPr>
          <p:nvPr>
            <p:ph type="body" sz="quarter" idx="10"/>
          </p:nvPr>
        </p:nvSpPr>
        <p:spPr>
          <a:xfrm>
            <a:off x="381000" y="1905000"/>
            <a:ext cx="8382000" cy="4604337"/>
          </a:xfrm>
        </p:spPr>
        <p:txBody>
          <a:bodyPr/>
          <a:lstStyle/>
          <a:p>
            <a:r>
              <a:rPr lang="en-US" sz="2000" dirty="0"/>
              <a:t>The computer tests to see if any of its available moves will win the game.  If so, that will be the computer’s move.</a:t>
            </a:r>
          </a:p>
          <a:p>
            <a:r>
              <a:rPr lang="en-US" sz="2000" dirty="0"/>
              <a:t>The computer tests to see if any of the available moves will cause it to loss the game.  If so, the computer will block the opponent from winning by making that move.</a:t>
            </a:r>
          </a:p>
          <a:p>
            <a:r>
              <a:rPr lang="en-US" sz="2000" dirty="0"/>
              <a:t>The computer checks to see if the current sequence of moves equals a sequence of moves so far in which the player won by retrieving records from the </a:t>
            </a:r>
            <a:r>
              <a:rPr lang="en-US" sz="2000" dirty="0" err="1"/>
              <a:t>GameHistory</a:t>
            </a:r>
            <a:r>
              <a:rPr lang="en-US" sz="2000" dirty="0"/>
              <a:t> records where it has played the game.  If there is more than one sequence, then a random one is selected.  If the computer finds that, based on its game history records, that it is current playing a sequence in which it will lose, then the computer if it is able to, will try a different move than the one in which it lost before.</a:t>
            </a:r>
          </a:p>
          <a:p>
            <a:r>
              <a:rPr lang="en-US" sz="2000" dirty="0"/>
              <a:t>Finally, if none of the above steps caused the computer to make a move, then a random move is selected from the available list of valid moves.   </a:t>
            </a:r>
          </a:p>
          <a:p>
            <a:pPr marL="0" indent="0">
              <a:buNone/>
            </a:pPr>
            <a:endParaRPr lang="en-US" dirty="0"/>
          </a:p>
        </p:txBody>
      </p:sp>
    </p:spTree>
    <p:extLst>
      <p:ext uri="{BB962C8B-B14F-4D97-AF65-F5344CB8AC3E}">
        <p14:creationId xmlns:p14="http://schemas.microsoft.com/office/powerpoint/2010/main" val="80914032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Connect-Games</a:t>
            </a:r>
          </a:p>
        </p:txBody>
      </p:sp>
      <p:sp>
        <p:nvSpPr>
          <p:cNvPr id="4" name="Text Placeholder 3"/>
          <p:cNvSpPr>
            <a:spLocks noGrp="1"/>
          </p:cNvSpPr>
          <p:nvPr>
            <p:ph type="body" sz="quarter" idx="10"/>
          </p:nvPr>
        </p:nvSpPr>
        <p:spPr/>
        <p:txBody>
          <a:bodyPr/>
          <a:lstStyle/>
          <a:p>
            <a:r>
              <a:rPr lang="en-US" dirty="0"/>
              <a:t>demo </a:t>
            </a:r>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Connect-Games</a:t>
            </a:r>
          </a:p>
        </p:txBody>
      </p:sp>
      <p:sp>
        <p:nvSpPr>
          <p:cNvPr id="4" name="Text Placeholder 3"/>
          <p:cNvSpPr>
            <a:spLocks noGrp="1"/>
          </p:cNvSpPr>
          <p:nvPr>
            <p:ph type="body" sz="quarter" idx="10"/>
          </p:nvPr>
        </p:nvSpPr>
        <p:spPr/>
        <p:txBody>
          <a:bodyPr/>
          <a:lstStyle/>
          <a:p>
            <a:r>
              <a:rPr lang="en-US" dirty="0"/>
              <a:t>Thank you for watching!</a:t>
            </a: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1329595"/>
          </a:xfrm>
        </p:spPr>
        <p:txBody>
          <a:bodyPr/>
          <a:lstStyle/>
          <a:p>
            <a:r>
              <a:rPr lang="en-US" b="1" dirty="0">
                <a:effectLst/>
              </a:rPr>
              <a:t> Need for Connect-Games</a:t>
            </a:r>
            <a:br>
              <a:rPr lang="en-US" dirty="0">
                <a:effectLst/>
              </a:rPr>
            </a:br>
            <a:endParaRPr lang="en-US" dirty="0"/>
          </a:p>
        </p:txBody>
      </p:sp>
      <p:sp>
        <p:nvSpPr>
          <p:cNvPr id="3" name="Text Placeholder 2"/>
          <p:cNvSpPr>
            <a:spLocks noGrp="1"/>
          </p:cNvSpPr>
          <p:nvPr>
            <p:ph type="body" sz="quarter" idx="10"/>
          </p:nvPr>
        </p:nvSpPr>
        <p:spPr>
          <a:xfrm>
            <a:off x="381000" y="1411552"/>
            <a:ext cx="8382000" cy="4825937"/>
          </a:xfrm>
        </p:spPr>
        <p:txBody>
          <a:bodyPr/>
          <a:lstStyle/>
          <a:p>
            <a:r>
              <a:rPr lang="en-US" sz="2800" dirty="0"/>
              <a:t>Currently, online and mobile games exist that allow one to play such games against other people from around the world or against a computer at different levels of difficulty. </a:t>
            </a:r>
          </a:p>
          <a:p>
            <a:r>
              <a:rPr lang="en-US" sz="2800" dirty="0"/>
              <a:t>Playing against live opponents however, can be problematic in that each person has different schedules as well as different amounts of time in which they can devote to the game.</a:t>
            </a:r>
          </a:p>
          <a:p>
            <a:r>
              <a:rPr lang="en-US" sz="2800" dirty="0"/>
              <a:t>Playing a computer solves the asynchronous problem that one has when playing against a live opponent, however also may feel mechanical to engage with and unsatisfying when winning. </a:t>
            </a: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fontScale="90000"/>
          </a:bodyPr>
          <a:lstStyle/>
          <a:p>
            <a:r>
              <a:rPr lang="en-US" b="1" dirty="0">
                <a:effectLst/>
              </a:rPr>
              <a:t>How Connect-Games Addresses these Problems</a:t>
            </a:r>
            <a:endParaRPr lang="en-US" dirty="0">
              <a:solidFill>
                <a:schemeClr val="tx2"/>
              </a:solidFill>
            </a:endParaRPr>
          </a:p>
        </p:txBody>
      </p:sp>
      <p:sp>
        <p:nvSpPr>
          <p:cNvPr id="3" name="Text Placeholder 2"/>
          <p:cNvSpPr>
            <a:spLocks noGrp="1"/>
          </p:cNvSpPr>
          <p:nvPr>
            <p:ph type="body" sz="quarter" idx="10"/>
          </p:nvPr>
        </p:nvSpPr>
        <p:spPr>
          <a:xfrm>
            <a:off x="304800" y="1677751"/>
            <a:ext cx="8382000" cy="4799249"/>
          </a:xfrm>
        </p:spPr>
        <p:txBody>
          <a:bodyPr>
            <a:normAutofit fontScale="92500"/>
          </a:bodyPr>
          <a:lstStyle/>
          <a:p>
            <a:r>
              <a:rPr lang="en-US" dirty="0"/>
              <a:t>Connect-Games allows one to teach a computer student how to win at games such as Tic Tac Toe or Connect Four simply as playing as an opponent.</a:t>
            </a:r>
          </a:p>
          <a:p>
            <a:r>
              <a:rPr lang="en-US" dirty="0"/>
              <a:t>The user will can see the computer student’s progress as it plays against other user’s taught computer students.</a:t>
            </a:r>
          </a:p>
          <a:p>
            <a:r>
              <a:rPr lang="en-US" dirty="0"/>
              <a:t>In this way, one will get the convenience of playing against a computer while at the same time, the satisfaction of a computer student winning against another user’s computer student. </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US" b="1" dirty="0">
                <a:effectLst/>
              </a:rPr>
              <a:t>How Connect-Games Works</a:t>
            </a:r>
            <a:br>
              <a:rPr lang="en-US" dirty="0">
                <a:effectLst/>
              </a:rPr>
            </a:br>
            <a:endParaRPr lang="en-US" dirty="0"/>
          </a:p>
        </p:txBody>
      </p:sp>
      <p:sp>
        <p:nvSpPr>
          <p:cNvPr id="5" name="Text Placeholder 2">
            <a:extLst>
              <a:ext uri="{FF2B5EF4-FFF2-40B4-BE49-F238E27FC236}">
                <a16:creationId xmlns:a16="http://schemas.microsoft.com/office/drawing/2014/main" id="{89A48F2E-A0F3-4195-8540-2C72BEDCA475}"/>
              </a:ext>
            </a:extLst>
          </p:cNvPr>
          <p:cNvSpPr txBox="1">
            <a:spLocks/>
          </p:cNvSpPr>
          <p:nvPr/>
        </p:nvSpPr>
        <p:spPr>
          <a:xfrm>
            <a:off x="152400" y="1143000"/>
            <a:ext cx="8382000" cy="5334000"/>
          </a:xfrm>
          <a:prstGeom prst="rect">
            <a:avLst/>
          </a:prstGeom>
        </p:spPr>
        <p:txBody>
          <a:bodyPr>
            <a:normAutofit fontScale="77500" lnSpcReduction="20000"/>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Connect-Games is made up of a C# program to perform the logic of the system and a SQL Server database to hold the results of the games played as well as the users’ information such as their username and password.</a:t>
            </a:r>
          </a:p>
          <a:p>
            <a:r>
              <a:rPr lang="en-US" dirty="0"/>
              <a:t>The program is able to manage games that play on a two-dimensional board in which the winner connects n-number of their pieces in a row such as Tic Tac Toe or Connect Four.</a:t>
            </a:r>
          </a:p>
          <a:p>
            <a:r>
              <a:rPr lang="en-US" dirty="0"/>
              <a:t>This required that the games are broken down into simple sequences with the allowed behavior of a player being able to be interchangeable as well as the rules for winning a game.  </a:t>
            </a:r>
          </a:p>
          <a:p>
            <a:r>
              <a:rPr lang="en-US" dirty="0"/>
              <a:t>Each game’s sequence of moves is stored allowing the computer student to learn by using winning sequences as a model in determining their next move.  </a:t>
            </a:r>
          </a:p>
          <a:p>
            <a:r>
              <a:rPr lang="en-US" dirty="0"/>
              <a:t>The game is hosted on the cloud platform Azure with the user interface being a simple combination of ASP.NET MVC with an HTML/JavaScript front end.</a:t>
            </a: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230188"/>
            <a:ext cx="8382000" cy="664797"/>
          </a:xfrm>
        </p:spPr>
        <p:txBody>
          <a:bodyPr/>
          <a:lstStyle/>
          <a:p>
            <a:r>
              <a:rPr lang="en-US" dirty="0">
                <a:effectLst/>
              </a:rPr>
              <a:t>Architecture Based on</a:t>
            </a:r>
            <a:endParaRPr lang="en-US" dirty="0"/>
          </a:p>
        </p:txBody>
      </p:sp>
      <p:pic>
        <p:nvPicPr>
          <p:cNvPr id="4" name="Picture 3">
            <a:extLst>
              <a:ext uri="{FF2B5EF4-FFF2-40B4-BE49-F238E27FC236}">
                <a16:creationId xmlns:a16="http://schemas.microsoft.com/office/drawing/2014/main" id="{59E6CFAE-3230-44C4-89F7-172C674552EB}"/>
              </a:ext>
            </a:extLst>
          </p:cNvPr>
          <p:cNvPicPr>
            <a:picLocks noChangeAspect="1"/>
          </p:cNvPicPr>
          <p:nvPr/>
        </p:nvPicPr>
        <p:blipFill>
          <a:blip r:embed="rId3"/>
          <a:stretch>
            <a:fillRect/>
          </a:stretch>
        </p:blipFill>
        <p:spPr>
          <a:xfrm>
            <a:off x="942747" y="1219200"/>
            <a:ext cx="7258506" cy="5105400"/>
          </a:xfrm>
          <a:prstGeom prst="rect">
            <a:avLst/>
          </a:prstGeom>
        </p:spPr>
      </p:pic>
      <p:sp>
        <p:nvSpPr>
          <p:cNvPr id="6" name="TextBox 5">
            <a:extLst>
              <a:ext uri="{FF2B5EF4-FFF2-40B4-BE49-F238E27FC236}">
                <a16:creationId xmlns:a16="http://schemas.microsoft.com/office/drawing/2014/main" id="{C38EB7D0-4EEA-4B82-92EA-0E94E94708AD}"/>
              </a:ext>
            </a:extLst>
          </p:cNvPr>
          <p:cNvSpPr txBox="1"/>
          <p:nvPr/>
        </p:nvSpPr>
        <p:spPr>
          <a:xfrm>
            <a:off x="942746" y="6443146"/>
            <a:ext cx="7667853" cy="369332"/>
          </a:xfrm>
          <a:prstGeom prst="rect">
            <a:avLst/>
          </a:prstGeom>
          <a:noFill/>
        </p:spPr>
        <p:txBody>
          <a:bodyPr wrap="square" rtlCol="0">
            <a:spAutoFit/>
          </a:bodyPr>
          <a:lstStyle/>
          <a:p>
            <a:r>
              <a:rPr lang="en-US" dirty="0"/>
              <a:t>https://8thlight.com/blog/uncle-bob/2012/08/13/the-clean-architecture.html</a:t>
            </a: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Architecture</a:t>
            </a:r>
            <a:endParaRPr lang="en-US" dirty="0"/>
          </a:p>
        </p:txBody>
      </p:sp>
      <p:pic>
        <p:nvPicPr>
          <p:cNvPr id="4" name="Picture 3">
            <a:extLst>
              <a:ext uri="{FF2B5EF4-FFF2-40B4-BE49-F238E27FC236}">
                <a16:creationId xmlns:a16="http://schemas.microsoft.com/office/drawing/2014/main" id="{C8653E86-0D95-4103-BFB6-3AA723E1A83B}"/>
              </a:ext>
            </a:extLst>
          </p:cNvPr>
          <p:cNvPicPr/>
          <p:nvPr/>
        </p:nvPicPr>
        <p:blipFill>
          <a:blip r:embed="rId3"/>
          <a:stretch>
            <a:fillRect/>
          </a:stretch>
        </p:blipFill>
        <p:spPr>
          <a:xfrm>
            <a:off x="990600" y="990600"/>
            <a:ext cx="6934200" cy="5105400"/>
          </a:xfrm>
          <a:prstGeom prst="rect">
            <a:avLst/>
          </a:prstGeom>
        </p:spPr>
      </p:pic>
      <p:sp>
        <p:nvSpPr>
          <p:cNvPr id="5" name="TextBox 4">
            <a:extLst>
              <a:ext uri="{FF2B5EF4-FFF2-40B4-BE49-F238E27FC236}">
                <a16:creationId xmlns:a16="http://schemas.microsoft.com/office/drawing/2014/main" id="{EA12F23A-6939-4FE0-9D1E-A9677C8E96D6}"/>
              </a:ext>
            </a:extLst>
          </p:cNvPr>
          <p:cNvSpPr txBox="1"/>
          <p:nvPr/>
        </p:nvSpPr>
        <p:spPr>
          <a:xfrm>
            <a:off x="990600" y="6155564"/>
            <a:ext cx="7391400" cy="646331"/>
          </a:xfrm>
          <a:prstGeom prst="rect">
            <a:avLst/>
          </a:prstGeom>
          <a:noFill/>
        </p:spPr>
        <p:txBody>
          <a:bodyPr wrap="square" rtlCol="0">
            <a:spAutoFit/>
          </a:bodyPr>
          <a:lstStyle/>
          <a:p>
            <a:r>
              <a:rPr lang="en-US" b="1" dirty="0"/>
              <a:t>Components: Connect-</a:t>
            </a:r>
            <a:r>
              <a:rPr lang="en-US" b="1" dirty="0" err="1"/>
              <a:t>Games.DomainModels</a:t>
            </a:r>
            <a:r>
              <a:rPr lang="en-US" b="1" dirty="0"/>
              <a:t>, Connect-</a:t>
            </a:r>
            <a:r>
              <a:rPr lang="en-US" b="1" dirty="0" err="1"/>
              <a:t>Games.Games</a:t>
            </a:r>
            <a:r>
              <a:rPr lang="en-US" b="1" dirty="0"/>
              <a:t>, Connect-</a:t>
            </a:r>
            <a:r>
              <a:rPr lang="en-US" b="1" dirty="0" err="1"/>
              <a:t>Games.DAL</a:t>
            </a:r>
            <a:r>
              <a:rPr lang="en-US" b="1" dirty="0"/>
              <a:t>, and </a:t>
            </a:r>
            <a:r>
              <a:rPr lang="en-US" b="1" dirty="0" err="1"/>
              <a:t>ConnectGames</a:t>
            </a:r>
            <a:endParaRPr lang="en-US" dirty="0"/>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2B6D3-5A0E-4F89-B7CC-CF433881E0C7}"/>
              </a:ext>
            </a:extLst>
          </p:cNvPr>
          <p:cNvSpPr>
            <a:spLocks noGrp="1"/>
          </p:cNvSpPr>
          <p:nvPr>
            <p:ph type="title"/>
          </p:nvPr>
        </p:nvSpPr>
        <p:spPr>
          <a:xfrm>
            <a:off x="381000" y="230188"/>
            <a:ext cx="8610600" cy="1329595"/>
          </a:xfrm>
        </p:spPr>
        <p:txBody>
          <a:bodyPr/>
          <a:lstStyle/>
          <a:p>
            <a:r>
              <a:rPr lang="en-US" dirty="0"/>
              <a:t>Design of </a:t>
            </a:r>
            <a:r>
              <a:rPr lang="en-US" dirty="0" err="1"/>
              <a:t>Domain.Model</a:t>
            </a:r>
            <a:r>
              <a:rPr lang="en-US" dirty="0"/>
              <a:t> Component</a:t>
            </a:r>
          </a:p>
        </p:txBody>
      </p:sp>
      <p:sp>
        <p:nvSpPr>
          <p:cNvPr id="3" name="Text Placeholder 2">
            <a:extLst>
              <a:ext uri="{FF2B5EF4-FFF2-40B4-BE49-F238E27FC236}">
                <a16:creationId xmlns:a16="http://schemas.microsoft.com/office/drawing/2014/main" id="{2E171EC2-E968-4CB3-845D-07064E78B7C0}"/>
              </a:ext>
            </a:extLst>
          </p:cNvPr>
          <p:cNvSpPr>
            <a:spLocks noGrp="1"/>
          </p:cNvSpPr>
          <p:nvPr>
            <p:ph type="body" sz="quarter" idx="10"/>
          </p:nvPr>
        </p:nvSpPr>
        <p:spPr>
          <a:xfrm>
            <a:off x="381000" y="1234390"/>
            <a:ext cx="8382000" cy="5416868"/>
          </a:xfrm>
        </p:spPr>
        <p:txBody>
          <a:bodyPr/>
          <a:lstStyle/>
          <a:p>
            <a:r>
              <a:rPr lang="en-US" dirty="0"/>
              <a:t>The classes and interfaces contained in the Connect-</a:t>
            </a:r>
            <a:r>
              <a:rPr lang="en-US" dirty="0" err="1"/>
              <a:t>Games.DomainModels</a:t>
            </a:r>
            <a:r>
              <a:rPr lang="en-US" dirty="0"/>
              <a:t> make up the core design of Connect-Games and depends on no frameworks or components other than the .NET Core framework 2.0 in which it is written in.  </a:t>
            </a:r>
          </a:p>
          <a:p>
            <a:r>
              <a:rPr lang="en-US" dirty="0"/>
              <a:t>The style is a program to an interface style where as much as possible classes work with abstractions or interfaces.  This allows for framework independent, testable, UI independent, and database independent design and code.  </a:t>
            </a:r>
          </a:p>
        </p:txBody>
      </p:sp>
    </p:spTree>
    <p:extLst>
      <p:ext uri="{BB962C8B-B14F-4D97-AF65-F5344CB8AC3E}">
        <p14:creationId xmlns:p14="http://schemas.microsoft.com/office/powerpoint/2010/main" val="115580805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7BF7A-2BB8-4A86-B128-1862AB4CCEF2}"/>
              </a:ext>
            </a:extLst>
          </p:cNvPr>
          <p:cNvSpPr>
            <a:spLocks noGrp="1"/>
          </p:cNvSpPr>
          <p:nvPr>
            <p:ph type="title"/>
          </p:nvPr>
        </p:nvSpPr>
        <p:spPr>
          <a:xfrm>
            <a:off x="381000" y="230189"/>
            <a:ext cx="8610600" cy="989012"/>
          </a:xfrm>
        </p:spPr>
        <p:txBody>
          <a:bodyPr/>
          <a:lstStyle/>
          <a:p>
            <a:r>
              <a:rPr lang="en-US" dirty="0"/>
              <a:t>Design of </a:t>
            </a:r>
            <a:r>
              <a:rPr lang="en-US" dirty="0" err="1"/>
              <a:t>Domain.Model</a:t>
            </a:r>
            <a:r>
              <a:rPr lang="en-US" dirty="0"/>
              <a:t> Component</a:t>
            </a:r>
          </a:p>
        </p:txBody>
      </p:sp>
      <p:sp>
        <p:nvSpPr>
          <p:cNvPr id="3" name="Text Placeholder 2">
            <a:extLst>
              <a:ext uri="{FF2B5EF4-FFF2-40B4-BE49-F238E27FC236}">
                <a16:creationId xmlns:a16="http://schemas.microsoft.com/office/drawing/2014/main" id="{BF212DA7-6926-4CBE-BC66-E4FB898CFF80}"/>
              </a:ext>
            </a:extLst>
          </p:cNvPr>
          <p:cNvSpPr>
            <a:spLocks noGrp="1"/>
          </p:cNvSpPr>
          <p:nvPr>
            <p:ph type="body" sz="quarter" idx="10"/>
          </p:nvPr>
        </p:nvSpPr>
        <p:spPr>
          <a:xfrm>
            <a:off x="381000" y="1411552"/>
            <a:ext cx="8382000" cy="5515356"/>
          </a:xfrm>
        </p:spPr>
        <p:txBody>
          <a:bodyPr/>
          <a:lstStyle/>
          <a:p>
            <a:r>
              <a:rPr lang="en-US" dirty="0"/>
              <a:t>The Connect-</a:t>
            </a:r>
            <a:r>
              <a:rPr lang="en-US" dirty="0" err="1"/>
              <a:t>Games.DomainModels</a:t>
            </a:r>
            <a:r>
              <a:rPr lang="en-US" dirty="0"/>
              <a:t> can be broken up into four main areas of functionality: move behaviors, rules, AI, and game.  </a:t>
            </a:r>
          </a:p>
          <a:p>
            <a:r>
              <a:rPr lang="en-US" dirty="0"/>
              <a:t>The move behaviors and rules allow for a mixing and matching of available moves and the rules that govern a game.  Therefore, more games than Connect Four and Tic-Tac-Toe can be created simply by creating new types of move behaviors and rules, for example, 3D-Tic-Tac-Toe or new game never played before could be invented.  </a:t>
            </a:r>
          </a:p>
          <a:p>
            <a:endParaRPr lang="en-US" dirty="0"/>
          </a:p>
        </p:txBody>
      </p:sp>
    </p:spTree>
    <p:extLst>
      <p:ext uri="{BB962C8B-B14F-4D97-AF65-F5344CB8AC3E}">
        <p14:creationId xmlns:p14="http://schemas.microsoft.com/office/powerpoint/2010/main" val="51627394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29822-AECF-450D-A786-AD370857323C}"/>
              </a:ext>
            </a:extLst>
          </p:cNvPr>
          <p:cNvSpPr>
            <a:spLocks noGrp="1"/>
          </p:cNvSpPr>
          <p:nvPr>
            <p:ph type="title"/>
          </p:nvPr>
        </p:nvSpPr>
        <p:spPr>
          <a:xfrm>
            <a:off x="381000" y="230188"/>
            <a:ext cx="8610600" cy="760413"/>
          </a:xfrm>
        </p:spPr>
        <p:txBody>
          <a:bodyPr/>
          <a:lstStyle/>
          <a:p>
            <a:r>
              <a:rPr lang="en-US" dirty="0"/>
              <a:t>Design of </a:t>
            </a:r>
            <a:r>
              <a:rPr lang="en-US" dirty="0" err="1"/>
              <a:t>Domain.Model</a:t>
            </a:r>
            <a:r>
              <a:rPr lang="en-US" dirty="0"/>
              <a:t> Component</a:t>
            </a:r>
          </a:p>
        </p:txBody>
      </p:sp>
      <p:sp>
        <p:nvSpPr>
          <p:cNvPr id="3" name="Text Placeholder 2">
            <a:extLst>
              <a:ext uri="{FF2B5EF4-FFF2-40B4-BE49-F238E27FC236}">
                <a16:creationId xmlns:a16="http://schemas.microsoft.com/office/drawing/2014/main" id="{A2E9ABB9-2BD4-4DAC-923D-33FE23A94B2D}"/>
              </a:ext>
            </a:extLst>
          </p:cNvPr>
          <p:cNvSpPr>
            <a:spLocks noGrp="1"/>
          </p:cNvSpPr>
          <p:nvPr>
            <p:ph type="body" sz="quarter" idx="10"/>
          </p:nvPr>
        </p:nvSpPr>
        <p:spPr>
          <a:xfrm>
            <a:off x="381000" y="990601"/>
            <a:ext cx="8382000" cy="5958554"/>
          </a:xfrm>
        </p:spPr>
        <p:txBody>
          <a:bodyPr/>
          <a:lstStyle/>
          <a:p>
            <a:r>
              <a:rPr lang="en-US" dirty="0"/>
              <a:t>The AI section of the component allows for the computer student to learn to play a game.  It is also designed using interfaces that allow for different machine learning algorithms to be used in place of the simple default version.  </a:t>
            </a:r>
          </a:p>
          <a:p>
            <a:r>
              <a:rPr lang="en-US" dirty="0"/>
              <a:t>Finally, the games section has classes that model a game engine and provide the functionality for a match between to AI computer players.  Each of these classes can be reused or replaced simply by providing a different implementation for the given interfaces.</a:t>
            </a:r>
          </a:p>
          <a:p>
            <a:endParaRPr lang="en-US" dirty="0"/>
          </a:p>
        </p:txBody>
      </p:sp>
    </p:spTree>
    <p:extLst>
      <p:ext uri="{BB962C8B-B14F-4D97-AF65-F5344CB8AC3E}">
        <p14:creationId xmlns:p14="http://schemas.microsoft.com/office/powerpoint/2010/main" val="602952261"/>
      </p:ext>
    </p:extLst>
  </p:cSld>
  <p:clrMapOvr>
    <a:masterClrMapping/>
  </p:clrMapOvr>
  <p:transition>
    <p:fade/>
  </p:transition>
</p:sld>
</file>

<file path=ppt/theme/theme1.xml><?xml version="1.0" encoding="utf-8"?>
<a:theme xmlns:a="http://schemas.openxmlformats.org/drawingml/2006/main" name="1_Green_Swirls_Template_Segoe_TP10286742">
  <a:themeElements>
    <a:clrScheme name="Green Template-Template">
      <a:dk1>
        <a:srgbClr val="000000"/>
      </a:dk1>
      <a:lt1>
        <a:srgbClr val="FFFFFF"/>
      </a:lt1>
      <a:dk2>
        <a:srgbClr val="1F7335"/>
      </a:dk2>
      <a:lt2>
        <a:srgbClr val="C4FF89"/>
      </a:lt2>
      <a:accent1>
        <a:srgbClr val="FFC000"/>
      </a:accent1>
      <a:accent2>
        <a:srgbClr val="3497AE"/>
      </a:accent2>
      <a:accent3>
        <a:srgbClr val="DF8045"/>
      </a:accent3>
      <a:accent4>
        <a:srgbClr val="7DCC2E"/>
      </a:accent4>
      <a:accent5>
        <a:srgbClr val="FF9929"/>
      </a:accent5>
      <a:accent6>
        <a:srgbClr val="7D3DA1"/>
      </a:accent6>
      <a:hlink>
        <a:srgbClr val="F0ED7B"/>
      </a:hlink>
      <a:folHlink>
        <a:srgbClr val="F3EB4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A463396-7DAC-4B7F-8764-DBF66DCA06F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Sample presentation slides (Green swirls design)</Template>
  <TotalTime>246</TotalTime>
  <Words>1547</Words>
  <Application>Microsoft Office PowerPoint</Application>
  <PresentationFormat>On-screen Show (4:3)</PresentationFormat>
  <Paragraphs>73</Paragraphs>
  <Slides>18</Slides>
  <Notes>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18</vt:i4>
      </vt:variant>
    </vt:vector>
  </HeadingPairs>
  <TitlesOfParts>
    <vt:vector size="24" baseType="lpstr">
      <vt:lpstr>Arial</vt:lpstr>
      <vt:lpstr>Calibri</vt:lpstr>
      <vt:lpstr>Courier New</vt:lpstr>
      <vt:lpstr>Wingdings</vt:lpstr>
      <vt:lpstr>1_Green_Swirls_Template_Segoe_TP10286742</vt:lpstr>
      <vt:lpstr>White with Courier font for code slides</vt:lpstr>
      <vt:lpstr>Connect-Games</vt:lpstr>
      <vt:lpstr> Need for Connect-Games </vt:lpstr>
      <vt:lpstr>How Connect-Games Addresses these Problems</vt:lpstr>
      <vt:lpstr>How Connect-Games Works </vt:lpstr>
      <vt:lpstr>Architecture Based on</vt:lpstr>
      <vt:lpstr>Architecture</vt:lpstr>
      <vt:lpstr>Design of Domain.Model Component</vt:lpstr>
      <vt:lpstr>Design of Domain.Model Component</vt:lpstr>
      <vt:lpstr>Design of Domain.Model Component</vt:lpstr>
      <vt:lpstr>Move Behaviors</vt:lpstr>
      <vt:lpstr>Rules</vt:lpstr>
      <vt:lpstr>AI</vt:lpstr>
      <vt:lpstr>Game Engine</vt:lpstr>
      <vt:lpstr>User Trains Computer Student at Tic-Tac-Toe</vt:lpstr>
      <vt:lpstr>User Sets Match Between Computer Students</vt:lpstr>
      <vt:lpstr>Default Algorithm for the Computer Student to Pick its next Move</vt:lpstr>
      <vt:lpstr>Connect-Games</vt:lpstr>
      <vt:lpstr>Connect-Games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Shawn Salm</dc:creator>
  <cp:keywords/>
  <cp:lastModifiedBy>Shawn Salm</cp:lastModifiedBy>
  <cp:revision>23</cp:revision>
  <dcterms:created xsi:type="dcterms:W3CDTF">2018-04-09T17:21:47Z</dcterms:created>
  <dcterms:modified xsi:type="dcterms:W3CDTF">2018-04-09T21:28:46Z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TC102867429990</vt:lpwstr>
  </property>
</Properties>
</file>