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sldIdLst>
    <p:sldId id="256" r:id="rId3"/>
    <p:sldId id="262" r:id="rId4"/>
    <p:sldId id="257" r:id="rId5"/>
    <p:sldId id="259" r:id="rId6"/>
    <p:sldId id="261" r:id="rId7"/>
    <p:sldId id="260" r:id="rId8"/>
    <p:sldId id="265" r:id="rId9"/>
    <p:sldId id="263" r:id="rId10"/>
    <p:sldId id="264" r:id="rId11"/>
    <p:sldId id="274" r:id="rId12"/>
    <p:sldId id="273" r:id="rId13"/>
    <p:sldId id="268" r:id="rId14"/>
    <p:sldId id="266"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2CF"/>
    <a:srgbClr val="000BCF"/>
    <a:srgbClr val="000000"/>
    <a:srgbClr val="68ACE5"/>
    <a:srgbClr val="003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31" autoAdjust="0"/>
    <p:restoredTop sz="79370"/>
  </p:normalViewPr>
  <p:slideViewPr>
    <p:cSldViewPr snapToGrid="0">
      <p:cViewPr varScale="1">
        <p:scale>
          <a:sx n="80" d="100"/>
          <a:sy n="80" d="100"/>
        </p:scale>
        <p:origin x="216" y="504"/>
      </p:cViewPr>
      <p:guideLst/>
    </p:cSldViewPr>
  </p:slideViewPr>
  <p:notesTextViewPr>
    <p:cViewPr>
      <p:scale>
        <a:sx n="1" d="1"/>
        <a:sy n="1" d="1"/>
      </p:scale>
      <p:origin x="0" y="0"/>
    </p:cViewPr>
  </p:notesTextViewPr>
  <p:notesViewPr>
    <p:cSldViewPr snapToGrid="0">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8C5BE-9BD1-49FC-838E-49599207D466}" type="datetimeFigureOut">
              <a:rPr lang="en-GB" smtClean="0"/>
              <a:t>28/05/2020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4C5E8-2AF3-49FD-9E39-50122889BB47}" type="slidenum">
              <a:rPr lang="en-GB" smtClean="0"/>
              <a:t>‹#›</a:t>
            </a:fld>
            <a:endParaRPr lang="en-GB"/>
          </a:p>
        </p:txBody>
      </p:sp>
    </p:spTree>
    <p:extLst>
      <p:ext uri="{BB962C8B-B14F-4D97-AF65-F5344CB8AC3E}">
        <p14:creationId xmlns:p14="http://schemas.microsoft.com/office/powerpoint/2010/main" val="304870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my name is </a:t>
            </a:r>
            <a:r>
              <a:rPr lang="en-GB" sz="1200" kern="1200" dirty="0" err="1">
                <a:solidFill>
                  <a:schemeClr val="tx1"/>
                </a:solidFill>
                <a:effectLst/>
                <a:latin typeface="+mn-lt"/>
                <a:ea typeface="+mn-ea"/>
                <a:cs typeface="+mn-cs"/>
              </a:rPr>
              <a:t>junxiao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shen</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my fourth year project is called a neural network approach for supporting gesture keyboards in augmented reality </a:t>
            </a:r>
          </a:p>
          <a:p>
            <a:r>
              <a:rPr lang="en-GB" sz="1200" kern="1200" dirty="0">
                <a:solidFill>
                  <a:schemeClr val="tx1"/>
                </a:solidFill>
                <a:effectLst/>
                <a:latin typeface="+mn-lt"/>
                <a:ea typeface="+mn-ea"/>
                <a:cs typeface="+mn-cs"/>
              </a:rPr>
              <a:t>I am supervised by professor per </a:t>
            </a:r>
            <a:r>
              <a:rPr lang="en-GB" sz="1200" kern="1200" dirty="0" err="1">
                <a:solidFill>
                  <a:schemeClr val="tx1"/>
                </a:solidFill>
                <a:effectLst/>
                <a:latin typeface="+mn-lt"/>
                <a:ea typeface="+mn-ea"/>
                <a:cs typeface="+mn-cs"/>
              </a:rPr>
              <a:t>ola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kristensson</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 also thank john for his support through out my project</a:t>
            </a:r>
          </a:p>
          <a:p>
            <a:endParaRPr lang="en-US" dirty="0"/>
          </a:p>
        </p:txBody>
      </p:sp>
      <p:sp>
        <p:nvSpPr>
          <p:cNvPr id="4" name="Slide Number Placeholder 3"/>
          <p:cNvSpPr>
            <a:spLocks noGrp="1"/>
          </p:cNvSpPr>
          <p:nvPr>
            <p:ph type="sldNum" sz="quarter" idx="5"/>
          </p:nvPr>
        </p:nvSpPr>
        <p:spPr/>
        <p:txBody>
          <a:bodyPr/>
          <a:lstStyle/>
          <a:p>
            <a:fld id="{D874C5E8-2AF3-49FD-9E39-50122889BB47}" type="slidenum">
              <a:rPr lang="en-GB" smtClean="0"/>
              <a:t>1</a:t>
            </a:fld>
            <a:endParaRPr lang="en-GB"/>
          </a:p>
        </p:txBody>
      </p:sp>
    </p:spTree>
    <p:extLst>
      <p:ext uri="{BB962C8B-B14F-4D97-AF65-F5344CB8AC3E}">
        <p14:creationId xmlns:p14="http://schemas.microsoft.com/office/powerpoint/2010/main" val="2873048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As discussed above, we assumed that the user may have a different perception of the key- board position and orientation. Therefore, the keyboard plane perceived by the user may not be aligned with the actual virtual keyboard plane. This results in an angle and a displacement between the plane that the user draw gesture on and the actual keyboard plane. This micro metrics can tell us how good the user is at perceiving the relative position and orientation of the virtual keyboard.</a:t>
            </a:r>
          </a:p>
          <a:p>
            <a:endParaRPr lang="zh-CN" altLang="en-US" dirty="0"/>
          </a:p>
        </p:txBody>
      </p:sp>
      <p:sp>
        <p:nvSpPr>
          <p:cNvPr id="4" name="灯片编号占位符 3"/>
          <p:cNvSpPr>
            <a:spLocks noGrp="1"/>
          </p:cNvSpPr>
          <p:nvPr>
            <p:ph type="sldNum" sz="quarter" idx="5"/>
          </p:nvPr>
        </p:nvSpPr>
        <p:spPr/>
        <p:txBody>
          <a:bodyPr/>
          <a:lstStyle/>
          <a:p>
            <a:fld id="{D874C5E8-2AF3-49FD-9E39-50122889BB47}" type="slidenum">
              <a:rPr lang="en-GB" smtClean="0"/>
              <a:t>10</a:t>
            </a:fld>
            <a:endParaRPr lang="en-GB"/>
          </a:p>
        </p:txBody>
      </p:sp>
    </p:spTree>
    <p:extLst>
      <p:ext uri="{BB962C8B-B14F-4D97-AF65-F5344CB8AC3E}">
        <p14:creationId xmlns:p14="http://schemas.microsoft.com/office/powerpoint/2010/main" val="4078296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Theta angle plot shows that the mean is around 7 degrees and it suggests that</a:t>
            </a:r>
          </a:p>
          <a:p>
            <a:endParaRPr lang="en-GB" altLang="zh-CN" dirty="0"/>
          </a:p>
          <a:p>
            <a:r>
              <a:rPr lang="en-GB" altLang="zh-CN" dirty="0"/>
              <a:t>The median of the beta value is around –12 degrees which is expected since the user will tend to gesture on a plane vertically in front of them whereas the keyboard float at an angle </a:t>
            </a:r>
          </a:p>
          <a:p>
            <a:endParaRPr lang="en-GB" altLang="zh-CN" dirty="0"/>
          </a:p>
          <a:p>
            <a:r>
              <a:rPr lang="en-GB" altLang="zh-CN" dirty="0"/>
              <a:t>The RMSE value shows that the trace data closely fit into that plane and it suggest that user are consistent at gesturing </a:t>
            </a:r>
            <a:endParaRPr lang="zh-CN" altLang="en-US" dirty="0"/>
          </a:p>
        </p:txBody>
      </p:sp>
      <p:sp>
        <p:nvSpPr>
          <p:cNvPr id="4" name="灯片编号占位符 3"/>
          <p:cNvSpPr>
            <a:spLocks noGrp="1"/>
          </p:cNvSpPr>
          <p:nvPr>
            <p:ph type="sldNum" sz="quarter" idx="5"/>
          </p:nvPr>
        </p:nvSpPr>
        <p:spPr/>
        <p:txBody>
          <a:bodyPr/>
          <a:lstStyle/>
          <a:p>
            <a:fld id="{D874C5E8-2AF3-49FD-9E39-50122889BB47}" type="slidenum">
              <a:rPr lang="en-GB" smtClean="0"/>
              <a:t>12</a:t>
            </a:fld>
            <a:endParaRPr lang="en-GB"/>
          </a:p>
        </p:txBody>
      </p:sp>
    </p:spTree>
    <p:extLst>
      <p:ext uri="{BB962C8B-B14F-4D97-AF65-F5344CB8AC3E}">
        <p14:creationId xmlns:p14="http://schemas.microsoft.com/office/powerpoint/2010/main" val="289403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This part of results are from the data synthesis. I constructed a recurrent neural network consists of three LSTM layers and one attention mechanism. I used the collected data to train this neural network and applied different training techniques such as dropout, batch training and learning rate scheduler. The two plot shows the results I have achieved. Let me explain the two plots first. The two plots are both shows the soft attention window which is the output of the trace after </a:t>
            </a:r>
            <a:r>
              <a:rPr lang="en-GB" altLang="zh-CN"/>
              <a:t>the convolution. </a:t>
            </a:r>
            <a:endParaRPr lang="zh-CN" altLang="en-US"/>
          </a:p>
        </p:txBody>
      </p:sp>
      <p:sp>
        <p:nvSpPr>
          <p:cNvPr id="4" name="灯片编号占位符 3"/>
          <p:cNvSpPr>
            <a:spLocks noGrp="1"/>
          </p:cNvSpPr>
          <p:nvPr>
            <p:ph type="sldNum" sz="quarter" idx="5"/>
          </p:nvPr>
        </p:nvSpPr>
        <p:spPr/>
        <p:txBody>
          <a:bodyPr/>
          <a:lstStyle/>
          <a:p>
            <a:fld id="{D874C5E8-2AF3-49FD-9E39-50122889BB47}" type="slidenum">
              <a:rPr lang="en-GB" smtClean="0"/>
              <a:t>13</a:t>
            </a:fld>
            <a:endParaRPr lang="en-GB"/>
          </a:p>
        </p:txBody>
      </p:sp>
    </p:spTree>
    <p:extLst>
      <p:ext uri="{BB962C8B-B14F-4D97-AF65-F5344CB8AC3E}">
        <p14:creationId xmlns:p14="http://schemas.microsoft.com/office/powerpoint/2010/main" val="268095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Despite of the advantages of the ARGK, this ARGK also has its own limitations. </a:t>
            </a:r>
          </a:p>
          <a:p>
            <a:endParaRPr lang="en-GB" altLang="zh-CN" dirty="0"/>
          </a:p>
          <a:p>
            <a:r>
              <a:rPr lang="en-GB" altLang="zh-CN" dirty="0"/>
              <a:t>The future work includes. </a:t>
            </a:r>
            <a:endParaRPr lang="zh-CN" altLang="en-US" dirty="0"/>
          </a:p>
        </p:txBody>
      </p:sp>
      <p:sp>
        <p:nvSpPr>
          <p:cNvPr id="4" name="灯片编号占位符 3"/>
          <p:cNvSpPr>
            <a:spLocks noGrp="1"/>
          </p:cNvSpPr>
          <p:nvPr>
            <p:ph type="sldNum" sz="quarter" idx="5"/>
          </p:nvPr>
        </p:nvSpPr>
        <p:spPr/>
        <p:txBody>
          <a:bodyPr/>
          <a:lstStyle/>
          <a:p>
            <a:fld id="{D874C5E8-2AF3-49FD-9E39-50122889BB47}" type="slidenum">
              <a:rPr lang="en-GB" smtClean="0"/>
              <a:t>15</a:t>
            </a:fld>
            <a:endParaRPr lang="en-GB"/>
          </a:p>
        </p:txBody>
      </p:sp>
    </p:spTree>
    <p:extLst>
      <p:ext uri="{BB962C8B-B14F-4D97-AF65-F5344CB8AC3E}">
        <p14:creationId xmlns:p14="http://schemas.microsoft.com/office/powerpoint/2010/main" val="285549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In conclusion, the significance of my fourth year project which is the simulated recogniser includes</a:t>
            </a:r>
            <a:endParaRPr lang="zh-CN" altLang="en-US" dirty="0"/>
          </a:p>
        </p:txBody>
      </p:sp>
      <p:sp>
        <p:nvSpPr>
          <p:cNvPr id="4" name="灯片编号占位符 3"/>
          <p:cNvSpPr>
            <a:spLocks noGrp="1"/>
          </p:cNvSpPr>
          <p:nvPr>
            <p:ph type="sldNum" sz="quarter" idx="5"/>
          </p:nvPr>
        </p:nvSpPr>
        <p:spPr/>
        <p:txBody>
          <a:bodyPr/>
          <a:lstStyle/>
          <a:p>
            <a:fld id="{D874C5E8-2AF3-49FD-9E39-50122889BB47}" type="slidenum">
              <a:rPr lang="en-GB" smtClean="0"/>
              <a:t>16</a:t>
            </a:fld>
            <a:endParaRPr lang="en-GB"/>
          </a:p>
        </p:txBody>
      </p:sp>
    </p:spTree>
    <p:extLst>
      <p:ext uri="{BB962C8B-B14F-4D97-AF65-F5344CB8AC3E}">
        <p14:creationId xmlns:p14="http://schemas.microsoft.com/office/powerpoint/2010/main" val="386563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augmented reality, there are many text entry methods. However, most of them face the following problems. </a:t>
            </a:r>
          </a:p>
        </p:txBody>
      </p:sp>
      <p:sp>
        <p:nvSpPr>
          <p:cNvPr id="4" name="Slide Number Placeholder 3"/>
          <p:cNvSpPr>
            <a:spLocks noGrp="1"/>
          </p:cNvSpPr>
          <p:nvPr>
            <p:ph type="sldNum" sz="quarter" idx="5"/>
          </p:nvPr>
        </p:nvSpPr>
        <p:spPr/>
        <p:txBody>
          <a:bodyPr/>
          <a:lstStyle/>
          <a:p>
            <a:fld id="{D874C5E8-2AF3-49FD-9E39-50122889BB47}" type="slidenum">
              <a:rPr lang="en-GB" smtClean="0"/>
              <a:t>2</a:t>
            </a:fld>
            <a:endParaRPr lang="en-GB"/>
          </a:p>
        </p:txBody>
      </p:sp>
    </p:spTree>
    <p:extLst>
      <p:ext uri="{BB962C8B-B14F-4D97-AF65-F5344CB8AC3E}">
        <p14:creationId xmlns:p14="http://schemas.microsoft.com/office/powerpoint/2010/main" val="163148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tackle the difficulties mentioned  before, An ARE gesture keyboard innovated from the word-gesture keyboard is proposed. User can gesture on the virtual keyboard to input text in AR </a:t>
            </a:r>
          </a:p>
        </p:txBody>
      </p:sp>
      <p:sp>
        <p:nvSpPr>
          <p:cNvPr id="4" name="Slide Number Placeholder 3"/>
          <p:cNvSpPr>
            <a:spLocks noGrp="1"/>
          </p:cNvSpPr>
          <p:nvPr>
            <p:ph type="sldNum" sz="quarter" idx="5"/>
          </p:nvPr>
        </p:nvSpPr>
        <p:spPr/>
        <p:txBody>
          <a:bodyPr/>
          <a:lstStyle/>
          <a:p>
            <a:fld id="{D874C5E8-2AF3-49FD-9E39-50122889BB47}" type="slidenum">
              <a:rPr lang="en-GB" smtClean="0"/>
              <a:t>3</a:t>
            </a:fld>
            <a:endParaRPr lang="en-GB"/>
          </a:p>
        </p:txBody>
      </p:sp>
    </p:spTree>
    <p:extLst>
      <p:ext uri="{BB962C8B-B14F-4D97-AF65-F5344CB8AC3E}">
        <p14:creationId xmlns:p14="http://schemas.microsoft.com/office/powerpoint/2010/main" val="245124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consists of two sub projects. The first subproject is my fourth year project which is to build a ARGK with a simulated recognizer. And I have completed </a:t>
            </a:r>
            <a:r>
              <a:rPr lang="en-US" dirty="0" err="1"/>
              <a:t>it.The</a:t>
            </a:r>
            <a:r>
              <a:rPr lang="en-US" dirty="0"/>
              <a:t> second subproject is to build a ARGK with a machine learning based recognizer. I am now working on the phase 1. This is because a large amount of data is required to train this machine learning based recognizer. Therefore, the simulated recognizer is to collect gesture trace data. Thus the data collected can not only be used to generate synthetic data to increase the dataset, but also be used to analyze the user behaviors through computing micro metrics. </a:t>
            </a:r>
          </a:p>
          <a:p>
            <a:endParaRPr lang="en-US" dirty="0"/>
          </a:p>
        </p:txBody>
      </p:sp>
      <p:sp>
        <p:nvSpPr>
          <p:cNvPr id="4" name="Slide Number Placeholder 3"/>
          <p:cNvSpPr>
            <a:spLocks noGrp="1"/>
          </p:cNvSpPr>
          <p:nvPr>
            <p:ph type="sldNum" sz="quarter" idx="5"/>
          </p:nvPr>
        </p:nvSpPr>
        <p:spPr/>
        <p:txBody>
          <a:bodyPr/>
          <a:lstStyle/>
          <a:p>
            <a:fld id="{D874C5E8-2AF3-49FD-9E39-50122889BB47}" type="slidenum">
              <a:rPr lang="en-GB" smtClean="0"/>
              <a:t>4</a:t>
            </a:fld>
            <a:endParaRPr lang="en-GB"/>
          </a:p>
        </p:txBody>
      </p:sp>
    </p:spTree>
    <p:extLst>
      <p:ext uri="{BB962C8B-B14F-4D97-AF65-F5344CB8AC3E}">
        <p14:creationId xmlns:p14="http://schemas.microsoft.com/office/powerpoint/2010/main" val="188215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4C5E8-2AF3-49FD-9E39-50122889BB47}" type="slidenum">
              <a:rPr lang="en-GB" smtClean="0"/>
              <a:t>5</a:t>
            </a:fld>
            <a:endParaRPr lang="en-GB"/>
          </a:p>
        </p:txBody>
      </p:sp>
    </p:spTree>
    <p:extLst>
      <p:ext uri="{BB962C8B-B14F-4D97-AF65-F5344CB8AC3E}">
        <p14:creationId xmlns:p14="http://schemas.microsoft.com/office/powerpoint/2010/main" val="3843089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analyze the data quantitatively. The first quantity is the simulated text entry rate as it reflects well of the potential entry rate which can be achieved by the machine learning based recognizer. Then we proposed several micro metrics. The micro metrics is important not only in the user behavioral analysis but also in the quality check for the synthetic data. </a:t>
            </a:r>
          </a:p>
        </p:txBody>
      </p:sp>
      <p:sp>
        <p:nvSpPr>
          <p:cNvPr id="4" name="Slide Number Placeholder 3"/>
          <p:cNvSpPr>
            <a:spLocks noGrp="1"/>
          </p:cNvSpPr>
          <p:nvPr>
            <p:ph type="sldNum" sz="quarter" idx="5"/>
          </p:nvPr>
        </p:nvSpPr>
        <p:spPr/>
        <p:txBody>
          <a:bodyPr/>
          <a:lstStyle/>
          <a:p>
            <a:fld id="{D874C5E8-2AF3-49FD-9E39-50122889BB47}" type="slidenum">
              <a:rPr lang="en-GB" smtClean="0"/>
              <a:t>6</a:t>
            </a:fld>
            <a:endParaRPr lang="en-GB"/>
          </a:p>
        </p:txBody>
      </p:sp>
    </p:spTree>
    <p:extLst>
      <p:ext uri="{BB962C8B-B14F-4D97-AF65-F5344CB8AC3E}">
        <p14:creationId xmlns:p14="http://schemas.microsoft.com/office/powerpoint/2010/main" val="67114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Figure A shows that the user tends to gesture faster over the experiment, Figure B shows that </a:t>
            </a:r>
            <a:r>
              <a:rPr lang="en-GB" sz="1200" kern="1200" dirty="0">
                <a:solidFill>
                  <a:schemeClr val="tx1"/>
                </a:solidFill>
                <a:effectLst/>
                <a:latin typeface="+mn-lt"/>
                <a:ea typeface="+mn-ea"/>
                <a:cs typeface="+mn-cs"/>
              </a:rPr>
              <a:t>there are two subsets of participants who can gesture really fast and who has a slow gesture speed, respectively. However, most of the participants lie within the 16 to 24 WPM interquartile range. Therefore, it shows the potential of the ARGK to beat most of the state-of-the-art text entry methods in AR. </a:t>
            </a:r>
            <a:endParaRPr lang="en-GB" dirty="0"/>
          </a:p>
          <a:p>
            <a:endParaRPr lang="en-US" dirty="0"/>
          </a:p>
        </p:txBody>
      </p:sp>
      <p:sp>
        <p:nvSpPr>
          <p:cNvPr id="4" name="Slide Number Placeholder 3"/>
          <p:cNvSpPr>
            <a:spLocks noGrp="1"/>
          </p:cNvSpPr>
          <p:nvPr>
            <p:ph type="sldNum" sz="quarter" idx="5"/>
          </p:nvPr>
        </p:nvSpPr>
        <p:spPr/>
        <p:txBody>
          <a:bodyPr/>
          <a:lstStyle/>
          <a:p>
            <a:fld id="{D874C5E8-2AF3-49FD-9E39-50122889BB47}" type="slidenum">
              <a:rPr lang="en-GB" smtClean="0"/>
              <a:t>7</a:t>
            </a:fld>
            <a:endParaRPr lang="en-GB"/>
          </a:p>
        </p:txBody>
      </p:sp>
    </p:spTree>
    <p:extLst>
      <p:ext uri="{BB962C8B-B14F-4D97-AF65-F5344CB8AC3E}">
        <p14:creationId xmlns:p14="http://schemas.microsoft.com/office/powerpoint/2010/main" val="370625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Figure A shows that Most participants show a decreasing gradient in the middle of the curve, and this suggests that they have achieved good accuracy.</a:t>
            </a:r>
          </a:p>
          <a:p>
            <a:r>
              <a:rPr lang="en-GB" altLang="zh-CN" dirty="0"/>
              <a:t>Figure B shows that most participants show a decreasing gradient in the middle of the curve, and this suggests that they have achieved good accuracy.</a:t>
            </a:r>
          </a:p>
        </p:txBody>
      </p:sp>
      <p:sp>
        <p:nvSpPr>
          <p:cNvPr id="4" name="灯片编号占位符 3"/>
          <p:cNvSpPr>
            <a:spLocks noGrp="1"/>
          </p:cNvSpPr>
          <p:nvPr>
            <p:ph type="sldNum" sz="quarter" idx="5"/>
          </p:nvPr>
        </p:nvSpPr>
        <p:spPr/>
        <p:txBody>
          <a:bodyPr/>
          <a:lstStyle/>
          <a:p>
            <a:fld id="{D874C5E8-2AF3-49FD-9E39-50122889BB47}" type="slidenum">
              <a:rPr lang="en-GB" smtClean="0"/>
              <a:t>8</a:t>
            </a:fld>
            <a:endParaRPr lang="en-GB"/>
          </a:p>
        </p:txBody>
      </p:sp>
    </p:spTree>
    <p:extLst>
      <p:ext uri="{BB962C8B-B14F-4D97-AF65-F5344CB8AC3E}">
        <p14:creationId xmlns:p14="http://schemas.microsoft.com/office/powerpoint/2010/main" val="2441438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Gesture Consistency is an important metric that analyses the user’s perception of the virtual keyboard. Different user may have a different depth perception of the virtual keyboard shown in the HoloLens. Therefore, the depths of the keyboard perceived by different users are very different and the traces they gesture fit into planes with a variety of displacement and rotation angles from the virtual keyboard.</a:t>
            </a:r>
          </a:p>
          <a:p>
            <a:endParaRPr lang="en-GB" altLang="zh-CN" dirty="0"/>
          </a:p>
          <a:p>
            <a:r>
              <a:rPr lang="en-GB" altLang="zh-CN" dirty="0"/>
              <a:t>Figure A shows that participants tend to gesture away from the keyboard as the experiment goes on since they tend to relax over the experiment. Therefore, the depth difference is larger at the end of the experiment.Figure B shows that most people will tend to gesture in front of the keyboard instead of right on it or behind it.</a:t>
            </a:r>
            <a:endParaRPr lang="zh-CN" altLang="en-US" dirty="0"/>
          </a:p>
        </p:txBody>
      </p:sp>
      <p:sp>
        <p:nvSpPr>
          <p:cNvPr id="4" name="灯片编号占位符 3"/>
          <p:cNvSpPr>
            <a:spLocks noGrp="1"/>
          </p:cNvSpPr>
          <p:nvPr>
            <p:ph type="sldNum" sz="quarter" idx="5"/>
          </p:nvPr>
        </p:nvSpPr>
        <p:spPr/>
        <p:txBody>
          <a:bodyPr/>
          <a:lstStyle/>
          <a:p>
            <a:fld id="{D874C5E8-2AF3-49FD-9E39-50122889BB47}" type="slidenum">
              <a:rPr lang="en-GB" smtClean="0"/>
              <a:t>9</a:t>
            </a:fld>
            <a:endParaRPr lang="en-GB"/>
          </a:p>
        </p:txBody>
      </p:sp>
    </p:spTree>
    <p:extLst>
      <p:ext uri="{BB962C8B-B14F-4D97-AF65-F5344CB8AC3E}">
        <p14:creationId xmlns:p14="http://schemas.microsoft.com/office/powerpoint/2010/main" val="2658097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876" y="1879347"/>
            <a:ext cx="12192000" cy="3402772"/>
          </a:xfrm>
          <a:prstGeom prst="rect">
            <a:avLst/>
          </a:prstGeom>
          <a:solidFill>
            <a:srgbClr val="007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173" y="506543"/>
            <a:ext cx="3240000" cy="673515"/>
          </a:xfrm>
          <a:prstGeom prst="rect">
            <a:avLst/>
          </a:prstGeom>
        </p:spPr>
      </p:pic>
      <p:sp>
        <p:nvSpPr>
          <p:cNvPr id="14" name="Rectangle 13"/>
          <p:cNvSpPr/>
          <p:nvPr userDrawn="1"/>
        </p:nvSpPr>
        <p:spPr>
          <a:xfrm>
            <a:off x="0" y="5282120"/>
            <a:ext cx="12192000" cy="583836"/>
          </a:xfrm>
          <a:prstGeom prst="rect">
            <a:avLst/>
          </a:prstGeom>
          <a:solidFill>
            <a:srgbClr val="003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8"/>
          <p:cNvSpPr>
            <a:spLocks noGrp="1"/>
          </p:cNvSpPr>
          <p:nvPr>
            <p:ph type="subTitle" idx="4294967295"/>
          </p:nvPr>
        </p:nvSpPr>
        <p:spPr>
          <a:xfrm>
            <a:off x="541173" y="3213396"/>
            <a:ext cx="11107902" cy="503237"/>
          </a:xfrm>
          <a:prstGeom prst="rect">
            <a:avLst/>
          </a:prstGeom>
        </p:spPr>
        <p:txBody>
          <a:bodyPr>
            <a:noAutofit/>
          </a:bodyPr>
          <a:lstStyle/>
          <a:p>
            <a:pPr marL="0" indent="0" algn="l">
              <a:buNone/>
            </a:pPr>
            <a:endParaRPr lang="en-GB" sz="1800" dirty="0">
              <a:solidFill>
                <a:schemeClr val="bg1"/>
              </a:solidFill>
              <a:latin typeface="Arial" panose="020B0604020202020204" pitchFamily="34" charset="0"/>
              <a:cs typeface="Arial" panose="020B0604020202020204" pitchFamily="34" charset="0"/>
            </a:endParaRPr>
          </a:p>
        </p:txBody>
      </p:sp>
      <p:sp>
        <p:nvSpPr>
          <p:cNvPr id="16" name="Title 1"/>
          <p:cNvSpPr>
            <a:spLocks noGrp="1"/>
          </p:cNvSpPr>
          <p:nvPr>
            <p:ph type="ctrTitle" idx="4294967295"/>
          </p:nvPr>
        </p:nvSpPr>
        <p:spPr>
          <a:xfrm>
            <a:off x="541173" y="2451645"/>
            <a:ext cx="11107902" cy="523875"/>
          </a:xfrm>
          <a:prstGeom prst="rect">
            <a:avLst/>
          </a:prstGeom>
          <a:noFill/>
        </p:spPr>
        <p:txBody>
          <a:bodyPr>
            <a:noAutofit/>
          </a:bodyPr>
          <a:lstStyle/>
          <a:p>
            <a:pPr algn="l"/>
            <a:endParaRPr lang="en-GB" sz="3600" dirty="0">
              <a:solidFill>
                <a:schemeClr val="bg1"/>
              </a:solidFill>
              <a:latin typeface="Arial" panose="020B0604020202020204" pitchFamily="34" charset="0"/>
              <a:cs typeface="Arial" panose="020B0604020202020204" pitchFamily="34" charset="0"/>
            </a:endParaRPr>
          </a:p>
        </p:txBody>
      </p:sp>
      <p:sp>
        <p:nvSpPr>
          <p:cNvPr id="18" name="Rectangle 17"/>
          <p:cNvSpPr/>
          <p:nvPr userDrawn="1"/>
        </p:nvSpPr>
        <p:spPr>
          <a:xfrm>
            <a:off x="0" y="5865955"/>
            <a:ext cx="12192000" cy="338449"/>
          </a:xfrm>
          <a:prstGeom prst="rect">
            <a:avLst/>
          </a:prstGeom>
          <a:solidFill>
            <a:srgbClr val="68A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637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0"/>
            <a:ext cx="12192000" cy="924637"/>
          </a:xfrm>
          <a:prstGeom prst="rect">
            <a:avLst/>
          </a:prstGeom>
          <a:solidFill>
            <a:srgbClr val="007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0" y="919504"/>
            <a:ext cx="12192000" cy="338449"/>
          </a:xfrm>
          <a:prstGeom prst="rect">
            <a:avLst/>
          </a:prstGeom>
          <a:solidFill>
            <a:srgbClr val="68A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2"/>
          <p:cNvSpPr>
            <a:spLocks noGrp="1"/>
          </p:cNvSpPr>
          <p:nvPr>
            <p:ph type="body" sz="quarter" idx="10" hasCustomPrompt="1"/>
          </p:nvPr>
        </p:nvSpPr>
        <p:spPr>
          <a:xfrm>
            <a:off x="363894" y="355288"/>
            <a:ext cx="11313757" cy="569349"/>
          </a:xfrm>
          <a:prstGeom prst="rect">
            <a:avLst/>
          </a:prstGeom>
        </p:spPr>
        <p:txBody>
          <a:bodyPr>
            <a:normAutofit/>
          </a:bodyPr>
          <a:lstStyle>
            <a:lvl1pPr marL="0" indent="0">
              <a:buNone/>
              <a:defRPr sz="2600" b="1" i="0" baseline="0">
                <a:solidFill>
                  <a:schemeClr val="bg1"/>
                </a:solidFill>
                <a:latin typeface="Arial" panose="020B0604020202020204" pitchFamily="34" charset="0"/>
                <a:cs typeface="Arial" panose="020B0604020202020204" pitchFamily="34" charset="0"/>
              </a:defRPr>
            </a:lvl1pPr>
          </a:lstStyle>
          <a:p>
            <a:pPr lvl="0"/>
            <a:r>
              <a:rPr lang="en-US" dirty="0"/>
              <a:t>Click to add title</a:t>
            </a:r>
          </a:p>
        </p:txBody>
      </p:sp>
      <p:sp>
        <p:nvSpPr>
          <p:cNvPr id="8" name="Rectangle 3"/>
          <p:cNvSpPr>
            <a:spLocks noGrp="1" noChangeArrowheads="1"/>
          </p:cNvSpPr>
          <p:nvPr>
            <p:ph idx="1" hasCustomPrompt="1"/>
          </p:nvPr>
        </p:nvSpPr>
        <p:spPr bwMode="auto">
          <a:xfrm>
            <a:off x="363894" y="1708151"/>
            <a:ext cx="1131375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0" indent="0">
              <a:buNone/>
              <a:defRPr sz="2000">
                <a:solidFill>
                  <a:schemeClr val="accent1">
                    <a:lumMod val="50000"/>
                  </a:schemeClr>
                </a:solidFill>
              </a:defRPr>
            </a:lvl1pPr>
            <a:lvl2pPr>
              <a:defRPr sz="1800">
                <a:solidFill>
                  <a:schemeClr val="accent1">
                    <a:lumMod val="50000"/>
                  </a:schemeClr>
                </a:solidFill>
              </a:defRPr>
            </a:lvl2pPr>
            <a:lvl3pPr>
              <a:defRPr sz="1800">
                <a:solidFill>
                  <a:schemeClr val="accent1">
                    <a:lumMod val="50000"/>
                  </a:schemeClr>
                </a:solidFill>
              </a:defRPr>
            </a:lvl3pPr>
            <a:lvl4pPr>
              <a:defRPr sz="1800">
                <a:solidFill>
                  <a:schemeClr val="accent1">
                    <a:lumMod val="50000"/>
                  </a:schemeClr>
                </a:solidFill>
              </a:defRPr>
            </a:lvl4pPr>
            <a:lvl5pPr>
              <a:defRPr sz="1800">
                <a:solidFill>
                  <a:schemeClr val="accent1">
                    <a:lumMod val="50000"/>
                  </a:schemeClr>
                </a:solidFill>
              </a:defRPr>
            </a:lvl5pPr>
          </a:lstStyle>
          <a:p>
            <a:pPr lvl="0"/>
            <a:r>
              <a:rPr lang="en-GB" altLang="en-US" dirty="0"/>
              <a:t>Click to add text</a:t>
            </a:r>
          </a:p>
        </p:txBody>
      </p:sp>
      <p:sp>
        <p:nvSpPr>
          <p:cNvPr id="9" name="Rectangle 8"/>
          <p:cNvSpPr/>
          <p:nvPr userDrawn="1"/>
        </p:nvSpPr>
        <p:spPr>
          <a:xfrm>
            <a:off x="0" y="6079787"/>
            <a:ext cx="12192000" cy="778213"/>
          </a:xfrm>
          <a:prstGeom prst="rect">
            <a:avLst/>
          </a:prstGeom>
          <a:solidFill>
            <a:srgbClr val="003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3895" y="6233465"/>
            <a:ext cx="2340000" cy="470386"/>
          </a:xfrm>
          <a:prstGeom prst="rect">
            <a:avLst/>
          </a:prstGeom>
        </p:spPr>
      </p:pic>
    </p:spTree>
    <p:extLst>
      <p:ext uri="{BB962C8B-B14F-4D97-AF65-F5344CB8AC3E}">
        <p14:creationId xmlns:p14="http://schemas.microsoft.com/office/powerpoint/2010/main" val="331024782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12048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109576"/>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dc.eng.cam.ac.uk/research/intelligentinteractivesystem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8"/>
          <p:cNvSpPr>
            <a:spLocks noGrp="1"/>
          </p:cNvSpPr>
          <p:nvPr>
            <p:ph type="subTitle" idx="4294967295"/>
          </p:nvPr>
        </p:nvSpPr>
        <p:spPr>
          <a:xfrm>
            <a:off x="541173" y="4163403"/>
            <a:ext cx="11107902" cy="503237"/>
          </a:xfrm>
          <a:prstGeom prst="rect">
            <a:avLst/>
          </a:prstGeom>
        </p:spPr>
        <p:txBody>
          <a:bodyPr>
            <a:noAutofit/>
          </a:bodyPr>
          <a:lstStyle/>
          <a:p>
            <a:pPr marL="0" indent="0" algn="l">
              <a:buNone/>
            </a:pPr>
            <a:r>
              <a:rPr lang="en-GB" sz="1800" dirty="0" err="1">
                <a:solidFill>
                  <a:schemeClr val="bg1"/>
                </a:solidFill>
                <a:latin typeface="Arial" panose="020B0604020202020204" pitchFamily="34" charset="0"/>
                <a:cs typeface="Arial" panose="020B0604020202020204" pitchFamily="34" charset="0"/>
              </a:rPr>
              <a:t>Junxiao</a:t>
            </a:r>
            <a:r>
              <a:rPr lang="en-GB" sz="1800" dirty="0">
                <a:solidFill>
                  <a:schemeClr val="bg1"/>
                </a:solidFill>
                <a:latin typeface="Arial" panose="020B0604020202020204" pitchFamily="34" charset="0"/>
                <a:cs typeface="Arial" panose="020B0604020202020204" pitchFamily="34" charset="0"/>
              </a:rPr>
              <a:t> Shen</a:t>
            </a:r>
          </a:p>
          <a:p>
            <a:pPr marL="0" indent="0" algn="l">
              <a:buNone/>
            </a:pPr>
            <a:r>
              <a:rPr lang="en-GB" sz="1800" dirty="0">
                <a:solidFill>
                  <a:schemeClr val="bg1"/>
                </a:solidFill>
                <a:latin typeface="Arial" panose="020B0604020202020204" pitchFamily="34" charset="0"/>
                <a:cs typeface="Arial" panose="020B0604020202020204" pitchFamily="34" charset="0"/>
              </a:rPr>
              <a:t>Supervised by Professor Per Ola </a:t>
            </a:r>
            <a:r>
              <a:rPr lang="en-GB" sz="1800" dirty="0" err="1">
                <a:solidFill>
                  <a:schemeClr val="bg1"/>
                </a:solidFill>
                <a:latin typeface="Arial" panose="020B0604020202020204" pitchFamily="34" charset="0"/>
                <a:cs typeface="Arial" panose="020B0604020202020204" pitchFamily="34" charset="0"/>
              </a:rPr>
              <a:t>Kristensson</a:t>
            </a:r>
            <a:r>
              <a:rPr lang="en-GB" sz="1800" dirty="0">
                <a:solidFill>
                  <a:schemeClr val="bg1"/>
                </a:solidFill>
                <a:latin typeface="Arial" panose="020B0604020202020204" pitchFamily="34" charset="0"/>
                <a:cs typeface="Arial" panose="020B0604020202020204" pitchFamily="34" charset="0"/>
              </a:rPr>
              <a:t>  </a:t>
            </a:r>
          </a:p>
        </p:txBody>
      </p:sp>
      <p:sp>
        <p:nvSpPr>
          <p:cNvPr id="11" name="Title 1"/>
          <p:cNvSpPr>
            <a:spLocks noGrp="1"/>
          </p:cNvSpPr>
          <p:nvPr>
            <p:ph type="ctrTitle" idx="4294967295"/>
          </p:nvPr>
        </p:nvSpPr>
        <p:spPr>
          <a:xfrm>
            <a:off x="541172" y="2451645"/>
            <a:ext cx="10851506" cy="977355"/>
          </a:xfrm>
          <a:prstGeom prst="rect">
            <a:avLst/>
          </a:prstGeom>
          <a:noFill/>
        </p:spPr>
        <p:txBody>
          <a:bodyPr>
            <a:noAutofit/>
          </a:bodyPr>
          <a:lstStyle/>
          <a:p>
            <a:r>
              <a:rPr lang="en-GB" b="1" dirty="0">
                <a:solidFill>
                  <a:schemeClr val="bg1"/>
                </a:solidFill>
              </a:rPr>
              <a:t>A Neural Network Approach For Supporting Gesture Keyboards in Augmented Reality</a:t>
            </a:r>
            <a:endParaRPr lang="en-GB" sz="3600" b="1" dirty="0">
              <a:solidFill>
                <a:schemeClr val="bg1"/>
              </a:solidFill>
              <a:latin typeface="Arial" panose="020B0604020202020204" pitchFamily="34" charset="0"/>
              <a:cs typeface="Arial" panose="020B0604020202020204" pitchFamily="34" charset="0"/>
            </a:endParaRPr>
          </a:p>
        </p:txBody>
      </p:sp>
      <p:sp>
        <p:nvSpPr>
          <p:cNvPr id="13" name="Rectangle 12"/>
          <p:cNvSpPr/>
          <p:nvPr/>
        </p:nvSpPr>
        <p:spPr>
          <a:xfrm>
            <a:off x="0" y="5865955"/>
            <a:ext cx="12192000" cy="338449"/>
          </a:xfrm>
          <a:prstGeom prst="rect">
            <a:avLst/>
          </a:prstGeom>
          <a:solidFill>
            <a:srgbClr val="68A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2" descr="Division name appears here"/>
          <p:cNvSpPr txBox="1">
            <a:spLocks/>
          </p:cNvSpPr>
          <p:nvPr/>
        </p:nvSpPr>
        <p:spPr>
          <a:xfrm>
            <a:off x="541174" y="5401043"/>
            <a:ext cx="11107901" cy="338448"/>
          </a:xfrm>
          <a:prstGeom prst="rect">
            <a:avLst/>
          </a:prstGeom>
        </p:spPr>
        <p:txBody>
          <a:bodyPr vert="horz" lIns="91440" tIns="45720" rIns="91440" bIns="45720" rtlCol="0" anchor="ctr">
            <a:normAutofit lnSpcReduction="10000"/>
          </a:bodyPr>
          <a:lstStyle>
            <a:defPPr>
              <a:defRPr lang="en-US"/>
            </a:defPPr>
            <a:lvl1pPr marL="0" indent="0" algn="l" defTabSz="914400" rtl="0" eaLnBrk="1" latinLnBrk="0" hangingPunct="1">
              <a:buNone/>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Engineering Department, </a:t>
            </a:r>
            <a:r>
              <a:rPr lang="en-GB" b="0" dirty="0">
                <a:hlinkClick r:id="rId3">
                  <a:extLst>
                    <a:ext uri="{A12FA001-AC4F-418D-AE19-62706E023703}">
                      <ahyp:hlinkClr xmlns:ahyp="http://schemas.microsoft.com/office/drawing/2018/hyperlinkcolor" val="tx"/>
                    </a:ext>
                  </a:extLst>
                </a:hlinkClick>
              </a:rPr>
              <a:t>Intelligent Interactive Systems Group</a:t>
            </a:r>
            <a:r>
              <a:rPr lang="en-GB" b="0" dirty="0"/>
              <a:t> </a:t>
            </a:r>
            <a:endParaRPr lang="en-US" dirty="0"/>
          </a:p>
        </p:txBody>
      </p:sp>
    </p:spTree>
    <p:extLst>
      <p:ext uri="{BB962C8B-B14F-4D97-AF65-F5344CB8AC3E}">
        <p14:creationId xmlns:p14="http://schemas.microsoft.com/office/powerpoint/2010/main" val="413097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FFBAD0-2004-CC4C-B2D0-3DA0AB6FB2BF}"/>
              </a:ext>
            </a:extLst>
          </p:cNvPr>
          <p:cNvSpPr>
            <a:spLocks noGrp="1"/>
          </p:cNvSpPr>
          <p:nvPr>
            <p:ph type="body" sz="quarter" idx="10"/>
          </p:nvPr>
        </p:nvSpPr>
        <p:spPr/>
        <p:txBody>
          <a:bodyPr/>
          <a:lstStyle/>
          <a:p>
            <a:r>
              <a:rPr lang="en-US" sz="2400" dirty="0"/>
              <a:t>Micro</a:t>
            </a:r>
            <a:r>
              <a:rPr lang="zh-CN" altLang="en-US" sz="2400" dirty="0"/>
              <a:t> </a:t>
            </a:r>
            <a:r>
              <a:rPr lang="en-US" altLang="zh-CN" sz="2400" dirty="0"/>
              <a:t>Metric</a:t>
            </a:r>
            <a:r>
              <a:rPr lang="zh-CN" altLang="en-US" sz="2400" dirty="0"/>
              <a:t> </a:t>
            </a:r>
            <a:r>
              <a:rPr lang="en-US" altLang="zh-CN" sz="2400" dirty="0"/>
              <a:t>-</a:t>
            </a:r>
            <a:r>
              <a:rPr lang="zh-CN" altLang="en-US" sz="2400" dirty="0"/>
              <a:t> </a:t>
            </a:r>
            <a:r>
              <a:rPr lang="en-US" sz="2400" dirty="0"/>
              <a:t>Depth Consistency</a:t>
            </a:r>
            <a:endParaRPr lang="en-US" dirty="0"/>
          </a:p>
          <a:p>
            <a:endParaRPr lang="en-US" dirty="0"/>
          </a:p>
        </p:txBody>
      </p:sp>
      <p:sp>
        <p:nvSpPr>
          <p:cNvPr id="3" name="Content Placeholder 2">
            <a:extLst>
              <a:ext uri="{FF2B5EF4-FFF2-40B4-BE49-F238E27FC236}">
                <a16:creationId xmlns:a16="http://schemas.microsoft.com/office/drawing/2014/main" id="{52FB8862-A2CA-6A4B-907A-E59DF6261E39}"/>
              </a:ext>
            </a:extLst>
          </p:cNvPr>
          <p:cNvSpPr>
            <a:spLocks noGrp="1"/>
          </p:cNvSpPr>
          <p:nvPr>
            <p:ph idx="1"/>
          </p:nvPr>
        </p:nvSpPr>
        <p:spPr/>
        <p:txBody>
          <a:bodyPr/>
          <a:lstStyle/>
          <a:p>
            <a:pPr marL="342900" indent="-342900">
              <a:buFont typeface="Arial" panose="020B0604020202020204" pitchFamily="34" charset="0"/>
              <a:buChar char="•"/>
            </a:pPr>
            <a:r>
              <a:rPr lang="en-US" dirty="0"/>
              <a:t>Beta</a:t>
            </a:r>
            <a:r>
              <a:rPr lang="zh-CN" altLang="en-US" dirty="0"/>
              <a:t> </a:t>
            </a:r>
            <a:r>
              <a:rPr lang="en-US" altLang="zh-CN" dirty="0"/>
              <a:t>Angle</a:t>
            </a:r>
            <a:endParaRPr lang="en-US" dirty="0"/>
          </a:p>
          <a:p>
            <a:pPr marL="1028700" lvl="1" indent="-342900"/>
            <a:r>
              <a:rPr lang="en-GB" dirty="0"/>
              <a:t>The angle between the normal vector and the Z-axis in the Z-Y plane </a:t>
            </a:r>
            <a:endParaRPr lang="en-US" dirty="0"/>
          </a:p>
          <a:p>
            <a:pPr marL="342900" indent="-342900">
              <a:buFont typeface="Arial" panose="020B0604020202020204" pitchFamily="34" charset="0"/>
              <a:buChar char="•"/>
            </a:pPr>
            <a:r>
              <a:rPr lang="en-US" dirty="0"/>
              <a:t>Theta</a:t>
            </a:r>
            <a:r>
              <a:rPr lang="zh-CN" altLang="en-US" dirty="0"/>
              <a:t> </a:t>
            </a:r>
            <a:r>
              <a:rPr lang="en-US" altLang="zh-CN" dirty="0"/>
              <a:t>Angle</a:t>
            </a:r>
            <a:endParaRPr lang="en-US" dirty="0"/>
          </a:p>
          <a:p>
            <a:pPr marL="1028700" lvl="1" indent="-342900"/>
            <a:r>
              <a:rPr lang="en-GB" dirty="0"/>
              <a:t>The angle between the normal vector to the plane and the Z-axis in the Z-X plane </a:t>
            </a:r>
            <a:endParaRPr lang="en-US" dirty="0"/>
          </a:p>
          <a:p>
            <a:pPr marL="342900" indent="-342900">
              <a:buFont typeface="Arial" panose="020B0604020202020204" pitchFamily="34" charset="0"/>
              <a:buChar char="•"/>
            </a:pPr>
            <a:r>
              <a:rPr lang="en-US" dirty="0"/>
              <a:t>RMSE</a:t>
            </a:r>
          </a:p>
          <a:p>
            <a:pPr marL="1028700" lvl="1" indent="-342900"/>
            <a:r>
              <a:rPr lang="en-GB" dirty="0"/>
              <a:t>The root mean square error between the trace data points and the plane that they fit into </a:t>
            </a:r>
          </a:p>
          <a:p>
            <a:pPr marL="1028700" lvl="1" indent="-342900"/>
            <a:endParaRPr lang="en-US" dirty="0"/>
          </a:p>
        </p:txBody>
      </p:sp>
    </p:spTree>
    <p:extLst>
      <p:ext uri="{BB962C8B-B14F-4D97-AF65-F5344CB8AC3E}">
        <p14:creationId xmlns:p14="http://schemas.microsoft.com/office/powerpoint/2010/main" val="1664792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50693-A5AF-154F-8D5B-3448DF2B6691}"/>
              </a:ext>
            </a:extLst>
          </p:cNvPr>
          <p:cNvSpPr>
            <a:spLocks noGrp="1"/>
          </p:cNvSpPr>
          <p:nvPr>
            <p:ph type="body" sz="quarter" idx="10"/>
          </p:nvPr>
        </p:nvSpPr>
        <p:spPr/>
        <p:txBody>
          <a:bodyPr/>
          <a:lstStyle/>
          <a:p>
            <a:r>
              <a:rPr lang="en-US" sz="2800" dirty="0"/>
              <a:t>Micro</a:t>
            </a:r>
            <a:r>
              <a:rPr lang="zh-CN" altLang="en-US" sz="2800" dirty="0"/>
              <a:t> </a:t>
            </a:r>
            <a:r>
              <a:rPr lang="en-US" altLang="zh-CN" sz="2800" dirty="0"/>
              <a:t>Metric</a:t>
            </a:r>
            <a:r>
              <a:rPr lang="zh-CN" altLang="en-US" sz="2800" dirty="0"/>
              <a:t> </a:t>
            </a:r>
            <a:r>
              <a:rPr lang="en-US" altLang="zh-CN" sz="2800" dirty="0"/>
              <a:t>-</a:t>
            </a:r>
            <a:r>
              <a:rPr lang="zh-CN" altLang="en-US" sz="2800" dirty="0"/>
              <a:t> </a:t>
            </a:r>
            <a:r>
              <a:rPr lang="en-US" sz="2800" dirty="0"/>
              <a:t>Depth Consistency</a:t>
            </a:r>
            <a:endParaRPr lang="en-US" dirty="0"/>
          </a:p>
        </p:txBody>
      </p:sp>
      <p:pic>
        <p:nvPicPr>
          <p:cNvPr id="6" name="Content Placeholder 5" descr="A picture containing water, kite, computer, ball&#10;&#10;Description automatically generated">
            <a:extLst>
              <a:ext uri="{FF2B5EF4-FFF2-40B4-BE49-F238E27FC236}">
                <a16:creationId xmlns:a16="http://schemas.microsoft.com/office/drawing/2014/main" id="{5AF401E1-8CB4-8E49-80AE-BB89FFFC0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5" y="1816126"/>
            <a:ext cx="6072935" cy="3386829"/>
          </a:xfrm>
        </p:spPr>
      </p:pic>
      <p:pic>
        <p:nvPicPr>
          <p:cNvPr id="10" name="Picture 9" descr="A picture containing kite, light, flying, large&#10;&#10;Description automatically generated">
            <a:extLst>
              <a:ext uri="{FF2B5EF4-FFF2-40B4-BE49-F238E27FC236}">
                <a16:creationId xmlns:a16="http://schemas.microsoft.com/office/drawing/2014/main" id="{72BC9AC3-5608-424E-8464-534A5636D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986" y="1816126"/>
            <a:ext cx="5967949" cy="3386829"/>
          </a:xfrm>
          <a:prstGeom prst="rect">
            <a:avLst/>
          </a:prstGeom>
        </p:spPr>
      </p:pic>
      <p:sp>
        <p:nvSpPr>
          <p:cNvPr id="11" name="TextBox 10">
            <a:extLst>
              <a:ext uri="{FF2B5EF4-FFF2-40B4-BE49-F238E27FC236}">
                <a16:creationId xmlns:a16="http://schemas.microsoft.com/office/drawing/2014/main" id="{C8A0C25B-ED6C-0242-8773-1CB87FCF7824}"/>
              </a:ext>
            </a:extLst>
          </p:cNvPr>
          <p:cNvSpPr txBox="1"/>
          <p:nvPr/>
        </p:nvSpPr>
        <p:spPr>
          <a:xfrm>
            <a:off x="2826419" y="5647185"/>
            <a:ext cx="6539162" cy="307777"/>
          </a:xfrm>
          <a:prstGeom prst="rect">
            <a:avLst/>
          </a:prstGeom>
          <a:noFill/>
        </p:spPr>
        <p:txBody>
          <a:bodyPr wrap="none" rtlCol="0">
            <a:spAutoFit/>
          </a:bodyPr>
          <a:lstStyle/>
          <a:p>
            <a:r>
              <a:rPr lang="en-GB" sz="1400" dirty="0"/>
              <a:t>Figure: A view of the virtual keyboard to show the X-Y-Z coordinates and orientation </a:t>
            </a:r>
          </a:p>
        </p:txBody>
      </p:sp>
    </p:spTree>
    <p:extLst>
      <p:ext uri="{BB962C8B-B14F-4D97-AF65-F5344CB8AC3E}">
        <p14:creationId xmlns:p14="http://schemas.microsoft.com/office/powerpoint/2010/main" val="338136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50693-A5AF-154F-8D5B-3448DF2B6691}"/>
              </a:ext>
            </a:extLst>
          </p:cNvPr>
          <p:cNvSpPr>
            <a:spLocks noGrp="1"/>
          </p:cNvSpPr>
          <p:nvPr>
            <p:ph type="body" sz="quarter" idx="10"/>
          </p:nvPr>
        </p:nvSpPr>
        <p:spPr/>
        <p:txBody>
          <a:bodyPr/>
          <a:lstStyle/>
          <a:p>
            <a:r>
              <a:rPr lang="en-US" sz="2800" dirty="0"/>
              <a:t>Micro</a:t>
            </a:r>
            <a:r>
              <a:rPr lang="zh-CN" altLang="en-US" sz="2800" dirty="0"/>
              <a:t> </a:t>
            </a:r>
            <a:r>
              <a:rPr lang="en-US" altLang="zh-CN" sz="2800" dirty="0"/>
              <a:t>Metric</a:t>
            </a:r>
            <a:r>
              <a:rPr lang="zh-CN" altLang="en-US" sz="2800" dirty="0"/>
              <a:t> </a:t>
            </a:r>
            <a:r>
              <a:rPr lang="en-US" altLang="zh-CN" sz="2800" dirty="0"/>
              <a:t>-</a:t>
            </a:r>
            <a:r>
              <a:rPr lang="zh-CN" altLang="en-US" sz="2800" dirty="0"/>
              <a:t> </a:t>
            </a:r>
            <a:r>
              <a:rPr lang="en-US" sz="2800" dirty="0"/>
              <a:t>Depth Consistency</a:t>
            </a:r>
            <a:endParaRPr lang="en-US" dirty="0"/>
          </a:p>
        </p:txBody>
      </p:sp>
      <p:pic>
        <p:nvPicPr>
          <p:cNvPr id="5" name="Content Placeholder 4">
            <a:extLst>
              <a:ext uri="{FF2B5EF4-FFF2-40B4-BE49-F238E27FC236}">
                <a16:creationId xmlns:a16="http://schemas.microsoft.com/office/drawing/2014/main" id="{A4D7B0AF-176A-004A-95A5-C4AC840850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71233" y="2065421"/>
            <a:ext cx="4220767" cy="2645462"/>
          </a:xfrm>
        </p:spPr>
      </p:pic>
      <p:pic>
        <p:nvPicPr>
          <p:cNvPr id="7" name="Picture 6" descr="A screenshot of a cell phone&#10;&#10;Description automatically generated">
            <a:extLst>
              <a:ext uri="{FF2B5EF4-FFF2-40B4-BE49-F238E27FC236}">
                <a16:creationId xmlns:a16="http://schemas.microsoft.com/office/drawing/2014/main" id="{F7D5E8C5-6489-DD4C-B978-A7AE96E72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509" y="2069432"/>
            <a:ext cx="3688318" cy="264546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13D3AA5-1683-5A4D-B19C-772656A58F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639" y="2069432"/>
            <a:ext cx="4099870" cy="2645462"/>
          </a:xfrm>
          <a:prstGeom prst="rect">
            <a:avLst/>
          </a:prstGeom>
        </p:spPr>
      </p:pic>
      <p:sp>
        <p:nvSpPr>
          <p:cNvPr id="10" name="TextBox 9">
            <a:extLst>
              <a:ext uri="{FF2B5EF4-FFF2-40B4-BE49-F238E27FC236}">
                <a16:creationId xmlns:a16="http://schemas.microsoft.com/office/drawing/2014/main" id="{D505CCFA-998B-1949-B4C2-1A99ADBBD632}"/>
              </a:ext>
            </a:extLst>
          </p:cNvPr>
          <p:cNvSpPr txBox="1"/>
          <p:nvPr/>
        </p:nvSpPr>
        <p:spPr>
          <a:xfrm>
            <a:off x="496106" y="5349715"/>
            <a:ext cx="11695894" cy="646331"/>
          </a:xfrm>
          <a:prstGeom prst="rect">
            <a:avLst/>
          </a:prstGeom>
          <a:noFill/>
        </p:spPr>
        <p:txBody>
          <a:bodyPr wrap="none" rtlCol="0">
            <a:spAutoFit/>
          </a:bodyPr>
          <a:lstStyle/>
          <a:p>
            <a:r>
              <a:rPr lang="en-US" dirty="0"/>
              <a:t>Figure</a:t>
            </a:r>
            <a:r>
              <a:rPr lang="en-GB" dirty="0"/>
              <a:t>:</a:t>
            </a:r>
            <a:r>
              <a:rPr lang="en-US" dirty="0"/>
              <a:t> </a:t>
            </a:r>
            <a:r>
              <a:rPr lang="en-GB" dirty="0"/>
              <a:t>Median and interquartile range for the Theta, Beta and RMSE for each participants and across all the participants </a:t>
            </a:r>
          </a:p>
          <a:p>
            <a:endParaRPr lang="en-US" dirty="0"/>
          </a:p>
        </p:txBody>
      </p:sp>
    </p:spTree>
    <p:extLst>
      <p:ext uri="{BB962C8B-B14F-4D97-AF65-F5344CB8AC3E}">
        <p14:creationId xmlns:p14="http://schemas.microsoft.com/office/powerpoint/2010/main" val="232944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C92181-4A32-1D41-BDA9-6845564B8A2D}"/>
              </a:ext>
            </a:extLst>
          </p:cNvPr>
          <p:cNvSpPr>
            <a:spLocks noGrp="1"/>
          </p:cNvSpPr>
          <p:nvPr>
            <p:ph type="body" sz="quarter" idx="10"/>
          </p:nvPr>
        </p:nvSpPr>
        <p:spPr/>
        <p:txBody>
          <a:bodyPr/>
          <a:lstStyle/>
          <a:p>
            <a:r>
              <a:rPr lang="en-US" dirty="0"/>
              <a:t>Data Synthesis Results</a:t>
            </a:r>
          </a:p>
        </p:txBody>
      </p:sp>
      <p:pic>
        <p:nvPicPr>
          <p:cNvPr id="5" name="Content Placeholder 4" descr="A picture containing screenshot&#10;&#10;Description automatically generated">
            <a:extLst>
              <a:ext uri="{FF2B5EF4-FFF2-40B4-BE49-F238E27FC236}">
                <a16:creationId xmlns:a16="http://schemas.microsoft.com/office/drawing/2014/main" id="{8DF52024-C21A-4347-B5E2-26A06EA06D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8944" y="1228673"/>
            <a:ext cx="11314112" cy="2828528"/>
          </a:xfrm>
        </p:spPr>
      </p:pic>
      <p:sp>
        <p:nvSpPr>
          <p:cNvPr id="6" name="TextBox 5">
            <a:extLst>
              <a:ext uri="{FF2B5EF4-FFF2-40B4-BE49-F238E27FC236}">
                <a16:creationId xmlns:a16="http://schemas.microsoft.com/office/drawing/2014/main" id="{4D486131-8D56-F141-8205-C9A03ADAA9EA}"/>
              </a:ext>
            </a:extLst>
          </p:cNvPr>
          <p:cNvSpPr txBox="1"/>
          <p:nvPr/>
        </p:nvSpPr>
        <p:spPr>
          <a:xfrm>
            <a:off x="2508540" y="4361237"/>
            <a:ext cx="7174919" cy="1815882"/>
          </a:xfrm>
          <a:prstGeom prst="rect">
            <a:avLst/>
          </a:prstGeom>
          <a:noFill/>
        </p:spPr>
        <p:txBody>
          <a:bodyPr wrap="square" rtlCol="0">
            <a:spAutoFit/>
          </a:bodyPr>
          <a:lstStyle/>
          <a:p>
            <a:r>
              <a:rPr lang="en-GB" sz="1400" dirty="0"/>
              <a:t>Figure 25: Plots for the phrase ‘this should be okay’. Plots on the right and left are the time series plots of the soft window’s position from the generated trace correspond to the phrase.</a:t>
            </a:r>
            <a:r>
              <a:rPr lang="zh-CN" altLang="en-US" sz="1400" dirty="0"/>
              <a:t> </a:t>
            </a:r>
            <a:r>
              <a:rPr lang="en-GB" sz="1400" dirty="0"/>
              <a:t>However, they have different horizontal axes. The horizontal</a:t>
            </a:r>
            <a:r>
              <a:rPr lang="zh-CN" altLang="en-US" sz="1400" dirty="0"/>
              <a:t> </a:t>
            </a:r>
            <a:r>
              <a:rPr lang="en-GB" sz="1400" dirty="0"/>
              <a:t>axis in the right plot is what the model</a:t>
            </a:r>
            <a:r>
              <a:rPr lang="zh-CN" altLang="en-US" sz="1400" dirty="0"/>
              <a:t> </a:t>
            </a:r>
            <a:r>
              <a:rPr lang="en-GB" sz="1400" dirty="0"/>
              <a:t>sees when it looks through the soft window</a:t>
            </a:r>
            <a:r>
              <a:rPr lang="en-US" altLang="zh-CN" sz="1400" dirty="0"/>
              <a:t>.</a:t>
            </a:r>
            <a:r>
              <a:rPr lang="zh-CN" altLang="en-US" sz="1400" dirty="0"/>
              <a:t> </a:t>
            </a:r>
            <a:r>
              <a:rPr lang="en-GB" sz="1400" dirty="0"/>
              <a:t>The horizontal axis is the one-hot vectors. The first one-hot vector is </a:t>
            </a:r>
            <a:r>
              <a:rPr lang="en-US" altLang="zh-CN" sz="1400" dirty="0"/>
              <a:t>_</a:t>
            </a:r>
            <a:r>
              <a:rPr lang="zh-CN" altLang="en-US" sz="1400" dirty="0"/>
              <a:t> </a:t>
            </a:r>
            <a:r>
              <a:rPr lang="en-GB" sz="1400" dirty="0"/>
              <a:t>and the next one-hot vector is a</a:t>
            </a:r>
            <a:r>
              <a:rPr lang="zh-CN" altLang="en-US" sz="1400" dirty="0"/>
              <a:t> </a:t>
            </a:r>
            <a:r>
              <a:rPr lang="en-GB" sz="1400" dirty="0"/>
              <a:t>and so on as shown on the up- per horizontal axis. The horizontal axis in the left plot is the sequence of ASCII characters that the model is drawing. The colour represents a heat map that shows the magnitude</a:t>
            </a:r>
            <a:r>
              <a:rPr lang="zh-CN" altLang="en-US" sz="1400" dirty="0"/>
              <a:t> </a:t>
            </a:r>
            <a:r>
              <a:rPr lang="en-GB" sz="1400" dirty="0"/>
              <a:t>of the time series. </a:t>
            </a:r>
          </a:p>
          <a:p>
            <a:endParaRPr lang="en-US" sz="1400" dirty="0"/>
          </a:p>
        </p:txBody>
      </p:sp>
    </p:spTree>
    <p:extLst>
      <p:ext uri="{BB962C8B-B14F-4D97-AF65-F5344CB8AC3E}">
        <p14:creationId xmlns:p14="http://schemas.microsoft.com/office/powerpoint/2010/main" val="2352450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953978-314E-A448-A3A0-58F96D44B377}"/>
              </a:ext>
            </a:extLst>
          </p:cNvPr>
          <p:cNvSpPr>
            <a:spLocks noGrp="1"/>
          </p:cNvSpPr>
          <p:nvPr>
            <p:ph type="body" sz="quarter" idx="10"/>
          </p:nvPr>
        </p:nvSpPr>
        <p:spPr/>
        <p:txBody>
          <a:bodyPr/>
          <a:lstStyle/>
          <a:p>
            <a:r>
              <a:rPr lang="en-US" dirty="0"/>
              <a:t>Data Synthesis Results</a:t>
            </a:r>
          </a:p>
        </p:txBody>
      </p:sp>
      <p:pic>
        <p:nvPicPr>
          <p:cNvPr id="5" name="Content Placeholder 4" descr="A screenshot of a computer&#10;&#10;Description automatically generated">
            <a:extLst>
              <a:ext uri="{FF2B5EF4-FFF2-40B4-BE49-F238E27FC236}">
                <a16:creationId xmlns:a16="http://schemas.microsoft.com/office/drawing/2014/main" id="{1694C974-2C09-4740-B301-ABE152BE6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9893" y="1989000"/>
            <a:ext cx="4940001" cy="2880000"/>
          </a:xfrm>
        </p:spPr>
      </p:pic>
      <p:pic>
        <p:nvPicPr>
          <p:cNvPr id="7" name="Picture 6" descr="A screenshot of a computer&#10;&#10;Description automatically generated">
            <a:extLst>
              <a:ext uri="{FF2B5EF4-FFF2-40B4-BE49-F238E27FC236}">
                <a16:creationId xmlns:a16="http://schemas.microsoft.com/office/drawing/2014/main" id="{800730AE-1541-CD4A-BE6D-82B6D27A2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94" y="1989000"/>
            <a:ext cx="5107389" cy="2880000"/>
          </a:xfrm>
          <a:prstGeom prst="rect">
            <a:avLst/>
          </a:prstGeom>
        </p:spPr>
      </p:pic>
      <p:sp>
        <p:nvSpPr>
          <p:cNvPr id="8" name="TextBox 7">
            <a:extLst>
              <a:ext uri="{FF2B5EF4-FFF2-40B4-BE49-F238E27FC236}">
                <a16:creationId xmlns:a16="http://schemas.microsoft.com/office/drawing/2014/main" id="{3C280BBD-6E5C-0F49-80CA-8D2C50ACF898}"/>
              </a:ext>
            </a:extLst>
          </p:cNvPr>
          <p:cNvSpPr txBox="1"/>
          <p:nvPr/>
        </p:nvSpPr>
        <p:spPr>
          <a:xfrm>
            <a:off x="2441239" y="5133474"/>
            <a:ext cx="952697" cy="369332"/>
          </a:xfrm>
          <a:prstGeom prst="rect">
            <a:avLst/>
          </a:prstGeom>
          <a:noFill/>
        </p:spPr>
        <p:txBody>
          <a:bodyPr wrap="none" rtlCol="0">
            <a:spAutoFit/>
          </a:bodyPr>
          <a:lstStyle/>
          <a:p>
            <a:r>
              <a:rPr lang="en-US" dirty="0"/>
              <a:t>Figure</a:t>
            </a:r>
            <a:r>
              <a:rPr lang="zh-CN" altLang="en-US" dirty="0"/>
              <a:t> </a:t>
            </a:r>
            <a:r>
              <a:rPr lang="en-US" altLang="zh-CN" dirty="0"/>
              <a:t>A</a:t>
            </a:r>
            <a:endParaRPr lang="en-US" dirty="0"/>
          </a:p>
        </p:txBody>
      </p:sp>
      <p:sp>
        <p:nvSpPr>
          <p:cNvPr id="9" name="TextBox 8">
            <a:extLst>
              <a:ext uri="{FF2B5EF4-FFF2-40B4-BE49-F238E27FC236}">
                <a16:creationId xmlns:a16="http://schemas.microsoft.com/office/drawing/2014/main" id="{B38141FB-E94F-8243-BF22-4CD09A094841}"/>
              </a:ext>
            </a:extLst>
          </p:cNvPr>
          <p:cNvSpPr txBox="1"/>
          <p:nvPr/>
        </p:nvSpPr>
        <p:spPr>
          <a:xfrm>
            <a:off x="8798066" y="5133474"/>
            <a:ext cx="944682" cy="369332"/>
          </a:xfrm>
          <a:prstGeom prst="rect">
            <a:avLst/>
          </a:prstGeom>
          <a:noFill/>
        </p:spPr>
        <p:txBody>
          <a:bodyPr wrap="none" rtlCol="0">
            <a:spAutoFit/>
          </a:bodyPr>
          <a:lstStyle/>
          <a:p>
            <a:r>
              <a:rPr lang="en-US" dirty="0"/>
              <a:t>Figure</a:t>
            </a:r>
            <a:r>
              <a:rPr lang="zh-CN" altLang="en-US" dirty="0"/>
              <a:t> </a:t>
            </a:r>
            <a:r>
              <a:rPr lang="en-US" altLang="zh-CN" dirty="0"/>
              <a:t>B</a:t>
            </a:r>
            <a:endParaRPr lang="en-US" dirty="0"/>
          </a:p>
        </p:txBody>
      </p:sp>
    </p:spTree>
    <p:extLst>
      <p:ext uri="{BB962C8B-B14F-4D97-AF65-F5344CB8AC3E}">
        <p14:creationId xmlns:p14="http://schemas.microsoft.com/office/powerpoint/2010/main" val="61953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D2991C-829A-CE4F-97A6-15A9C4901470}"/>
              </a:ext>
            </a:extLst>
          </p:cNvPr>
          <p:cNvSpPr>
            <a:spLocks noGrp="1"/>
          </p:cNvSpPr>
          <p:nvPr>
            <p:ph type="body" sz="quarter" idx="10"/>
          </p:nvPr>
        </p:nvSpPr>
        <p:spPr/>
        <p:txBody>
          <a:bodyPr/>
          <a:lstStyle/>
          <a:p>
            <a:r>
              <a:rPr lang="en-US" dirty="0"/>
              <a:t>Discussion</a:t>
            </a:r>
          </a:p>
        </p:txBody>
      </p:sp>
      <p:sp>
        <p:nvSpPr>
          <p:cNvPr id="3" name="Content Placeholder 2">
            <a:extLst>
              <a:ext uri="{FF2B5EF4-FFF2-40B4-BE49-F238E27FC236}">
                <a16:creationId xmlns:a16="http://schemas.microsoft.com/office/drawing/2014/main" id="{062C8718-5048-BE45-B29A-52E690895B11}"/>
              </a:ext>
            </a:extLst>
          </p:cNvPr>
          <p:cNvSpPr>
            <a:spLocks noGrp="1"/>
          </p:cNvSpPr>
          <p:nvPr>
            <p:ph idx="1"/>
          </p:nvPr>
        </p:nvSpPr>
        <p:spPr/>
        <p:txBody>
          <a:bodyPr/>
          <a:lstStyle/>
          <a:p>
            <a:pPr marL="342900" indent="-342900">
              <a:buFont typeface="Arial" panose="020B0604020202020204" pitchFamily="34" charset="0"/>
              <a:buChar char="•"/>
            </a:pPr>
            <a:r>
              <a:rPr lang="en-US" dirty="0"/>
              <a:t>Limitations</a:t>
            </a:r>
          </a:p>
          <a:p>
            <a:pPr marL="1028700" lvl="1" indent="-342900"/>
            <a:r>
              <a:rPr lang="en-US" dirty="0"/>
              <a:t>This ARGK requires sufficient space before the users</a:t>
            </a:r>
          </a:p>
          <a:p>
            <a:pPr marL="1028700" lvl="1" indent="-342900"/>
            <a:r>
              <a:rPr lang="en-US" altLang="zh-CN" dirty="0"/>
              <a:t>S</a:t>
            </a:r>
            <a:r>
              <a:rPr lang="en-US" dirty="0"/>
              <a:t>imilar to the word-gesture keyboard in mobile phones, this ARGK is unable to output or predict unseen word or phrases such as a password</a:t>
            </a:r>
          </a:p>
          <a:p>
            <a:pPr marL="1028700" lvl="1" indent="-342900"/>
            <a:r>
              <a:rPr lang="en-US" dirty="0"/>
              <a:t>We have used </a:t>
            </a:r>
            <a:r>
              <a:rPr lang="en-US" dirty="0" err="1"/>
              <a:t>OptiTrack</a:t>
            </a:r>
            <a:r>
              <a:rPr lang="en-US" dirty="0"/>
              <a:t> to track the fingertip of the user since the sensor in the HoloLens 1 has a large latency and offset</a:t>
            </a:r>
          </a:p>
          <a:p>
            <a:pPr marL="342900" indent="-342900">
              <a:buFont typeface="Arial" panose="020B0604020202020204" pitchFamily="34" charset="0"/>
              <a:buChar char="•"/>
            </a:pPr>
            <a:r>
              <a:rPr lang="en-US" dirty="0"/>
              <a:t>Future</a:t>
            </a:r>
            <a:r>
              <a:rPr lang="zh-CN" altLang="en-US" dirty="0"/>
              <a:t> </a:t>
            </a:r>
            <a:r>
              <a:rPr lang="en-US" altLang="zh-CN" dirty="0"/>
              <a:t>Work</a:t>
            </a:r>
          </a:p>
          <a:p>
            <a:pPr marL="1028700" lvl="1" indent="-342900"/>
            <a:r>
              <a:rPr lang="en-US" altLang="zh-CN" dirty="0"/>
              <a:t>Working on training the neural network to achieve acceptable results</a:t>
            </a:r>
          </a:p>
          <a:p>
            <a:pPr marL="1028700" lvl="1" indent="-342900"/>
            <a:r>
              <a:rPr lang="en-US" altLang="zh-CN" dirty="0"/>
              <a:t>Another neural network needs to be constructed and trained to map the combined data set consists of both synthetic and real data to the corresponding phrases</a:t>
            </a:r>
          </a:p>
          <a:p>
            <a:pPr marL="1028700" lvl="1" indent="-342900"/>
            <a:r>
              <a:rPr lang="en-US" altLang="zh-CN" dirty="0"/>
              <a:t>Another user experiments will be carried out to assess the full ARGK with this machine learning-based </a:t>
            </a:r>
            <a:r>
              <a:rPr lang="en-US" altLang="zh-CN" dirty="0" err="1"/>
              <a:t>recogniser</a:t>
            </a:r>
            <a:endParaRPr lang="en-US" altLang="zh-CN"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12558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2B62AD-1345-5848-AFEF-7CAD4A5480FC}"/>
              </a:ext>
            </a:extLst>
          </p:cNvPr>
          <p:cNvSpPr>
            <a:spLocks noGrp="1"/>
          </p:cNvSpPr>
          <p:nvPr>
            <p:ph type="body" sz="quarter" idx="10"/>
          </p:nvPr>
        </p:nvSpPr>
        <p:spPr/>
        <p:txBody>
          <a:bodyPr/>
          <a:lstStyle/>
          <a:p>
            <a:r>
              <a:rPr lang="en-US" dirty="0"/>
              <a:t>Conclusions</a:t>
            </a:r>
          </a:p>
        </p:txBody>
      </p:sp>
      <p:sp>
        <p:nvSpPr>
          <p:cNvPr id="3" name="Content Placeholder 2">
            <a:extLst>
              <a:ext uri="{FF2B5EF4-FFF2-40B4-BE49-F238E27FC236}">
                <a16:creationId xmlns:a16="http://schemas.microsoft.com/office/drawing/2014/main" id="{375E739C-794E-E541-B7FE-F54F43A7F465}"/>
              </a:ext>
            </a:extLst>
          </p:cNvPr>
          <p:cNvSpPr>
            <a:spLocks noGrp="1"/>
          </p:cNvSpPr>
          <p:nvPr>
            <p:ph idx="1"/>
          </p:nvPr>
        </p:nvSpPr>
        <p:spPr/>
        <p:txBody>
          <a:bodyPr/>
          <a:lstStyle/>
          <a:p>
            <a:pPr marL="342900" indent="-342900">
              <a:buFont typeface="Arial" panose="020B0604020202020204" pitchFamily="34" charset="0"/>
              <a:buChar char="•"/>
            </a:pPr>
            <a:r>
              <a:rPr lang="en-US" dirty="0"/>
              <a:t>The simulated </a:t>
            </a:r>
            <a:r>
              <a:rPr lang="en-US" dirty="0" err="1"/>
              <a:t>recogniser</a:t>
            </a:r>
            <a:r>
              <a:rPr lang="en-US" dirty="0"/>
              <a:t> shows the potential of machine learning-based </a:t>
            </a:r>
            <a:r>
              <a:rPr lang="en-US" dirty="0" err="1"/>
              <a:t>recogniser</a:t>
            </a:r>
            <a:r>
              <a:rPr lang="en-US" dirty="0"/>
              <a:t> by using different micro metrics</a:t>
            </a:r>
          </a:p>
          <a:p>
            <a:pPr marL="342900" indent="-342900">
              <a:buFont typeface="Arial" panose="020B0604020202020204" pitchFamily="34" charset="0"/>
              <a:buChar char="•"/>
            </a:pPr>
            <a:r>
              <a:rPr lang="en-US" dirty="0"/>
              <a:t>The simulated </a:t>
            </a:r>
            <a:r>
              <a:rPr lang="en-US" dirty="0" err="1"/>
              <a:t>recogniser</a:t>
            </a:r>
            <a:r>
              <a:rPr lang="en-US" dirty="0"/>
              <a:t> enabled us to collect representative gesture traces from the user experiments</a:t>
            </a:r>
          </a:p>
          <a:p>
            <a:pPr marL="342900" indent="-342900">
              <a:buFont typeface="Arial" panose="020B0604020202020204" pitchFamily="34" charset="0"/>
              <a:buChar char="•"/>
            </a:pPr>
            <a:r>
              <a:rPr lang="en-US" altLang="zh-CN" dirty="0"/>
              <a:t>T</a:t>
            </a:r>
            <a:r>
              <a:rPr lang="en-US" dirty="0"/>
              <a:t>he machine learning-based ARGK shows great potential in beating the state of art text entry methods in AR in terms of gesture speed and user experienc</a:t>
            </a:r>
            <a:r>
              <a:rPr lang="en-US" altLang="zh-CN" dirty="0"/>
              <a:t>e</a:t>
            </a:r>
            <a:endParaRPr lang="en-US" dirty="0"/>
          </a:p>
        </p:txBody>
      </p:sp>
    </p:spTree>
    <p:extLst>
      <p:ext uri="{BB962C8B-B14F-4D97-AF65-F5344CB8AC3E}">
        <p14:creationId xmlns:p14="http://schemas.microsoft.com/office/powerpoint/2010/main" val="418293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22F415-8B8F-0940-A137-2996852565AC}"/>
              </a:ext>
            </a:extLst>
          </p:cNvPr>
          <p:cNvSpPr txBox="1"/>
          <p:nvPr/>
        </p:nvSpPr>
        <p:spPr>
          <a:xfrm>
            <a:off x="4243922" y="2321004"/>
            <a:ext cx="4550541" cy="1107996"/>
          </a:xfrm>
          <a:prstGeom prst="rect">
            <a:avLst/>
          </a:prstGeom>
          <a:noFill/>
        </p:spPr>
        <p:txBody>
          <a:bodyPr wrap="none" rtlCol="0">
            <a:spAutoFit/>
          </a:bodyPr>
          <a:lstStyle/>
          <a:p>
            <a:r>
              <a:rPr lang="en-US" sz="6600" dirty="0">
                <a:solidFill>
                  <a:schemeClr val="bg1"/>
                </a:solidFill>
              </a:rPr>
              <a:t>Thank</a:t>
            </a:r>
            <a:r>
              <a:rPr lang="zh-CN" altLang="en-US" sz="6600" dirty="0">
                <a:solidFill>
                  <a:schemeClr val="bg1"/>
                </a:solidFill>
              </a:rPr>
              <a:t> </a:t>
            </a:r>
            <a:r>
              <a:rPr lang="en-US" altLang="zh-CN" sz="6600" dirty="0">
                <a:solidFill>
                  <a:schemeClr val="bg1"/>
                </a:solidFill>
              </a:rPr>
              <a:t>You</a:t>
            </a:r>
            <a:r>
              <a:rPr lang="zh-CN" altLang="en-US" sz="6600" dirty="0">
                <a:solidFill>
                  <a:schemeClr val="bg1"/>
                </a:solidFill>
              </a:rPr>
              <a:t>！</a:t>
            </a:r>
            <a:endParaRPr lang="en-US" sz="6600" dirty="0">
              <a:solidFill>
                <a:schemeClr val="bg1"/>
              </a:solidFill>
            </a:endParaRPr>
          </a:p>
        </p:txBody>
      </p:sp>
      <p:sp>
        <p:nvSpPr>
          <p:cNvPr id="5" name="TextBox 4">
            <a:extLst>
              <a:ext uri="{FF2B5EF4-FFF2-40B4-BE49-F238E27FC236}">
                <a16:creationId xmlns:a16="http://schemas.microsoft.com/office/drawing/2014/main" id="{BE06DB87-D6BA-9744-8953-9ADB194182F6}"/>
              </a:ext>
            </a:extLst>
          </p:cNvPr>
          <p:cNvSpPr txBox="1"/>
          <p:nvPr/>
        </p:nvSpPr>
        <p:spPr>
          <a:xfrm>
            <a:off x="5408953" y="4106779"/>
            <a:ext cx="1374094" cy="830997"/>
          </a:xfrm>
          <a:prstGeom prst="rect">
            <a:avLst/>
          </a:prstGeom>
          <a:noFill/>
        </p:spPr>
        <p:txBody>
          <a:bodyPr wrap="none" rtlCol="0">
            <a:spAutoFit/>
          </a:bodyPr>
          <a:lstStyle/>
          <a:p>
            <a:r>
              <a:rPr lang="en-US" sz="4800" dirty="0">
                <a:solidFill>
                  <a:schemeClr val="bg1"/>
                </a:solidFill>
              </a:rPr>
              <a:t>Q</a:t>
            </a:r>
            <a:r>
              <a:rPr lang="en-US" altLang="zh-CN" sz="4800" dirty="0">
                <a:solidFill>
                  <a:schemeClr val="bg1"/>
                </a:solidFill>
              </a:rPr>
              <a:t>&amp;A</a:t>
            </a:r>
            <a:endParaRPr lang="en-US" sz="4800" dirty="0">
              <a:solidFill>
                <a:schemeClr val="bg1"/>
              </a:solidFill>
            </a:endParaRPr>
          </a:p>
        </p:txBody>
      </p:sp>
    </p:spTree>
    <p:extLst>
      <p:ext uri="{BB962C8B-B14F-4D97-AF65-F5344CB8AC3E}">
        <p14:creationId xmlns:p14="http://schemas.microsoft.com/office/powerpoint/2010/main" val="334587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3CACE1-5122-124D-8C94-17B83D1F75A7}"/>
              </a:ext>
            </a:extLst>
          </p:cNvPr>
          <p:cNvSpPr>
            <a:spLocks noGrp="1"/>
          </p:cNvSpPr>
          <p:nvPr>
            <p:ph type="body" sz="quarter" idx="10"/>
          </p:nvPr>
        </p:nvSpPr>
        <p:spPr/>
        <p:txBody>
          <a:bodyPr/>
          <a:lstStyle/>
          <a:p>
            <a:r>
              <a:rPr lang="en-US" dirty="0"/>
              <a:t>Back</a:t>
            </a:r>
            <a:r>
              <a:rPr lang="en-US" altLang="zh-CN" dirty="0"/>
              <a:t>ground</a:t>
            </a:r>
            <a:endParaRPr lang="en-US" dirty="0"/>
          </a:p>
        </p:txBody>
      </p:sp>
      <p:sp>
        <p:nvSpPr>
          <p:cNvPr id="3" name="Content Placeholder 2">
            <a:extLst>
              <a:ext uri="{FF2B5EF4-FFF2-40B4-BE49-F238E27FC236}">
                <a16:creationId xmlns:a16="http://schemas.microsoft.com/office/drawing/2014/main" id="{A682D838-BF06-8448-9D63-BEA684E8DB8F}"/>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t>Text</a:t>
            </a:r>
            <a:r>
              <a:rPr lang="zh-CN" altLang="en-US" sz="2400" dirty="0"/>
              <a:t> </a:t>
            </a:r>
            <a:r>
              <a:rPr lang="en-US" altLang="zh-CN" sz="2400" dirty="0"/>
              <a:t>Entry</a:t>
            </a:r>
            <a:r>
              <a:rPr lang="zh-CN" altLang="en-US" sz="2400" dirty="0"/>
              <a:t> </a:t>
            </a:r>
            <a:r>
              <a:rPr lang="en-US" altLang="zh-CN" sz="2400" dirty="0"/>
              <a:t>in</a:t>
            </a:r>
            <a:r>
              <a:rPr lang="zh-CN" altLang="en-US" sz="2400" dirty="0"/>
              <a:t> </a:t>
            </a:r>
            <a:r>
              <a:rPr lang="en-US" altLang="zh-CN" sz="2400" dirty="0"/>
              <a:t>A</a:t>
            </a:r>
            <a:r>
              <a:rPr lang="en-US" altLang="ja-JP" sz="2400" dirty="0"/>
              <a:t>ugmented</a:t>
            </a:r>
            <a:r>
              <a:rPr lang="zh-CN" altLang="en-US" sz="2400" dirty="0"/>
              <a:t> </a:t>
            </a:r>
            <a:r>
              <a:rPr lang="en-US" altLang="zh-CN" sz="2400" dirty="0"/>
              <a:t>Reality</a:t>
            </a:r>
            <a:endParaRPr lang="en-US" sz="2400" dirty="0"/>
          </a:p>
          <a:p>
            <a:pPr marL="1028700" lvl="1" indent="-342900"/>
            <a:r>
              <a:rPr lang="en-US" sz="2400" dirty="0"/>
              <a:t>Delimitation Problem</a:t>
            </a:r>
          </a:p>
          <a:p>
            <a:pPr marL="1485900" lvl="2" indent="-342900"/>
            <a:r>
              <a:rPr lang="en-US" sz="2000" dirty="0">
                <a:solidFill>
                  <a:schemeClr val="accent1">
                    <a:lumMod val="75000"/>
                  </a:schemeClr>
                </a:solidFill>
              </a:rPr>
              <a:t>Hard for the sensor of current AR HMD to find the parallel to `touching' on a capacitive touchscreen</a:t>
            </a:r>
          </a:p>
          <a:p>
            <a:pPr marL="1028700" lvl="1" indent="-342900"/>
            <a:r>
              <a:rPr lang="en-US" sz="2400" dirty="0"/>
              <a:t>Correspondence Problem</a:t>
            </a:r>
          </a:p>
          <a:p>
            <a:pPr marL="1485900" lvl="2" indent="-342900"/>
            <a:r>
              <a:rPr lang="en-US" sz="2000" dirty="0">
                <a:solidFill>
                  <a:schemeClr val="accent1">
                    <a:lumMod val="75000"/>
                  </a:schemeClr>
                </a:solidFill>
              </a:rPr>
              <a:t>Misalignment and delay between the actual finger and the measured virtual finger trace</a:t>
            </a:r>
          </a:p>
          <a:p>
            <a:pPr marL="1028700" lvl="1" indent="-342900"/>
            <a:r>
              <a:rPr lang="en-US" sz="2400" dirty="0"/>
              <a:t>Feedback Problem</a:t>
            </a:r>
          </a:p>
          <a:p>
            <a:pPr marL="1485900" lvl="2" indent="-342900"/>
            <a:r>
              <a:rPr lang="en-US" sz="2000" dirty="0">
                <a:solidFill>
                  <a:schemeClr val="accent1">
                    <a:lumMod val="75000"/>
                  </a:schemeClr>
                </a:solidFill>
              </a:rPr>
              <a:t>Difficult to provide visual and haptic feedback </a:t>
            </a:r>
          </a:p>
          <a:p>
            <a:pPr marL="1028700" lvl="1" indent="-342900"/>
            <a:r>
              <a:rPr lang="en-US" sz="2400" dirty="0"/>
              <a:t>Data Sparseness Problem</a:t>
            </a:r>
          </a:p>
          <a:p>
            <a:pPr marL="1485900" lvl="2" indent="-342900"/>
            <a:r>
              <a:rPr lang="en-US" sz="2000" dirty="0">
                <a:solidFill>
                  <a:schemeClr val="accent1">
                    <a:lumMod val="75000"/>
                  </a:schemeClr>
                </a:solidFill>
              </a:rPr>
              <a:t>No such gesture trace data available</a:t>
            </a:r>
          </a:p>
        </p:txBody>
      </p:sp>
    </p:spTree>
    <p:extLst>
      <p:ext uri="{BB962C8B-B14F-4D97-AF65-F5344CB8AC3E}">
        <p14:creationId xmlns:p14="http://schemas.microsoft.com/office/powerpoint/2010/main" val="287230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Project</a:t>
            </a:r>
            <a:r>
              <a:rPr lang="zh-CN" altLang="en-US" dirty="0"/>
              <a:t> </a:t>
            </a:r>
            <a:r>
              <a:rPr lang="en-US" altLang="zh-CN" dirty="0"/>
              <a:t>Overview</a:t>
            </a:r>
            <a:endParaRPr lang="en-US" dirty="0"/>
          </a:p>
        </p:txBody>
      </p:sp>
      <p:sp>
        <p:nvSpPr>
          <p:cNvPr id="5" name="TextBox 4">
            <a:extLst>
              <a:ext uri="{FF2B5EF4-FFF2-40B4-BE49-F238E27FC236}">
                <a16:creationId xmlns:a16="http://schemas.microsoft.com/office/drawing/2014/main" id="{BA835241-41C1-0245-A178-E54468B04C98}"/>
              </a:ext>
            </a:extLst>
          </p:cNvPr>
          <p:cNvSpPr txBox="1"/>
          <p:nvPr/>
        </p:nvSpPr>
        <p:spPr>
          <a:xfrm>
            <a:off x="3379811" y="394863"/>
            <a:ext cx="7323287" cy="369332"/>
          </a:xfrm>
          <a:prstGeom prst="rect">
            <a:avLst/>
          </a:prstGeom>
          <a:noFill/>
        </p:spPr>
        <p:txBody>
          <a:bodyPr wrap="none" rtlCol="0">
            <a:spAutoFit/>
          </a:bodyPr>
          <a:lstStyle/>
          <a:p>
            <a:r>
              <a:rPr lang="en-GB" dirty="0">
                <a:solidFill>
                  <a:schemeClr val="bg1"/>
                </a:solidFill>
              </a:rPr>
              <a:t>An AR Gesture Keyboard (ARGK) innovated from the word-gesture keyboard </a:t>
            </a:r>
          </a:p>
        </p:txBody>
      </p:sp>
      <p:pic>
        <p:nvPicPr>
          <p:cNvPr id="7" name="Content Placeholder 6">
            <a:extLst>
              <a:ext uri="{FF2B5EF4-FFF2-40B4-BE49-F238E27FC236}">
                <a16:creationId xmlns:a16="http://schemas.microsoft.com/office/drawing/2014/main" id="{F58CB8AB-AEB0-194B-9839-3F1627367A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4895" y="1555748"/>
            <a:ext cx="5749946" cy="3997816"/>
          </a:xfrm>
        </p:spPr>
      </p:pic>
      <p:pic>
        <p:nvPicPr>
          <p:cNvPr id="9" name="Picture 8">
            <a:extLst>
              <a:ext uri="{FF2B5EF4-FFF2-40B4-BE49-F238E27FC236}">
                <a16:creationId xmlns:a16="http://schemas.microsoft.com/office/drawing/2014/main" id="{11452278-F839-4548-BDFB-3CA253ECB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792" y="1555748"/>
            <a:ext cx="4894336" cy="3997816"/>
          </a:xfrm>
          <a:prstGeom prst="rect">
            <a:avLst/>
          </a:prstGeom>
        </p:spPr>
      </p:pic>
      <p:sp>
        <p:nvSpPr>
          <p:cNvPr id="10" name="TextBox 9">
            <a:extLst>
              <a:ext uri="{FF2B5EF4-FFF2-40B4-BE49-F238E27FC236}">
                <a16:creationId xmlns:a16="http://schemas.microsoft.com/office/drawing/2014/main" id="{3D3F79CF-A771-9F40-B64E-83D2D646E4FE}"/>
              </a:ext>
            </a:extLst>
          </p:cNvPr>
          <p:cNvSpPr txBox="1"/>
          <p:nvPr/>
        </p:nvSpPr>
        <p:spPr>
          <a:xfrm>
            <a:off x="0" y="5723562"/>
            <a:ext cx="7625934" cy="307777"/>
          </a:xfrm>
          <a:prstGeom prst="rect">
            <a:avLst/>
          </a:prstGeom>
          <a:noFill/>
        </p:spPr>
        <p:txBody>
          <a:bodyPr wrap="none" rtlCol="0">
            <a:spAutoFit/>
          </a:bodyPr>
          <a:lstStyle/>
          <a:p>
            <a:r>
              <a:rPr lang="en-US" sz="1400" dirty="0"/>
              <a:t>Figure</a:t>
            </a:r>
            <a:r>
              <a:rPr lang="zh-CN" altLang="en-US" sz="1400" dirty="0"/>
              <a:t> </a:t>
            </a:r>
            <a:r>
              <a:rPr lang="en-US" altLang="zh-CN" sz="1400" dirty="0"/>
              <a:t>A</a:t>
            </a:r>
            <a:r>
              <a:rPr lang="en-GB" altLang="zh-CN" sz="1400" dirty="0"/>
              <a:t>:</a:t>
            </a:r>
            <a:r>
              <a:rPr lang="en-US" altLang="zh-CN" sz="1400" dirty="0"/>
              <a:t> </a:t>
            </a:r>
            <a:r>
              <a:rPr lang="en-GB" sz="1400" dirty="0"/>
              <a:t> Illustration of a user typing on the gesture keyboard in AR, reproduced from Dudley et al. [1]</a:t>
            </a:r>
            <a:endParaRPr lang="en-US" sz="1400" dirty="0"/>
          </a:p>
        </p:txBody>
      </p:sp>
      <p:sp>
        <p:nvSpPr>
          <p:cNvPr id="11" name="TextBox 10">
            <a:extLst>
              <a:ext uri="{FF2B5EF4-FFF2-40B4-BE49-F238E27FC236}">
                <a16:creationId xmlns:a16="http://schemas.microsoft.com/office/drawing/2014/main" id="{F374A6C3-45F4-9646-8EB9-634044D01377}"/>
              </a:ext>
            </a:extLst>
          </p:cNvPr>
          <p:cNvSpPr txBox="1"/>
          <p:nvPr/>
        </p:nvSpPr>
        <p:spPr>
          <a:xfrm>
            <a:off x="8241839" y="5704050"/>
            <a:ext cx="3435812" cy="307777"/>
          </a:xfrm>
          <a:prstGeom prst="rect">
            <a:avLst/>
          </a:prstGeom>
          <a:noFill/>
        </p:spPr>
        <p:txBody>
          <a:bodyPr wrap="none" rtlCol="0">
            <a:spAutoFit/>
          </a:bodyPr>
          <a:lstStyle/>
          <a:p>
            <a:r>
              <a:rPr lang="en-GB" sz="1400" dirty="0"/>
              <a:t>Figure</a:t>
            </a:r>
            <a:r>
              <a:rPr lang="zh-CN" altLang="en-US" sz="1400" dirty="0"/>
              <a:t> </a:t>
            </a:r>
            <a:r>
              <a:rPr lang="en-US" altLang="zh-CN" sz="1400" dirty="0"/>
              <a:t>B</a:t>
            </a:r>
            <a:r>
              <a:rPr lang="en-GB" altLang="zh-CN" sz="1400" dirty="0"/>
              <a:t>:</a:t>
            </a:r>
            <a:r>
              <a:rPr lang="en-US" altLang="zh-CN" sz="1400" dirty="0"/>
              <a:t> </a:t>
            </a:r>
            <a:r>
              <a:rPr lang="en-GB" sz="1400" dirty="0"/>
              <a:t>Illustration of a user’s gesture </a:t>
            </a:r>
            <a:r>
              <a:rPr lang="en-US" sz="1400" dirty="0"/>
              <a:t>trace</a:t>
            </a:r>
            <a:endParaRPr lang="en-GB" sz="1400" dirty="0"/>
          </a:p>
        </p:txBody>
      </p:sp>
    </p:spTree>
    <p:extLst>
      <p:ext uri="{BB962C8B-B14F-4D97-AF65-F5344CB8AC3E}">
        <p14:creationId xmlns:p14="http://schemas.microsoft.com/office/powerpoint/2010/main" val="72243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BCE90-3454-0741-AAA7-13604A5B0415}"/>
              </a:ext>
            </a:extLst>
          </p:cNvPr>
          <p:cNvSpPr>
            <a:spLocks noGrp="1"/>
          </p:cNvSpPr>
          <p:nvPr>
            <p:ph type="body" sz="quarter" idx="10"/>
          </p:nvPr>
        </p:nvSpPr>
        <p:spPr/>
        <p:txBody>
          <a:bodyPr/>
          <a:lstStyle/>
          <a:p>
            <a:r>
              <a:rPr lang="en-GB" dirty="0"/>
              <a:t>Project</a:t>
            </a:r>
            <a:r>
              <a:rPr lang="zh-CN" altLang="en-US" dirty="0"/>
              <a:t> </a:t>
            </a:r>
            <a:r>
              <a:rPr lang="en-US" altLang="zh-CN" dirty="0"/>
              <a:t>Outline</a:t>
            </a:r>
            <a:endParaRPr lang="en-US" dirty="0"/>
          </a:p>
        </p:txBody>
      </p:sp>
      <p:sp>
        <p:nvSpPr>
          <p:cNvPr id="3" name="Content Placeholder 2">
            <a:extLst>
              <a:ext uri="{FF2B5EF4-FFF2-40B4-BE49-F238E27FC236}">
                <a16:creationId xmlns:a16="http://schemas.microsoft.com/office/drawing/2014/main" id="{9B25891E-8C68-E544-98E7-595282CF60E1}"/>
              </a:ext>
            </a:extLst>
          </p:cNvPr>
          <p:cNvSpPr>
            <a:spLocks noGrp="1"/>
          </p:cNvSpPr>
          <p:nvPr>
            <p:ph idx="1"/>
          </p:nvPr>
        </p:nvSpPr>
        <p:spPr/>
        <p:txBody>
          <a:bodyPr/>
          <a:lstStyle/>
          <a:p>
            <a:pPr marL="342900" indent="-342900">
              <a:buFont typeface="Arial" panose="020B0604020202020204" pitchFamily="34" charset="0"/>
              <a:buChar char="•"/>
            </a:pPr>
            <a:r>
              <a:rPr lang="en-GB" sz="3200" dirty="0"/>
              <a:t>ARGK with a Simulated Recogniser</a:t>
            </a:r>
            <a:r>
              <a:rPr lang="zh-CN" altLang="en-US" sz="3200" dirty="0"/>
              <a:t> </a:t>
            </a:r>
            <a:r>
              <a:rPr lang="en-GB" altLang="zh-CN" sz="3200" dirty="0"/>
              <a:t>(with </a:t>
            </a:r>
            <a:r>
              <a:rPr lang="en-GB" altLang="zh-CN" sz="3200" dirty="0" err="1"/>
              <a:t>OptiTrack</a:t>
            </a:r>
            <a:r>
              <a:rPr lang="en-GB" altLang="zh-CN" sz="3200" dirty="0"/>
              <a:t>)</a:t>
            </a:r>
            <a:endParaRPr lang="en-GB" sz="3200" dirty="0"/>
          </a:p>
          <a:p>
            <a:pPr marL="1028700" lvl="1" indent="-342900"/>
            <a:r>
              <a:rPr lang="en-GB" sz="3200" dirty="0">
                <a:solidFill>
                  <a:schemeClr val="accent1">
                    <a:lumMod val="75000"/>
                  </a:schemeClr>
                </a:solidFill>
              </a:rPr>
              <a:t>Phase 1: System Design &amp; Data Collection</a:t>
            </a:r>
            <a:r>
              <a:rPr lang="zh-CN" altLang="en-US" sz="3200" dirty="0">
                <a:solidFill>
                  <a:schemeClr val="accent1">
                    <a:lumMod val="75000"/>
                  </a:schemeClr>
                </a:solidFill>
              </a:rPr>
              <a:t> </a:t>
            </a:r>
            <a:r>
              <a:rPr lang="en-GB" altLang="zh-CN" sz="3200" dirty="0">
                <a:solidFill>
                  <a:schemeClr val="accent1">
                    <a:lumMod val="75000"/>
                  </a:schemeClr>
                </a:solidFill>
              </a:rPr>
              <a:t>(Completed)</a:t>
            </a:r>
            <a:endParaRPr lang="en-GB" sz="3200" dirty="0">
              <a:solidFill>
                <a:schemeClr val="accent1">
                  <a:lumMod val="75000"/>
                </a:schemeClr>
              </a:solidFill>
            </a:endParaRPr>
          </a:p>
          <a:p>
            <a:pPr marL="1028700" lvl="1" indent="-342900"/>
            <a:r>
              <a:rPr lang="en-GB" sz="3200" dirty="0">
                <a:solidFill>
                  <a:schemeClr val="accent1">
                    <a:lumMod val="75000"/>
                  </a:schemeClr>
                </a:solidFill>
              </a:rPr>
              <a:t>Phase 2: Data Analysis </a:t>
            </a:r>
            <a:r>
              <a:rPr lang="en-GB" altLang="zh-CN" sz="3200" dirty="0">
                <a:solidFill>
                  <a:schemeClr val="accent1">
                    <a:lumMod val="75000"/>
                  </a:schemeClr>
                </a:solidFill>
              </a:rPr>
              <a:t>(Completed)</a:t>
            </a:r>
            <a:endParaRPr lang="en-GB" sz="3200" dirty="0">
              <a:solidFill>
                <a:schemeClr val="accent1">
                  <a:lumMod val="75000"/>
                </a:schemeClr>
              </a:solidFill>
            </a:endParaRPr>
          </a:p>
          <a:p>
            <a:pPr marL="342900" indent="-342900">
              <a:buFont typeface="Arial" panose="020B0604020202020204" pitchFamily="34" charset="0"/>
              <a:buChar char="•"/>
            </a:pPr>
            <a:r>
              <a:rPr lang="en-US" sz="3200" dirty="0"/>
              <a:t>ARGK with a Machine Learning Based </a:t>
            </a:r>
            <a:r>
              <a:rPr lang="en-US" sz="3200" dirty="0" err="1"/>
              <a:t>Recogniser</a:t>
            </a:r>
            <a:endParaRPr lang="en-US" sz="3200" dirty="0"/>
          </a:p>
          <a:p>
            <a:pPr marL="1028700" lvl="1" indent="-342900"/>
            <a:r>
              <a:rPr lang="en-US" sz="3200" dirty="0">
                <a:solidFill>
                  <a:schemeClr val="accent1">
                    <a:lumMod val="75000"/>
                  </a:schemeClr>
                </a:solidFill>
              </a:rPr>
              <a:t>Phase 1: Data Acquisition </a:t>
            </a:r>
            <a:r>
              <a:rPr lang="en-GB" altLang="zh-CN" sz="3200" dirty="0">
                <a:solidFill>
                  <a:schemeClr val="accent1">
                    <a:lumMod val="75000"/>
                  </a:schemeClr>
                </a:solidFill>
              </a:rPr>
              <a:t>(On going)</a:t>
            </a:r>
            <a:endParaRPr lang="en-US" sz="3200" dirty="0">
              <a:solidFill>
                <a:schemeClr val="accent1">
                  <a:lumMod val="75000"/>
                </a:schemeClr>
              </a:solidFill>
            </a:endParaRPr>
          </a:p>
          <a:p>
            <a:pPr marL="1028700" lvl="1" indent="-342900"/>
            <a:r>
              <a:rPr lang="en-US" sz="3200" dirty="0">
                <a:solidFill>
                  <a:schemeClr val="accent1">
                    <a:lumMod val="75000"/>
                  </a:schemeClr>
                </a:solidFill>
              </a:rPr>
              <a:t>Phase 2: </a:t>
            </a:r>
            <a:r>
              <a:rPr lang="en-US" sz="3200" dirty="0" err="1">
                <a:solidFill>
                  <a:schemeClr val="accent1">
                    <a:lumMod val="75000"/>
                  </a:schemeClr>
                </a:solidFill>
              </a:rPr>
              <a:t>Recogniser</a:t>
            </a:r>
            <a:r>
              <a:rPr lang="en-US" sz="3200" dirty="0">
                <a:solidFill>
                  <a:schemeClr val="accent1">
                    <a:lumMod val="75000"/>
                  </a:schemeClr>
                </a:solidFill>
              </a:rPr>
              <a:t> Design &amp; Training </a:t>
            </a:r>
            <a:r>
              <a:rPr lang="en-GB" altLang="zh-CN" sz="3200" dirty="0">
                <a:solidFill>
                  <a:schemeClr val="accent1">
                    <a:lumMod val="75000"/>
                  </a:schemeClr>
                </a:solidFill>
              </a:rPr>
              <a:t>(Future work)</a:t>
            </a:r>
            <a:endParaRPr lang="en-US" sz="3200" dirty="0">
              <a:solidFill>
                <a:schemeClr val="accent1">
                  <a:lumMod val="75000"/>
                </a:schemeClr>
              </a:solidFill>
            </a:endParaRPr>
          </a:p>
          <a:p>
            <a:pPr marL="1028700" lvl="1" indent="-342900"/>
            <a:r>
              <a:rPr lang="en-US" sz="3200" dirty="0">
                <a:solidFill>
                  <a:schemeClr val="accent1">
                    <a:lumMod val="75000"/>
                  </a:schemeClr>
                </a:solidFill>
              </a:rPr>
              <a:t>Phase</a:t>
            </a:r>
            <a:r>
              <a:rPr lang="zh-CN" altLang="en-US" sz="3200" dirty="0">
                <a:solidFill>
                  <a:schemeClr val="accent1">
                    <a:lumMod val="75000"/>
                  </a:schemeClr>
                </a:solidFill>
              </a:rPr>
              <a:t> </a:t>
            </a:r>
            <a:r>
              <a:rPr lang="en-US" altLang="zh-CN" sz="3200" dirty="0">
                <a:solidFill>
                  <a:schemeClr val="accent1">
                    <a:lumMod val="75000"/>
                  </a:schemeClr>
                </a:solidFill>
              </a:rPr>
              <a:t>3:</a:t>
            </a:r>
            <a:r>
              <a:rPr lang="zh-CN" altLang="en-US" sz="3200" dirty="0">
                <a:solidFill>
                  <a:schemeClr val="accent1">
                    <a:lumMod val="75000"/>
                  </a:schemeClr>
                </a:solidFill>
              </a:rPr>
              <a:t> </a:t>
            </a:r>
            <a:r>
              <a:rPr lang="en-GB" sz="3200" dirty="0">
                <a:solidFill>
                  <a:schemeClr val="accent1">
                    <a:lumMod val="75000"/>
                  </a:schemeClr>
                </a:solidFill>
              </a:rPr>
              <a:t>Recogniser Assessment </a:t>
            </a:r>
            <a:r>
              <a:rPr lang="en-GB" altLang="zh-CN" sz="3200" dirty="0">
                <a:solidFill>
                  <a:schemeClr val="accent1">
                    <a:lumMod val="75000"/>
                  </a:schemeClr>
                </a:solidFill>
              </a:rPr>
              <a:t>(Future work)</a:t>
            </a:r>
            <a:endParaRPr lang="en-GB" sz="3200" dirty="0">
              <a:solidFill>
                <a:schemeClr val="accent1">
                  <a:lumMod val="75000"/>
                </a:schemeClr>
              </a:solidFill>
            </a:endParaRPr>
          </a:p>
          <a:p>
            <a:pPr marL="1028700" lvl="1" indent="-342900"/>
            <a:endParaRPr lang="en-US" sz="3400" dirty="0"/>
          </a:p>
        </p:txBody>
      </p:sp>
    </p:spTree>
    <p:extLst>
      <p:ext uri="{BB962C8B-B14F-4D97-AF65-F5344CB8AC3E}">
        <p14:creationId xmlns:p14="http://schemas.microsoft.com/office/powerpoint/2010/main" val="86013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017BD8-BEC1-0F4A-8561-06F0F0470CF8}"/>
              </a:ext>
            </a:extLst>
          </p:cNvPr>
          <p:cNvSpPr>
            <a:spLocks noGrp="1"/>
          </p:cNvSpPr>
          <p:nvPr>
            <p:ph type="body" sz="quarter" idx="10"/>
          </p:nvPr>
        </p:nvSpPr>
        <p:spPr/>
        <p:txBody>
          <a:bodyPr/>
          <a:lstStyle/>
          <a:p>
            <a:r>
              <a:rPr lang="en-GB" dirty="0"/>
              <a:t>Significance</a:t>
            </a:r>
            <a:endParaRPr lang="en-US" dirty="0"/>
          </a:p>
        </p:txBody>
      </p:sp>
      <p:sp>
        <p:nvSpPr>
          <p:cNvPr id="3" name="Content Placeholder 2">
            <a:extLst>
              <a:ext uri="{FF2B5EF4-FFF2-40B4-BE49-F238E27FC236}">
                <a16:creationId xmlns:a16="http://schemas.microsoft.com/office/drawing/2014/main" id="{871B8461-D239-BF45-983B-086961A5AF43}"/>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t>Delimitation &amp; Correspondence Problem</a:t>
            </a:r>
          </a:p>
          <a:p>
            <a:pPr marL="1028700" lvl="1" indent="-342900"/>
            <a:r>
              <a:rPr lang="en-US" sz="2000" dirty="0">
                <a:solidFill>
                  <a:schemeClr val="accent1">
                    <a:lumMod val="75000"/>
                  </a:schemeClr>
                </a:solidFill>
              </a:rPr>
              <a:t>A machine learning-based </a:t>
            </a:r>
            <a:r>
              <a:rPr lang="en-US" sz="2000" dirty="0" err="1">
                <a:solidFill>
                  <a:schemeClr val="accent1">
                    <a:lumMod val="75000"/>
                  </a:schemeClr>
                </a:solidFill>
              </a:rPr>
              <a:t>recogniser</a:t>
            </a:r>
            <a:r>
              <a:rPr lang="en-US" sz="2000" dirty="0">
                <a:solidFill>
                  <a:schemeClr val="accent1">
                    <a:lumMod val="75000"/>
                  </a:schemeClr>
                </a:solidFill>
              </a:rPr>
              <a:t> is designed to be independent of the relative position between the gesture and the keyboard</a:t>
            </a:r>
          </a:p>
          <a:p>
            <a:pPr marL="342900" indent="-342900">
              <a:buFont typeface="Arial" panose="020B0604020202020204" pitchFamily="34" charset="0"/>
              <a:buChar char="•"/>
            </a:pPr>
            <a:r>
              <a:rPr lang="en-US" sz="2400" dirty="0"/>
              <a:t>Feedback Problem</a:t>
            </a:r>
          </a:p>
          <a:p>
            <a:pPr marL="1028700" lvl="1" indent="-342900"/>
            <a:r>
              <a:rPr lang="en-US" sz="2000" dirty="0">
                <a:solidFill>
                  <a:schemeClr val="accent1">
                    <a:lumMod val="75000"/>
                  </a:schemeClr>
                </a:solidFill>
              </a:rPr>
              <a:t>The user receives feedback by simply looking at their actual fingertip</a:t>
            </a:r>
          </a:p>
          <a:p>
            <a:pPr marL="342900" indent="-342900">
              <a:buFont typeface="Arial" panose="020B0604020202020204" pitchFamily="34" charset="0"/>
              <a:buChar char="•"/>
            </a:pPr>
            <a:r>
              <a:rPr lang="en-US" sz="2400" dirty="0"/>
              <a:t>Entry Rate &amp; Accuracy</a:t>
            </a:r>
          </a:p>
          <a:p>
            <a:pPr marL="1028700" lvl="1" indent="-342900"/>
            <a:r>
              <a:rPr lang="en-US" sz="2100" dirty="0">
                <a:solidFill>
                  <a:schemeClr val="accent1">
                    <a:lumMod val="75000"/>
                  </a:schemeClr>
                </a:solidFill>
              </a:rPr>
              <a:t>This machine learning-based ARGK can account for cognitive-motor errors manifesting as misspellings or similar traces</a:t>
            </a:r>
          </a:p>
          <a:p>
            <a:pPr marL="342900" indent="-342900">
              <a:buFont typeface="Arial" panose="020B0604020202020204" pitchFamily="34" charset="0"/>
              <a:buChar char="•"/>
            </a:pPr>
            <a:r>
              <a:rPr lang="en-US" sz="2400" dirty="0"/>
              <a:t>Data Acquisition</a:t>
            </a:r>
          </a:p>
          <a:p>
            <a:pPr marL="1028700" lvl="1" indent="-342900"/>
            <a:r>
              <a:rPr lang="en-US" sz="2100" dirty="0">
                <a:solidFill>
                  <a:schemeClr val="accent1">
                    <a:lumMod val="75000"/>
                  </a:schemeClr>
                </a:solidFill>
              </a:rPr>
              <a:t>We will build an ARGK with a simulated </a:t>
            </a:r>
            <a:r>
              <a:rPr lang="en-US" sz="2100" dirty="0" err="1">
                <a:solidFill>
                  <a:schemeClr val="accent1">
                    <a:lumMod val="75000"/>
                  </a:schemeClr>
                </a:solidFill>
              </a:rPr>
              <a:t>recogniser</a:t>
            </a:r>
            <a:r>
              <a:rPr lang="en-US" sz="2100" dirty="0">
                <a:solidFill>
                  <a:schemeClr val="accent1">
                    <a:lumMod val="75000"/>
                  </a:schemeClr>
                </a:solidFill>
              </a:rPr>
              <a:t> so that we can collect the trace data in the user experiments.</a:t>
            </a:r>
          </a:p>
          <a:p>
            <a:pPr marL="342900" indent="-342900">
              <a:buFont typeface="Arial" panose="020B0604020202020204" pitchFamily="34" charset="0"/>
              <a:buChar char="•"/>
            </a:pPr>
            <a:endParaRPr lang="en-US" sz="3600" dirty="0"/>
          </a:p>
          <a:p>
            <a:pPr marL="1028700" lvl="1" indent="-342900"/>
            <a:endParaRPr lang="en-US" sz="3400"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8291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041AD5-C377-E74E-A6C2-708C558E3D6B}"/>
              </a:ext>
            </a:extLst>
          </p:cNvPr>
          <p:cNvSpPr>
            <a:spLocks noGrp="1"/>
          </p:cNvSpPr>
          <p:nvPr>
            <p:ph type="body" sz="quarter" idx="10"/>
          </p:nvPr>
        </p:nvSpPr>
        <p:spPr/>
        <p:txBody>
          <a:bodyPr>
            <a:normAutofit/>
          </a:bodyPr>
          <a:lstStyle/>
          <a:p>
            <a:r>
              <a:rPr lang="en-GB" dirty="0"/>
              <a:t>Results</a:t>
            </a:r>
            <a:endParaRPr lang="en-US" dirty="0"/>
          </a:p>
        </p:txBody>
      </p:sp>
      <p:sp>
        <p:nvSpPr>
          <p:cNvPr id="3" name="Content Placeholder 2">
            <a:extLst>
              <a:ext uri="{FF2B5EF4-FFF2-40B4-BE49-F238E27FC236}">
                <a16:creationId xmlns:a16="http://schemas.microsoft.com/office/drawing/2014/main" id="{304670B7-3739-5943-A109-3055DD09E5C1}"/>
              </a:ext>
            </a:extLst>
          </p:cNvPr>
          <p:cNvSpPr>
            <a:spLocks noGrp="1"/>
          </p:cNvSpPr>
          <p:nvPr>
            <p:ph idx="1"/>
          </p:nvPr>
        </p:nvSpPr>
        <p:spPr/>
        <p:txBody>
          <a:bodyPr>
            <a:normAutofit/>
          </a:bodyPr>
          <a:lstStyle/>
          <a:p>
            <a:endParaRPr lang="en-US" sz="2800" dirty="0"/>
          </a:p>
          <a:p>
            <a:pPr marL="457200" indent="-457200">
              <a:buFont typeface="Arial" panose="020B0604020202020204" pitchFamily="34" charset="0"/>
              <a:buChar char="•"/>
            </a:pPr>
            <a:r>
              <a:rPr lang="en-US" sz="2800" dirty="0"/>
              <a:t>Simulated</a:t>
            </a:r>
            <a:r>
              <a:rPr lang="zh-CN" altLang="en-US" sz="2800" dirty="0"/>
              <a:t> </a:t>
            </a:r>
            <a:r>
              <a:rPr lang="en-US" altLang="zh-CN" sz="2800" dirty="0"/>
              <a:t>Text</a:t>
            </a:r>
            <a:r>
              <a:rPr lang="zh-CN" altLang="en-US" sz="2800" dirty="0"/>
              <a:t> </a:t>
            </a:r>
            <a:r>
              <a:rPr lang="en-US" altLang="zh-CN" sz="2800" dirty="0"/>
              <a:t>Entry</a:t>
            </a:r>
            <a:r>
              <a:rPr lang="zh-CN" altLang="en-US" sz="2800" dirty="0"/>
              <a:t> </a:t>
            </a:r>
            <a:r>
              <a:rPr lang="en-US" altLang="zh-CN" sz="2800" dirty="0"/>
              <a:t>Rate</a:t>
            </a:r>
          </a:p>
          <a:p>
            <a:pPr marL="1028700" lvl="1" indent="-342900"/>
            <a:r>
              <a:rPr lang="en-GB" sz="2400" dirty="0">
                <a:solidFill>
                  <a:schemeClr val="accent1">
                    <a:lumMod val="75000"/>
                  </a:schemeClr>
                </a:solidFill>
              </a:rPr>
              <a:t>The simulated entry rate indicates the true entry rate that can be potentially achieved by the completed ARGK</a:t>
            </a:r>
          </a:p>
          <a:p>
            <a:pPr marL="457200" indent="-457200">
              <a:buFont typeface="Arial" panose="020B0604020202020204" pitchFamily="34" charset="0"/>
              <a:buChar char="•"/>
            </a:pPr>
            <a:r>
              <a:rPr lang="en-US" sz="2800" dirty="0"/>
              <a:t>Micro</a:t>
            </a:r>
            <a:r>
              <a:rPr lang="zh-CN" altLang="en-US" sz="2800" dirty="0"/>
              <a:t> </a:t>
            </a:r>
            <a:r>
              <a:rPr lang="en-US" altLang="zh-CN" sz="2800" dirty="0"/>
              <a:t>Metrics</a:t>
            </a:r>
          </a:p>
          <a:p>
            <a:pPr marL="1028700" lvl="1" indent="-342900"/>
            <a:r>
              <a:rPr lang="en-GB" sz="2400" dirty="0">
                <a:solidFill>
                  <a:schemeClr val="accent1">
                    <a:lumMod val="75000"/>
                  </a:schemeClr>
                </a:solidFill>
              </a:rPr>
              <a:t>To analyse the gesture</a:t>
            </a:r>
            <a:r>
              <a:rPr lang="zh-CN" altLang="en-US" sz="2400" dirty="0">
                <a:solidFill>
                  <a:schemeClr val="accent1">
                    <a:lumMod val="75000"/>
                  </a:schemeClr>
                </a:solidFill>
              </a:rPr>
              <a:t> </a:t>
            </a:r>
            <a:r>
              <a:rPr lang="en-US" altLang="zh-CN" sz="2400" dirty="0">
                <a:solidFill>
                  <a:schemeClr val="accent1">
                    <a:lumMod val="75000"/>
                  </a:schemeClr>
                </a:solidFill>
              </a:rPr>
              <a:t>trace</a:t>
            </a:r>
            <a:r>
              <a:rPr lang="zh-CN" altLang="en-US" sz="2400" dirty="0">
                <a:solidFill>
                  <a:schemeClr val="accent1">
                    <a:lumMod val="75000"/>
                  </a:schemeClr>
                </a:solidFill>
              </a:rPr>
              <a:t> </a:t>
            </a:r>
            <a:r>
              <a:rPr lang="en-US" altLang="zh-CN" sz="2400" dirty="0">
                <a:solidFill>
                  <a:schemeClr val="accent1">
                    <a:lumMod val="75000"/>
                  </a:schemeClr>
                </a:solidFill>
              </a:rPr>
              <a:t>data</a:t>
            </a:r>
            <a:r>
              <a:rPr lang="zh-CN" altLang="en-US" sz="2400" dirty="0">
                <a:solidFill>
                  <a:schemeClr val="accent1">
                    <a:lumMod val="75000"/>
                  </a:schemeClr>
                </a:solidFill>
              </a:rPr>
              <a:t> </a:t>
            </a:r>
            <a:r>
              <a:rPr lang="en-US" altLang="zh-CN" sz="2400" dirty="0">
                <a:solidFill>
                  <a:schemeClr val="accent1">
                    <a:lumMod val="75000"/>
                  </a:schemeClr>
                </a:solidFill>
              </a:rPr>
              <a:t>collected</a:t>
            </a:r>
            <a:r>
              <a:rPr lang="zh-CN" altLang="en-US" sz="2400" dirty="0">
                <a:solidFill>
                  <a:schemeClr val="accent1">
                    <a:lumMod val="75000"/>
                  </a:schemeClr>
                </a:solidFill>
              </a:rPr>
              <a:t> </a:t>
            </a:r>
            <a:r>
              <a:rPr lang="en-US" altLang="zh-CN" sz="2400" dirty="0">
                <a:solidFill>
                  <a:schemeClr val="accent1">
                    <a:lumMod val="75000"/>
                  </a:schemeClr>
                </a:solidFill>
              </a:rPr>
              <a:t>from</a:t>
            </a:r>
            <a:r>
              <a:rPr lang="zh-CN" altLang="en-US" sz="2400" dirty="0">
                <a:solidFill>
                  <a:schemeClr val="accent1">
                    <a:lumMod val="75000"/>
                  </a:schemeClr>
                </a:solidFill>
              </a:rPr>
              <a:t> </a:t>
            </a:r>
            <a:r>
              <a:rPr lang="en-US" altLang="zh-CN" sz="2400" dirty="0">
                <a:solidFill>
                  <a:schemeClr val="accent1">
                    <a:lumMod val="75000"/>
                  </a:schemeClr>
                </a:solidFill>
              </a:rPr>
              <a:t>user</a:t>
            </a:r>
            <a:r>
              <a:rPr lang="zh-CN" altLang="en-US" sz="2400" dirty="0">
                <a:solidFill>
                  <a:schemeClr val="accent1">
                    <a:lumMod val="75000"/>
                  </a:schemeClr>
                </a:solidFill>
              </a:rPr>
              <a:t> </a:t>
            </a:r>
            <a:r>
              <a:rPr lang="en-US" altLang="zh-CN" sz="2400" dirty="0">
                <a:solidFill>
                  <a:schemeClr val="accent1">
                    <a:lumMod val="75000"/>
                  </a:schemeClr>
                </a:solidFill>
              </a:rPr>
              <a:t>experiments</a:t>
            </a:r>
            <a:endParaRPr lang="en-US" sz="2400" dirty="0">
              <a:solidFill>
                <a:schemeClr val="accent1">
                  <a:lumMod val="75000"/>
                </a:schemeClr>
              </a:solidFill>
            </a:endParaRPr>
          </a:p>
          <a:p>
            <a:pPr marL="1028700" lvl="1" indent="-342900"/>
            <a:r>
              <a:rPr lang="en-US" sz="2400" dirty="0">
                <a:solidFill>
                  <a:schemeClr val="accent1">
                    <a:lumMod val="75000"/>
                  </a:schemeClr>
                </a:solidFill>
              </a:rPr>
              <a:t>Provide us with a rigorous user </a:t>
            </a:r>
            <a:r>
              <a:rPr lang="en-US" sz="2400" dirty="0" err="1">
                <a:solidFill>
                  <a:schemeClr val="accent1">
                    <a:lumMod val="75000"/>
                  </a:schemeClr>
                </a:solidFill>
              </a:rPr>
              <a:t>behavioural</a:t>
            </a:r>
            <a:r>
              <a:rPr lang="en-US" sz="2400" dirty="0">
                <a:solidFill>
                  <a:schemeClr val="accent1">
                    <a:lumMod val="75000"/>
                  </a:schemeClr>
                </a:solidFill>
              </a:rPr>
              <a:t> result</a:t>
            </a:r>
          </a:p>
          <a:p>
            <a:pPr marL="1028700" lvl="1" indent="-342900"/>
            <a:r>
              <a:rPr lang="en-US" sz="2400" dirty="0">
                <a:solidFill>
                  <a:schemeClr val="accent1">
                    <a:lumMod val="75000"/>
                  </a:schemeClr>
                </a:solidFill>
              </a:rPr>
              <a:t>Be compared with the micro metrics obtained from the synthetic data</a:t>
            </a:r>
            <a:r>
              <a:rPr lang="zh-CN" altLang="en-US" sz="2400" dirty="0">
                <a:solidFill>
                  <a:schemeClr val="accent1">
                    <a:lumMod val="75000"/>
                  </a:schemeClr>
                </a:solidFill>
              </a:rPr>
              <a:t> </a:t>
            </a:r>
            <a:r>
              <a:rPr lang="en-US" altLang="zh-CN" sz="2400" dirty="0">
                <a:solidFill>
                  <a:schemeClr val="accent1">
                    <a:lumMod val="75000"/>
                  </a:schemeClr>
                </a:solidFill>
              </a:rPr>
              <a:t>for</a:t>
            </a:r>
            <a:r>
              <a:rPr lang="zh-CN" altLang="en-US" sz="2400" dirty="0">
                <a:solidFill>
                  <a:schemeClr val="accent1">
                    <a:lumMod val="75000"/>
                  </a:schemeClr>
                </a:solidFill>
              </a:rPr>
              <a:t> </a:t>
            </a:r>
            <a:r>
              <a:rPr lang="en-US" altLang="zh-CN" sz="2400" dirty="0">
                <a:solidFill>
                  <a:schemeClr val="accent1">
                    <a:lumMod val="75000"/>
                  </a:schemeClr>
                </a:solidFill>
              </a:rPr>
              <a:t>quality</a:t>
            </a:r>
            <a:r>
              <a:rPr lang="zh-CN" altLang="en-US" sz="2400" dirty="0">
                <a:solidFill>
                  <a:schemeClr val="accent1">
                    <a:lumMod val="75000"/>
                  </a:schemeClr>
                </a:solidFill>
              </a:rPr>
              <a:t> </a:t>
            </a:r>
            <a:r>
              <a:rPr lang="en-US" altLang="zh-CN" sz="2400" dirty="0">
                <a:solidFill>
                  <a:schemeClr val="accent1">
                    <a:lumMod val="75000"/>
                  </a:schemeClr>
                </a:solidFill>
              </a:rPr>
              <a:t>check</a:t>
            </a:r>
            <a:r>
              <a:rPr lang="zh-CN" altLang="en-US" sz="2400" dirty="0">
                <a:solidFill>
                  <a:schemeClr val="accent1">
                    <a:lumMod val="75000"/>
                  </a:schemeClr>
                </a:solidFill>
              </a:rPr>
              <a:t> </a:t>
            </a:r>
            <a:r>
              <a:rPr lang="en-US" altLang="zh-CN" sz="2400" dirty="0">
                <a:solidFill>
                  <a:schemeClr val="accent1">
                    <a:lumMod val="75000"/>
                  </a:schemeClr>
                </a:solidFill>
              </a:rPr>
              <a:t>purpose</a:t>
            </a:r>
          </a:p>
          <a:p>
            <a:pPr marL="1028700" lvl="1" indent="-342900"/>
            <a:endParaRPr lang="en-US" sz="2600" dirty="0"/>
          </a:p>
        </p:txBody>
      </p:sp>
    </p:spTree>
    <p:extLst>
      <p:ext uri="{BB962C8B-B14F-4D97-AF65-F5344CB8AC3E}">
        <p14:creationId xmlns:p14="http://schemas.microsoft.com/office/powerpoint/2010/main" val="54240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787BB2-403B-2341-BF6E-F52DF4EBF7B4}"/>
              </a:ext>
            </a:extLst>
          </p:cNvPr>
          <p:cNvSpPr>
            <a:spLocks noGrp="1"/>
          </p:cNvSpPr>
          <p:nvPr>
            <p:ph type="body" sz="quarter" idx="10"/>
          </p:nvPr>
        </p:nvSpPr>
        <p:spPr/>
        <p:txBody>
          <a:bodyPr/>
          <a:lstStyle/>
          <a:p>
            <a:r>
              <a:rPr lang="en-GB" dirty="0"/>
              <a:t>Simulated Text Entry Rate </a:t>
            </a:r>
            <a:endParaRPr lang="en-GB" sz="2400" dirty="0"/>
          </a:p>
        </p:txBody>
      </p:sp>
      <p:sp>
        <p:nvSpPr>
          <p:cNvPr id="8" name="TextBox 7">
            <a:extLst>
              <a:ext uri="{FF2B5EF4-FFF2-40B4-BE49-F238E27FC236}">
                <a16:creationId xmlns:a16="http://schemas.microsoft.com/office/drawing/2014/main" id="{17D4ECC9-3939-3C47-B594-1497BE3A58EC}"/>
              </a:ext>
            </a:extLst>
          </p:cNvPr>
          <p:cNvSpPr txBox="1"/>
          <p:nvPr/>
        </p:nvSpPr>
        <p:spPr>
          <a:xfrm>
            <a:off x="5505178" y="5410142"/>
            <a:ext cx="5596148" cy="523220"/>
          </a:xfrm>
          <a:prstGeom prst="rect">
            <a:avLst/>
          </a:prstGeom>
          <a:noFill/>
        </p:spPr>
        <p:txBody>
          <a:bodyPr wrap="none" rtlCol="0">
            <a:spAutoFit/>
          </a:bodyPr>
          <a:lstStyle/>
          <a:p>
            <a:pPr algn="ctr"/>
            <a:r>
              <a:rPr lang="en-US" sz="1400" dirty="0"/>
              <a:t>Figure </a:t>
            </a:r>
            <a:r>
              <a:rPr lang="en-GB" sz="1400" dirty="0"/>
              <a:t>B:</a:t>
            </a:r>
            <a:r>
              <a:rPr lang="en-US" sz="1400" dirty="0"/>
              <a:t> Median and interquartile range </a:t>
            </a:r>
          </a:p>
          <a:p>
            <a:pPr algn="ctr"/>
            <a:r>
              <a:rPr lang="en-US" sz="1400" dirty="0"/>
              <a:t>for the text</a:t>
            </a:r>
            <a:r>
              <a:rPr lang="zh-CN" altLang="en-US" sz="1400" dirty="0"/>
              <a:t> </a:t>
            </a:r>
            <a:r>
              <a:rPr lang="en-US" sz="1400" dirty="0"/>
              <a:t>entry rates for each participant</a:t>
            </a:r>
            <a:r>
              <a:rPr lang="zh-CN" altLang="en-US" sz="1400" dirty="0"/>
              <a:t> </a:t>
            </a:r>
            <a:r>
              <a:rPr lang="en-US" sz="1400" dirty="0"/>
              <a:t>and across all the participants</a:t>
            </a:r>
          </a:p>
        </p:txBody>
      </p:sp>
      <p:sp>
        <p:nvSpPr>
          <p:cNvPr id="9" name="TextBox 8">
            <a:extLst>
              <a:ext uri="{FF2B5EF4-FFF2-40B4-BE49-F238E27FC236}">
                <a16:creationId xmlns:a16="http://schemas.microsoft.com/office/drawing/2014/main" id="{20D187D5-693B-CE42-B4E5-920B10B3041C}"/>
              </a:ext>
            </a:extLst>
          </p:cNvPr>
          <p:cNvSpPr txBox="1"/>
          <p:nvPr/>
        </p:nvSpPr>
        <p:spPr>
          <a:xfrm>
            <a:off x="363894" y="5410142"/>
            <a:ext cx="4018921" cy="523220"/>
          </a:xfrm>
          <a:prstGeom prst="rect">
            <a:avLst/>
          </a:prstGeom>
          <a:noFill/>
        </p:spPr>
        <p:txBody>
          <a:bodyPr wrap="none" rtlCol="0">
            <a:spAutoFit/>
          </a:bodyPr>
          <a:lstStyle/>
          <a:p>
            <a:pPr algn="ctr"/>
            <a:r>
              <a:rPr lang="en-US" sz="1400" dirty="0"/>
              <a:t>Figure</a:t>
            </a:r>
            <a:r>
              <a:rPr lang="zh-CN" altLang="en-US" sz="1400" dirty="0"/>
              <a:t> </a:t>
            </a:r>
            <a:r>
              <a:rPr lang="en-US" altLang="zh-CN" sz="1400" dirty="0"/>
              <a:t>A</a:t>
            </a:r>
            <a:r>
              <a:rPr lang="en-GB" altLang="zh-CN" sz="1400" dirty="0"/>
              <a:t>:</a:t>
            </a:r>
            <a:r>
              <a:rPr lang="en-US" altLang="zh-CN" sz="1400" dirty="0"/>
              <a:t> </a:t>
            </a:r>
            <a:r>
              <a:rPr lang="en-US" sz="1400" dirty="0"/>
              <a:t>Text</a:t>
            </a:r>
            <a:r>
              <a:rPr lang="zh-CN" altLang="en-US" sz="1400" dirty="0"/>
              <a:t> </a:t>
            </a:r>
            <a:r>
              <a:rPr lang="en-US" altLang="zh-CN" sz="1400" dirty="0"/>
              <a:t>e</a:t>
            </a:r>
            <a:r>
              <a:rPr lang="en-US" sz="1400" dirty="0"/>
              <a:t>ntry rate (WPM) over the experiment</a:t>
            </a:r>
          </a:p>
          <a:p>
            <a:pPr algn="ctr"/>
            <a:r>
              <a:rPr lang="en-US" sz="1400" dirty="0"/>
              <a:t>for different participants</a:t>
            </a:r>
          </a:p>
        </p:txBody>
      </p:sp>
      <p:pic>
        <p:nvPicPr>
          <p:cNvPr id="4" name="Picture 3" descr="A screenshot of a cell phone&#10;&#10;Description automatically generated">
            <a:extLst>
              <a:ext uri="{FF2B5EF4-FFF2-40B4-BE49-F238E27FC236}">
                <a16:creationId xmlns:a16="http://schemas.microsoft.com/office/drawing/2014/main" id="{200400E7-0B36-C84C-90BF-144F6C31B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815" y="2163907"/>
            <a:ext cx="7840873" cy="3136349"/>
          </a:xfrm>
          <a:prstGeom prst="rect">
            <a:avLst/>
          </a:prstGeom>
        </p:spPr>
      </p:pic>
      <p:pic>
        <p:nvPicPr>
          <p:cNvPr id="11" name="Content Placeholder 10" descr="A close up of a map&#10;&#10;Description automatically generated">
            <a:extLst>
              <a:ext uri="{FF2B5EF4-FFF2-40B4-BE49-F238E27FC236}">
                <a16:creationId xmlns:a16="http://schemas.microsoft.com/office/drawing/2014/main" id="{E04C5BCB-7C35-D048-A9BE-B0FD918F62F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2097" y="1557743"/>
            <a:ext cx="3742513" cy="3742513"/>
          </a:xfrm>
        </p:spPr>
      </p:pic>
    </p:spTree>
    <p:extLst>
      <p:ext uri="{BB962C8B-B14F-4D97-AF65-F5344CB8AC3E}">
        <p14:creationId xmlns:p14="http://schemas.microsoft.com/office/powerpoint/2010/main" val="238229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787BB2-403B-2341-BF6E-F52DF4EBF7B4}"/>
              </a:ext>
            </a:extLst>
          </p:cNvPr>
          <p:cNvSpPr>
            <a:spLocks noGrp="1"/>
          </p:cNvSpPr>
          <p:nvPr>
            <p:ph type="body" sz="quarter" idx="10"/>
          </p:nvPr>
        </p:nvSpPr>
        <p:spPr/>
        <p:txBody>
          <a:bodyPr/>
          <a:lstStyle/>
          <a:p>
            <a:r>
              <a:rPr lang="en-US" sz="2400" dirty="0"/>
              <a:t>Micro</a:t>
            </a:r>
            <a:r>
              <a:rPr lang="zh-CN" altLang="en-US" sz="2400" dirty="0"/>
              <a:t> </a:t>
            </a:r>
            <a:r>
              <a:rPr lang="en-US" altLang="zh-CN" sz="2400" dirty="0"/>
              <a:t>Metric</a:t>
            </a:r>
            <a:r>
              <a:rPr lang="zh-CN" altLang="en-US" sz="2400" dirty="0"/>
              <a:t> </a:t>
            </a:r>
            <a:r>
              <a:rPr lang="en-US" altLang="zh-CN" sz="2400" dirty="0"/>
              <a:t>-</a:t>
            </a:r>
            <a:r>
              <a:rPr lang="zh-CN" altLang="en-US" sz="2400" dirty="0"/>
              <a:t> </a:t>
            </a:r>
            <a:r>
              <a:rPr lang="en-US" sz="2400" dirty="0"/>
              <a:t>Gesture Accuracy</a:t>
            </a:r>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52C594D7-10A8-B942-B475-B63CE6989E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9541" y="1341318"/>
            <a:ext cx="4175364" cy="4175364"/>
          </a:xfrm>
        </p:spPr>
      </p:pic>
      <p:pic>
        <p:nvPicPr>
          <p:cNvPr id="7" name="Picture 6" descr="A screenshot of a cell phone&#10;&#10;Description automatically generated">
            <a:extLst>
              <a:ext uri="{FF2B5EF4-FFF2-40B4-BE49-F238E27FC236}">
                <a16:creationId xmlns:a16="http://schemas.microsoft.com/office/drawing/2014/main" id="{F2F1094D-9051-4741-9339-D570FA87F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082" y="1859402"/>
            <a:ext cx="7168522" cy="3139195"/>
          </a:xfrm>
          <a:prstGeom prst="rect">
            <a:avLst/>
          </a:prstGeom>
        </p:spPr>
      </p:pic>
      <p:sp>
        <p:nvSpPr>
          <p:cNvPr id="8" name="TextBox 7">
            <a:extLst>
              <a:ext uri="{FF2B5EF4-FFF2-40B4-BE49-F238E27FC236}">
                <a16:creationId xmlns:a16="http://schemas.microsoft.com/office/drawing/2014/main" id="{17D4ECC9-3939-3C47-B594-1497BE3A58EC}"/>
              </a:ext>
            </a:extLst>
          </p:cNvPr>
          <p:cNvSpPr txBox="1"/>
          <p:nvPr/>
        </p:nvSpPr>
        <p:spPr>
          <a:xfrm>
            <a:off x="5927098" y="5410142"/>
            <a:ext cx="5112490" cy="523220"/>
          </a:xfrm>
          <a:prstGeom prst="rect">
            <a:avLst/>
          </a:prstGeom>
          <a:noFill/>
        </p:spPr>
        <p:txBody>
          <a:bodyPr wrap="none" rtlCol="0">
            <a:spAutoFit/>
          </a:bodyPr>
          <a:lstStyle/>
          <a:p>
            <a:pPr algn="ctr"/>
            <a:r>
              <a:rPr lang="en-US" sz="1400" dirty="0"/>
              <a:t>Figure </a:t>
            </a:r>
            <a:r>
              <a:rPr lang="en-GB" sz="1400" dirty="0"/>
              <a:t>B:</a:t>
            </a:r>
            <a:r>
              <a:rPr lang="en-US" sz="1400" dirty="0"/>
              <a:t> Median and interquartile range </a:t>
            </a:r>
          </a:p>
          <a:p>
            <a:pPr algn="ctr"/>
            <a:r>
              <a:rPr lang="en-US" sz="1400" dirty="0"/>
              <a:t>for the accuracy for each participants and across all the participants</a:t>
            </a:r>
          </a:p>
        </p:txBody>
      </p:sp>
      <p:sp>
        <p:nvSpPr>
          <p:cNvPr id="9" name="TextBox 8">
            <a:extLst>
              <a:ext uri="{FF2B5EF4-FFF2-40B4-BE49-F238E27FC236}">
                <a16:creationId xmlns:a16="http://schemas.microsoft.com/office/drawing/2014/main" id="{20D187D5-693B-CE42-B4E5-920B10B3041C}"/>
              </a:ext>
            </a:extLst>
          </p:cNvPr>
          <p:cNvSpPr txBox="1"/>
          <p:nvPr/>
        </p:nvSpPr>
        <p:spPr>
          <a:xfrm>
            <a:off x="215364" y="5625586"/>
            <a:ext cx="4683718" cy="307777"/>
          </a:xfrm>
          <a:prstGeom prst="rect">
            <a:avLst/>
          </a:prstGeom>
          <a:noFill/>
        </p:spPr>
        <p:txBody>
          <a:bodyPr wrap="none" rtlCol="0">
            <a:spAutoFit/>
          </a:bodyPr>
          <a:lstStyle/>
          <a:p>
            <a:r>
              <a:rPr lang="en-US" sz="1400" dirty="0"/>
              <a:t>Figure  </a:t>
            </a:r>
            <a:r>
              <a:rPr lang="en-GB" sz="1400" dirty="0"/>
              <a:t>A:</a:t>
            </a:r>
            <a:r>
              <a:rPr lang="en-US" sz="1400" dirty="0"/>
              <a:t> Number of failed phrases against the tolerant length</a:t>
            </a:r>
          </a:p>
        </p:txBody>
      </p:sp>
    </p:spTree>
    <p:extLst>
      <p:ext uri="{BB962C8B-B14F-4D97-AF65-F5344CB8AC3E}">
        <p14:creationId xmlns:p14="http://schemas.microsoft.com/office/powerpoint/2010/main" val="247950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787BB2-403B-2341-BF6E-F52DF4EBF7B4}"/>
              </a:ext>
            </a:extLst>
          </p:cNvPr>
          <p:cNvSpPr>
            <a:spLocks noGrp="1"/>
          </p:cNvSpPr>
          <p:nvPr>
            <p:ph type="body" sz="quarter" idx="10"/>
          </p:nvPr>
        </p:nvSpPr>
        <p:spPr/>
        <p:txBody>
          <a:bodyPr/>
          <a:lstStyle/>
          <a:p>
            <a:r>
              <a:rPr lang="en-US" sz="2400" dirty="0"/>
              <a:t>Micro</a:t>
            </a:r>
            <a:r>
              <a:rPr lang="zh-CN" altLang="en-US" sz="2400" dirty="0"/>
              <a:t> </a:t>
            </a:r>
            <a:r>
              <a:rPr lang="en-US" altLang="zh-CN" sz="2400" dirty="0"/>
              <a:t>Metric</a:t>
            </a:r>
            <a:r>
              <a:rPr lang="zh-CN" altLang="en-US" sz="2400" dirty="0"/>
              <a:t> </a:t>
            </a:r>
            <a:r>
              <a:rPr lang="en-US" altLang="zh-CN" sz="2400" dirty="0"/>
              <a:t>-</a:t>
            </a:r>
            <a:r>
              <a:rPr lang="zh-CN" altLang="en-US" sz="2400" dirty="0"/>
              <a:t> </a:t>
            </a:r>
            <a:r>
              <a:rPr lang="en-US" sz="2400" dirty="0"/>
              <a:t>Depth Consistency</a:t>
            </a:r>
            <a:endParaRPr lang="en-US" dirty="0"/>
          </a:p>
        </p:txBody>
      </p:sp>
      <p:sp>
        <p:nvSpPr>
          <p:cNvPr id="8" name="TextBox 7">
            <a:extLst>
              <a:ext uri="{FF2B5EF4-FFF2-40B4-BE49-F238E27FC236}">
                <a16:creationId xmlns:a16="http://schemas.microsoft.com/office/drawing/2014/main" id="{17D4ECC9-3939-3C47-B594-1497BE3A58EC}"/>
              </a:ext>
            </a:extLst>
          </p:cNvPr>
          <p:cNvSpPr txBox="1"/>
          <p:nvPr/>
        </p:nvSpPr>
        <p:spPr>
          <a:xfrm>
            <a:off x="363894" y="5601162"/>
            <a:ext cx="4047647" cy="307777"/>
          </a:xfrm>
          <a:prstGeom prst="rect">
            <a:avLst/>
          </a:prstGeom>
          <a:noFill/>
        </p:spPr>
        <p:txBody>
          <a:bodyPr wrap="none" rtlCol="0">
            <a:spAutoFit/>
          </a:bodyPr>
          <a:lstStyle/>
          <a:p>
            <a:r>
              <a:rPr lang="en-US" sz="1400" dirty="0"/>
              <a:t>Figure A</a:t>
            </a:r>
            <a:r>
              <a:rPr lang="en-GB" sz="1400" dirty="0"/>
              <a:t>:</a:t>
            </a:r>
            <a:r>
              <a:rPr lang="en-US" sz="1400" dirty="0"/>
              <a:t> Depth to the keyboard over the experiment</a:t>
            </a:r>
          </a:p>
        </p:txBody>
      </p:sp>
      <p:sp>
        <p:nvSpPr>
          <p:cNvPr id="9" name="TextBox 8">
            <a:extLst>
              <a:ext uri="{FF2B5EF4-FFF2-40B4-BE49-F238E27FC236}">
                <a16:creationId xmlns:a16="http://schemas.microsoft.com/office/drawing/2014/main" id="{20D187D5-693B-CE42-B4E5-920B10B3041C}"/>
              </a:ext>
            </a:extLst>
          </p:cNvPr>
          <p:cNvSpPr txBox="1"/>
          <p:nvPr/>
        </p:nvSpPr>
        <p:spPr>
          <a:xfrm>
            <a:off x="5578105" y="5493441"/>
            <a:ext cx="5201433" cy="523220"/>
          </a:xfrm>
          <a:prstGeom prst="rect">
            <a:avLst/>
          </a:prstGeom>
          <a:noFill/>
        </p:spPr>
        <p:txBody>
          <a:bodyPr wrap="square" rtlCol="0">
            <a:spAutoFit/>
          </a:bodyPr>
          <a:lstStyle/>
          <a:p>
            <a:pPr algn="ctr"/>
            <a:r>
              <a:rPr lang="en-US" sz="1400" dirty="0"/>
              <a:t>Figure B: Median and interquartile range </a:t>
            </a:r>
          </a:p>
          <a:p>
            <a:pPr algn="ctr"/>
            <a:r>
              <a:rPr lang="en-US" sz="1400" dirty="0"/>
              <a:t>for the depth for each participant and across all the participants</a:t>
            </a:r>
          </a:p>
        </p:txBody>
      </p:sp>
      <p:pic>
        <p:nvPicPr>
          <p:cNvPr id="20" name="Picture 19" descr="A screenshot of a cell phone&#10;&#10;Description automatically generated">
            <a:extLst>
              <a:ext uri="{FF2B5EF4-FFF2-40B4-BE49-F238E27FC236}">
                <a16:creationId xmlns:a16="http://schemas.microsoft.com/office/drawing/2014/main" id="{03DC6C3B-3D2A-A94F-872A-1D3403203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471" y="2311905"/>
            <a:ext cx="7876702" cy="3150682"/>
          </a:xfrm>
          <a:prstGeom prst="rect">
            <a:avLst/>
          </a:prstGeom>
        </p:spPr>
      </p:pic>
      <p:pic>
        <p:nvPicPr>
          <p:cNvPr id="23" name="Content Placeholder 22" descr="A close up of a map&#10;&#10;Description automatically generated">
            <a:extLst>
              <a:ext uri="{FF2B5EF4-FFF2-40B4-BE49-F238E27FC236}">
                <a16:creationId xmlns:a16="http://schemas.microsoft.com/office/drawing/2014/main" id="{3F0C998B-F243-584D-AE07-6BE9C0BEEA5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3894" y="1395412"/>
            <a:ext cx="4067175" cy="4067175"/>
          </a:xfrm>
        </p:spPr>
      </p:pic>
    </p:spTree>
    <p:extLst>
      <p:ext uri="{BB962C8B-B14F-4D97-AF65-F5344CB8AC3E}">
        <p14:creationId xmlns:p14="http://schemas.microsoft.com/office/powerpoint/2010/main" val="4076274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8997</TotalTime>
  <Words>1225</Words>
  <Application>Microsoft Office PowerPoint</Application>
  <PresentationFormat>宽屏</PresentationFormat>
  <Paragraphs>105</Paragraphs>
  <Slides>17</Slides>
  <Notes>14</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Office Theme</vt:lpstr>
      <vt:lpstr>Custom Design</vt:lpstr>
      <vt:lpstr>A Neural Network Approach For Supporting Gesture Keyboards in Augmented Reality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UIS, 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Suvi Roberts</dc:creator>
  <cp:lastModifiedBy>Shawn Shen</cp:lastModifiedBy>
  <cp:revision>58</cp:revision>
  <dcterms:created xsi:type="dcterms:W3CDTF">2017-09-14T13:39:33Z</dcterms:created>
  <dcterms:modified xsi:type="dcterms:W3CDTF">2020-05-28T04:30:06Z</dcterms:modified>
</cp:coreProperties>
</file>