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詳細資訊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詳細資訊</a:t>
            </a:r>
          </a:p>
        </p:txBody>
      </p:sp>
      <p:sp>
        <p:nvSpPr>
          <p:cNvPr id="107" name="內文層級一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出處</a:t>
            </a:r>
          </a:p>
        </p:txBody>
      </p:sp>
      <p:sp>
        <p:nvSpPr>
          <p:cNvPr id="116" name="內文層級一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日落時海與天空呈現對比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日落時海與天空呈現對比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日落時的沙灘和海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日落時的沙灘和海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落時的沙灘和海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23" name="內文層級一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作者和日期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燈片標題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3" name="日落時海與天空呈現對比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內文層級一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幻燈片子標題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標題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1" name="日落時海與天空呈現對比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幻燈片子標題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63" name="內文層級一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幻燈片子標題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內文層級一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議程副標題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議程副標題</a:t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3" name="內文層級一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D5D5D5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骷髏頭"/>
          <p:cNvSpPr/>
          <p:nvPr/>
        </p:nvSpPr>
        <p:spPr>
          <a:xfrm>
            <a:off x="4016427" y="4642609"/>
            <a:ext cx="3398202" cy="4853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1" h="21547" fill="norm" stroke="1" extrusionOk="0">
                <a:moveTo>
                  <a:pt x="10621" y="0"/>
                </a:moveTo>
                <a:cubicBezTo>
                  <a:pt x="8452" y="0"/>
                  <a:pt x="6450" y="505"/>
                  <a:pt x="4985" y="1420"/>
                </a:cubicBezTo>
                <a:cubicBezTo>
                  <a:pt x="3496" y="2351"/>
                  <a:pt x="2676" y="3652"/>
                  <a:pt x="2676" y="5082"/>
                </a:cubicBezTo>
                <a:cubicBezTo>
                  <a:pt x="2676" y="6422"/>
                  <a:pt x="3143" y="6794"/>
                  <a:pt x="4370" y="7570"/>
                </a:cubicBezTo>
                <a:cubicBezTo>
                  <a:pt x="4340" y="7270"/>
                  <a:pt x="4246" y="7098"/>
                  <a:pt x="4021" y="6689"/>
                </a:cubicBezTo>
                <a:cubicBezTo>
                  <a:pt x="3978" y="6612"/>
                  <a:pt x="3931" y="6527"/>
                  <a:pt x="3879" y="6433"/>
                </a:cubicBezTo>
                <a:cubicBezTo>
                  <a:pt x="3439" y="5619"/>
                  <a:pt x="3776" y="4807"/>
                  <a:pt x="3791" y="4773"/>
                </a:cubicBezTo>
                <a:lnTo>
                  <a:pt x="4155" y="4851"/>
                </a:lnTo>
                <a:lnTo>
                  <a:pt x="4521" y="4929"/>
                </a:lnTo>
                <a:cubicBezTo>
                  <a:pt x="4518" y="4936"/>
                  <a:pt x="4245" y="5601"/>
                  <a:pt x="4590" y="6237"/>
                </a:cubicBezTo>
                <a:cubicBezTo>
                  <a:pt x="4640" y="6331"/>
                  <a:pt x="4687" y="6414"/>
                  <a:pt x="4729" y="6491"/>
                </a:cubicBezTo>
                <a:cubicBezTo>
                  <a:pt x="5021" y="7020"/>
                  <a:pt x="5143" y="7240"/>
                  <a:pt x="5143" y="7835"/>
                </a:cubicBezTo>
                <a:cubicBezTo>
                  <a:pt x="5143" y="8142"/>
                  <a:pt x="5028" y="8416"/>
                  <a:pt x="4918" y="8681"/>
                </a:cubicBezTo>
                <a:cubicBezTo>
                  <a:pt x="4785" y="8999"/>
                  <a:pt x="4670" y="9274"/>
                  <a:pt x="4760" y="9569"/>
                </a:cubicBezTo>
                <a:cubicBezTo>
                  <a:pt x="4915" y="10082"/>
                  <a:pt x="5546" y="10399"/>
                  <a:pt x="6042" y="10399"/>
                </a:cubicBezTo>
                <a:cubicBezTo>
                  <a:pt x="7019" y="10399"/>
                  <a:pt x="7441" y="11009"/>
                  <a:pt x="7573" y="11479"/>
                </a:cubicBezTo>
                <a:lnTo>
                  <a:pt x="8480" y="11479"/>
                </a:lnTo>
                <a:lnTo>
                  <a:pt x="8480" y="10919"/>
                </a:lnTo>
                <a:lnTo>
                  <a:pt x="9243" y="10919"/>
                </a:lnTo>
                <a:lnTo>
                  <a:pt x="9243" y="11479"/>
                </a:lnTo>
                <a:lnTo>
                  <a:pt x="10238" y="11479"/>
                </a:lnTo>
                <a:lnTo>
                  <a:pt x="10238" y="10919"/>
                </a:lnTo>
                <a:lnTo>
                  <a:pt x="11001" y="10919"/>
                </a:lnTo>
                <a:lnTo>
                  <a:pt x="11001" y="11479"/>
                </a:lnTo>
                <a:lnTo>
                  <a:pt x="11999" y="11479"/>
                </a:lnTo>
                <a:lnTo>
                  <a:pt x="11999" y="10919"/>
                </a:lnTo>
                <a:lnTo>
                  <a:pt x="12760" y="10919"/>
                </a:lnTo>
                <a:lnTo>
                  <a:pt x="12760" y="11479"/>
                </a:lnTo>
                <a:lnTo>
                  <a:pt x="13669" y="11479"/>
                </a:lnTo>
                <a:cubicBezTo>
                  <a:pt x="13801" y="11009"/>
                  <a:pt x="14223" y="10399"/>
                  <a:pt x="15200" y="10399"/>
                </a:cubicBezTo>
                <a:cubicBezTo>
                  <a:pt x="15696" y="10399"/>
                  <a:pt x="16327" y="10082"/>
                  <a:pt x="16482" y="9569"/>
                </a:cubicBezTo>
                <a:cubicBezTo>
                  <a:pt x="16572" y="9274"/>
                  <a:pt x="16457" y="8999"/>
                  <a:pt x="16324" y="8681"/>
                </a:cubicBezTo>
                <a:cubicBezTo>
                  <a:pt x="16214" y="8416"/>
                  <a:pt x="16099" y="8142"/>
                  <a:pt x="16099" y="7835"/>
                </a:cubicBezTo>
                <a:cubicBezTo>
                  <a:pt x="16099" y="7239"/>
                  <a:pt x="16219" y="7020"/>
                  <a:pt x="16511" y="6491"/>
                </a:cubicBezTo>
                <a:cubicBezTo>
                  <a:pt x="16553" y="6414"/>
                  <a:pt x="16599" y="6331"/>
                  <a:pt x="16650" y="6237"/>
                </a:cubicBezTo>
                <a:cubicBezTo>
                  <a:pt x="16994" y="5601"/>
                  <a:pt x="16724" y="4936"/>
                  <a:pt x="16721" y="4929"/>
                </a:cubicBezTo>
                <a:lnTo>
                  <a:pt x="17451" y="4773"/>
                </a:lnTo>
                <a:cubicBezTo>
                  <a:pt x="17466" y="4807"/>
                  <a:pt x="17804" y="5619"/>
                  <a:pt x="17362" y="6433"/>
                </a:cubicBezTo>
                <a:cubicBezTo>
                  <a:pt x="17311" y="6527"/>
                  <a:pt x="17264" y="6611"/>
                  <a:pt x="17221" y="6688"/>
                </a:cubicBezTo>
                <a:cubicBezTo>
                  <a:pt x="16996" y="7097"/>
                  <a:pt x="16901" y="7270"/>
                  <a:pt x="16872" y="7570"/>
                </a:cubicBezTo>
                <a:cubicBezTo>
                  <a:pt x="18099" y="6794"/>
                  <a:pt x="18566" y="6422"/>
                  <a:pt x="18566" y="5082"/>
                </a:cubicBezTo>
                <a:cubicBezTo>
                  <a:pt x="18566" y="3652"/>
                  <a:pt x="17744" y="2352"/>
                  <a:pt x="16255" y="1420"/>
                </a:cubicBezTo>
                <a:cubicBezTo>
                  <a:pt x="14790" y="505"/>
                  <a:pt x="12790" y="0"/>
                  <a:pt x="10621" y="0"/>
                </a:cubicBezTo>
                <a:close/>
                <a:moveTo>
                  <a:pt x="7922" y="5910"/>
                </a:moveTo>
                <a:cubicBezTo>
                  <a:pt x="10338" y="5910"/>
                  <a:pt x="9900" y="7158"/>
                  <a:pt x="9461" y="7626"/>
                </a:cubicBezTo>
                <a:cubicBezTo>
                  <a:pt x="9021" y="8094"/>
                  <a:pt x="7592" y="9302"/>
                  <a:pt x="6384" y="8054"/>
                </a:cubicBezTo>
                <a:cubicBezTo>
                  <a:pt x="5176" y="6806"/>
                  <a:pt x="6275" y="5910"/>
                  <a:pt x="7922" y="5910"/>
                </a:cubicBezTo>
                <a:close/>
                <a:moveTo>
                  <a:pt x="13319" y="5910"/>
                </a:moveTo>
                <a:cubicBezTo>
                  <a:pt x="14966" y="5910"/>
                  <a:pt x="16063" y="6806"/>
                  <a:pt x="14855" y="8054"/>
                </a:cubicBezTo>
                <a:cubicBezTo>
                  <a:pt x="13647" y="9302"/>
                  <a:pt x="12220" y="8094"/>
                  <a:pt x="11781" y="7626"/>
                </a:cubicBezTo>
                <a:cubicBezTo>
                  <a:pt x="11342" y="7158"/>
                  <a:pt x="10904" y="5910"/>
                  <a:pt x="13319" y="5910"/>
                </a:cubicBezTo>
                <a:close/>
                <a:moveTo>
                  <a:pt x="10621" y="8587"/>
                </a:moveTo>
                <a:cubicBezTo>
                  <a:pt x="11915" y="8863"/>
                  <a:pt x="11935" y="9797"/>
                  <a:pt x="11568" y="10103"/>
                </a:cubicBezTo>
                <a:cubicBezTo>
                  <a:pt x="11202" y="10409"/>
                  <a:pt x="10621" y="9935"/>
                  <a:pt x="10621" y="9935"/>
                </a:cubicBezTo>
                <a:cubicBezTo>
                  <a:pt x="10621" y="9935"/>
                  <a:pt x="10040" y="10409"/>
                  <a:pt x="9674" y="10103"/>
                </a:cubicBezTo>
                <a:cubicBezTo>
                  <a:pt x="9307" y="9797"/>
                  <a:pt x="9327" y="8863"/>
                  <a:pt x="10621" y="8587"/>
                </a:cubicBezTo>
                <a:close/>
                <a:moveTo>
                  <a:pt x="5992" y="10937"/>
                </a:moveTo>
                <a:cubicBezTo>
                  <a:pt x="6051" y="12945"/>
                  <a:pt x="6696" y="13311"/>
                  <a:pt x="7391" y="13396"/>
                </a:cubicBezTo>
                <a:cubicBezTo>
                  <a:pt x="8607" y="13545"/>
                  <a:pt x="10601" y="13547"/>
                  <a:pt x="10621" y="13547"/>
                </a:cubicBezTo>
                <a:cubicBezTo>
                  <a:pt x="10641" y="13547"/>
                  <a:pt x="12634" y="13545"/>
                  <a:pt x="13848" y="13396"/>
                </a:cubicBezTo>
                <a:cubicBezTo>
                  <a:pt x="14988" y="13256"/>
                  <a:pt x="15221" y="12164"/>
                  <a:pt x="15250" y="10937"/>
                </a:cubicBezTo>
                <a:cubicBezTo>
                  <a:pt x="15233" y="10938"/>
                  <a:pt x="15215" y="10941"/>
                  <a:pt x="15197" y="10941"/>
                </a:cubicBezTo>
                <a:cubicBezTo>
                  <a:pt x="14628" y="10941"/>
                  <a:pt x="14455" y="11406"/>
                  <a:pt x="14403" y="11637"/>
                </a:cubicBezTo>
                <a:lnTo>
                  <a:pt x="14403" y="12580"/>
                </a:lnTo>
                <a:lnTo>
                  <a:pt x="13640" y="12580"/>
                </a:lnTo>
                <a:lnTo>
                  <a:pt x="13640" y="12020"/>
                </a:lnTo>
                <a:lnTo>
                  <a:pt x="12760" y="12020"/>
                </a:lnTo>
                <a:lnTo>
                  <a:pt x="12760" y="12580"/>
                </a:lnTo>
                <a:lnTo>
                  <a:pt x="11997" y="12580"/>
                </a:lnTo>
                <a:lnTo>
                  <a:pt x="11997" y="12020"/>
                </a:lnTo>
                <a:lnTo>
                  <a:pt x="11001" y="12020"/>
                </a:lnTo>
                <a:lnTo>
                  <a:pt x="11001" y="12580"/>
                </a:lnTo>
                <a:lnTo>
                  <a:pt x="10238" y="12580"/>
                </a:lnTo>
                <a:lnTo>
                  <a:pt x="10238" y="12020"/>
                </a:lnTo>
                <a:lnTo>
                  <a:pt x="9243" y="12020"/>
                </a:lnTo>
                <a:lnTo>
                  <a:pt x="9243" y="12580"/>
                </a:lnTo>
                <a:lnTo>
                  <a:pt x="8480" y="12580"/>
                </a:lnTo>
                <a:lnTo>
                  <a:pt x="8480" y="12020"/>
                </a:lnTo>
                <a:lnTo>
                  <a:pt x="7599" y="12020"/>
                </a:lnTo>
                <a:lnTo>
                  <a:pt x="7599" y="12580"/>
                </a:lnTo>
                <a:lnTo>
                  <a:pt x="6836" y="12580"/>
                </a:lnTo>
                <a:lnTo>
                  <a:pt x="6836" y="11637"/>
                </a:lnTo>
                <a:cubicBezTo>
                  <a:pt x="6785" y="11406"/>
                  <a:pt x="6611" y="10941"/>
                  <a:pt x="6042" y="10941"/>
                </a:cubicBezTo>
                <a:cubicBezTo>
                  <a:pt x="6025" y="10941"/>
                  <a:pt x="6008" y="10938"/>
                  <a:pt x="5992" y="10937"/>
                </a:cubicBezTo>
                <a:close/>
                <a:moveTo>
                  <a:pt x="18724" y="11960"/>
                </a:moveTo>
                <a:cubicBezTo>
                  <a:pt x="18679" y="11960"/>
                  <a:pt x="18630" y="11962"/>
                  <a:pt x="18578" y="11965"/>
                </a:cubicBezTo>
                <a:cubicBezTo>
                  <a:pt x="17773" y="12017"/>
                  <a:pt x="17571" y="12819"/>
                  <a:pt x="16975" y="13190"/>
                </a:cubicBezTo>
                <a:cubicBezTo>
                  <a:pt x="16446" y="13520"/>
                  <a:pt x="3685" y="18765"/>
                  <a:pt x="3126" y="19006"/>
                </a:cubicBezTo>
                <a:cubicBezTo>
                  <a:pt x="2780" y="19156"/>
                  <a:pt x="2366" y="19181"/>
                  <a:pt x="1954" y="19181"/>
                </a:cubicBezTo>
                <a:cubicBezTo>
                  <a:pt x="1744" y="19181"/>
                  <a:pt x="1534" y="19175"/>
                  <a:pt x="1334" y="19175"/>
                </a:cubicBezTo>
                <a:cubicBezTo>
                  <a:pt x="731" y="19175"/>
                  <a:pt x="215" y="19234"/>
                  <a:pt x="37" y="19710"/>
                </a:cubicBezTo>
                <a:cubicBezTo>
                  <a:pt x="-177" y="20284"/>
                  <a:pt x="567" y="20350"/>
                  <a:pt x="1329" y="20802"/>
                </a:cubicBezTo>
                <a:cubicBezTo>
                  <a:pt x="1924" y="21156"/>
                  <a:pt x="1829" y="21547"/>
                  <a:pt x="2523" y="21547"/>
                </a:cubicBezTo>
                <a:cubicBezTo>
                  <a:pt x="2570" y="21547"/>
                  <a:pt x="2622" y="21545"/>
                  <a:pt x="2676" y="21541"/>
                </a:cubicBezTo>
                <a:cubicBezTo>
                  <a:pt x="3480" y="21487"/>
                  <a:pt x="3676" y="20683"/>
                  <a:pt x="4269" y="20310"/>
                </a:cubicBezTo>
                <a:cubicBezTo>
                  <a:pt x="4796" y="19978"/>
                  <a:pt x="17548" y="14736"/>
                  <a:pt x="18109" y="14497"/>
                </a:cubicBezTo>
                <a:cubicBezTo>
                  <a:pt x="18446" y="14353"/>
                  <a:pt x="18847" y="14327"/>
                  <a:pt x="19248" y="14327"/>
                </a:cubicBezTo>
                <a:cubicBezTo>
                  <a:pt x="19480" y="14327"/>
                  <a:pt x="19714" y="14336"/>
                  <a:pt x="19934" y="14336"/>
                </a:cubicBezTo>
                <a:cubicBezTo>
                  <a:pt x="20523" y="14336"/>
                  <a:pt x="21024" y="14272"/>
                  <a:pt x="21202" y="13805"/>
                </a:cubicBezTo>
                <a:cubicBezTo>
                  <a:pt x="21421" y="13232"/>
                  <a:pt x="20676" y="13163"/>
                  <a:pt x="19917" y="12708"/>
                </a:cubicBezTo>
                <a:cubicBezTo>
                  <a:pt x="19323" y="12351"/>
                  <a:pt x="19425" y="11960"/>
                  <a:pt x="18724" y="11960"/>
                </a:cubicBezTo>
                <a:close/>
                <a:moveTo>
                  <a:pt x="2384" y="11965"/>
                </a:moveTo>
                <a:cubicBezTo>
                  <a:pt x="1828" y="12014"/>
                  <a:pt x="1878" y="12376"/>
                  <a:pt x="1324" y="12708"/>
                </a:cubicBezTo>
                <a:cubicBezTo>
                  <a:pt x="566" y="13163"/>
                  <a:pt x="-179" y="13232"/>
                  <a:pt x="40" y="13805"/>
                </a:cubicBezTo>
                <a:cubicBezTo>
                  <a:pt x="399" y="14747"/>
                  <a:pt x="2077" y="14046"/>
                  <a:pt x="3133" y="14497"/>
                </a:cubicBezTo>
                <a:cubicBezTo>
                  <a:pt x="3352" y="14590"/>
                  <a:pt x="5429" y="15447"/>
                  <a:pt x="7913" y="16476"/>
                </a:cubicBezTo>
                <a:cubicBezTo>
                  <a:pt x="8576" y="16201"/>
                  <a:pt x="9270" y="15914"/>
                  <a:pt x="9963" y="15625"/>
                </a:cubicBezTo>
                <a:cubicBezTo>
                  <a:pt x="7086" y="14426"/>
                  <a:pt x="4499" y="13335"/>
                  <a:pt x="4267" y="13190"/>
                </a:cubicBezTo>
                <a:cubicBezTo>
                  <a:pt x="3671" y="12819"/>
                  <a:pt x="3468" y="12017"/>
                  <a:pt x="2664" y="11965"/>
                </a:cubicBezTo>
                <a:cubicBezTo>
                  <a:pt x="2556" y="11958"/>
                  <a:pt x="2464" y="11958"/>
                  <a:pt x="2384" y="11965"/>
                </a:cubicBezTo>
                <a:close/>
                <a:moveTo>
                  <a:pt x="13327" y="17024"/>
                </a:moveTo>
                <a:cubicBezTo>
                  <a:pt x="12662" y="17299"/>
                  <a:pt x="11972" y="17587"/>
                  <a:pt x="11279" y="17875"/>
                </a:cubicBezTo>
                <a:cubicBezTo>
                  <a:pt x="14155" y="19074"/>
                  <a:pt x="16739" y="20164"/>
                  <a:pt x="16970" y="20310"/>
                </a:cubicBezTo>
                <a:cubicBezTo>
                  <a:pt x="17563" y="20683"/>
                  <a:pt x="17762" y="21487"/>
                  <a:pt x="18566" y="21541"/>
                </a:cubicBezTo>
                <a:cubicBezTo>
                  <a:pt x="19428" y="21600"/>
                  <a:pt x="19275" y="21179"/>
                  <a:pt x="19910" y="20802"/>
                </a:cubicBezTo>
                <a:cubicBezTo>
                  <a:pt x="20673" y="20350"/>
                  <a:pt x="21417" y="20284"/>
                  <a:pt x="21202" y="19710"/>
                </a:cubicBezTo>
                <a:cubicBezTo>
                  <a:pt x="20850" y="18767"/>
                  <a:pt x="19169" y="19461"/>
                  <a:pt x="18116" y="19006"/>
                </a:cubicBezTo>
                <a:cubicBezTo>
                  <a:pt x="17898" y="18912"/>
                  <a:pt x="15814" y="18054"/>
                  <a:pt x="13327" y="1702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pic>
        <p:nvPicPr>
          <p:cNvPr id="152" name="confused.png" descr="confu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25417" y="4170503"/>
            <a:ext cx="5374994" cy="5374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coin.png" descr="coi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0953" y="4593761"/>
            <a:ext cx="5672580" cy="567258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醫療疏失"/>
          <p:cNvSpPr txBox="1"/>
          <p:nvPr/>
        </p:nvSpPr>
        <p:spPr>
          <a:xfrm>
            <a:off x="3546113" y="10194042"/>
            <a:ext cx="4338829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84" sz="84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醫療疏失</a:t>
            </a:r>
          </a:p>
        </p:txBody>
      </p:sp>
      <p:sp>
        <p:nvSpPr>
          <p:cNvPr id="155" name="倉儲管理費用"/>
          <p:cNvSpPr txBox="1"/>
          <p:nvPr/>
        </p:nvSpPr>
        <p:spPr>
          <a:xfrm>
            <a:off x="8966454" y="10169994"/>
            <a:ext cx="645109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84" sz="84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倉儲管理費用</a:t>
            </a:r>
          </a:p>
        </p:txBody>
      </p:sp>
      <p:sp>
        <p:nvSpPr>
          <p:cNvPr id="156" name="使用者疑惑"/>
          <p:cNvSpPr txBox="1"/>
          <p:nvPr/>
        </p:nvSpPr>
        <p:spPr>
          <a:xfrm>
            <a:off x="16306679" y="10169994"/>
            <a:ext cx="5394961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84" sz="84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使用者疑惑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日落時海與天空呈現對比 2" descr="日落時海與天空呈現對比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990" t="12341" r="0" b="21954"/>
          <a:stretch>
            <a:fillRect/>
          </a:stretch>
        </p:blipFill>
        <p:spPr>
          <a:xfrm>
            <a:off x="15627980" y="1276247"/>
            <a:ext cx="7565135" cy="11163506"/>
          </a:xfrm>
          <a:prstGeom prst="rect">
            <a:avLst/>
          </a:prstGeom>
        </p:spPr>
      </p:pic>
      <p:pic>
        <p:nvPicPr>
          <p:cNvPr id="179" name="日落時的沙灘和海" descr="日落時的沙灘和海"/>
          <p:cNvPicPr>
            <a:picLocks noChangeAspect="1"/>
          </p:cNvPicPr>
          <p:nvPr/>
        </p:nvPicPr>
        <p:blipFill>
          <a:blip r:embed="rId3">
            <a:extLst/>
          </a:blip>
          <a:srcRect l="0" t="15163" r="0" b="15163"/>
          <a:stretch>
            <a:fillRect/>
          </a:stretch>
        </p:blipFill>
        <p:spPr>
          <a:xfrm>
            <a:off x="8174113" y="1276155"/>
            <a:ext cx="7205587" cy="11163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日落時的沙灘和海" descr="日落時的沙灘和海"/>
          <p:cNvPicPr>
            <a:picLocks noChangeAspect="1"/>
          </p:cNvPicPr>
          <p:nvPr/>
        </p:nvPicPr>
        <p:blipFill>
          <a:blip r:embed="rId4">
            <a:extLst/>
          </a:blip>
          <a:srcRect l="0" t="15163" r="0" b="15163"/>
          <a:stretch>
            <a:fillRect/>
          </a:stretch>
        </p:blipFill>
        <p:spPr>
          <a:xfrm>
            <a:off x="603401" y="1276155"/>
            <a:ext cx="7205587" cy="11163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為誰提供解方？"/>
          <p:cNvSpPr txBox="1"/>
          <p:nvPr>
            <p:ph type="ctrTitle"/>
          </p:nvPr>
        </p:nvSpPr>
        <p:spPr>
          <a:xfrm>
            <a:off x="1219200" y="1132387"/>
            <a:ext cx="21945601" cy="4267201"/>
          </a:xfrm>
          <a:prstGeom prst="rect">
            <a:avLst/>
          </a:prstGeom>
        </p:spPr>
        <p:txBody>
          <a:bodyPr/>
          <a:lstStyle/>
          <a:p>
            <a:pPr/>
            <a:r>
              <a:t>為誰提供解方？</a:t>
            </a:r>
          </a:p>
        </p:txBody>
      </p:sp>
      <p:sp>
        <p:nvSpPr>
          <p:cNvPr id="183" name="醫院紙本資料管理…"/>
          <p:cNvSpPr txBox="1"/>
          <p:nvPr>
            <p:ph type="subTitle" sz="half" idx="1"/>
          </p:nvPr>
        </p:nvSpPr>
        <p:spPr>
          <a:xfrm>
            <a:off x="1219200" y="6011923"/>
            <a:ext cx="21945601" cy="5701292"/>
          </a:xfrm>
          <a:prstGeom prst="rect">
            <a:avLst/>
          </a:prstGeom>
        </p:spPr>
        <p:txBody>
          <a:bodyPr/>
          <a:lstStyle/>
          <a:p>
            <a:pPr/>
            <a:r>
              <a:t>醫院紙本資料管理</a:t>
            </a:r>
          </a:p>
          <a:p>
            <a:pPr/>
            <a:r>
              <a:t>智慧藥櫃</a:t>
            </a:r>
          </a:p>
          <a:p>
            <a:pPr/>
            <a:r>
              <a:t>商家倉儲管理，有效節省人力和提高效率</a:t>
            </a:r>
          </a:p>
          <a:p>
            <a:pPr/>
            <a:r>
              <a:t>公家機關文件整理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ureka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365248">
              <a:defRPr sz="21728">
                <a:solidFill>
                  <a:schemeClr val="accent4">
                    <a:hueOff val="-904334"/>
                    <a:lumOff val="2953"/>
                  </a:schemeClr>
                </a:solidFill>
              </a:defRPr>
            </a:lvl1pPr>
          </a:lstStyle>
          <a:p>
            <a:pPr/>
            <a:r>
              <a:t>Eureka!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智慧倉儲收納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智慧倉儲收納櫃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日落時的沙灘和海" descr="日落時的沙灘和海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7713" r="0" b="7713"/>
          <a:stretch>
            <a:fillRect/>
          </a:stretch>
        </p:blipFill>
        <p:spPr>
          <a:xfrm>
            <a:off x="1380062" y="0"/>
            <a:ext cx="21623876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功能"/>
          <p:cNvSpPr txBox="1"/>
          <p:nvPr>
            <p:ph type="title"/>
          </p:nvPr>
        </p:nvSpPr>
        <p:spPr>
          <a:xfrm>
            <a:off x="1219200" y="1520167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功能</a:t>
            </a:r>
          </a:p>
        </p:txBody>
      </p:sp>
      <p:sp>
        <p:nvSpPr>
          <p:cNvPr id="165" name="物聯網整合APP實現有效資料貨物整理，搜尋，標籤，註記…"/>
          <p:cNvSpPr txBox="1"/>
          <p:nvPr>
            <p:ph type="body" idx="21"/>
          </p:nvPr>
        </p:nvSpPr>
        <p:spPr>
          <a:xfrm>
            <a:off x="1219199" y="4089939"/>
            <a:ext cx="21945602" cy="82959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751205">
              <a:lnSpc>
                <a:spcPct val="150000"/>
              </a:lnSpc>
              <a:defRPr spc="-53" sz="5369"/>
            </a:pPr>
            <a:r>
              <a:rPr>
                <a:solidFill>
                  <a:schemeClr val="accent4">
                    <a:hueOff val="-904334"/>
                    <a:lumOff val="2953"/>
                  </a:schemeClr>
                </a:solidFill>
              </a:rPr>
              <a:t>物聯網整合APP</a:t>
            </a:r>
            <a:r>
              <a:t>實現有效資料貨物整理，搜尋，標籤，註記</a:t>
            </a:r>
          </a:p>
          <a:p>
            <a:pPr defTabSz="751205">
              <a:lnSpc>
                <a:spcPct val="150000"/>
              </a:lnSpc>
              <a:defRPr spc="-53" sz="5369"/>
            </a:pPr>
            <a:r>
              <a:rPr>
                <a:solidFill>
                  <a:schemeClr val="accent4">
                    <a:hueOff val="-904334"/>
                    <a:lumOff val="2953"/>
                  </a:schemeClr>
                </a:solidFill>
              </a:rPr>
              <a:t>上鎖</a:t>
            </a:r>
            <a:r>
              <a:t>保護重要資料</a:t>
            </a:r>
          </a:p>
          <a:p>
            <a:pPr defTabSz="751205">
              <a:lnSpc>
                <a:spcPct val="150000"/>
              </a:lnSpc>
              <a:defRPr spc="-53" sz="5369"/>
            </a:pPr>
            <a:r>
              <a:rPr>
                <a:solidFill>
                  <a:schemeClr val="accent4">
                    <a:hueOff val="-904334"/>
                    <a:lumOff val="2953"/>
                  </a:schemeClr>
                </a:solidFill>
              </a:rPr>
              <a:t>提示燈</a:t>
            </a:r>
            <a:r>
              <a:t>有效協助人員管理倉儲</a:t>
            </a:r>
          </a:p>
          <a:p>
            <a:pPr defTabSz="751205">
              <a:lnSpc>
                <a:spcPct val="150000"/>
              </a:lnSpc>
              <a:defRPr spc="-53" sz="5369"/>
            </a:pPr>
            <a:r>
              <a:rPr>
                <a:solidFill>
                  <a:schemeClr val="accent4">
                    <a:hueOff val="-904334"/>
                    <a:lumOff val="2953"/>
                  </a:schemeClr>
                </a:solidFill>
              </a:rPr>
              <a:t>模組化</a:t>
            </a:r>
            <a:r>
              <a:t>，客制個人效益最大化</a:t>
            </a:r>
          </a:p>
          <a:p>
            <a:pPr defTabSz="751205">
              <a:lnSpc>
                <a:spcPct val="150000"/>
              </a:lnSpc>
              <a:defRPr spc="-53" sz="5369"/>
            </a:pPr>
            <a:r>
              <a:t>自己設計的</a:t>
            </a:r>
            <a:r>
              <a:rPr>
                <a:solidFill>
                  <a:schemeClr val="accent4">
                    <a:hueOff val="-904334"/>
                    <a:lumOff val="2953"/>
                  </a:schemeClr>
                </a:solidFill>
              </a:rPr>
              <a:t>優化資料結構</a:t>
            </a:r>
            <a:r>
              <a:t>協助管理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軟硬結合…"/>
          <p:cNvSpPr txBox="1"/>
          <p:nvPr>
            <p:ph type="body" idx="1"/>
          </p:nvPr>
        </p:nvSpPr>
        <p:spPr>
          <a:xfrm>
            <a:off x="1219199" y="3251200"/>
            <a:ext cx="21945601" cy="8774460"/>
          </a:xfrm>
          <a:prstGeom prst="rect">
            <a:avLst/>
          </a:prstGeom>
        </p:spPr>
        <p:txBody>
          <a:bodyPr/>
          <a:lstStyle/>
          <a:p>
            <a:pPr/>
            <a:r>
              <a:t>軟硬結合</a:t>
            </a:r>
          </a:p>
          <a:p>
            <a:pPr/>
            <a:r>
              <a:t>優化樹狀資料結構</a:t>
            </a:r>
          </a:p>
          <a:p>
            <a:pPr/>
            <a:r>
              <a:t>完整APP整合資料和使用者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優化資料結構"/>
          <p:cNvSpPr txBox="1"/>
          <p:nvPr>
            <p:ph type="ctrTitle"/>
          </p:nvPr>
        </p:nvSpPr>
        <p:spPr>
          <a:xfrm>
            <a:off x="1219200" y="-496653"/>
            <a:ext cx="21945601" cy="4267201"/>
          </a:xfrm>
          <a:prstGeom prst="rect">
            <a:avLst/>
          </a:prstGeom>
        </p:spPr>
        <p:txBody>
          <a:bodyPr/>
          <a:lstStyle/>
          <a:p>
            <a:pPr/>
            <a:r>
              <a:t>優化資料結構</a:t>
            </a:r>
          </a:p>
        </p:txBody>
      </p:sp>
      <p:sp>
        <p:nvSpPr>
          <p:cNvPr id="170" name="3個整數表達附屬櫃子位置…"/>
          <p:cNvSpPr txBox="1"/>
          <p:nvPr>
            <p:ph type="subTitle" idx="1"/>
          </p:nvPr>
        </p:nvSpPr>
        <p:spPr>
          <a:xfrm>
            <a:off x="1219200" y="4383185"/>
            <a:ext cx="21945600" cy="7266906"/>
          </a:xfrm>
          <a:prstGeom prst="rect">
            <a:avLst/>
          </a:prstGeom>
        </p:spPr>
        <p:txBody>
          <a:bodyPr/>
          <a:lstStyle/>
          <a:p>
            <a:pPr/>
            <a:r>
              <a:t>3個整數表達附屬櫃子位置</a:t>
            </a:r>
          </a:p>
          <a:p>
            <a:pPr/>
            <a:r>
              <a:t>可規模化</a:t>
            </a:r>
          </a:p>
          <a:p>
            <a:pPr/>
            <a:r>
              <a:t>能以一個主板聯網溝通極低成本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日落時的沙灘和海" descr="日落時的沙灘和海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104774" y="2236402"/>
            <a:ext cx="18174420" cy="14527914"/>
          </a:xfrm>
          <a:prstGeom prst="rect">
            <a:avLst/>
          </a:prstGeom>
        </p:spPr>
      </p:pic>
      <p:sp>
        <p:nvSpPr>
          <p:cNvPr id="173" name="HOW  to  Find  relative  position?…"/>
          <p:cNvSpPr txBox="1"/>
          <p:nvPr/>
        </p:nvSpPr>
        <p:spPr>
          <a:xfrm>
            <a:off x="166137" y="76206"/>
            <a:ext cx="15263928" cy="2996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spc="-84" sz="8400">
                <a:latin typeface="+mn-lt"/>
                <a:ea typeface="+mn-ea"/>
                <a:cs typeface="+mn-cs"/>
                <a:sym typeface="Canela Bold"/>
              </a:defRPr>
            </a:pPr>
            <a:r>
              <a:t>HOW  to  Find  relative  position?</a:t>
            </a:r>
          </a:p>
          <a:p>
            <a:pPr>
              <a:lnSpc>
                <a:spcPct val="80000"/>
              </a:lnSpc>
              <a:defRPr spc="-84" sz="8400">
                <a:latin typeface="+mn-lt"/>
                <a:ea typeface="+mn-ea"/>
                <a:cs typeface="+mn-cs"/>
                <a:sym typeface="Canela Bold"/>
              </a:defRPr>
            </a:pPr>
            <a:r>
              <a:t>Array? NO!   inefficient!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pp"/>
          <p:cNvSpPr txBox="1"/>
          <p:nvPr>
            <p:ph type="title"/>
          </p:nvPr>
        </p:nvSpPr>
        <p:spPr>
          <a:xfrm>
            <a:off x="1219200" y="-1554736"/>
            <a:ext cx="21945601" cy="426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176" name="透過App有效管理資料…"/>
          <p:cNvSpPr txBox="1"/>
          <p:nvPr/>
        </p:nvSpPr>
        <p:spPr>
          <a:xfrm>
            <a:off x="1573529" y="4143910"/>
            <a:ext cx="21236941" cy="542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spc="-84" sz="8400">
                <a:latin typeface="+mn-lt"/>
                <a:ea typeface="+mn-ea"/>
                <a:cs typeface="+mn-cs"/>
                <a:sym typeface="Canela Bold"/>
              </a:defRPr>
            </a:pPr>
            <a:r>
              <a:t>透過App有效管理資料</a:t>
            </a:r>
          </a:p>
          <a:p>
            <a:pPr>
              <a:lnSpc>
                <a:spcPct val="80000"/>
              </a:lnSpc>
              <a:defRPr spc="-84" sz="8400">
                <a:latin typeface="+mn-lt"/>
                <a:ea typeface="+mn-ea"/>
                <a:cs typeface="+mn-cs"/>
                <a:sym typeface="Canela Bold"/>
              </a:defRPr>
            </a:pPr>
            <a:r>
              <a:t>使用者能直接透過實體提示燈找到需要的物品</a:t>
            </a:r>
          </a:p>
          <a:p>
            <a:pPr>
              <a:lnSpc>
                <a:spcPct val="80000"/>
              </a:lnSpc>
              <a:defRPr spc="-84" sz="8400">
                <a:latin typeface="+mn-lt"/>
                <a:ea typeface="+mn-ea"/>
                <a:cs typeface="+mn-cs"/>
                <a:sym typeface="Canela Bold"/>
              </a:defRPr>
            </a:pPr>
            <a:r>
              <a:t>管理上鎖功能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