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379" r:id="rId2"/>
    <p:sldId id="256" r:id="rId3"/>
    <p:sldId id="354" r:id="rId4"/>
    <p:sldId id="356" r:id="rId5"/>
    <p:sldId id="357" r:id="rId6"/>
    <p:sldId id="370" r:id="rId7"/>
    <p:sldId id="359" r:id="rId8"/>
    <p:sldId id="373" r:id="rId9"/>
    <p:sldId id="355" r:id="rId10"/>
    <p:sldId id="371" r:id="rId11"/>
    <p:sldId id="364" r:id="rId12"/>
    <p:sldId id="361" r:id="rId13"/>
    <p:sldId id="376" r:id="rId14"/>
    <p:sldId id="375" r:id="rId15"/>
    <p:sldId id="367" r:id="rId16"/>
    <p:sldId id="369" r:id="rId17"/>
    <p:sldId id="363" r:id="rId18"/>
    <p:sldId id="358" r:id="rId19"/>
    <p:sldId id="377" r:id="rId20"/>
    <p:sldId id="261" r:id="rId21"/>
    <p:sldId id="380" r:id="rId22"/>
    <p:sldId id="3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E8E3C4"/>
    <a:srgbClr val="E8DB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6433" autoAdjust="0"/>
  </p:normalViewPr>
  <p:slideViewPr>
    <p:cSldViewPr>
      <p:cViewPr varScale="1">
        <p:scale>
          <a:sx n="116" d="100"/>
          <a:sy n="116" d="100"/>
        </p:scale>
        <p:origin x="138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BE45C2-1147-4836-8E0B-E6D95AAC8987}" type="datetimeFigureOut">
              <a:rPr lang="en-US" smtClean="0"/>
              <a:t>10/10/2013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BCB48-11DD-42BF-9104-E06A223ED467}" type="slidenum">
              <a:rPr lang="en-US" smtClean="0"/>
              <a:t>‹#›</a:t>
            </a:fld>
            <a:endParaRPr lang="en-US"/>
          </a:p>
        </p:txBody>
      </p:sp>
    </p:spTree>
    <p:extLst>
      <p:ext uri="{BB962C8B-B14F-4D97-AF65-F5344CB8AC3E}">
        <p14:creationId xmlns:p14="http://schemas.microsoft.com/office/powerpoint/2010/main" val="35601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TechReady11</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10/10/2013 9:24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4204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10/10/2013</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21</a:t>
            </a:fld>
            <a:endParaRPr lang="en-US" dirty="0"/>
          </a:p>
        </p:txBody>
      </p:sp>
    </p:spTree>
    <p:extLst>
      <p:ext uri="{BB962C8B-B14F-4D97-AF65-F5344CB8AC3E}">
        <p14:creationId xmlns:p14="http://schemas.microsoft.com/office/powerpoint/2010/main" val="724525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10/10/2013</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22</a:t>
            </a:fld>
            <a:endParaRPr lang="en-US" dirty="0"/>
          </a:p>
        </p:txBody>
      </p:sp>
    </p:spTree>
    <p:extLst>
      <p:ext uri="{BB962C8B-B14F-4D97-AF65-F5344CB8AC3E}">
        <p14:creationId xmlns:p14="http://schemas.microsoft.com/office/powerpoint/2010/main" val="10328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6EA33C98-ED18-456F-9038-BDBDAB30D215}"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51115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1478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29034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37969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70855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430593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861477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05713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90884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42339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59442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1439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982133" y="1447800"/>
            <a:ext cx="7704667" cy="4552016"/>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3557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06279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9917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67020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53757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97265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570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12173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5EDE23-284B-4032-BB13-15D18E5884FA}" type="datetimeFigureOut">
              <a:rPr lang="en-US" smtClean="0"/>
              <a:pPr/>
              <a:t>10/10/2013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A33C98-ED18-456F-9038-BDBDAB30D215}" type="slidenum">
              <a:rPr lang="en-US" smtClean="0"/>
              <a:pPr/>
              <a:t>‹#›</a:t>
            </a:fld>
            <a:endParaRPr lang="en-US"/>
          </a:p>
        </p:txBody>
      </p:sp>
    </p:spTree>
    <p:extLst>
      <p:ext uri="{BB962C8B-B14F-4D97-AF65-F5344CB8AC3E}">
        <p14:creationId xmlns:p14="http://schemas.microsoft.com/office/powerpoint/2010/main" val="6105867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14" r:id="rId18"/>
    <p:sldLayoutId id="2147483715" r:id="rId19"/>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4.jp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visualstudiogallery.msdn.microsoft.com/07d54d12-7133-4e15-becb-6f451ea3bea6" TargetMode="External"/><Relationship Id="rId2" Type="http://schemas.openxmlformats.org/officeDocument/2006/relationships/hyperlink" Target="http://www.typescriptlang.org/#Download" TargetMode="External"/><Relationship Id="rId1" Type="http://schemas.openxmlformats.org/officeDocument/2006/relationships/slideLayout" Target="../slideLayouts/slideLayout2.xml"/><Relationship Id="rId4" Type="http://schemas.openxmlformats.org/officeDocument/2006/relationships/hyperlink" Target="http://madskristensen.net/post/Web-Essentials-2013-Where-is-the-TypeScript-support"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www.microsoft.com/en-us/download/details.aspx?id=3479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visualstudiomagazine.com/articles/2013/02/01/typescript.aspx" TargetMode="External"/><Relationship Id="rId2" Type="http://schemas.openxmlformats.org/officeDocument/2006/relationships/hyperlink" Target="http://visualstudiomagazine.com/blogs/vs-live-video/2013/05/typescript-video.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tulsatechfest.com/"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4.jpg"/><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3.gif"/></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ebuggerdotbreak.wordpress.com/2012/10/01/typescript-coffeescript-and-the-state-of-web-development-in-late-201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249" y="914400"/>
            <a:ext cx="3962400" cy="57150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550" y="4876800"/>
            <a:ext cx="4457700" cy="5715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 y="914400"/>
            <a:ext cx="4648200" cy="2974848"/>
          </a:xfrm>
          <a:prstGeom prst="rect">
            <a:avLst/>
          </a:prstGeom>
        </p:spPr>
      </p:pic>
      <p:sp>
        <p:nvSpPr>
          <p:cNvPr id="6"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smtClean="0">
                <a:solidFill>
                  <a:schemeClr val="bg1"/>
                </a:solidFill>
                <a:latin typeface="+mj-lt"/>
              </a:rPr>
              <a:t>          Tulsa</a:t>
            </a:r>
            <a:r>
              <a:rPr lang="en-US" sz="1000" b="1" baseline="0" dirty="0" smtClean="0">
                <a:solidFill>
                  <a:schemeClr val="bg1"/>
                </a:solidFill>
                <a:latin typeface="+mj-lt"/>
              </a:rPr>
              <a:t> </a:t>
            </a:r>
            <a:r>
              <a:rPr lang="en-US" sz="1000" b="1" dirty="0" smtClean="0">
                <a:solidFill>
                  <a:schemeClr val="bg1"/>
                </a:solidFill>
                <a:latin typeface="+mj-lt"/>
              </a:rPr>
              <a:t>TechFest 2013              </a:t>
            </a:r>
            <a:r>
              <a:rPr lang="en-US" sz="1000" b="1" dirty="0">
                <a:solidFill>
                  <a:schemeClr val="bg1"/>
                </a:solidFill>
                <a:latin typeface="+mj-lt"/>
              </a:rPr>
              <a:t>|   </a:t>
            </a:r>
            <a:r>
              <a:rPr lang="en-US" sz="1000" b="1" dirty="0" smtClean="0">
                <a:solidFill>
                  <a:schemeClr val="bg1"/>
                </a:solidFill>
                <a:latin typeface="+mj-lt"/>
              </a:rPr>
              <a:t>             Fri, Oct  11</a:t>
            </a:r>
            <a:r>
              <a:rPr lang="en-US" sz="1000" b="1" baseline="30000" dirty="0" smtClean="0">
                <a:solidFill>
                  <a:schemeClr val="bg1"/>
                </a:solidFill>
                <a:latin typeface="+mj-lt"/>
              </a:rPr>
              <a:t>th</a:t>
            </a:r>
            <a:r>
              <a:rPr lang="en-US" sz="1000" b="1" dirty="0">
                <a:solidFill>
                  <a:schemeClr val="bg1"/>
                </a:solidFill>
                <a:latin typeface="+mj-lt"/>
              </a:rPr>
              <a:t>, </a:t>
            </a:r>
            <a:r>
              <a:rPr lang="en-US" sz="1000" b="1" dirty="0" smtClean="0">
                <a:solidFill>
                  <a:schemeClr val="bg1"/>
                </a:solidFill>
                <a:latin typeface="+mj-lt"/>
              </a:rPr>
              <a:t>2013              </a:t>
            </a:r>
            <a:r>
              <a:rPr lang="en-US" sz="1000" b="1" dirty="0">
                <a:solidFill>
                  <a:schemeClr val="bg1"/>
                </a:solidFill>
                <a:latin typeface="+mj-lt"/>
              </a:rPr>
              <a:t>|   </a:t>
            </a:r>
            <a:r>
              <a:rPr lang="en-US" sz="1000" b="1" dirty="0" smtClean="0">
                <a:solidFill>
                  <a:schemeClr val="bg1"/>
                </a:solidFill>
                <a:latin typeface="+mj-lt"/>
              </a:rPr>
              <a:t>             OSU - Tulsa                </a:t>
            </a:r>
            <a:r>
              <a:rPr lang="en-US" sz="1000" b="1" dirty="0">
                <a:solidFill>
                  <a:schemeClr val="bg1"/>
                </a:solidFill>
                <a:latin typeface="+mj-lt"/>
              </a:rPr>
              <a:t>| </a:t>
            </a:r>
            <a:r>
              <a:rPr lang="en-US" sz="1000" b="1" dirty="0" smtClean="0">
                <a:solidFill>
                  <a:schemeClr val="bg1"/>
                </a:solidFill>
                <a:latin typeface="+mj-lt"/>
              </a:rPr>
              <a:t>          57+ Speakers, 19 Tracks &amp; 78</a:t>
            </a:r>
            <a:r>
              <a:rPr lang="en-US" sz="1000" b="1" baseline="0" dirty="0" smtClean="0">
                <a:solidFill>
                  <a:schemeClr val="bg1"/>
                </a:solidFill>
                <a:latin typeface="+mj-lt"/>
              </a:rPr>
              <a:t> Sessions!</a:t>
            </a:r>
            <a:r>
              <a:rPr lang="en-US" sz="1000" b="1" dirty="0" smtClean="0">
                <a:solidFill>
                  <a:schemeClr val="bg1"/>
                </a:solidFill>
                <a:latin typeface="+mj-lt"/>
              </a:rPr>
              <a:t>               </a:t>
            </a:r>
            <a:endParaRPr lang="en-US" sz="1000" b="1" dirty="0">
              <a:solidFill>
                <a:schemeClr val="bg1"/>
              </a:solidFill>
              <a:latin typeface="+mj-lt"/>
            </a:endParaRPr>
          </a:p>
        </p:txBody>
      </p:sp>
    </p:spTree>
    <p:extLst>
      <p:ext uri="{BB962C8B-B14F-4D97-AF65-F5344CB8AC3E}">
        <p14:creationId xmlns:p14="http://schemas.microsoft.com/office/powerpoint/2010/main" val="260378482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Starts with JavaScript</a:t>
            </a:r>
          </a:p>
          <a:p>
            <a:pPr lvl="1"/>
            <a:r>
              <a:rPr lang="en-US" dirty="0"/>
              <a:t>All JavaScript code is </a:t>
            </a:r>
            <a:r>
              <a:rPr lang="en-US" dirty="0" err="1"/>
              <a:t>TypeScript</a:t>
            </a:r>
            <a:r>
              <a:rPr lang="en-US" dirty="0"/>
              <a:t> code, simply copy and paste</a:t>
            </a:r>
          </a:p>
          <a:p>
            <a:pPr lvl="1"/>
            <a:r>
              <a:rPr lang="en-US" dirty="0"/>
              <a:t>All JavaScript libraries work with </a:t>
            </a:r>
            <a:r>
              <a:rPr lang="en-US" dirty="0" err="1"/>
              <a:t>TypeScript</a:t>
            </a:r>
            <a:endParaRPr lang="en-US" dirty="0"/>
          </a:p>
          <a:p>
            <a:pPr lvl="1"/>
            <a:endParaRPr lang="en-US" dirty="0"/>
          </a:p>
          <a:p>
            <a:r>
              <a:rPr lang="en-US" dirty="0"/>
              <a:t>Optional static types, classes, modules</a:t>
            </a:r>
          </a:p>
          <a:p>
            <a:pPr lvl="1"/>
            <a:r>
              <a:rPr lang="en-US" dirty="0"/>
              <a:t>Enable scalable application development and excellent tooling</a:t>
            </a:r>
          </a:p>
          <a:p>
            <a:pPr lvl="1"/>
            <a:r>
              <a:rPr lang="en-US" dirty="0"/>
              <a:t>Zero cost: Static types completely disappear at run-time</a:t>
            </a:r>
          </a:p>
          <a:p>
            <a:pPr lvl="1"/>
            <a:endParaRPr lang="en-US" dirty="0"/>
          </a:p>
          <a:p>
            <a:r>
              <a:rPr lang="en-US" dirty="0"/>
              <a:t>Ends with JavaScript</a:t>
            </a:r>
          </a:p>
          <a:p>
            <a:pPr lvl="1"/>
            <a:r>
              <a:rPr lang="en-US" dirty="0"/>
              <a:t>Compiles to idiomatic JavaScript</a:t>
            </a:r>
          </a:p>
          <a:p>
            <a:pPr lvl="1"/>
            <a:r>
              <a:rPr lang="en-US" dirty="0"/>
              <a:t>Runs in any browser or host, on any OS</a:t>
            </a:r>
          </a:p>
          <a:p>
            <a:endParaRPr lang="en-US" dirty="0"/>
          </a:p>
        </p:txBody>
      </p:sp>
    </p:spTree>
    <p:extLst>
      <p:ext uri="{BB962C8B-B14F-4D97-AF65-F5344CB8AC3E}">
        <p14:creationId xmlns:p14="http://schemas.microsoft.com/office/powerpoint/2010/main" val="254057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Editors</a:t>
            </a:r>
            <a:endParaRPr lang="en-US" dirty="0"/>
          </a:p>
        </p:txBody>
      </p:sp>
      <p:sp>
        <p:nvSpPr>
          <p:cNvPr id="3" name="Content Placeholder 2"/>
          <p:cNvSpPr>
            <a:spLocks noGrp="1"/>
          </p:cNvSpPr>
          <p:nvPr>
            <p:ph idx="1"/>
          </p:nvPr>
        </p:nvSpPr>
        <p:spPr/>
        <p:txBody>
          <a:bodyPr/>
          <a:lstStyle/>
          <a:p>
            <a:r>
              <a:rPr lang="en-US" dirty="0" smtClean="0"/>
              <a:t>Anything that can generate a .</a:t>
            </a:r>
            <a:r>
              <a:rPr lang="en-US" dirty="0" err="1" smtClean="0"/>
              <a:t>ts</a:t>
            </a:r>
            <a:r>
              <a:rPr lang="en-US" dirty="0" smtClean="0"/>
              <a:t> file, use tsc.exe directly to compile</a:t>
            </a:r>
          </a:p>
          <a:p>
            <a:r>
              <a:rPr lang="en-US" dirty="0" err="1" smtClean="0"/>
              <a:t>TypeScript</a:t>
            </a:r>
            <a:r>
              <a:rPr lang="en-US" dirty="0" smtClean="0"/>
              <a:t> Playground – website</a:t>
            </a:r>
          </a:p>
          <a:p>
            <a:r>
              <a:rPr lang="en-US" dirty="0" smtClean="0"/>
              <a:t>Sublime</a:t>
            </a:r>
          </a:p>
          <a:p>
            <a:r>
              <a:rPr lang="en-US" dirty="0" smtClean="0"/>
              <a:t>Vim</a:t>
            </a:r>
          </a:p>
          <a:p>
            <a:r>
              <a:rPr lang="en-US" dirty="0" err="1" smtClean="0"/>
              <a:t>Emacs</a:t>
            </a:r>
            <a:endParaRPr lang="en-US" dirty="0" smtClean="0"/>
          </a:p>
          <a:p>
            <a:r>
              <a:rPr lang="en-US" dirty="0" smtClean="0"/>
              <a:t>Visual Studio</a:t>
            </a:r>
            <a:endParaRPr lang="en-US" dirty="0"/>
          </a:p>
        </p:txBody>
      </p:sp>
    </p:spTree>
    <p:extLst>
      <p:ext uri="{BB962C8B-B14F-4D97-AF65-F5344CB8AC3E}">
        <p14:creationId xmlns:p14="http://schemas.microsoft.com/office/powerpoint/2010/main" val="264498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VisualStudio</a:t>
            </a:r>
            <a:r>
              <a:rPr lang="en-US" dirty="0" smtClean="0"/>
              <a:t> Setup</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a:t>Installer </a:t>
            </a:r>
            <a:r>
              <a:rPr lang="en-US" dirty="0" smtClean="0"/>
              <a:t>- </a:t>
            </a:r>
            <a:r>
              <a:rPr lang="en-US" dirty="0" smtClean="0">
                <a:hlinkClick r:id="rId2"/>
              </a:rPr>
              <a:t>http</a:t>
            </a:r>
            <a:r>
              <a:rPr lang="en-US" dirty="0">
                <a:hlinkClick r:id="rId2"/>
              </a:rPr>
              <a:t>://www.typescriptlang.org/#</a:t>
            </a:r>
            <a:r>
              <a:rPr lang="en-US" dirty="0" smtClean="0">
                <a:hlinkClick r:id="rId2"/>
              </a:rPr>
              <a:t>Download</a:t>
            </a:r>
            <a:endParaRPr lang="en-US" dirty="0" smtClean="0"/>
          </a:p>
          <a:p>
            <a:pPr marL="457200" indent="-457200">
              <a:buFont typeface="+mj-lt"/>
              <a:buAutoNum type="arabicPeriod"/>
            </a:pPr>
            <a:r>
              <a:rPr lang="en-US" strike="sngStrike" dirty="0"/>
              <a:t>Web Essentials - </a:t>
            </a:r>
            <a:r>
              <a:rPr lang="en-US" strike="sngStrike" dirty="0">
                <a:hlinkClick r:id="rId3"/>
              </a:rPr>
              <a:t>http://</a:t>
            </a:r>
            <a:r>
              <a:rPr lang="en-US" strike="sngStrike" dirty="0" smtClean="0">
                <a:hlinkClick r:id="rId3"/>
              </a:rPr>
              <a:t>visualstudiogallery.msdn.microsoft.com/07d54d12-7133-4e15-becb-6f451ea3bea6</a:t>
            </a:r>
            <a:endParaRPr lang="en-US" strike="sngStrike" dirty="0" smtClean="0"/>
          </a:p>
          <a:p>
            <a:pPr marL="914400" lvl="1" indent="-457200">
              <a:buFont typeface="+mj-lt"/>
              <a:buAutoNum type="arabicPeriod"/>
            </a:pPr>
            <a:r>
              <a:rPr lang="en-US" strike="sngStrike" dirty="0" smtClean="0"/>
              <a:t>Side by side view .</a:t>
            </a:r>
            <a:r>
              <a:rPr lang="en-US" strike="sngStrike" dirty="0" err="1" smtClean="0"/>
              <a:t>ts</a:t>
            </a:r>
            <a:r>
              <a:rPr lang="en-US" strike="sngStrike" dirty="0" smtClean="0"/>
              <a:t> and .</a:t>
            </a:r>
            <a:r>
              <a:rPr lang="en-US" strike="sngStrike" dirty="0" err="1" smtClean="0"/>
              <a:t>js</a:t>
            </a:r>
            <a:r>
              <a:rPr lang="en-US" strike="sngStrike" dirty="0" smtClean="0"/>
              <a:t> files</a:t>
            </a:r>
          </a:p>
          <a:p>
            <a:pPr marL="914400" lvl="1" indent="-457200">
              <a:buFont typeface="+mj-lt"/>
              <a:buAutoNum type="arabicPeriod"/>
            </a:pPr>
            <a:r>
              <a:rPr lang="en-US" strike="sngStrike" dirty="0" smtClean="0"/>
              <a:t>Regions in your .</a:t>
            </a:r>
            <a:r>
              <a:rPr lang="en-US" strike="sngStrike" dirty="0" err="1" smtClean="0"/>
              <a:t>ts</a:t>
            </a:r>
            <a:r>
              <a:rPr lang="en-US" strike="sngStrike" dirty="0" smtClean="0"/>
              <a:t> files</a:t>
            </a:r>
          </a:p>
          <a:p>
            <a:pPr marL="914400" lvl="1" indent="-457200">
              <a:buFont typeface="+mj-lt"/>
              <a:buAutoNum type="arabicPeriod"/>
            </a:pPr>
            <a:r>
              <a:rPr lang="en-US" strike="sngStrike" dirty="0" smtClean="0"/>
              <a:t>Source maps (for debugging in the browser)</a:t>
            </a:r>
          </a:p>
          <a:p>
            <a:pPr marL="914400" lvl="1" indent="-457200">
              <a:buFont typeface="+mj-lt"/>
              <a:buAutoNum type="arabicPeriod"/>
            </a:pPr>
            <a:r>
              <a:rPr lang="en-US" strike="sngStrike" dirty="0" err="1" smtClean="0"/>
              <a:t>Minification</a:t>
            </a:r>
            <a:endParaRPr lang="en-US" strike="sngStrike" dirty="0"/>
          </a:p>
          <a:p>
            <a:pPr marL="457200" lvl="1" indent="0">
              <a:buNone/>
            </a:pPr>
            <a:endParaRPr lang="en-US" strike="sngStrike" dirty="0"/>
          </a:p>
          <a:p>
            <a:pPr marL="457200" lvl="1" indent="0">
              <a:buNone/>
            </a:pPr>
            <a:r>
              <a:rPr lang="en-US" dirty="0" smtClean="0">
                <a:hlinkClick r:id="rId4"/>
              </a:rPr>
              <a:t>http</a:t>
            </a:r>
            <a:r>
              <a:rPr lang="en-US" dirty="0">
                <a:hlinkClick r:id="rId4"/>
              </a:rPr>
              <a:t>://</a:t>
            </a:r>
            <a:r>
              <a:rPr lang="en-US" dirty="0" smtClean="0">
                <a:hlinkClick r:id="rId4"/>
              </a:rPr>
              <a:t>madskristensen.net/post/Web-Essentials-2013-Where-is-the-TypeScript-support</a:t>
            </a:r>
            <a:endParaRPr lang="en-US" dirty="0" smtClean="0"/>
          </a:p>
          <a:p>
            <a:pPr marL="457200" lvl="1" indent="0">
              <a:buNone/>
            </a:pPr>
            <a:endParaRPr lang="en-US" dirty="0"/>
          </a:p>
        </p:txBody>
      </p:sp>
    </p:spTree>
    <p:extLst>
      <p:ext uri="{BB962C8B-B14F-4D97-AF65-F5344CB8AC3E}">
        <p14:creationId xmlns:p14="http://schemas.microsoft.com/office/powerpoint/2010/main" val="3965948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r>
              <a:rPr lang="en-US" dirty="0" smtClean="0"/>
              <a:t> in VS 2010</a:t>
            </a:r>
            <a:endParaRPr lang="en-US" dirty="0"/>
          </a:p>
        </p:txBody>
      </p:sp>
      <p:sp>
        <p:nvSpPr>
          <p:cNvPr id="3" name="Content Placeholder 2"/>
          <p:cNvSpPr>
            <a:spLocks noGrp="1"/>
          </p:cNvSpPr>
          <p:nvPr>
            <p:ph idx="1"/>
          </p:nvPr>
        </p:nvSpPr>
        <p:spPr/>
        <p:txBody>
          <a:bodyPr/>
          <a:lstStyle/>
          <a:p>
            <a:r>
              <a:rPr lang="en-US" dirty="0" smtClean="0"/>
              <a:t>Not supported by Microsoft, use at own risk</a:t>
            </a:r>
          </a:p>
          <a:p>
            <a:r>
              <a:rPr lang="en-US" dirty="0" smtClean="0"/>
              <a:t>Here are instructions from Jim Moreno, there are a number of other techniques on the web</a:t>
            </a:r>
            <a:endParaRPr lang="en-US" dirty="0"/>
          </a:p>
        </p:txBody>
      </p:sp>
      <p:sp>
        <p:nvSpPr>
          <p:cNvPr id="4" name="Rectangle 3"/>
          <p:cNvSpPr/>
          <p:nvPr/>
        </p:nvSpPr>
        <p:spPr>
          <a:xfrm>
            <a:off x="2362200" y="2895600"/>
            <a:ext cx="5875867" cy="3606115"/>
          </a:xfrm>
          <a:prstGeom prst="rect">
            <a:avLst/>
          </a:prstGeom>
        </p:spPr>
        <p:txBody>
          <a:bodyPr wrap="square">
            <a:spAutoFit/>
          </a:bodyPr>
          <a:lstStyle/>
          <a:p>
            <a:pPr>
              <a:lnSpc>
                <a:spcPts val="1260"/>
              </a:lnSpc>
              <a:spcBef>
                <a:spcPts val="525"/>
              </a:spcBef>
              <a:spcAft>
                <a:spcPts val="600"/>
              </a:spcAft>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The following steps is how to install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into Visual Studio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Download the installer package (most current is </a:t>
            </a:r>
            <a:r>
              <a:rPr lang="en-US" sz="1050" u="sng" dirty="0">
                <a:solidFill>
                  <a:srgbClr val="333333"/>
                </a:solidFill>
                <a:latin typeface="Verdana" panose="020B0604030504040204" pitchFamily="34" charset="0"/>
                <a:ea typeface="Calibri" panose="020F0502020204030204" pitchFamily="34" charset="0"/>
                <a:cs typeface="Times New Roman" panose="02020603050405020304" pitchFamily="18" charset="0"/>
                <a:hlinkClick r:id="rId2"/>
              </a:rPr>
              <a:t>TypeScriptSetup.0.9.0.msi</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Run the installer package to install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compiler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Extract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msi</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using 7zip</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Copy or rename the extracted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TypeScriptLS.vsix_File</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to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TypeScriptLS.vsix</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Run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vsix</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file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The installer states it will install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support for VS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(Close and) Open Visual Studio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0"/>
              </a:spcBef>
              <a:spcAft>
                <a:spcPts val="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After successful installation, Visual Studio provides: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Symbol" panose="05050102010706020507" pitchFamily="18" charset="2"/>
              <a:buChar char=""/>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 new project type named “HTML Application with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Symbol" panose="05050102010706020507" pitchFamily="18" charset="2"/>
              <a:buChar char=""/>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 new item type named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File”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ts val="1260"/>
              </a:lnSpc>
              <a:spcBef>
                <a:spcPts val="0"/>
              </a:spcBef>
              <a:spcAft>
                <a:spcPts val="0"/>
              </a:spcAft>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If you do not find the new types immediately, simply type “Type” in the search box of the Add New dialog.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66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TypeScript</a:t>
            </a:r>
            <a:r>
              <a:rPr lang="en-US" dirty="0" smtClean="0"/>
              <a:t> Type System</a:t>
            </a:r>
          </a:p>
          <a:p>
            <a:r>
              <a:rPr lang="en-US" dirty="0" smtClean="0"/>
              <a:t>Structure in JavaScript</a:t>
            </a:r>
          </a:p>
          <a:p>
            <a:r>
              <a:rPr lang="en-US" dirty="0" smtClean="0"/>
              <a:t>Debugging in JavaScript</a:t>
            </a:r>
          </a:p>
          <a:p>
            <a:r>
              <a:rPr lang="en-US" dirty="0" err="1" smtClean="0"/>
              <a:t>TypeScript</a:t>
            </a:r>
            <a:r>
              <a:rPr lang="en-US" dirty="0" smtClean="0"/>
              <a:t> with 3</a:t>
            </a:r>
            <a:r>
              <a:rPr lang="en-US" baseline="30000" dirty="0" smtClean="0"/>
              <a:t>rd</a:t>
            </a:r>
            <a:r>
              <a:rPr lang="en-US" dirty="0" smtClean="0"/>
              <a:t> Party Libraries</a:t>
            </a:r>
          </a:p>
          <a:p>
            <a:endParaRPr lang="en-US" dirty="0" smtClean="0"/>
          </a:p>
          <a:p>
            <a:endParaRPr lang="en-US" dirty="0"/>
          </a:p>
        </p:txBody>
      </p:sp>
    </p:spTree>
    <p:extLst>
      <p:ext uri="{BB962C8B-B14F-4D97-AF65-F5344CB8AC3E}">
        <p14:creationId xmlns:p14="http://schemas.microsoft.com/office/powerpoint/2010/main" val="282721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a:t>
            </a:r>
            <a:r>
              <a:rPr lang="en-US" dirty="0" err="1"/>
              <a:t>TypeScript</a:t>
            </a:r>
            <a:r>
              <a:rPr lang="en-US" dirty="0"/>
              <a:t> Type </a:t>
            </a:r>
            <a:r>
              <a:rPr lang="en-US" dirty="0" smtClean="0"/>
              <a:t>System</a:t>
            </a:r>
            <a:r>
              <a:rPr lang="en-US" dirty="0"/>
              <a:t/>
            </a:r>
            <a:br>
              <a:rPr lang="en-US" dirty="0"/>
            </a:br>
            <a:r>
              <a:rPr lang="en-US" dirty="0"/>
              <a:t>Demo 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With a few “hints” the </a:t>
            </a:r>
            <a:r>
              <a:rPr lang="en-US" dirty="0" err="1" smtClean="0"/>
              <a:t>TypeScript</a:t>
            </a:r>
            <a:r>
              <a:rPr lang="en-US" dirty="0" smtClean="0"/>
              <a:t> type inference engine can make a huge number of assumptions about your intent, so that the tooling can identify spots in your code during development where you have strayed from this intent.</a:t>
            </a:r>
          </a:p>
          <a:p>
            <a:r>
              <a:rPr lang="en-US" dirty="0" err="1" smtClean="0"/>
              <a:t>TypeScript</a:t>
            </a:r>
            <a:r>
              <a:rPr lang="en-US" dirty="0" smtClean="0"/>
              <a:t> compiles to normal dynamic JavaScript, so the typing is only during development and not during runtime.</a:t>
            </a:r>
          </a:p>
          <a:p>
            <a:endParaRPr lang="en-US" dirty="0" smtClean="0"/>
          </a:p>
        </p:txBody>
      </p:sp>
    </p:spTree>
    <p:extLst>
      <p:ext uri="{BB962C8B-B14F-4D97-AF65-F5344CB8AC3E}">
        <p14:creationId xmlns:p14="http://schemas.microsoft.com/office/powerpoint/2010/main" val="3780544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Structure in JavaScript</a:t>
            </a:r>
            <a:br>
              <a:rPr lang="en-US" dirty="0"/>
            </a:br>
            <a:r>
              <a:rPr lang="en-US" dirty="0" smtClean="0"/>
              <a:t>Demo </a:t>
            </a:r>
            <a:r>
              <a:rPr lang="en-US" dirty="0"/>
              <a:t>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While all </a:t>
            </a:r>
            <a:r>
              <a:rPr lang="en-US" dirty="0" err="1" smtClean="0"/>
              <a:t>TypeScript</a:t>
            </a:r>
            <a:r>
              <a:rPr lang="en-US" dirty="0" smtClean="0"/>
              <a:t> is doing is generating </a:t>
            </a:r>
            <a:r>
              <a:rPr lang="en-US" dirty="0" err="1" smtClean="0"/>
              <a:t>javascript</a:t>
            </a:r>
            <a:r>
              <a:rPr lang="en-US" dirty="0" smtClean="0"/>
              <a:t>, it is providing a layer of abstractions so that you can concentrate on the problem you are trying to solve, and abstract away some of the gymnastics that you have to do in </a:t>
            </a:r>
            <a:r>
              <a:rPr lang="en-US" dirty="0" err="1" smtClean="0"/>
              <a:t>javascript</a:t>
            </a:r>
            <a:r>
              <a:rPr lang="en-US" dirty="0" smtClean="0"/>
              <a:t> to produce “quality” code</a:t>
            </a:r>
          </a:p>
          <a:p>
            <a:endParaRPr lang="en-US" dirty="0" smtClean="0"/>
          </a:p>
        </p:txBody>
      </p:sp>
    </p:spTree>
    <p:extLst>
      <p:ext uri="{BB962C8B-B14F-4D97-AF65-F5344CB8AC3E}">
        <p14:creationId xmlns:p14="http://schemas.microsoft.com/office/powerpoint/2010/main" val="405771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JavaScript Framework Support</a:t>
            </a:r>
            <a:endParaRPr lang="en-US" dirty="0"/>
          </a:p>
        </p:txBody>
      </p:sp>
      <p:sp>
        <p:nvSpPr>
          <p:cNvPr id="3" name="Content Placeholder 2"/>
          <p:cNvSpPr>
            <a:spLocks noGrp="1"/>
          </p:cNvSpPr>
          <p:nvPr>
            <p:ph idx="1"/>
          </p:nvPr>
        </p:nvSpPr>
        <p:spPr/>
        <p:txBody>
          <a:bodyPr/>
          <a:lstStyle/>
          <a:p>
            <a:r>
              <a:rPr lang="en-US" dirty="0" smtClean="0"/>
              <a:t>Via a definition file</a:t>
            </a:r>
          </a:p>
          <a:p>
            <a:r>
              <a:rPr lang="en-US" dirty="0"/>
              <a:t>https://</a:t>
            </a:r>
            <a:r>
              <a:rPr lang="en-US" dirty="0" smtClean="0"/>
              <a:t>github.com/borisyankov/DefinitelyTyped#list-of-definitions</a:t>
            </a:r>
          </a:p>
          <a:p>
            <a:r>
              <a:rPr lang="en-US" dirty="0"/>
              <a:t>/// &lt;reference path="</a:t>
            </a:r>
            <a:r>
              <a:rPr lang="en-US" dirty="0" err="1"/>
              <a:t>jquery.d.ts</a:t>
            </a:r>
            <a:r>
              <a:rPr lang="en-US" dirty="0"/>
              <a:t>" </a:t>
            </a:r>
            <a:r>
              <a:rPr lang="en-US" dirty="0" smtClean="0"/>
              <a:t>/&gt;</a:t>
            </a:r>
            <a:endParaRPr lang="en-US" dirty="0"/>
          </a:p>
          <a:p>
            <a:r>
              <a:rPr lang="en-US" dirty="0" smtClean="0"/>
              <a:t>jQuery,Node.js, Knockout, and many more</a:t>
            </a:r>
            <a:endParaRPr lang="en-US" dirty="0"/>
          </a:p>
        </p:txBody>
      </p:sp>
    </p:spTree>
    <p:extLst>
      <p:ext uri="{BB962C8B-B14F-4D97-AF65-F5344CB8AC3E}">
        <p14:creationId xmlns:p14="http://schemas.microsoft.com/office/powerpoint/2010/main" val="528426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Official </a:t>
            </a:r>
            <a:r>
              <a:rPr lang="en-US" dirty="0" err="1" smtClean="0"/>
              <a:t>TypeScript</a:t>
            </a:r>
            <a:r>
              <a:rPr lang="en-US" dirty="0" smtClean="0"/>
              <a:t> Website</a:t>
            </a:r>
          </a:p>
          <a:p>
            <a:pPr lvl="1"/>
            <a:r>
              <a:rPr lang="en-US" dirty="0"/>
              <a:t>http://</a:t>
            </a:r>
            <a:r>
              <a:rPr lang="en-US" dirty="0" smtClean="0"/>
              <a:t>www.typescriptlang.org</a:t>
            </a:r>
          </a:p>
          <a:p>
            <a:pPr lvl="1"/>
            <a:r>
              <a:rPr lang="en-US" dirty="0" smtClean="0"/>
              <a:t>Check out Anders Demo Video </a:t>
            </a:r>
          </a:p>
          <a:p>
            <a:r>
              <a:rPr lang="en-US" dirty="0" err="1" smtClean="0"/>
              <a:t>Pluralsight</a:t>
            </a:r>
            <a:r>
              <a:rPr lang="en-US" dirty="0" smtClean="0"/>
              <a:t> Course </a:t>
            </a:r>
          </a:p>
          <a:p>
            <a:pPr lvl="1"/>
            <a:r>
              <a:rPr lang="en-US" dirty="0" smtClean="0"/>
              <a:t>by Dan </a:t>
            </a:r>
            <a:r>
              <a:rPr lang="en-US" dirty="0" err="1" smtClean="0"/>
              <a:t>Wahlin</a:t>
            </a:r>
            <a:r>
              <a:rPr lang="en-US" dirty="0" smtClean="0"/>
              <a:t> &amp; John Papa</a:t>
            </a:r>
          </a:p>
          <a:p>
            <a:pPr lvl="1"/>
            <a:r>
              <a:rPr lang="en-US" dirty="0"/>
              <a:t>http://</a:t>
            </a:r>
            <a:r>
              <a:rPr lang="en-US" dirty="0" smtClean="0"/>
              <a:t>pluralsight.com/Courses/typescript</a:t>
            </a:r>
          </a:p>
          <a:p>
            <a:r>
              <a:rPr lang="en-US" dirty="0" smtClean="0"/>
              <a:t>TechEd 2013: </a:t>
            </a:r>
            <a:r>
              <a:rPr lang="en-US" dirty="0" err="1" smtClean="0"/>
              <a:t>TypeScript</a:t>
            </a:r>
            <a:r>
              <a:rPr lang="en-US" dirty="0"/>
              <a:t>: Scaling Up </a:t>
            </a:r>
            <a:r>
              <a:rPr lang="en-US" dirty="0" smtClean="0"/>
              <a:t>JavaScript</a:t>
            </a:r>
          </a:p>
          <a:p>
            <a:pPr lvl="1"/>
            <a:r>
              <a:rPr lang="en-US" dirty="0" smtClean="0"/>
              <a:t>By Jonathan Turner – PM for </a:t>
            </a:r>
            <a:r>
              <a:rPr lang="en-US" dirty="0" err="1" smtClean="0"/>
              <a:t>TypeScript</a:t>
            </a:r>
            <a:endParaRPr lang="en-US" dirty="0" smtClean="0"/>
          </a:p>
          <a:p>
            <a:pPr lvl="1"/>
            <a:r>
              <a:rPr lang="en-US" dirty="0"/>
              <a:t>http://channel9.msdn.com/Events/TechEd/NorthAmerica/2013/DEV-B203 </a:t>
            </a:r>
            <a:endParaRPr lang="en-US" dirty="0" smtClean="0"/>
          </a:p>
          <a:p>
            <a:r>
              <a:rPr lang="en-US" dirty="0" err="1"/>
              <a:t>TypeScript</a:t>
            </a:r>
            <a:r>
              <a:rPr lang="en-US" dirty="0"/>
              <a:t>: Add Productivity and Manageability to your JavaScript </a:t>
            </a:r>
            <a:r>
              <a:rPr lang="en-US" dirty="0" smtClean="0"/>
              <a:t>Apps</a:t>
            </a:r>
          </a:p>
          <a:p>
            <a:pPr lvl="1"/>
            <a:r>
              <a:rPr lang="en-US" dirty="0" smtClean="0"/>
              <a:t>By Shayne </a:t>
            </a:r>
            <a:r>
              <a:rPr lang="en-US" dirty="0"/>
              <a:t>Boyer</a:t>
            </a:r>
            <a:endParaRPr lang="en-US" dirty="0" smtClean="0"/>
          </a:p>
          <a:p>
            <a:pPr lvl="1"/>
            <a:r>
              <a:rPr lang="en-US" dirty="0"/>
              <a:t>http://msdn.microsoft.com/en-us/magazine/jj870740.aspx</a:t>
            </a:r>
            <a:endParaRPr lang="en-US" dirty="0" smtClean="0"/>
          </a:p>
          <a:p>
            <a:pPr lvl="1"/>
            <a:endParaRPr lang="en-US" dirty="0"/>
          </a:p>
        </p:txBody>
      </p:sp>
    </p:spTree>
    <p:extLst>
      <p:ext uri="{BB962C8B-B14F-4D97-AF65-F5344CB8AC3E}">
        <p14:creationId xmlns:p14="http://schemas.microsoft.com/office/powerpoint/2010/main" val="3302404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More Links</a:t>
            </a:r>
            <a:endParaRPr lang="en-US" dirty="0"/>
          </a:p>
        </p:txBody>
      </p:sp>
      <p:sp>
        <p:nvSpPr>
          <p:cNvPr id="3" name="Content Placeholder 2"/>
          <p:cNvSpPr>
            <a:spLocks noGrp="1"/>
          </p:cNvSpPr>
          <p:nvPr>
            <p:ph idx="1"/>
          </p:nvPr>
        </p:nvSpPr>
        <p:spPr/>
        <p:txBody>
          <a:bodyPr>
            <a:normAutofit fontScale="92500"/>
          </a:bodyPr>
          <a:lstStyle/>
          <a:p>
            <a:r>
              <a:rPr lang="en-US" dirty="0" err="1" smtClean="0"/>
              <a:t>VSLive</a:t>
            </a:r>
            <a:r>
              <a:rPr lang="en-US" dirty="0"/>
              <a:t>: Hate JavaScript? Try </a:t>
            </a:r>
            <a:r>
              <a:rPr lang="en-US" dirty="0" err="1"/>
              <a:t>TypeScript</a:t>
            </a:r>
            <a:r>
              <a:rPr lang="en-US" dirty="0" smtClean="0"/>
              <a:t>!</a:t>
            </a:r>
          </a:p>
          <a:p>
            <a:pPr lvl="1"/>
            <a:r>
              <a:rPr lang="en-US" dirty="0" smtClean="0"/>
              <a:t>By Ben </a:t>
            </a:r>
            <a:r>
              <a:rPr lang="en-US" dirty="0" err="1" smtClean="0"/>
              <a:t>Hoelting</a:t>
            </a:r>
            <a:endParaRPr lang="en-US" dirty="0" smtClean="0"/>
          </a:p>
          <a:p>
            <a:pPr lvl="1"/>
            <a:r>
              <a:rPr lang="en-US" dirty="0">
                <a:hlinkClick r:id="rId2"/>
              </a:rPr>
              <a:t>http://</a:t>
            </a:r>
            <a:r>
              <a:rPr lang="en-US" dirty="0" smtClean="0">
                <a:hlinkClick r:id="rId2"/>
              </a:rPr>
              <a:t>visualstudiomagazine.com/blogs/vs-live-video/2013/05/typescript-video.aspx</a:t>
            </a:r>
            <a:endParaRPr lang="en-US" dirty="0" smtClean="0"/>
          </a:p>
          <a:p>
            <a:r>
              <a:rPr lang="en-US" dirty="0"/>
              <a:t>A </a:t>
            </a:r>
            <a:r>
              <a:rPr lang="en-US" dirty="0" err="1"/>
              <a:t>TypeScript</a:t>
            </a:r>
            <a:r>
              <a:rPr lang="en-US" dirty="0"/>
              <a:t> </a:t>
            </a:r>
            <a:r>
              <a:rPr lang="en-US" dirty="0" smtClean="0"/>
              <a:t>Primer</a:t>
            </a:r>
          </a:p>
          <a:p>
            <a:pPr lvl="1"/>
            <a:r>
              <a:rPr lang="en-US" dirty="0" smtClean="0"/>
              <a:t>By Mark </a:t>
            </a:r>
            <a:r>
              <a:rPr lang="en-US" dirty="0" err="1" smtClean="0"/>
              <a:t>Michaelis</a:t>
            </a:r>
            <a:endParaRPr lang="en-US" dirty="0" smtClean="0"/>
          </a:p>
          <a:p>
            <a:pPr lvl="1"/>
            <a:r>
              <a:rPr lang="en-US" dirty="0">
                <a:hlinkClick r:id="rId3"/>
              </a:rPr>
              <a:t>http://</a:t>
            </a:r>
            <a:r>
              <a:rPr lang="en-US" dirty="0" smtClean="0">
                <a:hlinkClick r:id="rId3"/>
              </a:rPr>
              <a:t>visualstudiomagazine.com/articles/2013/02/01/typescript.aspx</a:t>
            </a:r>
            <a:endParaRPr lang="en-US" dirty="0" smtClean="0"/>
          </a:p>
          <a:p>
            <a:r>
              <a:rPr lang="en-US" dirty="0"/>
              <a:t>Test-Driven Development with </a:t>
            </a:r>
            <a:r>
              <a:rPr lang="en-US" dirty="0" err="1" smtClean="0"/>
              <a:t>TypeScript</a:t>
            </a:r>
            <a:endParaRPr lang="en-US" dirty="0"/>
          </a:p>
          <a:p>
            <a:pPr lvl="1"/>
            <a:r>
              <a:rPr lang="en-US" dirty="0" smtClean="0"/>
              <a:t>By Peter Vogel</a:t>
            </a:r>
          </a:p>
          <a:p>
            <a:pPr lvl="1"/>
            <a:r>
              <a:rPr lang="en-US"/>
              <a:t>http://visualstudiomagazine.com/articles/2013/06/01/test-driven-development-with-typescript.aspx</a:t>
            </a:r>
            <a:endParaRPr lang="en-US" dirty="0"/>
          </a:p>
        </p:txBody>
      </p:sp>
    </p:spTree>
    <p:extLst>
      <p:ext uri="{BB962C8B-B14F-4D97-AF65-F5344CB8AC3E}">
        <p14:creationId xmlns:p14="http://schemas.microsoft.com/office/powerpoint/2010/main" val="320395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486400"/>
            <a:ext cx="8077200" cy="1194816"/>
          </a:xfrm>
        </p:spPr>
        <p:txBody>
          <a:bodyPr/>
          <a:lstStyle/>
          <a:p>
            <a:r>
              <a:rPr lang="en-US" dirty="0" smtClean="0"/>
              <a:t>Shawn </a:t>
            </a:r>
            <a:r>
              <a:rPr lang="en-US" dirty="0" err="1" smtClean="0"/>
              <a:t>Weisfeld</a:t>
            </a:r>
            <a:endParaRPr lang="en-US" dirty="0" smtClean="0"/>
          </a:p>
          <a:p>
            <a:r>
              <a:rPr lang="en-US" dirty="0" smtClean="0"/>
              <a:t>shawn@shawnweisfeld.com</a:t>
            </a:r>
          </a:p>
          <a:p>
            <a:r>
              <a:rPr lang="en-US" dirty="0" smtClean="0"/>
              <a:t>http://www.shawnweisfeld.com</a:t>
            </a:r>
            <a:endParaRPr lang="en-US" dirty="0"/>
          </a:p>
        </p:txBody>
      </p:sp>
      <p:pic>
        <p:nvPicPr>
          <p:cNvPr id="4" name="Picture 2" descr="http://www.typescriptlang.org/content/images/logo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4338361" cy="1058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Thank You!</a:t>
            </a:r>
            <a:br>
              <a:rPr lang="en-US" dirty="0" smtClean="0"/>
            </a:br>
            <a:r>
              <a:rPr lang="en-US" dirty="0" smtClean="0"/>
              <a:t>Your Feedback is Important</a:t>
            </a:r>
            <a:endParaRPr lang="en-US" dirty="0"/>
          </a:p>
        </p:txBody>
      </p:sp>
      <p:sp>
        <p:nvSpPr>
          <p:cNvPr id="3" name="Content Placeholder 2"/>
          <p:cNvSpPr>
            <a:spLocks noGrp="1"/>
          </p:cNvSpPr>
          <p:nvPr>
            <p:ph idx="1"/>
          </p:nvPr>
        </p:nvSpPr>
        <p:spPr>
          <a:xfrm>
            <a:off x="982133" y="1828800"/>
            <a:ext cx="7704667" cy="4171016"/>
          </a:xfrm>
        </p:spPr>
        <p:txBody>
          <a:bodyPr/>
          <a:lstStyle/>
          <a:p>
            <a:r>
              <a:rPr lang="en-US" dirty="0" smtClean="0"/>
              <a:t>Rate My Talk &amp; Download Slides + Code!</a:t>
            </a:r>
          </a:p>
          <a:p>
            <a:pPr lvl="1"/>
            <a:r>
              <a:rPr lang="en-US" dirty="0"/>
              <a:t>http</a:t>
            </a:r>
            <a:r>
              <a:rPr lang="en-US" dirty="0" smtClean="0"/>
              <a:t>://tinyurl.com/RateShawn </a:t>
            </a:r>
            <a:endParaRPr lang="en-US" dirty="0"/>
          </a:p>
          <a:p>
            <a:r>
              <a:rPr lang="en-US" dirty="0" smtClean="0"/>
              <a:t>Event Talk Rating on Mobile Website</a:t>
            </a:r>
            <a:endParaRPr lang="en-US" dirty="0"/>
          </a:p>
          <a:p>
            <a:r>
              <a:rPr lang="en-US" dirty="0" smtClean="0"/>
              <a:t>Contact Information</a:t>
            </a:r>
          </a:p>
          <a:p>
            <a:pPr lvl="1"/>
            <a:r>
              <a:rPr lang="en-US" dirty="0" smtClean="0"/>
              <a:t>shawn@shawnweisfeld.com</a:t>
            </a:r>
          </a:p>
          <a:p>
            <a:pPr lvl="1"/>
            <a:r>
              <a:rPr lang="en-US" dirty="0" smtClean="0"/>
              <a:t>http://www.shawnweisfeld.com</a:t>
            </a:r>
          </a:p>
          <a:p>
            <a:pPr lvl="1"/>
            <a:r>
              <a:rPr lang="en-US" dirty="0" smtClean="0"/>
              <a:t>@</a:t>
            </a:r>
            <a:r>
              <a:rPr lang="en-US" dirty="0" err="1" smtClean="0"/>
              <a:t>shawnweisfeld</a:t>
            </a:r>
            <a:endParaRPr lang="en-US" dirty="0" smtClean="0"/>
          </a:p>
          <a:p>
            <a:pPr>
              <a:buNone/>
            </a:pP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082246"/>
            <a:ext cx="2552700" cy="358525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8"/>
            <a:ext cx="8382000" cy="1052596"/>
          </a:xfrm>
        </p:spPr>
        <p:txBody>
          <a:bodyPr>
            <a:normAutofit fontScale="90000"/>
          </a:bodyPr>
          <a:lstStyle/>
          <a:p>
            <a:pPr algn="ctr" eaLnBrk="1" hangingPunct="1">
              <a:defRPr/>
            </a:pPr>
            <a:r>
              <a:rPr sz="4400" dirty="0" smtClean="0">
                <a:latin typeface="+mn-lt"/>
              </a:rPr>
              <a:t>Please Complete An Evaluation Form</a:t>
            </a:r>
            <a:br>
              <a:rPr sz="4400" dirty="0" smtClean="0">
                <a:latin typeface="+mn-lt"/>
              </a:rPr>
            </a:br>
            <a:r>
              <a:rPr sz="3200" dirty="0" smtClean="0">
                <a:solidFill>
                  <a:schemeClr val="tx2"/>
                </a:solidFill>
                <a:latin typeface="+mn-lt"/>
              </a:rPr>
              <a:t>Your input is important!</a:t>
            </a:r>
            <a:endParaRPr sz="4400" dirty="0">
              <a:solidFill>
                <a:schemeClr val="tx2"/>
              </a:solidFill>
              <a:latin typeface="+mn-lt"/>
            </a:endParaRPr>
          </a:p>
        </p:txBody>
      </p:sp>
      <p:sp>
        <p:nvSpPr>
          <p:cNvPr id="5" name="Text Placeholder 4"/>
          <p:cNvSpPr>
            <a:spLocks noGrp="1"/>
          </p:cNvSpPr>
          <p:nvPr>
            <p:ph type="body" sz="quarter" idx="4294967295"/>
          </p:nvPr>
        </p:nvSpPr>
        <p:spPr>
          <a:xfrm>
            <a:off x="838200" y="1524000"/>
            <a:ext cx="6781800" cy="332399"/>
          </a:xfrm>
        </p:spPr>
        <p:txBody>
          <a:bodyPr>
            <a:normAutofit fontScale="77500" lnSpcReduction="20000"/>
          </a:bodyPr>
          <a:lstStyle/>
          <a:p>
            <a:pPr algn="ctr" eaLnBrk="1" hangingPunct="1">
              <a:spcAft>
                <a:spcPts val="768"/>
              </a:spcAft>
              <a:buFontTx/>
              <a:buNone/>
              <a:defRPr/>
            </a:pPr>
            <a:r>
              <a:rPr lang="en-US" sz="2400" dirty="0" smtClean="0"/>
              <a:t>You can access Evaluation Forms at:</a:t>
            </a:r>
          </a:p>
        </p:txBody>
      </p:sp>
      <p:sp>
        <p:nvSpPr>
          <p:cNvPr id="7" name="TextBox 6"/>
          <p:cNvSpPr txBox="1"/>
          <p:nvPr/>
        </p:nvSpPr>
        <p:spPr>
          <a:xfrm>
            <a:off x="1028700" y="2097615"/>
            <a:ext cx="7086600" cy="4924425"/>
          </a:xfrm>
          <a:prstGeom prst="rect">
            <a:avLst/>
          </a:prstGeom>
          <a:noFill/>
        </p:spPr>
        <p:txBody>
          <a:bodyPr wrap="square" lIns="0" tIns="0" rIns="0" bIns="0">
            <a:spAutoFit/>
          </a:bodyPr>
          <a:lstStyle/>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hlinkClick r:id="rId3"/>
              </a:rPr>
              <a:t>http://TulsaTechFest.com</a:t>
            </a:r>
            <a:endPar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Fill them out!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You can win additional prizes!</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Like a $50 Best Buy Gift Card</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Winner drawn – Midnight, Sun Oct 13</a:t>
            </a:r>
            <a:r>
              <a:rPr lang="en-US" sz="3200" spc="-150" baseline="3000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th</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sp>
        <p:nvSpPr>
          <p:cNvPr id="6"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smtClean="0">
                <a:solidFill>
                  <a:schemeClr val="bg1"/>
                </a:solidFill>
                <a:latin typeface="+mj-lt"/>
              </a:rPr>
              <a:t>          Tulsa</a:t>
            </a:r>
            <a:r>
              <a:rPr lang="en-US" sz="1000" b="1" baseline="0" dirty="0" smtClean="0">
                <a:solidFill>
                  <a:schemeClr val="bg1"/>
                </a:solidFill>
                <a:latin typeface="+mj-lt"/>
              </a:rPr>
              <a:t> </a:t>
            </a:r>
            <a:r>
              <a:rPr lang="en-US" sz="1000" b="1" dirty="0" smtClean="0">
                <a:solidFill>
                  <a:schemeClr val="bg1"/>
                </a:solidFill>
                <a:latin typeface="+mj-lt"/>
              </a:rPr>
              <a:t>TechFest 2013              </a:t>
            </a:r>
            <a:r>
              <a:rPr lang="en-US" sz="1000" b="1" dirty="0">
                <a:solidFill>
                  <a:schemeClr val="bg1"/>
                </a:solidFill>
                <a:latin typeface="+mj-lt"/>
              </a:rPr>
              <a:t>|   </a:t>
            </a:r>
            <a:r>
              <a:rPr lang="en-US" sz="1000" b="1" dirty="0" smtClean="0">
                <a:solidFill>
                  <a:schemeClr val="bg1"/>
                </a:solidFill>
                <a:latin typeface="+mj-lt"/>
              </a:rPr>
              <a:t>             Fri, Oct  11</a:t>
            </a:r>
            <a:r>
              <a:rPr lang="en-US" sz="1000" b="1" baseline="30000" dirty="0" smtClean="0">
                <a:solidFill>
                  <a:schemeClr val="bg1"/>
                </a:solidFill>
                <a:latin typeface="+mj-lt"/>
              </a:rPr>
              <a:t>th</a:t>
            </a:r>
            <a:r>
              <a:rPr lang="en-US" sz="1000" b="1" dirty="0">
                <a:solidFill>
                  <a:schemeClr val="bg1"/>
                </a:solidFill>
                <a:latin typeface="+mj-lt"/>
              </a:rPr>
              <a:t>, </a:t>
            </a:r>
            <a:r>
              <a:rPr lang="en-US" sz="1000" b="1" dirty="0" smtClean="0">
                <a:solidFill>
                  <a:schemeClr val="bg1"/>
                </a:solidFill>
                <a:latin typeface="+mj-lt"/>
              </a:rPr>
              <a:t>2013              </a:t>
            </a:r>
            <a:r>
              <a:rPr lang="en-US" sz="1000" b="1" dirty="0">
                <a:solidFill>
                  <a:schemeClr val="bg1"/>
                </a:solidFill>
                <a:latin typeface="+mj-lt"/>
              </a:rPr>
              <a:t>|   </a:t>
            </a:r>
            <a:r>
              <a:rPr lang="en-US" sz="1000" b="1" dirty="0" smtClean="0">
                <a:solidFill>
                  <a:schemeClr val="bg1"/>
                </a:solidFill>
                <a:latin typeface="+mj-lt"/>
              </a:rPr>
              <a:t>             OSU - Tulsa                </a:t>
            </a:r>
            <a:r>
              <a:rPr lang="en-US" sz="1000" b="1" dirty="0">
                <a:solidFill>
                  <a:schemeClr val="bg1"/>
                </a:solidFill>
                <a:latin typeface="+mj-lt"/>
              </a:rPr>
              <a:t>| </a:t>
            </a:r>
            <a:r>
              <a:rPr lang="en-US" sz="1000" b="1" dirty="0" smtClean="0">
                <a:solidFill>
                  <a:schemeClr val="bg1"/>
                </a:solidFill>
                <a:latin typeface="+mj-lt"/>
              </a:rPr>
              <a:t>          57+ Speakers, 19 Tracks &amp; 78</a:t>
            </a:r>
            <a:r>
              <a:rPr lang="en-US" sz="1000" b="1" baseline="0" dirty="0" smtClean="0">
                <a:solidFill>
                  <a:schemeClr val="bg1"/>
                </a:solidFill>
                <a:latin typeface="+mj-lt"/>
              </a:rPr>
              <a:t> Sessions!</a:t>
            </a:r>
            <a:r>
              <a:rPr lang="en-US" sz="1000" b="1" dirty="0" smtClean="0">
                <a:solidFill>
                  <a:schemeClr val="bg1"/>
                </a:solidFill>
                <a:latin typeface="+mj-lt"/>
              </a:rPr>
              <a:t>               </a:t>
            </a:r>
            <a:endParaRPr lang="en-US" sz="1000" b="1" dirty="0">
              <a:solidFill>
                <a:schemeClr val="bg1"/>
              </a:solidFill>
              <a:latin typeface="+mj-lt"/>
            </a:endParaRPr>
          </a:p>
        </p:txBody>
      </p:sp>
    </p:spTree>
    <p:extLst>
      <p:ext uri="{BB962C8B-B14F-4D97-AF65-F5344CB8AC3E}">
        <p14:creationId xmlns:p14="http://schemas.microsoft.com/office/powerpoint/2010/main" val="335218308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249" y="914400"/>
            <a:ext cx="3962400" cy="5715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550" y="4876800"/>
            <a:ext cx="4457700" cy="5715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 y="914400"/>
            <a:ext cx="4648200" cy="2974848"/>
          </a:xfrm>
          <a:prstGeom prst="rect">
            <a:avLst/>
          </a:prstGeom>
        </p:spPr>
      </p:pic>
      <p:sp>
        <p:nvSpPr>
          <p:cNvPr id="6"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smtClean="0">
                <a:solidFill>
                  <a:schemeClr val="bg1"/>
                </a:solidFill>
                <a:latin typeface="+mj-lt"/>
              </a:rPr>
              <a:t>          Tulsa</a:t>
            </a:r>
            <a:r>
              <a:rPr lang="en-US" sz="1000" b="1" baseline="0" dirty="0" smtClean="0">
                <a:solidFill>
                  <a:schemeClr val="bg1"/>
                </a:solidFill>
                <a:latin typeface="+mj-lt"/>
              </a:rPr>
              <a:t> </a:t>
            </a:r>
            <a:r>
              <a:rPr lang="en-US" sz="1000" b="1" dirty="0" smtClean="0">
                <a:solidFill>
                  <a:schemeClr val="bg1"/>
                </a:solidFill>
                <a:latin typeface="+mj-lt"/>
              </a:rPr>
              <a:t>TechFest 2013              </a:t>
            </a:r>
            <a:r>
              <a:rPr lang="en-US" sz="1000" b="1" dirty="0">
                <a:solidFill>
                  <a:schemeClr val="bg1"/>
                </a:solidFill>
                <a:latin typeface="+mj-lt"/>
              </a:rPr>
              <a:t>|   </a:t>
            </a:r>
            <a:r>
              <a:rPr lang="en-US" sz="1000" b="1" dirty="0" smtClean="0">
                <a:solidFill>
                  <a:schemeClr val="bg1"/>
                </a:solidFill>
                <a:latin typeface="+mj-lt"/>
              </a:rPr>
              <a:t>             Fri, Oct  11</a:t>
            </a:r>
            <a:r>
              <a:rPr lang="en-US" sz="1000" b="1" baseline="30000" dirty="0" smtClean="0">
                <a:solidFill>
                  <a:schemeClr val="bg1"/>
                </a:solidFill>
                <a:latin typeface="+mj-lt"/>
              </a:rPr>
              <a:t>th</a:t>
            </a:r>
            <a:r>
              <a:rPr lang="en-US" sz="1000" b="1" dirty="0">
                <a:solidFill>
                  <a:schemeClr val="bg1"/>
                </a:solidFill>
                <a:latin typeface="+mj-lt"/>
              </a:rPr>
              <a:t>, </a:t>
            </a:r>
            <a:r>
              <a:rPr lang="en-US" sz="1000" b="1" dirty="0" smtClean="0">
                <a:solidFill>
                  <a:schemeClr val="bg1"/>
                </a:solidFill>
                <a:latin typeface="+mj-lt"/>
              </a:rPr>
              <a:t>2013              </a:t>
            </a:r>
            <a:r>
              <a:rPr lang="en-US" sz="1000" b="1" dirty="0">
                <a:solidFill>
                  <a:schemeClr val="bg1"/>
                </a:solidFill>
                <a:latin typeface="+mj-lt"/>
              </a:rPr>
              <a:t>|   </a:t>
            </a:r>
            <a:r>
              <a:rPr lang="en-US" sz="1000" b="1" dirty="0" smtClean="0">
                <a:solidFill>
                  <a:schemeClr val="bg1"/>
                </a:solidFill>
                <a:latin typeface="+mj-lt"/>
              </a:rPr>
              <a:t>             OSU - Tulsa                </a:t>
            </a:r>
            <a:r>
              <a:rPr lang="en-US" sz="1000" b="1" dirty="0">
                <a:solidFill>
                  <a:schemeClr val="bg1"/>
                </a:solidFill>
                <a:latin typeface="+mj-lt"/>
              </a:rPr>
              <a:t>| </a:t>
            </a:r>
            <a:r>
              <a:rPr lang="en-US" sz="1000" b="1" dirty="0" smtClean="0">
                <a:solidFill>
                  <a:schemeClr val="bg1"/>
                </a:solidFill>
                <a:latin typeface="+mj-lt"/>
              </a:rPr>
              <a:t>          57+ Speakers, 19 Tracks &amp; 78</a:t>
            </a:r>
            <a:r>
              <a:rPr lang="en-US" sz="1000" b="1" baseline="0" dirty="0" smtClean="0">
                <a:solidFill>
                  <a:schemeClr val="bg1"/>
                </a:solidFill>
                <a:latin typeface="+mj-lt"/>
              </a:rPr>
              <a:t> Sessions!</a:t>
            </a:r>
            <a:r>
              <a:rPr lang="en-US" sz="1000" b="1" dirty="0" smtClean="0">
                <a:solidFill>
                  <a:schemeClr val="bg1"/>
                </a:solidFill>
                <a:latin typeface="+mj-lt"/>
              </a:rPr>
              <a:t>               </a:t>
            </a:r>
            <a:endParaRPr lang="en-US" sz="1000" b="1" dirty="0">
              <a:solidFill>
                <a:schemeClr val="bg1"/>
              </a:solidFill>
              <a:latin typeface="+mj-lt"/>
            </a:endParaRPr>
          </a:p>
        </p:txBody>
      </p:sp>
    </p:spTree>
    <p:extLst>
      <p:ext uri="{BB962C8B-B14F-4D97-AF65-F5344CB8AC3E}">
        <p14:creationId xmlns:p14="http://schemas.microsoft.com/office/powerpoint/2010/main" val="266289427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Founder of UserGroup.tv</a:t>
            </a:r>
          </a:p>
          <a:p>
            <a:r>
              <a:rPr lang="en-US" dirty="0" smtClean="0"/>
              <a:t>Application Development Manager at Microsoft</a:t>
            </a:r>
          </a:p>
          <a:p>
            <a:r>
              <a:rPr lang="en-US" dirty="0" smtClean="0"/>
              <a:t>Adjunct Professor at Florida Institute of Technology</a:t>
            </a:r>
          </a:p>
          <a:p>
            <a:endParaRPr lang="en-US" dirty="0"/>
          </a:p>
        </p:txBody>
      </p:sp>
      <p:pic>
        <p:nvPicPr>
          <p:cNvPr id="4" name="Picture 3" descr="http://www.usergroup.tv/wp-content/uploads/2012/05/Ugt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830" y="5010934"/>
            <a:ext cx="2159213" cy="673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dallasgivecamp.org/Themes/DallasGiveCamp/Content/Images/GiveCampDallas_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694" y="5054295"/>
            <a:ext cx="1671455" cy="6199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Desktop\dr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980" y="5041570"/>
            <a:ext cx="2100953" cy="6883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hawn\Pictures\mvplogo.gif"/>
          <p:cNvPicPr>
            <a:picLocks noChangeAspect="1" noChangeArrowheads="1"/>
          </p:cNvPicPr>
          <p:nvPr/>
        </p:nvPicPr>
        <p:blipFill>
          <a:blip r:embed="rId5" cstate="print"/>
          <a:srcRect/>
          <a:stretch>
            <a:fillRect/>
          </a:stretch>
        </p:blipFill>
        <p:spPr bwMode="auto">
          <a:xfrm>
            <a:off x="293847" y="5221258"/>
            <a:ext cx="884158" cy="1383900"/>
          </a:xfrm>
          <a:prstGeom prst="rect">
            <a:avLst/>
          </a:prstGeom>
          <a:noFill/>
          <a:ln w="9525">
            <a:noFill/>
            <a:miter lim="800000"/>
            <a:headEnd/>
            <a:tailEnd/>
          </a:ln>
        </p:spPr>
      </p:pic>
      <p:pic>
        <p:nvPicPr>
          <p:cNvPr id="8" name="Picture 7" descr="C:\Users\Shawn\Pictures\FloridaTech_seal.gif"/>
          <p:cNvPicPr>
            <a:picLocks noChangeAspect="1" noChangeArrowheads="1"/>
          </p:cNvPicPr>
          <p:nvPr/>
        </p:nvPicPr>
        <p:blipFill>
          <a:blip r:embed="rId6" cstate="print"/>
          <a:srcRect/>
          <a:stretch>
            <a:fillRect/>
          </a:stretch>
        </p:blipFill>
        <p:spPr bwMode="auto">
          <a:xfrm>
            <a:off x="7995741" y="4982915"/>
            <a:ext cx="905411" cy="701694"/>
          </a:xfrm>
          <a:prstGeom prst="rect">
            <a:avLst/>
          </a:prstGeom>
          <a:noFill/>
          <a:ln w="9525">
            <a:noFill/>
            <a:miter lim="800000"/>
            <a:headEnd/>
            <a:tailEnd/>
          </a:ln>
        </p:spPr>
      </p:pic>
      <p:pic>
        <p:nvPicPr>
          <p:cNvPr id="9" name="Picture 8" descr="C:\Users\SHAWN\Desktop\theme-sprite.1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7974" y="6079219"/>
            <a:ext cx="14001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lockheed-marti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18174" y="6005972"/>
            <a:ext cx="2803525" cy="556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SHAWN\Desktop\UserGroupLogo.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9974" y="5913208"/>
            <a:ext cx="19050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0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likes writing JavaScript?</a:t>
            </a:r>
            <a:endParaRPr lang="en-US" dirty="0"/>
          </a:p>
        </p:txBody>
      </p:sp>
      <p:sp>
        <p:nvSpPr>
          <p:cNvPr id="5" name="Content Placeholder 4"/>
          <p:cNvSpPr>
            <a:spLocks noGrp="1"/>
          </p:cNvSpPr>
          <p:nvPr>
            <p:ph idx="1"/>
          </p:nvPr>
        </p:nvSpPr>
        <p:spPr/>
        <p:txBody>
          <a:bodyPr/>
          <a:lstStyle/>
          <a:p>
            <a:endParaRPr lang="en-US"/>
          </a:p>
        </p:txBody>
      </p:sp>
      <p:pic>
        <p:nvPicPr>
          <p:cNvPr id="2050" name="Picture 2" descr="http://cdn.rockabilia.com/media/catalog/product/cache/1/image/300x/9df78eab33525d08d6e5fb8d27136e95/DEVICESKINS/114491F.JPG"/>
          <p:cNvPicPr>
            <a:picLocks noChangeAspect="1" noChangeArrowheads="1"/>
          </p:cNvPicPr>
          <p:nvPr/>
        </p:nvPicPr>
        <p:blipFill rotWithShape="1">
          <a:blip r:embed="rId2">
            <a:extLst>
              <a:ext uri="{28A0092B-C50C-407E-A947-70E740481C1C}">
                <a14:useLocalDpi xmlns:a14="http://schemas.microsoft.com/office/drawing/2010/main" val="0"/>
              </a:ext>
            </a:extLst>
          </a:blip>
          <a:srcRect t="16229" b="17540"/>
          <a:stretch/>
        </p:blipFill>
        <p:spPr bwMode="auto">
          <a:xfrm>
            <a:off x="1382941" y="1905000"/>
            <a:ext cx="690304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293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Why don’t you like writing JavaScript?</a:t>
            </a:r>
            <a:endParaRPr lang="en-US" dirty="0"/>
          </a:p>
        </p:txBody>
      </p:sp>
      <p:sp>
        <p:nvSpPr>
          <p:cNvPr id="3" name="Content Placeholder 2"/>
          <p:cNvSpPr>
            <a:spLocks noGrp="1"/>
          </p:cNvSpPr>
          <p:nvPr>
            <p:ph idx="1"/>
          </p:nvPr>
        </p:nvSpPr>
        <p:spPr/>
        <p:txBody>
          <a:bodyPr/>
          <a:lstStyle/>
          <a:p>
            <a:r>
              <a:rPr lang="en-US" dirty="0" smtClean="0"/>
              <a:t>Hard to debug</a:t>
            </a:r>
          </a:p>
          <a:p>
            <a:r>
              <a:rPr lang="en-US" dirty="0" smtClean="0"/>
              <a:t>Hard to structure properly</a:t>
            </a:r>
          </a:p>
          <a:p>
            <a:r>
              <a:rPr lang="en-US" dirty="0" err="1" smtClean="0"/>
              <a:t>Javascript</a:t>
            </a:r>
            <a:r>
              <a:rPr lang="en-US" dirty="0" smtClean="0"/>
              <a:t> is Dynamic</a:t>
            </a:r>
          </a:p>
          <a:p>
            <a:r>
              <a:rPr lang="en-US" dirty="0" smtClean="0"/>
              <a:t>Vastly different from the familiar world of C#</a:t>
            </a:r>
          </a:p>
          <a:p>
            <a:endParaRPr lang="en-US" dirty="0"/>
          </a:p>
        </p:txBody>
      </p:sp>
    </p:spTree>
    <p:extLst>
      <p:ext uri="{BB962C8B-B14F-4D97-AF65-F5344CB8AC3E}">
        <p14:creationId xmlns:p14="http://schemas.microsoft.com/office/powerpoint/2010/main" val="4248888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large apps are hard in JavaScript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automatic, often accidental, </a:t>
            </a:r>
            <a:r>
              <a:rPr lang="en-US" b="1" dirty="0"/>
              <a:t>inclusion in global scope</a:t>
            </a:r>
            <a:r>
              <a:rPr lang="en-US" dirty="0"/>
              <a:t>. </a:t>
            </a:r>
            <a:r>
              <a:rPr lang="en-US" dirty="0" smtClean="0"/>
              <a:t>This </a:t>
            </a:r>
            <a:r>
              <a:rPr lang="en-US" dirty="0"/>
              <a:t>results in code littering the global namespace at best, and overwriting other code’s functionality at worst. </a:t>
            </a:r>
          </a:p>
          <a:p>
            <a:r>
              <a:rPr lang="en-US" b="1" dirty="0"/>
              <a:t>No modules or namespaces </a:t>
            </a:r>
            <a:r>
              <a:rPr lang="en-US" dirty="0"/>
              <a:t>for code organization. In addition to contributing to the above problem, a lack of built-in modules means we have to resort to 3rd party libraries for dependency detection and loading. Often, developers will just take the easy route and load everything, resulting in web apps that load slowly and use excessive memory. </a:t>
            </a:r>
          </a:p>
          <a:p>
            <a:r>
              <a:rPr lang="en-US" dirty="0"/>
              <a:t>A 10-ways-to-do-this </a:t>
            </a:r>
            <a:r>
              <a:rPr lang="en-US" b="1" dirty="0"/>
              <a:t>inheritance pattern </a:t>
            </a:r>
            <a:r>
              <a:rPr lang="en-US" dirty="0"/>
              <a:t>that </a:t>
            </a:r>
            <a:r>
              <a:rPr lang="en-US" dirty="0" err="1"/>
              <a:t>kinda</a:t>
            </a:r>
            <a:r>
              <a:rPr lang="en-US" dirty="0"/>
              <a:t> </a:t>
            </a:r>
            <a:r>
              <a:rPr lang="en-US" dirty="0" err="1"/>
              <a:t>sorta</a:t>
            </a:r>
            <a:r>
              <a:rPr lang="en-US" dirty="0"/>
              <a:t> looks like classical inheritance but is really prototypal. Some codebases standardize on a 3rd party library (such as </a:t>
            </a:r>
            <a:r>
              <a:rPr lang="en-US" dirty="0" err="1"/>
              <a:t>MooTools</a:t>
            </a:r>
            <a:r>
              <a:rPr lang="en-US" dirty="0"/>
              <a:t> or Prototype), while other codebases become the Wild West of inheritance problems. </a:t>
            </a:r>
          </a:p>
          <a:p>
            <a:r>
              <a:rPr lang="en-US" dirty="0"/>
              <a:t>Without any types, </a:t>
            </a:r>
            <a:r>
              <a:rPr lang="en-US" b="1" dirty="0"/>
              <a:t>refactoring</a:t>
            </a:r>
            <a:r>
              <a:rPr lang="en-US" dirty="0"/>
              <a:t> and symbol analysis becomes painful. For example, want to find all callers of a function? Have fun with CTRL+F, and weed through who’s calling your function and who’s calling a function of the same name. Want to rename a property? CTRL+H and pray that no other code file has a property of the same name. And so on. </a:t>
            </a:r>
          </a:p>
          <a:p>
            <a:r>
              <a:rPr lang="en-US" dirty="0">
                <a:hlinkClick r:id="rId2"/>
              </a:rPr>
              <a:t>http://debuggerdotbreak.wordpress.com/2012/10/01/typescript-coffeescript-and-the-state-of-web-development-in-late-2012</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163362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Alternatives</a:t>
            </a:r>
            <a:endParaRPr lang="en-US" dirty="0"/>
          </a:p>
        </p:txBody>
      </p:sp>
      <p:sp>
        <p:nvSpPr>
          <p:cNvPr id="3" name="Content Placeholder 2"/>
          <p:cNvSpPr>
            <a:spLocks noGrp="1"/>
          </p:cNvSpPr>
          <p:nvPr>
            <p:ph idx="1"/>
          </p:nvPr>
        </p:nvSpPr>
        <p:spPr/>
        <p:txBody>
          <a:bodyPr/>
          <a:lstStyle/>
          <a:p>
            <a:r>
              <a:rPr lang="en-US" dirty="0" err="1" smtClean="0"/>
              <a:t>TypeScript</a:t>
            </a:r>
            <a:r>
              <a:rPr lang="en-US" dirty="0" smtClean="0"/>
              <a:t> address same types of problems</a:t>
            </a:r>
          </a:p>
          <a:p>
            <a:r>
              <a:rPr lang="en-US" dirty="0" smtClean="0"/>
              <a:t>DART - http://www.dartlang.org</a:t>
            </a:r>
          </a:p>
          <a:p>
            <a:pPr lvl="1"/>
            <a:r>
              <a:rPr lang="en-US" dirty="0" smtClean="0"/>
              <a:t>Breaks from the way that JavaScript does things</a:t>
            </a:r>
          </a:p>
          <a:p>
            <a:r>
              <a:rPr lang="en-US" dirty="0" err="1" smtClean="0"/>
              <a:t>CoffeeScript</a:t>
            </a:r>
            <a:r>
              <a:rPr lang="en-US" dirty="0" smtClean="0"/>
              <a:t> - http://coffeescript.org</a:t>
            </a:r>
          </a:p>
          <a:p>
            <a:pPr lvl="1"/>
            <a:r>
              <a:rPr lang="en-US" dirty="0" smtClean="0"/>
              <a:t>Ruby flavor of JavaScript</a:t>
            </a:r>
          </a:p>
          <a:p>
            <a:endParaRPr lang="en-US" dirty="0"/>
          </a:p>
        </p:txBody>
      </p:sp>
      <p:pic>
        <p:nvPicPr>
          <p:cNvPr id="7" name="Picture 6"/>
          <p:cNvPicPr>
            <a:picLocks noChangeAspect="1"/>
          </p:cNvPicPr>
          <p:nvPr/>
        </p:nvPicPr>
        <p:blipFill rotWithShape="1">
          <a:blip r:embed="rId2"/>
          <a:srcRect r="85833" b="87589"/>
          <a:stretch/>
        </p:blipFill>
        <p:spPr>
          <a:xfrm>
            <a:off x="2133600" y="5486400"/>
            <a:ext cx="2590800" cy="1157288"/>
          </a:xfrm>
          <a:prstGeom prst="rect">
            <a:avLst/>
          </a:prstGeom>
        </p:spPr>
      </p:pic>
      <p:pic>
        <p:nvPicPr>
          <p:cNvPr id="3080" name="Picture 8" descr="http://coffeescript.org/documentation/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5486400"/>
            <a:ext cx="3429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3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MSFT uses </a:t>
            </a:r>
            <a:r>
              <a:rPr lang="en-US" dirty="0" err="1" smtClean="0"/>
              <a:t>TypeScript</a:t>
            </a:r>
            <a:endParaRPr lang="en-US" dirty="0"/>
          </a:p>
        </p:txBody>
      </p:sp>
      <p:sp>
        <p:nvSpPr>
          <p:cNvPr id="3" name="Content Placeholder 2"/>
          <p:cNvSpPr>
            <a:spLocks noGrp="1"/>
          </p:cNvSpPr>
          <p:nvPr>
            <p:ph idx="1"/>
          </p:nvPr>
        </p:nvSpPr>
        <p:spPr/>
        <p:txBody>
          <a:bodyPr/>
          <a:lstStyle/>
          <a:p>
            <a:r>
              <a:rPr lang="en-US" dirty="0" smtClean="0"/>
              <a:t>TFS Online</a:t>
            </a:r>
          </a:p>
          <a:p>
            <a:r>
              <a:rPr lang="en-US" dirty="0" smtClean="0"/>
              <a:t>So.cl</a:t>
            </a:r>
          </a:p>
          <a:p>
            <a:r>
              <a:rPr lang="en-US" dirty="0" smtClean="0"/>
              <a:t>XBOX Music app for Win 8</a:t>
            </a:r>
          </a:p>
          <a:p>
            <a:r>
              <a:rPr lang="en-US" dirty="0" err="1" smtClean="0"/>
              <a:t>Wijmo</a:t>
            </a:r>
            <a:r>
              <a:rPr lang="en-US" dirty="0" smtClean="0"/>
              <a:t> by </a:t>
            </a:r>
            <a:r>
              <a:rPr lang="en-US" dirty="0" err="1" smtClean="0"/>
              <a:t>ComponentOne</a:t>
            </a:r>
            <a:endParaRPr lang="en-US" dirty="0" smtClean="0"/>
          </a:p>
          <a:p>
            <a:r>
              <a:rPr lang="en-US" dirty="0" smtClean="0"/>
              <a:t>More to be announced…</a:t>
            </a:r>
          </a:p>
          <a:p>
            <a:endParaRPr lang="en-US" dirty="0"/>
          </a:p>
        </p:txBody>
      </p:sp>
    </p:spTree>
    <p:extLst>
      <p:ext uri="{BB962C8B-B14F-4D97-AF65-F5344CB8AC3E}">
        <p14:creationId xmlns:p14="http://schemas.microsoft.com/office/powerpoint/2010/main" val="3568007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TypeScript is ….</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 Everything you can do in JavaScript you can do in </a:t>
            </a:r>
            <a:r>
              <a:rPr lang="en-US" dirty="0" err="1" smtClean="0"/>
              <a:t>TypeScript</a:t>
            </a:r>
            <a:endParaRPr lang="en-US" dirty="0" smtClean="0"/>
          </a:p>
          <a:p>
            <a:r>
              <a:rPr lang="en-US" dirty="0" smtClean="0"/>
              <a:t>Static typed</a:t>
            </a:r>
          </a:p>
          <a:p>
            <a:r>
              <a:rPr lang="en-US" dirty="0" smtClean="0"/>
              <a:t>Classes, Modules, Interfaces</a:t>
            </a:r>
          </a:p>
          <a:p>
            <a:pPr lvl="1"/>
            <a:r>
              <a:rPr lang="en-US" dirty="0" smtClean="0"/>
              <a:t>Constructors, Properties, Functions, Arrows</a:t>
            </a:r>
          </a:p>
          <a:p>
            <a:r>
              <a:rPr lang="en-US" dirty="0" err="1" smtClean="0"/>
              <a:t>OpenSource</a:t>
            </a:r>
            <a:endParaRPr lang="en-US" dirty="0" smtClean="0"/>
          </a:p>
          <a:p>
            <a:r>
              <a:rPr lang="en-US" dirty="0" smtClean="0"/>
              <a:t>All Browsers, All OS-</a:t>
            </a:r>
            <a:r>
              <a:rPr lang="en-US" dirty="0" err="1" smtClean="0"/>
              <a:t>es</a:t>
            </a:r>
            <a:endParaRPr lang="en-US" dirty="0" smtClean="0"/>
          </a:p>
          <a:p>
            <a:r>
              <a:rPr lang="en-US" dirty="0" smtClean="0"/>
              <a:t>Tool Support – sooner you find a bug the cheaper it is to fix</a:t>
            </a:r>
          </a:p>
          <a:p>
            <a:pPr lvl="1"/>
            <a:r>
              <a:rPr lang="en-US" dirty="0" err="1" smtClean="0"/>
              <a:t>Intellisense</a:t>
            </a:r>
            <a:r>
              <a:rPr lang="en-US" dirty="0" smtClean="0"/>
              <a:t>, Syntax checking, etc.</a:t>
            </a:r>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261736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TC103457496[[fn=Parallax]]</Template>
  <TotalTime>6563</TotalTime>
  <Words>1387</Words>
  <Application>Microsoft Office PowerPoint</Application>
  <PresentationFormat>On-screen Show (4:3)</PresentationFormat>
  <Paragraphs>165</Paragraphs>
  <Slides>22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Corbel</vt:lpstr>
      <vt:lpstr>Segoe</vt:lpstr>
      <vt:lpstr>Segoe UI</vt:lpstr>
      <vt:lpstr>Symbol</vt:lpstr>
      <vt:lpstr>Times New Roman</vt:lpstr>
      <vt:lpstr>Verdana</vt:lpstr>
      <vt:lpstr>Parallax</vt:lpstr>
      <vt:lpstr>PowerPoint Presentation</vt:lpstr>
      <vt:lpstr>PowerPoint Presentation</vt:lpstr>
      <vt:lpstr>About Me</vt:lpstr>
      <vt:lpstr>Who likes writing JavaScript?</vt:lpstr>
      <vt:lpstr>Why don’t you like writing JavaScript?</vt:lpstr>
      <vt:lpstr>Why large apps are hard in JavaScript</vt:lpstr>
      <vt:lpstr>Alternatives</vt:lpstr>
      <vt:lpstr>Where MSFT uses TypeScript</vt:lpstr>
      <vt:lpstr>TypeScript is ….</vt:lpstr>
      <vt:lpstr>TypeScript</vt:lpstr>
      <vt:lpstr>Editors</vt:lpstr>
      <vt:lpstr>VisualStudio Setup</vt:lpstr>
      <vt:lpstr>TypeScript in VS 2010</vt:lpstr>
      <vt:lpstr>Demos:</vt:lpstr>
      <vt:lpstr>The TypeScript Type System Demo take away</vt:lpstr>
      <vt:lpstr>Structure in JavaScript Demo take away</vt:lpstr>
      <vt:lpstr>Misc JavaScript Framework Support</vt:lpstr>
      <vt:lpstr>For More Information</vt:lpstr>
      <vt:lpstr>Even More Links</vt:lpstr>
      <vt:lpstr>Thank You! Your Feedback is Important</vt:lpstr>
      <vt:lpstr>Please Complete An Evaluation Form Your input is important!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SHAWN WEISFELD</cp:lastModifiedBy>
  <cp:revision>161</cp:revision>
  <dcterms:created xsi:type="dcterms:W3CDTF">2010-02-17T17:32:18Z</dcterms:created>
  <dcterms:modified xsi:type="dcterms:W3CDTF">2013-10-11T02:54:14Z</dcterms:modified>
</cp:coreProperties>
</file>