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8"/>
  </p:notesMasterIdLst>
  <p:handoutMasterIdLst>
    <p:handoutMasterId r:id="rId29"/>
  </p:handoutMasterIdLst>
  <p:sldIdLst>
    <p:sldId id="1098" r:id="rId7"/>
    <p:sldId id="829" r:id="rId8"/>
    <p:sldId id="1095" r:id="rId9"/>
    <p:sldId id="1097" r:id="rId10"/>
    <p:sldId id="1105" r:id="rId11"/>
    <p:sldId id="1101" r:id="rId12"/>
    <p:sldId id="1103" r:id="rId13"/>
    <p:sldId id="1104" r:id="rId14"/>
    <p:sldId id="1106" r:id="rId15"/>
    <p:sldId id="1107" r:id="rId16"/>
    <p:sldId id="1108" r:id="rId17"/>
    <p:sldId id="1109" r:id="rId18"/>
    <p:sldId id="1111" r:id="rId19"/>
    <p:sldId id="1112" r:id="rId20"/>
    <p:sldId id="1113" r:id="rId21"/>
    <p:sldId id="1110" r:id="rId22"/>
    <p:sldId id="1102" r:id="rId23"/>
    <p:sldId id="1096" r:id="rId24"/>
    <p:sldId id="1099" r:id="rId25"/>
    <p:sldId id="1100" r:id="rId26"/>
    <p:sldId id="1094"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p:scale>
          <a:sx n="128" d="100"/>
          <a:sy n="128" d="100"/>
        </p:scale>
        <p:origin x="-168" y="840"/>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8/14/2014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8/14/2014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TechReady11</a:t>
            </a:r>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8/14/2014 9:42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3027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solidFill>
                  <a:prstClr val="black"/>
                </a:solidFill>
              </a:rPr>
              <a:pPr>
                <a:defRPr/>
              </a:pPr>
              <a:t>8/14/2014</a:t>
            </a:fld>
            <a:endParaRPr lang="en-US" dirty="0">
              <a:solidFill>
                <a:prstClr val="black"/>
              </a:solidFill>
            </a:endParaRPr>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solidFill>
                  <a:prstClr val="black"/>
                </a:solidFill>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solidFill>
                  <a:prstClr val="black"/>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latin typeface="Segoe"/>
              </a:rPr>
            </a:br>
            <a:r>
              <a:rPr lang="en-US" dirty="0" smtClean="0">
                <a:solidFill>
                  <a:prstClr val="black"/>
                </a:solidFill>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305616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solidFill>
                  <a:prstClr val="black"/>
                </a:solidFill>
              </a:rPr>
              <a:pPr>
                <a:defRPr/>
              </a:pPr>
              <a:t>8/14/2014</a:t>
            </a:fld>
            <a:endParaRPr lang="en-US" dirty="0">
              <a:solidFill>
                <a:prstClr val="black"/>
              </a:solidFill>
            </a:endParaRPr>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solidFill>
                  <a:prstClr val="black"/>
                </a:solidFill>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solidFill>
                  <a:prstClr val="black"/>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latin typeface="Segoe"/>
              </a:rPr>
            </a:br>
            <a:r>
              <a:rPr lang="en-US" dirty="0" smtClean="0">
                <a:solidFill>
                  <a:prstClr val="black"/>
                </a:solidFill>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325004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8/14/2014 9:42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16.png"/><Relationship Id="rId4" Type="http://schemas.openxmlformats.org/officeDocument/2006/relationships/image" Target="../media/image15.gif"/></Relationships>
</file>

<file path=ppt/slides/_rels/slide1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hyperlink" Target="https://github.com/MSOpenTech/redi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signalr/overview/signalr-20/performance-and-scaling/scaleout-with-redis"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3.xml"/><Relationship Id="rId5" Type="http://schemas.openxmlformats.org/officeDocument/2006/relationships/image" Target="../media/image16.png"/><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6646853" y="77717"/>
            <a:ext cx="4156032" cy="768409"/>
          </a:xfrm>
          <a:prstGeom prst="rect">
            <a:avLst/>
          </a:prstGeom>
          <a:noFill/>
        </p:spPr>
        <p:txBody>
          <a:bodyPr wrap="square" lIns="0" tIns="0" rIns="0" bIns="0" rtlCol="0">
            <a:spAutoFit/>
          </a:bodyPr>
          <a:lstStyle/>
          <a:p>
            <a:pPr algn="ctr" defTabSz="932559"/>
            <a:r>
              <a:rPr lang="en-US" sz="2448" b="1" dirty="0">
                <a:gradFill>
                  <a:gsLst>
                    <a:gs pos="0">
                      <a:srgbClr val="FFFFFF"/>
                    </a:gs>
                    <a:gs pos="86000">
                      <a:srgbClr val="FFFFFF"/>
                    </a:gs>
                  </a:gsLst>
                  <a:lin ang="5400000" scaled="0"/>
                </a:gradFill>
              </a:rPr>
              <a:t>Please help us!</a:t>
            </a:r>
          </a:p>
          <a:p>
            <a:pPr algn="ctr" defTabSz="932559"/>
            <a:r>
              <a:rPr lang="en-US" sz="2448" b="1" dirty="0">
                <a:gradFill>
                  <a:gsLst>
                    <a:gs pos="0">
                      <a:srgbClr val="FFFFFF"/>
                    </a:gs>
                    <a:gs pos="86000">
                      <a:srgbClr val="FFFFFF"/>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133" y="865281"/>
            <a:ext cx="4842738" cy="309935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985" y="4740733"/>
            <a:ext cx="4849537" cy="6217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9249" y="865281"/>
            <a:ext cx="4198412" cy="5646476"/>
          </a:xfrm>
          <a:prstGeom prst="rect">
            <a:avLst/>
          </a:prstGeom>
        </p:spPr>
      </p:pic>
    </p:spTree>
    <p:extLst>
      <p:ext uri="{BB962C8B-B14F-4D97-AF65-F5344CB8AC3E}">
        <p14:creationId xmlns:p14="http://schemas.microsoft.com/office/powerpoint/2010/main" val="423411077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a:t>
            </a:r>
            <a:r>
              <a:rPr lang="en-US" dirty="0"/>
              <a:t>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a:t>
            </a:r>
            <a:r>
              <a:rPr lang="en-US" dirty="0"/>
              <a:t>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a:t>
            </a:r>
            <a:r>
              <a:rPr lang="en-US" dirty="0"/>
              <a:t>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r>
              <a:rPr lang="en-US" dirty="0" err="1"/>
              <a:t>Redis</a:t>
            </a:r>
            <a:r>
              <a:rPr lang="en-US" dirty="0"/>
              <a:t> </a:t>
            </a:r>
            <a:r>
              <a:rPr lang="en-US" dirty="0" err="1"/>
              <a:t>SessionState</a:t>
            </a:r>
            <a:r>
              <a:rPr lang="en-US" dirty="0"/>
              <a:t> </a:t>
            </a:r>
            <a:r>
              <a:rPr lang="en-US" dirty="0" smtClean="0"/>
              <a:t>Provider</a:t>
            </a:r>
          </a:p>
          <a:p>
            <a:pPr lvl="1"/>
            <a:r>
              <a:rPr lang="en-US" dirty="0" smtClean="0"/>
              <a:t>Uses </a:t>
            </a:r>
            <a:r>
              <a:rPr lang="en-US" dirty="0" err="1" smtClean="0"/>
              <a:t>StackExchange</a:t>
            </a:r>
            <a:r>
              <a:rPr lang="en-US" dirty="0" smtClean="0"/>
              <a:t> client internally</a:t>
            </a:r>
            <a:endParaRPr lang="en-US" dirty="0"/>
          </a:p>
          <a:p>
            <a:pPr lvl="1"/>
            <a:r>
              <a:rPr lang="en-US" dirty="0">
                <a:hlinkClick r:id="rId2"/>
              </a:rPr>
              <a:t>http://msdn.microsoft.com/en-us/library/azure/dn690522.aspx</a:t>
            </a:r>
            <a:endParaRPr lang="en-US" dirty="0"/>
          </a:p>
          <a:p>
            <a:pPr lvl="1"/>
            <a:r>
              <a:rPr lang="en-US" dirty="0"/>
              <a:t>Coming soon one backed by Azure Table Storage</a:t>
            </a:r>
          </a:p>
          <a:p>
            <a:r>
              <a:rPr lang="en-US" dirty="0"/>
              <a:t> </a:t>
            </a:r>
            <a:r>
              <a:rPr lang="en-US" dirty="0" err="1" smtClean="0"/>
              <a:t>Redis</a:t>
            </a:r>
            <a:r>
              <a:rPr lang="en-US" dirty="0" smtClean="0"/>
              <a:t> </a:t>
            </a:r>
            <a:r>
              <a:rPr lang="en-US" dirty="0"/>
              <a:t>as a black plane for </a:t>
            </a:r>
            <a:r>
              <a:rPr lang="en-US" dirty="0" err="1"/>
              <a:t>SignalR</a:t>
            </a:r>
            <a:endParaRPr lang="en-US" dirty="0"/>
          </a:p>
          <a:p>
            <a:pPr lvl="1"/>
            <a:r>
              <a:rPr lang="en-US" dirty="0">
                <a:hlinkClick r:id="rId3"/>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237" y="234770"/>
            <a:ext cx="12115800" cy="1729020"/>
          </a:xfrm>
        </p:spPr>
        <p:txBody>
          <a:bodyPr/>
          <a:lstStyle/>
          <a:p>
            <a:pPr algn="ctr" eaLnBrk="1" hangingPunct="1">
              <a:defRPr/>
            </a:pPr>
            <a:r>
              <a:rPr sz="4488" dirty="0">
                <a:latin typeface="+mn-lt"/>
              </a:rPr>
              <a:t>Please Complete An Evaluation Form</a:t>
            </a:r>
            <a:br>
              <a:rPr sz="4488" dirty="0">
                <a:latin typeface="+mn-lt"/>
              </a:rPr>
            </a:br>
            <a:r>
              <a:rPr sz="3264" dirty="0">
                <a:solidFill>
                  <a:schemeClr val="tx2"/>
                </a:solidFill>
                <a:latin typeface="+mn-lt"/>
              </a:rPr>
              <a:t>Your input is important!</a:t>
            </a:r>
            <a:endParaRPr sz="4488" dirty="0">
              <a:solidFill>
                <a:schemeClr val="tx2"/>
              </a:solidFill>
              <a:latin typeface="+mn-lt"/>
            </a:endParaRPr>
          </a:p>
        </p:txBody>
      </p:sp>
      <p:sp>
        <p:nvSpPr>
          <p:cNvPr id="5" name="Text Placeholder 4"/>
          <p:cNvSpPr>
            <a:spLocks noGrp="1"/>
          </p:cNvSpPr>
          <p:nvPr>
            <p:ph type="body" sz="quarter" idx="4294967295"/>
          </p:nvPr>
        </p:nvSpPr>
        <p:spPr>
          <a:xfrm>
            <a:off x="2410107" y="1554339"/>
            <a:ext cx="6916808" cy="345817"/>
          </a:xfrm>
        </p:spPr>
        <p:txBody>
          <a:bodyPr/>
          <a:lstStyle/>
          <a:p>
            <a:pPr algn="ctr">
              <a:spcAft>
                <a:spcPts val="783"/>
              </a:spcAft>
              <a:buNone/>
              <a:defRPr/>
            </a:pPr>
            <a:r>
              <a:rPr lang="en-US" sz="2448" dirty="0"/>
              <a:t>You can access Evaluation Forms at:</a:t>
            </a:r>
          </a:p>
        </p:txBody>
      </p:sp>
      <p:sp>
        <p:nvSpPr>
          <p:cNvPr id="7" name="TextBox 6"/>
          <p:cNvSpPr txBox="1"/>
          <p:nvPr/>
        </p:nvSpPr>
        <p:spPr>
          <a:xfrm>
            <a:off x="2604399" y="2139373"/>
            <a:ext cx="7227676" cy="5123168"/>
          </a:xfrm>
          <a:prstGeom prst="rect">
            <a:avLst/>
          </a:prstGeom>
          <a:noFill/>
        </p:spPr>
        <p:txBody>
          <a:bodyPr wrap="square" lIns="0" tIns="0" rIns="0" bIns="0">
            <a:spAutoFit/>
          </a:bodyPr>
          <a:lstStyle/>
          <a:p>
            <a:pPr algn="ctr" defTabSz="932559">
              <a:defRPr/>
            </a:pP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defTabSz="932559">
              <a:defRPr/>
            </a:pP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defTabSz="932559">
              <a:defRPr/>
            </a:pP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defTabSz="932559">
              <a:defRPr/>
            </a:pP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defTabSz="932559">
              <a:defRPr/>
            </a:pP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defTabSz="932559">
              <a:defRPr/>
            </a:pP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defTabSz="932559">
              <a:defRPr/>
            </a:pP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p>
          <a:p>
            <a:pPr algn="ctr" defTabSz="932559">
              <a:defRPr/>
            </a:pP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defTabSz="932559">
              <a:defRPr/>
            </a:pP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64" spc="-15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64" spc="-153" baseline="3000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defTabSz="932559">
              <a:defRPr/>
            </a:pPr>
            <a:endParaRPr lang="en-US" sz="3264" spc="-15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2489498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646853" y="77717"/>
            <a:ext cx="4156032" cy="768409"/>
          </a:xfrm>
          <a:prstGeom prst="rect">
            <a:avLst/>
          </a:prstGeom>
          <a:noFill/>
        </p:spPr>
        <p:txBody>
          <a:bodyPr wrap="square" lIns="0" tIns="0" rIns="0" bIns="0" rtlCol="0">
            <a:spAutoFit/>
          </a:bodyPr>
          <a:lstStyle/>
          <a:p>
            <a:pPr algn="ctr" defTabSz="932559"/>
            <a:r>
              <a:rPr lang="en-US" sz="2448" b="1" dirty="0">
                <a:gradFill>
                  <a:gsLst>
                    <a:gs pos="0">
                      <a:srgbClr val="FFFFFF"/>
                    </a:gs>
                    <a:gs pos="86000">
                      <a:srgbClr val="FFFFFF"/>
                    </a:gs>
                  </a:gsLst>
                  <a:lin ang="5400000" scaled="0"/>
                </a:gradFill>
              </a:rPr>
              <a:t>Please help us!</a:t>
            </a:r>
          </a:p>
          <a:p>
            <a:pPr algn="ctr" defTabSz="932559"/>
            <a:r>
              <a:rPr lang="en-US" sz="2448" b="1" dirty="0">
                <a:gradFill>
                  <a:gsLst>
                    <a:gs pos="0">
                      <a:srgbClr val="FFFFFF"/>
                    </a:gs>
                    <a:gs pos="86000">
                      <a:srgbClr val="FFFFFF"/>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133" y="865281"/>
            <a:ext cx="4842738" cy="30993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985" y="4740733"/>
            <a:ext cx="4849537" cy="6217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4472" y="865281"/>
            <a:ext cx="4198412" cy="5646476"/>
          </a:xfrm>
          <a:prstGeom prst="rect">
            <a:avLst/>
          </a:prstGeom>
        </p:spPr>
      </p:pic>
    </p:spTree>
    <p:extLst>
      <p:ext uri="{BB962C8B-B14F-4D97-AF65-F5344CB8AC3E}">
        <p14:creationId xmlns:p14="http://schemas.microsoft.com/office/powerpoint/2010/main" val="9549667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smtClean="0"/>
              <a:t>http</a:t>
            </a:r>
            <a:r>
              <a:rPr lang="en-US" dirty="0"/>
              <a:t>://</a:t>
            </a:r>
            <a:r>
              <a:rPr lang="en-US" dirty="0" smtClean="0"/>
              <a:t>captainsmackdown.azurewebsites.net</a:t>
            </a:r>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1304</TotalTime>
  <Words>1230</Words>
  <Application>Microsoft Office PowerPoint</Application>
  <PresentationFormat>Custom</PresentationFormat>
  <Paragraphs>146</Paragraphs>
  <Slides>21</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Segoe</vt:lpstr>
      <vt:lpstr>Segoe Semibold</vt:lpstr>
      <vt:lpstr>Segoe UI</vt:lpstr>
      <vt:lpstr>Segoe UI Light</vt:lpstr>
      <vt:lpstr>Wingdings</vt:lpstr>
      <vt:lpstr>MSVID_DarkBlue_16x9_2013_06</vt:lpstr>
      <vt:lpstr>NWA TechFest 2010 Presentation Template</vt:lpstr>
      <vt:lpstr>1_NWA TechFest 2010 Presentation Template</vt:lpstr>
      <vt:lpstr>PowerPoint Presentation</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Thank you! Your Feedback is Important</vt:lpstr>
      <vt:lpstr>Please Complete An Evaluation Form Your input is important!</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37</cp:revision>
  <dcterms:created xsi:type="dcterms:W3CDTF">2014-05-13T14:27:20Z</dcterms:created>
  <dcterms:modified xsi:type="dcterms:W3CDTF">2014-08-15T03:00:27Z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