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83" r:id="rId5"/>
    <p:sldMasterId id="2147484196" r:id="rId6"/>
  </p:sldMasterIdLst>
  <p:notesMasterIdLst>
    <p:notesMasterId r:id="rId25"/>
  </p:notesMasterIdLst>
  <p:handoutMasterIdLst>
    <p:handoutMasterId r:id="rId26"/>
  </p:handoutMasterIdLst>
  <p:sldIdLst>
    <p:sldId id="829" r:id="rId7"/>
    <p:sldId id="1095" r:id="rId8"/>
    <p:sldId id="1097" r:id="rId9"/>
    <p:sldId id="1105" r:id="rId10"/>
    <p:sldId id="1101" r:id="rId11"/>
    <p:sldId id="1103" r:id="rId12"/>
    <p:sldId id="1104" r:id="rId13"/>
    <p:sldId id="1106" r:id="rId14"/>
    <p:sldId id="1107" r:id="rId15"/>
    <p:sldId id="1108" r:id="rId16"/>
    <p:sldId id="1109" r:id="rId17"/>
    <p:sldId id="1111" r:id="rId18"/>
    <p:sldId id="1112" r:id="rId19"/>
    <p:sldId id="1113" r:id="rId20"/>
    <p:sldId id="1110" r:id="rId21"/>
    <p:sldId id="1102" r:id="rId22"/>
    <p:sldId id="1096" r:id="rId23"/>
    <p:sldId id="1094" r:id="rId2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0000"/>
    <a:srgbClr val="442359"/>
    <a:srgbClr val="333333"/>
    <a:srgbClr val="FFFFFF"/>
    <a:srgbClr val="505050"/>
    <a:srgbClr val="00FFFF"/>
    <a:srgbClr val="CC00CC"/>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5238" autoAdjust="0"/>
  </p:normalViewPr>
  <p:slideViewPr>
    <p:cSldViewPr snapToObjects="1">
      <p:cViewPr varScale="1">
        <p:scale>
          <a:sx n="102" d="100"/>
          <a:sy n="102" d="100"/>
        </p:scale>
        <p:origin x="58" y="562"/>
      </p:cViewPr>
      <p:guideLst/>
    </p:cSldViewPr>
  </p:slideViewPr>
  <p:notesTextViewPr>
    <p:cViewPr>
      <p:scale>
        <a:sx n="100" d="100"/>
        <a:sy n="100" d="100"/>
      </p:scale>
      <p:origin x="0" y="0"/>
    </p:cViewPr>
  </p:notesTextViewPr>
  <p:sorterViewPr>
    <p:cViewPr varScale="1">
      <p:scale>
        <a:sx n="1" d="1"/>
        <a:sy n="1" d="1"/>
      </p:scale>
      <p:origin x="0" y="-22428"/>
    </p:cViewPr>
  </p:sorterViewPr>
  <p:notesViewPr>
    <p:cSldViewPr snapToObjects="1"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11/10/2014</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11/10/2014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11/10/2014 3:51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18</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59922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1536294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0510006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28114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57774648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453477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571929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341069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57433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38360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814894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9166088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081445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3102367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94499569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0349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90726855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04076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991170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6587553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528541"/>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5899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2947427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28033490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3073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6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2.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heme" Target="../theme/theme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077368919"/>
      </p:ext>
    </p:extLst>
  </p:cSld>
  <p:clrMap bg1="dk1" tx1="lt1" bg2="dk2" tx2="lt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707315592"/>
      </p:ext>
    </p:extLst>
  </p:cSld>
  <p:clrMap bg1="dk1" tx1="lt1" bg2="dk2" tx2="lt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azure.microsoft.com/blog/2014/06/04/lap-around-azure-redis-cache-preview/" TargetMode="Externa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tackExchange/StackExchange.Redis" TargetMode="External"/><Relationship Id="rId2" Type="http://schemas.openxmlformats.org/officeDocument/2006/relationships/hyperlink" Target="http://redisdesktop.com/" TargetMode="External"/><Relationship Id="rId1" Type="http://schemas.openxmlformats.org/officeDocument/2006/relationships/slideLayout" Target="../slideLayouts/slideLayout16.xml"/><Relationship Id="rId4" Type="http://schemas.openxmlformats.org/officeDocument/2006/relationships/hyperlink" Target="http://redis.io/client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hyperlink" Target="http://www.asp.net/signalr/overview/signalr-20/performance-and-scaling/scaleout-with-redis" TargetMode="External"/><Relationship Id="rId2" Type="http://schemas.openxmlformats.org/officeDocument/2006/relationships/hyperlink" Target="http://msdn.microsoft.com/en-us/library/azure/dn690522.aspx" TargetMode="Externa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hyperlink" Target="http://try.redis.io/" TargetMode="External"/><Relationship Id="rId2" Type="http://schemas.openxmlformats.org/officeDocument/2006/relationships/hyperlink" Target="http://redis.io/" TargetMode="External"/><Relationship Id="rId1" Type="http://schemas.openxmlformats.org/officeDocument/2006/relationships/slideLayout" Target="../slideLayouts/slideLayout16.xml"/><Relationship Id="rId5" Type="http://schemas.openxmlformats.org/officeDocument/2006/relationships/hyperlink" Target="http://channel9.msdn.com/Shows/Web+Camps+TV/A-look-around-the-Redis-Cache-Preview-with-Saurabh-Pant" TargetMode="External"/><Relationship Id="rId4" Type="http://schemas.openxmlformats.org/officeDocument/2006/relationships/hyperlink" Target="http://msopentech.com/opentech-projects/redi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8" Type="http://schemas.openxmlformats.org/officeDocument/2006/relationships/image" Target="../media/image21.gif"/><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image" Target="../media/image15.png"/><Relationship Id="rId1" Type="http://schemas.openxmlformats.org/officeDocument/2006/relationships/slideLayout" Target="../slideLayouts/slideLayout1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hyperlink" Target="http://azure.microsoft.com/en-us/documentation/articles/cache-dotnet-how-to-use-azure-redis-cache" TargetMode="External"/><Relationship Id="rId1" Type="http://schemas.openxmlformats.org/officeDocument/2006/relationships/slideLayout" Target="../slideLayouts/slideLayout16.xml"/><Relationship Id="rId5" Type="http://schemas.openxmlformats.org/officeDocument/2006/relationships/image" Target="../media/image25.png"/><Relationship Id="rId4" Type="http://schemas.openxmlformats.org/officeDocument/2006/relationships/hyperlink" Target="https://github.com/MSOpenTech/red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5400" dirty="0" err="1" smtClean="0"/>
              <a:t>Redis</a:t>
            </a:r>
            <a:r>
              <a:rPr lang="en-US" sz="5400" dirty="0" smtClean="0"/>
              <a:t> for the .NET Developer</a:t>
            </a:r>
            <a:endParaRPr lang="en-US" sz="5400" dirty="0"/>
          </a:p>
        </p:txBody>
      </p:sp>
      <p:sp>
        <p:nvSpPr>
          <p:cNvPr id="4" name="Text Placeholder 3"/>
          <p:cNvSpPr>
            <a:spLocks noGrp="1"/>
          </p:cNvSpPr>
          <p:nvPr>
            <p:ph type="body" sz="quarter" idx="14"/>
          </p:nvPr>
        </p:nvSpPr>
        <p:spPr/>
        <p:txBody>
          <a:bodyPr/>
          <a:lstStyle/>
          <a:p>
            <a:r>
              <a:rPr lang="en-US" dirty="0"/>
              <a:t>Shawn Weisfeld</a:t>
            </a:r>
          </a:p>
          <a:p>
            <a:r>
              <a:rPr lang="en-US" dirty="0"/>
              <a:t>shawn@shawnweisfeld.com</a:t>
            </a:r>
          </a:p>
          <a:p>
            <a:r>
              <a:rPr lang="en-US" dirty="0"/>
              <a:t>http://www.shawnweisfeld.com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2037" y="4413249"/>
            <a:ext cx="1063754" cy="914402"/>
          </a:xfrm>
          <a:prstGeom prst="rect">
            <a:avLst/>
          </a:prstGeom>
        </p:spPr>
      </p:pic>
    </p:spTree>
    <p:extLst>
      <p:ext uri="{BB962C8B-B14F-4D97-AF65-F5344CB8AC3E}">
        <p14:creationId xmlns:p14="http://schemas.microsoft.com/office/powerpoint/2010/main" val="340149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508653"/>
          </a:xfrm>
        </p:spPr>
        <p:txBody>
          <a:bodyPr/>
          <a:lstStyle/>
          <a:p>
            <a:r>
              <a:rPr lang="en-US" dirty="0" smtClean="0"/>
              <a:t>250 MB to 26 GB</a:t>
            </a:r>
          </a:p>
          <a:p>
            <a:r>
              <a:rPr lang="en-US" dirty="0" smtClean="0"/>
              <a:t>With or without Replication</a:t>
            </a:r>
          </a:p>
          <a:p>
            <a:r>
              <a:rPr lang="en-US" dirty="0" smtClean="0"/>
              <a:t>Includes Azure Metrics and Alerts</a:t>
            </a:r>
          </a:p>
          <a:p>
            <a:r>
              <a:rPr lang="en-US" dirty="0" smtClean="0"/>
              <a:t>More Info:</a:t>
            </a:r>
          </a:p>
          <a:p>
            <a:pPr lvl="1"/>
            <a:r>
              <a:rPr lang="en-US" dirty="0">
                <a:hlinkClick r:id="rId2"/>
              </a:rPr>
              <a:t>http://azure.microsoft.com/blog/2014/06/04/lap-around-azure-redis-cache-preview</a:t>
            </a:r>
            <a:r>
              <a:rPr lang="en-US" dirty="0" smtClean="0">
                <a:hlinkClick r:id="rId2"/>
              </a:rPr>
              <a:t>/</a:t>
            </a:r>
            <a:endParaRPr lang="en-US" dirty="0"/>
          </a:p>
        </p:txBody>
      </p:sp>
      <p:sp>
        <p:nvSpPr>
          <p:cNvPr id="3" name="Title 2"/>
          <p:cNvSpPr>
            <a:spLocks noGrp="1"/>
          </p:cNvSpPr>
          <p:nvPr>
            <p:ph type="title"/>
          </p:nvPr>
        </p:nvSpPr>
        <p:spPr/>
        <p:txBody>
          <a:bodyPr/>
          <a:lstStyle/>
          <a:p>
            <a:r>
              <a:rPr lang="en-US" dirty="0" err="1" smtClean="0"/>
              <a:t>Redis</a:t>
            </a:r>
            <a:r>
              <a:rPr lang="en-US" dirty="0" smtClean="0"/>
              <a:t> as a Service on Azure</a:t>
            </a:r>
            <a:endParaRPr lang="en-US" dirty="0"/>
          </a:p>
        </p:txBody>
      </p:sp>
    </p:spTree>
    <p:extLst>
      <p:ext uri="{BB962C8B-B14F-4D97-AF65-F5344CB8AC3E}">
        <p14:creationId xmlns:p14="http://schemas.microsoft.com/office/powerpoint/2010/main" val="31084672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665893"/>
          </a:xfrm>
        </p:spPr>
        <p:txBody>
          <a:bodyPr/>
          <a:lstStyle/>
          <a:p>
            <a:r>
              <a:rPr lang="en-US" dirty="0"/>
              <a:t>Redis-cli.exe</a:t>
            </a:r>
          </a:p>
          <a:p>
            <a:r>
              <a:rPr lang="en-US" dirty="0"/>
              <a:t>Desktop </a:t>
            </a:r>
            <a:r>
              <a:rPr lang="en-US" dirty="0" smtClean="0"/>
              <a:t>Manager</a:t>
            </a:r>
          </a:p>
          <a:p>
            <a:pPr lvl="1"/>
            <a:r>
              <a:rPr lang="en-US" dirty="0" smtClean="0">
                <a:hlinkClick r:id="rId2"/>
              </a:rPr>
              <a:t>http</a:t>
            </a:r>
            <a:r>
              <a:rPr lang="en-US" dirty="0">
                <a:hlinkClick r:id="rId2"/>
              </a:rPr>
              <a:t>://redisdesktop.com/</a:t>
            </a:r>
            <a:endParaRPr lang="en-US" dirty="0"/>
          </a:p>
          <a:p>
            <a:r>
              <a:rPr lang="en-US" dirty="0"/>
              <a:t>C# </a:t>
            </a:r>
            <a:r>
              <a:rPr lang="en-US" dirty="0" err="1" smtClean="0"/>
              <a:t>StackExchange</a:t>
            </a:r>
            <a:endParaRPr lang="en-US" dirty="0" smtClean="0"/>
          </a:p>
          <a:p>
            <a:pPr lvl="1"/>
            <a:r>
              <a:rPr lang="en-US" dirty="0" smtClean="0">
                <a:hlinkClick r:id="rId3"/>
              </a:rPr>
              <a:t>https</a:t>
            </a:r>
            <a:r>
              <a:rPr lang="en-US" dirty="0">
                <a:hlinkClick r:id="rId3"/>
              </a:rPr>
              <a:t>://</a:t>
            </a:r>
            <a:r>
              <a:rPr lang="en-US" dirty="0" smtClean="0">
                <a:hlinkClick r:id="rId3"/>
              </a:rPr>
              <a:t>github.com/StackExchange/StackExchange.Redis</a:t>
            </a:r>
            <a:endParaRPr lang="en-US" dirty="0"/>
          </a:p>
          <a:p>
            <a:r>
              <a:rPr lang="en-US" dirty="0" smtClean="0"/>
              <a:t>More at</a:t>
            </a:r>
          </a:p>
          <a:p>
            <a:pPr lvl="1"/>
            <a:r>
              <a:rPr lang="en-US" dirty="0">
                <a:hlinkClick r:id="rId4"/>
              </a:rPr>
              <a:t>http://</a:t>
            </a:r>
            <a:r>
              <a:rPr lang="en-US" dirty="0" smtClean="0">
                <a:hlinkClick r:id="rId4"/>
              </a:rPr>
              <a:t>redis.io/clients</a:t>
            </a:r>
            <a:endParaRPr lang="en-US" dirty="0" smtClean="0"/>
          </a:p>
          <a:p>
            <a:endParaRPr lang="en-US" dirty="0"/>
          </a:p>
        </p:txBody>
      </p:sp>
      <p:sp>
        <p:nvSpPr>
          <p:cNvPr id="3" name="Title 2"/>
          <p:cNvSpPr>
            <a:spLocks noGrp="1"/>
          </p:cNvSpPr>
          <p:nvPr>
            <p:ph type="title"/>
          </p:nvPr>
        </p:nvSpPr>
        <p:spPr/>
        <p:txBody>
          <a:bodyPr/>
          <a:lstStyle/>
          <a:p>
            <a:r>
              <a:rPr lang="en-US" dirty="0" err="1" smtClean="0"/>
              <a:t>Redis</a:t>
            </a:r>
            <a:r>
              <a:rPr lang="en-US" dirty="0" smtClean="0"/>
              <a:t> Clients	</a:t>
            </a:r>
            <a:endParaRPr lang="en-US" dirty="0"/>
          </a:p>
        </p:txBody>
      </p:sp>
    </p:spTree>
    <p:extLst>
      <p:ext uri="{BB962C8B-B14F-4D97-AF65-F5344CB8AC3E}">
        <p14:creationId xmlns:p14="http://schemas.microsoft.com/office/powerpoint/2010/main" val="21184825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503045"/>
          </a:xfrm>
        </p:spPr>
        <p:txBody>
          <a:bodyPr/>
          <a:lstStyle/>
          <a:p>
            <a:pPr fontAlgn="base"/>
            <a:r>
              <a:rPr lang="en-US" sz="3600" dirty="0" smtClean="0"/>
              <a:t>String</a:t>
            </a:r>
            <a:endParaRPr lang="en-US" sz="3600" dirty="0"/>
          </a:p>
          <a:p>
            <a:pPr fontAlgn="base"/>
            <a:r>
              <a:rPr lang="en-US" sz="3600" dirty="0"/>
              <a:t>Lists: </a:t>
            </a:r>
            <a:r>
              <a:rPr lang="en-US" sz="3600" dirty="0" smtClean="0"/>
              <a:t>collections	 </a:t>
            </a:r>
            <a:r>
              <a:rPr lang="en-US" sz="3600" dirty="0"/>
              <a:t>of string elements sorted according to the order of insertion. They are basically </a:t>
            </a:r>
            <a:r>
              <a:rPr lang="en-US" sz="3600" i="1" dirty="0"/>
              <a:t>linked lists</a:t>
            </a:r>
            <a:r>
              <a:rPr lang="en-US" sz="3600" dirty="0"/>
              <a:t>.</a:t>
            </a:r>
          </a:p>
          <a:p>
            <a:pPr fontAlgn="base"/>
            <a:r>
              <a:rPr lang="en-US" sz="3600" dirty="0"/>
              <a:t>Sets: collections of unique, unsorted string elements.</a:t>
            </a:r>
          </a:p>
          <a:p>
            <a:pPr fontAlgn="base"/>
            <a:r>
              <a:rPr lang="en-US" sz="3600" dirty="0"/>
              <a:t>Sorted sets, similar to Sets but where every string element is associated to a floating number value, called </a:t>
            </a:r>
            <a:r>
              <a:rPr lang="en-US" sz="3600" i="1" dirty="0"/>
              <a:t>score</a:t>
            </a:r>
            <a:r>
              <a:rPr lang="en-US" sz="3600" dirty="0"/>
              <a:t>. The elements are always taken sorted by their score, so unlike Sets it is possible to retrieve range of elements (for example you may </a:t>
            </a:r>
            <a:r>
              <a:rPr lang="en-US" sz="3600" dirty="0" smtClean="0"/>
              <a:t>ask: </a:t>
            </a:r>
            <a:r>
              <a:rPr lang="en-US" sz="3600" dirty="0"/>
              <a:t>give me the top 10, or the bottom 10</a:t>
            </a:r>
            <a:r>
              <a:rPr lang="en-US" sz="3600" dirty="0" smtClean="0"/>
              <a:t>).</a:t>
            </a:r>
            <a:endParaRPr lang="en-US" sz="3600" dirty="0"/>
          </a:p>
        </p:txBody>
      </p:sp>
      <p:sp>
        <p:nvSpPr>
          <p:cNvPr id="3" name="Title 2"/>
          <p:cNvSpPr>
            <a:spLocks noGrp="1"/>
          </p:cNvSpPr>
          <p:nvPr>
            <p:ph type="title"/>
          </p:nvPr>
        </p:nvSpPr>
        <p:spPr/>
        <p:txBody>
          <a:bodyPr/>
          <a:lstStyle/>
          <a:p>
            <a:r>
              <a:rPr lang="en-US" dirty="0"/>
              <a:t>Redis data </a:t>
            </a:r>
            <a:r>
              <a:rPr lang="en-US" dirty="0" smtClean="0"/>
              <a:t>types</a:t>
            </a:r>
            <a:endParaRPr lang="en-US" dirty="0"/>
          </a:p>
        </p:txBody>
      </p:sp>
    </p:spTree>
    <p:extLst>
      <p:ext uri="{BB962C8B-B14F-4D97-AF65-F5344CB8AC3E}">
        <p14:creationId xmlns:p14="http://schemas.microsoft.com/office/powerpoint/2010/main" val="406749763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293757"/>
          </a:xfrm>
        </p:spPr>
        <p:txBody>
          <a:bodyPr/>
          <a:lstStyle/>
          <a:p>
            <a:pPr fontAlgn="base"/>
            <a:r>
              <a:rPr lang="en-US" dirty="0" smtClean="0"/>
              <a:t>Hashes</a:t>
            </a:r>
            <a:r>
              <a:rPr lang="en-US" dirty="0"/>
              <a:t>, which are maps composed of fields associated with values. Both the field and the value are strings. This are very </a:t>
            </a:r>
            <a:r>
              <a:rPr lang="en-US" dirty="0" smtClean="0"/>
              <a:t>similar </a:t>
            </a:r>
            <a:r>
              <a:rPr lang="en-US" dirty="0"/>
              <a:t>to Ruby or Python hashes.</a:t>
            </a:r>
          </a:p>
          <a:p>
            <a:pPr fontAlgn="base"/>
            <a:r>
              <a:rPr lang="en-US" dirty="0"/>
              <a:t>Bit arrays (or simply bitmaps): it is possible, </a:t>
            </a:r>
            <a:r>
              <a:rPr lang="en-US" dirty="0" err="1"/>
              <a:t>usign</a:t>
            </a:r>
            <a:r>
              <a:rPr lang="en-US" dirty="0"/>
              <a:t> special commands, to handle String values like array of bits: you can set and clear individual bits, count all the bits set to 1, find the first set or unset bit, and so forth</a:t>
            </a:r>
            <a:r>
              <a:rPr lang="en-US" dirty="0" smtClean="0"/>
              <a:t>.</a:t>
            </a:r>
            <a:endParaRPr lang="en-US" dirty="0"/>
          </a:p>
        </p:txBody>
      </p:sp>
      <p:sp>
        <p:nvSpPr>
          <p:cNvPr id="3" name="Title 2"/>
          <p:cNvSpPr>
            <a:spLocks noGrp="1"/>
          </p:cNvSpPr>
          <p:nvPr>
            <p:ph type="title"/>
          </p:nvPr>
        </p:nvSpPr>
        <p:spPr/>
        <p:txBody>
          <a:bodyPr/>
          <a:lstStyle/>
          <a:p>
            <a:r>
              <a:rPr lang="en-US" dirty="0"/>
              <a:t>Redis data </a:t>
            </a:r>
            <a:r>
              <a:rPr lang="en-US" dirty="0" smtClean="0"/>
              <a:t>types</a:t>
            </a:r>
            <a:endParaRPr lang="en-US" dirty="0"/>
          </a:p>
        </p:txBody>
      </p:sp>
    </p:spTree>
    <p:extLst>
      <p:ext uri="{BB962C8B-B14F-4D97-AF65-F5344CB8AC3E}">
        <p14:creationId xmlns:p14="http://schemas.microsoft.com/office/powerpoint/2010/main" val="334384033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846659"/>
          </a:xfrm>
        </p:spPr>
        <p:txBody>
          <a:bodyPr/>
          <a:lstStyle/>
          <a:p>
            <a:pPr fontAlgn="base"/>
            <a:r>
              <a:rPr lang="en-US" dirty="0" err="1" smtClean="0"/>
              <a:t>HyperLogLogs</a:t>
            </a:r>
            <a:r>
              <a:rPr lang="en-US" dirty="0"/>
              <a:t>: this is a probabilistic data structure which is used in order to estimate the cardinality of a set</a:t>
            </a:r>
            <a:r>
              <a:rPr lang="en-US" dirty="0" smtClean="0"/>
              <a:t>.</a:t>
            </a:r>
            <a:endParaRPr lang="en-US" dirty="0"/>
          </a:p>
        </p:txBody>
      </p:sp>
      <p:sp>
        <p:nvSpPr>
          <p:cNvPr id="3" name="Title 2"/>
          <p:cNvSpPr>
            <a:spLocks noGrp="1"/>
          </p:cNvSpPr>
          <p:nvPr>
            <p:ph type="title"/>
          </p:nvPr>
        </p:nvSpPr>
        <p:spPr/>
        <p:txBody>
          <a:bodyPr/>
          <a:lstStyle/>
          <a:p>
            <a:r>
              <a:rPr lang="en-US" dirty="0"/>
              <a:t>Redis data </a:t>
            </a:r>
            <a:r>
              <a:rPr lang="en-US" dirty="0" smtClean="0"/>
              <a:t>types</a:t>
            </a:r>
            <a:endParaRPr lang="en-US" dirty="0"/>
          </a:p>
        </p:txBody>
      </p:sp>
    </p:spTree>
    <p:extLst>
      <p:ext uri="{BB962C8B-B14F-4D97-AF65-F5344CB8AC3E}">
        <p14:creationId xmlns:p14="http://schemas.microsoft.com/office/powerpoint/2010/main" val="5548380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373231"/>
          </a:xfrm>
        </p:spPr>
        <p:txBody>
          <a:bodyPr/>
          <a:lstStyle/>
          <a:p>
            <a:r>
              <a:rPr lang="en-US" dirty="0" err="1"/>
              <a:t>Redis</a:t>
            </a:r>
            <a:r>
              <a:rPr lang="en-US" dirty="0"/>
              <a:t> </a:t>
            </a:r>
            <a:r>
              <a:rPr lang="en-US" dirty="0" err="1"/>
              <a:t>SessionState</a:t>
            </a:r>
            <a:r>
              <a:rPr lang="en-US" dirty="0"/>
              <a:t> </a:t>
            </a:r>
            <a:r>
              <a:rPr lang="en-US" dirty="0" smtClean="0"/>
              <a:t>Provider</a:t>
            </a:r>
          </a:p>
          <a:p>
            <a:pPr lvl="1"/>
            <a:r>
              <a:rPr lang="en-US" dirty="0" smtClean="0"/>
              <a:t>Uses </a:t>
            </a:r>
            <a:r>
              <a:rPr lang="en-US" dirty="0" err="1" smtClean="0"/>
              <a:t>StackExchange</a:t>
            </a:r>
            <a:r>
              <a:rPr lang="en-US" dirty="0" smtClean="0"/>
              <a:t> client internally</a:t>
            </a:r>
            <a:endParaRPr lang="en-US" dirty="0"/>
          </a:p>
          <a:p>
            <a:pPr lvl="1"/>
            <a:r>
              <a:rPr lang="en-US" dirty="0">
                <a:hlinkClick r:id="rId2"/>
              </a:rPr>
              <a:t>http://msdn.microsoft.com/en-us/library/azure/dn690522.aspx</a:t>
            </a:r>
            <a:endParaRPr lang="en-US" dirty="0"/>
          </a:p>
          <a:p>
            <a:pPr lvl="1"/>
            <a:r>
              <a:rPr lang="en-US" dirty="0"/>
              <a:t>Coming soon one backed by Azure Table Storage</a:t>
            </a:r>
          </a:p>
          <a:p>
            <a:r>
              <a:rPr lang="en-US" dirty="0"/>
              <a:t> </a:t>
            </a:r>
            <a:r>
              <a:rPr lang="en-US" dirty="0" err="1" smtClean="0"/>
              <a:t>Redis</a:t>
            </a:r>
            <a:r>
              <a:rPr lang="en-US" dirty="0" smtClean="0"/>
              <a:t> </a:t>
            </a:r>
            <a:r>
              <a:rPr lang="en-US" dirty="0"/>
              <a:t>as a black plane for </a:t>
            </a:r>
            <a:r>
              <a:rPr lang="en-US" dirty="0" err="1"/>
              <a:t>SignalR</a:t>
            </a:r>
            <a:endParaRPr lang="en-US" dirty="0"/>
          </a:p>
          <a:p>
            <a:pPr lvl="1"/>
            <a:r>
              <a:rPr lang="en-US" dirty="0">
                <a:hlinkClick r:id="rId3"/>
              </a:rPr>
              <a:t>http://www.asp.net/signalr/overview/signalr-20/performance-and-scaling/scaleout-with-redis</a:t>
            </a:r>
            <a:endParaRPr lang="en-US" dirty="0"/>
          </a:p>
        </p:txBody>
      </p:sp>
      <p:sp>
        <p:nvSpPr>
          <p:cNvPr id="3" name="Title 2"/>
          <p:cNvSpPr>
            <a:spLocks noGrp="1"/>
          </p:cNvSpPr>
          <p:nvPr>
            <p:ph type="title"/>
          </p:nvPr>
        </p:nvSpPr>
        <p:spPr/>
        <p:txBody>
          <a:bodyPr/>
          <a:lstStyle/>
          <a:p>
            <a:r>
              <a:rPr lang="en-US" dirty="0" smtClean="0"/>
              <a:t>Goodies</a:t>
            </a:r>
            <a:endParaRPr lang="en-US" dirty="0"/>
          </a:p>
        </p:txBody>
      </p:sp>
    </p:spTree>
    <p:extLst>
      <p:ext uri="{BB962C8B-B14F-4D97-AF65-F5344CB8AC3E}">
        <p14:creationId xmlns:p14="http://schemas.microsoft.com/office/powerpoint/2010/main" val="31786033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6635663"/>
          </a:xfrm>
        </p:spPr>
        <p:txBody>
          <a:bodyPr/>
          <a:lstStyle/>
          <a:p>
            <a:r>
              <a:rPr lang="en-US" dirty="0" err="1" smtClean="0"/>
              <a:t>Redis</a:t>
            </a:r>
            <a:r>
              <a:rPr lang="en-US" dirty="0" smtClean="0"/>
              <a:t> Website</a:t>
            </a:r>
          </a:p>
          <a:p>
            <a:pPr lvl="1"/>
            <a:r>
              <a:rPr lang="en-US" dirty="0" smtClean="0">
                <a:hlinkClick r:id="rId2"/>
              </a:rPr>
              <a:t>http</a:t>
            </a:r>
            <a:r>
              <a:rPr lang="en-US" dirty="0">
                <a:hlinkClick r:id="rId2"/>
              </a:rPr>
              <a:t>://</a:t>
            </a:r>
            <a:r>
              <a:rPr lang="en-US" dirty="0" smtClean="0">
                <a:hlinkClick r:id="rId2"/>
              </a:rPr>
              <a:t>redis.io</a:t>
            </a:r>
            <a:endParaRPr lang="en-US" dirty="0" smtClean="0"/>
          </a:p>
          <a:p>
            <a:r>
              <a:rPr lang="en-US" dirty="0" smtClean="0"/>
              <a:t>Interactive Tutorial</a:t>
            </a:r>
          </a:p>
          <a:p>
            <a:pPr lvl="1"/>
            <a:r>
              <a:rPr lang="en-US" dirty="0">
                <a:hlinkClick r:id="rId3"/>
              </a:rPr>
              <a:t>http://</a:t>
            </a:r>
            <a:r>
              <a:rPr lang="en-US" dirty="0" smtClean="0">
                <a:hlinkClick r:id="rId3"/>
              </a:rPr>
              <a:t>try.redis.io</a:t>
            </a:r>
            <a:r>
              <a:rPr lang="en-US" dirty="0" smtClean="0"/>
              <a:t> </a:t>
            </a:r>
          </a:p>
          <a:p>
            <a:r>
              <a:rPr lang="en-US" dirty="0" err="1"/>
              <a:t>MSOpenTech</a:t>
            </a:r>
            <a:r>
              <a:rPr lang="en-US" dirty="0"/>
              <a:t> </a:t>
            </a:r>
            <a:r>
              <a:rPr lang="en-US" dirty="0" err="1"/>
              <a:t>Redis</a:t>
            </a:r>
            <a:r>
              <a:rPr lang="en-US" dirty="0"/>
              <a:t> </a:t>
            </a:r>
            <a:r>
              <a:rPr lang="en-US" dirty="0" smtClean="0"/>
              <a:t>Blog</a:t>
            </a:r>
          </a:p>
          <a:p>
            <a:pPr lvl="1"/>
            <a:r>
              <a:rPr lang="en-US" dirty="0" smtClean="0">
                <a:hlinkClick r:id="rId4"/>
              </a:rPr>
              <a:t>http</a:t>
            </a:r>
            <a:r>
              <a:rPr lang="en-US" dirty="0">
                <a:hlinkClick r:id="rId4"/>
              </a:rPr>
              <a:t>://msopentech.com/opentech-projects/redis</a:t>
            </a:r>
            <a:r>
              <a:rPr lang="en-US" dirty="0" smtClean="0">
                <a:hlinkClick r:id="rId4"/>
              </a:rPr>
              <a:t>/</a:t>
            </a:r>
            <a:endParaRPr lang="en-US" dirty="0" smtClean="0"/>
          </a:p>
          <a:p>
            <a:r>
              <a:rPr lang="en-US" dirty="0"/>
              <a:t>Channel 9: A look around the </a:t>
            </a:r>
            <a:r>
              <a:rPr lang="en-US" dirty="0" err="1"/>
              <a:t>Redis</a:t>
            </a:r>
            <a:r>
              <a:rPr lang="en-US" dirty="0"/>
              <a:t> Cache Preview with </a:t>
            </a:r>
            <a:r>
              <a:rPr lang="en-US" dirty="0" err="1"/>
              <a:t>Saurabh</a:t>
            </a:r>
            <a:r>
              <a:rPr lang="en-US" dirty="0"/>
              <a:t> Pant</a:t>
            </a:r>
          </a:p>
          <a:p>
            <a:pPr lvl="1"/>
            <a:r>
              <a:rPr lang="en-US" dirty="0">
                <a:hlinkClick r:id="rId5"/>
              </a:rPr>
              <a:t>http://</a:t>
            </a:r>
            <a:r>
              <a:rPr lang="en-US" dirty="0" smtClean="0">
                <a:hlinkClick r:id="rId5"/>
              </a:rPr>
              <a:t>channel9.msdn.com/Shows/Web+Camps+TV/A-look-around-the-Redis-Cache-Preview-with-Saurabh-Pant</a:t>
            </a:r>
            <a:endParaRPr lang="en-US" dirty="0"/>
          </a:p>
          <a:p>
            <a:endParaRPr lang="en-US" dirty="0"/>
          </a:p>
          <a:p>
            <a:endParaRPr lang="en-US" dirty="0"/>
          </a:p>
        </p:txBody>
      </p:sp>
      <p:sp>
        <p:nvSpPr>
          <p:cNvPr id="3" name="Title 2"/>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5415596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17941"/>
          </a:xfrm>
        </p:spPr>
        <p:txBody>
          <a:bodyPr/>
          <a:lstStyle/>
          <a:p>
            <a:r>
              <a:rPr lang="en-US" dirty="0"/>
              <a:t>Rate My Talk &amp; Download Slides + Code!</a:t>
            </a:r>
          </a:p>
          <a:p>
            <a:pPr lvl="1"/>
            <a:r>
              <a:rPr lang="en-US" dirty="0"/>
              <a:t>http://tinyurl.com/RateShawn </a:t>
            </a:r>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spTree>
    <p:extLst>
      <p:ext uri="{BB962C8B-B14F-4D97-AF65-F5344CB8AC3E}">
        <p14:creationId xmlns:p14="http://schemas.microsoft.com/office/powerpoint/2010/main" val="349412076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7224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3447098"/>
          </a:xfrm>
        </p:spPr>
        <p:txBody>
          <a:bodyPr/>
          <a:lstStyle/>
          <a:p>
            <a:r>
              <a:rPr lang="en-US" dirty="0"/>
              <a:t>Founder of UserGroup.tv</a:t>
            </a:r>
          </a:p>
          <a:p>
            <a:r>
              <a:rPr lang="en-US" dirty="0"/>
              <a:t>Application Development Manager at Microsoft</a:t>
            </a:r>
          </a:p>
          <a:p>
            <a:r>
              <a:rPr lang="en-US" dirty="0"/>
              <a:t>Adjunct Professor at Florida Institute of Technology</a:t>
            </a:r>
          </a:p>
          <a:p>
            <a:endParaRPr lang="en-US" dirty="0"/>
          </a:p>
          <a:p>
            <a:endParaRPr lang="en-US" dirty="0">
              <a:solidFill>
                <a:srgbClr val="FF0000"/>
              </a:solidFill>
            </a:endParaRP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27038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1077218"/>
          </a:xfrm>
          <a:prstGeom prst="rect">
            <a:avLst/>
          </a:prstGeom>
          <a:noFill/>
        </p:spPr>
        <p:txBody>
          <a:bodyPr wrap="square" rtlCol="0">
            <a:spAutoFit/>
          </a:bodyPr>
          <a:lstStyle/>
          <a:p>
            <a:pPr algn="ctr"/>
            <a:r>
              <a:rPr lang="en-US" sz="2000" dirty="0" smtClean="0"/>
              <a:t>We now have over </a:t>
            </a:r>
            <a:r>
              <a:rPr lang="en-US" sz="2400" b="1" dirty="0" smtClean="0"/>
              <a:t>300 </a:t>
            </a:r>
            <a:r>
              <a:rPr lang="en-US" sz="2000" dirty="0" smtClean="0"/>
              <a:t>presentations online</a:t>
            </a:r>
          </a:p>
          <a:p>
            <a:pPr algn="ctr"/>
            <a:r>
              <a:rPr lang="en-US" sz="2000" b="1" dirty="0" smtClean="0"/>
              <a:t>That is over 60 GB of video</a:t>
            </a:r>
          </a:p>
          <a:p>
            <a:pPr algn="ctr"/>
            <a:r>
              <a:rPr lang="en-US" sz="2000" dirty="0" smtClean="0"/>
              <a:t>New 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556277" cy="2492990"/>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Silverlight</a:t>
            </a:r>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9040478" y="4274527"/>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415772"/>
          </a:xfrm>
        </p:spPr>
        <p:txBody>
          <a:bodyPr/>
          <a:lstStyle/>
          <a:p>
            <a:r>
              <a:rPr lang="en-US" dirty="0"/>
              <a:t>Vote Now! Captain </a:t>
            </a:r>
            <a:r>
              <a:rPr lang="en-US" dirty="0" err="1" smtClean="0"/>
              <a:t>Smackdown</a:t>
            </a:r>
            <a:endParaRPr lang="en-US" dirty="0" smtClean="0"/>
          </a:p>
          <a:p>
            <a:r>
              <a:rPr lang="en-US" dirty="0"/>
              <a:t>http</a:t>
            </a:r>
            <a:r>
              <a:rPr lang="en-US" smtClean="0"/>
              <a:t>://AustinSmackdown.AzureWebsites.net</a:t>
            </a:r>
            <a:endParaRPr lang="en-US" dirty="0" smtClean="0"/>
          </a:p>
        </p:txBody>
      </p:sp>
      <p:sp>
        <p:nvSpPr>
          <p:cNvPr id="3" name="Title 2"/>
          <p:cNvSpPr>
            <a:spLocks noGrp="1"/>
          </p:cNvSpPr>
          <p:nvPr>
            <p:ph type="title"/>
          </p:nvPr>
        </p:nvSpPr>
        <p:spPr/>
        <p:txBody>
          <a:bodyPr/>
          <a:lstStyle/>
          <a:p>
            <a:r>
              <a:rPr lang="en-US" dirty="0"/>
              <a:t>Which Captain should reign supreme</a:t>
            </a:r>
            <a:r>
              <a:rPr lang="en-US" dirty="0" smtClean="0"/>
              <a:t>?</a:t>
            </a:r>
            <a:endParaRPr lang="en-US" dirty="0"/>
          </a:p>
        </p:txBody>
      </p:sp>
      <p:pic>
        <p:nvPicPr>
          <p:cNvPr id="4" name="Picture 3"/>
          <p:cNvPicPr>
            <a:picLocks noChangeAspect="1"/>
          </p:cNvPicPr>
          <p:nvPr/>
        </p:nvPicPr>
        <p:blipFill>
          <a:blip r:embed="rId2"/>
          <a:stretch>
            <a:fillRect/>
          </a:stretch>
        </p:blipFill>
        <p:spPr>
          <a:xfrm>
            <a:off x="2865437" y="2735262"/>
            <a:ext cx="5824538" cy="4178584"/>
          </a:xfrm>
          <a:prstGeom prst="rect">
            <a:avLst/>
          </a:prstGeom>
        </p:spPr>
      </p:pic>
    </p:spTree>
    <p:extLst>
      <p:ext uri="{BB962C8B-B14F-4D97-AF65-F5344CB8AC3E}">
        <p14:creationId xmlns:p14="http://schemas.microsoft.com/office/powerpoint/2010/main" val="20098579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47755"/>
          </a:xfrm>
        </p:spPr>
        <p:txBody>
          <a:bodyPr/>
          <a:lstStyle/>
          <a:p>
            <a:r>
              <a:rPr lang="en-US" dirty="0" err="1" smtClean="0"/>
              <a:t>Redis</a:t>
            </a:r>
            <a:r>
              <a:rPr lang="en-US" dirty="0" smtClean="0"/>
              <a:t> </a:t>
            </a:r>
            <a:r>
              <a:rPr lang="en-US" dirty="0"/>
              <a:t>is an </a:t>
            </a:r>
            <a:r>
              <a:rPr lang="en-US" b="1" dirty="0">
                <a:solidFill>
                  <a:srgbClr val="FFFF00"/>
                </a:solidFill>
              </a:rPr>
              <a:t>open source</a:t>
            </a:r>
            <a:r>
              <a:rPr lang="en-US" dirty="0"/>
              <a:t>, BSD licensed, advanced </a:t>
            </a:r>
            <a:r>
              <a:rPr lang="en-US" b="1" dirty="0">
                <a:solidFill>
                  <a:srgbClr val="FFFF00"/>
                </a:solidFill>
              </a:rPr>
              <a:t>key-value cache and store</a:t>
            </a:r>
            <a:r>
              <a:rPr lang="en-US" dirty="0"/>
              <a:t>. It is often referred to as a data structure server since keys can contain strings, hashes, lists, sets, sorted sets, bitmaps and </a:t>
            </a:r>
            <a:r>
              <a:rPr lang="en-US" dirty="0" err="1"/>
              <a:t>hyperloglogs</a:t>
            </a:r>
            <a:r>
              <a:rPr lang="en-US" dirty="0"/>
              <a:t>.</a:t>
            </a:r>
          </a:p>
          <a:p>
            <a:r>
              <a:rPr lang="en-US" dirty="0" smtClean="0"/>
              <a:t>You </a:t>
            </a:r>
            <a:r>
              <a:rPr lang="en-US" dirty="0"/>
              <a:t>can run </a:t>
            </a:r>
            <a:r>
              <a:rPr lang="en-US" b="1" dirty="0">
                <a:solidFill>
                  <a:srgbClr val="FFFF00"/>
                </a:solidFill>
              </a:rPr>
              <a:t>atomic operations </a:t>
            </a:r>
            <a:r>
              <a:rPr lang="en-US" dirty="0"/>
              <a:t>on these types, like appending to a string; incrementing the value in a hash; pushing an element to a list; computing set intersection, union and difference; or getting the member with highest ranking in a sorted set</a:t>
            </a:r>
            <a:r>
              <a:rPr lang="en-US" dirty="0" smtClean="0"/>
              <a:t>.</a:t>
            </a:r>
            <a:endParaRPr lang="en-US" dirty="0"/>
          </a:p>
        </p:txBody>
      </p:sp>
      <p:sp>
        <p:nvSpPr>
          <p:cNvPr id="3" name="Title 2"/>
          <p:cNvSpPr>
            <a:spLocks noGrp="1"/>
          </p:cNvSpPr>
          <p:nvPr>
            <p:ph type="title"/>
          </p:nvPr>
        </p:nvSpPr>
        <p:spPr/>
        <p:txBody>
          <a:bodyPr/>
          <a:lstStyle/>
          <a:p>
            <a:r>
              <a:rPr lang="en-US" dirty="0" smtClean="0"/>
              <a:t>What is </a:t>
            </a:r>
            <a:r>
              <a:rPr lang="en-US" dirty="0" err="1" smtClean="0"/>
              <a:t>Redis</a:t>
            </a:r>
            <a:r>
              <a:rPr lang="en-US" dirty="0" smtClean="0"/>
              <a:t>?</a:t>
            </a:r>
            <a:endParaRPr lang="en-US" dirty="0"/>
          </a:p>
        </p:txBody>
      </p:sp>
    </p:spTree>
    <p:extLst>
      <p:ext uri="{BB962C8B-B14F-4D97-AF65-F5344CB8AC3E}">
        <p14:creationId xmlns:p14="http://schemas.microsoft.com/office/powerpoint/2010/main" val="784652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293757"/>
          </a:xfrm>
        </p:spPr>
        <p:txBody>
          <a:bodyPr/>
          <a:lstStyle/>
          <a:p>
            <a:r>
              <a:rPr lang="en-US" dirty="0" smtClean="0"/>
              <a:t>In </a:t>
            </a:r>
            <a:r>
              <a:rPr lang="en-US" dirty="0"/>
              <a:t>order to achieve its outstanding performance, </a:t>
            </a:r>
            <a:r>
              <a:rPr lang="en-US" dirty="0" err="1"/>
              <a:t>Redis</a:t>
            </a:r>
            <a:r>
              <a:rPr lang="en-US" dirty="0"/>
              <a:t> works with an </a:t>
            </a:r>
            <a:r>
              <a:rPr lang="en-US" b="1" dirty="0">
                <a:solidFill>
                  <a:srgbClr val="FFFF00"/>
                </a:solidFill>
              </a:rPr>
              <a:t>in-memory dataset</a:t>
            </a:r>
            <a:r>
              <a:rPr lang="en-US" dirty="0"/>
              <a:t>. Depending on your use case, you can persist it either by dumping the dataset to disk every once in a while, or by appending each command to a log. </a:t>
            </a:r>
            <a:endParaRPr lang="en-US" dirty="0" smtClean="0"/>
          </a:p>
          <a:p>
            <a:r>
              <a:rPr lang="en-US" dirty="0" err="1" smtClean="0"/>
              <a:t>Redis</a:t>
            </a:r>
            <a:r>
              <a:rPr lang="en-US" dirty="0" smtClean="0"/>
              <a:t> </a:t>
            </a:r>
            <a:r>
              <a:rPr lang="en-US" dirty="0"/>
              <a:t>also supports trivial-to-setup </a:t>
            </a:r>
            <a:r>
              <a:rPr lang="en-US" b="1" dirty="0">
                <a:solidFill>
                  <a:srgbClr val="FFFF00"/>
                </a:solidFill>
              </a:rPr>
              <a:t>master-slave asynchronous replication</a:t>
            </a:r>
            <a:r>
              <a:rPr lang="en-US" dirty="0"/>
              <a:t>, with very fast non-blocking first synchronization, auto-reconnection with partial resynchronization on net split</a:t>
            </a:r>
            <a:r>
              <a:rPr lang="en-US" dirty="0" smtClean="0"/>
              <a:t>.</a:t>
            </a:r>
          </a:p>
        </p:txBody>
      </p:sp>
      <p:sp>
        <p:nvSpPr>
          <p:cNvPr id="3" name="Title 2"/>
          <p:cNvSpPr>
            <a:spLocks noGrp="1"/>
          </p:cNvSpPr>
          <p:nvPr>
            <p:ph type="title"/>
          </p:nvPr>
        </p:nvSpPr>
        <p:spPr/>
        <p:txBody>
          <a:bodyPr/>
          <a:lstStyle/>
          <a:p>
            <a:r>
              <a:rPr lang="en-US" dirty="0" smtClean="0"/>
              <a:t>What is </a:t>
            </a:r>
            <a:r>
              <a:rPr lang="en-US" dirty="0" err="1" smtClean="0"/>
              <a:t>Redis</a:t>
            </a:r>
            <a:r>
              <a:rPr lang="en-US" dirty="0" smtClean="0"/>
              <a:t>?</a:t>
            </a:r>
            <a:endParaRPr lang="en-US" dirty="0"/>
          </a:p>
        </p:txBody>
      </p:sp>
    </p:spTree>
    <p:extLst>
      <p:ext uri="{BB962C8B-B14F-4D97-AF65-F5344CB8AC3E}">
        <p14:creationId xmlns:p14="http://schemas.microsoft.com/office/powerpoint/2010/main" val="392155528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01314"/>
          </a:xfrm>
        </p:spPr>
        <p:txBody>
          <a:bodyPr/>
          <a:lstStyle/>
          <a:p>
            <a:r>
              <a:rPr lang="en-US" dirty="0" smtClean="0"/>
              <a:t>Transactions</a:t>
            </a:r>
            <a:endParaRPr lang="en-US" dirty="0"/>
          </a:p>
          <a:p>
            <a:r>
              <a:rPr lang="en-US" dirty="0" smtClean="0">
                <a:solidFill>
                  <a:srgbClr val="FFFF00"/>
                </a:solidFill>
              </a:rPr>
              <a:t>Pub/Sub</a:t>
            </a:r>
            <a:endParaRPr lang="en-US" dirty="0">
              <a:solidFill>
                <a:srgbClr val="FFFF00"/>
              </a:solidFill>
            </a:endParaRPr>
          </a:p>
          <a:p>
            <a:r>
              <a:rPr lang="en-US" dirty="0" err="1" smtClean="0"/>
              <a:t>Lua</a:t>
            </a:r>
            <a:r>
              <a:rPr lang="en-US" dirty="0" smtClean="0"/>
              <a:t> </a:t>
            </a:r>
            <a:r>
              <a:rPr lang="en-US" dirty="0"/>
              <a:t>scripting</a:t>
            </a:r>
          </a:p>
          <a:p>
            <a:r>
              <a:rPr lang="en-US" dirty="0" smtClean="0">
                <a:solidFill>
                  <a:srgbClr val="FFFF00"/>
                </a:solidFill>
              </a:rPr>
              <a:t>Keys </a:t>
            </a:r>
            <a:r>
              <a:rPr lang="en-US" dirty="0">
                <a:solidFill>
                  <a:srgbClr val="FFFF00"/>
                </a:solidFill>
              </a:rPr>
              <a:t>with a limited time-to-live</a:t>
            </a:r>
          </a:p>
          <a:p>
            <a:r>
              <a:rPr lang="en-US" dirty="0" smtClean="0"/>
              <a:t>LRU </a:t>
            </a:r>
            <a:r>
              <a:rPr lang="en-US" dirty="0"/>
              <a:t>eviction for keys</a:t>
            </a:r>
          </a:p>
          <a:p>
            <a:r>
              <a:rPr lang="en-US" dirty="0" smtClean="0"/>
              <a:t>Automatic </a:t>
            </a:r>
            <a:r>
              <a:rPr lang="en-US" dirty="0"/>
              <a:t>failover</a:t>
            </a:r>
          </a:p>
          <a:p>
            <a:endParaRPr lang="en-US" dirty="0"/>
          </a:p>
        </p:txBody>
      </p:sp>
      <p:sp>
        <p:nvSpPr>
          <p:cNvPr id="3" name="Title 2"/>
          <p:cNvSpPr>
            <a:spLocks noGrp="1"/>
          </p:cNvSpPr>
          <p:nvPr>
            <p:ph type="title"/>
          </p:nvPr>
        </p:nvSpPr>
        <p:spPr/>
        <p:txBody>
          <a:bodyPr/>
          <a:lstStyle/>
          <a:p>
            <a:r>
              <a:rPr lang="en-US" dirty="0" smtClean="0"/>
              <a:t>Features of </a:t>
            </a:r>
            <a:r>
              <a:rPr lang="en-US" dirty="0" err="1" smtClean="0"/>
              <a:t>Redis</a:t>
            </a:r>
            <a:endParaRPr lang="en-US" dirty="0"/>
          </a:p>
        </p:txBody>
      </p:sp>
    </p:spTree>
    <p:extLst>
      <p:ext uri="{BB962C8B-B14F-4D97-AF65-F5344CB8AC3E}">
        <p14:creationId xmlns:p14="http://schemas.microsoft.com/office/powerpoint/2010/main" val="277901453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551194"/>
          </a:xfrm>
        </p:spPr>
        <p:txBody>
          <a:bodyPr/>
          <a:lstStyle/>
          <a:p>
            <a:r>
              <a:rPr lang="en-US" dirty="0" smtClean="0"/>
              <a:t>2 things:</a:t>
            </a:r>
          </a:p>
          <a:p>
            <a:pPr lvl="1"/>
            <a:r>
              <a:rPr lang="en-US" dirty="0" err="1" smtClean="0"/>
              <a:t>Redis</a:t>
            </a:r>
            <a:r>
              <a:rPr lang="en-US" dirty="0" smtClean="0"/>
              <a:t> Server</a:t>
            </a:r>
          </a:p>
          <a:p>
            <a:pPr lvl="1"/>
            <a:r>
              <a:rPr lang="en-US" dirty="0" err="1" smtClean="0"/>
              <a:t>Redis</a:t>
            </a:r>
            <a:r>
              <a:rPr lang="en-US" dirty="0" smtClean="0"/>
              <a:t> Client</a:t>
            </a:r>
            <a:endParaRPr lang="en-US" dirty="0"/>
          </a:p>
        </p:txBody>
      </p:sp>
      <p:sp>
        <p:nvSpPr>
          <p:cNvPr id="3" name="Title 2"/>
          <p:cNvSpPr>
            <a:spLocks noGrp="1"/>
          </p:cNvSpPr>
          <p:nvPr>
            <p:ph type="title"/>
          </p:nvPr>
        </p:nvSpPr>
        <p:spPr/>
        <p:txBody>
          <a:bodyPr/>
          <a:lstStyle/>
          <a:p>
            <a:r>
              <a:rPr lang="en-US" dirty="0" smtClean="0"/>
              <a:t>What do you need:</a:t>
            </a:r>
            <a:endParaRPr lang="en-US" dirty="0"/>
          </a:p>
        </p:txBody>
      </p:sp>
    </p:spTree>
    <p:extLst>
      <p:ext uri="{BB962C8B-B14F-4D97-AF65-F5344CB8AC3E}">
        <p14:creationId xmlns:p14="http://schemas.microsoft.com/office/powerpoint/2010/main" val="26083579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994940"/>
          </a:xfrm>
        </p:spPr>
        <p:txBody>
          <a:bodyPr/>
          <a:lstStyle/>
          <a:p>
            <a:r>
              <a:rPr lang="en-US" dirty="0" smtClean="0"/>
              <a:t>Original POSIX version on redis.io</a:t>
            </a:r>
          </a:p>
          <a:p>
            <a:r>
              <a:rPr lang="en-US" dirty="0" smtClean="0"/>
              <a:t>Windows Version by </a:t>
            </a:r>
            <a:r>
              <a:rPr lang="en-US" dirty="0" err="1" smtClean="0"/>
              <a:t>MSOpenTech</a:t>
            </a:r>
            <a:endParaRPr lang="en-US" dirty="0" smtClean="0"/>
          </a:p>
          <a:p>
            <a:pPr lvl="1"/>
            <a:r>
              <a:rPr lang="en-US" dirty="0" smtClean="0"/>
              <a:t>Azure</a:t>
            </a:r>
            <a:r>
              <a:rPr lang="en-US" dirty="0"/>
              <a:t>: </a:t>
            </a:r>
            <a:endParaRPr lang="en-US" dirty="0" smtClean="0"/>
          </a:p>
          <a:p>
            <a:pPr lvl="2"/>
            <a:r>
              <a:rPr lang="en-US" dirty="0" smtClean="0">
                <a:hlinkClick r:id="rId2"/>
              </a:rPr>
              <a:t>http</a:t>
            </a:r>
            <a:r>
              <a:rPr lang="en-US" dirty="0">
                <a:hlinkClick r:id="rId2"/>
              </a:rPr>
              <a:t>://</a:t>
            </a:r>
            <a:r>
              <a:rPr lang="en-US" dirty="0" smtClean="0">
                <a:hlinkClick r:id="rId2"/>
              </a:rPr>
              <a:t>azure.microsoft.com/en-us/documentation/articles/cache-dotnet-how-to-use-azure-redis-cache</a:t>
            </a:r>
            <a:r>
              <a:rPr lang="en-US" dirty="0" smtClean="0"/>
              <a:t> </a:t>
            </a:r>
          </a:p>
          <a:p>
            <a:pPr lvl="2"/>
            <a:r>
              <a:rPr lang="en-US" dirty="0"/>
              <a:t>Preview Portal only: </a:t>
            </a:r>
            <a:r>
              <a:rPr lang="en-US" dirty="0">
                <a:hlinkClick r:id="rId3"/>
              </a:rPr>
              <a:t>https://</a:t>
            </a:r>
            <a:r>
              <a:rPr lang="en-US" dirty="0" smtClean="0">
                <a:hlinkClick r:id="rId3"/>
              </a:rPr>
              <a:t>portal.azure.com</a:t>
            </a:r>
            <a:r>
              <a:rPr lang="en-US" dirty="0"/>
              <a:t> </a:t>
            </a:r>
            <a:endParaRPr lang="en-US" dirty="0" smtClean="0"/>
          </a:p>
          <a:p>
            <a:pPr lvl="1"/>
            <a:r>
              <a:rPr lang="en-US" dirty="0" smtClean="0"/>
              <a:t>GitHub</a:t>
            </a:r>
            <a:r>
              <a:rPr lang="en-US" dirty="0"/>
              <a:t>: </a:t>
            </a:r>
            <a:r>
              <a:rPr lang="en-US" dirty="0">
                <a:hlinkClick r:id="rId4"/>
              </a:rPr>
              <a:t>https://</a:t>
            </a:r>
            <a:r>
              <a:rPr lang="en-US" dirty="0" smtClean="0">
                <a:hlinkClick r:id="rId4"/>
              </a:rPr>
              <a:t>github.com/MSOpenTech/redis</a:t>
            </a:r>
            <a:endParaRPr lang="en-US" dirty="0" smtClean="0"/>
          </a:p>
          <a:p>
            <a:pPr lvl="1"/>
            <a:r>
              <a:rPr lang="en-US" dirty="0" err="1" smtClean="0"/>
              <a:t>NuGet</a:t>
            </a:r>
            <a:r>
              <a:rPr lang="en-US" dirty="0" smtClean="0"/>
              <a:t>: </a:t>
            </a:r>
          </a:p>
          <a:p>
            <a:pPr lvl="1"/>
            <a:endParaRPr lang="en-US" dirty="0"/>
          </a:p>
        </p:txBody>
      </p:sp>
      <p:sp>
        <p:nvSpPr>
          <p:cNvPr id="3" name="Title 2"/>
          <p:cNvSpPr>
            <a:spLocks noGrp="1"/>
          </p:cNvSpPr>
          <p:nvPr>
            <p:ph type="title"/>
          </p:nvPr>
        </p:nvSpPr>
        <p:spPr/>
        <p:txBody>
          <a:bodyPr/>
          <a:lstStyle/>
          <a:p>
            <a:r>
              <a:rPr lang="en-US" dirty="0" err="1" smtClean="0"/>
              <a:t>Redis</a:t>
            </a:r>
            <a:r>
              <a:rPr lang="en-US" dirty="0" smtClean="0"/>
              <a:t> Server</a:t>
            </a:r>
            <a:endParaRPr lang="en-US" dirty="0"/>
          </a:p>
        </p:txBody>
      </p:sp>
      <p:pic>
        <p:nvPicPr>
          <p:cNvPr id="4" name="Picture 3"/>
          <p:cNvPicPr>
            <a:picLocks noChangeAspect="1"/>
          </p:cNvPicPr>
          <p:nvPr/>
        </p:nvPicPr>
        <p:blipFill>
          <a:blip r:embed="rId5"/>
          <a:stretch>
            <a:fillRect/>
          </a:stretch>
        </p:blipFill>
        <p:spPr>
          <a:xfrm>
            <a:off x="2103437" y="4483890"/>
            <a:ext cx="6943725" cy="723900"/>
          </a:xfrm>
          <a:prstGeom prst="rect">
            <a:avLst/>
          </a:prstGeom>
        </p:spPr>
      </p:pic>
    </p:spTree>
    <p:extLst>
      <p:ext uri="{BB962C8B-B14F-4D97-AF65-F5344CB8AC3E}">
        <p14:creationId xmlns:p14="http://schemas.microsoft.com/office/powerpoint/2010/main" val="3717213566"/>
      </p:ext>
    </p:extLst>
  </p:cSld>
  <p:clrMapOvr>
    <a:masterClrMapping/>
  </p:clrMapOvr>
  <p:transition>
    <p:fade/>
  </p:transition>
</p:sld>
</file>

<file path=ppt/theme/theme1.xml><?xml version="1.0" encoding="utf-8"?>
<a:theme xmlns:a="http://schemas.openxmlformats.org/drawingml/2006/main" name="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2.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1_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C049DA7A73EE242829E58F5D11C9B89" ma:contentTypeVersion="1" ma:contentTypeDescription="Create a new document." ma:contentTypeScope="" ma:versionID="f852d6fc607bed850fe4acc5f09870c6">
  <xsd:schema xmlns:xsd="http://www.w3.org/2001/XMLSchema" xmlns:xs="http://www.w3.org/2001/XMLSchema" xmlns:p="http://schemas.microsoft.com/office/2006/metadata/properties" xmlns:ns3="ecfee87f-bec7-4f31-8aee-ff5312e7eacf" targetNamespace="http://schemas.microsoft.com/office/2006/metadata/properties" ma:root="true" ma:fieldsID="e65437c189d7469ff474ec03e241c9af" ns3:_="">
    <xsd:import namespace="ecfee87f-bec7-4f31-8aee-ff5312e7eac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ee87f-bec7-4f31-8aee-ff5312e7ea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7C8A941E-1B3D-4164-9DD8-AFD369229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ee87f-bec7-4f31-8aee-ff5312e7e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ecfee87f-bec7-4f31-8aee-ff5312e7eacf"/>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Microsoft_Brand_template_16-9_BLUE_2013</Template>
  <TotalTime>1329</TotalTime>
  <Words>864</Words>
  <Application>Microsoft Office PowerPoint</Application>
  <PresentationFormat>Custom</PresentationFormat>
  <Paragraphs>118</Paragraphs>
  <Slides>18</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18</vt:i4>
      </vt:variant>
    </vt:vector>
  </HeadingPairs>
  <TitlesOfParts>
    <vt:vector size="27" baseType="lpstr">
      <vt:lpstr>Arial</vt:lpstr>
      <vt:lpstr>Calibri</vt:lpstr>
      <vt:lpstr>Segoe Semibold</vt:lpstr>
      <vt:lpstr>Segoe UI</vt:lpstr>
      <vt:lpstr>Segoe UI Light</vt:lpstr>
      <vt:lpstr>Wingdings</vt:lpstr>
      <vt:lpstr>MSVID_DarkBlue_16x9_2013_06</vt:lpstr>
      <vt:lpstr>NWA TechFest 2010 Presentation Template</vt:lpstr>
      <vt:lpstr>1_NWA TechFest 2010 Presentation Template</vt:lpstr>
      <vt:lpstr>Redis for the .NET Developer</vt:lpstr>
      <vt:lpstr>About Me</vt:lpstr>
      <vt:lpstr>Watch User Group presentations  for FREE online! </vt:lpstr>
      <vt:lpstr>Which Captain should reign supreme?</vt:lpstr>
      <vt:lpstr>What is Redis?</vt:lpstr>
      <vt:lpstr>What is Redis?</vt:lpstr>
      <vt:lpstr>Features of Redis</vt:lpstr>
      <vt:lpstr>What do you need:</vt:lpstr>
      <vt:lpstr>Redis Server</vt:lpstr>
      <vt:lpstr>Redis as a Service on Azure</vt:lpstr>
      <vt:lpstr>Redis Clients </vt:lpstr>
      <vt:lpstr>Redis data types</vt:lpstr>
      <vt:lpstr>Redis data types</vt:lpstr>
      <vt:lpstr>Redis data types</vt:lpstr>
      <vt:lpstr>Goodies</vt:lpstr>
      <vt:lpstr>Resources</vt:lpstr>
      <vt:lpstr>Thank you! Your Feedback is Important</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41</cp:revision>
  <dcterms:created xsi:type="dcterms:W3CDTF">2014-05-13T14:27:20Z</dcterms:created>
  <dcterms:modified xsi:type="dcterms:W3CDTF">2014-11-10T21:54:11Z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0x0101000C049DA7A73EE242829E58F5D11C9B89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