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27"/>
  </p:notesMasterIdLst>
  <p:handoutMasterIdLst>
    <p:handoutMasterId r:id="rId28"/>
  </p:handoutMasterIdLst>
  <p:sldIdLst>
    <p:sldId id="829" r:id="rId7"/>
    <p:sldId id="1095" r:id="rId8"/>
    <p:sldId id="1097" r:id="rId9"/>
    <p:sldId id="1105" r:id="rId10"/>
    <p:sldId id="1101" r:id="rId11"/>
    <p:sldId id="1103" r:id="rId12"/>
    <p:sldId id="1104" r:id="rId13"/>
    <p:sldId id="1106" r:id="rId14"/>
    <p:sldId id="1107" r:id="rId15"/>
    <p:sldId id="1108" r:id="rId16"/>
    <p:sldId id="1109" r:id="rId17"/>
    <p:sldId id="1111" r:id="rId18"/>
    <p:sldId id="1112" r:id="rId19"/>
    <p:sldId id="1113" r:id="rId20"/>
    <p:sldId id="1110" r:id="rId21"/>
    <p:sldId id="1102" r:id="rId22"/>
    <p:sldId id="1114" r:id="rId23"/>
    <p:sldId id="1115" r:id="rId24"/>
    <p:sldId id="1096" r:id="rId25"/>
    <p:sldId id="1094"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02" d="100"/>
          <a:sy n="102" d="100"/>
        </p:scale>
        <p:origin x="58" y="562"/>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12/17/2014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12/17/2014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12/17/2014 12:21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azure.microsoft.com/blog/2014/06/04/lap-around-azure-redis-cache-preview/"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hyperlink" Target="http://redisdesktop.com/" TargetMode="External"/><Relationship Id="rId1" Type="http://schemas.openxmlformats.org/officeDocument/2006/relationships/slideLayout" Target="../slideLayouts/slideLayout16.xml"/><Relationship Id="rId4" Type="http://schemas.openxmlformats.org/officeDocument/2006/relationships/hyperlink" Target="http://redis.io/clien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antirez.com/news/75"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zure/dn798898.aspx" TargetMode="External"/><Relationship Id="rId2" Type="http://schemas.openxmlformats.org/officeDocument/2006/relationships/hyperlink" Target="http://msdn.microsoft.com/en-us/library/azure/dn690522.aspx" TargetMode="External"/><Relationship Id="rId1" Type="http://schemas.openxmlformats.org/officeDocument/2006/relationships/slideLayout" Target="../slideLayouts/slideLayout16.xml"/><Relationship Id="rId4" Type="http://schemas.openxmlformats.org/officeDocument/2006/relationships/hyperlink" Target="http://www.asp.net/signalr/overview/signalr-20/performance-and-scaling/scaleout-with-redi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16.xml"/><Relationship Id="rId5" Type="http://schemas.openxmlformats.org/officeDocument/2006/relationships/hyperlink" Target="http://channel9.msdn.com/Shows/Web+Camps+TV/A-look-around-the-Redis-Cache-Preview-with-Saurabh-Pant" TargetMode="External"/><Relationship Id="rId4" Type="http://schemas.openxmlformats.org/officeDocument/2006/relationships/hyperlink" Target="http://msopentech.com/opentech-projects/redi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documentation/articles/cache-dotnet-how-to-use-azure-redis-cache" TargetMode="Externa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hyperlink" Target="https://github.com/MSOpenTech/red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dirty="0" smtClean="0"/>
              <a:t>250 MB to 26 GB</a:t>
            </a:r>
          </a:p>
          <a:p>
            <a:r>
              <a:rPr lang="en-US" dirty="0" smtClean="0"/>
              <a:t>With or without Replication</a:t>
            </a:r>
          </a:p>
          <a:p>
            <a:r>
              <a:rPr lang="en-US" dirty="0" smtClean="0"/>
              <a:t>Includes Azure Metrics and Alerts</a:t>
            </a:r>
          </a:p>
          <a:p>
            <a:r>
              <a:rPr lang="en-US" dirty="0" smtClean="0"/>
              <a:t>More Info:</a:t>
            </a:r>
          </a:p>
          <a:p>
            <a:pPr lvl="1"/>
            <a:r>
              <a:rPr lang="en-US" dirty="0">
                <a:hlinkClick r:id="rId2"/>
              </a:rPr>
              <a:t>http://azure.microsoft.com/blog/2014/06/04/lap-around-azure-redis-cache-preview</a:t>
            </a:r>
            <a:r>
              <a:rPr lang="en-US" dirty="0" smtClean="0">
                <a:hlinkClick r:id="rId2"/>
              </a:rPr>
              <a:t>/</a:t>
            </a:r>
            <a:endParaRPr lang="en-US" dirty="0"/>
          </a:p>
        </p:txBody>
      </p:sp>
      <p:sp>
        <p:nvSpPr>
          <p:cNvPr id="3" name="Title 2"/>
          <p:cNvSpPr>
            <a:spLocks noGrp="1"/>
          </p:cNvSpPr>
          <p:nvPr>
            <p:ph type="title"/>
          </p:nvPr>
        </p:nvSpPr>
        <p:spPr/>
        <p:txBody>
          <a:bodyPr/>
          <a:lstStyle/>
          <a:p>
            <a:r>
              <a:rPr lang="en-US" dirty="0" err="1" smtClean="0"/>
              <a:t>Redis</a:t>
            </a:r>
            <a:r>
              <a:rPr lang="en-US" dirty="0" smtClean="0"/>
              <a:t> as a Service on Azure</a:t>
            </a:r>
            <a:endParaRPr lang="en-US" dirty="0"/>
          </a:p>
        </p:txBody>
      </p:sp>
    </p:spTree>
    <p:extLst>
      <p:ext uri="{BB962C8B-B14F-4D97-AF65-F5344CB8AC3E}">
        <p14:creationId xmlns:p14="http://schemas.microsoft.com/office/powerpoint/2010/main" val="31084672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Redis-cli.exe</a:t>
            </a:r>
          </a:p>
          <a:p>
            <a:r>
              <a:rPr lang="en-US" dirty="0"/>
              <a:t>Desktop </a:t>
            </a:r>
            <a:r>
              <a:rPr lang="en-US" dirty="0" smtClean="0"/>
              <a:t>Manager</a:t>
            </a:r>
          </a:p>
          <a:p>
            <a:pPr lvl="1"/>
            <a:r>
              <a:rPr lang="en-US" dirty="0" smtClean="0">
                <a:hlinkClick r:id="rId2"/>
              </a:rPr>
              <a:t>http</a:t>
            </a:r>
            <a:r>
              <a:rPr lang="en-US" dirty="0">
                <a:hlinkClick r:id="rId2"/>
              </a:rPr>
              <a:t>://redisdesktop.com/</a:t>
            </a:r>
            <a:endParaRPr lang="en-US" dirty="0"/>
          </a:p>
          <a:p>
            <a:r>
              <a:rPr lang="en-US" dirty="0"/>
              <a:t>C# </a:t>
            </a:r>
            <a:r>
              <a:rPr lang="en-US" dirty="0" err="1" smtClean="0"/>
              <a:t>StackExchange</a:t>
            </a:r>
            <a:endParaRPr lang="en-US" dirty="0" smtClean="0"/>
          </a:p>
          <a:p>
            <a:pPr lvl="1"/>
            <a:r>
              <a:rPr lang="en-US" dirty="0" smtClean="0">
                <a:hlinkClick r:id="rId3"/>
              </a:rPr>
              <a:t>https</a:t>
            </a:r>
            <a:r>
              <a:rPr lang="en-US" dirty="0">
                <a:hlinkClick r:id="rId3"/>
              </a:rPr>
              <a:t>://</a:t>
            </a:r>
            <a:r>
              <a:rPr lang="en-US" dirty="0" smtClean="0">
                <a:hlinkClick r:id="rId3"/>
              </a:rPr>
              <a:t>github.com/StackExchange/StackExchange.Redis</a:t>
            </a:r>
            <a:endParaRPr lang="en-US" dirty="0"/>
          </a:p>
          <a:p>
            <a:r>
              <a:rPr lang="en-US" dirty="0" smtClean="0"/>
              <a:t>More at</a:t>
            </a:r>
          </a:p>
          <a:p>
            <a:pPr lvl="1"/>
            <a:r>
              <a:rPr lang="en-US" dirty="0">
                <a:hlinkClick r:id="rId4"/>
              </a:rPr>
              <a:t>http://</a:t>
            </a:r>
            <a:r>
              <a:rPr lang="en-US" dirty="0" smtClean="0">
                <a:hlinkClick r:id="rId4"/>
              </a:rPr>
              <a:t>redis.io/clients</a:t>
            </a:r>
            <a:endParaRPr lang="en-US" dirty="0" smtClean="0"/>
          </a:p>
          <a:p>
            <a:endParaRPr lang="en-US" dirty="0"/>
          </a:p>
        </p:txBody>
      </p:sp>
      <p:sp>
        <p:nvSpPr>
          <p:cNvPr id="3" name="Title 2"/>
          <p:cNvSpPr>
            <a:spLocks noGrp="1"/>
          </p:cNvSpPr>
          <p:nvPr>
            <p:ph type="title"/>
          </p:nvPr>
        </p:nvSpPr>
        <p:spPr/>
        <p:txBody>
          <a:bodyPr/>
          <a:lstStyle/>
          <a:p>
            <a:r>
              <a:rPr lang="en-US" dirty="0" err="1" smtClean="0"/>
              <a:t>Redis</a:t>
            </a:r>
            <a:r>
              <a:rPr lang="en-US" dirty="0" smtClean="0"/>
              <a:t> Clients	</a:t>
            </a:r>
            <a:endParaRPr lang="en-US" dirty="0"/>
          </a:p>
        </p:txBody>
      </p:sp>
    </p:spTree>
    <p:extLst>
      <p:ext uri="{BB962C8B-B14F-4D97-AF65-F5344CB8AC3E}">
        <p14:creationId xmlns:p14="http://schemas.microsoft.com/office/powerpoint/2010/main" val="21184825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pPr fontAlgn="base"/>
            <a:r>
              <a:rPr lang="en-US" sz="3600" dirty="0" smtClean="0"/>
              <a:t>String</a:t>
            </a:r>
            <a:endParaRPr lang="en-US" sz="3600" dirty="0"/>
          </a:p>
          <a:p>
            <a:pPr fontAlgn="base"/>
            <a:r>
              <a:rPr lang="en-US" sz="3600" dirty="0"/>
              <a:t>Lists: </a:t>
            </a:r>
            <a:r>
              <a:rPr lang="en-US" sz="3600" dirty="0" smtClean="0"/>
              <a:t>collections	 </a:t>
            </a:r>
            <a:r>
              <a:rPr lang="en-US" sz="3600" dirty="0"/>
              <a:t>of string elements sorted according to the order of insertion. They are basically </a:t>
            </a:r>
            <a:r>
              <a:rPr lang="en-US" sz="3600" i="1" dirty="0"/>
              <a:t>linked lists</a:t>
            </a:r>
            <a:r>
              <a:rPr lang="en-US" sz="3600" dirty="0"/>
              <a:t>.</a:t>
            </a:r>
          </a:p>
          <a:p>
            <a:pPr fontAlgn="base"/>
            <a:r>
              <a:rPr lang="en-US" sz="3600" dirty="0"/>
              <a:t>Sets: collections of unique, unsorted string elements.</a:t>
            </a:r>
          </a:p>
          <a:p>
            <a:pPr fontAlgn="base"/>
            <a:r>
              <a:rPr lang="en-US" sz="3600" dirty="0"/>
              <a:t>Sorted sets, similar to Sets but where every string element is associated to a floating number value, called </a:t>
            </a:r>
            <a:r>
              <a:rPr lang="en-US" sz="3600" i="1" dirty="0"/>
              <a:t>score</a:t>
            </a:r>
            <a:r>
              <a:rPr lang="en-US" sz="3600" dirty="0"/>
              <a:t>. The elements are always taken sorted by their score, so unlike Sets it is possible to retrieve range of elements (for example you may </a:t>
            </a:r>
            <a:r>
              <a:rPr lang="en-US" sz="3600" dirty="0" smtClean="0"/>
              <a:t>ask: </a:t>
            </a:r>
            <a:r>
              <a:rPr lang="en-US" sz="3600" dirty="0"/>
              <a:t>give me the top 10, or the bottom 10</a:t>
            </a:r>
            <a:r>
              <a:rPr lang="en-US" sz="3600" dirty="0" smtClean="0"/>
              <a:t>).</a:t>
            </a:r>
            <a:endParaRPr lang="en-US" sz="3600"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40674976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39759"/>
          </a:xfrm>
        </p:spPr>
        <p:txBody>
          <a:bodyPr/>
          <a:lstStyle/>
          <a:p>
            <a:pPr fontAlgn="base"/>
            <a:r>
              <a:rPr lang="en-US" dirty="0" smtClean="0"/>
              <a:t>Hashes</a:t>
            </a:r>
            <a:r>
              <a:rPr lang="en-US" dirty="0"/>
              <a:t>, which are maps composed of fields associated with values. Both the field and the value are strings. </a:t>
            </a:r>
          </a:p>
          <a:p>
            <a:pPr fontAlgn="base"/>
            <a:r>
              <a:rPr lang="en-US" dirty="0"/>
              <a:t>Bit arrays (or simply bitmaps): it is possible, </a:t>
            </a:r>
            <a:r>
              <a:rPr lang="en-US" dirty="0" err="1"/>
              <a:t>usign</a:t>
            </a:r>
            <a:r>
              <a:rPr lang="en-US" dirty="0"/>
              <a:t> special commands, to handle String values like array of bits: you can set and clear individual bits, count all the bits set to 1, find the first set or unset bit, and so forth</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334384033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52924"/>
          </a:xfrm>
        </p:spPr>
        <p:txBody>
          <a:bodyPr/>
          <a:lstStyle/>
          <a:p>
            <a:pPr fontAlgn="base"/>
            <a:r>
              <a:rPr lang="en-US" dirty="0" err="1" smtClean="0"/>
              <a:t>HyperLogLogs</a:t>
            </a:r>
            <a:r>
              <a:rPr lang="en-US" dirty="0"/>
              <a:t>: this is a probabilistic data structure which is used in order to estimate the cardinality of a set</a:t>
            </a:r>
            <a:r>
              <a:rPr lang="en-US" dirty="0" smtClean="0"/>
              <a:t>.</a:t>
            </a:r>
          </a:p>
          <a:p>
            <a:pPr lvl="1" fontAlgn="base"/>
            <a:r>
              <a:rPr lang="en-US" dirty="0" smtClean="0"/>
              <a:t>More Info at: </a:t>
            </a:r>
            <a:r>
              <a:rPr lang="en-US" dirty="0" smtClean="0">
                <a:hlinkClick r:id="rId2"/>
              </a:rPr>
              <a:t>http</a:t>
            </a:r>
            <a:r>
              <a:rPr lang="en-US" dirty="0">
                <a:hlinkClick r:id="rId2"/>
              </a:rPr>
              <a:t>://</a:t>
            </a:r>
            <a:r>
              <a:rPr lang="en-US" dirty="0" smtClean="0">
                <a:hlinkClick r:id="rId2"/>
              </a:rPr>
              <a:t>antirez.com/news/75</a:t>
            </a:r>
            <a:r>
              <a:rPr lang="en-US" dirty="0" smtClean="0"/>
              <a:t> </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5548380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44075"/>
          </a:xfrm>
        </p:spPr>
        <p:txBody>
          <a:bodyPr/>
          <a:lstStyle/>
          <a:p>
            <a:r>
              <a:rPr lang="en-US" dirty="0"/>
              <a:t>ASP.NET Session State Provider </a:t>
            </a:r>
            <a:endParaRPr lang="en-US" dirty="0" smtClean="0"/>
          </a:p>
          <a:p>
            <a:pPr lvl="1"/>
            <a:r>
              <a:rPr lang="en-US" dirty="0" smtClean="0">
                <a:hlinkClick r:id="rId2"/>
              </a:rPr>
              <a:t>http</a:t>
            </a:r>
            <a:r>
              <a:rPr lang="en-US" dirty="0">
                <a:hlinkClick r:id="rId2"/>
              </a:rPr>
              <a:t>://msdn.microsoft.com/en-us/library/azure/dn690522.aspx</a:t>
            </a:r>
            <a:endParaRPr lang="en-US" dirty="0"/>
          </a:p>
          <a:p>
            <a:r>
              <a:rPr lang="en-US" dirty="0" smtClean="0"/>
              <a:t>ASP.NET </a:t>
            </a:r>
            <a:r>
              <a:rPr lang="en-US" dirty="0"/>
              <a:t>Output Cache </a:t>
            </a:r>
            <a:r>
              <a:rPr lang="en-US" dirty="0" smtClean="0"/>
              <a:t>Provider</a:t>
            </a:r>
          </a:p>
          <a:p>
            <a:pPr lvl="1"/>
            <a:r>
              <a:rPr lang="en-US" dirty="0" smtClean="0">
                <a:hlinkClick r:id="rId3"/>
              </a:rPr>
              <a:t>http://msdn.microsoft.com/en-us/library/azure/dn798898.aspx</a:t>
            </a:r>
            <a:r>
              <a:rPr lang="en-US" dirty="0" smtClean="0"/>
              <a:t> </a:t>
            </a:r>
          </a:p>
          <a:p>
            <a:r>
              <a:rPr lang="en-US" dirty="0" smtClean="0"/>
              <a:t>As </a:t>
            </a:r>
            <a:r>
              <a:rPr lang="en-US" dirty="0"/>
              <a:t>a black plane for </a:t>
            </a:r>
            <a:r>
              <a:rPr lang="en-US" dirty="0" err="1"/>
              <a:t>SignalR</a:t>
            </a:r>
            <a:endParaRPr lang="en-US" dirty="0"/>
          </a:p>
          <a:p>
            <a:pPr lvl="1"/>
            <a:r>
              <a:rPr lang="en-US" dirty="0">
                <a:hlinkClick r:id="rId4"/>
              </a:rPr>
              <a:t>http://www.asp.net/signalr/overview/signalr-20/performance-and-scaling/scaleout-with-redis</a:t>
            </a:r>
            <a:endParaRPr lang="en-US" dirty="0"/>
          </a:p>
        </p:txBody>
      </p:sp>
      <p:sp>
        <p:nvSpPr>
          <p:cNvPr id="3" name="Title 2"/>
          <p:cNvSpPr>
            <a:spLocks noGrp="1"/>
          </p:cNvSpPr>
          <p:nvPr>
            <p:ph type="title"/>
          </p:nvPr>
        </p:nvSpPr>
        <p:spPr/>
        <p:txBody>
          <a:bodyPr/>
          <a:lstStyle/>
          <a:p>
            <a:r>
              <a:rPr lang="en-US" dirty="0" smtClean="0"/>
              <a:t>Goodies</a:t>
            </a:r>
            <a:endParaRPr lang="en-US" dirty="0"/>
          </a:p>
        </p:txBody>
      </p:sp>
    </p:spTree>
    <p:extLst>
      <p:ext uri="{BB962C8B-B14F-4D97-AF65-F5344CB8AC3E}">
        <p14:creationId xmlns:p14="http://schemas.microsoft.com/office/powerpoint/2010/main" val="3178603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35663"/>
          </a:xfrm>
        </p:spPr>
        <p:txBody>
          <a:bodyPr/>
          <a:lstStyle/>
          <a:p>
            <a:r>
              <a:rPr lang="en-US" dirty="0" err="1" smtClean="0"/>
              <a:t>Redis</a:t>
            </a:r>
            <a:r>
              <a:rPr lang="en-US" dirty="0" smtClean="0"/>
              <a:t> Website</a:t>
            </a:r>
          </a:p>
          <a:p>
            <a:pPr lvl="1"/>
            <a:r>
              <a:rPr lang="en-US" dirty="0" smtClean="0">
                <a:hlinkClick r:id="rId2"/>
              </a:rPr>
              <a:t>http</a:t>
            </a:r>
            <a:r>
              <a:rPr lang="en-US" dirty="0">
                <a:hlinkClick r:id="rId2"/>
              </a:rPr>
              <a:t>://</a:t>
            </a:r>
            <a:r>
              <a:rPr lang="en-US" dirty="0" smtClean="0">
                <a:hlinkClick r:id="rId2"/>
              </a:rPr>
              <a:t>redis.io</a:t>
            </a:r>
            <a:endParaRPr lang="en-US" dirty="0" smtClean="0"/>
          </a:p>
          <a:p>
            <a:r>
              <a:rPr lang="en-US" dirty="0" smtClean="0"/>
              <a:t>Interactive Tutorial</a:t>
            </a:r>
          </a:p>
          <a:p>
            <a:pPr lvl="1"/>
            <a:r>
              <a:rPr lang="en-US" dirty="0">
                <a:hlinkClick r:id="rId3"/>
              </a:rPr>
              <a:t>http://</a:t>
            </a:r>
            <a:r>
              <a:rPr lang="en-US" dirty="0" smtClean="0">
                <a:hlinkClick r:id="rId3"/>
              </a:rPr>
              <a:t>try.redis.io</a:t>
            </a:r>
            <a:r>
              <a:rPr lang="en-US" dirty="0" smtClean="0"/>
              <a:t> </a:t>
            </a:r>
          </a:p>
          <a:p>
            <a:r>
              <a:rPr lang="en-US" dirty="0" err="1"/>
              <a:t>MSOpenTech</a:t>
            </a:r>
            <a:r>
              <a:rPr lang="en-US" dirty="0"/>
              <a:t> </a:t>
            </a:r>
            <a:r>
              <a:rPr lang="en-US" dirty="0" err="1"/>
              <a:t>Redis</a:t>
            </a:r>
            <a:r>
              <a:rPr lang="en-US" dirty="0"/>
              <a:t> </a:t>
            </a:r>
            <a:r>
              <a:rPr lang="en-US" dirty="0" smtClean="0"/>
              <a:t>Blog</a:t>
            </a:r>
          </a:p>
          <a:p>
            <a:pPr lvl="1"/>
            <a:r>
              <a:rPr lang="en-US" dirty="0" smtClean="0">
                <a:hlinkClick r:id="rId4"/>
              </a:rPr>
              <a:t>http</a:t>
            </a:r>
            <a:r>
              <a:rPr lang="en-US" dirty="0">
                <a:hlinkClick r:id="rId4"/>
              </a:rPr>
              <a:t>://msopentech.com/opentech-projects/redis</a:t>
            </a:r>
            <a:r>
              <a:rPr lang="en-US" dirty="0" smtClean="0">
                <a:hlinkClick r:id="rId4"/>
              </a:rPr>
              <a:t>/</a:t>
            </a:r>
            <a:endParaRPr lang="en-US" dirty="0" smtClean="0"/>
          </a:p>
          <a:p>
            <a:r>
              <a:rPr lang="en-US" dirty="0"/>
              <a:t>Channel 9: A look around the </a:t>
            </a:r>
            <a:r>
              <a:rPr lang="en-US" dirty="0" err="1"/>
              <a:t>Redis</a:t>
            </a:r>
            <a:r>
              <a:rPr lang="en-US" dirty="0"/>
              <a:t> Cache Preview with </a:t>
            </a:r>
            <a:r>
              <a:rPr lang="en-US" dirty="0" err="1"/>
              <a:t>Saurabh</a:t>
            </a:r>
            <a:r>
              <a:rPr lang="en-US" dirty="0"/>
              <a:t> Pant</a:t>
            </a:r>
          </a:p>
          <a:p>
            <a:pPr lvl="1"/>
            <a:r>
              <a:rPr lang="en-US" dirty="0">
                <a:hlinkClick r:id="rId5"/>
              </a:rPr>
              <a:t>http://</a:t>
            </a:r>
            <a:r>
              <a:rPr lang="en-US" dirty="0" smtClean="0">
                <a:hlinkClick r:id="rId5"/>
              </a:rPr>
              <a:t>channel9.msdn.com/Shows/Web+Camps+TV/A-look-around-the-Redis-Cache-Preview-with-Saurabh-Pant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41559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Cache aside design pattern</a:t>
            </a:r>
            <a:endParaRPr lang="en-US" dirty="0"/>
          </a:p>
        </p:txBody>
      </p:sp>
      <p:sp>
        <p:nvSpPr>
          <p:cNvPr id="4" name="Rectangle 3"/>
          <p:cNvSpPr/>
          <p:nvPr/>
        </p:nvSpPr>
        <p:spPr>
          <a:xfrm>
            <a:off x="122237" y="6469062"/>
            <a:ext cx="5904373" cy="369332"/>
          </a:xfrm>
          <a:prstGeom prst="rect">
            <a:avLst/>
          </a:prstGeom>
        </p:spPr>
        <p:txBody>
          <a:bodyPr wrap="none">
            <a:spAutoFit/>
          </a:bodyPr>
          <a:lstStyle/>
          <a:p>
            <a:r>
              <a:rPr lang="en-US" dirty="0"/>
              <a:t>http://msdn.microsoft.com/en-us/library/dn589799.aspx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971" y="1363662"/>
            <a:ext cx="4152900" cy="4810443"/>
          </a:xfrm>
          <a:prstGeom prst="rect">
            <a:avLst/>
          </a:prstGeom>
        </p:spPr>
      </p:pic>
      <p:sp>
        <p:nvSpPr>
          <p:cNvPr id="2" name="Flowchart: Summing Junction 1"/>
          <p:cNvSpPr/>
          <p:nvPr/>
        </p:nvSpPr>
        <p:spPr bwMode="auto">
          <a:xfrm>
            <a:off x="5710027" y="3878262"/>
            <a:ext cx="838200" cy="685800"/>
          </a:xfrm>
          <a:prstGeom prst="flowChartSummingJunct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WJ</a:t>
            </a:r>
          </a:p>
        </p:txBody>
      </p:sp>
      <p:cxnSp>
        <p:nvCxnSpPr>
          <p:cNvPr id="7" name="Straight Arrow Connector 6"/>
          <p:cNvCxnSpPr/>
          <p:nvPr/>
        </p:nvCxnSpPr>
        <p:spPr>
          <a:xfrm flipH="1">
            <a:off x="6599237" y="3725862"/>
            <a:ext cx="609600" cy="365760"/>
          </a:xfrm>
          <a:prstGeom prst="straightConnector1">
            <a:avLst/>
          </a:prstGeom>
          <a:ln w="50800">
            <a:headEnd type="non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flipV="1">
            <a:off x="5303837" y="3802062"/>
            <a:ext cx="381000" cy="228600"/>
          </a:xfrm>
          <a:prstGeom prst="straightConnector1">
            <a:avLst/>
          </a:prstGeom>
          <a:ln w="508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37236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smtClean="0"/>
              <a:t>Using another process read from the long term store and update the cache. </a:t>
            </a:r>
          </a:p>
          <a:p>
            <a:pPr lvl="1"/>
            <a:r>
              <a:rPr lang="en-US" dirty="0" smtClean="0"/>
              <a:t>Reduce/Eliminate Cache Misses</a:t>
            </a:r>
          </a:p>
          <a:p>
            <a:pPr lvl="1"/>
            <a:r>
              <a:rPr lang="en-US" dirty="0" smtClean="0"/>
              <a:t>Be safe still use Cache aside</a:t>
            </a:r>
          </a:p>
          <a:p>
            <a:pPr lvl="1"/>
            <a:endParaRPr lang="en-US" dirty="0"/>
          </a:p>
        </p:txBody>
      </p:sp>
      <p:sp>
        <p:nvSpPr>
          <p:cNvPr id="3" name="Title 2"/>
          <p:cNvSpPr>
            <a:spLocks noGrp="1"/>
          </p:cNvSpPr>
          <p:nvPr>
            <p:ph type="title"/>
          </p:nvPr>
        </p:nvSpPr>
        <p:spPr/>
        <p:txBody>
          <a:bodyPr/>
          <a:lstStyle/>
          <a:p>
            <a:r>
              <a:rPr lang="en-US" dirty="0" smtClean="0"/>
              <a:t>Tip: Use </a:t>
            </a:r>
            <a:r>
              <a:rPr lang="en-US" dirty="0" err="1" smtClean="0"/>
              <a:t>WebJobs</a:t>
            </a:r>
            <a:r>
              <a:rPr lang="en-US" dirty="0" smtClean="0"/>
              <a:t> or a Worker Role</a:t>
            </a:r>
            <a:endParaRPr lang="en-US" dirty="0"/>
          </a:p>
        </p:txBody>
      </p:sp>
    </p:spTree>
    <p:extLst>
      <p:ext uri="{BB962C8B-B14F-4D97-AF65-F5344CB8AC3E}">
        <p14:creationId xmlns:p14="http://schemas.microsoft.com/office/powerpoint/2010/main" val="34072219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637" y="2034341"/>
            <a:ext cx="4644271" cy="4644271"/>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Vote </a:t>
            </a:r>
            <a:r>
              <a:rPr lang="en-US" dirty="0" smtClean="0"/>
              <a:t>Now</a:t>
            </a:r>
            <a:r>
              <a:rPr lang="en-US" dirty="0"/>
              <a:t>! Captain </a:t>
            </a:r>
            <a:r>
              <a:rPr lang="en-US" dirty="0" err="1" smtClean="0"/>
              <a:t>Smackdown</a:t>
            </a:r>
            <a:endParaRPr lang="en-US" dirty="0" smtClean="0"/>
          </a:p>
          <a:p>
            <a:r>
              <a:rPr lang="en-US" dirty="0"/>
              <a:t>http</a:t>
            </a:r>
            <a:r>
              <a:rPr lang="en-US" dirty="0" smtClean="0"/>
              <a:t>://AzureAustinSmackdown.azurewebsites.net</a:t>
            </a:r>
            <a:r>
              <a:rPr lang="en-US" dirty="0"/>
              <a:t>/</a:t>
            </a:r>
            <a:endParaRPr lang="en-US" dirty="0" smtClean="0"/>
          </a:p>
        </p:txBody>
      </p:sp>
      <p:sp>
        <p:nvSpPr>
          <p:cNvPr id="3" name="Title 2"/>
          <p:cNvSpPr>
            <a:spLocks noGrp="1"/>
          </p:cNvSpPr>
          <p:nvPr>
            <p:ph type="title"/>
          </p:nvPr>
        </p:nvSpPr>
        <p:spPr/>
        <p:txBody>
          <a:bodyPr/>
          <a:lstStyle/>
          <a:p>
            <a:r>
              <a:rPr lang="en-US" dirty="0"/>
              <a:t>Which Captain should reign supreme</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037" y="2628622"/>
            <a:ext cx="4343400" cy="4343400"/>
          </a:xfrm>
          <a:prstGeom prst="rect">
            <a:avLst/>
          </a:prstGeom>
        </p:spPr>
      </p:pic>
    </p:spTree>
    <p:extLst>
      <p:ext uri="{BB962C8B-B14F-4D97-AF65-F5344CB8AC3E}">
        <p14:creationId xmlns:p14="http://schemas.microsoft.com/office/powerpoint/2010/main" val="20098579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err="1" smtClean="0"/>
              <a:t>Redis</a:t>
            </a:r>
            <a:r>
              <a:rPr lang="en-US" dirty="0" smtClean="0"/>
              <a:t> </a:t>
            </a:r>
            <a:r>
              <a:rPr lang="en-US" dirty="0"/>
              <a:t>is an </a:t>
            </a:r>
            <a:r>
              <a:rPr lang="en-US" b="1" dirty="0">
                <a:solidFill>
                  <a:srgbClr val="FFFF00"/>
                </a:solidFill>
              </a:rPr>
              <a:t>open source</a:t>
            </a:r>
            <a:r>
              <a:rPr lang="en-US" dirty="0"/>
              <a:t>, BSD licensed, advanced </a:t>
            </a:r>
            <a:r>
              <a:rPr lang="en-US" b="1" dirty="0">
                <a:solidFill>
                  <a:srgbClr val="FFFF00"/>
                </a:solidFill>
              </a:rPr>
              <a:t>key-value cache and store</a:t>
            </a:r>
            <a:r>
              <a:rPr lang="en-US" dirty="0"/>
              <a:t>. It is often referred to as a data structure server since keys can contain strings, hashes, lists, sets, sorted sets, bitmaps and </a:t>
            </a:r>
            <a:r>
              <a:rPr lang="en-US" dirty="0" err="1"/>
              <a:t>hyperloglogs</a:t>
            </a:r>
            <a:r>
              <a:rPr lang="en-US" dirty="0"/>
              <a:t>.</a:t>
            </a:r>
          </a:p>
          <a:p>
            <a:r>
              <a:rPr lang="en-US" dirty="0" smtClean="0"/>
              <a:t>You </a:t>
            </a:r>
            <a:r>
              <a:rPr lang="en-US" dirty="0"/>
              <a:t>can run </a:t>
            </a:r>
            <a:r>
              <a:rPr lang="en-US" b="1" dirty="0">
                <a:solidFill>
                  <a:srgbClr val="FFFF00"/>
                </a:solidFill>
              </a:rPr>
              <a:t>atomic operations </a:t>
            </a:r>
            <a:r>
              <a:rPr lang="en-US" dirty="0"/>
              <a:t>on these types, like appending to a string; incrementing the value in a hash; pushing an element to a list; computing set intersection, union and difference; or getting the member with highest ranking in a sorted set</a:t>
            </a:r>
            <a:r>
              <a:rPr lang="en-US" dirty="0" smtClean="0"/>
              <a:t>.</a:t>
            </a:r>
            <a:endParaRPr lang="en-US" dirty="0"/>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784652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r>
              <a:rPr lang="en-US" dirty="0" smtClean="0"/>
              <a:t>In </a:t>
            </a:r>
            <a:r>
              <a:rPr lang="en-US" dirty="0"/>
              <a:t>order to achieve its outstanding performance, </a:t>
            </a:r>
            <a:r>
              <a:rPr lang="en-US" dirty="0" err="1"/>
              <a:t>Redis</a:t>
            </a:r>
            <a:r>
              <a:rPr lang="en-US" dirty="0"/>
              <a:t> works with an </a:t>
            </a:r>
            <a:r>
              <a:rPr lang="en-US" b="1" dirty="0">
                <a:solidFill>
                  <a:srgbClr val="FFFF00"/>
                </a:solidFill>
              </a:rPr>
              <a:t>in-memory dataset</a:t>
            </a:r>
            <a:r>
              <a:rPr lang="en-US" dirty="0"/>
              <a:t>. Depending on your use case, you can persist it either by dumping the dataset to disk every once in a while, or by appending each command to a log. </a:t>
            </a:r>
            <a:endParaRPr lang="en-US" dirty="0" smtClean="0"/>
          </a:p>
          <a:p>
            <a:r>
              <a:rPr lang="en-US" dirty="0" err="1" smtClean="0"/>
              <a:t>Redis</a:t>
            </a:r>
            <a:r>
              <a:rPr lang="en-US" dirty="0" smtClean="0"/>
              <a:t> </a:t>
            </a:r>
            <a:r>
              <a:rPr lang="en-US" dirty="0"/>
              <a:t>also supports trivial-to-setup </a:t>
            </a:r>
            <a:r>
              <a:rPr lang="en-US" b="1" dirty="0">
                <a:solidFill>
                  <a:srgbClr val="FFFF00"/>
                </a:solidFill>
              </a:rPr>
              <a:t>master-slave asynchronous replication</a:t>
            </a:r>
            <a:r>
              <a:rPr lang="en-US" dirty="0"/>
              <a:t>, with very fast non-blocking first synchronization, auto-reconnection with partial resynchronization on net split</a:t>
            </a:r>
            <a:r>
              <a:rPr lang="en-US" dirty="0" smtClean="0"/>
              <a:t>.</a:t>
            </a:r>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39215552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Transactions</a:t>
            </a:r>
            <a:endParaRPr lang="en-US" dirty="0"/>
          </a:p>
          <a:p>
            <a:r>
              <a:rPr lang="en-US" dirty="0" smtClean="0">
                <a:solidFill>
                  <a:srgbClr val="FFFF00"/>
                </a:solidFill>
              </a:rPr>
              <a:t>Pub/Sub</a:t>
            </a:r>
            <a:endParaRPr lang="en-US" dirty="0">
              <a:solidFill>
                <a:srgbClr val="FFFF00"/>
              </a:solidFill>
            </a:endParaRPr>
          </a:p>
          <a:p>
            <a:r>
              <a:rPr lang="en-US" dirty="0" err="1" smtClean="0"/>
              <a:t>Lua</a:t>
            </a:r>
            <a:r>
              <a:rPr lang="en-US" dirty="0" smtClean="0"/>
              <a:t> </a:t>
            </a:r>
            <a:r>
              <a:rPr lang="en-US" dirty="0"/>
              <a:t>scripting</a:t>
            </a:r>
          </a:p>
          <a:p>
            <a:r>
              <a:rPr lang="en-US" dirty="0" smtClean="0">
                <a:solidFill>
                  <a:srgbClr val="FFFF00"/>
                </a:solidFill>
              </a:rPr>
              <a:t>Keys </a:t>
            </a:r>
            <a:r>
              <a:rPr lang="en-US" dirty="0">
                <a:solidFill>
                  <a:srgbClr val="FFFF00"/>
                </a:solidFill>
              </a:rPr>
              <a:t>with a limited time-to-live</a:t>
            </a:r>
          </a:p>
          <a:p>
            <a:r>
              <a:rPr lang="en-US" dirty="0" smtClean="0"/>
              <a:t>LRU </a:t>
            </a:r>
            <a:r>
              <a:rPr lang="en-US" dirty="0"/>
              <a:t>eviction for keys</a:t>
            </a:r>
          </a:p>
          <a:p>
            <a:r>
              <a:rPr lang="en-US" dirty="0" smtClean="0"/>
              <a:t>Automatic </a:t>
            </a:r>
            <a:r>
              <a:rPr lang="en-US" dirty="0"/>
              <a:t>failover</a:t>
            </a:r>
          </a:p>
          <a:p>
            <a:endParaRPr lang="en-US" dirty="0"/>
          </a:p>
        </p:txBody>
      </p:sp>
      <p:sp>
        <p:nvSpPr>
          <p:cNvPr id="3" name="Title 2"/>
          <p:cNvSpPr>
            <a:spLocks noGrp="1"/>
          </p:cNvSpPr>
          <p:nvPr>
            <p:ph type="title"/>
          </p:nvPr>
        </p:nvSpPr>
        <p:spPr/>
        <p:txBody>
          <a:bodyPr/>
          <a:lstStyle/>
          <a:p>
            <a:r>
              <a:rPr lang="en-US" dirty="0" smtClean="0"/>
              <a:t>Features of </a:t>
            </a:r>
            <a:r>
              <a:rPr lang="en-US" dirty="0" err="1" smtClean="0"/>
              <a:t>Redis</a:t>
            </a:r>
            <a:endParaRPr lang="en-US" dirty="0"/>
          </a:p>
        </p:txBody>
      </p:sp>
    </p:spTree>
    <p:extLst>
      <p:ext uri="{BB962C8B-B14F-4D97-AF65-F5344CB8AC3E}">
        <p14:creationId xmlns:p14="http://schemas.microsoft.com/office/powerpoint/2010/main" val="27790145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51194"/>
          </a:xfrm>
        </p:spPr>
        <p:txBody>
          <a:bodyPr/>
          <a:lstStyle/>
          <a:p>
            <a:r>
              <a:rPr lang="en-US" dirty="0" smtClean="0"/>
              <a:t>2 things:</a:t>
            </a:r>
          </a:p>
          <a:p>
            <a:pPr lvl="1"/>
            <a:r>
              <a:rPr lang="en-US" dirty="0" err="1" smtClean="0"/>
              <a:t>Redis</a:t>
            </a:r>
            <a:r>
              <a:rPr lang="en-US" dirty="0" smtClean="0"/>
              <a:t> Server</a:t>
            </a:r>
          </a:p>
          <a:p>
            <a:pPr lvl="1"/>
            <a:r>
              <a:rPr lang="en-US" dirty="0" err="1" smtClean="0"/>
              <a:t>Redis</a:t>
            </a:r>
            <a:r>
              <a:rPr lang="en-US" dirty="0" smtClean="0"/>
              <a:t> Client</a:t>
            </a:r>
            <a:endParaRPr lang="en-US" dirty="0"/>
          </a:p>
        </p:txBody>
      </p:sp>
      <p:sp>
        <p:nvSpPr>
          <p:cNvPr id="3" name="Title 2"/>
          <p:cNvSpPr>
            <a:spLocks noGrp="1"/>
          </p:cNvSpPr>
          <p:nvPr>
            <p:ph type="title"/>
          </p:nvPr>
        </p:nvSpPr>
        <p:spPr/>
        <p:txBody>
          <a:bodyPr/>
          <a:lstStyle/>
          <a:p>
            <a:r>
              <a:rPr lang="en-US" dirty="0" smtClean="0"/>
              <a:t>What do you need:</a:t>
            </a:r>
            <a:endParaRPr lang="en-US" dirty="0"/>
          </a:p>
        </p:txBody>
      </p:sp>
    </p:spTree>
    <p:extLst>
      <p:ext uri="{BB962C8B-B14F-4D97-AF65-F5344CB8AC3E}">
        <p14:creationId xmlns:p14="http://schemas.microsoft.com/office/powerpoint/2010/main" val="26083579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94940"/>
          </a:xfrm>
        </p:spPr>
        <p:txBody>
          <a:bodyPr/>
          <a:lstStyle/>
          <a:p>
            <a:r>
              <a:rPr lang="en-US" dirty="0" smtClean="0"/>
              <a:t>Original POSIX version on redis.io</a:t>
            </a:r>
          </a:p>
          <a:p>
            <a:r>
              <a:rPr lang="en-US" dirty="0" smtClean="0"/>
              <a:t>Windows Version by </a:t>
            </a:r>
            <a:r>
              <a:rPr lang="en-US" dirty="0" err="1" smtClean="0"/>
              <a:t>MSOpenTech</a:t>
            </a:r>
            <a:endParaRPr lang="en-US" dirty="0" smtClean="0"/>
          </a:p>
          <a:p>
            <a:pPr lvl="1"/>
            <a:r>
              <a:rPr lang="en-US" dirty="0" smtClean="0"/>
              <a:t>Azure</a:t>
            </a:r>
            <a:r>
              <a:rPr lang="en-US" dirty="0"/>
              <a:t>: </a:t>
            </a:r>
            <a:endParaRPr lang="en-US" dirty="0" smtClean="0"/>
          </a:p>
          <a:p>
            <a:pPr lvl="2"/>
            <a:r>
              <a:rPr lang="en-US" dirty="0" smtClean="0">
                <a:hlinkClick r:id="rId2"/>
              </a:rPr>
              <a:t>http</a:t>
            </a:r>
            <a:r>
              <a:rPr lang="en-US" dirty="0">
                <a:hlinkClick r:id="rId2"/>
              </a:rPr>
              <a:t>://</a:t>
            </a:r>
            <a:r>
              <a:rPr lang="en-US" dirty="0" smtClean="0">
                <a:hlinkClick r:id="rId2"/>
              </a:rPr>
              <a:t>azure.microsoft.com/en-us/documentation/articles/cache-dotnet-how-to-use-azure-redis-cache</a:t>
            </a:r>
            <a:r>
              <a:rPr lang="en-US" dirty="0" smtClean="0"/>
              <a:t> </a:t>
            </a:r>
          </a:p>
          <a:p>
            <a:pPr lvl="2"/>
            <a:r>
              <a:rPr lang="en-US" dirty="0"/>
              <a:t>Preview Portal only: </a:t>
            </a:r>
            <a:r>
              <a:rPr lang="en-US" dirty="0">
                <a:hlinkClick r:id="rId3"/>
              </a:rPr>
              <a:t>https://</a:t>
            </a:r>
            <a:r>
              <a:rPr lang="en-US" dirty="0" smtClean="0">
                <a:hlinkClick r:id="rId3"/>
              </a:rPr>
              <a:t>portal.azure.com</a:t>
            </a:r>
            <a:r>
              <a:rPr lang="en-US" dirty="0"/>
              <a:t> </a:t>
            </a:r>
            <a:endParaRPr lang="en-US" dirty="0" smtClean="0"/>
          </a:p>
          <a:p>
            <a:pPr lvl="1"/>
            <a:r>
              <a:rPr lang="en-US" dirty="0" smtClean="0"/>
              <a:t>GitHub</a:t>
            </a:r>
            <a:r>
              <a:rPr lang="en-US" dirty="0"/>
              <a:t>: </a:t>
            </a:r>
            <a:r>
              <a:rPr lang="en-US" dirty="0">
                <a:hlinkClick r:id="rId4"/>
              </a:rPr>
              <a:t>https://</a:t>
            </a:r>
            <a:r>
              <a:rPr lang="en-US" dirty="0" smtClean="0">
                <a:hlinkClick r:id="rId4"/>
              </a:rPr>
              <a:t>github.com/MSOpenTech/redis</a:t>
            </a:r>
            <a:endParaRPr lang="en-US" dirty="0" smtClean="0"/>
          </a:p>
          <a:p>
            <a:pPr lvl="1"/>
            <a:r>
              <a:rPr lang="en-US" dirty="0" err="1" smtClean="0"/>
              <a:t>NuGet</a:t>
            </a:r>
            <a:r>
              <a:rPr lang="en-US" dirty="0" smtClean="0"/>
              <a:t>: </a:t>
            </a:r>
          </a:p>
          <a:p>
            <a:pPr lvl="1"/>
            <a:endParaRPr lang="en-US" dirty="0"/>
          </a:p>
        </p:txBody>
      </p:sp>
      <p:sp>
        <p:nvSpPr>
          <p:cNvPr id="3" name="Title 2"/>
          <p:cNvSpPr>
            <a:spLocks noGrp="1"/>
          </p:cNvSpPr>
          <p:nvPr>
            <p:ph type="title"/>
          </p:nvPr>
        </p:nvSpPr>
        <p:spPr/>
        <p:txBody>
          <a:bodyPr/>
          <a:lstStyle/>
          <a:p>
            <a:r>
              <a:rPr lang="en-US" dirty="0" err="1" smtClean="0"/>
              <a:t>Redis</a:t>
            </a:r>
            <a:r>
              <a:rPr lang="en-US" dirty="0" smtClean="0"/>
              <a:t> Server</a:t>
            </a:r>
            <a:endParaRPr lang="en-US" dirty="0"/>
          </a:p>
        </p:txBody>
      </p:sp>
      <p:pic>
        <p:nvPicPr>
          <p:cNvPr id="4" name="Picture 3"/>
          <p:cNvPicPr>
            <a:picLocks noChangeAspect="1"/>
          </p:cNvPicPr>
          <p:nvPr/>
        </p:nvPicPr>
        <p:blipFill>
          <a:blip r:embed="rId5"/>
          <a:stretch>
            <a:fillRect/>
          </a:stretch>
        </p:blipFill>
        <p:spPr>
          <a:xfrm>
            <a:off x="2103437" y="4483890"/>
            <a:ext cx="6943725" cy="723900"/>
          </a:xfrm>
          <a:prstGeom prst="rect">
            <a:avLst/>
          </a:prstGeom>
        </p:spPr>
      </p:pic>
    </p:spTree>
    <p:extLst>
      <p:ext uri="{BB962C8B-B14F-4D97-AF65-F5344CB8AC3E}">
        <p14:creationId xmlns:p14="http://schemas.microsoft.com/office/powerpoint/2010/main" val="371721356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1531</TotalTime>
  <Words>906</Words>
  <Application>Microsoft Office PowerPoint</Application>
  <PresentationFormat>Custom</PresentationFormat>
  <Paragraphs>126</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Redis for the .NET Developer</vt:lpstr>
      <vt:lpstr>About Me</vt:lpstr>
      <vt:lpstr>Watch User Group presentations  for FREE online! </vt:lpstr>
      <vt:lpstr>Which Captain should reign supreme?</vt:lpstr>
      <vt:lpstr>What is Redis?</vt:lpstr>
      <vt:lpstr>What is Redis?</vt:lpstr>
      <vt:lpstr>Features of Redis</vt:lpstr>
      <vt:lpstr>What do you need:</vt:lpstr>
      <vt:lpstr>Redis Server</vt:lpstr>
      <vt:lpstr>Redis as a Service on Azure</vt:lpstr>
      <vt:lpstr>Redis Clients </vt:lpstr>
      <vt:lpstr>Redis data types</vt:lpstr>
      <vt:lpstr>Redis data types</vt:lpstr>
      <vt:lpstr>Redis data types</vt:lpstr>
      <vt:lpstr>Goodies</vt:lpstr>
      <vt:lpstr>Resources</vt:lpstr>
      <vt:lpstr>Cache aside design pattern</vt:lpstr>
      <vt:lpstr>Tip: Use WebJobs or a Worker Role</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52</cp:revision>
  <dcterms:created xsi:type="dcterms:W3CDTF">2014-05-13T14:27:20Z</dcterms:created>
  <dcterms:modified xsi:type="dcterms:W3CDTF">2014-12-17T18:43:56Z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