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44"/>
  </p:notesMasterIdLst>
  <p:handoutMasterIdLst>
    <p:handoutMasterId r:id="rId45"/>
  </p:handoutMasterIdLst>
  <p:sldIdLst>
    <p:sldId id="1057" r:id="rId5"/>
    <p:sldId id="1112" r:id="rId6"/>
    <p:sldId id="1113" r:id="rId7"/>
    <p:sldId id="1080" r:id="rId8"/>
    <p:sldId id="1079" r:id="rId9"/>
    <p:sldId id="1081" r:id="rId10"/>
    <p:sldId id="1086" r:id="rId11"/>
    <p:sldId id="1087" r:id="rId12"/>
    <p:sldId id="1091" r:id="rId13"/>
    <p:sldId id="1092" r:id="rId14"/>
    <p:sldId id="1093" r:id="rId15"/>
    <p:sldId id="1094" r:id="rId16"/>
    <p:sldId id="1095" r:id="rId17"/>
    <p:sldId id="1096" r:id="rId18"/>
    <p:sldId id="1097" r:id="rId19"/>
    <p:sldId id="1088" r:id="rId20"/>
    <p:sldId id="1099" r:id="rId21"/>
    <p:sldId id="1100" r:id="rId22"/>
    <p:sldId id="1098" r:id="rId23"/>
    <p:sldId id="1089" r:id="rId24"/>
    <p:sldId id="1101" r:id="rId25"/>
    <p:sldId id="1102" r:id="rId26"/>
    <p:sldId id="1110" r:id="rId27"/>
    <p:sldId id="1111" r:id="rId28"/>
    <p:sldId id="1117" r:id="rId29"/>
    <p:sldId id="1109" r:id="rId30"/>
    <p:sldId id="1104" r:id="rId31"/>
    <p:sldId id="1105" r:id="rId32"/>
    <p:sldId id="1106" r:id="rId33"/>
    <p:sldId id="1107" r:id="rId34"/>
    <p:sldId id="1103" r:id="rId35"/>
    <p:sldId id="1118" r:id="rId36"/>
    <p:sldId id="1114" r:id="rId37"/>
    <p:sldId id="1077" r:id="rId38"/>
    <p:sldId id="1083" r:id="rId39"/>
    <p:sldId id="1108" r:id="rId40"/>
    <p:sldId id="1084" r:id="rId41"/>
    <p:sldId id="1090" r:id="rId42"/>
    <p:sldId id="1076" r:id="rId4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Shawn Weisfeld" initials="SW" lastIdx="1" clrIdx="2">
    <p:extLst>
      <p:ext uri="{19B8F6BF-5375-455C-9EA6-DF929625EA0E}">
        <p15:presenceInfo xmlns:p15="http://schemas.microsoft.com/office/powerpoint/2012/main" userId="S-1-5-21-124525095-708259637-1543119021-132326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2050"/>
    <a:srgbClr val="442359"/>
    <a:srgbClr val="333333"/>
    <a:srgbClr val="FFFFFF"/>
    <a:srgbClr val="505050"/>
    <a:srgbClr val="00FFFF"/>
    <a:srgbClr val="CC00CC"/>
    <a:srgbClr val="5F5F5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5238" autoAdjust="0"/>
  </p:normalViewPr>
  <p:slideViewPr>
    <p:cSldViewPr>
      <p:cViewPr varScale="1">
        <p:scale>
          <a:sx n="131" d="100"/>
          <a:sy n="131" d="100"/>
        </p:scale>
        <p:origin x="96" y="768"/>
      </p:cViewPr>
      <p:guideLst/>
    </p:cSldViewPr>
  </p:slideViewPr>
  <p:notesTextViewPr>
    <p:cViewPr>
      <p:scale>
        <a:sx n="100" d="100"/>
        <a:sy n="100" d="100"/>
      </p:scale>
      <p:origin x="0" y="0"/>
    </p:cViewPr>
  </p:notesTextViewPr>
  <p:sorterViewPr>
    <p:cViewPr varScale="1">
      <p:scale>
        <a:sx n="1" d="1"/>
        <a:sy n="1" d="1"/>
      </p:scale>
      <p:origin x="0" y="22794"/>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AF49B4-FDC5-46A1-90B0-48498548985C}" type="doc">
      <dgm:prSet loTypeId="urn:microsoft.com/office/officeart/2005/8/layout/chevronAccent+Icon" loCatId="process" qsTypeId="urn:microsoft.com/office/officeart/2005/8/quickstyle/simple4" qsCatId="simple" csTypeId="urn:microsoft.com/office/officeart/2005/8/colors/accent1_2" csCatId="accent1" phldr="1"/>
      <dgm:spPr/>
    </dgm:pt>
    <dgm:pt modelId="{C6B735B0-0AEC-4345-A6B9-D04072562F86}">
      <dgm:prSet phldrT="[Text]" custT="1">
        <dgm:style>
          <a:lnRef idx="2">
            <a:schemeClr val="accent1"/>
          </a:lnRef>
          <a:fillRef idx="1">
            <a:schemeClr val="lt1"/>
          </a:fillRef>
          <a:effectRef idx="0">
            <a:schemeClr val="accent1"/>
          </a:effectRef>
          <a:fontRef idx="minor">
            <a:schemeClr val="dk1"/>
          </a:fontRef>
        </dgm:style>
      </dgm:prSet>
      <dgm:spPr/>
      <dgm:t>
        <a:bodyPr/>
        <a:lstStyle/>
        <a:p>
          <a:pPr algn="l"/>
          <a:r>
            <a:rPr lang="en-US" sz="1600" b="1" dirty="0" smtClean="0"/>
            <a:t>Develop (VS.NET)</a:t>
          </a:r>
          <a:endParaRPr lang="en-US" sz="1600" b="1" dirty="0"/>
        </a:p>
      </dgm:t>
    </dgm:pt>
    <dgm:pt modelId="{F24C36DA-2D68-4B1C-9937-C8CD34ADD17E}" type="parTrans" cxnId="{25D0B63B-B226-426C-AF30-19B0EA6786C5}">
      <dgm:prSet/>
      <dgm:spPr/>
      <dgm:t>
        <a:bodyPr/>
        <a:lstStyle/>
        <a:p>
          <a:pPr algn="ctr"/>
          <a:endParaRPr lang="en-US"/>
        </a:p>
      </dgm:t>
    </dgm:pt>
    <dgm:pt modelId="{AAFE8250-66CC-4333-9614-D096634AA6BA}" type="sibTrans" cxnId="{25D0B63B-B226-426C-AF30-19B0EA6786C5}">
      <dgm:prSet/>
      <dgm:spPr/>
      <dgm:t>
        <a:bodyPr/>
        <a:lstStyle/>
        <a:p>
          <a:pPr algn="ctr"/>
          <a:endParaRPr lang="en-US"/>
        </a:p>
      </dgm:t>
    </dgm:pt>
    <dgm:pt modelId="{D32E4818-3027-4ADF-AAEB-739937019B45}">
      <dgm:prSet phldrT="[Text]" custT="1">
        <dgm:style>
          <a:lnRef idx="2">
            <a:schemeClr val="accent2"/>
          </a:lnRef>
          <a:fillRef idx="1">
            <a:schemeClr val="lt1"/>
          </a:fillRef>
          <a:effectRef idx="0">
            <a:schemeClr val="accent2"/>
          </a:effectRef>
          <a:fontRef idx="minor">
            <a:schemeClr val="dk1"/>
          </a:fontRef>
        </dgm:style>
      </dgm:prSet>
      <dgm:spPr/>
      <dgm:t>
        <a:bodyPr/>
        <a:lstStyle/>
        <a:p>
          <a:pPr algn="l"/>
          <a:r>
            <a:rPr lang="en-US" sz="1600" b="1" dirty="0" smtClean="0"/>
            <a:t>Deploy (SSMS)</a:t>
          </a:r>
          <a:endParaRPr lang="en-US" sz="1600" b="1" dirty="0"/>
        </a:p>
      </dgm:t>
    </dgm:pt>
    <dgm:pt modelId="{07AF0C63-B75A-43DA-A088-1C577BB7A45D}" type="parTrans" cxnId="{E64F3A32-20D6-4D86-A621-BA8877B8D480}">
      <dgm:prSet/>
      <dgm:spPr/>
      <dgm:t>
        <a:bodyPr/>
        <a:lstStyle/>
        <a:p>
          <a:pPr algn="ctr"/>
          <a:endParaRPr lang="en-US"/>
        </a:p>
      </dgm:t>
    </dgm:pt>
    <dgm:pt modelId="{431C69EE-843F-40DB-935A-B3E3FE49DAA1}" type="sibTrans" cxnId="{E64F3A32-20D6-4D86-A621-BA8877B8D480}">
      <dgm:prSet/>
      <dgm:spPr/>
      <dgm:t>
        <a:bodyPr/>
        <a:lstStyle/>
        <a:p>
          <a:pPr algn="ctr"/>
          <a:endParaRPr lang="en-US"/>
        </a:p>
      </dgm:t>
    </dgm:pt>
    <dgm:pt modelId="{E5379802-5194-4DD3-851E-D34BFEFE3252}">
      <dgm:prSet phldrT="[Text]" custT="1">
        <dgm:style>
          <a:lnRef idx="2">
            <a:schemeClr val="accent3"/>
          </a:lnRef>
          <a:fillRef idx="1">
            <a:schemeClr val="lt1"/>
          </a:fillRef>
          <a:effectRef idx="0">
            <a:schemeClr val="accent3"/>
          </a:effectRef>
          <a:fontRef idx="minor">
            <a:schemeClr val="dk1"/>
          </a:fontRef>
        </dgm:style>
      </dgm:prSet>
      <dgm:spPr/>
      <dgm:t>
        <a:bodyPr/>
        <a:lstStyle/>
        <a:p>
          <a:pPr algn="l"/>
          <a:r>
            <a:rPr lang="en-US" sz="1600" b="1" dirty="0" smtClean="0"/>
            <a:t>Manage (SSMS)</a:t>
          </a:r>
          <a:endParaRPr lang="en-US" sz="1600" b="1" dirty="0"/>
        </a:p>
      </dgm:t>
    </dgm:pt>
    <dgm:pt modelId="{75D6929F-562F-4F5E-83D2-A909CF85AE7E}" type="parTrans" cxnId="{1A64E290-188A-41DA-958B-06B99A42CAEF}">
      <dgm:prSet/>
      <dgm:spPr/>
      <dgm:t>
        <a:bodyPr/>
        <a:lstStyle/>
        <a:p>
          <a:pPr algn="ctr"/>
          <a:endParaRPr lang="en-US"/>
        </a:p>
      </dgm:t>
    </dgm:pt>
    <dgm:pt modelId="{365FE862-9B4B-4879-875F-F22D36A35FB7}" type="sibTrans" cxnId="{1A64E290-188A-41DA-958B-06B99A42CAEF}">
      <dgm:prSet/>
      <dgm:spPr/>
      <dgm:t>
        <a:bodyPr/>
        <a:lstStyle/>
        <a:p>
          <a:pPr algn="ctr"/>
          <a:endParaRPr lang="en-US"/>
        </a:p>
      </dgm:t>
    </dgm:pt>
    <dgm:pt modelId="{6B9A4DAE-9BE2-44AC-B4EF-39D6CEAD3F80}">
      <dgm:prSet phldrT="[Text]" custT="1">
        <dgm:style>
          <a:lnRef idx="2">
            <a:schemeClr val="accent1"/>
          </a:lnRef>
          <a:fillRef idx="1">
            <a:schemeClr val="lt1"/>
          </a:fillRef>
          <a:effectRef idx="0">
            <a:schemeClr val="accent1"/>
          </a:effectRef>
          <a:fontRef idx="minor">
            <a:schemeClr val="dk1"/>
          </a:fontRef>
        </dgm:style>
      </dgm:prSet>
      <dgm:spPr/>
      <dgm:t>
        <a:bodyPr/>
        <a:lstStyle/>
        <a:p>
          <a:pPr algn="l"/>
          <a:r>
            <a:rPr lang="en-US" sz="1600" dirty="0" smtClean="0"/>
            <a:t>Author DAC</a:t>
          </a:r>
          <a:endParaRPr lang="en-US" sz="1600" dirty="0"/>
        </a:p>
      </dgm:t>
    </dgm:pt>
    <dgm:pt modelId="{6596C7EB-BB4E-4CEC-A134-810322A94B96}" type="parTrans" cxnId="{81B2F925-D41A-4C3A-AA66-F9B82F420FDA}">
      <dgm:prSet/>
      <dgm:spPr/>
      <dgm:t>
        <a:bodyPr/>
        <a:lstStyle/>
        <a:p>
          <a:endParaRPr lang="en-US"/>
        </a:p>
      </dgm:t>
    </dgm:pt>
    <dgm:pt modelId="{CD1DB15C-E30C-41F3-8F0C-6F02DB63C2AF}" type="sibTrans" cxnId="{81B2F925-D41A-4C3A-AA66-F9B82F420FDA}">
      <dgm:prSet/>
      <dgm:spPr/>
      <dgm:t>
        <a:bodyPr/>
        <a:lstStyle/>
        <a:p>
          <a:endParaRPr lang="en-US"/>
        </a:p>
      </dgm:t>
    </dgm:pt>
    <dgm:pt modelId="{5B19875B-0F61-4C37-A07A-9B18C07E4A31}">
      <dgm:prSet phldrT="[Text]" custT="1">
        <dgm:style>
          <a:lnRef idx="2">
            <a:schemeClr val="accent1"/>
          </a:lnRef>
          <a:fillRef idx="1">
            <a:schemeClr val="lt1"/>
          </a:fillRef>
          <a:effectRef idx="0">
            <a:schemeClr val="accent1"/>
          </a:effectRef>
          <a:fontRef idx="minor">
            <a:schemeClr val="dk1"/>
          </a:fontRef>
        </dgm:style>
      </dgm:prSet>
      <dgm:spPr/>
      <dgm:t>
        <a:bodyPr/>
        <a:lstStyle/>
        <a:p>
          <a:pPr algn="l"/>
          <a:r>
            <a:rPr lang="en-US" sz="1600" dirty="0" smtClean="0"/>
            <a:t>Compile Database Project to DACPAC</a:t>
          </a:r>
          <a:endParaRPr lang="en-US" sz="1600" dirty="0"/>
        </a:p>
      </dgm:t>
    </dgm:pt>
    <dgm:pt modelId="{83299A0B-477C-43D9-91E6-1DFC3720BCBC}" type="parTrans" cxnId="{5723068D-6707-42D3-93F5-DFA86EE6F600}">
      <dgm:prSet/>
      <dgm:spPr/>
      <dgm:t>
        <a:bodyPr/>
        <a:lstStyle/>
        <a:p>
          <a:endParaRPr lang="en-US"/>
        </a:p>
      </dgm:t>
    </dgm:pt>
    <dgm:pt modelId="{CB5F8DA7-6E47-4228-926C-249E42534E92}" type="sibTrans" cxnId="{5723068D-6707-42D3-93F5-DFA86EE6F600}">
      <dgm:prSet/>
      <dgm:spPr/>
      <dgm:t>
        <a:bodyPr/>
        <a:lstStyle/>
        <a:p>
          <a:endParaRPr lang="en-US"/>
        </a:p>
      </dgm:t>
    </dgm:pt>
    <dgm:pt modelId="{95E73BF8-6421-4DB4-B748-E30D89B4F00F}">
      <dgm:prSet phldrT="[Text]" custT="1">
        <dgm:style>
          <a:lnRef idx="2">
            <a:schemeClr val="accent1"/>
          </a:lnRef>
          <a:fillRef idx="1">
            <a:schemeClr val="lt1"/>
          </a:fillRef>
          <a:effectRef idx="0">
            <a:schemeClr val="accent1"/>
          </a:effectRef>
          <a:fontRef idx="minor">
            <a:schemeClr val="dk1"/>
          </a:fontRef>
        </dgm:style>
      </dgm:prSet>
      <dgm:spPr/>
      <dgm:t>
        <a:bodyPr/>
        <a:lstStyle/>
        <a:p>
          <a:pPr algn="l"/>
          <a:r>
            <a:rPr lang="en-US" sz="1600" dirty="0" smtClean="0"/>
            <a:t>Compare and Synchronize Source</a:t>
          </a:r>
          <a:endParaRPr lang="en-US" sz="1600" dirty="0"/>
        </a:p>
      </dgm:t>
    </dgm:pt>
    <dgm:pt modelId="{C818CA2E-45EB-45B0-8A30-9E415C4333D6}" type="parTrans" cxnId="{55A93F87-53CD-4D1C-A047-E08FA0DA1805}">
      <dgm:prSet/>
      <dgm:spPr/>
      <dgm:t>
        <a:bodyPr/>
        <a:lstStyle/>
        <a:p>
          <a:endParaRPr lang="en-US"/>
        </a:p>
      </dgm:t>
    </dgm:pt>
    <dgm:pt modelId="{3438B4E7-7808-4545-AB4B-9B0E23A7D4B2}" type="sibTrans" cxnId="{55A93F87-53CD-4D1C-A047-E08FA0DA1805}">
      <dgm:prSet/>
      <dgm:spPr/>
      <dgm:t>
        <a:bodyPr/>
        <a:lstStyle/>
        <a:p>
          <a:endParaRPr lang="en-US"/>
        </a:p>
      </dgm:t>
    </dgm:pt>
    <dgm:pt modelId="{D444CC55-D32B-4642-A591-96097FCF1975}">
      <dgm:prSet phldrT="[Text]" custT="1">
        <dgm:style>
          <a:lnRef idx="2">
            <a:schemeClr val="accent1"/>
          </a:lnRef>
          <a:fillRef idx="1">
            <a:schemeClr val="lt1"/>
          </a:fillRef>
          <a:effectRef idx="0">
            <a:schemeClr val="accent1"/>
          </a:effectRef>
          <a:fontRef idx="minor">
            <a:schemeClr val="dk1"/>
          </a:fontRef>
        </dgm:style>
      </dgm:prSet>
      <dgm:spPr/>
      <dgm:t>
        <a:bodyPr/>
        <a:lstStyle/>
        <a:p>
          <a:pPr algn="l"/>
          <a:r>
            <a:rPr lang="en-US" sz="1600" dirty="0" smtClean="0"/>
            <a:t>Publish DACPAC</a:t>
          </a:r>
          <a:endParaRPr lang="en-US" sz="1600" dirty="0"/>
        </a:p>
      </dgm:t>
    </dgm:pt>
    <dgm:pt modelId="{368696DF-0BED-47B1-99BE-7915388A209B}" type="parTrans" cxnId="{21751A4D-CE3C-4027-9C52-CDDB98D4B26C}">
      <dgm:prSet/>
      <dgm:spPr/>
      <dgm:t>
        <a:bodyPr/>
        <a:lstStyle/>
        <a:p>
          <a:endParaRPr lang="en-US"/>
        </a:p>
      </dgm:t>
    </dgm:pt>
    <dgm:pt modelId="{37B2A409-3C77-45CD-BF3F-792AB548BB62}" type="sibTrans" cxnId="{21751A4D-CE3C-4027-9C52-CDDB98D4B26C}">
      <dgm:prSet/>
      <dgm:spPr/>
      <dgm:t>
        <a:bodyPr/>
        <a:lstStyle/>
        <a:p>
          <a:endParaRPr lang="en-US"/>
        </a:p>
      </dgm:t>
    </dgm:pt>
    <dgm:pt modelId="{48072F45-6A43-4C53-80E4-00F8CB21A4CC}">
      <dgm:prSet phldrT="[Text]" custT="1">
        <dgm:style>
          <a:lnRef idx="2">
            <a:schemeClr val="accent2"/>
          </a:lnRef>
          <a:fillRef idx="1">
            <a:schemeClr val="lt1"/>
          </a:fillRef>
          <a:effectRef idx="0">
            <a:schemeClr val="accent2"/>
          </a:effectRef>
          <a:fontRef idx="minor">
            <a:schemeClr val="dk1"/>
          </a:fontRef>
        </dgm:style>
      </dgm:prSet>
      <dgm:spPr/>
      <dgm:t>
        <a:bodyPr/>
        <a:lstStyle/>
        <a:p>
          <a:pPr algn="l"/>
          <a:r>
            <a:rPr lang="en-US" sz="1600" b="0" dirty="0" smtClean="0"/>
            <a:t>Deploy Package</a:t>
          </a:r>
          <a:endParaRPr lang="en-US" sz="1600" b="0" dirty="0"/>
        </a:p>
      </dgm:t>
    </dgm:pt>
    <dgm:pt modelId="{2BC679D5-5307-43C4-BC86-FAA0503A527F}" type="parTrans" cxnId="{7C4203A8-807E-4700-BEA3-6923047FEE64}">
      <dgm:prSet/>
      <dgm:spPr/>
      <dgm:t>
        <a:bodyPr/>
        <a:lstStyle/>
        <a:p>
          <a:endParaRPr lang="en-US"/>
        </a:p>
      </dgm:t>
    </dgm:pt>
    <dgm:pt modelId="{6B4E8FC4-6C41-465C-A70A-35B74B86A85F}" type="sibTrans" cxnId="{7C4203A8-807E-4700-BEA3-6923047FEE64}">
      <dgm:prSet/>
      <dgm:spPr/>
      <dgm:t>
        <a:bodyPr/>
        <a:lstStyle/>
        <a:p>
          <a:endParaRPr lang="en-US"/>
        </a:p>
      </dgm:t>
    </dgm:pt>
    <dgm:pt modelId="{74941CD4-10B3-47A6-AE53-8DA4B347FDB0}">
      <dgm:prSet phldrT="[Text]" custT="1">
        <dgm:style>
          <a:lnRef idx="2">
            <a:schemeClr val="accent2"/>
          </a:lnRef>
          <a:fillRef idx="1">
            <a:schemeClr val="lt1"/>
          </a:fillRef>
          <a:effectRef idx="0">
            <a:schemeClr val="accent2"/>
          </a:effectRef>
          <a:fontRef idx="minor">
            <a:schemeClr val="dk1"/>
          </a:fontRef>
        </dgm:style>
      </dgm:prSet>
      <dgm:spPr/>
      <dgm:t>
        <a:bodyPr/>
        <a:lstStyle/>
        <a:p>
          <a:pPr algn="l"/>
          <a:r>
            <a:rPr lang="en-US" sz="1600" b="0" dirty="0" smtClean="0"/>
            <a:t>Upgrade Databases</a:t>
          </a:r>
          <a:endParaRPr lang="en-US" sz="1600" b="0" dirty="0"/>
        </a:p>
      </dgm:t>
    </dgm:pt>
    <dgm:pt modelId="{4B08B1BE-DFE7-4D45-BDF0-2F1AFED2FF7E}" type="parTrans" cxnId="{DCB15539-1CA0-4DB9-9076-F3561C7D277B}">
      <dgm:prSet/>
      <dgm:spPr/>
      <dgm:t>
        <a:bodyPr/>
        <a:lstStyle/>
        <a:p>
          <a:endParaRPr lang="en-US"/>
        </a:p>
      </dgm:t>
    </dgm:pt>
    <dgm:pt modelId="{336792A4-E6BC-415B-A417-635265BD7F75}" type="sibTrans" cxnId="{DCB15539-1CA0-4DB9-9076-F3561C7D277B}">
      <dgm:prSet/>
      <dgm:spPr/>
      <dgm:t>
        <a:bodyPr/>
        <a:lstStyle/>
        <a:p>
          <a:endParaRPr lang="en-US"/>
        </a:p>
      </dgm:t>
    </dgm:pt>
    <dgm:pt modelId="{765D18C5-EAC5-4CD2-8549-A4309A9B873F}">
      <dgm:prSet phldrT="[Text]" custT="1">
        <dgm:style>
          <a:lnRef idx="2">
            <a:schemeClr val="accent2"/>
          </a:lnRef>
          <a:fillRef idx="1">
            <a:schemeClr val="lt1"/>
          </a:fillRef>
          <a:effectRef idx="0">
            <a:schemeClr val="accent2"/>
          </a:effectRef>
          <a:fontRef idx="minor">
            <a:schemeClr val="dk1"/>
          </a:fontRef>
        </dgm:style>
      </dgm:prSet>
      <dgm:spPr/>
      <dgm:t>
        <a:bodyPr/>
        <a:lstStyle/>
        <a:p>
          <a:pPr algn="l"/>
          <a:r>
            <a:rPr lang="en-US" sz="1600" b="0" dirty="0" smtClean="0"/>
            <a:t>New Databases</a:t>
          </a:r>
          <a:endParaRPr lang="en-US" sz="1600" b="0" dirty="0"/>
        </a:p>
      </dgm:t>
    </dgm:pt>
    <dgm:pt modelId="{07AA9391-AAE7-4ADF-A520-83CDEE3B0C8F}" type="parTrans" cxnId="{9B1855EC-2E89-4608-A861-2709D1AE6BF0}">
      <dgm:prSet/>
      <dgm:spPr/>
      <dgm:t>
        <a:bodyPr/>
        <a:lstStyle/>
        <a:p>
          <a:endParaRPr lang="en-US"/>
        </a:p>
      </dgm:t>
    </dgm:pt>
    <dgm:pt modelId="{A2846443-940E-4129-9254-086E18869D75}" type="sibTrans" cxnId="{9B1855EC-2E89-4608-A861-2709D1AE6BF0}">
      <dgm:prSet/>
      <dgm:spPr/>
      <dgm:t>
        <a:bodyPr/>
        <a:lstStyle/>
        <a:p>
          <a:endParaRPr lang="en-US"/>
        </a:p>
      </dgm:t>
    </dgm:pt>
    <dgm:pt modelId="{7CE2A144-61BB-4D53-B04D-9E727F6E43D7}">
      <dgm:prSet phldrT="[Text]" custT="1">
        <dgm:style>
          <a:lnRef idx="2">
            <a:schemeClr val="accent3"/>
          </a:lnRef>
          <a:fillRef idx="1">
            <a:schemeClr val="lt1"/>
          </a:fillRef>
          <a:effectRef idx="0">
            <a:schemeClr val="accent3"/>
          </a:effectRef>
          <a:fontRef idx="minor">
            <a:schemeClr val="dk1"/>
          </a:fontRef>
        </dgm:style>
      </dgm:prSet>
      <dgm:spPr/>
      <dgm:t>
        <a:bodyPr/>
        <a:lstStyle/>
        <a:p>
          <a:pPr algn="l"/>
          <a:r>
            <a:rPr lang="en-US" sz="1600" b="0" dirty="0" smtClean="0"/>
            <a:t>Register Database as DAC</a:t>
          </a:r>
          <a:endParaRPr lang="en-US" sz="1600" b="0" dirty="0"/>
        </a:p>
      </dgm:t>
    </dgm:pt>
    <dgm:pt modelId="{C45290DB-8E12-47CE-994C-DCD6E4F53F83}" type="parTrans" cxnId="{A7EA9540-018D-4970-A272-B2FED5C7D370}">
      <dgm:prSet/>
      <dgm:spPr/>
      <dgm:t>
        <a:bodyPr/>
        <a:lstStyle/>
        <a:p>
          <a:endParaRPr lang="en-US"/>
        </a:p>
      </dgm:t>
    </dgm:pt>
    <dgm:pt modelId="{C2B92814-E982-4CE0-BD3B-21501B439A3F}" type="sibTrans" cxnId="{A7EA9540-018D-4970-A272-B2FED5C7D370}">
      <dgm:prSet/>
      <dgm:spPr/>
      <dgm:t>
        <a:bodyPr/>
        <a:lstStyle/>
        <a:p>
          <a:endParaRPr lang="en-US"/>
        </a:p>
      </dgm:t>
    </dgm:pt>
    <dgm:pt modelId="{C75CB466-B332-4F8F-BD3F-D42DE2E77221}">
      <dgm:prSet phldrT="[Text]" custT="1">
        <dgm:style>
          <a:lnRef idx="2">
            <a:schemeClr val="accent3"/>
          </a:lnRef>
          <a:fillRef idx="1">
            <a:schemeClr val="lt1"/>
          </a:fillRef>
          <a:effectRef idx="0">
            <a:schemeClr val="accent3"/>
          </a:effectRef>
          <a:fontRef idx="minor">
            <a:schemeClr val="dk1"/>
          </a:fontRef>
        </dgm:style>
      </dgm:prSet>
      <dgm:spPr/>
      <dgm:t>
        <a:bodyPr/>
        <a:lstStyle/>
        <a:p>
          <a:pPr algn="l"/>
          <a:r>
            <a:rPr lang="en-US" sz="1600" b="0" dirty="0" smtClean="0"/>
            <a:t>Export and Extract Packages</a:t>
          </a:r>
          <a:endParaRPr lang="en-US" sz="1600" b="0" dirty="0"/>
        </a:p>
      </dgm:t>
    </dgm:pt>
    <dgm:pt modelId="{2770210A-F9EF-4EE5-B820-F41AFF2629B9}" type="parTrans" cxnId="{3353BD02-35A9-4FAD-877A-CFFAA48FAB12}">
      <dgm:prSet/>
      <dgm:spPr/>
      <dgm:t>
        <a:bodyPr/>
        <a:lstStyle/>
        <a:p>
          <a:endParaRPr lang="en-US"/>
        </a:p>
      </dgm:t>
    </dgm:pt>
    <dgm:pt modelId="{90055411-3C03-4BA9-9FDF-CEB916C375E9}" type="sibTrans" cxnId="{3353BD02-35A9-4FAD-877A-CFFAA48FAB12}">
      <dgm:prSet/>
      <dgm:spPr/>
      <dgm:t>
        <a:bodyPr/>
        <a:lstStyle/>
        <a:p>
          <a:endParaRPr lang="en-US"/>
        </a:p>
      </dgm:t>
    </dgm:pt>
    <dgm:pt modelId="{F64C715D-A007-4AD0-AAD0-07CC5C2B53E7}">
      <dgm:prSet phldrT="[Text]" custT="1">
        <dgm:style>
          <a:lnRef idx="2">
            <a:schemeClr val="accent1"/>
          </a:lnRef>
          <a:fillRef idx="1">
            <a:schemeClr val="lt1"/>
          </a:fillRef>
          <a:effectRef idx="0">
            <a:schemeClr val="accent1"/>
          </a:effectRef>
          <a:fontRef idx="minor">
            <a:schemeClr val="dk1"/>
          </a:fontRef>
        </dgm:style>
      </dgm:prSet>
      <dgm:spPr/>
      <dgm:t>
        <a:bodyPr/>
        <a:lstStyle/>
        <a:p>
          <a:pPr algn="l"/>
          <a:r>
            <a:rPr lang="en-US" sz="1600" dirty="0" smtClean="0"/>
            <a:t>Import Database/ DACPAC</a:t>
          </a:r>
          <a:endParaRPr lang="en-US" sz="1600" dirty="0"/>
        </a:p>
      </dgm:t>
    </dgm:pt>
    <dgm:pt modelId="{0C187FB1-7E57-45C2-800A-DBD8063B2971}" type="sibTrans" cxnId="{C1A160F4-45F1-4ED5-86D2-DD2FE6F19C8E}">
      <dgm:prSet/>
      <dgm:spPr/>
      <dgm:t>
        <a:bodyPr/>
        <a:lstStyle/>
        <a:p>
          <a:endParaRPr lang="en-US"/>
        </a:p>
      </dgm:t>
    </dgm:pt>
    <dgm:pt modelId="{394AD9AE-CD34-45F1-AB2E-2470A894CF6B}" type="parTrans" cxnId="{C1A160F4-45F1-4ED5-86D2-DD2FE6F19C8E}">
      <dgm:prSet/>
      <dgm:spPr/>
      <dgm:t>
        <a:bodyPr/>
        <a:lstStyle/>
        <a:p>
          <a:endParaRPr lang="en-US"/>
        </a:p>
      </dgm:t>
    </dgm:pt>
    <dgm:pt modelId="{9760EDFC-53DA-4F1A-B9F4-E68C371A11DA}" type="pres">
      <dgm:prSet presAssocID="{09AF49B4-FDC5-46A1-90B0-48498548985C}" presName="Name0" presStyleCnt="0">
        <dgm:presLayoutVars>
          <dgm:dir/>
          <dgm:resizeHandles val="exact"/>
        </dgm:presLayoutVars>
      </dgm:prSet>
      <dgm:spPr/>
    </dgm:pt>
    <dgm:pt modelId="{A8AACD0D-ABD1-43EE-8ED2-F17CC015DD07}" type="pres">
      <dgm:prSet presAssocID="{C6B735B0-0AEC-4345-A6B9-D04072562F86}" presName="composite" presStyleCnt="0"/>
      <dgm:spPr/>
    </dgm:pt>
    <dgm:pt modelId="{6B938DB2-6CE5-4109-B15F-B7D99EE959CF}" type="pres">
      <dgm:prSet presAssocID="{C6B735B0-0AEC-4345-A6B9-D04072562F86}" presName="bgChev" presStyleLbl="node1" presStyleIdx="0" presStyleCnt="3" custLinFactNeighborX="13806" custLinFactNeighborY="-82246">
        <dgm:style>
          <a:lnRef idx="0">
            <a:schemeClr val="accent1"/>
          </a:lnRef>
          <a:fillRef idx="3">
            <a:schemeClr val="accent1"/>
          </a:fillRef>
          <a:effectRef idx="3">
            <a:schemeClr val="accent1"/>
          </a:effectRef>
          <a:fontRef idx="minor">
            <a:schemeClr val="lt1"/>
          </a:fontRef>
        </dgm:style>
      </dgm:prSet>
      <dgm:spPr/>
    </dgm:pt>
    <dgm:pt modelId="{B4988ED0-050C-402F-9516-520DAF349B40}" type="pres">
      <dgm:prSet presAssocID="{C6B735B0-0AEC-4345-A6B9-D04072562F86}" presName="txNode" presStyleLbl="fgAcc1" presStyleIdx="0" presStyleCnt="3" custScaleX="154138" custScaleY="295497" custLinFactNeighborX="-1540" custLinFactNeighborY="63048">
        <dgm:presLayoutVars>
          <dgm:bulletEnabled val="1"/>
        </dgm:presLayoutVars>
      </dgm:prSet>
      <dgm:spPr/>
      <dgm:t>
        <a:bodyPr/>
        <a:lstStyle/>
        <a:p>
          <a:endParaRPr lang="en-US"/>
        </a:p>
      </dgm:t>
    </dgm:pt>
    <dgm:pt modelId="{23D430E0-A486-4DAF-B5A9-251C6ED5B95B}" type="pres">
      <dgm:prSet presAssocID="{AAFE8250-66CC-4333-9614-D096634AA6BA}" presName="compositeSpace" presStyleCnt="0"/>
      <dgm:spPr/>
    </dgm:pt>
    <dgm:pt modelId="{B4DA0107-447C-4059-BF8A-6AB4C48E7E7C}" type="pres">
      <dgm:prSet presAssocID="{D32E4818-3027-4ADF-AAEB-739937019B45}" presName="composite" presStyleCnt="0"/>
      <dgm:spPr/>
    </dgm:pt>
    <dgm:pt modelId="{A905D9A5-5223-4106-A8F3-D58E7B70D8AD}" type="pres">
      <dgm:prSet presAssocID="{D32E4818-3027-4ADF-AAEB-739937019B45}" presName="bgChev" presStyleLbl="node1" presStyleIdx="1" presStyleCnt="3" custLinFactNeighborX="7748" custLinFactNeighborY="-82246">
        <dgm:style>
          <a:lnRef idx="0">
            <a:schemeClr val="accent2"/>
          </a:lnRef>
          <a:fillRef idx="3">
            <a:schemeClr val="accent2"/>
          </a:fillRef>
          <a:effectRef idx="3">
            <a:schemeClr val="accent2"/>
          </a:effectRef>
          <a:fontRef idx="minor">
            <a:schemeClr val="lt1"/>
          </a:fontRef>
        </dgm:style>
      </dgm:prSet>
      <dgm:spPr/>
    </dgm:pt>
    <dgm:pt modelId="{32027056-FED2-42EC-A0F4-67BAD90297CB}" type="pres">
      <dgm:prSet presAssocID="{D32E4818-3027-4ADF-AAEB-739937019B45}" presName="txNode" presStyleLbl="fgAcc1" presStyleIdx="1" presStyleCnt="3" custScaleX="141553" custScaleY="163425" custLinFactNeighborX="-9352" custLinFactNeighborY="-2988">
        <dgm:presLayoutVars>
          <dgm:bulletEnabled val="1"/>
        </dgm:presLayoutVars>
      </dgm:prSet>
      <dgm:spPr/>
      <dgm:t>
        <a:bodyPr/>
        <a:lstStyle/>
        <a:p>
          <a:endParaRPr lang="en-US"/>
        </a:p>
      </dgm:t>
    </dgm:pt>
    <dgm:pt modelId="{6028FFB8-566F-49DA-8208-627A9D49759A}" type="pres">
      <dgm:prSet presAssocID="{431C69EE-843F-40DB-935A-B3E3FE49DAA1}" presName="compositeSpace" presStyleCnt="0"/>
      <dgm:spPr/>
    </dgm:pt>
    <dgm:pt modelId="{28FBA820-41AD-462D-80B3-33DCAE75BF05}" type="pres">
      <dgm:prSet presAssocID="{E5379802-5194-4DD3-851E-D34BFEFE3252}" presName="composite" presStyleCnt="0"/>
      <dgm:spPr/>
    </dgm:pt>
    <dgm:pt modelId="{BF089252-8F04-40A7-8E4A-5DC1748B7407}" type="pres">
      <dgm:prSet presAssocID="{E5379802-5194-4DD3-851E-D34BFEFE3252}" presName="bgChev" presStyleLbl="node1" presStyleIdx="2" presStyleCnt="3" custLinFactNeighborX="14082" custLinFactNeighborY="-81857">
        <dgm:style>
          <a:lnRef idx="0">
            <a:schemeClr val="accent3"/>
          </a:lnRef>
          <a:fillRef idx="3">
            <a:schemeClr val="accent3"/>
          </a:fillRef>
          <a:effectRef idx="3">
            <a:schemeClr val="accent3"/>
          </a:effectRef>
          <a:fontRef idx="minor">
            <a:schemeClr val="lt1"/>
          </a:fontRef>
        </dgm:style>
      </dgm:prSet>
      <dgm:spPr/>
    </dgm:pt>
    <dgm:pt modelId="{984D693E-5548-4A94-9DE2-55E88E71F225}" type="pres">
      <dgm:prSet presAssocID="{E5379802-5194-4DD3-851E-D34BFEFE3252}" presName="txNode" presStyleLbl="fgAcc1" presStyleIdx="2" presStyleCnt="3" custScaleX="170376" custScaleY="164493" custLinFactNeighborX="-4754" custLinFactNeighborY="-1865">
        <dgm:presLayoutVars>
          <dgm:bulletEnabled val="1"/>
        </dgm:presLayoutVars>
      </dgm:prSet>
      <dgm:spPr/>
      <dgm:t>
        <a:bodyPr/>
        <a:lstStyle/>
        <a:p>
          <a:endParaRPr lang="en-US"/>
        </a:p>
      </dgm:t>
    </dgm:pt>
  </dgm:ptLst>
  <dgm:cxnLst>
    <dgm:cxn modelId="{E64F3A32-20D6-4D86-A621-BA8877B8D480}" srcId="{09AF49B4-FDC5-46A1-90B0-48498548985C}" destId="{D32E4818-3027-4ADF-AAEB-739937019B45}" srcOrd="1" destOrd="0" parTransId="{07AF0C63-B75A-43DA-A088-1C577BB7A45D}" sibTransId="{431C69EE-843F-40DB-935A-B3E3FE49DAA1}"/>
    <dgm:cxn modelId="{875CD8F3-8FED-40EE-A8D3-40FE7FB525AC}" type="presOf" srcId="{74941CD4-10B3-47A6-AE53-8DA4B347FDB0}" destId="{32027056-FED2-42EC-A0F4-67BAD90297CB}" srcOrd="0" destOrd="3" presId="urn:microsoft.com/office/officeart/2005/8/layout/chevronAccent+Icon"/>
    <dgm:cxn modelId="{5723068D-6707-42D3-93F5-DFA86EE6F600}" srcId="{C6B735B0-0AEC-4345-A6B9-D04072562F86}" destId="{5B19875B-0F61-4C37-A07A-9B18C07E4A31}" srcOrd="3" destOrd="0" parTransId="{83299A0B-477C-43D9-91E6-1DFC3720BCBC}" sibTransId="{CB5F8DA7-6E47-4228-926C-249E42534E92}"/>
    <dgm:cxn modelId="{0C3F7F10-3945-4386-8966-3A251DCE2986}" type="presOf" srcId="{765D18C5-EAC5-4CD2-8549-A4309A9B873F}" destId="{32027056-FED2-42EC-A0F4-67BAD90297CB}" srcOrd="0" destOrd="2" presId="urn:microsoft.com/office/officeart/2005/8/layout/chevronAccent+Icon"/>
    <dgm:cxn modelId="{55A93F87-53CD-4D1C-A047-E08FA0DA1805}" srcId="{C6B735B0-0AEC-4345-A6B9-D04072562F86}" destId="{95E73BF8-6421-4DB4-B748-E30D89B4F00F}" srcOrd="2" destOrd="0" parTransId="{C818CA2E-45EB-45B0-8A30-9E415C4333D6}" sibTransId="{3438B4E7-7808-4545-AB4B-9B0E23A7D4B2}"/>
    <dgm:cxn modelId="{380C3BB3-F824-4388-B0C9-663E3F770CC6}" type="presOf" srcId="{7CE2A144-61BB-4D53-B04D-9E727F6E43D7}" destId="{984D693E-5548-4A94-9DE2-55E88E71F225}" srcOrd="0" destOrd="2" presId="urn:microsoft.com/office/officeart/2005/8/layout/chevronAccent+Icon"/>
    <dgm:cxn modelId="{78FB132A-F4C2-4242-AEEC-AD771FF7598F}" type="presOf" srcId="{D444CC55-D32B-4642-A591-96097FCF1975}" destId="{B4988ED0-050C-402F-9516-520DAF349B40}" srcOrd="0" destOrd="5" presId="urn:microsoft.com/office/officeart/2005/8/layout/chevronAccent+Icon"/>
    <dgm:cxn modelId="{4DF81740-4044-4E7A-AD30-932780410FDD}" type="presOf" srcId="{C6B735B0-0AEC-4345-A6B9-D04072562F86}" destId="{B4988ED0-050C-402F-9516-520DAF349B40}" srcOrd="0" destOrd="0" presId="urn:microsoft.com/office/officeart/2005/8/layout/chevronAccent+Icon"/>
    <dgm:cxn modelId="{433819C6-8E81-4C6C-87CB-0CEFDEEF64BC}" type="presOf" srcId="{6B9A4DAE-9BE2-44AC-B4EF-39D6CEAD3F80}" destId="{B4988ED0-050C-402F-9516-520DAF349B40}" srcOrd="0" destOrd="2" presId="urn:microsoft.com/office/officeart/2005/8/layout/chevronAccent+Icon"/>
    <dgm:cxn modelId="{8CEF1F69-B92A-4015-938F-110B06BDC6D3}" type="presOf" srcId="{5B19875B-0F61-4C37-A07A-9B18C07E4A31}" destId="{B4988ED0-050C-402F-9516-520DAF349B40}" srcOrd="0" destOrd="4" presId="urn:microsoft.com/office/officeart/2005/8/layout/chevronAccent+Icon"/>
    <dgm:cxn modelId="{A7EA9540-018D-4970-A272-B2FED5C7D370}" srcId="{E5379802-5194-4DD3-851E-D34BFEFE3252}" destId="{7CE2A144-61BB-4D53-B04D-9E727F6E43D7}" srcOrd="1" destOrd="0" parTransId="{C45290DB-8E12-47CE-994C-DCD6E4F53F83}" sibTransId="{C2B92814-E982-4CE0-BD3B-21501B439A3F}"/>
    <dgm:cxn modelId="{DBD6504E-9A10-4DB3-8077-A7549D9EE885}" type="presOf" srcId="{E5379802-5194-4DD3-851E-D34BFEFE3252}" destId="{984D693E-5548-4A94-9DE2-55E88E71F225}" srcOrd="0" destOrd="0" presId="urn:microsoft.com/office/officeart/2005/8/layout/chevronAccent+Icon"/>
    <dgm:cxn modelId="{C1A160F4-45F1-4ED5-86D2-DD2FE6F19C8E}" srcId="{C6B735B0-0AEC-4345-A6B9-D04072562F86}" destId="{F64C715D-A007-4AD0-AAD0-07CC5C2B53E7}" srcOrd="0" destOrd="0" parTransId="{394AD9AE-CD34-45F1-AB2E-2470A894CF6B}" sibTransId="{0C187FB1-7E57-45C2-800A-DBD8063B2971}"/>
    <dgm:cxn modelId="{1A64E290-188A-41DA-958B-06B99A42CAEF}" srcId="{09AF49B4-FDC5-46A1-90B0-48498548985C}" destId="{E5379802-5194-4DD3-851E-D34BFEFE3252}" srcOrd="2" destOrd="0" parTransId="{75D6929F-562F-4F5E-83D2-A909CF85AE7E}" sibTransId="{365FE862-9B4B-4879-875F-F22D36A35FB7}"/>
    <dgm:cxn modelId="{21751A4D-CE3C-4027-9C52-CDDB98D4B26C}" srcId="{C6B735B0-0AEC-4345-A6B9-D04072562F86}" destId="{D444CC55-D32B-4642-A591-96097FCF1975}" srcOrd="4" destOrd="0" parTransId="{368696DF-0BED-47B1-99BE-7915388A209B}" sibTransId="{37B2A409-3C77-45CD-BF3F-792AB548BB62}"/>
    <dgm:cxn modelId="{25D0B63B-B226-426C-AF30-19B0EA6786C5}" srcId="{09AF49B4-FDC5-46A1-90B0-48498548985C}" destId="{C6B735B0-0AEC-4345-A6B9-D04072562F86}" srcOrd="0" destOrd="0" parTransId="{F24C36DA-2D68-4B1C-9937-C8CD34ADD17E}" sibTransId="{AAFE8250-66CC-4333-9614-D096634AA6BA}"/>
    <dgm:cxn modelId="{39199217-E309-4B46-9CD7-69DE62709628}" type="presOf" srcId="{C75CB466-B332-4F8F-BD3F-D42DE2E77221}" destId="{984D693E-5548-4A94-9DE2-55E88E71F225}" srcOrd="0" destOrd="1" presId="urn:microsoft.com/office/officeart/2005/8/layout/chevronAccent+Icon"/>
    <dgm:cxn modelId="{3353BD02-35A9-4FAD-877A-CFFAA48FAB12}" srcId="{E5379802-5194-4DD3-851E-D34BFEFE3252}" destId="{C75CB466-B332-4F8F-BD3F-D42DE2E77221}" srcOrd="0" destOrd="0" parTransId="{2770210A-F9EF-4EE5-B820-F41AFF2629B9}" sibTransId="{90055411-3C03-4BA9-9FDF-CEB916C375E9}"/>
    <dgm:cxn modelId="{49849576-6500-4F34-A223-A60BA6BE2EDF}" type="presOf" srcId="{D32E4818-3027-4ADF-AAEB-739937019B45}" destId="{32027056-FED2-42EC-A0F4-67BAD90297CB}" srcOrd="0" destOrd="0" presId="urn:microsoft.com/office/officeart/2005/8/layout/chevronAccent+Icon"/>
    <dgm:cxn modelId="{5A44468A-A65D-44BD-9088-4E23FD99514D}" type="presOf" srcId="{F64C715D-A007-4AD0-AAD0-07CC5C2B53E7}" destId="{B4988ED0-050C-402F-9516-520DAF349B40}" srcOrd="0" destOrd="1" presId="urn:microsoft.com/office/officeart/2005/8/layout/chevronAccent+Icon"/>
    <dgm:cxn modelId="{0299B55E-6575-4979-B17A-ED9DA9702D26}" type="presOf" srcId="{09AF49B4-FDC5-46A1-90B0-48498548985C}" destId="{9760EDFC-53DA-4F1A-B9F4-E68C371A11DA}" srcOrd="0" destOrd="0" presId="urn:microsoft.com/office/officeart/2005/8/layout/chevronAccent+Icon"/>
    <dgm:cxn modelId="{B74F3FEA-0467-46C3-AB81-8185A75C26E3}" type="presOf" srcId="{48072F45-6A43-4C53-80E4-00F8CB21A4CC}" destId="{32027056-FED2-42EC-A0F4-67BAD90297CB}" srcOrd="0" destOrd="1" presId="urn:microsoft.com/office/officeart/2005/8/layout/chevronAccent+Icon"/>
    <dgm:cxn modelId="{7C4203A8-807E-4700-BEA3-6923047FEE64}" srcId="{D32E4818-3027-4ADF-AAEB-739937019B45}" destId="{48072F45-6A43-4C53-80E4-00F8CB21A4CC}" srcOrd="0" destOrd="0" parTransId="{2BC679D5-5307-43C4-BC86-FAA0503A527F}" sibTransId="{6B4E8FC4-6C41-465C-A70A-35B74B86A85F}"/>
    <dgm:cxn modelId="{81B2F925-D41A-4C3A-AA66-F9B82F420FDA}" srcId="{C6B735B0-0AEC-4345-A6B9-D04072562F86}" destId="{6B9A4DAE-9BE2-44AC-B4EF-39D6CEAD3F80}" srcOrd="1" destOrd="0" parTransId="{6596C7EB-BB4E-4CEC-A134-810322A94B96}" sibTransId="{CD1DB15C-E30C-41F3-8F0C-6F02DB63C2AF}"/>
    <dgm:cxn modelId="{4EF90818-9F18-4EE3-9287-79D430A674D5}" type="presOf" srcId="{95E73BF8-6421-4DB4-B748-E30D89B4F00F}" destId="{B4988ED0-050C-402F-9516-520DAF349B40}" srcOrd="0" destOrd="3" presId="urn:microsoft.com/office/officeart/2005/8/layout/chevronAccent+Icon"/>
    <dgm:cxn modelId="{DCB15539-1CA0-4DB9-9076-F3561C7D277B}" srcId="{48072F45-6A43-4C53-80E4-00F8CB21A4CC}" destId="{74941CD4-10B3-47A6-AE53-8DA4B347FDB0}" srcOrd="1" destOrd="0" parTransId="{4B08B1BE-DFE7-4D45-BDF0-2F1AFED2FF7E}" sibTransId="{336792A4-E6BC-415B-A417-635265BD7F75}"/>
    <dgm:cxn modelId="{9B1855EC-2E89-4608-A861-2709D1AE6BF0}" srcId="{48072F45-6A43-4C53-80E4-00F8CB21A4CC}" destId="{765D18C5-EAC5-4CD2-8549-A4309A9B873F}" srcOrd="0" destOrd="0" parTransId="{07AA9391-AAE7-4ADF-A520-83CDEE3B0C8F}" sibTransId="{A2846443-940E-4129-9254-086E18869D75}"/>
    <dgm:cxn modelId="{BA6F7526-811D-4015-84E5-C65E439F1DA6}" type="presParOf" srcId="{9760EDFC-53DA-4F1A-B9F4-E68C371A11DA}" destId="{A8AACD0D-ABD1-43EE-8ED2-F17CC015DD07}" srcOrd="0" destOrd="0" presId="urn:microsoft.com/office/officeart/2005/8/layout/chevronAccent+Icon"/>
    <dgm:cxn modelId="{7B39EFA9-BD2E-43E7-813C-9FAE6D84D92A}" type="presParOf" srcId="{A8AACD0D-ABD1-43EE-8ED2-F17CC015DD07}" destId="{6B938DB2-6CE5-4109-B15F-B7D99EE959CF}" srcOrd="0" destOrd="0" presId="urn:microsoft.com/office/officeart/2005/8/layout/chevronAccent+Icon"/>
    <dgm:cxn modelId="{B1E532C1-DB1D-4705-85E6-7530BA52F057}" type="presParOf" srcId="{A8AACD0D-ABD1-43EE-8ED2-F17CC015DD07}" destId="{B4988ED0-050C-402F-9516-520DAF349B40}" srcOrd="1" destOrd="0" presId="urn:microsoft.com/office/officeart/2005/8/layout/chevronAccent+Icon"/>
    <dgm:cxn modelId="{C7D6DC35-ECD4-45F1-A494-F4F7DBB505CA}" type="presParOf" srcId="{9760EDFC-53DA-4F1A-B9F4-E68C371A11DA}" destId="{23D430E0-A486-4DAF-B5A9-251C6ED5B95B}" srcOrd="1" destOrd="0" presId="urn:microsoft.com/office/officeart/2005/8/layout/chevronAccent+Icon"/>
    <dgm:cxn modelId="{1A2A101C-A429-44A1-A1BF-4FCE23712598}" type="presParOf" srcId="{9760EDFC-53DA-4F1A-B9F4-E68C371A11DA}" destId="{B4DA0107-447C-4059-BF8A-6AB4C48E7E7C}" srcOrd="2" destOrd="0" presId="urn:microsoft.com/office/officeart/2005/8/layout/chevronAccent+Icon"/>
    <dgm:cxn modelId="{7E25E725-BA35-47C7-8B68-D5E99AE3C984}" type="presParOf" srcId="{B4DA0107-447C-4059-BF8A-6AB4C48E7E7C}" destId="{A905D9A5-5223-4106-A8F3-D58E7B70D8AD}" srcOrd="0" destOrd="0" presId="urn:microsoft.com/office/officeart/2005/8/layout/chevronAccent+Icon"/>
    <dgm:cxn modelId="{0D99814B-9D12-42EC-ADA2-47BCA6775530}" type="presParOf" srcId="{B4DA0107-447C-4059-BF8A-6AB4C48E7E7C}" destId="{32027056-FED2-42EC-A0F4-67BAD90297CB}" srcOrd="1" destOrd="0" presId="urn:microsoft.com/office/officeart/2005/8/layout/chevronAccent+Icon"/>
    <dgm:cxn modelId="{59BA099E-B598-4117-B7DC-1F784F7D0A19}" type="presParOf" srcId="{9760EDFC-53DA-4F1A-B9F4-E68C371A11DA}" destId="{6028FFB8-566F-49DA-8208-627A9D49759A}" srcOrd="3" destOrd="0" presId="urn:microsoft.com/office/officeart/2005/8/layout/chevronAccent+Icon"/>
    <dgm:cxn modelId="{7A8982A0-B826-4666-81AF-2744C71890CB}" type="presParOf" srcId="{9760EDFC-53DA-4F1A-B9F4-E68C371A11DA}" destId="{28FBA820-41AD-462D-80B3-33DCAE75BF05}" srcOrd="4" destOrd="0" presId="urn:microsoft.com/office/officeart/2005/8/layout/chevronAccent+Icon"/>
    <dgm:cxn modelId="{EEA0484F-EFA6-4184-85B2-68939A15A1A7}" type="presParOf" srcId="{28FBA820-41AD-462D-80B3-33DCAE75BF05}" destId="{BF089252-8F04-40A7-8E4A-5DC1748B7407}" srcOrd="0" destOrd="0" presId="urn:microsoft.com/office/officeart/2005/8/layout/chevronAccent+Icon"/>
    <dgm:cxn modelId="{17450F10-D250-451C-93D1-4C5DCCEACDBF}" type="presParOf" srcId="{28FBA820-41AD-462D-80B3-33DCAE75BF05}" destId="{984D693E-5548-4A94-9DE2-55E88E71F225}"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8/19/2014</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2013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8/19/2014</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8/19/2014 5:20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39</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3495343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5"/>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5"/>
          </a:xfrm>
          <a:prstGeom prst="rect">
            <a:avLst/>
          </a:prstGeom>
        </p:spPr>
      </p:pic>
      <p:sp>
        <p:nvSpPr>
          <p:cNvPr id="5" name="Text Placeholder 4"/>
          <p:cNvSpPr>
            <a:spLocks noGrp="1"/>
          </p:cNvSpPr>
          <p:nvPr>
            <p:ph type="body" sz="quarter" idx="12" hasCustomPrompt="1"/>
          </p:nvPr>
        </p:nvSpPr>
        <p:spPr>
          <a:xfrm>
            <a:off x="274701" y="3955786"/>
            <a:ext cx="91439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341244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5" y="0"/>
            <a:ext cx="12426819" cy="6994524"/>
          </a:xfrm>
          <a:prstGeom prst="rect">
            <a:avLst/>
          </a:prstGeom>
        </p:spPr>
      </p:pic>
      <p:sp>
        <p:nvSpPr>
          <p:cNvPr id="18" name="Rectangle 17"/>
          <p:cNvSpPr/>
          <p:nvPr userDrawn="1"/>
        </p:nvSpPr>
        <p:spPr bwMode="gray">
          <a:xfrm>
            <a:off x="274638" y="2125663"/>
            <a:ext cx="7315200" cy="3657600"/>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702"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702" y="3957638"/>
            <a:ext cx="7316788" cy="1825625"/>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12912738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3" y="0"/>
            <a:ext cx="12434709" cy="6994524"/>
          </a:xfrm>
          <a:prstGeom prst="rect">
            <a:avLst/>
          </a:prstGeom>
        </p:spPr>
      </p:pic>
      <p:sp>
        <p:nvSpPr>
          <p:cNvPr id="17" name="Rectangle 16"/>
          <p:cNvSpPr/>
          <p:nvPr userDrawn="1"/>
        </p:nvSpPr>
        <p:spPr bwMode="gray">
          <a:xfrm>
            <a:off x="274638" y="2125663"/>
            <a:ext cx="6400800" cy="3657600"/>
          </a:xfrm>
          <a:prstGeom prst="rect">
            <a:avLst/>
          </a:prstGeom>
          <a:solidFill>
            <a:schemeClr val="accent2">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64023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57638"/>
            <a:ext cx="6402388" cy="1825625"/>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41451813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436476" cy="6994525"/>
          </a:xfrm>
          <a:prstGeom prst="rect">
            <a:avLst/>
          </a:prstGeom>
        </p:spPr>
      </p:pic>
      <p:sp>
        <p:nvSpPr>
          <p:cNvPr id="17" name="Rectangle 16"/>
          <p:cNvSpPr/>
          <p:nvPr userDrawn="1"/>
        </p:nvSpPr>
        <p:spPr bwMode="gray">
          <a:xfrm>
            <a:off x="274638" y="2125663"/>
            <a:ext cx="7315200" cy="3657600"/>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73050" y="3957638"/>
            <a:ext cx="7316788" cy="1825625"/>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4" y="480503"/>
            <a:ext cx="1552926" cy="332659"/>
          </a:xfrm>
          <a:prstGeom prst="rect">
            <a:avLst/>
          </a:prstGeom>
        </p:spPr>
      </p:pic>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436475" cy="6994524"/>
          </a:xfrm>
          <a:prstGeom prst="rect">
            <a:avLst/>
          </a:prstGeom>
        </p:spPr>
      </p:pic>
      <p:sp>
        <p:nvSpPr>
          <p:cNvPr id="17" name="Rectangle 16"/>
          <p:cNvSpPr/>
          <p:nvPr userDrawn="1"/>
        </p:nvSpPr>
        <p:spPr bwMode="gray">
          <a:xfrm>
            <a:off x="274638" y="2125663"/>
            <a:ext cx="7315200" cy="3657600"/>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54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46526"/>
            <a:ext cx="7316788" cy="1828800"/>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1929004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81" y="-1"/>
            <a:ext cx="12434712" cy="6994526"/>
          </a:xfrm>
          <a:prstGeom prst="rect">
            <a:avLst/>
          </a:prstGeom>
        </p:spPr>
      </p:pic>
      <p:sp>
        <p:nvSpPr>
          <p:cNvPr id="18" name="Rectangle 17"/>
          <p:cNvSpPr/>
          <p:nvPr userDrawn="1"/>
        </p:nvSpPr>
        <p:spPr bwMode="gray">
          <a:xfrm>
            <a:off x="274638" y="1211264"/>
            <a:ext cx="6400800" cy="3657600"/>
          </a:xfrm>
          <a:prstGeom prst="rect">
            <a:avLst/>
          </a:prstGeom>
          <a:solidFill>
            <a:schemeClr val="accent2">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3"/>
            <a:ext cx="6402388" cy="1828801"/>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638" y="3040063"/>
            <a:ext cx="6400800" cy="1828800"/>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405" y="7938"/>
            <a:ext cx="12431664" cy="697864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74702" y="2125677"/>
            <a:ext cx="7315200" cy="3657586"/>
          </a:xfrm>
          <a:prstGeom prst="rect">
            <a:avLst/>
          </a:prstGeom>
          <a:solidFill>
            <a:schemeClr val="accent3">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638" y="2125663"/>
            <a:ext cx="7315200" cy="1828800"/>
          </a:xfrm>
          <a:noFill/>
        </p:spPr>
        <p:txBody>
          <a:bodyPr lIns="146304" tIns="91440" rIns="146304" bIns="91440" anchor="t" anchorCtr="0"/>
          <a:lstStyle>
            <a:lvl1pPr>
              <a:defRPr sz="6000" spc="-100"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74638" y="3954463"/>
            <a:ext cx="7315200" cy="1830388"/>
          </a:xfrm>
          <a:noFill/>
        </p:spPr>
        <p:txBody>
          <a:bodyPr lIns="146304" tIns="109728" rIns="146304" bIns="109728">
            <a:noAutofit/>
          </a:bodyPr>
          <a:lstStyle>
            <a:lvl1pPr marL="0" indent="0">
              <a:spcBef>
                <a:spcPts val="0"/>
              </a:spcBef>
              <a:buNone/>
              <a:defRPr sz="3200"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9304508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166" r:id="rId2"/>
    <p:sldLayoutId id="2147484163" r:id="rId3"/>
    <p:sldLayoutId id="2147484169" r:id="rId4"/>
    <p:sldLayoutId id="2147484170" r:id="rId5"/>
    <p:sldLayoutId id="2147484173" r:id="rId6"/>
    <p:sldLayoutId id="2147484172" r:id="rId7"/>
    <p:sldLayoutId id="2147484162" r:id="rId8"/>
    <p:sldLayoutId id="2147484105" r:id="rId9"/>
    <p:sldLayoutId id="2147484182" r:id="rId10"/>
    <p:sldLayoutId id="2147484130" r:id="rId11"/>
    <p:sldLayoutId id="2147484101" r:id="rId12"/>
    <p:sldLayoutId id="2147484102" r:id="rId13"/>
    <p:sldLayoutId id="2147484087" r:id="rId14"/>
    <p:sldLayoutId id="2147484098" r:id="rId15"/>
    <p:sldLayoutId id="2147484086" r:id="rId16"/>
    <p:sldLayoutId id="2147484107" r:id="rId17"/>
    <p:sldLayoutId id="2147484099" r:id="rId18"/>
    <p:sldLayoutId id="2147484100" r:id="rId19"/>
    <p:sldLayoutId id="2147484089" r:id="rId20"/>
    <p:sldLayoutId id="2147484106" r:id="rId21"/>
    <p:sldLayoutId id="2147484092" r:id="rId22"/>
    <p:sldLayoutId id="2147484093" r:id="rId23"/>
    <p:sldLayoutId id="2147484127" r:id="rId24"/>
    <p:sldLayoutId id="2147484128" r:id="rId25"/>
    <p:sldLayoutId id="2147484129" r:id="rId26"/>
    <p:sldLayoutId id="2147484094" r:id="rId27"/>
    <p:sldLayoutId id="2147484096" r:id="rId28"/>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49" userDrawn="1">
          <p15:clr>
            <a:srgbClr val="5ACBF0"/>
          </p15:clr>
        </p15:guide>
        <p15:guide id="4" pos="1325" userDrawn="1">
          <p15:clr>
            <a:srgbClr val="5ACBF0"/>
          </p15:clr>
        </p15:guide>
        <p15:guide id="5" pos="1901" userDrawn="1">
          <p15:clr>
            <a:srgbClr val="5ACBF0"/>
          </p15:clr>
        </p15:guide>
        <p15:guide id="6" pos="2477" userDrawn="1">
          <p15:clr>
            <a:srgbClr val="5ACBF0"/>
          </p15:clr>
        </p15:guide>
        <p15:guide id="7" pos="3053" userDrawn="1">
          <p15:clr>
            <a:srgbClr val="5ACBF0"/>
          </p15:clr>
        </p15:guide>
        <p15:guide id="8" pos="3629" userDrawn="1">
          <p15:clr>
            <a:srgbClr val="5ACBF0"/>
          </p15:clr>
        </p15:guide>
        <p15:guide id="9" pos="4205" userDrawn="1">
          <p15:clr>
            <a:srgbClr val="5ACBF0"/>
          </p15:clr>
        </p15:guide>
        <p15:guide id="10" pos="4781" userDrawn="1">
          <p15:clr>
            <a:srgbClr val="5ACBF0"/>
          </p15:clr>
        </p15:guide>
        <p15:guide id="11" pos="5357" userDrawn="1">
          <p15:clr>
            <a:srgbClr val="5ACBF0"/>
          </p15:clr>
        </p15:guide>
        <p15:guide id="12" pos="5933" userDrawn="1">
          <p15:clr>
            <a:srgbClr val="5ACBF0"/>
          </p15:clr>
        </p15:guide>
        <p15:guide id="13" pos="6509" userDrawn="1">
          <p15:clr>
            <a:srgbClr val="5ACBF0"/>
          </p15:clr>
        </p15:guide>
        <p15:guide id="14" pos="7085" userDrawn="1">
          <p15:clr>
            <a:srgbClr val="5ACBF0"/>
          </p15:clr>
        </p15:guide>
        <p15:guide id="15" pos="7661" userDrawn="1">
          <p15:clr>
            <a:srgbClr val="5ACBF0"/>
          </p15:clr>
        </p15:guide>
        <p15:guide id="16" pos="288" userDrawn="1">
          <p15:clr>
            <a:srgbClr val="C35EA4"/>
          </p15:clr>
        </p15:guide>
        <p15:guide id="17" pos="7546" userDrawn="1">
          <p15:clr>
            <a:srgbClr val="C35EA4"/>
          </p15:clr>
        </p15:guide>
        <p15:guide id="18" orient="horz" pos="763" userDrawn="1">
          <p15:clr>
            <a:srgbClr val="5ACBF0"/>
          </p15:clr>
        </p15:guide>
        <p15:guide id="19" orient="horz" pos="1339" userDrawn="1">
          <p15:clr>
            <a:srgbClr val="5ACBF0"/>
          </p15:clr>
        </p15:guide>
        <p15:guide id="20" orient="horz" pos="1915" userDrawn="1">
          <p15:clr>
            <a:srgbClr val="5ACBF0"/>
          </p15:clr>
        </p15:guide>
        <p15:guide id="21" orient="horz" pos="2491" userDrawn="1">
          <p15:clr>
            <a:srgbClr val="5ACBF0"/>
          </p15:clr>
        </p15:guide>
        <p15:guide id="22" orient="horz" pos="3067" userDrawn="1">
          <p15:clr>
            <a:srgbClr val="5ACBF0"/>
          </p15:clr>
        </p15:guide>
        <p15:guide id="23" orient="horz" pos="3643" userDrawn="1">
          <p15:clr>
            <a:srgbClr val="5ACBF0"/>
          </p15:clr>
        </p15:guide>
        <p15:guide id="24" orient="horz" pos="4219" userDrawn="1">
          <p15:clr>
            <a:srgbClr val="5ACBF0"/>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8" Type="http://schemas.openxmlformats.org/officeDocument/2006/relationships/image" Target="../media/image16.gif"/><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10.png"/><Relationship Id="rId1" Type="http://schemas.openxmlformats.org/officeDocument/2006/relationships/slideLayout" Target="../slideLayouts/slideLayout1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5.png"/><Relationship Id="rId2" Type="http://schemas.openxmlformats.org/officeDocument/2006/relationships/diagramData" Target="../diagrams/data1.xml"/><Relationship Id="rId1" Type="http://schemas.openxmlformats.org/officeDocument/2006/relationships/slideLayout" Target="../slideLayouts/slideLayout1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hyperlink" Target="http://msdn.microsoft.com/en-us/library/hh550080(v=VS.103).aspx" TargetMode="Externa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hyperlink" Target="http://msdn.microsoft.com/en-us/library/hh550081(v=vs.103).aspx" TargetMode="Externa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hyperlink" Target="http://msdn.microsoft.com/en-us/library/hh272686(v=vs.103).aspx" TargetMode="External"/><Relationship Id="rId2" Type="http://schemas.openxmlformats.org/officeDocument/2006/relationships/hyperlink" Target="http://msdn.microsoft.com/en-us/data/tools.aspx" TargetMode="External"/><Relationship Id="rId1" Type="http://schemas.openxmlformats.org/officeDocument/2006/relationships/slideLayout" Target="../slideLayouts/slideLayout16.xml"/><Relationship Id="rId5" Type="http://schemas.openxmlformats.org/officeDocument/2006/relationships/hyperlink" Target="http://blogs.msdn.com/b/ssdt/archive/2014/01/31/ssdt-and-visual-studio-versions.aspx" TargetMode="External"/><Relationship Id="rId4" Type="http://schemas.openxmlformats.org/officeDocument/2006/relationships/hyperlink" Target="http://www.visualstudio.com/products/compare-visual-studio-products-vs"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msdn.microsoft.com/en-us/library/ee210549.aspx" TargetMode="External"/><Relationship Id="rId2" Type="http://schemas.openxmlformats.org/officeDocument/2006/relationships/hyperlink" Target="http://msdn.microsoft.com/en-us/library/jj889462(v=vs.103).aspx" TargetMode="Externa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hyperlink" Target="http://www.microsoft.com/en-us/download/details.aspx?id=23654" TargetMode="Externa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hyperlink" Target="http://www.slideshare.net/gdrapers/ssdt-workshop-sql-bits-x-20120329" TargetMode="Externa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3050" y="2123925"/>
            <a:ext cx="7316788" cy="1449537"/>
          </a:xfrm>
        </p:spPr>
        <p:txBody>
          <a:bodyPr/>
          <a:lstStyle/>
          <a:p>
            <a:r>
              <a:rPr lang="en-US" dirty="0" smtClean="0"/>
              <a:t>SQL Server Data Tools</a:t>
            </a:r>
            <a:endParaRPr lang="en-US" dirty="0"/>
          </a:p>
        </p:txBody>
      </p:sp>
      <p:sp>
        <p:nvSpPr>
          <p:cNvPr id="5" name="Text Placeholder 4"/>
          <p:cNvSpPr>
            <a:spLocks noGrp="1"/>
          </p:cNvSpPr>
          <p:nvPr>
            <p:ph type="body" sz="quarter" idx="14"/>
          </p:nvPr>
        </p:nvSpPr>
        <p:spPr>
          <a:xfrm>
            <a:off x="273050" y="3573462"/>
            <a:ext cx="7316788" cy="2209801"/>
          </a:xfrm>
        </p:spPr>
        <p:txBody>
          <a:bodyPr/>
          <a:lstStyle/>
          <a:p>
            <a:r>
              <a:rPr lang="en-US" dirty="0"/>
              <a:t>Shawn Weisfeld</a:t>
            </a:r>
          </a:p>
          <a:p>
            <a:r>
              <a:rPr lang="en-US" dirty="0"/>
              <a:t>shawn@shawnweisfeld.com</a:t>
            </a:r>
          </a:p>
          <a:p>
            <a:r>
              <a:rPr lang="en-US" dirty="0"/>
              <a:t>http://www.shawnweisfeld.com</a:t>
            </a:r>
          </a:p>
        </p:txBody>
      </p:sp>
    </p:spTree>
    <p:extLst>
      <p:ext uri="{BB962C8B-B14F-4D97-AF65-F5344CB8AC3E}">
        <p14:creationId xmlns:p14="http://schemas.microsoft.com/office/powerpoint/2010/main" val="23131595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Imperative Example</a:t>
            </a:r>
            <a:endParaRPr lang="en-US" dirty="0"/>
          </a:p>
        </p:txBody>
      </p:sp>
      <p:sp>
        <p:nvSpPr>
          <p:cNvPr id="4" name="TextBox 3"/>
          <p:cNvSpPr txBox="1"/>
          <p:nvPr/>
        </p:nvSpPr>
        <p:spPr>
          <a:xfrm>
            <a:off x="1874837" y="2125662"/>
            <a:ext cx="3640740" cy="2111540"/>
          </a:xfrm>
          <a:prstGeom prst="rect">
            <a:avLst/>
          </a:prstGeom>
          <a:noFill/>
          <a:ln>
            <a:solidFill>
              <a:schemeClr val="tx1"/>
            </a:solidFill>
          </a:ln>
        </p:spPr>
        <p:txBody>
          <a:bodyPr wrap="none" rtlCol="0">
            <a:spAutoFit/>
          </a:bodyPr>
          <a:lstStyle/>
          <a:p>
            <a:pPr>
              <a:lnSpc>
                <a:spcPct val="85000"/>
              </a:lnSpc>
              <a:spcBef>
                <a:spcPct val="20000"/>
              </a:spcBef>
            </a:pPr>
            <a:r>
              <a:rPr lang="en-US" sz="1600" dirty="0" smtClean="0">
                <a:latin typeface="Lucida Console" pitchFamily="49" charset="0"/>
                <a:cs typeface="Segoe UI" pitchFamily="34" charset="0"/>
              </a:rPr>
              <a:t>-- version 1</a:t>
            </a:r>
          </a:p>
          <a:p>
            <a:pPr>
              <a:lnSpc>
                <a:spcPct val="85000"/>
              </a:lnSpc>
              <a:spcBef>
                <a:spcPct val="20000"/>
              </a:spcBef>
            </a:pPr>
            <a:r>
              <a:rPr lang="en-US" sz="1600" dirty="0" smtClean="0">
                <a:latin typeface="Lucida Console" pitchFamily="49" charset="0"/>
                <a:cs typeface="Segoe UI" pitchFamily="34" charset="0"/>
              </a:rPr>
              <a:t>CREATE </a:t>
            </a:r>
            <a:r>
              <a:rPr lang="en-US" sz="1600" dirty="0">
                <a:latin typeface="Lucida Console" pitchFamily="49" charset="0"/>
                <a:cs typeface="Segoe UI" pitchFamily="34" charset="0"/>
              </a:rPr>
              <a:t>TABLE </a:t>
            </a:r>
            <a:r>
              <a:rPr lang="en-US" sz="1600" dirty="0" err="1">
                <a:latin typeface="Lucida Console" pitchFamily="49" charset="0"/>
                <a:cs typeface="Segoe UI" pitchFamily="34" charset="0"/>
              </a:rPr>
              <a:t>dbo.Auction</a:t>
            </a:r>
            <a:endParaRPr lang="en-US" sz="1600" dirty="0">
              <a:latin typeface="Lucida Console" pitchFamily="49" charset="0"/>
              <a:cs typeface="Segoe UI" pitchFamily="34" charset="0"/>
            </a:endParaRPr>
          </a:p>
          <a:p>
            <a:pPr>
              <a:lnSpc>
                <a:spcPct val="85000"/>
              </a:lnSpc>
              <a:spcBef>
                <a:spcPct val="20000"/>
              </a:spcBef>
            </a:pPr>
            <a:r>
              <a:rPr lang="en-US" sz="1600" dirty="0">
                <a:latin typeface="Lucida Console" pitchFamily="49" charset="0"/>
                <a:cs typeface="Segoe UI" pitchFamily="34" charset="0"/>
              </a:rPr>
              <a:t>( </a:t>
            </a:r>
          </a:p>
          <a:p>
            <a:pPr>
              <a:lnSpc>
                <a:spcPct val="85000"/>
              </a:lnSpc>
              <a:spcBef>
                <a:spcPct val="20000"/>
              </a:spcBef>
            </a:pPr>
            <a:r>
              <a:rPr lang="en-US" sz="1600" dirty="0">
                <a:latin typeface="Lucida Console" pitchFamily="49" charset="0"/>
                <a:cs typeface="Segoe UI" pitchFamily="34" charset="0"/>
              </a:rPr>
              <a:t> id    INT NOT NULL,</a:t>
            </a:r>
          </a:p>
          <a:p>
            <a:pPr>
              <a:lnSpc>
                <a:spcPct val="85000"/>
              </a:lnSpc>
              <a:spcBef>
                <a:spcPct val="20000"/>
              </a:spcBef>
            </a:pPr>
            <a:r>
              <a:rPr lang="en-US" sz="1600" dirty="0">
                <a:latin typeface="Lucida Console" pitchFamily="49" charset="0"/>
                <a:cs typeface="Segoe UI" pitchFamily="34" charset="0"/>
              </a:rPr>
              <a:t> name  VARCHAR(25) NOT NULL,</a:t>
            </a:r>
          </a:p>
          <a:p>
            <a:pPr>
              <a:lnSpc>
                <a:spcPct val="85000"/>
              </a:lnSpc>
              <a:spcBef>
                <a:spcPct val="20000"/>
              </a:spcBef>
            </a:pPr>
            <a:r>
              <a:rPr lang="en-US" sz="1600" dirty="0">
                <a:latin typeface="Lucida Console" pitchFamily="49" charset="0"/>
                <a:cs typeface="Segoe UI" pitchFamily="34" charset="0"/>
              </a:rPr>
              <a:t> start DATETIME NULL,</a:t>
            </a:r>
          </a:p>
          <a:p>
            <a:pPr>
              <a:lnSpc>
                <a:spcPct val="85000"/>
              </a:lnSpc>
              <a:spcBef>
                <a:spcPct val="20000"/>
              </a:spcBef>
            </a:pPr>
            <a:r>
              <a:rPr lang="en-US" sz="1600" dirty="0">
                <a:latin typeface="Lucida Console" pitchFamily="49" charset="0"/>
                <a:cs typeface="Segoe UI" pitchFamily="34" charset="0"/>
              </a:rPr>
              <a:t> </a:t>
            </a:r>
            <a:r>
              <a:rPr lang="en-US" sz="1600" dirty="0" err="1">
                <a:latin typeface="Lucida Console" pitchFamily="49" charset="0"/>
                <a:cs typeface="Segoe UI" pitchFamily="34" charset="0"/>
              </a:rPr>
              <a:t>len</a:t>
            </a:r>
            <a:r>
              <a:rPr lang="en-US" sz="1600" dirty="0">
                <a:latin typeface="Lucida Console" pitchFamily="49" charset="0"/>
                <a:cs typeface="Segoe UI" pitchFamily="34" charset="0"/>
              </a:rPr>
              <a:t>   INT NULL</a:t>
            </a:r>
          </a:p>
          <a:p>
            <a:pPr>
              <a:lnSpc>
                <a:spcPct val="85000"/>
              </a:lnSpc>
              <a:spcBef>
                <a:spcPct val="20000"/>
              </a:spcBef>
            </a:pPr>
            <a:r>
              <a:rPr lang="en-US" sz="1600" dirty="0" smtClean="0">
                <a:latin typeface="Lucida Console" pitchFamily="49" charset="0"/>
                <a:cs typeface="Segoe UI" pitchFamily="34" charset="0"/>
              </a:rPr>
              <a:t>)</a:t>
            </a:r>
            <a:endParaRPr lang="en-US" sz="1600" dirty="0"/>
          </a:p>
        </p:txBody>
      </p:sp>
      <p:sp>
        <p:nvSpPr>
          <p:cNvPr id="5" name="TextBox 4"/>
          <p:cNvSpPr txBox="1"/>
          <p:nvPr/>
        </p:nvSpPr>
        <p:spPr>
          <a:xfrm>
            <a:off x="5820377" y="2125662"/>
            <a:ext cx="4572000" cy="818879"/>
          </a:xfrm>
          <a:prstGeom prst="rect">
            <a:avLst/>
          </a:prstGeom>
          <a:noFill/>
          <a:ln>
            <a:solidFill>
              <a:schemeClr val="tx1"/>
            </a:solidFill>
          </a:ln>
        </p:spPr>
        <p:txBody>
          <a:bodyPr wrap="square" rtlCol="0">
            <a:spAutoFit/>
          </a:bodyPr>
          <a:lstStyle/>
          <a:p>
            <a:pPr lvl="0">
              <a:lnSpc>
                <a:spcPct val="85000"/>
              </a:lnSpc>
              <a:spcBef>
                <a:spcPct val="20000"/>
              </a:spcBef>
            </a:pPr>
            <a:r>
              <a:rPr lang="en-US" sz="1600" dirty="0" smtClean="0">
                <a:latin typeface="Lucida Console" pitchFamily="49" charset="0"/>
                <a:cs typeface="Segoe UI" pitchFamily="34" charset="0"/>
              </a:rPr>
              <a:t>-- version 2</a:t>
            </a:r>
          </a:p>
          <a:p>
            <a:pPr lvl="0">
              <a:lnSpc>
                <a:spcPct val="85000"/>
              </a:lnSpc>
              <a:spcBef>
                <a:spcPct val="20000"/>
              </a:spcBef>
            </a:pPr>
            <a:r>
              <a:rPr lang="en-US" sz="1600" dirty="0" smtClean="0">
                <a:latin typeface="Lucida Console" pitchFamily="49" charset="0"/>
                <a:cs typeface="Segoe UI" pitchFamily="34" charset="0"/>
              </a:rPr>
              <a:t>ALTER </a:t>
            </a:r>
            <a:r>
              <a:rPr lang="en-US" sz="1600" dirty="0">
                <a:latin typeface="Lucida Console" pitchFamily="49" charset="0"/>
                <a:cs typeface="Segoe UI" pitchFamily="34" charset="0"/>
              </a:rPr>
              <a:t>TABLE </a:t>
            </a:r>
            <a:r>
              <a:rPr lang="en-US" sz="1600" dirty="0" err="1">
                <a:latin typeface="Lucida Console" pitchFamily="49" charset="0"/>
                <a:cs typeface="Segoe UI" pitchFamily="34" charset="0"/>
              </a:rPr>
              <a:t>dbo.Auction</a:t>
            </a:r>
            <a:r>
              <a:rPr lang="en-US" sz="1600" dirty="0">
                <a:latin typeface="Lucida Console" pitchFamily="49" charset="0"/>
                <a:cs typeface="Segoe UI" pitchFamily="34" charset="0"/>
              </a:rPr>
              <a:t> </a:t>
            </a:r>
          </a:p>
          <a:p>
            <a:pPr lvl="0">
              <a:lnSpc>
                <a:spcPct val="85000"/>
              </a:lnSpc>
              <a:spcBef>
                <a:spcPct val="20000"/>
              </a:spcBef>
            </a:pPr>
            <a:r>
              <a:rPr lang="en-US" sz="1600" dirty="0" smtClean="0">
                <a:latin typeface="Lucida Console" pitchFamily="49" charset="0"/>
                <a:cs typeface="Segoe UI" pitchFamily="34" charset="0"/>
              </a:rPr>
              <a:t>WITH </a:t>
            </a:r>
            <a:r>
              <a:rPr lang="en-US" sz="1600" dirty="0">
                <a:latin typeface="Lucida Console" pitchFamily="49" charset="0"/>
                <a:cs typeface="Segoe UI" pitchFamily="34" charset="0"/>
              </a:rPr>
              <a:t>CHECK ADD </a:t>
            </a:r>
            <a:r>
              <a:rPr lang="en-US" sz="1600" dirty="0" smtClean="0">
                <a:latin typeface="Lucida Console" pitchFamily="49" charset="0"/>
                <a:cs typeface="Segoe UI" pitchFamily="34" charset="0"/>
              </a:rPr>
              <a:t>CONSTRAINT </a:t>
            </a:r>
            <a:r>
              <a:rPr lang="en-US" sz="1600" dirty="0" err="1" smtClean="0">
                <a:latin typeface="Lucida Console" pitchFamily="49" charset="0"/>
                <a:cs typeface="Segoe UI" pitchFamily="34" charset="0"/>
              </a:rPr>
              <a:t>Au_PK</a:t>
            </a:r>
            <a:endParaRPr lang="en-US" sz="1600" dirty="0"/>
          </a:p>
        </p:txBody>
      </p:sp>
      <p:sp>
        <p:nvSpPr>
          <p:cNvPr id="6" name="TextBox 5"/>
          <p:cNvSpPr txBox="1"/>
          <p:nvPr/>
        </p:nvSpPr>
        <p:spPr>
          <a:xfrm>
            <a:off x="5820377" y="3148410"/>
            <a:ext cx="4564626" cy="1077411"/>
          </a:xfrm>
          <a:prstGeom prst="rect">
            <a:avLst/>
          </a:prstGeom>
          <a:noFill/>
          <a:ln>
            <a:solidFill>
              <a:schemeClr val="tx1"/>
            </a:solidFill>
          </a:ln>
        </p:spPr>
        <p:txBody>
          <a:bodyPr wrap="square" rtlCol="0">
            <a:spAutoFit/>
          </a:bodyPr>
          <a:lstStyle/>
          <a:p>
            <a:pPr lvl="0">
              <a:lnSpc>
                <a:spcPct val="85000"/>
              </a:lnSpc>
              <a:spcBef>
                <a:spcPct val="20000"/>
              </a:spcBef>
            </a:pPr>
            <a:r>
              <a:rPr lang="en-US" sz="1600" dirty="0" smtClean="0">
                <a:latin typeface="Lucida Console" pitchFamily="49" charset="0"/>
                <a:cs typeface="Segoe UI" pitchFamily="34" charset="0"/>
              </a:rPr>
              <a:t>-- version 3</a:t>
            </a:r>
          </a:p>
          <a:p>
            <a:pPr lvl="0">
              <a:lnSpc>
                <a:spcPct val="85000"/>
              </a:lnSpc>
              <a:spcBef>
                <a:spcPct val="20000"/>
              </a:spcBef>
            </a:pPr>
            <a:r>
              <a:rPr lang="en-US" sz="1600" dirty="0" smtClean="0">
                <a:latin typeface="Lucida Console" pitchFamily="49" charset="0"/>
                <a:cs typeface="Segoe UI" pitchFamily="34" charset="0"/>
              </a:rPr>
              <a:t>ALTER </a:t>
            </a:r>
            <a:r>
              <a:rPr lang="en-US" sz="1600" dirty="0">
                <a:latin typeface="Lucida Console" pitchFamily="49" charset="0"/>
                <a:cs typeface="Segoe UI" pitchFamily="34" charset="0"/>
              </a:rPr>
              <a:t>TABLE </a:t>
            </a:r>
            <a:r>
              <a:rPr lang="en-US" sz="1600" dirty="0" err="1">
                <a:latin typeface="Lucida Console" pitchFamily="49" charset="0"/>
                <a:cs typeface="Segoe UI" pitchFamily="34" charset="0"/>
              </a:rPr>
              <a:t>dbo.Auction</a:t>
            </a:r>
            <a:r>
              <a:rPr lang="en-US" sz="1600" dirty="0">
                <a:latin typeface="Lucida Console" pitchFamily="49" charset="0"/>
                <a:cs typeface="Segoe UI" pitchFamily="34" charset="0"/>
              </a:rPr>
              <a:t> </a:t>
            </a:r>
          </a:p>
          <a:p>
            <a:pPr lvl="0">
              <a:lnSpc>
                <a:spcPct val="85000"/>
              </a:lnSpc>
              <a:spcBef>
                <a:spcPct val="20000"/>
              </a:spcBef>
            </a:pPr>
            <a:r>
              <a:rPr lang="en-US" sz="1600" dirty="0" smtClean="0">
                <a:latin typeface="Lucida Console" pitchFamily="49" charset="0"/>
                <a:cs typeface="Segoe UI" pitchFamily="34" charset="0"/>
              </a:rPr>
              <a:t>WITH </a:t>
            </a:r>
            <a:r>
              <a:rPr lang="en-US" sz="1600" dirty="0">
                <a:latin typeface="Lucida Console" pitchFamily="49" charset="0"/>
                <a:cs typeface="Segoe UI" pitchFamily="34" charset="0"/>
              </a:rPr>
              <a:t>CHECK </a:t>
            </a:r>
            <a:endParaRPr lang="en-US" sz="1600" dirty="0" smtClean="0">
              <a:latin typeface="Lucida Console" pitchFamily="49" charset="0"/>
              <a:cs typeface="Segoe UI" pitchFamily="34" charset="0"/>
            </a:endParaRPr>
          </a:p>
          <a:p>
            <a:pPr lvl="0">
              <a:lnSpc>
                <a:spcPct val="85000"/>
              </a:lnSpc>
              <a:spcBef>
                <a:spcPct val="20000"/>
              </a:spcBef>
            </a:pPr>
            <a:r>
              <a:rPr lang="en-US" sz="1600" dirty="0" smtClean="0">
                <a:latin typeface="Lucida Console" pitchFamily="49" charset="0"/>
                <a:cs typeface="Segoe UI" pitchFamily="34" charset="0"/>
              </a:rPr>
              <a:t>ADD CONSTRAINT </a:t>
            </a:r>
            <a:r>
              <a:rPr lang="en-US" sz="1600" dirty="0" err="1" smtClean="0">
                <a:latin typeface="Lucida Console" pitchFamily="49" charset="0"/>
                <a:cs typeface="Segoe UI" pitchFamily="34" charset="0"/>
              </a:rPr>
              <a:t>Au_SK</a:t>
            </a:r>
            <a:r>
              <a:rPr lang="en-US" sz="1600" dirty="0" smtClean="0">
                <a:latin typeface="Lucida Console" pitchFamily="49" charset="0"/>
                <a:cs typeface="Segoe UI" pitchFamily="34" charset="0"/>
              </a:rPr>
              <a:t> </a:t>
            </a:r>
            <a:r>
              <a:rPr lang="en-US" sz="1600" dirty="0">
                <a:latin typeface="Lucida Console" pitchFamily="49" charset="0"/>
                <a:cs typeface="Segoe UI" pitchFamily="34" charset="0"/>
              </a:rPr>
              <a:t>UNIQUE (name)</a:t>
            </a:r>
            <a:endParaRPr lang="en-US" sz="1600" dirty="0"/>
          </a:p>
        </p:txBody>
      </p:sp>
    </p:spTree>
    <p:extLst>
      <p:ext uri="{BB962C8B-B14F-4D97-AF65-F5344CB8AC3E}">
        <p14:creationId xmlns:p14="http://schemas.microsoft.com/office/powerpoint/2010/main" val="5234379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949047"/>
          </a:xfrm>
        </p:spPr>
        <p:txBody>
          <a:bodyPr/>
          <a:lstStyle/>
          <a:p>
            <a:r>
              <a:rPr lang="en-US" dirty="0"/>
              <a:t>The state of the target system:</a:t>
            </a:r>
          </a:p>
          <a:p>
            <a:pPr lvl="1"/>
            <a:r>
              <a:rPr lang="en-US" dirty="0"/>
              <a:t>Presence of objects, dependencies, unbinding, rebinding</a:t>
            </a:r>
          </a:p>
          <a:p>
            <a:pPr lvl="1"/>
            <a:r>
              <a:rPr lang="en-US" dirty="0"/>
              <a:t>Required ordering of operations </a:t>
            </a:r>
          </a:p>
          <a:p>
            <a:r>
              <a:rPr lang="en-US" dirty="0"/>
              <a:t>Cumulative changes need to be serialized</a:t>
            </a:r>
          </a:p>
          <a:p>
            <a:pPr lvl="1"/>
            <a:r>
              <a:rPr lang="en-US" dirty="0"/>
              <a:t>v1</a:t>
            </a:r>
            <a:r>
              <a:rPr lang="en-US" dirty="0">
                <a:sym typeface="Wingdings" pitchFamily="2" charset="2"/>
              </a:rPr>
              <a:t>v2v3v4v5 instead of v1v4v5</a:t>
            </a:r>
          </a:p>
          <a:p>
            <a:r>
              <a:rPr lang="en-US" dirty="0"/>
              <a:t>Validating the end-result against expected end-state is hard</a:t>
            </a:r>
          </a:p>
          <a:p>
            <a:pPr lvl="1"/>
            <a:r>
              <a:rPr lang="en-US" dirty="0"/>
              <a:t>No easy way to compare expected vs. actual</a:t>
            </a:r>
          </a:p>
          <a:p>
            <a:r>
              <a:rPr lang="en-US" dirty="0"/>
              <a:t>Batching or separating multiple </a:t>
            </a:r>
            <a:r>
              <a:rPr lang="en-US" dirty="0" smtClean="0"/>
              <a:t>changes</a:t>
            </a:r>
            <a:endParaRPr lang="en-US" dirty="0"/>
          </a:p>
        </p:txBody>
      </p:sp>
      <p:sp>
        <p:nvSpPr>
          <p:cNvPr id="3" name="Title 2"/>
          <p:cNvSpPr>
            <a:spLocks noGrp="1"/>
          </p:cNvSpPr>
          <p:nvPr>
            <p:ph type="title"/>
          </p:nvPr>
        </p:nvSpPr>
        <p:spPr/>
        <p:txBody>
          <a:bodyPr/>
          <a:lstStyle/>
          <a:p>
            <a:r>
              <a:rPr lang="en-US" dirty="0" smtClean="0"/>
              <a:t>Imperative bakes knowledge into scripts</a:t>
            </a:r>
            <a:br>
              <a:rPr lang="en-US" dirty="0" smtClean="0"/>
            </a:br>
            <a:endParaRPr lang="en-US" dirty="0"/>
          </a:p>
        </p:txBody>
      </p:sp>
    </p:spTree>
    <p:extLst>
      <p:ext uri="{BB962C8B-B14F-4D97-AF65-F5344CB8AC3E}">
        <p14:creationId xmlns:p14="http://schemas.microsoft.com/office/powerpoint/2010/main" val="182182110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292662"/>
          </a:xfrm>
        </p:spPr>
        <p:txBody>
          <a:bodyPr/>
          <a:lstStyle/>
          <a:p>
            <a:r>
              <a:rPr lang="en-US" dirty="0" smtClean="0"/>
              <a:t>We could describe what we wanted and let the tooling figure out how to get us there?</a:t>
            </a:r>
            <a:endParaRPr lang="en-US" dirty="0"/>
          </a:p>
        </p:txBody>
      </p:sp>
      <p:sp>
        <p:nvSpPr>
          <p:cNvPr id="3" name="Title 2"/>
          <p:cNvSpPr>
            <a:spLocks noGrp="1"/>
          </p:cNvSpPr>
          <p:nvPr>
            <p:ph type="title"/>
          </p:nvPr>
        </p:nvSpPr>
        <p:spPr/>
        <p:txBody>
          <a:bodyPr/>
          <a:lstStyle/>
          <a:p>
            <a:r>
              <a:rPr lang="en-US" dirty="0" smtClean="0"/>
              <a:t>What if . . . </a:t>
            </a:r>
            <a:endParaRPr lang="en-US" dirty="0"/>
          </a:p>
        </p:txBody>
      </p:sp>
      <p:sp>
        <p:nvSpPr>
          <p:cNvPr id="4" name="Right Arrow 3"/>
          <p:cNvSpPr/>
          <p:nvPr/>
        </p:nvSpPr>
        <p:spPr bwMode="auto">
          <a:xfrm>
            <a:off x="5449166" y="3413124"/>
            <a:ext cx="1981199" cy="220980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37" y="3192462"/>
            <a:ext cx="4176858" cy="277672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4636" y="3192462"/>
            <a:ext cx="3734680" cy="2776728"/>
          </a:xfrm>
          <a:prstGeom prst="rect">
            <a:avLst/>
          </a:prstGeom>
        </p:spPr>
      </p:pic>
    </p:spTree>
    <p:extLst>
      <p:ext uri="{BB962C8B-B14F-4D97-AF65-F5344CB8AC3E}">
        <p14:creationId xmlns:p14="http://schemas.microsoft.com/office/powerpoint/2010/main" val="39835775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823133"/>
          </a:xfrm>
        </p:spPr>
        <p:txBody>
          <a:bodyPr/>
          <a:lstStyle/>
          <a:p>
            <a:r>
              <a:rPr lang="en-US" dirty="0"/>
              <a:t>Define what you want in the form of a model</a:t>
            </a:r>
          </a:p>
          <a:p>
            <a:r>
              <a:rPr lang="en-US" dirty="0"/>
              <a:t>Fill the model using a DSL (domain specific language)</a:t>
            </a:r>
          </a:p>
          <a:p>
            <a:pPr lvl="1"/>
            <a:r>
              <a:rPr lang="en-US" dirty="0"/>
              <a:t>T-SQL </a:t>
            </a:r>
          </a:p>
          <a:p>
            <a:r>
              <a:rPr lang="en-US" dirty="0"/>
              <a:t>Use the model as the starting point “blueprint” for all operations </a:t>
            </a:r>
          </a:p>
          <a:p>
            <a:pPr lvl="1"/>
            <a:r>
              <a:rPr lang="en-US" dirty="0"/>
              <a:t>Deployment/publish, start by comparing the current state of the target with the required state (blueprint)</a:t>
            </a:r>
          </a:p>
          <a:p>
            <a:pPr lvl="1"/>
            <a:r>
              <a:rPr lang="en-US" dirty="0"/>
              <a:t>Use the resulting difference knowledge to programmatically generate an deployment plan</a:t>
            </a:r>
          </a:p>
          <a:p>
            <a:pPr lvl="1"/>
            <a:r>
              <a:rPr lang="en-US" dirty="0"/>
              <a:t>Use plan to create sequence of (SQL) statements required to make the target state become like the blueprint </a:t>
            </a:r>
            <a:r>
              <a:rPr lang="en-US" dirty="0" smtClean="0"/>
              <a:t>state</a:t>
            </a:r>
            <a:endParaRPr lang="en-US" dirty="0"/>
          </a:p>
        </p:txBody>
      </p:sp>
      <p:sp>
        <p:nvSpPr>
          <p:cNvPr id="3" name="Title 2"/>
          <p:cNvSpPr>
            <a:spLocks noGrp="1"/>
          </p:cNvSpPr>
          <p:nvPr>
            <p:ph type="title"/>
          </p:nvPr>
        </p:nvSpPr>
        <p:spPr/>
        <p:txBody>
          <a:bodyPr/>
          <a:lstStyle/>
          <a:p>
            <a:r>
              <a:rPr lang="en-US" dirty="0" smtClean="0"/>
              <a:t>Declarative Database Development</a:t>
            </a:r>
            <a:endParaRPr lang="en-US" dirty="0"/>
          </a:p>
        </p:txBody>
      </p:sp>
    </p:spTree>
    <p:extLst>
      <p:ext uri="{BB962C8B-B14F-4D97-AF65-F5344CB8AC3E}">
        <p14:creationId xmlns:p14="http://schemas.microsoft.com/office/powerpoint/2010/main" val="279332032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Declarative Example</a:t>
            </a:r>
            <a:endParaRPr lang="en-US" dirty="0"/>
          </a:p>
        </p:txBody>
      </p:sp>
      <p:sp>
        <p:nvSpPr>
          <p:cNvPr id="4" name="TextBox 3"/>
          <p:cNvSpPr txBox="1"/>
          <p:nvPr/>
        </p:nvSpPr>
        <p:spPr>
          <a:xfrm>
            <a:off x="1548796" y="1340847"/>
            <a:ext cx="4504759" cy="2111540"/>
          </a:xfrm>
          <a:prstGeom prst="rect">
            <a:avLst/>
          </a:prstGeom>
          <a:solidFill>
            <a:schemeClr val="bg1"/>
          </a:solidFill>
          <a:ln>
            <a:solidFill>
              <a:schemeClr val="tx1"/>
            </a:solidFill>
          </a:ln>
        </p:spPr>
        <p:txBody>
          <a:bodyPr wrap="square" rtlCol="0">
            <a:spAutoFit/>
          </a:bodyPr>
          <a:lstStyle/>
          <a:p>
            <a:pPr>
              <a:lnSpc>
                <a:spcPct val="85000"/>
              </a:lnSpc>
              <a:spcBef>
                <a:spcPct val="20000"/>
              </a:spcBef>
            </a:pPr>
            <a:r>
              <a:rPr lang="en-US" sz="1600" dirty="0" smtClean="0">
                <a:latin typeface="Lucida Console" pitchFamily="49" charset="0"/>
                <a:cs typeface="Segoe UI" pitchFamily="34" charset="0"/>
              </a:rPr>
              <a:t>-- version 1</a:t>
            </a:r>
          </a:p>
          <a:p>
            <a:pPr>
              <a:lnSpc>
                <a:spcPct val="85000"/>
              </a:lnSpc>
              <a:spcBef>
                <a:spcPct val="20000"/>
              </a:spcBef>
            </a:pPr>
            <a:r>
              <a:rPr lang="en-US" sz="1600" dirty="0" smtClean="0">
                <a:latin typeface="Lucida Console" pitchFamily="49" charset="0"/>
                <a:cs typeface="Segoe UI" pitchFamily="34" charset="0"/>
              </a:rPr>
              <a:t>CREATE </a:t>
            </a:r>
            <a:r>
              <a:rPr lang="en-US" sz="1600" dirty="0">
                <a:latin typeface="Lucida Console" pitchFamily="49" charset="0"/>
                <a:cs typeface="Segoe UI" pitchFamily="34" charset="0"/>
              </a:rPr>
              <a:t>TABLE </a:t>
            </a:r>
            <a:r>
              <a:rPr lang="en-US" sz="1600" dirty="0" err="1">
                <a:latin typeface="Lucida Console" pitchFamily="49" charset="0"/>
                <a:cs typeface="Segoe UI" pitchFamily="34" charset="0"/>
              </a:rPr>
              <a:t>dbo.Auction</a:t>
            </a:r>
            <a:endParaRPr lang="en-US" sz="1600" dirty="0">
              <a:latin typeface="Lucida Console" pitchFamily="49" charset="0"/>
              <a:cs typeface="Segoe UI" pitchFamily="34" charset="0"/>
            </a:endParaRPr>
          </a:p>
          <a:p>
            <a:pPr>
              <a:lnSpc>
                <a:spcPct val="85000"/>
              </a:lnSpc>
              <a:spcBef>
                <a:spcPct val="20000"/>
              </a:spcBef>
            </a:pPr>
            <a:r>
              <a:rPr lang="en-US" sz="1600" dirty="0">
                <a:latin typeface="Lucida Console" pitchFamily="49" charset="0"/>
                <a:cs typeface="Segoe UI" pitchFamily="34" charset="0"/>
              </a:rPr>
              <a:t>( </a:t>
            </a:r>
          </a:p>
          <a:p>
            <a:pPr>
              <a:lnSpc>
                <a:spcPct val="85000"/>
              </a:lnSpc>
              <a:spcBef>
                <a:spcPct val="20000"/>
              </a:spcBef>
            </a:pPr>
            <a:r>
              <a:rPr lang="en-US" sz="1600" dirty="0">
                <a:latin typeface="Lucida Console" pitchFamily="49" charset="0"/>
                <a:cs typeface="Segoe UI" pitchFamily="34" charset="0"/>
              </a:rPr>
              <a:t> id    INT NOT NULL,</a:t>
            </a:r>
          </a:p>
          <a:p>
            <a:pPr>
              <a:lnSpc>
                <a:spcPct val="85000"/>
              </a:lnSpc>
              <a:spcBef>
                <a:spcPct val="20000"/>
              </a:spcBef>
            </a:pPr>
            <a:r>
              <a:rPr lang="en-US" sz="1600" dirty="0">
                <a:latin typeface="Lucida Console" pitchFamily="49" charset="0"/>
                <a:cs typeface="Segoe UI" pitchFamily="34" charset="0"/>
              </a:rPr>
              <a:t> name  VARCHAR(25) NOT NULL,</a:t>
            </a:r>
          </a:p>
          <a:p>
            <a:pPr>
              <a:lnSpc>
                <a:spcPct val="85000"/>
              </a:lnSpc>
              <a:spcBef>
                <a:spcPct val="20000"/>
              </a:spcBef>
            </a:pPr>
            <a:r>
              <a:rPr lang="en-US" sz="1600" dirty="0">
                <a:latin typeface="Lucida Console" pitchFamily="49" charset="0"/>
                <a:cs typeface="Segoe UI" pitchFamily="34" charset="0"/>
              </a:rPr>
              <a:t> start DATETIME NULL,</a:t>
            </a:r>
          </a:p>
          <a:p>
            <a:pPr>
              <a:lnSpc>
                <a:spcPct val="85000"/>
              </a:lnSpc>
              <a:spcBef>
                <a:spcPct val="20000"/>
              </a:spcBef>
            </a:pPr>
            <a:r>
              <a:rPr lang="en-US" sz="1600" dirty="0">
                <a:latin typeface="Lucida Console" pitchFamily="49" charset="0"/>
                <a:cs typeface="Segoe UI" pitchFamily="34" charset="0"/>
              </a:rPr>
              <a:t> </a:t>
            </a:r>
            <a:r>
              <a:rPr lang="en-US" sz="1600" dirty="0" err="1">
                <a:latin typeface="Lucida Console" pitchFamily="49" charset="0"/>
                <a:cs typeface="Segoe UI" pitchFamily="34" charset="0"/>
              </a:rPr>
              <a:t>len</a:t>
            </a:r>
            <a:r>
              <a:rPr lang="en-US" sz="1600" dirty="0">
                <a:latin typeface="Lucida Console" pitchFamily="49" charset="0"/>
                <a:cs typeface="Segoe UI" pitchFamily="34" charset="0"/>
              </a:rPr>
              <a:t>   INT NULL</a:t>
            </a:r>
          </a:p>
          <a:p>
            <a:pPr>
              <a:lnSpc>
                <a:spcPct val="85000"/>
              </a:lnSpc>
              <a:spcBef>
                <a:spcPct val="20000"/>
              </a:spcBef>
            </a:pPr>
            <a:r>
              <a:rPr lang="en-US" sz="1600" dirty="0" smtClean="0">
                <a:latin typeface="Lucida Console" pitchFamily="49" charset="0"/>
                <a:cs typeface="Segoe UI" pitchFamily="34" charset="0"/>
              </a:rPr>
              <a:t>)</a:t>
            </a:r>
            <a:endParaRPr lang="en-US" sz="1600" dirty="0"/>
          </a:p>
        </p:txBody>
      </p:sp>
      <p:sp>
        <p:nvSpPr>
          <p:cNvPr id="5" name="TextBox 4"/>
          <p:cNvSpPr txBox="1"/>
          <p:nvPr/>
        </p:nvSpPr>
        <p:spPr>
          <a:xfrm>
            <a:off x="6827837" y="1341040"/>
            <a:ext cx="4504759" cy="2111347"/>
          </a:xfrm>
          <a:prstGeom prst="rect">
            <a:avLst/>
          </a:prstGeom>
          <a:solidFill>
            <a:schemeClr val="bg1"/>
          </a:solidFill>
          <a:ln>
            <a:solidFill>
              <a:schemeClr val="tx1"/>
            </a:solidFill>
          </a:ln>
        </p:spPr>
        <p:txBody>
          <a:bodyPr wrap="square" rtlCol="0">
            <a:spAutoFit/>
          </a:bodyPr>
          <a:lstStyle/>
          <a:p>
            <a:pPr>
              <a:lnSpc>
                <a:spcPct val="85000"/>
              </a:lnSpc>
              <a:spcBef>
                <a:spcPct val="20000"/>
              </a:spcBef>
            </a:pPr>
            <a:r>
              <a:rPr lang="en-US" sz="1600" dirty="0" smtClean="0">
                <a:latin typeface="Lucida Console" pitchFamily="49" charset="0"/>
                <a:cs typeface="Segoe UI" pitchFamily="34" charset="0"/>
              </a:rPr>
              <a:t>-- version 2</a:t>
            </a:r>
          </a:p>
          <a:p>
            <a:pPr>
              <a:lnSpc>
                <a:spcPct val="85000"/>
              </a:lnSpc>
              <a:spcBef>
                <a:spcPct val="20000"/>
              </a:spcBef>
            </a:pPr>
            <a:r>
              <a:rPr lang="en-US" sz="1600" dirty="0">
                <a:latin typeface="Lucida Console" pitchFamily="49" charset="0"/>
                <a:cs typeface="Segoe UI" pitchFamily="34" charset="0"/>
              </a:rPr>
              <a:t>CREATE TABLE </a:t>
            </a:r>
            <a:r>
              <a:rPr lang="en-US" sz="1600" dirty="0" err="1">
                <a:latin typeface="Lucida Console" pitchFamily="49" charset="0"/>
                <a:cs typeface="Segoe UI" pitchFamily="34" charset="0"/>
              </a:rPr>
              <a:t>dbo.Auction</a:t>
            </a:r>
            <a:endParaRPr lang="en-US" sz="1600" dirty="0">
              <a:latin typeface="Lucida Console" pitchFamily="49" charset="0"/>
              <a:cs typeface="Segoe UI" pitchFamily="34" charset="0"/>
            </a:endParaRPr>
          </a:p>
          <a:p>
            <a:pPr>
              <a:lnSpc>
                <a:spcPct val="85000"/>
              </a:lnSpc>
              <a:spcBef>
                <a:spcPct val="20000"/>
              </a:spcBef>
            </a:pPr>
            <a:r>
              <a:rPr lang="en-US" sz="1600" dirty="0">
                <a:latin typeface="Lucida Console" pitchFamily="49" charset="0"/>
                <a:cs typeface="Segoe UI" pitchFamily="34" charset="0"/>
              </a:rPr>
              <a:t>( </a:t>
            </a:r>
          </a:p>
          <a:p>
            <a:pPr>
              <a:lnSpc>
                <a:spcPct val="85000"/>
              </a:lnSpc>
              <a:spcBef>
                <a:spcPct val="20000"/>
              </a:spcBef>
            </a:pPr>
            <a:r>
              <a:rPr lang="en-US" sz="1600" dirty="0">
                <a:latin typeface="Lucida Console" pitchFamily="49" charset="0"/>
                <a:cs typeface="Segoe UI" pitchFamily="34" charset="0"/>
              </a:rPr>
              <a:t> id    INT NOT NULL </a:t>
            </a:r>
            <a:r>
              <a:rPr lang="en-US" sz="1600" u="sng" dirty="0">
                <a:latin typeface="Lucida Console" pitchFamily="49" charset="0"/>
                <a:cs typeface="Segoe UI" pitchFamily="34" charset="0"/>
              </a:rPr>
              <a:t>PRIMARY KEY</a:t>
            </a:r>
            <a:r>
              <a:rPr lang="en-US" sz="1600" dirty="0">
                <a:latin typeface="Lucida Console" pitchFamily="49" charset="0"/>
                <a:cs typeface="Segoe UI" pitchFamily="34" charset="0"/>
              </a:rPr>
              <a:t>,</a:t>
            </a:r>
          </a:p>
          <a:p>
            <a:pPr>
              <a:lnSpc>
                <a:spcPct val="85000"/>
              </a:lnSpc>
              <a:spcBef>
                <a:spcPct val="20000"/>
              </a:spcBef>
            </a:pPr>
            <a:r>
              <a:rPr lang="en-US" sz="1600" dirty="0">
                <a:latin typeface="Lucida Console" pitchFamily="49" charset="0"/>
                <a:cs typeface="Segoe UI" pitchFamily="34" charset="0"/>
              </a:rPr>
              <a:t> name  VARCHAR(25) NOT NULL,</a:t>
            </a:r>
          </a:p>
          <a:p>
            <a:pPr>
              <a:lnSpc>
                <a:spcPct val="85000"/>
              </a:lnSpc>
              <a:spcBef>
                <a:spcPct val="20000"/>
              </a:spcBef>
            </a:pPr>
            <a:r>
              <a:rPr lang="en-US" sz="1600" dirty="0">
                <a:latin typeface="Lucida Console" pitchFamily="49" charset="0"/>
                <a:cs typeface="Segoe UI" pitchFamily="34" charset="0"/>
              </a:rPr>
              <a:t> start DATETIME NULL,</a:t>
            </a:r>
          </a:p>
          <a:p>
            <a:pPr>
              <a:lnSpc>
                <a:spcPct val="85000"/>
              </a:lnSpc>
              <a:spcBef>
                <a:spcPct val="20000"/>
              </a:spcBef>
            </a:pPr>
            <a:r>
              <a:rPr lang="en-US" sz="1600" dirty="0">
                <a:latin typeface="Lucida Console" pitchFamily="49" charset="0"/>
                <a:cs typeface="Segoe UI" pitchFamily="34" charset="0"/>
              </a:rPr>
              <a:t> </a:t>
            </a:r>
            <a:r>
              <a:rPr lang="en-US" sz="1600" dirty="0" err="1">
                <a:latin typeface="Lucida Console" pitchFamily="49" charset="0"/>
                <a:cs typeface="Segoe UI" pitchFamily="34" charset="0"/>
              </a:rPr>
              <a:t>len</a:t>
            </a:r>
            <a:r>
              <a:rPr lang="en-US" sz="1600" dirty="0">
                <a:latin typeface="Lucida Console" pitchFamily="49" charset="0"/>
                <a:cs typeface="Segoe UI" pitchFamily="34" charset="0"/>
              </a:rPr>
              <a:t>   INT NULL</a:t>
            </a:r>
          </a:p>
          <a:p>
            <a:pPr>
              <a:lnSpc>
                <a:spcPct val="85000"/>
              </a:lnSpc>
              <a:spcBef>
                <a:spcPct val="20000"/>
              </a:spcBef>
            </a:pPr>
            <a:r>
              <a:rPr lang="en-US" sz="1600" dirty="0">
                <a:latin typeface="Lucida Console" pitchFamily="49" charset="0"/>
                <a:cs typeface="Segoe UI" pitchFamily="34" charset="0"/>
              </a:rPr>
              <a:t>)</a:t>
            </a:r>
          </a:p>
        </p:txBody>
      </p:sp>
      <p:sp>
        <p:nvSpPr>
          <p:cNvPr id="6" name="TextBox 5"/>
          <p:cNvSpPr txBox="1"/>
          <p:nvPr/>
        </p:nvSpPr>
        <p:spPr>
          <a:xfrm>
            <a:off x="1556733" y="3878262"/>
            <a:ext cx="4504759" cy="2111347"/>
          </a:xfrm>
          <a:prstGeom prst="rect">
            <a:avLst/>
          </a:prstGeom>
          <a:solidFill>
            <a:schemeClr val="bg1"/>
          </a:solidFill>
          <a:ln>
            <a:solidFill>
              <a:schemeClr val="tx1"/>
            </a:solidFill>
          </a:ln>
        </p:spPr>
        <p:txBody>
          <a:bodyPr wrap="none" rtlCol="0">
            <a:spAutoFit/>
          </a:bodyPr>
          <a:lstStyle/>
          <a:p>
            <a:pPr>
              <a:lnSpc>
                <a:spcPct val="85000"/>
              </a:lnSpc>
              <a:spcBef>
                <a:spcPct val="20000"/>
              </a:spcBef>
            </a:pPr>
            <a:r>
              <a:rPr lang="en-US" sz="1600" dirty="0" smtClean="0">
                <a:latin typeface="Lucida Console" pitchFamily="49" charset="0"/>
                <a:cs typeface="Segoe UI" pitchFamily="34" charset="0"/>
              </a:rPr>
              <a:t>-- version 3</a:t>
            </a:r>
          </a:p>
          <a:p>
            <a:pPr>
              <a:lnSpc>
                <a:spcPct val="85000"/>
              </a:lnSpc>
              <a:spcBef>
                <a:spcPct val="20000"/>
              </a:spcBef>
            </a:pPr>
            <a:r>
              <a:rPr lang="en-US" sz="1600" dirty="0">
                <a:latin typeface="Lucida Console" pitchFamily="49" charset="0"/>
                <a:cs typeface="Segoe UI" pitchFamily="34" charset="0"/>
              </a:rPr>
              <a:t>CREATE TABLE </a:t>
            </a:r>
            <a:r>
              <a:rPr lang="en-US" sz="1600" dirty="0" err="1">
                <a:latin typeface="Lucida Console" pitchFamily="49" charset="0"/>
                <a:cs typeface="Segoe UI" pitchFamily="34" charset="0"/>
              </a:rPr>
              <a:t>dbo.Auction</a:t>
            </a:r>
            <a:endParaRPr lang="en-US" sz="1600" dirty="0">
              <a:latin typeface="Lucida Console" pitchFamily="49" charset="0"/>
              <a:cs typeface="Segoe UI" pitchFamily="34" charset="0"/>
            </a:endParaRPr>
          </a:p>
          <a:p>
            <a:pPr>
              <a:lnSpc>
                <a:spcPct val="85000"/>
              </a:lnSpc>
              <a:spcBef>
                <a:spcPct val="20000"/>
              </a:spcBef>
            </a:pPr>
            <a:r>
              <a:rPr lang="en-US" sz="1600" dirty="0">
                <a:latin typeface="Lucida Console" pitchFamily="49" charset="0"/>
                <a:cs typeface="Segoe UI" pitchFamily="34" charset="0"/>
              </a:rPr>
              <a:t>( </a:t>
            </a:r>
          </a:p>
          <a:p>
            <a:pPr>
              <a:lnSpc>
                <a:spcPct val="85000"/>
              </a:lnSpc>
              <a:spcBef>
                <a:spcPct val="20000"/>
              </a:spcBef>
            </a:pPr>
            <a:r>
              <a:rPr lang="en-US" sz="1600" dirty="0">
                <a:latin typeface="Lucida Console" pitchFamily="49" charset="0"/>
                <a:cs typeface="Segoe UI" pitchFamily="34" charset="0"/>
              </a:rPr>
              <a:t> id    INT NOT NULL PRIMARY KEY,</a:t>
            </a:r>
          </a:p>
          <a:p>
            <a:pPr>
              <a:lnSpc>
                <a:spcPct val="85000"/>
              </a:lnSpc>
              <a:spcBef>
                <a:spcPct val="20000"/>
              </a:spcBef>
            </a:pPr>
            <a:r>
              <a:rPr lang="en-US" sz="1600" dirty="0">
                <a:latin typeface="Lucida Console" pitchFamily="49" charset="0"/>
                <a:cs typeface="Segoe UI" pitchFamily="34" charset="0"/>
              </a:rPr>
              <a:t> name  VARCHAR(25) NOT NULL </a:t>
            </a:r>
            <a:r>
              <a:rPr lang="en-US" sz="1600" u="sng" dirty="0">
                <a:latin typeface="Lucida Console" pitchFamily="49" charset="0"/>
                <a:cs typeface="Segoe UI" pitchFamily="34" charset="0"/>
              </a:rPr>
              <a:t>UNIQUE</a:t>
            </a:r>
            <a:r>
              <a:rPr lang="en-US" sz="1600" dirty="0">
                <a:latin typeface="Lucida Console" pitchFamily="49" charset="0"/>
                <a:cs typeface="Segoe UI" pitchFamily="34" charset="0"/>
              </a:rPr>
              <a:t>,</a:t>
            </a:r>
          </a:p>
          <a:p>
            <a:pPr>
              <a:lnSpc>
                <a:spcPct val="85000"/>
              </a:lnSpc>
              <a:spcBef>
                <a:spcPct val="20000"/>
              </a:spcBef>
            </a:pPr>
            <a:r>
              <a:rPr lang="en-US" sz="1600" dirty="0">
                <a:latin typeface="Lucida Console" pitchFamily="49" charset="0"/>
                <a:cs typeface="Segoe UI" pitchFamily="34" charset="0"/>
              </a:rPr>
              <a:t> start DATETIME NULL,</a:t>
            </a:r>
          </a:p>
          <a:p>
            <a:pPr>
              <a:lnSpc>
                <a:spcPct val="85000"/>
              </a:lnSpc>
              <a:spcBef>
                <a:spcPct val="20000"/>
              </a:spcBef>
            </a:pPr>
            <a:r>
              <a:rPr lang="en-US" sz="1600" dirty="0">
                <a:latin typeface="Lucida Console" pitchFamily="49" charset="0"/>
                <a:cs typeface="Segoe UI" pitchFamily="34" charset="0"/>
              </a:rPr>
              <a:t> </a:t>
            </a:r>
            <a:r>
              <a:rPr lang="en-US" sz="1600" dirty="0" err="1">
                <a:latin typeface="Lucida Console" pitchFamily="49" charset="0"/>
                <a:cs typeface="Segoe UI" pitchFamily="34" charset="0"/>
              </a:rPr>
              <a:t>len</a:t>
            </a:r>
            <a:r>
              <a:rPr lang="en-US" sz="1600" dirty="0">
                <a:latin typeface="Lucida Console" pitchFamily="49" charset="0"/>
                <a:cs typeface="Segoe UI" pitchFamily="34" charset="0"/>
              </a:rPr>
              <a:t>   INT NULL</a:t>
            </a:r>
          </a:p>
          <a:p>
            <a:pPr>
              <a:lnSpc>
                <a:spcPct val="85000"/>
              </a:lnSpc>
              <a:spcBef>
                <a:spcPct val="20000"/>
              </a:spcBef>
            </a:pPr>
            <a:r>
              <a:rPr lang="en-US" sz="1600" dirty="0">
                <a:latin typeface="Lucida Console" pitchFamily="49" charset="0"/>
                <a:cs typeface="Segoe UI" pitchFamily="34" charset="0"/>
              </a:rPr>
              <a:t>)</a:t>
            </a:r>
          </a:p>
        </p:txBody>
      </p:sp>
    </p:spTree>
    <p:extLst>
      <p:ext uri="{BB962C8B-B14F-4D97-AF65-F5344CB8AC3E}">
        <p14:creationId xmlns:p14="http://schemas.microsoft.com/office/powerpoint/2010/main" val="13633609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Declarative Schema Deployment</a:t>
            </a:r>
          </a:p>
        </p:txBody>
      </p:sp>
      <p:grpSp>
        <p:nvGrpSpPr>
          <p:cNvPr id="4" name="Group 3"/>
          <p:cNvGrpSpPr/>
          <p:nvPr/>
        </p:nvGrpSpPr>
        <p:grpSpPr>
          <a:xfrm>
            <a:off x="1264567" y="1560872"/>
            <a:ext cx="9754270" cy="4831990"/>
            <a:chOff x="1112167" y="1504950"/>
            <a:chExt cx="6584033" cy="2915878"/>
          </a:xfrm>
        </p:grpSpPr>
        <p:sp>
          <p:nvSpPr>
            <p:cNvPr id="5" name="Snip Diagonal Corner Rectangle 4"/>
            <p:cNvSpPr/>
            <p:nvPr/>
          </p:nvSpPr>
          <p:spPr>
            <a:xfrm>
              <a:off x="3194285" y="1675786"/>
              <a:ext cx="1233055" cy="400050"/>
            </a:xfrm>
            <a:prstGeom prst="snip2DiagRect">
              <a:avLst/>
            </a:prstGeom>
            <a:ln>
              <a:solidFill>
                <a:schemeClr val="tx1"/>
              </a:solidFill>
              <a:tailEnd type="none" w="med" len="lg"/>
            </a:ln>
          </p:spPr>
          <p:style>
            <a:lnRef idx="2">
              <a:schemeClr val="dk1"/>
            </a:lnRef>
            <a:fillRef idx="0">
              <a:schemeClr val="dk1"/>
            </a:fillRef>
            <a:effectRef idx="1">
              <a:schemeClr val="dk1"/>
            </a:effectRef>
            <a:fontRef idx="minor">
              <a:schemeClr val="tx1"/>
            </a:fontRef>
          </p:style>
          <p:txBody>
            <a:bodyPr rtlCol="0" anchor="ctr"/>
            <a:lstStyle/>
            <a:p>
              <a:pPr algn="ctr"/>
              <a:r>
                <a:rPr lang="en-US" sz="1400" dirty="0" smtClean="0"/>
                <a:t>Model Compare</a:t>
              </a:r>
              <a:endParaRPr lang="en-US" sz="1400" dirty="0"/>
            </a:p>
          </p:txBody>
        </p:sp>
        <p:cxnSp>
          <p:nvCxnSpPr>
            <p:cNvPr id="6" name="Elbow Connector 60"/>
            <p:cNvCxnSpPr>
              <a:stCxn id="5" idx="2"/>
              <a:endCxn id="7" idx="3"/>
            </p:cNvCxnSpPr>
            <p:nvPr/>
          </p:nvCxnSpPr>
          <p:spPr>
            <a:xfrm rot="10800000" flipV="1">
              <a:off x="2667001" y="1875811"/>
              <a:ext cx="527285" cy="614"/>
            </a:xfrm>
            <a:prstGeom prst="bentConnector3">
              <a:avLst>
                <a:gd name="adj1" fmla="val 50000"/>
              </a:avLst>
            </a:prstGeom>
            <a:ln w="38100">
              <a:solidFill>
                <a:schemeClr val="tx1"/>
              </a:solidFill>
              <a:prstDash val="solid"/>
              <a:headEnd type="triangle" w="med" len="med"/>
              <a:tailEnd type="none" w="med" len="med"/>
            </a:ln>
          </p:spPr>
          <p:style>
            <a:lnRef idx="2">
              <a:schemeClr val="dk1"/>
            </a:lnRef>
            <a:fillRef idx="0">
              <a:schemeClr val="dk1"/>
            </a:fillRef>
            <a:effectRef idx="1">
              <a:schemeClr val="dk1"/>
            </a:effectRef>
            <a:fontRef idx="minor">
              <a:schemeClr val="tx1"/>
            </a:fontRef>
          </p:style>
        </p:cxnSp>
        <p:sp>
          <p:nvSpPr>
            <p:cNvPr id="7" name="Rounded Rectangle 6"/>
            <p:cNvSpPr/>
            <p:nvPr/>
          </p:nvSpPr>
          <p:spPr>
            <a:xfrm>
              <a:off x="1676400" y="1504950"/>
              <a:ext cx="990600" cy="742950"/>
            </a:xfrm>
            <a:prstGeom prst="roundRect">
              <a:avLst/>
            </a:prstGeom>
            <a:ln>
              <a:solidFill>
                <a:schemeClr val="tx1"/>
              </a:solidFill>
              <a:tailEnd type="none" w="med" len="lg"/>
            </a:ln>
          </p:spPr>
          <p:style>
            <a:lnRef idx="2">
              <a:schemeClr val="dk1"/>
            </a:lnRef>
            <a:fillRef idx="0">
              <a:schemeClr val="dk1"/>
            </a:fillRef>
            <a:effectRef idx="1">
              <a:schemeClr val="dk1"/>
            </a:effectRef>
            <a:fontRef idx="minor">
              <a:schemeClr val="tx1"/>
            </a:fontRef>
          </p:style>
          <p:txBody>
            <a:bodyPr rtlCol="0" anchor="ctr"/>
            <a:lstStyle/>
            <a:p>
              <a:pPr algn="ctr"/>
              <a:r>
                <a:rPr lang="en-US" sz="1400" dirty="0" smtClean="0"/>
                <a:t>Source</a:t>
              </a:r>
            </a:p>
            <a:p>
              <a:pPr algn="ctr"/>
              <a:r>
                <a:rPr lang="en-US" sz="1400" dirty="0" smtClean="0"/>
                <a:t>Schema</a:t>
              </a:r>
            </a:p>
            <a:p>
              <a:pPr algn="ctr"/>
              <a:r>
                <a:rPr lang="en-US" sz="1400" dirty="0" smtClean="0"/>
                <a:t>Model</a:t>
              </a:r>
              <a:endParaRPr lang="en-US" sz="1400" dirty="0"/>
            </a:p>
          </p:txBody>
        </p:sp>
        <p:cxnSp>
          <p:nvCxnSpPr>
            <p:cNvPr id="8" name="Elbow Connector 21"/>
            <p:cNvCxnSpPr>
              <a:stCxn id="11" idx="1"/>
              <a:endCxn id="9" idx="1"/>
            </p:cNvCxnSpPr>
            <p:nvPr/>
          </p:nvCxnSpPr>
          <p:spPr>
            <a:xfrm rot="16200000" flipV="1">
              <a:off x="6326598" y="2874860"/>
              <a:ext cx="1601121" cy="4916"/>
            </a:xfrm>
            <a:prstGeom prst="bentConnector3">
              <a:avLst>
                <a:gd name="adj1" fmla="val 50000"/>
              </a:avLst>
            </a:prstGeom>
            <a:ln w="38100">
              <a:solidFill>
                <a:schemeClr val="tx1"/>
              </a:solidFill>
              <a:prstDash val="solid"/>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9" name="Snip Diagonal Corner Rectangle 8"/>
            <p:cNvSpPr/>
            <p:nvPr/>
          </p:nvSpPr>
          <p:spPr>
            <a:xfrm>
              <a:off x="6553200" y="1676707"/>
              <a:ext cx="1143000" cy="400050"/>
            </a:xfrm>
            <a:prstGeom prst="snip2DiagRect">
              <a:avLst/>
            </a:prstGeom>
            <a:ln>
              <a:solidFill>
                <a:schemeClr val="tx1"/>
              </a:solidFill>
              <a:tailEnd type="none" w="med" len="lg"/>
            </a:ln>
          </p:spPr>
          <p:style>
            <a:lnRef idx="2">
              <a:schemeClr val="dk1"/>
            </a:lnRef>
            <a:fillRef idx="0">
              <a:schemeClr val="dk1"/>
            </a:fillRef>
            <a:effectRef idx="1">
              <a:schemeClr val="dk1"/>
            </a:effectRef>
            <a:fontRef idx="minor">
              <a:schemeClr val="tx1"/>
            </a:fontRef>
          </p:style>
          <p:txBody>
            <a:bodyPr rtlCol="0" anchor="ctr"/>
            <a:lstStyle/>
            <a:p>
              <a:pPr algn="ctr"/>
              <a:r>
                <a:rPr lang="en-US" sz="1400" dirty="0" smtClean="0"/>
                <a:t>Reverse Engineer</a:t>
              </a:r>
              <a:endParaRPr lang="en-US" sz="1400" dirty="0"/>
            </a:p>
          </p:txBody>
        </p:sp>
        <p:cxnSp>
          <p:nvCxnSpPr>
            <p:cNvPr id="10" name="Elbow Connector 28"/>
            <p:cNvCxnSpPr>
              <a:stCxn id="9" idx="2"/>
              <a:endCxn id="12" idx="3"/>
            </p:cNvCxnSpPr>
            <p:nvPr/>
          </p:nvCxnSpPr>
          <p:spPr>
            <a:xfrm rot="10800000">
              <a:off x="5867400" y="1876426"/>
              <a:ext cx="685800" cy="307"/>
            </a:xfrm>
            <a:prstGeom prst="bentConnector3">
              <a:avLst>
                <a:gd name="adj1" fmla="val 50000"/>
              </a:avLst>
            </a:prstGeom>
            <a:ln w="38100">
              <a:solidFill>
                <a:schemeClr val="tx1"/>
              </a:solidFill>
              <a:prstDash val="solid"/>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1" name="Can 10"/>
            <p:cNvSpPr/>
            <p:nvPr/>
          </p:nvSpPr>
          <p:spPr>
            <a:xfrm>
              <a:off x="6634316" y="3677878"/>
              <a:ext cx="990600" cy="742950"/>
            </a:xfrm>
            <a:prstGeom prst="can">
              <a:avLst/>
            </a:prstGeom>
            <a:ln>
              <a:solidFill>
                <a:schemeClr val="tx1"/>
              </a:solidFill>
              <a:tailEnd type="none" w="med" len="lg"/>
            </a:ln>
          </p:spPr>
          <p:style>
            <a:lnRef idx="2">
              <a:schemeClr val="dk1"/>
            </a:lnRef>
            <a:fillRef idx="0">
              <a:schemeClr val="dk1"/>
            </a:fillRef>
            <a:effectRef idx="1">
              <a:schemeClr val="dk1"/>
            </a:effectRef>
            <a:fontRef idx="minor">
              <a:schemeClr val="tx1"/>
            </a:fontRef>
          </p:style>
          <p:txBody>
            <a:bodyPr rtlCol="0" anchor="ctr"/>
            <a:lstStyle/>
            <a:p>
              <a:pPr algn="ctr"/>
              <a:r>
                <a:rPr lang="en-US" sz="1400" dirty="0" smtClean="0"/>
                <a:t>Target</a:t>
              </a:r>
            </a:p>
            <a:p>
              <a:pPr algn="ctr"/>
              <a:r>
                <a:rPr lang="en-US" sz="1400" dirty="0" smtClean="0"/>
                <a:t>DB</a:t>
              </a:r>
              <a:endParaRPr lang="en-US" sz="1400" dirty="0"/>
            </a:p>
          </p:txBody>
        </p:sp>
        <p:sp>
          <p:nvSpPr>
            <p:cNvPr id="12" name="Rounded Rectangle 11"/>
            <p:cNvSpPr/>
            <p:nvPr/>
          </p:nvSpPr>
          <p:spPr>
            <a:xfrm>
              <a:off x="4876800" y="1504950"/>
              <a:ext cx="990600" cy="742950"/>
            </a:xfrm>
            <a:prstGeom prst="roundRect">
              <a:avLst/>
            </a:prstGeom>
            <a:ln>
              <a:solidFill>
                <a:schemeClr val="tx1"/>
              </a:solidFill>
              <a:tailEnd type="none" w="med" len="lg"/>
            </a:ln>
          </p:spPr>
          <p:style>
            <a:lnRef idx="2">
              <a:schemeClr val="dk1"/>
            </a:lnRef>
            <a:fillRef idx="0">
              <a:schemeClr val="dk1"/>
            </a:fillRef>
            <a:effectRef idx="1">
              <a:schemeClr val="dk1"/>
            </a:effectRef>
            <a:fontRef idx="minor">
              <a:schemeClr val="tx1"/>
            </a:fontRef>
          </p:style>
          <p:txBody>
            <a:bodyPr rtlCol="0" anchor="ctr"/>
            <a:lstStyle/>
            <a:p>
              <a:pPr algn="ctr"/>
              <a:r>
                <a:rPr lang="en-US" sz="1400" dirty="0" smtClean="0"/>
                <a:t>Target</a:t>
              </a:r>
            </a:p>
            <a:p>
              <a:pPr algn="ctr"/>
              <a:r>
                <a:rPr lang="en-US" sz="1400" dirty="0" smtClean="0"/>
                <a:t>Schema</a:t>
              </a:r>
            </a:p>
            <a:p>
              <a:pPr algn="ctr"/>
              <a:r>
                <a:rPr lang="en-US" sz="1400" dirty="0" smtClean="0"/>
                <a:t>Model</a:t>
              </a:r>
              <a:endParaRPr lang="en-US" sz="1400" dirty="0"/>
            </a:p>
          </p:txBody>
        </p:sp>
        <p:cxnSp>
          <p:nvCxnSpPr>
            <p:cNvPr id="13" name="Elbow Connector 60"/>
            <p:cNvCxnSpPr>
              <a:stCxn id="5" idx="0"/>
              <a:endCxn id="12" idx="1"/>
            </p:cNvCxnSpPr>
            <p:nvPr/>
          </p:nvCxnSpPr>
          <p:spPr>
            <a:xfrm>
              <a:off x="4427340" y="1875811"/>
              <a:ext cx="449460" cy="614"/>
            </a:xfrm>
            <a:prstGeom prst="bentConnector3">
              <a:avLst>
                <a:gd name="adj1" fmla="val 50000"/>
              </a:avLst>
            </a:prstGeom>
            <a:ln w="38100">
              <a:solidFill>
                <a:schemeClr val="tx1"/>
              </a:solidFill>
              <a:prstDash val="solid"/>
              <a:headEnd type="triangle" w="med" len="med"/>
              <a:tailEnd type="none" w="med" len="med"/>
            </a:ln>
          </p:spPr>
          <p:style>
            <a:lnRef idx="2">
              <a:schemeClr val="dk1"/>
            </a:lnRef>
            <a:fillRef idx="0">
              <a:schemeClr val="dk1"/>
            </a:fillRef>
            <a:effectRef idx="1">
              <a:schemeClr val="dk1"/>
            </a:effectRef>
            <a:fontRef idx="minor">
              <a:schemeClr val="tx1"/>
            </a:fontRef>
          </p:style>
        </p:cxnSp>
        <p:sp>
          <p:nvSpPr>
            <p:cNvPr id="14" name="Rounded Rectangle 13"/>
            <p:cNvSpPr/>
            <p:nvPr/>
          </p:nvSpPr>
          <p:spPr>
            <a:xfrm>
              <a:off x="3194285" y="2153904"/>
              <a:ext cx="1233055" cy="298935"/>
            </a:xfrm>
            <a:prstGeom prst="roundRect">
              <a:avLst/>
            </a:prstGeom>
            <a:ln>
              <a:solidFill>
                <a:schemeClr val="tx1"/>
              </a:solidFill>
              <a:tailEnd type="none" w="med" len="lg"/>
            </a:ln>
          </p:spPr>
          <p:style>
            <a:lnRef idx="2">
              <a:schemeClr val="dk1"/>
            </a:lnRef>
            <a:fillRef idx="0">
              <a:schemeClr val="dk1"/>
            </a:fillRef>
            <a:effectRef idx="1">
              <a:schemeClr val="dk1"/>
            </a:effectRef>
            <a:fontRef idx="minor">
              <a:schemeClr val="tx1"/>
            </a:fontRef>
          </p:style>
          <p:txBody>
            <a:bodyPr rtlCol="0" anchor="ctr"/>
            <a:lstStyle/>
            <a:p>
              <a:pPr algn="ctr"/>
              <a:r>
                <a:rPr lang="en-US" sz="1400" dirty="0" smtClean="0"/>
                <a:t>Diff List</a:t>
              </a:r>
              <a:endParaRPr lang="en-US" sz="1400" dirty="0"/>
            </a:p>
          </p:txBody>
        </p:sp>
        <p:sp>
          <p:nvSpPr>
            <p:cNvPr id="15" name="Snip Diagonal Corner Rectangle 14"/>
            <p:cNvSpPr/>
            <p:nvPr/>
          </p:nvSpPr>
          <p:spPr>
            <a:xfrm>
              <a:off x="3194284" y="2515854"/>
              <a:ext cx="1233055" cy="400050"/>
            </a:xfrm>
            <a:prstGeom prst="snip2DiagRect">
              <a:avLst/>
            </a:prstGeom>
            <a:ln>
              <a:solidFill>
                <a:schemeClr val="tx1"/>
              </a:solidFill>
              <a:tailEnd type="none" w="med" len="lg"/>
            </a:ln>
          </p:spPr>
          <p:style>
            <a:lnRef idx="2">
              <a:schemeClr val="dk1"/>
            </a:lnRef>
            <a:fillRef idx="0">
              <a:schemeClr val="dk1"/>
            </a:fillRef>
            <a:effectRef idx="1">
              <a:schemeClr val="dk1"/>
            </a:effectRef>
            <a:fontRef idx="minor">
              <a:schemeClr val="tx1"/>
            </a:fontRef>
          </p:style>
          <p:txBody>
            <a:bodyPr rtlCol="0" anchor="ctr"/>
            <a:lstStyle/>
            <a:p>
              <a:pPr algn="ctr"/>
              <a:r>
                <a:rPr lang="en-US" sz="1400" dirty="0" smtClean="0"/>
                <a:t>Plan</a:t>
              </a:r>
            </a:p>
            <a:p>
              <a:pPr algn="ctr"/>
              <a:r>
                <a:rPr lang="en-US" sz="1400" dirty="0" smtClean="0"/>
                <a:t>Optimizer</a:t>
              </a:r>
              <a:endParaRPr lang="en-US" sz="1400" dirty="0"/>
            </a:p>
          </p:txBody>
        </p:sp>
        <p:sp>
          <p:nvSpPr>
            <p:cNvPr id="16" name="Rounded Rectangle 15"/>
            <p:cNvSpPr/>
            <p:nvPr/>
          </p:nvSpPr>
          <p:spPr>
            <a:xfrm>
              <a:off x="3194285" y="2973054"/>
              <a:ext cx="1233055" cy="356085"/>
            </a:xfrm>
            <a:prstGeom prst="roundRect">
              <a:avLst/>
            </a:prstGeom>
            <a:ln>
              <a:solidFill>
                <a:schemeClr val="tx1"/>
              </a:solidFill>
              <a:tailEnd type="none" w="med" len="lg"/>
            </a:ln>
          </p:spPr>
          <p:style>
            <a:lnRef idx="2">
              <a:schemeClr val="dk1"/>
            </a:lnRef>
            <a:fillRef idx="0">
              <a:schemeClr val="dk1"/>
            </a:fillRef>
            <a:effectRef idx="1">
              <a:schemeClr val="dk1"/>
            </a:effectRef>
            <a:fontRef idx="minor">
              <a:schemeClr val="tx1"/>
            </a:fontRef>
          </p:style>
          <p:txBody>
            <a:bodyPr rtlCol="0" anchor="ctr"/>
            <a:lstStyle/>
            <a:p>
              <a:pPr algn="ctr"/>
              <a:r>
                <a:rPr lang="en-US" sz="1400" dirty="0" smtClean="0"/>
                <a:t>Deploy Plan</a:t>
              </a:r>
              <a:endParaRPr lang="en-US" sz="1400" dirty="0"/>
            </a:p>
          </p:txBody>
        </p:sp>
        <p:sp>
          <p:nvSpPr>
            <p:cNvPr id="17" name="Snip Diagonal Corner Rectangle 16"/>
            <p:cNvSpPr/>
            <p:nvPr/>
          </p:nvSpPr>
          <p:spPr>
            <a:xfrm>
              <a:off x="3194284" y="3373104"/>
              <a:ext cx="1233055" cy="400050"/>
            </a:xfrm>
            <a:prstGeom prst="snip2DiagRect">
              <a:avLst/>
            </a:prstGeom>
            <a:ln>
              <a:solidFill>
                <a:schemeClr val="tx1"/>
              </a:solidFill>
              <a:tailEnd type="none" w="med" len="lg"/>
            </a:ln>
          </p:spPr>
          <p:style>
            <a:lnRef idx="2">
              <a:schemeClr val="dk1"/>
            </a:lnRef>
            <a:fillRef idx="0">
              <a:schemeClr val="dk1"/>
            </a:fillRef>
            <a:effectRef idx="1">
              <a:schemeClr val="dk1"/>
            </a:effectRef>
            <a:fontRef idx="minor">
              <a:schemeClr val="tx1"/>
            </a:fontRef>
          </p:style>
          <p:txBody>
            <a:bodyPr rtlCol="0" anchor="ctr"/>
            <a:lstStyle/>
            <a:p>
              <a:pPr algn="ctr"/>
              <a:r>
                <a:rPr lang="en-US" sz="1400" dirty="0" smtClean="0"/>
                <a:t>Script Generator</a:t>
              </a:r>
              <a:endParaRPr lang="en-US" sz="1400" dirty="0"/>
            </a:p>
          </p:txBody>
        </p:sp>
        <p:sp>
          <p:nvSpPr>
            <p:cNvPr id="18" name="Snip Diagonal Corner Rectangle 17"/>
            <p:cNvSpPr/>
            <p:nvPr/>
          </p:nvSpPr>
          <p:spPr>
            <a:xfrm>
              <a:off x="3194286" y="3848100"/>
              <a:ext cx="1233055" cy="400050"/>
            </a:xfrm>
            <a:prstGeom prst="snip2DiagRect">
              <a:avLst/>
            </a:prstGeom>
            <a:ln>
              <a:solidFill>
                <a:schemeClr val="tx1"/>
              </a:solidFill>
              <a:tailEnd type="none" w="med" len="lg"/>
            </a:ln>
          </p:spPr>
          <p:style>
            <a:lnRef idx="2">
              <a:schemeClr val="dk1"/>
            </a:lnRef>
            <a:fillRef idx="0">
              <a:schemeClr val="dk1"/>
            </a:fillRef>
            <a:effectRef idx="1">
              <a:schemeClr val="dk1"/>
            </a:effectRef>
            <a:fontRef idx="minor">
              <a:schemeClr val="tx1"/>
            </a:fontRef>
          </p:style>
          <p:txBody>
            <a:bodyPr rtlCol="0" anchor="ctr"/>
            <a:lstStyle/>
            <a:p>
              <a:pPr algn="ctr"/>
              <a:r>
                <a:rPr lang="en-US" sz="1400" dirty="0" smtClean="0"/>
                <a:t>Script</a:t>
              </a:r>
              <a:br>
                <a:rPr lang="en-US" sz="1400" dirty="0" smtClean="0"/>
              </a:br>
              <a:r>
                <a:rPr lang="en-US" sz="1400" dirty="0" smtClean="0"/>
                <a:t>Executor</a:t>
              </a:r>
              <a:endParaRPr lang="en-US" sz="1400" dirty="0"/>
            </a:p>
          </p:txBody>
        </p:sp>
        <p:cxnSp>
          <p:nvCxnSpPr>
            <p:cNvPr id="19" name="Elbow Connector 21"/>
            <p:cNvCxnSpPr>
              <a:stCxn id="18" idx="0"/>
              <a:endCxn id="11" idx="2"/>
            </p:cNvCxnSpPr>
            <p:nvPr/>
          </p:nvCxnSpPr>
          <p:spPr>
            <a:xfrm>
              <a:off x="4427341" y="4048125"/>
              <a:ext cx="2206975" cy="1228"/>
            </a:xfrm>
            <a:prstGeom prst="bentConnector3">
              <a:avLst>
                <a:gd name="adj1" fmla="val 50000"/>
              </a:avLst>
            </a:prstGeom>
            <a:ln w="38100">
              <a:solidFill>
                <a:schemeClr val="tx1"/>
              </a:solidFill>
              <a:prstDash val="solid"/>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20" name="Elbow Connector 19"/>
            <p:cNvCxnSpPr>
              <a:stCxn id="7" idx="2"/>
              <a:endCxn id="17" idx="2"/>
            </p:cNvCxnSpPr>
            <p:nvPr/>
          </p:nvCxnSpPr>
          <p:spPr>
            <a:xfrm rot="16200000" flipH="1">
              <a:off x="2020378" y="2399222"/>
              <a:ext cx="1325229" cy="1022584"/>
            </a:xfrm>
            <a:prstGeom prst="bentConnector2">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112167" y="2806271"/>
              <a:ext cx="1021433" cy="738664"/>
            </a:xfrm>
            <a:prstGeom prst="rect">
              <a:avLst/>
            </a:prstGeom>
            <a:noFill/>
          </p:spPr>
          <p:txBody>
            <a:bodyPr wrap="none" rtlCol="0">
              <a:spAutoFit/>
            </a:bodyPr>
            <a:lstStyle/>
            <a:p>
              <a:pPr algn="ctr"/>
              <a:r>
                <a:rPr lang="en-US" sz="1400" dirty="0" smtClean="0"/>
                <a:t>Additional </a:t>
              </a:r>
            </a:p>
            <a:p>
              <a:pPr algn="ctr"/>
              <a:r>
                <a:rPr lang="en-US" sz="1400" dirty="0" smtClean="0"/>
                <a:t>schema </a:t>
              </a:r>
            </a:p>
            <a:p>
              <a:pPr algn="ctr"/>
              <a:r>
                <a:rPr lang="en-US" sz="1400" dirty="0" smtClean="0"/>
                <a:t>artifacts</a:t>
              </a:r>
              <a:endParaRPr lang="en-US" sz="1400" dirty="0"/>
            </a:p>
          </p:txBody>
        </p:sp>
        <p:sp>
          <p:nvSpPr>
            <p:cNvPr id="22" name="TextBox 21"/>
            <p:cNvSpPr txBox="1"/>
            <p:nvPr/>
          </p:nvSpPr>
          <p:spPr>
            <a:xfrm>
              <a:off x="4416897" y="4016573"/>
              <a:ext cx="2288703" cy="307777"/>
            </a:xfrm>
            <a:prstGeom prst="rect">
              <a:avLst/>
            </a:prstGeom>
            <a:noFill/>
          </p:spPr>
          <p:txBody>
            <a:bodyPr wrap="none" rtlCol="0">
              <a:spAutoFit/>
            </a:bodyPr>
            <a:lstStyle/>
            <a:p>
              <a:r>
                <a:rPr lang="en-US" sz="1400" dirty="0" smtClean="0"/>
                <a:t>Incremental target update</a:t>
              </a:r>
              <a:endParaRPr lang="en-US" sz="1400" dirty="0"/>
            </a:p>
          </p:txBody>
        </p:sp>
      </p:grpSp>
    </p:spTree>
    <p:extLst>
      <p:ext uri="{BB962C8B-B14F-4D97-AF65-F5344CB8AC3E}">
        <p14:creationId xmlns:p14="http://schemas.microsoft.com/office/powerpoint/2010/main" val="114026636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7200" dirty="0" smtClean="0"/>
              <a:t>Using SSDT without a project</a:t>
            </a:r>
            <a:endParaRPr lang="en-US" sz="7200" dirty="0"/>
          </a:p>
        </p:txBody>
      </p:sp>
    </p:spTree>
    <p:extLst>
      <p:ext uri="{BB962C8B-B14F-4D97-AF65-F5344CB8AC3E}">
        <p14:creationId xmlns:p14="http://schemas.microsoft.com/office/powerpoint/2010/main" val="47173881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Schema Compare</a:t>
            </a:r>
            <a:endParaRPr lang="en-US" dirty="0"/>
          </a:p>
        </p:txBody>
      </p:sp>
      <p:pic>
        <p:nvPicPr>
          <p:cNvPr id="150" name="Picture 149"/>
          <p:cNvPicPr>
            <a:picLocks noChangeAspect="1"/>
          </p:cNvPicPr>
          <p:nvPr/>
        </p:nvPicPr>
        <p:blipFill>
          <a:blip r:embed="rId2"/>
          <a:stretch>
            <a:fillRect/>
          </a:stretch>
        </p:blipFill>
        <p:spPr>
          <a:xfrm>
            <a:off x="588756" y="1592262"/>
            <a:ext cx="11261329" cy="4419600"/>
          </a:xfrm>
          <a:prstGeom prst="rect">
            <a:avLst/>
          </a:prstGeom>
        </p:spPr>
      </p:pic>
    </p:spTree>
    <p:extLst>
      <p:ext uri="{BB962C8B-B14F-4D97-AF65-F5344CB8AC3E}">
        <p14:creationId xmlns:p14="http://schemas.microsoft.com/office/powerpoint/2010/main" val="82436016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 Compare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60432487"/>
              </p:ext>
            </p:extLst>
          </p:nvPr>
        </p:nvGraphicFramePr>
        <p:xfrm>
          <a:off x="808037" y="1668462"/>
          <a:ext cx="4191000" cy="1614056"/>
        </p:xfrm>
        <a:graphic>
          <a:graphicData uri="http://schemas.openxmlformats.org/drawingml/2006/table">
            <a:tbl>
              <a:tblPr firstRow="1" bandRow="1">
                <a:tableStyleId>{5C22544A-7EE6-4342-B048-85BDC9FD1C3A}</a:tableStyleId>
              </a:tblPr>
              <a:tblGrid>
                <a:gridCol w="1397000"/>
                <a:gridCol w="1397000"/>
                <a:gridCol w="1397000"/>
              </a:tblGrid>
              <a:tr h="403514">
                <a:tc>
                  <a:txBody>
                    <a:bodyPr/>
                    <a:lstStyle/>
                    <a:p>
                      <a:r>
                        <a:rPr lang="en-US" dirty="0" smtClean="0"/>
                        <a:t>ID</a:t>
                      </a:r>
                      <a:endParaRPr lang="en-US" dirty="0"/>
                    </a:p>
                  </a:txBody>
                  <a:tcPr/>
                </a:tc>
                <a:tc>
                  <a:txBody>
                    <a:bodyPr/>
                    <a:lstStyle/>
                    <a:p>
                      <a:r>
                        <a:rPr lang="en-US" dirty="0" err="1" smtClean="0"/>
                        <a:t>FirstName</a:t>
                      </a:r>
                      <a:endParaRPr lang="en-US" dirty="0"/>
                    </a:p>
                  </a:txBody>
                  <a:tcPr/>
                </a:tc>
                <a:tc>
                  <a:txBody>
                    <a:bodyPr/>
                    <a:lstStyle/>
                    <a:p>
                      <a:r>
                        <a:rPr lang="en-US" dirty="0" err="1" smtClean="0"/>
                        <a:t>LastName</a:t>
                      </a:r>
                      <a:endParaRPr lang="en-US" dirty="0"/>
                    </a:p>
                  </a:txBody>
                  <a:tcPr/>
                </a:tc>
              </a:tr>
              <a:tr h="403514">
                <a:tc>
                  <a:txBody>
                    <a:bodyPr/>
                    <a:lstStyle/>
                    <a:p>
                      <a:r>
                        <a:rPr lang="en-US" dirty="0" smtClean="0"/>
                        <a:t>1</a:t>
                      </a:r>
                      <a:endParaRPr lang="en-US" dirty="0"/>
                    </a:p>
                  </a:txBody>
                  <a:tcPr/>
                </a:tc>
                <a:tc>
                  <a:txBody>
                    <a:bodyPr/>
                    <a:lstStyle/>
                    <a:p>
                      <a:r>
                        <a:rPr lang="en-US" dirty="0" smtClean="0"/>
                        <a:t>George</a:t>
                      </a:r>
                      <a:endParaRPr lang="en-US" dirty="0"/>
                    </a:p>
                  </a:txBody>
                  <a:tcPr/>
                </a:tc>
                <a:tc>
                  <a:txBody>
                    <a:bodyPr/>
                    <a:lstStyle/>
                    <a:p>
                      <a:r>
                        <a:rPr lang="en-US" dirty="0" smtClean="0"/>
                        <a:t>Washington</a:t>
                      </a:r>
                      <a:endParaRPr lang="en-US" dirty="0"/>
                    </a:p>
                  </a:txBody>
                  <a:tcPr/>
                </a:tc>
              </a:tr>
              <a:tr h="403514">
                <a:tc>
                  <a:txBody>
                    <a:bodyPr/>
                    <a:lstStyle/>
                    <a:p>
                      <a:r>
                        <a:rPr lang="en-US" dirty="0" smtClean="0"/>
                        <a:t>2</a:t>
                      </a:r>
                      <a:endParaRPr lang="en-US" dirty="0"/>
                    </a:p>
                  </a:txBody>
                  <a:tcPr/>
                </a:tc>
                <a:tc>
                  <a:txBody>
                    <a:bodyPr/>
                    <a:lstStyle/>
                    <a:p>
                      <a:r>
                        <a:rPr lang="en-US" dirty="0" smtClean="0"/>
                        <a:t>John</a:t>
                      </a:r>
                      <a:endParaRPr lang="en-US" dirty="0"/>
                    </a:p>
                  </a:txBody>
                  <a:tcPr/>
                </a:tc>
                <a:tc>
                  <a:txBody>
                    <a:bodyPr/>
                    <a:lstStyle/>
                    <a:p>
                      <a:r>
                        <a:rPr lang="en-US" dirty="0" smtClean="0"/>
                        <a:t>Adams</a:t>
                      </a:r>
                      <a:endParaRPr lang="en-US" dirty="0"/>
                    </a:p>
                  </a:txBody>
                  <a:tcPr/>
                </a:tc>
              </a:tr>
              <a:tr h="403514">
                <a:tc>
                  <a:txBody>
                    <a:bodyPr/>
                    <a:lstStyle/>
                    <a:p>
                      <a:r>
                        <a:rPr lang="en-US" dirty="0" smtClean="0"/>
                        <a:t>3</a:t>
                      </a:r>
                      <a:endParaRPr lang="en-US" dirty="0"/>
                    </a:p>
                  </a:txBody>
                  <a:tcPr/>
                </a:tc>
                <a:tc>
                  <a:txBody>
                    <a:bodyPr/>
                    <a:lstStyle/>
                    <a:p>
                      <a:r>
                        <a:rPr lang="en-US" dirty="0" smtClean="0"/>
                        <a:t>Thomas</a:t>
                      </a:r>
                      <a:endParaRPr lang="en-US" dirty="0"/>
                    </a:p>
                  </a:txBody>
                  <a:tcPr/>
                </a:tc>
                <a:tc>
                  <a:txBody>
                    <a:bodyPr/>
                    <a:lstStyle/>
                    <a:p>
                      <a:r>
                        <a:rPr lang="en-US" dirty="0" smtClean="0"/>
                        <a:t>Jefferson</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240192787"/>
              </p:ext>
            </p:extLst>
          </p:nvPr>
        </p:nvGraphicFramePr>
        <p:xfrm>
          <a:off x="6370637" y="1668462"/>
          <a:ext cx="4191000" cy="1614056"/>
        </p:xfrm>
        <a:graphic>
          <a:graphicData uri="http://schemas.openxmlformats.org/drawingml/2006/table">
            <a:tbl>
              <a:tblPr firstRow="1" bandRow="1">
                <a:tableStyleId>{5C22544A-7EE6-4342-B048-85BDC9FD1C3A}</a:tableStyleId>
              </a:tblPr>
              <a:tblGrid>
                <a:gridCol w="1397000"/>
                <a:gridCol w="1397000"/>
                <a:gridCol w="1397000"/>
              </a:tblGrid>
              <a:tr h="403514">
                <a:tc>
                  <a:txBody>
                    <a:bodyPr/>
                    <a:lstStyle/>
                    <a:p>
                      <a:r>
                        <a:rPr lang="en-US" dirty="0" smtClean="0"/>
                        <a:t>ID</a:t>
                      </a:r>
                      <a:endParaRPr lang="en-US" dirty="0"/>
                    </a:p>
                  </a:txBody>
                  <a:tcPr/>
                </a:tc>
                <a:tc>
                  <a:txBody>
                    <a:bodyPr/>
                    <a:lstStyle/>
                    <a:p>
                      <a:r>
                        <a:rPr lang="en-US" dirty="0" err="1" smtClean="0"/>
                        <a:t>FirstName</a:t>
                      </a:r>
                      <a:endParaRPr lang="en-US" dirty="0"/>
                    </a:p>
                  </a:txBody>
                  <a:tcPr/>
                </a:tc>
                <a:tc>
                  <a:txBody>
                    <a:bodyPr/>
                    <a:lstStyle/>
                    <a:p>
                      <a:r>
                        <a:rPr lang="en-US" dirty="0" err="1" smtClean="0"/>
                        <a:t>LastName</a:t>
                      </a:r>
                      <a:endParaRPr lang="en-US" dirty="0"/>
                    </a:p>
                  </a:txBody>
                  <a:tcPr/>
                </a:tc>
              </a:tr>
              <a:tr h="403514">
                <a:tc>
                  <a:txBody>
                    <a:bodyPr/>
                    <a:lstStyle/>
                    <a:p>
                      <a:r>
                        <a:rPr lang="en-US" dirty="0" smtClean="0"/>
                        <a:t>1</a:t>
                      </a:r>
                      <a:endParaRPr lang="en-US" dirty="0"/>
                    </a:p>
                  </a:txBody>
                  <a:tcPr/>
                </a:tc>
                <a:tc>
                  <a:txBody>
                    <a:bodyPr/>
                    <a:lstStyle/>
                    <a:p>
                      <a:r>
                        <a:rPr lang="en-US" dirty="0" smtClean="0"/>
                        <a:t>George</a:t>
                      </a:r>
                      <a:endParaRPr lang="en-US" dirty="0"/>
                    </a:p>
                  </a:txBody>
                  <a:tcPr/>
                </a:tc>
                <a:tc>
                  <a:txBody>
                    <a:bodyPr/>
                    <a:lstStyle/>
                    <a:p>
                      <a:r>
                        <a:rPr lang="en-US" dirty="0" smtClean="0"/>
                        <a:t>Jefferson</a:t>
                      </a:r>
                      <a:endParaRPr lang="en-US" dirty="0"/>
                    </a:p>
                  </a:txBody>
                  <a:tcPr/>
                </a:tc>
              </a:tr>
              <a:tr h="403514">
                <a:tc>
                  <a:txBody>
                    <a:bodyPr/>
                    <a:lstStyle/>
                    <a:p>
                      <a:r>
                        <a:rPr lang="en-US" dirty="0" smtClean="0"/>
                        <a:t>2</a:t>
                      </a:r>
                      <a:endParaRPr lang="en-US" dirty="0"/>
                    </a:p>
                  </a:txBody>
                  <a:tcPr/>
                </a:tc>
                <a:tc>
                  <a:txBody>
                    <a:bodyPr/>
                    <a:lstStyle/>
                    <a:p>
                      <a:r>
                        <a:rPr lang="en-US" dirty="0" smtClean="0"/>
                        <a:t>John</a:t>
                      </a:r>
                      <a:endParaRPr lang="en-US" dirty="0"/>
                    </a:p>
                  </a:txBody>
                  <a:tcPr/>
                </a:tc>
                <a:tc>
                  <a:txBody>
                    <a:bodyPr/>
                    <a:lstStyle/>
                    <a:p>
                      <a:r>
                        <a:rPr lang="en-US" dirty="0" smtClean="0"/>
                        <a:t>Adams</a:t>
                      </a:r>
                      <a:endParaRPr lang="en-US" dirty="0"/>
                    </a:p>
                  </a:txBody>
                  <a:tcPr/>
                </a:tc>
              </a:tr>
              <a:tr h="403514">
                <a:tc>
                  <a:txBody>
                    <a:bodyPr/>
                    <a:lstStyle/>
                    <a:p>
                      <a:r>
                        <a:rPr lang="en-US" dirty="0" smtClean="0"/>
                        <a:t>4</a:t>
                      </a:r>
                      <a:endParaRPr lang="en-US" dirty="0"/>
                    </a:p>
                  </a:txBody>
                  <a:tcPr/>
                </a:tc>
                <a:tc>
                  <a:txBody>
                    <a:bodyPr/>
                    <a:lstStyle/>
                    <a:p>
                      <a:r>
                        <a:rPr lang="en-US" dirty="0" smtClean="0"/>
                        <a:t>Donald</a:t>
                      </a:r>
                      <a:endParaRPr lang="en-US" dirty="0"/>
                    </a:p>
                  </a:txBody>
                  <a:tcPr/>
                </a:tc>
                <a:tc>
                  <a:txBody>
                    <a:bodyPr/>
                    <a:lstStyle/>
                    <a:p>
                      <a:r>
                        <a:rPr lang="en-US" dirty="0" smtClean="0"/>
                        <a:t>Duck</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80162054"/>
              </p:ext>
            </p:extLst>
          </p:nvPr>
        </p:nvGraphicFramePr>
        <p:xfrm>
          <a:off x="808037" y="4212438"/>
          <a:ext cx="4187695" cy="807028"/>
        </p:xfrm>
        <a:graphic>
          <a:graphicData uri="http://schemas.openxmlformats.org/drawingml/2006/table">
            <a:tbl>
              <a:tblPr firstRow="1" bandRow="1">
                <a:tableStyleId>{5C22544A-7EE6-4342-B048-85BDC9FD1C3A}</a:tableStyleId>
              </a:tblPr>
              <a:tblGrid>
                <a:gridCol w="1025559"/>
                <a:gridCol w="1538336"/>
                <a:gridCol w="1623800"/>
              </a:tblGrid>
              <a:tr h="403514">
                <a:tc>
                  <a:txBody>
                    <a:bodyPr/>
                    <a:lstStyle/>
                    <a:p>
                      <a:r>
                        <a:rPr lang="en-US" dirty="0" smtClean="0"/>
                        <a:t>ID</a:t>
                      </a:r>
                      <a:endParaRPr lang="en-US" dirty="0"/>
                    </a:p>
                  </a:txBody>
                  <a:tcPr/>
                </a:tc>
                <a:tc>
                  <a:txBody>
                    <a:bodyPr/>
                    <a:lstStyle/>
                    <a:p>
                      <a:r>
                        <a:rPr lang="en-US" dirty="0" err="1" smtClean="0"/>
                        <a:t>FirstName</a:t>
                      </a:r>
                      <a:endParaRPr lang="en-US" dirty="0"/>
                    </a:p>
                  </a:txBody>
                  <a:tcPr/>
                </a:tc>
                <a:tc>
                  <a:txBody>
                    <a:bodyPr/>
                    <a:lstStyle/>
                    <a:p>
                      <a:r>
                        <a:rPr lang="en-US" dirty="0" err="1" smtClean="0"/>
                        <a:t>LastName</a:t>
                      </a:r>
                      <a:endParaRPr lang="en-US" dirty="0"/>
                    </a:p>
                  </a:txBody>
                  <a:tcPr/>
                </a:tc>
              </a:tr>
              <a:tr h="403514">
                <a:tc>
                  <a:txBody>
                    <a:bodyPr/>
                    <a:lstStyle/>
                    <a:p>
                      <a:r>
                        <a:rPr lang="en-US" b="1" dirty="0" smtClean="0"/>
                        <a:t>4</a:t>
                      </a:r>
                      <a:endParaRPr lang="en-US" b="1" dirty="0"/>
                    </a:p>
                  </a:txBody>
                  <a:tcPr/>
                </a:tc>
                <a:tc>
                  <a:txBody>
                    <a:bodyPr/>
                    <a:lstStyle/>
                    <a:p>
                      <a:r>
                        <a:rPr lang="en-US" b="1" dirty="0" smtClean="0"/>
                        <a:t>Donald</a:t>
                      </a:r>
                      <a:endParaRPr lang="en-US" b="1" dirty="0"/>
                    </a:p>
                  </a:txBody>
                  <a:tcPr/>
                </a:tc>
                <a:tc>
                  <a:txBody>
                    <a:bodyPr/>
                    <a:lstStyle/>
                    <a:p>
                      <a:r>
                        <a:rPr lang="en-US" b="1" dirty="0" smtClean="0"/>
                        <a:t>Duck</a:t>
                      </a:r>
                      <a:endParaRPr lang="en-US" b="1"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995212782"/>
              </p:ext>
            </p:extLst>
          </p:nvPr>
        </p:nvGraphicFramePr>
        <p:xfrm>
          <a:off x="6446837" y="4183062"/>
          <a:ext cx="4021983" cy="807028"/>
        </p:xfrm>
        <a:graphic>
          <a:graphicData uri="http://schemas.openxmlformats.org/drawingml/2006/table">
            <a:tbl>
              <a:tblPr firstRow="1" bandRow="1">
                <a:tableStyleId>{5C22544A-7EE6-4342-B048-85BDC9FD1C3A}</a:tableStyleId>
              </a:tblPr>
              <a:tblGrid>
                <a:gridCol w="1340661"/>
                <a:gridCol w="1340661"/>
                <a:gridCol w="1340661"/>
              </a:tblGrid>
              <a:tr h="403514">
                <a:tc>
                  <a:txBody>
                    <a:bodyPr/>
                    <a:lstStyle/>
                    <a:p>
                      <a:r>
                        <a:rPr lang="en-US" dirty="0" smtClean="0"/>
                        <a:t>ID</a:t>
                      </a:r>
                      <a:endParaRPr lang="en-US" dirty="0"/>
                    </a:p>
                  </a:txBody>
                  <a:tcPr/>
                </a:tc>
                <a:tc>
                  <a:txBody>
                    <a:bodyPr/>
                    <a:lstStyle/>
                    <a:p>
                      <a:r>
                        <a:rPr lang="en-US" dirty="0" err="1" smtClean="0"/>
                        <a:t>FirstName</a:t>
                      </a:r>
                      <a:endParaRPr lang="en-US" dirty="0"/>
                    </a:p>
                  </a:txBody>
                  <a:tcPr/>
                </a:tc>
                <a:tc>
                  <a:txBody>
                    <a:bodyPr/>
                    <a:lstStyle/>
                    <a:p>
                      <a:r>
                        <a:rPr lang="en-US" dirty="0" err="1" smtClean="0"/>
                        <a:t>LastName</a:t>
                      </a:r>
                      <a:endParaRPr lang="en-US" dirty="0"/>
                    </a:p>
                  </a:txBody>
                  <a:tcPr/>
                </a:tc>
              </a:tr>
              <a:tr h="403514">
                <a:tc>
                  <a:txBody>
                    <a:bodyPr/>
                    <a:lstStyle/>
                    <a:p>
                      <a:r>
                        <a:rPr lang="en-US" dirty="0" smtClean="0"/>
                        <a:t>1</a:t>
                      </a:r>
                      <a:endParaRPr lang="en-US" dirty="0"/>
                    </a:p>
                  </a:txBody>
                  <a:tcPr/>
                </a:tc>
                <a:tc>
                  <a:txBody>
                    <a:bodyPr/>
                    <a:lstStyle/>
                    <a:p>
                      <a:r>
                        <a:rPr lang="en-US" dirty="0" smtClean="0"/>
                        <a:t>George</a:t>
                      </a:r>
                      <a:endParaRPr lang="en-US" dirty="0"/>
                    </a:p>
                  </a:txBody>
                  <a:tcPr/>
                </a:tc>
                <a:tc>
                  <a:txBody>
                    <a:bodyPr/>
                    <a:lstStyle/>
                    <a:p>
                      <a:r>
                        <a:rPr lang="en-US" b="1" dirty="0" smtClean="0"/>
                        <a:t>Jefferson</a:t>
                      </a:r>
                      <a:endParaRPr lang="en-US" b="1" dirty="0"/>
                    </a:p>
                  </a:txBody>
                  <a:tcPr/>
                </a:tc>
              </a:tr>
            </a:tbl>
          </a:graphicData>
        </a:graphic>
      </p:graphicFrame>
      <p:sp>
        <p:nvSpPr>
          <p:cNvPr id="10" name="TextBox 9"/>
          <p:cNvSpPr txBox="1"/>
          <p:nvPr/>
        </p:nvSpPr>
        <p:spPr>
          <a:xfrm>
            <a:off x="655637" y="1185861"/>
            <a:ext cx="1295035"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Source</a:t>
            </a:r>
          </a:p>
        </p:txBody>
      </p:sp>
      <p:sp>
        <p:nvSpPr>
          <p:cNvPr id="11" name="TextBox 10"/>
          <p:cNvSpPr txBox="1"/>
          <p:nvPr/>
        </p:nvSpPr>
        <p:spPr>
          <a:xfrm>
            <a:off x="6219421" y="1185861"/>
            <a:ext cx="1204689"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Target</a:t>
            </a:r>
          </a:p>
        </p:txBody>
      </p:sp>
      <p:sp>
        <p:nvSpPr>
          <p:cNvPr id="12" name="TextBox 11"/>
          <p:cNvSpPr txBox="1"/>
          <p:nvPr/>
        </p:nvSpPr>
        <p:spPr>
          <a:xfrm>
            <a:off x="722312" y="3725862"/>
            <a:ext cx="930383"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Add</a:t>
            </a:r>
          </a:p>
        </p:txBody>
      </p:sp>
      <p:sp>
        <p:nvSpPr>
          <p:cNvPr id="13" name="TextBox 12"/>
          <p:cNvSpPr txBox="1"/>
          <p:nvPr/>
        </p:nvSpPr>
        <p:spPr>
          <a:xfrm>
            <a:off x="6294437" y="3649662"/>
            <a:ext cx="1332865"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Modify</a:t>
            </a:r>
          </a:p>
        </p:txBody>
      </p:sp>
      <p:graphicFrame>
        <p:nvGraphicFramePr>
          <p:cNvPr id="14" name="Table 13"/>
          <p:cNvGraphicFramePr>
            <a:graphicFrameLocks noGrp="1"/>
          </p:cNvGraphicFramePr>
          <p:nvPr>
            <p:extLst>
              <p:ext uri="{D42A27DB-BD31-4B8C-83A1-F6EECF244321}">
                <p14:modId xmlns:p14="http://schemas.microsoft.com/office/powerpoint/2010/main" val="778142928"/>
              </p:ext>
            </p:extLst>
          </p:nvPr>
        </p:nvGraphicFramePr>
        <p:xfrm>
          <a:off x="808037" y="5643576"/>
          <a:ext cx="4196914" cy="807028"/>
        </p:xfrm>
        <a:graphic>
          <a:graphicData uri="http://schemas.openxmlformats.org/drawingml/2006/table">
            <a:tbl>
              <a:tblPr firstRow="1" bandRow="1">
                <a:tableStyleId>{5C22544A-7EE6-4342-B048-85BDC9FD1C3A}</a:tableStyleId>
              </a:tblPr>
              <a:tblGrid>
                <a:gridCol w="1084715"/>
                <a:gridCol w="1713228"/>
                <a:gridCol w="1398971"/>
              </a:tblGrid>
              <a:tr h="403514">
                <a:tc>
                  <a:txBody>
                    <a:bodyPr/>
                    <a:lstStyle/>
                    <a:p>
                      <a:r>
                        <a:rPr lang="en-US" dirty="0" smtClean="0"/>
                        <a:t>ID</a:t>
                      </a:r>
                      <a:endParaRPr lang="en-US" dirty="0"/>
                    </a:p>
                  </a:txBody>
                  <a:tcPr/>
                </a:tc>
                <a:tc>
                  <a:txBody>
                    <a:bodyPr/>
                    <a:lstStyle/>
                    <a:p>
                      <a:r>
                        <a:rPr lang="en-US" dirty="0" err="1" smtClean="0"/>
                        <a:t>FirstName</a:t>
                      </a:r>
                      <a:endParaRPr lang="en-US" dirty="0"/>
                    </a:p>
                  </a:txBody>
                  <a:tcPr/>
                </a:tc>
                <a:tc>
                  <a:txBody>
                    <a:bodyPr/>
                    <a:lstStyle/>
                    <a:p>
                      <a:r>
                        <a:rPr lang="en-US" dirty="0" err="1" smtClean="0"/>
                        <a:t>LastName</a:t>
                      </a:r>
                      <a:endParaRPr lang="en-US" dirty="0"/>
                    </a:p>
                  </a:txBody>
                  <a:tcPr/>
                </a:tc>
              </a:tr>
              <a:tr h="403514">
                <a:tc>
                  <a:txBody>
                    <a:bodyPr/>
                    <a:lstStyle/>
                    <a:p>
                      <a:r>
                        <a:rPr lang="en-US" dirty="0" smtClean="0"/>
                        <a:t>3</a:t>
                      </a:r>
                      <a:endParaRPr lang="en-US" dirty="0"/>
                    </a:p>
                  </a:txBody>
                  <a:tcPr/>
                </a:tc>
                <a:tc>
                  <a:txBody>
                    <a:bodyPr/>
                    <a:lstStyle/>
                    <a:p>
                      <a:r>
                        <a:rPr lang="en-US" dirty="0" smtClean="0"/>
                        <a:t>Thomas</a:t>
                      </a:r>
                      <a:endParaRPr lang="en-US" dirty="0"/>
                    </a:p>
                  </a:txBody>
                  <a:tcPr/>
                </a:tc>
                <a:tc>
                  <a:txBody>
                    <a:bodyPr/>
                    <a:lstStyle/>
                    <a:p>
                      <a:r>
                        <a:rPr lang="en-US" dirty="0" smtClean="0"/>
                        <a:t>Jefferson</a:t>
                      </a:r>
                      <a:endParaRPr lang="en-US" dirty="0"/>
                    </a:p>
                  </a:txBody>
                  <a:tcPr/>
                </a:tc>
              </a:tr>
            </a:tbl>
          </a:graphicData>
        </a:graphic>
      </p:graphicFrame>
      <p:sp>
        <p:nvSpPr>
          <p:cNvPr id="15" name="TextBox 14"/>
          <p:cNvSpPr txBox="1"/>
          <p:nvPr/>
        </p:nvSpPr>
        <p:spPr>
          <a:xfrm>
            <a:off x="683229" y="5193906"/>
            <a:ext cx="1243738"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Delete</a:t>
            </a:r>
          </a:p>
        </p:txBody>
      </p:sp>
      <p:graphicFrame>
        <p:nvGraphicFramePr>
          <p:cNvPr id="16" name="Table 15"/>
          <p:cNvGraphicFramePr>
            <a:graphicFrameLocks noGrp="1"/>
          </p:cNvGraphicFramePr>
          <p:nvPr>
            <p:extLst>
              <p:ext uri="{D42A27DB-BD31-4B8C-83A1-F6EECF244321}">
                <p14:modId xmlns:p14="http://schemas.microsoft.com/office/powerpoint/2010/main" val="1525992956"/>
              </p:ext>
            </p:extLst>
          </p:nvPr>
        </p:nvGraphicFramePr>
        <p:xfrm>
          <a:off x="6446837" y="5658258"/>
          <a:ext cx="4010429" cy="807028"/>
        </p:xfrm>
        <a:graphic>
          <a:graphicData uri="http://schemas.openxmlformats.org/drawingml/2006/table">
            <a:tbl>
              <a:tblPr firstRow="1" bandRow="1">
                <a:tableStyleId>{5C22544A-7EE6-4342-B048-85BDC9FD1C3A}</a:tableStyleId>
              </a:tblPr>
              <a:tblGrid>
                <a:gridCol w="729169"/>
                <a:gridCol w="1312504"/>
                <a:gridCol w="1968756"/>
              </a:tblGrid>
              <a:tr h="403514">
                <a:tc>
                  <a:txBody>
                    <a:bodyPr/>
                    <a:lstStyle/>
                    <a:p>
                      <a:r>
                        <a:rPr lang="en-US" dirty="0" smtClean="0"/>
                        <a:t>ID</a:t>
                      </a:r>
                      <a:endParaRPr lang="en-US" dirty="0"/>
                    </a:p>
                  </a:txBody>
                  <a:tcPr/>
                </a:tc>
                <a:tc>
                  <a:txBody>
                    <a:bodyPr/>
                    <a:lstStyle/>
                    <a:p>
                      <a:r>
                        <a:rPr lang="en-US" dirty="0" err="1" smtClean="0"/>
                        <a:t>FirstName</a:t>
                      </a:r>
                      <a:endParaRPr lang="en-US" dirty="0"/>
                    </a:p>
                  </a:txBody>
                  <a:tcPr/>
                </a:tc>
                <a:tc>
                  <a:txBody>
                    <a:bodyPr/>
                    <a:lstStyle/>
                    <a:p>
                      <a:r>
                        <a:rPr lang="en-US" dirty="0" err="1" smtClean="0"/>
                        <a:t>LastName</a:t>
                      </a:r>
                      <a:endParaRPr lang="en-US" dirty="0"/>
                    </a:p>
                  </a:txBody>
                  <a:tcPr/>
                </a:tc>
              </a:tr>
              <a:tr h="403514">
                <a:tc>
                  <a:txBody>
                    <a:bodyPr/>
                    <a:lstStyle/>
                    <a:p>
                      <a:r>
                        <a:rPr lang="en-US" dirty="0" smtClean="0"/>
                        <a:t>2</a:t>
                      </a:r>
                      <a:endParaRPr lang="en-US" dirty="0"/>
                    </a:p>
                  </a:txBody>
                  <a:tcPr/>
                </a:tc>
                <a:tc>
                  <a:txBody>
                    <a:bodyPr/>
                    <a:lstStyle/>
                    <a:p>
                      <a:r>
                        <a:rPr lang="en-US" dirty="0" smtClean="0"/>
                        <a:t>John</a:t>
                      </a:r>
                      <a:endParaRPr lang="en-US" dirty="0"/>
                    </a:p>
                  </a:txBody>
                  <a:tcPr/>
                </a:tc>
                <a:tc>
                  <a:txBody>
                    <a:bodyPr/>
                    <a:lstStyle/>
                    <a:p>
                      <a:r>
                        <a:rPr lang="en-US" dirty="0" smtClean="0"/>
                        <a:t>Adams</a:t>
                      </a:r>
                      <a:endParaRPr lang="en-US" dirty="0"/>
                    </a:p>
                  </a:txBody>
                  <a:tcPr/>
                </a:tc>
              </a:tr>
            </a:tbl>
          </a:graphicData>
        </a:graphic>
      </p:graphicFrame>
      <p:sp>
        <p:nvSpPr>
          <p:cNvPr id="17" name="TextBox 16"/>
          <p:cNvSpPr txBox="1"/>
          <p:nvPr/>
        </p:nvSpPr>
        <p:spPr>
          <a:xfrm>
            <a:off x="6316536" y="5173662"/>
            <a:ext cx="1927451"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Unchanged</a:t>
            </a:r>
          </a:p>
        </p:txBody>
      </p:sp>
      <p:cxnSp>
        <p:nvCxnSpPr>
          <p:cNvPr id="21" name="Straight Connector 20"/>
          <p:cNvCxnSpPr/>
          <p:nvPr/>
        </p:nvCxnSpPr>
        <p:spPr>
          <a:xfrm>
            <a:off x="0" y="3573462"/>
            <a:ext cx="12314237"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2" name="Right Arrow 21"/>
          <p:cNvSpPr/>
          <p:nvPr/>
        </p:nvSpPr>
        <p:spPr bwMode="auto">
          <a:xfrm>
            <a:off x="5178710" y="2208962"/>
            <a:ext cx="978408" cy="484632"/>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85706491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a:t>
            </a:r>
            <a:endParaRPr lang="en-US" dirty="0"/>
          </a:p>
        </p:txBody>
      </p:sp>
      <p:sp>
        <p:nvSpPr>
          <p:cNvPr id="6" name="Text Placeholder 5"/>
          <p:cNvSpPr>
            <a:spLocks noGrp="1"/>
          </p:cNvSpPr>
          <p:nvPr>
            <p:ph type="body" sz="quarter" idx="12"/>
          </p:nvPr>
        </p:nvSpPr>
        <p:spPr/>
        <p:txBody>
          <a:bodyPr/>
          <a:lstStyle/>
          <a:p>
            <a:pPr marL="571500" indent="-571500">
              <a:buFont typeface="Arial" panose="020B0604020202020204" pitchFamily="34" charset="0"/>
              <a:buChar char="•"/>
            </a:pPr>
            <a:r>
              <a:rPr lang="en-US" dirty="0"/>
              <a:t>Schema Compare</a:t>
            </a:r>
          </a:p>
          <a:p>
            <a:pPr marL="571500" indent="-571500">
              <a:buFont typeface="Arial" panose="020B0604020202020204" pitchFamily="34" charset="0"/>
              <a:buChar char="•"/>
            </a:pPr>
            <a:r>
              <a:rPr lang="en-US" dirty="0"/>
              <a:t>Data Compare</a:t>
            </a:r>
          </a:p>
        </p:txBody>
      </p:sp>
    </p:spTree>
    <p:extLst>
      <p:ext uri="{BB962C8B-B14F-4D97-AF65-F5344CB8AC3E}">
        <p14:creationId xmlns:p14="http://schemas.microsoft.com/office/powerpoint/2010/main" val="1491654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3447098"/>
          </a:xfrm>
        </p:spPr>
        <p:txBody>
          <a:bodyPr/>
          <a:lstStyle/>
          <a:p>
            <a:r>
              <a:rPr lang="en-US" dirty="0"/>
              <a:t>Founder of UserGroup.tv</a:t>
            </a:r>
          </a:p>
          <a:p>
            <a:r>
              <a:rPr lang="en-US" dirty="0"/>
              <a:t>Application Development Manager at Microsoft</a:t>
            </a:r>
          </a:p>
          <a:p>
            <a:r>
              <a:rPr lang="en-US" dirty="0"/>
              <a:t>Adjunct Professor at Florida Institute of Technology</a:t>
            </a:r>
          </a:p>
          <a:p>
            <a:endParaRPr lang="en-US" dirty="0"/>
          </a:p>
          <a:p>
            <a:endParaRPr lang="en-US" dirty="0">
              <a:solidFill>
                <a:srgbClr val="FF0000"/>
              </a:solidFill>
            </a:endParaRPr>
          </a:p>
        </p:txBody>
      </p:sp>
      <p:sp>
        <p:nvSpPr>
          <p:cNvPr id="4" name="Title 3"/>
          <p:cNvSpPr>
            <a:spLocks noGrp="1"/>
          </p:cNvSpPr>
          <p:nvPr>
            <p:ph type="title"/>
          </p:nvPr>
        </p:nvSpPr>
        <p:spPr/>
        <p:txBody>
          <a:bodyPr/>
          <a:lstStyle/>
          <a:p>
            <a:r>
              <a:rPr lang="en-US" dirty="0" smtClean="0"/>
              <a:t>About Me</a:t>
            </a:r>
            <a:endParaRPr lang="en-US" dirty="0"/>
          </a:p>
        </p:txBody>
      </p:sp>
      <p:pic>
        <p:nvPicPr>
          <p:cNvPr id="7" name="Picture 6" descr="http://www.dallasgivecamp.org/Themes/DallasGiveCamp/Content/Images/GiveCampDallas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4113" y="4099364"/>
            <a:ext cx="2830313" cy="10498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SHAWN\Desktop\drn-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3746" y="4341468"/>
            <a:ext cx="3557592" cy="11655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Shawn\Pictures\mvplogo.gif"/>
          <p:cNvPicPr>
            <a:picLocks noChangeAspect="1" noChangeArrowheads="1"/>
          </p:cNvPicPr>
          <p:nvPr/>
        </p:nvPicPr>
        <p:blipFill>
          <a:blip r:embed="rId4" cstate="print"/>
          <a:srcRect/>
          <a:stretch>
            <a:fillRect/>
          </a:stretch>
        </p:blipFill>
        <p:spPr bwMode="auto">
          <a:xfrm>
            <a:off x="240218" y="4401787"/>
            <a:ext cx="1497165" cy="2343390"/>
          </a:xfrm>
          <a:prstGeom prst="rect">
            <a:avLst/>
          </a:prstGeom>
          <a:noFill/>
          <a:ln w="9525">
            <a:noFill/>
            <a:miter lim="800000"/>
            <a:headEnd/>
            <a:tailEnd/>
          </a:ln>
        </p:spPr>
      </p:pic>
      <p:pic>
        <p:nvPicPr>
          <p:cNvPr id="10" name="Picture 9" descr="C:\Users\Shawn\Pictures\FloridaTech_seal.gif"/>
          <p:cNvPicPr>
            <a:picLocks noChangeAspect="1" noChangeArrowheads="1"/>
          </p:cNvPicPr>
          <p:nvPr/>
        </p:nvPicPr>
        <p:blipFill>
          <a:blip r:embed="rId5" cstate="print"/>
          <a:srcRect/>
          <a:stretch>
            <a:fillRect/>
          </a:stretch>
        </p:blipFill>
        <p:spPr bwMode="auto">
          <a:xfrm>
            <a:off x="2164113" y="5433829"/>
            <a:ext cx="1533153" cy="1188194"/>
          </a:xfrm>
          <a:prstGeom prst="rect">
            <a:avLst/>
          </a:prstGeom>
          <a:noFill/>
          <a:ln w="9525">
            <a:noFill/>
            <a:miter lim="800000"/>
            <a:headEnd/>
            <a:tailEnd/>
          </a:ln>
        </p:spPr>
      </p:pic>
      <p:pic>
        <p:nvPicPr>
          <p:cNvPr id="11" name="Picture 10" descr="C:\Users\SHAWN\Desktop\theme-sprite.1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44397" y="4659948"/>
            <a:ext cx="2370948" cy="6935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SHAWN\Desktop\lockheed-marti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23997" y="5720993"/>
            <a:ext cx="4747273" cy="94160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C:\Users\SHAWN\Desktop\UserGroupLogo.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42902" y="5638419"/>
            <a:ext cx="2951350" cy="1106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95516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7200" dirty="0" smtClean="0"/>
              <a:t>Using SSDT Projects</a:t>
            </a:r>
            <a:endParaRPr lang="en-US" sz="7200" dirty="0"/>
          </a:p>
        </p:txBody>
      </p:sp>
    </p:spTree>
    <p:extLst>
      <p:ext uri="{BB962C8B-B14F-4D97-AF65-F5344CB8AC3E}">
        <p14:creationId xmlns:p14="http://schemas.microsoft.com/office/powerpoint/2010/main" val="48392246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Reverse Engineer from Existing</a:t>
            </a:r>
          </a:p>
        </p:txBody>
      </p:sp>
      <p:sp>
        <p:nvSpPr>
          <p:cNvPr id="5" name="Content Placeholder 2"/>
          <p:cNvSpPr txBox="1">
            <a:spLocks/>
          </p:cNvSpPr>
          <p:nvPr/>
        </p:nvSpPr>
        <p:spPr>
          <a:xfrm>
            <a:off x="609599" y="1352550"/>
            <a:ext cx="5075237" cy="4506911"/>
          </a:xfrm>
          <a:prstGeom prst="rect">
            <a:avLst/>
          </a:prstGeom>
        </p:spPr>
        <p:txBody>
          <a:bodyPr>
            <a:normAutofit fontScale="92500"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Reverse Engineering is a special form of model builder, which scripts the content of a source database in the form of SQL scripts (model DSL input format) to construct a model</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531447" y="2659062"/>
            <a:ext cx="5011982" cy="2356262"/>
          </a:xfrm>
          <a:prstGeom prst="rect">
            <a:avLst/>
          </a:prstGeom>
        </p:spPr>
      </p:pic>
    </p:spTree>
    <p:extLst>
      <p:ext uri="{BB962C8B-B14F-4D97-AF65-F5344CB8AC3E}">
        <p14:creationId xmlns:p14="http://schemas.microsoft.com/office/powerpoint/2010/main" val="70710006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Demo</a:t>
            </a:r>
            <a:endParaRPr lang="en-US" dirty="0"/>
          </a:p>
        </p:txBody>
      </p:sp>
      <p:sp>
        <p:nvSpPr>
          <p:cNvPr id="7" name="Text Placeholder 6"/>
          <p:cNvSpPr>
            <a:spLocks noGrp="1"/>
          </p:cNvSpPr>
          <p:nvPr>
            <p:ph type="body" sz="quarter" idx="12"/>
          </p:nvPr>
        </p:nvSpPr>
        <p:spPr/>
        <p:txBody>
          <a:bodyPr/>
          <a:lstStyle/>
          <a:p>
            <a:pPr marL="571500" indent="-571500">
              <a:buFont typeface="Arial" panose="020B0604020202020204" pitchFamily="34" charset="0"/>
              <a:buChar char="•"/>
            </a:pPr>
            <a:r>
              <a:rPr lang="en-US" dirty="0" smtClean="0"/>
              <a:t>Reverse Engineer from Existing</a:t>
            </a:r>
          </a:p>
          <a:p>
            <a:pPr marL="571500" indent="-571500">
              <a:buFont typeface="Arial" panose="020B0604020202020204" pitchFamily="34" charset="0"/>
              <a:buChar char="•"/>
            </a:pPr>
            <a:r>
              <a:rPr lang="en-US" dirty="0" smtClean="0"/>
              <a:t>IDE Features</a:t>
            </a:r>
          </a:p>
          <a:p>
            <a:pPr marL="1155700" lvl="1" indent="-571500"/>
            <a:r>
              <a:rPr lang="en-US" dirty="0"/>
              <a:t>Go To Definition/Find All References/Refactoring</a:t>
            </a:r>
          </a:p>
          <a:p>
            <a:pPr marL="1155700" lvl="1" indent="-571500"/>
            <a:r>
              <a:rPr lang="en-US" dirty="0"/>
              <a:t>Edition Aware </a:t>
            </a:r>
            <a:r>
              <a:rPr lang="en-US" dirty="0" smtClean="0"/>
              <a:t>Targeting</a:t>
            </a:r>
          </a:p>
          <a:p>
            <a:pPr marL="1155700" lvl="1" indent="-571500"/>
            <a:r>
              <a:rPr lang="en-US" dirty="0"/>
              <a:t>Detection of Breaking Schema </a:t>
            </a:r>
            <a:r>
              <a:rPr lang="en-US" dirty="0" smtClean="0"/>
              <a:t>Changes</a:t>
            </a:r>
          </a:p>
          <a:p>
            <a:pPr marL="1155700" lvl="1" indent="-571500"/>
            <a:r>
              <a:rPr lang="en-US" dirty="0" smtClean="0"/>
              <a:t>Debugging</a:t>
            </a:r>
            <a:endParaRPr lang="en-US" dirty="0"/>
          </a:p>
        </p:txBody>
      </p:sp>
    </p:spTree>
    <p:extLst>
      <p:ext uri="{BB962C8B-B14F-4D97-AF65-F5344CB8AC3E}">
        <p14:creationId xmlns:p14="http://schemas.microsoft.com/office/powerpoint/2010/main" val="33063287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5626156"/>
          </a:xfrm>
        </p:spPr>
        <p:txBody>
          <a:bodyPr/>
          <a:lstStyle/>
          <a:p>
            <a:r>
              <a:rPr lang="en-US" dirty="0"/>
              <a:t>Data-Tier Application Component (DAC)</a:t>
            </a:r>
          </a:p>
          <a:p>
            <a:pPr lvl="1"/>
            <a:r>
              <a:rPr lang="en-US" dirty="0"/>
              <a:t>SQL Server database registered as Data-Tier Application Component</a:t>
            </a:r>
          </a:p>
          <a:p>
            <a:r>
              <a:rPr lang="en-US" dirty="0"/>
              <a:t>DAC is a self contained entity of a database used by an application</a:t>
            </a:r>
          </a:p>
          <a:p>
            <a:pPr lvl="1"/>
            <a:r>
              <a:rPr lang="en-US" dirty="0"/>
              <a:t>Unit of deployment and management</a:t>
            </a:r>
          </a:p>
          <a:p>
            <a:r>
              <a:rPr lang="en-US" dirty="0"/>
              <a:t>Authored along side your application code</a:t>
            </a:r>
          </a:p>
          <a:p>
            <a:pPr lvl="1"/>
            <a:r>
              <a:rPr lang="en-US" dirty="0"/>
              <a:t>Compiled into a DAC package (DACPAC)</a:t>
            </a:r>
          </a:p>
          <a:p>
            <a:r>
              <a:rPr lang="en-US" dirty="0"/>
              <a:t>Extracted for existing databases</a:t>
            </a:r>
          </a:p>
          <a:p>
            <a:pPr lvl="1"/>
            <a:r>
              <a:rPr lang="en-US" dirty="0"/>
              <a:t>Database extracted (DACPAC) or exported (BACPAC) into packages</a:t>
            </a:r>
          </a:p>
          <a:p>
            <a:r>
              <a:rPr lang="en-US" dirty="0"/>
              <a:t>Package is deployable to SQL Server and SQL </a:t>
            </a:r>
            <a:r>
              <a:rPr lang="en-US" dirty="0" smtClean="0"/>
              <a:t>Azure</a:t>
            </a:r>
            <a:endParaRPr lang="en-US" dirty="0"/>
          </a:p>
        </p:txBody>
      </p:sp>
      <p:sp>
        <p:nvSpPr>
          <p:cNvPr id="4" name="Title 3"/>
          <p:cNvSpPr>
            <a:spLocks noGrp="1"/>
          </p:cNvSpPr>
          <p:nvPr>
            <p:ph type="title"/>
          </p:nvPr>
        </p:nvSpPr>
        <p:spPr/>
        <p:txBody>
          <a:bodyPr/>
          <a:lstStyle/>
          <a:p>
            <a:r>
              <a:rPr lang="en-US" dirty="0"/>
              <a:t>What is a Data-Tier </a:t>
            </a:r>
            <a:r>
              <a:rPr lang="en-US" dirty="0" smtClean="0"/>
              <a:t>Application?</a:t>
            </a:r>
            <a:endParaRPr lang="en-US" dirty="0"/>
          </a:p>
        </p:txBody>
      </p:sp>
    </p:spTree>
    <p:extLst>
      <p:ext uri="{BB962C8B-B14F-4D97-AF65-F5344CB8AC3E}">
        <p14:creationId xmlns:p14="http://schemas.microsoft.com/office/powerpoint/2010/main" val="231246042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DAC Lifecycle</a:t>
            </a:r>
          </a:p>
        </p:txBody>
      </p:sp>
      <p:graphicFrame>
        <p:nvGraphicFramePr>
          <p:cNvPr id="4" name="Diagram 3"/>
          <p:cNvGraphicFramePr/>
          <p:nvPr>
            <p:extLst>
              <p:ext uri="{D42A27DB-BD31-4B8C-83A1-F6EECF244321}">
                <p14:modId xmlns:p14="http://schemas.microsoft.com/office/powerpoint/2010/main" val="1688278853"/>
              </p:ext>
            </p:extLst>
          </p:nvPr>
        </p:nvGraphicFramePr>
        <p:xfrm>
          <a:off x="152399" y="1023408"/>
          <a:ext cx="12011803" cy="57504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036637" y="2354262"/>
            <a:ext cx="1757341"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solidFill>
                  <a:schemeClr val="bg1"/>
                </a:solidFill>
              </a:rPr>
              <a:t>Developer</a:t>
            </a:r>
          </a:p>
        </p:txBody>
      </p:sp>
      <p:sp>
        <p:nvSpPr>
          <p:cNvPr id="6" name="TextBox 5"/>
          <p:cNvSpPr txBox="1"/>
          <p:nvPr/>
        </p:nvSpPr>
        <p:spPr>
          <a:xfrm>
            <a:off x="4846637" y="2354262"/>
            <a:ext cx="960840"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solidFill>
                  <a:schemeClr val="bg1"/>
                </a:solidFill>
              </a:rPr>
              <a:t>DBA</a:t>
            </a:r>
          </a:p>
        </p:txBody>
      </p:sp>
      <p:sp>
        <p:nvSpPr>
          <p:cNvPr id="7" name="TextBox 6"/>
          <p:cNvSpPr txBox="1"/>
          <p:nvPr/>
        </p:nvSpPr>
        <p:spPr>
          <a:xfrm>
            <a:off x="9113837" y="2354262"/>
            <a:ext cx="1975541"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solidFill>
                  <a:schemeClr val="bg1"/>
                </a:solidFill>
              </a:rPr>
              <a:t>DBA/Admin</a:t>
            </a:r>
          </a:p>
        </p:txBody>
      </p:sp>
      <p:pic>
        <p:nvPicPr>
          <p:cNvPr id="8" name="Picture 7"/>
          <p:cNvPicPr>
            <a:picLocks noChangeAspect="1"/>
          </p:cNvPicPr>
          <p:nvPr/>
        </p:nvPicPr>
        <p:blipFill rotWithShape="1">
          <a:blip r:embed="rId7"/>
          <a:srcRect l="18333" t="50370" r="65417" b="34074"/>
          <a:stretch/>
        </p:blipFill>
        <p:spPr>
          <a:xfrm>
            <a:off x="5684837" y="4335462"/>
            <a:ext cx="4669970" cy="2514600"/>
          </a:xfrm>
          <a:prstGeom prst="rect">
            <a:avLst/>
          </a:prstGeom>
        </p:spPr>
      </p:pic>
    </p:spTree>
    <p:extLst>
      <p:ext uri="{BB962C8B-B14F-4D97-AF65-F5344CB8AC3E}">
        <p14:creationId xmlns:p14="http://schemas.microsoft.com/office/powerpoint/2010/main" val="232438311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742563"/>
          </a:xfrm>
        </p:spPr>
        <p:txBody>
          <a:bodyPr/>
          <a:lstStyle/>
          <a:p>
            <a:r>
              <a:rPr lang="en-US" dirty="0"/>
              <a:t>A </a:t>
            </a:r>
            <a:r>
              <a:rPr lang="en-US" dirty="0" smtClean="0"/>
              <a:t>DACPAC </a:t>
            </a:r>
            <a:r>
              <a:rPr lang="en-US" dirty="0"/>
              <a:t>is </a:t>
            </a:r>
            <a:r>
              <a:rPr lang="en-US" dirty="0" smtClean="0"/>
              <a:t>a file </a:t>
            </a:r>
            <a:r>
              <a:rPr lang="en-US" dirty="0"/>
              <a:t>that encapsulates the database </a:t>
            </a:r>
            <a:r>
              <a:rPr lang="en-US" dirty="0" smtClean="0"/>
              <a:t>schema.</a:t>
            </a:r>
          </a:p>
          <a:p>
            <a:pPr lvl="1"/>
            <a:r>
              <a:rPr lang="en-US" dirty="0" smtClean="0"/>
              <a:t>Used to migrate schema changes between environments.</a:t>
            </a:r>
          </a:p>
          <a:p>
            <a:r>
              <a:rPr lang="en-US" dirty="0" smtClean="0"/>
              <a:t>A </a:t>
            </a:r>
            <a:r>
              <a:rPr lang="en-US" dirty="0"/>
              <a:t>BACPAC is a </a:t>
            </a:r>
            <a:r>
              <a:rPr lang="en-US" dirty="0" smtClean="0"/>
              <a:t>file </a:t>
            </a:r>
            <a:r>
              <a:rPr lang="en-US" dirty="0"/>
              <a:t>that encapsulates the database schema as well as the data stored in the database</a:t>
            </a:r>
            <a:r>
              <a:rPr lang="en-US" dirty="0" smtClean="0"/>
              <a:t>.</a:t>
            </a:r>
          </a:p>
          <a:p>
            <a:pPr lvl="1"/>
            <a:r>
              <a:rPr lang="en-US" dirty="0" smtClean="0"/>
              <a:t>Used to move to a new server</a:t>
            </a:r>
          </a:p>
          <a:p>
            <a:pPr lvl="1"/>
            <a:r>
              <a:rPr lang="en-US" dirty="0" smtClean="0"/>
              <a:t>Used to backup a </a:t>
            </a:r>
            <a:r>
              <a:rPr lang="en-US" dirty="0" err="1" smtClean="0"/>
              <a:t>db</a:t>
            </a:r>
            <a:r>
              <a:rPr lang="en-US" dirty="0" smtClean="0"/>
              <a:t> in an “open” format (</a:t>
            </a:r>
            <a:r>
              <a:rPr lang="en-US" dirty="0" err="1" smtClean="0"/>
              <a:t>json</a:t>
            </a:r>
            <a:r>
              <a:rPr lang="en-US" dirty="0" smtClean="0"/>
              <a:t>)</a:t>
            </a:r>
          </a:p>
        </p:txBody>
      </p:sp>
      <p:sp>
        <p:nvSpPr>
          <p:cNvPr id="3" name="Title 2"/>
          <p:cNvSpPr>
            <a:spLocks noGrp="1"/>
          </p:cNvSpPr>
          <p:nvPr>
            <p:ph type="title"/>
          </p:nvPr>
        </p:nvSpPr>
        <p:spPr/>
        <p:txBody>
          <a:bodyPr/>
          <a:lstStyle/>
          <a:p>
            <a:r>
              <a:rPr lang="en-US" dirty="0" smtClean="0"/>
              <a:t>DACPAC vs BACPAC</a:t>
            </a:r>
            <a:endParaRPr lang="en-US" dirty="0"/>
          </a:p>
        </p:txBody>
      </p:sp>
    </p:spTree>
    <p:extLst>
      <p:ext uri="{BB962C8B-B14F-4D97-AF65-F5344CB8AC3E}">
        <p14:creationId xmlns:p14="http://schemas.microsoft.com/office/powerpoint/2010/main" val="319907130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188" y="0"/>
            <a:ext cx="11857537" cy="6995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0991078"/>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1415772"/>
          </a:xfrm>
        </p:spPr>
        <p:txBody>
          <a:bodyPr/>
          <a:lstStyle/>
          <a:p>
            <a:r>
              <a:rPr lang="en-US" dirty="0" smtClean="0"/>
              <a:t>Push from within VS</a:t>
            </a:r>
          </a:p>
          <a:p>
            <a:endParaRPr lang="en-US" dirty="0"/>
          </a:p>
        </p:txBody>
      </p:sp>
      <p:sp>
        <p:nvSpPr>
          <p:cNvPr id="4" name="Title 3"/>
          <p:cNvSpPr>
            <a:spLocks noGrp="1"/>
          </p:cNvSpPr>
          <p:nvPr>
            <p:ph type="title"/>
          </p:nvPr>
        </p:nvSpPr>
        <p:spPr/>
        <p:txBody>
          <a:bodyPr/>
          <a:lstStyle/>
          <a:p>
            <a:r>
              <a:rPr lang="en-US" dirty="0"/>
              <a:t>Publishing via </a:t>
            </a:r>
            <a:r>
              <a:rPr lang="en-US" dirty="0" smtClean="0"/>
              <a:t>TSQL</a:t>
            </a:r>
            <a:endParaRPr lang="en-US" dirty="0"/>
          </a:p>
        </p:txBody>
      </p:sp>
    </p:spTree>
    <p:extLst>
      <p:ext uri="{BB962C8B-B14F-4D97-AF65-F5344CB8AC3E}">
        <p14:creationId xmlns:p14="http://schemas.microsoft.com/office/powerpoint/2010/main" val="342307017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582519"/>
          </a:xfrm>
        </p:spPr>
        <p:txBody>
          <a:bodyPr/>
          <a:lstStyle/>
          <a:p>
            <a:r>
              <a:rPr lang="en-US" dirty="0" smtClean="0"/>
              <a:t>“</a:t>
            </a:r>
            <a:r>
              <a:rPr lang="en-US" dirty="0" err="1" smtClean="0"/>
              <a:t>msi</a:t>
            </a:r>
            <a:r>
              <a:rPr lang="en-US" dirty="0" smtClean="0"/>
              <a:t> for </a:t>
            </a:r>
            <a:r>
              <a:rPr lang="en-US" dirty="0" err="1" smtClean="0"/>
              <a:t>db</a:t>
            </a:r>
            <a:r>
              <a:rPr lang="en-US" dirty="0" smtClean="0"/>
              <a:t> changes”</a:t>
            </a:r>
          </a:p>
          <a:p>
            <a:r>
              <a:rPr lang="en-US" dirty="0" smtClean="0"/>
              <a:t>Push from within VS</a:t>
            </a:r>
          </a:p>
          <a:p>
            <a:r>
              <a:rPr lang="en-US" dirty="0" smtClean="0"/>
              <a:t>Push from SSMS</a:t>
            </a:r>
          </a:p>
          <a:p>
            <a:r>
              <a:rPr lang="en-US" dirty="0" smtClean="0"/>
              <a:t>Push from command line</a:t>
            </a:r>
          </a:p>
          <a:p>
            <a:pPr lvl="1"/>
            <a:r>
              <a:rPr lang="en-US" dirty="0" err="1" smtClean="0"/>
              <a:t>SqlPackage</a:t>
            </a:r>
            <a:endParaRPr lang="en-US" dirty="0" smtClean="0"/>
          </a:p>
          <a:p>
            <a:pPr lvl="1"/>
            <a:r>
              <a:rPr lang="en-US" dirty="0" err="1" smtClean="0"/>
              <a:t>MSDeploy</a:t>
            </a:r>
            <a:endParaRPr lang="en-US" dirty="0"/>
          </a:p>
        </p:txBody>
      </p:sp>
      <p:sp>
        <p:nvSpPr>
          <p:cNvPr id="3" name="Title 2"/>
          <p:cNvSpPr>
            <a:spLocks noGrp="1"/>
          </p:cNvSpPr>
          <p:nvPr>
            <p:ph type="title"/>
          </p:nvPr>
        </p:nvSpPr>
        <p:spPr/>
        <p:txBody>
          <a:bodyPr/>
          <a:lstStyle/>
          <a:p>
            <a:r>
              <a:rPr lang="en-US" dirty="0" smtClean="0"/>
              <a:t>Publishing via DACPAC</a:t>
            </a:r>
            <a:endParaRPr lang="en-US" dirty="0"/>
          </a:p>
        </p:txBody>
      </p:sp>
    </p:spTree>
    <p:extLst>
      <p:ext uri="{BB962C8B-B14F-4D97-AF65-F5344CB8AC3E}">
        <p14:creationId xmlns:p14="http://schemas.microsoft.com/office/powerpoint/2010/main" val="362497183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847755"/>
          </a:xfrm>
        </p:spPr>
        <p:txBody>
          <a:bodyPr/>
          <a:lstStyle/>
          <a:p>
            <a:r>
              <a:rPr lang="en-US" dirty="0" smtClean="0"/>
              <a:t>Common Commands</a:t>
            </a:r>
          </a:p>
          <a:p>
            <a:pPr lvl="1"/>
            <a:r>
              <a:rPr lang="en-US" b="1" dirty="0"/>
              <a:t>Extract</a:t>
            </a:r>
            <a:r>
              <a:rPr lang="en-US" dirty="0"/>
              <a:t>: Creates a database snapshot (.</a:t>
            </a:r>
            <a:r>
              <a:rPr lang="en-US" dirty="0" err="1"/>
              <a:t>dacpac</a:t>
            </a:r>
            <a:r>
              <a:rPr lang="en-US" dirty="0"/>
              <a:t>) file from a live SQL Server or Windows Azure SQL Database</a:t>
            </a:r>
            <a:r>
              <a:rPr lang="en-US" dirty="0" smtClean="0"/>
              <a:t>.</a:t>
            </a:r>
            <a:endParaRPr lang="en-US" dirty="0"/>
          </a:p>
          <a:p>
            <a:pPr lvl="1"/>
            <a:r>
              <a:rPr lang="en-US" b="1" dirty="0"/>
              <a:t>Export</a:t>
            </a:r>
            <a:r>
              <a:rPr lang="en-US" dirty="0"/>
              <a:t>: Exports a live database - including database schema and user data - from SQL Server or Windows Azure SQL Database to a BACPAC package (.</a:t>
            </a:r>
            <a:r>
              <a:rPr lang="en-US" dirty="0" err="1"/>
              <a:t>bacpac</a:t>
            </a:r>
            <a:r>
              <a:rPr lang="en-US" dirty="0"/>
              <a:t> file</a:t>
            </a:r>
            <a:r>
              <a:rPr lang="en-US" dirty="0" smtClean="0"/>
              <a:t>).</a:t>
            </a:r>
            <a:endParaRPr lang="en-US" dirty="0"/>
          </a:p>
          <a:p>
            <a:pPr lvl="1"/>
            <a:r>
              <a:rPr lang="en-US" b="1" dirty="0"/>
              <a:t>Import</a:t>
            </a:r>
            <a:r>
              <a:rPr lang="en-US" dirty="0"/>
              <a:t>: Imports the schema and table data from a BACPAC package into a new user database in an instance of SQL Server or Windows Azure SQL </a:t>
            </a:r>
            <a:r>
              <a:rPr lang="en-US" dirty="0" smtClean="0"/>
              <a:t>Database.</a:t>
            </a:r>
          </a:p>
          <a:p>
            <a:pPr lvl="1"/>
            <a:r>
              <a:rPr lang="en-US" b="1" dirty="0" smtClean="0"/>
              <a:t>Publish</a:t>
            </a:r>
            <a:r>
              <a:rPr lang="en-US" dirty="0" smtClean="0"/>
              <a:t>: Incrementally updates a database schema to match the schema of a source .</a:t>
            </a:r>
            <a:r>
              <a:rPr lang="en-US" dirty="0" err="1" smtClean="0"/>
              <a:t>dacpac</a:t>
            </a:r>
            <a:r>
              <a:rPr lang="en-US" dirty="0" smtClean="0"/>
              <a:t> file. If the database does not exist on the server, the publish operation will create it. Otherwise, an existing database will be updated.</a:t>
            </a:r>
          </a:p>
          <a:p>
            <a:pPr lvl="1"/>
            <a:r>
              <a:rPr lang="en-US" b="1" dirty="0" smtClean="0"/>
              <a:t>Script</a:t>
            </a:r>
            <a:r>
              <a:rPr lang="en-US" dirty="0" smtClean="0"/>
              <a:t>: Creates a Transact-SQL incremental update script that updates the schema of a target to match the schema of a source</a:t>
            </a:r>
          </a:p>
          <a:p>
            <a:r>
              <a:rPr lang="en-US" dirty="0" smtClean="0"/>
              <a:t>More Info</a:t>
            </a:r>
          </a:p>
          <a:p>
            <a:pPr lvl="1"/>
            <a:r>
              <a:rPr lang="en-US" dirty="0">
                <a:hlinkClick r:id="rId2"/>
              </a:rPr>
              <a:t>http://msdn.microsoft.com/en-us/library/hh550080(v=VS.103).</a:t>
            </a:r>
            <a:r>
              <a:rPr lang="en-US" dirty="0" smtClean="0">
                <a:hlinkClick r:id="rId2"/>
              </a:rPr>
              <a:t>aspx</a:t>
            </a:r>
            <a:r>
              <a:rPr lang="en-US" dirty="0" smtClean="0"/>
              <a:t> </a:t>
            </a:r>
            <a:endParaRPr lang="en-US" dirty="0"/>
          </a:p>
        </p:txBody>
      </p:sp>
      <p:sp>
        <p:nvSpPr>
          <p:cNvPr id="3" name="Title 2"/>
          <p:cNvSpPr>
            <a:spLocks noGrp="1"/>
          </p:cNvSpPr>
          <p:nvPr>
            <p:ph type="title"/>
          </p:nvPr>
        </p:nvSpPr>
        <p:spPr/>
        <p:txBody>
          <a:bodyPr/>
          <a:lstStyle/>
          <a:p>
            <a:r>
              <a:rPr lang="en-US" dirty="0" smtClean="0"/>
              <a:t>SqlPackage.exe</a:t>
            </a:r>
            <a:endParaRPr lang="en-US" dirty="0"/>
          </a:p>
        </p:txBody>
      </p:sp>
    </p:spTree>
    <p:extLst>
      <p:ext uri="{BB962C8B-B14F-4D97-AF65-F5344CB8AC3E}">
        <p14:creationId xmlns:p14="http://schemas.microsoft.com/office/powerpoint/2010/main" val="205683462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Watch User Group presentations </a:t>
            </a:r>
            <a:r>
              <a:rPr lang="en-US" b="1" dirty="0" smtClean="0"/>
              <a:t/>
            </a:r>
            <a:br>
              <a:rPr lang="en-US" b="1" dirty="0" smtClean="0"/>
            </a:br>
            <a:r>
              <a:rPr lang="en-US" b="1" dirty="0" smtClean="0"/>
              <a:t>for </a:t>
            </a:r>
            <a:r>
              <a:rPr lang="en-US" sz="6000" b="1" dirty="0"/>
              <a:t>FREE </a:t>
            </a:r>
            <a:r>
              <a:rPr lang="en-US" b="1" dirty="0"/>
              <a:t>online!</a:t>
            </a:r>
            <a:br>
              <a:rPr lang="en-US" b="1" dirty="0"/>
            </a:br>
            <a:endParaRPr lang="en-US" dirty="0"/>
          </a:p>
        </p:txBody>
      </p:sp>
      <p:sp>
        <p:nvSpPr>
          <p:cNvPr id="4" name="TextBox 3"/>
          <p:cNvSpPr txBox="1"/>
          <p:nvPr/>
        </p:nvSpPr>
        <p:spPr>
          <a:xfrm>
            <a:off x="427037" y="2049462"/>
            <a:ext cx="4516211" cy="1477328"/>
          </a:xfrm>
          <a:prstGeom prst="rect">
            <a:avLst/>
          </a:prstGeom>
          <a:noFill/>
        </p:spPr>
        <p:txBody>
          <a:bodyPr wrap="square" rtlCol="0">
            <a:spAutoFit/>
          </a:bodyPr>
          <a:lstStyle/>
          <a:p>
            <a:pPr marL="285750" indent="-285750">
              <a:buFont typeface="Arial" pitchFamily="34" charset="0"/>
              <a:buChar char="•"/>
            </a:pPr>
            <a:r>
              <a:rPr lang="en-US" dirty="0" smtClean="0"/>
              <a:t>Miss a User Group meeting?</a:t>
            </a:r>
          </a:p>
          <a:p>
            <a:pPr marL="285750" indent="-285750">
              <a:buFont typeface="Arial" pitchFamily="34" charset="0"/>
              <a:buChar char="•"/>
            </a:pPr>
            <a:r>
              <a:rPr lang="en-US" dirty="0" smtClean="0"/>
              <a:t>Forget something that you learned?</a:t>
            </a:r>
          </a:p>
          <a:p>
            <a:pPr marL="285750" indent="-285750">
              <a:buFont typeface="Arial" pitchFamily="34" charset="0"/>
              <a:buChar char="•"/>
            </a:pPr>
            <a:r>
              <a:rPr lang="en-US" dirty="0" smtClean="0"/>
              <a:t>Want to see content from a User Group not in your area?</a:t>
            </a:r>
          </a:p>
          <a:p>
            <a:pPr marL="285750" indent="-285750">
              <a:buFont typeface="Arial" pitchFamily="34" charset="0"/>
              <a:buChar char="•"/>
            </a:pPr>
            <a:r>
              <a:rPr lang="en-US" dirty="0" smtClean="0"/>
              <a:t>Want to share with a buddy?</a:t>
            </a:r>
          </a:p>
        </p:txBody>
      </p:sp>
      <p:sp>
        <p:nvSpPr>
          <p:cNvPr id="5" name="TextBox 4"/>
          <p:cNvSpPr txBox="1"/>
          <p:nvPr/>
        </p:nvSpPr>
        <p:spPr>
          <a:xfrm>
            <a:off x="5511993" y="2197527"/>
            <a:ext cx="2948339" cy="1200329"/>
          </a:xfrm>
          <a:prstGeom prst="rect">
            <a:avLst/>
          </a:prstGeom>
          <a:noFill/>
        </p:spPr>
        <p:txBody>
          <a:bodyPr wrap="square" rtlCol="0">
            <a:spAutoFit/>
          </a:bodyPr>
          <a:lstStyle/>
          <a:p>
            <a:pPr algn="ctr"/>
            <a:r>
              <a:rPr lang="en-US" dirty="0" smtClean="0"/>
              <a:t>We know you cannot make it to every User Group meeting, </a:t>
            </a:r>
          </a:p>
          <a:p>
            <a:pPr algn="ctr"/>
            <a:r>
              <a:rPr lang="en-US" dirty="0" smtClean="0"/>
              <a:t>that is why we post them online for you!</a:t>
            </a:r>
            <a:endParaRPr lang="en-US" dirty="0"/>
          </a:p>
        </p:txBody>
      </p:sp>
      <p:sp>
        <p:nvSpPr>
          <p:cNvPr id="6" name="TextBox 5"/>
          <p:cNvSpPr txBox="1"/>
          <p:nvPr/>
        </p:nvSpPr>
        <p:spPr>
          <a:xfrm>
            <a:off x="2162174" y="3907551"/>
            <a:ext cx="5817828" cy="1077218"/>
          </a:xfrm>
          <a:prstGeom prst="rect">
            <a:avLst/>
          </a:prstGeom>
          <a:noFill/>
        </p:spPr>
        <p:txBody>
          <a:bodyPr wrap="square" rtlCol="0">
            <a:spAutoFit/>
          </a:bodyPr>
          <a:lstStyle/>
          <a:p>
            <a:pPr algn="ctr"/>
            <a:r>
              <a:rPr lang="en-US" sz="2000" dirty="0" smtClean="0"/>
              <a:t>We now have over </a:t>
            </a:r>
            <a:r>
              <a:rPr lang="en-US" sz="2400" b="1" dirty="0"/>
              <a:t>4</a:t>
            </a:r>
            <a:r>
              <a:rPr lang="en-US" sz="2400" b="1" dirty="0" smtClean="0"/>
              <a:t>00 </a:t>
            </a:r>
            <a:r>
              <a:rPr lang="en-US" sz="2000" dirty="0" smtClean="0"/>
              <a:t>presentations online</a:t>
            </a:r>
          </a:p>
          <a:p>
            <a:pPr algn="ctr"/>
            <a:r>
              <a:rPr lang="en-US" sz="2000" b="1" dirty="0" smtClean="0"/>
              <a:t>That is over 60 GB of video</a:t>
            </a:r>
          </a:p>
          <a:p>
            <a:pPr algn="ctr"/>
            <a:r>
              <a:rPr lang="en-US" sz="2000" dirty="0" smtClean="0"/>
              <a:t>New Content added all the time!</a:t>
            </a:r>
            <a:endParaRPr lang="en-US" sz="2000" dirty="0"/>
          </a:p>
        </p:txBody>
      </p:sp>
      <p:grpSp>
        <p:nvGrpSpPr>
          <p:cNvPr id="16" name="Group 15"/>
          <p:cNvGrpSpPr/>
          <p:nvPr/>
        </p:nvGrpSpPr>
        <p:grpSpPr>
          <a:xfrm>
            <a:off x="274639" y="5216493"/>
            <a:ext cx="2598276" cy="1446550"/>
            <a:chOff x="5900737" y="4977318"/>
            <a:chExt cx="2598276" cy="1446550"/>
          </a:xfrm>
        </p:grpSpPr>
        <p:sp>
          <p:nvSpPr>
            <p:cNvPr id="7" name="TextBox 6"/>
            <p:cNvSpPr txBox="1"/>
            <p:nvPr/>
          </p:nvSpPr>
          <p:spPr>
            <a:xfrm>
              <a:off x="5900737" y="4977318"/>
              <a:ext cx="2598276" cy="1446550"/>
            </a:xfrm>
            <a:prstGeom prst="rect">
              <a:avLst/>
            </a:prstGeom>
            <a:noFill/>
            <a:ln cmpd="thickThin">
              <a:solidFill>
                <a:schemeClr val="accent1"/>
              </a:solidFill>
            </a:ln>
          </p:spPr>
          <p:txBody>
            <a:bodyPr wrap="none" rtlCol="0">
              <a:spAutoFit/>
            </a:bodyPr>
            <a:lstStyle/>
            <a:p>
              <a:pPr algn="ctr"/>
              <a:r>
                <a:rPr lang="en-US" sz="1400" dirty="0"/>
                <a:t>F</a:t>
              </a:r>
              <a:r>
                <a:rPr lang="en-US" sz="1400" dirty="0" smtClean="0"/>
                <a:t>or new content announcements</a:t>
              </a:r>
            </a:p>
            <a:p>
              <a:pPr algn="ctr"/>
              <a:endParaRPr lang="en-US" sz="1400" dirty="0"/>
            </a:p>
            <a:p>
              <a:pPr algn="ctr"/>
              <a:endParaRPr lang="en-US" sz="1400" dirty="0" smtClean="0"/>
            </a:p>
            <a:p>
              <a:pPr algn="ctr"/>
              <a:endParaRPr lang="en-US" sz="1400" dirty="0"/>
            </a:p>
            <a:p>
              <a:pPr algn="ctr"/>
              <a:endParaRPr lang="en-US" sz="1400" dirty="0" smtClean="0"/>
            </a:p>
            <a:p>
              <a:pPr algn="ctr"/>
              <a:r>
                <a:rPr lang="en-US" dirty="0" smtClean="0"/>
                <a:t>@</a:t>
              </a:r>
              <a:r>
                <a:rPr lang="en-US" dirty="0" err="1" smtClean="0"/>
                <a:t>UserGroupTV</a:t>
              </a:r>
              <a:endParaRPr lang="en-US" dirty="0"/>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712" y="5319593"/>
              <a:ext cx="170744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TextBox 8"/>
          <p:cNvSpPr txBox="1"/>
          <p:nvPr/>
        </p:nvSpPr>
        <p:spPr>
          <a:xfrm>
            <a:off x="9040478" y="1595805"/>
            <a:ext cx="2556277" cy="2492990"/>
          </a:xfrm>
          <a:prstGeom prst="rect">
            <a:avLst/>
          </a:prstGeom>
          <a:noFill/>
        </p:spPr>
        <p:txBody>
          <a:bodyPr wrap="none" rtlCol="0">
            <a:spAutoFit/>
          </a:bodyPr>
          <a:lstStyle/>
          <a:p>
            <a:r>
              <a:rPr lang="en-US" sz="1600" dirty="0" smtClean="0"/>
              <a:t>All the topics you care about</a:t>
            </a:r>
          </a:p>
          <a:p>
            <a:r>
              <a:rPr lang="en-US" sz="1400" dirty="0" smtClean="0"/>
              <a:t>Including:</a:t>
            </a:r>
          </a:p>
          <a:p>
            <a:pPr marL="285750" indent="-285750">
              <a:buFont typeface="Arial" pitchFamily="34" charset="0"/>
              <a:buChar char="•"/>
            </a:pPr>
            <a:r>
              <a:rPr lang="en-US" sz="1400" dirty="0" smtClean="0"/>
              <a:t>Agile</a:t>
            </a:r>
          </a:p>
          <a:p>
            <a:pPr marL="285750" indent="-285750">
              <a:buFont typeface="Arial" pitchFamily="34" charset="0"/>
              <a:buChar char="•"/>
            </a:pPr>
            <a:r>
              <a:rPr lang="en-US" sz="1400" dirty="0" smtClean="0"/>
              <a:t>C#</a:t>
            </a:r>
          </a:p>
          <a:p>
            <a:pPr marL="285750" indent="-285750">
              <a:buFont typeface="Arial" pitchFamily="34" charset="0"/>
              <a:buChar char="•"/>
            </a:pPr>
            <a:r>
              <a:rPr lang="en-US" sz="1400" dirty="0" smtClean="0"/>
              <a:t>Entity Framework</a:t>
            </a:r>
          </a:p>
          <a:p>
            <a:pPr marL="285750" indent="-285750">
              <a:buFont typeface="Arial" pitchFamily="34" charset="0"/>
              <a:buChar char="•"/>
            </a:pPr>
            <a:r>
              <a:rPr lang="en-US" sz="1400" dirty="0" smtClean="0"/>
              <a:t>HTML5</a:t>
            </a:r>
          </a:p>
          <a:p>
            <a:pPr marL="285750" indent="-285750">
              <a:buFont typeface="Arial" pitchFamily="34" charset="0"/>
              <a:buChar char="•"/>
            </a:pPr>
            <a:r>
              <a:rPr lang="en-US" sz="1400" dirty="0" smtClean="0"/>
              <a:t>MVC</a:t>
            </a:r>
          </a:p>
          <a:p>
            <a:pPr marL="285750" indent="-285750">
              <a:buFont typeface="Arial" pitchFamily="34" charset="0"/>
              <a:buChar char="•"/>
            </a:pPr>
            <a:r>
              <a:rPr lang="en-US" sz="1400" dirty="0" smtClean="0"/>
              <a:t>Silverlight</a:t>
            </a:r>
          </a:p>
          <a:p>
            <a:pPr marL="285750" indent="-285750">
              <a:buFont typeface="Arial" pitchFamily="34" charset="0"/>
              <a:buChar char="•"/>
            </a:pPr>
            <a:r>
              <a:rPr lang="en-US" sz="1400" dirty="0" smtClean="0"/>
              <a:t>XAML</a:t>
            </a:r>
          </a:p>
          <a:p>
            <a:pPr marL="285750" indent="-285750">
              <a:buFont typeface="Arial" pitchFamily="34" charset="0"/>
              <a:buChar char="•"/>
            </a:pPr>
            <a:r>
              <a:rPr lang="en-US" sz="1400" dirty="0" err="1" smtClean="0"/>
              <a:t>jQuery</a:t>
            </a:r>
            <a:endParaRPr lang="en-US" sz="1400" dirty="0" smtClean="0"/>
          </a:p>
          <a:p>
            <a:pPr marL="285750" indent="-285750">
              <a:buFont typeface="Arial" pitchFamily="34" charset="0"/>
              <a:buChar char="•"/>
            </a:pPr>
            <a:r>
              <a:rPr lang="en-US" sz="1400" dirty="0" smtClean="0"/>
              <a:t>and Much More!</a:t>
            </a:r>
          </a:p>
        </p:txBody>
      </p:sp>
      <p:sp>
        <p:nvSpPr>
          <p:cNvPr id="10" name="TextBox 9"/>
          <p:cNvSpPr txBox="1"/>
          <p:nvPr/>
        </p:nvSpPr>
        <p:spPr>
          <a:xfrm>
            <a:off x="3492038" y="6139823"/>
            <a:ext cx="4572000" cy="523220"/>
          </a:xfrm>
          <a:prstGeom prst="rect">
            <a:avLst/>
          </a:prstGeom>
          <a:noFill/>
        </p:spPr>
        <p:txBody>
          <a:bodyPr wrap="square" rtlCol="0">
            <a:spAutoFit/>
          </a:bodyPr>
          <a:lstStyle/>
          <a:p>
            <a:pPr algn="ctr"/>
            <a:r>
              <a:rPr lang="en-US" sz="2800" dirty="0" smtClean="0"/>
              <a:t>http://www.UserGroup.tv</a:t>
            </a:r>
            <a:endParaRPr lang="en-US" sz="2800" dirty="0"/>
          </a:p>
        </p:txBody>
      </p:sp>
      <p:sp>
        <p:nvSpPr>
          <p:cNvPr id="11" name="TextBox 10"/>
          <p:cNvSpPr txBox="1"/>
          <p:nvPr/>
        </p:nvSpPr>
        <p:spPr>
          <a:xfrm>
            <a:off x="9040478" y="4274527"/>
            <a:ext cx="2074132" cy="830997"/>
          </a:xfrm>
          <a:prstGeom prst="rect">
            <a:avLst/>
          </a:prstGeom>
          <a:noFill/>
        </p:spPr>
        <p:txBody>
          <a:bodyPr wrap="square" rtlCol="0">
            <a:spAutoFit/>
          </a:bodyPr>
          <a:lstStyle/>
          <a:p>
            <a:pPr algn="ctr"/>
            <a:r>
              <a:rPr lang="en-US" sz="1600" dirty="0" smtClean="0"/>
              <a:t>Presentations from the thought leaders on the topic.</a:t>
            </a:r>
            <a:endParaRPr lang="en-US" sz="1600" dirty="0"/>
          </a:p>
        </p:txBody>
      </p:sp>
      <p:pic>
        <p:nvPicPr>
          <p:cNvPr id="15" name="Picture 14" descr="http://www.usergroup.tv/wp-content/uploads/2012/05/Ugtv.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7958" y="5750393"/>
            <a:ext cx="3656245" cy="114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720541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038029"/>
          </a:xfrm>
        </p:spPr>
        <p:txBody>
          <a:bodyPr/>
          <a:lstStyle/>
          <a:p>
            <a:r>
              <a:rPr lang="en-US" dirty="0" smtClean="0"/>
              <a:t>Common Commands</a:t>
            </a:r>
          </a:p>
          <a:p>
            <a:pPr lvl="1"/>
            <a:r>
              <a:rPr lang="en-US" b="1" dirty="0"/>
              <a:t>Extract</a:t>
            </a:r>
            <a:r>
              <a:rPr lang="en-US" dirty="0"/>
              <a:t> : Creates a database snapshot (.</a:t>
            </a:r>
            <a:r>
              <a:rPr lang="en-US" dirty="0" err="1"/>
              <a:t>dacpac</a:t>
            </a:r>
            <a:r>
              <a:rPr lang="en-US" dirty="0"/>
              <a:t>) file from a live SQL Server or SQL Azure </a:t>
            </a:r>
            <a:r>
              <a:rPr lang="en-US" dirty="0" smtClean="0"/>
              <a:t>databases.</a:t>
            </a:r>
          </a:p>
          <a:p>
            <a:pPr lvl="1"/>
            <a:r>
              <a:rPr lang="en-US" b="1" dirty="0" smtClean="0"/>
              <a:t>Publish</a:t>
            </a:r>
            <a:r>
              <a:rPr lang="en-US" dirty="0" smtClean="0"/>
              <a:t> </a:t>
            </a:r>
            <a:r>
              <a:rPr lang="en-US" dirty="0"/>
              <a:t>: Incrementally updates a database schema to match the schema of a source .</a:t>
            </a:r>
            <a:r>
              <a:rPr lang="en-US" dirty="0" err="1"/>
              <a:t>dacpac</a:t>
            </a:r>
            <a:r>
              <a:rPr lang="en-US" dirty="0"/>
              <a:t> file</a:t>
            </a:r>
            <a:r>
              <a:rPr lang="en-US" dirty="0" smtClean="0"/>
              <a:t>.</a:t>
            </a:r>
            <a:endParaRPr lang="en-US" dirty="0"/>
          </a:p>
          <a:p>
            <a:pPr lvl="1"/>
            <a:r>
              <a:rPr lang="en-US" b="1" dirty="0" smtClean="0"/>
              <a:t>Script</a:t>
            </a:r>
            <a:r>
              <a:rPr lang="en-US" dirty="0" smtClean="0"/>
              <a:t> </a:t>
            </a:r>
            <a:r>
              <a:rPr lang="en-US" dirty="0"/>
              <a:t>: Creates a Transact-SQL script equivalent to the script executed by the Publish Action.</a:t>
            </a:r>
          </a:p>
          <a:p>
            <a:r>
              <a:rPr lang="en-US" dirty="0" smtClean="0"/>
              <a:t>More Info</a:t>
            </a:r>
          </a:p>
          <a:p>
            <a:pPr lvl="1"/>
            <a:r>
              <a:rPr lang="en-US" dirty="0">
                <a:hlinkClick r:id="rId2"/>
              </a:rPr>
              <a:t>http://msdn.microsoft.com/en-us/library/hh550081(v=vs.103).</a:t>
            </a:r>
            <a:r>
              <a:rPr lang="en-US" dirty="0" smtClean="0">
                <a:hlinkClick r:id="rId2"/>
              </a:rPr>
              <a:t>aspx</a:t>
            </a:r>
            <a:r>
              <a:rPr lang="en-US" dirty="0" smtClean="0"/>
              <a:t> </a:t>
            </a:r>
            <a:endParaRPr lang="en-US" dirty="0"/>
          </a:p>
        </p:txBody>
      </p:sp>
      <p:sp>
        <p:nvSpPr>
          <p:cNvPr id="3" name="Title 2"/>
          <p:cNvSpPr>
            <a:spLocks noGrp="1"/>
          </p:cNvSpPr>
          <p:nvPr>
            <p:ph type="title"/>
          </p:nvPr>
        </p:nvSpPr>
        <p:spPr/>
        <p:txBody>
          <a:bodyPr/>
          <a:lstStyle/>
          <a:p>
            <a:r>
              <a:rPr lang="en-US" b="1" dirty="0" err="1"/>
              <a:t>MSDeploy</a:t>
            </a:r>
            <a:r>
              <a:rPr lang="en-US" b="1" dirty="0"/>
              <a:t> with </a:t>
            </a:r>
            <a:r>
              <a:rPr lang="en-US" b="1" dirty="0" err="1"/>
              <a:t>dbSqlPackage</a:t>
            </a:r>
            <a:r>
              <a:rPr lang="en-US" b="1" dirty="0"/>
              <a:t> Provider</a:t>
            </a:r>
            <a:endParaRPr lang="en-US" dirty="0"/>
          </a:p>
        </p:txBody>
      </p:sp>
    </p:spTree>
    <p:extLst>
      <p:ext uri="{BB962C8B-B14F-4D97-AF65-F5344CB8AC3E}">
        <p14:creationId xmlns:p14="http://schemas.microsoft.com/office/powerpoint/2010/main" val="429418045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2"/>
          </p:nvPr>
        </p:nvSpPr>
        <p:spPr/>
        <p:txBody>
          <a:bodyPr/>
          <a:lstStyle/>
          <a:p>
            <a:pPr marL="571500" indent="-571500">
              <a:buFont typeface="Arial" panose="020B0604020202020204" pitchFamily="34" charset="0"/>
              <a:buChar char="•"/>
            </a:pPr>
            <a:r>
              <a:rPr lang="en-US" dirty="0" smtClean="0"/>
              <a:t>Publishing via </a:t>
            </a:r>
            <a:r>
              <a:rPr lang="en-US" dirty="0" smtClean="0"/>
              <a:t>TSQL Diff</a:t>
            </a:r>
            <a:endParaRPr lang="en-US" dirty="0" smtClean="0"/>
          </a:p>
          <a:p>
            <a:pPr marL="571500" indent="-571500">
              <a:buFont typeface="Arial" panose="020B0604020202020204" pitchFamily="34" charset="0"/>
              <a:buChar char="•"/>
            </a:pPr>
            <a:r>
              <a:rPr lang="en-US" dirty="0" smtClean="0"/>
              <a:t>Publishing via DACPAC</a:t>
            </a:r>
          </a:p>
          <a:p>
            <a:pPr marL="571500" indent="-571500">
              <a:buFont typeface="Arial" panose="020B0604020202020204" pitchFamily="34" charset="0"/>
              <a:buChar char="•"/>
            </a:pPr>
            <a:r>
              <a:rPr lang="en-US" dirty="0" smtClean="0"/>
              <a:t>Detecting Drift with DACPAC</a:t>
            </a:r>
            <a:endParaRPr lang="en-US" dirty="0"/>
          </a:p>
        </p:txBody>
      </p:sp>
    </p:spTree>
    <p:extLst>
      <p:ext uri="{BB962C8B-B14F-4D97-AF65-F5344CB8AC3E}">
        <p14:creationId xmlns:p14="http://schemas.microsoft.com/office/powerpoint/2010/main" val="33554271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2"/>
          </p:nvPr>
        </p:nvSpPr>
        <p:spPr/>
        <p:txBody>
          <a:bodyPr/>
          <a:lstStyle/>
          <a:p>
            <a:r>
              <a:rPr lang="en-US" dirty="0"/>
              <a:t>Management Views</a:t>
            </a:r>
            <a:endParaRPr lang="en-US" dirty="0" smtClean="0"/>
          </a:p>
          <a:p>
            <a:r>
              <a:rPr lang="en-US" dirty="0" smtClean="0"/>
              <a:t>select </a:t>
            </a:r>
            <a:r>
              <a:rPr lang="en-US" dirty="0"/>
              <a:t>* from </a:t>
            </a:r>
            <a:r>
              <a:rPr lang="en-US" dirty="0" err="1"/>
              <a:t>msdb.dbo.sysdac_instances</a:t>
            </a:r>
            <a:r>
              <a:rPr lang="en-US" dirty="0"/>
              <a:t> </a:t>
            </a:r>
          </a:p>
          <a:p>
            <a:r>
              <a:rPr lang="en-US" dirty="0"/>
              <a:t>select * from </a:t>
            </a:r>
            <a:r>
              <a:rPr lang="en-US" dirty="0" err="1"/>
              <a:t>msdb.dbo.sysdac_history_internal</a:t>
            </a:r>
            <a:endParaRPr lang="en-US" dirty="0"/>
          </a:p>
          <a:p>
            <a:endParaRPr lang="en-US" dirty="0"/>
          </a:p>
        </p:txBody>
      </p:sp>
    </p:spTree>
    <p:extLst>
      <p:ext uri="{BB962C8B-B14F-4D97-AF65-F5344CB8AC3E}">
        <p14:creationId xmlns:p14="http://schemas.microsoft.com/office/powerpoint/2010/main" val="35864610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717941"/>
          </a:xfrm>
        </p:spPr>
        <p:txBody>
          <a:bodyPr/>
          <a:lstStyle/>
          <a:p>
            <a:r>
              <a:rPr lang="en-US" dirty="0"/>
              <a:t>Rate My Talk &amp; Download Slides + Code!</a:t>
            </a:r>
          </a:p>
          <a:p>
            <a:pPr lvl="1"/>
            <a:r>
              <a:rPr lang="en-US" dirty="0"/>
              <a:t>http://tinyurl.com/RateShawn </a:t>
            </a:r>
          </a:p>
          <a:p>
            <a:r>
              <a:rPr lang="en-US" dirty="0" smtClean="0"/>
              <a:t>Contact </a:t>
            </a:r>
            <a:r>
              <a:rPr lang="en-US" dirty="0"/>
              <a:t>Information</a:t>
            </a:r>
          </a:p>
          <a:p>
            <a:pPr lvl="1"/>
            <a:r>
              <a:rPr lang="en-US" dirty="0" smtClean="0"/>
              <a:t>Email: shawn@shawnweisfeld.com</a:t>
            </a:r>
            <a:endParaRPr lang="en-US" dirty="0"/>
          </a:p>
          <a:p>
            <a:pPr lvl="1"/>
            <a:r>
              <a:rPr lang="en-US" dirty="0" smtClean="0"/>
              <a:t>Blog: http</a:t>
            </a:r>
            <a:r>
              <a:rPr lang="en-US" dirty="0"/>
              <a:t>://www.shawnweisfeld.com</a:t>
            </a:r>
          </a:p>
          <a:p>
            <a:pPr lvl="1"/>
            <a:r>
              <a:rPr lang="en-US" dirty="0" smtClean="0"/>
              <a:t>Twitter: @</a:t>
            </a:r>
            <a:r>
              <a:rPr lang="en-US" dirty="0" err="1" smtClean="0"/>
              <a:t>shawnweisfeld</a:t>
            </a:r>
            <a:endParaRPr lang="en-US" dirty="0"/>
          </a:p>
          <a:p>
            <a:endParaRPr lang="en-US" dirty="0"/>
          </a:p>
        </p:txBody>
      </p:sp>
      <p:sp>
        <p:nvSpPr>
          <p:cNvPr id="3" name="Title 2"/>
          <p:cNvSpPr>
            <a:spLocks noGrp="1"/>
          </p:cNvSpPr>
          <p:nvPr>
            <p:ph type="title"/>
          </p:nvPr>
        </p:nvSpPr>
        <p:spPr/>
        <p:txBody>
          <a:bodyPr/>
          <a:lstStyle/>
          <a:p>
            <a:r>
              <a:rPr lang="en-US" dirty="0" smtClean="0"/>
              <a:t>Thank you! Your Feedback is Important</a:t>
            </a:r>
            <a:endParaRPr lang="en-US" dirty="0"/>
          </a:p>
        </p:txBody>
      </p:sp>
    </p:spTree>
    <p:extLst>
      <p:ext uri="{BB962C8B-B14F-4D97-AF65-F5344CB8AC3E}">
        <p14:creationId xmlns:p14="http://schemas.microsoft.com/office/powerpoint/2010/main" val="382936633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1818388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4727448"/>
          </a:xfrm>
        </p:spPr>
        <p:txBody>
          <a:bodyPr/>
          <a:lstStyle/>
          <a:p>
            <a:r>
              <a:rPr lang="en-US" dirty="0" smtClean="0"/>
              <a:t>SQL Server Data Tools Home Page</a:t>
            </a:r>
          </a:p>
          <a:p>
            <a:pPr lvl="1"/>
            <a:r>
              <a:rPr lang="en-US" dirty="0">
                <a:hlinkClick r:id="rId2"/>
              </a:rPr>
              <a:t>http://</a:t>
            </a:r>
            <a:r>
              <a:rPr lang="en-US" dirty="0" smtClean="0">
                <a:hlinkClick r:id="rId2"/>
              </a:rPr>
              <a:t>msdn.microsoft.com/en-us/data/tools.aspx</a:t>
            </a:r>
            <a:r>
              <a:rPr lang="en-US" dirty="0" smtClean="0"/>
              <a:t> </a:t>
            </a:r>
          </a:p>
          <a:p>
            <a:r>
              <a:rPr lang="en-US" dirty="0" smtClean="0"/>
              <a:t>SQL Server Data Tools MSDN</a:t>
            </a:r>
          </a:p>
          <a:p>
            <a:pPr lvl="1"/>
            <a:r>
              <a:rPr lang="en-US" dirty="0">
                <a:hlinkClick r:id="rId3"/>
              </a:rPr>
              <a:t>http://msdn.microsoft.com/en-us/library/hh272686(v=vs.103).</a:t>
            </a:r>
            <a:r>
              <a:rPr lang="en-US" dirty="0" smtClean="0">
                <a:hlinkClick r:id="rId3"/>
              </a:rPr>
              <a:t>aspx</a:t>
            </a:r>
            <a:r>
              <a:rPr lang="en-US" dirty="0" smtClean="0"/>
              <a:t> </a:t>
            </a:r>
          </a:p>
          <a:p>
            <a:r>
              <a:rPr lang="en-US" dirty="0"/>
              <a:t>Compare Visual Studio Offerings</a:t>
            </a:r>
          </a:p>
          <a:p>
            <a:pPr lvl="1"/>
            <a:r>
              <a:rPr lang="en-US" dirty="0" smtClean="0">
                <a:hlinkClick r:id="rId4"/>
              </a:rPr>
              <a:t>http</a:t>
            </a:r>
            <a:r>
              <a:rPr lang="en-US" dirty="0">
                <a:hlinkClick r:id="rId4"/>
              </a:rPr>
              <a:t>://</a:t>
            </a:r>
            <a:r>
              <a:rPr lang="en-US" dirty="0" smtClean="0">
                <a:hlinkClick r:id="rId4"/>
              </a:rPr>
              <a:t>www.visualstudio.com/products/compare-visual-studio-products-vs</a:t>
            </a:r>
            <a:r>
              <a:rPr lang="en-US" dirty="0" smtClean="0"/>
              <a:t> </a:t>
            </a:r>
          </a:p>
          <a:p>
            <a:r>
              <a:rPr lang="en-US" dirty="0" smtClean="0"/>
              <a:t>SSDT In Older Versions of VS</a:t>
            </a:r>
          </a:p>
          <a:p>
            <a:pPr lvl="1"/>
            <a:r>
              <a:rPr lang="en-US" dirty="0">
                <a:hlinkClick r:id="rId5"/>
              </a:rPr>
              <a:t>http://</a:t>
            </a:r>
            <a:r>
              <a:rPr lang="en-US" dirty="0" smtClean="0">
                <a:hlinkClick r:id="rId5"/>
              </a:rPr>
              <a:t>blogs.msdn.com/b/ssdt/archive/2014/01/31/ssdt-and-visual-studio-versions.aspx</a:t>
            </a:r>
            <a:r>
              <a:rPr lang="en-US" dirty="0" smtClean="0"/>
              <a:t> </a:t>
            </a:r>
          </a:p>
        </p:txBody>
      </p:sp>
      <p:sp>
        <p:nvSpPr>
          <p:cNvPr id="3" name="Title 2"/>
          <p:cNvSpPr>
            <a:spLocks noGrp="1"/>
          </p:cNvSpPr>
          <p:nvPr>
            <p:ph type="title"/>
          </p:nvPr>
        </p:nvSpPr>
        <p:spPr/>
        <p:txBody>
          <a:bodyPr/>
          <a:lstStyle/>
          <a:p>
            <a:r>
              <a:rPr lang="en-US" dirty="0" smtClean="0"/>
              <a:t>Links</a:t>
            </a:r>
            <a:endParaRPr lang="en-US" dirty="0"/>
          </a:p>
        </p:txBody>
      </p:sp>
    </p:spTree>
    <p:extLst>
      <p:ext uri="{BB962C8B-B14F-4D97-AF65-F5344CB8AC3E}">
        <p14:creationId xmlns:p14="http://schemas.microsoft.com/office/powerpoint/2010/main" val="268378453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634567"/>
          </a:xfrm>
        </p:spPr>
        <p:txBody>
          <a:bodyPr/>
          <a:lstStyle/>
          <a:p>
            <a:r>
              <a:rPr lang="en-US" b="1" dirty="0"/>
              <a:t>Required Permissions for SQL Server Data </a:t>
            </a:r>
            <a:r>
              <a:rPr lang="en-US" b="1" dirty="0" smtClean="0"/>
              <a:t>Tools</a:t>
            </a:r>
          </a:p>
          <a:p>
            <a:pPr lvl="1"/>
            <a:r>
              <a:rPr lang="en-US" dirty="0">
                <a:hlinkClick r:id="rId2"/>
              </a:rPr>
              <a:t>http://msdn.microsoft.com/en-us/library/jj889462(v=vs.103).</a:t>
            </a:r>
            <a:r>
              <a:rPr lang="en-US" dirty="0" smtClean="0">
                <a:hlinkClick r:id="rId2"/>
              </a:rPr>
              <a:t>aspx</a:t>
            </a:r>
            <a:r>
              <a:rPr lang="en-US" dirty="0" smtClean="0"/>
              <a:t> </a:t>
            </a:r>
          </a:p>
          <a:p>
            <a:r>
              <a:rPr lang="en-US" dirty="0"/>
              <a:t>DAC Support For SQL Server Objects and Versions</a:t>
            </a:r>
          </a:p>
          <a:p>
            <a:pPr lvl="1"/>
            <a:r>
              <a:rPr lang="en-US" dirty="0">
                <a:hlinkClick r:id="rId3"/>
              </a:rPr>
              <a:t>http://</a:t>
            </a:r>
            <a:r>
              <a:rPr lang="en-US" dirty="0" smtClean="0">
                <a:hlinkClick r:id="rId3"/>
              </a:rPr>
              <a:t>msdn.microsoft.com/en-us/library/ee210549.aspx</a:t>
            </a:r>
            <a:endParaRPr lang="en-US" dirty="0" smtClean="0"/>
          </a:p>
          <a:p>
            <a:pPr lvl="1"/>
            <a:endParaRPr lang="en-US" dirty="0"/>
          </a:p>
        </p:txBody>
      </p:sp>
      <p:sp>
        <p:nvSpPr>
          <p:cNvPr id="3" name="Title 2"/>
          <p:cNvSpPr>
            <a:spLocks noGrp="1"/>
          </p:cNvSpPr>
          <p:nvPr>
            <p:ph type="title"/>
          </p:nvPr>
        </p:nvSpPr>
        <p:spPr/>
        <p:txBody>
          <a:bodyPr/>
          <a:lstStyle/>
          <a:p>
            <a:r>
              <a:rPr lang="en-US" dirty="0" smtClean="0"/>
              <a:t>Links</a:t>
            </a:r>
            <a:endParaRPr lang="en-US" dirty="0"/>
          </a:p>
        </p:txBody>
      </p:sp>
    </p:spTree>
    <p:extLst>
      <p:ext uri="{BB962C8B-B14F-4D97-AF65-F5344CB8AC3E}">
        <p14:creationId xmlns:p14="http://schemas.microsoft.com/office/powerpoint/2010/main" val="46415414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144929"/>
          </a:xfrm>
        </p:spPr>
        <p:txBody>
          <a:bodyPr/>
          <a:lstStyle/>
          <a:p>
            <a:r>
              <a:rPr lang="en-US" dirty="0" err="1" smtClean="0"/>
              <a:t>Northwind</a:t>
            </a:r>
            <a:r>
              <a:rPr lang="en-US" dirty="0" smtClean="0"/>
              <a:t> and pubs</a:t>
            </a:r>
          </a:p>
          <a:p>
            <a:pPr lvl="1"/>
            <a:r>
              <a:rPr lang="en-US" dirty="0">
                <a:hlinkClick r:id="rId2"/>
              </a:rPr>
              <a:t>http://</a:t>
            </a:r>
            <a:r>
              <a:rPr lang="en-US" dirty="0" smtClean="0">
                <a:hlinkClick r:id="rId2"/>
              </a:rPr>
              <a:t>www.microsoft.com/en-us/download/details.aspx?id=23654</a:t>
            </a:r>
            <a:r>
              <a:rPr lang="en-US" dirty="0" smtClean="0"/>
              <a:t> </a:t>
            </a:r>
            <a:endParaRPr lang="en-US" dirty="0"/>
          </a:p>
        </p:txBody>
      </p:sp>
      <p:sp>
        <p:nvSpPr>
          <p:cNvPr id="3" name="Title 2"/>
          <p:cNvSpPr>
            <a:spLocks noGrp="1"/>
          </p:cNvSpPr>
          <p:nvPr>
            <p:ph type="title"/>
          </p:nvPr>
        </p:nvSpPr>
        <p:spPr/>
        <p:txBody>
          <a:bodyPr/>
          <a:lstStyle/>
          <a:p>
            <a:r>
              <a:rPr lang="en-US" dirty="0" smtClean="0"/>
              <a:t>Sample Databases</a:t>
            </a:r>
            <a:endParaRPr lang="en-US" dirty="0"/>
          </a:p>
        </p:txBody>
      </p:sp>
    </p:spTree>
    <p:extLst>
      <p:ext uri="{BB962C8B-B14F-4D97-AF65-F5344CB8AC3E}">
        <p14:creationId xmlns:p14="http://schemas.microsoft.com/office/powerpoint/2010/main" val="2701097309"/>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lstStyle/>
          <a:p>
            <a:r>
              <a:rPr lang="en-US" b="1" dirty="0" err="1" smtClean="0"/>
              <a:t>SQLBits</a:t>
            </a:r>
            <a:r>
              <a:rPr lang="en-US" b="1" dirty="0" smtClean="0"/>
              <a:t> </a:t>
            </a:r>
            <a:r>
              <a:rPr lang="en-US" b="1" dirty="0"/>
              <a:t>2012 SSDT Workshop</a:t>
            </a:r>
            <a:endParaRPr lang="en-US" dirty="0"/>
          </a:p>
          <a:p>
            <a:pPr lvl="1"/>
            <a:r>
              <a:rPr lang="en-US" dirty="0">
                <a:hlinkClick r:id="rId2"/>
              </a:rPr>
              <a:t>http://</a:t>
            </a:r>
            <a:r>
              <a:rPr lang="en-US" dirty="0" smtClean="0">
                <a:hlinkClick r:id="rId2"/>
              </a:rPr>
              <a:t>www.slideshare.net/gdrapers/ssdt-workshop-sql-bits-x-20120329</a:t>
            </a:r>
            <a:endParaRPr lang="en-US" dirty="0" smtClean="0"/>
          </a:p>
          <a:p>
            <a:pPr lvl="1"/>
            <a:r>
              <a:rPr lang="en-US" dirty="0" smtClean="0"/>
              <a:t>By </a:t>
            </a:r>
            <a:r>
              <a:rPr lang="en-US" dirty="0"/>
              <a:t>Gert </a:t>
            </a:r>
            <a:r>
              <a:rPr lang="en-US" dirty="0" smtClean="0"/>
              <a:t>Drapers - gert.drapers@microsoft.com</a:t>
            </a:r>
            <a:endParaRPr lang="en-US" dirty="0"/>
          </a:p>
          <a:p>
            <a:endParaRPr lang="en-US" dirty="0"/>
          </a:p>
        </p:txBody>
      </p:sp>
      <p:sp>
        <p:nvSpPr>
          <p:cNvPr id="3" name="Title 2"/>
          <p:cNvSpPr>
            <a:spLocks noGrp="1"/>
          </p:cNvSpPr>
          <p:nvPr>
            <p:ph type="title"/>
          </p:nvPr>
        </p:nvSpPr>
        <p:spPr/>
        <p:txBody>
          <a:bodyPr/>
          <a:lstStyle/>
          <a:p>
            <a:r>
              <a:rPr lang="en-US" dirty="0" smtClean="0"/>
              <a:t>Works Cited</a:t>
            </a:r>
            <a:endParaRPr lang="en-US" dirty="0"/>
          </a:p>
        </p:txBody>
      </p:sp>
    </p:spTree>
    <p:extLst>
      <p:ext uri="{BB962C8B-B14F-4D97-AF65-F5344CB8AC3E}">
        <p14:creationId xmlns:p14="http://schemas.microsoft.com/office/powerpoint/2010/main" val="252154622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73051" y="6079032"/>
            <a:ext cx="10974388"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2014 </a:t>
            </a:r>
            <a:r>
              <a:rPr lang="en-US" sz="700" dirty="0">
                <a:gradFill>
                  <a:gsLst>
                    <a:gs pos="0">
                      <a:schemeClr val="tx1"/>
                    </a:gs>
                    <a:gs pos="100000">
                      <a:schemeClr val="tx1"/>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2492700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092881"/>
          </a:xfrm>
        </p:spPr>
        <p:txBody>
          <a:bodyPr/>
          <a:lstStyle/>
          <a:p>
            <a:pPr lvl="0"/>
            <a:r>
              <a:rPr lang="en-US" dirty="0" smtClean="0"/>
              <a:t>SQL Server Data Tools 101</a:t>
            </a:r>
            <a:endParaRPr lang="en-US" dirty="0"/>
          </a:p>
          <a:p>
            <a:pPr lvl="0"/>
            <a:r>
              <a:rPr lang="en-US" dirty="0" smtClean="0"/>
              <a:t>Using </a:t>
            </a:r>
            <a:r>
              <a:rPr lang="en-US" dirty="0"/>
              <a:t>SQL Server Data Tools </a:t>
            </a:r>
            <a:r>
              <a:rPr lang="en-US" dirty="0" smtClean="0"/>
              <a:t>without </a:t>
            </a:r>
            <a:r>
              <a:rPr lang="en-US" dirty="0"/>
              <a:t>a project</a:t>
            </a:r>
          </a:p>
          <a:p>
            <a:pPr lvl="0"/>
            <a:r>
              <a:rPr lang="en-US" dirty="0" smtClean="0"/>
              <a:t>Using </a:t>
            </a:r>
            <a:r>
              <a:rPr lang="en-US" dirty="0"/>
              <a:t>SQL Server Data Tools </a:t>
            </a:r>
            <a:r>
              <a:rPr lang="en-US" dirty="0" smtClean="0"/>
              <a:t>Projects</a:t>
            </a:r>
            <a:endParaRPr lang="en-US" dirty="0"/>
          </a:p>
        </p:txBody>
      </p:sp>
      <p:sp>
        <p:nvSpPr>
          <p:cNvPr id="4" name="Title 3"/>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308467062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r>
              <a:rPr lang="en-US" sz="8000" dirty="0"/>
              <a:t>SQL Server Data Tools 101</a:t>
            </a:r>
          </a:p>
        </p:txBody>
      </p:sp>
    </p:spTree>
    <p:extLst>
      <p:ext uri="{BB962C8B-B14F-4D97-AF65-F5344CB8AC3E}">
        <p14:creationId xmlns:p14="http://schemas.microsoft.com/office/powerpoint/2010/main" val="1820654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1212850"/>
            <a:ext cx="11887200" cy="1846659"/>
          </a:xfrm>
        </p:spPr>
        <p:txBody>
          <a:bodyPr/>
          <a:lstStyle/>
          <a:p>
            <a:r>
              <a:rPr lang="en-US" i="1" dirty="0"/>
              <a:t>...provides an integrated environment for database developers to carry out all their database design work for any SQL Server </a:t>
            </a:r>
            <a:r>
              <a:rPr lang="en-US" i="1" dirty="0" smtClean="0"/>
              <a:t>platform within </a:t>
            </a:r>
            <a:r>
              <a:rPr lang="en-US" i="1" dirty="0"/>
              <a:t>Visual Studio</a:t>
            </a:r>
            <a:r>
              <a:rPr lang="en-US" i="1" dirty="0" smtClean="0"/>
              <a:t>.</a:t>
            </a:r>
          </a:p>
        </p:txBody>
      </p:sp>
      <p:sp>
        <p:nvSpPr>
          <p:cNvPr id="6" name="Title 5"/>
          <p:cNvSpPr>
            <a:spLocks noGrp="1"/>
          </p:cNvSpPr>
          <p:nvPr>
            <p:ph type="title"/>
          </p:nvPr>
        </p:nvSpPr>
        <p:spPr/>
        <p:txBody>
          <a:bodyPr/>
          <a:lstStyle/>
          <a:p>
            <a:r>
              <a:rPr lang="en-US" dirty="0"/>
              <a:t>What are they?</a:t>
            </a:r>
          </a:p>
        </p:txBody>
      </p:sp>
      <p:pic>
        <p:nvPicPr>
          <p:cNvPr id="2" name="Picture 1"/>
          <p:cNvPicPr>
            <a:picLocks noChangeAspect="1"/>
          </p:cNvPicPr>
          <p:nvPr/>
        </p:nvPicPr>
        <p:blipFill rotWithShape="1">
          <a:blip r:embed="rId2"/>
          <a:srcRect l="412" r="66943" b="65649"/>
          <a:stretch/>
        </p:blipFill>
        <p:spPr>
          <a:xfrm>
            <a:off x="206375" y="3059509"/>
            <a:ext cx="5783262" cy="3294263"/>
          </a:xfrm>
          <a:prstGeom prst="rect">
            <a:avLst/>
          </a:prstGeom>
        </p:spPr>
      </p:pic>
      <p:pic>
        <p:nvPicPr>
          <p:cNvPr id="3" name="Picture 2"/>
          <p:cNvPicPr>
            <a:picLocks noChangeAspect="1"/>
          </p:cNvPicPr>
          <p:nvPr/>
        </p:nvPicPr>
        <p:blipFill rotWithShape="1">
          <a:blip r:embed="rId3"/>
          <a:srcRect r="22356" b="59697"/>
          <a:stretch/>
        </p:blipFill>
        <p:spPr>
          <a:xfrm>
            <a:off x="5959475" y="3744413"/>
            <a:ext cx="6477000" cy="2323509"/>
          </a:xfrm>
          <a:prstGeom prst="rect">
            <a:avLst/>
          </a:prstGeom>
        </p:spPr>
      </p:pic>
    </p:spTree>
    <p:extLst>
      <p:ext uri="{BB962C8B-B14F-4D97-AF65-F5344CB8AC3E}">
        <p14:creationId xmlns:p14="http://schemas.microsoft.com/office/powerpoint/2010/main" val="420193693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499146"/>
          </a:xfrm>
        </p:spPr>
        <p:txBody>
          <a:bodyPr/>
          <a:lstStyle/>
          <a:p>
            <a:r>
              <a:rPr lang="en-US" dirty="0"/>
              <a:t>Visual Studio Editions</a:t>
            </a:r>
          </a:p>
          <a:p>
            <a:pPr lvl="1"/>
            <a:r>
              <a:rPr lang="en-US" dirty="0"/>
              <a:t>Ultimate, Premium &amp; Pro </a:t>
            </a:r>
          </a:p>
          <a:p>
            <a:r>
              <a:rPr lang="en-US" dirty="0" smtClean="0"/>
              <a:t>Updated via “Extensions and Updates”</a:t>
            </a:r>
          </a:p>
          <a:p>
            <a:endParaRPr lang="en-US" dirty="0"/>
          </a:p>
        </p:txBody>
      </p:sp>
      <p:sp>
        <p:nvSpPr>
          <p:cNvPr id="3" name="Title 2"/>
          <p:cNvSpPr>
            <a:spLocks noGrp="1"/>
          </p:cNvSpPr>
          <p:nvPr>
            <p:ph type="title"/>
          </p:nvPr>
        </p:nvSpPr>
        <p:spPr/>
        <p:txBody>
          <a:bodyPr/>
          <a:lstStyle/>
          <a:p>
            <a:r>
              <a:rPr lang="en-US" dirty="0"/>
              <a:t>How do I get them?</a:t>
            </a:r>
          </a:p>
        </p:txBody>
      </p:sp>
    </p:spTree>
    <p:extLst>
      <p:ext uri="{BB962C8B-B14F-4D97-AF65-F5344CB8AC3E}">
        <p14:creationId xmlns:p14="http://schemas.microsoft.com/office/powerpoint/2010/main" val="258685303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281446"/>
          </a:xfrm>
        </p:spPr>
        <p:txBody>
          <a:bodyPr/>
          <a:lstStyle/>
          <a:p>
            <a:r>
              <a:rPr lang="en-US" dirty="0"/>
              <a:t>Databases are inherently </a:t>
            </a:r>
            <a:r>
              <a:rPr lang="en-US" dirty="0" err="1"/>
              <a:t>stateful</a:t>
            </a:r>
            <a:endParaRPr lang="en-US" dirty="0"/>
          </a:p>
          <a:p>
            <a:pPr lvl="1"/>
            <a:r>
              <a:rPr lang="en-US" dirty="0"/>
              <a:t>Focus is on ALTER instead of CREATE</a:t>
            </a:r>
          </a:p>
          <a:p>
            <a:pPr lvl="1"/>
            <a:r>
              <a:rPr lang="en-US" dirty="0"/>
              <a:t>Dependencies complicate scripts</a:t>
            </a:r>
          </a:p>
          <a:p>
            <a:pPr lvl="1"/>
            <a:r>
              <a:rPr lang="en-US" dirty="0"/>
              <a:t>Errors are often found only when scripts are executed</a:t>
            </a:r>
          </a:p>
          <a:p>
            <a:r>
              <a:rPr lang="en-US" dirty="0"/>
              <a:t>Synchronizing application and database versions</a:t>
            </a:r>
          </a:p>
          <a:p>
            <a:pPr lvl="1"/>
            <a:r>
              <a:rPr lang="en-US" dirty="0"/>
              <a:t>Database development often not integrated in to application life cycle management and processes</a:t>
            </a:r>
          </a:p>
          <a:p>
            <a:r>
              <a:rPr lang="en-US" dirty="0"/>
              <a:t>Targeting different SQL Server and SQL Azure versions</a:t>
            </a:r>
          </a:p>
          <a:p>
            <a:pPr marL="0" indent="0">
              <a:buNone/>
            </a:pPr>
            <a:endParaRPr lang="en-US" dirty="0"/>
          </a:p>
        </p:txBody>
      </p:sp>
      <p:sp>
        <p:nvSpPr>
          <p:cNvPr id="3" name="Title 2"/>
          <p:cNvSpPr>
            <a:spLocks noGrp="1"/>
          </p:cNvSpPr>
          <p:nvPr>
            <p:ph type="title"/>
          </p:nvPr>
        </p:nvSpPr>
        <p:spPr/>
        <p:txBody>
          <a:bodyPr/>
          <a:lstStyle/>
          <a:p>
            <a:r>
              <a:rPr lang="en-US" dirty="0"/>
              <a:t>Why should I use them?</a:t>
            </a:r>
          </a:p>
        </p:txBody>
      </p:sp>
    </p:spTree>
    <p:extLst>
      <p:ext uri="{BB962C8B-B14F-4D97-AF65-F5344CB8AC3E}">
        <p14:creationId xmlns:p14="http://schemas.microsoft.com/office/powerpoint/2010/main" val="15813190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74638" y="1212850"/>
            <a:ext cx="11887200" cy="3040832"/>
          </a:xfrm>
        </p:spPr>
        <p:txBody>
          <a:bodyPr/>
          <a:lstStyle/>
          <a:p>
            <a:r>
              <a:rPr lang="en-US" dirty="0" smtClean="0"/>
              <a:t>Describes the changes that we want to make</a:t>
            </a:r>
          </a:p>
          <a:p>
            <a:r>
              <a:rPr lang="en-US" dirty="0" smtClean="0"/>
              <a:t>Risks</a:t>
            </a:r>
          </a:p>
          <a:p>
            <a:pPr lvl="1"/>
            <a:r>
              <a:rPr lang="en-US" dirty="0" smtClean="0"/>
              <a:t>What happens if we forget to apply one of the changes?</a:t>
            </a:r>
          </a:p>
          <a:p>
            <a:pPr lvl="1"/>
            <a:r>
              <a:rPr lang="en-US" dirty="0" smtClean="0"/>
              <a:t>What happens if we apply the changes in the wrong order?</a:t>
            </a:r>
          </a:p>
          <a:p>
            <a:pPr lvl="1"/>
            <a:r>
              <a:rPr lang="en-US" dirty="0" smtClean="0"/>
              <a:t>How to we “version” the database with the application?</a:t>
            </a:r>
          </a:p>
          <a:p>
            <a:pPr lvl="1"/>
            <a:r>
              <a:rPr lang="en-US" dirty="0" smtClean="0"/>
              <a:t>What is the “truth” for the DB schema?</a:t>
            </a:r>
          </a:p>
        </p:txBody>
      </p:sp>
      <p:sp>
        <p:nvSpPr>
          <p:cNvPr id="3" name="Title 2"/>
          <p:cNvSpPr>
            <a:spLocks noGrp="1"/>
          </p:cNvSpPr>
          <p:nvPr>
            <p:ph type="title"/>
          </p:nvPr>
        </p:nvSpPr>
        <p:spPr/>
        <p:txBody>
          <a:bodyPr/>
          <a:lstStyle/>
          <a:p>
            <a:r>
              <a:rPr lang="en-US" dirty="0" smtClean="0"/>
              <a:t>Imperative Database Development</a:t>
            </a:r>
            <a:endParaRPr lang="en-US" dirty="0"/>
          </a:p>
        </p:txBody>
      </p:sp>
    </p:spTree>
    <p:extLst>
      <p:ext uri="{BB962C8B-B14F-4D97-AF65-F5344CB8AC3E}">
        <p14:creationId xmlns:p14="http://schemas.microsoft.com/office/powerpoint/2010/main" val="345268723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SVID_White_Blue_Accent_16x9_2013_06">
  <a:themeElements>
    <a:clrScheme name="MS Brand - White with blue accents">
      <a:dk1>
        <a:srgbClr val="505050"/>
      </a:dk1>
      <a:lt1>
        <a:srgbClr val="FFFFFF"/>
      </a:lt1>
      <a:dk2>
        <a:srgbClr val="0072C6"/>
      </a:dk2>
      <a:lt2>
        <a:srgbClr val="00BCF2"/>
      </a:lt2>
      <a:accent1>
        <a:srgbClr val="002050"/>
      </a:accent1>
      <a:accent2>
        <a:srgbClr val="B4009E"/>
      </a:accent2>
      <a:accent3>
        <a:srgbClr val="0072C6"/>
      </a:accent3>
      <a:accent4>
        <a:srgbClr val="008272"/>
      </a:accent4>
      <a:accent5>
        <a:srgbClr val="4668C5"/>
      </a:accent5>
      <a:accent6>
        <a:srgbClr val="68217A"/>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WHITE_Blue_accent_2013" id="{A8ECE3F3-AD13-4342-9E2D-AFBE266C6F22}" vid="{BEFFCFA6-0CD2-4880-A11C-FE23A9E8E10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F943C65EE9652644877590F39FC422DC" ma:contentTypeVersion="73" ma:contentTypeDescription="" ma:contentTypeScope="" ma:versionID="4034d4c9833caf6b2e3c8b193c60ebc8">
  <xsd:schema xmlns:xsd="http://www.w3.org/2001/XMLSchema" xmlns:xs="http://www.w3.org/2001/XMLSchema" xmlns:p="http://schemas.microsoft.com/office/2006/metadata/properties" xmlns:ns1="http://schemas.microsoft.com/sharepoint/v3" xmlns:ns2="2295e2e7-0eeb-498e-8716-217bb2ee6ee3" xmlns:ns3="032d541b-1b4e-4d91-93c7-b10533c52f73" xmlns:ns4="230e9df3-be65-4c73-a93b-d1236ebd677e" targetNamespace="http://schemas.microsoft.com/office/2006/metadata/properties" ma:root="true" ma:fieldsID="0a005d6d6c38105aab79f13ff8543743" ns1:_="" ns2:_="" ns3:_="" ns4:_="">
    <xsd:import namespace="http://schemas.microsoft.com/sharepoint/v3"/>
    <xsd:import namespace="2295e2e7-0eeb-498e-8716-217bb2ee6ee3"/>
    <xsd:import namespace="032d541b-1b4e-4d91-93c7-b10533c52f73"/>
    <xsd:import namespace="230e9df3-be65-4c73-a93b-d1236ebd677e"/>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3:Speaker" minOccurs="0"/>
                <xsd:element ref="ns2:Session_x0020_Code" minOccurs="0"/>
                <xsd:element ref="ns2:MS_x0020_Content_x0020_Owner" minOccurs="0"/>
                <xsd:element ref="ns1:AverageRating" minOccurs="0"/>
                <xsd:element ref="ns1:RatingCount" minOccurs="0"/>
                <xsd:element ref="ns4:TaxCatchAll" minOccurs="0"/>
                <xsd:element ref="ns2:ProductTaxHTField0" minOccurs="0"/>
                <xsd:element ref="ns4:TaxCatchAllLabel" minOccurs="0"/>
                <xsd:element ref="ns2:CampaignTaxHTField0" minOccurs="0"/>
                <xsd:element ref="ns2:TrackTaxHTField0" minOccurs="0"/>
                <xsd:element ref="ns2:Event_x0020_VenueTaxHTField0" minOccurs="0"/>
                <xsd:element ref="ns2:AudienceTaxHTField0" minOccurs="0"/>
                <xsd:element ref="ns2:Event_x0020_LocationTaxHTField0" minOccurs="0"/>
                <xsd:element ref="ns2:Event1TaxHTField0" minOccurs="0"/>
                <xsd:element ref="ns2:MS_x0020_Speaker" minOccurs="0"/>
                <xsd:element ref="ns2:External_x0020_Speak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5" nillable="true" ma:displayName="Rating (0-5)" ma:decimals="2" ma:description="Average value of all the ratings that have been submitted" ma:internalName="AverageRating" ma:readOnly="true">
      <xsd:simpleType>
        <xsd:restriction base="dms:Number"/>
      </xsd:simpleType>
    </xsd:element>
    <xsd:element name="RatingCount" ma:index="16"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Session_x0020_Code" ma:index="12" nillable="true" ma:displayName="Session Code" ma:internalName="Session_x0020_Code" ma:readOnly="false">
      <xsd:simpleType>
        <xsd:restriction base="dms:Text">
          <xsd:maxLength value="255"/>
        </xsd:restriction>
      </xsd:simpleType>
    </xsd:element>
    <xsd:element name="MS_x0020_Content_x0020_Owner" ma:index="14"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CampaignTaxHTField0" ma:index="22" nillable="true" ma:taxonomy="true" ma:internalName="CampaignTaxHTField0" ma:taxonomyFieldName="Campaign" ma:displayName="Campaign" ma:default="" ma:fieldId="{bcb0c99d-b00c-42c6-a16b-e1e19731231d}"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default="" ma:fieldId="{95cacdfb-fc4c-4855-b7e7-906e6cf614c7}" ma:sspId="e385fb40-52d4-4fae-9c5b-3e8ff8a5878e" ma:termSetId="0e8a185d-72dd-4c1d-8327-06082ee7fbb4"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default="" ma:fieldId="{72225233-bea3-47c9-bcc0-70aff672e91a}" ma:sspId="e385fb40-52d4-4fae-9c5b-3e8ff8a5878e" ma:termSetId="8280d8e6-c94b-487a-bd8b-a7d74984b60f" ma:anchorId="00000000-0000-0000-0000-000000000000" ma:open="false" ma:isKeyword="false">
      <xsd:complexType>
        <xsd:sequence>
          <xsd:element ref="pc:Terms" minOccurs="0" maxOccurs="1"/>
        </xsd:sequence>
      </xsd:complexType>
    </xsd:element>
    <xsd:element name="AudienceTaxHTField0" ma:index="26" nillable="true" ma:taxonomy="true" ma:internalName="AudienceTaxHTField0" ma:taxonomyFieldName="Audience" ma:displayName="Audience" ma:default="" ma:fieldId="{6a4ad93e-f836-4089-85dd-0b5a8d4c5063}" ma:taxonomyMulti="true" ma:sspId="e385fb40-52d4-4fae-9c5b-3e8ff8a5878e" ma:termSetId="147febbf-7221-47e1-ac97-bfa1a8e909cb"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default="" ma:fieldId="{721246b6-18f0-4d78-9fb7-960f4884f52f}" ma:sspId="e385fb40-52d4-4fae-9c5b-3e8ff8a5878e" ma:termSetId="9f38d074-2cf4-4ed1-a6e5-5a4bce426041" ma:anchorId="00000000-0000-0000-0000-000000000000" ma:open="false" ma:isKeyword="false">
      <xsd:complexType>
        <xsd:sequence>
          <xsd:element ref="pc:Terms" minOccurs="0" maxOccurs="1"/>
        </xsd:sequence>
      </xsd:complexType>
    </xsd:element>
    <xsd:element name="Event1TaxHTField0" ma:index="30" ma:taxonomy="true" ma:internalName="Event1TaxHTField0" ma:taxonomyFieldName="Event1" ma:displayName="Event Name" ma:default="" ma:fieldId="{173efa96-a0c5-4b7e-a5c5-ebf0027a79b9}" ma:sspId="e385fb40-52d4-4fae-9c5b-3e8ff8a5878e" ma:termSetId="a93ddb37-2243-4aad-9cf2-0d00c5bfa8eb" ma:anchorId="00000000-0000-0000-0000-000000000000" ma:open="false" ma:isKeyword="false">
      <xsd:complexType>
        <xsd:sequence>
          <xsd:element ref="pc:Terms" minOccurs="0" maxOccurs="1"/>
        </xsd:sequence>
      </xsd:complexType>
    </xsd:element>
    <xsd:element name="MS_x0020_Speaker" ma:index="31" nillable="true" ma:displayName="MS Speaker" ma:hidden="true"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32" nillable="true" ma:displayName="External Speaker" ma:hidden="true" ma:internalName="External_x0020_Speaker"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32d541b-1b4e-4d91-93c7-b10533c52f73" elementFormDefault="qualified">
    <xsd:import namespace="http://schemas.microsoft.com/office/2006/documentManagement/types"/>
    <xsd:import namespace="http://schemas.microsoft.com/office/infopath/2007/PartnerControls"/>
    <xsd:element name="Speaker" ma:index="8" nillable="true" ma:displayName="Speaker" ma:internalName="Speaker">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2c8af875-f38a-40b8-a0a9-056aed3fc8c0</TermId>
        </TermInfo>
      </Terms>
    </Event1TaxHTField0>
    <MS_x0020_Content_x0020_Owner xmlns="2295e2e7-0eeb-498e-8716-217bb2ee6ee3">
      <UserInfo>
        <DisplayName/>
        <AccountId xsi:nil="true"/>
        <AccountType/>
      </UserInfo>
    </MS_x0020_Content_x0020_Owner>
    <Event_x0020_VenueTaxHTField0 xmlns="2295e2e7-0eeb-498e-8716-217bb2ee6ee3">
      <Terms xmlns="http://schemas.microsoft.com/office/infopath/2007/PartnerControls"/>
    </Event_x0020_VenueTaxHTField0>
    <AudienceTaxHTField0 xmlns="2295e2e7-0eeb-498e-8716-217bb2ee6ee3">
      <Terms xmlns="http://schemas.microsoft.com/office/infopath/2007/PartnerControls"/>
    </AudienceTaxHTField0>
    <TaxCatchAll xmlns="230e9df3-be65-4c73-a93b-d1236ebd677e">
      <Value>622</Value>
    </TaxCatchAll>
    <Speaker xmlns="032d541b-1b4e-4d91-93c7-b10533c52f73" xsi:nil="true"/>
    <AverageRating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13456D-5BA5-4384-B006-908A8230FC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032d541b-1b4e-4d91-93c7-b10533c52f73"/>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openxmlformats.org/package/2006/metadata/core-properties"/>
    <ds:schemaRef ds:uri="http://schemas.microsoft.com/office/2006/documentManagement/types"/>
    <ds:schemaRef ds:uri="2295e2e7-0eeb-498e-8716-217bb2ee6ee3"/>
    <ds:schemaRef ds:uri="http://purl.org/dc/elements/1.1/"/>
    <ds:schemaRef ds:uri="http://schemas.microsoft.com/office/2006/metadata/properties"/>
    <ds:schemaRef ds:uri="http://schemas.microsoft.com/office/infopath/2007/PartnerControls"/>
    <ds:schemaRef ds:uri="http://schemas.microsoft.com/sharepoint/v3"/>
    <ds:schemaRef ds:uri="230e9df3-be65-4c73-a93b-d1236ebd677e"/>
    <ds:schemaRef ds:uri="http://purl.org/dc/terms/"/>
    <ds:schemaRef ds:uri="032d541b-1b4e-4d91-93c7-b10533c52f73"/>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20140123_SSDT</Template>
  <TotalTime>422</TotalTime>
  <Words>1630</Words>
  <Application>Microsoft Office PowerPoint</Application>
  <PresentationFormat>Custom</PresentationFormat>
  <Paragraphs>315</Paragraphs>
  <Slides>39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Lucida Console</vt:lpstr>
      <vt:lpstr>Segoe UI</vt:lpstr>
      <vt:lpstr>Segoe UI Light</vt:lpstr>
      <vt:lpstr>Wingdings</vt:lpstr>
      <vt:lpstr>MSVID_White_Blue_Accent_16x9_2013_06</vt:lpstr>
      <vt:lpstr>SQL Server Data Tools</vt:lpstr>
      <vt:lpstr>About Me</vt:lpstr>
      <vt:lpstr>Watch User Group presentations  for FREE online! </vt:lpstr>
      <vt:lpstr>Agenda</vt:lpstr>
      <vt:lpstr>SQL Server Data Tools 101</vt:lpstr>
      <vt:lpstr>What are they?</vt:lpstr>
      <vt:lpstr>How do I get them?</vt:lpstr>
      <vt:lpstr>Why should I use them?</vt:lpstr>
      <vt:lpstr>Imperative Database Development</vt:lpstr>
      <vt:lpstr>Imperative Example</vt:lpstr>
      <vt:lpstr>Imperative bakes knowledge into scripts </vt:lpstr>
      <vt:lpstr>What if . . . </vt:lpstr>
      <vt:lpstr>Declarative Database Development</vt:lpstr>
      <vt:lpstr>Declarative Example</vt:lpstr>
      <vt:lpstr>Declarative Schema Deployment</vt:lpstr>
      <vt:lpstr>Using SSDT without a project</vt:lpstr>
      <vt:lpstr>Schema Compare</vt:lpstr>
      <vt:lpstr>Data Compare</vt:lpstr>
      <vt:lpstr>Demo</vt:lpstr>
      <vt:lpstr>Using SSDT Projects</vt:lpstr>
      <vt:lpstr>Reverse Engineer from Existing</vt:lpstr>
      <vt:lpstr>Demo</vt:lpstr>
      <vt:lpstr>What is a Data-Tier Application?</vt:lpstr>
      <vt:lpstr>DAC Lifecycle</vt:lpstr>
      <vt:lpstr>DACPAC vs BACPAC</vt:lpstr>
      <vt:lpstr>PowerPoint Presentation</vt:lpstr>
      <vt:lpstr>Publishing via TSQL</vt:lpstr>
      <vt:lpstr>Publishing via DACPAC</vt:lpstr>
      <vt:lpstr>SqlPackage.exe</vt:lpstr>
      <vt:lpstr>MSDeploy with dbSqlPackage Provider</vt:lpstr>
      <vt:lpstr>Demo</vt:lpstr>
      <vt:lpstr>Demo</vt:lpstr>
      <vt:lpstr>Thank you! Your Feedback is Important</vt:lpstr>
      <vt:lpstr>Resources</vt:lpstr>
      <vt:lpstr>Links</vt:lpstr>
      <vt:lpstr>Links</vt:lpstr>
      <vt:lpstr>Sample Databases</vt:lpstr>
      <vt:lpstr>Works Cited</vt:lpstr>
      <vt:lpstr>PowerPoint Presentation</vt:lpstr>
    </vt:vector>
  </TitlesOfParts>
  <Manager>Ron Sasaki</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Data Tools</dc:title>
  <dc:subject>MSVID Microsoft-branded PowerPoint template and guidelines</dc:subject>
  <dc:creator>Shawn Weisfeld</dc:creator>
  <cp:keywords>MSVID, Brand Guidelines, Branding, Visual Identity, grid</cp:keywords>
  <dc:description>Template: Maryfj_x000d_
Formatting: Maryfj, Sakuu _x000d_
Audience Type: Internal</dc:description>
  <cp:lastModifiedBy>SHAWN WEISFELD</cp:lastModifiedBy>
  <cp:revision>37</cp:revision>
  <dcterms:created xsi:type="dcterms:W3CDTF">2014-04-23T15:51:43Z</dcterms:created>
  <dcterms:modified xsi:type="dcterms:W3CDTF">2014-08-19T23:50:13Z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oduct">
    <vt:lpwstr/>
  </property>
  <property fmtid="{D5CDD505-2E9C-101B-9397-08002B2CF9AE}" pid="3" name="Event1">
    <vt:lpwstr>622;#Unassigned|2c8af875-f38a-40b8-a0a9-056aed3fc8c0</vt:lpwstr>
  </property>
  <property fmtid="{D5CDD505-2E9C-101B-9397-08002B2CF9AE}" pid="4" name="Audience">
    <vt:lpwstr/>
  </property>
  <property fmtid="{D5CDD505-2E9C-101B-9397-08002B2CF9AE}" pid="5" name="Event Venue">
    <vt:lpwstr/>
  </property>
  <property fmtid="{D5CDD505-2E9C-101B-9397-08002B2CF9AE}" pid="6" name="Track">
    <vt:lpwstr/>
  </property>
  <property fmtid="{D5CDD505-2E9C-101B-9397-08002B2CF9AE}" pid="7" name="Event Location">
    <vt:lpwstr/>
  </property>
  <property fmtid="{D5CDD505-2E9C-101B-9397-08002B2CF9AE}" pid="8" name="Campaign">
    <vt:lpwstr/>
  </property>
  <property fmtid="{D5CDD505-2E9C-101B-9397-08002B2CF9AE}" pid="9" name="ContentTypeId">
    <vt:lpwstr>0x0101000C049DA7A73EE242829E58F5D11C9B89</vt:lpwstr>
  </property>
</Properties>
</file>