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xml" ContentType="application/vnd.openxmlformats-officedocument.presentationml.tags+xml"/>
  <Override PartName="/ppt/notesSlides/notesSlide21.xml" ContentType="application/vnd.openxmlformats-officedocument.presentationml.notesSlide+xml"/>
  <Override PartName="/ppt/tags/tag2.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tags/tag4.xml" ContentType="application/vnd.openxmlformats-officedocument.presentationml.tags+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6.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183" r:id="rId5"/>
    <p:sldMasterId id="2147484196" r:id="rId6"/>
  </p:sldMasterIdLst>
  <p:notesMasterIdLst>
    <p:notesMasterId r:id="rId59"/>
  </p:notesMasterIdLst>
  <p:handoutMasterIdLst>
    <p:handoutMasterId r:id="rId60"/>
  </p:handoutMasterIdLst>
  <p:sldIdLst>
    <p:sldId id="829" r:id="rId7"/>
    <p:sldId id="1095" r:id="rId8"/>
    <p:sldId id="1097" r:id="rId9"/>
    <p:sldId id="1170" r:id="rId10"/>
    <p:sldId id="1124" r:id="rId11"/>
    <p:sldId id="1121" r:id="rId12"/>
    <p:sldId id="1155" r:id="rId13"/>
    <p:sldId id="1156" r:id="rId14"/>
    <p:sldId id="1157" r:id="rId15"/>
    <p:sldId id="1125" r:id="rId16"/>
    <p:sldId id="1126" r:id="rId17"/>
    <p:sldId id="1127" r:id="rId18"/>
    <p:sldId id="1158" r:id="rId19"/>
    <p:sldId id="1159" r:id="rId20"/>
    <p:sldId id="1128" r:id="rId21"/>
    <p:sldId id="1129" r:id="rId22"/>
    <p:sldId id="1130" r:id="rId23"/>
    <p:sldId id="1168" r:id="rId24"/>
    <p:sldId id="1169" r:id="rId25"/>
    <p:sldId id="1131" r:id="rId26"/>
    <p:sldId id="1132" r:id="rId27"/>
    <p:sldId id="1133" r:id="rId28"/>
    <p:sldId id="1134" r:id="rId29"/>
    <p:sldId id="1135" r:id="rId30"/>
    <p:sldId id="1136" r:id="rId31"/>
    <p:sldId id="1137" r:id="rId32"/>
    <p:sldId id="1138" r:id="rId33"/>
    <p:sldId id="1161" r:id="rId34"/>
    <p:sldId id="1162" r:id="rId35"/>
    <p:sldId id="1139" r:id="rId36"/>
    <p:sldId id="1140" r:id="rId37"/>
    <p:sldId id="1163" r:id="rId38"/>
    <p:sldId id="1164" r:id="rId39"/>
    <p:sldId id="1165" r:id="rId40"/>
    <p:sldId id="1166" r:id="rId41"/>
    <p:sldId id="1141" r:id="rId42"/>
    <p:sldId id="1142" r:id="rId43"/>
    <p:sldId id="1167" r:id="rId44"/>
    <p:sldId id="1160" r:id="rId45"/>
    <p:sldId id="1145" r:id="rId46"/>
    <p:sldId id="1146" r:id="rId47"/>
    <p:sldId id="1147" r:id="rId48"/>
    <p:sldId id="1148" r:id="rId49"/>
    <p:sldId id="1149" r:id="rId50"/>
    <p:sldId id="1150" r:id="rId51"/>
    <p:sldId id="1151" r:id="rId52"/>
    <p:sldId id="1152" r:id="rId53"/>
    <p:sldId id="1153" r:id="rId54"/>
    <p:sldId id="1154" r:id="rId55"/>
    <p:sldId id="1122" r:id="rId56"/>
    <p:sldId id="1096" r:id="rId57"/>
    <p:sldId id="1094" r:id="rId5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002050"/>
    <a:srgbClr val="000000"/>
    <a:srgbClr val="442359"/>
    <a:srgbClr val="333333"/>
    <a:srgbClr val="FFFFFF"/>
    <a:srgbClr val="505050"/>
    <a:srgbClr val="00FFFF"/>
    <a:srgbClr val="CC00CC"/>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5238" autoAdjust="0"/>
  </p:normalViewPr>
  <p:slideViewPr>
    <p:cSldViewPr snapToObjects="1">
      <p:cViewPr varScale="1">
        <p:scale>
          <a:sx n="102" d="100"/>
          <a:sy n="102" d="100"/>
        </p:scale>
        <p:origin x="58" y="557"/>
      </p:cViewPr>
      <p:guideLst/>
    </p:cSldViewPr>
  </p:slideViewPr>
  <p:notesTextViewPr>
    <p:cViewPr>
      <p:scale>
        <a:sx n="100" d="100"/>
        <a:sy n="100" d="100"/>
      </p:scale>
      <p:origin x="0" y="0"/>
    </p:cViewPr>
  </p:notesTextViewPr>
  <p:sorterViewPr>
    <p:cViewPr varScale="1">
      <p:scale>
        <a:sx n="1" d="1"/>
        <a:sy n="1" d="1"/>
      </p:scale>
      <p:origin x="0" y="-22428"/>
    </p:cViewPr>
  </p:sorterViewPr>
  <p:notesViewPr>
    <p:cSldViewPr snapToObjects="1"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5/14/2015</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2013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5/14/2015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5/14/2015 3:55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989174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5/14/2015 3:55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446739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201F18-C7BD-4C07-B05C-F9BF48195D78}"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795133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5/14/2015 3:55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551324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5/14/2015 3:55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611841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5/14/2015 3:55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252545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ctr">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5/14/2015 3:55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3745974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5/14/2015 3:55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1720284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5/14/2015 3:55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1105575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5/14/2015 3:55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418915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5/14/2015 3:55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3222637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5/14/2015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4156017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5/14/2015 3:55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8442590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5/14/2015 3:55 PM</a:t>
            </a:fld>
            <a:endParaRPr lang="en-US" dirty="0">
              <a:solidFill>
                <a:prstClr val="black"/>
              </a:solidFill>
            </a:endParaRPr>
          </a:p>
        </p:txBody>
      </p:sp>
    </p:spTree>
    <p:extLst>
      <p:ext uri="{BB962C8B-B14F-4D97-AF65-F5344CB8AC3E}">
        <p14:creationId xmlns:p14="http://schemas.microsoft.com/office/powerpoint/2010/main" val="41518705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5/14/2015 3:55 PM</a:t>
            </a:fld>
            <a:endParaRPr lang="en-US" dirty="0">
              <a:solidFill>
                <a:prstClr val="black"/>
              </a:solidFill>
            </a:endParaRPr>
          </a:p>
        </p:txBody>
      </p:sp>
    </p:spTree>
    <p:extLst>
      <p:ext uri="{BB962C8B-B14F-4D97-AF65-F5344CB8AC3E}">
        <p14:creationId xmlns:p14="http://schemas.microsoft.com/office/powerpoint/2010/main" val="39436094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5/14/2015 3:55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16083093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5/14/2015 3:55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36614506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5/14/2015 3:55 PM</a:t>
            </a:fld>
            <a:endParaRPr lang="en-US" dirty="0">
              <a:solidFill>
                <a:prstClr val="black"/>
              </a:solidFill>
            </a:endParaRPr>
          </a:p>
        </p:txBody>
      </p:sp>
    </p:spTree>
    <p:extLst>
      <p:ext uri="{BB962C8B-B14F-4D97-AF65-F5344CB8AC3E}">
        <p14:creationId xmlns:p14="http://schemas.microsoft.com/office/powerpoint/2010/main" val="5717856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5/14/2015 3:55 PM</a:t>
            </a:fld>
            <a:endParaRPr lang="en-US" dirty="0">
              <a:solidFill>
                <a:prstClr val="black"/>
              </a:solidFill>
            </a:endParaRPr>
          </a:p>
        </p:txBody>
      </p:sp>
    </p:spTree>
    <p:extLst>
      <p:ext uri="{BB962C8B-B14F-4D97-AF65-F5344CB8AC3E}">
        <p14:creationId xmlns:p14="http://schemas.microsoft.com/office/powerpoint/2010/main" val="14045062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6958056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253901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05204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5/14/2015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40030919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ctr">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5/14/2015 3:55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9737753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94806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5/14/2015 3:55 PM</a:t>
            </a:fld>
            <a:endParaRPr lang="en-US" dirty="0">
              <a:solidFill>
                <a:prstClr val="black"/>
              </a:solidFill>
            </a:endParaRPr>
          </a:p>
        </p:txBody>
      </p:sp>
    </p:spTree>
    <p:extLst>
      <p:ext uri="{BB962C8B-B14F-4D97-AF65-F5344CB8AC3E}">
        <p14:creationId xmlns:p14="http://schemas.microsoft.com/office/powerpoint/2010/main" val="1595208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2A4DF7B-079A-45E1-B428-6C12F26BFBF0}" type="datetime8">
              <a:rPr lang="en-US" smtClean="0"/>
              <a:t>5/14/2015 3:55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8065664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2A4DF7B-079A-45E1-B428-6C12F26BFBF0}" type="datetime8">
              <a:rPr lang="en-US" smtClean="0"/>
              <a:t>5/14/2015 3:55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5088088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sz="900"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2A4DF7B-079A-45E1-B428-6C12F26BFBF0}" type="datetime8">
              <a:rPr lang="en-US" smtClean="0"/>
              <a:t>5/14/2015 3:55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37432484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A9726B-A196-4B8E-BF2D-0807AC61F58F}" type="datetime8">
              <a:rPr lang="en-US" smtClean="0"/>
              <a:t>5/14/2015 3:55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18257873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900" baseline="0" dirty="0" smtClean="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4C42B60-FEC3-410F-9183-4DF63DE3FF0B}" type="datetime8">
              <a:rPr lang="en-US" smtClean="0"/>
              <a:t>5/14/2015 3:55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41486430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2A4DF7B-079A-45E1-B428-6C12F26BFBF0}" type="datetime8">
              <a:rPr lang="en-US" smtClean="0"/>
              <a:t>5/14/2015 3:55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24074221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5/14/2015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641031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5/14/2015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9596541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smtClean="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5/14/2015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32167330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5/14/2015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42170307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t>5/14/2015 3:55 PM</a:t>
            </a:fld>
            <a:endParaRPr lang="en-US" dirty="0"/>
          </a:p>
        </p:txBody>
      </p:sp>
    </p:spTree>
    <p:extLst>
      <p:ext uri="{BB962C8B-B14F-4D97-AF65-F5344CB8AC3E}">
        <p14:creationId xmlns:p14="http://schemas.microsoft.com/office/powerpoint/2010/main" val="19724359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5/14/2015 3:55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52</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59922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5/14/2015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382531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5/14/2015 3:55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95144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5/14/2015 3:55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101169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5/14/2015 3:55 PM</a:t>
            </a:fld>
            <a:endParaRPr lang="en-US" dirty="0">
              <a:solidFill>
                <a:prstClr val="black"/>
              </a:solidFill>
            </a:endParaRPr>
          </a:p>
        </p:txBody>
      </p:sp>
    </p:spTree>
    <p:extLst>
      <p:ext uri="{BB962C8B-B14F-4D97-AF65-F5344CB8AC3E}">
        <p14:creationId xmlns:p14="http://schemas.microsoft.com/office/powerpoint/2010/main" val="1650207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5/14/2015 3:55 PM</a:t>
            </a:fld>
            <a:endParaRPr lang="en-US" dirty="0">
              <a:solidFill>
                <a:prstClr val="black"/>
              </a:solidFill>
            </a:endParaRPr>
          </a:p>
        </p:txBody>
      </p:sp>
    </p:spTree>
    <p:extLst>
      <p:ext uri="{BB962C8B-B14F-4D97-AF65-F5344CB8AC3E}">
        <p14:creationId xmlns:p14="http://schemas.microsoft.com/office/powerpoint/2010/main" val="41232046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
        <p:nvSpPr>
          <p:cNvPr id="5" name="Text Placeholder 4"/>
          <p:cNvSpPr>
            <a:spLocks noGrp="1"/>
          </p:cNvSpPr>
          <p:nvPr>
            <p:ph type="body" sz="quarter" idx="12" hasCustomPrompt="1"/>
          </p:nvPr>
        </p:nvSpPr>
        <p:spPr>
          <a:xfrm>
            <a:off x="274701" y="39557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161294085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5" y="0"/>
            <a:ext cx="12426819" cy="6994524"/>
          </a:xfrm>
          <a:prstGeom prst="rect">
            <a:avLst/>
          </a:prstGeom>
        </p:spPr>
      </p:pic>
      <p:sp>
        <p:nvSpPr>
          <p:cNvPr id="18" name="Rectangle 17"/>
          <p:cNvSpPr/>
          <p:nvPr userDrawn="1"/>
        </p:nvSpPr>
        <p:spPr bwMode="gray">
          <a:xfrm>
            <a:off x="274638" y="2125663"/>
            <a:ext cx="7315200" cy="3657600"/>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702"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702" y="3957638"/>
            <a:ext cx="7316788" cy="1825625"/>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12912738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7351730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03719595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3053026397"/>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8" name="Date Placeholder 7"/>
          <p:cNvSpPr>
            <a:spLocks noGrp="1"/>
          </p:cNvSpPr>
          <p:nvPr>
            <p:ph type="dt" sz="half" idx="10"/>
          </p:nvPr>
        </p:nvSpPr>
        <p:spPr>
          <a:xfrm>
            <a:off x="8705533" y="6482889"/>
            <a:ext cx="3113264" cy="373041"/>
          </a:xfrm>
          <a:prstGeom prst="rect">
            <a:avLst/>
          </a:prstGeom>
        </p:spPr>
        <p:txBody>
          <a:bodyPr/>
          <a:lstStyle/>
          <a:p>
            <a:pPr algn="r"/>
            <a:fld id="{85526287-B2AA-4534-9616-8C1371A5F2E4}" type="datetime1">
              <a:rPr lang="en-US" smtClean="0">
                <a:solidFill>
                  <a:srgbClr val="FFFFFF"/>
                </a:solidFill>
              </a:rPr>
              <a:pPr algn="r"/>
              <a:t>5/14/2015</a:t>
            </a:fld>
            <a:endParaRPr lang="en-US" sz="1632">
              <a:solidFill>
                <a:srgbClr val="00188F">
                  <a:shade val="50000"/>
                </a:srgbClr>
              </a:solidFill>
            </a:endParaRPr>
          </a:p>
        </p:txBody>
      </p:sp>
      <p:sp>
        <p:nvSpPr>
          <p:cNvPr id="9" name="Slide Number Placeholder 8"/>
          <p:cNvSpPr>
            <a:spLocks noGrp="1"/>
          </p:cNvSpPr>
          <p:nvPr>
            <p:ph type="sldNum" sz="quarter" idx="11"/>
          </p:nvPr>
        </p:nvSpPr>
        <p:spPr>
          <a:xfrm>
            <a:off x="833244" y="6482889"/>
            <a:ext cx="2694570" cy="373041"/>
          </a:xfrm>
          <a:prstGeom prst="rect">
            <a:avLst/>
          </a:prstGeom>
        </p:spPr>
        <p:txBody>
          <a:bodyPr/>
          <a:lstStyle/>
          <a:p>
            <a:fld id="{0C2EF4DC-10BE-438D-A0C2-4265DEFE2ED1}" type="slidenum">
              <a:rPr lang="en-US" smtClean="0">
                <a:solidFill>
                  <a:srgbClr val="00188F">
                    <a:shade val="50000"/>
                  </a:srgbClr>
                </a:solidFill>
              </a:rPr>
              <a:pPr/>
              <a:t>‹#›</a:t>
            </a:fld>
            <a:endParaRPr lang="en-US" dirty="0">
              <a:solidFill>
                <a:srgbClr val="00188F">
                  <a:shade val="50000"/>
                </a:srgbClr>
              </a:solidFill>
            </a:endParaRPr>
          </a:p>
        </p:txBody>
      </p:sp>
      <p:sp>
        <p:nvSpPr>
          <p:cNvPr id="10" name="Footer Placeholder 9"/>
          <p:cNvSpPr>
            <a:spLocks noGrp="1"/>
          </p:cNvSpPr>
          <p:nvPr>
            <p:ph type="ftr" sz="quarter" idx="12"/>
          </p:nvPr>
        </p:nvSpPr>
        <p:spPr>
          <a:xfrm>
            <a:off x="3942363" y="6482889"/>
            <a:ext cx="4767315" cy="373041"/>
          </a:xfrm>
          <a:prstGeom prst="rect">
            <a:avLst/>
          </a:prstGeom>
        </p:spPr>
        <p:txBody>
          <a:bodyPr/>
          <a:lstStyle/>
          <a:p>
            <a:endParaRPr lang="en-US" sz="1632" dirty="0">
              <a:solidFill>
                <a:srgbClr val="00188F">
                  <a:shade val="50000"/>
                </a:srgbClr>
              </a:solidFill>
            </a:endParaRPr>
          </a:p>
        </p:txBody>
      </p:sp>
    </p:spTree>
    <p:extLst>
      <p:ext uri="{BB962C8B-B14F-4D97-AF65-F5344CB8AC3E}">
        <p14:creationId xmlns:p14="http://schemas.microsoft.com/office/powerpoint/2010/main" val="2281714892"/>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1536294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05100069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728114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57774648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453477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571929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3" y="0"/>
            <a:ext cx="12434709" cy="6994524"/>
          </a:xfrm>
          <a:prstGeom prst="rect">
            <a:avLst/>
          </a:prstGeom>
        </p:spPr>
      </p:pic>
      <p:sp>
        <p:nvSpPr>
          <p:cNvPr id="17" name="Rectangle 16"/>
          <p:cNvSpPr/>
          <p:nvPr userDrawn="1"/>
        </p:nvSpPr>
        <p:spPr bwMode="gray">
          <a:xfrm>
            <a:off x="274638" y="2125663"/>
            <a:ext cx="6400800" cy="3657600"/>
          </a:xfrm>
          <a:prstGeom prst="rect">
            <a:avLst/>
          </a:prstGeom>
          <a:solidFill>
            <a:schemeClr val="accent4">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64023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57638"/>
            <a:ext cx="6402388" cy="1825625"/>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41451813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9341069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957433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38360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814894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91660881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081445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3102367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944995697"/>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803499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90726855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436476" cy="6994525"/>
          </a:xfrm>
          <a:prstGeom prst="rect">
            <a:avLst/>
          </a:prstGeom>
        </p:spPr>
      </p:pic>
      <p:sp>
        <p:nvSpPr>
          <p:cNvPr id="17" name="Rectangle 16"/>
          <p:cNvSpPr/>
          <p:nvPr userDrawn="1"/>
        </p:nvSpPr>
        <p:spPr bwMode="gray">
          <a:xfrm>
            <a:off x="274638" y="2125663"/>
            <a:ext cx="7315200" cy="3657600"/>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73050" y="3957638"/>
            <a:ext cx="7316788" cy="1825625"/>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4" y="480503"/>
            <a:ext cx="1552926" cy="332659"/>
          </a:xfrm>
          <a:prstGeom prst="rect">
            <a:avLst/>
          </a:prstGeom>
        </p:spPr>
      </p:pic>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1040768"/>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99117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765875534"/>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52854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7589999"/>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2947427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280334900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307367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436475" cy="6994524"/>
          </a:xfrm>
          <a:prstGeom prst="rect">
            <a:avLst/>
          </a:prstGeom>
        </p:spPr>
      </p:pic>
      <p:sp>
        <p:nvSpPr>
          <p:cNvPr id="17" name="Rectangle 16"/>
          <p:cNvSpPr/>
          <p:nvPr userDrawn="1"/>
        </p:nvSpPr>
        <p:spPr bwMode="gray">
          <a:xfrm>
            <a:off x="274638" y="2125663"/>
            <a:ext cx="7315200" cy="3657600"/>
          </a:xfrm>
          <a:prstGeom prst="rect">
            <a:avLst/>
          </a:prstGeom>
          <a:solidFill>
            <a:schemeClr val="accent4">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46526"/>
            <a:ext cx="7316788" cy="1828800"/>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1929004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81" y="-1"/>
            <a:ext cx="12434712" cy="6994526"/>
          </a:xfrm>
          <a:prstGeom prst="rect">
            <a:avLst/>
          </a:prstGeom>
        </p:spPr>
      </p:pic>
      <p:sp>
        <p:nvSpPr>
          <p:cNvPr id="18" name="Rectangle 17"/>
          <p:cNvSpPr/>
          <p:nvPr userDrawn="1"/>
        </p:nvSpPr>
        <p:spPr bwMode="gray">
          <a:xfrm>
            <a:off x="274638" y="1211264"/>
            <a:ext cx="6400800" cy="3657600"/>
          </a:xfrm>
          <a:prstGeom prst="rect">
            <a:avLst/>
          </a:prstGeom>
          <a:solidFill>
            <a:schemeClr val="accent4">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3"/>
            <a:ext cx="6402388" cy="1828801"/>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3040063"/>
            <a:ext cx="6400800" cy="1828800"/>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405" y="7938"/>
            <a:ext cx="12431664" cy="697864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74702" y="2125677"/>
            <a:ext cx="7315200" cy="3657586"/>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638" y="2125663"/>
            <a:ext cx="7315200" cy="1828800"/>
          </a:xfrm>
          <a:noFill/>
        </p:spPr>
        <p:txBody>
          <a:bodyPr lIns="146304" tIns="91440" rIns="146304" bIns="91440" anchor="t" anchorCtr="0"/>
          <a:lstStyle>
            <a:lvl1pPr>
              <a:defRPr sz="6600" spc="-100"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74638" y="3954463"/>
            <a:ext cx="7315200" cy="1830388"/>
          </a:xfrm>
          <a:noFill/>
        </p:spPr>
        <p:txBody>
          <a:bodyPr lIns="146304" tIns="109728" rIns="146304" bIns="109728">
            <a:noAutofit/>
          </a:bodyPr>
          <a:lstStyle>
            <a:lvl1pPr marL="0" indent="0">
              <a:spcBef>
                <a:spcPts val="0"/>
              </a:spcBef>
              <a:buNone/>
              <a:defRPr sz="32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2.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theme" Target="../theme/theme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5">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166" r:id="rId2"/>
    <p:sldLayoutId id="2147484163" r:id="rId3"/>
    <p:sldLayoutId id="2147484169" r:id="rId4"/>
    <p:sldLayoutId id="2147484170" r:id="rId5"/>
    <p:sldLayoutId id="2147484173" r:id="rId6"/>
    <p:sldLayoutId id="2147484172" r:id="rId7"/>
    <p:sldLayoutId id="2147484162" r:id="rId8"/>
    <p:sldLayoutId id="2147484105" r:id="rId9"/>
    <p:sldLayoutId id="2147484182" r:id="rId10"/>
    <p:sldLayoutId id="2147484130" r:id="rId11"/>
    <p:sldLayoutId id="2147484101" r:id="rId12"/>
    <p:sldLayoutId id="2147484102" r:id="rId13"/>
    <p:sldLayoutId id="2147484087" r:id="rId14"/>
    <p:sldLayoutId id="2147484098" r:id="rId15"/>
    <p:sldLayoutId id="2147484086" r:id="rId16"/>
    <p:sldLayoutId id="2147484107" r:id="rId17"/>
    <p:sldLayoutId id="2147484099" r:id="rId18"/>
    <p:sldLayoutId id="2147484100" r:id="rId19"/>
    <p:sldLayoutId id="2147484089" r:id="rId20"/>
    <p:sldLayoutId id="2147484106" r:id="rId21"/>
    <p:sldLayoutId id="2147484092" r:id="rId22"/>
    <p:sldLayoutId id="2147484093" r:id="rId23"/>
    <p:sldLayoutId id="2147484127" r:id="rId24"/>
    <p:sldLayoutId id="2147484128" r:id="rId25"/>
    <p:sldLayoutId id="2147484129" r:id="rId26"/>
    <p:sldLayoutId id="2147484094" r:id="rId27"/>
    <p:sldLayoutId id="2147484096" r:id="rId28"/>
    <p:sldLayoutId id="2147484209" r:id="rId29"/>
    <p:sldLayoutId id="2147484210" r:id="rId30"/>
    <p:sldLayoutId id="2147484211" r:id="rId31"/>
    <p:sldLayoutId id="2147484212" r:id="rId32"/>
    <p:sldLayoutId id="2147484213" r:id="rId3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077368919"/>
      </p:ext>
    </p:extLst>
  </p:cSld>
  <p:clrMap bg1="dk1" tx1="lt1" bg2="dk2" tx2="lt2" accent1="accent1" accent2="accent2" accent3="accent3" accent4="accent4" accent5="accent5" accent6="accent6" hlink="hlink" folHlink="folHlink"/>
  <p:sldLayoutIdLst>
    <p:sldLayoutId id="2147484184" r:id="rId1"/>
    <p:sldLayoutId id="2147484185" r:id="rId2"/>
    <p:sldLayoutId id="2147484186" r:id="rId3"/>
    <p:sldLayoutId id="2147484187" r:id="rId4"/>
    <p:sldLayoutId id="2147484188" r:id="rId5"/>
    <p:sldLayoutId id="2147484189" r:id="rId6"/>
    <p:sldLayoutId id="2147484190" r:id="rId7"/>
    <p:sldLayoutId id="2147484191" r:id="rId8"/>
    <p:sldLayoutId id="2147484192" r:id="rId9"/>
    <p:sldLayoutId id="2147484193" r:id="rId10"/>
    <p:sldLayoutId id="2147484194" r:id="rId11"/>
    <p:sldLayoutId id="2147484195"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707315592"/>
      </p:ext>
    </p:extLst>
  </p:cSld>
  <p:clrMap bg1="dk1" tx1="lt1" bg2="dk2" tx2="lt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 id="2147484208"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27.emf"/></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image" Target="../media/image20.gif"/><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1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3" Type="http://schemas.openxmlformats.org/officeDocument/2006/relationships/hyperlink" Target="http://channel9.msdn.com/Events/Build/2015/2-66" TargetMode="External"/><Relationship Id="rId2" Type="http://schemas.openxmlformats.org/officeDocument/2006/relationships/notesSlide" Target="../notesSlides/notesSlide14.xml"/><Relationship Id="rId1" Type="http://schemas.openxmlformats.org/officeDocument/2006/relationships/slideLayout" Target="../slideLayouts/slideLayout29.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9.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9.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29.xml"/><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notesSlide" Target="../notesSlides/notesSlide21.xml"/><Relationship Id="rId7" Type="http://schemas.openxmlformats.org/officeDocument/2006/relationships/image" Target="../media/image43.png"/><Relationship Id="rId2" Type="http://schemas.openxmlformats.org/officeDocument/2006/relationships/slideLayout" Target="../slideLayouts/slideLayout16.xml"/><Relationship Id="rId1" Type="http://schemas.openxmlformats.org/officeDocument/2006/relationships/tags" Target="../tags/tag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46.png"/><Relationship Id="rId2" Type="http://schemas.openxmlformats.org/officeDocument/2006/relationships/slideLayout" Target="../slideLayouts/slideLayout16.xml"/><Relationship Id="rId1" Type="http://schemas.openxmlformats.org/officeDocument/2006/relationships/tags" Target="../tags/tag2.xml"/><Relationship Id="rId6" Type="http://schemas.openxmlformats.org/officeDocument/2006/relationships/image" Target="../media/image44.png"/><Relationship Id="rId5" Type="http://schemas.openxmlformats.org/officeDocument/2006/relationships/image" Target="../media/image42.png"/><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7.png"/><Relationship Id="rId7"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29.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3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6.xml"/><Relationship Id="rId1" Type="http://schemas.openxmlformats.org/officeDocument/2006/relationships/tags" Target="../tags/tag3.xml"/><Relationship Id="rId5" Type="http://schemas.openxmlformats.org/officeDocument/2006/relationships/image" Target="../media/image28.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2.xml"/><Relationship Id="rId1" Type="http://schemas.openxmlformats.org/officeDocument/2006/relationships/tags" Target="../tags/tag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2.xml"/><Relationship Id="rId1" Type="http://schemas.openxmlformats.org/officeDocument/2006/relationships/tags" Target="../tags/tag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2.png"/><Relationship Id="rId7"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29.xml"/><Relationship Id="rId6" Type="http://schemas.openxmlformats.org/officeDocument/2006/relationships/image" Target="../media/image49.png"/><Relationship Id="rId5" Type="http://schemas.openxmlformats.org/officeDocument/2006/relationships/image" Target="../media/image38.png"/><Relationship Id="rId10" Type="http://schemas.openxmlformats.org/officeDocument/2006/relationships/image" Target="../media/image54.png"/><Relationship Id="rId4" Type="http://schemas.openxmlformats.org/officeDocument/2006/relationships/image" Target="../media/image51.png"/><Relationship Id="rId9" Type="http://schemas.openxmlformats.org/officeDocument/2006/relationships/image" Target="../media/image5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3.xml"/></Relationships>
</file>

<file path=ppt/slides/_rels/slide39.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notesSlide" Target="../notesSlides/notesSlide32.xml"/><Relationship Id="rId7" Type="http://schemas.openxmlformats.org/officeDocument/2006/relationships/image" Target="../media/image57.png"/><Relationship Id="rId2" Type="http://schemas.openxmlformats.org/officeDocument/2006/relationships/slideLayout" Target="../slideLayouts/slideLayout16.xml"/><Relationship Id="rId1" Type="http://schemas.openxmlformats.org/officeDocument/2006/relationships/tags" Target="../tags/tag6.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29.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9.xml"/><Relationship Id="rId1" Type="http://schemas.openxmlformats.org/officeDocument/2006/relationships/slideLayout" Target="../slideLayouts/slideLayout32.xml"/><Relationship Id="rId5" Type="http://schemas.openxmlformats.org/officeDocument/2006/relationships/image" Target="../media/image61.png"/><Relationship Id="rId4" Type="http://schemas.openxmlformats.org/officeDocument/2006/relationships/image" Target="../media/image60.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2.xml"/></Relationships>
</file>

<file path=ppt/slides/_rels/slide4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1.xml"/><Relationship Id="rId1" Type="http://schemas.openxmlformats.org/officeDocument/2006/relationships/slideLayout" Target="../slideLayouts/slideLayout3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3" Type="http://schemas.openxmlformats.org/officeDocument/2006/relationships/hyperlink" Target="http://aka.ms/ServiceFabricdocs" TargetMode="External"/><Relationship Id="rId2" Type="http://schemas.openxmlformats.org/officeDocument/2006/relationships/hyperlink" Target="http://aka.ms/ServiceFabric" TargetMode="External"/><Relationship Id="rId1" Type="http://schemas.openxmlformats.org/officeDocument/2006/relationships/slideLayout" Target="../slideLayouts/slideLayout29.xml"/><Relationship Id="rId5" Type="http://schemas.openxmlformats.org/officeDocument/2006/relationships/hyperlink" Target="http://stackoverflow.com/questions/tagged/azure-service-fabric" TargetMode="External"/><Relationship Id="rId4" Type="http://schemas.openxmlformats.org/officeDocument/2006/relationships/hyperlink" Target="http://aka.ms/ServiceFabricforum"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4800" dirty="0"/>
              <a:t>Service Fabric: A Platform for Building and Managing Highly Scalable Services </a:t>
            </a:r>
            <a:endParaRPr lang="en-US" sz="4000" dirty="0"/>
          </a:p>
        </p:txBody>
      </p:sp>
      <p:sp>
        <p:nvSpPr>
          <p:cNvPr id="4" name="Text Placeholder 3"/>
          <p:cNvSpPr>
            <a:spLocks noGrp="1"/>
          </p:cNvSpPr>
          <p:nvPr>
            <p:ph type="body" sz="quarter" idx="14"/>
          </p:nvPr>
        </p:nvSpPr>
        <p:spPr>
          <a:xfrm>
            <a:off x="274702" y="4259262"/>
            <a:ext cx="7316788" cy="1524001"/>
          </a:xfrm>
        </p:spPr>
        <p:txBody>
          <a:bodyPr/>
          <a:lstStyle/>
          <a:p>
            <a:r>
              <a:rPr lang="en-US" dirty="0"/>
              <a:t>Shawn Weisfeld</a:t>
            </a:r>
          </a:p>
          <a:p>
            <a:r>
              <a:rPr lang="en-US" dirty="0"/>
              <a:t>shawn@shawnweisfeld.com</a:t>
            </a:r>
          </a:p>
          <a:p>
            <a:r>
              <a:rPr lang="en-US" dirty="0"/>
              <a:t>http://www.shawnweisfeld.com</a:t>
            </a:r>
          </a:p>
        </p:txBody>
      </p:sp>
    </p:spTree>
    <p:extLst>
      <p:ext uri="{BB962C8B-B14F-4D97-AF65-F5344CB8AC3E}">
        <p14:creationId xmlns:p14="http://schemas.microsoft.com/office/powerpoint/2010/main" val="340149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Microsoft Azure Service Fabric</a:t>
            </a:r>
            <a:br>
              <a:rPr lang="en-US" dirty="0" smtClean="0"/>
            </a:br>
            <a:r>
              <a:rPr lang="en-US" sz="2800" dirty="0" smtClean="0"/>
              <a:t>A platform for reliable, </a:t>
            </a:r>
            <a:r>
              <a:rPr lang="en-US" sz="2800" dirty="0" err="1" smtClean="0"/>
              <a:t>hyperscale</a:t>
            </a:r>
            <a:r>
              <a:rPr lang="en-US" sz="2800" dirty="0" smtClean="0"/>
              <a:t>, </a:t>
            </a:r>
            <a:r>
              <a:rPr lang="en-US" sz="2800" dirty="0" err="1" smtClean="0"/>
              <a:t>microservice</a:t>
            </a:r>
            <a:r>
              <a:rPr lang="en-US" sz="2800" dirty="0" smtClean="0"/>
              <a:t>-based applications</a:t>
            </a:r>
            <a:endParaRPr lang="en-US" sz="2800" dirty="0"/>
          </a:p>
        </p:txBody>
      </p:sp>
      <p:sp>
        <p:nvSpPr>
          <p:cNvPr id="356" name="Right Arrow 355"/>
          <p:cNvSpPr/>
          <p:nvPr/>
        </p:nvSpPr>
        <p:spPr>
          <a:xfrm rot="5400000">
            <a:off x="1769034" y="3490561"/>
            <a:ext cx="488054" cy="496795"/>
          </a:xfrm>
          <a:prstGeom prst="rightArrow">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57" name="Right Arrow 356"/>
          <p:cNvSpPr/>
          <p:nvPr/>
        </p:nvSpPr>
        <p:spPr>
          <a:xfrm rot="5400000">
            <a:off x="5947419" y="3469437"/>
            <a:ext cx="488054" cy="496795"/>
          </a:xfrm>
          <a:prstGeom prst="rightArrow">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58" name="Right Arrow 357"/>
          <p:cNvSpPr/>
          <p:nvPr/>
        </p:nvSpPr>
        <p:spPr>
          <a:xfrm rot="5400000">
            <a:off x="10060454" y="3478307"/>
            <a:ext cx="488054" cy="496795"/>
          </a:xfrm>
          <a:prstGeom prst="rightArrow">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grpSp>
        <p:nvGrpSpPr>
          <p:cNvPr id="360" name="Group 359"/>
          <p:cNvGrpSpPr/>
          <p:nvPr/>
        </p:nvGrpSpPr>
        <p:grpSpPr>
          <a:xfrm>
            <a:off x="755654" y="4099888"/>
            <a:ext cx="2551986" cy="2057157"/>
            <a:chOff x="967123" y="3315404"/>
            <a:chExt cx="2551986" cy="2057157"/>
          </a:xfrm>
        </p:grpSpPr>
        <p:sp>
          <p:nvSpPr>
            <p:cNvPr id="361" name="Rectangle 360"/>
            <p:cNvSpPr/>
            <p:nvPr/>
          </p:nvSpPr>
          <p:spPr>
            <a:xfrm>
              <a:off x="984812" y="3813776"/>
              <a:ext cx="2479439" cy="691375"/>
            </a:xfrm>
            <a:prstGeom prst="rect">
              <a:avLst/>
            </a:prstGeom>
            <a:solidFill>
              <a:srgbClr val="00B0F0"/>
            </a:solidFill>
            <a:ln w="12700" cap="flat" cmpd="sng" algn="ctr">
              <a:noFill/>
              <a:prstDash val="solid"/>
              <a:miter lim="800000"/>
            </a:ln>
            <a:effectLst/>
          </p:spPr>
          <p:txBody>
            <a:bodyPr rtlCol="0" anchor="ctr"/>
            <a:lstStyle/>
            <a:p>
              <a:pPr algn="ctr" defTabSz="914400">
                <a:defRPr/>
              </a:pPr>
              <a:r>
                <a:rPr lang="en-US" sz="2400" b="1" kern="0" dirty="0" smtClean="0">
                  <a:solidFill>
                    <a:srgbClr val="FFFFFF"/>
                  </a:solidFill>
                  <a:latin typeface="Segoe UI Light"/>
                </a:rPr>
                <a:t>Azure</a:t>
              </a:r>
              <a:r>
                <a:rPr lang="en-US" sz="2400" kern="0" dirty="0" smtClean="0">
                  <a:solidFill>
                    <a:srgbClr val="FFFFFF"/>
                  </a:solidFill>
                  <a:latin typeface="Segoe UI Light"/>
                </a:rPr>
                <a:t> </a:t>
              </a:r>
            </a:p>
          </p:txBody>
        </p:sp>
        <p:sp>
          <p:nvSpPr>
            <p:cNvPr id="362" name="Rectangle 361"/>
            <p:cNvSpPr/>
            <p:nvPr/>
          </p:nvSpPr>
          <p:spPr>
            <a:xfrm>
              <a:off x="984813" y="3315404"/>
              <a:ext cx="1232246" cy="457200"/>
            </a:xfrm>
            <a:prstGeom prst="rect">
              <a:avLst/>
            </a:prstGeom>
            <a:solidFill>
              <a:srgbClr val="00B0F0"/>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Windows</a:t>
              </a:r>
            </a:p>
            <a:p>
              <a:pPr algn="ctr" defTabSz="914400">
                <a:defRPr/>
              </a:pPr>
              <a:r>
                <a:rPr lang="en-US" sz="1000" b="1" kern="0" dirty="0" smtClean="0">
                  <a:solidFill>
                    <a:srgbClr val="FFFFFF"/>
                  </a:solidFill>
                  <a:latin typeface="Calibri" panose="020F0502020204030204"/>
                </a:rPr>
                <a:t>Server</a:t>
              </a:r>
            </a:p>
          </p:txBody>
        </p:sp>
        <p:sp>
          <p:nvSpPr>
            <p:cNvPr id="363" name="Rectangle 362"/>
            <p:cNvSpPr/>
            <p:nvPr/>
          </p:nvSpPr>
          <p:spPr>
            <a:xfrm>
              <a:off x="2265833" y="3315404"/>
              <a:ext cx="1198419" cy="457200"/>
            </a:xfrm>
            <a:prstGeom prst="rect">
              <a:avLst/>
            </a:prstGeom>
            <a:solidFill>
              <a:srgbClr val="00B0F0"/>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Linux</a:t>
              </a:r>
            </a:p>
          </p:txBody>
        </p:sp>
        <p:pic>
          <p:nvPicPr>
            <p:cNvPr id="364" name="Picture 363"/>
            <p:cNvPicPr>
              <a:picLocks noChangeAspect="1"/>
            </p:cNvPicPr>
            <p:nvPr/>
          </p:nvPicPr>
          <p:blipFill>
            <a:blip r:embed="rId3">
              <a:duotone>
                <a:prstClr val="black"/>
                <a:schemeClr val="accent2">
                  <a:tint val="45000"/>
                  <a:satMod val="400000"/>
                </a:schemeClr>
              </a:duotone>
            </a:blip>
            <a:stretch>
              <a:fillRect/>
            </a:stretch>
          </p:blipFill>
          <p:spPr>
            <a:xfrm>
              <a:off x="967123" y="4562023"/>
              <a:ext cx="2551986" cy="810538"/>
            </a:xfrm>
            <a:prstGeom prst="rect">
              <a:avLst/>
            </a:prstGeom>
          </p:spPr>
        </p:pic>
      </p:grpSp>
      <p:grpSp>
        <p:nvGrpSpPr>
          <p:cNvPr id="365" name="Group 364"/>
          <p:cNvGrpSpPr/>
          <p:nvPr/>
        </p:nvGrpSpPr>
        <p:grpSpPr>
          <a:xfrm>
            <a:off x="9046290" y="4099888"/>
            <a:ext cx="2551986" cy="2092284"/>
            <a:chOff x="8577887" y="3302049"/>
            <a:chExt cx="2551986" cy="2092284"/>
          </a:xfrm>
        </p:grpSpPr>
        <p:sp>
          <p:nvSpPr>
            <p:cNvPr id="366" name="Rectangle 365"/>
            <p:cNvSpPr/>
            <p:nvPr/>
          </p:nvSpPr>
          <p:spPr>
            <a:xfrm>
              <a:off x="8596359" y="3812695"/>
              <a:ext cx="2479439" cy="691375"/>
            </a:xfrm>
            <a:prstGeom prst="rect">
              <a:avLst/>
            </a:prstGeom>
            <a:solidFill>
              <a:srgbClr val="ED7D31"/>
            </a:solidFill>
            <a:ln w="12700" cap="flat" cmpd="sng" algn="ctr">
              <a:noFill/>
              <a:prstDash val="solid"/>
              <a:miter lim="800000"/>
            </a:ln>
            <a:effectLst/>
          </p:spPr>
          <p:txBody>
            <a:bodyPr rtlCol="0" anchor="ctr"/>
            <a:lstStyle/>
            <a:p>
              <a:pPr algn="ctr" defTabSz="914400">
                <a:defRPr/>
              </a:pPr>
              <a:r>
                <a:rPr lang="en-US" sz="2400" b="1" kern="0" dirty="0" smtClean="0">
                  <a:solidFill>
                    <a:srgbClr val="FFFFFF"/>
                  </a:solidFill>
                  <a:latin typeface="Segoe UI Light"/>
                </a:rPr>
                <a:t>Hosted Clouds</a:t>
              </a:r>
            </a:p>
          </p:txBody>
        </p:sp>
        <p:sp>
          <p:nvSpPr>
            <p:cNvPr id="367" name="Rectangle 366"/>
            <p:cNvSpPr/>
            <p:nvPr/>
          </p:nvSpPr>
          <p:spPr>
            <a:xfrm>
              <a:off x="8596360" y="3302049"/>
              <a:ext cx="1227098" cy="457200"/>
            </a:xfrm>
            <a:prstGeom prst="rect">
              <a:avLst/>
            </a:prstGeom>
            <a:solidFill>
              <a:srgbClr val="ED7D31"/>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Windows</a:t>
              </a:r>
            </a:p>
            <a:p>
              <a:pPr algn="ctr" defTabSz="914400">
                <a:defRPr/>
              </a:pPr>
              <a:r>
                <a:rPr lang="en-US" sz="1000" b="1" kern="0" dirty="0" smtClean="0">
                  <a:solidFill>
                    <a:srgbClr val="FFFFFF"/>
                  </a:solidFill>
                  <a:latin typeface="Calibri" panose="020F0502020204030204"/>
                </a:rPr>
                <a:t>Server</a:t>
              </a:r>
            </a:p>
          </p:txBody>
        </p:sp>
        <p:sp>
          <p:nvSpPr>
            <p:cNvPr id="368" name="Rectangle 367"/>
            <p:cNvSpPr/>
            <p:nvPr/>
          </p:nvSpPr>
          <p:spPr>
            <a:xfrm>
              <a:off x="9857729" y="3302049"/>
              <a:ext cx="1218070" cy="457200"/>
            </a:xfrm>
            <a:prstGeom prst="rect">
              <a:avLst/>
            </a:prstGeom>
            <a:solidFill>
              <a:srgbClr val="ED7D31"/>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Linux</a:t>
              </a:r>
            </a:p>
          </p:txBody>
        </p:sp>
        <p:pic>
          <p:nvPicPr>
            <p:cNvPr id="369" name="Picture 368"/>
            <p:cNvPicPr>
              <a:picLocks noChangeAspect="1"/>
            </p:cNvPicPr>
            <p:nvPr/>
          </p:nvPicPr>
          <p:blipFill>
            <a:blip r:embed="rId3">
              <a:duotone>
                <a:prstClr val="black"/>
                <a:schemeClr val="accent2">
                  <a:tint val="45000"/>
                  <a:satMod val="400000"/>
                </a:schemeClr>
              </a:duotone>
            </a:blip>
            <a:stretch>
              <a:fillRect/>
            </a:stretch>
          </p:blipFill>
          <p:spPr>
            <a:xfrm>
              <a:off x="8577887" y="4583795"/>
              <a:ext cx="2551986" cy="810538"/>
            </a:xfrm>
            <a:prstGeom prst="rect">
              <a:avLst/>
            </a:prstGeom>
          </p:spPr>
        </p:pic>
      </p:grpSp>
      <p:sp>
        <p:nvSpPr>
          <p:cNvPr id="370" name="Hexagon 369"/>
          <p:cNvSpPr/>
          <p:nvPr/>
        </p:nvSpPr>
        <p:spPr>
          <a:xfrm>
            <a:off x="534536"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71" name="Hexagon 370"/>
          <p:cNvSpPr/>
          <p:nvPr/>
        </p:nvSpPr>
        <p:spPr>
          <a:xfrm>
            <a:off x="765473"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72" name="Hexagon 371"/>
          <p:cNvSpPr/>
          <p:nvPr/>
        </p:nvSpPr>
        <p:spPr>
          <a:xfrm>
            <a:off x="534536"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73" name="Hexagon 372"/>
          <p:cNvSpPr/>
          <p:nvPr/>
        </p:nvSpPr>
        <p:spPr>
          <a:xfrm>
            <a:off x="765473"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374" name="Straight Connector 373"/>
          <p:cNvCxnSpPr/>
          <p:nvPr/>
        </p:nvCxnSpPr>
        <p:spPr>
          <a:xfrm>
            <a:off x="671993" y="2243771"/>
            <a:ext cx="230937" cy="135637"/>
          </a:xfrm>
          <a:prstGeom prst="line">
            <a:avLst/>
          </a:prstGeom>
          <a:noFill/>
          <a:ln w="6350" cap="flat" cmpd="sng" algn="ctr">
            <a:solidFill>
              <a:srgbClr val="5B9BD5"/>
            </a:solidFill>
            <a:prstDash val="solid"/>
            <a:miter lim="800000"/>
          </a:ln>
          <a:effectLst/>
        </p:spPr>
      </p:cxnSp>
      <p:cxnSp>
        <p:nvCxnSpPr>
          <p:cNvPr id="375" name="Straight Connector 374"/>
          <p:cNvCxnSpPr/>
          <p:nvPr/>
        </p:nvCxnSpPr>
        <p:spPr>
          <a:xfrm>
            <a:off x="671993" y="1972496"/>
            <a:ext cx="230937" cy="135637"/>
          </a:xfrm>
          <a:prstGeom prst="line">
            <a:avLst/>
          </a:prstGeom>
          <a:noFill/>
          <a:ln w="6350" cap="flat" cmpd="sng" algn="ctr">
            <a:solidFill>
              <a:srgbClr val="5B9BD5"/>
            </a:solidFill>
            <a:prstDash val="solid"/>
            <a:miter lim="800000"/>
          </a:ln>
          <a:effectLst/>
        </p:spPr>
      </p:cxnSp>
      <p:cxnSp>
        <p:nvCxnSpPr>
          <p:cNvPr id="376" name="Straight Connector 375"/>
          <p:cNvCxnSpPr/>
          <p:nvPr/>
        </p:nvCxnSpPr>
        <p:spPr>
          <a:xfrm>
            <a:off x="899173" y="2102313"/>
            <a:ext cx="230937" cy="135637"/>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flipH="1">
            <a:off x="899173" y="2243771"/>
            <a:ext cx="230937" cy="135637"/>
          </a:xfrm>
          <a:prstGeom prst="line">
            <a:avLst/>
          </a:prstGeom>
          <a:noFill/>
          <a:ln w="6350" cap="flat" cmpd="sng" algn="ctr">
            <a:solidFill>
              <a:srgbClr val="5B9BD5"/>
            </a:solidFill>
            <a:prstDash val="solid"/>
            <a:miter lim="800000"/>
          </a:ln>
          <a:effectLst/>
        </p:spPr>
      </p:cxnSp>
      <p:cxnSp>
        <p:nvCxnSpPr>
          <p:cNvPr id="378" name="Straight Connector 377"/>
          <p:cNvCxnSpPr/>
          <p:nvPr/>
        </p:nvCxnSpPr>
        <p:spPr>
          <a:xfrm>
            <a:off x="899174" y="2113954"/>
            <a:ext cx="33" cy="268599"/>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V="1">
            <a:off x="668270" y="2108133"/>
            <a:ext cx="230903" cy="129817"/>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flipV="1">
            <a:off x="899173" y="1966675"/>
            <a:ext cx="230937" cy="147278"/>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a:off x="671976" y="1997116"/>
            <a:ext cx="33" cy="268599"/>
          </a:xfrm>
          <a:prstGeom prst="line">
            <a:avLst/>
          </a:prstGeom>
          <a:noFill/>
          <a:ln w="6350" cap="flat" cmpd="sng" algn="ctr">
            <a:solidFill>
              <a:srgbClr val="5B9BD5"/>
            </a:solidFill>
            <a:prstDash val="solid"/>
            <a:miter lim="800000"/>
          </a:ln>
          <a:effectLst/>
        </p:spPr>
      </p:cxnSp>
      <p:sp>
        <p:nvSpPr>
          <p:cNvPr id="382" name="Hexagon 381"/>
          <p:cNvSpPr/>
          <p:nvPr/>
        </p:nvSpPr>
        <p:spPr>
          <a:xfrm>
            <a:off x="993556"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83" name="Hexagon 382"/>
          <p:cNvSpPr/>
          <p:nvPr/>
        </p:nvSpPr>
        <p:spPr>
          <a:xfrm>
            <a:off x="1224493"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84" name="Hexagon 383"/>
          <p:cNvSpPr/>
          <p:nvPr/>
        </p:nvSpPr>
        <p:spPr>
          <a:xfrm>
            <a:off x="993556"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85" name="Hexagon 384"/>
          <p:cNvSpPr/>
          <p:nvPr/>
        </p:nvSpPr>
        <p:spPr>
          <a:xfrm>
            <a:off x="1224493"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386" name="Straight Connector 385"/>
          <p:cNvCxnSpPr/>
          <p:nvPr/>
        </p:nvCxnSpPr>
        <p:spPr>
          <a:xfrm>
            <a:off x="1131013" y="2243771"/>
            <a:ext cx="230937" cy="135637"/>
          </a:xfrm>
          <a:prstGeom prst="line">
            <a:avLst/>
          </a:prstGeom>
          <a:noFill/>
          <a:ln w="6350" cap="flat" cmpd="sng" algn="ctr">
            <a:solidFill>
              <a:srgbClr val="5B9BD5"/>
            </a:solidFill>
            <a:prstDash val="solid"/>
            <a:miter lim="800000"/>
          </a:ln>
          <a:effectLst/>
        </p:spPr>
      </p:cxnSp>
      <p:cxnSp>
        <p:nvCxnSpPr>
          <p:cNvPr id="387" name="Straight Connector 386"/>
          <p:cNvCxnSpPr/>
          <p:nvPr/>
        </p:nvCxnSpPr>
        <p:spPr>
          <a:xfrm>
            <a:off x="1131013" y="1977045"/>
            <a:ext cx="230937" cy="135637"/>
          </a:xfrm>
          <a:prstGeom prst="line">
            <a:avLst/>
          </a:prstGeom>
          <a:noFill/>
          <a:ln w="6350" cap="flat" cmpd="sng" algn="ctr">
            <a:solidFill>
              <a:srgbClr val="5B9BD5"/>
            </a:solidFill>
            <a:prstDash val="solid"/>
            <a:miter lim="800000"/>
          </a:ln>
          <a:effectLst/>
        </p:spPr>
      </p:cxnSp>
      <p:cxnSp>
        <p:nvCxnSpPr>
          <p:cNvPr id="388" name="Straight Connector 387"/>
          <p:cNvCxnSpPr/>
          <p:nvPr/>
        </p:nvCxnSpPr>
        <p:spPr>
          <a:xfrm>
            <a:off x="1358193" y="2102313"/>
            <a:ext cx="230937" cy="135637"/>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flipH="1">
            <a:off x="1358193" y="2243771"/>
            <a:ext cx="230937" cy="135637"/>
          </a:xfrm>
          <a:prstGeom prst="line">
            <a:avLst/>
          </a:prstGeom>
          <a:noFill/>
          <a:ln w="6350" cap="flat" cmpd="sng" algn="ctr">
            <a:solidFill>
              <a:srgbClr val="5B9BD5"/>
            </a:solidFill>
            <a:prstDash val="solid"/>
            <a:miter lim="800000"/>
          </a:ln>
          <a:effectLst/>
        </p:spPr>
      </p:cxnSp>
      <p:cxnSp>
        <p:nvCxnSpPr>
          <p:cNvPr id="390" name="Straight Connector 389"/>
          <p:cNvCxnSpPr/>
          <p:nvPr/>
        </p:nvCxnSpPr>
        <p:spPr>
          <a:xfrm>
            <a:off x="1358194" y="2113954"/>
            <a:ext cx="33" cy="268599"/>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V="1">
            <a:off x="1127290" y="2108133"/>
            <a:ext cx="230903" cy="129817"/>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flipV="1">
            <a:off x="1358193" y="1966675"/>
            <a:ext cx="230937" cy="147278"/>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a:off x="1130996" y="1997116"/>
            <a:ext cx="33" cy="268599"/>
          </a:xfrm>
          <a:prstGeom prst="line">
            <a:avLst/>
          </a:prstGeom>
          <a:noFill/>
          <a:ln w="6350" cap="flat" cmpd="sng" algn="ctr">
            <a:solidFill>
              <a:srgbClr val="5B9BD5"/>
            </a:solidFill>
            <a:prstDash val="solid"/>
            <a:miter lim="800000"/>
          </a:ln>
          <a:effectLst/>
        </p:spPr>
      </p:cxnSp>
      <p:sp>
        <p:nvSpPr>
          <p:cNvPr id="394" name="Hexagon 393"/>
          <p:cNvSpPr/>
          <p:nvPr/>
        </p:nvSpPr>
        <p:spPr>
          <a:xfrm>
            <a:off x="145506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95" name="Hexagon 394"/>
          <p:cNvSpPr/>
          <p:nvPr/>
        </p:nvSpPr>
        <p:spPr>
          <a:xfrm>
            <a:off x="1685999"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96" name="Hexagon 395"/>
          <p:cNvSpPr/>
          <p:nvPr/>
        </p:nvSpPr>
        <p:spPr>
          <a:xfrm>
            <a:off x="145506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97" name="Hexagon 396"/>
          <p:cNvSpPr/>
          <p:nvPr/>
        </p:nvSpPr>
        <p:spPr>
          <a:xfrm>
            <a:off x="1685999"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398" name="Straight Connector 397"/>
          <p:cNvCxnSpPr/>
          <p:nvPr/>
        </p:nvCxnSpPr>
        <p:spPr>
          <a:xfrm>
            <a:off x="1592519" y="2243771"/>
            <a:ext cx="230937" cy="135637"/>
          </a:xfrm>
          <a:prstGeom prst="line">
            <a:avLst/>
          </a:prstGeom>
          <a:noFill/>
          <a:ln w="6350" cap="flat" cmpd="sng" algn="ctr">
            <a:solidFill>
              <a:srgbClr val="5B9BD5"/>
            </a:solidFill>
            <a:prstDash val="solid"/>
            <a:miter lim="800000"/>
          </a:ln>
          <a:effectLst/>
        </p:spPr>
      </p:cxnSp>
      <p:cxnSp>
        <p:nvCxnSpPr>
          <p:cNvPr id="399" name="Straight Connector 398"/>
          <p:cNvCxnSpPr/>
          <p:nvPr/>
        </p:nvCxnSpPr>
        <p:spPr>
          <a:xfrm>
            <a:off x="1592519" y="1972496"/>
            <a:ext cx="230937" cy="135637"/>
          </a:xfrm>
          <a:prstGeom prst="line">
            <a:avLst/>
          </a:prstGeom>
          <a:noFill/>
          <a:ln w="6350" cap="flat" cmpd="sng" algn="ctr">
            <a:solidFill>
              <a:srgbClr val="5B9BD5"/>
            </a:solidFill>
            <a:prstDash val="solid"/>
            <a:miter lim="800000"/>
          </a:ln>
          <a:effectLst/>
        </p:spPr>
      </p:cxnSp>
      <p:cxnSp>
        <p:nvCxnSpPr>
          <p:cNvPr id="400" name="Straight Connector 399"/>
          <p:cNvCxnSpPr/>
          <p:nvPr/>
        </p:nvCxnSpPr>
        <p:spPr>
          <a:xfrm>
            <a:off x="1819699" y="2102313"/>
            <a:ext cx="230937" cy="135637"/>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flipH="1">
            <a:off x="1819699" y="2243771"/>
            <a:ext cx="230937" cy="135637"/>
          </a:xfrm>
          <a:prstGeom prst="line">
            <a:avLst/>
          </a:prstGeom>
          <a:noFill/>
          <a:ln w="6350" cap="flat" cmpd="sng" algn="ctr">
            <a:solidFill>
              <a:srgbClr val="5B9BD5"/>
            </a:solidFill>
            <a:prstDash val="solid"/>
            <a:miter lim="800000"/>
          </a:ln>
          <a:effectLst/>
        </p:spPr>
      </p:cxnSp>
      <p:cxnSp>
        <p:nvCxnSpPr>
          <p:cNvPr id="402" name="Straight Connector 401"/>
          <p:cNvCxnSpPr/>
          <p:nvPr/>
        </p:nvCxnSpPr>
        <p:spPr>
          <a:xfrm>
            <a:off x="1819700" y="2113954"/>
            <a:ext cx="33" cy="268599"/>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flipV="1">
            <a:off x="1588796" y="2108133"/>
            <a:ext cx="230903" cy="129817"/>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flipV="1">
            <a:off x="1819699" y="1966675"/>
            <a:ext cx="230937" cy="147278"/>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a:off x="1592502" y="2001665"/>
            <a:ext cx="33" cy="268599"/>
          </a:xfrm>
          <a:prstGeom prst="line">
            <a:avLst/>
          </a:prstGeom>
          <a:noFill/>
          <a:ln w="6350" cap="flat" cmpd="sng" algn="ctr">
            <a:solidFill>
              <a:srgbClr val="5B9BD5"/>
            </a:solidFill>
            <a:prstDash val="solid"/>
            <a:miter lim="800000"/>
          </a:ln>
          <a:effectLst/>
        </p:spPr>
      </p:cxnSp>
      <p:sp>
        <p:nvSpPr>
          <p:cNvPr id="406" name="Hexagon 405"/>
          <p:cNvSpPr/>
          <p:nvPr/>
        </p:nvSpPr>
        <p:spPr>
          <a:xfrm>
            <a:off x="191408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07" name="Hexagon 406"/>
          <p:cNvSpPr/>
          <p:nvPr/>
        </p:nvSpPr>
        <p:spPr>
          <a:xfrm>
            <a:off x="2145019"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08" name="Hexagon 407"/>
          <p:cNvSpPr/>
          <p:nvPr/>
        </p:nvSpPr>
        <p:spPr>
          <a:xfrm>
            <a:off x="191408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09" name="Hexagon 408"/>
          <p:cNvSpPr/>
          <p:nvPr/>
        </p:nvSpPr>
        <p:spPr>
          <a:xfrm>
            <a:off x="2145019"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10" name="Straight Connector 409"/>
          <p:cNvCxnSpPr/>
          <p:nvPr/>
        </p:nvCxnSpPr>
        <p:spPr>
          <a:xfrm>
            <a:off x="2051539" y="2243771"/>
            <a:ext cx="230937" cy="135637"/>
          </a:xfrm>
          <a:prstGeom prst="line">
            <a:avLst/>
          </a:prstGeom>
          <a:noFill/>
          <a:ln w="6350" cap="flat" cmpd="sng" algn="ctr">
            <a:solidFill>
              <a:srgbClr val="5B9BD5"/>
            </a:solidFill>
            <a:prstDash val="solid"/>
            <a:miter lim="800000"/>
          </a:ln>
          <a:effectLst/>
        </p:spPr>
      </p:cxnSp>
      <p:cxnSp>
        <p:nvCxnSpPr>
          <p:cNvPr id="411" name="Straight Connector 410"/>
          <p:cNvCxnSpPr/>
          <p:nvPr/>
        </p:nvCxnSpPr>
        <p:spPr>
          <a:xfrm>
            <a:off x="2051539" y="1972496"/>
            <a:ext cx="230937" cy="135637"/>
          </a:xfrm>
          <a:prstGeom prst="line">
            <a:avLst/>
          </a:prstGeom>
          <a:noFill/>
          <a:ln w="6350" cap="flat" cmpd="sng" algn="ctr">
            <a:solidFill>
              <a:srgbClr val="5B9BD5"/>
            </a:solidFill>
            <a:prstDash val="solid"/>
            <a:miter lim="800000"/>
          </a:ln>
          <a:effectLst/>
        </p:spPr>
      </p:cxnSp>
      <p:cxnSp>
        <p:nvCxnSpPr>
          <p:cNvPr id="412" name="Straight Connector 411"/>
          <p:cNvCxnSpPr/>
          <p:nvPr/>
        </p:nvCxnSpPr>
        <p:spPr>
          <a:xfrm>
            <a:off x="2278719" y="2102313"/>
            <a:ext cx="230937" cy="135637"/>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flipH="1">
            <a:off x="2278719" y="2243771"/>
            <a:ext cx="230937" cy="135637"/>
          </a:xfrm>
          <a:prstGeom prst="line">
            <a:avLst/>
          </a:prstGeom>
          <a:noFill/>
          <a:ln w="6350" cap="flat" cmpd="sng" algn="ctr">
            <a:solidFill>
              <a:srgbClr val="5B9BD5"/>
            </a:solidFill>
            <a:prstDash val="solid"/>
            <a:miter lim="800000"/>
          </a:ln>
          <a:effectLst/>
        </p:spPr>
      </p:cxnSp>
      <p:cxnSp>
        <p:nvCxnSpPr>
          <p:cNvPr id="414" name="Straight Connector 413"/>
          <p:cNvCxnSpPr/>
          <p:nvPr/>
        </p:nvCxnSpPr>
        <p:spPr>
          <a:xfrm>
            <a:off x="2278720" y="2109405"/>
            <a:ext cx="33" cy="268599"/>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flipV="1">
            <a:off x="2047816" y="2108133"/>
            <a:ext cx="230903" cy="129817"/>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flipV="1">
            <a:off x="2278719" y="1966675"/>
            <a:ext cx="230937" cy="147278"/>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a:off x="2051522" y="2001665"/>
            <a:ext cx="33" cy="268599"/>
          </a:xfrm>
          <a:prstGeom prst="line">
            <a:avLst/>
          </a:prstGeom>
          <a:noFill/>
          <a:ln w="6350" cap="flat" cmpd="sng" algn="ctr">
            <a:solidFill>
              <a:srgbClr val="5B9BD5"/>
            </a:solidFill>
            <a:prstDash val="solid"/>
            <a:miter lim="800000"/>
          </a:ln>
          <a:effectLst/>
        </p:spPr>
      </p:cxnSp>
      <p:sp>
        <p:nvSpPr>
          <p:cNvPr id="418" name="Hexagon 417"/>
          <p:cNvSpPr/>
          <p:nvPr/>
        </p:nvSpPr>
        <p:spPr>
          <a:xfrm>
            <a:off x="237310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19" name="Hexagon 418"/>
          <p:cNvSpPr/>
          <p:nvPr/>
        </p:nvSpPr>
        <p:spPr>
          <a:xfrm>
            <a:off x="2600367"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20" name="Hexagon 419"/>
          <p:cNvSpPr/>
          <p:nvPr/>
        </p:nvSpPr>
        <p:spPr>
          <a:xfrm>
            <a:off x="237310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21" name="Hexagon 420"/>
          <p:cNvSpPr/>
          <p:nvPr/>
        </p:nvSpPr>
        <p:spPr>
          <a:xfrm>
            <a:off x="2600367"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22" name="Straight Connector 421"/>
          <p:cNvCxnSpPr/>
          <p:nvPr/>
        </p:nvCxnSpPr>
        <p:spPr>
          <a:xfrm>
            <a:off x="2506887" y="2243771"/>
            <a:ext cx="230937" cy="135637"/>
          </a:xfrm>
          <a:prstGeom prst="line">
            <a:avLst/>
          </a:prstGeom>
          <a:noFill/>
          <a:ln w="6350" cap="flat" cmpd="sng" algn="ctr">
            <a:solidFill>
              <a:srgbClr val="5B9BD5"/>
            </a:solidFill>
            <a:prstDash val="solid"/>
            <a:miter lim="800000"/>
          </a:ln>
          <a:effectLst/>
        </p:spPr>
      </p:cxnSp>
      <p:cxnSp>
        <p:nvCxnSpPr>
          <p:cNvPr id="423" name="Straight Connector 422"/>
          <p:cNvCxnSpPr/>
          <p:nvPr/>
        </p:nvCxnSpPr>
        <p:spPr>
          <a:xfrm>
            <a:off x="2506887" y="1972496"/>
            <a:ext cx="230937" cy="135637"/>
          </a:xfrm>
          <a:prstGeom prst="line">
            <a:avLst/>
          </a:prstGeom>
          <a:noFill/>
          <a:ln w="6350" cap="flat" cmpd="sng" algn="ctr">
            <a:solidFill>
              <a:srgbClr val="5B9BD5"/>
            </a:solidFill>
            <a:prstDash val="solid"/>
            <a:miter lim="800000"/>
          </a:ln>
          <a:effectLst/>
        </p:spPr>
      </p:cxnSp>
      <p:cxnSp>
        <p:nvCxnSpPr>
          <p:cNvPr id="424" name="Straight Connector 423"/>
          <p:cNvCxnSpPr/>
          <p:nvPr/>
        </p:nvCxnSpPr>
        <p:spPr>
          <a:xfrm>
            <a:off x="2734067" y="2102313"/>
            <a:ext cx="230937" cy="135637"/>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flipH="1">
            <a:off x="2734067" y="2243771"/>
            <a:ext cx="230937" cy="135637"/>
          </a:xfrm>
          <a:prstGeom prst="line">
            <a:avLst/>
          </a:prstGeom>
          <a:noFill/>
          <a:ln w="6350" cap="flat" cmpd="sng" algn="ctr">
            <a:solidFill>
              <a:srgbClr val="5B9BD5"/>
            </a:solidFill>
            <a:prstDash val="solid"/>
            <a:miter lim="800000"/>
          </a:ln>
          <a:effectLst/>
        </p:spPr>
      </p:cxnSp>
      <p:cxnSp>
        <p:nvCxnSpPr>
          <p:cNvPr id="426" name="Straight Connector 425"/>
          <p:cNvCxnSpPr/>
          <p:nvPr/>
        </p:nvCxnSpPr>
        <p:spPr>
          <a:xfrm>
            <a:off x="2734068" y="2113954"/>
            <a:ext cx="33" cy="268599"/>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flipV="1">
            <a:off x="2503164" y="2108133"/>
            <a:ext cx="230903" cy="129817"/>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flipV="1">
            <a:off x="2734067" y="1966675"/>
            <a:ext cx="230937" cy="147278"/>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a:off x="2510542" y="1997116"/>
            <a:ext cx="33" cy="268599"/>
          </a:xfrm>
          <a:prstGeom prst="line">
            <a:avLst/>
          </a:prstGeom>
          <a:noFill/>
          <a:ln w="6350" cap="flat" cmpd="sng" algn="ctr">
            <a:solidFill>
              <a:srgbClr val="5B9BD5"/>
            </a:solidFill>
            <a:prstDash val="solid"/>
            <a:miter lim="800000"/>
          </a:ln>
          <a:effectLst/>
        </p:spPr>
      </p:cxnSp>
      <p:sp>
        <p:nvSpPr>
          <p:cNvPr id="430" name="Hexagon 429"/>
          <p:cNvSpPr/>
          <p:nvPr/>
        </p:nvSpPr>
        <p:spPr>
          <a:xfrm>
            <a:off x="2828450"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31" name="Hexagon 430"/>
          <p:cNvSpPr/>
          <p:nvPr/>
        </p:nvSpPr>
        <p:spPr>
          <a:xfrm>
            <a:off x="3059387"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32" name="Hexagon 431"/>
          <p:cNvSpPr/>
          <p:nvPr/>
        </p:nvSpPr>
        <p:spPr>
          <a:xfrm>
            <a:off x="2828450"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33" name="Hexagon 432"/>
          <p:cNvSpPr/>
          <p:nvPr/>
        </p:nvSpPr>
        <p:spPr>
          <a:xfrm>
            <a:off x="3059387"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34" name="Straight Connector 433"/>
          <p:cNvCxnSpPr/>
          <p:nvPr/>
        </p:nvCxnSpPr>
        <p:spPr>
          <a:xfrm>
            <a:off x="2965907" y="2243771"/>
            <a:ext cx="230937" cy="135637"/>
          </a:xfrm>
          <a:prstGeom prst="line">
            <a:avLst/>
          </a:prstGeom>
          <a:noFill/>
          <a:ln w="6350" cap="flat" cmpd="sng" algn="ctr">
            <a:solidFill>
              <a:srgbClr val="5B9BD5"/>
            </a:solidFill>
            <a:prstDash val="solid"/>
            <a:miter lim="800000"/>
          </a:ln>
          <a:effectLst/>
        </p:spPr>
      </p:cxnSp>
      <p:cxnSp>
        <p:nvCxnSpPr>
          <p:cNvPr id="435" name="Straight Connector 434"/>
          <p:cNvCxnSpPr/>
          <p:nvPr/>
        </p:nvCxnSpPr>
        <p:spPr>
          <a:xfrm>
            <a:off x="2965907" y="1972496"/>
            <a:ext cx="230937" cy="135637"/>
          </a:xfrm>
          <a:prstGeom prst="line">
            <a:avLst/>
          </a:prstGeom>
          <a:noFill/>
          <a:ln w="6350" cap="flat" cmpd="sng" algn="ctr">
            <a:solidFill>
              <a:srgbClr val="5B9BD5"/>
            </a:solidFill>
            <a:prstDash val="solid"/>
            <a:miter lim="800000"/>
          </a:ln>
          <a:effectLst/>
        </p:spPr>
      </p:cxnSp>
      <p:cxnSp>
        <p:nvCxnSpPr>
          <p:cNvPr id="436" name="Straight Connector 435"/>
          <p:cNvCxnSpPr/>
          <p:nvPr/>
        </p:nvCxnSpPr>
        <p:spPr>
          <a:xfrm>
            <a:off x="3193087" y="2102313"/>
            <a:ext cx="230937" cy="135637"/>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flipH="1">
            <a:off x="3193087" y="2243771"/>
            <a:ext cx="230937" cy="135637"/>
          </a:xfrm>
          <a:prstGeom prst="line">
            <a:avLst/>
          </a:prstGeom>
          <a:noFill/>
          <a:ln w="6350" cap="flat" cmpd="sng" algn="ctr">
            <a:solidFill>
              <a:srgbClr val="5B9BD5"/>
            </a:solidFill>
            <a:prstDash val="solid"/>
            <a:miter lim="800000"/>
          </a:ln>
          <a:effectLst/>
        </p:spPr>
      </p:cxnSp>
      <p:cxnSp>
        <p:nvCxnSpPr>
          <p:cNvPr id="438" name="Straight Connector 437"/>
          <p:cNvCxnSpPr/>
          <p:nvPr/>
        </p:nvCxnSpPr>
        <p:spPr>
          <a:xfrm>
            <a:off x="3193088" y="2113954"/>
            <a:ext cx="33" cy="268599"/>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V="1">
            <a:off x="2962184" y="2108133"/>
            <a:ext cx="230903" cy="129817"/>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flipV="1">
            <a:off x="3193087" y="1966675"/>
            <a:ext cx="230937" cy="147278"/>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a:off x="2965890" y="1997116"/>
            <a:ext cx="33" cy="268599"/>
          </a:xfrm>
          <a:prstGeom prst="line">
            <a:avLst/>
          </a:prstGeom>
          <a:noFill/>
          <a:ln w="6350" cap="flat" cmpd="sng" algn="ctr">
            <a:solidFill>
              <a:srgbClr val="5B9BD5"/>
            </a:solidFill>
            <a:prstDash val="solid"/>
            <a:miter lim="800000"/>
          </a:ln>
          <a:effectLst/>
        </p:spPr>
      </p:cxnSp>
      <p:sp>
        <p:nvSpPr>
          <p:cNvPr id="442" name="Hexagon 441"/>
          <p:cNvSpPr/>
          <p:nvPr/>
        </p:nvSpPr>
        <p:spPr>
          <a:xfrm>
            <a:off x="3289956"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43" name="Hexagon 442"/>
          <p:cNvSpPr/>
          <p:nvPr/>
        </p:nvSpPr>
        <p:spPr>
          <a:xfrm>
            <a:off x="3520893"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44" name="Hexagon 443"/>
          <p:cNvSpPr/>
          <p:nvPr/>
        </p:nvSpPr>
        <p:spPr>
          <a:xfrm>
            <a:off x="3289956"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45" name="Hexagon 444"/>
          <p:cNvSpPr/>
          <p:nvPr/>
        </p:nvSpPr>
        <p:spPr>
          <a:xfrm>
            <a:off x="3520893"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46" name="Straight Connector 445"/>
          <p:cNvCxnSpPr/>
          <p:nvPr/>
        </p:nvCxnSpPr>
        <p:spPr>
          <a:xfrm>
            <a:off x="3427413" y="2243771"/>
            <a:ext cx="230937" cy="135637"/>
          </a:xfrm>
          <a:prstGeom prst="line">
            <a:avLst/>
          </a:prstGeom>
          <a:noFill/>
          <a:ln w="6350" cap="flat" cmpd="sng" algn="ctr">
            <a:solidFill>
              <a:srgbClr val="5B9BD5"/>
            </a:solidFill>
            <a:prstDash val="solid"/>
            <a:miter lim="800000"/>
          </a:ln>
          <a:effectLst/>
        </p:spPr>
      </p:cxnSp>
      <p:cxnSp>
        <p:nvCxnSpPr>
          <p:cNvPr id="447" name="Straight Connector 446"/>
          <p:cNvCxnSpPr/>
          <p:nvPr/>
        </p:nvCxnSpPr>
        <p:spPr>
          <a:xfrm>
            <a:off x="3427413" y="1972496"/>
            <a:ext cx="230937" cy="135637"/>
          </a:xfrm>
          <a:prstGeom prst="line">
            <a:avLst/>
          </a:prstGeom>
          <a:noFill/>
          <a:ln w="6350" cap="flat" cmpd="sng" algn="ctr">
            <a:solidFill>
              <a:srgbClr val="5B9BD5"/>
            </a:solidFill>
            <a:prstDash val="solid"/>
            <a:miter lim="800000"/>
          </a:ln>
          <a:effectLst/>
        </p:spPr>
      </p:cxnSp>
      <p:cxnSp>
        <p:nvCxnSpPr>
          <p:cNvPr id="448" name="Straight Connector 447"/>
          <p:cNvCxnSpPr/>
          <p:nvPr/>
        </p:nvCxnSpPr>
        <p:spPr>
          <a:xfrm>
            <a:off x="3654593" y="2102313"/>
            <a:ext cx="230937" cy="135637"/>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flipH="1">
            <a:off x="3654593" y="2243771"/>
            <a:ext cx="230937" cy="135637"/>
          </a:xfrm>
          <a:prstGeom prst="line">
            <a:avLst/>
          </a:prstGeom>
          <a:noFill/>
          <a:ln w="6350" cap="flat" cmpd="sng" algn="ctr">
            <a:solidFill>
              <a:srgbClr val="5B9BD5"/>
            </a:solidFill>
            <a:prstDash val="solid"/>
            <a:miter lim="800000"/>
          </a:ln>
          <a:effectLst/>
        </p:spPr>
      </p:cxnSp>
      <p:cxnSp>
        <p:nvCxnSpPr>
          <p:cNvPr id="450" name="Straight Connector 449"/>
          <p:cNvCxnSpPr/>
          <p:nvPr/>
        </p:nvCxnSpPr>
        <p:spPr>
          <a:xfrm>
            <a:off x="3654594" y="2113954"/>
            <a:ext cx="33" cy="268599"/>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V="1">
            <a:off x="3423690" y="2108133"/>
            <a:ext cx="230903" cy="129817"/>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flipV="1">
            <a:off x="3654593" y="1966675"/>
            <a:ext cx="230937" cy="147278"/>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a:off x="3427396" y="1997116"/>
            <a:ext cx="33" cy="268599"/>
          </a:xfrm>
          <a:prstGeom prst="line">
            <a:avLst/>
          </a:prstGeom>
          <a:noFill/>
          <a:ln w="6350" cap="flat" cmpd="sng" algn="ctr">
            <a:solidFill>
              <a:srgbClr val="5B9BD5"/>
            </a:solidFill>
            <a:prstDash val="solid"/>
            <a:miter lim="800000"/>
          </a:ln>
          <a:effectLst/>
        </p:spPr>
      </p:cxnSp>
      <p:sp>
        <p:nvSpPr>
          <p:cNvPr id="454" name="Hexagon 453"/>
          <p:cNvSpPr/>
          <p:nvPr/>
        </p:nvSpPr>
        <p:spPr>
          <a:xfrm>
            <a:off x="375313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55" name="Hexagon 454"/>
          <p:cNvSpPr/>
          <p:nvPr/>
        </p:nvSpPr>
        <p:spPr>
          <a:xfrm>
            <a:off x="3984069"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56" name="Hexagon 455"/>
          <p:cNvSpPr/>
          <p:nvPr/>
        </p:nvSpPr>
        <p:spPr>
          <a:xfrm>
            <a:off x="375313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57" name="Hexagon 456"/>
          <p:cNvSpPr/>
          <p:nvPr/>
        </p:nvSpPr>
        <p:spPr>
          <a:xfrm>
            <a:off x="3984069"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58" name="Straight Connector 457"/>
          <p:cNvCxnSpPr/>
          <p:nvPr/>
        </p:nvCxnSpPr>
        <p:spPr>
          <a:xfrm>
            <a:off x="3890589" y="2243771"/>
            <a:ext cx="230937" cy="135637"/>
          </a:xfrm>
          <a:prstGeom prst="line">
            <a:avLst/>
          </a:prstGeom>
          <a:noFill/>
          <a:ln w="6350" cap="flat" cmpd="sng" algn="ctr">
            <a:solidFill>
              <a:srgbClr val="5B9BD5"/>
            </a:solidFill>
            <a:prstDash val="solid"/>
            <a:miter lim="800000"/>
          </a:ln>
          <a:effectLst/>
        </p:spPr>
      </p:cxnSp>
      <p:cxnSp>
        <p:nvCxnSpPr>
          <p:cNvPr id="459" name="Straight Connector 458"/>
          <p:cNvCxnSpPr/>
          <p:nvPr/>
        </p:nvCxnSpPr>
        <p:spPr>
          <a:xfrm>
            <a:off x="3890589" y="1972496"/>
            <a:ext cx="230937" cy="135637"/>
          </a:xfrm>
          <a:prstGeom prst="line">
            <a:avLst/>
          </a:prstGeom>
          <a:noFill/>
          <a:ln w="6350" cap="flat" cmpd="sng" algn="ctr">
            <a:solidFill>
              <a:srgbClr val="5B9BD5"/>
            </a:solidFill>
            <a:prstDash val="solid"/>
            <a:miter lim="800000"/>
          </a:ln>
          <a:effectLst/>
        </p:spPr>
      </p:cxnSp>
      <p:cxnSp>
        <p:nvCxnSpPr>
          <p:cNvPr id="460" name="Straight Connector 459"/>
          <p:cNvCxnSpPr/>
          <p:nvPr/>
        </p:nvCxnSpPr>
        <p:spPr>
          <a:xfrm>
            <a:off x="4108054" y="2107644"/>
            <a:ext cx="230937" cy="135637"/>
          </a:xfrm>
          <a:prstGeom prst="line">
            <a:avLst/>
          </a:prstGeom>
          <a:noFill/>
          <a:ln w="6350" cap="flat" cmpd="sng" algn="ctr">
            <a:solidFill>
              <a:srgbClr val="5B9BD5"/>
            </a:solidFill>
            <a:prstDash val="solid"/>
            <a:miter lim="800000"/>
          </a:ln>
          <a:effectLst/>
        </p:spPr>
      </p:cxnSp>
      <p:cxnSp>
        <p:nvCxnSpPr>
          <p:cNvPr id="461" name="Straight Connector 460"/>
          <p:cNvCxnSpPr/>
          <p:nvPr/>
        </p:nvCxnSpPr>
        <p:spPr>
          <a:xfrm flipH="1">
            <a:off x="4108054" y="2249102"/>
            <a:ext cx="230937" cy="135637"/>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4119275" y="2119285"/>
            <a:ext cx="33" cy="268599"/>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V="1">
            <a:off x="3886866" y="2108133"/>
            <a:ext cx="230903" cy="129817"/>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flipV="1">
            <a:off x="4108054" y="1972006"/>
            <a:ext cx="230937" cy="147278"/>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a:off x="3890572" y="1997116"/>
            <a:ext cx="33" cy="268599"/>
          </a:xfrm>
          <a:prstGeom prst="line">
            <a:avLst/>
          </a:prstGeom>
          <a:noFill/>
          <a:ln w="6350" cap="flat" cmpd="sng" algn="ctr">
            <a:solidFill>
              <a:srgbClr val="5B9BD5"/>
            </a:solidFill>
            <a:prstDash val="solid"/>
            <a:miter lim="800000"/>
          </a:ln>
          <a:effectLst/>
        </p:spPr>
      </p:cxnSp>
      <p:sp>
        <p:nvSpPr>
          <p:cNvPr id="466" name="Hexagon 465"/>
          <p:cNvSpPr/>
          <p:nvPr/>
        </p:nvSpPr>
        <p:spPr>
          <a:xfrm>
            <a:off x="4214990"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67" name="Hexagon 466"/>
          <p:cNvSpPr/>
          <p:nvPr/>
        </p:nvSpPr>
        <p:spPr>
          <a:xfrm>
            <a:off x="444592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68" name="Hexagon 467"/>
          <p:cNvSpPr/>
          <p:nvPr/>
        </p:nvSpPr>
        <p:spPr>
          <a:xfrm>
            <a:off x="421499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69" name="Hexagon 468"/>
          <p:cNvSpPr/>
          <p:nvPr/>
        </p:nvSpPr>
        <p:spPr>
          <a:xfrm>
            <a:off x="4445927" y="22567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70" name="Straight Connector 469"/>
          <p:cNvCxnSpPr/>
          <p:nvPr/>
        </p:nvCxnSpPr>
        <p:spPr>
          <a:xfrm>
            <a:off x="4352447" y="2245092"/>
            <a:ext cx="230937" cy="135637"/>
          </a:xfrm>
          <a:prstGeom prst="line">
            <a:avLst/>
          </a:prstGeom>
          <a:noFill/>
          <a:ln w="6350" cap="flat" cmpd="sng" algn="ctr">
            <a:solidFill>
              <a:srgbClr val="5B9BD5"/>
            </a:solidFill>
            <a:prstDash val="solid"/>
            <a:miter lim="800000"/>
          </a:ln>
          <a:effectLst/>
        </p:spPr>
      </p:cxnSp>
      <p:cxnSp>
        <p:nvCxnSpPr>
          <p:cNvPr id="471" name="Straight Connector 470"/>
          <p:cNvCxnSpPr/>
          <p:nvPr/>
        </p:nvCxnSpPr>
        <p:spPr>
          <a:xfrm>
            <a:off x="4352447" y="1973817"/>
            <a:ext cx="230937" cy="135637"/>
          </a:xfrm>
          <a:prstGeom prst="line">
            <a:avLst/>
          </a:prstGeom>
          <a:noFill/>
          <a:ln w="6350" cap="flat" cmpd="sng" algn="ctr">
            <a:solidFill>
              <a:srgbClr val="5B9BD5"/>
            </a:solidFill>
            <a:prstDash val="solid"/>
            <a:miter lim="800000"/>
          </a:ln>
          <a:effectLst/>
        </p:spPr>
      </p:cxnSp>
      <p:cxnSp>
        <p:nvCxnSpPr>
          <p:cNvPr id="472" name="Straight Connector 471"/>
          <p:cNvCxnSpPr/>
          <p:nvPr/>
        </p:nvCxnSpPr>
        <p:spPr>
          <a:xfrm>
            <a:off x="4579627" y="2103634"/>
            <a:ext cx="230937" cy="135637"/>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flipH="1">
            <a:off x="4579627" y="2245092"/>
            <a:ext cx="230937" cy="135637"/>
          </a:xfrm>
          <a:prstGeom prst="line">
            <a:avLst/>
          </a:prstGeom>
          <a:noFill/>
          <a:ln w="6350" cap="flat" cmpd="sng" algn="ctr">
            <a:solidFill>
              <a:srgbClr val="5B9BD5"/>
            </a:solidFill>
            <a:prstDash val="solid"/>
            <a:miter lim="800000"/>
          </a:ln>
          <a:effectLst/>
        </p:spPr>
      </p:cxnSp>
      <p:cxnSp>
        <p:nvCxnSpPr>
          <p:cNvPr id="474" name="Straight Connector 473"/>
          <p:cNvCxnSpPr/>
          <p:nvPr/>
        </p:nvCxnSpPr>
        <p:spPr>
          <a:xfrm>
            <a:off x="4579628" y="2115275"/>
            <a:ext cx="33" cy="268599"/>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V="1">
            <a:off x="4348724" y="2109454"/>
            <a:ext cx="230903" cy="129817"/>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flipV="1">
            <a:off x="4579627" y="1967996"/>
            <a:ext cx="230937" cy="147278"/>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a:off x="4352430" y="1998437"/>
            <a:ext cx="33" cy="268599"/>
          </a:xfrm>
          <a:prstGeom prst="line">
            <a:avLst/>
          </a:prstGeom>
          <a:noFill/>
          <a:ln w="6350" cap="flat" cmpd="sng" algn="ctr">
            <a:solidFill>
              <a:srgbClr val="5B9BD5"/>
            </a:solidFill>
            <a:prstDash val="solid"/>
            <a:miter lim="800000"/>
          </a:ln>
          <a:effectLst/>
        </p:spPr>
      </p:cxnSp>
      <p:sp>
        <p:nvSpPr>
          <p:cNvPr id="478" name="Hexagon 477"/>
          <p:cNvSpPr/>
          <p:nvPr/>
        </p:nvSpPr>
        <p:spPr>
          <a:xfrm>
            <a:off x="4674010"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79" name="Hexagon 478"/>
          <p:cNvSpPr/>
          <p:nvPr/>
        </p:nvSpPr>
        <p:spPr>
          <a:xfrm>
            <a:off x="490494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80" name="Hexagon 479"/>
          <p:cNvSpPr/>
          <p:nvPr/>
        </p:nvSpPr>
        <p:spPr>
          <a:xfrm>
            <a:off x="467401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81" name="Hexagon 480"/>
          <p:cNvSpPr/>
          <p:nvPr/>
        </p:nvSpPr>
        <p:spPr>
          <a:xfrm>
            <a:off x="4904947" y="22567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82" name="Straight Connector 481"/>
          <p:cNvCxnSpPr/>
          <p:nvPr/>
        </p:nvCxnSpPr>
        <p:spPr>
          <a:xfrm>
            <a:off x="4811467" y="2245092"/>
            <a:ext cx="230937" cy="135637"/>
          </a:xfrm>
          <a:prstGeom prst="line">
            <a:avLst/>
          </a:prstGeom>
          <a:noFill/>
          <a:ln w="6350" cap="flat" cmpd="sng" algn="ctr">
            <a:solidFill>
              <a:srgbClr val="5B9BD5"/>
            </a:solidFill>
            <a:prstDash val="solid"/>
            <a:miter lim="800000"/>
          </a:ln>
          <a:effectLst/>
        </p:spPr>
      </p:cxnSp>
      <p:cxnSp>
        <p:nvCxnSpPr>
          <p:cNvPr id="483" name="Straight Connector 482"/>
          <p:cNvCxnSpPr/>
          <p:nvPr/>
        </p:nvCxnSpPr>
        <p:spPr>
          <a:xfrm>
            <a:off x="4811467" y="1973817"/>
            <a:ext cx="230937" cy="135637"/>
          </a:xfrm>
          <a:prstGeom prst="line">
            <a:avLst/>
          </a:prstGeom>
          <a:noFill/>
          <a:ln w="6350" cap="flat" cmpd="sng" algn="ctr">
            <a:solidFill>
              <a:srgbClr val="5B9BD5"/>
            </a:solidFill>
            <a:prstDash val="solid"/>
            <a:miter lim="800000"/>
          </a:ln>
          <a:effectLst/>
        </p:spPr>
      </p:cxnSp>
      <p:cxnSp>
        <p:nvCxnSpPr>
          <p:cNvPr id="484" name="Straight Connector 483"/>
          <p:cNvCxnSpPr/>
          <p:nvPr/>
        </p:nvCxnSpPr>
        <p:spPr>
          <a:xfrm>
            <a:off x="5038647" y="2103634"/>
            <a:ext cx="230937" cy="135637"/>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flipH="1">
            <a:off x="5038647" y="2245092"/>
            <a:ext cx="230937" cy="135637"/>
          </a:xfrm>
          <a:prstGeom prst="line">
            <a:avLst/>
          </a:prstGeom>
          <a:noFill/>
          <a:ln w="6350" cap="flat" cmpd="sng" algn="ctr">
            <a:solidFill>
              <a:srgbClr val="5B9BD5"/>
            </a:solidFill>
            <a:prstDash val="solid"/>
            <a:miter lim="800000"/>
          </a:ln>
          <a:effectLst/>
        </p:spPr>
      </p:cxnSp>
      <p:cxnSp>
        <p:nvCxnSpPr>
          <p:cNvPr id="486" name="Straight Connector 485"/>
          <p:cNvCxnSpPr/>
          <p:nvPr/>
        </p:nvCxnSpPr>
        <p:spPr>
          <a:xfrm>
            <a:off x="5038648" y="2115275"/>
            <a:ext cx="33" cy="268599"/>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flipV="1">
            <a:off x="4807744" y="2109454"/>
            <a:ext cx="230903" cy="129817"/>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flipV="1">
            <a:off x="5038647" y="1967996"/>
            <a:ext cx="230937" cy="147278"/>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a:off x="4811450" y="1998437"/>
            <a:ext cx="33" cy="268599"/>
          </a:xfrm>
          <a:prstGeom prst="line">
            <a:avLst/>
          </a:prstGeom>
          <a:noFill/>
          <a:ln w="6350" cap="flat" cmpd="sng" algn="ctr">
            <a:solidFill>
              <a:srgbClr val="5B9BD5"/>
            </a:solidFill>
            <a:prstDash val="solid"/>
            <a:miter lim="800000"/>
          </a:ln>
          <a:effectLst/>
        </p:spPr>
      </p:cxnSp>
      <p:sp>
        <p:nvSpPr>
          <p:cNvPr id="490" name="Hexagon 489"/>
          <p:cNvSpPr/>
          <p:nvPr/>
        </p:nvSpPr>
        <p:spPr>
          <a:xfrm>
            <a:off x="5135516"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91" name="Hexagon 490"/>
          <p:cNvSpPr/>
          <p:nvPr/>
        </p:nvSpPr>
        <p:spPr>
          <a:xfrm>
            <a:off x="5366453"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92" name="Hexagon 491"/>
          <p:cNvSpPr/>
          <p:nvPr/>
        </p:nvSpPr>
        <p:spPr>
          <a:xfrm>
            <a:off x="5135516"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93" name="Hexagon 492"/>
          <p:cNvSpPr/>
          <p:nvPr/>
        </p:nvSpPr>
        <p:spPr>
          <a:xfrm>
            <a:off x="5366453"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94" name="Straight Connector 493"/>
          <p:cNvCxnSpPr/>
          <p:nvPr/>
        </p:nvCxnSpPr>
        <p:spPr>
          <a:xfrm>
            <a:off x="5272973" y="2245092"/>
            <a:ext cx="230937" cy="135637"/>
          </a:xfrm>
          <a:prstGeom prst="line">
            <a:avLst/>
          </a:prstGeom>
          <a:noFill/>
          <a:ln w="6350" cap="flat" cmpd="sng" algn="ctr">
            <a:solidFill>
              <a:srgbClr val="5B9BD5"/>
            </a:solidFill>
            <a:prstDash val="solid"/>
            <a:miter lim="800000"/>
          </a:ln>
          <a:effectLst/>
        </p:spPr>
      </p:cxnSp>
      <p:cxnSp>
        <p:nvCxnSpPr>
          <p:cNvPr id="495" name="Straight Connector 494"/>
          <p:cNvCxnSpPr/>
          <p:nvPr/>
        </p:nvCxnSpPr>
        <p:spPr>
          <a:xfrm>
            <a:off x="5272973" y="1973817"/>
            <a:ext cx="230937" cy="135637"/>
          </a:xfrm>
          <a:prstGeom prst="line">
            <a:avLst/>
          </a:prstGeom>
          <a:noFill/>
          <a:ln w="6350" cap="flat" cmpd="sng" algn="ctr">
            <a:solidFill>
              <a:srgbClr val="5B9BD5"/>
            </a:solidFill>
            <a:prstDash val="solid"/>
            <a:miter lim="800000"/>
          </a:ln>
          <a:effectLst/>
        </p:spPr>
      </p:cxnSp>
      <p:cxnSp>
        <p:nvCxnSpPr>
          <p:cNvPr id="496" name="Straight Connector 495"/>
          <p:cNvCxnSpPr/>
          <p:nvPr/>
        </p:nvCxnSpPr>
        <p:spPr>
          <a:xfrm>
            <a:off x="5495997" y="2103634"/>
            <a:ext cx="230937" cy="135637"/>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flipH="1">
            <a:off x="5495997" y="2245092"/>
            <a:ext cx="230937" cy="135637"/>
          </a:xfrm>
          <a:prstGeom prst="line">
            <a:avLst/>
          </a:prstGeom>
          <a:noFill/>
          <a:ln w="6350" cap="flat" cmpd="sng" algn="ctr">
            <a:solidFill>
              <a:srgbClr val="5B9BD5"/>
            </a:solidFill>
            <a:prstDash val="solid"/>
            <a:miter lim="800000"/>
          </a:ln>
          <a:effectLst/>
        </p:spPr>
      </p:cxnSp>
      <p:cxnSp>
        <p:nvCxnSpPr>
          <p:cNvPr id="498" name="Straight Connector 497"/>
          <p:cNvCxnSpPr/>
          <p:nvPr/>
        </p:nvCxnSpPr>
        <p:spPr>
          <a:xfrm>
            <a:off x="5500154" y="2115275"/>
            <a:ext cx="33" cy="268599"/>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flipV="1">
            <a:off x="5269250" y="2109454"/>
            <a:ext cx="230903" cy="129817"/>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flipV="1">
            <a:off x="5495997" y="1967996"/>
            <a:ext cx="230937" cy="147278"/>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a:off x="5272956" y="1998437"/>
            <a:ext cx="33" cy="268599"/>
          </a:xfrm>
          <a:prstGeom prst="line">
            <a:avLst/>
          </a:prstGeom>
          <a:noFill/>
          <a:ln w="6350" cap="flat" cmpd="sng" algn="ctr">
            <a:solidFill>
              <a:srgbClr val="5B9BD5"/>
            </a:solidFill>
            <a:prstDash val="solid"/>
            <a:miter lim="800000"/>
          </a:ln>
          <a:effectLst/>
        </p:spPr>
      </p:cxnSp>
      <p:sp>
        <p:nvSpPr>
          <p:cNvPr id="502" name="Hexagon 501"/>
          <p:cNvSpPr/>
          <p:nvPr/>
        </p:nvSpPr>
        <p:spPr>
          <a:xfrm>
            <a:off x="5595020" y="184982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03" name="Hexagon 502"/>
          <p:cNvSpPr/>
          <p:nvPr/>
        </p:nvSpPr>
        <p:spPr>
          <a:xfrm>
            <a:off x="582595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04" name="Hexagon 503"/>
          <p:cNvSpPr/>
          <p:nvPr/>
        </p:nvSpPr>
        <p:spPr>
          <a:xfrm>
            <a:off x="559502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05" name="Hexagon 504"/>
          <p:cNvSpPr/>
          <p:nvPr/>
        </p:nvSpPr>
        <p:spPr>
          <a:xfrm>
            <a:off x="5825957"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06" name="Straight Connector 505"/>
          <p:cNvCxnSpPr/>
          <p:nvPr/>
        </p:nvCxnSpPr>
        <p:spPr>
          <a:xfrm>
            <a:off x="5732477" y="2245092"/>
            <a:ext cx="230937" cy="135637"/>
          </a:xfrm>
          <a:prstGeom prst="line">
            <a:avLst/>
          </a:prstGeom>
          <a:noFill/>
          <a:ln w="6350" cap="flat" cmpd="sng" algn="ctr">
            <a:solidFill>
              <a:srgbClr val="5B9BD5"/>
            </a:solidFill>
            <a:prstDash val="solid"/>
            <a:miter lim="800000"/>
          </a:ln>
          <a:effectLst/>
        </p:spPr>
      </p:cxnSp>
      <p:cxnSp>
        <p:nvCxnSpPr>
          <p:cNvPr id="507" name="Straight Connector 506"/>
          <p:cNvCxnSpPr/>
          <p:nvPr/>
        </p:nvCxnSpPr>
        <p:spPr>
          <a:xfrm>
            <a:off x="5732477" y="1973817"/>
            <a:ext cx="230937" cy="135637"/>
          </a:xfrm>
          <a:prstGeom prst="line">
            <a:avLst/>
          </a:prstGeom>
          <a:noFill/>
          <a:ln w="6350" cap="flat" cmpd="sng" algn="ctr">
            <a:solidFill>
              <a:srgbClr val="5B9BD5"/>
            </a:solidFill>
            <a:prstDash val="solid"/>
            <a:miter lim="800000"/>
          </a:ln>
          <a:effectLst/>
        </p:spPr>
      </p:cxnSp>
      <p:cxnSp>
        <p:nvCxnSpPr>
          <p:cNvPr id="508" name="Straight Connector 507"/>
          <p:cNvCxnSpPr/>
          <p:nvPr/>
        </p:nvCxnSpPr>
        <p:spPr>
          <a:xfrm>
            <a:off x="5959657" y="2103634"/>
            <a:ext cx="230937" cy="135637"/>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flipH="1">
            <a:off x="5959657" y="2245092"/>
            <a:ext cx="230937" cy="135637"/>
          </a:xfrm>
          <a:prstGeom prst="line">
            <a:avLst/>
          </a:prstGeom>
          <a:noFill/>
          <a:ln w="6350" cap="flat" cmpd="sng" algn="ctr">
            <a:solidFill>
              <a:srgbClr val="5B9BD5"/>
            </a:solidFill>
            <a:prstDash val="solid"/>
            <a:miter lim="800000"/>
          </a:ln>
          <a:effectLst/>
        </p:spPr>
      </p:cxnSp>
      <p:cxnSp>
        <p:nvCxnSpPr>
          <p:cNvPr id="510" name="Straight Connector 509"/>
          <p:cNvCxnSpPr/>
          <p:nvPr/>
        </p:nvCxnSpPr>
        <p:spPr>
          <a:xfrm>
            <a:off x="5959658" y="2115275"/>
            <a:ext cx="33" cy="268599"/>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V="1">
            <a:off x="5728754" y="2109454"/>
            <a:ext cx="230903" cy="129817"/>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flipV="1">
            <a:off x="5959657" y="1967996"/>
            <a:ext cx="230937" cy="147278"/>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a:off x="5732460" y="1998437"/>
            <a:ext cx="33" cy="268599"/>
          </a:xfrm>
          <a:prstGeom prst="line">
            <a:avLst/>
          </a:prstGeom>
          <a:noFill/>
          <a:ln w="6350" cap="flat" cmpd="sng" algn="ctr">
            <a:solidFill>
              <a:srgbClr val="5B9BD5"/>
            </a:solidFill>
            <a:prstDash val="solid"/>
            <a:miter lim="800000"/>
          </a:ln>
          <a:effectLst/>
        </p:spPr>
      </p:cxnSp>
      <p:sp>
        <p:nvSpPr>
          <p:cNvPr id="514" name="Hexagon 513"/>
          <p:cNvSpPr/>
          <p:nvPr/>
        </p:nvSpPr>
        <p:spPr>
          <a:xfrm>
            <a:off x="6054040"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15" name="Hexagon 514"/>
          <p:cNvSpPr/>
          <p:nvPr/>
        </p:nvSpPr>
        <p:spPr>
          <a:xfrm>
            <a:off x="628497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16" name="Hexagon 515"/>
          <p:cNvSpPr/>
          <p:nvPr/>
        </p:nvSpPr>
        <p:spPr>
          <a:xfrm>
            <a:off x="605404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17" name="Hexagon 516"/>
          <p:cNvSpPr/>
          <p:nvPr/>
        </p:nvSpPr>
        <p:spPr>
          <a:xfrm>
            <a:off x="6284977"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18" name="Straight Connector 517"/>
          <p:cNvCxnSpPr/>
          <p:nvPr/>
        </p:nvCxnSpPr>
        <p:spPr>
          <a:xfrm>
            <a:off x="6191497" y="2245092"/>
            <a:ext cx="230937" cy="135637"/>
          </a:xfrm>
          <a:prstGeom prst="line">
            <a:avLst/>
          </a:prstGeom>
          <a:noFill/>
          <a:ln w="6350" cap="flat" cmpd="sng" algn="ctr">
            <a:solidFill>
              <a:srgbClr val="5B9BD5"/>
            </a:solidFill>
            <a:prstDash val="solid"/>
            <a:miter lim="800000"/>
          </a:ln>
          <a:effectLst/>
        </p:spPr>
      </p:cxnSp>
      <p:cxnSp>
        <p:nvCxnSpPr>
          <p:cNvPr id="519" name="Straight Connector 518"/>
          <p:cNvCxnSpPr/>
          <p:nvPr/>
        </p:nvCxnSpPr>
        <p:spPr>
          <a:xfrm>
            <a:off x="6191497" y="1978366"/>
            <a:ext cx="230937" cy="135637"/>
          </a:xfrm>
          <a:prstGeom prst="line">
            <a:avLst/>
          </a:prstGeom>
          <a:noFill/>
          <a:ln w="6350" cap="flat" cmpd="sng" algn="ctr">
            <a:solidFill>
              <a:srgbClr val="5B9BD5"/>
            </a:solidFill>
            <a:prstDash val="solid"/>
            <a:miter lim="800000"/>
          </a:ln>
          <a:effectLst/>
        </p:spPr>
      </p:cxnSp>
      <p:cxnSp>
        <p:nvCxnSpPr>
          <p:cNvPr id="520" name="Straight Connector 519"/>
          <p:cNvCxnSpPr/>
          <p:nvPr/>
        </p:nvCxnSpPr>
        <p:spPr>
          <a:xfrm>
            <a:off x="6418677" y="2103634"/>
            <a:ext cx="230937" cy="135637"/>
          </a:xfrm>
          <a:prstGeom prst="line">
            <a:avLst/>
          </a:prstGeom>
          <a:noFill/>
          <a:ln w="6350" cap="flat" cmpd="sng" algn="ctr">
            <a:solidFill>
              <a:srgbClr val="5B9BD5"/>
            </a:solidFill>
            <a:prstDash val="solid"/>
            <a:miter lim="800000"/>
          </a:ln>
          <a:effectLst/>
        </p:spPr>
      </p:cxnSp>
      <p:cxnSp>
        <p:nvCxnSpPr>
          <p:cNvPr id="521" name="Straight Connector 520"/>
          <p:cNvCxnSpPr/>
          <p:nvPr/>
        </p:nvCxnSpPr>
        <p:spPr>
          <a:xfrm flipH="1">
            <a:off x="6418677" y="2245092"/>
            <a:ext cx="230937" cy="135637"/>
          </a:xfrm>
          <a:prstGeom prst="line">
            <a:avLst/>
          </a:prstGeom>
          <a:noFill/>
          <a:ln w="6350" cap="flat" cmpd="sng" algn="ctr">
            <a:solidFill>
              <a:srgbClr val="5B9BD5"/>
            </a:solidFill>
            <a:prstDash val="solid"/>
            <a:miter lim="800000"/>
          </a:ln>
          <a:effectLst/>
        </p:spPr>
      </p:cxnSp>
      <p:cxnSp>
        <p:nvCxnSpPr>
          <p:cNvPr id="522" name="Straight Connector 521"/>
          <p:cNvCxnSpPr/>
          <p:nvPr/>
        </p:nvCxnSpPr>
        <p:spPr>
          <a:xfrm>
            <a:off x="6418678" y="2115275"/>
            <a:ext cx="33" cy="268599"/>
          </a:xfrm>
          <a:prstGeom prst="line">
            <a:avLst/>
          </a:prstGeom>
          <a:noFill/>
          <a:ln w="6350" cap="flat" cmpd="sng" algn="ctr">
            <a:solidFill>
              <a:srgbClr val="5B9BD5"/>
            </a:solidFill>
            <a:prstDash val="solid"/>
            <a:miter lim="800000"/>
          </a:ln>
          <a:effectLst/>
        </p:spPr>
      </p:cxnSp>
      <p:cxnSp>
        <p:nvCxnSpPr>
          <p:cNvPr id="523" name="Straight Connector 522"/>
          <p:cNvCxnSpPr/>
          <p:nvPr/>
        </p:nvCxnSpPr>
        <p:spPr>
          <a:xfrm flipV="1">
            <a:off x="6187774" y="2109454"/>
            <a:ext cx="230903" cy="129817"/>
          </a:xfrm>
          <a:prstGeom prst="line">
            <a:avLst/>
          </a:prstGeom>
          <a:noFill/>
          <a:ln w="6350" cap="flat" cmpd="sng" algn="ctr">
            <a:solidFill>
              <a:srgbClr val="5B9BD5"/>
            </a:solidFill>
            <a:prstDash val="solid"/>
            <a:miter lim="800000"/>
          </a:ln>
          <a:effectLst/>
        </p:spPr>
      </p:cxnSp>
      <p:cxnSp>
        <p:nvCxnSpPr>
          <p:cNvPr id="524" name="Straight Connector 523"/>
          <p:cNvCxnSpPr/>
          <p:nvPr/>
        </p:nvCxnSpPr>
        <p:spPr>
          <a:xfrm flipV="1">
            <a:off x="6418677" y="1967996"/>
            <a:ext cx="230937" cy="147278"/>
          </a:xfrm>
          <a:prstGeom prst="line">
            <a:avLst/>
          </a:prstGeom>
          <a:noFill/>
          <a:ln w="6350" cap="flat" cmpd="sng" algn="ctr">
            <a:solidFill>
              <a:srgbClr val="5B9BD5"/>
            </a:solidFill>
            <a:prstDash val="solid"/>
            <a:miter lim="800000"/>
          </a:ln>
          <a:effectLst/>
        </p:spPr>
      </p:cxnSp>
      <p:cxnSp>
        <p:nvCxnSpPr>
          <p:cNvPr id="525" name="Straight Connector 524"/>
          <p:cNvCxnSpPr/>
          <p:nvPr/>
        </p:nvCxnSpPr>
        <p:spPr>
          <a:xfrm>
            <a:off x="6191480" y="1998437"/>
            <a:ext cx="33" cy="268599"/>
          </a:xfrm>
          <a:prstGeom prst="line">
            <a:avLst/>
          </a:prstGeom>
          <a:noFill/>
          <a:ln w="6350" cap="flat" cmpd="sng" algn="ctr">
            <a:solidFill>
              <a:srgbClr val="5B9BD5"/>
            </a:solidFill>
            <a:prstDash val="solid"/>
            <a:miter lim="800000"/>
          </a:ln>
          <a:effectLst/>
        </p:spPr>
      </p:cxnSp>
      <p:sp>
        <p:nvSpPr>
          <p:cNvPr id="526" name="Hexagon 525"/>
          <p:cNvSpPr/>
          <p:nvPr/>
        </p:nvSpPr>
        <p:spPr>
          <a:xfrm>
            <a:off x="6517216"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27" name="Hexagon 526"/>
          <p:cNvSpPr/>
          <p:nvPr/>
        </p:nvSpPr>
        <p:spPr>
          <a:xfrm>
            <a:off x="6748153"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28" name="Hexagon 527"/>
          <p:cNvSpPr/>
          <p:nvPr/>
        </p:nvSpPr>
        <p:spPr>
          <a:xfrm>
            <a:off x="6517216"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29" name="Hexagon 528"/>
          <p:cNvSpPr/>
          <p:nvPr/>
        </p:nvSpPr>
        <p:spPr>
          <a:xfrm>
            <a:off x="6748153"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0" name="Straight Connector 529"/>
          <p:cNvCxnSpPr/>
          <p:nvPr/>
        </p:nvCxnSpPr>
        <p:spPr>
          <a:xfrm>
            <a:off x="6654673" y="2245092"/>
            <a:ext cx="230937" cy="135637"/>
          </a:xfrm>
          <a:prstGeom prst="line">
            <a:avLst/>
          </a:prstGeom>
          <a:noFill/>
          <a:ln w="6350" cap="flat" cmpd="sng" algn="ctr">
            <a:solidFill>
              <a:srgbClr val="5B9BD5"/>
            </a:solidFill>
            <a:prstDash val="solid"/>
            <a:miter lim="800000"/>
          </a:ln>
          <a:effectLst/>
        </p:spPr>
      </p:cxnSp>
      <p:cxnSp>
        <p:nvCxnSpPr>
          <p:cNvPr id="531" name="Straight Connector 530"/>
          <p:cNvCxnSpPr/>
          <p:nvPr/>
        </p:nvCxnSpPr>
        <p:spPr>
          <a:xfrm>
            <a:off x="6654673" y="1973817"/>
            <a:ext cx="230937" cy="135637"/>
          </a:xfrm>
          <a:prstGeom prst="line">
            <a:avLst/>
          </a:prstGeom>
          <a:noFill/>
          <a:ln w="6350" cap="flat" cmpd="sng" algn="ctr">
            <a:solidFill>
              <a:srgbClr val="5B9BD5"/>
            </a:solidFill>
            <a:prstDash val="solid"/>
            <a:miter lim="800000"/>
          </a:ln>
          <a:effectLst/>
        </p:spPr>
      </p:cxnSp>
      <p:cxnSp>
        <p:nvCxnSpPr>
          <p:cNvPr id="532" name="Straight Connector 531"/>
          <p:cNvCxnSpPr/>
          <p:nvPr/>
        </p:nvCxnSpPr>
        <p:spPr>
          <a:xfrm>
            <a:off x="6881853" y="2103634"/>
            <a:ext cx="230937" cy="135637"/>
          </a:xfrm>
          <a:prstGeom prst="line">
            <a:avLst/>
          </a:prstGeom>
          <a:noFill/>
          <a:ln w="6350" cap="flat" cmpd="sng" algn="ctr">
            <a:solidFill>
              <a:srgbClr val="5B9BD5"/>
            </a:solidFill>
            <a:prstDash val="solid"/>
            <a:miter lim="800000"/>
          </a:ln>
          <a:effectLst/>
        </p:spPr>
      </p:cxnSp>
      <p:cxnSp>
        <p:nvCxnSpPr>
          <p:cNvPr id="533" name="Straight Connector 532"/>
          <p:cNvCxnSpPr/>
          <p:nvPr/>
        </p:nvCxnSpPr>
        <p:spPr>
          <a:xfrm flipH="1">
            <a:off x="6881853" y="2245092"/>
            <a:ext cx="230937" cy="135637"/>
          </a:xfrm>
          <a:prstGeom prst="line">
            <a:avLst/>
          </a:prstGeom>
          <a:noFill/>
          <a:ln w="6350" cap="flat" cmpd="sng" algn="ctr">
            <a:solidFill>
              <a:srgbClr val="5B9BD5"/>
            </a:solidFill>
            <a:prstDash val="solid"/>
            <a:miter lim="800000"/>
          </a:ln>
          <a:effectLst/>
        </p:spPr>
      </p:cxnSp>
      <p:cxnSp>
        <p:nvCxnSpPr>
          <p:cNvPr id="534" name="Straight Connector 533"/>
          <p:cNvCxnSpPr/>
          <p:nvPr/>
        </p:nvCxnSpPr>
        <p:spPr>
          <a:xfrm>
            <a:off x="6881854" y="2115275"/>
            <a:ext cx="33" cy="268599"/>
          </a:xfrm>
          <a:prstGeom prst="line">
            <a:avLst/>
          </a:prstGeom>
          <a:noFill/>
          <a:ln w="6350" cap="flat" cmpd="sng" algn="ctr">
            <a:solidFill>
              <a:srgbClr val="5B9BD5"/>
            </a:solidFill>
            <a:prstDash val="solid"/>
            <a:miter lim="800000"/>
          </a:ln>
          <a:effectLst/>
        </p:spPr>
      </p:cxnSp>
      <p:cxnSp>
        <p:nvCxnSpPr>
          <p:cNvPr id="535" name="Straight Connector 534"/>
          <p:cNvCxnSpPr/>
          <p:nvPr/>
        </p:nvCxnSpPr>
        <p:spPr>
          <a:xfrm flipV="1">
            <a:off x="6650950" y="2109454"/>
            <a:ext cx="230903" cy="129817"/>
          </a:xfrm>
          <a:prstGeom prst="line">
            <a:avLst/>
          </a:prstGeom>
          <a:noFill/>
          <a:ln w="6350" cap="flat" cmpd="sng" algn="ctr">
            <a:solidFill>
              <a:srgbClr val="5B9BD5"/>
            </a:solidFill>
            <a:prstDash val="solid"/>
            <a:miter lim="800000"/>
          </a:ln>
          <a:effectLst/>
        </p:spPr>
      </p:cxnSp>
      <p:cxnSp>
        <p:nvCxnSpPr>
          <p:cNvPr id="536" name="Straight Connector 535"/>
          <p:cNvCxnSpPr/>
          <p:nvPr/>
        </p:nvCxnSpPr>
        <p:spPr>
          <a:xfrm flipV="1">
            <a:off x="6881853" y="1967996"/>
            <a:ext cx="230937" cy="147278"/>
          </a:xfrm>
          <a:prstGeom prst="line">
            <a:avLst/>
          </a:prstGeom>
          <a:noFill/>
          <a:ln w="6350" cap="flat" cmpd="sng" algn="ctr">
            <a:solidFill>
              <a:srgbClr val="5B9BD5"/>
            </a:solidFill>
            <a:prstDash val="solid"/>
            <a:miter lim="800000"/>
          </a:ln>
          <a:effectLst/>
        </p:spPr>
      </p:cxnSp>
      <p:cxnSp>
        <p:nvCxnSpPr>
          <p:cNvPr id="537" name="Straight Connector 536"/>
          <p:cNvCxnSpPr/>
          <p:nvPr/>
        </p:nvCxnSpPr>
        <p:spPr>
          <a:xfrm>
            <a:off x="6662968" y="1998437"/>
            <a:ext cx="33" cy="268599"/>
          </a:xfrm>
          <a:prstGeom prst="line">
            <a:avLst/>
          </a:prstGeom>
          <a:noFill/>
          <a:ln w="6350" cap="flat" cmpd="sng" algn="ctr">
            <a:solidFill>
              <a:srgbClr val="5B9BD5"/>
            </a:solidFill>
            <a:prstDash val="solid"/>
            <a:miter lim="800000"/>
          </a:ln>
          <a:effectLst/>
        </p:spPr>
      </p:cxnSp>
      <p:sp>
        <p:nvSpPr>
          <p:cNvPr id="538" name="Hexagon 537"/>
          <p:cNvSpPr/>
          <p:nvPr/>
        </p:nvSpPr>
        <p:spPr>
          <a:xfrm>
            <a:off x="6978722"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39" name="Hexagon 538"/>
          <p:cNvSpPr/>
          <p:nvPr/>
        </p:nvSpPr>
        <p:spPr>
          <a:xfrm>
            <a:off x="7209659"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40" name="Hexagon 539"/>
          <p:cNvSpPr/>
          <p:nvPr/>
        </p:nvSpPr>
        <p:spPr>
          <a:xfrm>
            <a:off x="6978722"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41" name="Hexagon 540"/>
          <p:cNvSpPr/>
          <p:nvPr/>
        </p:nvSpPr>
        <p:spPr>
          <a:xfrm>
            <a:off x="7209659"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2" name="Straight Connector 541"/>
          <p:cNvCxnSpPr/>
          <p:nvPr/>
        </p:nvCxnSpPr>
        <p:spPr>
          <a:xfrm>
            <a:off x="7116179" y="2245092"/>
            <a:ext cx="230937" cy="135637"/>
          </a:xfrm>
          <a:prstGeom prst="line">
            <a:avLst/>
          </a:prstGeom>
          <a:noFill/>
          <a:ln w="6350" cap="flat" cmpd="sng" algn="ctr">
            <a:solidFill>
              <a:srgbClr val="5B9BD5"/>
            </a:solidFill>
            <a:prstDash val="solid"/>
            <a:miter lim="800000"/>
          </a:ln>
          <a:effectLst/>
        </p:spPr>
      </p:cxnSp>
      <p:cxnSp>
        <p:nvCxnSpPr>
          <p:cNvPr id="543" name="Straight Connector 542"/>
          <p:cNvCxnSpPr/>
          <p:nvPr/>
        </p:nvCxnSpPr>
        <p:spPr>
          <a:xfrm>
            <a:off x="7116179" y="1973817"/>
            <a:ext cx="230937" cy="135637"/>
          </a:xfrm>
          <a:prstGeom prst="line">
            <a:avLst/>
          </a:prstGeom>
          <a:noFill/>
          <a:ln w="6350" cap="flat" cmpd="sng" algn="ctr">
            <a:solidFill>
              <a:srgbClr val="5B9BD5"/>
            </a:solidFill>
            <a:prstDash val="solid"/>
            <a:miter lim="800000"/>
          </a:ln>
          <a:effectLst/>
        </p:spPr>
      </p:cxnSp>
      <p:cxnSp>
        <p:nvCxnSpPr>
          <p:cNvPr id="544" name="Straight Connector 543"/>
          <p:cNvCxnSpPr/>
          <p:nvPr/>
        </p:nvCxnSpPr>
        <p:spPr>
          <a:xfrm>
            <a:off x="7347031" y="2103634"/>
            <a:ext cx="230937" cy="135637"/>
          </a:xfrm>
          <a:prstGeom prst="line">
            <a:avLst/>
          </a:prstGeom>
          <a:noFill/>
          <a:ln w="6350" cap="flat" cmpd="sng" algn="ctr">
            <a:solidFill>
              <a:srgbClr val="5B9BD5"/>
            </a:solidFill>
            <a:prstDash val="solid"/>
            <a:miter lim="800000"/>
          </a:ln>
          <a:effectLst/>
        </p:spPr>
      </p:cxnSp>
      <p:cxnSp>
        <p:nvCxnSpPr>
          <p:cNvPr id="545" name="Straight Connector 544"/>
          <p:cNvCxnSpPr/>
          <p:nvPr/>
        </p:nvCxnSpPr>
        <p:spPr>
          <a:xfrm flipH="1">
            <a:off x="7347031" y="2245092"/>
            <a:ext cx="230937" cy="135637"/>
          </a:xfrm>
          <a:prstGeom prst="line">
            <a:avLst/>
          </a:prstGeom>
          <a:noFill/>
          <a:ln w="6350" cap="flat" cmpd="sng" algn="ctr">
            <a:solidFill>
              <a:srgbClr val="5B9BD5"/>
            </a:solidFill>
            <a:prstDash val="solid"/>
            <a:miter lim="800000"/>
          </a:ln>
          <a:effectLst/>
        </p:spPr>
      </p:cxnSp>
      <p:cxnSp>
        <p:nvCxnSpPr>
          <p:cNvPr id="546" name="Straight Connector 545"/>
          <p:cNvCxnSpPr/>
          <p:nvPr/>
        </p:nvCxnSpPr>
        <p:spPr>
          <a:xfrm>
            <a:off x="7343360" y="2115275"/>
            <a:ext cx="33" cy="268599"/>
          </a:xfrm>
          <a:prstGeom prst="line">
            <a:avLst/>
          </a:prstGeom>
          <a:noFill/>
          <a:ln w="6350" cap="flat" cmpd="sng" algn="ctr">
            <a:solidFill>
              <a:srgbClr val="5B9BD5"/>
            </a:solidFill>
            <a:prstDash val="solid"/>
            <a:miter lim="800000"/>
          </a:ln>
          <a:effectLst/>
        </p:spPr>
      </p:cxnSp>
      <p:cxnSp>
        <p:nvCxnSpPr>
          <p:cNvPr id="547" name="Straight Connector 546"/>
          <p:cNvCxnSpPr/>
          <p:nvPr/>
        </p:nvCxnSpPr>
        <p:spPr>
          <a:xfrm flipV="1">
            <a:off x="7112456" y="2109454"/>
            <a:ext cx="230903" cy="129817"/>
          </a:xfrm>
          <a:prstGeom prst="line">
            <a:avLst/>
          </a:prstGeom>
          <a:noFill/>
          <a:ln w="6350" cap="flat" cmpd="sng" algn="ctr">
            <a:solidFill>
              <a:srgbClr val="5B9BD5"/>
            </a:solidFill>
            <a:prstDash val="solid"/>
            <a:miter lim="800000"/>
          </a:ln>
          <a:effectLst/>
        </p:spPr>
      </p:cxnSp>
      <p:cxnSp>
        <p:nvCxnSpPr>
          <p:cNvPr id="548" name="Straight Connector 547"/>
          <p:cNvCxnSpPr/>
          <p:nvPr/>
        </p:nvCxnSpPr>
        <p:spPr>
          <a:xfrm flipV="1">
            <a:off x="7347031" y="1967996"/>
            <a:ext cx="230937" cy="147278"/>
          </a:xfrm>
          <a:prstGeom prst="line">
            <a:avLst/>
          </a:prstGeom>
          <a:noFill/>
          <a:ln w="6350" cap="flat" cmpd="sng" algn="ctr">
            <a:solidFill>
              <a:srgbClr val="5B9BD5"/>
            </a:solidFill>
            <a:prstDash val="solid"/>
            <a:miter lim="800000"/>
          </a:ln>
          <a:effectLst/>
        </p:spPr>
      </p:cxnSp>
      <p:cxnSp>
        <p:nvCxnSpPr>
          <p:cNvPr id="549" name="Straight Connector 548"/>
          <p:cNvCxnSpPr/>
          <p:nvPr/>
        </p:nvCxnSpPr>
        <p:spPr>
          <a:xfrm>
            <a:off x="7116162" y="1998437"/>
            <a:ext cx="33" cy="268599"/>
          </a:xfrm>
          <a:prstGeom prst="line">
            <a:avLst/>
          </a:prstGeom>
          <a:noFill/>
          <a:ln w="6350" cap="flat" cmpd="sng" algn="ctr">
            <a:solidFill>
              <a:srgbClr val="5B9BD5"/>
            </a:solidFill>
            <a:prstDash val="solid"/>
            <a:miter lim="800000"/>
          </a:ln>
          <a:effectLst/>
        </p:spPr>
      </p:cxnSp>
      <p:sp>
        <p:nvSpPr>
          <p:cNvPr id="550" name="Hexagon 549"/>
          <p:cNvSpPr/>
          <p:nvPr/>
        </p:nvSpPr>
        <p:spPr>
          <a:xfrm>
            <a:off x="7441414"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51" name="Hexagon 550"/>
          <p:cNvSpPr/>
          <p:nvPr/>
        </p:nvSpPr>
        <p:spPr>
          <a:xfrm>
            <a:off x="7672351"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52" name="Hexagon 551"/>
          <p:cNvSpPr/>
          <p:nvPr/>
        </p:nvSpPr>
        <p:spPr>
          <a:xfrm>
            <a:off x="7441414"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53" name="Hexagon 552"/>
          <p:cNvSpPr/>
          <p:nvPr/>
        </p:nvSpPr>
        <p:spPr>
          <a:xfrm>
            <a:off x="7672351"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4" name="Straight Connector 553"/>
          <p:cNvCxnSpPr/>
          <p:nvPr/>
        </p:nvCxnSpPr>
        <p:spPr>
          <a:xfrm>
            <a:off x="7578871" y="2245092"/>
            <a:ext cx="230937" cy="135637"/>
          </a:xfrm>
          <a:prstGeom prst="line">
            <a:avLst/>
          </a:prstGeom>
          <a:noFill/>
          <a:ln w="6350" cap="flat" cmpd="sng" algn="ctr">
            <a:solidFill>
              <a:srgbClr val="5B9BD5"/>
            </a:solidFill>
            <a:prstDash val="solid"/>
            <a:miter lim="800000"/>
          </a:ln>
          <a:effectLst/>
        </p:spPr>
      </p:cxnSp>
      <p:cxnSp>
        <p:nvCxnSpPr>
          <p:cNvPr id="555" name="Straight Connector 554"/>
          <p:cNvCxnSpPr/>
          <p:nvPr/>
        </p:nvCxnSpPr>
        <p:spPr>
          <a:xfrm>
            <a:off x="7578871" y="1973817"/>
            <a:ext cx="230937" cy="135637"/>
          </a:xfrm>
          <a:prstGeom prst="line">
            <a:avLst/>
          </a:prstGeom>
          <a:noFill/>
          <a:ln w="6350" cap="flat" cmpd="sng" algn="ctr">
            <a:solidFill>
              <a:srgbClr val="5B9BD5"/>
            </a:solidFill>
            <a:prstDash val="solid"/>
            <a:miter lim="800000"/>
          </a:ln>
          <a:effectLst/>
        </p:spPr>
      </p:cxnSp>
      <p:cxnSp>
        <p:nvCxnSpPr>
          <p:cNvPr id="556" name="Straight Connector 555"/>
          <p:cNvCxnSpPr/>
          <p:nvPr/>
        </p:nvCxnSpPr>
        <p:spPr>
          <a:xfrm>
            <a:off x="7802379" y="2103634"/>
            <a:ext cx="230937" cy="135637"/>
          </a:xfrm>
          <a:prstGeom prst="line">
            <a:avLst/>
          </a:prstGeom>
          <a:noFill/>
          <a:ln w="6350" cap="flat" cmpd="sng" algn="ctr">
            <a:solidFill>
              <a:srgbClr val="5B9BD5"/>
            </a:solidFill>
            <a:prstDash val="solid"/>
            <a:miter lim="800000"/>
          </a:ln>
          <a:effectLst/>
        </p:spPr>
      </p:cxnSp>
      <p:cxnSp>
        <p:nvCxnSpPr>
          <p:cNvPr id="557" name="Straight Connector 556"/>
          <p:cNvCxnSpPr/>
          <p:nvPr/>
        </p:nvCxnSpPr>
        <p:spPr>
          <a:xfrm flipH="1">
            <a:off x="7802379" y="2245092"/>
            <a:ext cx="230937" cy="135637"/>
          </a:xfrm>
          <a:prstGeom prst="line">
            <a:avLst/>
          </a:prstGeom>
          <a:noFill/>
          <a:ln w="6350" cap="flat" cmpd="sng" algn="ctr">
            <a:solidFill>
              <a:srgbClr val="5B9BD5"/>
            </a:solidFill>
            <a:prstDash val="solid"/>
            <a:miter lim="800000"/>
          </a:ln>
          <a:effectLst/>
        </p:spPr>
      </p:cxnSp>
      <p:cxnSp>
        <p:nvCxnSpPr>
          <p:cNvPr id="558" name="Straight Connector 557"/>
          <p:cNvCxnSpPr/>
          <p:nvPr/>
        </p:nvCxnSpPr>
        <p:spPr>
          <a:xfrm>
            <a:off x="7802380" y="2115275"/>
            <a:ext cx="33" cy="268599"/>
          </a:xfrm>
          <a:prstGeom prst="line">
            <a:avLst/>
          </a:prstGeom>
          <a:noFill/>
          <a:ln w="6350" cap="flat" cmpd="sng" algn="ctr">
            <a:solidFill>
              <a:srgbClr val="5B9BD5"/>
            </a:solidFill>
            <a:prstDash val="solid"/>
            <a:miter lim="800000"/>
          </a:ln>
          <a:effectLst/>
        </p:spPr>
      </p:cxnSp>
      <p:cxnSp>
        <p:nvCxnSpPr>
          <p:cNvPr id="559" name="Straight Connector 558"/>
          <p:cNvCxnSpPr/>
          <p:nvPr/>
        </p:nvCxnSpPr>
        <p:spPr>
          <a:xfrm flipV="1">
            <a:off x="7575148" y="2109454"/>
            <a:ext cx="230903" cy="129817"/>
          </a:xfrm>
          <a:prstGeom prst="line">
            <a:avLst/>
          </a:prstGeom>
          <a:noFill/>
          <a:ln w="6350" cap="flat" cmpd="sng" algn="ctr">
            <a:solidFill>
              <a:srgbClr val="5B9BD5"/>
            </a:solidFill>
            <a:prstDash val="solid"/>
            <a:miter lim="800000"/>
          </a:ln>
          <a:effectLst/>
        </p:spPr>
      </p:cxnSp>
      <p:cxnSp>
        <p:nvCxnSpPr>
          <p:cNvPr id="560" name="Straight Connector 559"/>
          <p:cNvCxnSpPr/>
          <p:nvPr/>
        </p:nvCxnSpPr>
        <p:spPr>
          <a:xfrm flipV="1">
            <a:off x="7802379" y="1967996"/>
            <a:ext cx="230937" cy="147278"/>
          </a:xfrm>
          <a:prstGeom prst="line">
            <a:avLst/>
          </a:prstGeom>
          <a:noFill/>
          <a:ln w="6350" cap="flat" cmpd="sng" algn="ctr">
            <a:solidFill>
              <a:srgbClr val="5B9BD5"/>
            </a:solidFill>
            <a:prstDash val="solid"/>
            <a:miter lim="800000"/>
          </a:ln>
          <a:effectLst/>
        </p:spPr>
      </p:cxnSp>
      <p:cxnSp>
        <p:nvCxnSpPr>
          <p:cNvPr id="561" name="Straight Connector 560"/>
          <p:cNvCxnSpPr/>
          <p:nvPr/>
        </p:nvCxnSpPr>
        <p:spPr>
          <a:xfrm>
            <a:off x="7578854" y="1998437"/>
            <a:ext cx="33" cy="268599"/>
          </a:xfrm>
          <a:prstGeom prst="line">
            <a:avLst/>
          </a:prstGeom>
          <a:noFill/>
          <a:ln w="6350" cap="flat" cmpd="sng" algn="ctr">
            <a:solidFill>
              <a:srgbClr val="5B9BD5"/>
            </a:solidFill>
            <a:prstDash val="solid"/>
            <a:miter lim="800000"/>
          </a:ln>
          <a:effectLst/>
        </p:spPr>
      </p:cxnSp>
      <p:sp>
        <p:nvSpPr>
          <p:cNvPr id="562" name="Hexagon 561"/>
          <p:cNvSpPr/>
          <p:nvPr/>
        </p:nvSpPr>
        <p:spPr>
          <a:xfrm>
            <a:off x="790204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3" name="Hexagon 562"/>
          <p:cNvSpPr/>
          <p:nvPr/>
        </p:nvSpPr>
        <p:spPr>
          <a:xfrm>
            <a:off x="8132977"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4" name="Hexagon 563"/>
          <p:cNvSpPr/>
          <p:nvPr/>
        </p:nvSpPr>
        <p:spPr>
          <a:xfrm>
            <a:off x="790204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5" name="Hexagon 564"/>
          <p:cNvSpPr/>
          <p:nvPr/>
        </p:nvSpPr>
        <p:spPr>
          <a:xfrm>
            <a:off x="8132977"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66" name="Straight Connector 565"/>
          <p:cNvCxnSpPr/>
          <p:nvPr/>
        </p:nvCxnSpPr>
        <p:spPr>
          <a:xfrm>
            <a:off x="8039497" y="2248636"/>
            <a:ext cx="230937" cy="135637"/>
          </a:xfrm>
          <a:prstGeom prst="line">
            <a:avLst/>
          </a:prstGeom>
          <a:noFill/>
          <a:ln w="6350" cap="flat" cmpd="sng" algn="ctr">
            <a:solidFill>
              <a:srgbClr val="5B9BD5"/>
            </a:solidFill>
            <a:prstDash val="solid"/>
            <a:miter lim="800000"/>
          </a:ln>
          <a:effectLst/>
        </p:spPr>
      </p:cxnSp>
      <p:cxnSp>
        <p:nvCxnSpPr>
          <p:cNvPr id="567" name="Straight Connector 566"/>
          <p:cNvCxnSpPr/>
          <p:nvPr/>
        </p:nvCxnSpPr>
        <p:spPr>
          <a:xfrm>
            <a:off x="8039497" y="1977361"/>
            <a:ext cx="230937" cy="135637"/>
          </a:xfrm>
          <a:prstGeom prst="line">
            <a:avLst/>
          </a:prstGeom>
          <a:noFill/>
          <a:ln w="6350" cap="flat" cmpd="sng" algn="ctr">
            <a:solidFill>
              <a:srgbClr val="5B9BD5"/>
            </a:solidFill>
            <a:prstDash val="solid"/>
            <a:miter lim="800000"/>
          </a:ln>
          <a:effectLst/>
        </p:spPr>
      </p:cxnSp>
      <p:cxnSp>
        <p:nvCxnSpPr>
          <p:cNvPr id="568" name="Straight Connector 567"/>
          <p:cNvCxnSpPr/>
          <p:nvPr/>
        </p:nvCxnSpPr>
        <p:spPr>
          <a:xfrm>
            <a:off x="8266677" y="2107178"/>
            <a:ext cx="230937" cy="135637"/>
          </a:xfrm>
          <a:prstGeom prst="line">
            <a:avLst/>
          </a:prstGeom>
          <a:noFill/>
          <a:ln w="6350" cap="flat" cmpd="sng" algn="ctr">
            <a:solidFill>
              <a:srgbClr val="5B9BD5"/>
            </a:solidFill>
            <a:prstDash val="solid"/>
            <a:miter lim="800000"/>
          </a:ln>
          <a:effectLst/>
        </p:spPr>
      </p:cxnSp>
      <p:cxnSp>
        <p:nvCxnSpPr>
          <p:cNvPr id="569" name="Straight Connector 568"/>
          <p:cNvCxnSpPr/>
          <p:nvPr/>
        </p:nvCxnSpPr>
        <p:spPr>
          <a:xfrm flipH="1">
            <a:off x="8266677" y="2248636"/>
            <a:ext cx="230937" cy="135637"/>
          </a:xfrm>
          <a:prstGeom prst="line">
            <a:avLst/>
          </a:prstGeom>
          <a:noFill/>
          <a:ln w="6350" cap="flat" cmpd="sng" algn="ctr">
            <a:solidFill>
              <a:srgbClr val="5B9BD5"/>
            </a:solidFill>
            <a:prstDash val="solid"/>
            <a:miter lim="800000"/>
          </a:ln>
          <a:effectLst/>
        </p:spPr>
      </p:cxnSp>
      <p:cxnSp>
        <p:nvCxnSpPr>
          <p:cNvPr id="570" name="Straight Connector 569"/>
          <p:cNvCxnSpPr/>
          <p:nvPr/>
        </p:nvCxnSpPr>
        <p:spPr>
          <a:xfrm>
            <a:off x="8266678" y="2118819"/>
            <a:ext cx="33" cy="268599"/>
          </a:xfrm>
          <a:prstGeom prst="line">
            <a:avLst/>
          </a:prstGeom>
          <a:noFill/>
          <a:ln w="6350" cap="flat" cmpd="sng" algn="ctr">
            <a:solidFill>
              <a:srgbClr val="5B9BD5"/>
            </a:solidFill>
            <a:prstDash val="solid"/>
            <a:miter lim="800000"/>
          </a:ln>
          <a:effectLst/>
        </p:spPr>
      </p:cxnSp>
      <p:cxnSp>
        <p:nvCxnSpPr>
          <p:cNvPr id="571" name="Straight Connector 570"/>
          <p:cNvCxnSpPr/>
          <p:nvPr/>
        </p:nvCxnSpPr>
        <p:spPr>
          <a:xfrm flipV="1">
            <a:off x="8035774" y="2112998"/>
            <a:ext cx="230903" cy="129817"/>
          </a:xfrm>
          <a:prstGeom prst="line">
            <a:avLst/>
          </a:prstGeom>
          <a:noFill/>
          <a:ln w="6350" cap="flat" cmpd="sng" algn="ctr">
            <a:solidFill>
              <a:srgbClr val="5B9BD5"/>
            </a:solidFill>
            <a:prstDash val="solid"/>
            <a:miter lim="800000"/>
          </a:ln>
          <a:effectLst/>
        </p:spPr>
      </p:cxnSp>
      <p:cxnSp>
        <p:nvCxnSpPr>
          <p:cNvPr id="572" name="Straight Connector 571"/>
          <p:cNvCxnSpPr/>
          <p:nvPr/>
        </p:nvCxnSpPr>
        <p:spPr>
          <a:xfrm flipV="1">
            <a:off x="8266677" y="1971540"/>
            <a:ext cx="230937" cy="147278"/>
          </a:xfrm>
          <a:prstGeom prst="line">
            <a:avLst/>
          </a:prstGeom>
          <a:noFill/>
          <a:ln w="6350" cap="flat" cmpd="sng" algn="ctr">
            <a:solidFill>
              <a:srgbClr val="5B9BD5"/>
            </a:solidFill>
            <a:prstDash val="solid"/>
            <a:miter lim="800000"/>
          </a:ln>
          <a:effectLst/>
        </p:spPr>
      </p:cxnSp>
      <p:cxnSp>
        <p:nvCxnSpPr>
          <p:cNvPr id="573" name="Straight Connector 572"/>
          <p:cNvCxnSpPr/>
          <p:nvPr/>
        </p:nvCxnSpPr>
        <p:spPr>
          <a:xfrm>
            <a:off x="8039480" y="2006530"/>
            <a:ext cx="33" cy="268599"/>
          </a:xfrm>
          <a:prstGeom prst="line">
            <a:avLst/>
          </a:prstGeom>
          <a:noFill/>
          <a:ln w="6350" cap="flat" cmpd="sng" algn="ctr">
            <a:solidFill>
              <a:srgbClr val="5B9BD5"/>
            </a:solidFill>
            <a:prstDash val="solid"/>
            <a:miter lim="800000"/>
          </a:ln>
          <a:effectLst/>
        </p:spPr>
      </p:cxnSp>
      <p:sp>
        <p:nvSpPr>
          <p:cNvPr id="574" name="Hexagon 573"/>
          <p:cNvSpPr/>
          <p:nvPr/>
        </p:nvSpPr>
        <p:spPr>
          <a:xfrm>
            <a:off x="836106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5" name="Hexagon 574"/>
          <p:cNvSpPr/>
          <p:nvPr/>
        </p:nvSpPr>
        <p:spPr>
          <a:xfrm>
            <a:off x="8588325"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6" name="Hexagon 575"/>
          <p:cNvSpPr/>
          <p:nvPr/>
        </p:nvSpPr>
        <p:spPr>
          <a:xfrm>
            <a:off x="836106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7" name="Hexagon 576"/>
          <p:cNvSpPr/>
          <p:nvPr/>
        </p:nvSpPr>
        <p:spPr>
          <a:xfrm>
            <a:off x="8588325"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78" name="Straight Connector 577"/>
          <p:cNvCxnSpPr/>
          <p:nvPr/>
        </p:nvCxnSpPr>
        <p:spPr>
          <a:xfrm>
            <a:off x="8498517" y="2248636"/>
            <a:ext cx="230937" cy="135637"/>
          </a:xfrm>
          <a:prstGeom prst="line">
            <a:avLst/>
          </a:prstGeom>
          <a:noFill/>
          <a:ln w="6350" cap="flat" cmpd="sng" algn="ctr">
            <a:solidFill>
              <a:srgbClr val="5B9BD5"/>
            </a:solidFill>
            <a:prstDash val="solid"/>
            <a:miter lim="800000"/>
          </a:ln>
          <a:effectLst/>
        </p:spPr>
      </p:cxnSp>
      <p:cxnSp>
        <p:nvCxnSpPr>
          <p:cNvPr id="579" name="Straight Connector 578"/>
          <p:cNvCxnSpPr/>
          <p:nvPr/>
        </p:nvCxnSpPr>
        <p:spPr>
          <a:xfrm>
            <a:off x="8498517" y="1977361"/>
            <a:ext cx="230937" cy="135637"/>
          </a:xfrm>
          <a:prstGeom prst="line">
            <a:avLst/>
          </a:prstGeom>
          <a:noFill/>
          <a:ln w="6350" cap="flat" cmpd="sng" algn="ctr">
            <a:solidFill>
              <a:srgbClr val="5B9BD5"/>
            </a:solidFill>
            <a:prstDash val="solid"/>
            <a:miter lim="800000"/>
          </a:ln>
          <a:effectLst/>
        </p:spPr>
      </p:cxnSp>
      <p:cxnSp>
        <p:nvCxnSpPr>
          <p:cNvPr id="580" name="Straight Connector 579"/>
          <p:cNvCxnSpPr/>
          <p:nvPr/>
        </p:nvCxnSpPr>
        <p:spPr>
          <a:xfrm>
            <a:off x="8722025" y="2107178"/>
            <a:ext cx="230937" cy="135637"/>
          </a:xfrm>
          <a:prstGeom prst="line">
            <a:avLst/>
          </a:prstGeom>
          <a:noFill/>
          <a:ln w="6350" cap="flat" cmpd="sng" algn="ctr">
            <a:solidFill>
              <a:srgbClr val="5B9BD5"/>
            </a:solidFill>
            <a:prstDash val="solid"/>
            <a:miter lim="800000"/>
          </a:ln>
          <a:effectLst/>
        </p:spPr>
      </p:cxnSp>
      <p:cxnSp>
        <p:nvCxnSpPr>
          <p:cNvPr id="581" name="Straight Connector 580"/>
          <p:cNvCxnSpPr/>
          <p:nvPr/>
        </p:nvCxnSpPr>
        <p:spPr>
          <a:xfrm flipH="1">
            <a:off x="8722025" y="2248636"/>
            <a:ext cx="230937" cy="135637"/>
          </a:xfrm>
          <a:prstGeom prst="line">
            <a:avLst/>
          </a:prstGeom>
          <a:noFill/>
          <a:ln w="6350" cap="flat" cmpd="sng" algn="ctr">
            <a:solidFill>
              <a:srgbClr val="5B9BD5"/>
            </a:solidFill>
            <a:prstDash val="solid"/>
            <a:miter lim="800000"/>
          </a:ln>
          <a:effectLst/>
        </p:spPr>
      </p:cxnSp>
      <p:cxnSp>
        <p:nvCxnSpPr>
          <p:cNvPr id="582" name="Straight Connector 581"/>
          <p:cNvCxnSpPr/>
          <p:nvPr/>
        </p:nvCxnSpPr>
        <p:spPr>
          <a:xfrm>
            <a:off x="8722026" y="2118819"/>
            <a:ext cx="33" cy="268599"/>
          </a:xfrm>
          <a:prstGeom prst="line">
            <a:avLst/>
          </a:prstGeom>
          <a:noFill/>
          <a:ln w="6350" cap="flat" cmpd="sng" algn="ctr">
            <a:solidFill>
              <a:srgbClr val="5B9BD5"/>
            </a:solidFill>
            <a:prstDash val="solid"/>
            <a:miter lim="800000"/>
          </a:ln>
          <a:effectLst/>
        </p:spPr>
      </p:cxnSp>
      <p:cxnSp>
        <p:nvCxnSpPr>
          <p:cNvPr id="583" name="Straight Connector 582"/>
          <p:cNvCxnSpPr/>
          <p:nvPr/>
        </p:nvCxnSpPr>
        <p:spPr>
          <a:xfrm flipV="1">
            <a:off x="8494794" y="2112998"/>
            <a:ext cx="230903" cy="129817"/>
          </a:xfrm>
          <a:prstGeom prst="line">
            <a:avLst/>
          </a:prstGeom>
          <a:noFill/>
          <a:ln w="6350" cap="flat" cmpd="sng" algn="ctr">
            <a:solidFill>
              <a:srgbClr val="5B9BD5"/>
            </a:solidFill>
            <a:prstDash val="solid"/>
            <a:miter lim="800000"/>
          </a:ln>
          <a:effectLst/>
        </p:spPr>
      </p:cxnSp>
      <p:cxnSp>
        <p:nvCxnSpPr>
          <p:cNvPr id="584" name="Straight Connector 583"/>
          <p:cNvCxnSpPr/>
          <p:nvPr/>
        </p:nvCxnSpPr>
        <p:spPr>
          <a:xfrm flipV="1">
            <a:off x="8722025" y="1971540"/>
            <a:ext cx="230937" cy="147278"/>
          </a:xfrm>
          <a:prstGeom prst="line">
            <a:avLst/>
          </a:prstGeom>
          <a:noFill/>
          <a:ln w="6350" cap="flat" cmpd="sng" algn="ctr">
            <a:solidFill>
              <a:srgbClr val="5B9BD5"/>
            </a:solidFill>
            <a:prstDash val="solid"/>
            <a:miter lim="800000"/>
          </a:ln>
          <a:effectLst/>
        </p:spPr>
      </p:cxnSp>
      <p:cxnSp>
        <p:nvCxnSpPr>
          <p:cNvPr id="585" name="Straight Connector 584"/>
          <p:cNvCxnSpPr/>
          <p:nvPr/>
        </p:nvCxnSpPr>
        <p:spPr>
          <a:xfrm>
            <a:off x="8498500" y="2001981"/>
            <a:ext cx="33" cy="268599"/>
          </a:xfrm>
          <a:prstGeom prst="line">
            <a:avLst/>
          </a:prstGeom>
          <a:noFill/>
          <a:ln w="6350" cap="flat" cmpd="sng" algn="ctr">
            <a:solidFill>
              <a:srgbClr val="5B9BD5"/>
            </a:solidFill>
            <a:prstDash val="solid"/>
            <a:miter lim="800000"/>
          </a:ln>
          <a:effectLst/>
        </p:spPr>
      </p:cxnSp>
      <p:sp>
        <p:nvSpPr>
          <p:cNvPr id="586" name="Hexagon 585"/>
          <p:cNvSpPr/>
          <p:nvPr/>
        </p:nvSpPr>
        <p:spPr>
          <a:xfrm>
            <a:off x="8818894"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7" name="Hexagon 586"/>
          <p:cNvSpPr/>
          <p:nvPr/>
        </p:nvSpPr>
        <p:spPr>
          <a:xfrm>
            <a:off x="9046159"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8" name="Hexagon 587"/>
          <p:cNvSpPr/>
          <p:nvPr/>
        </p:nvSpPr>
        <p:spPr>
          <a:xfrm>
            <a:off x="8818894"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9" name="Hexagon 588"/>
          <p:cNvSpPr/>
          <p:nvPr/>
        </p:nvSpPr>
        <p:spPr>
          <a:xfrm>
            <a:off x="9046159"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90" name="Straight Connector 589"/>
          <p:cNvCxnSpPr/>
          <p:nvPr/>
        </p:nvCxnSpPr>
        <p:spPr>
          <a:xfrm>
            <a:off x="8956351" y="2248636"/>
            <a:ext cx="230937" cy="135637"/>
          </a:xfrm>
          <a:prstGeom prst="line">
            <a:avLst/>
          </a:prstGeom>
          <a:noFill/>
          <a:ln w="6350" cap="flat" cmpd="sng" algn="ctr">
            <a:solidFill>
              <a:srgbClr val="5B9BD5"/>
            </a:solidFill>
            <a:prstDash val="solid"/>
            <a:miter lim="800000"/>
          </a:ln>
          <a:effectLst/>
        </p:spPr>
      </p:cxnSp>
      <p:cxnSp>
        <p:nvCxnSpPr>
          <p:cNvPr id="591" name="Straight Connector 590"/>
          <p:cNvCxnSpPr/>
          <p:nvPr/>
        </p:nvCxnSpPr>
        <p:spPr>
          <a:xfrm>
            <a:off x="8956351" y="1977361"/>
            <a:ext cx="230937" cy="135637"/>
          </a:xfrm>
          <a:prstGeom prst="line">
            <a:avLst/>
          </a:prstGeom>
          <a:noFill/>
          <a:ln w="6350" cap="flat" cmpd="sng" algn="ctr">
            <a:solidFill>
              <a:srgbClr val="5B9BD5"/>
            </a:solidFill>
            <a:prstDash val="solid"/>
            <a:miter lim="800000"/>
          </a:ln>
          <a:effectLst/>
        </p:spPr>
      </p:cxnSp>
      <p:cxnSp>
        <p:nvCxnSpPr>
          <p:cNvPr id="592" name="Straight Connector 591"/>
          <p:cNvCxnSpPr/>
          <p:nvPr/>
        </p:nvCxnSpPr>
        <p:spPr>
          <a:xfrm>
            <a:off x="9167391" y="2107178"/>
            <a:ext cx="230937" cy="135637"/>
          </a:xfrm>
          <a:prstGeom prst="line">
            <a:avLst/>
          </a:prstGeom>
          <a:noFill/>
          <a:ln w="6350" cap="flat" cmpd="sng" algn="ctr">
            <a:solidFill>
              <a:srgbClr val="5B9BD5"/>
            </a:solidFill>
            <a:prstDash val="solid"/>
            <a:miter lim="800000"/>
          </a:ln>
          <a:effectLst/>
        </p:spPr>
      </p:cxnSp>
      <p:cxnSp>
        <p:nvCxnSpPr>
          <p:cNvPr id="593" name="Straight Connector 592"/>
          <p:cNvCxnSpPr/>
          <p:nvPr/>
        </p:nvCxnSpPr>
        <p:spPr>
          <a:xfrm flipH="1">
            <a:off x="9167391" y="2248636"/>
            <a:ext cx="230937" cy="135637"/>
          </a:xfrm>
          <a:prstGeom prst="line">
            <a:avLst/>
          </a:prstGeom>
          <a:noFill/>
          <a:ln w="6350" cap="flat" cmpd="sng" algn="ctr">
            <a:solidFill>
              <a:srgbClr val="5B9BD5"/>
            </a:solidFill>
            <a:prstDash val="solid"/>
            <a:miter lim="800000"/>
          </a:ln>
          <a:effectLst/>
        </p:spPr>
      </p:cxnSp>
      <p:cxnSp>
        <p:nvCxnSpPr>
          <p:cNvPr id="594" name="Straight Connector 593"/>
          <p:cNvCxnSpPr/>
          <p:nvPr/>
        </p:nvCxnSpPr>
        <p:spPr>
          <a:xfrm>
            <a:off x="9179860" y="2118819"/>
            <a:ext cx="33" cy="268599"/>
          </a:xfrm>
          <a:prstGeom prst="line">
            <a:avLst/>
          </a:prstGeom>
          <a:noFill/>
          <a:ln w="6350" cap="flat" cmpd="sng" algn="ctr">
            <a:solidFill>
              <a:srgbClr val="5B9BD5"/>
            </a:solidFill>
            <a:prstDash val="solid"/>
            <a:miter lim="800000"/>
          </a:ln>
          <a:effectLst/>
        </p:spPr>
      </p:cxnSp>
      <p:cxnSp>
        <p:nvCxnSpPr>
          <p:cNvPr id="595" name="Straight Connector 594"/>
          <p:cNvCxnSpPr/>
          <p:nvPr/>
        </p:nvCxnSpPr>
        <p:spPr>
          <a:xfrm flipV="1">
            <a:off x="8952628" y="2112998"/>
            <a:ext cx="230903" cy="129817"/>
          </a:xfrm>
          <a:prstGeom prst="line">
            <a:avLst/>
          </a:prstGeom>
          <a:noFill/>
          <a:ln w="6350" cap="flat" cmpd="sng" algn="ctr">
            <a:solidFill>
              <a:srgbClr val="5B9BD5"/>
            </a:solidFill>
            <a:prstDash val="solid"/>
            <a:miter lim="800000"/>
          </a:ln>
          <a:effectLst/>
        </p:spPr>
      </p:cxnSp>
      <p:cxnSp>
        <p:nvCxnSpPr>
          <p:cNvPr id="596" name="Straight Connector 595"/>
          <p:cNvCxnSpPr/>
          <p:nvPr/>
        </p:nvCxnSpPr>
        <p:spPr>
          <a:xfrm flipV="1">
            <a:off x="9167391" y="1971540"/>
            <a:ext cx="230937" cy="147278"/>
          </a:xfrm>
          <a:prstGeom prst="line">
            <a:avLst/>
          </a:prstGeom>
          <a:noFill/>
          <a:ln w="6350" cap="flat" cmpd="sng" algn="ctr">
            <a:solidFill>
              <a:srgbClr val="5B9BD5"/>
            </a:solidFill>
            <a:prstDash val="solid"/>
            <a:miter lim="800000"/>
          </a:ln>
          <a:effectLst/>
        </p:spPr>
      </p:cxnSp>
      <p:cxnSp>
        <p:nvCxnSpPr>
          <p:cNvPr id="597" name="Straight Connector 596"/>
          <p:cNvCxnSpPr/>
          <p:nvPr/>
        </p:nvCxnSpPr>
        <p:spPr>
          <a:xfrm>
            <a:off x="8956334" y="2001981"/>
            <a:ext cx="33" cy="268599"/>
          </a:xfrm>
          <a:prstGeom prst="line">
            <a:avLst/>
          </a:prstGeom>
          <a:noFill/>
          <a:ln w="6350" cap="flat" cmpd="sng" algn="ctr">
            <a:solidFill>
              <a:srgbClr val="5B9BD5"/>
            </a:solidFill>
            <a:prstDash val="solid"/>
            <a:miter lim="800000"/>
          </a:ln>
          <a:effectLst/>
        </p:spPr>
      </p:cxnSp>
      <p:sp>
        <p:nvSpPr>
          <p:cNvPr id="598" name="Hexagon 597"/>
          <p:cNvSpPr/>
          <p:nvPr/>
        </p:nvSpPr>
        <p:spPr>
          <a:xfrm>
            <a:off x="9271538"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9" name="Hexagon 598"/>
          <p:cNvSpPr/>
          <p:nvPr/>
        </p:nvSpPr>
        <p:spPr>
          <a:xfrm>
            <a:off x="9502475"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0" name="Hexagon 599"/>
          <p:cNvSpPr/>
          <p:nvPr/>
        </p:nvSpPr>
        <p:spPr>
          <a:xfrm>
            <a:off x="9271538"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1" name="Hexagon 600"/>
          <p:cNvSpPr/>
          <p:nvPr/>
        </p:nvSpPr>
        <p:spPr>
          <a:xfrm>
            <a:off x="9502475"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02" name="Straight Connector 601"/>
          <p:cNvCxnSpPr/>
          <p:nvPr/>
        </p:nvCxnSpPr>
        <p:spPr>
          <a:xfrm>
            <a:off x="9408995" y="2248636"/>
            <a:ext cx="230937" cy="135637"/>
          </a:xfrm>
          <a:prstGeom prst="line">
            <a:avLst/>
          </a:prstGeom>
          <a:noFill/>
          <a:ln w="6350" cap="flat" cmpd="sng" algn="ctr">
            <a:solidFill>
              <a:srgbClr val="5B9BD5"/>
            </a:solidFill>
            <a:prstDash val="solid"/>
            <a:miter lim="800000"/>
          </a:ln>
          <a:effectLst/>
        </p:spPr>
      </p:cxnSp>
      <p:cxnSp>
        <p:nvCxnSpPr>
          <p:cNvPr id="603" name="Straight Connector 602"/>
          <p:cNvCxnSpPr/>
          <p:nvPr/>
        </p:nvCxnSpPr>
        <p:spPr>
          <a:xfrm>
            <a:off x="9408995" y="1977361"/>
            <a:ext cx="230937" cy="135637"/>
          </a:xfrm>
          <a:prstGeom prst="line">
            <a:avLst/>
          </a:prstGeom>
          <a:noFill/>
          <a:ln w="6350" cap="flat" cmpd="sng" algn="ctr">
            <a:solidFill>
              <a:srgbClr val="5B9BD5"/>
            </a:solidFill>
            <a:prstDash val="solid"/>
            <a:miter lim="800000"/>
          </a:ln>
          <a:effectLst/>
        </p:spPr>
      </p:cxnSp>
      <p:cxnSp>
        <p:nvCxnSpPr>
          <p:cNvPr id="604" name="Straight Connector 603"/>
          <p:cNvCxnSpPr/>
          <p:nvPr/>
        </p:nvCxnSpPr>
        <p:spPr>
          <a:xfrm>
            <a:off x="9636175" y="2107178"/>
            <a:ext cx="230937" cy="135637"/>
          </a:xfrm>
          <a:prstGeom prst="line">
            <a:avLst/>
          </a:prstGeom>
          <a:noFill/>
          <a:ln w="6350" cap="flat" cmpd="sng" algn="ctr">
            <a:solidFill>
              <a:srgbClr val="5B9BD5"/>
            </a:solidFill>
            <a:prstDash val="solid"/>
            <a:miter lim="800000"/>
          </a:ln>
          <a:effectLst/>
        </p:spPr>
      </p:cxnSp>
      <p:cxnSp>
        <p:nvCxnSpPr>
          <p:cNvPr id="605" name="Straight Connector 604"/>
          <p:cNvCxnSpPr/>
          <p:nvPr/>
        </p:nvCxnSpPr>
        <p:spPr>
          <a:xfrm flipH="1">
            <a:off x="9636175" y="2248636"/>
            <a:ext cx="230937" cy="135637"/>
          </a:xfrm>
          <a:prstGeom prst="line">
            <a:avLst/>
          </a:prstGeom>
          <a:noFill/>
          <a:ln w="6350" cap="flat" cmpd="sng" algn="ctr">
            <a:solidFill>
              <a:srgbClr val="5B9BD5"/>
            </a:solidFill>
            <a:prstDash val="solid"/>
            <a:miter lim="800000"/>
          </a:ln>
          <a:effectLst/>
        </p:spPr>
      </p:cxnSp>
      <p:cxnSp>
        <p:nvCxnSpPr>
          <p:cNvPr id="606" name="Straight Connector 605"/>
          <p:cNvCxnSpPr/>
          <p:nvPr/>
        </p:nvCxnSpPr>
        <p:spPr>
          <a:xfrm>
            <a:off x="9636176" y="2118819"/>
            <a:ext cx="33" cy="268599"/>
          </a:xfrm>
          <a:prstGeom prst="line">
            <a:avLst/>
          </a:prstGeom>
          <a:noFill/>
          <a:ln w="6350" cap="flat" cmpd="sng" algn="ctr">
            <a:solidFill>
              <a:srgbClr val="5B9BD5"/>
            </a:solidFill>
            <a:prstDash val="solid"/>
            <a:miter lim="800000"/>
          </a:ln>
          <a:effectLst/>
        </p:spPr>
      </p:cxnSp>
      <p:cxnSp>
        <p:nvCxnSpPr>
          <p:cNvPr id="607" name="Straight Connector 606"/>
          <p:cNvCxnSpPr/>
          <p:nvPr/>
        </p:nvCxnSpPr>
        <p:spPr>
          <a:xfrm flipV="1">
            <a:off x="9405272" y="2112998"/>
            <a:ext cx="230903" cy="129817"/>
          </a:xfrm>
          <a:prstGeom prst="line">
            <a:avLst/>
          </a:prstGeom>
          <a:noFill/>
          <a:ln w="6350" cap="flat" cmpd="sng" algn="ctr">
            <a:solidFill>
              <a:srgbClr val="5B9BD5"/>
            </a:solidFill>
            <a:prstDash val="solid"/>
            <a:miter lim="800000"/>
          </a:ln>
          <a:effectLst/>
        </p:spPr>
      </p:cxnSp>
      <p:cxnSp>
        <p:nvCxnSpPr>
          <p:cNvPr id="608" name="Straight Connector 607"/>
          <p:cNvCxnSpPr/>
          <p:nvPr/>
        </p:nvCxnSpPr>
        <p:spPr>
          <a:xfrm flipV="1">
            <a:off x="9636175" y="1971540"/>
            <a:ext cx="230937" cy="147278"/>
          </a:xfrm>
          <a:prstGeom prst="line">
            <a:avLst/>
          </a:prstGeom>
          <a:noFill/>
          <a:ln w="6350" cap="flat" cmpd="sng" algn="ctr">
            <a:solidFill>
              <a:srgbClr val="5B9BD5"/>
            </a:solidFill>
            <a:prstDash val="solid"/>
            <a:miter lim="800000"/>
          </a:ln>
          <a:effectLst/>
        </p:spPr>
      </p:cxnSp>
      <p:cxnSp>
        <p:nvCxnSpPr>
          <p:cNvPr id="609" name="Straight Connector 608"/>
          <p:cNvCxnSpPr/>
          <p:nvPr/>
        </p:nvCxnSpPr>
        <p:spPr>
          <a:xfrm>
            <a:off x="9408978" y="2001981"/>
            <a:ext cx="33" cy="268599"/>
          </a:xfrm>
          <a:prstGeom prst="line">
            <a:avLst/>
          </a:prstGeom>
          <a:noFill/>
          <a:ln w="6350" cap="flat" cmpd="sng" algn="ctr">
            <a:solidFill>
              <a:srgbClr val="5B9BD5"/>
            </a:solidFill>
            <a:prstDash val="solid"/>
            <a:miter lim="800000"/>
          </a:ln>
          <a:effectLst/>
        </p:spPr>
      </p:cxnSp>
      <p:sp>
        <p:nvSpPr>
          <p:cNvPr id="610" name="Hexagon 609"/>
          <p:cNvSpPr/>
          <p:nvPr/>
        </p:nvSpPr>
        <p:spPr>
          <a:xfrm>
            <a:off x="9730558"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1" name="Hexagon 610"/>
          <p:cNvSpPr/>
          <p:nvPr/>
        </p:nvSpPr>
        <p:spPr>
          <a:xfrm>
            <a:off x="9961495"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2" name="Hexagon 611"/>
          <p:cNvSpPr/>
          <p:nvPr/>
        </p:nvSpPr>
        <p:spPr>
          <a:xfrm>
            <a:off x="9730558"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3" name="Hexagon 612"/>
          <p:cNvSpPr/>
          <p:nvPr/>
        </p:nvSpPr>
        <p:spPr>
          <a:xfrm>
            <a:off x="9961495"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14" name="Straight Connector 613"/>
          <p:cNvCxnSpPr/>
          <p:nvPr/>
        </p:nvCxnSpPr>
        <p:spPr>
          <a:xfrm>
            <a:off x="9868015" y="2248636"/>
            <a:ext cx="230937" cy="135637"/>
          </a:xfrm>
          <a:prstGeom prst="line">
            <a:avLst/>
          </a:prstGeom>
          <a:noFill/>
          <a:ln w="6350" cap="flat" cmpd="sng" algn="ctr">
            <a:solidFill>
              <a:srgbClr val="5B9BD5"/>
            </a:solidFill>
            <a:prstDash val="solid"/>
            <a:miter lim="800000"/>
          </a:ln>
          <a:effectLst/>
        </p:spPr>
      </p:cxnSp>
      <p:cxnSp>
        <p:nvCxnSpPr>
          <p:cNvPr id="615" name="Straight Connector 614"/>
          <p:cNvCxnSpPr/>
          <p:nvPr/>
        </p:nvCxnSpPr>
        <p:spPr>
          <a:xfrm>
            <a:off x="9868015" y="1977361"/>
            <a:ext cx="230937" cy="135637"/>
          </a:xfrm>
          <a:prstGeom prst="line">
            <a:avLst/>
          </a:prstGeom>
          <a:noFill/>
          <a:ln w="6350" cap="flat" cmpd="sng" algn="ctr">
            <a:solidFill>
              <a:srgbClr val="5B9BD5"/>
            </a:solidFill>
            <a:prstDash val="solid"/>
            <a:miter lim="800000"/>
          </a:ln>
          <a:effectLst/>
        </p:spPr>
      </p:cxnSp>
      <p:cxnSp>
        <p:nvCxnSpPr>
          <p:cNvPr id="616" name="Straight Connector 615"/>
          <p:cNvCxnSpPr/>
          <p:nvPr/>
        </p:nvCxnSpPr>
        <p:spPr>
          <a:xfrm>
            <a:off x="10095195" y="2107178"/>
            <a:ext cx="230937" cy="135637"/>
          </a:xfrm>
          <a:prstGeom prst="line">
            <a:avLst/>
          </a:prstGeom>
          <a:noFill/>
          <a:ln w="6350" cap="flat" cmpd="sng" algn="ctr">
            <a:solidFill>
              <a:srgbClr val="5B9BD5"/>
            </a:solidFill>
            <a:prstDash val="solid"/>
            <a:miter lim="800000"/>
          </a:ln>
          <a:effectLst/>
        </p:spPr>
      </p:cxnSp>
      <p:cxnSp>
        <p:nvCxnSpPr>
          <p:cNvPr id="617" name="Straight Connector 616"/>
          <p:cNvCxnSpPr/>
          <p:nvPr/>
        </p:nvCxnSpPr>
        <p:spPr>
          <a:xfrm flipH="1">
            <a:off x="10095195" y="2248636"/>
            <a:ext cx="230937" cy="135637"/>
          </a:xfrm>
          <a:prstGeom prst="line">
            <a:avLst/>
          </a:prstGeom>
          <a:noFill/>
          <a:ln w="6350" cap="flat" cmpd="sng" algn="ctr">
            <a:solidFill>
              <a:srgbClr val="5B9BD5"/>
            </a:solidFill>
            <a:prstDash val="solid"/>
            <a:miter lim="800000"/>
          </a:ln>
          <a:effectLst/>
        </p:spPr>
      </p:cxnSp>
      <p:cxnSp>
        <p:nvCxnSpPr>
          <p:cNvPr id="618" name="Straight Connector 617"/>
          <p:cNvCxnSpPr/>
          <p:nvPr/>
        </p:nvCxnSpPr>
        <p:spPr>
          <a:xfrm>
            <a:off x="10095196" y="2118819"/>
            <a:ext cx="33" cy="268599"/>
          </a:xfrm>
          <a:prstGeom prst="line">
            <a:avLst/>
          </a:prstGeom>
          <a:noFill/>
          <a:ln w="6350" cap="flat" cmpd="sng" algn="ctr">
            <a:solidFill>
              <a:srgbClr val="5B9BD5"/>
            </a:solidFill>
            <a:prstDash val="solid"/>
            <a:miter lim="800000"/>
          </a:ln>
          <a:effectLst/>
        </p:spPr>
      </p:cxnSp>
      <p:cxnSp>
        <p:nvCxnSpPr>
          <p:cNvPr id="619" name="Straight Connector 618"/>
          <p:cNvCxnSpPr/>
          <p:nvPr/>
        </p:nvCxnSpPr>
        <p:spPr>
          <a:xfrm flipV="1">
            <a:off x="9864292" y="2112998"/>
            <a:ext cx="230903" cy="129817"/>
          </a:xfrm>
          <a:prstGeom prst="line">
            <a:avLst/>
          </a:prstGeom>
          <a:noFill/>
          <a:ln w="6350" cap="flat" cmpd="sng" algn="ctr">
            <a:solidFill>
              <a:srgbClr val="5B9BD5"/>
            </a:solidFill>
            <a:prstDash val="solid"/>
            <a:miter lim="800000"/>
          </a:ln>
          <a:effectLst/>
        </p:spPr>
      </p:cxnSp>
      <p:cxnSp>
        <p:nvCxnSpPr>
          <p:cNvPr id="620" name="Straight Connector 619"/>
          <p:cNvCxnSpPr/>
          <p:nvPr/>
        </p:nvCxnSpPr>
        <p:spPr>
          <a:xfrm flipV="1">
            <a:off x="10095195" y="1971540"/>
            <a:ext cx="230937" cy="147278"/>
          </a:xfrm>
          <a:prstGeom prst="line">
            <a:avLst/>
          </a:prstGeom>
          <a:noFill/>
          <a:ln w="6350" cap="flat" cmpd="sng" algn="ctr">
            <a:solidFill>
              <a:srgbClr val="5B9BD5"/>
            </a:solidFill>
            <a:prstDash val="solid"/>
            <a:miter lim="800000"/>
          </a:ln>
          <a:effectLst/>
        </p:spPr>
      </p:cxnSp>
      <p:cxnSp>
        <p:nvCxnSpPr>
          <p:cNvPr id="621" name="Straight Connector 620"/>
          <p:cNvCxnSpPr/>
          <p:nvPr/>
        </p:nvCxnSpPr>
        <p:spPr>
          <a:xfrm>
            <a:off x="9867998" y="2006530"/>
            <a:ext cx="33" cy="268599"/>
          </a:xfrm>
          <a:prstGeom prst="line">
            <a:avLst/>
          </a:prstGeom>
          <a:noFill/>
          <a:ln w="6350" cap="flat" cmpd="sng" algn="ctr">
            <a:solidFill>
              <a:srgbClr val="5B9BD5"/>
            </a:solidFill>
            <a:prstDash val="solid"/>
            <a:miter lim="800000"/>
          </a:ln>
          <a:effectLst/>
        </p:spPr>
      </p:cxnSp>
      <p:sp>
        <p:nvSpPr>
          <p:cNvPr id="622" name="Hexagon 621"/>
          <p:cNvSpPr/>
          <p:nvPr/>
        </p:nvSpPr>
        <p:spPr>
          <a:xfrm>
            <a:off x="10193734"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3" name="Hexagon 622"/>
          <p:cNvSpPr/>
          <p:nvPr/>
        </p:nvSpPr>
        <p:spPr>
          <a:xfrm>
            <a:off x="10424671"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4" name="Hexagon 623"/>
          <p:cNvSpPr/>
          <p:nvPr/>
        </p:nvSpPr>
        <p:spPr>
          <a:xfrm>
            <a:off x="10193734"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5" name="Hexagon 624"/>
          <p:cNvSpPr/>
          <p:nvPr/>
        </p:nvSpPr>
        <p:spPr>
          <a:xfrm>
            <a:off x="10424671"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26" name="Straight Connector 625"/>
          <p:cNvCxnSpPr/>
          <p:nvPr/>
        </p:nvCxnSpPr>
        <p:spPr>
          <a:xfrm>
            <a:off x="10331191" y="2248636"/>
            <a:ext cx="230937" cy="135637"/>
          </a:xfrm>
          <a:prstGeom prst="line">
            <a:avLst/>
          </a:prstGeom>
          <a:noFill/>
          <a:ln w="6350" cap="flat" cmpd="sng" algn="ctr">
            <a:solidFill>
              <a:srgbClr val="5B9BD5"/>
            </a:solidFill>
            <a:prstDash val="solid"/>
            <a:miter lim="800000"/>
          </a:ln>
          <a:effectLst/>
        </p:spPr>
      </p:cxnSp>
      <p:cxnSp>
        <p:nvCxnSpPr>
          <p:cNvPr id="627" name="Straight Connector 626"/>
          <p:cNvCxnSpPr/>
          <p:nvPr/>
        </p:nvCxnSpPr>
        <p:spPr>
          <a:xfrm>
            <a:off x="10331191" y="1977361"/>
            <a:ext cx="230937" cy="135637"/>
          </a:xfrm>
          <a:prstGeom prst="line">
            <a:avLst/>
          </a:prstGeom>
          <a:noFill/>
          <a:ln w="6350" cap="flat" cmpd="sng" algn="ctr">
            <a:solidFill>
              <a:srgbClr val="5B9BD5"/>
            </a:solidFill>
            <a:prstDash val="solid"/>
            <a:miter lim="800000"/>
          </a:ln>
          <a:effectLst/>
        </p:spPr>
      </p:cxnSp>
      <p:cxnSp>
        <p:nvCxnSpPr>
          <p:cNvPr id="628" name="Straight Connector 627"/>
          <p:cNvCxnSpPr/>
          <p:nvPr/>
        </p:nvCxnSpPr>
        <p:spPr>
          <a:xfrm>
            <a:off x="10558371" y="2107178"/>
            <a:ext cx="230937" cy="135637"/>
          </a:xfrm>
          <a:prstGeom prst="line">
            <a:avLst/>
          </a:prstGeom>
          <a:noFill/>
          <a:ln w="6350" cap="flat" cmpd="sng" algn="ctr">
            <a:solidFill>
              <a:srgbClr val="5B9BD5"/>
            </a:solidFill>
            <a:prstDash val="solid"/>
            <a:miter lim="800000"/>
          </a:ln>
          <a:effectLst/>
        </p:spPr>
      </p:cxnSp>
      <p:cxnSp>
        <p:nvCxnSpPr>
          <p:cNvPr id="629" name="Straight Connector 628"/>
          <p:cNvCxnSpPr/>
          <p:nvPr/>
        </p:nvCxnSpPr>
        <p:spPr>
          <a:xfrm flipH="1">
            <a:off x="10558371" y="2248636"/>
            <a:ext cx="230937" cy="135637"/>
          </a:xfrm>
          <a:prstGeom prst="line">
            <a:avLst/>
          </a:prstGeom>
          <a:noFill/>
          <a:ln w="6350" cap="flat" cmpd="sng" algn="ctr">
            <a:solidFill>
              <a:srgbClr val="5B9BD5"/>
            </a:solidFill>
            <a:prstDash val="solid"/>
            <a:miter lim="800000"/>
          </a:ln>
          <a:effectLst/>
        </p:spPr>
      </p:cxnSp>
      <p:cxnSp>
        <p:nvCxnSpPr>
          <p:cNvPr id="630" name="Straight Connector 629"/>
          <p:cNvCxnSpPr/>
          <p:nvPr/>
        </p:nvCxnSpPr>
        <p:spPr>
          <a:xfrm>
            <a:off x="10558372" y="2118819"/>
            <a:ext cx="33" cy="268599"/>
          </a:xfrm>
          <a:prstGeom prst="line">
            <a:avLst/>
          </a:prstGeom>
          <a:noFill/>
          <a:ln w="6350" cap="flat" cmpd="sng" algn="ctr">
            <a:solidFill>
              <a:srgbClr val="5B9BD5"/>
            </a:solidFill>
            <a:prstDash val="solid"/>
            <a:miter lim="800000"/>
          </a:ln>
          <a:effectLst/>
        </p:spPr>
      </p:cxnSp>
      <p:cxnSp>
        <p:nvCxnSpPr>
          <p:cNvPr id="631" name="Straight Connector 630"/>
          <p:cNvCxnSpPr/>
          <p:nvPr/>
        </p:nvCxnSpPr>
        <p:spPr>
          <a:xfrm flipV="1">
            <a:off x="10327468" y="2112998"/>
            <a:ext cx="230903" cy="129817"/>
          </a:xfrm>
          <a:prstGeom prst="line">
            <a:avLst/>
          </a:prstGeom>
          <a:noFill/>
          <a:ln w="6350" cap="flat" cmpd="sng" algn="ctr">
            <a:solidFill>
              <a:srgbClr val="5B9BD5"/>
            </a:solidFill>
            <a:prstDash val="solid"/>
            <a:miter lim="800000"/>
          </a:ln>
          <a:effectLst/>
        </p:spPr>
      </p:cxnSp>
      <p:cxnSp>
        <p:nvCxnSpPr>
          <p:cNvPr id="632" name="Straight Connector 631"/>
          <p:cNvCxnSpPr/>
          <p:nvPr/>
        </p:nvCxnSpPr>
        <p:spPr>
          <a:xfrm flipV="1">
            <a:off x="10558371" y="1971540"/>
            <a:ext cx="230937" cy="147278"/>
          </a:xfrm>
          <a:prstGeom prst="line">
            <a:avLst/>
          </a:prstGeom>
          <a:noFill/>
          <a:ln w="6350" cap="flat" cmpd="sng" algn="ctr">
            <a:solidFill>
              <a:srgbClr val="5B9BD5"/>
            </a:solidFill>
            <a:prstDash val="solid"/>
            <a:miter lim="800000"/>
          </a:ln>
          <a:effectLst/>
        </p:spPr>
      </p:cxnSp>
      <p:cxnSp>
        <p:nvCxnSpPr>
          <p:cNvPr id="633" name="Straight Connector 632"/>
          <p:cNvCxnSpPr/>
          <p:nvPr/>
        </p:nvCxnSpPr>
        <p:spPr>
          <a:xfrm>
            <a:off x="10331174" y="2006530"/>
            <a:ext cx="33" cy="268599"/>
          </a:xfrm>
          <a:prstGeom prst="line">
            <a:avLst/>
          </a:prstGeom>
          <a:noFill/>
          <a:ln w="6350" cap="flat" cmpd="sng" algn="ctr">
            <a:solidFill>
              <a:srgbClr val="5B9BD5"/>
            </a:solidFill>
            <a:prstDash val="solid"/>
            <a:miter lim="800000"/>
          </a:ln>
          <a:effectLst/>
        </p:spPr>
      </p:cxnSp>
      <p:sp>
        <p:nvSpPr>
          <p:cNvPr id="634" name="Hexagon 633"/>
          <p:cNvSpPr/>
          <p:nvPr/>
        </p:nvSpPr>
        <p:spPr>
          <a:xfrm>
            <a:off x="1065524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5" name="Hexagon 634"/>
          <p:cNvSpPr/>
          <p:nvPr/>
        </p:nvSpPr>
        <p:spPr>
          <a:xfrm>
            <a:off x="10886177"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6" name="Hexagon 635"/>
          <p:cNvSpPr/>
          <p:nvPr/>
        </p:nvSpPr>
        <p:spPr>
          <a:xfrm>
            <a:off x="1065524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7" name="Hexagon 636"/>
          <p:cNvSpPr/>
          <p:nvPr/>
        </p:nvSpPr>
        <p:spPr>
          <a:xfrm>
            <a:off x="10886177"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38" name="Straight Connector 637"/>
          <p:cNvCxnSpPr/>
          <p:nvPr/>
        </p:nvCxnSpPr>
        <p:spPr>
          <a:xfrm>
            <a:off x="10792697" y="2248636"/>
            <a:ext cx="230937" cy="135637"/>
          </a:xfrm>
          <a:prstGeom prst="line">
            <a:avLst/>
          </a:prstGeom>
          <a:noFill/>
          <a:ln w="6350" cap="flat" cmpd="sng" algn="ctr">
            <a:solidFill>
              <a:srgbClr val="5B9BD5"/>
            </a:solidFill>
            <a:prstDash val="solid"/>
            <a:miter lim="800000"/>
          </a:ln>
          <a:effectLst/>
        </p:spPr>
      </p:cxnSp>
      <p:cxnSp>
        <p:nvCxnSpPr>
          <p:cNvPr id="639" name="Straight Connector 638"/>
          <p:cNvCxnSpPr/>
          <p:nvPr/>
        </p:nvCxnSpPr>
        <p:spPr>
          <a:xfrm>
            <a:off x="10792697" y="1977361"/>
            <a:ext cx="230937" cy="135637"/>
          </a:xfrm>
          <a:prstGeom prst="line">
            <a:avLst/>
          </a:prstGeom>
          <a:noFill/>
          <a:ln w="6350" cap="flat" cmpd="sng" algn="ctr">
            <a:solidFill>
              <a:srgbClr val="5B9BD5"/>
            </a:solidFill>
            <a:prstDash val="solid"/>
            <a:miter lim="800000"/>
          </a:ln>
          <a:effectLst/>
        </p:spPr>
      </p:cxnSp>
      <p:cxnSp>
        <p:nvCxnSpPr>
          <p:cNvPr id="640" name="Straight Connector 639"/>
          <p:cNvCxnSpPr/>
          <p:nvPr/>
        </p:nvCxnSpPr>
        <p:spPr>
          <a:xfrm>
            <a:off x="11019877" y="2107178"/>
            <a:ext cx="230937" cy="135637"/>
          </a:xfrm>
          <a:prstGeom prst="line">
            <a:avLst/>
          </a:prstGeom>
          <a:noFill/>
          <a:ln w="6350" cap="flat" cmpd="sng" algn="ctr">
            <a:solidFill>
              <a:srgbClr val="5B9BD5"/>
            </a:solidFill>
            <a:prstDash val="solid"/>
            <a:miter lim="800000"/>
          </a:ln>
          <a:effectLst/>
        </p:spPr>
      </p:cxnSp>
      <p:cxnSp>
        <p:nvCxnSpPr>
          <p:cNvPr id="641" name="Straight Connector 640"/>
          <p:cNvCxnSpPr/>
          <p:nvPr/>
        </p:nvCxnSpPr>
        <p:spPr>
          <a:xfrm flipH="1">
            <a:off x="11019877" y="2248636"/>
            <a:ext cx="230937" cy="135637"/>
          </a:xfrm>
          <a:prstGeom prst="line">
            <a:avLst/>
          </a:prstGeom>
          <a:noFill/>
          <a:ln w="6350" cap="flat" cmpd="sng" algn="ctr">
            <a:solidFill>
              <a:srgbClr val="5B9BD5"/>
            </a:solidFill>
            <a:prstDash val="solid"/>
            <a:miter lim="800000"/>
          </a:ln>
          <a:effectLst/>
        </p:spPr>
      </p:cxnSp>
      <p:cxnSp>
        <p:nvCxnSpPr>
          <p:cNvPr id="642" name="Straight Connector 641"/>
          <p:cNvCxnSpPr/>
          <p:nvPr/>
        </p:nvCxnSpPr>
        <p:spPr>
          <a:xfrm>
            <a:off x="11019878" y="2118819"/>
            <a:ext cx="33" cy="268599"/>
          </a:xfrm>
          <a:prstGeom prst="line">
            <a:avLst/>
          </a:prstGeom>
          <a:noFill/>
          <a:ln w="6350" cap="flat" cmpd="sng" algn="ctr">
            <a:solidFill>
              <a:srgbClr val="5B9BD5"/>
            </a:solidFill>
            <a:prstDash val="solid"/>
            <a:miter lim="800000"/>
          </a:ln>
          <a:effectLst/>
        </p:spPr>
      </p:cxnSp>
      <p:cxnSp>
        <p:nvCxnSpPr>
          <p:cNvPr id="643" name="Straight Connector 642"/>
          <p:cNvCxnSpPr/>
          <p:nvPr/>
        </p:nvCxnSpPr>
        <p:spPr>
          <a:xfrm flipV="1">
            <a:off x="10788974" y="2112998"/>
            <a:ext cx="230903" cy="129817"/>
          </a:xfrm>
          <a:prstGeom prst="line">
            <a:avLst/>
          </a:prstGeom>
          <a:noFill/>
          <a:ln w="6350" cap="flat" cmpd="sng" algn="ctr">
            <a:solidFill>
              <a:srgbClr val="5B9BD5"/>
            </a:solidFill>
            <a:prstDash val="solid"/>
            <a:miter lim="800000"/>
          </a:ln>
          <a:effectLst/>
        </p:spPr>
      </p:cxnSp>
      <p:cxnSp>
        <p:nvCxnSpPr>
          <p:cNvPr id="644" name="Straight Connector 643"/>
          <p:cNvCxnSpPr/>
          <p:nvPr/>
        </p:nvCxnSpPr>
        <p:spPr>
          <a:xfrm flipV="1">
            <a:off x="11019877" y="1971540"/>
            <a:ext cx="230937" cy="147278"/>
          </a:xfrm>
          <a:prstGeom prst="line">
            <a:avLst/>
          </a:prstGeom>
          <a:noFill/>
          <a:ln w="6350" cap="flat" cmpd="sng" algn="ctr">
            <a:solidFill>
              <a:srgbClr val="5B9BD5"/>
            </a:solidFill>
            <a:prstDash val="solid"/>
            <a:miter lim="800000"/>
          </a:ln>
          <a:effectLst/>
        </p:spPr>
      </p:cxnSp>
      <p:cxnSp>
        <p:nvCxnSpPr>
          <p:cNvPr id="645" name="Straight Connector 644"/>
          <p:cNvCxnSpPr/>
          <p:nvPr/>
        </p:nvCxnSpPr>
        <p:spPr>
          <a:xfrm>
            <a:off x="10792680" y="2001981"/>
            <a:ext cx="33" cy="268599"/>
          </a:xfrm>
          <a:prstGeom prst="line">
            <a:avLst/>
          </a:prstGeom>
          <a:noFill/>
          <a:ln w="6350" cap="flat" cmpd="sng" algn="ctr">
            <a:solidFill>
              <a:srgbClr val="5B9BD5"/>
            </a:solidFill>
            <a:prstDash val="solid"/>
            <a:miter lim="800000"/>
          </a:ln>
          <a:effectLst/>
        </p:spPr>
      </p:cxnSp>
      <p:sp>
        <p:nvSpPr>
          <p:cNvPr id="646" name="Hexagon 645"/>
          <p:cNvSpPr/>
          <p:nvPr/>
        </p:nvSpPr>
        <p:spPr>
          <a:xfrm>
            <a:off x="1111426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47" name="Hexagon 646"/>
          <p:cNvSpPr/>
          <p:nvPr/>
        </p:nvSpPr>
        <p:spPr>
          <a:xfrm>
            <a:off x="11345197"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48" name="Hexagon 647"/>
          <p:cNvSpPr/>
          <p:nvPr/>
        </p:nvSpPr>
        <p:spPr>
          <a:xfrm>
            <a:off x="1111426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49" name="Hexagon 648"/>
          <p:cNvSpPr/>
          <p:nvPr/>
        </p:nvSpPr>
        <p:spPr>
          <a:xfrm>
            <a:off x="11345197"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50" name="Straight Connector 649"/>
          <p:cNvCxnSpPr/>
          <p:nvPr/>
        </p:nvCxnSpPr>
        <p:spPr>
          <a:xfrm>
            <a:off x="11251717" y="2248636"/>
            <a:ext cx="230937" cy="135637"/>
          </a:xfrm>
          <a:prstGeom prst="line">
            <a:avLst/>
          </a:prstGeom>
          <a:noFill/>
          <a:ln w="6350" cap="flat" cmpd="sng" algn="ctr">
            <a:solidFill>
              <a:srgbClr val="5B9BD5"/>
            </a:solidFill>
            <a:prstDash val="solid"/>
            <a:miter lim="800000"/>
          </a:ln>
          <a:effectLst/>
        </p:spPr>
      </p:cxnSp>
      <p:cxnSp>
        <p:nvCxnSpPr>
          <p:cNvPr id="651" name="Straight Connector 650"/>
          <p:cNvCxnSpPr/>
          <p:nvPr/>
        </p:nvCxnSpPr>
        <p:spPr>
          <a:xfrm>
            <a:off x="11251717" y="1977361"/>
            <a:ext cx="230937" cy="135637"/>
          </a:xfrm>
          <a:prstGeom prst="line">
            <a:avLst/>
          </a:prstGeom>
          <a:noFill/>
          <a:ln w="6350" cap="flat" cmpd="sng" algn="ctr">
            <a:solidFill>
              <a:srgbClr val="5B9BD5"/>
            </a:solidFill>
            <a:prstDash val="solid"/>
            <a:miter lim="800000"/>
          </a:ln>
          <a:effectLst/>
        </p:spPr>
      </p:cxnSp>
      <p:cxnSp>
        <p:nvCxnSpPr>
          <p:cNvPr id="652" name="Straight Connector 651"/>
          <p:cNvCxnSpPr/>
          <p:nvPr/>
        </p:nvCxnSpPr>
        <p:spPr>
          <a:xfrm>
            <a:off x="11478898" y="2118819"/>
            <a:ext cx="33" cy="268599"/>
          </a:xfrm>
          <a:prstGeom prst="line">
            <a:avLst/>
          </a:prstGeom>
          <a:noFill/>
          <a:ln w="6350" cap="flat" cmpd="sng" algn="ctr">
            <a:solidFill>
              <a:srgbClr val="5B9BD5"/>
            </a:solidFill>
            <a:prstDash val="solid"/>
            <a:miter lim="800000"/>
          </a:ln>
          <a:effectLst/>
        </p:spPr>
      </p:cxnSp>
      <p:cxnSp>
        <p:nvCxnSpPr>
          <p:cNvPr id="653" name="Straight Connector 652"/>
          <p:cNvCxnSpPr/>
          <p:nvPr/>
        </p:nvCxnSpPr>
        <p:spPr>
          <a:xfrm flipV="1">
            <a:off x="11247994" y="2112998"/>
            <a:ext cx="230903" cy="129817"/>
          </a:xfrm>
          <a:prstGeom prst="line">
            <a:avLst/>
          </a:prstGeom>
          <a:noFill/>
          <a:ln w="6350" cap="flat" cmpd="sng" algn="ctr">
            <a:solidFill>
              <a:srgbClr val="5B9BD5"/>
            </a:solidFill>
            <a:prstDash val="solid"/>
            <a:miter lim="800000"/>
          </a:ln>
          <a:effectLst/>
        </p:spPr>
      </p:cxnSp>
      <p:cxnSp>
        <p:nvCxnSpPr>
          <p:cNvPr id="654" name="Straight Connector 653"/>
          <p:cNvCxnSpPr/>
          <p:nvPr/>
        </p:nvCxnSpPr>
        <p:spPr>
          <a:xfrm>
            <a:off x="11251700" y="2001981"/>
            <a:ext cx="33" cy="268599"/>
          </a:xfrm>
          <a:prstGeom prst="line">
            <a:avLst/>
          </a:prstGeom>
          <a:noFill/>
          <a:ln w="6350" cap="flat" cmpd="sng" algn="ctr">
            <a:solidFill>
              <a:srgbClr val="5B9BD5"/>
            </a:solidFill>
            <a:prstDash val="solid"/>
            <a:miter lim="800000"/>
          </a:ln>
          <a:effectLst/>
        </p:spPr>
      </p:cxnSp>
      <p:sp>
        <p:nvSpPr>
          <p:cNvPr id="655" name="Hexagon 654"/>
          <p:cNvSpPr/>
          <p:nvPr/>
        </p:nvSpPr>
        <p:spPr>
          <a:xfrm>
            <a:off x="533880"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56" name="Hexagon 655"/>
          <p:cNvSpPr/>
          <p:nvPr/>
        </p:nvSpPr>
        <p:spPr>
          <a:xfrm>
            <a:off x="992900"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57" name="Hexagon 656"/>
          <p:cNvSpPr/>
          <p:nvPr/>
        </p:nvSpPr>
        <p:spPr>
          <a:xfrm>
            <a:off x="1454406"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58" name="Hexagon 657"/>
          <p:cNvSpPr/>
          <p:nvPr/>
        </p:nvSpPr>
        <p:spPr>
          <a:xfrm>
            <a:off x="1913426"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59" name="Hexagon 658"/>
          <p:cNvSpPr/>
          <p:nvPr/>
        </p:nvSpPr>
        <p:spPr>
          <a:xfrm>
            <a:off x="2376118"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0" name="Hexagon 659"/>
          <p:cNvSpPr/>
          <p:nvPr/>
        </p:nvSpPr>
        <p:spPr>
          <a:xfrm>
            <a:off x="2831466"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1" name="Hexagon 660"/>
          <p:cNvSpPr/>
          <p:nvPr/>
        </p:nvSpPr>
        <p:spPr>
          <a:xfrm>
            <a:off x="3289300"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2" name="Hexagon 661"/>
          <p:cNvSpPr/>
          <p:nvPr/>
        </p:nvSpPr>
        <p:spPr>
          <a:xfrm>
            <a:off x="3757308"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3" name="Hexagon 662"/>
          <p:cNvSpPr/>
          <p:nvPr/>
        </p:nvSpPr>
        <p:spPr>
          <a:xfrm>
            <a:off x="4219166"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4" name="Hexagon 663"/>
          <p:cNvSpPr/>
          <p:nvPr/>
        </p:nvSpPr>
        <p:spPr>
          <a:xfrm>
            <a:off x="4678186"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5" name="Hexagon 664"/>
          <p:cNvSpPr/>
          <p:nvPr/>
        </p:nvSpPr>
        <p:spPr>
          <a:xfrm>
            <a:off x="5139692"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6" name="Hexagon 665"/>
          <p:cNvSpPr/>
          <p:nvPr/>
        </p:nvSpPr>
        <p:spPr>
          <a:xfrm>
            <a:off x="5598712"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7" name="Hexagon 666"/>
          <p:cNvSpPr/>
          <p:nvPr/>
        </p:nvSpPr>
        <p:spPr>
          <a:xfrm>
            <a:off x="6057732"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8" name="Hexagon 667"/>
          <p:cNvSpPr/>
          <p:nvPr/>
        </p:nvSpPr>
        <p:spPr>
          <a:xfrm>
            <a:off x="6519646"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9" name="Hexagon 668"/>
          <p:cNvSpPr/>
          <p:nvPr/>
        </p:nvSpPr>
        <p:spPr>
          <a:xfrm>
            <a:off x="6981152"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0" name="Hexagon 669"/>
          <p:cNvSpPr/>
          <p:nvPr/>
        </p:nvSpPr>
        <p:spPr>
          <a:xfrm>
            <a:off x="7440172"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1" name="Hexagon 670"/>
          <p:cNvSpPr/>
          <p:nvPr/>
        </p:nvSpPr>
        <p:spPr>
          <a:xfrm>
            <a:off x="7904470"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2" name="Hexagon 671"/>
          <p:cNvSpPr/>
          <p:nvPr/>
        </p:nvSpPr>
        <p:spPr>
          <a:xfrm>
            <a:off x="8363962"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3" name="Hexagon 672"/>
          <p:cNvSpPr/>
          <p:nvPr/>
        </p:nvSpPr>
        <p:spPr>
          <a:xfrm>
            <a:off x="8817346"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4" name="Hexagon 673"/>
          <p:cNvSpPr/>
          <p:nvPr/>
        </p:nvSpPr>
        <p:spPr>
          <a:xfrm>
            <a:off x="9276366"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5" name="Hexagon 674"/>
          <p:cNvSpPr/>
          <p:nvPr/>
        </p:nvSpPr>
        <p:spPr>
          <a:xfrm>
            <a:off x="9736724"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6" name="Hexagon 675"/>
          <p:cNvSpPr/>
          <p:nvPr/>
        </p:nvSpPr>
        <p:spPr>
          <a:xfrm>
            <a:off x="10198638"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7" name="Hexagon 676"/>
          <p:cNvSpPr/>
          <p:nvPr/>
        </p:nvSpPr>
        <p:spPr>
          <a:xfrm>
            <a:off x="10656472"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8" name="Hexagon 677"/>
          <p:cNvSpPr/>
          <p:nvPr/>
        </p:nvSpPr>
        <p:spPr>
          <a:xfrm>
            <a:off x="11118386"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9" name="Rectangle 678"/>
          <p:cNvSpPr/>
          <p:nvPr/>
        </p:nvSpPr>
        <p:spPr>
          <a:xfrm>
            <a:off x="517310" y="2541205"/>
            <a:ext cx="11102801" cy="1045188"/>
          </a:xfrm>
          <a:prstGeom prst="rect">
            <a:avLst/>
          </a:prstGeom>
          <a:solidFill>
            <a:srgbClr val="662E93"/>
          </a:solidFill>
          <a:ln w="12700" cap="flat" cmpd="sng" algn="ctr">
            <a:noFill/>
            <a:prstDash val="solid"/>
            <a:miter lim="800000"/>
          </a:ln>
          <a:effectLst/>
        </p:spPr>
        <p:txBody>
          <a:bodyPr rtlCol="0" anchor="ctr"/>
          <a:lstStyle/>
          <a:p>
            <a:pPr algn="ctr" defTabSz="914400">
              <a:defRPr/>
            </a:pPr>
            <a:endParaRPr lang="en-US" b="1" kern="0" smtClean="0">
              <a:solidFill>
                <a:srgbClr val="FFFFFF"/>
              </a:solidFill>
              <a:latin typeface="Calibri" panose="020F0502020204030204"/>
            </a:endParaRPr>
          </a:p>
        </p:txBody>
      </p:sp>
      <p:sp>
        <p:nvSpPr>
          <p:cNvPr id="680" name="TextBox 679"/>
          <p:cNvSpPr txBox="1"/>
          <p:nvPr/>
        </p:nvSpPr>
        <p:spPr>
          <a:xfrm>
            <a:off x="5076381" y="2535569"/>
            <a:ext cx="2317281" cy="523220"/>
          </a:xfrm>
          <a:prstGeom prst="rect">
            <a:avLst/>
          </a:prstGeom>
          <a:noFill/>
        </p:spPr>
        <p:txBody>
          <a:bodyPr wrap="square" rtlCol="0">
            <a:spAutoFit/>
          </a:bodyPr>
          <a:lstStyle/>
          <a:p>
            <a:pPr defTabSz="914400"/>
            <a:r>
              <a:rPr lang="en-US" sz="2800" b="1" dirty="0">
                <a:solidFill>
                  <a:srgbClr val="FFFFFF"/>
                </a:solidFill>
                <a:latin typeface="Segoe UI Light"/>
              </a:rPr>
              <a:t>Service Fabric</a:t>
            </a:r>
          </a:p>
        </p:txBody>
      </p:sp>
      <p:grpSp>
        <p:nvGrpSpPr>
          <p:cNvPr id="682" name="Group 681"/>
          <p:cNvGrpSpPr/>
          <p:nvPr/>
        </p:nvGrpSpPr>
        <p:grpSpPr>
          <a:xfrm>
            <a:off x="3691814" y="3828532"/>
            <a:ext cx="4856898" cy="2820828"/>
            <a:chOff x="3570769" y="4054765"/>
            <a:chExt cx="4856898" cy="2820828"/>
          </a:xfrm>
        </p:grpSpPr>
        <p:pic>
          <p:nvPicPr>
            <p:cNvPr id="684" name="Picture 683"/>
            <p:cNvPicPr>
              <a:picLocks noChangeAspect="1"/>
            </p:cNvPicPr>
            <p:nvPr/>
          </p:nvPicPr>
          <p:blipFill>
            <a:blip r:embed="rId4"/>
            <a:stretch>
              <a:fillRect/>
            </a:stretch>
          </p:blipFill>
          <p:spPr>
            <a:xfrm>
              <a:off x="3570769" y="4054765"/>
              <a:ext cx="4856898" cy="2820828"/>
            </a:xfrm>
            <a:prstGeom prst="rect">
              <a:avLst/>
            </a:prstGeom>
          </p:spPr>
        </p:pic>
        <p:grpSp>
          <p:nvGrpSpPr>
            <p:cNvPr id="685" name="Group 684"/>
            <p:cNvGrpSpPr/>
            <p:nvPr/>
          </p:nvGrpSpPr>
          <p:grpSpPr>
            <a:xfrm>
              <a:off x="4864258" y="5403511"/>
              <a:ext cx="2479440" cy="1186831"/>
              <a:chOff x="4962229" y="5403511"/>
              <a:chExt cx="2479440" cy="1186831"/>
            </a:xfrm>
          </p:grpSpPr>
          <p:sp>
            <p:nvSpPr>
              <p:cNvPr id="686" name="Rectangle 685"/>
              <p:cNvSpPr/>
              <p:nvPr/>
            </p:nvSpPr>
            <p:spPr>
              <a:xfrm>
                <a:off x="4962229" y="5898967"/>
                <a:ext cx="2479439" cy="691375"/>
              </a:xfrm>
              <a:prstGeom prst="rect">
                <a:avLst/>
              </a:prstGeom>
              <a:solidFill>
                <a:srgbClr val="00B050"/>
              </a:solidFill>
              <a:ln w="12700" cap="flat" cmpd="sng" algn="ctr">
                <a:noFill/>
                <a:prstDash val="solid"/>
                <a:miter lim="800000"/>
              </a:ln>
              <a:effectLst/>
            </p:spPr>
            <p:txBody>
              <a:bodyPr rtlCol="0" anchor="ctr"/>
              <a:lstStyle/>
              <a:p>
                <a:pPr algn="ctr" defTabSz="914400">
                  <a:defRPr/>
                </a:pPr>
                <a:r>
                  <a:rPr lang="en-US" sz="2400" b="1" kern="0" dirty="0" smtClean="0">
                    <a:solidFill>
                      <a:srgbClr val="FFFFFF"/>
                    </a:solidFill>
                    <a:latin typeface="Segoe UI Light"/>
                  </a:rPr>
                  <a:t>Private Clouds</a:t>
                </a:r>
                <a:endParaRPr lang="en-US" sz="1400" kern="0" dirty="0" smtClean="0">
                  <a:solidFill>
                    <a:srgbClr val="FFFFFF"/>
                  </a:solidFill>
                  <a:latin typeface="Segoe UI Light"/>
                </a:endParaRPr>
              </a:p>
            </p:txBody>
          </p:sp>
          <p:sp>
            <p:nvSpPr>
              <p:cNvPr id="687" name="Rectangle 686"/>
              <p:cNvSpPr/>
              <p:nvPr/>
            </p:nvSpPr>
            <p:spPr>
              <a:xfrm>
                <a:off x="4962230" y="5403511"/>
                <a:ext cx="1222090" cy="457200"/>
              </a:xfrm>
              <a:prstGeom prst="rect">
                <a:avLst/>
              </a:prstGeom>
              <a:solidFill>
                <a:srgbClr val="00B050"/>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Windows</a:t>
                </a:r>
              </a:p>
              <a:p>
                <a:pPr algn="ctr" defTabSz="914400">
                  <a:defRPr/>
                </a:pPr>
                <a:r>
                  <a:rPr lang="en-US" sz="1000" b="1" kern="0" dirty="0" smtClean="0">
                    <a:solidFill>
                      <a:srgbClr val="FFFFFF"/>
                    </a:solidFill>
                    <a:latin typeface="Calibri" panose="020F0502020204030204"/>
                  </a:rPr>
                  <a:t>Server</a:t>
                </a:r>
              </a:p>
            </p:txBody>
          </p:sp>
          <p:sp>
            <p:nvSpPr>
              <p:cNvPr id="688" name="Rectangle 687"/>
              <p:cNvSpPr/>
              <p:nvPr/>
            </p:nvSpPr>
            <p:spPr>
              <a:xfrm>
                <a:off x="6228297" y="5403511"/>
                <a:ext cx="1213372" cy="457200"/>
              </a:xfrm>
              <a:prstGeom prst="rect">
                <a:avLst/>
              </a:prstGeom>
              <a:solidFill>
                <a:srgbClr val="00B050"/>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Linux</a:t>
                </a:r>
              </a:p>
            </p:txBody>
          </p:sp>
        </p:grpSp>
      </p:grpSp>
      <p:sp>
        <p:nvSpPr>
          <p:cNvPr id="689" name="TextBox 688"/>
          <p:cNvSpPr txBox="1"/>
          <p:nvPr/>
        </p:nvSpPr>
        <p:spPr>
          <a:xfrm>
            <a:off x="601369" y="2658663"/>
            <a:ext cx="1228250" cy="276999"/>
          </a:xfrm>
          <a:prstGeom prst="rect">
            <a:avLst/>
          </a:prstGeom>
          <a:noFill/>
        </p:spPr>
        <p:txBody>
          <a:bodyPr wrap="square" rtlCol="0">
            <a:spAutoFit/>
          </a:bodyPr>
          <a:lstStyle/>
          <a:p>
            <a:pPr defTabSz="914400"/>
            <a:r>
              <a:rPr lang="en-US" sz="1200" b="1" dirty="0">
                <a:solidFill>
                  <a:srgbClr val="FFFFFF"/>
                </a:solidFill>
                <a:latin typeface="Segoe UI Light"/>
              </a:rPr>
              <a:t>High Availability</a:t>
            </a:r>
          </a:p>
        </p:txBody>
      </p:sp>
      <p:sp>
        <p:nvSpPr>
          <p:cNvPr id="690" name="TextBox 689"/>
          <p:cNvSpPr txBox="1"/>
          <p:nvPr/>
        </p:nvSpPr>
        <p:spPr>
          <a:xfrm>
            <a:off x="2054364" y="3270459"/>
            <a:ext cx="1183360" cy="276999"/>
          </a:xfrm>
          <a:prstGeom prst="rect">
            <a:avLst/>
          </a:prstGeom>
          <a:noFill/>
        </p:spPr>
        <p:txBody>
          <a:bodyPr wrap="square" rtlCol="0">
            <a:spAutoFit/>
          </a:bodyPr>
          <a:lstStyle/>
          <a:p>
            <a:pPr defTabSz="914400"/>
            <a:r>
              <a:rPr lang="en-US" sz="1200" b="1" dirty="0" smtClean="0">
                <a:solidFill>
                  <a:srgbClr val="FFFFFF"/>
                </a:solidFill>
                <a:latin typeface="Segoe UI Light"/>
              </a:rPr>
              <a:t>Hyper-Scale</a:t>
            </a:r>
            <a:endParaRPr lang="en-US" sz="1200" b="1" dirty="0">
              <a:solidFill>
                <a:srgbClr val="FFFFFF"/>
              </a:solidFill>
              <a:latin typeface="Segoe UI Light"/>
            </a:endParaRPr>
          </a:p>
        </p:txBody>
      </p:sp>
      <p:sp>
        <p:nvSpPr>
          <p:cNvPr id="691" name="TextBox 690"/>
          <p:cNvSpPr txBox="1"/>
          <p:nvPr/>
        </p:nvSpPr>
        <p:spPr>
          <a:xfrm>
            <a:off x="2005590" y="2695045"/>
            <a:ext cx="1403892" cy="276999"/>
          </a:xfrm>
          <a:prstGeom prst="rect">
            <a:avLst/>
          </a:prstGeom>
          <a:noFill/>
        </p:spPr>
        <p:txBody>
          <a:bodyPr wrap="square" rtlCol="0">
            <a:spAutoFit/>
          </a:bodyPr>
          <a:lstStyle/>
          <a:p>
            <a:pPr defTabSz="914400"/>
            <a:r>
              <a:rPr lang="en-US" sz="1200" b="1" dirty="0">
                <a:solidFill>
                  <a:srgbClr val="FFFFFF"/>
                </a:solidFill>
                <a:latin typeface="Segoe UI Light"/>
              </a:rPr>
              <a:t>Hybrid Operations</a:t>
            </a:r>
          </a:p>
        </p:txBody>
      </p:sp>
      <p:sp>
        <p:nvSpPr>
          <p:cNvPr id="692" name="TextBox 691"/>
          <p:cNvSpPr txBox="1"/>
          <p:nvPr/>
        </p:nvSpPr>
        <p:spPr>
          <a:xfrm>
            <a:off x="2565972" y="3007272"/>
            <a:ext cx="1074784" cy="276999"/>
          </a:xfrm>
          <a:prstGeom prst="rect">
            <a:avLst/>
          </a:prstGeom>
          <a:noFill/>
        </p:spPr>
        <p:txBody>
          <a:bodyPr wrap="square" rtlCol="0">
            <a:spAutoFit/>
          </a:bodyPr>
          <a:lstStyle/>
          <a:p>
            <a:pPr defTabSz="914400"/>
            <a:r>
              <a:rPr lang="en-US" sz="1200" b="1" dirty="0">
                <a:solidFill>
                  <a:srgbClr val="FFFFFF"/>
                </a:solidFill>
                <a:latin typeface="Segoe UI Light"/>
              </a:rPr>
              <a:t>High Density</a:t>
            </a:r>
          </a:p>
        </p:txBody>
      </p:sp>
      <p:sp>
        <p:nvSpPr>
          <p:cNvPr id="693" name="TextBox 692"/>
          <p:cNvSpPr txBox="1"/>
          <p:nvPr/>
        </p:nvSpPr>
        <p:spPr>
          <a:xfrm>
            <a:off x="5018187" y="1896191"/>
            <a:ext cx="2784226" cy="523220"/>
          </a:xfrm>
          <a:prstGeom prst="rect">
            <a:avLst/>
          </a:prstGeom>
          <a:noFill/>
        </p:spPr>
        <p:txBody>
          <a:bodyPr wrap="square" rtlCol="0">
            <a:spAutoFit/>
          </a:bodyPr>
          <a:lstStyle/>
          <a:p>
            <a:pPr defTabSz="914400"/>
            <a:r>
              <a:rPr lang="en-US" sz="2800" dirty="0" err="1" smtClean="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rPr>
              <a:t>Microservices</a:t>
            </a:r>
            <a:endParaRPr lang="en-US" sz="2800" dirty="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endParaRPr>
          </a:p>
        </p:txBody>
      </p:sp>
      <p:sp>
        <p:nvSpPr>
          <p:cNvPr id="694" name="TextBox 693"/>
          <p:cNvSpPr txBox="1"/>
          <p:nvPr/>
        </p:nvSpPr>
        <p:spPr>
          <a:xfrm>
            <a:off x="3956834" y="2964163"/>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Rolling Upgrades</a:t>
            </a:r>
          </a:p>
        </p:txBody>
      </p:sp>
      <p:sp>
        <p:nvSpPr>
          <p:cNvPr id="695" name="TextBox 694"/>
          <p:cNvSpPr txBox="1"/>
          <p:nvPr/>
        </p:nvSpPr>
        <p:spPr>
          <a:xfrm>
            <a:off x="5319489" y="3229336"/>
            <a:ext cx="1339233" cy="276999"/>
          </a:xfrm>
          <a:prstGeom prst="rect">
            <a:avLst/>
          </a:prstGeom>
          <a:noFill/>
        </p:spPr>
        <p:txBody>
          <a:bodyPr wrap="square" rtlCol="0">
            <a:spAutoFit/>
          </a:bodyPr>
          <a:lstStyle/>
          <a:p>
            <a:pPr defTabSz="914400"/>
            <a:r>
              <a:rPr lang="en-US" sz="1200" b="1" dirty="0" err="1">
                <a:solidFill>
                  <a:srgbClr val="FFFFFF"/>
                </a:solidFill>
                <a:latin typeface="Segoe UI Light"/>
              </a:rPr>
              <a:t>Stateful</a:t>
            </a:r>
            <a:r>
              <a:rPr lang="en-US" sz="1200" b="1" dirty="0">
                <a:solidFill>
                  <a:srgbClr val="FFFFFF"/>
                </a:solidFill>
                <a:latin typeface="Segoe UI Light"/>
              </a:rPr>
              <a:t> services</a:t>
            </a:r>
          </a:p>
        </p:txBody>
      </p:sp>
      <p:sp>
        <p:nvSpPr>
          <p:cNvPr id="696" name="TextBox 695"/>
          <p:cNvSpPr txBox="1"/>
          <p:nvPr/>
        </p:nvSpPr>
        <p:spPr>
          <a:xfrm>
            <a:off x="5822153" y="2995210"/>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Low Latency</a:t>
            </a:r>
          </a:p>
        </p:txBody>
      </p:sp>
      <p:sp>
        <p:nvSpPr>
          <p:cNvPr id="697" name="TextBox 696"/>
          <p:cNvSpPr txBox="1"/>
          <p:nvPr/>
        </p:nvSpPr>
        <p:spPr>
          <a:xfrm>
            <a:off x="7613395" y="3090909"/>
            <a:ext cx="1339233" cy="461665"/>
          </a:xfrm>
          <a:prstGeom prst="rect">
            <a:avLst/>
          </a:prstGeom>
          <a:noFill/>
        </p:spPr>
        <p:txBody>
          <a:bodyPr wrap="square" rtlCol="0">
            <a:spAutoFit/>
          </a:bodyPr>
          <a:lstStyle/>
          <a:p>
            <a:pPr algn="ctr" defTabSz="914400"/>
            <a:r>
              <a:rPr lang="en-US" sz="1200" b="1" dirty="0">
                <a:solidFill>
                  <a:srgbClr val="FFFFFF"/>
                </a:solidFill>
                <a:latin typeface="Segoe UI Light"/>
              </a:rPr>
              <a:t>Fast startup &amp; shutdown</a:t>
            </a:r>
          </a:p>
        </p:txBody>
      </p:sp>
      <p:sp>
        <p:nvSpPr>
          <p:cNvPr id="698" name="TextBox 697"/>
          <p:cNvSpPr txBox="1"/>
          <p:nvPr/>
        </p:nvSpPr>
        <p:spPr>
          <a:xfrm>
            <a:off x="8567359" y="2574977"/>
            <a:ext cx="1741930" cy="461665"/>
          </a:xfrm>
          <a:prstGeom prst="rect">
            <a:avLst/>
          </a:prstGeom>
          <a:noFill/>
        </p:spPr>
        <p:txBody>
          <a:bodyPr wrap="square" rtlCol="0">
            <a:spAutoFit/>
          </a:bodyPr>
          <a:lstStyle/>
          <a:p>
            <a:pPr defTabSz="914400"/>
            <a:r>
              <a:rPr lang="en-US" sz="1200" b="1" dirty="0">
                <a:solidFill>
                  <a:srgbClr val="FFFFFF"/>
                </a:solidFill>
                <a:latin typeface="Segoe UI Light"/>
              </a:rPr>
              <a:t>Container Orchestration &amp; lifecycle management</a:t>
            </a:r>
          </a:p>
        </p:txBody>
      </p:sp>
      <p:sp>
        <p:nvSpPr>
          <p:cNvPr id="699" name="TextBox 698"/>
          <p:cNvSpPr txBox="1"/>
          <p:nvPr/>
        </p:nvSpPr>
        <p:spPr>
          <a:xfrm>
            <a:off x="10047328" y="3046748"/>
            <a:ext cx="1557236" cy="276999"/>
          </a:xfrm>
          <a:prstGeom prst="rect">
            <a:avLst/>
          </a:prstGeom>
          <a:noFill/>
        </p:spPr>
        <p:txBody>
          <a:bodyPr wrap="square" rtlCol="0">
            <a:spAutoFit/>
          </a:bodyPr>
          <a:lstStyle/>
          <a:p>
            <a:pPr algn="ctr" defTabSz="914400"/>
            <a:r>
              <a:rPr lang="en-US" sz="1200" b="1" dirty="0" smtClean="0">
                <a:solidFill>
                  <a:srgbClr val="FFFFFF"/>
                </a:solidFill>
                <a:latin typeface="Segoe UI Light"/>
              </a:rPr>
              <a:t>Replication </a:t>
            </a:r>
            <a:r>
              <a:rPr lang="en-US" sz="1200" b="1" dirty="0">
                <a:solidFill>
                  <a:srgbClr val="FFFFFF"/>
                </a:solidFill>
                <a:latin typeface="Segoe UI Light"/>
              </a:rPr>
              <a:t>&amp; Failover</a:t>
            </a:r>
          </a:p>
        </p:txBody>
      </p:sp>
      <p:sp>
        <p:nvSpPr>
          <p:cNvPr id="700" name="TextBox 699"/>
          <p:cNvSpPr txBox="1"/>
          <p:nvPr/>
        </p:nvSpPr>
        <p:spPr>
          <a:xfrm>
            <a:off x="677119" y="2926651"/>
            <a:ext cx="1183360" cy="646331"/>
          </a:xfrm>
          <a:prstGeom prst="rect">
            <a:avLst/>
          </a:prstGeom>
          <a:noFill/>
        </p:spPr>
        <p:txBody>
          <a:bodyPr wrap="square" rtlCol="0">
            <a:spAutoFit/>
          </a:bodyPr>
          <a:lstStyle/>
          <a:p>
            <a:pPr algn="ctr" defTabSz="914400"/>
            <a:r>
              <a:rPr lang="en-US" sz="1200" b="1" dirty="0" smtClean="0">
                <a:solidFill>
                  <a:srgbClr val="FFFFFF"/>
                </a:solidFill>
                <a:latin typeface="Segoe UI Light"/>
              </a:rPr>
              <a:t>Simple </a:t>
            </a:r>
            <a:r>
              <a:rPr lang="en-US" sz="1200" b="1" dirty="0">
                <a:solidFill>
                  <a:srgbClr val="FFFFFF"/>
                </a:solidFill>
                <a:latin typeface="Segoe UI Light"/>
              </a:rPr>
              <a:t>programming </a:t>
            </a:r>
            <a:r>
              <a:rPr lang="en-US" sz="1200" b="1" dirty="0" smtClean="0">
                <a:solidFill>
                  <a:srgbClr val="FFFFFF"/>
                </a:solidFill>
                <a:latin typeface="Segoe UI Light"/>
              </a:rPr>
              <a:t>models</a:t>
            </a:r>
            <a:endParaRPr lang="en-US" sz="1200" b="1" dirty="0">
              <a:solidFill>
                <a:srgbClr val="FFFFFF"/>
              </a:solidFill>
              <a:latin typeface="Segoe UI Light"/>
            </a:endParaRPr>
          </a:p>
        </p:txBody>
      </p:sp>
      <p:sp>
        <p:nvSpPr>
          <p:cNvPr id="701" name="TextBox 700"/>
          <p:cNvSpPr txBox="1"/>
          <p:nvPr/>
        </p:nvSpPr>
        <p:spPr>
          <a:xfrm>
            <a:off x="8952628" y="3152677"/>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Load balancing</a:t>
            </a:r>
          </a:p>
        </p:txBody>
      </p:sp>
      <p:sp>
        <p:nvSpPr>
          <p:cNvPr id="702" name="TextBox 701"/>
          <p:cNvSpPr txBox="1"/>
          <p:nvPr/>
        </p:nvSpPr>
        <p:spPr>
          <a:xfrm>
            <a:off x="10419379" y="2693607"/>
            <a:ext cx="1403892" cy="276999"/>
          </a:xfrm>
          <a:prstGeom prst="rect">
            <a:avLst/>
          </a:prstGeom>
          <a:noFill/>
        </p:spPr>
        <p:txBody>
          <a:bodyPr wrap="square" rtlCol="0">
            <a:spAutoFit/>
          </a:bodyPr>
          <a:lstStyle/>
          <a:p>
            <a:pPr defTabSz="914400"/>
            <a:r>
              <a:rPr lang="en-US" sz="1200" b="1" dirty="0">
                <a:solidFill>
                  <a:srgbClr val="FFFFFF"/>
                </a:solidFill>
                <a:latin typeface="Segoe UI Light"/>
              </a:rPr>
              <a:t>Self-healing</a:t>
            </a:r>
          </a:p>
        </p:txBody>
      </p:sp>
      <p:sp>
        <p:nvSpPr>
          <p:cNvPr id="703" name="TextBox 702"/>
          <p:cNvSpPr txBox="1"/>
          <p:nvPr/>
        </p:nvSpPr>
        <p:spPr>
          <a:xfrm>
            <a:off x="3539141" y="2655701"/>
            <a:ext cx="1359678" cy="276999"/>
          </a:xfrm>
          <a:prstGeom prst="rect">
            <a:avLst/>
          </a:prstGeom>
          <a:noFill/>
        </p:spPr>
        <p:txBody>
          <a:bodyPr wrap="square" rtlCol="0">
            <a:spAutoFit/>
          </a:bodyPr>
          <a:lstStyle/>
          <a:p>
            <a:pPr defTabSz="914400"/>
            <a:r>
              <a:rPr lang="en-US" sz="1200" b="1" dirty="0" smtClean="0">
                <a:solidFill>
                  <a:srgbClr val="FFFFFF"/>
                </a:solidFill>
                <a:latin typeface="Segoe UI Light"/>
              </a:rPr>
              <a:t>Data </a:t>
            </a:r>
            <a:r>
              <a:rPr lang="en-US" sz="1200" b="1" dirty="0">
                <a:solidFill>
                  <a:srgbClr val="FFFFFF"/>
                </a:solidFill>
                <a:latin typeface="Segoe UI Light"/>
              </a:rPr>
              <a:t>Partitioning</a:t>
            </a:r>
          </a:p>
        </p:txBody>
      </p:sp>
      <p:sp>
        <p:nvSpPr>
          <p:cNvPr id="704" name="TextBox 703"/>
          <p:cNvSpPr txBox="1"/>
          <p:nvPr/>
        </p:nvSpPr>
        <p:spPr>
          <a:xfrm>
            <a:off x="3594503" y="3276100"/>
            <a:ext cx="1538464" cy="276999"/>
          </a:xfrm>
          <a:prstGeom prst="rect">
            <a:avLst/>
          </a:prstGeom>
          <a:noFill/>
        </p:spPr>
        <p:txBody>
          <a:bodyPr wrap="square" rtlCol="0">
            <a:spAutoFit/>
          </a:bodyPr>
          <a:lstStyle/>
          <a:p>
            <a:pPr defTabSz="914400"/>
            <a:r>
              <a:rPr lang="en-US" sz="1200" b="1" dirty="0">
                <a:solidFill>
                  <a:srgbClr val="FFFFFF"/>
                </a:solidFill>
                <a:latin typeface="Segoe UI Light"/>
              </a:rPr>
              <a:t>Automated Rollback</a:t>
            </a:r>
          </a:p>
        </p:txBody>
      </p:sp>
      <p:sp>
        <p:nvSpPr>
          <p:cNvPr id="705" name="TextBox 704"/>
          <p:cNvSpPr txBox="1"/>
          <p:nvPr/>
        </p:nvSpPr>
        <p:spPr>
          <a:xfrm>
            <a:off x="7343618" y="2594853"/>
            <a:ext cx="1339233" cy="461665"/>
          </a:xfrm>
          <a:prstGeom prst="rect">
            <a:avLst/>
          </a:prstGeom>
          <a:noFill/>
        </p:spPr>
        <p:txBody>
          <a:bodyPr wrap="square" rtlCol="0">
            <a:spAutoFit/>
          </a:bodyPr>
          <a:lstStyle/>
          <a:p>
            <a:pPr algn="ctr" defTabSz="914400"/>
            <a:r>
              <a:rPr lang="en-US" sz="1200" b="1" dirty="0">
                <a:solidFill>
                  <a:srgbClr val="FFFFFF"/>
                </a:solidFill>
                <a:latin typeface="Segoe UI Light"/>
              </a:rPr>
              <a:t>Health Monitoring</a:t>
            </a:r>
          </a:p>
        </p:txBody>
      </p:sp>
      <p:sp>
        <p:nvSpPr>
          <p:cNvPr id="706" name="TextBox 705"/>
          <p:cNvSpPr txBox="1"/>
          <p:nvPr/>
        </p:nvSpPr>
        <p:spPr>
          <a:xfrm>
            <a:off x="6853358" y="3007272"/>
            <a:ext cx="1359678" cy="461665"/>
          </a:xfrm>
          <a:prstGeom prst="rect">
            <a:avLst/>
          </a:prstGeom>
          <a:noFill/>
        </p:spPr>
        <p:txBody>
          <a:bodyPr wrap="square" rtlCol="0">
            <a:spAutoFit/>
          </a:bodyPr>
          <a:lstStyle/>
          <a:p>
            <a:pPr defTabSz="914400"/>
            <a:r>
              <a:rPr lang="en-US" sz="1200" b="1" dirty="0">
                <a:solidFill>
                  <a:srgbClr val="FFFFFF"/>
                </a:solidFill>
                <a:latin typeface="Segoe UI Light"/>
              </a:rPr>
              <a:t>Placement Constraints</a:t>
            </a:r>
          </a:p>
        </p:txBody>
      </p:sp>
    </p:spTree>
    <p:extLst>
      <p:ext uri="{BB962C8B-B14F-4D97-AF65-F5344CB8AC3E}">
        <p14:creationId xmlns:p14="http://schemas.microsoft.com/office/powerpoint/2010/main" val="40467689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360"/>
                                        </p:tgtEl>
                                        <p:attrNameLst>
                                          <p:attrName>style.visibility</p:attrName>
                                        </p:attrNameLst>
                                      </p:cBhvr>
                                      <p:to>
                                        <p:strVal val="visible"/>
                                      </p:to>
                                    </p:set>
                                    <p:animEffect transition="in" filter="fade">
                                      <p:cBhvr>
                                        <p:cTn id="7" dur="500"/>
                                        <p:tgtEl>
                                          <p:spTgt spid="360"/>
                                        </p:tgtEl>
                                      </p:cBhvr>
                                    </p:animEffect>
                                  </p:childTnLst>
                                </p:cTn>
                              </p:par>
                              <p:par>
                                <p:cTn id="8" presetID="10" presetClass="entr" presetSubtype="0" fill="hold" nodeType="withEffect">
                                  <p:stCondLst>
                                    <p:cond delay="400"/>
                                  </p:stCondLst>
                                  <p:childTnLst>
                                    <p:set>
                                      <p:cBhvr>
                                        <p:cTn id="9" dur="1" fill="hold">
                                          <p:stCondLst>
                                            <p:cond delay="0"/>
                                          </p:stCondLst>
                                        </p:cTn>
                                        <p:tgtEl>
                                          <p:spTgt spid="365"/>
                                        </p:tgtEl>
                                        <p:attrNameLst>
                                          <p:attrName>style.visibility</p:attrName>
                                        </p:attrNameLst>
                                      </p:cBhvr>
                                      <p:to>
                                        <p:strVal val="visible"/>
                                      </p:to>
                                    </p:set>
                                    <p:animEffect transition="in" filter="fade">
                                      <p:cBhvr>
                                        <p:cTn id="10" dur="500"/>
                                        <p:tgtEl>
                                          <p:spTgt spid="365"/>
                                        </p:tgtEl>
                                      </p:cBhvr>
                                    </p:animEffect>
                                  </p:childTnLst>
                                </p:cTn>
                              </p:par>
                              <p:par>
                                <p:cTn id="11" presetID="12" presetClass="entr" presetSubtype="1" fill="hold" grpId="0" nodeType="withEffect">
                                  <p:stCondLst>
                                    <p:cond delay="800"/>
                                  </p:stCondLst>
                                  <p:childTnLst>
                                    <p:set>
                                      <p:cBhvr>
                                        <p:cTn id="12" dur="1" fill="hold">
                                          <p:stCondLst>
                                            <p:cond delay="0"/>
                                          </p:stCondLst>
                                        </p:cTn>
                                        <p:tgtEl>
                                          <p:spTgt spid="356"/>
                                        </p:tgtEl>
                                        <p:attrNameLst>
                                          <p:attrName>style.visibility</p:attrName>
                                        </p:attrNameLst>
                                      </p:cBhvr>
                                      <p:to>
                                        <p:strVal val="visible"/>
                                      </p:to>
                                    </p:set>
                                    <p:anim calcmode="lin" valueType="num">
                                      <p:cBhvr additive="base">
                                        <p:cTn id="13" dur="500"/>
                                        <p:tgtEl>
                                          <p:spTgt spid="356"/>
                                        </p:tgtEl>
                                        <p:attrNameLst>
                                          <p:attrName>ppt_y</p:attrName>
                                        </p:attrNameLst>
                                      </p:cBhvr>
                                      <p:tavLst>
                                        <p:tav tm="0">
                                          <p:val>
                                            <p:strVal val="#ppt_y-#ppt_h*1.125000"/>
                                          </p:val>
                                        </p:tav>
                                        <p:tav tm="100000">
                                          <p:val>
                                            <p:strVal val="#ppt_y"/>
                                          </p:val>
                                        </p:tav>
                                      </p:tavLst>
                                    </p:anim>
                                    <p:animEffect transition="in" filter="wipe(down)">
                                      <p:cBhvr>
                                        <p:cTn id="14" dur="500"/>
                                        <p:tgtEl>
                                          <p:spTgt spid="356"/>
                                        </p:tgtEl>
                                      </p:cBhvr>
                                    </p:animEffect>
                                  </p:childTnLst>
                                </p:cTn>
                              </p:par>
                              <p:par>
                                <p:cTn id="15" presetID="12" presetClass="entr" presetSubtype="1" fill="hold" grpId="0" nodeType="withEffect">
                                  <p:stCondLst>
                                    <p:cond delay="800"/>
                                  </p:stCondLst>
                                  <p:childTnLst>
                                    <p:set>
                                      <p:cBhvr>
                                        <p:cTn id="16" dur="1" fill="hold">
                                          <p:stCondLst>
                                            <p:cond delay="0"/>
                                          </p:stCondLst>
                                        </p:cTn>
                                        <p:tgtEl>
                                          <p:spTgt spid="357"/>
                                        </p:tgtEl>
                                        <p:attrNameLst>
                                          <p:attrName>style.visibility</p:attrName>
                                        </p:attrNameLst>
                                      </p:cBhvr>
                                      <p:to>
                                        <p:strVal val="visible"/>
                                      </p:to>
                                    </p:set>
                                    <p:anim calcmode="lin" valueType="num">
                                      <p:cBhvr additive="base">
                                        <p:cTn id="17" dur="500"/>
                                        <p:tgtEl>
                                          <p:spTgt spid="357"/>
                                        </p:tgtEl>
                                        <p:attrNameLst>
                                          <p:attrName>ppt_y</p:attrName>
                                        </p:attrNameLst>
                                      </p:cBhvr>
                                      <p:tavLst>
                                        <p:tav tm="0">
                                          <p:val>
                                            <p:strVal val="#ppt_y-#ppt_h*1.125000"/>
                                          </p:val>
                                        </p:tav>
                                        <p:tav tm="100000">
                                          <p:val>
                                            <p:strVal val="#ppt_y"/>
                                          </p:val>
                                        </p:tav>
                                      </p:tavLst>
                                    </p:anim>
                                    <p:animEffect transition="in" filter="wipe(down)">
                                      <p:cBhvr>
                                        <p:cTn id="18" dur="500"/>
                                        <p:tgtEl>
                                          <p:spTgt spid="357"/>
                                        </p:tgtEl>
                                      </p:cBhvr>
                                    </p:animEffect>
                                  </p:childTnLst>
                                </p:cTn>
                              </p:par>
                              <p:par>
                                <p:cTn id="19" presetID="12" presetClass="entr" presetSubtype="1" fill="hold" grpId="0" nodeType="withEffect">
                                  <p:stCondLst>
                                    <p:cond delay="800"/>
                                  </p:stCondLst>
                                  <p:childTnLst>
                                    <p:set>
                                      <p:cBhvr>
                                        <p:cTn id="20" dur="1" fill="hold">
                                          <p:stCondLst>
                                            <p:cond delay="0"/>
                                          </p:stCondLst>
                                        </p:cTn>
                                        <p:tgtEl>
                                          <p:spTgt spid="358"/>
                                        </p:tgtEl>
                                        <p:attrNameLst>
                                          <p:attrName>style.visibility</p:attrName>
                                        </p:attrNameLst>
                                      </p:cBhvr>
                                      <p:to>
                                        <p:strVal val="visible"/>
                                      </p:to>
                                    </p:set>
                                    <p:anim calcmode="lin" valueType="num">
                                      <p:cBhvr additive="base">
                                        <p:cTn id="21" dur="500"/>
                                        <p:tgtEl>
                                          <p:spTgt spid="358"/>
                                        </p:tgtEl>
                                        <p:attrNameLst>
                                          <p:attrName>ppt_y</p:attrName>
                                        </p:attrNameLst>
                                      </p:cBhvr>
                                      <p:tavLst>
                                        <p:tav tm="0">
                                          <p:val>
                                            <p:strVal val="#ppt_y-#ppt_h*1.125000"/>
                                          </p:val>
                                        </p:tav>
                                        <p:tav tm="100000">
                                          <p:val>
                                            <p:strVal val="#ppt_y"/>
                                          </p:val>
                                        </p:tav>
                                      </p:tavLst>
                                    </p:anim>
                                    <p:animEffect transition="in" filter="wipe(down)">
                                      <p:cBhvr>
                                        <p:cTn id="22" dur="500"/>
                                        <p:tgtEl>
                                          <p:spTgt spid="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 grpId="0" animBg="1"/>
      <p:bldP spid="357" grpId="0" animBg="1"/>
      <p:bldP spid="35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bwMode="auto">
          <a:xfrm>
            <a:off x="3756544" y="1477963"/>
            <a:ext cx="7162800" cy="4800599"/>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66534" y="-554108"/>
            <a:ext cx="3326213" cy="3505200"/>
          </a:xfrm>
          <a:prstGeom prst="rect">
            <a:avLst/>
          </a:prstGeom>
        </p:spPr>
      </p:pic>
      <p:pic>
        <p:nvPicPr>
          <p:cNvPr id="8" name="Picture 7"/>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80909" y="1058863"/>
            <a:ext cx="3326213" cy="3505200"/>
          </a:xfrm>
          <a:prstGeom prst="rect">
            <a:avLst/>
          </a:prstGeom>
        </p:spPr>
      </p:pic>
      <p:pic>
        <p:nvPicPr>
          <p:cNvPr id="10" name="Picture 9"/>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921242" y="3027159"/>
            <a:ext cx="3326213" cy="3505200"/>
          </a:xfrm>
          <a:prstGeom prst="rect">
            <a:avLst/>
          </a:prstGeom>
        </p:spPr>
      </p:pic>
      <p:pic>
        <p:nvPicPr>
          <p:cNvPr id="11" name="Picture 10"/>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74858" y="4714138"/>
            <a:ext cx="3326213" cy="3505200"/>
          </a:xfrm>
          <a:prstGeom prst="rect">
            <a:avLst/>
          </a:prstGeom>
        </p:spPr>
      </p:pic>
      <p:pic>
        <p:nvPicPr>
          <p:cNvPr id="12" name="Picture 11"/>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964012" y="1058863"/>
            <a:ext cx="3326213" cy="3505200"/>
          </a:xfrm>
          <a:prstGeom prst="rect">
            <a:avLst/>
          </a:prstGeom>
        </p:spPr>
      </p:pic>
      <p:pic>
        <p:nvPicPr>
          <p:cNvPr id="13" name="Picture 12"/>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13667" y="3103491"/>
            <a:ext cx="3326213" cy="3505200"/>
          </a:xfrm>
          <a:prstGeom prst="rect">
            <a:avLst/>
          </a:prstGeom>
        </p:spPr>
      </p:pic>
      <p:sp>
        <p:nvSpPr>
          <p:cNvPr id="17" name="Rounded Rectangle 16"/>
          <p:cNvSpPr/>
          <p:nvPr/>
        </p:nvSpPr>
        <p:spPr bwMode="auto">
          <a:xfrm>
            <a:off x="579437" y="4288470"/>
            <a:ext cx="1051295" cy="2295223"/>
          </a:xfrm>
          <a:prstGeom prst="roundRect">
            <a:avLst/>
          </a:prstGeom>
          <a:solidFill>
            <a:schemeClr val="tx2">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Rounded Rectangle 17"/>
          <p:cNvSpPr/>
          <p:nvPr/>
        </p:nvSpPr>
        <p:spPr bwMode="auto">
          <a:xfrm>
            <a:off x="593770" y="906462"/>
            <a:ext cx="1051295" cy="2350803"/>
          </a:xfrm>
          <a:prstGeom prst="roundRect">
            <a:avLst/>
          </a:prstGeom>
          <a:solidFill>
            <a:schemeClr val="tx2">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Hexagon 18"/>
          <p:cNvSpPr/>
          <p:nvPr/>
        </p:nvSpPr>
        <p:spPr bwMode="auto">
          <a:xfrm>
            <a:off x="924605" y="1154436"/>
            <a:ext cx="366670" cy="30991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Hexagon 19"/>
          <p:cNvSpPr/>
          <p:nvPr/>
        </p:nvSpPr>
        <p:spPr bwMode="auto">
          <a:xfrm>
            <a:off x="921749" y="1154436"/>
            <a:ext cx="366670" cy="30991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Hexagon 20"/>
          <p:cNvSpPr/>
          <p:nvPr/>
        </p:nvSpPr>
        <p:spPr bwMode="auto">
          <a:xfrm>
            <a:off x="914510" y="1150395"/>
            <a:ext cx="366670" cy="30991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Hexagon 21"/>
          <p:cNvSpPr/>
          <p:nvPr/>
        </p:nvSpPr>
        <p:spPr bwMode="auto">
          <a:xfrm>
            <a:off x="924605" y="1912940"/>
            <a:ext cx="366670" cy="309916"/>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Hexagon 22"/>
          <p:cNvSpPr/>
          <p:nvPr/>
        </p:nvSpPr>
        <p:spPr bwMode="auto">
          <a:xfrm>
            <a:off x="942933" y="1912940"/>
            <a:ext cx="366670" cy="309916"/>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Hexagon 23"/>
          <p:cNvSpPr/>
          <p:nvPr/>
        </p:nvSpPr>
        <p:spPr bwMode="auto">
          <a:xfrm>
            <a:off x="942933" y="1915249"/>
            <a:ext cx="366670" cy="309916"/>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Hexagon 24"/>
          <p:cNvSpPr/>
          <p:nvPr/>
        </p:nvSpPr>
        <p:spPr bwMode="auto">
          <a:xfrm>
            <a:off x="924605" y="2654951"/>
            <a:ext cx="366670" cy="309916"/>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Hexagon 25"/>
          <p:cNvSpPr/>
          <p:nvPr/>
        </p:nvSpPr>
        <p:spPr bwMode="auto">
          <a:xfrm>
            <a:off x="942933" y="2654951"/>
            <a:ext cx="366670" cy="309916"/>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Hexagon 26"/>
          <p:cNvSpPr/>
          <p:nvPr/>
        </p:nvSpPr>
        <p:spPr bwMode="auto">
          <a:xfrm>
            <a:off x="942933" y="2657260"/>
            <a:ext cx="366670" cy="309916"/>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Hexagon 27"/>
          <p:cNvSpPr/>
          <p:nvPr/>
        </p:nvSpPr>
        <p:spPr bwMode="auto">
          <a:xfrm>
            <a:off x="897092" y="4577392"/>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Hexagon 28"/>
          <p:cNvSpPr/>
          <p:nvPr/>
        </p:nvSpPr>
        <p:spPr bwMode="auto">
          <a:xfrm>
            <a:off x="915420" y="4577392"/>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Hexagon 29"/>
          <p:cNvSpPr/>
          <p:nvPr/>
        </p:nvSpPr>
        <p:spPr bwMode="auto">
          <a:xfrm>
            <a:off x="915420" y="4579701"/>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Hexagon 30"/>
          <p:cNvSpPr/>
          <p:nvPr/>
        </p:nvSpPr>
        <p:spPr bwMode="auto">
          <a:xfrm>
            <a:off x="897092" y="5324021"/>
            <a:ext cx="365760" cy="310896"/>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Hexagon 31"/>
          <p:cNvSpPr/>
          <p:nvPr/>
        </p:nvSpPr>
        <p:spPr bwMode="auto">
          <a:xfrm>
            <a:off x="895794" y="5324021"/>
            <a:ext cx="365760" cy="310896"/>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Hexagon 32"/>
          <p:cNvSpPr/>
          <p:nvPr/>
        </p:nvSpPr>
        <p:spPr bwMode="auto">
          <a:xfrm>
            <a:off x="898374" y="5332880"/>
            <a:ext cx="365760" cy="310896"/>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Hexagon 33"/>
          <p:cNvSpPr/>
          <p:nvPr/>
        </p:nvSpPr>
        <p:spPr bwMode="auto">
          <a:xfrm>
            <a:off x="897092" y="6066032"/>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Hexagon 34"/>
          <p:cNvSpPr/>
          <p:nvPr/>
        </p:nvSpPr>
        <p:spPr bwMode="auto">
          <a:xfrm>
            <a:off x="907735" y="6083749"/>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6" name="Hexagon 35"/>
          <p:cNvSpPr/>
          <p:nvPr/>
        </p:nvSpPr>
        <p:spPr bwMode="auto">
          <a:xfrm>
            <a:off x="927045" y="6075093"/>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Hexagon 36"/>
          <p:cNvSpPr/>
          <p:nvPr/>
        </p:nvSpPr>
        <p:spPr bwMode="auto">
          <a:xfrm>
            <a:off x="925515" y="1156745"/>
            <a:ext cx="366670" cy="30991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8" name="Hexagon 37"/>
          <p:cNvSpPr/>
          <p:nvPr/>
        </p:nvSpPr>
        <p:spPr bwMode="auto">
          <a:xfrm>
            <a:off x="933769" y="1917978"/>
            <a:ext cx="366670" cy="309916"/>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Hexagon 40"/>
          <p:cNvSpPr/>
          <p:nvPr/>
        </p:nvSpPr>
        <p:spPr bwMode="auto">
          <a:xfrm>
            <a:off x="941200" y="2654951"/>
            <a:ext cx="366670" cy="309916"/>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p:cNvSpPr txBox="1"/>
          <p:nvPr/>
        </p:nvSpPr>
        <p:spPr>
          <a:xfrm>
            <a:off x="569466" y="3244722"/>
            <a:ext cx="12192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App1</a:t>
            </a:r>
          </a:p>
        </p:txBody>
      </p:sp>
      <p:sp>
        <p:nvSpPr>
          <p:cNvPr id="44" name="TextBox 43"/>
          <p:cNvSpPr txBox="1"/>
          <p:nvPr/>
        </p:nvSpPr>
        <p:spPr>
          <a:xfrm>
            <a:off x="564308" y="6466738"/>
            <a:ext cx="12192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App2</a:t>
            </a:r>
          </a:p>
        </p:txBody>
      </p:sp>
      <p:sp>
        <p:nvSpPr>
          <p:cNvPr id="39" name="Hexagon 38"/>
          <p:cNvSpPr/>
          <p:nvPr/>
        </p:nvSpPr>
        <p:spPr bwMode="auto">
          <a:xfrm>
            <a:off x="908485" y="4575083"/>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Hexagon 39"/>
          <p:cNvSpPr/>
          <p:nvPr/>
        </p:nvSpPr>
        <p:spPr bwMode="auto">
          <a:xfrm>
            <a:off x="925515" y="5328262"/>
            <a:ext cx="365760" cy="310896"/>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Hexagon 44"/>
          <p:cNvSpPr/>
          <p:nvPr/>
        </p:nvSpPr>
        <p:spPr bwMode="auto">
          <a:xfrm>
            <a:off x="917390" y="6083968"/>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9" name="Title 2"/>
          <p:cNvSpPr>
            <a:spLocks noGrp="1"/>
          </p:cNvSpPr>
          <p:nvPr>
            <p:ph type="title"/>
          </p:nvPr>
        </p:nvSpPr>
        <p:spPr>
          <a:xfrm>
            <a:off x="302673" y="-84138"/>
            <a:ext cx="11889564" cy="917575"/>
          </a:xfrm>
        </p:spPr>
        <p:txBody>
          <a:bodyPr/>
          <a:lstStyle/>
          <a:p>
            <a:r>
              <a:rPr lang="en-US" dirty="0" smtClean="0"/>
              <a:t>Service Fabric cluster with </a:t>
            </a:r>
            <a:r>
              <a:rPr lang="en-US" dirty="0" err="1" smtClean="0"/>
              <a:t>microservices</a:t>
            </a:r>
            <a:endParaRPr lang="en-US" dirty="0"/>
          </a:p>
        </p:txBody>
      </p:sp>
    </p:spTree>
    <p:extLst>
      <p:ext uri="{BB962C8B-B14F-4D97-AF65-F5344CB8AC3E}">
        <p14:creationId xmlns:p14="http://schemas.microsoft.com/office/powerpoint/2010/main" val="39717113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grpId="0" nodeType="clickEffect">
                                  <p:stCondLst>
                                    <p:cond delay="0"/>
                                  </p:stCondLst>
                                  <p:childTnLst>
                                    <p:animMotion origin="layout" path="M 4.74087E-6 -3.77667E-6 L 0.41409 -0.04539 " pathEditMode="relative" rAng="0" ptsTypes="AA">
                                      <p:cBhvr>
                                        <p:cTn id="66" dur="2000" fill="hold"/>
                                        <p:tgtEl>
                                          <p:spTgt spid="21"/>
                                        </p:tgtEl>
                                        <p:attrNameLst>
                                          <p:attrName>ppt_x</p:attrName>
                                          <p:attrName>ppt_y</p:attrName>
                                        </p:attrNameLst>
                                      </p:cBhvr>
                                      <p:rCtr x="20705" y="-2270"/>
                                    </p:animMotion>
                                  </p:childTnLst>
                                </p:cTn>
                              </p:par>
                              <p:par>
                                <p:cTn id="67" presetID="42" presetClass="path" presetSubtype="0" accel="50000" decel="50000" fill="hold" grpId="0" nodeType="withEffect">
                                  <p:stCondLst>
                                    <p:cond delay="0"/>
                                  </p:stCondLst>
                                  <p:childTnLst>
                                    <p:animMotion origin="layout" path="M -3.50268E-6 0.00204 L 0.29474 0.18316 " pathEditMode="relative" rAng="0" ptsTypes="AA">
                                      <p:cBhvr>
                                        <p:cTn id="68" dur="2000" fill="hold"/>
                                        <p:tgtEl>
                                          <p:spTgt spid="20"/>
                                        </p:tgtEl>
                                        <p:attrNameLst>
                                          <p:attrName>ppt_x</p:attrName>
                                          <p:attrName>ppt_y</p:attrName>
                                        </p:attrNameLst>
                                      </p:cBhvr>
                                      <p:rCtr x="14731" y="9056"/>
                                    </p:animMotion>
                                  </p:childTnLst>
                                </p:cTn>
                              </p:par>
                              <p:par>
                                <p:cTn id="69" presetID="42" presetClass="path" presetSubtype="0" accel="50000" decel="50000" fill="hold" grpId="0" nodeType="withEffect">
                                  <p:stCondLst>
                                    <p:cond delay="0"/>
                                  </p:stCondLst>
                                  <p:childTnLst>
                                    <p:animMotion origin="layout" path="M 0.01506 0.00386 L 0.42328 0.71062 " pathEditMode="relative" rAng="0" ptsTypes="AA">
                                      <p:cBhvr>
                                        <p:cTn id="70" dur="2000" fill="hold"/>
                                        <p:tgtEl>
                                          <p:spTgt spid="19"/>
                                        </p:tgtEl>
                                        <p:attrNameLst>
                                          <p:attrName>ppt_x</p:attrName>
                                          <p:attrName>ppt_y</p:attrName>
                                        </p:attrNameLst>
                                      </p:cBhvr>
                                      <p:rCtr x="20411" y="35338"/>
                                    </p:animMotion>
                                  </p:childTnLst>
                                </p:cTn>
                              </p:par>
                              <p:par>
                                <p:cTn id="71" presetID="42" presetClass="path" presetSubtype="0" accel="50000" decel="50000" fill="hold" grpId="0" nodeType="withEffect">
                                  <p:stCondLst>
                                    <p:cond delay="0"/>
                                  </p:stCondLst>
                                  <p:childTnLst>
                                    <p:animMotion origin="layout" path="M -1.15139E-6 3.50431E-6 L 0.66837 0.08261 " pathEditMode="relative" rAng="0" ptsTypes="AA">
                                      <p:cBhvr>
                                        <p:cTn id="72" dur="2000" fill="hold"/>
                                        <p:tgtEl>
                                          <p:spTgt spid="24"/>
                                        </p:tgtEl>
                                        <p:attrNameLst>
                                          <p:attrName>ppt_x</p:attrName>
                                          <p:attrName>ppt_y</p:attrName>
                                        </p:attrNameLst>
                                      </p:cBhvr>
                                      <p:rCtr x="33418" y="4131"/>
                                    </p:animMotion>
                                  </p:childTnLst>
                                </p:cTn>
                              </p:par>
                              <p:par>
                                <p:cTn id="73" presetID="42" presetClass="path" presetSubtype="0" accel="50000" decel="50000" fill="hold" grpId="0" nodeType="withEffect">
                                  <p:stCondLst>
                                    <p:cond delay="0"/>
                                  </p:stCondLst>
                                  <p:childTnLst>
                                    <p:animMotion origin="layout" path="M -1.15139E-6 -2.56922E-6 L 0.73577 0.37631 " pathEditMode="relative" rAng="0" ptsTypes="AA">
                                      <p:cBhvr>
                                        <p:cTn id="74" dur="2000" fill="hold"/>
                                        <p:tgtEl>
                                          <p:spTgt spid="23"/>
                                        </p:tgtEl>
                                        <p:attrNameLst>
                                          <p:attrName>ppt_x</p:attrName>
                                          <p:attrName>ppt_y</p:attrName>
                                        </p:attrNameLst>
                                      </p:cBhvr>
                                      <p:rCtr x="36788" y="18815"/>
                                    </p:animMotion>
                                  </p:childTnLst>
                                </p:cTn>
                              </p:par>
                              <p:par>
                                <p:cTn id="75" presetID="42" presetClass="path" presetSubtype="0" accel="50000" decel="50000" fill="hold" grpId="0" nodeType="withEffect">
                                  <p:stCondLst>
                                    <p:cond delay="0"/>
                                  </p:stCondLst>
                                  <p:childTnLst>
                                    <p:animMotion origin="layout" path="M -1.15139E-6 3.87199E-6 L 0.4723 -0.15706 " pathEditMode="relative" rAng="0" ptsTypes="AA">
                                      <p:cBhvr>
                                        <p:cTn id="76" dur="2000" fill="hold"/>
                                        <p:tgtEl>
                                          <p:spTgt spid="22"/>
                                        </p:tgtEl>
                                        <p:attrNameLst>
                                          <p:attrName>ppt_x</p:attrName>
                                          <p:attrName>ppt_y</p:attrName>
                                        </p:attrNameLst>
                                      </p:cBhvr>
                                      <p:rCtr x="23615" y="-7853"/>
                                    </p:animMotion>
                                  </p:childTnLst>
                                </p:cTn>
                              </p:par>
                              <p:par>
                                <p:cTn id="77" presetID="42" presetClass="path" presetSubtype="0" accel="50000" decel="50000" fill="hold" grpId="0" nodeType="withEffect">
                                  <p:stCondLst>
                                    <p:cond delay="0"/>
                                  </p:stCondLst>
                                  <p:childTnLst>
                                    <p:animMotion origin="layout" path="M -2.93592E-6 -1.88379E-6 L 0.17207 -0.03132 " pathEditMode="relative" rAng="0" ptsTypes="AA">
                                      <p:cBhvr>
                                        <p:cTn id="78" dur="2000" fill="hold"/>
                                        <p:tgtEl>
                                          <p:spTgt spid="27"/>
                                        </p:tgtEl>
                                        <p:attrNameLst>
                                          <p:attrName>ppt_x</p:attrName>
                                          <p:attrName>ppt_y</p:attrName>
                                        </p:attrNameLst>
                                      </p:cBhvr>
                                      <p:rCtr x="8604" y="-1566"/>
                                    </p:animMotion>
                                  </p:childTnLst>
                                </p:cTn>
                              </p:par>
                              <p:par>
                                <p:cTn id="79" presetID="42" presetClass="path" presetSubtype="0" accel="50000" decel="50000" fill="hold" grpId="0" nodeType="withEffect">
                                  <p:stCondLst>
                                    <p:cond delay="0"/>
                                  </p:stCondLst>
                                  <p:childTnLst>
                                    <p:animMotion origin="layout" path="M -1.15139E-6 0.01294 L 0.17692 0.25602 " pathEditMode="relative" rAng="0" ptsTypes="AA">
                                      <p:cBhvr>
                                        <p:cTn id="80" dur="2000" fill="hold"/>
                                        <p:tgtEl>
                                          <p:spTgt spid="26"/>
                                        </p:tgtEl>
                                        <p:attrNameLst>
                                          <p:attrName>ppt_x</p:attrName>
                                          <p:attrName>ppt_y</p:attrName>
                                        </p:attrNameLst>
                                      </p:cBhvr>
                                      <p:rCtr x="8846" y="12143"/>
                                    </p:animMotion>
                                  </p:childTnLst>
                                </p:cTn>
                              </p:par>
                              <p:par>
                                <p:cTn id="81" presetID="42" presetClass="path" presetSubtype="0" accel="50000" decel="50000" fill="hold" grpId="0" nodeType="withEffect">
                                  <p:stCondLst>
                                    <p:cond delay="0"/>
                                  </p:stCondLst>
                                  <p:childTnLst>
                                    <p:animMotion origin="layout" path="M 2.98443E-6 -1.36178E-6 L 0.6759 0.27009 " pathEditMode="relative" rAng="0" ptsTypes="AA">
                                      <p:cBhvr>
                                        <p:cTn id="82" dur="2000" fill="hold"/>
                                        <p:tgtEl>
                                          <p:spTgt spid="25"/>
                                        </p:tgtEl>
                                        <p:attrNameLst>
                                          <p:attrName>ppt_x</p:attrName>
                                          <p:attrName>ppt_y</p:attrName>
                                        </p:attrNameLst>
                                      </p:cBhvr>
                                      <p:rCtr x="33789" y="13504"/>
                                    </p:animMotion>
                                  </p:childTnLst>
                                </p:cTn>
                              </p:par>
                              <p:par>
                                <p:cTn id="83" presetID="42" presetClass="path" presetSubtype="0" accel="50000" decel="50000" fill="hold" grpId="0" nodeType="withEffect">
                                  <p:stCondLst>
                                    <p:cond delay="0"/>
                                  </p:stCondLst>
                                  <p:childTnLst>
                                    <p:animMotion origin="layout" path="M -2.90784E-6 -1.32093E-6 L 0.53587 -0.53881 " pathEditMode="relative" rAng="0" ptsTypes="AA">
                                      <p:cBhvr>
                                        <p:cTn id="84" dur="2000" fill="hold"/>
                                        <p:tgtEl>
                                          <p:spTgt spid="30"/>
                                        </p:tgtEl>
                                        <p:attrNameLst>
                                          <p:attrName>ppt_x</p:attrName>
                                          <p:attrName>ppt_y</p:attrName>
                                        </p:attrNameLst>
                                      </p:cBhvr>
                                      <p:rCtr x="26793" y="-26941"/>
                                    </p:animMotion>
                                  </p:childTnLst>
                                </p:cTn>
                              </p:par>
                              <p:par>
                                <p:cTn id="85" presetID="42" presetClass="path" presetSubtype="0" accel="50000" decel="50000" fill="hold" grpId="0" nodeType="withEffect">
                                  <p:stCondLst>
                                    <p:cond delay="0"/>
                                  </p:stCondLst>
                                  <p:childTnLst>
                                    <p:animMotion origin="layout" path="M -2.90784E-6 2.60554E-6 L 0.72798 -0.30323 " pathEditMode="relative" rAng="0" ptsTypes="AA">
                                      <p:cBhvr>
                                        <p:cTn id="86" dur="2000" fill="hold"/>
                                        <p:tgtEl>
                                          <p:spTgt spid="29"/>
                                        </p:tgtEl>
                                        <p:attrNameLst>
                                          <p:attrName>ppt_x</p:attrName>
                                          <p:attrName>ppt_y</p:attrName>
                                        </p:attrNameLst>
                                      </p:cBhvr>
                                      <p:rCtr x="36393" y="-15161"/>
                                    </p:animMotion>
                                  </p:childTnLst>
                                </p:cTn>
                              </p:par>
                              <p:par>
                                <p:cTn id="87" presetID="42" presetClass="path" presetSubtype="0" accel="50000" decel="50000" fill="hold" grpId="0" nodeType="withEffect">
                                  <p:stCondLst>
                                    <p:cond delay="0"/>
                                  </p:stCondLst>
                                  <p:childTnLst>
                                    <p:animMotion origin="layout" path="M -0.0037 0.00953 L 0.548 0.22219 " pathEditMode="relative" rAng="0" ptsTypes="AA">
                                      <p:cBhvr>
                                        <p:cTn id="88" dur="2000" fill="hold"/>
                                        <p:tgtEl>
                                          <p:spTgt spid="28"/>
                                        </p:tgtEl>
                                        <p:attrNameLst>
                                          <p:attrName>ppt_x</p:attrName>
                                          <p:attrName>ppt_y</p:attrName>
                                        </p:attrNameLst>
                                      </p:cBhvr>
                                      <p:rCtr x="27585" y="10622"/>
                                    </p:animMotion>
                                  </p:childTnLst>
                                </p:cTn>
                              </p:par>
                              <p:par>
                                <p:cTn id="89" presetID="42" presetClass="path" presetSubtype="0" accel="50000" decel="50000" fill="hold" grpId="0" nodeType="withEffect">
                                  <p:stCondLst>
                                    <p:cond delay="0"/>
                                  </p:stCondLst>
                                  <p:childTnLst>
                                    <p:animMotion origin="layout" path="M 0.00051 -0.10644 L 0.23628 -0.41534 " pathEditMode="relative" rAng="0" ptsTypes="AA">
                                      <p:cBhvr>
                                        <p:cTn id="90" dur="2000" fill="hold"/>
                                        <p:tgtEl>
                                          <p:spTgt spid="33"/>
                                        </p:tgtEl>
                                        <p:attrNameLst>
                                          <p:attrName>ppt_x</p:attrName>
                                          <p:attrName>ppt_y</p:attrName>
                                        </p:attrNameLst>
                                      </p:cBhvr>
                                      <p:rCtr x="11782" y="-15456"/>
                                    </p:animMotion>
                                  </p:childTnLst>
                                </p:cTn>
                              </p:par>
                              <p:par>
                                <p:cTn id="91" presetID="42" presetClass="path" presetSubtype="0" accel="50000" decel="50000" fill="hold" grpId="0" nodeType="withEffect">
                                  <p:stCondLst>
                                    <p:cond delay="0"/>
                                  </p:stCondLst>
                                  <p:childTnLst>
                                    <p:animMotion origin="layout" path="M -2.90784E-6 0.01112 L 0.23947 -0.12256 " pathEditMode="relative" rAng="0" ptsTypes="AA">
                                      <p:cBhvr>
                                        <p:cTn id="92" dur="2000" fill="hold"/>
                                        <p:tgtEl>
                                          <p:spTgt spid="32"/>
                                        </p:tgtEl>
                                        <p:attrNameLst>
                                          <p:attrName>ppt_x</p:attrName>
                                          <p:attrName>ppt_y</p:attrName>
                                        </p:attrNameLst>
                                      </p:cBhvr>
                                      <p:rCtr x="11973" y="-6695"/>
                                    </p:animMotion>
                                  </p:childTnLst>
                                </p:cTn>
                              </p:par>
                              <p:par>
                                <p:cTn id="93" presetID="42" presetClass="path" presetSubtype="0" accel="50000" decel="50000" fill="hold" grpId="0" nodeType="withEffect">
                                  <p:stCondLst>
                                    <p:cond delay="0"/>
                                  </p:stCondLst>
                                  <p:childTnLst>
                                    <p:animMotion origin="layout" path="M -1.12331E-6 2.92329E-6 L 0.79844 -0.1119 " pathEditMode="relative" rAng="0" ptsTypes="AA">
                                      <p:cBhvr>
                                        <p:cTn id="94" dur="2000" fill="hold"/>
                                        <p:tgtEl>
                                          <p:spTgt spid="31"/>
                                        </p:tgtEl>
                                        <p:attrNameLst>
                                          <p:attrName>ppt_x</p:attrName>
                                          <p:attrName>ppt_y</p:attrName>
                                        </p:attrNameLst>
                                      </p:cBhvr>
                                      <p:rCtr x="39916" y="-5606"/>
                                    </p:animMotion>
                                  </p:childTnLst>
                                </p:cTn>
                              </p:par>
                              <p:par>
                                <p:cTn id="95" presetID="42" presetClass="path" presetSubtype="0" accel="50000" decel="50000" fill="hold" grpId="0" nodeType="withEffect">
                                  <p:stCondLst>
                                    <p:cond delay="0"/>
                                  </p:stCondLst>
                                  <p:childTnLst>
                                    <p:animMotion origin="layout" path="M 3.55119E-6 -6.85429E-7 L 0.78899 -0.51634 " pathEditMode="relative" rAng="0" ptsTypes="AA">
                                      <p:cBhvr>
                                        <p:cTn id="96" dur="2000" fill="hold"/>
                                        <p:tgtEl>
                                          <p:spTgt spid="36"/>
                                        </p:tgtEl>
                                        <p:attrNameLst>
                                          <p:attrName>ppt_x</p:attrName>
                                          <p:attrName>ppt_y</p:attrName>
                                        </p:attrNameLst>
                                      </p:cBhvr>
                                      <p:rCtr x="39443" y="-25828"/>
                                    </p:animMotion>
                                  </p:childTnLst>
                                </p:cTn>
                              </p:par>
                              <p:par>
                                <p:cTn id="97" presetID="42" presetClass="path" presetSubtype="0" accel="50000" decel="50000" fill="hold" grpId="0" nodeType="withEffect">
                                  <p:stCondLst>
                                    <p:cond delay="0"/>
                                  </p:stCondLst>
                                  <p:childTnLst>
                                    <p:animMotion origin="layout" path="M -4.66428E-6 4.49841E-6 L 0.48584 0.00567 " pathEditMode="relative" rAng="0" ptsTypes="AA">
                                      <p:cBhvr>
                                        <p:cTn id="98" dur="2000" fill="hold"/>
                                        <p:tgtEl>
                                          <p:spTgt spid="35"/>
                                        </p:tgtEl>
                                        <p:attrNameLst>
                                          <p:attrName>ppt_x</p:attrName>
                                          <p:attrName>ppt_y</p:attrName>
                                        </p:attrNameLst>
                                      </p:cBhvr>
                                      <p:rCtr x="24292" y="272"/>
                                    </p:animMotion>
                                  </p:childTnLst>
                                </p:cTn>
                              </p:par>
                              <p:par>
                                <p:cTn id="99" presetID="42" presetClass="path" presetSubtype="0" accel="50000" decel="50000" fill="hold" grpId="0" nodeType="withEffect">
                                  <p:stCondLst>
                                    <p:cond delay="0"/>
                                  </p:stCondLst>
                                  <p:childTnLst>
                                    <p:animMotion origin="layout" path="M -1.12331E-6 1.09396E-6 L 0.29589 -0.22855 " pathEditMode="relative" rAng="0" ptsTypes="AA">
                                      <p:cBhvr>
                                        <p:cTn id="100" dur="2000" fill="hold"/>
                                        <p:tgtEl>
                                          <p:spTgt spid="34"/>
                                        </p:tgtEl>
                                        <p:attrNameLst>
                                          <p:attrName>ppt_x</p:attrName>
                                          <p:attrName>ppt_y</p:attrName>
                                        </p:attrNameLst>
                                      </p:cBhvr>
                                      <p:rCtr x="14794" y="-114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8" grpId="0" animBg="1"/>
      <p:bldP spid="41" grpId="0" animBg="1"/>
      <p:bldP spid="43" grpId="0"/>
      <p:bldP spid="44" grpId="0"/>
      <p:bldP spid="39" grpId="0" animBg="1"/>
      <p:bldP spid="40" grpId="0" animBg="1"/>
      <p:bldP spid="4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bwMode="auto">
          <a:xfrm>
            <a:off x="3756544" y="1477963"/>
            <a:ext cx="7162800" cy="4800599"/>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66534" y="-554108"/>
            <a:ext cx="3326213" cy="3505200"/>
          </a:xfrm>
          <a:prstGeom prst="rect">
            <a:avLst/>
          </a:prstGeom>
        </p:spPr>
      </p:pic>
      <p:pic>
        <p:nvPicPr>
          <p:cNvPr id="8" name="Picture 7"/>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80909" y="1058863"/>
            <a:ext cx="3326213" cy="3505200"/>
          </a:xfrm>
          <a:prstGeom prst="rect">
            <a:avLst/>
          </a:prstGeom>
        </p:spPr>
      </p:pic>
      <p:pic>
        <p:nvPicPr>
          <p:cNvPr id="10" name="Picture 9"/>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921242" y="3027159"/>
            <a:ext cx="3326213" cy="3505200"/>
          </a:xfrm>
          <a:prstGeom prst="rect">
            <a:avLst/>
          </a:prstGeom>
        </p:spPr>
      </p:pic>
      <p:pic>
        <p:nvPicPr>
          <p:cNvPr id="11" name="Picture 10"/>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74858" y="4714138"/>
            <a:ext cx="3326213" cy="3505200"/>
          </a:xfrm>
          <a:prstGeom prst="rect">
            <a:avLst/>
          </a:prstGeom>
        </p:spPr>
      </p:pic>
      <p:pic>
        <p:nvPicPr>
          <p:cNvPr id="12" name="Picture 11"/>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964012" y="1058863"/>
            <a:ext cx="3326213" cy="3505200"/>
          </a:xfrm>
          <a:prstGeom prst="rect">
            <a:avLst/>
          </a:prstGeom>
        </p:spPr>
      </p:pic>
      <p:pic>
        <p:nvPicPr>
          <p:cNvPr id="13" name="Picture 12"/>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13667" y="3103491"/>
            <a:ext cx="3326213" cy="3505200"/>
          </a:xfrm>
          <a:prstGeom prst="rect">
            <a:avLst/>
          </a:prstGeom>
        </p:spPr>
      </p:pic>
      <p:sp>
        <p:nvSpPr>
          <p:cNvPr id="17" name="Rounded Rectangle 16"/>
          <p:cNvSpPr/>
          <p:nvPr/>
        </p:nvSpPr>
        <p:spPr bwMode="auto">
          <a:xfrm>
            <a:off x="579437" y="4288470"/>
            <a:ext cx="1051295" cy="2295223"/>
          </a:xfrm>
          <a:prstGeom prst="roundRect">
            <a:avLst/>
          </a:prstGeom>
          <a:solidFill>
            <a:schemeClr val="tx2">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Rounded Rectangle 17"/>
          <p:cNvSpPr/>
          <p:nvPr/>
        </p:nvSpPr>
        <p:spPr bwMode="auto">
          <a:xfrm>
            <a:off x="593770" y="906462"/>
            <a:ext cx="1051295" cy="2350803"/>
          </a:xfrm>
          <a:prstGeom prst="roundRect">
            <a:avLst/>
          </a:prstGeom>
          <a:solidFill>
            <a:schemeClr val="tx2">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Hexagon 18"/>
          <p:cNvSpPr/>
          <p:nvPr/>
        </p:nvSpPr>
        <p:spPr bwMode="auto">
          <a:xfrm>
            <a:off x="924605" y="1154436"/>
            <a:ext cx="366670" cy="30991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Hexagon 19"/>
          <p:cNvSpPr/>
          <p:nvPr/>
        </p:nvSpPr>
        <p:spPr bwMode="auto">
          <a:xfrm>
            <a:off x="921749" y="1154436"/>
            <a:ext cx="366670" cy="30991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Hexagon 20"/>
          <p:cNvSpPr/>
          <p:nvPr/>
        </p:nvSpPr>
        <p:spPr bwMode="auto">
          <a:xfrm>
            <a:off x="914510" y="1150395"/>
            <a:ext cx="366670" cy="30991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Hexagon 21"/>
          <p:cNvSpPr/>
          <p:nvPr/>
        </p:nvSpPr>
        <p:spPr bwMode="auto">
          <a:xfrm>
            <a:off x="924605" y="1912940"/>
            <a:ext cx="366670" cy="309916"/>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Hexagon 22"/>
          <p:cNvSpPr/>
          <p:nvPr/>
        </p:nvSpPr>
        <p:spPr bwMode="auto">
          <a:xfrm>
            <a:off x="942933" y="1912940"/>
            <a:ext cx="366670" cy="309916"/>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Hexagon 23"/>
          <p:cNvSpPr/>
          <p:nvPr/>
        </p:nvSpPr>
        <p:spPr bwMode="auto">
          <a:xfrm>
            <a:off x="942933" y="1915249"/>
            <a:ext cx="366670" cy="309916"/>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Hexagon 24"/>
          <p:cNvSpPr/>
          <p:nvPr/>
        </p:nvSpPr>
        <p:spPr bwMode="auto">
          <a:xfrm>
            <a:off x="924605" y="2654951"/>
            <a:ext cx="366670" cy="309916"/>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Hexagon 25"/>
          <p:cNvSpPr/>
          <p:nvPr/>
        </p:nvSpPr>
        <p:spPr bwMode="auto">
          <a:xfrm>
            <a:off x="942933" y="2654951"/>
            <a:ext cx="366670" cy="309916"/>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Hexagon 26"/>
          <p:cNvSpPr/>
          <p:nvPr/>
        </p:nvSpPr>
        <p:spPr bwMode="auto">
          <a:xfrm>
            <a:off x="942933" y="2657260"/>
            <a:ext cx="366670" cy="309916"/>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Hexagon 27"/>
          <p:cNvSpPr/>
          <p:nvPr/>
        </p:nvSpPr>
        <p:spPr bwMode="auto">
          <a:xfrm>
            <a:off x="897092" y="4577392"/>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Hexagon 28"/>
          <p:cNvSpPr/>
          <p:nvPr/>
        </p:nvSpPr>
        <p:spPr bwMode="auto">
          <a:xfrm>
            <a:off x="915420" y="4577392"/>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Hexagon 29"/>
          <p:cNvSpPr/>
          <p:nvPr/>
        </p:nvSpPr>
        <p:spPr bwMode="auto">
          <a:xfrm>
            <a:off x="915420" y="4579701"/>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Hexagon 30"/>
          <p:cNvSpPr/>
          <p:nvPr/>
        </p:nvSpPr>
        <p:spPr bwMode="auto">
          <a:xfrm>
            <a:off x="897092" y="5324021"/>
            <a:ext cx="365760" cy="310896"/>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Hexagon 31"/>
          <p:cNvSpPr/>
          <p:nvPr/>
        </p:nvSpPr>
        <p:spPr bwMode="auto">
          <a:xfrm>
            <a:off x="895794" y="5324021"/>
            <a:ext cx="365760" cy="310896"/>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Hexagon 32"/>
          <p:cNvSpPr/>
          <p:nvPr/>
        </p:nvSpPr>
        <p:spPr bwMode="auto">
          <a:xfrm>
            <a:off x="898374" y="5332880"/>
            <a:ext cx="365760" cy="310896"/>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Hexagon 33"/>
          <p:cNvSpPr/>
          <p:nvPr/>
        </p:nvSpPr>
        <p:spPr bwMode="auto">
          <a:xfrm>
            <a:off x="897092" y="6066032"/>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Hexagon 34"/>
          <p:cNvSpPr/>
          <p:nvPr/>
        </p:nvSpPr>
        <p:spPr bwMode="auto">
          <a:xfrm>
            <a:off x="907735" y="6083749"/>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6" name="Hexagon 35"/>
          <p:cNvSpPr/>
          <p:nvPr/>
        </p:nvSpPr>
        <p:spPr bwMode="auto">
          <a:xfrm>
            <a:off x="927045" y="6075093"/>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Hexagon 36"/>
          <p:cNvSpPr/>
          <p:nvPr/>
        </p:nvSpPr>
        <p:spPr bwMode="auto">
          <a:xfrm>
            <a:off x="925515" y="1156745"/>
            <a:ext cx="366670" cy="30991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8" name="Hexagon 37"/>
          <p:cNvSpPr/>
          <p:nvPr/>
        </p:nvSpPr>
        <p:spPr bwMode="auto">
          <a:xfrm>
            <a:off x="933769" y="1917978"/>
            <a:ext cx="366670" cy="309916"/>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Hexagon 40"/>
          <p:cNvSpPr/>
          <p:nvPr/>
        </p:nvSpPr>
        <p:spPr bwMode="auto">
          <a:xfrm>
            <a:off x="941200" y="2654951"/>
            <a:ext cx="366670" cy="309916"/>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Title 2"/>
          <p:cNvSpPr>
            <a:spLocks noGrp="1"/>
          </p:cNvSpPr>
          <p:nvPr>
            <p:ph type="title"/>
          </p:nvPr>
        </p:nvSpPr>
        <p:spPr>
          <a:xfrm>
            <a:off x="198437" y="-5095"/>
            <a:ext cx="11889564" cy="917575"/>
          </a:xfrm>
        </p:spPr>
        <p:txBody>
          <a:bodyPr/>
          <a:lstStyle/>
          <a:p>
            <a:r>
              <a:rPr lang="en-US" dirty="0" smtClean="0"/>
              <a:t>Handling machine failures</a:t>
            </a:r>
            <a:endParaRPr lang="en-US" dirty="0"/>
          </a:p>
        </p:txBody>
      </p:sp>
      <p:sp>
        <p:nvSpPr>
          <p:cNvPr id="43" name="TextBox 42"/>
          <p:cNvSpPr txBox="1"/>
          <p:nvPr/>
        </p:nvSpPr>
        <p:spPr>
          <a:xfrm>
            <a:off x="569466" y="3244722"/>
            <a:ext cx="12192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App1</a:t>
            </a:r>
          </a:p>
        </p:txBody>
      </p:sp>
      <p:sp>
        <p:nvSpPr>
          <p:cNvPr id="44" name="TextBox 43"/>
          <p:cNvSpPr txBox="1"/>
          <p:nvPr/>
        </p:nvSpPr>
        <p:spPr>
          <a:xfrm>
            <a:off x="564308" y="6466738"/>
            <a:ext cx="12192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App2</a:t>
            </a:r>
          </a:p>
        </p:txBody>
      </p:sp>
      <p:sp>
        <p:nvSpPr>
          <p:cNvPr id="39" name="Hexagon 38"/>
          <p:cNvSpPr/>
          <p:nvPr/>
        </p:nvSpPr>
        <p:spPr bwMode="auto">
          <a:xfrm>
            <a:off x="908485" y="4575083"/>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Hexagon 39"/>
          <p:cNvSpPr/>
          <p:nvPr/>
        </p:nvSpPr>
        <p:spPr bwMode="auto">
          <a:xfrm>
            <a:off x="925515" y="5328262"/>
            <a:ext cx="365760" cy="310896"/>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Hexagon 44"/>
          <p:cNvSpPr/>
          <p:nvPr/>
        </p:nvSpPr>
        <p:spPr bwMode="auto">
          <a:xfrm>
            <a:off x="917390" y="6083968"/>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Hexagon 46"/>
          <p:cNvSpPr/>
          <p:nvPr/>
        </p:nvSpPr>
        <p:spPr bwMode="auto">
          <a:xfrm>
            <a:off x="7763101" y="6184507"/>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Hexagon 45"/>
          <p:cNvSpPr/>
          <p:nvPr/>
        </p:nvSpPr>
        <p:spPr bwMode="auto">
          <a:xfrm>
            <a:off x="7123090" y="6154548"/>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Hexagon 47"/>
          <p:cNvSpPr/>
          <p:nvPr/>
        </p:nvSpPr>
        <p:spPr bwMode="auto">
          <a:xfrm>
            <a:off x="6392069" y="6155842"/>
            <a:ext cx="365760" cy="31089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583117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4.74087E-6 -3.77667E-6 L 0.41409 -0.04539 " pathEditMode="relative" rAng="0" ptsTypes="AA">
                                      <p:cBhvr>
                                        <p:cTn id="6" dur="2000" fill="hold"/>
                                        <p:tgtEl>
                                          <p:spTgt spid="21"/>
                                        </p:tgtEl>
                                        <p:attrNameLst>
                                          <p:attrName>ppt_x</p:attrName>
                                          <p:attrName>ppt_y</p:attrName>
                                        </p:attrNameLst>
                                      </p:cBhvr>
                                      <p:rCtr x="20705" y="-2270"/>
                                    </p:animMotion>
                                  </p:childTnLst>
                                </p:cTn>
                              </p:par>
                              <p:par>
                                <p:cTn id="7" presetID="42" presetClass="path" presetSubtype="0" accel="50000" decel="50000" fill="hold" grpId="0" nodeType="withEffect">
                                  <p:stCondLst>
                                    <p:cond delay="0"/>
                                  </p:stCondLst>
                                  <p:childTnLst>
                                    <p:animMotion origin="layout" path="M -3.50268E-6 0.00204 L 0.29474 0.18316 " pathEditMode="relative" rAng="0" ptsTypes="AA">
                                      <p:cBhvr>
                                        <p:cTn id="8" dur="2000" fill="hold"/>
                                        <p:tgtEl>
                                          <p:spTgt spid="20"/>
                                        </p:tgtEl>
                                        <p:attrNameLst>
                                          <p:attrName>ppt_x</p:attrName>
                                          <p:attrName>ppt_y</p:attrName>
                                        </p:attrNameLst>
                                      </p:cBhvr>
                                      <p:rCtr x="14731" y="9056"/>
                                    </p:animMotion>
                                  </p:childTnLst>
                                </p:cTn>
                              </p:par>
                              <p:par>
                                <p:cTn id="9" presetID="42" presetClass="path" presetSubtype="0" accel="50000" decel="50000" fill="hold" grpId="0" nodeType="withEffect">
                                  <p:stCondLst>
                                    <p:cond delay="0"/>
                                  </p:stCondLst>
                                  <p:childTnLst>
                                    <p:animMotion origin="layout" path="M 0.01507 0.00386 L 0.43975 0.71539 " pathEditMode="relative" rAng="0" ptsTypes="AA">
                                      <p:cBhvr>
                                        <p:cTn id="10" dur="2000" fill="hold"/>
                                        <p:tgtEl>
                                          <p:spTgt spid="19"/>
                                        </p:tgtEl>
                                        <p:attrNameLst>
                                          <p:attrName>ppt_x</p:attrName>
                                          <p:attrName>ppt_y</p:attrName>
                                        </p:attrNameLst>
                                      </p:cBhvr>
                                      <p:rCtr x="21228" y="35565"/>
                                    </p:animMotion>
                                  </p:childTnLst>
                                </p:cTn>
                              </p:par>
                              <p:par>
                                <p:cTn id="11" presetID="42" presetClass="path" presetSubtype="0" accel="50000" decel="50000" fill="hold" grpId="0" nodeType="withEffect">
                                  <p:stCondLst>
                                    <p:cond delay="0"/>
                                  </p:stCondLst>
                                  <p:childTnLst>
                                    <p:animMotion origin="layout" path="M -1.15139E-6 3.50431E-6 L 0.66837 0.08261 " pathEditMode="relative" rAng="0" ptsTypes="AA">
                                      <p:cBhvr>
                                        <p:cTn id="12" dur="2000" fill="hold"/>
                                        <p:tgtEl>
                                          <p:spTgt spid="24"/>
                                        </p:tgtEl>
                                        <p:attrNameLst>
                                          <p:attrName>ppt_x</p:attrName>
                                          <p:attrName>ppt_y</p:attrName>
                                        </p:attrNameLst>
                                      </p:cBhvr>
                                      <p:rCtr x="33418" y="4131"/>
                                    </p:animMotion>
                                  </p:childTnLst>
                                </p:cTn>
                              </p:par>
                              <p:par>
                                <p:cTn id="13" presetID="42" presetClass="path" presetSubtype="0" accel="50000" decel="50000" fill="hold" grpId="0" nodeType="withEffect">
                                  <p:stCondLst>
                                    <p:cond delay="0"/>
                                  </p:stCondLst>
                                  <p:childTnLst>
                                    <p:animMotion origin="layout" path="M -1.15139E-6 -2.56922E-6 L 0.73577 0.37631 " pathEditMode="relative" rAng="0" ptsTypes="AA">
                                      <p:cBhvr>
                                        <p:cTn id="14" dur="2000" fill="hold"/>
                                        <p:tgtEl>
                                          <p:spTgt spid="23"/>
                                        </p:tgtEl>
                                        <p:attrNameLst>
                                          <p:attrName>ppt_x</p:attrName>
                                          <p:attrName>ppt_y</p:attrName>
                                        </p:attrNameLst>
                                      </p:cBhvr>
                                      <p:rCtr x="36788" y="18815"/>
                                    </p:animMotion>
                                  </p:childTnLst>
                                </p:cTn>
                              </p:par>
                              <p:par>
                                <p:cTn id="15" presetID="42" presetClass="path" presetSubtype="0" accel="50000" decel="50000" fill="hold" grpId="0" nodeType="withEffect">
                                  <p:stCondLst>
                                    <p:cond delay="0"/>
                                  </p:stCondLst>
                                  <p:childTnLst>
                                    <p:animMotion origin="layout" path="M -1.15139E-6 3.87199E-6 L 0.4723 -0.15706 " pathEditMode="relative" rAng="0" ptsTypes="AA">
                                      <p:cBhvr>
                                        <p:cTn id="16" dur="2000" fill="hold"/>
                                        <p:tgtEl>
                                          <p:spTgt spid="22"/>
                                        </p:tgtEl>
                                        <p:attrNameLst>
                                          <p:attrName>ppt_x</p:attrName>
                                          <p:attrName>ppt_y</p:attrName>
                                        </p:attrNameLst>
                                      </p:cBhvr>
                                      <p:rCtr x="23615" y="-7853"/>
                                    </p:animMotion>
                                  </p:childTnLst>
                                </p:cTn>
                              </p:par>
                              <p:par>
                                <p:cTn id="17" presetID="42" presetClass="path" presetSubtype="0" accel="50000" decel="50000" fill="hold" grpId="0" nodeType="withEffect">
                                  <p:stCondLst>
                                    <p:cond delay="0"/>
                                  </p:stCondLst>
                                  <p:childTnLst>
                                    <p:animMotion origin="layout" path="M -2.93592E-6 -1.88379E-6 L 0.17207 -0.03132 " pathEditMode="relative" rAng="0" ptsTypes="AA">
                                      <p:cBhvr>
                                        <p:cTn id="18" dur="2000" fill="hold"/>
                                        <p:tgtEl>
                                          <p:spTgt spid="27"/>
                                        </p:tgtEl>
                                        <p:attrNameLst>
                                          <p:attrName>ppt_x</p:attrName>
                                          <p:attrName>ppt_y</p:attrName>
                                        </p:attrNameLst>
                                      </p:cBhvr>
                                      <p:rCtr x="8604" y="-1566"/>
                                    </p:animMotion>
                                  </p:childTnLst>
                                </p:cTn>
                              </p:par>
                              <p:par>
                                <p:cTn id="19" presetID="42" presetClass="path" presetSubtype="0" accel="50000" decel="50000" fill="hold" grpId="0" nodeType="withEffect">
                                  <p:stCondLst>
                                    <p:cond delay="0"/>
                                  </p:stCondLst>
                                  <p:childTnLst>
                                    <p:animMotion origin="layout" path="M -1.15139E-6 0.01294 L 0.17692 0.25602 " pathEditMode="relative" rAng="0" ptsTypes="AA">
                                      <p:cBhvr>
                                        <p:cTn id="20" dur="2000" fill="hold"/>
                                        <p:tgtEl>
                                          <p:spTgt spid="26"/>
                                        </p:tgtEl>
                                        <p:attrNameLst>
                                          <p:attrName>ppt_x</p:attrName>
                                          <p:attrName>ppt_y</p:attrName>
                                        </p:attrNameLst>
                                      </p:cBhvr>
                                      <p:rCtr x="8846" y="12143"/>
                                    </p:animMotion>
                                  </p:childTnLst>
                                </p:cTn>
                              </p:par>
                              <p:par>
                                <p:cTn id="21" presetID="42" presetClass="path" presetSubtype="0" accel="50000" decel="50000" fill="hold" grpId="0" nodeType="withEffect">
                                  <p:stCondLst>
                                    <p:cond delay="0"/>
                                  </p:stCondLst>
                                  <p:childTnLst>
                                    <p:animMotion origin="layout" path="M 2.98443E-6 -1.36178E-6 L 0.6759 0.27009 " pathEditMode="relative" rAng="0" ptsTypes="AA">
                                      <p:cBhvr>
                                        <p:cTn id="22" dur="2000" fill="hold"/>
                                        <p:tgtEl>
                                          <p:spTgt spid="25"/>
                                        </p:tgtEl>
                                        <p:attrNameLst>
                                          <p:attrName>ppt_x</p:attrName>
                                          <p:attrName>ppt_y</p:attrName>
                                        </p:attrNameLst>
                                      </p:cBhvr>
                                      <p:rCtr x="33789" y="13504"/>
                                    </p:animMotion>
                                  </p:childTnLst>
                                </p:cTn>
                              </p:par>
                              <p:par>
                                <p:cTn id="23" presetID="42" presetClass="path" presetSubtype="0" accel="50000" decel="50000" fill="hold" grpId="0" nodeType="withEffect">
                                  <p:stCondLst>
                                    <p:cond delay="0"/>
                                  </p:stCondLst>
                                  <p:childTnLst>
                                    <p:animMotion origin="layout" path="M -2.90784E-6 -1.32093E-6 L 0.53587 -0.53881 " pathEditMode="relative" rAng="0" ptsTypes="AA">
                                      <p:cBhvr>
                                        <p:cTn id="24" dur="2000" fill="hold"/>
                                        <p:tgtEl>
                                          <p:spTgt spid="30"/>
                                        </p:tgtEl>
                                        <p:attrNameLst>
                                          <p:attrName>ppt_x</p:attrName>
                                          <p:attrName>ppt_y</p:attrName>
                                        </p:attrNameLst>
                                      </p:cBhvr>
                                      <p:rCtr x="26793" y="-26941"/>
                                    </p:animMotion>
                                  </p:childTnLst>
                                </p:cTn>
                              </p:par>
                              <p:par>
                                <p:cTn id="25" presetID="42" presetClass="path" presetSubtype="0" accel="50000" decel="50000" fill="hold" grpId="0" nodeType="withEffect">
                                  <p:stCondLst>
                                    <p:cond delay="0"/>
                                  </p:stCondLst>
                                  <p:childTnLst>
                                    <p:animMotion origin="layout" path="M -2.90784E-6 2.60554E-6 L 0.72798 -0.30323 " pathEditMode="relative" rAng="0" ptsTypes="AA">
                                      <p:cBhvr>
                                        <p:cTn id="26" dur="2000" fill="hold"/>
                                        <p:tgtEl>
                                          <p:spTgt spid="29"/>
                                        </p:tgtEl>
                                        <p:attrNameLst>
                                          <p:attrName>ppt_x</p:attrName>
                                          <p:attrName>ppt_y</p:attrName>
                                        </p:attrNameLst>
                                      </p:cBhvr>
                                      <p:rCtr x="36393" y="-15161"/>
                                    </p:animMotion>
                                  </p:childTnLst>
                                </p:cTn>
                              </p:par>
                              <p:par>
                                <p:cTn id="27" presetID="42" presetClass="path" presetSubtype="0" accel="50000" decel="50000" fill="hold" grpId="0" nodeType="withEffect">
                                  <p:stCondLst>
                                    <p:cond delay="0"/>
                                  </p:stCondLst>
                                  <p:childTnLst>
                                    <p:animMotion origin="layout" path="M -0.0037 0.00953 L 0.55603 0.22856 " pathEditMode="relative" rAng="0" ptsTypes="AA">
                                      <p:cBhvr>
                                        <p:cTn id="28" dur="2000" fill="hold"/>
                                        <p:tgtEl>
                                          <p:spTgt spid="28"/>
                                        </p:tgtEl>
                                        <p:attrNameLst>
                                          <p:attrName>ppt_x</p:attrName>
                                          <p:attrName>ppt_y</p:attrName>
                                        </p:attrNameLst>
                                      </p:cBhvr>
                                      <p:rCtr x="27891" y="10917"/>
                                    </p:animMotion>
                                  </p:childTnLst>
                                </p:cTn>
                              </p:par>
                              <p:par>
                                <p:cTn id="29" presetID="42" presetClass="path" presetSubtype="0" accel="50000" decel="50000" fill="hold" grpId="0" nodeType="withEffect">
                                  <p:stCondLst>
                                    <p:cond delay="0"/>
                                  </p:stCondLst>
                                  <p:childTnLst>
                                    <p:animMotion origin="layout" path="M 0.00051 -0.10644 L 0.23628 -0.41534 " pathEditMode="relative" rAng="0" ptsTypes="AA">
                                      <p:cBhvr>
                                        <p:cTn id="30" dur="2000" fill="hold"/>
                                        <p:tgtEl>
                                          <p:spTgt spid="33"/>
                                        </p:tgtEl>
                                        <p:attrNameLst>
                                          <p:attrName>ppt_x</p:attrName>
                                          <p:attrName>ppt_y</p:attrName>
                                        </p:attrNameLst>
                                      </p:cBhvr>
                                      <p:rCtr x="11782" y="-15456"/>
                                    </p:animMotion>
                                  </p:childTnLst>
                                </p:cTn>
                              </p:par>
                              <p:par>
                                <p:cTn id="31" presetID="42" presetClass="path" presetSubtype="0" accel="50000" decel="50000" fill="hold" grpId="0" nodeType="withEffect">
                                  <p:stCondLst>
                                    <p:cond delay="0"/>
                                  </p:stCondLst>
                                  <p:childTnLst>
                                    <p:animMotion origin="layout" path="M -2.90784E-6 0.01112 L 0.23947 -0.12256 " pathEditMode="relative" rAng="0" ptsTypes="AA">
                                      <p:cBhvr>
                                        <p:cTn id="32" dur="2000" fill="hold"/>
                                        <p:tgtEl>
                                          <p:spTgt spid="32"/>
                                        </p:tgtEl>
                                        <p:attrNameLst>
                                          <p:attrName>ppt_x</p:attrName>
                                          <p:attrName>ppt_y</p:attrName>
                                        </p:attrNameLst>
                                      </p:cBhvr>
                                      <p:rCtr x="11973" y="-6695"/>
                                    </p:animMotion>
                                  </p:childTnLst>
                                </p:cTn>
                              </p:par>
                              <p:par>
                                <p:cTn id="33" presetID="42" presetClass="path" presetSubtype="0" accel="50000" decel="50000" fill="hold" grpId="0" nodeType="withEffect">
                                  <p:stCondLst>
                                    <p:cond delay="0"/>
                                  </p:stCondLst>
                                  <p:childTnLst>
                                    <p:animMotion origin="layout" path="M -1.12331E-6 2.92329E-6 L 0.79844 -0.1119 " pathEditMode="relative" rAng="0" ptsTypes="AA">
                                      <p:cBhvr>
                                        <p:cTn id="34" dur="2000" fill="hold"/>
                                        <p:tgtEl>
                                          <p:spTgt spid="31"/>
                                        </p:tgtEl>
                                        <p:attrNameLst>
                                          <p:attrName>ppt_x</p:attrName>
                                          <p:attrName>ppt_y</p:attrName>
                                        </p:attrNameLst>
                                      </p:cBhvr>
                                      <p:rCtr x="39916" y="-5606"/>
                                    </p:animMotion>
                                  </p:childTnLst>
                                </p:cTn>
                              </p:par>
                              <p:par>
                                <p:cTn id="35" presetID="42" presetClass="path" presetSubtype="0" accel="50000" decel="50000" fill="hold" grpId="0" nodeType="withEffect">
                                  <p:stCondLst>
                                    <p:cond delay="0"/>
                                  </p:stCondLst>
                                  <p:childTnLst>
                                    <p:animMotion origin="layout" path="M 3.55119E-6 -6.85429E-7 L 0.78899 -0.51634 " pathEditMode="relative" rAng="0" ptsTypes="AA">
                                      <p:cBhvr>
                                        <p:cTn id="36" dur="2000" fill="hold"/>
                                        <p:tgtEl>
                                          <p:spTgt spid="36"/>
                                        </p:tgtEl>
                                        <p:attrNameLst>
                                          <p:attrName>ppt_x</p:attrName>
                                          <p:attrName>ppt_y</p:attrName>
                                        </p:attrNameLst>
                                      </p:cBhvr>
                                      <p:rCtr x="39443" y="-25828"/>
                                    </p:animMotion>
                                  </p:childTnLst>
                                </p:cTn>
                              </p:par>
                              <p:par>
                                <p:cTn id="37" presetID="42" presetClass="path" presetSubtype="0" accel="50000" decel="50000" fill="hold" grpId="0" nodeType="withEffect">
                                  <p:stCondLst>
                                    <p:cond delay="0"/>
                                  </p:stCondLst>
                                  <p:childTnLst>
                                    <p:animMotion origin="layout" path="M -4.66428E-6 4.49841E-6 L 0.49655 0.01044 " pathEditMode="relative" rAng="0" ptsTypes="AA">
                                      <p:cBhvr>
                                        <p:cTn id="38" dur="2000" fill="hold"/>
                                        <p:tgtEl>
                                          <p:spTgt spid="35"/>
                                        </p:tgtEl>
                                        <p:attrNameLst>
                                          <p:attrName>ppt_x</p:attrName>
                                          <p:attrName>ppt_y</p:attrName>
                                        </p:attrNameLst>
                                      </p:cBhvr>
                                      <p:rCtr x="24904" y="409"/>
                                    </p:animMotion>
                                  </p:childTnLst>
                                </p:cTn>
                              </p:par>
                              <p:par>
                                <p:cTn id="39" presetID="42" presetClass="path" presetSubtype="0" accel="50000" decel="50000" fill="hold" grpId="0" nodeType="withEffect">
                                  <p:stCondLst>
                                    <p:cond delay="0"/>
                                  </p:stCondLst>
                                  <p:childTnLst>
                                    <p:animMotion origin="layout" path="M -1.12331E-6 1.09396E-6 L 0.29589 -0.22855 " pathEditMode="relative" rAng="0" ptsTypes="AA">
                                      <p:cBhvr>
                                        <p:cTn id="40" dur="2000" fill="hold"/>
                                        <p:tgtEl>
                                          <p:spTgt spid="34"/>
                                        </p:tgtEl>
                                        <p:attrNameLst>
                                          <p:attrName>ppt_x</p:attrName>
                                          <p:attrName>ppt_y</p:attrName>
                                        </p:attrNameLst>
                                      </p:cBhvr>
                                      <p:rCtr x="14794" y="-11439"/>
                                    </p:animMotion>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2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35"/>
                                        </p:tgtEl>
                                        <p:attrNameLst>
                                          <p:attrName>style.visibility</p:attrName>
                                        </p:attrNameLst>
                                      </p:cBhvr>
                                      <p:to>
                                        <p:strVal val="hidden"/>
                                      </p:to>
                                    </p:set>
                                  </p:childTnLst>
                                </p:cTn>
                              </p:par>
                              <p:par>
                                <p:cTn id="59" presetID="42" presetClass="path" presetSubtype="0" accel="50000" decel="50000" fill="hold" grpId="0" nodeType="withEffect">
                                  <p:stCondLst>
                                    <p:cond delay="0"/>
                                  </p:stCondLst>
                                  <p:childTnLst>
                                    <p:animMotion origin="layout" path="M 6.33138E-7 1.15297E-6 L 0.03676 -0.69337 " pathEditMode="relative" rAng="0" ptsTypes="AA">
                                      <p:cBhvr>
                                        <p:cTn id="60" dur="2000" fill="hold"/>
                                        <p:tgtEl>
                                          <p:spTgt spid="46"/>
                                        </p:tgtEl>
                                        <p:attrNameLst>
                                          <p:attrName>ppt_x</p:attrName>
                                          <p:attrName>ppt_y</p:attrName>
                                        </p:attrNameLst>
                                      </p:cBhvr>
                                      <p:rCtr x="1838" y="-34680"/>
                                    </p:animMotion>
                                  </p:childTnLst>
                                </p:cTn>
                              </p:par>
                              <p:par>
                                <p:cTn id="61" presetID="42" presetClass="path" presetSubtype="0" accel="50000" decel="50000" fill="hold" grpId="0" nodeType="withEffect">
                                  <p:stCondLst>
                                    <p:cond delay="0"/>
                                  </p:stCondLst>
                                  <p:childTnLst>
                                    <p:animMotion origin="layout" path="M -9.59918E-7 4.18974E-6 L -0.14526 -0.17363 " pathEditMode="relative" rAng="0" ptsTypes="AA">
                                      <p:cBhvr>
                                        <p:cTn id="62" dur="2000" fill="hold"/>
                                        <p:tgtEl>
                                          <p:spTgt spid="48"/>
                                        </p:tgtEl>
                                        <p:attrNameLst>
                                          <p:attrName>ppt_x</p:attrName>
                                          <p:attrName>ppt_y</p:attrName>
                                        </p:attrNameLst>
                                      </p:cBhvr>
                                      <p:rCtr x="-7263" y="-8693"/>
                                    </p:animMotion>
                                  </p:childTnLst>
                                </p:cTn>
                              </p:par>
                              <p:par>
                                <p:cTn id="63" presetID="42" presetClass="path" presetSubtype="0" accel="50000" decel="50000" fill="hold" grpId="2" nodeType="withEffect">
                                  <p:stCondLst>
                                    <p:cond delay="0"/>
                                  </p:stCondLst>
                                  <p:childTnLst>
                                    <p:animMotion origin="layout" path="M -1.12331E-6 2.60554E-6 L -1.12331E-6 0.25011 " pathEditMode="relative" rAng="0" ptsTypes="AA">
                                      <p:cBhvr>
                                        <p:cTn id="64" dur="2000" fill="hold"/>
                                        <p:tgtEl>
                                          <p:spTgt spid="28"/>
                                        </p:tgtEl>
                                        <p:attrNameLst>
                                          <p:attrName>ppt_x</p:attrName>
                                          <p:attrName>ppt_y</p:attrName>
                                        </p:attrNameLst>
                                      </p:cBhvr>
                                      <p:rCtr x="0" y="12506"/>
                                    </p:animMotion>
                                  </p:childTnLst>
                                </p:cTn>
                              </p:par>
                              <p:par>
                                <p:cTn id="65" presetID="42" presetClass="path" presetSubtype="0" accel="50000" decel="50000" fill="hold" grpId="1" nodeType="withEffect">
                                  <p:stCondLst>
                                    <p:cond delay="0"/>
                                  </p:stCondLst>
                                  <p:childTnLst>
                                    <p:animMotion origin="layout" path="M -1.79729E-6 -1.14843E-6 L 0.24713 -0.16682 " pathEditMode="relative" rAng="0" ptsTypes="AA">
                                      <p:cBhvr>
                                        <p:cTn id="66" dur="2000" fill="hold"/>
                                        <p:tgtEl>
                                          <p:spTgt spid="47"/>
                                        </p:tgtEl>
                                        <p:attrNameLst>
                                          <p:attrName>ppt_x</p:attrName>
                                          <p:attrName>ppt_y</p:attrName>
                                        </p:attrNameLst>
                                      </p:cBhvr>
                                      <p:rCtr x="12356" y="-835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1" grpId="0" animBg="1"/>
      <p:bldP spid="22" grpId="0" animBg="1"/>
      <p:bldP spid="23" grpId="0" animBg="1"/>
      <p:bldP spid="24" grpId="0" animBg="1"/>
      <p:bldP spid="25" grpId="0" animBg="1"/>
      <p:bldP spid="26" grpId="0" animBg="1"/>
      <p:bldP spid="27" grpId="0" animBg="1"/>
      <p:bldP spid="28" grpId="0" animBg="1"/>
      <p:bldP spid="28" grpId="1" animBg="1"/>
      <p:bldP spid="28" grpId="2" animBg="1"/>
      <p:bldP spid="29" grpId="0" animBg="1"/>
      <p:bldP spid="30" grpId="0" animBg="1"/>
      <p:bldP spid="31" grpId="0" animBg="1"/>
      <p:bldP spid="32" grpId="0" animBg="1"/>
      <p:bldP spid="33" grpId="0" animBg="1"/>
      <p:bldP spid="34" grpId="0" animBg="1"/>
      <p:bldP spid="35" grpId="0" animBg="1"/>
      <p:bldP spid="35" grpId="1" animBg="1"/>
      <p:bldP spid="36" grpId="0" animBg="1"/>
      <p:bldP spid="47" grpId="0" animBg="1"/>
      <p:bldP spid="47" grpId="1" animBg="1"/>
      <p:bldP spid="46" grpId="0" animBg="1"/>
      <p:bldP spid="46" grpId="1" animBg="1"/>
      <p:bldP spid="48" grpId="0" animBg="1"/>
      <p:bldP spid="4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is a </a:t>
            </a:r>
            <a:r>
              <a:rPr lang="en-US" dirty="0" err="1" smtClean="0"/>
              <a:t>microservice</a:t>
            </a:r>
            <a:r>
              <a:rPr lang="en-US" dirty="0"/>
              <a:t>?</a:t>
            </a:r>
          </a:p>
        </p:txBody>
      </p:sp>
      <p:sp>
        <p:nvSpPr>
          <p:cNvPr id="4" name="Content Placeholder 3"/>
          <p:cNvSpPr>
            <a:spLocks noGrp="1"/>
          </p:cNvSpPr>
          <p:nvPr>
            <p:ph sz="quarter" idx="4294967295"/>
          </p:nvPr>
        </p:nvSpPr>
        <p:spPr>
          <a:xfrm>
            <a:off x="622617" y="1243471"/>
            <a:ext cx="11191240" cy="5036058"/>
          </a:xfrm>
          <a:prstGeom prst="rect">
            <a:avLst/>
          </a:prstGeom>
        </p:spPr>
        <p:txBody>
          <a:bodyPr>
            <a:normAutofit fontScale="85000" lnSpcReduction="20000"/>
          </a:bodyPr>
          <a:lstStyle/>
          <a:p>
            <a:r>
              <a:rPr lang="en-US" dirty="0" smtClean="0"/>
              <a:t>Is (</a:t>
            </a:r>
            <a:r>
              <a:rPr lang="en-US" i="1" dirty="0" smtClean="0"/>
              <a:t>logic + state</a:t>
            </a:r>
            <a:r>
              <a:rPr lang="en-US" dirty="0" smtClean="0"/>
              <a:t>) that is independently </a:t>
            </a:r>
            <a:r>
              <a:rPr lang="en-US" dirty="0"/>
              <a:t>versioned, deployed, and </a:t>
            </a:r>
            <a:r>
              <a:rPr lang="en-US" dirty="0" smtClean="0"/>
              <a:t>scaled</a:t>
            </a:r>
          </a:p>
          <a:p>
            <a:r>
              <a:rPr lang="en-US" dirty="0"/>
              <a:t>Has a unique </a:t>
            </a:r>
            <a:r>
              <a:rPr lang="en-US" dirty="0" smtClean="0"/>
              <a:t>name that can be resolved</a:t>
            </a:r>
            <a:endParaRPr lang="en-US" dirty="0"/>
          </a:p>
          <a:p>
            <a:pPr marL="342900" lvl="1" indent="0">
              <a:buNone/>
            </a:pPr>
            <a:r>
              <a:rPr lang="en-US" dirty="0"/>
              <a:t>e.g.  fabric:/</a:t>
            </a:r>
            <a:r>
              <a:rPr lang="en-US" dirty="0" err="1"/>
              <a:t>myapplication</a:t>
            </a:r>
            <a:r>
              <a:rPr lang="en-US" dirty="0"/>
              <a:t>/</a:t>
            </a:r>
            <a:r>
              <a:rPr lang="en-US" dirty="0" err="1"/>
              <a:t>myservice</a:t>
            </a:r>
            <a:endParaRPr lang="en-US" dirty="0"/>
          </a:p>
          <a:p>
            <a:r>
              <a:rPr lang="en-US" dirty="0" smtClean="0"/>
              <a:t>Interacts with other microservices over well defined interfaces and protocols like REST</a:t>
            </a:r>
            <a:endParaRPr lang="en-US" dirty="0"/>
          </a:p>
          <a:p>
            <a:r>
              <a:rPr lang="en-US" dirty="0" smtClean="0"/>
              <a:t>Remains always logically consistent in the presence of failures</a:t>
            </a:r>
          </a:p>
          <a:p>
            <a:r>
              <a:rPr lang="en-US" dirty="0" smtClean="0"/>
              <a:t>Hosted inside a “container” (code + </a:t>
            </a:r>
            <a:r>
              <a:rPr lang="en-US" dirty="0" err="1" smtClean="0"/>
              <a:t>config</a:t>
            </a:r>
            <a:r>
              <a:rPr lang="en-US" dirty="0" smtClean="0"/>
              <a:t>)</a:t>
            </a:r>
          </a:p>
          <a:p>
            <a:r>
              <a:rPr lang="en-US" dirty="0" smtClean="0"/>
              <a:t>Can be written in any language and framework</a:t>
            </a:r>
          </a:p>
          <a:p>
            <a:pPr lvl="1"/>
            <a:r>
              <a:rPr lang="en-US" dirty="0"/>
              <a:t>node.js, Java VMs, any </a:t>
            </a:r>
            <a:r>
              <a:rPr lang="en-US" dirty="0" smtClean="0"/>
              <a:t>EXE</a:t>
            </a:r>
          </a:p>
          <a:p>
            <a:r>
              <a:rPr lang="en-US" dirty="0" smtClean="0"/>
              <a:t>Developed by a small engineering team</a:t>
            </a:r>
          </a:p>
        </p:txBody>
      </p:sp>
    </p:spTree>
    <p:extLst>
      <p:ext uri="{BB962C8B-B14F-4D97-AF65-F5344CB8AC3E}">
        <p14:creationId xmlns:p14="http://schemas.microsoft.com/office/powerpoint/2010/main" val="434362791"/>
      </p:ext>
    </p:extLst>
  </p:cSld>
  <p:clrMapOvr>
    <a:masterClrMapping/>
  </p:clrMapOvr>
  <p:transition advTm="126180">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74639" y="295274"/>
            <a:ext cx="11889564" cy="917575"/>
          </a:xfrm>
        </p:spPr>
        <p:txBody>
          <a:bodyPr/>
          <a:lstStyle/>
          <a:p>
            <a:r>
              <a:rPr lang="en-US" dirty="0" smtClean="0"/>
              <a:t>Types of microservices</a:t>
            </a:r>
            <a:endParaRPr lang="en-US" dirty="0"/>
          </a:p>
        </p:txBody>
      </p:sp>
      <p:sp>
        <p:nvSpPr>
          <p:cNvPr id="5" name="Text Placeholder 1"/>
          <p:cNvSpPr>
            <a:spLocks noGrp="1"/>
          </p:cNvSpPr>
          <p:nvPr>
            <p:ph type="body" sz="quarter" idx="10"/>
          </p:nvPr>
        </p:nvSpPr>
        <p:spPr>
          <a:xfrm>
            <a:off x="198438" y="1337937"/>
            <a:ext cx="12238037" cy="4598182"/>
          </a:xfrm>
        </p:spPr>
        <p:txBody>
          <a:bodyPr/>
          <a:lstStyle/>
          <a:p>
            <a:r>
              <a:rPr lang="en-US" dirty="0" smtClean="0"/>
              <a:t>Stateless microservice</a:t>
            </a:r>
          </a:p>
          <a:p>
            <a:pPr lvl="1"/>
            <a:r>
              <a:rPr lang="en-US" dirty="0" smtClean="0"/>
              <a:t>Has </a:t>
            </a:r>
            <a:r>
              <a:rPr lang="en-US" dirty="0"/>
              <a:t>either no state or it can be retrieved from an external store </a:t>
            </a:r>
          </a:p>
          <a:p>
            <a:pPr lvl="1"/>
            <a:r>
              <a:rPr lang="en-US" dirty="0" smtClean="0"/>
              <a:t>There </a:t>
            </a:r>
            <a:r>
              <a:rPr lang="en-US" dirty="0"/>
              <a:t>can be N </a:t>
            </a:r>
            <a:r>
              <a:rPr lang="en-US" dirty="0" smtClean="0"/>
              <a:t>instances</a:t>
            </a:r>
          </a:p>
          <a:p>
            <a:pPr lvl="1"/>
            <a:r>
              <a:rPr lang="en-US" dirty="0" smtClean="0"/>
              <a:t>e.g. web frontends, protocol gateways, Azure Cloud Services etc.</a:t>
            </a:r>
          </a:p>
          <a:p>
            <a:pPr marL="342900" lvl="1" indent="0">
              <a:buNone/>
            </a:pPr>
            <a:endParaRPr lang="en-US" sz="2000" dirty="0"/>
          </a:p>
          <a:p>
            <a:r>
              <a:rPr lang="en-US" dirty="0" smtClean="0"/>
              <a:t>Stateful microservice</a:t>
            </a:r>
          </a:p>
          <a:p>
            <a:pPr lvl="1"/>
            <a:r>
              <a:rPr lang="en-US" dirty="0" smtClean="0"/>
              <a:t>Maintain hard, authoritative state</a:t>
            </a:r>
          </a:p>
          <a:p>
            <a:pPr lvl="1"/>
            <a:r>
              <a:rPr lang="en-US" dirty="0" smtClean="0"/>
              <a:t>N consistent copies achieved through </a:t>
            </a:r>
            <a:r>
              <a:rPr lang="en-US" dirty="0"/>
              <a:t>replication and local </a:t>
            </a:r>
            <a:r>
              <a:rPr lang="en-US" dirty="0" smtClean="0"/>
              <a:t>persistence</a:t>
            </a:r>
          </a:p>
          <a:p>
            <a:pPr lvl="1"/>
            <a:r>
              <a:rPr lang="en-US" dirty="0" smtClean="0"/>
              <a:t>e.g. database, documents, workflow, user profile, shopping cart etc.</a:t>
            </a:r>
          </a:p>
          <a:p>
            <a:pPr lvl="1"/>
            <a:endParaRPr lang="en-US" dirty="0" smtClean="0"/>
          </a:p>
        </p:txBody>
      </p:sp>
    </p:spTree>
    <p:extLst>
      <p:ext uri="{BB962C8B-B14F-4D97-AF65-F5344CB8AC3E}">
        <p14:creationId xmlns:p14="http://schemas.microsoft.com/office/powerpoint/2010/main" val="4124277967"/>
      </p:ext>
    </p:extLst>
  </p:cSld>
  <p:clrMapOvr>
    <a:masterClrMapping/>
  </p:clrMapOvr>
  <p:transition advTm="59530">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74639" y="295274"/>
            <a:ext cx="11889564" cy="917575"/>
          </a:xfrm>
        </p:spPr>
        <p:txBody>
          <a:bodyPr/>
          <a:lstStyle/>
          <a:p>
            <a:r>
              <a:rPr lang="en-US" dirty="0" smtClean="0"/>
              <a:t>What can you build with Service Fabric?</a:t>
            </a:r>
            <a:endParaRPr lang="en-US" dirty="0"/>
          </a:p>
        </p:txBody>
      </p:sp>
      <p:sp>
        <p:nvSpPr>
          <p:cNvPr id="5" name="Text Placeholder 1"/>
          <p:cNvSpPr>
            <a:spLocks noGrp="1"/>
          </p:cNvSpPr>
          <p:nvPr>
            <p:ph type="body" sz="quarter" idx="10"/>
          </p:nvPr>
        </p:nvSpPr>
        <p:spPr>
          <a:xfrm>
            <a:off x="198438" y="1337937"/>
            <a:ext cx="12238037" cy="5195268"/>
          </a:xfrm>
        </p:spPr>
        <p:txBody>
          <a:bodyPr/>
          <a:lstStyle/>
          <a:p>
            <a:r>
              <a:rPr lang="en-US" dirty="0" smtClean="0"/>
              <a:t>Stateless applications</a:t>
            </a:r>
          </a:p>
          <a:p>
            <a:pPr lvl="1"/>
            <a:r>
              <a:rPr lang="en-US" dirty="0"/>
              <a:t>A service that has state where the state is persisted to external storage, such as Azure d</a:t>
            </a:r>
            <a:r>
              <a:rPr lang="en-US" dirty="0" smtClean="0"/>
              <a:t>atabases or Azure storage</a:t>
            </a:r>
            <a:endParaRPr lang="en-US" dirty="0"/>
          </a:p>
          <a:p>
            <a:pPr lvl="2"/>
            <a:r>
              <a:rPr lang="en-US" dirty="0"/>
              <a:t>e</a:t>
            </a:r>
            <a:r>
              <a:rPr lang="en-US" dirty="0" smtClean="0"/>
              <a:t>.g. Existing web (ASP.NET) and worker </a:t>
            </a:r>
            <a:r>
              <a:rPr lang="en-US" dirty="0"/>
              <a:t>r</a:t>
            </a:r>
            <a:r>
              <a:rPr lang="en-US" dirty="0" smtClean="0"/>
              <a:t>ole applications</a:t>
            </a:r>
            <a:endParaRPr lang="en-US" sz="2000" dirty="0"/>
          </a:p>
          <a:p>
            <a:r>
              <a:rPr lang="en-US" dirty="0" err="1" smtClean="0"/>
              <a:t>Stateful</a:t>
            </a:r>
            <a:r>
              <a:rPr lang="en-US" dirty="0" smtClean="0"/>
              <a:t> applications</a:t>
            </a:r>
          </a:p>
          <a:p>
            <a:pPr lvl="1"/>
            <a:r>
              <a:rPr lang="en-US" dirty="0" smtClean="0"/>
              <a:t>Reliability of state through replication and local persistence</a:t>
            </a:r>
          </a:p>
          <a:p>
            <a:pPr lvl="1"/>
            <a:r>
              <a:rPr lang="en-US" dirty="0" smtClean="0"/>
              <a:t>Reduces latency</a:t>
            </a:r>
          </a:p>
          <a:p>
            <a:pPr lvl="1"/>
            <a:r>
              <a:rPr lang="en-US" dirty="0" smtClean="0"/>
              <a:t>Reduces the complexity and number of components in traditional three tier architecture </a:t>
            </a:r>
            <a:endParaRPr lang="en-US" sz="3200" dirty="0" smtClean="0"/>
          </a:p>
          <a:p>
            <a:r>
              <a:rPr lang="en-US" dirty="0" smtClean="0"/>
              <a:t>Existing apps written with other frameworks</a:t>
            </a:r>
          </a:p>
          <a:p>
            <a:pPr lvl="1"/>
            <a:r>
              <a:rPr lang="en-US" dirty="0" smtClean="0"/>
              <a:t>node.js, Java VMs, any EXE</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7437" y="5925195"/>
            <a:ext cx="756402" cy="739210"/>
          </a:xfrm>
          <a:prstGeom prst="rect">
            <a:avLst/>
          </a:prstGeom>
        </p:spPr>
      </p:pic>
      <p:pic>
        <p:nvPicPr>
          <p:cNvPr id="2" name="Picture 1"/>
          <p:cNvPicPr>
            <a:picLocks noChangeAspect="1"/>
          </p:cNvPicPr>
          <p:nvPr/>
        </p:nvPicPr>
        <p:blipFill>
          <a:blip r:embed="rId4"/>
          <a:stretch>
            <a:fillRect/>
          </a:stretch>
        </p:blipFill>
        <p:spPr>
          <a:xfrm>
            <a:off x="5227637" y="6169105"/>
            <a:ext cx="1714500" cy="495300"/>
          </a:xfrm>
          <a:prstGeom prst="rect">
            <a:avLst/>
          </a:prstGeom>
        </p:spPr>
      </p:pic>
    </p:spTree>
    <p:extLst>
      <p:ext uri="{BB962C8B-B14F-4D97-AF65-F5344CB8AC3E}">
        <p14:creationId xmlns:p14="http://schemas.microsoft.com/office/powerpoint/2010/main" val="189030804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Service Fabric</a:t>
            </a:r>
            <a:r>
              <a:rPr lang="en-US" sz="4350" dirty="0"/>
              <a:t> Applications</a:t>
            </a:r>
            <a:r>
              <a:rPr lang="en-US" sz="4000" dirty="0">
                <a:solidFill>
                  <a:srgbClr val="FFFFFF"/>
                </a:solidFill>
              </a:rPr>
              <a:t/>
            </a:r>
            <a:br>
              <a:rPr lang="en-US" sz="4000" dirty="0">
                <a:solidFill>
                  <a:srgbClr val="FFFFFF"/>
                </a:solidFill>
              </a:rPr>
            </a:br>
            <a:endParaRPr lang="en-US" dirty="0"/>
          </a:p>
        </p:txBody>
      </p:sp>
      <p:sp>
        <p:nvSpPr>
          <p:cNvPr id="76" name="Rectangle 75"/>
          <p:cNvSpPr/>
          <p:nvPr/>
        </p:nvSpPr>
        <p:spPr>
          <a:xfrm>
            <a:off x="508082" y="5052395"/>
            <a:ext cx="5405355" cy="889651"/>
          </a:xfrm>
          <a:prstGeom prst="rect">
            <a:avLst/>
          </a:prstGeom>
          <a:solidFill>
            <a:srgbClr val="00B0F0"/>
          </a:solidFill>
          <a:ln>
            <a:solidFill>
              <a:srgbClr val="081C23"/>
            </a:solidFill>
          </a:ln>
        </p:spPr>
        <p:style>
          <a:lnRef idx="2">
            <a:schemeClr val="dk1"/>
          </a:lnRef>
          <a:fillRef idx="1">
            <a:schemeClr val="lt1"/>
          </a:fillRef>
          <a:effectRef idx="0">
            <a:schemeClr val="dk1"/>
          </a:effectRef>
          <a:fontRef idx="minor">
            <a:schemeClr val="dk1"/>
          </a:fontRef>
        </p:style>
        <p:txBody>
          <a:bodyPr rtlCol="0" anchor="ctr"/>
          <a:lstStyle/>
          <a:p>
            <a:pPr algn="ctr" defTabSz="699516"/>
            <a:r>
              <a:rPr lang="en-US" sz="2400" dirty="0">
                <a:solidFill>
                  <a:srgbClr val="FFFFFF"/>
                </a:solidFill>
                <a:latin typeface="Segoe UI Light"/>
              </a:rPr>
              <a:t>Azure </a:t>
            </a:r>
          </a:p>
        </p:txBody>
      </p:sp>
      <p:sp>
        <p:nvSpPr>
          <p:cNvPr id="81" name="Rectangle 80"/>
          <p:cNvSpPr/>
          <p:nvPr/>
        </p:nvSpPr>
        <p:spPr>
          <a:xfrm>
            <a:off x="6174789" y="5060499"/>
            <a:ext cx="5420546" cy="889651"/>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tlCol="0" anchor="ctr"/>
          <a:lstStyle/>
          <a:p>
            <a:pPr algn="ctr" defTabSz="699516"/>
            <a:r>
              <a:rPr lang="en-US" sz="2400" dirty="0">
                <a:solidFill>
                  <a:srgbClr val="FFFFFF"/>
                </a:solidFill>
                <a:latin typeface="Segoe UI Light"/>
              </a:rPr>
              <a:t>Private Clouds </a:t>
            </a:r>
          </a:p>
        </p:txBody>
      </p:sp>
      <p:sp>
        <p:nvSpPr>
          <p:cNvPr id="348" name="Hexagon 347"/>
          <p:cNvSpPr/>
          <p:nvPr/>
        </p:nvSpPr>
        <p:spPr>
          <a:xfrm>
            <a:off x="539979" y="200738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49" name="Hexagon 348"/>
          <p:cNvSpPr/>
          <p:nvPr/>
        </p:nvSpPr>
        <p:spPr>
          <a:xfrm>
            <a:off x="770916" y="21384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50" name="Hexagon 349"/>
          <p:cNvSpPr/>
          <p:nvPr/>
        </p:nvSpPr>
        <p:spPr>
          <a:xfrm>
            <a:off x="539979" y="227411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51" name="Hexagon 350"/>
          <p:cNvSpPr/>
          <p:nvPr/>
        </p:nvSpPr>
        <p:spPr>
          <a:xfrm>
            <a:off x="770916" y="240520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352" name="Straight Connector 351"/>
          <p:cNvCxnSpPr/>
          <p:nvPr/>
        </p:nvCxnSpPr>
        <p:spPr>
          <a:xfrm>
            <a:off x="677436" y="2398108"/>
            <a:ext cx="230937" cy="135637"/>
          </a:xfrm>
          <a:prstGeom prst="line">
            <a:avLst/>
          </a:prstGeom>
          <a:noFill/>
          <a:ln w="6350" cap="flat" cmpd="sng" algn="ctr">
            <a:solidFill>
              <a:srgbClr val="5B9BD5"/>
            </a:solidFill>
            <a:prstDash val="solid"/>
            <a:miter lim="800000"/>
          </a:ln>
          <a:effectLst/>
        </p:spPr>
      </p:cxnSp>
      <p:cxnSp>
        <p:nvCxnSpPr>
          <p:cNvPr id="353" name="Straight Connector 352"/>
          <p:cNvCxnSpPr/>
          <p:nvPr/>
        </p:nvCxnSpPr>
        <p:spPr>
          <a:xfrm>
            <a:off x="677436" y="2126833"/>
            <a:ext cx="230937" cy="135637"/>
          </a:xfrm>
          <a:prstGeom prst="line">
            <a:avLst/>
          </a:prstGeom>
          <a:noFill/>
          <a:ln w="6350" cap="flat" cmpd="sng" algn="ctr">
            <a:solidFill>
              <a:srgbClr val="5B9BD5"/>
            </a:solidFill>
            <a:prstDash val="solid"/>
            <a:miter lim="800000"/>
          </a:ln>
          <a:effectLst/>
        </p:spPr>
      </p:cxnSp>
      <p:cxnSp>
        <p:nvCxnSpPr>
          <p:cNvPr id="354" name="Straight Connector 353"/>
          <p:cNvCxnSpPr/>
          <p:nvPr/>
        </p:nvCxnSpPr>
        <p:spPr>
          <a:xfrm>
            <a:off x="904616" y="2256650"/>
            <a:ext cx="230937" cy="135637"/>
          </a:xfrm>
          <a:prstGeom prst="line">
            <a:avLst/>
          </a:prstGeom>
          <a:noFill/>
          <a:ln w="6350" cap="flat" cmpd="sng" algn="ctr">
            <a:solidFill>
              <a:srgbClr val="5B9BD5"/>
            </a:solidFill>
            <a:prstDash val="solid"/>
            <a:miter lim="800000"/>
          </a:ln>
          <a:effectLst/>
        </p:spPr>
      </p:cxnSp>
      <p:cxnSp>
        <p:nvCxnSpPr>
          <p:cNvPr id="355" name="Straight Connector 354"/>
          <p:cNvCxnSpPr/>
          <p:nvPr/>
        </p:nvCxnSpPr>
        <p:spPr>
          <a:xfrm flipH="1">
            <a:off x="904616" y="2398108"/>
            <a:ext cx="230937" cy="135637"/>
          </a:xfrm>
          <a:prstGeom prst="line">
            <a:avLst/>
          </a:prstGeom>
          <a:noFill/>
          <a:ln w="6350" cap="flat" cmpd="sng" algn="ctr">
            <a:solidFill>
              <a:srgbClr val="5B9BD5"/>
            </a:solidFill>
            <a:prstDash val="solid"/>
            <a:miter lim="800000"/>
          </a:ln>
          <a:effectLst/>
        </p:spPr>
      </p:cxnSp>
      <p:cxnSp>
        <p:nvCxnSpPr>
          <p:cNvPr id="356" name="Straight Connector 355"/>
          <p:cNvCxnSpPr/>
          <p:nvPr/>
        </p:nvCxnSpPr>
        <p:spPr>
          <a:xfrm>
            <a:off x="904617" y="2268291"/>
            <a:ext cx="33" cy="268599"/>
          </a:xfrm>
          <a:prstGeom prst="line">
            <a:avLst/>
          </a:prstGeom>
          <a:noFill/>
          <a:ln w="6350" cap="flat" cmpd="sng" algn="ctr">
            <a:solidFill>
              <a:srgbClr val="5B9BD5"/>
            </a:solidFill>
            <a:prstDash val="solid"/>
            <a:miter lim="800000"/>
          </a:ln>
          <a:effectLst/>
        </p:spPr>
      </p:cxnSp>
      <p:cxnSp>
        <p:nvCxnSpPr>
          <p:cNvPr id="357" name="Straight Connector 356"/>
          <p:cNvCxnSpPr/>
          <p:nvPr/>
        </p:nvCxnSpPr>
        <p:spPr>
          <a:xfrm flipV="1">
            <a:off x="673713" y="2262470"/>
            <a:ext cx="230903" cy="129817"/>
          </a:xfrm>
          <a:prstGeom prst="line">
            <a:avLst/>
          </a:prstGeom>
          <a:noFill/>
          <a:ln w="6350" cap="flat" cmpd="sng" algn="ctr">
            <a:solidFill>
              <a:srgbClr val="5B9BD5"/>
            </a:solidFill>
            <a:prstDash val="solid"/>
            <a:miter lim="800000"/>
          </a:ln>
          <a:effectLst/>
        </p:spPr>
      </p:cxnSp>
      <p:cxnSp>
        <p:nvCxnSpPr>
          <p:cNvPr id="358" name="Straight Connector 357"/>
          <p:cNvCxnSpPr/>
          <p:nvPr/>
        </p:nvCxnSpPr>
        <p:spPr>
          <a:xfrm flipV="1">
            <a:off x="904616" y="2121012"/>
            <a:ext cx="230937" cy="147278"/>
          </a:xfrm>
          <a:prstGeom prst="line">
            <a:avLst/>
          </a:prstGeom>
          <a:noFill/>
          <a:ln w="6350" cap="flat" cmpd="sng" algn="ctr">
            <a:solidFill>
              <a:srgbClr val="5B9BD5"/>
            </a:solidFill>
            <a:prstDash val="solid"/>
            <a:miter lim="800000"/>
          </a:ln>
          <a:effectLst/>
        </p:spPr>
      </p:cxnSp>
      <p:cxnSp>
        <p:nvCxnSpPr>
          <p:cNvPr id="359" name="Straight Connector 358"/>
          <p:cNvCxnSpPr/>
          <p:nvPr/>
        </p:nvCxnSpPr>
        <p:spPr>
          <a:xfrm>
            <a:off x="677419" y="2151453"/>
            <a:ext cx="33" cy="268599"/>
          </a:xfrm>
          <a:prstGeom prst="line">
            <a:avLst/>
          </a:prstGeom>
          <a:noFill/>
          <a:ln w="6350" cap="flat" cmpd="sng" algn="ctr">
            <a:solidFill>
              <a:srgbClr val="5B9BD5"/>
            </a:solidFill>
            <a:prstDash val="solid"/>
            <a:miter lim="800000"/>
          </a:ln>
          <a:effectLst/>
        </p:spPr>
      </p:cxnSp>
      <p:sp>
        <p:nvSpPr>
          <p:cNvPr id="360" name="Hexagon 359"/>
          <p:cNvSpPr/>
          <p:nvPr/>
        </p:nvSpPr>
        <p:spPr>
          <a:xfrm>
            <a:off x="998999" y="200738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61" name="Hexagon 360"/>
          <p:cNvSpPr/>
          <p:nvPr/>
        </p:nvSpPr>
        <p:spPr>
          <a:xfrm>
            <a:off x="1229936" y="21384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62" name="Hexagon 361"/>
          <p:cNvSpPr/>
          <p:nvPr/>
        </p:nvSpPr>
        <p:spPr>
          <a:xfrm>
            <a:off x="998999" y="227411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63" name="Hexagon 362"/>
          <p:cNvSpPr/>
          <p:nvPr/>
        </p:nvSpPr>
        <p:spPr>
          <a:xfrm>
            <a:off x="1229936" y="240520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364" name="Straight Connector 363"/>
          <p:cNvCxnSpPr/>
          <p:nvPr/>
        </p:nvCxnSpPr>
        <p:spPr>
          <a:xfrm>
            <a:off x="1136456" y="2398108"/>
            <a:ext cx="230937" cy="135637"/>
          </a:xfrm>
          <a:prstGeom prst="line">
            <a:avLst/>
          </a:prstGeom>
          <a:noFill/>
          <a:ln w="6350" cap="flat" cmpd="sng" algn="ctr">
            <a:solidFill>
              <a:srgbClr val="5B9BD5"/>
            </a:solidFill>
            <a:prstDash val="solid"/>
            <a:miter lim="800000"/>
          </a:ln>
          <a:effectLst/>
        </p:spPr>
      </p:cxnSp>
      <p:cxnSp>
        <p:nvCxnSpPr>
          <p:cNvPr id="365" name="Straight Connector 364"/>
          <p:cNvCxnSpPr/>
          <p:nvPr/>
        </p:nvCxnSpPr>
        <p:spPr>
          <a:xfrm>
            <a:off x="1136456" y="2131382"/>
            <a:ext cx="230937" cy="135637"/>
          </a:xfrm>
          <a:prstGeom prst="line">
            <a:avLst/>
          </a:prstGeom>
          <a:noFill/>
          <a:ln w="6350" cap="flat" cmpd="sng" algn="ctr">
            <a:solidFill>
              <a:srgbClr val="5B9BD5"/>
            </a:solidFill>
            <a:prstDash val="solid"/>
            <a:miter lim="800000"/>
          </a:ln>
          <a:effectLst/>
        </p:spPr>
      </p:cxnSp>
      <p:cxnSp>
        <p:nvCxnSpPr>
          <p:cNvPr id="366" name="Straight Connector 365"/>
          <p:cNvCxnSpPr/>
          <p:nvPr/>
        </p:nvCxnSpPr>
        <p:spPr>
          <a:xfrm>
            <a:off x="1363636" y="2256650"/>
            <a:ext cx="230937" cy="135637"/>
          </a:xfrm>
          <a:prstGeom prst="line">
            <a:avLst/>
          </a:prstGeom>
          <a:noFill/>
          <a:ln w="6350" cap="flat" cmpd="sng" algn="ctr">
            <a:solidFill>
              <a:srgbClr val="5B9BD5"/>
            </a:solidFill>
            <a:prstDash val="solid"/>
            <a:miter lim="800000"/>
          </a:ln>
          <a:effectLst/>
        </p:spPr>
      </p:cxnSp>
      <p:cxnSp>
        <p:nvCxnSpPr>
          <p:cNvPr id="367" name="Straight Connector 366"/>
          <p:cNvCxnSpPr/>
          <p:nvPr/>
        </p:nvCxnSpPr>
        <p:spPr>
          <a:xfrm flipH="1">
            <a:off x="1363636" y="2398108"/>
            <a:ext cx="230937" cy="135637"/>
          </a:xfrm>
          <a:prstGeom prst="line">
            <a:avLst/>
          </a:prstGeom>
          <a:noFill/>
          <a:ln w="6350" cap="flat" cmpd="sng" algn="ctr">
            <a:solidFill>
              <a:srgbClr val="5B9BD5"/>
            </a:solidFill>
            <a:prstDash val="solid"/>
            <a:miter lim="800000"/>
          </a:ln>
          <a:effectLst/>
        </p:spPr>
      </p:cxnSp>
      <p:cxnSp>
        <p:nvCxnSpPr>
          <p:cNvPr id="368" name="Straight Connector 367"/>
          <p:cNvCxnSpPr/>
          <p:nvPr/>
        </p:nvCxnSpPr>
        <p:spPr>
          <a:xfrm>
            <a:off x="1363637" y="2268291"/>
            <a:ext cx="33" cy="268599"/>
          </a:xfrm>
          <a:prstGeom prst="line">
            <a:avLst/>
          </a:prstGeom>
          <a:noFill/>
          <a:ln w="6350" cap="flat" cmpd="sng" algn="ctr">
            <a:solidFill>
              <a:srgbClr val="5B9BD5"/>
            </a:solidFill>
            <a:prstDash val="solid"/>
            <a:miter lim="800000"/>
          </a:ln>
          <a:effectLst/>
        </p:spPr>
      </p:cxnSp>
      <p:cxnSp>
        <p:nvCxnSpPr>
          <p:cNvPr id="369" name="Straight Connector 368"/>
          <p:cNvCxnSpPr/>
          <p:nvPr/>
        </p:nvCxnSpPr>
        <p:spPr>
          <a:xfrm flipV="1">
            <a:off x="1132733" y="2262470"/>
            <a:ext cx="230903" cy="129817"/>
          </a:xfrm>
          <a:prstGeom prst="line">
            <a:avLst/>
          </a:prstGeom>
          <a:noFill/>
          <a:ln w="6350" cap="flat" cmpd="sng" algn="ctr">
            <a:solidFill>
              <a:srgbClr val="5B9BD5"/>
            </a:solidFill>
            <a:prstDash val="solid"/>
            <a:miter lim="800000"/>
          </a:ln>
          <a:effectLst/>
        </p:spPr>
      </p:cxnSp>
      <p:cxnSp>
        <p:nvCxnSpPr>
          <p:cNvPr id="370" name="Straight Connector 369"/>
          <p:cNvCxnSpPr/>
          <p:nvPr/>
        </p:nvCxnSpPr>
        <p:spPr>
          <a:xfrm flipV="1">
            <a:off x="1363636" y="2121012"/>
            <a:ext cx="230937" cy="147278"/>
          </a:xfrm>
          <a:prstGeom prst="line">
            <a:avLst/>
          </a:prstGeom>
          <a:noFill/>
          <a:ln w="6350" cap="flat" cmpd="sng" algn="ctr">
            <a:solidFill>
              <a:srgbClr val="5B9BD5"/>
            </a:solidFill>
            <a:prstDash val="solid"/>
            <a:miter lim="800000"/>
          </a:ln>
          <a:effectLst/>
        </p:spPr>
      </p:cxnSp>
      <p:cxnSp>
        <p:nvCxnSpPr>
          <p:cNvPr id="371" name="Straight Connector 370"/>
          <p:cNvCxnSpPr/>
          <p:nvPr/>
        </p:nvCxnSpPr>
        <p:spPr>
          <a:xfrm>
            <a:off x="1136439" y="2151453"/>
            <a:ext cx="33" cy="268599"/>
          </a:xfrm>
          <a:prstGeom prst="line">
            <a:avLst/>
          </a:prstGeom>
          <a:noFill/>
          <a:ln w="6350" cap="flat" cmpd="sng" algn="ctr">
            <a:solidFill>
              <a:srgbClr val="5B9BD5"/>
            </a:solidFill>
            <a:prstDash val="solid"/>
            <a:miter lim="800000"/>
          </a:ln>
          <a:effectLst/>
        </p:spPr>
      </p:cxnSp>
      <p:sp>
        <p:nvSpPr>
          <p:cNvPr id="372" name="Hexagon 371"/>
          <p:cNvSpPr/>
          <p:nvPr/>
        </p:nvSpPr>
        <p:spPr>
          <a:xfrm>
            <a:off x="1460505" y="200738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73" name="Hexagon 372"/>
          <p:cNvSpPr/>
          <p:nvPr/>
        </p:nvSpPr>
        <p:spPr>
          <a:xfrm>
            <a:off x="1691442" y="21384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74" name="Hexagon 373"/>
          <p:cNvSpPr/>
          <p:nvPr/>
        </p:nvSpPr>
        <p:spPr>
          <a:xfrm>
            <a:off x="1460505" y="227411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75" name="Hexagon 374"/>
          <p:cNvSpPr/>
          <p:nvPr/>
        </p:nvSpPr>
        <p:spPr>
          <a:xfrm>
            <a:off x="1691442" y="240520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376" name="Straight Connector 375"/>
          <p:cNvCxnSpPr/>
          <p:nvPr/>
        </p:nvCxnSpPr>
        <p:spPr>
          <a:xfrm>
            <a:off x="1597962" y="2398108"/>
            <a:ext cx="230937" cy="135637"/>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a:off x="1597962" y="2126833"/>
            <a:ext cx="230937" cy="135637"/>
          </a:xfrm>
          <a:prstGeom prst="line">
            <a:avLst/>
          </a:prstGeom>
          <a:noFill/>
          <a:ln w="6350" cap="flat" cmpd="sng" algn="ctr">
            <a:solidFill>
              <a:srgbClr val="5B9BD5"/>
            </a:solidFill>
            <a:prstDash val="solid"/>
            <a:miter lim="800000"/>
          </a:ln>
          <a:effectLst/>
        </p:spPr>
      </p:cxnSp>
      <p:cxnSp>
        <p:nvCxnSpPr>
          <p:cNvPr id="378" name="Straight Connector 377"/>
          <p:cNvCxnSpPr/>
          <p:nvPr/>
        </p:nvCxnSpPr>
        <p:spPr>
          <a:xfrm>
            <a:off x="1825142" y="2256650"/>
            <a:ext cx="230937" cy="135637"/>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H="1">
            <a:off x="1825142" y="2398108"/>
            <a:ext cx="230937" cy="135637"/>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a:off x="1825143" y="2268291"/>
            <a:ext cx="33" cy="268599"/>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flipV="1">
            <a:off x="1594239" y="2262470"/>
            <a:ext cx="230903" cy="129817"/>
          </a:xfrm>
          <a:prstGeom prst="line">
            <a:avLst/>
          </a:prstGeom>
          <a:noFill/>
          <a:ln w="6350" cap="flat" cmpd="sng" algn="ctr">
            <a:solidFill>
              <a:srgbClr val="5B9BD5"/>
            </a:solidFill>
            <a:prstDash val="solid"/>
            <a:miter lim="800000"/>
          </a:ln>
          <a:effectLst/>
        </p:spPr>
      </p:cxnSp>
      <p:cxnSp>
        <p:nvCxnSpPr>
          <p:cNvPr id="382" name="Straight Connector 381"/>
          <p:cNvCxnSpPr/>
          <p:nvPr/>
        </p:nvCxnSpPr>
        <p:spPr>
          <a:xfrm flipV="1">
            <a:off x="1825142" y="2121012"/>
            <a:ext cx="230937" cy="147278"/>
          </a:xfrm>
          <a:prstGeom prst="line">
            <a:avLst/>
          </a:prstGeom>
          <a:noFill/>
          <a:ln w="6350" cap="flat" cmpd="sng" algn="ctr">
            <a:solidFill>
              <a:srgbClr val="5B9BD5"/>
            </a:solidFill>
            <a:prstDash val="solid"/>
            <a:miter lim="800000"/>
          </a:ln>
          <a:effectLst/>
        </p:spPr>
      </p:cxnSp>
      <p:cxnSp>
        <p:nvCxnSpPr>
          <p:cNvPr id="383" name="Straight Connector 382"/>
          <p:cNvCxnSpPr/>
          <p:nvPr/>
        </p:nvCxnSpPr>
        <p:spPr>
          <a:xfrm>
            <a:off x="1597945" y="2156002"/>
            <a:ext cx="33" cy="268599"/>
          </a:xfrm>
          <a:prstGeom prst="line">
            <a:avLst/>
          </a:prstGeom>
          <a:noFill/>
          <a:ln w="6350" cap="flat" cmpd="sng" algn="ctr">
            <a:solidFill>
              <a:srgbClr val="5B9BD5"/>
            </a:solidFill>
            <a:prstDash val="solid"/>
            <a:miter lim="800000"/>
          </a:ln>
          <a:effectLst/>
        </p:spPr>
      </p:cxnSp>
      <p:sp>
        <p:nvSpPr>
          <p:cNvPr id="384" name="Hexagon 383"/>
          <p:cNvSpPr/>
          <p:nvPr/>
        </p:nvSpPr>
        <p:spPr>
          <a:xfrm>
            <a:off x="1919525" y="200738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85" name="Hexagon 384"/>
          <p:cNvSpPr/>
          <p:nvPr/>
        </p:nvSpPr>
        <p:spPr>
          <a:xfrm>
            <a:off x="2150462" y="21384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86" name="Hexagon 385"/>
          <p:cNvSpPr/>
          <p:nvPr/>
        </p:nvSpPr>
        <p:spPr>
          <a:xfrm>
            <a:off x="1919525" y="227411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87" name="Hexagon 386"/>
          <p:cNvSpPr/>
          <p:nvPr/>
        </p:nvSpPr>
        <p:spPr>
          <a:xfrm>
            <a:off x="2150462" y="240520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388" name="Straight Connector 387"/>
          <p:cNvCxnSpPr/>
          <p:nvPr/>
        </p:nvCxnSpPr>
        <p:spPr>
          <a:xfrm>
            <a:off x="2056982" y="2398108"/>
            <a:ext cx="230937" cy="135637"/>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a:off x="2056982" y="2126833"/>
            <a:ext cx="230937" cy="135637"/>
          </a:xfrm>
          <a:prstGeom prst="line">
            <a:avLst/>
          </a:prstGeom>
          <a:noFill/>
          <a:ln w="6350" cap="flat" cmpd="sng" algn="ctr">
            <a:solidFill>
              <a:srgbClr val="5B9BD5"/>
            </a:solidFill>
            <a:prstDash val="solid"/>
            <a:miter lim="800000"/>
          </a:ln>
          <a:effectLst/>
        </p:spPr>
      </p:cxnSp>
      <p:cxnSp>
        <p:nvCxnSpPr>
          <p:cNvPr id="390" name="Straight Connector 389"/>
          <p:cNvCxnSpPr/>
          <p:nvPr/>
        </p:nvCxnSpPr>
        <p:spPr>
          <a:xfrm>
            <a:off x="2284162" y="2256650"/>
            <a:ext cx="230937" cy="135637"/>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H="1">
            <a:off x="2284162" y="2398108"/>
            <a:ext cx="230937" cy="135637"/>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a:off x="2284163" y="2263742"/>
            <a:ext cx="33" cy="268599"/>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flipV="1">
            <a:off x="2053259" y="2262470"/>
            <a:ext cx="230903" cy="129817"/>
          </a:xfrm>
          <a:prstGeom prst="line">
            <a:avLst/>
          </a:prstGeom>
          <a:noFill/>
          <a:ln w="6350" cap="flat" cmpd="sng" algn="ctr">
            <a:solidFill>
              <a:srgbClr val="5B9BD5"/>
            </a:solidFill>
            <a:prstDash val="solid"/>
            <a:miter lim="800000"/>
          </a:ln>
          <a:effectLst/>
        </p:spPr>
      </p:cxnSp>
      <p:cxnSp>
        <p:nvCxnSpPr>
          <p:cNvPr id="394" name="Straight Connector 393"/>
          <p:cNvCxnSpPr/>
          <p:nvPr/>
        </p:nvCxnSpPr>
        <p:spPr>
          <a:xfrm flipV="1">
            <a:off x="2284162" y="2121012"/>
            <a:ext cx="230937" cy="147278"/>
          </a:xfrm>
          <a:prstGeom prst="line">
            <a:avLst/>
          </a:prstGeom>
          <a:noFill/>
          <a:ln w="6350" cap="flat" cmpd="sng" algn="ctr">
            <a:solidFill>
              <a:srgbClr val="5B9BD5"/>
            </a:solidFill>
            <a:prstDash val="solid"/>
            <a:miter lim="800000"/>
          </a:ln>
          <a:effectLst/>
        </p:spPr>
      </p:cxnSp>
      <p:cxnSp>
        <p:nvCxnSpPr>
          <p:cNvPr id="395" name="Straight Connector 394"/>
          <p:cNvCxnSpPr/>
          <p:nvPr/>
        </p:nvCxnSpPr>
        <p:spPr>
          <a:xfrm>
            <a:off x="2056965" y="2156002"/>
            <a:ext cx="33" cy="268599"/>
          </a:xfrm>
          <a:prstGeom prst="line">
            <a:avLst/>
          </a:prstGeom>
          <a:noFill/>
          <a:ln w="6350" cap="flat" cmpd="sng" algn="ctr">
            <a:solidFill>
              <a:srgbClr val="5B9BD5"/>
            </a:solidFill>
            <a:prstDash val="solid"/>
            <a:miter lim="800000"/>
          </a:ln>
          <a:effectLst/>
        </p:spPr>
      </p:cxnSp>
      <p:sp>
        <p:nvSpPr>
          <p:cNvPr id="396" name="Hexagon 395"/>
          <p:cNvSpPr/>
          <p:nvPr/>
        </p:nvSpPr>
        <p:spPr>
          <a:xfrm>
            <a:off x="2378545" y="200738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97" name="Hexagon 396"/>
          <p:cNvSpPr/>
          <p:nvPr/>
        </p:nvSpPr>
        <p:spPr>
          <a:xfrm>
            <a:off x="2605810" y="21384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98" name="Hexagon 397"/>
          <p:cNvSpPr/>
          <p:nvPr/>
        </p:nvSpPr>
        <p:spPr>
          <a:xfrm>
            <a:off x="2378545" y="227411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99" name="Hexagon 398"/>
          <p:cNvSpPr/>
          <p:nvPr/>
        </p:nvSpPr>
        <p:spPr>
          <a:xfrm>
            <a:off x="2605810" y="240520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00" name="Straight Connector 399"/>
          <p:cNvCxnSpPr/>
          <p:nvPr/>
        </p:nvCxnSpPr>
        <p:spPr>
          <a:xfrm>
            <a:off x="2512330" y="2398108"/>
            <a:ext cx="230937" cy="135637"/>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a:off x="2512330" y="2126833"/>
            <a:ext cx="230937" cy="135637"/>
          </a:xfrm>
          <a:prstGeom prst="line">
            <a:avLst/>
          </a:prstGeom>
          <a:noFill/>
          <a:ln w="6350" cap="flat" cmpd="sng" algn="ctr">
            <a:solidFill>
              <a:srgbClr val="5B9BD5"/>
            </a:solidFill>
            <a:prstDash val="solid"/>
            <a:miter lim="800000"/>
          </a:ln>
          <a:effectLst/>
        </p:spPr>
      </p:cxnSp>
      <p:cxnSp>
        <p:nvCxnSpPr>
          <p:cNvPr id="402" name="Straight Connector 401"/>
          <p:cNvCxnSpPr/>
          <p:nvPr/>
        </p:nvCxnSpPr>
        <p:spPr>
          <a:xfrm>
            <a:off x="2739510" y="2256650"/>
            <a:ext cx="230937" cy="135637"/>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flipH="1">
            <a:off x="2739510" y="2398108"/>
            <a:ext cx="230937" cy="135637"/>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a:off x="2739511" y="2268291"/>
            <a:ext cx="33" cy="268599"/>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flipV="1">
            <a:off x="2508607" y="2262470"/>
            <a:ext cx="230903" cy="129817"/>
          </a:xfrm>
          <a:prstGeom prst="line">
            <a:avLst/>
          </a:prstGeom>
          <a:noFill/>
          <a:ln w="6350" cap="flat" cmpd="sng" algn="ctr">
            <a:solidFill>
              <a:srgbClr val="5B9BD5"/>
            </a:solidFill>
            <a:prstDash val="solid"/>
            <a:miter lim="800000"/>
          </a:ln>
          <a:effectLst/>
        </p:spPr>
      </p:cxnSp>
      <p:cxnSp>
        <p:nvCxnSpPr>
          <p:cNvPr id="406" name="Straight Connector 405"/>
          <p:cNvCxnSpPr/>
          <p:nvPr/>
        </p:nvCxnSpPr>
        <p:spPr>
          <a:xfrm flipV="1">
            <a:off x="2739510" y="2121012"/>
            <a:ext cx="230937" cy="147278"/>
          </a:xfrm>
          <a:prstGeom prst="line">
            <a:avLst/>
          </a:prstGeom>
          <a:noFill/>
          <a:ln w="6350" cap="flat" cmpd="sng" algn="ctr">
            <a:solidFill>
              <a:srgbClr val="5B9BD5"/>
            </a:solidFill>
            <a:prstDash val="solid"/>
            <a:miter lim="800000"/>
          </a:ln>
          <a:effectLst/>
        </p:spPr>
      </p:cxnSp>
      <p:cxnSp>
        <p:nvCxnSpPr>
          <p:cNvPr id="407" name="Straight Connector 406"/>
          <p:cNvCxnSpPr/>
          <p:nvPr/>
        </p:nvCxnSpPr>
        <p:spPr>
          <a:xfrm>
            <a:off x="2515985" y="2151453"/>
            <a:ext cx="33" cy="268599"/>
          </a:xfrm>
          <a:prstGeom prst="line">
            <a:avLst/>
          </a:prstGeom>
          <a:noFill/>
          <a:ln w="6350" cap="flat" cmpd="sng" algn="ctr">
            <a:solidFill>
              <a:srgbClr val="5B9BD5"/>
            </a:solidFill>
            <a:prstDash val="solid"/>
            <a:miter lim="800000"/>
          </a:ln>
          <a:effectLst/>
        </p:spPr>
      </p:cxnSp>
      <p:sp>
        <p:nvSpPr>
          <p:cNvPr id="408" name="Hexagon 407"/>
          <p:cNvSpPr/>
          <p:nvPr/>
        </p:nvSpPr>
        <p:spPr>
          <a:xfrm>
            <a:off x="2833893" y="200738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09" name="Hexagon 408"/>
          <p:cNvSpPr/>
          <p:nvPr/>
        </p:nvSpPr>
        <p:spPr>
          <a:xfrm>
            <a:off x="3064830" y="21384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10" name="Hexagon 409"/>
          <p:cNvSpPr/>
          <p:nvPr/>
        </p:nvSpPr>
        <p:spPr>
          <a:xfrm>
            <a:off x="2833893" y="227411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11" name="Hexagon 410"/>
          <p:cNvSpPr/>
          <p:nvPr/>
        </p:nvSpPr>
        <p:spPr>
          <a:xfrm>
            <a:off x="3064830" y="240520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12" name="Straight Connector 411"/>
          <p:cNvCxnSpPr/>
          <p:nvPr/>
        </p:nvCxnSpPr>
        <p:spPr>
          <a:xfrm>
            <a:off x="2971350" y="2398108"/>
            <a:ext cx="230937" cy="135637"/>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a:off x="2971350" y="2126833"/>
            <a:ext cx="230937" cy="135637"/>
          </a:xfrm>
          <a:prstGeom prst="line">
            <a:avLst/>
          </a:prstGeom>
          <a:noFill/>
          <a:ln w="6350" cap="flat" cmpd="sng" algn="ctr">
            <a:solidFill>
              <a:srgbClr val="5B9BD5"/>
            </a:solidFill>
            <a:prstDash val="solid"/>
            <a:miter lim="800000"/>
          </a:ln>
          <a:effectLst/>
        </p:spPr>
      </p:cxnSp>
      <p:cxnSp>
        <p:nvCxnSpPr>
          <p:cNvPr id="414" name="Straight Connector 413"/>
          <p:cNvCxnSpPr/>
          <p:nvPr/>
        </p:nvCxnSpPr>
        <p:spPr>
          <a:xfrm>
            <a:off x="3198530" y="2256650"/>
            <a:ext cx="230937" cy="135637"/>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flipH="1">
            <a:off x="3198530" y="2398108"/>
            <a:ext cx="230937" cy="135637"/>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a:off x="3198531" y="2268291"/>
            <a:ext cx="33" cy="268599"/>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flipV="1">
            <a:off x="2967627" y="2262470"/>
            <a:ext cx="230903" cy="129817"/>
          </a:xfrm>
          <a:prstGeom prst="line">
            <a:avLst/>
          </a:prstGeom>
          <a:noFill/>
          <a:ln w="6350" cap="flat" cmpd="sng" algn="ctr">
            <a:solidFill>
              <a:srgbClr val="5B9BD5"/>
            </a:solidFill>
            <a:prstDash val="solid"/>
            <a:miter lim="800000"/>
          </a:ln>
          <a:effectLst/>
        </p:spPr>
      </p:cxnSp>
      <p:cxnSp>
        <p:nvCxnSpPr>
          <p:cNvPr id="418" name="Straight Connector 417"/>
          <p:cNvCxnSpPr/>
          <p:nvPr/>
        </p:nvCxnSpPr>
        <p:spPr>
          <a:xfrm flipV="1">
            <a:off x="3198530" y="2121012"/>
            <a:ext cx="230937" cy="147278"/>
          </a:xfrm>
          <a:prstGeom prst="line">
            <a:avLst/>
          </a:prstGeom>
          <a:noFill/>
          <a:ln w="6350" cap="flat" cmpd="sng" algn="ctr">
            <a:solidFill>
              <a:srgbClr val="5B9BD5"/>
            </a:solidFill>
            <a:prstDash val="solid"/>
            <a:miter lim="800000"/>
          </a:ln>
          <a:effectLst/>
        </p:spPr>
      </p:cxnSp>
      <p:cxnSp>
        <p:nvCxnSpPr>
          <p:cNvPr id="419" name="Straight Connector 418"/>
          <p:cNvCxnSpPr/>
          <p:nvPr/>
        </p:nvCxnSpPr>
        <p:spPr>
          <a:xfrm>
            <a:off x="2971333" y="2151453"/>
            <a:ext cx="33" cy="268599"/>
          </a:xfrm>
          <a:prstGeom prst="line">
            <a:avLst/>
          </a:prstGeom>
          <a:noFill/>
          <a:ln w="6350" cap="flat" cmpd="sng" algn="ctr">
            <a:solidFill>
              <a:srgbClr val="5B9BD5"/>
            </a:solidFill>
            <a:prstDash val="solid"/>
            <a:miter lim="800000"/>
          </a:ln>
          <a:effectLst/>
        </p:spPr>
      </p:cxnSp>
      <p:sp>
        <p:nvSpPr>
          <p:cNvPr id="420" name="Hexagon 419"/>
          <p:cNvSpPr/>
          <p:nvPr/>
        </p:nvSpPr>
        <p:spPr>
          <a:xfrm>
            <a:off x="3295399" y="200738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21" name="Hexagon 420"/>
          <p:cNvSpPr/>
          <p:nvPr/>
        </p:nvSpPr>
        <p:spPr>
          <a:xfrm>
            <a:off x="3526336" y="21384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22" name="Hexagon 421"/>
          <p:cNvSpPr/>
          <p:nvPr/>
        </p:nvSpPr>
        <p:spPr>
          <a:xfrm>
            <a:off x="3295399" y="227411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23" name="Hexagon 422"/>
          <p:cNvSpPr/>
          <p:nvPr/>
        </p:nvSpPr>
        <p:spPr>
          <a:xfrm>
            <a:off x="3526336" y="240520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24" name="Straight Connector 423"/>
          <p:cNvCxnSpPr/>
          <p:nvPr/>
        </p:nvCxnSpPr>
        <p:spPr>
          <a:xfrm>
            <a:off x="3432856" y="2398108"/>
            <a:ext cx="230937" cy="135637"/>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a:off x="3432856" y="2126833"/>
            <a:ext cx="230937" cy="135637"/>
          </a:xfrm>
          <a:prstGeom prst="line">
            <a:avLst/>
          </a:prstGeom>
          <a:noFill/>
          <a:ln w="6350" cap="flat" cmpd="sng" algn="ctr">
            <a:solidFill>
              <a:srgbClr val="5B9BD5"/>
            </a:solidFill>
            <a:prstDash val="solid"/>
            <a:miter lim="800000"/>
          </a:ln>
          <a:effectLst/>
        </p:spPr>
      </p:cxnSp>
      <p:cxnSp>
        <p:nvCxnSpPr>
          <p:cNvPr id="426" name="Straight Connector 425"/>
          <p:cNvCxnSpPr/>
          <p:nvPr/>
        </p:nvCxnSpPr>
        <p:spPr>
          <a:xfrm>
            <a:off x="3660036" y="2256650"/>
            <a:ext cx="230937" cy="135637"/>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flipH="1">
            <a:off x="3660036" y="2398108"/>
            <a:ext cx="230937" cy="135637"/>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a:off x="3660037" y="2268291"/>
            <a:ext cx="33" cy="268599"/>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flipV="1">
            <a:off x="3429133" y="2262470"/>
            <a:ext cx="230903" cy="129817"/>
          </a:xfrm>
          <a:prstGeom prst="line">
            <a:avLst/>
          </a:prstGeom>
          <a:noFill/>
          <a:ln w="6350" cap="flat" cmpd="sng" algn="ctr">
            <a:solidFill>
              <a:srgbClr val="5B9BD5"/>
            </a:solidFill>
            <a:prstDash val="solid"/>
            <a:miter lim="800000"/>
          </a:ln>
          <a:effectLst/>
        </p:spPr>
      </p:cxnSp>
      <p:cxnSp>
        <p:nvCxnSpPr>
          <p:cNvPr id="430" name="Straight Connector 429"/>
          <p:cNvCxnSpPr/>
          <p:nvPr/>
        </p:nvCxnSpPr>
        <p:spPr>
          <a:xfrm flipV="1">
            <a:off x="3660036" y="2121012"/>
            <a:ext cx="230937" cy="147278"/>
          </a:xfrm>
          <a:prstGeom prst="line">
            <a:avLst/>
          </a:prstGeom>
          <a:noFill/>
          <a:ln w="6350" cap="flat" cmpd="sng" algn="ctr">
            <a:solidFill>
              <a:srgbClr val="5B9BD5"/>
            </a:solidFill>
            <a:prstDash val="solid"/>
            <a:miter lim="800000"/>
          </a:ln>
          <a:effectLst/>
        </p:spPr>
      </p:cxnSp>
      <p:cxnSp>
        <p:nvCxnSpPr>
          <p:cNvPr id="431" name="Straight Connector 430"/>
          <p:cNvCxnSpPr/>
          <p:nvPr/>
        </p:nvCxnSpPr>
        <p:spPr>
          <a:xfrm>
            <a:off x="3432839" y="2151453"/>
            <a:ext cx="33" cy="268599"/>
          </a:xfrm>
          <a:prstGeom prst="line">
            <a:avLst/>
          </a:prstGeom>
          <a:noFill/>
          <a:ln w="6350" cap="flat" cmpd="sng" algn="ctr">
            <a:solidFill>
              <a:srgbClr val="5B9BD5"/>
            </a:solidFill>
            <a:prstDash val="solid"/>
            <a:miter lim="800000"/>
          </a:ln>
          <a:effectLst/>
        </p:spPr>
      </p:cxnSp>
      <p:sp>
        <p:nvSpPr>
          <p:cNvPr id="432" name="Hexagon 431"/>
          <p:cNvSpPr/>
          <p:nvPr/>
        </p:nvSpPr>
        <p:spPr>
          <a:xfrm>
            <a:off x="3758575" y="200738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33" name="Hexagon 432"/>
          <p:cNvSpPr/>
          <p:nvPr/>
        </p:nvSpPr>
        <p:spPr>
          <a:xfrm>
            <a:off x="3989512" y="21384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34" name="Hexagon 433"/>
          <p:cNvSpPr/>
          <p:nvPr/>
        </p:nvSpPr>
        <p:spPr>
          <a:xfrm>
            <a:off x="3758575" y="227411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35" name="Hexagon 434"/>
          <p:cNvSpPr/>
          <p:nvPr/>
        </p:nvSpPr>
        <p:spPr>
          <a:xfrm>
            <a:off x="3989512" y="240520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36" name="Straight Connector 435"/>
          <p:cNvCxnSpPr/>
          <p:nvPr/>
        </p:nvCxnSpPr>
        <p:spPr>
          <a:xfrm>
            <a:off x="3896032" y="2398108"/>
            <a:ext cx="230937" cy="135637"/>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a:off x="3896032" y="2126833"/>
            <a:ext cx="230937" cy="135637"/>
          </a:xfrm>
          <a:prstGeom prst="line">
            <a:avLst/>
          </a:prstGeom>
          <a:noFill/>
          <a:ln w="6350" cap="flat" cmpd="sng" algn="ctr">
            <a:solidFill>
              <a:srgbClr val="5B9BD5"/>
            </a:solidFill>
            <a:prstDash val="solid"/>
            <a:miter lim="800000"/>
          </a:ln>
          <a:effectLst/>
        </p:spPr>
      </p:cxnSp>
      <p:cxnSp>
        <p:nvCxnSpPr>
          <p:cNvPr id="438" name="Straight Connector 437"/>
          <p:cNvCxnSpPr/>
          <p:nvPr/>
        </p:nvCxnSpPr>
        <p:spPr>
          <a:xfrm>
            <a:off x="4113497" y="2261981"/>
            <a:ext cx="230937" cy="135637"/>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H="1">
            <a:off x="4113497" y="2403439"/>
            <a:ext cx="230937" cy="135637"/>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a:off x="4124718" y="2273622"/>
            <a:ext cx="33" cy="268599"/>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flipV="1">
            <a:off x="3892309" y="2262470"/>
            <a:ext cx="230903" cy="129817"/>
          </a:xfrm>
          <a:prstGeom prst="line">
            <a:avLst/>
          </a:prstGeom>
          <a:noFill/>
          <a:ln w="6350" cap="flat" cmpd="sng" algn="ctr">
            <a:solidFill>
              <a:srgbClr val="5B9BD5"/>
            </a:solidFill>
            <a:prstDash val="solid"/>
            <a:miter lim="800000"/>
          </a:ln>
          <a:effectLst/>
        </p:spPr>
      </p:cxnSp>
      <p:cxnSp>
        <p:nvCxnSpPr>
          <p:cNvPr id="442" name="Straight Connector 441"/>
          <p:cNvCxnSpPr/>
          <p:nvPr/>
        </p:nvCxnSpPr>
        <p:spPr>
          <a:xfrm flipV="1">
            <a:off x="4113497" y="2126343"/>
            <a:ext cx="230937" cy="147278"/>
          </a:xfrm>
          <a:prstGeom prst="line">
            <a:avLst/>
          </a:prstGeom>
          <a:noFill/>
          <a:ln w="6350" cap="flat" cmpd="sng" algn="ctr">
            <a:solidFill>
              <a:srgbClr val="5B9BD5"/>
            </a:solidFill>
            <a:prstDash val="solid"/>
            <a:miter lim="800000"/>
          </a:ln>
          <a:effectLst/>
        </p:spPr>
      </p:cxnSp>
      <p:cxnSp>
        <p:nvCxnSpPr>
          <p:cNvPr id="443" name="Straight Connector 442"/>
          <p:cNvCxnSpPr/>
          <p:nvPr/>
        </p:nvCxnSpPr>
        <p:spPr>
          <a:xfrm>
            <a:off x="3896015" y="2151453"/>
            <a:ext cx="33" cy="268599"/>
          </a:xfrm>
          <a:prstGeom prst="line">
            <a:avLst/>
          </a:prstGeom>
          <a:noFill/>
          <a:ln w="6350" cap="flat" cmpd="sng" algn="ctr">
            <a:solidFill>
              <a:srgbClr val="5B9BD5"/>
            </a:solidFill>
            <a:prstDash val="solid"/>
            <a:miter lim="800000"/>
          </a:ln>
          <a:effectLst/>
        </p:spPr>
      </p:cxnSp>
      <p:sp>
        <p:nvSpPr>
          <p:cNvPr id="444" name="Hexagon 443"/>
          <p:cNvSpPr/>
          <p:nvPr/>
        </p:nvSpPr>
        <p:spPr>
          <a:xfrm>
            <a:off x="4220433" y="200870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45" name="Hexagon 444"/>
          <p:cNvSpPr/>
          <p:nvPr/>
        </p:nvSpPr>
        <p:spPr>
          <a:xfrm>
            <a:off x="4451370" y="21397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46" name="Hexagon 445"/>
          <p:cNvSpPr/>
          <p:nvPr/>
        </p:nvSpPr>
        <p:spPr>
          <a:xfrm>
            <a:off x="4220433" y="22754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47" name="Hexagon 446"/>
          <p:cNvSpPr/>
          <p:nvPr/>
        </p:nvSpPr>
        <p:spPr>
          <a:xfrm>
            <a:off x="4451370" y="241107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48" name="Straight Connector 447"/>
          <p:cNvCxnSpPr/>
          <p:nvPr/>
        </p:nvCxnSpPr>
        <p:spPr>
          <a:xfrm>
            <a:off x="4357890" y="2399429"/>
            <a:ext cx="230937" cy="135637"/>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a:off x="4357890" y="2128154"/>
            <a:ext cx="230937" cy="135637"/>
          </a:xfrm>
          <a:prstGeom prst="line">
            <a:avLst/>
          </a:prstGeom>
          <a:noFill/>
          <a:ln w="6350" cap="flat" cmpd="sng" algn="ctr">
            <a:solidFill>
              <a:srgbClr val="5B9BD5"/>
            </a:solidFill>
            <a:prstDash val="solid"/>
            <a:miter lim="800000"/>
          </a:ln>
          <a:effectLst/>
        </p:spPr>
      </p:cxnSp>
      <p:cxnSp>
        <p:nvCxnSpPr>
          <p:cNvPr id="450" name="Straight Connector 449"/>
          <p:cNvCxnSpPr/>
          <p:nvPr/>
        </p:nvCxnSpPr>
        <p:spPr>
          <a:xfrm>
            <a:off x="4585070" y="2257971"/>
            <a:ext cx="230937" cy="135637"/>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H="1">
            <a:off x="4585070" y="2399429"/>
            <a:ext cx="230937" cy="135637"/>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a:off x="4585071" y="2269612"/>
            <a:ext cx="33" cy="268599"/>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flipV="1">
            <a:off x="4354167" y="2263791"/>
            <a:ext cx="230903" cy="129817"/>
          </a:xfrm>
          <a:prstGeom prst="line">
            <a:avLst/>
          </a:prstGeom>
          <a:noFill/>
          <a:ln w="6350" cap="flat" cmpd="sng" algn="ctr">
            <a:solidFill>
              <a:srgbClr val="5B9BD5"/>
            </a:solidFill>
            <a:prstDash val="solid"/>
            <a:miter lim="800000"/>
          </a:ln>
          <a:effectLst/>
        </p:spPr>
      </p:cxnSp>
      <p:cxnSp>
        <p:nvCxnSpPr>
          <p:cNvPr id="454" name="Straight Connector 453"/>
          <p:cNvCxnSpPr/>
          <p:nvPr/>
        </p:nvCxnSpPr>
        <p:spPr>
          <a:xfrm flipV="1">
            <a:off x="4585070" y="2122333"/>
            <a:ext cx="230937" cy="147278"/>
          </a:xfrm>
          <a:prstGeom prst="line">
            <a:avLst/>
          </a:prstGeom>
          <a:noFill/>
          <a:ln w="6350" cap="flat" cmpd="sng" algn="ctr">
            <a:solidFill>
              <a:srgbClr val="5B9BD5"/>
            </a:solidFill>
            <a:prstDash val="solid"/>
            <a:miter lim="800000"/>
          </a:ln>
          <a:effectLst/>
        </p:spPr>
      </p:cxnSp>
      <p:cxnSp>
        <p:nvCxnSpPr>
          <p:cNvPr id="455" name="Straight Connector 454"/>
          <p:cNvCxnSpPr/>
          <p:nvPr/>
        </p:nvCxnSpPr>
        <p:spPr>
          <a:xfrm>
            <a:off x="4357873" y="2152774"/>
            <a:ext cx="33" cy="268599"/>
          </a:xfrm>
          <a:prstGeom prst="line">
            <a:avLst/>
          </a:prstGeom>
          <a:noFill/>
          <a:ln w="6350" cap="flat" cmpd="sng" algn="ctr">
            <a:solidFill>
              <a:srgbClr val="5B9BD5"/>
            </a:solidFill>
            <a:prstDash val="solid"/>
            <a:miter lim="800000"/>
          </a:ln>
          <a:effectLst/>
        </p:spPr>
      </p:cxnSp>
      <p:sp>
        <p:nvSpPr>
          <p:cNvPr id="456" name="Hexagon 455"/>
          <p:cNvSpPr/>
          <p:nvPr/>
        </p:nvSpPr>
        <p:spPr>
          <a:xfrm>
            <a:off x="4679453" y="200870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57" name="Hexagon 456"/>
          <p:cNvSpPr/>
          <p:nvPr/>
        </p:nvSpPr>
        <p:spPr>
          <a:xfrm>
            <a:off x="4910390" y="21397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58" name="Hexagon 457"/>
          <p:cNvSpPr/>
          <p:nvPr/>
        </p:nvSpPr>
        <p:spPr>
          <a:xfrm>
            <a:off x="4679453" y="22754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59" name="Hexagon 458"/>
          <p:cNvSpPr/>
          <p:nvPr/>
        </p:nvSpPr>
        <p:spPr>
          <a:xfrm>
            <a:off x="4910390" y="241107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60" name="Straight Connector 459"/>
          <p:cNvCxnSpPr/>
          <p:nvPr/>
        </p:nvCxnSpPr>
        <p:spPr>
          <a:xfrm>
            <a:off x="4816910" y="2399429"/>
            <a:ext cx="230937" cy="135637"/>
          </a:xfrm>
          <a:prstGeom prst="line">
            <a:avLst/>
          </a:prstGeom>
          <a:noFill/>
          <a:ln w="6350" cap="flat" cmpd="sng" algn="ctr">
            <a:solidFill>
              <a:srgbClr val="5B9BD5"/>
            </a:solidFill>
            <a:prstDash val="solid"/>
            <a:miter lim="800000"/>
          </a:ln>
          <a:effectLst/>
        </p:spPr>
      </p:cxnSp>
      <p:cxnSp>
        <p:nvCxnSpPr>
          <p:cNvPr id="461" name="Straight Connector 460"/>
          <p:cNvCxnSpPr/>
          <p:nvPr/>
        </p:nvCxnSpPr>
        <p:spPr>
          <a:xfrm>
            <a:off x="4816910" y="2128154"/>
            <a:ext cx="230937" cy="135637"/>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5044090" y="2257971"/>
            <a:ext cx="230937" cy="135637"/>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H="1">
            <a:off x="5044090" y="2399429"/>
            <a:ext cx="230937" cy="135637"/>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a:off x="5044091" y="2269612"/>
            <a:ext cx="33" cy="268599"/>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flipV="1">
            <a:off x="4813187" y="2263791"/>
            <a:ext cx="230903" cy="129817"/>
          </a:xfrm>
          <a:prstGeom prst="line">
            <a:avLst/>
          </a:prstGeom>
          <a:noFill/>
          <a:ln w="6350" cap="flat" cmpd="sng" algn="ctr">
            <a:solidFill>
              <a:srgbClr val="5B9BD5"/>
            </a:solidFill>
            <a:prstDash val="solid"/>
            <a:miter lim="800000"/>
          </a:ln>
          <a:effectLst/>
        </p:spPr>
      </p:cxnSp>
      <p:cxnSp>
        <p:nvCxnSpPr>
          <p:cNvPr id="466" name="Straight Connector 465"/>
          <p:cNvCxnSpPr/>
          <p:nvPr/>
        </p:nvCxnSpPr>
        <p:spPr>
          <a:xfrm flipV="1">
            <a:off x="5044090" y="2122333"/>
            <a:ext cx="230937" cy="147278"/>
          </a:xfrm>
          <a:prstGeom prst="line">
            <a:avLst/>
          </a:prstGeom>
          <a:noFill/>
          <a:ln w="6350" cap="flat" cmpd="sng" algn="ctr">
            <a:solidFill>
              <a:srgbClr val="5B9BD5"/>
            </a:solidFill>
            <a:prstDash val="solid"/>
            <a:miter lim="800000"/>
          </a:ln>
          <a:effectLst/>
        </p:spPr>
      </p:cxnSp>
      <p:cxnSp>
        <p:nvCxnSpPr>
          <p:cNvPr id="467" name="Straight Connector 466"/>
          <p:cNvCxnSpPr/>
          <p:nvPr/>
        </p:nvCxnSpPr>
        <p:spPr>
          <a:xfrm>
            <a:off x="4816893" y="2152774"/>
            <a:ext cx="33" cy="268599"/>
          </a:xfrm>
          <a:prstGeom prst="line">
            <a:avLst/>
          </a:prstGeom>
          <a:noFill/>
          <a:ln w="6350" cap="flat" cmpd="sng" algn="ctr">
            <a:solidFill>
              <a:srgbClr val="5B9BD5"/>
            </a:solidFill>
            <a:prstDash val="solid"/>
            <a:miter lim="800000"/>
          </a:ln>
          <a:effectLst/>
        </p:spPr>
      </p:cxnSp>
      <p:sp>
        <p:nvSpPr>
          <p:cNvPr id="468" name="Hexagon 467"/>
          <p:cNvSpPr/>
          <p:nvPr/>
        </p:nvSpPr>
        <p:spPr>
          <a:xfrm>
            <a:off x="5140959" y="200870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69" name="Hexagon 468"/>
          <p:cNvSpPr/>
          <p:nvPr/>
        </p:nvSpPr>
        <p:spPr>
          <a:xfrm>
            <a:off x="5371896" y="21397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70" name="Hexagon 469"/>
          <p:cNvSpPr/>
          <p:nvPr/>
        </p:nvSpPr>
        <p:spPr>
          <a:xfrm>
            <a:off x="5140959" y="22754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71" name="Hexagon 470"/>
          <p:cNvSpPr/>
          <p:nvPr/>
        </p:nvSpPr>
        <p:spPr>
          <a:xfrm>
            <a:off x="5371896" y="240652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72" name="Straight Connector 471"/>
          <p:cNvCxnSpPr/>
          <p:nvPr/>
        </p:nvCxnSpPr>
        <p:spPr>
          <a:xfrm>
            <a:off x="5278416" y="2399429"/>
            <a:ext cx="230937" cy="135637"/>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a:off x="5278416" y="2128154"/>
            <a:ext cx="230937" cy="135637"/>
          </a:xfrm>
          <a:prstGeom prst="line">
            <a:avLst/>
          </a:prstGeom>
          <a:noFill/>
          <a:ln w="6350" cap="flat" cmpd="sng" algn="ctr">
            <a:solidFill>
              <a:srgbClr val="5B9BD5"/>
            </a:solidFill>
            <a:prstDash val="solid"/>
            <a:miter lim="800000"/>
          </a:ln>
          <a:effectLst/>
        </p:spPr>
      </p:cxnSp>
      <p:cxnSp>
        <p:nvCxnSpPr>
          <p:cNvPr id="474" name="Straight Connector 473"/>
          <p:cNvCxnSpPr/>
          <p:nvPr/>
        </p:nvCxnSpPr>
        <p:spPr>
          <a:xfrm>
            <a:off x="5501440" y="2257971"/>
            <a:ext cx="230937" cy="135637"/>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H="1">
            <a:off x="5501440" y="2399429"/>
            <a:ext cx="230937" cy="135637"/>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a:off x="5505597" y="2269612"/>
            <a:ext cx="33" cy="268599"/>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flipV="1">
            <a:off x="5274693" y="2263791"/>
            <a:ext cx="230903" cy="129817"/>
          </a:xfrm>
          <a:prstGeom prst="line">
            <a:avLst/>
          </a:prstGeom>
          <a:noFill/>
          <a:ln w="6350" cap="flat" cmpd="sng" algn="ctr">
            <a:solidFill>
              <a:srgbClr val="5B9BD5"/>
            </a:solidFill>
            <a:prstDash val="solid"/>
            <a:miter lim="800000"/>
          </a:ln>
          <a:effectLst/>
        </p:spPr>
      </p:cxnSp>
      <p:cxnSp>
        <p:nvCxnSpPr>
          <p:cNvPr id="478" name="Straight Connector 477"/>
          <p:cNvCxnSpPr/>
          <p:nvPr/>
        </p:nvCxnSpPr>
        <p:spPr>
          <a:xfrm flipV="1">
            <a:off x="5501440" y="2122333"/>
            <a:ext cx="230937" cy="147278"/>
          </a:xfrm>
          <a:prstGeom prst="line">
            <a:avLst/>
          </a:prstGeom>
          <a:noFill/>
          <a:ln w="6350" cap="flat" cmpd="sng" algn="ctr">
            <a:solidFill>
              <a:srgbClr val="5B9BD5"/>
            </a:solidFill>
            <a:prstDash val="solid"/>
            <a:miter lim="800000"/>
          </a:ln>
          <a:effectLst/>
        </p:spPr>
      </p:cxnSp>
      <p:cxnSp>
        <p:nvCxnSpPr>
          <p:cNvPr id="479" name="Straight Connector 478"/>
          <p:cNvCxnSpPr/>
          <p:nvPr/>
        </p:nvCxnSpPr>
        <p:spPr>
          <a:xfrm>
            <a:off x="5278399" y="2152774"/>
            <a:ext cx="33" cy="268599"/>
          </a:xfrm>
          <a:prstGeom prst="line">
            <a:avLst/>
          </a:prstGeom>
          <a:noFill/>
          <a:ln w="6350" cap="flat" cmpd="sng" algn="ctr">
            <a:solidFill>
              <a:srgbClr val="5B9BD5"/>
            </a:solidFill>
            <a:prstDash val="solid"/>
            <a:miter lim="800000"/>
          </a:ln>
          <a:effectLst/>
        </p:spPr>
      </p:cxnSp>
      <p:sp>
        <p:nvSpPr>
          <p:cNvPr id="480" name="Hexagon 479"/>
          <p:cNvSpPr/>
          <p:nvPr/>
        </p:nvSpPr>
        <p:spPr>
          <a:xfrm>
            <a:off x="5600463" y="20041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81" name="Hexagon 480"/>
          <p:cNvSpPr/>
          <p:nvPr/>
        </p:nvSpPr>
        <p:spPr>
          <a:xfrm>
            <a:off x="5831400" y="21397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82" name="Hexagon 481"/>
          <p:cNvSpPr/>
          <p:nvPr/>
        </p:nvSpPr>
        <p:spPr>
          <a:xfrm>
            <a:off x="5600463" y="22754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83" name="Hexagon 482"/>
          <p:cNvSpPr/>
          <p:nvPr/>
        </p:nvSpPr>
        <p:spPr>
          <a:xfrm>
            <a:off x="5831400" y="240652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84" name="Straight Connector 483"/>
          <p:cNvCxnSpPr/>
          <p:nvPr/>
        </p:nvCxnSpPr>
        <p:spPr>
          <a:xfrm>
            <a:off x="5737920" y="2399429"/>
            <a:ext cx="230937" cy="135637"/>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a:off x="5737920" y="2128154"/>
            <a:ext cx="230937" cy="135637"/>
          </a:xfrm>
          <a:prstGeom prst="line">
            <a:avLst/>
          </a:prstGeom>
          <a:noFill/>
          <a:ln w="6350" cap="flat" cmpd="sng" algn="ctr">
            <a:solidFill>
              <a:srgbClr val="5B9BD5"/>
            </a:solidFill>
            <a:prstDash val="solid"/>
            <a:miter lim="800000"/>
          </a:ln>
          <a:effectLst/>
        </p:spPr>
      </p:cxnSp>
      <p:cxnSp>
        <p:nvCxnSpPr>
          <p:cNvPr id="486" name="Straight Connector 485"/>
          <p:cNvCxnSpPr/>
          <p:nvPr/>
        </p:nvCxnSpPr>
        <p:spPr>
          <a:xfrm>
            <a:off x="5965100" y="2257971"/>
            <a:ext cx="230937" cy="135637"/>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flipH="1">
            <a:off x="5965100" y="2399429"/>
            <a:ext cx="230937" cy="135637"/>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a:off x="5965101" y="2269612"/>
            <a:ext cx="33" cy="268599"/>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flipV="1">
            <a:off x="5734197" y="2263791"/>
            <a:ext cx="230903" cy="129817"/>
          </a:xfrm>
          <a:prstGeom prst="line">
            <a:avLst/>
          </a:prstGeom>
          <a:noFill/>
          <a:ln w="6350" cap="flat" cmpd="sng" algn="ctr">
            <a:solidFill>
              <a:srgbClr val="5B9BD5"/>
            </a:solidFill>
            <a:prstDash val="solid"/>
            <a:miter lim="800000"/>
          </a:ln>
          <a:effectLst/>
        </p:spPr>
      </p:cxnSp>
      <p:cxnSp>
        <p:nvCxnSpPr>
          <p:cNvPr id="490" name="Straight Connector 489"/>
          <p:cNvCxnSpPr/>
          <p:nvPr/>
        </p:nvCxnSpPr>
        <p:spPr>
          <a:xfrm flipV="1">
            <a:off x="5965100" y="2122333"/>
            <a:ext cx="230937" cy="147278"/>
          </a:xfrm>
          <a:prstGeom prst="line">
            <a:avLst/>
          </a:prstGeom>
          <a:noFill/>
          <a:ln w="6350" cap="flat" cmpd="sng" algn="ctr">
            <a:solidFill>
              <a:srgbClr val="5B9BD5"/>
            </a:solidFill>
            <a:prstDash val="solid"/>
            <a:miter lim="800000"/>
          </a:ln>
          <a:effectLst/>
        </p:spPr>
      </p:cxnSp>
      <p:cxnSp>
        <p:nvCxnSpPr>
          <p:cNvPr id="491" name="Straight Connector 490"/>
          <p:cNvCxnSpPr/>
          <p:nvPr/>
        </p:nvCxnSpPr>
        <p:spPr>
          <a:xfrm>
            <a:off x="5737903" y="2152774"/>
            <a:ext cx="33" cy="268599"/>
          </a:xfrm>
          <a:prstGeom prst="line">
            <a:avLst/>
          </a:prstGeom>
          <a:noFill/>
          <a:ln w="6350" cap="flat" cmpd="sng" algn="ctr">
            <a:solidFill>
              <a:srgbClr val="5B9BD5"/>
            </a:solidFill>
            <a:prstDash val="solid"/>
            <a:miter lim="800000"/>
          </a:ln>
          <a:effectLst/>
        </p:spPr>
      </p:cxnSp>
      <p:sp>
        <p:nvSpPr>
          <p:cNvPr id="492" name="Hexagon 491"/>
          <p:cNvSpPr/>
          <p:nvPr/>
        </p:nvSpPr>
        <p:spPr>
          <a:xfrm>
            <a:off x="6059483" y="200870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93" name="Hexagon 492"/>
          <p:cNvSpPr/>
          <p:nvPr/>
        </p:nvSpPr>
        <p:spPr>
          <a:xfrm>
            <a:off x="6290420" y="21397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94" name="Hexagon 493"/>
          <p:cNvSpPr/>
          <p:nvPr/>
        </p:nvSpPr>
        <p:spPr>
          <a:xfrm>
            <a:off x="6059483" y="22754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95" name="Hexagon 494"/>
          <p:cNvSpPr/>
          <p:nvPr/>
        </p:nvSpPr>
        <p:spPr>
          <a:xfrm>
            <a:off x="6290420" y="240652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96" name="Straight Connector 495"/>
          <p:cNvCxnSpPr/>
          <p:nvPr/>
        </p:nvCxnSpPr>
        <p:spPr>
          <a:xfrm>
            <a:off x="6196940" y="2399429"/>
            <a:ext cx="230937" cy="135637"/>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a:off x="6196940" y="2132703"/>
            <a:ext cx="230937" cy="135637"/>
          </a:xfrm>
          <a:prstGeom prst="line">
            <a:avLst/>
          </a:prstGeom>
          <a:noFill/>
          <a:ln w="6350" cap="flat" cmpd="sng" algn="ctr">
            <a:solidFill>
              <a:srgbClr val="5B9BD5"/>
            </a:solidFill>
            <a:prstDash val="solid"/>
            <a:miter lim="800000"/>
          </a:ln>
          <a:effectLst/>
        </p:spPr>
      </p:cxnSp>
      <p:cxnSp>
        <p:nvCxnSpPr>
          <p:cNvPr id="498" name="Straight Connector 497"/>
          <p:cNvCxnSpPr/>
          <p:nvPr/>
        </p:nvCxnSpPr>
        <p:spPr>
          <a:xfrm>
            <a:off x="6424120" y="2257971"/>
            <a:ext cx="230937" cy="135637"/>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flipH="1">
            <a:off x="6424120" y="2399429"/>
            <a:ext cx="230937" cy="135637"/>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a:off x="6424121" y="2269612"/>
            <a:ext cx="33" cy="268599"/>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flipV="1">
            <a:off x="6193217" y="2263791"/>
            <a:ext cx="230903" cy="129817"/>
          </a:xfrm>
          <a:prstGeom prst="line">
            <a:avLst/>
          </a:prstGeom>
          <a:noFill/>
          <a:ln w="6350" cap="flat" cmpd="sng" algn="ctr">
            <a:solidFill>
              <a:srgbClr val="5B9BD5"/>
            </a:solidFill>
            <a:prstDash val="solid"/>
            <a:miter lim="800000"/>
          </a:ln>
          <a:effectLst/>
        </p:spPr>
      </p:cxnSp>
      <p:cxnSp>
        <p:nvCxnSpPr>
          <p:cNvPr id="502" name="Straight Connector 501"/>
          <p:cNvCxnSpPr/>
          <p:nvPr/>
        </p:nvCxnSpPr>
        <p:spPr>
          <a:xfrm flipV="1">
            <a:off x="6424120" y="2122333"/>
            <a:ext cx="230937" cy="147278"/>
          </a:xfrm>
          <a:prstGeom prst="line">
            <a:avLst/>
          </a:prstGeom>
          <a:noFill/>
          <a:ln w="6350" cap="flat" cmpd="sng" algn="ctr">
            <a:solidFill>
              <a:srgbClr val="5B9BD5"/>
            </a:solidFill>
            <a:prstDash val="solid"/>
            <a:miter lim="800000"/>
          </a:ln>
          <a:effectLst/>
        </p:spPr>
      </p:cxnSp>
      <p:cxnSp>
        <p:nvCxnSpPr>
          <p:cNvPr id="503" name="Straight Connector 502"/>
          <p:cNvCxnSpPr/>
          <p:nvPr/>
        </p:nvCxnSpPr>
        <p:spPr>
          <a:xfrm>
            <a:off x="6196923" y="2152774"/>
            <a:ext cx="33" cy="268599"/>
          </a:xfrm>
          <a:prstGeom prst="line">
            <a:avLst/>
          </a:prstGeom>
          <a:noFill/>
          <a:ln w="6350" cap="flat" cmpd="sng" algn="ctr">
            <a:solidFill>
              <a:srgbClr val="5B9BD5"/>
            </a:solidFill>
            <a:prstDash val="solid"/>
            <a:miter lim="800000"/>
          </a:ln>
          <a:effectLst/>
        </p:spPr>
      </p:cxnSp>
      <p:sp>
        <p:nvSpPr>
          <p:cNvPr id="504" name="Hexagon 503"/>
          <p:cNvSpPr/>
          <p:nvPr/>
        </p:nvSpPr>
        <p:spPr>
          <a:xfrm>
            <a:off x="6522659" y="200870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05" name="Hexagon 504"/>
          <p:cNvSpPr/>
          <p:nvPr/>
        </p:nvSpPr>
        <p:spPr>
          <a:xfrm>
            <a:off x="6753596" y="21397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06" name="Hexagon 505"/>
          <p:cNvSpPr/>
          <p:nvPr/>
        </p:nvSpPr>
        <p:spPr>
          <a:xfrm>
            <a:off x="6522659" y="22754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07" name="Hexagon 506"/>
          <p:cNvSpPr/>
          <p:nvPr/>
        </p:nvSpPr>
        <p:spPr>
          <a:xfrm>
            <a:off x="6753596" y="240652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08" name="Straight Connector 507"/>
          <p:cNvCxnSpPr/>
          <p:nvPr/>
        </p:nvCxnSpPr>
        <p:spPr>
          <a:xfrm>
            <a:off x="6660116" y="2399429"/>
            <a:ext cx="230937" cy="135637"/>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a:off x="6660116" y="2128154"/>
            <a:ext cx="230937" cy="135637"/>
          </a:xfrm>
          <a:prstGeom prst="line">
            <a:avLst/>
          </a:prstGeom>
          <a:noFill/>
          <a:ln w="6350" cap="flat" cmpd="sng" algn="ctr">
            <a:solidFill>
              <a:srgbClr val="5B9BD5"/>
            </a:solidFill>
            <a:prstDash val="solid"/>
            <a:miter lim="800000"/>
          </a:ln>
          <a:effectLst/>
        </p:spPr>
      </p:cxnSp>
      <p:cxnSp>
        <p:nvCxnSpPr>
          <p:cNvPr id="510" name="Straight Connector 509"/>
          <p:cNvCxnSpPr/>
          <p:nvPr/>
        </p:nvCxnSpPr>
        <p:spPr>
          <a:xfrm>
            <a:off x="6887296" y="2257971"/>
            <a:ext cx="230937" cy="135637"/>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H="1">
            <a:off x="6887296" y="2399429"/>
            <a:ext cx="230937" cy="135637"/>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a:off x="6887297" y="2269612"/>
            <a:ext cx="33" cy="268599"/>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flipV="1">
            <a:off x="6656393" y="2263791"/>
            <a:ext cx="230903" cy="129817"/>
          </a:xfrm>
          <a:prstGeom prst="line">
            <a:avLst/>
          </a:prstGeom>
          <a:noFill/>
          <a:ln w="6350" cap="flat" cmpd="sng" algn="ctr">
            <a:solidFill>
              <a:srgbClr val="5B9BD5"/>
            </a:solidFill>
            <a:prstDash val="solid"/>
            <a:miter lim="800000"/>
          </a:ln>
          <a:effectLst/>
        </p:spPr>
      </p:cxnSp>
      <p:cxnSp>
        <p:nvCxnSpPr>
          <p:cNvPr id="514" name="Straight Connector 513"/>
          <p:cNvCxnSpPr/>
          <p:nvPr/>
        </p:nvCxnSpPr>
        <p:spPr>
          <a:xfrm flipV="1">
            <a:off x="6887296" y="2122333"/>
            <a:ext cx="230937" cy="147278"/>
          </a:xfrm>
          <a:prstGeom prst="line">
            <a:avLst/>
          </a:prstGeom>
          <a:noFill/>
          <a:ln w="6350" cap="flat" cmpd="sng" algn="ctr">
            <a:solidFill>
              <a:srgbClr val="5B9BD5"/>
            </a:solidFill>
            <a:prstDash val="solid"/>
            <a:miter lim="800000"/>
          </a:ln>
          <a:effectLst/>
        </p:spPr>
      </p:cxnSp>
      <p:cxnSp>
        <p:nvCxnSpPr>
          <p:cNvPr id="515" name="Straight Connector 514"/>
          <p:cNvCxnSpPr/>
          <p:nvPr/>
        </p:nvCxnSpPr>
        <p:spPr>
          <a:xfrm>
            <a:off x="6668411" y="2152774"/>
            <a:ext cx="33" cy="268599"/>
          </a:xfrm>
          <a:prstGeom prst="line">
            <a:avLst/>
          </a:prstGeom>
          <a:noFill/>
          <a:ln w="6350" cap="flat" cmpd="sng" algn="ctr">
            <a:solidFill>
              <a:srgbClr val="5B9BD5"/>
            </a:solidFill>
            <a:prstDash val="solid"/>
            <a:miter lim="800000"/>
          </a:ln>
          <a:effectLst/>
        </p:spPr>
      </p:cxnSp>
      <p:sp>
        <p:nvSpPr>
          <p:cNvPr id="516" name="Hexagon 515"/>
          <p:cNvSpPr/>
          <p:nvPr/>
        </p:nvSpPr>
        <p:spPr>
          <a:xfrm>
            <a:off x="6984165" y="200870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17" name="Hexagon 516"/>
          <p:cNvSpPr/>
          <p:nvPr/>
        </p:nvSpPr>
        <p:spPr>
          <a:xfrm>
            <a:off x="7215102" y="21397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18" name="Hexagon 517"/>
          <p:cNvSpPr/>
          <p:nvPr/>
        </p:nvSpPr>
        <p:spPr>
          <a:xfrm>
            <a:off x="6984165" y="22754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19" name="Hexagon 518"/>
          <p:cNvSpPr/>
          <p:nvPr/>
        </p:nvSpPr>
        <p:spPr>
          <a:xfrm>
            <a:off x="7215102" y="240652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0" name="Straight Connector 519"/>
          <p:cNvCxnSpPr/>
          <p:nvPr/>
        </p:nvCxnSpPr>
        <p:spPr>
          <a:xfrm>
            <a:off x="7121622" y="2399429"/>
            <a:ext cx="230937" cy="135637"/>
          </a:xfrm>
          <a:prstGeom prst="line">
            <a:avLst/>
          </a:prstGeom>
          <a:noFill/>
          <a:ln w="6350" cap="flat" cmpd="sng" algn="ctr">
            <a:solidFill>
              <a:srgbClr val="5B9BD5"/>
            </a:solidFill>
            <a:prstDash val="solid"/>
            <a:miter lim="800000"/>
          </a:ln>
          <a:effectLst/>
        </p:spPr>
      </p:cxnSp>
      <p:cxnSp>
        <p:nvCxnSpPr>
          <p:cNvPr id="521" name="Straight Connector 520"/>
          <p:cNvCxnSpPr/>
          <p:nvPr/>
        </p:nvCxnSpPr>
        <p:spPr>
          <a:xfrm>
            <a:off x="7121622" y="2128154"/>
            <a:ext cx="230937" cy="135637"/>
          </a:xfrm>
          <a:prstGeom prst="line">
            <a:avLst/>
          </a:prstGeom>
          <a:noFill/>
          <a:ln w="6350" cap="flat" cmpd="sng" algn="ctr">
            <a:solidFill>
              <a:srgbClr val="5B9BD5"/>
            </a:solidFill>
            <a:prstDash val="solid"/>
            <a:miter lim="800000"/>
          </a:ln>
          <a:effectLst/>
        </p:spPr>
      </p:cxnSp>
      <p:cxnSp>
        <p:nvCxnSpPr>
          <p:cNvPr id="522" name="Straight Connector 521"/>
          <p:cNvCxnSpPr/>
          <p:nvPr/>
        </p:nvCxnSpPr>
        <p:spPr>
          <a:xfrm>
            <a:off x="7352474" y="2257971"/>
            <a:ext cx="230937" cy="135637"/>
          </a:xfrm>
          <a:prstGeom prst="line">
            <a:avLst/>
          </a:prstGeom>
          <a:noFill/>
          <a:ln w="6350" cap="flat" cmpd="sng" algn="ctr">
            <a:solidFill>
              <a:srgbClr val="5B9BD5"/>
            </a:solidFill>
            <a:prstDash val="solid"/>
            <a:miter lim="800000"/>
          </a:ln>
          <a:effectLst/>
        </p:spPr>
      </p:cxnSp>
      <p:cxnSp>
        <p:nvCxnSpPr>
          <p:cNvPr id="523" name="Straight Connector 522"/>
          <p:cNvCxnSpPr/>
          <p:nvPr/>
        </p:nvCxnSpPr>
        <p:spPr>
          <a:xfrm flipH="1">
            <a:off x="7352474" y="2399429"/>
            <a:ext cx="230937" cy="135637"/>
          </a:xfrm>
          <a:prstGeom prst="line">
            <a:avLst/>
          </a:prstGeom>
          <a:noFill/>
          <a:ln w="6350" cap="flat" cmpd="sng" algn="ctr">
            <a:solidFill>
              <a:srgbClr val="5B9BD5"/>
            </a:solidFill>
            <a:prstDash val="solid"/>
            <a:miter lim="800000"/>
          </a:ln>
          <a:effectLst/>
        </p:spPr>
      </p:cxnSp>
      <p:cxnSp>
        <p:nvCxnSpPr>
          <p:cNvPr id="524" name="Straight Connector 523"/>
          <p:cNvCxnSpPr/>
          <p:nvPr/>
        </p:nvCxnSpPr>
        <p:spPr>
          <a:xfrm>
            <a:off x="7348803" y="2269612"/>
            <a:ext cx="33" cy="268599"/>
          </a:xfrm>
          <a:prstGeom prst="line">
            <a:avLst/>
          </a:prstGeom>
          <a:noFill/>
          <a:ln w="6350" cap="flat" cmpd="sng" algn="ctr">
            <a:solidFill>
              <a:srgbClr val="5B9BD5"/>
            </a:solidFill>
            <a:prstDash val="solid"/>
            <a:miter lim="800000"/>
          </a:ln>
          <a:effectLst/>
        </p:spPr>
      </p:cxnSp>
      <p:cxnSp>
        <p:nvCxnSpPr>
          <p:cNvPr id="525" name="Straight Connector 524"/>
          <p:cNvCxnSpPr/>
          <p:nvPr/>
        </p:nvCxnSpPr>
        <p:spPr>
          <a:xfrm flipV="1">
            <a:off x="7117899" y="2263791"/>
            <a:ext cx="230903" cy="129817"/>
          </a:xfrm>
          <a:prstGeom prst="line">
            <a:avLst/>
          </a:prstGeom>
          <a:noFill/>
          <a:ln w="6350" cap="flat" cmpd="sng" algn="ctr">
            <a:solidFill>
              <a:srgbClr val="5B9BD5"/>
            </a:solidFill>
            <a:prstDash val="solid"/>
            <a:miter lim="800000"/>
          </a:ln>
          <a:effectLst/>
        </p:spPr>
      </p:cxnSp>
      <p:cxnSp>
        <p:nvCxnSpPr>
          <p:cNvPr id="526" name="Straight Connector 525"/>
          <p:cNvCxnSpPr/>
          <p:nvPr/>
        </p:nvCxnSpPr>
        <p:spPr>
          <a:xfrm flipV="1">
            <a:off x="7352474" y="2122333"/>
            <a:ext cx="230937" cy="147278"/>
          </a:xfrm>
          <a:prstGeom prst="line">
            <a:avLst/>
          </a:prstGeom>
          <a:noFill/>
          <a:ln w="6350" cap="flat" cmpd="sng" algn="ctr">
            <a:solidFill>
              <a:srgbClr val="5B9BD5"/>
            </a:solidFill>
            <a:prstDash val="solid"/>
            <a:miter lim="800000"/>
          </a:ln>
          <a:effectLst/>
        </p:spPr>
      </p:cxnSp>
      <p:cxnSp>
        <p:nvCxnSpPr>
          <p:cNvPr id="527" name="Straight Connector 526"/>
          <p:cNvCxnSpPr/>
          <p:nvPr/>
        </p:nvCxnSpPr>
        <p:spPr>
          <a:xfrm>
            <a:off x="7121605" y="2152774"/>
            <a:ext cx="33" cy="268599"/>
          </a:xfrm>
          <a:prstGeom prst="line">
            <a:avLst/>
          </a:prstGeom>
          <a:noFill/>
          <a:ln w="6350" cap="flat" cmpd="sng" algn="ctr">
            <a:solidFill>
              <a:srgbClr val="5B9BD5"/>
            </a:solidFill>
            <a:prstDash val="solid"/>
            <a:miter lim="800000"/>
          </a:ln>
          <a:effectLst/>
        </p:spPr>
      </p:cxnSp>
      <p:sp>
        <p:nvSpPr>
          <p:cNvPr id="528" name="Hexagon 527"/>
          <p:cNvSpPr/>
          <p:nvPr/>
        </p:nvSpPr>
        <p:spPr>
          <a:xfrm>
            <a:off x="7446857" y="200870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29" name="Hexagon 528"/>
          <p:cNvSpPr/>
          <p:nvPr/>
        </p:nvSpPr>
        <p:spPr>
          <a:xfrm>
            <a:off x="7677794" y="21397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30" name="Hexagon 529"/>
          <p:cNvSpPr/>
          <p:nvPr/>
        </p:nvSpPr>
        <p:spPr>
          <a:xfrm>
            <a:off x="7446857" y="22754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31" name="Hexagon 530"/>
          <p:cNvSpPr/>
          <p:nvPr/>
        </p:nvSpPr>
        <p:spPr>
          <a:xfrm>
            <a:off x="7677794" y="240652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2" name="Straight Connector 531"/>
          <p:cNvCxnSpPr/>
          <p:nvPr/>
        </p:nvCxnSpPr>
        <p:spPr>
          <a:xfrm>
            <a:off x="7584314" y="2399429"/>
            <a:ext cx="230937" cy="135637"/>
          </a:xfrm>
          <a:prstGeom prst="line">
            <a:avLst/>
          </a:prstGeom>
          <a:noFill/>
          <a:ln w="6350" cap="flat" cmpd="sng" algn="ctr">
            <a:solidFill>
              <a:srgbClr val="5B9BD5"/>
            </a:solidFill>
            <a:prstDash val="solid"/>
            <a:miter lim="800000"/>
          </a:ln>
          <a:effectLst/>
        </p:spPr>
      </p:cxnSp>
      <p:cxnSp>
        <p:nvCxnSpPr>
          <p:cNvPr id="533" name="Straight Connector 532"/>
          <p:cNvCxnSpPr/>
          <p:nvPr/>
        </p:nvCxnSpPr>
        <p:spPr>
          <a:xfrm>
            <a:off x="7584314" y="2128154"/>
            <a:ext cx="230937" cy="135637"/>
          </a:xfrm>
          <a:prstGeom prst="line">
            <a:avLst/>
          </a:prstGeom>
          <a:noFill/>
          <a:ln w="6350" cap="flat" cmpd="sng" algn="ctr">
            <a:solidFill>
              <a:srgbClr val="5B9BD5"/>
            </a:solidFill>
            <a:prstDash val="solid"/>
            <a:miter lim="800000"/>
          </a:ln>
          <a:effectLst/>
        </p:spPr>
      </p:cxnSp>
      <p:cxnSp>
        <p:nvCxnSpPr>
          <p:cNvPr id="534" name="Straight Connector 533"/>
          <p:cNvCxnSpPr/>
          <p:nvPr/>
        </p:nvCxnSpPr>
        <p:spPr>
          <a:xfrm>
            <a:off x="7807822" y="2257971"/>
            <a:ext cx="230937" cy="135637"/>
          </a:xfrm>
          <a:prstGeom prst="line">
            <a:avLst/>
          </a:prstGeom>
          <a:noFill/>
          <a:ln w="6350" cap="flat" cmpd="sng" algn="ctr">
            <a:solidFill>
              <a:srgbClr val="5B9BD5"/>
            </a:solidFill>
            <a:prstDash val="solid"/>
            <a:miter lim="800000"/>
          </a:ln>
          <a:effectLst/>
        </p:spPr>
      </p:cxnSp>
      <p:cxnSp>
        <p:nvCxnSpPr>
          <p:cNvPr id="535" name="Straight Connector 534"/>
          <p:cNvCxnSpPr/>
          <p:nvPr/>
        </p:nvCxnSpPr>
        <p:spPr>
          <a:xfrm flipH="1">
            <a:off x="7807822" y="2399429"/>
            <a:ext cx="230937" cy="135637"/>
          </a:xfrm>
          <a:prstGeom prst="line">
            <a:avLst/>
          </a:prstGeom>
          <a:noFill/>
          <a:ln w="6350" cap="flat" cmpd="sng" algn="ctr">
            <a:solidFill>
              <a:srgbClr val="5B9BD5"/>
            </a:solidFill>
            <a:prstDash val="solid"/>
            <a:miter lim="800000"/>
          </a:ln>
          <a:effectLst/>
        </p:spPr>
      </p:cxnSp>
      <p:cxnSp>
        <p:nvCxnSpPr>
          <p:cNvPr id="536" name="Straight Connector 535"/>
          <p:cNvCxnSpPr/>
          <p:nvPr/>
        </p:nvCxnSpPr>
        <p:spPr>
          <a:xfrm>
            <a:off x="7807823" y="2269612"/>
            <a:ext cx="33" cy="268599"/>
          </a:xfrm>
          <a:prstGeom prst="line">
            <a:avLst/>
          </a:prstGeom>
          <a:noFill/>
          <a:ln w="6350" cap="flat" cmpd="sng" algn="ctr">
            <a:solidFill>
              <a:srgbClr val="5B9BD5"/>
            </a:solidFill>
            <a:prstDash val="solid"/>
            <a:miter lim="800000"/>
          </a:ln>
          <a:effectLst/>
        </p:spPr>
      </p:cxnSp>
      <p:cxnSp>
        <p:nvCxnSpPr>
          <p:cNvPr id="537" name="Straight Connector 536"/>
          <p:cNvCxnSpPr/>
          <p:nvPr/>
        </p:nvCxnSpPr>
        <p:spPr>
          <a:xfrm flipV="1">
            <a:off x="7580591" y="2263791"/>
            <a:ext cx="230903" cy="129817"/>
          </a:xfrm>
          <a:prstGeom prst="line">
            <a:avLst/>
          </a:prstGeom>
          <a:noFill/>
          <a:ln w="6350" cap="flat" cmpd="sng" algn="ctr">
            <a:solidFill>
              <a:srgbClr val="5B9BD5"/>
            </a:solidFill>
            <a:prstDash val="solid"/>
            <a:miter lim="800000"/>
          </a:ln>
          <a:effectLst/>
        </p:spPr>
      </p:cxnSp>
      <p:cxnSp>
        <p:nvCxnSpPr>
          <p:cNvPr id="538" name="Straight Connector 537"/>
          <p:cNvCxnSpPr/>
          <p:nvPr/>
        </p:nvCxnSpPr>
        <p:spPr>
          <a:xfrm flipV="1">
            <a:off x="7807822" y="2122333"/>
            <a:ext cx="230937" cy="147278"/>
          </a:xfrm>
          <a:prstGeom prst="line">
            <a:avLst/>
          </a:prstGeom>
          <a:noFill/>
          <a:ln w="6350" cap="flat" cmpd="sng" algn="ctr">
            <a:solidFill>
              <a:srgbClr val="5B9BD5"/>
            </a:solidFill>
            <a:prstDash val="solid"/>
            <a:miter lim="800000"/>
          </a:ln>
          <a:effectLst/>
        </p:spPr>
      </p:cxnSp>
      <p:cxnSp>
        <p:nvCxnSpPr>
          <p:cNvPr id="539" name="Straight Connector 538"/>
          <p:cNvCxnSpPr/>
          <p:nvPr/>
        </p:nvCxnSpPr>
        <p:spPr>
          <a:xfrm>
            <a:off x="7584297" y="2152774"/>
            <a:ext cx="33" cy="268599"/>
          </a:xfrm>
          <a:prstGeom prst="line">
            <a:avLst/>
          </a:prstGeom>
          <a:noFill/>
          <a:ln w="6350" cap="flat" cmpd="sng" algn="ctr">
            <a:solidFill>
              <a:srgbClr val="5B9BD5"/>
            </a:solidFill>
            <a:prstDash val="solid"/>
            <a:miter lim="800000"/>
          </a:ln>
          <a:effectLst/>
        </p:spPr>
      </p:cxnSp>
      <p:sp>
        <p:nvSpPr>
          <p:cNvPr id="540" name="Hexagon 539"/>
          <p:cNvSpPr/>
          <p:nvPr/>
        </p:nvSpPr>
        <p:spPr>
          <a:xfrm>
            <a:off x="7907483" y="201225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41" name="Hexagon 540"/>
          <p:cNvSpPr/>
          <p:nvPr/>
        </p:nvSpPr>
        <p:spPr>
          <a:xfrm>
            <a:off x="8138420" y="21433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42" name="Hexagon 541"/>
          <p:cNvSpPr/>
          <p:nvPr/>
        </p:nvSpPr>
        <p:spPr>
          <a:xfrm>
            <a:off x="7907483" y="227897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43" name="Hexagon 542"/>
          <p:cNvSpPr/>
          <p:nvPr/>
        </p:nvSpPr>
        <p:spPr>
          <a:xfrm>
            <a:off x="8138420" y="241006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4" name="Straight Connector 543"/>
          <p:cNvCxnSpPr/>
          <p:nvPr/>
        </p:nvCxnSpPr>
        <p:spPr>
          <a:xfrm>
            <a:off x="8044940" y="2402973"/>
            <a:ext cx="230937" cy="135637"/>
          </a:xfrm>
          <a:prstGeom prst="line">
            <a:avLst/>
          </a:prstGeom>
          <a:noFill/>
          <a:ln w="6350" cap="flat" cmpd="sng" algn="ctr">
            <a:solidFill>
              <a:srgbClr val="5B9BD5"/>
            </a:solidFill>
            <a:prstDash val="solid"/>
            <a:miter lim="800000"/>
          </a:ln>
          <a:effectLst/>
        </p:spPr>
      </p:cxnSp>
      <p:cxnSp>
        <p:nvCxnSpPr>
          <p:cNvPr id="545" name="Straight Connector 544"/>
          <p:cNvCxnSpPr/>
          <p:nvPr/>
        </p:nvCxnSpPr>
        <p:spPr>
          <a:xfrm>
            <a:off x="8044940" y="2131698"/>
            <a:ext cx="230937" cy="135637"/>
          </a:xfrm>
          <a:prstGeom prst="line">
            <a:avLst/>
          </a:prstGeom>
          <a:noFill/>
          <a:ln w="6350" cap="flat" cmpd="sng" algn="ctr">
            <a:solidFill>
              <a:srgbClr val="5B9BD5"/>
            </a:solidFill>
            <a:prstDash val="solid"/>
            <a:miter lim="800000"/>
          </a:ln>
          <a:effectLst/>
        </p:spPr>
      </p:cxnSp>
      <p:cxnSp>
        <p:nvCxnSpPr>
          <p:cNvPr id="546" name="Straight Connector 545"/>
          <p:cNvCxnSpPr/>
          <p:nvPr/>
        </p:nvCxnSpPr>
        <p:spPr>
          <a:xfrm>
            <a:off x="8272120" y="2261515"/>
            <a:ext cx="230937" cy="135637"/>
          </a:xfrm>
          <a:prstGeom prst="line">
            <a:avLst/>
          </a:prstGeom>
          <a:noFill/>
          <a:ln w="6350" cap="flat" cmpd="sng" algn="ctr">
            <a:solidFill>
              <a:srgbClr val="5B9BD5"/>
            </a:solidFill>
            <a:prstDash val="solid"/>
            <a:miter lim="800000"/>
          </a:ln>
          <a:effectLst/>
        </p:spPr>
      </p:cxnSp>
      <p:cxnSp>
        <p:nvCxnSpPr>
          <p:cNvPr id="547" name="Straight Connector 546"/>
          <p:cNvCxnSpPr/>
          <p:nvPr/>
        </p:nvCxnSpPr>
        <p:spPr>
          <a:xfrm flipH="1">
            <a:off x="8272120" y="2402973"/>
            <a:ext cx="230937" cy="135637"/>
          </a:xfrm>
          <a:prstGeom prst="line">
            <a:avLst/>
          </a:prstGeom>
          <a:noFill/>
          <a:ln w="6350" cap="flat" cmpd="sng" algn="ctr">
            <a:solidFill>
              <a:srgbClr val="5B9BD5"/>
            </a:solidFill>
            <a:prstDash val="solid"/>
            <a:miter lim="800000"/>
          </a:ln>
          <a:effectLst/>
        </p:spPr>
      </p:cxnSp>
      <p:cxnSp>
        <p:nvCxnSpPr>
          <p:cNvPr id="548" name="Straight Connector 547"/>
          <p:cNvCxnSpPr/>
          <p:nvPr/>
        </p:nvCxnSpPr>
        <p:spPr>
          <a:xfrm>
            <a:off x="8272121" y="2273156"/>
            <a:ext cx="33" cy="268599"/>
          </a:xfrm>
          <a:prstGeom prst="line">
            <a:avLst/>
          </a:prstGeom>
          <a:noFill/>
          <a:ln w="6350" cap="flat" cmpd="sng" algn="ctr">
            <a:solidFill>
              <a:srgbClr val="5B9BD5"/>
            </a:solidFill>
            <a:prstDash val="solid"/>
            <a:miter lim="800000"/>
          </a:ln>
          <a:effectLst/>
        </p:spPr>
      </p:cxnSp>
      <p:cxnSp>
        <p:nvCxnSpPr>
          <p:cNvPr id="549" name="Straight Connector 548"/>
          <p:cNvCxnSpPr/>
          <p:nvPr/>
        </p:nvCxnSpPr>
        <p:spPr>
          <a:xfrm flipV="1">
            <a:off x="8041217" y="2267335"/>
            <a:ext cx="230903" cy="129817"/>
          </a:xfrm>
          <a:prstGeom prst="line">
            <a:avLst/>
          </a:prstGeom>
          <a:noFill/>
          <a:ln w="6350" cap="flat" cmpd="sng" algn="ctr">
            <a:solidFill>
              <a:srgbClr val="5B9BD5"/>
            </a:solidFill>
            <a:prstDash val="solid"/>
            <a:miter lim="800000"/>
          </a:ln>
          <a:effectLst/>
        </p:spPr>
      </p:cxnSp>
      <p:cxnSp>
        <p:nvCxnSpPr>
          <p:cNvPr id="550" name="Straight Connector 549"/>
          <p:cNvCxnSpPr/>
          <p:nvPr/>
        </p:nvCxnSpPr>
        <p:spPr>
          <a:xfrm flipV="1">
            <a:off x="8272120" y="2125877"/>
            <a:ext cx="230937" cy="147278"/>
          </a:xfrm>
          <a:prstGeom prst="line">
            <a:avLst/>
          </a:prstGeom>
          <a:noFill/>
          <a:ln w="6350" cap="flat" cmpd="sng" algn="ctr">
            <a:solidFill>
              <a:srgbClr val="5B9BD5"/>
            </a:solidFill>
            <a:prstDash val="solid"/>
            <a:miter lim="800000"/>
          </a:ln>
          <a:effectLst/>
        </p:spPr>
      </p:cxnSp>
      <p:cxnSp>
        <p:nvCxnSpPr>
          <p:cNvPr id="551" name="Straight Connector 550"/>
          <p:cNvCxnSpPr/>
          <p:nvPr/>
        </p:nvCxnSpPr>
        <p:spPr>
          <a:xfrm>
            <a:off x="8044923" y="2160867"/>
            <a:ext cx="33" cy="268599"/>
          </a:xfrm>
          <a:prstGeom prst="line">
            <a:avLst/>
          </a:prstGeom>
          <a:noFill/>
          <a:ln w="6350" cap="flat" cmpd="sng" algn="ctr">
            <a:solidFill>
              <a:srgbClr val="5B9BD5"/>
            </a:solidFill>
            <a:prstDash val="solid"/>
            <a:miter lim="800000"/>
          </a:ln>
          <a:effectLst/>
        </p:spPr>
      </p:cxnSp>
      <p:sp>
        <p:nvSpPr>
          <p:cNvPr id="552" name="Hexagon 551"/>
          <p:cNvSpPr/>
          <p:nvPr/>
        </p:nvSpPr>
        <p:spPr>
          <a:xfrm>
            <a:off x="8366503" y="201225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53" name="Hexagon 552"/>
          <p:cNvSpPr/>
          <p:nvPr/>
        </p:nvSpPr>
        <p:spPr>
          <a:xfrm>
            <a:off x="8593768" y="21433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54" name="Hexagon 553"/>
          <p:cNvSpPr/>
          <p:nvPr/>
        </p:nvSpPr>
        <p:spPr>
          <a:xfrm>
            <a:off x="8366503" y="227897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55" name="Hexagon 554"/>
          <p:cNvSpPr/>
          <p:nvPr/>
        </p:nvSpPr>
        <p:spPr>
          <a:xfrm>
            <a:off x="8593768" y="241006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6" name="Straight Connector 555"/>
          <p:cNvCxnSpPr/>
          <p:nvPr/>
        </p:nvCxnSpPr>
        <p:spPr>
          <a:xfrm>
            <a:off x="8503960" y="2402973"/>
            <a:ext cx="230937" cy="135637"/>
          </a:xfrm>
          <a:prstGeom prst="line">
            <a:avLst/>
          </a:prstGeom>
          <a:noFill/>
          <a:ln w="6350" cap="flat" cmpd="sng" algn="ctr">
            <a:solidFill>
              <a:srgbClr val="5B9BD5"/>
            </a:solidFill>
            <a:prstDash val="solid"/>
            <a:miter lim="800000"/>
          </a:ln>
          <a:effectLst/>
        </p:spPr>
      </p:cxnSp>
      <p:cxnSp>
        <p:nvCxnSpPr>
          <p:cNvPr id="557" name="Straight Connector 556"/>
          <p:cNvCxnSpPr/>
          <p:nvPr/>
        </p:nvCxnSpPr>
        <p:spPr>
          <a:xfrm>
            <a:off x="8503960" y="2131698"/>
            <a:ext cx="230937" cy="135637"/>
          </a:xfrm>
          <a:prstGeom prst="line">
            <a:avLst/>
          </a:prstGeom>
          <a:noFill/>
          <a:ln w="6350" cap="flat" cmpd="sng" algn="ctr">
            <a:solidFill>
              <a:srgbClr val="5B9BD5"/>
            </a:solidFill>
            <a:prstDash val="solid"/>
            <a:miter lim="800000"/>
          </a:ln>
          <a:effectLst/>
        </p:spPr>
      </p:cxnSp>
      <p:cxnSp>
        <p:nvCxnSpPr>
          <p:cNvPr id="558" name="Straight Connector 557"/>
          <p:cNvCxnSpPr/>
          <p:nvPr/>
        </p:nvCxnSpPr>
        <p:spPr>
          <a:xfrm>
            <a:off x="8727468" y="2261515"/>
            <a:ext cx="230937" cy="135637"/>
          </a:xfrm>
          <a:prstGeom prst="line">
            <a:avLst/>
          </a:prstGeom>
          <a:noFill/>
          <a:ln w="6350" cap="flat" cmpd="sng" algn="ctr">
            <a:solidFill>
              <a:srgbClr val="5B9BD5"/>
            </a:solidFill>
            <a:prstDash val="solid"/>
            <a:miter lim="800000"/>
          </a:ln>
          <a:effectLst/>
        </p:spPr>
      </p:cxnSp>
      <p:cxnSp>
        <p:nvCxnSpPr>
          <p:cNvPr id="559" name="Straight Connector 558"/>
          <p:cNvCxnSpPr/>
          <p:nvPr/>
        </p:nvCxnSpPr>
        <p:spPr>
          <a:xfrm flipH="1">
            <a:off x="8727468" y="2402973"/>
            <a:ext cx="230937" cy="135637"/>
          </a:xfrm>
          <a:prstGeom prst="line">
            <a:avLst/>
          </a:prstGeom>
          <a:noFill/>
          <a:ln w="6350" cap="flat" cmpd="sng" algn="ctr">
            <a:solidFill>
              <a:srgbClr val="5B9BD5"/>
            </a:solidFill>
            <a:prstDash val="solid"/>
            <a:miter lim="800000"/>
          </a:ln>
          <a:effectLst/>
        </p:spPr>
      </p:cxnSp>
      <p:cxnSp>
        <p:nvCxnSpPr>
          <p:cNvPr id="560" name="Straight Connector 559"/>
          <p:cNvCxnSpPr/>
          <p:nvPr/>
        </p:nvCxnSpPr>
        <p:spPr>
          <a:xfrm>
            <a:off x="8727469" y="2273156"/>
            <a:ext cx="33" cy="268599"/>
          </a:xfrm>
          <a:prstGeom prst="line">
            <a:avLst/>
          </a:prstGeom>
          <a:noFill/>
          <a:ln w="6350" cap="flat" cmpd="sng" algn="ctr">
            <a:solidFill>
              <a:srgbClr val="5B9BD5"/>
            </a:solidFill>
            <a:prstDash val="solid"/>
            <a:miter lim="800000"/>
          </a:ln>
          <a:effectLst/>
        </p:spPr>
      </p:cxnSp>
      <p:cxnSp>
        <p:nvCxnSpPr>
          <p:cNvPr id="561" name="Straight Connector 560"/>
          <p:cNvCxnSpPr/>
          <p:nvPr/>
        </p:nvCxnSpPr>
        <p:spPr>
          <a:xfrm flipV="1">
            <a:off x="8500237" y="2267335"/>
            <a:ext cx="230903" cy="129817"/>
          </a:xfrm>
          <a:prstGeom prst="line">
            <a:avLst/>
          </a:prstGeom>
          <a:noFill/>
          <a:ln w="6350" cap="flat" cmpd="sng" algn="ctr">
            <a:solidFill>
              <a:srgbClr val="5B9BD5"/>
            </a:solidFill>
            <a:prstDash val="solid"/>
            <a:miter lim="800000"/>
          </a:ln>
          <a:effectLst/>
        </p:spPr>
      </p:cxnSp>
      <p:cxnSp>
        <p:nvCxnSpPr>
          <p:cNvPr id="562" name="Straight Connector 561"/>
          <p:cNvCxnSpPr/>
          <p:nvPr/>
        </p:nvCxnSpPr>
        <p:spPr>
          <a:xfrm flipV="1">
            <a:off x="8727468" y="2125877"/>
            <a:ext cx="230937" cy="147278"/>
          </a:xfrm>
          <a:prstGeom prst="line">
            <a:avLst/>
          </a:prstGeom>
          <a:noFill/>
          <a:ln w="6350" cap="flat" cmpd="sng" algn="ctr">
            <a:solidFill>
              <a:srgbClr val="5B9BD5"/>
            </a:solidFill>
            <a:prstDash val="solid"/>
            <a:miter lim="800000"/>
          </a:ln>
          <a:effectLst/>
        </p:spPr>
      </p:cxnSp>
      <p:cxnSp>
        <p:nvCxnSpPr>
          <p:cNvPr id="563" name="Straight Connector 562"/>
          <p:cNvCxnSpPr/>
          <p:nvPr/>
        </p:nvCxnSpPr>
        <p:spPr>
          <a:xfrm>
            <a:off x="8503943" y="2156318"/>
            <a:ext cx="33" cy="268599"/>
          </a:xfrm>
          <a:prstGeom prst="line">
            <a:avLst/>
          </a:prstGeom>
          <a:noFill/>
          <a:ln w="6350" cap="flat" cmpd="sng" algn="ctr">
            <a:solidFill>
              <a:srgbClr val="5B9BD5"/>
            </a:solidFill>
            <a:prstDash val="solid"/>
            <a:miter lim="800000"/>
          </a:ln>
          <a:effectLst/>
        </p:spPr>
      </p:cxnSp>
      <p:sp>
        <p:nvSpPr>
          <p:cNvPr id="564" name="Hexagon 563"/>
          <p:cNvSpPr/>
          <p:nvPr/>
        </p:nvSpPr>
        <p:spPr>
          <a:xfrm>
            <a:off x="8824337" y="201225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5" name="Hexagon 564"/>
          <p:cNvSpPr/>
          <p:nvPr/>
        </p:nvSpPr>
        <p:spPr>
          <a:xfrm>
            <a:off x="9051602" y="21433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6" name="Hexagon 565"/>
          <p:cNvSpPr/>
          <p:nvPr/>
        </p:nvSpPr>
        <p:spPr>
          <a:xfrm>
            <a:off x="8824337" y="227897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7" name="Hexagon 566"/>
          <p:cNvSpPr/>
          <p:nvPr/>
        </p:nvSpPr>
        <p:spPr>
          <a:xfrm>
            <a:off x="9051602" y="241006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68" name="Straight Connector 567"/>
          <p:cNvCxnSpPr/>
          <p:nvPr/>
        </p:nvCxnSpPr>
        <p:spPr>
          <a:xfrm>
            <a:off x="8961794" y="2402973"/>
            <a:ext cx="230937" cy="135637"/>
          </a:xfrm>
          <a:prstGeom prst="line">
            <a:avLst/>
          </a:prstGeom>
          <a:noFill/>
          <a:ln w="6350" cap="flat" cmpd="sng" algn="ctr">
            <a:solidFill>
              <a:srgbClr val="5B9BD5"/>
            </a:solidFill>
            <a:prstDash val="solid"/>
            <a:miter lim="800000"/>
          </a:ln>
          <a:effectLst/>
        </p:spPr>
      </p:cxnSp>
      <p:cxnSp>
        <p:nvCxnSpPr>
          <p:cNvPr id="569" name="Straight Connector 568"/>
          <p:cNvCxnSpPr/>
          <p:nvPr/>
        </p:nvCxnSpPr>
        <p:spPr>
          <a:xfrm>
            <a:off x="8961794" y="2131698"/>
            <a:ext cx="230937" cy="135637"/>
          </a:xfrm>
          <a:prstGeom prst="line">
            <a:avLst/>
          </a:prstGeom>
          <a:noFill/>
          <a:ln w="6350" cap="flat" cmpd="sng" algn="ctr">
            <a:solidFill>
              <a:srgbClr val="5B9BD5"/>
            </a:solidFill>
            <a:prstDash val="solid"/>
            <a:miter lim="800000"/>
          </a:ln>
          <a:effectLst/>
        </p:spPr>
      </p:cxnSp>
      <p:cxnSp>
        <p:nvCxnSpPr>
          <p:cNvPr id="570" name="Straight Connector 569"/>
          <p:cNvCxnSpPr/>
          <p:nvPr/>
        </p:nvCxnSpPr>
        <p:spPr>
          <a:xfrm>
            <a:off x="9172834" y="2261515"/>
            <a:ext cx="230937" cy="135637"/>
          </a:xfrm>
          <a:prstGeom prst="line">
            <a:avLst/>
          </a:prstGeom>
          <a:noFill/>
          <a:ln w="6350" cap="flat" cmpd="sng" algn="ctr">
            <a:solidFill>
              <a:srgbClr val="5B9BD5"/>
            </a:solidFill>
            <a:prstDash val="solid"/>
            <a:miter lim="800000"/>
          </a:ln>
          <a:effectLst/>
        </p:spPr>
      </p:cxnSp>
      <p:cxnSp>
        <p:nvCxnSpPr>
          <p:cNvPr id="571" name="Straight Connector 570"/>
          <p:cNvCxnSpPr/>
          <p:nvPr/>
        </p:nvCxnSpPr>
        <p:spPr>
          <a:xfrm flipH="1">
            <a:off x="9172834" y="2402973"/>
            <a:ext cx="230937" cy="135637"/>
          </a:xfrm>
          <a:prstGeom prst="line">
            <a:avLst/>
          </a:prstGeom>
          <a:noFill/>
          <a:ln w="6350" cap="flat" cmpd="sng" algn="ctr">
            <a:solidFill>
              <a:srgbClr val="5B9BD5"/>
            </a:solidFill>
            <a:prstDash val="solid"/>
            <a:miter lim="800000"/>
          </a:ln>
          <a:effectLst/>
        </p:spPr>
      </p:cxnSp>
      <p:cxnSp>
        <p:nvCxnSpPr>
          <p:cNvPr id="572" name="Straight Connector 571"/>
          <p:cNvCxnSpPr/>
          <p:nvPr/>
        </p:nvCxnSpPr>
        <p:spPr>
          <a:xfrm>
            <a:off x="9185303" y="2273156"/>
            <a:ext cx="33" cy="268599"/>
          </a:xfrm>
          <a:prstGeom prst="line">
            <a:avLst/>
          </a:prstGeom>
          <a:noFill/>
          <a:ln w="6350" cap="flat" cmpd="sng" algn="ctr">
            <a:solidFill>
              <a:srgbClr val="5B9BD5"/>
            </a:solidFill>
            <a:prstDash val="solid"/>
            <a:miter lim="800000"/>
          </a:ln>
          <a:effectLst/>
        </p:spPr>
      </p:cxnSp>
      <p:cxnSp>
        <p:nvCxnSpPr>
          <p:cNvPr id="573" name="Straight Connector 572"/>
          <p:cNvCxnSpPr/>
          <p:nvPr/>
        </p:nvCxnSpPr>
        <p:spPr>
          <a:xfrm flipV="1">
            <a:off x="8958071" y="2267335"/>
            <a:ext cx="230903" cy="129817"/>
          </a:xfrm>
          <a:prstGeom prst="line">
            <a:avLst/>
          </a:prstGeom>
          <a:noFill/>
          <a:ln w="6350" cap="flat" cmpd="sng" algn="ctr">
            <a:solidFill>
              <a:srgbClr val="5B9BD5"/>
            </a:solidFill>
            <a:prstDash val="solid"/>
            <a:miter lim="800000"/>
          </a:ln>
          <a:effectLst/>
        </p:spPr>
      </p:cxnSp>
      <p:cxnSp>
        <p:nvCxnSpPr>
          <p:cNvPr id="574" name="Straight Connector 573"/>
          <p:cNvCxnSpPr/>
          <p:nvPr/>
        </p:nvCxnSpPr>
        <p:spPr>
          <a:xfrm flipV="1">
            <a:off x="9172834" y="2125877"/>
            <a:ext cx="230937" cy="147278"/>
          </a:xfrm>
          <a:prstGeom prst="line">
            <a:avLst/>
          </a:prstGeom>
          <a:noFill/>
          <a:ln w="6350" cap="flat" cmpd="sng" algn="ctr">
            <a:solidFill>
              <a:srgbClr val="5B9BD5"/>
            </a:solidFill>
            <a:prstDash val="solid"/>
            <a:miter lim="800000"/>
          </a:ln>
          <a:effectLst/>
        </p:spPr>
      </p:cxnSp>
      <p:cxnSp>
        <p:nvCxnSpPr>
          <p:cNvPr id="575" name="Straight Connector 574"/>
          <p:cNvCxnSpPr/>
          <p:nvPr/>
        </p:nvCxnSpPr>
        <p:spPr>
          <a:xfrm>
            <a:off x="8961777" y="2156318"/>
            <a:ext cx="33" cy="268599"/>
          </a:xfrm>
          <a:prstGeom prst="line">
            <a:avLst/>
          </a:prstGeom>
          <a:noFill/>
          <a:ln w="6350" cap="flat" cmpd="sng" algn="ctr">
            <a:solidFill>
              <a:srgbClr val="5B9BD5"/>
            </a:solidFill>
            <a:prstDash val="solid"/>
            <a:miter lim="800000"/>
          </a:ln>
          <a:effectLst/>
        </p:spPr>
      </p:cxnSp>
      <p:sp>
        <p:nvSpPr>
          <p:cNvPr id="576" name="Hexagon 575"/>
          <p:cNvSpPr/>
          <p:nvPr/>
        </p:nvSpPr>
        <p:spPr>
          <a:xfrm>
            <a:off x="9276981" y="201225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7" name="Hexagon 576"/>
          <p:cNvSpPr/>
          <p:nvPr/>
        </p:nvSpPr>
        <p:spPr>
          <a:xfrm>
            <a:off x="9507918" y="21433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8" name="Hexagon 577"/>
          <p:cNvSpPr/>
          <p:nvPr/>
        </p:nvSpPr>
        <p:spPr>
          <a:xfrm>
            <a:off x="9276981" y="227897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9" name="Hexagon 578"/>
          <p:cNvSpPr/>
          <p:nvPr/>
        </p:nvSpPr>
        <p:spPr>
          <a:xfrm>
            <a:off x="9507918" y="241006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80" name="Straight Connector 579"/>
          <p:cNvCxnSpPr/>
          <p:nvPr/>
        </p:nvCxnSpPr>
        <p:spPr>
          <a:xfrm>
            <a:off x="9414438" y="2402973"/>
            <a:ext cx="230937" cy="135637"/>
          </a:xfrm>
          <a:prstGeom prst="line">
            <a:avLst/>
          </a:prstGeom>
          <a:noFill/>
          <a:ln w="6350" cap="flat" cmpd="sng" algn="ctr">
            <a:solidFill>
              <a:srgbClr val="5B9BD5"/>
            </a:solidFill>
            <a:prstDash val="solid"/>
            <a:miter lim="800000"/>
          </a:ln>
          <a:effectLst/>
        </p:spPr>
      </p:cxnSp>
      <p:cxnSp>
        <p:nvCxnSpPr>
          <p:cNvPr id="581" name="Straight Connector 580"/>
          <p:cNvCxnSpPr/>
          <p:nvPr/>
        </p:nvCxnSpPr>
        <p:spPr>
          <a:xfrm>
            <a:off x="9414438" y="2131698"/>
            <a:ext cx="230937" cy="135637"/>
          </a:xfrm>
          <a:prstGeom prst="line">
            <a:avLst/>
          </a:prstGeom>
          <a:noFill/>
          <a:ln w="6350" cap="flat" cmpd="sng" algn="ctr">
            <a:solidFill>
              <a:srgbClr val="5B9BD5"/>
            </a:solidFill>
            <a:prstDash val="solid"/>
            <a:miter lim="800000"/>
          </a:ln>
          <a:effectLst/>
        </p:spPr>
      </p:cxnSp>
      <p:cxnSp>
        <p:nvCxnSpPr>
          <p:cNvPr id="582" name="Straight Connector 581"/>
          <p:cNvCxnSpPr/>
          <p:nvPr/>
        </p:nvCxnSpPr>
        <p:spPr>
          <a:xfrm>
            <a:off x="9641618" y="2261515"/>
            <a:ext cx="230937" cy="135637"/>
          </a:xfrm>
          <a:prstGeom prst="line">
            <a:avLst/>
          </a:prstGeom>
          <a:noFill/>
          <a:ln w="6350" cap="flat" cmpd="sng" algn="ctr">
            <a:solidFill>
              <a:srgbClr val="5B9BD5"/>
            </a:solidFill>
            <a:prstDash val="solid"/>
            <a:miter lim="800000"/>
          </a:ln>
          <a:effectLst/>
        </p:spPr>
      </p:cxnSp>
      <p:cxnSp>
        <p:nvCxnSpPr>
          <p:cNvPr id="583" name="Straight Connector 582"/>
          <p:cNvCxnSpPr/>
          <p:nvPr/>
        </p:nvCxnSpPr>
        <p:spPr>
          <a:xfrm flipH="1">
            <a:off x="9641618" y="2402973"/>
            <a:ext cx="230937" cy="135637"/>
          </a:xfrm>
          <a:prstGeom prst="line">
            <a:avLst/>
          </a:prstGeom>
          <a:noFill/>
          <a:ln w="6350" cap="flat" cmpd="sng" algn="ctr">
            <a:solidFill>
              <a:srgbClr val="5B9BD5"/>
            </a:solidFill>
            <a:prstDash val="solid"/>
            <a:miter lim="800000"/>
          </a:ln>
          <a:effectLst/>
        </p:spPr>
      </p:cxnSp>
      <p:cxnSp>
        <p:nvCxnSpPr>
          <p:cNvPr id="584" name="Straight Connector 583"/>
          <p:cNvCxnSpPr/>
          <p:nvPr/>
        </p:nvCxnSpPr>
        <p:spPr>
          <a:xfrm>
            <a:off x="9641619" y="2273156"/>
            <a:ext cx="33" cy="268599"/>
          </a:xfrm>
          <a:prstGeom prst="line">
            <a:avLst/>
          </a:prstGeom>
          <a:noFill/>
          <a:ln w="6350" cap="flat" cmpd="sng" algn="ctr">
            <a:solidFill>
              <a:srgbClr val="5B9BD5"/>
            </a:solidFill>
            <a:prstDash val="solid"/>
            <a:miter lim="800000"/>
          </a:ln>
          <a:effectLst/>
        </p:spPr>
      </p:cxnSp>
      <p:cxnSp>
        <p:nvCxnSpPr>
          <p:cNvPr id="585" name="Straight Connector 584"/>
          <p:cNvCxnSpPr/>
          <p:nvPr/>
        </p:nvCxnSpPr>
        <p:spPr>
          <a:xfrm flipV="1">
            <a:off x="9410715" y="2267335"/>
            <a:ext cx="230903" cy="129817"/>
          </a:xfrm>
          <a:prstGeom prst="line">
            <a:avLst/>
          </a:prstGeom>
          <a:noFill/>
          <a:ln w="6350" cap="flat" cmpd="sng" algn="ctr">
            <a:solidFill>
              <a:srgbClr val="5B9BD5"/>
            </a:solidFill>
            <a:prstDash val="solid"/>
            <a:miter lim="800000"/>
          </a:ln>
          <a:effectLst/>
        </p:spPr>
      </p:cxnSp>
      <p:cxnSp>
        <p:nvCxnSpPr>
          <p:cNvPr id="586" name="Straight Connector 585"/>
          <p:cNvCxnSpPr/>
          <p:nvPr/>
        </p:nvCxnSpPr>
        <p:spPr>
          <a:xfrm flipV="1">
            <a:off x="9641618" y="2125877"/>
            <a:ext cx="230937" cy="147278"/>
          </a:xfrm>
          <a:prstGeom prst="line">
            <a:avLst/>
          </a:prstGeom>
          <a:noFill/>
          <a:ln w="6350" cap="flat" cmpd="sng" algn="ctr">
            <a:solidFill>
              <a:srgbClr val="5B9BD5"/>
            </a:solidFill>
            <a:prstDash val="solid"/>
            <a:miter lim="800000"/>
          </a:ln>
          <a:effectLst/>
        </p:spPr>
      </p:cxnSp>
      <p:cxnSp>
        <p:nvCxnSpPr>
          <p:cNvPr id="587" name="Straight Connector 586"/>
          <p:cNvCxnSpPr/>
          <p:nvPr/>
        </p:nvCxnSpPr>
        <p:spPr>
          <a:xfrm>
            <a:off x="9414421" y="2156318"/>
            <a:ext cx="33" cy="268599"/>
          </a:xfrm>
          <a:prstGeom prst="line">
            <a:avLst/>
          </a:prstGeom>
          <a:noFill/>
          <a:ln w="6350" cap="flat" cmpd="sng" algn="ctr">
            <a:solidFill>
              <a:srgbClr val="5B9BD5"/>
            </a:solidFill>
            <a:prstDash val="solid"/>
            <a:miter lim="800000"/>
          </a:ln>
          <a:effectLst/>
        </p:spPr>
      </p:cxnSp>
      <p:sp>
        <p:nvSpPr>
          <p:cNvPr id="588" name="Hexagon 587"/>
          <p:cNvSpPr/>
          <p:nvPr/>
        </p:nvSpPr>
        <p:spPr>
          <a:xfrm>
            <a:off x="9736001" y="201225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9" name="Hexagon 588"/>
          <p:cNvSpPr/>
          <p:nvPr/>
        </p:nvSpPr>
        <p:spPr>
          <a:xfrm>
            <a:off x="9966938" y="21433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0" name="Hexagon 589"/>
          <p:cNvSpPr/>
          <p:nvPr/>
        </p:nvSpPr>
        <p:spPr>
          <a:xfrm>
            <a:off x="9736001" y="227897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1" name="Hexagon 590"/>
          <p:cNvSpPr/>
          <p:nvPr/>
        </p:nvSpPr>
        <p:spPr>
          <a:xfrm>
            <a:off x="9966938" y="241006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92" name="Straight Connector 591"/>
          <p:cNvCxnSpPr/>
          <p:nvPr/>
        </p:nvCxnSpPr>
        <p:spPr>
          <a:xfrm>
            <a:off x="9873458" y="2402973"/>
            <a:ext cx="230937" cy="135637"/>
          </a:xfrm>
          <a:prstGeom prst="line">
            <a:avLst/>
          </a:prstGeom>
          <a:noFill/>
          <a:ln w="6350" cap="flat" cmpd="sng" algn="ctr">
            <a:solidFill>
              <a:srgbClr val="5B9BD5"/>
            </a:solidFill>
            <a:prstDash val="solid"/>
            <a:miter lim="800000"/>
          </a:ln>
          <a:effectLst/>
        </p:spPr>
      </p:cxnSp>
      <p:cxnSp>
        <p:nvCxnSpPr>
          <p:cNvPr id="593" name="Straight Connector 592"/>
          <p:cNvCxnSpPr/>
          <p:nvPr/>
        </p:nvCxnSpPr>
        <p:spPr>
          <a:xfrm>
            <a:off x="9873458" y="2131698"/>
            <a:ext cx="230937" cy="135637"/>
          </a:xfrm>
          <a:prstGeom prst="line">
            <a:avLst/>
          </a:prstGeom>
          <a:noFill/>
          <a:ln w="6350" cap="flat" cmpd="sng" algn="ctr">
            <a:solidFill>
              <a:srgbClr val="5B9BD5"/>
            </a:solidFill>
            <a:prstDash val="solid"/>
            <a:miter lim="800000"/>
          </a:ln>
          <a:effectLst/>
        </p:spPr>
      </p:cxnSp>
      <p:cxnSp>
        <p:nvCxnSpPr>
          <p:cNvPr id="594" name="Straight Connector 593"/>
          <p:cNvCxnSpPr/>
          <p:nvPr/>
        </p:nvCxnSpPr>
        <p:spPr>
          <a:xfrm>
            <a:off x="10100638" y="2261515"/>
            <a:ext cx="230937" cy="135637"/>
          </a:xfrm>
          <a:prstGeom prst="line">
            <a:avLst/>
          </a:prstGeom>
          <a:noFill/>
          <a:ln w="6350" cap="flat" cmpd="sng" algn="ctr">
            <a:solidFill>
              <a:srgbClr val="5B9BD5"/>
            </a:solidFill>
            <a:prstDash val="solid"/>
            <a:miter lim="800000"/>
          </a:ln>
          <a:effectLst/>
        </p:spPr>
      </p:cxnSp>
      <p:cxnSp>
        <p:nvCxnSpPr>
          <p:cNvPr id="595" name="Straight Connector 594"/>
          <p:cNvCxnSpPr/>
          <p:nvPr/>
        </p:nvCxnSpPr>
        <p:spPr>
          <a:xfrm flipH="1">
            <a:off x="10100638" y="2402973"/>
            <a:ext cx="230937" cy="135637"/>
          </a:xfrm>
          <a:prstGeom prst="line">
            <a:avLst/>
          </a:prstGeom>
          <a:noFill/>
          <a:ln w="6350" cap="flat" cmpd="sng" algn="ctr">
            <a:solidFill>
              <a:srgbClr val="5B9BD5"/>
            </a:solidFill>
            <a:prstDash val="solid"/>
            <a:miter lim="800000"/>
          </a:ln>
          <a:effectLst/>
        </p:spPr>
      </p:cxnSp>
      <p:cxnSp>
        <p:nvCxnSpPr>
          <p:cNvPr id="596" name="Straight Connector 595"/>
          <p:cNvCxnSpPr/>
          <p:nvPr/>
        </p:nvCxnSpPr>
        <p:spPr>
          <a:xfrm>
            <a:off x="10100639" y="2273156"/>
            <a:ext cx="33" cy="268599"/>
          </a:xfrm>
          <a:prstGeom prst="line">
            <a:avLst/>
          </a:prstGeom>
          <a:noFill/>
          <a:ln w="6350" cap="flat" cmpd="sng" algn="ctr">
            <a:solidFill>
              <a:srgbClr val="5B9BD5"/>
            </a:solidFill>
            <a:prstDash val="solid"/>
            <a:miter lim="800000"/>
          </a:ln>
          <a:effectLst/>
        </p:spPr>
      </p:cxnSp>
      <p:cxnSp>
        <p:nvCxnSpPr>
          <p:cNvPr id="597" name="Straight Connector 596"/>
          <p:cNvCxnSpPr/>
          <p:nvPr/>
        </p:nvCxnSpPr>
        <p:spPr>
          <a:xfrm flipV="1">
            <a:off x="9869735" y="2267335"/>
            <a:ext cx="230903" cy="129817"/>
          </a:xfrm>
          <a:prstGeom prst="line">
            <a:avLst/>
          </a:prstGeom>
          <a:noFill/>
          <a:ln w="6350" cap="flat" cmpd="sng" algn="ctr">
            <a:solidFill>
              <a:srgbClr val="5B9BD5"/>
            </a:solidFill>
            <a:prstDash val="solid"/>
            <a:miter lim="800000"/>
          </a:ln>
          <a:effectLst/>
        </p:spPr>
      </p:cxnSp>
      <p:cxnSp>
        <p:nvCxnSpPr>
          <p:cNvPr id="598" name="Straight Connector 597"/>
          <p:cNvCxnSpPr/>
          <p:nvPr/>
        </p:nvCxnSpPr>
        <p:spPr>
          <a:xfrm flipV="1">
            <a:off x="10100638" y="2125877"/>
            <a:ext cx="230937" cy="147278"/>
          </a:xfrm>
          <a:prstGeom prst="line">
            <a:avLst/>
          </a:prstGeom>
          <a:noFill/>
          <a:ln w="6350" cap="flat" cmpd="sng" algn="ctr">
            <a:solidFill>
              <a:srgbClr val="5B9BD5"/>
            </a:solidFill>
            <a:prstDash val="solid"/>
            <a:miter lim="800000"/>
          </a:ln>
          <a:effectLst/>
        </p:spPr>
      </p:cxnSp>
      <p:cxnSp>
        <p:nvCxnSpPr>
          <p:cNvPr id="599" name="Straight Connector 598"/>
          <p:cNvCxnSpPr/>
          <p:nvPr/>
        </p:nvCxnSpPr>
        <p:spPr>
          <a:xfrm>
            <a:off x="9873441" y="2160867"/>
            <a:ext cx="33" cy="268599"/>
          </a:xfrm>
          <a:prstGeom prst="line">
            <a:avLst/>
          </a:prstGeom>
          <a:noFill/>
          <a:ln w="6350" cap="flat" cmpd="sng" algn="ctr">
            <a:solidFill>
              <a:srgbClr val="5B9BD5"/>
            </a:solidFill>
            <a:prstDash val="solid"/>
            <a:miter lim="800000"/>
          </a:ln>
          <a:effectLst/>
        </p:spPr>
      </p:cxnSp>
      <p:sp>
        <p:nvSpPr>
          <p:cNvPr id="600" name="Hexagon 599"/>
          <p:cNvSpPr/>
          <p:nvPr/>
        </p:nvSpPr>
        <p:spPr>
          <a:xfrm>
            <a:off x="10199177" y="201225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1" name="Hexagon 600"/>
          <p:cNvSpPr/>
          <p:nvPr/>
        </p:nvSpPr>
        <p:spPr>
          <a:xfrm>
            <a:off x="10430114" y="21433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2" name="Hexagon 601"/>
          <p:cNvSpPr/>
          <p:nvPr/>
        </p:nvSpPr>
        <p:spPr>
          <a:xfrm>
            <a:off x="10199177" y="227897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3" name="Hexagon 602"/>
          <p:cNvSpPr/>
          <p:nvPr/>
        </p:nvSpPr>
        <p:spPr>
          <a:xfrm>
            <a:off x="10430114" y="241006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04" name="Straight Connector 603"/>
          <p:cNvCxnSpPr/>
          <p:nvPr/>
        </p:nvCxnSpPr>
        <p:spPr>
          <a:xfrm>
            <a:off x="10336634" y="2402973"/>
            <a:ext cx="230937" cy="135637"/>
          </a:xfrm>
          <a:prstGeom prst="line">
            <a:avLst/>
          </a:prstGeom>
          <a:noFill/>
          <a:ln w="6350" cap="flat" cmpd="sng" algn="ctr">
            <a:solidFill>
              <a:srgbClr val="5B9BD5"/>
            </a:solidFill>
            <a:prstDash val="solid"/>
            <a:miter lim="800000"/>
          </a:ln>
          <a:effectLst/>
        </p:spPr>
      </p:cxnSp>
      <p:cxnSp>
        <p:nvCxnSpPr>
          <p:cNvPr id="605" name="Straight Connector 604"/>
          <p:cNvCxnSpPr/>
          <p:nvPr/>
        </p:nvCxnSpPr>
        <p:spPr>
          <a:xfrm>
            <a:off x="10336634" y="2131698"/>
            <a:ext cx="230937" cy="135637"/>
          </a:xfrm>
          <a:prstGeom prst="line">
            <a:avLst/>
          </a:prstGeom>
          <a:noFill/>
          <a:ln w="6350" cap="flat" cmpd="sng" algn="ctr">
            <a:solidFill>
              <a:srgbClr val="5B9BD5"/>
            </a:solidFill>
            <a:prstDash val="solid"/>
            <a:miter lim="800000"/>
          </a:ln>
          <a:effectLst/>
        </p:spPr>
      </p:cxnSp>
      <p:cxnSp>
        <p:nvCxnSpPr>
          <p:cNvPr id="606" name="Straight Connector 605"/>
          <p:cNvCxnSpPr/>
          <p:nvPr/>
        </p:nvCxnSpPr>
        <p:spPr>
          <a:xfrm>
            <a:off x="10563814" y="2261515"/>
            <a:ext cx="230937" cy="135637"/>
          </a:xfrm>
          <a:prstGeom prst="line">
            <a:avLst/>
          </a:prstGeom>
          <a:noFill/>
          <a:ln w="6350" cap="flat" cmpd="sng" algn="ctr">
            <a:solidFill>
              <a:srgbClr val="5B9BD5"/>
            </a:solidFill>
            <a:prstDash val="solid"/>
            <a:miter lim="800000"/>
          </a:ln>
          <a:effectLst/>
        </p:spPr>
      </p:cxnSp>
      <p:cxnSp>
        <p:nvCxnSpPr>
          <p:cNvPr id="607" name="Straight Connector 606"/>
          <p:cNvCxnSpPr/>
          <p:nvPr/>
        </p:nvCxnSpPr>
        <p:spPr>
          <a:xfrm flipH="1">
            <a:off x="10563814" y="2402973"/>
            <a:ext cx="230937" cy="135637"/>
          </a:xfrm>
          <a:prstGeom prst="line">
            <a:avLst/>
          </a:prstGeom>
          <a:noFill/>
          <a:ln w="6350" cap="flat" cmpd="sng" algn="ctr">
            <a:solidFill>
              <a:srgbClr val="5B9BD5"/>
            </a:solidFill>
            <a:prstDash val="solid"/>
            <a:miter lim="800000"/>
          </a:ln>
          <a:effectLst/>
        </p:spPr>
      </p:cxnSp>
      <p:cxnSp>
        <p:nvCxnSpPr>
          <p:cNvPr id="608" name="Straight Connector 607"/>
          <p:cNvCxnSpPr/>
          <p:nvPr/>
        </p:nvCxnSpPr>
        <p:spPr>
          <a:xfrm>
            <a:off x="10563815" y="2273156"/>
            <a:ext cx="33" cy="268599"/>
          </a:xfrm>
          <a:prstGeom prst="line">
            <a:avLst/>
          </a:prstGeom>
          <a:noFill/>
          <a:ln w="6350" cap="flat" cmpd="sng" algn="ctr">
            <a:solidFill>
              <a:srgbClr val="5B9BD5"/>
            </a:solidFill>
            <a:prstDash val="solid"/>
            <a:miter lim="800000"/>
          </a:ln>
          <a:effectLst/>
        </p:spPr>
      </p:cxnSp>
      <p:cxnSp>
        <p:nvCxnSpPr>
          <p:cNvPr id="609" name="Straight Connector 608"/>
          <p:cNvCxnSpPr/>
          <p:nvPr/>
        </p:nvCxnSpPr>
        <p:spPr>
          <a:xfrm flipV="1">
            <a:off x="10332911" y="2267335"/>
            <a:ext cx="230903" cy="129817"/>
          </a:xfrm>
          <a:prstGeom prst="line">
            <a:avLst/>
          </a:prstGeom>
          <a:noFill/>
          <a:ln w="6350" cap="flat" cmpd="sng" algn="ctr">
            <a:solidFill>
              <a:srgbClr val="5B9BD5"/>
            </a:solidFill>
            <a:prstDash val="solid"/>
            <a:miter lim="800000"/>
          </a:ln>
          <a:effectLst/>
        </p:spPr>
      </p:cxnSp>
      <p:cxnSp>
        <p:nvCxnSpPr>
          <p:cNvPr id="610" name="Straight Connector 609"/>
          <p:cNvCxnSpPr/>
          <p:nvPr/>
        </p:nvCxnSpPr>
        <p:spPr>
          <a:xfrm flipV="1">
            <a:off x="10563814" y="2125877"/>
            <a:ext cx="230937" cy="147278"/>
          </a:xfrm>
          <a:prstGeom prst="line">
            <a:avLst/>
          </a:prstGeom>
          <a:noFill/>
          <a:ln w="6350" cap="flat" cmpd="sng" algn="ctr">
            <a:solidFill>
              <a:srgbClr val="5B9BD5"/>
            </a:solidFill>
            <a:prstDash val="solid"/>
            <a:miter lim="800000"/>
          </a:ln>
          <a:effectLst/>
        </p:spPr>
      </p:cxnSp>
      <p:cxnSp>
        <p:nvCxnSpPr>
          <p:cNvPr id="611" name="Straight Connector 610"/>
          <p:cNvCxnSpPr/>
          <p:nvPr/>
        </p:nvCxnSpPr>
        <p:spPr>
          <a:xfrm>
            <a:off x="10336617" y="2160867"/>
            <a:ext cx="33" cy="268599"/>
          </a:xfrm>
          <a:prstGeom prst="line">
            <a:avLst/>
          </a:prstGeom>
          <a:noFill/>
          <a:ln w="6350" cap="flat" cmpd="sng" algn="ctr">
            <a:solidFill>
              <a:srgbClr val="5B9BD5"/>
            </a:solidFill>
            <a:prstDash val="solid"/>
            <a:miter lim="800000"/>
          </a:ln>
          <a:effectLst/>
        </p:spPr>
      </p:cxnSp>
      <p:sp>
        <p:nvSpPr>
          <p:cNvPr id="612" name="Hexagon 611"/>
          <p:cNvSpPr/>
          <p:nvPr/>
        </p:nvSpPr>
        <p:spPr>
          <a:xfrm>
            <a:off x="10660683" y="201225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3" name="Hexagon 612"/>
          <p:cNvSpPr/>
          <p:nvPr/>
        </p:nvSpPr>
        <p:spPr>
          <a:xfrm>
            <a:off x="10891620" y="21433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4" name="Hexagon 613"/>
          <p:cNvSpPr/>
          <p:nvPr/>
        </p:nvSpPr>
        <p:spPr>
          <a:xfrm>
            <a:off x="10660683" y="227897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5" name="Hexagon 614"/>
          <p:cNvSpPr/>
          <p:nvPr/>
        </p:nvSpPr>
        <p:spPr>
          <a:xfrm>
            <a:off x="10891620" y="241006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16" name="Straight Connector 615"/>
          <p:cNvCxnSpPr/>
          <p:nvPr/>
        </p:nvCxnSpPr>
        <p:spPr>
          <a:xfrm>
            <a:off x="10798140" y="2402973"/>
            <a:ext cx="230937" cy="135637"/>
          </a:xfrm>
          <a:prstGeom prst="line">
            <a:avLst/>
          </a:prstGeom>
          <a:noFill/>
          <a:ln w="6350" cap="flat" cmpd="sng" algn="ctr">
            <a:solidFill>
              <a:srgbClr val="5B9BD5"/>
            </a:solidFill>
            <a:prstDash val="solid"/>
            <a:miter lim="800000"/>
          </a:ln>
          <a:effectLst/>
        </p:spPr>
      </p:cxnSp>
      <p:cxnSp>
        <p:nvCxnSpPr>
          <p:cNvPr id="617" name="Straight Connector 616"/>
          <p:cNvCxnSpPr/>
          <p:nvPr/>
        </p:nvCxnSpPr>
        <p:spPr>
          <a:xfrm>
            <a:off x="10798140" y="2131698"/>
            <a:ext cx="230937" cy="135637"/>
          </a:xfrm>
          <a:prstGeom prst="line">
            <a:avLst/>
          </a:prstGeom>
          <a:noFill/>
          <a:ln w="6350" cap="flat" cmpd="sng" algn="ctr">
            <a:solidFill>
              <a:srgbClr val="5B9BD5"/>
            </a:solidFill>
            <a:prstDash val="solid"/>
            <a:miter lim="800000"/>
          </a:ln>
          <a:effectLst/>
        </p:spPr>
      </p:cxnSp>
      <p:cxnSp>
        <p:nvCxnSpPr>
          <p:cNvPr id="618" name="Straight Connector 617"/>
          <p:cNvCxnSpPr/>
          <p:nvPr/>
        </p:nvCxnSpPr>
        <p:spPr>
          <a:xfrm>
            <a:off x="11025320" y="2261515"/>
            <a:ext cx="230937" cy="135637"/>
          </a:xfrm>
          <a:prstGeom prst="line">
            <a:avLst/>
          </a:prstGeom>
          <a:noFill/>
          <a:ln w="6350" cap="flat" cmpd="sng" algn="ctr">
            <a:solidFill>
              <a:srgbClr val="5B9BD5"/>
            </a:solidFill>
            <a:prstDash val="solid"/>
            <a:miter lim="800000"/>
          </a:ln>
          <a:effectLst/>
        </p:spPr>
      </p:cxnSp>
      <p:cxnSp>
        <p:nvCxnSpPr>
          <p:cNvPr id="619" name="Straight Connector 618"/>
          <p:cNvCxnSpPr/>
          <p:nvPr/>
        </p:nvCxnSpPr>
        <p:spPr>
          <a:xfrm flipH="1">
            <a:off x="11025320" y="2402973"/>
            <a:ext cx="230937" cy="135637"/>
          </a:xfrm>
          <a:prstGeom prst="line">
            <a:avLst/>
          </a:prstGeom>
          <a:noFill/>
          <a:ln w="6350" cap="flat" cmpd="sng" algn="ctr">
            <a:solidFill>
              <a:srgbClr val="5B9BD5"/>
            </a:solidFill>
            <a:prstDash val="solid"/>
            <a:miter lim="800000"/>
          </a:ln>
          <a:effectLst/>
        </p:spPr>
      </p:cxnSp>
      <p:cxnSp>
        <p:nvCxnSpPr>
          <p:cNvPr id="620" name="Straight Connector 619"/>
          <p:cNvCxnSpPr/>
          <p:nvPr/>
        </p:nvCxnSpPr>
        <p:spPr>
          <a:xfrm>
            <a:off x="11025321" y="2273156"/>
            <a:ext cx="33" cy="268599"/>
          </a:xfrm>
          <a:prstGeom prst="line">
            <a:avLst/>
          </a:prstGeom>
          <a:noFill/>
          <a:ln w="6350" cap="flat" cmpd="sng" algn="ctr">
            <a:solidFill>
              <a:srgbClr val="5B9BD5"/>
            </a:solidFill>
            <a:prstDash val="solid"/>
            <a:miter lim="800000"/>
          </a:ln>
          <a:effectLst/>
        </p:spPr>
      </p:cxnSp>
      <p:cxnSp>
        <p:nvCxnSpPr>
          <p:cNvPr id="621" name="Straight Connector 620"/>
          <p:cNvCxnSpPr/>
          <p:nvPr/>
        </p:nvCxnSpPr>
        <p:spPr>
          <a:xfrm flipV="1">
            <a:off x="10794417" y="2267335"/>
            <a:ext cx="230903" cy="129817"/>
          </a:xfrm>
          <a:prstGeom prst="line">
            <a:avLst/>
          </a:prstGeom>
          <a:noFill/>
          <a:ln w="6350" cap="flat" cmpd="sng" algn="ctr">
            <a:solidFill>
              <a:srgbClr val="5B9BD5"/>
            </a:solidFill>
            <a:prstDash val="solid"/>
            <a:miter lim="800000"/>
          </a:ln>
          <a:effectLst/>
        </p:spPr>
      </p:cxnSp>
      <p:cxnSp>
        <p:nvCxnSpPr>
          <p:cNvPr id="622" name="Straight Connector 621"/>
          <p:cNvCxnSpPr/>
          <p:nvPr/>
        </p:nvCxnSpPr>
        <p:spPr>
          <a:xfrm flipV="1">
            <a:off x="11025320" y="2125877"/>
            <a:ext cx="230937" cy="147278"/>
          </a:xfrm>
          <a:prstGeom prst="line">
            <a:avLst/>
          </a:prstGeom>
          <a:noFill/>
          <a:ln w="6350" cap="flat" cmpd="sng" algn="ctr">
            <a:solidFill>
              <a:srgbClr val="5B9BD5"/>
            </a:solidFill>
            <a:prstDash val="solid"/>
            <a:miter lim="800000"/>
          </a:ln>
          <a:effectLst/>
        </p:spPr>
      </p:cxnSp>
      <p:cxnSp>
        <p:nvCxnSpPr>
          <p:cNvPr id="623" name="Straight Connector 622"/>
          <p:cNvCxnSpPr/>
          <p:nvPr/>
        </p:nvCxnSpPr>
        <p:spPr>
          <a:xfrm>
            <a:off x="10798123" y="2156318"/>
            <a:ext cx="33" cy="268599"/>
          </a:xfrm>
          <a:prstGeom prst="line">
            <a:avLst/>
          </a:prstGeom>
          <a:noFill/>
          <a:ln w="6350" cap="flat" cmpd="sng" algn="ctr">
            <a:solidFill>
              <a:srgbClr val="5B9BD5"/>
            </a:solidFill>
            <a:prstDash val="solid"/>
            <a:miter lim="800000"/>
          </a:ln>
          <a:effectLst/>
        </p:spPr>
      </p:cxnSp>
      <p:sp>
        <p:nvSpPr>
          <p:cNvPr id="624" name="Hexagon 623"/>
          <p:cNvSpPr/>
          <p:nvPr/>
        </p:nvSpPr>
        <p:spPr>
          <a:xfrm>
            <a:off x="11119703" y="201225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5" name="Hexagon 624"/>
          <p:cNvSpPr/>
          <p:nvPr/>
        </p:nvSpPr>
        <p:spPr>
          <a:xfrm>
            <a:off x="11350640" y="21433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6" name="Hexagon 625"/>
          <p:cNvSpPr/>
          <p:nvPr/>
        </p:nvSpPr>
        <p:spPr>
          <a:xfrm>
            <a:off x="11119703" y="227897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7" name="Hexagon 626"/>
          <p:cNvSpPr/>
          <p:nvPr/>
        </p:nvSpPr>
        <p:spPr>
          <a:xfrm>
            <a:off x="11350640" y="241006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28" name="Straight Connector 627"/>
          <p:cNvCxnSpPr/>
          <p:nvPr/>
        </p:nvCxnSpPr>
        <p:spPr>
          <a:xfrm>
            <a:off x="11257160" y="2402973"/>
            <a:ext cx="230937" cy="135637"/>
          </a:xfrm>
          <a:prstGeom prst="line">
            <a:avLst/>
          </a:prstGeom>
          <a:noFill/>
          <a:ln w="6350" cap="flat" cmpd="sng" algn="ctr">
            <a:solidFill>
              <a:srgbClr val="5B9BD5"/>
            </a:solidFill>
            <a:prstDash val="solid"/>
            <a:miter lim="800000"/>
          </a:ln>
          <a:effectLst/>
        </p:spPr>
      </p:cxnSp>
      <p:cxnSp>
        <p:nvCxnSpPr>
          <p:cNvPr id="629" name="Straight Connector 628"/>
          <p:cNvCxnSpPr/>
          <p:nvPr/>
        </p:nvCxnSpPr>
        <p:spPr>
          <a:xfrm>
            <a:off x="11257160" y="2131698"/>
            <a:ext cx="230937" cy="135637"/>
          </a:xfrm>
          <a:prstGeom prst="line">
            <a:avLst/>
          </a:prstGeom>
          <a:noFill/>
          <a:ln w="6350" cap="flat" cmpd="sng" algn="ctr">
            <a:solidFill>
              <a:srgbClr val="5B9BD5"/>
            </a:solidFill>
            <a:prstDash val="solid"/>
            <a:miter lim="800000"/>
          </a:ln>
          <a:effectLst/>
        </p:spPr>
      </p:cxnSp>
      <p:cxnSp>
        <p:nvCxnSpPr>
          <p:cNvPr id="630" name="Straight Connector 629"/>
          <p:cNvCxnSpPr/>
          <p:nvPr/>
        </p:nvCxnSpPr>
        <p:spPr>
          <a:xfrm>
            <a:off x="11484341" y="2273156"/>
            <a:ext cx="33" cy="268599"/>
          </a:xfrm>
          <a:prstGeom prst="line">
            <a:avLst/>
          </a:prstGeom>
          <a:noFill/>
          <a:ln w="6350" cap="flat" cmpd="sng" algn="ctr">
            <a:solidFill>
              <a:srgbClr val="5B9BD5"/>
            </a:solidFill>
            <a:prstDash val="solid"/>
            <a:miter lim="800000"/>
          </a:ln>
          <a:effectLst/>
        </p:spPr>
      </p:cxnSp>
      <p:cxnSp>
        <p:nvCxnSpPr>
          <p:cNvPr id="631" name="Straight Connector 630"/>
          <p:cNvCxnSpPr/>
          <p:nvPr/>
        </p:nvCxnSpPr>
        <p:spPr>
          <a:xfrm flipV="1">
            <a:off x="11253437" y="2267335"/>
            <a:ext cx="230903" cy="129817"/>
          </a:xfrm>
          <a:prstGeom prst="line">
            <a:avLst/>
          </a:prstGeom>
          <a:noFill/>
          <a:ln w="6350" cap="flat" cmpd="sng" algn="ctr">
            <a:solidFill>
              <a:srgbClr val="5B9BD5"/>
            </a:solidFill>
            <a:prstDash val="solid"/>
            <a:miter lim="800000"/>
          </a:ln>
          <a:effectLst/>
        </p:spPr>
      </p:cxnSp>
      <p:cxnSp>
        <p:nvCxnSpPr>
          <p:cNvPr id="632" name="Straight Connector 631"/>
          <p:cNvCxnSpPr/>
          <p:nvPr/>
        </p:nvCxnSpPr>
        <p:spPr>
          <a:xfrm>
            <a:off x="11257143" y="2156318"/>
            <a:ext cx="33" cy="268599"/>
          </a:xfrm>
          <a:prstGeom prst="line">
            <a:avLst/>
          </a:prstGeom>
          <a:noFill/>
          <a:ln w="6350" cap="flat" cmpd="sng" algn="ctr">
            <a:solidFill>
              <a:srgbClr val="5B9BD5"/>
            </a:solidFill>
            <a:prstDash val="solid"/>
            <a:miter lim="800000"/>
          </a:ln>
          <a:effectLst/>
        </p:spPr>
      </p:cxnSp>
      <p:sp>
        <p:nvSpPr>
          <p:cNvPr id="657" name="TextBox 656"/>
          <p:cNvSpPr txBox="1"/>
          <p:nvPr/>
        </p:nvSpPr>
        <p:spPr>
          <a:xfrm>
            <a:off x="3112179" y="2050528"/>
            <a:ext cx="7599041" cy="523220"/>
          </a:xfrm>
          <a:prstGeom prst="rect">
            <a:avLst/>
          </a:prstGeom>
          <a:noFill/>
        </p:spPr>
        <p:txBody>
          <a:bodyPr wrap="square" rtlCol="0">
            <a:spAutoFit/>
          </a:bodyPr>
          <a:lstStyle/>
          <a:p>
            <a:pPr defTabSz="914400"/>
            <a:r>
              <a:rPr lang="en-US" sz="2800" b="1" dirty="0" smtClean="0">
                <a:solidFill>
                  <a:srgbClr val="FFFFFF"/>
                </a:solidFill>
                <a:latin typeface="Segoe UI Light"/>
                <a:ea typeface="Segoe UI Black" panose="020B0A02040204020203" pitchFamily="34" charset="0"/>
                <a:cs typeface="Segoe UI Semibold" panose="020B0702040204020203" pitchFamily="34" charset="0"/>
              </a:rPr>
              <a:t>Applications composed of </a:t>
            </a:r>
            <a:r>
              <a:rPr lang="en-US" sz="2800" b="1" dirty="0" err="1">
                <a:solidFill>
                  <a:srgbClr val="FFFFFF"/>
                </a:solidFill>
                <a:latin typeface="Segoe UI Light"/>
                <a:ea typeface="Segoe UI Black" panose="020B0A02040204020203" pitchFamily="34" charset="0"/>
                <a:cs typeface="Segoe UI Semibold" panose="020B0702040204020203" pitchFamily="34" charset="0"/>
              </a:rPr>
              <a:t>m</a:t>
            </a:r>
            <a:r>
              <a:rPr lang="en-US" sz="2800" b="1" dirty="0" err="1" smtClean="0">
                <a:solidFill>
                  <a:srgbClr val="FFFFFF"/>
                </a:solidFill>
                <a:latin typeface="Segoe UI Light"/>
                <a:ea typeface="Segoe UI Black" panose="020B0A02040204020203" pitchFamily="34" charset="0"/>
                <a:cs typeface="Segoe UI Semibold" panose="020B0702040204020203" pitchFamily="34" charset="0"/>
              </a:rPr>
              <a:t>icroservices</a:t>
            </a:r>
            <a:endParaRPr lang="en-US" sz="2800" b="1" dirty="0">
              <a:solidFill>
                <a:srgbClr val="FFFFFF"/>
              </a:solidFill>
              <a:latin typeface="Segoe UI Light"/>
              <a:ea typeface="Segoe UI Black" panose="020B0A02040204020203" pitchFamily="34" charset="0"/>
              <a:cs typeface="Segoe UI Semibold" panose="020B0702040204020203" pitchFamily="34" charset="0"/>
            </a:endParaRPr>
          </a:p>
        </p:txBody>
      </p:sp>
      <p:sp>
        <p:nvSpPr>
          <p:cNvPr id="658" name="Rectangle 657"/>
          <p:cNvSpPr/>
          <p:nvPr/>
        </p:nvSpPr>
        <p:spPr>
          <a:xfrm>
            <a:off x="508082" y="3828030"/>
            <a:ext cx="11102801" cy="1045188"/>
          </a:xfrm>
          <a:prstGeom prst="rect">
            <a:avLst/>
          </a:prstGeom>
          <a:solidFill>
            <a:srgbClr val="662E93"/>
          </a:solidFill>
          <a:ln w="12700" cap="flat" cmpd="sng" algn="ctr">
            <a:noFill/>
            <a:prstDash val="solid"/>
            <a:miter lim="800000"/>
          </a:ln>
          <a:effectLst/>
        </p:spPr>
        <p:txBody>
          <a:bodyPr rtlCol="0" anchor="ctr"/>
          <a:lstStyle/>
          <a:p>
            <a:pPr algn="ctr" defTabSz="914400">
              <a:defRPr/>
            </a:pPr>
            <a:endParaRPr lang="en-US" b="1" kern="0" smtClean="0">
              <a:solidFill>
                <a:srgbClr val="FFFFFF"/>
              </a:solidFill>
              <a:latin typeface="Calibri" panose="020F0502020204030204"/>
            </a:endParaRPr>
          </a:p>
        </p:txBody>
      </p:sp>
      <p:sp>
        <p:nvSpPr>
          <p:cNvPr id="659" name="TextBox 658"/>
          <p:cNvSpPr txBox="1"/>
          <p:nvPr/>
        </p:nvSpPr>
        <p:spPr>
          <a:xfrm>
            <a:off x="592141" y="3945488"/>
            <a:ext cx="1228250" cy="276999"/>
          </a:xfrm>
          <a:prstGeom prst="rect">
            <a:avLst/>
          </a:prstGeom>
          <a:noFill/>
        </p:spPr>
        <p:txBody>
          <a:bodyPr wrap="square" rtlCol="0">
            <a:spAutoFit/>
          </a:bodyPr>
          <a:lstStyle/>
          <a:p>
            <a:pPr defTabSz="914400"/>
            <a:r>
              <a:rPr lang="en-US" sz="1200" b="1" dirty="0">
                <a:solidFill>
                  <a:srgbClr val="FFFFFF"/>
                </a:solidFill>
                <a:latin typeface="Segoe UI Light"/>
              </a:rPr>
              <a:t>High Availability</a:t>
            </a:r>
          </a:p>
        </p:txBody>
      </p:sp>
      <p:sp>
        <p:nvSpPr>
          <p:cNvPr id="660" name="TextBox 659"/>
          <p:cNvSpPr txBox="1"/>
          <p:nvPr/>
        </p:nvSpPr>
        <p:spPr>
          <a:xfrm>
            <a:off x="2045136" y="4557284"/>
            <a:ext cx="1183360" cy="276999"/>
          </a:xfrm>
          <a:prstGeom prst="rect">
            <a:avLst/>
          </a:prstGeom>
          <a:noFill/>
        </p:spPr>
        <p:txBody>
          <a:bodyPr wrap="square" rtlCol="0">
            <a:spAutoFit/>
          </a:bodyPr>
          <a:lstStyle/>
          <a:p>
            <a:pPr defTabSz="914400"/>
            <a:r>
              <a:rPr lang="en-US" sz="1200" b="1" dirty="0" smtClean="0">
                <a:solidFill>
                  <a:srgbClr val="FFFFFF"/>
                </a:solidFill>
                <a:latin typeface="Segoe UI Light"/>
              </a:rPr>
              <a:t>Hyper-Scale</a:t>
            </a:r>
            <a:endParaRPr lang="en-US" sz="1200" b="1" dirty="0">
              <a:solidFill>
                <a:srgbClr val="FFFFFF"/>
              </a:solidFill>
              <a:latin typeface="Segoe UI Light"/>
            </a:endParaRPr>
          </a:p>
        </p:txBody>
      </p:sp>
      <p:sp>
        <p:nvSpPr>
          <p:cNvPr id="661" name="TextBox 660"/>
          <p:cNvSpPr txBox="1"/>
          <p:nvPr/>
        </p:nvSpPr>
        <p:spPr>
          <a:xfrm>
            <a:off x="1996362" y="3981870"/>
            <a:ext cx="1403892" cy="276999"/>
          </a:xfrm>
          <a:prstGeom prst="rect">
            <a:avLst/>
          </a:prstGeom>
          <a:noFill/>
        </p:spPr>
        <p:txBody>
          <a:bodyPr wrap="square" rtlCol="0">
            <a:spAutoFit/>
          </a:bodyPr>
          <a:lstStyle/>
          <a:p>
            <a:pPr defTabSz="914400"/>
            <a:r>
              <a:rPr lang="en-US" sz="1200" b="1" dirty="0">
                <a:solidFill>
                  <a:srgbClr val="FFFFFF"/>
                </a:solidFill>
                <a:latin typeface="Segoe UI Light"/>
              </a:rPr>
              <a:t>Hybrid Operations</a:t>
            </a:r>
          </a:p>
        </p:txBody>
      </p:sp>
      <p:sp>
        <p:nvSpPr>
          <p:cNvPr id="662" name="TextBox 661"/>
          <p:cNvSpPr txBox="1"/>
          <p:nvPr/>
        </p:nvSpPr>
        <p:spPr>
          <a:xfrm>
            <a:off x="2556744" y="4294097"/>
            <a:ext cx="1074784" cy="276999"/>
          </a:xfrm>
          <a:prstGeom prst="rect">
            <a:avLst/>
          </a:prstGeom>
          <a:noFill/>
        </p:spPr>
        <p:txBody>
          <a:bodyPr wrap="square" rtlCol="0">
            <a:spAutoFit/>
          </a:bodyPr>
          <a:lstStyle/>
          <a:p>
            <a:pPr defTabSz="914400"/>
            <a:r>
              <a:rPr lang="en-US" sz="1200" b="1" dirty="0">
                <a:solidFill>
                  <a:srgbClr val="FFFFFF"/>
                </a:solidFill>
                <a:latin typeface="Segoe UI Light"/>
              </a:rPr>
              <a:t>High Density</a:t>
            </a:r>
          </a:p>
        </p:txBody>
      </p:sp>
      <p:sp>
        <p:nvSpPr>
          <p:cNvPr id="663" name="TextBox 662"/>
          <p:cNvSpPr txBox="1"/>
          <p:nvPr/>
        </p:nvSpPr>
        <p:spPr>
          <a:xfrm>
            <a:off x="3947606" y="4250988"/>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Rolling Upgrades</a:t>
            </a:r>
          </a:p>
        </p:txBody>
      </p:sp>
      <p:sp>
        <p:nvSpPr>
          <p:cNvPr id="664" name="TextBox 663"/>
          <p:cNvSpPr txBox="1"/>
          <p:nvPr/>
        </p:nvSpPr>
        <p:spPr>
          <a:xfrm>
            <a:off x="5310261" y="4516161"/>
            <a:ext cx="1339233" cy="276999"/>
          </a:xfrm>
          <a:prstGeom prst="rect">
            <a:avLst/>
          </a:prstGeom>
          <a:noFill/>
        </p:spPr>
        <p:txBody>
          <a:bodyPr wrap="square" rtlCol="0">
            <a:spAutoFit/>
          </a:bodyPr>
          <a:lstStyle/>
          <a:p>
            <a:pPr defTabSz="914400"/>
            <a:r>
              <a:rPr lang="en-US" sz="1200" b="1" dirty="0" err="1">
                <a:solidFill>
                  <a:srgbClr val="FFFFFF"/>
                </a:solidFill>
                <a:latin typeface="Segoe UI Light"/>
              </a:rPr>
              <a:t>Stateful</a:t>
            </a:r>
            <a:r>
              <a:rPr lang="en-US" sz="1200" b="1" dirty="0">
                <a:solidFill>
                  <a:srgbClr val="FFFFFF"/>
                </a:solidFill>
                <a:latin typeface="Segoe UI Light"/>
              </a:rPr>
              <a:t> services</a:t>
            </a:r>
          </a:p>
        </p:txBody>
      </p:sp>
      <p:sp>
        <p:nvSpPr>
          <p:cNvPr id="665" name="TextBox 664"/>
          <p:cNvSpPr txBox="1"/>
          <p:nvPr/>
        </p:nvSpPr>
        <p:spPr>
          <a:xfrm>
            <a:off x="5812925" y="4282035"/>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Low Latency</a:t>
            </a:r>
          </a:p>
        </p:txBody>
      </p:sp>
      <p:sp>
        <p:nvSpPr>
          <p:cNvPr id="666" name="TextBox 665"/>
          <p:cNvSpPr txBox="1"/>
          <p:nvPr/>
        </p:nvSpPr>
        <p:spPr>
          <a:xfrm>
            <a:off x="7604167" y="4377734"/>
            <a:ext cx="1339233" cy="461665"/>
          </a:xfrm>
          <a:prstGeom prst="rect">
            <a:avLst/>
          </a:prstGeom>
          <a:noFill/>
        </p:spPr>
        <p:txBody>
          <a:bodyPr wrap="square" rtlCol="0">
            <a:spAutoFit/>
          </a:bodyPr>
          <a:lstStyle/>
          <a:p>
            <a:pPr algn="ctr" defTabSz="914400"/>
            <a:r>
              <a:rPr lang="en-US" sz="1200" b="1" dirty="0">
                <a:solidFill>
                  <a:srgbClr val="FFFFFF"/>
                </a:solidFill>
                <a:latin typeface="Segoe UI Light"/>
              </a:rPr>
              <a:t>Fast startup &amp; shutdown</a:t>
            </a:r>
          </a:p>
        </p:txBody>
      </p:sp>
      <p:sp>
        <p:nvSpPr>
          <p:cNvPr id="667" name="TextBox 666"/>
          <p:cNvSpPr txBox="1"/>
          <p:nvPr/>
        </p:nvSpPr>
        <p:spPr>
          <a:xfrm>
            <a:off x="8558131" y="3861802"/>
            <a:ext cx="1741930" cy="461665"/>
          </a:xfrm>
          <a:prstGeom prst="rect">
            <a:avLst/>
          </a:prstGeom>
          <a:noFill/>
        </p:spPr>
        <p:txBody>
          <a:bodyPr wrap="square" rtlCol="0">
            <a:spAutoFit/>
          </a:bodyPr>
          <a:lstStyle/>
          <a:p>
            <a:pPr defTabSz="914400"/>
            <a:r>
              <a:rPr lang="en-US" sz="1200" b="1" dirty="0">
                <a:solidFill>
                  <a:srgbClr val="FFFFFF"/>
                </a:solidFill>
                <a:latin typeface="Segoe UI Light"/>
              </a:rPr>
              <a:t>Container Orchestration &amp; lifecycle management</a:t>
            </a:r>
          </a:p>
        </p:txBody>
      </p:sp>
      <p:sp>
        <p:nvSpPr>
          <p:cNvPr id="668" name="TextBox 667"/>
          <p:cNvSpPr txBox="1"/>
          <p:nvPr/>
        </p:nvSpPr>
        <p:spPr>
          <a:xfrm>
            <a:off x="10038100" y="4333573"/>
            <a:ext cx="1557236" cy="276999"/>
          </a:xfrm>
          <a:prstGeom prst="rect">
            <a:avLst/>
          </a:prstGeom>
          <a:noFill/>
        </p:spPr>
        <p:txBody>
          <a:bodyPr wrap="square" rtlCol="0">
            <a:spAutoFit/>
          </a:bodyPr>
          <a:lstStyle/>
          <a:p>
            <a:pPr algn="ctr" defTabSz="914400"/>
            <a:r>
              <a:rPr lang="en-US" sz="1200" b="1" dirty="0" smtClean="0">
                <a:solidFill>
                  <a:srgbClr val="FFFFFF"/>
                </a:solidFill>
                <a:latin typeface="Segoe UI Light"/>
              </a:rPr>
              <a:t>Replication </a:t>
            </a:r>
            <a:r>
              <a:rPr lang="en-US" sz="1200" b="1" dirty="0">
                <a:solidFill>
                  <a:srgbClr val="FFFFFF"/>
                </a:solidFill>
                <a:latin typeface="Segoe UI Light"/>
              </a:rPr>
              <a:t>&amp; Failover</a:t>
            </a:r>
          </a:p>
        </p:txBody>
      </p:sp>
      <p:sp>
        <p:nvSpPr>
          <p:cNvPr id="669" name="TextBox 668"/>
          <p:cNvSpPr txBox="1"/>
          <p:nvPr/>
        </p:nvSpPr>
        <p:spPr>
          <a:xfrm>
            <a:off x="667891" y="4213476"/>
            <a:ext cx="1183360" cy="646331"/>
          </a:xfrm>
          <a:prstGeom prst="rect">
            <a:avLst/>
          </a:prstGeom>
          <a:noFill/>
        </p:spPr>
        <p:txBody>
          <a:bodyPr wrap="square" rtlCol="0">
            <a:spAutoFit/>
          </a:bodyPr>
          <a:lstStyle/>
          <a:p>
            <a:pPr algn="ctr" defTabSz="914400"/>
            <a:r>
              <a:rPr lang="en-US" sz="1200" b="1" dirty="0" smtClean="0">
                <a:solidFill>
                  <a:srgbClr val="FFFFFF"/>
                </a:solidFill>
                <a:latin typeface="Segoe UI Light"/>
              </a:rPr>
              <a:t>Simple </a:t>
            </a:r>
            <a:r>
              <a:rPr lang="en-US" sz="1200" b="1" dirty="0">
                <a:solidFill>
                  <a:srgbClr val="FFFFFF"/>
                </a:solidFill>
                <a:latin typeface="Segoe UI Light"/>
              </a:rPr>
              <a:t>programming </a:t>
            </a:r>
            <a:r>
              <a:rPr lang="en-US" sz="1200" b="1" dirty="0" smtClean="0">
                <a:solidFill>
                  <a:srgbClr val="FFFFFF"/>
                </a:solidFill>
                <a:latin typeface="Segoe UI Light"/>
              </a:rPr>
              <a:t>models</a:t>
            </a:r>
            <a:endParaRPr lang="en-US" sz="1200" b="1" dirty="0">
              <a:solidFill>
                <a:srgbClr val="FFFFFF"/>
              </a:solidFill>
              <a:latin typeface="Segoe UI Light"/>
            </a:endParaRPr>
          </a:p>
        </p:txBody>
      </p:sp>
      <p:sp>
        <p:nvSpPr>
          <p:cNvPr id="670" name="TextBox 669"/>
          <p:cNvSpPr txBox="1"/>
          <p:nvPr/>
        </p:nvSpPr>
        <p:spPr>
          <a:xfrm>
            <a:off x="8943400" y="4439502"/>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Load balancing</a:t>
            </a:r>
          </a:p>
        </p:txBody>
      </p:sp>
      <p:sp>
        <p:nvSpPr>
          <p:cNvPr id="671" name="TextBox 670"/>
          <p:cNvSpPr txBox="1"/>
          <p:nvPr/>
        </p:nvSpPr>
        <p:spPr>
          <a:xfrm>
            <a:off x="10410151" y="3980432"/>
            <a:ext cx="1403892" cy="276999"/>
          </a:xfrm>
          <a:prstGeom prst="rect">
            <a:avLst/>
          </a:prstGeom>
          <a:noFill/>
        </p:spPr>
        <p:txBody>
          <a:bodyPr wrap="square" rtlCol="0">
            <a:spAutoFit/>
          </a:bodyPr>
          <a:lstStyle/>
          <a:p>
            <a:pPr defTabSz="914400"/>
            <a:r>
              <a:rPr lang="en-US" sz="1200" b="1" dirty="0">
                <a:solidFill>
                  <a:srgbClr val="FFFFFF"/>
                </a:solidFill>
                <a:latin typeface="Segoe UI Light"/>
              </a:rPr>
              <a:t>Self-healing</a:t>
            </a:r>
          </a:p>
        </p:txBody>
      </p:sp>
      <p:sp>
        <p:nvSpPr>
          <p:cNvPr id="672" name="TextBox 671"/>
          <p:cNvSpPr txBox="1"/>
          <p:nvPr/>
        </p:nvSpPr>
        <p:spPr>
          <a:xfrm>
            <a:off x="3529913" y="3942526"/>
            <a:ext cx="1359678" cy="276999"/>
          </a:xfrm>
          <a:prstGeom prst="rect">
            <a:avLst/>
          </a:prstGeom>
          <a:noFill/>
        </p:spPr>
        <p:txBody>
          <a:bodyPr wrap="square" rtlCol="0">
            <a:spAutoFit/>
          </a:bodyPr>
          <a:lstStyle/>
          <a:p>
            <a:pPr defTabSz="914400"/>
            <a:r>
              <a:rPr lang="en-US" sz="1200" b="1" dirty="0">
                <a:solidFill>
                  <a:srgbClr val="FFFFFF"/>
                </a:solidFill>
                <a:latin typeface="Segoe UI Light"/>
              </a:rPr>
              <a:t>Data Partitioning</a:t>
            </a:r>
          </a:p>
        </p:txBody>
      </p:sp>
      <p:sp>
        <p:nvSpPr>
          <p:cNvPr id="673" name="TextBox 672"/>
          <p:cNvSpPr txBox="1"/>
          <p:nvPr/>
        </p:nvSpPr>
        <p:spPr>
          <a:xfrm>
            <a:off x="3585275" y="4562925"/>
            <a:ext cx="1538464" cy="276999"/>
          </a:xfrm>
          <a:prstGeom prst="rect">
            <a:avLst/>
          </a:prstGeom>
          <a:noFill/>
        </p:spPr>
        <p:txBody>
          <a:bodyPr wrap="square" rtlCol="0">
            <a:spAutoFit/>
          </a:bodyPr>
          <a:lstStyle/>
          <a:p>
            <a:pPr defTabSz="914400"/>
            <a:r>
              <a:rPr lang="en-US" sz="1200" b="1" dirty="0">
                <a:solidFill>
                  <a:srgbClr val="FFFFFF"/>
                </a:solidFill>
                <a:latin typeface="Segoe UI Light"/>
              </a:rPr>
              <a:t>Automated Rollback</a:t>
            </a:r>
          </a:p>
        </p:txBody>
      </p:sp>
      <p:sp>
        <p:nvSpPr>
          <p:cNvPr id="674" name="TextBox 673"/>
          <p:cNvSpPr txBox="1"/>
          <p:nvPr/>
        </p:nvSpPr>
        <p:spPr>
          <a:xfrm>
            <a:off x="7334390" y="3881678"/>
            <a:ext cx="1339233" cy="461665"/>
          </a:xfrm>
          <a:prstGeom prst="rect">
            <a:avLst/>
          </a:prstGeom>
          <a:noFill/>
        </p:spPr>
        <p:txBody>
          <a:bodyPr wrap="square" rtlCol="0">
            <a:spAutoFit/>
          </a:bodyPr>
          <a:lstStyle/>
          <a:p>
            <a:pPr algn="ctr" defTabSz="914400"/>
            <a:r>
              <a:rPr lang="en-US" sz="1200" b="1" dirty="0">
                <a:solidFill>
                  <a:srgbClr val="FFFFFF"/>
                </a:solidFill>
                <a:latin typeface="Segoe UI Light"/>
              </a:rPr>
              <a:t>Health Monitoring</a:t>
            </a:r>
          </a:p>
        </p:txBody>
      </p:sp>
      <p:sp>
        <p:nvSpPr>
          <p:cNvPr id="675" name="TextBox 674"/>
          <p:cNvSpPr txBox="1"/>
          <p:nvPr/>
        </p:nvSpPr>
        <p:spPr>
          <a:xfrm>
            <a:off x="6844130" y="4294097"/>
            <a:ext cx="1359678" cy="461665"/>
          </a:xfrm>
          <a:prstGeom prst="rect">
            <a:avLst/>
          </a:prstGeom>
          <a:noFill/>
        </p:spPr>
        <p:txBody>
          <a:bodyPr wrap="square" rtlCol="0">
            <a:spAutoFit/>
          </a:bodyPr>
          <a:lstStyle/>
          <a:p>
            <a:pPr defTabSz="914400"/>
            <a:r>
              <a:rPr lang="en-US" sz="1200" b="1" dirty="0">
                <a:solidFill>
                  <a:srgbClr val="FFFFFF"/>
                </a:solidFill>
                <a:latin typeface="Segoe UI Light"/>
              </a:rPr>
              <a:t>Placement Constraints</a:t>
            </a:r>
          </a:p>
        </p:txBody>
      </p:sp>
      <p:sp>
        <p:nvSpPr>
          <p:cNvPr id="676" name="TextBox 675"/>
          <p:cNvSpPr txBox="1"/>
          <p:nvPr/>
        </p:nvSpPr>
        <p:spPr>
          <a:xfrm>
            <a:off x="5131779" y="3784976"/>
            <a:ext cx="2317281" cy="523220"/>
          </a:xfrm>
          <a:prstGeom prst="rect">
            <a:avLst/>
          </a:prstGeom>
          <a:noFill/>
        </p:spPr>
        <p:txBody>
          <a:bodyPr wrap="square" rtlCol="0">
            <a:spAutoFit/>
          </a:bodyPr>
          <a:lstStyle/>
          <a:p>
            <a:pPr defTabSz="914400"/>
            <a:r>
              <a:rPr lang="en-US" sz="2800" b="1" dirty="0">
                <a:solidFill>
                  <a:srgbClr val="FFFFFF"/>
                </a:solidFill>
                <a:latin typeface="Segoe UI Light"/>
              </a:rPr>
              <a:t>Service Fabric</a:t>
            </a:r>
          </a:p>
        </p:txBody>
      </p:sp>
      <p:sp>
        <p:nvSpPr>
          <p:cNvPr id="3" name="Rectangle 2"/>
          <p:cNvSpPr/>
          <p:nvPr/>
        </p:nvSpPr>
        <p:spPr bwMode="auto">
          <a:xfrm>
            <a:off x="566261" y="2807504"/>
            <a:ext cx="5391592" cy="84215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400">
                <a:gradFill>
                  <a:gsLst>
                    <a:gs pos="0">
                      <a:srgbClr val="FFFFFF"/>
                    </a:gs>
                    <a:gs pos="100000">
                      <a:srgbClr val="FFFFFF"/>
                    </a:gs>
                  </a:gsLst>
                  <a:lin ang="5400000" scaled="0"/>
                </a:gradFill>
                <a:ea typeface="Segoe UI" pitchFamily="34" charset="0"/>
                <a:cs typeface="Segoe UI" pitchFamily="34" charset="0"/>
              </a:rPr>
              <a:t>Reliable Actors API</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3" name="Rectangle 312"/>
          <p:cNvSpPr/>
          <p:nvPr/>
        </p:nvSpPr>
        <p:spPr bwMode="auto">
          <a:xfrm>
            <a:off x="6160645" y="2802229"/>
            <a:ext cx="5391592" cy="84215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400" dirty="0">
                <a:gradFill>
                  <a:gsLst>
                    <a:gs pos="0">
                      <a:srgbClr val="FFFFFF"/>
                    </a:gs>
                    <a:gs pos="100000">
                      <a:srgbClr val="FFFFFF"/>
                    </a:gs>
                  </a:gsLst>
                  <a:lin ang="5400000" scaled="0"/>
                </a:gradFill>
                <a:ea typeface="Segoe UI" pitchFamily="34" charset="0"/>
                <a:cs typeface="Segoe UI" pitchFamily="34" charset="0"/>
              </a:rPr>
              <a:t>Reliable Services API</a:t>
            </a:r>
          </a:p>
        </p:txBody>
      </p:sp>
    </p:spTree>
    <p:extLst>
      <p:ext uri="{BB962C8B-B14F-4D97-AF65-F5344CB8AC3E}">
        <p14:creationId xmlns:p14="http://schemas.microsoft.com/office/powerpoint/2010/main" val="2917395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74639" y="295274"/>
            <a:ext cx="11889564" cy="917575"/>
          </a:xfrm>
        </p:spPr>
        <p:txBody>
          <a:bodyPr/>
          <a:lstStyle/>
          <a:p>
            <a:r>
              <a:rPr lang="en-US" dirty="0" smtClean="0"/>
              <a:t>Reliable Actor API</a:t>
            </a:r>
            <a:endParaRPr lang="en-US" dirty="0"/>
          </a:p>
        </p:txBody>
      </p:sp>
      <p:sp>
        <p:nvSpPr>
          <p:cNvPr id="6" name="Text Placeholder 1"/>
          <p:cNvSpPr txBox="1">
            <a:spLocks/>
          </p:cNvSpPr>
          <p:nvPr/>
        </p:nvSpPr>
        <p:spPr>
          <a:xfrm>
            <a:off x="198438" y="1783417"/>
            <a:ext cx="12238037" cy="475012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ctr"/>
            <a:r>
              <a:rPr lang="en-US" sz="3200" dirty="0" smtClean="0">
                <a:gradFill>
                  <a:gsLst>
                    <a:gs pos="1250">
                      <a:srgbClr val="FFFFFF"/>
                    </a:gs>
                    <a:gs pos="100000">
                      <a:srgbClr val="FFFFFF"/>
                    </a:gs>
                  </a:gsLst>
                  <a:lin ang="5400000" scaled="0"/>
                </a:gradFill>
              </a:rPr>
              <a:t>Build reliable stateless and </a:t>
            </a:r>
            <a:r>
              <a:rPr lang="en-US" sz="3200" dirty="0" err="1" smtClean="0">
                <a:gradFill>
                  <a:gsLst>
                    <a:gs pos="1250">
                      <a:srgbClr val="FFFFFF"/>
                    </a:gs>
                    <a:gs pos="100000">
                      <a:srgbClr val="FFFFFF"/>
                    </a:gs>
                  </a:gsLst>
                  <a:lin ang="5400000" scaled="0"/>
                </a:gradFill>
              </a:rPr>
              <a:t>stateful</a:t>
            </a:r>
            <a:r>
              <a:rPr lang="en-US" sz="3200" dirty="0" smtClean="0">
                <a:gradFill>
                  <a:gsLst>
                    <a:gs pos="1250">
                      <a:srgbClr val="FFFFFF"/>
                    </a:gs>
                    <a:gs pos="100000">
                      <a:srgbClr val="FFFFFF"/>
                    </a:gs>
                  </a:gsLst>
                  <a:lin ang="5400000" scaled="0"/>
                </a:gradFill>
              </a:rPr>
              <a:t> objects with a virtual </a:t>
            </a:r>
            <a:r>
              <a:rPr lang="en-US" sz="3200" b="1" dirty="0" smtClean="0">
                <a:gradFill>
                  <a:gsLst>
                    <a:gs pos="1250">
                      <a:srgbClr val="FFFFFF"/>
                    </a:gs>
                    <a:gs pos="100000">
                      <a:srgbClr val="FFFFFF"/>
                    </a:gs>
                  </a:gsLst>
                  <a:lin ang="5400000" scaled="0"/>
                </a:gradFill>
              </a:rPr>
              <a:t>Actor Programming Model</a:t>
            </a:r>
          </a:p>
          <a:p>
            <a:pPr fontAlgn="ctr"/>
            <a:endParaRPr lang="en-US" sz="3200" dirty="0" smtClean="0">
              <a:gradFill>
                <a:gsLst>
                  <a:gs pos="1250">
                    <a:srgbClr val="FFFFFF"/>
                  </a:gs>
                  <a:gs pos="100000">
                    <a:srgbClr val="FFFFFF"/>
                  </a:gs>
                </a:gsLst>
                <a:lin ang="5400000" scaled="0"/>
              </a:gradFill>
            </a:endParaRPr>
          </a:p>
          <a:p>
            <a:pPr fontAlgn="ctr"/>
            <a:r>
              <a:rPr lang="en-US" sz="3200" dirty="0" smtClean="0">
                <a:gradFill>
                  <a:gsLst>
                    <a:gs pos="1250">
                      <a:srgbClr val="FFFFFF"/>
                    </a:gs>
                    <a:gs pos="100000">
                      <a:srgbClr val="FFFFFF"/>
                    </a:gs>
                  </a:gsLst>
                  <a:lin ang="5400000" scaled="0"/>
                </a:gradFill>
              </a:rPr>
              <a:t>Suitable for applications with </a:t>
            </a:r>
            <a:r>
              <a:rPr lang="en-US" sz="3200" b="1" dirty="0" smtClean="0">
                <a:gradFill>
                  <a:gsLst>
                    <a:gs pos="1250">
                      <a:srgbClr val="FFFFFF"/>
                    </a:gs>
                    <a:gs pos="100000">
                      <a:srgbClr val="FFFFFF"/>
                    </a:gs>
                  </a:gsLst>
                  <a:lin ang="5400000" scaled="0"/>
                </a:gradFill>
              </a:rPr>
              <a:t>multiple independent units of state and compute	</a:t>
            </a:r>
          </a:p>
          <a:p>
            <a:pPr fontAlgn="ctr"/>
            <a:endParaRPr lang="en-US" sz="3200" dirty="0" smtClean="0">
              <a:gradFill>
                <a:gsLst>
                  <a:gs pos="1250">
                    <a:srgbClr val="FFFFFF"/>
                  </a:gs>
                  <a:gs pos="100000">
                    <a:srgbClr val="FFFFFF"/>
                  </a:gs>
                </a:gsLst>
                <a:lin ang="5400000" scaled="0"/>
              </a:gradFill>
            </a:endParaRPr>
          </a:p>
          <a:p>
            <a:pPr fontAlgn="ctr"/>
            <a:r>
              <a:rPr lang="en-US" sz="3200" b="1" dirty="0" smtClean="0">
                <a:gradFill>
                  <a:gsLst>
                    <a:gs pos="1250">
                      <a:srgbClr val="FFFFFF"/>
                    </a:gs>
                    <a:gs pos="100000">
                      <a:srgbClr val="FFFFFF"/>
                    </a:gs>
                  </a:gsLst>
                  <a:lin ang="5400000" scaled="0"/>
                </a:gradFill>
              </a:rPr>
              <a:t>Automatic state management </a:t>
            </a:r>
            <a:r>
              <a:rPr lang="en-US" sz="3200" dirty="0" smtClean="0">
                <a:gradFill>
                  <a:gsLst>
                    <a:gs pos="1250">
                      <a:srgbClr val="FFFFFF"/>
                    </a:gs>
                    <a:gs pos="100000">
                      <a:srgbClr val="FFFFFF"/>
                    </a:gs>
                  </a:gsLst>
                  <a:lin ang="5400000" scaled="0"/>
                </a:gradFill>
              </a:rPr>
              <a:t>and </a:t>
            </a:r>
            <a:r>
              <a:rPr lang="en-US" sz="3200" b="1" dirty="0" smtClean="0">
                <a:gradFill>
                  <a:gsLst>
                    <a:gs pos="1250">
                      <a:srgbClr val="FFFFFF"/>
                    </a:gs>
                    <a:gs pos="100000">
                      <a:srgbClr val="FFFFFF"/>
                    </a:gs>
                  </a:gsLst>
                  <a:lin ang="5400000" scaled="0"/>
                </a:gradFill>
              </a:rPr>
              <a:t>turn based concurrency </a:t>
            </a:r>
            <a:r>
              <a:rPr lang="en-US" sz="3200" dirty="0" smtClean="0">
                <a:gradFill>
                  <a:gsLst>
                    <a:gs pos="1250">
                      <a:srgbClr val="FFFFFF"/>
                    </a:gs>
                    <a:gs pos="100000">
                      <a:srgbClr val="FFFFFF"/>
                    </a:gs>
                  </a:gsLst>
                  <a:lin ang="5400000" scaled="0"/>
                </a:gradFill>
              </a:rPr>
              <a:t>(single threaded execution)</a:t>
            </a: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marL="0" indent="0">
              <a:buFont typeface="Arial" pitchFamily="34" charset="0"/>
              <a:buNone/>
            </a:pPr>
            <a:endParaRPr lang="en-US" sz="3200" dirty="0" smtClean="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388816543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001095"/>
          </a:xfrm>
        </p:spPr>
        <p:txBody>
          <a:bodyPr/>
          <a:lstStyle/>
          <a:p>
            <a:r>
              <a:rPr lang="it-IT" dirty="0" smtClean="0">
                <a:latin typeface="+mj-lt"/>
              </a:rPr>
              <a:t>It </a:t>
            </a:r>
            <a:r>
              <a:rPr lang="it-IT" dirty="0">
                <a:latin typeface="+mj-lt"/>
              </a:rPr>
              <a:t>e</a:t>
            </a:r>
            <a:r>
              <a:rPr lang="it-IT" dirty="0" smtClean="0">
                <a:latin typeface="+mj-lt"/>
              </a:rPr>
              <a:t>asier to think about services as composed of smaller/independent/inter-connected entities.</a:t>
            </a:r>
          </a:p>
          <a:p>
            <a:r>
              <a:rPr lang="it-IT" dirty="0" smtClean="0">
                <a:latin typeface="+mj-lt"/>
              </a:rPr>
              <a:t>Easy to get </a:t>
            </a:r>
            <a:r>
              <a:rPr lang="it-IT" dirty="0" smtClean="0">
                <a:latin typeface="+mj-lt"/>
              </a:rPr>
              <a:t>started</a:t>
            </a:r>
          </a:p>
          <a:p>
            <a:r>
              <a:rPr lang="it-IT" dirty="0" smtClean="0">
                <a:latin typeface="+mj-lt"/>
              </a:rPr>
              <a:t>Familiar </a:t>
            </a:r>
            <a:r>
              <a:rPr lang="it-IT" dirty="0" smtClean="0">
                <a:latin typeface="+mj-lt"/>
              </a:rPr>
              <a:t>design patterns</a:t>
            </a:r>
          </a:p>
          <a:p>
            <a:r>
              <a:rPr lang="it-IT" dirty="0" smtClean="0">
                <a:latin typeface="+mj-lt"/>
              </a:rPr>
              <a:t>Code &amp; State are </a:t>
            </a:r>
            <a:r>
              <a:rPr lang="it-IT" dirty="0" err="1" smtClean="0">
                <a:latin typeface="+mj-lt"/>
              </a:rPr>
              <a:t>reliable</a:t>
            </a:r>
            <a:endParaRPr lang="it-IT" dirty="0" smtClean="0">
              <a:latin typeface="+mj-lt"/>
            </a:endParaRPr>
          </a:p>
          <a:p>
            <a:r>
              <a:rPr lang="it-IT" dirty="0" smtClean="0">
                <a:latin typeface="+mj-lt"/>
              </a:rPr>
              <a:t>It is designed to scale</a:t>
            </a:r>
          </a:p>
        </p:txBody>
      </p:sp>
      <p:sp>
        <p:nvSpPr>
          <p:cNvPr id="3" name="Title 2"/>
          <p:cNvSpPr>
            <a:spLocks noGrp="1"/>
          </p:cNvSpPr>
          <p:nvPr>
            <p:ph type="title"/>
          </p:nvPr>
        </p:nvSpPr>
        <p:spPr/>
        <p:txBody>
          <a:bodyPr/>
          <a:lstStyle/>
          <a:p>
            <a:r>
              <a:rPr lang="it-IT" dirty="0"/>
              <a:t>With Reliable Actors:</a:t>
            </a:r>
          </a:p>
        </p:txBody>
      </p:sp>
    </p:spTree>
    <p:extLst>
      <p:ext uri="{BB962C8B-B14F-4D97-AF65-F5344CB8AC3E}">
        <p14:creationId xmlns:p14="http://schemas.microsoft.com/office/powerpoint/2010/main" val="266643910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761577"/>
          </a:xfrm>
        </p:spPr>
        <p:txBody>
          <a:bodyPr/>
          <a:lstStyle/>
          <a:p>
            <a:r>
              <a:rPr lang="it-IT" sz="3200" dirty="0" smtClean="0"/>
              <a:t>Actors are ‘just’ </a:t>
            </a:r>
            <a:r>
              <a:rPr lang="it-IT" sz="3200" dirty="0" err="1" smtClean="0"/>
              <a:t>objects</a:t>
            </a:r>
            <a:endParaRPr lang="it-IT" sz="3200" dirty="0" smtClean="0"/>
          </a:p>
          <a:p>
            <a:pPr lvl="1"/>
            <a:r>
              <a:rPr lang="it-IT" dirty="0" smtClean="0">
                <a:latin typeface="+mj-lt"/>
              </a:rPr>
              <a:t>Pass them around</a:t>
            </a:r>
          </a:p>
          <a:p>
            <a:pPr lvl="1"/>
            <a:r>
              <a:rPr lang="it-IT" dirty="0" smtClean="0">
                <a:latin typeface="+mj-lt"/>
              </a:rPr>
              <a:t>Exceptions are automatically propagated </a:t>
            </a:r>
          </a:p>
          <a:p>
            <a:r>
              <a:rPr lang="it-IT" sz="3200" dirty="0"/>
              <a:t>GC:</a:t>
            </a:r>
          </a:p>
          <a:p>
            <a:pPr lvl="1"/>
            <a:r>
              <a:rPr lang="en-US" dirty="0">
                <a:latin typeface="+mj-lt"/>
              </a:rPr>
              <a:t>The framework periodically scans for actors that have not been used for some period of time, and deactivates them. Once deactivated GC collects them.</a:t>
            </a:r>
          </a:p>
          <a:p>
            <a:pPr lvl="1"/>
            <a:r>
              <a:rPr lang="it-IT" dirty="0">
                <a:latin typeface="+mj-lt"/>
              </a:rPr>
              <a:t>GC </a:t>
            </a:r>
            <a:r>
              <a:rPr lang="it-IT" dirty="0" err="1">
                <a:latin typeface="+mj-lt"/>
              </a:rPr>
              <a:t>frequency</a:t>
            </a:r>
            <a:r>
              <a:rPr lang="it-IT" dirty="0">
                <a:latin typeface="+mj-lt"/>
              </a:rPr>
              <a:t> &amp; </a:t>
            </a:r>
            <a:r>
              <a:rPr lang="it-IT" dirty="0" err="1">
                <a:latin typeface="+mj-lt"/>
              </a:rPr>
              <a:t>Idle</a:t>
            </a:r>
            <a:r>
              <a:rPr lang="it-IT" dirty="0">
                <a:latin typeface="+mj-lt"/>
              </a:rPr>
              <a:t> </a:t>
            </a:r>
            <a:r>
              <a:rPr lang="it-IT" dirty="0" err="1">
                <a:latin typeface="+mj-lt"/>
              </a:rPr>
              <a:t>timeout</a:t>
            </a:r>
            <a:r>
              <a:rPr lang="it-IT" dirty="0">
                <a:latin typeface="+mj-lt"/>
              </a:rPr>
              <a:t> </a:t>
            </a:r>
            <a:r>
              <a:rPr lang="en-US" dirty="0">
                <a:latin typeface="+mj-lt"/>
              </a:rPr>
              <a:t>can be customized at assembly and Actor type level</a:t>
            </a:r>
          </a:p>
          <a:p>
            <a:r>
              <a:rPr lang="it-IT" sz="3200" dirty="0" err="1" smtClean="0"/>
              <a:t>Timers</a:t>
            </a:r>
            <a:r>
              <a:rPr lang="it-IT" sz="3200" dirty="0" smtClean="0"/>
              <a:t> &amp; Reminders: </a:t>
            </a:r>
          </a:p>
          <a:p>
            <a:pPr lvl="1"/>
            <a:r>
              <a:rPr lang="it-IT" dirty="0" err="1">
                <a:latin typeface="+mj-lt"/>
              </a:rPr>
              <a:t>U</a:t>
            </a:r>
            <a:r>
              <a:rPr lang="it-IT" dirty="0" err="1" smtClean="0">
                <a:latin typeface="+mj-lt"/>
              </a:rPr>
              <a:t>seful</a:t>
            </a:r>
            <a:r>
              <a:rPr lang="it-IT" dirty="0" smtClean="0">
                <a:latin typeface="+mj-lt"/>
              </a:rPr>
              <a:t> to trigger </a:t>
            </a:r>
            <a:r>
              <a:rPr lang="en-US" dirty="0" smtClean="0">
                <a:latin typeface="+mj-lt"/>
              </a:rPr>
              <a:t>recurring</a:t>
            </a:r>
            <a:r>
              <a:rPr lang="it-IT" dirty="0" smtClean="0">
                <a:latin typeface="+mj-lt"/>
              </a:rPr>
              <a:t> </a:t>
            </a:r>
            <a:r>
              <a:rPr lang="it-IT" dirty="0" err="1" smtClean="0">
                <a:latin typeface="+mj-lt"/>
              </a:rPr>
              <a:t>tasks</a:t>
            </a:r>
            <a:r>
              <a:rPr lang="it-IT" dirty="0">
                <a:latin typeface="+mj-lt"/>
              </a:rPr>
              <a:t> </a:t>
            </a:r>
            <a:r>
              <a:rPr lang="it-IT" dirty="0" smtClean="0">
                <a:latin typeface="+mj-lt"/>
              </a:rPr>
              <a:t>on Actors</a:t>
            </a:r>
          </a:p>
          <a:p>
            <a:pPr lvl="1"/>
            <a:r>
              <a:rPr lang="it-IT" dirty="0" err="1" smtClean="0">
                <a:latin typeface="+mj-lt"/>
              </a:rPr>
              <a:t>Reminders</a:t>
            </a:r>
            <a:r>
              <a:rPr lang="it-IT" dirty="0" smtClean="0">
                <a:latin typeface="+mj-lt"/>
              </a:rPr>
              <a:t> are not </a:t>
            </a:r>
            <a:r>
              <a:rPr lang="it-IT" dirty="0" err="1" smtClean="0">
                <a:latin typeface="+mj-lt"/>
              </a:rPr>
              <a:t>lost</a:t>
            </a:r>
            <a:r>
              <a:rPr lang="it-IT" dirty="0" smtClean="0">
                <a:latin typeface="+mj-lt"/>
              </a:rPr>
              <a:t> </a:t>
            </a:r>
            <a:r>
              <a:rPr lang="it-IT" dirty="0" err="1" smtClean="0">
                <a:latin typeface="+mj-lt"/>
              </a:rPr>
              <a:t>upon</a:t>
            </a:r>
            <a:r>
              <a:rPr lang="it-IT" dirty="0" smtClean="0">
                <a:latin typeface="+mj-lt"/>
              </a:rPr>
              <a:t> </a:t>
            </a:r>
            <a:r>
              <a:rPr lang="it-IT" dirty="0" err="1" smtClean="0">
                <a:latin typeface="+mj-lt"/>
              </a:rPr>
              <a:t>failures</a:t>
            </a:r>
            <a:endParaRPr lang="it-IT" dirty="0" smtClean="0">
              <a:latin typeface="+mj-lt"/>
            </a:endParaRPr>
          </a:p>
          <a:p>
            <a:r>
              <a:rPr lang="it-IT" sz="3200" dirty="0" err="1" smtClean="0"/>
              <a:t>Events</a:t>
            </a:r>
            <a:r>
              <a:rPr lang="it-IT" sz="3200" dirty="0" smtClean="0"/>
              <a:t>:</a:t>
            </a:r>
          </a:p>
          <a:p>
            <a:pPr lvl="1"/>
            <a:r>
              <a:rPr lang="it-IT" dirty="0" smtClean="0">
                <a:latin typeface="+mj-lt"/>
              </a:rPr>
              <a:t>Simple Pub/Sub model </a:t>
            </a:r>
            <a:r>
              <a:rPr lang="it-IT" dirty="0" err="1" smtClean="0">
                <a:latin typeface="+mj-lt"/>
              </a:rPr>
              <a:t>that</a:t>
            </a:r>
            <a:r>
              <a:rPr lang="it-IT" dirty="0" smtClean="0">
                <a:latin typeface="+mj-lt"/>
              </a:rPr>
              <a:t> Actors can use to </a:t>
            </a:r>
            <a:r>
              <a:rPr lang="it-IT" dirty="0" err="1" smtClean="0">
                <a:latin typeface="+mj-lt"/>
              </a:rPr>
              <a:t>send</a:t>
            </a:r>
            <a:r>
              <a:rPr lang="it-IT" dirty="0" smtClean="0">
                <a:latin typeface="+mj-lt"/>
              </a:rPr>
              <a:t> ‘</a:t>
            </a:r>
            <a:r>
              <a:rPr lang="it-IT" dirty="0" err="1" smtClean="0">
                <a:latin typeface="+mj-lt"/>
              </a:rPr>
              <a:t>messages</a:t>
            </a:r>
            <a:r>
              <a:rPr lang="en-US" dirty="0" smtClean="0">
                <a:latin typeface="+mj-lt"/>
              </a:rPr>
              <a:t>’ to a client application/Web Frontend</a:t>
            </a:r>
            <a:endParaRPr lang="it-IT" dirty="0">
              <a:latin typeface="+mj-lt"/>
            </a:endParaRPr>
          </a:p>
        </p:txBody>
      </p:sp>
      <p:sp>
        <p:nvSpPr>
          <p:cNvPr id="3" name="Title 2"/>
          <p:cNvSpPr>
            <a:spLocks noGrp="1"/>
          </p:cNvSpPr>
          <p:nvPr>
            <p:ph type="title"/>
          </p:nvPr>
        </p:nvSpPr>
        <p:spPr/>
        <p:txBody>
          <a:bodyPr/>
          <a:lstStyle/>
          <a:p>
            <a:r>
              <a:rPr lang="it-IT" dirty="0" err="1" smtClean="0"/>
              <a:t>Reliable</a:t>
            </a:r>
            <a:r>
              <a:rPr lang="it-IT" dirty="0" smtClean="0"/>
              <a:t> Actors </a:t>
            </a:r>
            <a:r>
              <a:rPr lang="it-IT" dirty="0" err="1" smtClean="0"/>
              <a:t>other</a:t>
            </a:r>
            <a:r>
              <a:rPr lang="it-IT" dirty="0" smtClean="0"/>
              <a:t> </a:t>
            </a:r>
            <a:r>
              <a:rPr lang="it-IT" dirty="0" err="1" smtClean="0"/>
              <a:t>features</a:t>
            </a:r>
            <a:r>
              <a:rPr lang="it-IT" dirty="0" smtClean="0"/>
              <a:t>	</a:t>
            </a:r>
            <a:endParaRPr lang="en-US" dirty="0"/>
          </a:p>
        </p:txBody>
      </p:sp>
    </p:spTree>
    <p:extLst>
      <p:ext uri="{BB962C8B-B14F-4D97-AF65-F5344CB8AC3E}">
        <p14:creationId xmlns:p14="http://schemas.microsoft.com/office/powerpoint/2010/main" val="87684865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769989"/>
          </a:xfrm>
        </p:spPr>
        <p:txBody>
          <a:bodyPr/>
          <a:lstStyle/>
          <a:p>
            <a:r>
              <a:rPr lang="en-US" dirty="0"/>
              <a:t>Founder of UserGroup.tv</a:t>
            </a:r>
          </a:p>
          <a:p>
            <a:r>
              <a:rPr lang="en-US" dirty="0" smtClean="0"/>
              <a:t>Technical Evangelist at </a:t>
            </a:r>
            <a:r>
              <a:rPr lang="en-US" dirty="0"/>
              <a:t>Microsoft</a:t>
            </a:r>
          </a:p>
          <a:p>
            <a:pPr marL="0" indent="0">
              <a:buNone/>
            </a:pPr>
            <a:endParaRPr lang="en-US" dirty="0"/>
          </a:p>
          <a:p>
            <a:endParaRPr lang="en-US" dirty="0">
              <a:solidFill>
                <a:srgbClr val="FF0000"/>
              </a:solidFill>
            </a:endParaRPr>
          </a:p>
        </p:txBody>
      </p:sp>
      <p:sp>
        <p:nvSpPr>
          <p:cNvPr id="4" name="Title 3"/>
          <p:cNvSpPr>
            <a:spLocks noGrp="1"/>
          </p:cNvSpPr>
          <p:nvPr>
            <p:ph type="title"/>
          </p:nvPr>
        </p:nvSpPr>
        <p:spPr/>
        <p:txBody>
          <a:bodyPr/>
          <a:lstStyle/>
          <a:p>
            <a:r>
              <a:rPr lang="en-US" dirty="0" smtClean="0"/>
              <a:t>About Me</a:t>
            </a:r>
            <a:endParaRPr lang="en-US" dirty="0"/>
          </a:p>
        </p:txBody>
      </p:sp>
      <p:pic>
        <p:nvPicPr>
          <p:cNvPr id="7" name="Picture 6"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113" y="4099364"/>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746" y="4341468"/>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Pictures\mvplogo.gif"/>
          <p:cNvPicPr>
            <a:picLocks noChangeAspect="1" noChangeArrowheads="1"/>
          </p:cNvPicPr>
          <p:nvPr/>
        </p:nvPicPr>
        <p:blipFill>
          <a:blip r:embed="rId4" cstate="print"/>
          <a:srcRect/>
          <a:stretch>
            <a:fillRect/>
          </a:stretch>
        </p:blipFill>
        <p:spPr bwMode="auto">
          <a:xfrm>
            <a:off x="240218" y="4401787"/>
            <a:ext cx="1497165" cy="2343390"/>
          </a:xfrm>
          <a:prstGeom prst="rect">
            <a:avLst/>
          </a:prstGeom>
          <a:noFill/>
          <a:ln w="9525">
            <a:noFill/>
            <a:miter lim="800000"/>
            <a:headEnd/>
            <a:tailEnd/>
          </a:ln>
        </p:spPr>
      </p:pic>
      <p:pic>
        <p:nvPicPr>
          <p:cNvPr id="10" name="Picture 9" descr="C:\Users\Shawn\Pictures\FloridaTech_seal.gif"/>
          <p:cNvPicPr>
            <a:picLocks noChangeAspect="1" noChangeArrowheads="1"/>
          </p:cNvPicPr>
          <p:nvPr/>
        </p:nvPicPr>
        <p:blipFill>
          <a:blip r:embed="rId5" cstate="print"/>
          <a:srcRect/>
          <a:stretch>
            <a:fillRect/>
          </a:stretch>
        </p:blipFill>
        <p:spPr bwMode="auto">
          <a:xfrm>
            <a:off x="2164113" y="5433829"/>
            <a:ext cx="1533153" cy="1188194"/>
          </a:xfrm>
          <a:prstGeom prst="rect">
            <a:avLst/>
          </a:prstGeom>
          <a:noFill/>
          <a:ln w="9525">
            <a:noFill/>
            <a:miter lim="800000"/>
            <a:headEnd/>
            <a:tailEnd/>
          </a:ln>
        </p:spPr>
      </p:pic>
      <p:pic>
        <p:nvPicPr>
          <p:cNvPr id="11" name="Picture 10"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4397" y="4659948"/>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3997" y="5720993"/>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2902" y="5638419"/>
            <a:ext cx="2951350" cy="110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27038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32255" y="2024240"/>
            <a:ext cx="10058399" cy="1828800"/>
          </a:xfrm>
        </p:spPr>
        <p:txBody>
          <a:bodyPr/>
          <a:lstStyle/>
          <a:p>
            <a:r>
              <a:rPr lang="en-US" b="1" dirty="0" smtClean="0"/>
              <a:t>DEMO – Hello World </a:t>
            </a:r>
            <a:br>
              <a:rPr lang="en-US" b="1" dirty="0" smtClean="0"/>
            </a:br>
            <a:r>
              <a:rPr lang="en-US" b="1" dirty="0" smtClean="0"/>
              <a:t>Actor Service</a:t>
            </a:r>
            <a:endParaRPr lang="en-US" b="1" dirty="0"/>
          </a:p>
        </p:txBody>
      </p:sp>
      <p:sp>
        <p:nvSpPr>
          <p:cNvPr id="5" name="Freeform 46"/>
          <p:cNvSpPr>
            <a:spLocks noEditPoints="1"/>
          </p:cNvSpPr>
          <p:nvPr/>
        </p:nvSpPr>
        <p:spPr bwMode="black">
          <a:xfrm>
            <a:off x="322420" y="1385507"/>
            <a:ext cx="911481" cy="901140"/>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sp>
        <p:nvSpPr>
          <p:cNvPr id="6" name="Freeform 22"/>
          <p:cNvSpPr>
            <a:spLocks noEditPoints="1"/>
          </p:cNvSpPr>
          <p:nvPr/>
        </p:nvSpPr>
        <p:spPr bwMode="black">
          <a:xfrm>
            <a:off x="3217417" y="993191"/>
            <a:ext cx="893463" cy="938835"/>
          </a:xfrm>
          <a:custGeom>
            <a:avLst/>
            <a:gdLst>
              <a:gd name="T0" fmla="*/ 89 w 150"/>
              <a:gd name="T1" fmla="*/ 78 h 150"/>
              <a:gd name="T2" fmla="*/ 75 w 150"/>
              <a:gd name="T3" fmla="*/ 64 h 150"/>
              <a:gd name="T4" fmla="*/ 61 w 150"/>
              <a:gd name="T5" fmla="*/ 78 h 150"/>
              <a:gd name="T6" fmla="*/ 75 w 150"/>
              <a:gd name="T7" fmla="*/ 92 h 150"/>
              <a:gd name="T8" fmla="*/ 89 w 150"/>
              <a:gd name="T9" fmla="*/ 78 h 150"/>
              <a:gd name="T10" fmla="*/ 54 w 150"/>
              <a:gd name="T11" fmla="*/ 63 h 150"/>
              <a:gd name="T12" fmla="*/ 51 w 150"/>
              <a:gd name="T13" fmla="*/ 60 h 150"/>
              <a:gd name="T14" fmla="*/ 48 w 150"/>
              <a:gd name="T15" fmla="*/ 63 h 150"/>
              <a:gd name="T16" fmla="*/ 51 w 150"/>
              <a:gd name="T17" fmla="*/ 66 h 150"/>
              <a:gd name="T18" fmla="*/ 54 w 150"/>
              <a:gd name="T19" fmla="*/ 63 h 150"/>
              <a:gd name="T20" fmla="*/ 111 w 150"/>
              <a:gd name="T21" fmla="*/ 61 h 150"/>
              <a:gd name="T22" fmla="*/ 111 w 150"/>
              <a:gd name="T23" fmla="*/ 92 h 150"/>
              <a:gd name="T24" fmla="*/ 102 w 150"/>
              <a:gd name="T25" fmla="*/ 100 h 150"/>
              <a:gd name="T26" fmla="*/ 48 w 150"/>
              <a:gd name="T27" fmla="*/ 100 h 150"/>
              <a:gd name="T28" fmla="*/ 39 w 150"/>
              <a:gd name="T29" fmla="*/ 92 h 150"/>
              <a:gd name="T30" fmla="*/ 39 w 150"/>
              <a:gd name="T31" fmla="*/ 61 h 150"/>
              <a:gd name="T32" fmla="*/ 48 w 150"/>
              <a:gd name="T33" fmla="*/ 52 h 150"/>
              <a:gd name="T34" fmla="*/ 60 w 150"/>
              <a:gd name="T35" fmla="*/ 52 h 150"/>
              <a:gd name="T36" fmla="*/ 62 w 150"/>
              <a:gd name="T37" fmla="*/ 48 h 150"/>
              <a:gd name="T38" fmla="*/ 69 w 150"/>
              <a:gd name="T39" fmla="*/ 43 h 150"/>
              <a:gd name="T40" fmla="*/ 81 w 150"/>
              <a:gd name="T41" fmla="*/ 43 h 150"/>
              <a:gd name="T42" fmla="*/ 88 w 150"/>
              <a:gd name="T43" fmla="*/ 48 h 150"/>
              <a:gd name="T44" fmla="*/ 90 w 150"/>
              <a:gd name="T45" fmla="*/ 52 h 150"/>
              <a:gd name="T46" fmla="*/ 102 w 150"/>
              <a:gd name="T47" fmla="*/ 52 h 150"/>
              <a:gd name="T48" fmla="*/ 111 w 150"/>
              <a:gd name="T49" fmla="*/ 61 h 150"/>
              <a:gd name="T50" fmla="*/ 84 w 150"/>
              <a:gd name="T51" fmla="*/ 78 h 150"/>
              <a:gd name="T52" fmla="*/ 75 w 150"/>
              <a:gd name="T53" fmla="*/ 87 h 150"/>
              <a:gd name="T54" fmla="*/ 66 w 150"/>
              <a:gd name="T55" fmla="*/ 78 h 150"/>
              <a:gd name="T56" fmla="*/ 75 w 150"/>
              <a:gd name="T57" fmla="*/ 69 h 150"/>
              <a:gd name="T58" fmla="*/ 84 w 150"/>
              <a:gd name="T59" fmla="*/ 78 h 150"/>
              <a:gd name="T60" fmla="*/ 75 w 150"/>
              <a:gd name="T61" fmla="*/ 10 h 150"/>
              <a:gd name="T62" fmla="*/ 10 w 150"/>
              <a:gd name="T63" fmla="*/ 75 h 150"/>
              <a:gd name="T64" fmla="*/ 75 w 150"/>
              <a:gd name="T65" fmla="*/ 140 h 150"/>
              <a:gd name="T66" fmla="*/ 140 w 150"/>
              <a:gd name="T67" fmla="*/ 75 h 150"/>
              <a:gd name="T68" fmla="*/ 75 w 150"/>
              <a:gd name="T69" fmla="*/ 10 h 150"/>
              <a:gd name="T70" fmla="*/ 75 w 150"/>
              <a:gd name="T71" fmla="*/ 0 h 150"/>
              <a:gd name="T72" fmla="*/ 150 w 150"/>
              <a:gd name="T73" fmla="*/ 75 h 150"/>
              <a:gd name="T74" fmla="*/ 75 w 150"/>
              <a:gd name="T75" fmla="*/ 150 h 150"/>
              <a:gd name="T76" fmla="*/ 0 w 150"/>
              <a:gd name="T77" fmla="*/ 75 h 150"/>
              <a:gd name="T78" fmla="*/ 75 w 150"/>
              <a:gd name="T7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150">
                <a:moveTo>
                  <a:pt x="89" y="78"/>
                </a:moveTo>
                <a:cubicBezTo>
                  <a:pt x="89" y="71"/>
                  <a:pt x="83" y="64"/>
                  <a:pt x="75" y="64"/>
                </a:cubicBezTo>
                <a:cubicBezTo>
                  <a:pt x="67" y="64"/>
                  <a:pt x="61" y="71"/>
                  <a:pt x="61" y="78"/>
                </a:cubicBezTo>
                <a:cubicBezTo>
                  <a:pt x="61" y="86"/>
                  <a:pt x="67" y="92"/>
                  <a:pt x="75" y="92"/>
                </a:cubicBezTo>
                <a:cubicBezTo>
                  <a:pt x="83" y="92"/>
                  <a:pt x="89" y="86"/>
                  <a:pt x="89" y="78"/>
                </a:cubicBezTo>
                <a:moveTo>
                  <a:pt x="54" y="63"/>
                </a:moveTo>
                <a:cubicBezTo>
                  <a:pt x="54" y="61"/>
                  <a:pt x="52" y="60"/>
                  <a:pt x="51" y="60"/>
                </a:cubicBezTo>
                <a:cubicBezTo>
                  <a:pt x="49" y="60"/>
                  <a:pt x="48" y="61"/>
                  <a:pt x="48" y="63"/>
                </a:cubicBezTo>
                <a:cubicBezTo>
                  <a:pt x="48" y="65"/>
                  <a:pt x="49" y="66"/>
                  <a:pt x="51" y="66"/>
                </a:cubicBezTo>
                <a:cubicBezTo>
                  <a:pt x="52" y="66"/>
                  <a:pt x="54" y="65"/>
                  <a:pt x="54" y="63"/>
                </a:cubicBezTo>
                <a:moveTo>
                  <a:pt x="111" y="61"/>
                </a:moveTo>
                <a:cubicBezTo>
                  <a:pt x="111" y="92"/>
                  <a:pt x="111" y="92"/>
                  <a:pt x="111" y="92"/>
                </a:cubicBezTo>
                <a:cubicBezTo>
                  <a:pt x="111" y="96"/>
                  <a:pt x="107" y="100"/>
                  <a:pt x="102" y="100"/>
                </a:cubicBezTo>
                <a:cubicBezTo>
                  <a:pt x="48" y="100"/>
                  <a:pt x="48" y="100"/>
                  <a:pt x="48" y="100"/>
                </a:cubicBezTo>
                <a:cubicBezTo>
                  <a:pt x="43" y="100"/>
                  <a:pt x="39" y="96"/>
                  <a:pt x="39" y="92"/>
                </a:cubicBezTo>
                <a:cubicBezTo>
                  <a:pt x="39" y="61"/>
                  <a:pt x="39" y="61"/>
                  <a:pt x="39" y="61"/>
                </a:cubicBezTo>
                <a:cubicBezTo>
                  <a:pt x="39" y="56"/>
                  <a:pt x="43" y="52"/>
                  <a:pt x="48" y="52"/>
                </a:cubicBezTo>
                <a:cubicBezTo>
                  <a:pt x="60" y="52"/>
                  <a:pt x="60" y="52"/>
                  <a:pt x="60" y="52"/>
                </a:cubicBezTo>
                <a:cubicBezTo>
                  <a:pt x="62" y="48"/>
                  <a:pt x="62" y="48"/>
                  <a:pt x="62" y="48"/>
                </a:cubicBezTo>
                <a:cubicBezTo>
                  <a:pt x="63" y="45"/>
                  <a:pt x="66" y="43"/>
                  <a:pt x="69" y="43"/>
                </a:cubicBezTo>
                <a:cubicBezTo>
                  <a:pt x="81" y="43"/>
                  <a:pt x="81" y="43"/>
                  <a:pt x="81" y="43"/>
                </a:cubicBezTo>
                <a:cubicBezTo>
                  <a:pt x="84" y="43"/>
                  <a:pt x="87" y="45"/>
                  <a:pt x="88" y="48"/>
                </a:cubicBezTo>
                <a:cubicBezTo>
                  <a:pt x="90" y="52"/>
                  <a:pt x="90" y="52"/>
                  <a:pt x="90" y="52"/>
                </a:cubicBezTo>
                <a:cubicBezTo>
                  <a:pt x="102" y="52"/>
                  <a:pt x="102" y="52"/>
                  <a:pt x="102" y="52"/>
                </a:cubicBezTo>
                <a:cubicBezTo>
                  <a:pt x="107" y="52"/>
                  <a:pt x="111" y="56"/>
                  <a:pt x="111" y="61"/>
                </a:cubicBezTo>
                <a:moveTo>
                  <a:pt x="84" y="78"/>
                </a:moveTo>
                <a:cubicBezTo>
                  <a:pt x="84" y="83"/>
                  <a:pt x="80" y="87"/>
                  <a:pt x="75" y="87"/>
                </a:cubicBezTo>
                <a:cubicBezTo>
                  <a:pt x="70" y="87"/>
                  <a:pt x="66" y="83"/>
                  <a:pt x="66" y="78"/>
                </a:cubicBezTo>
                <a:cubicBezTo>
                  <a:pt x="66" y="73"/>
                  <a:pt x="70" y="69"/>
                  <a:pt x="75" y="69"/>
                </a:cubicBezTo>
                <a:cubicBezTo>
                  <a:pt x="80" y="69"/>
                  <a:pt x="84" y="73"/>
                  <a:pt x="84" y="78"/>
                </a:cubicBezTo>
                <a:moveTo>
                  <a:pt x="75" y="10"/>
                </a:moveTo>
                <a:cubicBezTo>
                  <a:pt x="39" y="10"/>
                  <a:pt x="10" y="39"/>
                  <a:pt x="10" y="75"/>
                </a:cubicBezTo>
                <a:cubicBezTo>
                  <a:pt x="10" y="111"/>
                  <a:pt x="39" y="140"/>
                  <a:pt x="75" y="140"/>
                </a:cubicBezTo>
                <a:cubicBezTo>
                  <a:pt x="111" y="140"/>
                  <a:pt x="140" y="111"/>
                  <a:pt x="140" y="75"/>
                </a:cubicBezTo>
                <a:cubicBezTo>
                  <a:pt x="140" y="39"/>
                  <a:pt x="111" y="10"/>
                  <a:pt x="75" y="10"/>
                </a:cubicBezTo>
                <a:moveTo>
                  <a:pt x="75" y="0"/>
                </a:moveTo>
                <a:cubicBezTo>
                  <a:pt x="116" y="0"/>
                  <a:pt x="150" y="34"/>
                  <a:pt x="150" y="75"/>
                </a:cubicBezTo>
                <a:cubicBezTo>
                  <a:pt x="150" y="116"/>
                  <a:pt x="116" y="150"/>
                  <a:pt x="75" y="150"/>
                </a:cubicBezTo>
                <a:cubicBezTo>
                  <a:pt x="34" y="150"/>
                  <a:pt x="0" y="116"/>
                  <a:pt x="0" y="75"/>
                </a:cubicBezTo>
                <a:cubicBezTo>
                  <a:pt x="0" y="34"/>
                  <a:pt x="34"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7" name="Group 6"/>
          <p:cNvGrpSpPr/>
          <p:nvPr/>
        </p:nvGrpSpPr>
        <p:grpSpPr>
          <a:xfrm>
            <a:off x="2628275" y="135397"/>
            <a:ext cx="889855" cy="931293"/>
            <a:chOff x="4604545" y="1640238"/>
            <a:chExt cx="392110" cy="392110"/>
          </a:xfrm>
          <a:solidFill>
            <a:srgbClr val="00B0F0"/>
          </a:solidFill>
        </p:grpSpPr>
        <p:grpSp>
          <p:nvGrpSpPr>
            <p:cNvPr id="205" name="Group 36"/>
            <p:cNvGrpSpPr/>
            <p:nvPr/>
          </p:nvGrpSpPr>
          <p:grpSpPr bwMode="black">
            <a:xfrm>
              <a:off x="4673640" y="1736214"/>
              <a:ext cx="253920" cy="200159"/>
              <a:chOff x="3358790" y="376388"/>
              <a:chExt cx="1516063" cy="1195388"/>
            </a:xfrm>
            <a:grpFill/>
          </p:grpSpPr>
          <p:sp>
            <p:nvSpPr>
              <p:cNvPr id="207"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208"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209"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210"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211" name="Oval 30"/>
              <p:cNvSpPr>
                <a:spLocks noChangeArrowheads="1"/>
              </p:cNvSpPr>
              <p:nvPr/>
            </p:nvSpPr>
            <p:spPr bwMode="black">
              <a:xfrm>
                <a:off x="3647715" y="930426"/>
                <a:ext cx="239713" cy="239713"/>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212" name="Oval 31"/>
              <p:cNvSpPr>
                <a:spLocks noChangeArrowheads="1"/>
              </p:cNvSpPr>
              <p:nvPr/>
            </p:nvSpPr>
            <p:spPr bwMode="black">
              <a:xfrm>
                <a:off x="3933465" y="1020913"/>
                <a:ext cx="182563" cy="179388"/>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grpSp>
        <p:sp>
          <p:nvSpPr>
            <p:cNvPr id="206" name="Donut 205"/>
            <p:cNvSpPr>
              <a:spLocks noChangeAspect="1"/>
            </p:cNvSpPr>
            <p:nvPr/>
          </p:nvSpPr>
          <p:spPr bwMode="auto">
            <a:xfrm>
              <a:off x="4604545" y="164023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8" name="Group 7"/>
          <p:cNvGrpSpPr/>
          <p:nvPr/>
        </p:nvGrpSpPr>
        <p:grpSpPr>
          <a:xfrm>
            <a:off x="4792229" y="3489052"/>
            <a:ext cx="889855" cy="931293"/>
            <a:chOff x="4046256" y="2408118"/>
            <a:chExt cx="392110" cy="392110"/>
          </a:xfrm>
          <a:solidFill>
            <a:srgbClr val="00B0F0"/>
          </a:solidFill>
        </p:grpSpPr>
        <p:grpSp>
          <p:nvGrpSpPr>
            <p:cNvPr id="192" name="Group 142"/>
            <p:cNvGrpSpPr/>
            <p:nvPr/>
          </p:nvGrpSpPr>
          <p:grpSpPr bwMode="black">
            <a:xfrm>
              <a:off x="4134994" y="2521400"/>
              <a:ext cx="214635" cy="165546"/>
              <a:chOff x="6673850" y="4338638"/>
              <a:chExt cx="1403351" cy="1082675"/>
            </a:xfrm>
            <a:grpFill/>
          </p:grpSpPr>
          <p:sp>
            <p:nvSpPr>
              <p:cNvPr id="194"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95"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96"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97" name="Oval 250"/>
              <p:cNvSpPr>
                <a:spLocks noChangeArrowheads="1"/>
              </p:cNvSpPr>
              <p:nvPr/>
            </p:nvSpPr>
            <p:spPr bwMode="black">
              <a:xfrm>
                <a:off x="7351713" y="4338638"/>
                <a:ext cx="209550" cy="214313"/>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98"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99"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200"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201" name="Oval 254"/>
              <p:cNvSpPr>
                <a:spLocks noChangeArrowheads="1"/>
              </p:cNvSpPr>
              <p:nvPr/>
            </p:nvSpPr>
            <p:spPr bwMode="black">
              <a:xfrm>
                <a:off x="6888163" y="4386263"/>
                <a:ext cx="274638" cy="269875"/>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202"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203"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204"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grpSp>
        <p:sp>
          <p:nvSpPr>
            <p:cNvPr id="193" name="Donut 192"/>
            <p:cNvSpPr>
              <a:spLocks noChangeAspect="1"/>
            </p:cNvSpPr>
            <p:nvPr/>
          </p:nvSpPr>
          <p:spPr bwMode="auto">
            <a:xfrm>
              <a:off x="4046256" y="240811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9" name="Group 8"/>
          <p:cNvGrpSpPr/>
          <p:nvPr/>
        </p:nvGrpSpPr>
        <p:grpSpPr>
          <a:xfrm>
            <a:off x="3975109" y="174632"/>
            <a:ext cx="889855" cy="931293"/>
            <a:chOff x="4046256" y="2408118"/>
            <a:chExt cx="392110" cy="392110"/>
          </a:xfrm>
          <a:solidFill>
            <a:srgbClr val="00B0F0"/>
          </a:solidFill>
        </p:grpSpPr>
        <p:grpSp>
          <p:nvGrpSpPr>
            <p:cNvPr id="179" name="Group 142"/>
            <p:cNvGrpSpPr/>
            <p:nvPr/>
          </p:nvGrpSpPr>
          <p:grpSpPr bwMode="black">
            <a:xfrm>
              <a:off x="4134994" y="2521400"/>
              <a:ext cx="214635" cy="165546"/>
              <a:chOff x="6673850" y="4338638"/>
              <a:chExt cx="1403351" cy="1082675"/>
            </a:xfrm>
            <a:grpFill/>
          </p:grpSpPr>
          <p:sp>
            <p:nvSpPr>
              <p:cNvPr id="181"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82"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83"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84" name="Oval 250"/>
              <p:cNvSpPr>
                <a:spLocks noChangeArrowheads="1"/>
              </p:cNvSpPr>
              <p:nvPr/>
            </p:nvSpPr>
            <p:spPr bwMode="black">
              <a:xfrm>
                <a:off x="7351713" y="4338638"/>
                <a:ext cx="209550" cy="214313"/>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85"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86"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87"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88" name="Oval 254"/>
              <p:cNvSpPr>
                <a:spLocks noChangeArrowheads="1"/>
              </p:cNvSpPr>
              <p:nvPr/>
            </p:nvSpPr>
            <p:spPr bwMode="black">
              <a:xfrm>
                <a:off x="6888163" y="4386263"/>
                <a:ext cx="274638" cy="269875"/>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89"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90"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91"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grpSp>
        <p:sp>
          <p:nvSpPr>
            <p:cNvPr id="180" name="Donut 179"/>
            <p:cNvSpPr>
              <a:spLocks noChangeAspect="1"/>
            </p:cNvSpPr>
            <p:nvPr/>
          </p:nvSpPr>
          <p:spPr bwMode="auto">
            <a:xfrm>
              <a:off x="4046256" y="240811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10" name="Group 9"/>
          <p:cNvGrpSpPr/>
          <p:nvPr/>
        </p:nvGrpSpPr>
        <p:grpSpPr>
          <a:xfrm>
            <a:off x="2508927" y="3489052"/>
            <a:ext cx="889855" cy="931293"/>
            <a:chOff x="3233165" y="1874357"/>
            <a:chExt cx="392110" cy="392110"/>
          </a:xfrm>
          <a:solidFill>
            <a:srgbClr val="00B0F0"/>
          </a:solidFill>
        </p:grpSpPr>
        <p:sp>
          <p:nvSpPr>
            <p:cNvPr id="177"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2295" tIns="41147" rIns="82295" bIns="41147"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78" name="Donut 177"/>
            <p:cNvSpPr>
              <a:spLocks noChangeAspect="1"/>
            </p:cNvSpPr>
            <p:nvPr/>
          </p:nvSpPr>
          <p:spPr bwMode="auto">
            <a:xfrm>
              <a:off x="3233165" y="1874357"/>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11" name="Freeform 10"/>
          <p:cNvSpPr>
            <a:spLocks noEditPoints="1"/>
          </p:cNvSpPr>
          <p:nvPr/>
        </p:nvSpPr>
        <p:spPr bwMode="black">
          <a:xfrm>
            <a:off x="474951" y="89033"/>
            <a:ext cx="889863" cy="931301"/>
          </a:xfrm>
          <a:custGeom>
            <a:avLst/>
            <a:gdLst>
              <a:gd name="T0" fmla="*/ 81 w 149"/>
              <a:gd name="T1" fmla="*/ 87 h 149"/>
              <a:gd name="T2" fmla="*/ 62 w 149"/>
              <a:gd name="T3" fmla="*/ 81 h 149"/>
              <a:gd name="T4" fmla="*/ 68 w 149"/>
              <a:gd name="T5" fmla="*/ 62 h 149"/>
              <a:gd name="T6" fmla="*/ 87 w 149"/>
              <a:gd name="T7" fmla="*/ 68 h 149"/>
              <a:gd name="T8" fmla="*/ 81 w 149"/>
              <a:gd name="T9" fmla="*/ 87 h 149"/>
              <a:gd name="T10" fmla="*/ 105 w 149"/>
              <a:gd name="T11" fmla="*/ 72 h 149"/>
              <a:gd name="T12" fmla="*/ 102 w 149"/>
              <a:gd name="T13" fmla="*/ 62 h 149"/>
              <a:gd name="T14" fmla="*/ 94 w 149"/>
              <a:gd name="T15" fmla="*/ 63 h 149"/>
              <a:gd name="T16" fmla="*/ 91 w 149"/>
              <a:gd name="T17" fmla="*/ 59 h 149"/>
              <a:gd name="T18" fmla="*/ 94 w 149"/>
              <a:gd name="T19" fmla="*/ 51 h 149"/>
              <a:gd name="T20" fmla="*/ 85 w 149"/>
              <a:gd name="T21" fmla="*/ 46 h 149"/>
              <a:gd name="T22" fmla="*/ 80 w 149"/>
              <a:gd name="T23" fmla="*/ 53 h 149"/>
              <a:gd name="T24" fmla="*/ 74 w 149"/>
              <a:gd name="T25" fmla="*/ 52 h 149"/>
              <a:gd name="T26" fmla="*/ 71 w 149"/>
              <a:gd name="T27" fmla="*/ 44 h 149"/>
              <a:gd name="T28" fmla="*/ 61 w 149"/>
              <a:gd name="T29" fmla="*/ 47 h 149"/>
              <a:gd name="T30" fmla="*/ 62 w 149"/>
              <a:gd name="T31" fmla="*/ 55 h 149"/>
              <a:gd name="T32" fmla="*/ 59 w 149"/>
              <a:gd name="T33" fmla="*/ 58 h 149"/>
              <a:gd name="T34" fmla="*/ 51 w 149"/>
              <a:gd name="T35" fmla="*/ 55 h 149"/>
              <a:gd name="T36" fmla="*/ 46 w 149"/>
              <a:gd name="T37" fmla="*/ 64 h 149"/>
              <a:gd name="T38" fmla="*/ 52 w 149"/>
              <a:gd name="T39" fmla="*/ 69 h 149"/>
              <a:gd name="T40" fmla="*/ 51 w 149"/>
              <a:gd name="T41" fmla="*/ 74 h 149"/>
              <a:gd name="T42" fmla="*/ 44 w 149"/>
              <a:gd name="T43" fmla="*/ 77 h 149"/>
              <a:gd name="T44" fmla="*/ 47 w 149"/>
              <a:gd name="T45" fmla="*/ 87 h 149"/>
              <a:gd name="T46" fmla="*/ 55 w 149"/>
              <a:gd name="T47" fmla="*/ 86 h 149"/>
              <a:gd name="T48" fmla="*/ 58 w 149"/>
              <a:gd name="T49" fmla="*/ 91 h 149"/>
              <a:gd name="T50" fmla="*/ 55 w 149"/>
              <a:gd name="T51" fmla="*/ 98 h 149"/>
              <a:gd name="T52" fmla="*/ 64 w 149"/>
              <a:gd name="T53" fmla="*/ 103 h 149"/>
              <a:gd name="T54" fmla="*/ 69 w 149"/>
              <a:gd name="T55" fmla="*/ 97 h 149"/>
              <a:gd name="T56" fmla="*/ 74 w 149"/>
              <a:gd name="T57" fmla="*/ 97 h 149"/>
              <a:gd name="T58" fmla="*/ 77 w 149"/>
              <a:gd name="T59" fmla="*/ 105 h 149"/>
              <a:gd name="T60" fmla="*/ 87 w 149"/>
              <a:gd name="T61" fmla="*/ 102 h 149"/>
              <a:gd name="T62" fmla="*/ 86 w 149"/>
              <a:gd name="T63" fmla="*/ 94 h 149"/>
              <a:gd name="T64" fmla="*/ 90 w 149"/>
              <a:gd name="T65" fmla="*/ 91 h 149"/>
              <a:gd name="T66" fmla="*/ 98 w 149"/>
              <a:gd name="T67" fmla="*/ 94 h 149"/>
              <a:gd name="T68" fmla="*/ 103 w 149"/>
              <a:gd name="T69" fmla="*/ 85 h 149"/>
              <a:gd name="T70" fmla="*/ 96 w 149"/>
              <a:gd name="T71" fmla="*/ 80 h 149"/>
              <a:gd name="T72" fmla="*/ 97 w 149"/>
              <a:gd name="T73" fmla="*/ 75 h 149"/>
              <a:gd name="T74" fmla="*/ 105 w 149"/>
              <a:gd name="T75" fmla="*/ 72 h 149"/>
              <a:gd name="T76" fmla="*/ 79 w 149"/>
              <a:gd name="T77" fmla="*/ 72 h 149"/>
              <a:gd name="T78" fmla="*/ 72 w 149"/>
              <a:gd name="T79" fmla="*/ 70 h 149"/>
              <a:gd name="T80" fmla="*/ 70 w 149"/>
              <a:gd name="T81" fmla="*/ 77 h 149"/>
              <a:gd name="T82" fmla="*/ 77 w 149"/>
              <a:gd name="T83" fmla="*/ 79 h 149"/>
              <a:gd name="T84" fmla="*/ 79 w 149"/>
              <a:gd name="T85" fmla="*/ 72 h 149"/>
              <a:gd name="T86" fmla="*/ 74 w 149"/>
              <a:gd name="T87" fmla="*/ 9 h 149"/>
              <a:gd name="T88" fmla="*/ 9 w 149"/>
              <a:gd name="T89" fmla="*/ 75 h 149"/>
              <a:gd name="T90" fmla="*/ 74 w 149"/>
              <a:gd name="T91" fmla="*/ 140 h 149"/>
              <a:gd name="T92" fmla="*/ 140 w 149"/>
              <a:gd name="T93" fmla="*/ 75 h 149"/>
              <a:gd name="T94" fmla="*/ 74 w 149"/>
              <a:gd name="T95" fmla="*/ 9 h 149"/>
              <a:gd name="T96" fmla="*/ 74 w 149"/>
              <a:gd name="T97" fmla="*/ 0 h 149"/>
              <a:gd name="T98" fmla="*/ 149 w 149"/>
              <a:gd name="T99" fmla="*/ 75 h 149"/>
              <a:gd name="T100" fmla="*/ 74 w 149"/>
              <a:gd name="T101" fmla="*/ 149 h 149"/>
              <a:gd name="T102" fmla="*/ 0 w 149"/>
              <a:gd name="T103" fmla="*/ 75 h 149"/>
              <a:gd name="T104" fmla="*/ 74 w 149"/>
              <a:gd name="T10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49">
                <a:moveTo>
                  <a:pt x="81" y="87"/>
                </a:moveTo>
                <a:cubicBezTo>
                  <a:pt x="74" y="91"/>
                  <a:pt x="65" y="88"/>
                  <a:pt x="62" y="81"/>
                </a:cubicBezTo>
                <a:cubicBezTo>
                  <a:pt x="58" y="74"/>
                  <a:pt x="61" y="66"/>
                  <a:pt x="68" y="62"/>
                </a:cubicBezTo>
                <a:cubicBezTo>
                  <a:pt x="75" y="58"/>
                  <a:pt x="83" y="61"/>
                  <a:pt x="87" y="68"/>
                </a:cubicBezTo>
                <a:cubicBezTo>
                  <a:pt x="91" y="75"/>
                  <a:pt x="88" y="84"/>
                  <a:pt x="81" y="87"/>
                </a:cubicBezTo>
                <a:moveTo>
                  <a:pt x="105" y="72"/>
                </a:moveTo>
                <a:cubicBezTo>
                  <a:pt x="102" y="62"/>
                  <a:pt x="102" y="62"/>
                  <a:pt x="102" y="62"/>
                </a:cubicBezTo>
                <a:cubicBezTo>
                  <a:pt x="94" y="63"/>
                  <a:pt x="94" y="63"/>
                  <a:pt x="94" y="63"/>
                </a:cubicBezTo>
                <a:cubicBezTo>
                  <a:pt x="93" y="62"/>
                  <a:pt x="92" y="60"/>
                  <a:pt x="91" y="59"/>
                </a:cubicBezTo>
                <a:cubicBezTo>
                  <a:pt x="94" y="51"/>
                  <a:pt x="94" y="51"/>
                  <a:pt x="94" y="51"/>
                </a:cubicBezTo>
                <a:cubicBezTo>
                  <a:pt x="85" y="46"/>
                  <a:pt x="85" y="46"/>
                  <a:pt x="85" y="46"/>
                </a:cubicBezTo>
                <a:cubicBezTo>
                  <a:pt x="80" y="53"/>
                  <a:pt x="80" y="53"/>
                  <a:pt x="80" y="53"/>
                </a:cubicBezTo>
                <a:cubicBezTo>
                  <a:pt x="78" y="52"/>
                  <a:pt x="76" y="52"/>
                  <a:pt x="74" y="52"/>
                </a:cubicBezTo>
                <a:cubicBezTo>
                  <a:pt x="71" y="44"/>
                  <a:pt x="71" y="44"/>
                  <a:pt x="71" y="44"/>
                </a:cubicBezTo>
                <a:cubicBezTo>
                  <a:pt x="61" y="47"/>
                  <a:pt x="61" y="47"/>
                  <a:pt x="61" y="47"/>
                </a:cubicBezTo>
                <a:cubicBezTo>
                  <a:pt x="62" y="55"/>
                  <a:pt x="62" y="55"/>
                  <a:pt x="62" y="55"/>
                </a:cubicBezTo>
                <a:cubicBezTo>
                  <a:pt x="61" y="56"/>
                  <a:pt x="60" y="57"/>
                  <a:pt x="59" y="58"/>
                </a:cubicBezTo>
                <a:cubicBezTo>
                  <a:pt x="51" y="55"/>
                  <a:pt x="51" y="55"/>
                  <a:pt x="51" y="55"/>
                </a:cubicBezTo>
                <a:cubicBezTo>
                  <a:pt x="46" y="64"/>
                  <a:pt x="46" y="64"/>
                  <a:pt x="46" y="64"/>
                </a:cubicBezTo>
                <a:cubicBezTo>
                  <a:pt x="52" y="69"/>
                  <a:pt x="52" y="69"/>
                  <a:pt x="52" y="69"/>
                </a:cubicBezTo>
                <a:cubicBezTo>
                  <a:pt x="52" y="71"/>
                  <a:pt x="51" y="72"/>
                  <a:pt x="51" y="74"/>
                </a:cubicBezTo>
                <a:cubicBezTo>
                  <a:pt x="44" y="77"/>
                  <a:pt x="44" y="77"/>
                  <a:pt x="44" y="77"/>
                </a:cubicBezTo>
                <a:cubicBezTo>
                  <a:pt x="47" y="87"/>
                  <a:pt x="47" y="87"/>
                  <a:pt x="47" y="87"/>
                </a:cubicBezTo>
                <a:cubicBezTo>
                  <a:pt x="55" y="86"/>
                  <a:pt x="55" y="86"/>
                  <a:pt x="55" y="86"/>
                </a:cubicBezTo>
                <a:cubicBezTo>
                  <a:pt x="56" y="88"/>
                  <a:pt x="57" y="89"/>
                  <a:pt x="58" y="91"/>
                </a:cubicBezTo>
                <a:cubicBezTo>
                  <a:pt x="55" y="98"/>
                  <a:pt x="55" y="98"/>
                  <a:pt x="55" y="98"/>
                </a:cubicBezTo>
                <a:cubicBezTo>
                  <a:pt x="64" y="103"/>
                  <a:pt x="64" y="103"/>
                  <a:pt x="64" y="103"/>
                </a:cubicBezTo>
                <a:cubicBezTo>
                  <a:pt x="69" y="97"/>
                  <a:pt x="69" y="97"/>
                  <a:pt x="69" y="97"/>
                </a:cubicBezTo>
                <a:cubicBezTo>
                  <a:pt x="70" y="97"/>
                  <a:pt x="72" y="97"/>
                  <a:pt x="74" y="97"/>
                </a:cubicBezTo>
                <a:cubicBezTo>
                  <a:pt x="77" y="105"/>
                  <a:pt x="77" y="105"/>
                  <a:pt x="77" y="105"/>
                </a:cubicBezTo>
                <a:cubicBezTo>
                  <a:pt x="87" y="102"/>
                  <a:pt x="87" y="102"/>
                  <a:pt x="87" y="102"/>
                </a:cubicBezTo>
                <a:cubicBezTo>
                  <a:pt x="86" y="94"/>
                  <a:pt x="86" y="94"/>
                  <a:pt x="86" y="94"/>
                </a:cubicBezTo>
                <a:cubicBezTo>
                  <a:pt x="88" y="93"/>
                  <a:pt x="89" y="92"/>
                  <a:pt x="90" y="91"/>
                </a:cubicBezTo>
                <a:cubicBezTo>
                  <a:pt x="98" y="94"/>
                  <a:pt x="98" y="94"/>
                  <a:pt x="98" y="94"/>
                </a:cubicBezTo>
                <a:cubicBezTo>
                  <a:pt x="103" y="85"/>
                  <a:pt x="103" y="85"/>
                  <a:pt x="103" y="85"/>
                </a:cubicBezTo>
                <a:cubicBezTo>
                  <a:pt x="96" y="80"/>
                  <a:pt x="96" y="80"/>
                  <a:pt x="96" y="80"/>
                </a:cubicBezTo>
                <a:cubicBezTo>
                  <a:pt x="97" y="78"/>
                  <a:pt x="97" y="77"/>
                  <a:pt x="97" y="75"/>
                </a:cubicBezTo>
                <a:lnTo>
                  <a:pt x="105" y="72"/>
                </a:lnTo>
                <a:close/>
                <a:moveTo>
                  <a:pt x="79" y="72"/>
                </a:moveTo>
                <a:cubicBezTo>
                  <a:pt x="78" y="70"/>
                  <a:pt x="75" y="69"/>
                  <a:pt x="72" y="70"/>
                </a:cubicBezTo>
                <a:cubicBezTo>
                  <a:pt x="70" y="71"/>
                  <a:pt x="69" y="74"/>
                  <a:pt x="70" y="77"/>
                </a:cubicBezTo>
                <a:cubicBezTo>
                  <a:pt x="71" y="80"/>
                  <a:pt x="74" y="81"/>
                  <a:pt x="77" y="79"/>
                </a:cubicBezTo>
                <a:cubicBezTo>
                  <a:pt x="79" y="78"/>
                  <a:pt x="80" y="75"/>
                  <a:pt x="79" y="72"/>
                </a:cubicBezTo>
                <a:moveTo>
                  <a:pt x="74" y="9"/>
                </a:moveTo>
                <a:cubicBezTo>
                  <a:pt x="38" y="9"/>
                  <a:pt x="9" y="39"/>
                  <a:pt x="9" y="75"/>
                </a:cubicBezTo>
                <a:cubicBezTo>
                  <a:pt x="9" y="111"/>
                  <a:pt x="38" y="140"/>
                  <a:pt x="74" y="140"/>
                </a:cubicBezTo>
                <a:cubicBezTo>
                  <a:pt x="110" y="140"/>
                  <a:pt x="140" y="111"/>
                  <a:pt x="140" y="75"/>
                </a:cubicBezTo>
                <a:cubicBezTo>
                  <a:pt x="140" y="39"/>
                  <a:pt x="110" y="9"/>
                  <a:pt x="74" y="9"/>
                </a:cubicBezTo>
                <a:moveTo>
                  <a:pt x="74" y="0"/>
                </a:moveTo>
                <a:cubicBezTo>
                  <a:pt x="116" y="0"/>
                  <a:pt x="149" y="33"/>
                  <a:pt x="149" y="75"/>
                </a:cubicBezTo>
                <a:cubicBezTo>
                  <a:pt x="149" y="116"/>
                  <a:pt x="116" y="149"/>
                  <a:pt x="74" y="149"/>
                </a:cubicBezTo>
                <a:cubicBezTo>
                  <a:pt x="33" y="149"/>
                  <a:pt x="0" y="116"/>
                  <a:pt x="0" y="75"/>
                </a:cubicBezTo>
                <a:cubicBezTo>
                  <a:pt x="0" y="33"/>
                  <a:pt x="33" y="0"/>
                  <a:pt x="74"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sp>
        <p:nvSpPr>
          <p:cNvPr id="12" name="Freeform 14"/>
          <p:cNvSpPr>
            <a:spLocks noEditPoints="1"/>
          </p:cNvSpPr>
          <p:nvPr/>
        </p:nvSpPr>
        <p:spPr bwMode="black">
          <a:xfrm>
            <a:off x="5054787" y="765804"/>
            <a:ext cx="893463" cy="931296"/>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13" name="Group 12"/>
          <p:cNvGrpSpPr/>
          <p:nvPr/>
        </p:nvGrpSpPr>
        <p:grpSpPr>
          <a:xfrm>
            <a:off x="1544728" y="731625"/>
            <a:ext cx="889855" cy="931293"/>
            <a:chOff x="4179295" y="3183652"/>
            <a:chExt cx="392110" cy="392110"/>
          </a:xfrm>
          <a:solidFill>
            <a:srgbClr val="00B0F0"/>
          </a:solidFill>
        </p:grpSpPr>
        <p:sp>
          <p:nvSpPr>
            <p:cNvPr id="175" name="Freeform 15"/>
            <p:cNvSpPr>
              <a:spLocks noEditPoints="1"/>
            </p:cNvSpPr>
            <p:nvPr/>
          </p:nvSpPr>
          <p:spPr bwMode="black">
            <a:xfrm>
              <a:off x="4254000" y="3269045"/>
              <a:ext cx="242700" cy="221324"/>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grpFill/>
            <a:ln/>
          </p:spPr>
          <p:style>
            <a:lnRef idx="2">
              <a:schemeClr val="dk1"/>
            </a:lnRef>
            <a:fillRef idx="1">
              <a:schemeClr val="lt1"/>
            </a:fillRef>
            <a:effectRef idx="0">
              <a:schemeClr val="dk1"/>
            </a:effectRef>
            <a:fontRef idx="minor">
              <a:schemeClr val="dk1"/>
            </a:fontRef>
          </p:style>
          <p:txBody>
            <a:bodyPr vert="horz" wrap="square" lIns="82298" tIns="41150" rIns="82298" bIns="41150"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76" name="Donut 175"/>
            <p:cNvSpPr>
              <a:spLocks noChangeAspect="1"/>
            </p:cNvSpPr>
            <p:nvPr/>
          </p:nvSpPr>
          <p:spPr bwMode="auto">
            <a:xfrm>
              <a:off x="4179295" y="3183652"/>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14" name="Freeform 46"/>
          <p:cNvSpPr>
            <a:spLocks noEditPoints="1"/>
          </p:cNvSpPr>
          <p:nvPr/>
        </p:nvSpPr>
        <p:spPr bwMode="black">
          <a:xfrm>
            <a:off x="7428245" y="199823"/>
            <a:ext cx="911481" cy="901140"/>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sp>
        <p:nvSpPr>
          <p:cNvPr id="15" name="Freeform 22"/>
          <p:cNvSpPr>
            <a:spLocks noEditPoints="1"/>
          </p:cNvSpPr>
          <p:nvPr/>
        </p:nvSpPr>
        <p:spPr bwMode="black">
          <a:xfrm>
            <a:off x="6055266" y="231626"/>
            <a:ext cx="893463" cy="938835"/>
          </a:xfrm>
          <a:custGeom>
            <a:avLst/>
            <a:gdLst>
              <a:gd name="T0" fmla="*/ 89 w 150"/>
              <a:gd name="T1" fmla="*/ 78 h 150"/>
              <a:gd name="T2" fmla="*/ 75 w 150"/>
              <a:gd name="T3" fmla="*/ 64 h 150"/>
              <a:gd name="T4" fmla="*/ 61 w 150"/>
              <a:gd name="T5" fmla="*/ 78 h 150"/>
              <a:gd name="T6" fmla="*/ 75 w 150"/>
              <a:gd name="T7" fmla="*/ 92 h 150"/>
              <a:gd name="T8" fmla="*/ 89 w 150"/>
              <a:gd name="T9" fmla="*/ 78 h 150"/>
              <a:gd name="T10" fmla="*/ 54 w 150"/>
              <a:gd name="T11" fmla="*/ 63 h 150"/>
              <a:gd name="T12" fmla="*/ 51 w 150"/>
              <a:gd name="T13" fmla="*/ 60 h 150"/>
              <a:gd name="T14" fmla="*/ 48 w 150"/>
              <a:gd name="T15" fmla="*/ 63 h 150"/>
              <a:gd name="T16" fmla="*/ 51 w 150"/>
              <a:gd name="T17" fmla="*/ 66 h 150"/>
              <a:gd name="T18" fmla="*/ 54 w 150"/>
              <a:gd name="T19" fmla="*/ 63 h 150"/>
              <a:gd name="T20" fmla="*/ 111 w 150"/>
              <a:gd name="T21" fmla="*/ 61 h 150"/>
              <a:gd name="T22" fmla="*/ 111 w 150"/>
              <a:gd name="T23" fmla="*/ 92 h 150"/>
              <a:gd name="T24" fmla="*/ 102 w 150"/>
              <a:gd name="T25" fmla="*/ 100 h 150"/>
              <a:gd name="T26" fmla="*/ 48 w 150"/>
              <a:gd name="T27" fmla="*/ 100 h 150"/>
              <a:gd name="T28" fmla="*/ 39 w 150"/>
              <a:gd name="T29" fmla="*/ 92 h 150"/>
              <a:gd name="T30" fmla="*/ 39 w 150"/>
              <a:gd name="T31" fmla="*/ 61 h 150"/>
              <a:gd name="T32" fmla="*/ 48 w 150"/>
              <a:gd name="T33" fmla="*/ 52 h 150"/>
              <a:gd name="T34" fmla="*/ 60 w 150"/>
              <a:gd name="T35" fmla="*/ 52 h 150"/>
              <a:gd name="T36" fmla="*/ 62 w 150"/>
              <a:gd name="T37" fmla="*/ 48 h 150"/>
              <a:gd name="T38" fmla="*/ 69 w 150"/>
              <a:gd name="T39" fmla="*/ 43 h 150"/>
              <a:gd name="T40" fmla="*/ 81 w 150"/>
              <a:gd name="T41" fmla="*/ 43 h 150"/>
              <a:gd name="T42" fmla="*/ 88 w 150"/>
              <a:gd name="T43" fmla="*/ 48 h 150"/>
              <a:gd name="T44" fmla="*/ 90 w 150"/>
              <a:gd name="T45" fmla="*/ 52 h 150"/>
              <a:gd name="T46" fmla="*/ 102 w 150"/>
              <a:gd name="T47" fmla="*/ 52 h 150"/>
              <a:gd name="T48" fmla="*/ 111 w 150"/>
              <a:gd name="T49" fmla="*/ 61 h 150"/>
              <a:gd name="T50" fmla="*/ 84 w 150"/>
              <a:gd name="T51" fmla="*/ 78 h 150"/>
              <a:gd name="T52" fmla="*/ 75 w 150"/>
              <a:gd name="T53" fmla="*/ 87 h 150"/>
              <a:gd name="T54" fmla="*/ 66 w 150"/>
              <a:gd name="T55" fmla="*/ 78 h 150"/>
              <a:gd name="T56" fmla="*/ 75 w 150"/>
              <a:gd name="T57" fmla="*/ 69 h 150"/>
              <a:gd name="T58" fmla="*/ 84 w 150"/>
              <a:gd name="T59" fmla="*/ 78 h 150"/>
              <a:gd name="T60" fmla="*/ 75 w 150"/>
              <a:gd name="T61" fmla="*/ 10 h 150"/>
              <a:gd name="T62" fmla="*/ 10 w 150"/>
              <a:gd name="T63" fmla="*/ 75 h 150"/>
              <a:gd name="T64" fmla="*/ 75 w 150"/>
              <a:gd name="T65" fmla="*/ 140 h 150"/>
              <a:gd name="T66" fmla="*/ 140 w 150"/>
              <a:gd name="T67" fmla="*/ 75 h 150"/>
              <a:gd name="T68" fmla="*/ 75 w 150"/>
              <a:gd name="T69" fmla="*/ 10 h 150"/>
              <a:gd name="T70" fmla="*/ 75 w 150"/>
              <a:gd name="T71" fmla="*/ 0 h 150"/>
              <a:gd name="T72" fmla="*/ 150 w 150"/>
              <a:gd name="T73" fmla="*/ 75 h 150"/>
              <a:gd name="T74" fmla="*/ 75 w 150"/>
              <a:gd name="T75" fmla="*/ 150 h 150"/>
              <a:gd name="T76" fmla="*/ 0 w 150"/>
              <a:gd name="T77" fmla="*/ 75 h 150"/>
              <a:gd name="T78" fmla="*/ 75 w 150"/>
              <a:gd name="T7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150">
                <a:moveTo>
                  <a:pt x="89" y="78"/>
                </a:moveTo>
                <a:cubicBezTo>
                  <a:pt x="89" y="71"/>
                  <a:pt x="83" y="64"/>
                  <a:pt x="75" y="64"/>
                </a:cubicBezTo>
                <a:cubicBezTo>
                  <a:pt x="67" y="64"/>
                  <a:pt x="61" y="71"/>
                  <a:pt x="61" y="78"/>
                </a:cubicBezTo>
                <a:cubicBezTo>
                  <a:pt x="61" y="86"/>
                  <a:pt x="67" y="92"/>
                  <a:pt x="75" y="92"/>
                </a:cubicBezTo>
                <a:cubicBezTo>
                  <a:pt x="83" y="92"/>
                  <a:pt x="89" y="86"/>
                  <a:pt x="89" y="78"/>
                </a:cubicBezTo>
                <a:moveTo>
                  <a:pt x="54" y="63"/>
                </a:moveTo>
                <a:cubicBezTo>
                  <a:pt x="54" y="61"/>
                  <a:pt x="52" y="60"/>
                  <a:pt x="51" y="60"/>
                </a:cubicBezTo>
                <a:cubicBezTo>
                  <a:pt x="49" y="60"/>
                  <a:pt x="48" y="61"/>
                  <a:pt x="48" y="63"/>
                </a:cubicBezTo>
                <a:cubicBezTo>
                  <a:pt x="48" y="65"/>
                  <a:pt x="49" y="66"/>
                  <a:pt x="51" y="66"/>
                </a:cubicBezTo>
                <a:cubicBezTo>
                  <a:pt x="52" y="66"/>
                  <a:pt x="54" y="65"/>
                  <a:pt x="54" y="63"/>
                </a:cubicBezTo>
                <a:moveTo>
                  <a:pt x="111" y="61"/>
                </a:moveTo>
                <a:cubicBezTo>
                  <a:pt x="111" y="92"/>
                  <a:pt x="111" y="92"/>
                  <a:pt x="111" y="92"/>
                </a:cubicBezTo>
                <a:cubicBezTo>
                  <a:pt x="111" y="96"/>
                  <a:pt x="107" y="100"/>
                  <a:pt x="102" y="100"/>
                </a:cubicBezTo>
                <a:cubicBezTo>
                  <a:pt x="48" y="100"/>
                  <a:pt x="48" y="100"/>
                  <a:pt x="48" y="100"/>
                </a:cubicBezTo>
                <a:cubicBezTo>
                  <a:pt x="43" y="100"/>
                  <a:pt x="39" y="96"/>
                  <a:pt x="39" y="92"/>
                </a:cubicBezTo>
                <a:cubicBezTo>
                  <a:pt x="39" y="61"/>
                  <a:pt x="39" y="61"/>
                  <a:pt x="39" y="61"/>
                </a:cubicBezTo>
                <a:cubicBezTo>
                  <a:pt x="39" y="56"/>
                  <a:pt x="43" y="52"/>
                  <a:pt x="48" y="52"/>
                </a:cubicBezTo>
                <a:cubicBezTo>
                  <a:pt x="60" y="52"/>
                  <a:pt x="60" y="52"/>
                  <a:pt x="60" y="52"/>
                </a:cubicBezTo>
                <a:cubicBezTo>
                  <a:pt x="62" y="48"/>
                  <a:pt x="62" y="48"/>
                  <a:pt x="62" y="48"/>
                </a:cubicBezTo>
                <a:cubicBezTo>
                  <a:pt x="63" y="45"/>
                  <a:pt x="66" y="43"/>
                  <a:pt x="69" y="43"/>
                </a:cubicBezTo>
                <a:cubicBezTo>
                  <a:pt x="81" y="43"/>
                  <a:pt x="81" y="43"/>
                  <a:pt x="81" y="43"/>
                </a:cubicBezTo>
                <a:cubicBezTo>
                  <a:pt x="84" y="43"/>
                  <a:pt x="87" y="45"/>
                  <a:pt x="88" y="48"/>
                </a:cubicBezTo>
                <a:cubicBezTo>
                  <a:pt x="90" y="52"/>
                  <a:pt x="90" y="52"/>
                  <a:pt x="90" y="52"/>
                </a:cubicBezTo>
                <a:cubicBezTo>
                  <a:pt x="102" y="52"/>
                  <a:pt x="102" y="52"/>
                  <a:pt x="102" y="52"/>
                </a:cubicBezTo>
                <a:cubicBezTo>
                  <a:pt x="107" y="52"/>
                  <a:pt x="111" y="56"/>
                  <a:pt x="111" y="61"/>
                </a:cubicBezTo>
                <a:moveTo>
                  <a:pt x="84" y="78"/>
                </a:moveTo>
                <a:cubicBezTo>
                  <a:pt x="84" y="83"/>
                  <a:pt x="80" y="87"/>
                  <a:pt x="75" y="87"/>
                </a:cubicBezTo>
                <a:cubicBezTo>
                  <a:pt x="70" y="87"/>
                  <a:pt x="66" y="83"/>
                  <a:pt x="66" y="78"/>
                </a:cubicBezTo>
                <a:cubicBezTo>
                  <a:pt x="66" y="73"/>
                  <a:pt x="70" y="69"/>
                  <a:pt x="75" y="69"/>
                </a:cubicBezTo>
                <a:cubicBezTo>
                  <a:pt x="80" y="69"/>
                  <a:pt x="84" y="73"/>
                  <a:pt x="84" y="78"/>
                </a:cubicBezTo>
                <a:moveTo>
                  <a:pt x="75" y="10"/>
                </a:moveTo>
                <a:cubicBezTo>
                  <a:pt x="39" y="10"/>
                  <a:pt x="10" y="39"/>
                  <a:pt x="10" y="75"/>
                </a:cubicBezTo>
                <a:cubicBezTo>
                  <a:pt x="10" y="111"/>
                  <a:pt x="39" y="140"/>
                  <a:pt x="75" y="140"/>
                </a:cubicBezTo>
                <a:cubicBezTo>
                  <a:pt x="111" y="140"/>
                  <a:pt x="140" y="111"/>
                  <a:pt x="140" y="75"/>
                </a:cubicBezTo>
                <a:cubicBezTo>
                  <a:pt x="140" y="39"/>
                  <a:pt x="111" y="10"/>
                  <a:pt x="75" y="10"/>
                </a:cubicBezTo>
                <a:moveTo>
                  <a:pt x="75" y="0"/>
                </a:moveTo>
                <a:cubicBezTo>
                  <a:pt x="116" y="0"/>
                  <a:pt x="150" y="34"/>
                  <a:pt x="150" y="75"/>
                </a:cubicBezTo>
                <a:cubicBezTo>
                  <a:pt x="150" y="116"/>
                  <a:pt x="116" y="150"/>
                  <a:pt x="75" y="150"/>
                </a:cubicBezTo>
                <a:cubicBezTo>
                  <a:pt x="34" y="150"/>
                  <a:pt x="0" y="116"/>
                  <a:pt x="0" y="75"/>
                </a:cubicBezTo>
                <a:cubicBezTo>
                  <a:pt x="0" y="34"/>
                  <a:pt x="34"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16" name="Group 15"/>
          <p:cNvGrpSpPr/>
          <p:nvPr/>
        </p:nvGrpSpPr>
        <p:grpSpPr>
          <a:xfrm>
            <a:off x="2452958" y="4534458"/>
            <a:ext cx="889855" cy="931293"/>
            <a:chOff x="4604545" y="1640238"/>
            <a:chExt cx="392110" cy="392110"/>
          </a:xfrm>
          <a:solidFill>
            <a:srgbClr val="00B0F0"/>
          </a:solidFill>
        </p:grpSpPr>
        <p:grpSp>
          <p:nvGrpSpPr>
            <p:cNvPr id="167" name="Group 36"/>
            <p:cNvGrpSpPr/>
            <p:nvPr/>
          </p:nvGrpSpPr>
          <p:grpSpPr bwMode="black">
            <a:xfrm>
              <a:off x="4673640" y="1736214"/>
              <a:ext cx="253920" cy="200159"/>
              <a:chOff x="3358790" y="376388"/>
              <a:chExt cx="1516063" cy="1195388"/>
            </a:xfrm>
            <a:grpFill/>
          </p:grpSpPr>
          <p:sp>
            <p:nvSpPr>
              <p:cNvPr id="169"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70"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71"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72"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73" name="Oval 30"/>
              <p:cNvSpPr>
                <a:spLocks noChangeArrowheads="1"/>
              </p:cNvSpPr>
              <p:nvPr/>
            </p:nvSpPr>
            <p:spPr bwMode="black">
              <a:xfrm>
                <a:off x="3647715" y="930426"/>
                <a:ext cx="239713" cy="239713"/>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74" name="Oval 31"/>
              <p:cNvSpPr>
                <a:spLocks noChangeArrowheads="1"/>
              </p:cNvSpPr>
              <p:nvPr/>
            </p:nvSpPr>
            <p:spPr bwMode="black">
              <a:xfrm>
                <a:off x="3933465" y="1020913"/>
                <a:ext cx="182563" cy="179388"/>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grpSp>
        <p:sp>
          <p:nvSpPr>
            <p:cNvPr id="168" name="Donut 167"/>
            <p:cNvSpPr>
              <a:spLocks noChangeAspect="1"/>
            </p:cNvSpPr>
            <p:nvPr/>
          </p:nvSpPr>
          <p:spPr bwMode="auto">
            <a:xfrm>
              <a:off x="4604545" y="164023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17" name="Group 16"/>
          <p:cNvGrpSpPr/>
          <p:nvPr/>
        </p:nvGrpSpPr>
        <p:grpSpPr>
          <a:xfrm>
            <a:off x="4742640" y="5821785"/>
            <a:ext cx="889855" cy="931293"/>
            <a:chOff x="4046256" y="2408118"/>
            <a:chExt cx="392110" cy="392110"/>
          </a:xfrm>
          <a:solidFill>
            <a:srgbClr val="00B0F0"/>
          </a:solidFill>
        </p:grpSpPr>
        <p:grpSp>
          <p:nvGrpSpPr>
            <p:cNvPr id="154" name="Group 142"/>
            <p:cNvGrpSpPr/>
            <p:nvPr/>
          </p:nvGrpSpPr>
          <p:grpSpPr bwMode="black">
            <a:xfrm>
              <a:off x="4134994" y="2521400"/>
              <a:ext cx="214635" cy="165546"/>
              <a:chOff x="6673850" y="4338638"/>
              <a:chExt cx="1403351" cy="1082675"/>
            </a:xfrm>
            <a:grpFill/>
          </p:grpSpPr>
          <p:sp>
            <p:nvSpPr>
              <p:cNvPr id="156"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57"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58"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59" name="Oval 250"/>
              <p:cNvSpPr>
                <a:spLocks noChangeArrowheads="1"/>
              </p:cNvSpPr>
              <p:nvPr/>
            </p:nvSpPr>
            <p:spPr bwMode="black">
              <a:xfrm>
                <a:off x="7351713" y="4338638"/>
                <a:ext cx="209550" cy="214313"/>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60"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61"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62"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63" name="Oval 254"/>
              <p:cNvSpPr>
                <a:spLocks noChangeArrowheads="1"/>
              </p:cNvSpPr>
              <p:nvPr/>
            </p:nvSpPr>
            <p:spPr bwMode="black">
              <a:xfrm>
                <a:off x="6888163" y="4386263"/>
                <a:ext cx="274638" cy="269875"/>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64"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65"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66"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grpSp>
        <p:sp>
          <p:nvSpPr>
            <p:cNvPr id="155" name="Donut 154"/>
            <p:cNvSpPr>
              <a:spLocks noChangeAspect="1"/>
            </p:cNvSpPr>
            <p:nvPr/>
          </p:nvSpPr>
          <p:spPr bwMode="auto">
            <a:xfrm>
              <a:off x="4046256" y="240811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18" name="Group 17"/>
          <p:cNvGrpSpPr/>
          <p:nvPr/>
        </p:nvGrpSpPr>
        <p:grpSpPr>
          <a:xfrm>
            <a:off x="3670886" y="3893712"/>
            <a:ext cx="889855" cy="931293"/>
            <a:chOff x="4046256" y="2408118"/>
            <a:chExt cx="392110" cy="392110"/>
          </a:xfrm>
          <a:solidFill>
            <a:srgbClr val="00B0F0"/>
          </a:solidFill>
        </p:grpSpPr>
        <p:grpSp>
          <p:nvGrpSpPr>
            <p:cNvPr id="141" name="Group 142"/>
            <p:cNvGrpSpPr/>
            <p:nvPr/>
          </p:nvGrpSpPr>
          <p:grpSpPr bwMode="black">
            <a:xfrm>
              <a:off x="4134994" y="2521400"/>
              <a:ext cx="214635" cy="165546"/>
              <a:chOff x="6673850" y="4338638"/>
              <a:chExt cx="1403351" cy="1082675"/>
            </a:xfrm>
            <a:grpFill/>
          </p:grpSpPr>
          <p:sp>
            <p:nvSpPr>
              <p:cNvPr id="143"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44"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45"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46" name="Oval 250"/>
              <p:cNvSpPr>
                <a:spLocks noChangeArrowheads="1"/>
              </p:cNvSpPr>
              <p:nvPr/>
            </p:nvSpPr>
            <p:spPr bwMode="black">
              <a:xfrm>
                <a:off x="7351713" y="4338638"/>
                <a:ext cx="209550" cy="214313"/>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47"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48"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49"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50" name="Oval 254"/>
              <p:cNvSpPr>
                <a:spLocks noChangeArrowheads="1"/>
              </p:cNvSpPr>
              <p:nvPr/>
            </p:nvSpPr>
            <p:spPr bwMode="black">
              <a:xfrm>
                <a:off x="6888163" y="4386263"/>
                <a:ext cx="274638" cy="269875"/>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51"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52"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53"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grpSp>
        <p:sp>
          <p:nvSpPr>
            <p:cNvPr id="142" name="Donut 141"/>
            <p:cNvSpPr>
              <a:spLocks noChangeAspect="1"/>
            </p:cNvSpPr>
            <p:nvPr/>
          </p:nvSpPr>
          <p:spPr bwMode="auto">
            <a:xfrm>
              <a:off x="4046256" y="240811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19" name="Group 18"/>
          <p:cNvGrpSpPr/>
          <p:nvPr/>
        </p:nvGrpSpPr>
        <p:grpSpPr>
          <a:xfrm>
            <a:off x="116981" y="3100346"/>
            <a:ext cx="889855" cy="931293"/>
            <a:chOff x="3233165" y="1874357"/>
            <a:chExt cx="392110" cy="392110"/>
          </a:xfrm>
          <a:solidFill>
            <a:srgbClr val="00B0F0"/>
          </a:solidFill>
        </p:grpSpPr>
        <p:sp>
          <p:nvSpPr>
            <p:cNvPr id="139"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2295" tIns="41147" rIns="82295" bIns="41147"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40" name="Donut 139"/>
            <p:cNvSpPr>
              <a:spLocks noChangeAspect="1"/>
            </p:cNvSpPr>
            <p:nvPr/>
          </p:nvSpPr>
          <p:spPr bwMode="auto">
            <a:xfrm>
              <a:off x="3233165" y="1874357"/>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20" name="Freeform 10"/>
          <p:cNvSpPr>
            <a:spLocks noEditPoints="1"/>
          </p:cNvSpPr>
          <p:nvPr/>
        </p:nvSpPr>
        <p:spPr bwMode="black">
          <a:xfrm>
            <a:off x="1304676" y="3636952"/>
            <a:ext cx="889863" cy="931301"/>
          </a:xfrm>
          <a:custGeom>
            <a:avLst/>
            <a:gdLst>
              <a:gd name="T0" fmla="*/ 81 w 149"/>
              <a:gd name="T1" fmla="*/ 87 h 149"/>
              <a:gd name="T2" fmla="*/ 62 w 149"/>
              <a:gd name="T3" fmla="*/ 81 h 149"/>
              <a:gd name="T4" fmla="*/ 68 w 149"/>
              <a:gd name="T5" fmla="*/ 62 h 149"/>
              <a:gd name="T6" fmla="*/ 87 w 149"/>
              <a:gd name="T7" fmla="*/ 68 h 149"/>
              <a:gd name="T8" fmla="*/ 81 w 149"/>
              <a:gd name="T9" fmla="*/ 87 h 149"/>
              <a:gd name="T10" fmla="*/ 105 w 149"/>
              <a:gd name="T11" fmla="*/ 72 h 149"/>
              <a:gd name="T12" fmla="*/ 102 w 149"/>
              <a:gd name="T13" fmla="*/ 62 h 149"/>
              <a:gd name="T14" fmla="*/ 94 w 149"/>
              <a:gd name="T15" fmla="*/ 63 h 149"/>
              <a:gd name="T16" fmla="*/ 91 w 149"/>
              <a:gd name="T17" fmla="*/ 59 h 149"/>
              <a:gd name="T18" fmla="*/ 94 w 149"/>
              <a:gd name="T19" fmla="*/ 51 h 149"/>
              <a:gd name="T20" fmla="*/ 85 w 149"/>
              <a:gd name="T21" fmla="*/ 46 h 149"/>
              <a:gd name="T22" fmla="*/ 80 w 149"/>
              <a:gd name="T23" fmla="*/ 53 h 149"/>
              <a:gd name="T24" fmla="*/ 74 w 149"/>
              <a:gd name="T25" fmla="*/ 52 h 149"/>
              <a:gd name="T26" fmla="*/ 71 w 149"/>
              <a:gd name="T27" fmla="*/ 44 h 149"/>
              <a:gd name="T28" fmla="*/ 61 w 149"/>
              <a:gd name="T29" fmla="*/ 47 h 149"/>
              <a:gd name="T30" fmla="*/ 62 w 149"/>
              <a:gd name="T31" fmla="*/ 55 h 149"/>
              <a:gd name="T32" fmla="*/ 59 w 149"/>
              <a:gd name="T33" fmla="*/ 58 h 149"/>
              <a:gd name="T34" fmla="*/ 51 w 149"/>
              <a:gd name="T35" fmla="*/ 55 h 149"/>
              <a:gd name="T36" fmla="*/ 46 w 149"/>
              <a:gd name="T37" fmla="*/ 64 h 149"/>
              <a:gd name="T38" fmla="*/ 52 w 149"/>
              <a:gd name="T39" fmla="*/ 69 h 149"/>
              <a:gd name="T40" fmla="*/ 51 w 149"/>
              <a:gd name="T41" fmla="*/ 74 h 149"/>
              <a:gd name="T42" fmla="*/ 44 w 149"/>
              <a:gd name="T43" fmla="*/ 77 h 149"/>
              <a:gd name="T44" fmla="*/ 47 w 149"/>
              <a:gd name="T45" fmla="*/ 87 h 149"/>
              <a:gd name="T46" fmla="*/ 55 w 149"/>
              <a:gd name="T47" fmla="*/ 86 h 149"/>
              <a:gd name="T48" fmla="*/ 58 w 149"/>
              <a:gd name="T49" fmla="*/ 91 h 149"/>
              <a:gd name="T50" fmla="*/ 55 w 149"/>
              <a:gd name="T51" fmla="*/ 98 h 149"/>
              <a:gd name="T52" fmla="*/ 64 w 149"/>
              <a:gd name="T53" fmla="*/ 103 h 149"/>
              <a:gd name="T54" fmla="*/ 69 w 149"/>
              <a:gd name="T55" fmla="*/ 97 h 149"/>
              <a:gd name="T56" fmla="*/ 74 w 149"/>
              <a:gd name="T57" fmla="*/ 97 h 149"/>
              <a:gd name="T58" fmla="*/ 77 w 149"/>
              <a:gd name="T59" fmla="*/ 105 h 149"/>
              <a:gd name="T60" fmla="*/ 87 w 149"/>
              <a:gd name="T61" fmla="*/ 102 h 149"/>
              <a:gd name="T62" fmla="*/ 86 w 149"/>
              <a:gd name="T63" fmla="*/ 94 h 149"/>
              <a:gd name="T64" fmla="*/ 90 w 149"/>
              <a:gd name="T65" fmla="*/ 91 h 149"/>
              <a:gd name="T66" fmla="*/ 98 w 149"/>
              <a:gd name="T67" fmla="*/ 94 h 149"/>
              <a:gd name="T68" fmla="*/ 103 w 149"/>
              <a:gd name="T69" fmla="*/ 85 h 149"/>
              <a:gd name="T70" fmla="*/ 96 w 149"/>
              <a:gd name="T71" fmla="*/ 80 h 149"/>
              <a:gd name="T72" fmla="*/ 97 w 149"/>
              <a:gd name="T73" fmla="*/ 75 h 149"/>
              <a:gd name="T74" fmla="*/ 105 w 149"/>
              <a:gd name="T75" fmla="*/ 72 h 149"/>
              <a:gd name="T76" fmla="*/ 79 w 149"/>
              <a:gd name="T77" fmla="*/ 72 h 149"/>
              <a:gd name="T78" fmla="*/ 72 w 149"/>
              <a:gd name="T79" fmla="*/ 70 h 149"/>
              <a:gd name="T80" fmla="*/ 70 w 149"/>
              <a:gd name="T81" fmla="*/ 77 h 149"/>
              <a:gd name="T82" fmla="*/ 77 w 149"/>
              <a:gd name="T83" fmla="*/ 79 h 149"/>
              <a:gd name="T84" fmla="*/ 79 w 149"/>
              <a:gd name="T85" fmla="*/ 72 h 149"/>
              <a:gd name="T86" fmla="*/ 74 w 149"/>
              <a:gd name="T87" fmla="*/ 9 h 149"/>
              <a:gd name="T88" fmla="*/ 9 w 149"/>
              <a:gd name="T89" fmla="*/ 75 h 149"/>
              <a:gd name="T90" fmla="*/ 74 w 149"/>
              <a:gd name="T91" fmla="*/ 140 h 149"/>
              <a:gd name="T92" fmla="*/ 140 w 149"/>
              <a:gd name="T93" fmla="*/ 75 h 149"/>
              <a:gd name="T94" fmla="*/ 74 w 149"/>
              <a:gd name="T95" fmla="*/ 9 h 149"/>
              <a:gd name="T96" fmla="*/ 74 w 149"/>
              <a:gd name="T97" fmla="*/ 0 h 149"/>
              <a:gd name="T98" fmla="*/ 149 w 149"/>
              <a:gd name="T99" fmla="*/ 75 h 149"/>
              <a:gd name="T100" fmla="*/ 74 w 149"/>
              <a:gd name="T101" fmla="*/ 149 h 149"/>
              <a:gd name="T102" fmla="*/ 0 w 149"/>
              <a:gd name="T103" fmla="*/ 75 h 149"/>
              <a:gd name="T104" fmla="*/ 74 w 149"/>
              <a:gd name="T10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49">
                <a:moveTo>
                  <a:pt x="81" y="87"/>
                </a:moveTo>
                <a:cubicBezTo>
                  <a:pt x="74" y="91"/>
                  <a:pt x="65" y="88"/>
                  <a:pt x="62" y="81"/>
                </a:cubicBezTo>
                <a:cubicBezTo>
                  <a:pt x="58" y="74"/>
                  <a:pt x="61" y="66"/>
                  <a:pt x="68" y="62"/>
                </a:cubicBezTo>
                <a:cubicBezTo>
                  <a:pt x="75" y="58"/>
                  <a:pt x="83" y="61"/>
                  <a:pt x="87" y="68"/>
                </a:cubicBezTo>
                <a:cubicBezTo>
                  <a:pt x="91" y="75"/>
                  <a:pt x="88" y="84"/>
                  <a:pt x="81" y="87"/>
                </a:cubicBezTo>
                <a:moveTo>
                  <a:pt x="105" y="72"/>
                </a:moveTo>
                <a:cubicBezTo>
                  <a:pt x="102" y="62"/>
                  <a:pt x="102" y="62"/>
                  <a:pt x="102" y="62"/>
                </a:cubicBezTo>
                <a:cubicBezTo>
                  <a:pt x="94" y="63"/>
                  <a:pt x="94" y="63"/>
                  <a:pt x="94" y="63"/>
                </a:cubicBezTo>
                <a:cubicBezTo>
                  <a:pt x="93" y="62"/>
                  <a:pt x="92" y="60"/>
                  <a:pt x="91" y="59"/>
                </a:cubicBezTo>
                <a:cubicBezTo>
                  <a:pt x="94" y="51"/>
                  <a:pt x="94" y="51"/>
                  <a:pt x="94" y="51"/>
                </a:cubicBezTo>
                <a:cubicBezTo>
                  <a:pt x="85" y="46"/>
                  <a:pt x="85" y="46"/>
                  <a:pt x="85" y="46"/>
                </a:cubicBezTo>
                <a:cubicBezTo>
                  <a:pt x="80" y="53"/>
                  <a:pt x="80" y="53"/>
                  <a:pt x="80" y="53"/>
                </a:cubicBezTo>
                <a:cubicBezTo>
                  <a:pt x="78" y="52"/>
                  <a:pt x="76" y="52"/>
                  <a:pt x="74" y="52"/>
                </a:cubicBezTo>
                <a:cubicBezTo>
                  <a:pt x="71" y="44"/>
                  <a:pt x="71" y="44"/>
                  <a:pt x="71" y="44"/>
                </a:cubicBezTo>
                <a:cubicBezTo>
                  <a:pt x="61" y="47"/>
                  <a:pt x="61" y="47"/>
                  <a:pt x="61" y="47"/>
                </a:cubicBezTo>
                <a:cubicBezTo>
                  <a:pt x="62" y="55"/>
                  <a:pt x="62" y="55"/>
                  <a:pt x="62" y="55"/>
                </a:cubicBezTo>
                <a:cubicBezTo>
                  <a:pt x="61" y="56"/>
                  <a:pt x="60" y="57"/>
                  <a:pt x="59" y="58"/>
                </a:cubicBezTo>
                <a:cubicBezTo>
                  <a:pt x="51" y="55"/>
                  <a:pt x="51" y="55"/>
                  <a:pt x="51" y="55"/>
                </a:cubicBezTo>
                <a:cubicBezTo>
                  <a:pt x="46" y="64"/>
                  <a:pt x="46" y="64"/>
                  <a:pt x="46" y="64"/>
                </a:cubicBezTo>
                <a:cubicBezTo>
                  <a:pt x="52" y="69"/>
                  <a:pt x="52" y="69"/>
                  <a:pt x="52" y="69"/>
                </a:cubicBezTo>
                <a:cubicBezTo>
                  <a:pt x="52" y="71"/>
                  <a:pt x="51" y="72"/>
                  <a:pt x="51" y="74"/>
                </a:cubicBezTo>
                <a:cubicBezTo>
                  <a:pt x="44" y="77"/>
                  <a:pt x="44" y="77"/>
                  <a:pt x="44" y="77"/>
                </a:cubicBezTo>
                <a:cubicBezTo>
                  <a:pt x="47" y="87"/>
                  <a:pt x="47" y="87"/>
                  <a:pt x="47" y="87"/>
                </a:cubicBezTo>
                <a:cubicBezTo>
                  <a:pt x="55" y="86"/>
                  <a:pt x="55" y="86"/>
                  <a:pt x="55" y="86"/>
                </a:cubicBezTo>
                <a:cubicBezTo>
                  <a:pt x="56" y="88"/>
                  <a:pt x="57" y="89"/>
                  <a:pt x="58" y="91"/>
                </a:cubicBezTo>
                <a:cubicBezTo>
                  <a:pt x="55" y="98"/>
                  <a:pt x="55" y="98"/>
                  <a:pt x="55" y="98"/>
                </a:cubicBezTo>
                <a:cubicBezTo>
                  <a:pt x="64" y="103"/>
                  <a:pt x="64" y="103"/>
                  <a:pt x="64" y="103"/>
                </a:cubicBezTo>
                <a:cubicBezTo>
                  <a:pt x="69" y="97"/>
                  <a:pt x="69" y="97"/>
                  <a:pt x="69" y="97"/>
                </a:cubicBezTo>
                <a:cubicBezTo>
                  <a:pt x="70" y="97"/>
                  <a:pt x="72" y="97"/>
                  <a:pt x="74" y="97"/>
                </a:cubicBezTo>
                <a:cubicBezTo>
                  <a:pt x="77" y="105"/>
                  <a:pt x="77" y="105"/>
                  <a:pt x="77" y="105"/>
                </a:cubicBezTo>
                <a:cubicBezTo>
                  <a:pt x="87" y="102"/>
                  <a:pt x="87" y="102"/>
                  <a:pt x="87" y="102"/>
                </a:cubicBezTo>
                <a:cubicBezTo>
                  <a:pt x="86" y="94"/>
                  <a:pt x="86" y="94"/>
                  <a:pt x="86" y="94"/>
                </a:cubicBezTo>
                <a:cubicBezTo>
                  <a:pt x="88" y="93"/>
                  <a:pt x="89" y="92"/>
                  <a:pt x="90" y="91"/>
                </a:cubicBezTo>
                <a:cubicBezTo>
                  <a:pt x="98" y="94"/>
                  <a:pt x="98" y="94"/>
                  <a:pt x="98" y="94"/>
                </a:cubicBezTo>
                <a:cubicBezTo>
                  <a:pt x="103" y="85"/>
                  <a:pt x="103" y="85"/>
                  <a:pt x="103" y="85"/>
                </a:cubicBezTo>
                <a:cubicBezTo>
                  <a:pt x="96" y="80"/>
                  <a:pt x="96" y="80"/>
                  <a:pt x="96" y="80"/>
                </a:cubicBezTo>
                <a:cubicBezTo>
                  <a:pt x="97" y="78"/>
                  <a:pt x="97" y="77"/>
                  <a:pt x="97" y="75"/>
                </a:cubicBezTo>
                <a:lnTo>
                  <a:pt x="105" y="72"/>
                </a:lnTo>
                <a:close/>
                <a:moveTo>
                  <a:pt x="79" y="72"/>
                </a:moveTo>
                <a:cubicBezTo>
                  <a:pt x="78" y="70"/>
                  <a:pt x="75" y="69"/>
                  <a:pt x="72" y="70"/>
                </a:cubicBezTo>
                <a:cubicBezTo>
                  <a:pt x="70" y="71"/>
                  <a:pt x="69" y="74"/>
                  <a:pt x="70" y="77"/>
                </a:cubicBezTo>
                <a:cubicBezTo>
                  <a:pt x="71" y="80"/>
                  <a:pt x="74" y="81"/>
                  <a:pt x="77" y="79"/>
                </a:cubicBezTo>
                <a:cubicBezTo>
                  <a:pt x="79" y="78"/>
                  <a:pt x="80" y="75"/>
                  <a:pt x="79" y="72"/>
                </a:cubicBezTo>
                <a:moveTo>
                  <a:pt x="74" y="9"/>
                </a:moveTo>
                <a:cubicBezTo>
                  <a:pt x="38" y="9"/>
                  <a:pt x="9" y="39"/>
                  <a:pt x="9" y="75"/>
                </a:cubicBezTo>
                <a:cubicBezTo>
                  <a:pt x="9" y="111"/>
                  <a:pt x="38" y="140"/>
                  <a:pt x="74" y="140"/>
                </a:cubicBezTo>
                <a:cubicBezTo>
                  <a:pt x="110" y="140"/>
                  <a:pt x="140" y="111"/>
                  <a:pt x="140" y="75"/>
                </a:cubicBezTo>
                <a:cubicBezTo>
                  <a:pt x="140" y="39"/>
                  <a:pt x="110" y="9"/>
                  <a:pt x="74" y="9"/>
                </a:cubicBezTo>
                <a:moveTo>
                  <a:pt x="74" y="0"/>
                </a:moveTo>
                <a:cubicBezTo>
                  <a:pt x="116" y="0"/>
                  <a:pt x="149" y="33"/>
                  <a:pt x="149" y="75"/>
                </a:cubicBezTo>
                <a:cubicBezTo>
                  <a:pt x="149" y="116"/>
                  <a:pt x="116" y="149"/>
                  <a:pt x="74" y="149"/>
                </a:cubicBezTo>
                <a:cubicBezTo>
                  <a:pt x="33" y="149"/>
                  <a:pt x="0" y="116"/>
                  <a:pt x="0" y="75"/>
                </a:cubicBezTo>
                <a:cubicBezTo>
                  <a:pt x="0" y="33"/>
                  <a:pt x="33" y="0"/>
                  <a:pt x="74"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sp>
        <p:nvSpPr>
          <p:cNvPr id="21" name="Freeform 14"/>
          <p:cNvSpPr>
            <a:spLocks noEditPoints="1"/>
          </p:cNvSpPr>
          <p:nvPr/>
        </p:nvSpPr>
        <p:spPr bwMode="black">
          <a:xfrm>
            <a:off x="4797615" y="4636418"/>
            <a:ext cx="893463" cy="931296"/>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22" name="Group 21"/>
          <p:cNvGrpSpPr/>
          <p:nvPr/>
        </p:nvGrpSpPr>
        <p:grpSpPr>
          <a:xfrm>
            <a:off x="122237" y="4396334"/>
            <a:ext cx="889855" cy="931293"/>
            <a:chOff x="4179295" y="3183652"/>
            <a:chExt cx="392110" cy="392110"/>
          </a:xfrm>
          <a:solidFill>
            <a:srgbClr val="00B0F0"/>
          </a:solidFill>
        </p:grpSpPr>
        <p:sp>
          <p:nvSpPr>
            <p:cNvPr id="137" name="Freeform 15"/>
            <p:cNvSpPr>
              <a:spLocks noEditPoints="1"/>
            </p:cNvSpPr>
            <p:nvPr/>
          </p:nvSpPr>
          <p:spPr bwMode="black">
            <a:xfrm>
              <a:off x="4254000" y="3269045"/>
              <a:ext cx="242700" cy="221324"/>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grpFill/>
            <a:ln/>
          </p:spPr>
          <p:style>
            <a:lnRef idx="2">
              <a:schemeClr val="dk1"/>
            </a:lnRef>
            <a:fillRef idx="1">
              <a:schemeClr val="lt1"/>
            </a:fillRef>
            <a:effectRef idx="0">
              <a:schemeClr val="dk1"/>
            </a:effectRef>
            <a:fontRef idx="minor">
              <a:schemeClr val="dk1"/>
            </a:fontRef>
          </p:style>
          <p:txBody>
            <a:bodyPr vert="horz" wrap="square" lIns="82298" tIns="41150" rIns="82298" bIns="41150"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38" name="Donut 137"/>
            <p:cNvSpPr>
              <a:spLocks noChangeAspect="1"/>
            </p:cNvSpPr>
            <p:nvPr/>
          </p:nvSpPr>
          <p:spPr bwMode="auto">
            <a:xfrm>
              <a:off x="4179295" y="3183652"/>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23" name="Freeform 46"/>
          <p:cNvSpPr>
            <a:spLocks noEditPoints="1"/>
          </p:cNvSpPr>
          <p:nvPr/>
        </p:nvSpPr>
        <p:spPr bwMode="black">
          <a:xfrm>
            <a:off x="8728118" y="2643053"/>
            <a:ext cx="911481" cy="901140"/>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sp>
        <p:nvSpPr>
          <p:cNvPr id="24" name="Freeform 22"/>
          <p:cNvSpPr>
            <a:spLocks noEditPoints="1"/>
          </p:cNvSpPr>
          <p:nvPr/>
        </p:nvSpPr>
        <p:spPr bwMode="black">
          <a:xfrm>
            <a:off x="11202314" y="2161511"/>
            <a:ext cx="893463" cy="938835"/>
          </a:xfrm>
          <a:custGeom>
            <a:avLst/>
            <a:gdLst>
              <a:gd name="T0" fmla="*/ 89 w 150"/>
              <a:gd name="T1" fmla="*/ 78 h 150"/>
              <a:gd name="T2" fmla="*/ 75 w 150"/>
              <a:gd name="T3" fmla="*/ 64 h 150"/>
              <a:gd name="T4" fmla="*/ 61 w 150"/>
              <a:gd name="T5" fmla="*/ 78 h 150"/>
              <a:gd name="T6" fmla="*/ 75 w 150"/>
              <a:gd name="T7" fmla="*/ 92 h 150"/>
              <a:gd name="T8" fmla="*/ 89 w 150"/>
              <a:gd name="T9" fmla="*/ 78 h 150"/>
              <a:gd name="T10" fmla="*/ 54 w 150"/>
              <a:gd name="T11" fmla="*/ 63 h 150"/>
              <a:gd name="T12" fmla="*/ 51 w 150"/>
              <a:gd name="T13" fmla="*/ 60 h 150"/>
              <a:gd name="T14" fmla="*/ 48 w 150"/>
              <a:gd name="T15" fmla="*/ 63 h 150"/>
              <a:gd name="T16" fmla="*/ 51 w 150"/>
              <a:gd name="T17" fmla="*/ 66 h 150"/>
              <a:gd name="T18" fmla="*/ 54 w 150"/>
              <a:gd name="T19" fmla="*/ 63 h 150"/>
              <a:gd name="T20" fmla="*/ 111 w 150"/>
              <a:gd name="T21" fmla="*/ 61 h 150"/>
              <a:gd name="T22" fmla="*/ 111 w 150"/>
              <a:gd name="T23" fmla="*/ 92 h 150"/>
              <a:gd name="T24" fmla="*/ 102 w 150"/>
              <a:gd name="T25" fmla="*/ 100 h 150"/>
              <a:gd name="T26" fmla="*/ 48 w 150"/>
              <a:gd name="T27" fmla="*/ 100 h 150"/>
              <a:gd name="T28" fmla="*/ 39 w 150"/>
              <a:gd name="T29" fmla="*/ 92 h 150"/>
              <a:gd name="T30" fmla="*/ 39 w 150"/>
              <a:gd name="T31" fmla="*/ 61 h 150"/>
              <a:gd name="T32" fmla="*/ 48 w 150"/>
              <a:gd name="T33" fmla="*/ 52 h 150"/>
              <a:gd name="T34" fmla="*/ 60 w 150"/>
              <a:gd name="T35" fmla="*/ 52 h 150"/>
              <a:gd name="T36" fmla="*/ 62 w 150"/>
              <a:gd name="T37" fmla="*/ 48 h 150"/>
              <a:gd name="T38" fmla="*/ 69 w 150"/>
              <a:gd name="T39" fmla="*/ 43 h 150"/>
              <a:gd name="T40" fmla="*/ 81 w 150"/>
              <a:gd name="T41" fmla="*/ 43 h 150"/>
              <a:gd name="T42" fmla="*/ 88 w 150"/>
              <a:gd name="T43" fmla="*/ 48 h 150"/>
              <a:gd name="T44" fmla="*/ 90 w 150"/>
              <a:gd name="T45" fmla="*/ 52 h 150"/>
              <a:gd name="T46" fmla="*/ 102 w 150"/>
              <a:gd name="T47" fmla="*/ 52 h 150"/>
              <a:gd name="T48" fmla="*/ 111 w 150"/>
              <a:gd name="T49" fmla="*/ 61 h 150"/>
              <a:gd name="T50" fmla="*/ 84 w 150"/>
              <a:gd name="T51" fmla="*/ 78 h 150"/>
              <a:gd name="T52" fmla="*/ 75 w 150"/>
              <a:gd name="T53" fmla="*/ 87 h 150"/>
              <a:gd name="T54" fmla="*/ 66 w 150"/>
              <a:gd name="T55" fmla="*/ 78 h 150"/>
              <a:gd name="T56" fmla="*/ 75 w 150"/>
              <a:gd name="T57" fmla="*/ 69 h 150"/>
              <a:gd name="T58" fmla="*/ 84 w 150"/>
              <a:gd name="T59" fmla="*/ 78 h 150"/>
              <a:gd name="T60" fmla="*/ 75 w 150"/>
              <a:gd name="T61" fmla="*/ 10 h 150"/>
              <a:gd name="T62" fmla="*/ 10 w 150"/>
              <a:gd name="T63" fmla="*/ 75 h 150"/>
              <a:gd name="T64" fmla="*/ 75 w 150"/>
              <a:gd name="T65" fmla="*/ 140 h 150"/>
              <a:gd name="T66" fmla="*/ 140 w 150"/>
              <a:gd name="T67" fmla="*/ 75 h 150"/>
              <a:gd name="T68" fmla="*/ 75 w 150"/>
              <a:gd name="T69" fmla="*/ 10 h 150"/>
              <a:gd name="T70" fmla="*/ 75 w 150"/>
              <a:gd name="T71" fmla="*/ 0 h 150"/>
              <a:gd name="T72" fmla="*/ 150 w 150"/>
              <a:gd name="T73" fmla="*/ 75 h 150"/>
              <a:gd name="T74" fmla="*/ 75 w 150"/>
              <a:gd name="T75" fmla="*/ 150 h 150"/>
              <a:gd name="T76" fmla="*/ 0 w 150"/>
              <a:gd name="T77" fmla="*/ 75 h 150"/>
              <a:gd name="T78" fmla="*/ 75 w 150"/>
              <a:gd name="T7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150">
                <a:moveTo>
                  <a:pt x="89" y="78"/>
                </a:moveTo>
                <a:cubicBezTo>
                  <a:pt x="89" y="71"/>
                  <a:pt x="83" y="64"/>
                  <a:pt x="75" y="64"/>
                </a:cubicBezTo>
                <a:cubicBezTo>
                  <a:pt x="67" y="64"/>
                  <a:pt x="61" y="71"/>
                  <a:pt x="61" y="78"/>
                </a:cubicBezTo>
                <a:cubicBezTo>
                  <a:pt x="61" y="86"/>
                  <a:pt x="67" y="92"/>
                  <a:pt x="75" y="92"/>
                </a:cubicBezTo>
                <a:cubicBezTo>
                  <a:pt x="83" y="92"/>
                  <a:pt x="89" y="86"/>
                  <a:pt x="89" y="78"/>
                </a:cubicBezTo>
                <a:moveTo>
                  <a:pt x="54" y="63"/>
                </a:moveTo>
                <a:cubicBezTo>
                  <a:pt x="54" y="61"/>
                  <a:pt x="52" y="60"/>
                  <a:pt x="51" y="60"/>
                </a:cubicBezTo>
                <a:cubicBezTo>
                  <a:pt x="49" y="60"/>
                  <a:pt x="48" y="61"/>
                  <a:pt x="48" y="63"/>
                </a:cubicBezTo>
                <a:cubicBezTo>
                  <a:pt x="48" y="65"/>
                  <a:pt x="49" y="66"/>
                  <a:pt x="51" y="66"/>
                </a:cubicBezTo>
                <a:cubicBezTo>
                  <a:pt x="52" y="66"/>
                  <a:pt x="54" y="65"/>
                  <a:pt x="54" y="63"/>
                </a:cubicBezTo>
                <a:moveTo>
                  <a:pt x="111" y="61"/>
                </a:moveTo>
                <a:cubicBezTo>
                  <a:pt x="111" y="92"/>
                  <a:pt x="111" y="92"/>
                  <a:pt x="111" y="92"/>
                </a:cubicBezTo>
                <a:cubicBezTo>
                  <a:pt x="111" y="96"/>
                  <a:pt x="107" y="100"/>
                  <a:pt x="102" y="100"/>
                </a:cubicBezTo>
                <a:cubicBezTo>
                  <a:pt x="48" y="100"/>
                  <a:pt x="48" y="100"/>
                  <a:pt x="48" y="100"/>
                </a:cubicBezTo>
                <a:cubicBezTo>
                  <a:pt x="43" y="100"/>
                  <a:pt x="39" y="96"/>
                  <a:pt x="39" y="92"/>
                </a:cubicBezTo>
                <a:cubicBezTo>
                  <a:pt x="39" y="61"/>
                  <a:pt x="39" y="61"/>
                  <a:pt x="39" y="61"/>
                </a:cubicBezTo>
                <a:cubicBezTo>
                  <a:pt x="39" y="56"/>
                  <a:pt x="43" y="52"/>
                  <a:pt x="48" y="52"/>
                </a:cubicBezTo>
                <a:cubicBezTo>
                  <a:pt x="60" y="52"/>
                  <a:pt x="60" y="52"/>
                  <a:pt x="60" y="52"/>
                </a:cubicBezTo>
                <a:cubicBezTo>
                  <a:pt x="62" y="48"/>
                  <a:pt x="62" y="48"/>
                  <a:pt x="62" y="48"/>
                </a:cubicBezTo>
                <a:cubicBezTo>
                  <a:pt x="63" y="45"/>
                  <a:pt x="66" y="43"/>
                  <a:pt x="69" y="43"/>
                </a:cubicBezTo>
                <a:cubicBezTo>
                  <a:pt x="81" y="43"/>
                  <a:pt x="81" y="43"/>
                  <a:pt x="81" y="43"/>
                </a:cubicBezTo>
                <a:cubicBezTo>
                  <a:pt x="84" y="43"/>
                  <a:pt x="87" y="45"/>
                  <a:pt x="88" y="48"/>
                </a:cubicBezTo>
                <a:cubicBezTo>
                  <a:pt x="90" y="52"/>
                  <a:pt x="90" y="52"/>
                  <a:pt x="90" y="52"/>
                </a:cubicBezTo>
                <a:cubicBezTo>
                  <a:pt x="102" y="52"/>
                  <a:pt x="102" y="52"/>
                  <a:pt x="102" y="52"/>
                </a:cubicBezTo>
                <a:cubicBezTo>
                  <a:pt x="107" y="52"/>
                  <a:pt x="111" y="56"/>
                  <a:pt x="111" y="61"/>
                </a:cubicBezTo>
                <a:moveTo>
                  <a:pt x="84" y="78"/>
                </a:moveTo>
                <a:cubicBezTo>
                  <a:pt x="84" y="83"/>
                  <a:pt x="80" y="87"/>
                  <a:pt x="75" y="87"/>
                </a:cubicBezTo>
                <a:cubicBezTo>
                  <a:pt x="70" y="87"/>
                  <a:pt x="66" y="83"/>
                  <a:pt x="66" y="78"/>
                </a:cubicBezTo>
                <a:cubicBezTo>
                  <a:pt x="66" y="73"/>
                  <a:pt x="70" y="69"/>
                  <a:pt x="75" y="69"/>
                </a:cubicBezTo>
                <a:cubicBezTo>
                  <a:pt x="80" y="69"/>
                  <a:pt x="84" y="73"/>
                  <a:pt x="84" y="78"/>
                </a:cubicBezTo>
                <a:moveTo>
                  <a:pt x="75" y="10"/>
                </a:moveTo>
                <a:cubicBezTo>
                  <a:pt x="39" y="10"/>
                  <a:pt x="10" y="39"/>
                  <a:pt x="10" y="75"/>
                </a:cubicBezTo>
                <a:cubicBezTo>
                  <a:pt x="10" y="111"/>
                  <a:pt x="39" y="140"/>
                  <a:pt x="75" y="140"/>
                </a:cubicBezTo>
                <a:cubicBezTo>
                  <a:pt x="111" y="140"/>
                  <a:pt x="140" y="111"/>
                  <a:pt x="140" y="75"/>
                </a:cubicBezTo>
                <a:cubicBezTo>
                  <a:pt x="140" y="39"/>
                  <a:pt x="111" y="10"/>
                  <a:pt x="75" y="10"/>
                </a:cubicBezTo>
                <a:moveTo>
                  <a:pt x="75" y="0"/>
                </a:moveTo>
                <a:cubicBezTo>
                  <a:pt x="116" y="0"/>
                  <a:pt x="150" y="34"/>
                  <a:pt x="150" y="75"/>
                </a:cubicBezTo>
                <a:cubicBezTo>
                  <a:pt x="150" y="116"/>
                  <a:pt x="116" y="150"/>
                  <a:pt x="75" y="150"/>
                </a:cubicBezTo>
                <a:cubicBezTo>
                  <a:pt x="34" y="150"/>
                  <a:pt x="0" y="116"/>
                  <a:pt x="0" y="75"/>
                </a:cubicBezTo>
                <a:cubicBezTo>
                  <a:pt x="0" y="34"/>
                  <a:pt x="34"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25" name="Group 24"/>
          <p:cNvGrpSpPr/>
          <p:nvPr/>
        </p:nvGrpSpPr>
        <p:grpSpPr>
          <a:xfrm>
            <a:off x="9629007" y="1496900"/>
            <a:ext cx="889855" cy="931293"/>
            <a:chOff x="4604545" y="1640238"/>
            <a:chExt cx="392110" cy="392110"/>
          </a:xfrm>
          <a:solidFill>
            <a:srgbClr val="00B0F0"/>
          </a:solidFill>
        </p:grpSpPr>
        <p:grpSp>
          <p:nvGrpSpPr>
            <p:cNvPr id="129" name="Group 36"/>
            <p:cNvGrpSpPr/>
            <p:nvPr/>
          </p:nvGrpSpPr>
          <p:grpSpPr bwMode="black">
            <a:xfrm>
              <a:off x="4673640" y="1736214"/>
              <a:ext cx="253920" cy="200159"/>
              <a:chOff x="3358790" y="376388"/>
              <a:chExt cx="1516063" cy="1195388"/>
            </a:xfrm>
            <a:grpFill/>
          </p:grpSpPr>
          <p:sp>
            <p:nvSpPr>
              <p:cNvPr id="131"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32"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33"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34"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35" name="Oval 30"/>
              <p:cNvSpPr>
                <a:spLocks noChangeArrowheads="1"/>
              </p:cNvSpPr>
              <p:nvPr/>
            </p:nvSpPr>
            <p:spPr bwMode="black">
              <a:xfrm>
                <a:off x="3647715" y="930426"/>
                <a:ext cx="239713" cy="239713"/>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36" name="Oval 31"/>
              <p:cNvSpPr>
                <a:spLocks noChangeArrowheads="1"/>
              </p:cNvSpPr>
              <p:nvPr/>
            </p:nvSpPr>
            <p:spPr bwMode="black">
              <a:xfrm>
                <a:off x="3933465" y="1020913"/>
                <a:ext cx="182563" cy="179388"/>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grpSp>
        <p:sp>
          <p:nvSpPr>
            <p:cNvPr id="130" name="Donut 129"/>
            <p:cNvSpPr>
              <a:spLocks noChangeAspect="1"/>
            </p:cNvSpPr>
            <p:nvPr/>
          </p:nvSpPr>
          <p:spPr bwMode="auto">
            <a:xfrm>
              <a:off x="4604545" y="164023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26" name="Group 25"/>
          <p:cNvGrpSpPr/>
          <p:nvPr/>
        </p:nvGrpSpPr>
        <p:grpSpPr>
          <a:xfrm>
            <a:off x="10023653" y="228217"/>
            <a:ext cx="889855" cy="931293"/>
            <a:chOff x="4046256" y="2408118"/>
            <a:chExt cx="392110" cy="392110"/>
          </a:xfrm>
          <a:solidFill>
            <a:srgbClr val="00B0F0"/>
          </a:solidFill>
        </p:grpSpPr>
        <p:grpSp>
          <p:nvGrpSpPr>
            <p:cNvPr id="116" name="Group 142"/>
            <p:cNvGrpSpPr/>
            <p:nvPr/>
          </p:nvGrpSpPr>
          <p:grpSpPr bwMode="black">
            <a:xfrm>
              <a:off x="4134994" y="2521400"/>
              <a:ext cx="214635" cy="165546"/>
              <a:chOff x="6673850" y="4338638"/>
              <a:chExt cx="1403351" cy="1082675"/>
            </a:xfrm>
            <a:grpFill/>
          </p:grpSpPr>
          <p:sp>
            <p:nvSpPr>
              <p:cNvPr id="118"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19"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0"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1" name="Oval 250"/>
              <p:cNvSpPr>
                <a:spLocks noChangeArrowheads="1"/>
              </p:cNvSpPr>
              <p:nvPr/>
            </p:nvSpPr>
            <p:spPr bwMode="black">
              <a:xfrm>
                <a:off x="7351713" y="4338638"/>
                <a:ext cx="209550" cy="214313"/>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2"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3"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4"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5" name="Oval 254"/>
              <p:cNvSpPr>
                <a:spLocks noChangeArrowheads="1"/>
              </p:cNvSpPr>
              <p:nvPr/>
            </p:nvSpPr>
            <p:spPr bwMode="black">
              <a:xfrm>
                <a:off x="6888163" y="4386263"/>
                <a:ext cx="274638" cy="269875"/>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6"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7"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8"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grpSp>
        <p:sp>
          <p:nvSpPr>
            <p:cNvPr id="117" name="Donut 116"/>
            <p:cNvSpPr>
              <a:spLocks noChangeAspect="1"/>
            </p:cNvSpPr>
            <p:nvPr/>
          </p:nvSpPr>
          <p:spPr bwMode="auto">
            <a:xfrm>
              <a:off x="4046256" y="240811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27" name="Group 26"/>
          <p:cNvGrpSpPr/>
          <p:nvPr/>
        </p:nvGrpSpPr>
        <p:grpSpPr>
          <a:xfrm>
            <a:off x="6634739" y="1096912"/>
            <a:ext cx="889855" cy="931293"/>
            <a:chOff x="4046256" y="2408118"/>
            <a:chExt cx="392110" cy="392110"/>
          </a:xfrm>
          <a:solidFill>
            <a:srgbClr val="00B0F0"/>
          </a:solidFill>
        </p:grpSpPr>
        <p:grpSp>
          <p:nvGrpSpPr>
            <p:cNvPr id="103" name="Group 142"/>
            <p:cNvGrpSpPr/>
            <p:nvPr/>
          </p:nvGrpSpPr>
          <p:grpSpPr bwMode="black">
            <a:xfrm>
              <a:off x="4134994" y="2521400"/>
              <a:ext cx="214635" cy="165546"/>
              <a:chOff x="6673850" y="4338638"/>
              <a:chExt cx="1403351" cy="1082675"/>
            </a:xfrm>
            <a:grpFill/>
          </p:grpSpPr>
          <p:sp>
            <p:nvSpPr>
              <p:cNvPr id="105"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06"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07"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08" name="Oval 250"/>
              <p:cNvSpPr>
                <a:spLocks noChangeArrowheads="1"/>
              </p:cNvSpPr>
              <p:nvPr/>
            </p:nvSpPr>
            <p:spPr bwMode="black">
              <a:xfrm>
                <a:off x="7351713" y="4338638"/>
                <a:ext cx="209550" cy="214313"/>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09"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10"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11"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12" name="Oval 254"/>
              <p:cNvSpPr>
                <a:spLocks noChangeArrowheads="1"/>
              </p:cNvSpPr>
              <p:nvPr/>
            </p:nvSpPr>
            <p:spPr bwMode="black">
              <a:xfrm>
                <a:off x="6888163" y="4386263"/>
                <a:ext cx="274638" cy="269875"/>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13"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14"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15"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grpSp>
        <p:sp>
          <p:nvSpPr>
            <p:cNvPr id="104" name="Donut 103"/>
            <p:cNvSpPr>
              <a:spLocks noChangeAspect="1"/>
            </p:cNvSpPr>
            <p:nvPr/>
          </p:nvSpPr>
          <p:spPr bwMode="auto">
            <a:xfrm>
              <a:off x="4046256" y="240811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28" name="Group 27"/>
          <p:cNvGrpSpPr/>
          <p:nvPr/>
        </p:nvGrpSpPr>
        <p:grpSpPr>
          <a:xfrm>
            <a:off x="10125300" y="2833700"/>
            <a:ext cx="889855" cy="931293"/>
            <a:chOff x="3233165" y="1874357"/>
            <a:chExt cx="392110" cy="392110"/>
          </a:xfrm>
          <a:solidFill>
            <a:srgbClr val="00B0F0"/>
          </a:solidFill>
        </p:grpSpPr>
        <p:sp>
          <p:nvSpPr>
            <p:cNvPr id="101"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2295" tIns="41147" rIns="82295" bIns="41147"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02" name="Donut 101"/>
            <p:cNvSpPr>
              <a:spLocks noChangeAspect="1"/>
            </p:cNvSpPr>
            <p:nvPr/>
          </p:nvSpPr>
          <p:spPr bwMode="auto">
            <a:xfrm>
              <a:off x="3233165" y="1874357"/>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29" name="Freeform 10"/>
          <p:cNvSpPr>
            <a:spLocks noEditPoints="1"/>
          </p:cNvSpPr>
          <p:nvPr/>
        </p:nvSpPr>
        <p:spPr bwMode="black">
          <a:xfrm>
            <a:off x="8574573" y="351857"/>
            <a:ext cx="889863" cy="931301"/>
          </a:xfrm>
          <a:custGeom>
            <a:avLst/>
            <a:gdLst>
              <a:gd name="T0" fmla="*/ 81 w 149"/>
              <a:gd name="T1" fmla="*/ 87 h 149"/>
              <a:gd name="T2" fmla="*/ 62 w 149"/>
              <a:gd name="T3" fmla="*/ 81 h 149"/>
              <a:gd name="T4" fmla="*/ 68 w 149"/>
              <a:gd name="T5" fmla="*/ 62 h 149"/>
              <a:gd name="T6" fmla="*/ 87 w 149"/>
              <a:gd name="T7" fmla="*/ 68 h 149"/>
              <a:gd name="T8" fmla="*/ 81 w 149"/>
              <a:gd name="T9" fmla="*/ 87 h 149"/>
              <a:gd name="T10" fmla="*/ 105 w 149"/>
              <a:gd name="T11" fmla="*/ 72 h 149"/>
              <a:gd name="T12" fmla="*/ 102 w 149"/>
              <a:gd name="T13" fmla="*/ 62 h 149"/>
              <a:gd name="T14" fmla="*/ 94 w 149"/>
              <a:gd name="T15" fmla="*/ 63 h 149"/>
              <a:gd name="T16" fmla="*/ 91 w 149"/>
              <a:gd name="T17" fmla="*/ 59 h 149"/>
              <a:gd name="T18" fmla="*/ 94 w 149"/>
              <a:gd name="T19" fmla="*/ 51 h 149"/>
              <a:gd name="T20" fmla="*/ 85 w 149"/>
              <a:gd name="T21" fmla="*/ 46 h 149"/>
              <a:gd name="T22" fmla="*/ 80 w 149"/>
              <a:gd name="T23" fmla="*/ 53 h 149"/>
              <a:gd name="T24" fmla="*/ 74 w 149"/>
              <a:gd name="T25" fmla="*/ 52 h 149"/>
              <a:gd name="T26" fmla="*/ 71 w 149"/>
              <a:gd name="T27" fmla="*/ 44 h 149"/>
              <a:gd name="T28" fmla="*/ 61 w 149"/>
              <a:gd name="T29" fmla="*/ 47 h 149"/>
              <a:gd name="T30" fmla="*/ 62 w 149"/>
              <a:gd name="T31" fmla="*/ 55 h 149"/>
              <a:gd name="T32" fmla="*/ 59 w 149"/>
              <a:gd name="T33" fmla="*/ 58 h 149"/>
              <a:gd name="T34" fmla="*/ 51 w 149"/>
              <a:gd name="T35" fmla="*/ 55 h 149"/>
              <a:gd name="T36" fmla="*/ 46 w 149"/>
              <a:gd name="T37" fmla="*/ 64 h 149"/>
              <a:gd name="T38" fmla="*/ 52 w 149"/>
              <a:gd name="T39" fmla="*/ 69 h 149"/>
              <a:gd name="T40" fmla="*/ 51 w 149"/>
              <a:gd name="T41" fmla="*/ 74 h 149"/>
              <a:gd name="T42" fmla="*/ 44 w 149"/>
              <a:gd name="T43" fmla="*/ 77 h 149"/>
              <a:gd name="T44" fmla="*/ 47 w 149"/>
              <a:gd name="T45" fmla="*/ 87 h 149"/>
              <a:gd name="T46" fmla="*/ 55 w 149"/>
              <a:gd name="T47" fmla="*/ 86 h 149"/>
              <a:gd name="T48" fmla="*/ 58 w 149"/>
              <a:gd name="T49" fmla="*/ 91 h 149"/>
              <a:gd name="T50" fmla="*/ 55 w 149"/>
              <a:gd name="T51" fmla="*/ 98 h 149"/>
              <a:gd name="T52" fmla="*/ 64 w 149"/>
              <a:gd name="T53" fmla="*/ 103 h 149"/>
              <a:gd name="T54" fmla="*/ 69 w 149"/>
              <a:gd name="T55" fmla="*/ 97 h 149"/>
              <a:gd name="T56" fmla="*/ 74 w 149"/>
              <a:gd name="T57" fmla="*/ 97 h 149"/>
              <a:gd name="T58" fmla="*/ 77 w 149"/>
              <a:gd name="T59" fmla="*/ 105 h 149"/>
              <a:gd name="T60" fmla="*/ 87 w 149"/>
              <a:gd name="T61" fmla="*/ 102 h 149"/>
              <a:gd name="T62" fmla="*/ 86 w 149"/>
              <a:gd name="T63" fmla="*/ 94 h 149"/>
              <a:gd name="T64" fmla="*/ 90 w 149"/>
              <a:gd name="T65" fmla="*/ 91 h 149"/>
              <a:gd name="T66" fmla="*/ 98 w 149"/>
              <a:gd name="T67" fmla="*/ 94 h 149"/>
              <a:gd name="T68" fmla="*/ 103 w 149"/>
              <a:gd name="T69" fmla="*/ 85 h 149"/>
              <a:gd name="T70" fmla="*/ 96 w 149"/>
              <a:gd name="T71" fmla="*/ 80 h 149"/>
              <a:gd name="T72" fmla="*/ 97 w 149"/>
              <a:gd name="T73" fmla="*/ 75 h 149"/>
              <a:gd name="T74" fmla="*/ 105 w 149"/>
              <a:gd name="T75" fmla="*/ 72 h 149"/>
              <a:gd name="T76" fmla="*/ 79 w 149"/>
              <a:gd name="T77" fmla="*/ 72 h 149"/>
              <a:gd name="T78" fmla="*/ 72 w 149"/>
              <a:gd name="T79" fmla="*/ 70 h 149"/>
              <a:gd name="T80" fmla="*/ 70 w 149"/>
              <a:gd name="T81" fmla="*/ 77 h 149"/>
              <a:gd name="T82" fmla="*/ 77 w 149"/>
              <a:gd name="T83" fmla="*/ 79 h 149"/>
              <a:gd name="T84" fmla="*/ 79 w 149"/>
              <a:gd name="T85" fmla="*/ 72 h 149"/>
              <a:gd name="T86" fmla="*/ 74 w 149"/>
              <a:gd name="T87" fmla="*/ 9 h 149"/>
              <a:gd name="T88" fmla="*/ 9 w 149"/>
              <a:gd name="T89" fmla="*/ 75 h 149"/>
              <a:gd name="T90" fmla="*/ 74 w 149"/>
              <a:gd name="T91" fmla="*/ 140 h 149"/>
              <a:gd name="T92" fmla="*/ 140 w 149"/>
              <a:gd name="T93" fmla="*/ 75 h 149"/>
              <a:gd name="T94" fmla="*/ 74 w 149"/>
              <a:gd name="T95" fmla="*/ 9 h 149"/>
              <a:gd name="T96" fmla="*/ 74 w 149"/>
              <a:gd name="T97" fmla="*/ 0 h 149"/>
              <a:gd name="T98" fmla="*/ 149 w 149"/>
              <a:gd name="T99" fmla="*/ 75 h 149"/>
              <a:gd name="T100" fmla="*/ 74 w 149"/>
              <a:gd name="T101" fmla="*/ 149 h 149"/>
              <a:gd name="T102" fmla="*/ 0 w 149"/>
              <a:gd name="T103" fmla="*/ 75 h 149"/>
              <a:gd name="T104" fmla="*/ 74 w 149"/>
              <a:gd name="T10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49">
                <a:moveTo>
                  <a:pt x="81" y="87"/>
                </a:moveTo>
                <a:cubicBezTo>
                  <a:pt x="74" y="91"/>
                  <a:pt x="65" y="88"/>
                  <a:pt x="62" y="81"/>
                </a:cubicBezTo>
                <a:cubicBezTo>
                  <a:pt x="58" y="74"/>
                  <a:pt x="61" y="66"/>
                  <a:pt x="68" y="62"/>
                </a:cubicBezTo>
                <a:cubicBezTo>
                  <a:pt x="75" y="58"/>
                  <a:pt x="83" y="61"/>
                  <a:pt x="87" y="68"/>
                </a:cubicBezTo>
                <a:cubicBezTo>
                  <a:pt x="91" y="75"/>
                  <a:pt x="88" y="84"/>
                  <a:pt x="81" y="87"/>
                </a:cubicBezTo>
                <a:moveTo>
                  <a:pt x="105" y="72"/>
                </a:moveTo>
                <a:cubicBezTo>
                  <a:pt x="102" y="62"/>
                  <a:pt x="102" y="62"/>
                  <a:pt x="102" y="62"/>
                </a:cubicBezTo>
                <a:cubicBezTo>
                  <a:pt x="94" y="63"/>
                  <a:pt x="94" y="63"/>
                  <a:pt x="94" y="63"/>
                </a:cubicBezTo>
                <a:cubicBezTo>
                  <a:pt x="93" y="62"/>
                  <a:pt x="92" y="60"/>
                  <a:pt x="91" y="59"/>
                </a:cubicBezTo>
                <a:cubicBezTo>
                  <a:pt x="94" y="51"/>
                  <a:pt x="94" y="51"/>
                  <a:pt x="94" y="51"/>
                </a:cubicBezTo>
                <a:cubicBezTo>
                  <a:pt x="85" y="46"/>
                  <a:pt x="85" y="46"/>
                  <a:pt x="85" y="46"/>
                </a:cubicBezTo>
                <a:cubicBezTo>
                  <a:pt x="80" y="53"/>
                  <a:pt x="80" y="53"/>
                  <a:pt x="80" y="53"/>
                </a:cubicBezTo>
                <a:cubicBezTo>
                  <a:pt x="78" y="52"/>
                  <a:pt x="76" y="52"/>
                  <a:pt x="74" y="52"/>
                </a:cubicBezTo>
                <a:cubicBezTo>
                  <a:pt x="71" y="44"/>
                  <a:pt x="71" y="44"/>
                  <a:pt x="71" y="44"/>
                </a:cubicBezTo>
                <a:cubicBezTo>
                  <a:pt x="61" y="47"/>
                  <a:pt x="61" y="47"/>
                  <a:pt x="61" y="47"/>
                </a:cubicBezTo>
                <a:cubicBezTo>
                  <a:pt x="62" y="55"/>
                  <a:pt x="62" y="55"/>
                  <a:pt x="62" y="55"/>
                </a:cubicBezTo>
                <a:cubicBezTo>
                  <a:pt x="61" y="56"/>
                  <a:pt x="60" y="57"/>
                  <a:pt x="59" y="58"/>
                </a:cubicBezTo>
                <a:cubicBezTo>
                  <a:pt x="51" y="55"/>
                  <a:pt x="51" y="55"/>
                  <a:pt x="51" y="55"/>
                </a:cubicBezTo>
                <a:cubicBezTo>
                  <a:pt x="46" y="64"/>
                  <a:pt x="46" y="64"/>
                  <a:pt x="46" y="64"/>
                </a:cubicBezTo>
                <a:cubicBezTo>
                  <a:pt x="52" y="69"/>
                  <a:pt x="52" y="69"/>
                  <a:pt x="52" y="69"/>
                </a:cubicBezTo>
                <a:cubicBezTo>
                  <a:pt x="52" y="71"/>
                  <a:pt x="51" y="72"/>
                  <a:pt x="51" y="74"/>
                </a:cubicBezTo>
                <a:cubicBezTo>
                  <a:pt x="44" y="77"/>
                  <a:pt x="44" y="77"/>
                  <a:pt x="44" y="77"/>
                </a:cubicBezTo>
                <a:cubicBezTo>
                  <a:pt x="47" y="87"/>
                  <a:pt x="47" y="87"/>
                  <a:pt x="47" y="87"/>
                </a:cubicBezTo>
                <a:cubicBezTo>
                  <a:pt x="55" y="86"/>
                  <a:pt x="55" y="86"/>
                  <a:pt x="55" y="86"/>
                </a:cubicBezTo>
                <a:cubicBezTo>
                  <a:pt x="56" y="88"/>
                  <a:pt x="57" y="89"/>
                  <a:pt x="58" y="91"/>
                </a:cubicBezTo>
                <a:cubicBezTo>
                  <a:pt x="55" y="98"/>
                  <a:pt x="55" y="98"/>
                  <a:pt x="55" y="98"/>
                </a:cubicBezTo>
                <a:cubicBezTo>
                  <a:pt x="64" y="103"/>
                  <a:pt x="64" y="103"/>
                  <a:pt x="64" y="103"/>
                </a:cubicBezTo>
                <a:cubicBezTo>
                  <a:pt x="69" y="97"/>
                  <a:pt x="69" y="97"/>
                  <a:pt x="69" y="97"/>
                </a:cubicBezTo>
                <a:cubicBezTo>
                  <a:pt x="70" y="97"/>
                  <a:pt x="72" y="97"/>
                  <a:pt x="74" y="97"/>
                </a:cubicBezTo>
                <a:cubicBezTo>
                  <a:pt x="77" y="105"/>
                  <a:pt x="77" y="105"/>
                  <a:pt x="77" y="105"/>
                </a:cubicBezTo>
                <a:cubicBezTo>
                  <a:pt x="87" y="102"/>
                  <a:pt x="87" y="102"/>
                  <a:pt x="87" y="102"/>
                </a:cubicBezTo>
                <a:cubicBezTo>
                  <a:pt x="86" y="94"/>
                  <a:pt x="86" y="94"/>
                  <a:pt x="86" y="94"/>
                </a:cubicBezTo>
                <a:cubicBezTo>
                  <a:pt x="88" y="93"/>
                  <a:pt x="89" y="92"/>
                  <a:pt x="90" y="91"/>
                </a:cubicBezTo>
                <a:cubicBezTo>
                  <a:pt x="98" y="94"/>
                  <a:pt x="98" y="94"/>
                  <a:pt x="98" y="94"/>
                </a:cubicBezTo>
                <a:cubicBezTo>
                  <a:pt x="103" y="85"/>
                  <a:pt x="103" y="85"/>
                  <a:pt x="103" y="85"/>
                </a:cubicBezTo>
                <a:cubicBezTo>
                  <a:pt x="96" y="80"/>
                  <a:pt x="96" y="80"/>
                  <a:pt x="96" y="80"/>
                </a:cubicBezTo>
                <a:cubicBezTo>
                  <a:pt x="97" y="78"/>
                  <a:pt x="97" y="77"/>
                  <a:pt x="97" y="75"/>
                </a:cubicBezTo>
                <a:lnTo>
                  <a:pt x="105" y="72"/>
                </a:lnTo>
                <a:close/>
                <a:moveTo>
                  <a:pt x="79" y="72"/>
                </a:moveTo>
                <a:cubicBezTo>
                  <a:pt x="78" y="70"/>
                  <a:pt x="75" y="69"/>
                  <a:pt x="72" y="70"/>
                </a:cubicBezTo>
                <a:cubicBezTo>
                  <a:pt x="70" y="71"/>
                  <a:pt x="69" y="74"/>
                  <a:pt x="70" y="77"/>
                </a:cubicBezTo>
                <a:cubicBezTo>
                  <a:pt x="71" y="80"/>
                  <a:pt x="74" y="81"/>
                  <a:pt x="77" y="79"/>
                </a:cubicBezTo>
                <a:cubicBezTo>
                  <a:pt x="79" y="78"/>
                  <a:pt x="80" y="75"/>
                  <a:pt x="79" y="72"/>
                </a:cubicBezTo>
                <a:moveTo>
                  <a:pt x="74" y="9"/>
                </a:moveTo>
                <a:cubicBezTo>
                  <a:pt x="38" y="9"/>
                  <a:pt x="9" y="39"/>
                  <a:pt x="9" y="75"/>
                </a:cubicBezTo>
                <a:cubicBezTo>
                  <a:pt x="9" y="111"/>
                  <a:pt x="38" y="140"/>
                  <a:pt x="74" y="140"/>
                </a:cubicBezTo>
                <a:cubicBezTo>
                  <a:pt x="110" y="140"/>
                  <a:pt x="140" y="111"/>
                  <a:pt x="140" y="75"/>
                </a:cubicBezTo>
                <a:cubicBezTo>
                  <a:pt x="140" y="39"/>
                  <a:pt x="110" y="9"/>
                  <a:pt x="74" y="9"/>
                </a:cubicBezTo>
                <a:moveTo>
                  <a:pt x="74" y="0"/>
                </a:moveTo>
                <a:cubicBezTo>
                  <a:pt x="116" y="0"/>
                  <a:pt x="149" y="33"/>
                  <a:pt x="149" y="75"/>
                </a:cubicBezTo>
                <a:cubicBezTo>
                  <a:pt x="149" y="116"/>
                  <a:pt x="116" y="149"/>
                  <a:pt x="74" y="149"/>
                </a:cubicBezTo>
                <a:cubicBezTo>
                  <a:pt x="33" y="149"/>
                  <a:pt x="0" y="116"/>
                  <a:pt x="0" y="75"/>
                </a:cubicBezTo>
                <a:cubicBezTo>
                  <a:pt x="0" y="33"/>
                  <a:pt x="33" y="0"/>
                  <a:pt x="74"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sp>
        <p:nvSpPr>
          <p:cNvPr id="30" name="Freeform 14"/>
          <p:cNvSpPr>
            <a:spLocks noEditPoints="1"/>
          </p:cNvSpPr>
          <p:nvPr/>
        </p:nvSpPr>
        <p:spPr bwMode="black">
          <a:xfrm>
            <a:off x="7239134" y="3338781"/>
            <a:ext cx="893463" cy="931296"/>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31" name="Group 30"/>
          <p:cNvGrpSpPr/>
          <p:nvPr/>
        </p:nvGrpSpPr>
        <p:grpSpPr>
          <a:xfrm>
            <a:off x="8157633" y="1322362"/>
            <a:ext cx="889855" cy="931293"/>
            <a:chOff x="4179295" y="3183652"/>
            <a:chExt cx="392110" cy="392110"/>
          </a:xfrm>
          <a:solidFill>
            <a:srgbClr val="00B0F0"/>
          </a:solidFill>
        </p:grpSpPr>
        <p:sp>
          <p:nvSpPr>
            <p:cNvPr id="99" name="Freeform 15"/>
            <p:cNvSpPr>
              <a:spLocks noEditPoints="1"/>
            </p:cNvSpPr>
            <p:nvPr/>
          </p:nvSpPr>
          <p:spPr bwMode="black">
            <a:xfrm>
              <a:off x="4254000" y="3269045"/>
              <a:ext cx="242700" cy="221324"/>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grpFill/>
            <a:ln/>
          </p:spPr>
          <p:style>
            <a:lnRef idx="2">
              <a:schemeClr val="dk1"/>
            </a:lnRef>
            <a:fillRef idx="1">
              <a:schemeClr val="lt1"/>
            </a:fillRef>
            <a:effectRef idx="0">
              <a:schemeClr val="dk1"/>
            </a:effectRef>
            <a:fontRef idx="minor">
              <a:schemeClr val="dk1"/>
            </a:fontRef>
          </p:style>
          <p:txBody>
            <a:bodyPr vert="horz" wrap="square" lIns="82298" tIns="41150" rIns="82298" bIns="41150"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00" name="Donut 99"/>
            <p:cNvSpPr>
              <a:spLocks noChangeAspect="1"/>
            </p:cNvSpPr>
            <p:nvPr/>
          </p:nvSpPr>
          <p:spPr bwMode="auto">
            <a:xfrm>
              <a:off x="4179295" y="3183652"/>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32" name="Freeform 46"/>
          <p:cNvSpPr>
            <a:spLocks noEditPoints="1"/>
          </p:cNvSpPr>
          <p:nvPr/>
        </p:nvSpPr>
        <p:spPr bwMode="black">
          <a:xfrm>
            <a:off x="6003560" y="5260554"/>
            <a:ext cx="911481" cy="901140"/>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sp>
        <p:nvSpPr>
          <p:cNvPr id="33" name="Freeform 22"/>
          <p:cNvSpPr>
            <a:spLocks noEditPoints="1"/>
          </p:cNvSpPr>
          <p:nvPr/>
        </p:nvSpPr>
        <p:spPr bwMode="black">
          <a:xfrm>
            <a:off x="8351258" y="5235070"/>
            <a:ext cx="893463" cy="938835"/>
          </a:xfrm>
          <a:custGeom>
            <a:avLst/>
            <a:gdLst>
              <a:gd name="T0" fmla="*/ 89 w 150"/>
              <a:gd name="T1" fmla="*/ 78 h 150"/>
              <a:gd name="T2" fmla="*/ 75 w 150"/>
              <a:gd name="T3" fmla="*/ 64 h 150"/>
              <a:gd name="T4" fmla="*/ 61 w 150"/>
              <a:gd name="T5" fmla="*/ 78 h 150"/>
              <a:gd name="T6" fmla="*/ 75 w 150"/>
              <a:gd name="T7" fmla="*/ 92 h 150"/>
              <a:gd name="T8" fmla="*/ 89 w 150"/>
              <a:gd name="T9" fmla="*/ 78 h 150"/>
              <a:gd name="T10" fmla="*/ 54 w 150"/>
              <a:gd name="T11" fmla="*/ 63 h 150"/>
              <a:gd name="T12" fmla="*/ 51 w 150"/>
              <a:gd name="T13" fmla="*/ 60 h 150"/>
              <a:gd name="T14" fmla="*/ 48 w 150"/>
              <a:gd name="T15" fmla="*/ 63 h 150"/>
              <a:gd name="T16" fmla="*/ 51 w 150"/>
              <a:gd name="T17" fmla="*/ 66 h 150"/>
              <a:gd name="T18" fmla="*/ 54 w 150"/>
              <a:gd name="T19" fmla="*/ 63 h 150"/>
              <a:gd name="T20" fmla="*/ 111 w 150"/>
              <a:gd name="T21" fmla="*/ 61 h 150"/>
              <a:gd name="T22" fmla="*/ 111 w 150"/>
              <a:gd name="T23" fmla="*/ 92 h 150"/>
              <a:gd name="T24" fmla="*/ 102 w 150"/>
              <a:gd name="T25" fmla="*/ 100 h 150"/>
              <a:gd name="T26" fmla="*/ 48 w 150"/>
              <a:gd name="T27" fmla="*/ 100 h 150"/>
              <a:gd name="T28" fmla="*/ 39 w 150"/>
              <a:gd name="T29" fmla="*/ 92 h 150"/>
              <a:gd name="T30" fmla="*/ 39 w 150"/>
              <a:gd name="T31" fmla="*/ 61 h 150"/>
              <a:gd name="T32" fmla="*/ 48 w 150"/>
              <a:gd name="T33" fmla="*/ 52 h 150"/>
              <a:gd name="T34" fmla="*/ 60 w 150"/>
              <a:gd name="T35" fmla="*/ 52 h 150"/>
              <a:gd name="T36" fmla="*/ 62 w 150"/>
              <a:gd name="T37" fmla="*/ 48 h 150"/>
              <a:gd name="T38" fmla="*/ 69 w 150"/>
              <a:gd name="T39" fmla="*/ 43 h 150"/>
              <a:gd name="T40" fmla="*/ 81 w 150"/>
              <a:gd name="T41" fmla="*/ 43 h 150"/>
              <a:gd name="T42" fmla="*/ 88 w 150"/>
              <a:gd name="T43" fmla="*/ 48 h 150"/>
              <a:gd name="T44" fmla="*/ 90 w 150"/>
              <a:gd name="T45" fmla="*/ 52 h 150"/>
              <a:gd name="T46" fmla="*/ 102 w 150"/>
              <a:gd name="T47" fmla="*/ 52 h 150"/>
              <a:gd name="T48" fmla="*/ 111 w 150"/>
              <a:gd name="T49" fmla="*/ 61 h 150"/>
              <a:gd name="T50" fmla="*/ 84 w 150"/>
              <a:gd name="T51" fmla="*/ 78 h 150"/>
              <a:gd name="T52" fmla="*/ 75 w 150"/>
              <a:gd name="T53" fmla="*/ 87 h 150"/>
              <a:gd name="T54" fmla="*/ 66 w 150"/>
              <a:gd name="T55" fmla="*/ 78 h 150"/>
              <a:gd name="T56" fmla="*/ 75 w 150"/>
              <a:gd name="T57" fmla="*/ 69 h 150"/>
              <a:gd name="T58" fmla="*/ 84 w 150"/>
              <a:gd name="T59" fmla="*/ 78 h 150"/>
              <a:gd name="T60" fmla="*/ 75 w 150"/>
              <a:gd name="T61" fmla="*/ 10 h 150"/>
              <a:gd name="T62" fmla="*/ 10 w 150"/>
              <a:gd name="T63" fmla="*/ 75 h 150"/>
              <a:gd name="T64" fmla="*/ 75 w 150"/>
              <a:gd name="T65" fmla="*/ 140 h 150"/>
              <a:gd name="T66" fmla="*/ 140 w 150"/>
              <a:gd name="T67" fmla="*/ 75 h 150"/>
              <a:gd name="T68" fmla="*/ 75 w 150"/>
              <a:gd name="T69" fmla="*/ 10 h 150"/>
              <a:gd name="T70" fmla="*/ 75 w 150"/>
              <a:gd name="T71" fmla="*/ 0 h 150"/>
              <a:gd name="T72" fmla="*/ 150 w 150"/>
              <a:gd name="T73" fmla="*/ 75 h 150"/>
              <a:gd name="T74" fmla="*/ 75 w 150"/>
              <a:gd name="T75" fmla="*/ 150 h 150"/>
              <a:gd name="T76" fmla="*/ 0 w 150"/>
              <a:gd name="T77" fmla="*/ 75 h 150"/>
              <a:gd name="T78" fmla="*/ 75 w 150"/>
              <a:gd name="T7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150">
                <a:moveTo>
                  <a:pt x="89" y="78"/>
                </a:moveTo>
                <a:cubicBezTo>
                  <a:pt x="89" y="71"/>
                  <a:pt x="83" y="64"/>
                  <a:pt x="75" y="64"/>
                </a:cubicBezTo>
                <a:cubicBezTo>
                  <a:pt x="67" y="64"/>
                  <a:pt x="61" y="71"/>
                  <a:pt x="61" y="78"/>
                </a:cubicBezTo>
                <a:cubicBezTo>
                  <a:pt x="61" y="86"/>
                  <a:pt x="67" y="92"/>
                  <a:pt x="75" y="92"/>
                </a:cubicBezTo>
                <a:cubicBezTo>
                  <a:pt x="83" y="92"/>
                  <a:pt x="89" y="86"/>
                  <a:pt x="89" y="78"/>
                </a:cubicBezTo>
                <a:moveTo>
                  <a:pt x="54" y="63"/>
                </a:moveTo>
                <a:cubicBezTo>
                  <a:pt x="54" y="61"/>
                  <a:pt x="52" y="60"/>
                  <a:pt x="51" y="60"/>
                </a:cubicBezTo>
                <a:cubicBezTo>
                  <a:pt x="49" y="60"/>
                  <a:pt x="48" y="61"/>
                  <a:pt x="48" y="63"/>
                </a:cubicBezTo>
                <a:cubicBezTo>
                  <a:pt x="48" y="65"/>
                  <a:pt x="49" y="66"/>
                  <a:pt x="51" y="66"/>
                </a:cubicBezTo>
                <a:cubicBezTo>
                  <a:pt x="52" y="66"/>
                  <a:pt x="54" y="65"/>
                  <a:pt x="54" y="63"/>
                </a:cubicBezTo>
                <a:moveTo>
                  <a:pt x="111" y="61"/>
                </a:moveTo>
                <a:cubicBezTo>
                  <a:pt x="111" y="92"/>
                  <a:pt x="111" y="92"/>
                  <a:pt x="111" y="92"/>
                </a:cubicBezTo>
                <a:cubicBezTo>
                  <a:pt x="111" y="96"/>
                  <a:pt x="107" y="100"/>
                  <a:pt x="102" y="100"/>
                </a:cubicBezTo>
                <a:cubicBezTo>
                  <a:pt x="48" y="100"/>
                  <a:pt x="48" y="100"/>
                  <a:pt x="48" y="100"/>
                </a:cubicBezTo>
                <a:cubicBezTo>
                  <a:pt x="43" y="100"/>
                  <a:pt x="39" y="96"/>
                  <a:pt x="39" y="92"/>
                </a:cubicBezTo>
                <a:cubicBezTo>
                  <a:pt x="39" y="61"/>
                  <a:pt x="39" y="61"/>
                  <a:pt x="39" y="61"/>
                </a:cubicBezTo>
                <a:cubicBezTo>
                  <a:pt x="39" y="56"/>
                  <a:pt x="43" y="52"/>
                  <a:pt x="48" y="52"/>
                </a:cubicBezTo>
                <a:cubicBezTo>
                  <a:pt x="60" y="52"/>
                  <a:pt x="60" y="52"/>
                  <a:pt x="60" y="52"/>
                </a:cubicBezTo>
                <a:cubicBezTo>
                  <a:pt x="62" y="48"/>
                  <a:pt x="62" y="48"/>
                  <a:pt x="62" y="48"/>
                </a:cubicBezTo>
                <a:cubicBezTo>
                  <a:pt x="63" y="45"/>
                  <a:pt x="66" y="43"/>
                  <a:pt x="69" y="43"/>
                </a:cubicBezTo>
                <a:cubicBezTo>
                  <a:pt x="81" y="43"/>
                  <a:pt x="81" y="43"/>
                  <a:pt x="81" y="43"/>
                </a:cubicBezTo>
                <a:cubicBezTo>
                  <a:pt x="84" y="43"/>
                  <a:pt x="87" y="45"/>
                  <a:pt x="88" y="48"/>
                </a:cubicBezTo>
                <a:cubicBezTo>
                  <a:pt x="90" y="52"/>
                  <a:pt x="90" y="52"/>
                  <a:pt x="90" y="52"/>
                </a:cubicBezTo>
                <a:cubicBezTo>
                  <a:pt x="102" y="52"/>
                  <a:pt x="102" y="52"/>
                  <a:pt x="102" y="52"/>
                </a:cubicBezTo>
                <a:cubicBezTo>
                  <a:pt x="107" y="52"/>
                  <a:pt x="111" y="56"/>
                  <a:pt x="111" y="61"/>
                </a:cubicBezTo>
                <a:moveTo>
                  <a:pt x="84" y="78"/>
                </a:moveTo>
                <a:cubicBezTo>
                  <a:pt x="84" y="83"/>
                  <a:pt x="80" y="87"/>
                  <a:pt x="75" y="87"/>
                </a:cubicBezTo>
                <a:cubicBezTo>
                  <a:pt x="70" y="87"/>
                  <a:pt x="66" y="83"/>
                  <a:pt x="66" y="78"/>
                </a:cubicBezTo>
                <a:cubicBezTo>
                  <a:pt x="66" y="73"/>
                  <a:pt x="70" y="69"/>
                  <a:pt x="75" y="69"/>
                </a:cubicBezTo>
                <a:cubicBezTo>
                  <a:pt x="80" y="69"/>
                  <a:pt x="84" y="73"/>
                  <a:pt x="84" y="78"/>
                </a:cubicBezTo>
                <a:moveTo>
                  <a:pt x="75" y="10"/>
                </a:moveTo>
                <a:cubicBezTo>
                  <a:pt x="39" y="10"/>
                  <a:pt x="10" y="39"/>
                  <a:pt x="10" y="75"/>
                </a:cubicBezTo>
                <a:cubicBezTo>
                  <a:pt x="10" y="111"/>
                  <a:pt x="39" y="140"/>
                  <a:pt x="75" y="140"/>
                </a:cubicBezTo>
                <a:cubicBezTo>
                  <a:pt x="111" y="140"/>
                  <a:pt x="140" y="111"/>
                  <a:pt x="140" y="75"/>
                </a:cubicBezTo>
                <a:cubicBezTo>
                  <a:pt x="140" y="39"/>
                  <a:pt x="111" y="10"/>
                  <a:pt x="75" y="10"/>
                </a:cubicBezTo>
                <a:moveTo>
                  <a:pt x="75" y="0"/>
                </a:moveTo>
                <a:cubicBezTo>
                  <a:pt x="116" y="0"/>
                  <a:pt x="150" y="34"/>
                  <a:pt x="150" y="75"/>
                </a:cubicBezTo>
                <a:cubicBezTo>
                  <a:pt x="150" y="116"/>
                  <a:pt x="116" y="150"/>
                  <a:pt x="75" y="150"/>
                </a:cubicBezTo>
                <a:cubicBezTo>
                  <a:pt x="34" y="150"/>
                  <a:pt x="0" y="116"/>
                  <a:pt x="0" y="75"/>
                </a:cubicBezTo>
                <a:cubicBezTo>
                  <a:pt x="0" y="34"/>
                  <a:pt x="34"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34" name="Group 33"/>
          <p:cNvGrpSpPr/>
          <p:nvPr/>
        </p:nvGrpSpPr>
        <p:grpSpPr>
          <a:xfrm>
            <a:off x="7141066" y="4469971"/>
            <a:ext cx="889855" cy="931293"/>
            <a:chOff x="4604545" y="1640238"/>
            <a:chExt cx="392110" cy="392110"/>
          </a:xfrm>
          <a:solidFill>
            <a:srgbClr val="00B0F0"/>
          </a:solidFill>
        </p:grpSpPr>
        <p:grpSp>
          <p:nvGrpSpPr>
            <p:cNvPr id="91" name="Group 36"/>
            <p:cNvGrpSpPr/>
            <p:nvPr/>
          </p:nvGrpSpPr>
          <p:grpSpPr bwMode="black">
            <a:xfrm>
              <a:off x="4673640" y="1736214"/>
              <a:ext cx="253920" cy="200159"/>
              <a:chOff x="3358790" y="376388"/>
              <a:chExt cx="1516063" cy="1195388"/>
            </a:xfrm>
            <a:grpFill/>
          </p:grpSpPr>
          <p:sp>
            <p:nvSpPr>
              <p:cNvPr id="93"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94"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95"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96"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97" name="Oval 30"/>
              <p:cNvSpPr>
                <a:spLocks noChangeArrowheads="1"/>
              </p:cNvSpPr>
              <p:nvPr/>
            </p:nvSpPr>
            <p:spPr bwMode="black">
              <a:xfrm>
                <a:off x="3647715" y="930426"/>
                <a:ext cx="239713" cy="239713"/>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98" name="Oval 31"/>
              <p:cNvSpPr>
                <a:spLocks noChangeArrowheads="1"/>
              </p:cNvSpPr>
              <p:nvPr/>
            </p:nvSpPr>
            <p:spPr bwMode="black">
              <a:xfrm>
                <a:off x="3933465" y="1020913"/>
                <a:ext cx="182563" cy="179388"/>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grpSp>
        <p:sp>
          <p:nvSpPr>
            <p:cNvPr id="92" name="Donut 91"/>
            <p:cNvSpPr>
              <a:spLocks noChangeAspect="1"/>
            </p:cNvSpPr>
            <p:nvPr/>
          </p:nvSpPr>
          <p:spPr bwMode="auto">
            <a:xfrm>
              <a:off x="4604545" y="164023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35" name="Group 34"/>
          <p:cNvGrpSpPr/>
          <p:nvPr/>
        </p:nvGrpSpPr>
        <p:grpSpPr>
          <a:xfrm>
            <a:off x="11167653" y="5262883"/>
            <a:ext cx="889855" cy="931293"/>
            <a:chOff x="4046256" y="2408118"/>
            <a:chExt cx="392110" cy="392110"/>
          </a:xfrm>
          <a:solidFill>
            <a:srgbClr val="00B0F0"/>
          </a:solidFill>
        </p:grpSpPr>
        <p:grpSp>
          <p:nvGrpSpPr>
            <p:cNvPr id="78" name="Group 142"/>
            <p:cNvGrpSpPr/>
            <p:nvPr/>
          </p:nvGrpSpPr>
          <p:grpSpPr bwMode="black">
            <a:xfrm>
              <a:off x="4134994" y="2521400"/>
              <a:ext cx="214635" cy="165546"/>
              <a:chOff x="6673850" y="4338638"/>
              <a:chExt cx="1403351" cy="1082675"/>
            </a:xfrm>
            <a:grpFill/>
          </p:grpSpPr>
          <p:sp>
            <p:nvSpPr>
              <p:cNvPr id="80"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1"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2"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3" name="Oval 250"/>
              <p:cNvSpPr>
                <a:spLocks noChangeArrowheads="1"/>
              </p:cNvSpPr>
              <p:nvPr/>
            </p:nvSpPr>
            <p:spPr bwMode="black">
              <a:xfrm>
                <a:off x="7351713" y="4338638"/>
                <a:ext cx="209550" cy="214313"/>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4"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5"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6"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7" name="Oval 254"/>
              <p:cNvSpPr>
                <a:spLocks noChangeArrowheads="1"/>
              </p:cNvSpPr>
              <p:nvPr/>
            </p:nvSpPr>
            <p:spPr bwMode="black">
              <a:xfrm>
                <a:off x="6888163" y="4386263"/>
                <a:ext cx="274638" cy="269875"/>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8"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9"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90"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grpSp>
        <p:sp>
          <p:nvSpPr>
            <p:cNvPr id="79" name="Donut 78"/>
            <p:cNvSpPr>
              <a:spLocks noChangeAspect="1"/>
            </p:cNvSpPr>
            <p:nvPr/>
          </p:nvSpPr>
          <p:spPr bwMode="auto">
            <a:xfrm>
              <a:off x="4046256" y="240811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36" name="Group 35"/>
          <p:cNvGrpSpPr/>
          <p:nvPr/>
        </p:nvGrpSpPr>
        <p:grpSpPr>
          <a:xfrm>
            <a:off x="8574581" y="3979306"/>
            <a:ext cx="889855" cy="931293"/>
            <a:chOff x="4046256" y="2408118"/>
            <a:chExt cx="392110" cy="392110"/>
          </a:xfrm>
          <a:solidFill>
            <a:srgbClr val="00B0F0"/>
          </a:solidFill>
        </p:grpSpPr>
        <p:grpSp>
          <p:nvGrpSpPr>
            <p:cNvPr id="65" name="Group 142"/>
            <p:cNvGrpSpPr/>
            <p:nvPr/>
          </p:nvGrpSpPr>
          <p:grpSpPr bwMode="black">
            <a:xfrm>
              <a:off x="4134994" y="2521400"/>
              <a:ext cx="214635" cy="165546"/>
              <a:chOff x="6673850" y="4338638"/>
              <a:chExt cx="1403351" cy="1082675"/>
            </a:xfrm>
            <a:grpFill/>
          </p:grpSpPr>
          <p:sp>
            <p:nvSpPr>
              <p:cNvPr id="67"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68"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69"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70" name="Oval 250"/>
              <p:cNvSpPr>
                <a:spLocks noChangeArrowheads="1"/>
              </p:cNvSpPr>
              <p:nvPr/>
            </p:nvSpPr>
            <p:spPr bwMode="black">
              <a:xfrm>
                <a:off x="7351713" y="4338638"/>
                <a:ext cx="209550" cy="214313"/>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71"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72"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73"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74" name="Oval 254"/>
              <p:cNvSpPr>
                <a:spLocks noChangeArrowheads="1"/>
              </p:cNvSpPr>
              <p:nvPr/>
            </p:nvSpPr>
            <p:spPr bwMode="black">
              <a:xfrm>
                <a:off x="6888163" y="4386263"/>
                <a:ext cx="274638" cy="269875"/>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75"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76"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77"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grpSp>
        <p:sp>
          <p:nvSpPr>
            <p:cNvPr id="66" name="Donut 65"/>
            <p:cNvSpPr>
              <a:spLocks noChangeAspect="1"/>
            </p:cNvSpPr>
            <p:nvPr/>
          </p:nvSpPr>
          <p:spPr bwMode="auto">
            <a:xfrm>
              <a:off x="4046256" y="240811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37" name="Group 36"/>
          <p:cNvGrpSpPr/>
          <p:nvPr/>
        </p:nvGrpSpPr>
        <p:grpSpPr>
          <a:xfrm>
            <a:off x="11185277" y="4137332"/>
            <a:ext cx="889855" cy="931293"/>
            <a:chOff x="3233165" y="1874357"/>
            <a:chExt cx="392110" cy="392110"/>
          </a:xfrm>
          <a:solidFill>
            <a:srgbClr val="00B0F0"/>
          </a:solidFill>
        </p:grpSpPr>
        <p:sp>
          <p:nvSpPr>
            <p:cNvPr id="63"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2295" tIns="41147" rIns="82295" bIns="41147"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64" name="Donut 63"/>
            <p:cNvSpPr>
              <a:spLocks noChangeAspect="1"/>
            </p:cNvSpPr>
            <p:nvPr/>
          </p:nvSpPr>
          <p:spPr bwMode="auto">
            <a:xfrm>
              <a:off x="3233165" y="1874357"/>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38" name="Freeform 10"/>
          <p:cNvSpPr>
            <a:spLocks noEditPoints="1"/>
          </p:cNvSpPr>
          <p:nvPr/>
        </p:nvSpPr>
        <p:spPr bwMode="black">
          <a:xfrm>
            <a:off x="5973151" y="3669777"/>
            <a:ext cx="889863" cy="931301"/>
          </a:xfrm>
          <a:custGeom>
            <a:avLst/>
            <a:gdLst>
              <a:gd name="T0" fmla="*/ 81 w 149"/>
              <a:gd name="T1" fmla="*/ 87 h 149"/>
              <a:gd name="T2" fmla="*/ 62 w 149"/>
              <a:gd name="T3" fmla="*/ 81 h 149"/>
              <a:gd name="T4" fmla="*/ 68 w 149"/>
              <a:gd name="T5" fmla="*/ 62 h 149"/>
              <a:gd name="T6" fmla="*/ 87 w 149"/>
              <a:gd name="T7" fmla="*/ 68 h 149"/>
              <a:gd name="T8" fmla="*/ 81 w 149"/>
              <a:gd name="T9" fmla="*/ 87 h 149"/>
              <a:gd name="T10" fmla="*/ 105 w 149"/>
              <a:gd name="T11" fmla="*/ 72 h 149"/>
              <a:gd name="T12" fmla="*/ 102 w 149"/>
              <a:gd name="T13" fmla="*/ 62 h 149"/>
              <a:gd name="T14" fmla="*/ 94 w 149"/>
              <a:gd name="T15" fmla="*/ 63 h 149"/>
              <a:gd name="T16" fmla="*/ 91 w 149"/>
              <a:gd name="T17" fmla="*/ 59 h 149"/>
              <a:gd name="T18" fmla="*/ 94 w 149"/>
              <a:gd name="T19" fmla="*/ 51 h 149"/>
              <a:gd name="T20" fmla="*/ 85 w 149"/>
              <a:gd name="T21" fmla="*/ 46 h 149"/>
              <a:gd name="T22" fmla="*/ 80 w 149"/>
              <a:gd name="T23" fmla="*/ 53 h 149"/>
              <a:gd name="T24" fmla="*/ 74 w 149"/>
              <a:gd name="T25" fmla="*/ 52 h 149"/>
              <a:gd name="T26" fmla="*/ 71 w 149"/>
              <a:gd name="T27" fmla="*/ 44 h 149"/>
              <a:gd name="T28" fmla="*/ 61 w 149"/>
              <a:gd name="T29" fmla="*/ 47 h 149"/>
              <a:gd name="T30" fmla="*/ 62 w 149"/>
              <a:gd name="T31" fmla="*/ 55 h 149"/>
              <a:gd name="T32" fmla="*/ 59 w 149"/>
              <a:gd name="T33" fmla="*/ 58 h 149"/>
              <a:gd name="T34" fmla="*/ 51 w 149"/>
              <a:gd name="T35" fmla="*/ 55 h 149"/>
              <a:gd name="T36" fmla="*/ 46 w 149"/>
              <a:gd name="T37" fmla="*/ 64 h 149"/>
              <a:gd name="T38" fmla="*/ 52 w 149"/>
              <a:gd name="T39" fmla="*/ 69 h 149"/>
              <a:gd name="T40" fmla="*/ 51 w 149"/>
              <a:gd name="T41" fmla="*/ 74 h 149"/>
              <a:gd name="T42" fmla="*/ 44 w 149"/>
              <a:gd name="T43" fmla="*/ 77 h 149"/>
              <a:gd name="T44" fmla="*/ 47 w 149"/>
              <a:gd name="T45" fmla="*/ 87 h 149"/>
              <a:gd name="T46" fmla="*/ 55 w 149"/>
              <a:gd name="T47" fmla="*/ 86 h 149"/>
              <a:gd name="T48" fmla="*/ 58 w 149"/>
              <a:gd name="T49" fmla="*/ 91 h 149"/>
              <a:gd name="T50" fmla="*/ 55 w 149"/>
              <a:gd name="T51" fmla="*/ 98 h 149"/>
              <a:gd name="T52" fmla="*/ 64 w 149"/>
              <a:gd name="T53" fmla="*/ 103 h 149"/>
              <a:gd name="T54" fmla="*/ 69 w 149"/>
              <a:gd name="T55" fmla="*/ 97 h 149"/>
              <a:gd name="T56" fmla="*/ 74 w 149"/>
              <a:gd name="T57" fmla="*/ 97 h 149"/>
              <a:gd name="T58" fmla="*/ 77 w 149"/>
              <a:gd name="T59" fmla="*/ 105 h 149"/>
              <a:gd name="T60" fmla="*/ 87 w 149"/>
              <a:gd name="T61" fmla="*/ 102 h 149"/>
              <a:gd name="T62" fmla="*/ 86 w 149"/>
              <a:gd name="T63" fmla="*/ 94 h 149"/>
              <a:gd name="T64" fmla="*/ 90 w 149"/>
              <a:gd name="T65" fmla="*/ 91 h 149"/>
              <a:gd name="T66" fmla="*/ 98 w 149"/>
              <a:gd name="T67" fmla="*/ 94 h 149"/>
              <a:gd name="T68" fmla="*/ 103 w 149"/>
              <a:gd name="T69" fmla="*/ 85 h 149"/>
              <a:gd name="T70" fmla="*/ 96 w 149"/>
              <a:gd name="T71" fmla="*/ 80 h 149"/>
              <a:gd name="T72" fmla="*/ 97 w 149"/>
              <a:gd name="T73" fmla="*/ 75 h 149"/>
              <a:gd name="T74" fmla="*/ 105 w 149"/>
              <a:gd name="T75" fmla="*/ 72 h 149"/>
              <a:gd name="T76" fmla="*/ 79 w 149"/>
              <a:gd name="T77" fmla="*/ 72 h 149"/>
              <a:gd name="T78" fmla="*/ 72 w 149"/>
              <a:gd name="T79" fmla="*/ 70 h 149"/>
              <a:gd name="T80" fmla="*/ 70 w 149"/>
              <a:gd name="T81" fmla="*/ 77 h 149"/>
              <a:gd name="T82" fmla="*/ 77 w 149"/>
              <a:gd name="T83" fmla="*/ 79 h 149"/>
              <a:gd name="T84" fmla="*/ 79 w 149"/>
              <a:gd name="T85" fmla="*/ 72 h 149"/>
              <a:gd name="T86" fmla="*/ 74 w 149"/>
              <a:gd name="T87" fmla="*/ 9 h 149"/>
              <a:gd name="T88" fmla="*/ 9 w 149"/>
              <a:gd name="T89" fmla="*/ 75 h 149"/>
              <a:gd name="T90" fmla="*/ 74 w 149"/>
              <a:gd name="T91" fmla="*/ 140 h 149"/>
              <a:gd name="T92" fmla="*/ 140 w 149"/>
              <a:gd name="T93" fmla="*/ 75 h 149"/>
              <a:gd name="T94" fmla="*/ 74 w 149"/>
              <a:gd name="T95" fmla="*/ 9 h 149"/>
              <a:gd name="T96" fmla="*/ 74 w 149"/>
              <a:gd name="T97" fmla="*/ 0 h 149"/>
              <a:gd name="T98" fmla="*/ 149 w 149"/>
              <a:gd name="T99" fmla="*/ 75 h 149"/>
              <a:gd name="T100" fmla="*/ 74 w 149"/>
              <a:gd name="T101" fmla="*/ 149 h 149"/>
              <a:gd name="T102" fmla="*/ 0 w 149"/>
              <a:gd name="T103" fmla="*/ 75 h 149"/>
              <a:gd name="T104" fmla="*/ 74 w 149"/>
              <a:gd name="T10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49">
                <a:moveTo>
                  <a:pt x="81" y="87"/>
                </a:moveTo>
                <a:cubicBezTo>
                  <a:pt x="74" y="91"/>
                  <a:pt x="65" y="88"/>
                  <a:pt x="62" y="81"/>
                </a:cubicBezTo>
                <a:cubicBezTo>
                  <a:pt x="58" y="74"/>
                  <a:pt x="61" y="66"/>
                  <a:pt x="68" y="62"/>
                </a:cubicBezTo>
                <a:cubicBezTo>
                  <a:pt x="75" y="58"/>
                  <a:pt x="83" y="61"/>
                  <a:pt x="87" y="68"/>
                </a:cubicBezTo>
                <a:cubicBezTo>
                  <a:pt x="91" y="75"/>
                  <a:pt x="88" y="84"/>
                  <a:pt x="81" y="87"/>
                </a:cubicBezTo>
                <a:moveTo>
                  <a:pt x="105" y="72"/>
                </a:moveTo>
                <a:cubicBezTo>
                  <a:pt x="102" y="62"/>
                  <a:pt x="102" y="62"/>
                  <a:pt x="102" y="62"/>
                </a:cubicBezTo>
                <a:cubicBezTo>
                  <a:pt x="94" y="63"/>
                  <a:pt x="94" y="63"/>
                  <a:pt x="94" y="63"/>
                </a:cubicBezTo>
                <a:cubicBezTo>
                  <a:pt x="93" y="62"/>
                  <a:pt x="92" y="60"/>
                  <a:pt x="91" y="59"/>
                </a:cubicBezTo>
                <a:cubicBezTo>
                  <a:pt x="94" y="51"/>
                  <a:pt x="94" y="51"/>
                  <a:pt x="94" y="51"/>
                </a:cubicBezTo>
                <a:cubicBezTo>
                  <a:pt x="85" y="46"/>
                  <a:pt x="85" y="46"/>
                  <a:pt x="85" y="46"/>
                </a:cubicBezTo>
                <a:cubicBezTo>
                  <a:pt x="80" y="53"/>
                  <a:pt x="80" y="53"/>
                  <a:pt x="80" y="53"/>
                </a:cubicBezTo>
                <a:cubicBezTo>
                  <a:pt x="78" y="52"/>
                  <a:pt x="76" y="52"/>
                  <a:pt x="74" y="52"/>
                </a:cubicBezTo>
                <a:cubicBezTo>
                  <a:pt x="71" y="44"/>
                  <a:pt x="71" y="44"/>
                  <a:pt x="71" y="44"/>
                </a:cubicBezTo>
                <a:cubicBezTo>
                  <a:pt x="61" y="47"/>
                  <a:pt x="61" y="47"/>
                  <a:pt x="61" y="47"/>
                </a:cubicBezTo>
                <a:cubicBezTo>
                  <a:pt x="62" y="55"/>
                  <a:pt x="62" y="55"/>
                  <a:pt x="62" y="55"/>
                </a:cubicBezTo>
                <a:cubicBezTo>
                  <a:pt x="61" y="56"/>
                  <a:pt x="60" y="57"/>
                  <a:pt x="59" y="58"/>
                </a:cubicBezTo>
                <a:cubicBezTo>
                  <a:pt x="51" y="55"/>
                  <a:pt x="51" y="55"/>
                  <a:pt x="51" y="55"/>
                </a:cubicBezTo>
                <a:cubicBezTo>
                  <a:pt x="46" y="64"/>
                  <a:pt x="46" y="64"/>
                  <a:pt x="46" y="64"/>
                </a:cubicBezTo>
                <a:cubicBezTo>
                  <a:pt x="52" y="69"/>
                  <a:pt x="52" y="69"/>
                  <a:pt x="52" y="69"/>
                </a:cubicBezTo>
                <a:cubicBezTo>
                  <a:pt x="52" y="71"/>
                  <a:pt x="51" y="72"/>
                  <a:pt x="51" y="74"/>
                </a:cubicBezTo>
                <a:cubicBezTo>
                  <a:pt x="44" y="77"/>
                  <a:pt x="44" y="77"/>
                  <a:pt x="44" y="77"/>
                </a:cubicBezTo>
                <a:cubicBezTo>
                  <a:pt x="47" y="87"/>
                  <a:pt x="47" y="87"/>
                  <a:pt x="47" y="87"/>
                </a:cubicBezTo>
                <a:cubicBezTo>
                  <a:pt x="55" y="86"/>
                  <a:pt x="55" y="86"/>
                  <a:pt x="55" y="86"/>
                </a:cubicBezTo>
                <a:cubicBezTo>
                  <a:pt x="56" y="88"/>
                  <a:pt x="57" y="89"/>
                  <a:pt x="58" y="91"/>
                </a:cubicBezTo>
                <a:cubicBezTo>
                  <a:pt x="55" y="98"/>
                  <a:pt x="55" y="98"/>
                  <a:pt x="55" y="98"/>
                </a:cubicBezTo>
                <a:cubicBezTo>
                  <a:pt x="64" y="103"/>
                  <a:pt x="64" y="103"/>
                  <a:pt x="64" y="103"/>
                </a:cubicBezTo>
                <a:cubicBezTo>
                  <a:pt x="69" y="97"/>
                  <a:pt x="69" y="97"/>
                  <a:pt x="69" y="97"/>
                </a:cubicBezTo>
                <a:cubicBezTo>
                  <a:pt x="70" y="97"/>
                  <a:pt x="72" y="97"/>
                  <a:pt x="74" y="97"/>
                </a:cubicBezTo>
                <a:cubicBezTo>
                  <a:pt x="77" y="105"/>
                  <a:pt x="77" y="105"/>
                  <a:pt x="77" y="105"/>
                </a:cubicBezTo>
                <a:cubicBezTo>
                  <a:pt x="87" y="102"/>
                  <a:pt x="87" y="102"/>
                  <a:pt x="87" y="102"/>
                </a:cubicBezTo>
                <a:cubicBezTo>
                  <a:pt x="86" y="94"/>
                  <a:pt x="86" y="94"/>
                  <a:pt x="86" y="94"/>
                </a:cubicBezTo>
                <a:cubicBezTo>
                  <a:pt x="88" y="93"/>
                  <a:pt x="89" y="92"/>
                  <a:pt x="90" y="91"/>
                </a:cubicBezTo>
                <a:cubicBezTo>
                  <a:pt x="98" y="94"/>
                  <a:pt x="98" y="94"/>
                  <a:pt x="98" y="94"/>
                </a:cubicBezTo>
                <a:cubicBezTo>
                  <a:pt x="103" y="85"/>
                  <a:pt x="103" y="85"/>
                  <a:pt x="103" y="85"/>
                </a:cubicBezTo>
                <a:cubicBezTo>
                  <a:pt x="96" y="80"/>
                  <a:pt x="96" y="80"/>
                  <a:pt x="96" y="80"/>
                </a:cubicBezTo>
                <a:cubicBezTo>
                  <a:pt x="97" y="78"/>
                  <a:pt x="97" y="77"/>
                  <a:pt x="97" y="75"/>
                </a:cubicBezTo>
                <a:lnTo>
                  <a:pt x="105" y="72"/>
                </a:lnTo>
                <a:close/>
                <a:moveTo>
                  <a:pt x="79" y="72"/>
                </a:moveTo>
                <a:cubicBezTo>
                  <a:pt x="78" y="70"/>
                  <a:pt x="75" y="69"/>
                  <a:pt x="72" y="70"/>
                </a:cubicBezTo>
                <a:cubicBezTo>
                  <a:pt x="70" y="71"/>
                  <a:pt x="69" y="74"/>
                  <a:pt x="70" y="77"/>
                </a:cubicBezTo>
                <a:cubicBezTo>
                  <a:pt x="71" y="80"/>
                  <a:pt x="74" y="81"/>
                  <a:pt x="77" y="79"/>
                </a:cubicBezTo>
                <a:cubicBezTo>
                  <a:pt x="79" y="78"/>
                  <a:pt x="80" y="75"/>
                  <a:pt x="79" y="72"/>
                </a:cubicBezTo>
                <a:moveTo>
                  <a:pt x="74" y="9"/>
                </a:moveTo>
                <a:cubicBezTo>
                  <a:pt x="38" y="9"/>
                  <a:pt x="9" y="39"/>
                  <a:pt x="9" y="75"/>
                </a:cubicBezTo>
                <a:cubicBezTo>
                  <a:pt x="9" y="111"/>
                  <a:pt x="38" y="140"/>
                  <a:pt x="74" y="140"/>
                </a:cubicBezTo>
                <a:cubicBezTo>
                  <a:pt x="110" y="140"/>
                  <a:pt x="140" y="111"/>
                  <a:pt x="140" y="75"/>
                </a:cubicBezTo>
                <a:cubicBezTo>
                  <a:pt x="140" y="39"/>
                  <a:pt x="110" y="9"/>
                  <a:pt x="74" y="9"/>
                </a:cubicBezTo>
                <a:moveTo>
                  <a:pt x="74" y="0"/>
                </a:moveTo>
                <a:cubicBezTo>
                  <a:pt x="116" y="0"/>
                  <a:pt x="149" y="33"/>
                  <a:pt x="149" y="75"/>
                </a:cubicBezTo>
                <a:cubicBezTo>
                  <a:pt x="149" y="116"/>
                  <a:pt x="116" y="149"/>
                  <a:pt x="74" y="149"/>
                </a:cubicBezTo>
                <a:cubicBezTo>
                  <a:pt x="33" y="149"/>
                  <a:pt x="0" y="116"/>
                  <a:pt x="0" y="75"/>
                </a:cubicBezTo>
                <a:cubicBezTo>
                  <a:pt x="0" y="33"/>
                  <a:pt x="33" y="0"/>
                  <a:pt x="74"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sp>
        <p:nvSpPr>
          <p:cNvPr id="39" name="Freeform 14"/>
          <p:cNvSpPr>
            <a:spLocks noEditPoints="1"/>
          </p:cNvSpPr>
          <p:nvPr/>
        </p:nvSpPr>
        <p:spPr bwMode="black">
          <a:xfrm>
            <a:off x="9872531" y="4422085"/>
            <a:ext cx="893463" cy="931296"/>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40" name="Group 39"/>
          <p:cNvGrpSpPr/>
          <p:nvPr/>
        </p:nvGrpSpPr>
        <p:grpSpPr>
          <a:xfrm>
            <a:off x="11283179" y="776902"/>
            <a:ext cx="889855" cy="931293"/>
            <a:chOff x="4179295" y="3183652"/>
            <a:chExt cx="392110" cy="392110"/>
          </a:xfrm>
          <a:solidFill>
            <a:srgbClr val="00B0F0"/>
          </a:solidFill>
        </p:grpSpPr>
        <p:sp>
          <p:nvSpPr>
            <p:cNvPr id="61" name="Freeform 15"/>
            <p:cNvSpPr>
              <a:spLocks noEditPoints="1"/>
            </p:cNvSpPr>
            <p:nvPr/>
          </p:nvSpPr>
          <p:spPr bwMode="black">
            <a:xfrm>
              <a:off x="4254000" y="3269045"/>
              <a:ext cx="242700" cy="221324"/>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grpFill/>
            <a:ln/>
          </p:spPr>
          <p:style>
            <a:lnRef idx="2">
              <a:schemeClr val="dk1"/>
            </a:lnRef>
            <a:fillRef idx="1">
              <a:schemeClr val="lt1"/>
            </a:fillRef>
            <a:effectRef idx="0">
              <a:schemeClr val="dk1"/>
            </a:effectRef>
            <a:fontRef idx="minor">
              <a:schemeClr val="dk1"/>
            </a:fontRef>
          </p:style>
          <p:txBody>
            <a:bodyPr vert="horz" wrap="square" lIns="82298" tIns="41150" rIns="82298" bIns="41150"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62" name="Donut 61"/>
            <p:cNvSpPr>
              <a:spLocks noChangeAspect="1"/>
            </p:cNvSpPr>
            <p:nvPr/>
          </p:nvSpPr>
          <p:spPr bwMode="auto">
            <a:xfrm>
              <a:off x="4179295" y="3183652"/>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41" name="Group 40"/>
          <p:cNvGrpSpPr/>
          <p:nvPr/>
        </p:nvGrpSpPr>
        <p:grpSpPr>
          <a:xfrm>
            <a:off x="3499746" y="5254177"/>
            <a:ext cx="889855" cy="931293"/>
            <a:chOff x="4604545" y="1640238"/>
            <a:chExt cx="392110" cy="392110"/>
          </a:xfrm>
          <a:solidFill>
            <a:srgbClr val="00B0F0"/>
          </a:solidFill>
        </p:grpSpPr>
        <p:grpSp>
          <p:nvGrpSpPr>
            <p:cNvPr id="53" name="Group 36"/>
            <p:cNvGrpSpPr/>
            <p:nvPr/>
          </p:nvGrpSpPr>
          <p:grpSpPr bwMode="black">
            <a:xfrm>
              <a:off x="4673640" y="1736214"/>
              <a:ext cx="253920" cy="200159"/>
              <a:chOff x="3358790" y="376388"/>
              <a:chExt cx="1516063" cy="1195388"/>
            </a:xfrm>
            <a:grpFill/>
          </p:grpSpPr>
          <p:sp>
            <p:nvSpPr>
              <p:cNvPr id="55"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56"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57"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58"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59" name="Oval 30"/>
              <p:cNvSpPr>
                <a:spLocks noChangeArrowheads="1"/>
              </p:cNvSpPr>
              <p:nvPr/>
            </p:nvSpPr>
            <p:spPr bwMode="black">
              <a:xfrm>
                <a:off x="3647715" y="930426"/>
                <a:ext cx="239713" cy="239713"/>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60" name="Oval 31"/>
              <p:cNvSpPr>
                <a:spLocks noChangeArrowheads="1"/>
              </p:cNvSpPr>
              <p:nvPr/>
            </p:nvSpPr>
            <p:spPr bwMode="black">
              <a:xfrm>
                <a:off x="3933465" y="1020913"/>
                <a:ext cx="182563" cy="179388"/>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grpSp>
        <p:sp>
          <p:nvSpPr>
            <p:cNvPr id="54" name="Donut 53"/>
            <p:cNvSpPr>
              <a:spLocks noChangeAspect="1"/>
            </p:cNvSpPr>
            <p:nvPr/>
          </p:nvSpPr>
          <p:spPr bwMode="auto">
            <a:xfrm>
              <a:off x="4604545" y="164023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42" name="Freeform 14"/>
          <p:cNvSpPr>
            <a:spLocks noEditPoints="1"/>
          </p:cNvSpPr>
          <p:nvPr/>
        </p:nvSpPr>
        <p:spPr bwMode="black">
          <a:xfrm>
            <a:off x="1385493" y="5132588"/>
            <a:ext cx="893463" cy="931296"/>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43" name="Group 42"/>
          <p:cNvGrpSpPr/>
          <p:nvPr/>
        </p:nvGrpSpPr>
        <p:grpSpPr>
          <a:xfrm>
            <a:off x="9812184" y="5758710"/>
            <a:ext cx="889855" cy="931293"/>
            <a:chOff x="4179295" y="3183652"/>
            <a:chExt cx="392110" cy="392110"/>
          </a:xfrm>
          <a:solidFill>
            <a:srgbClr val="00B0F0"/>
          </a:solidFill>
        </p:grpSpPr>
        <p:sp>
          <p:nvSpPr>
            <p:cNvPr id="51" name="Freeform 15"/>
            <p:cNvSpPr>
              <a:spLocks noEditPoints="1"/>
            </p:cNvSpPr>
            <p:nvPr/>
          </p:nvSpPr>
          <p:spPr bwMode="black">
            <a:xfrm>
              <a:off x="4254000" y="3269045"/>
              <a:ext cx="242700" cy="221324"/>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grpFill/>
            <a:ln/>
          </p:spPr>
          <p:style>
            <a:lnRef idx="2">
              <a:schemeClr val="dk1"/>
            </a:lnRef>
            <a:fillRef idx="1">
              <a:schemeClr val="lt1"/>
            </a:fillRef>
            <a:effectRef idx="0">
              <a:schemeClr val="dk1"/>
            </a:effectRef>
            <a:fontRef idx="minor">
              <a:schemeClr val="dk1"/>
            </a:fontRef>
          </p:style>
          <p:txBody>
            <a:bodyPr vert="horz" wrap="square" lIns="82298" tIns="41150" rIns="82298" bIns="41150"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52" name="Donut 51"/>
            <p:cNvSpPr>
              <a:spLocks noChangeAspect="1"/>
            </p:cNvSpPr>
            <p:nvPr/>
          </p:nvSpPr>
          <p:spPr bwMode="auto">
            <a:xfrm>
              <a:off x="4179295" y="3183652"/>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44" name="Group 43"/>
          <p:cNvGrpSpPr/>
          <p:nvPr/>
        </p:nvGrpSpPr>
        <p:grpSpPr>
          <a:xfrm>
            <a:off x="2413646" y="5671742"/>
            <a:ext cx="889855" cy="931293"/>
            <a:chOff x="3233165" y="1874357"/>
            <a:chExt cx="392110" cy="392110"/>
          </a:xfrm>
          <a:solidFill>
            <a:srgbClr val="00B0F0"/>
          </a:solidFill>
        </p:grpSpPr>
        <p:sp>
          <p:nvSpPr>
            <p:cNvPr id="49"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2295" tIns="41147" rIns="82295" bIns="41147"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50" name="Donut 49"/>
            <p:cNvSpPr>
              <a:spLocks noChangeAspect="1"/>
            </p:cNvSpPr>
            <p:nvPr/>
          </p:nvSpPr>
          <p:spPr bwMode="auto">
            <a:xfrm>
              <a:off x="3233165" y="1874357"/>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45" name="Freeform 44"/>
          <p:cNvSpPr>
            <a:spLocks noEditPoints="1"/>
          </p:cNvSpPr>
          <p:nvPr/>
        </p:nvSpPr>
        <p:spPr bwMode="black">
          <a:xfrm>
            <a:off x="224242" y="5758710"/>
            <a:ext cx="889863" cy="931301"/>
          </a:xfrm>
          <a:custGeom>
            <a:avLst/>
            <a:gdLst>
              <a:gd name="T0" fmla="*/ 81 w 149"/>
              <a:gd name="T1" fmla="*/ 87 h 149"/>
              <a:gd name="T2" fmla="*/ 62 w 149"/>
              <a:gd name="T3" fmla="*/ 81 h 149"/>
              <a:gd name="T4" fmla="*/ 68 w 149"/>
              <a:gd name="T5" fmla="*/ 62 h 149"/>
              <a:gd name="T6" fmla="*/ 87 w 149"/>
              <a:gd name="T7" fmla="*/ 68 h 149"/>
              <a:gd name="T8" fmla="*/ 81 w 149"/>
              <a:gd name="T9" fmla="*/ 87 h 149"/>
              <a:gd name="T10" fmla="*/ 105 w 149"/>
              <a:gd name="T11" fmla="*/ 72 h 149"/>
              <a:gd name="T12" fmla="*/ 102 w 149"/>
              <a:gd name="T13" fmla="*/ 62 h 149"/>
              <a:gd name="T14" fmla="*/ 94 w 149"/>
              <a:gd name="T15" fmla="*/ 63 h 149"/>
              <a:gd name="T16" fmla="*/ 91 w 149"/>
              <a:gd name="T17" fmla="*/ 59 h 149"/>
              <a:gd name="T18" fmla="*/ 94 w 149"/>
              <a:gd name="T19" fmla="*/ 51 h 149"/>
              <a:gd name="T20" fmla="*/ 85 w 149"/>
              <a:gd name="T21" fmla="*/ 46 h 149"/>
              <a:gd name="T22" fmla="*/ 80 w 149"/>
              <a:gd name="T23" fmla="*/ 53 h 149"/>
              <a:gd name="T24" fmla="*/ 74 w 149"/>
              <a:gd name="T25" fmla="*/ 52 h 149"/>
              <a:gd name="T26" fmla="*/ 71 w 149"/>
              <a:gd name="T27" fmla="*/ 44 h 149"/>
              <a:gd name="T28" fmla="*/ 61 w 149"/>
              <a:gd name="T29" fmla="*/ 47 h 149"/>
              <a:gd name="T30" fmla="*/ 62 w 149"/>
              <a:gd name="T31" fmla="*/ 55 h 149"/>
              <a:gd name="T32" fmla="*/ 59 w 149"/>
              <a:gd name="T33" fmla="*/ 58 h 149"/>
              <a:gd name="T34" fmla="*/ 51 w 149"/>
              <a:gd name="T35" fmla="*/ 55 h 149"/>
              <a:gd name="T36" fmla="*/ 46 w 149"/>
              <a:gd name="T37" fmla="*/ 64 h 149"/>
              <a:gd name="T38" fmla="*/ 52 w 149"/>
              <a:gd name="T39" fmla="*/ 69 h 149"/>
              <a:gd name="T40" fmla="*/ 51 w 149"/>
              <a:gd name="T41" fmla="*/ 74 h 149"/>
              <a:gd name="T42" fmla="*/ 44 w 149"/>
              <a:gd name="T43" fmla="*/ 77 h 149"/>
              <a:gd name="T44" fmla="*/ 47 w 149"/>
              <a:gd name="T45" fmla="*/ 87 h 149"/>
              <a:gd name="T46" fmla="*/ 55 w 149"/>
              <a:gd name="T47" fmla="*/ 86 h 149"/>
              <a:gd name="T48" fmla="*/ 58 w 149"/>
              <a:gd name="T49" fmla="*/ 91 h 149"/>
              <a:gd name="T50" fmla="*/ 55 w 149"/>
              <a:gd name="T51" fmla="*/ 98 h 149"/>
              <a:gd name="T52" fmla="*/ 64 w 149"/>
              <a:gd name="T53" fmla="*/ 103 h 149"/>
              <a:gd name="T54" fmla="*/ 69 w 149"/>
              <a:gd name="T55" fmla="*/ 97 h 149"/>
              <a:gd name="T56" fmla="*/ 74 w 149"/>
              <a:gd name="T57" fmla="*/ 97 h 149"/>
              <a:gd name="T58" fmla="*/ 77 w 149"/>
              <a:gd name="T59" fmla="*/ 105 h 149"/>
              <a:gd name="T60" fmla="*/ 87 w 149"/>
              <a:gd name="T61" fmla="*/ 102 h 149"/>
              <a:gd name="T62" fmla="*/ 86 w 149"/>
              <a:gd name="T63" fmla="*/ 94 h 149"/>
              <a:gd name="T64" fmla="*/ 90 w 149"/>
              <a:gd name="T65" fmla="*/ 91 h 149"/>
              <a:gd name="T66" fmla="*/ 98 w 149"/>
              <a:gd name="T67" fmla="*/ 94 h 149"/>
              <a:gd name="T68" fmla="*/ 103 w 149"/>
              <a:gd name="T69" fmla="*/ 85 h 149"/>
              <a:gd name="T70" fmla="*/ 96 w 149"/>
              <a:gd name="T71" fmla="*/ 80 h 149"/>
              <a:gd name="T72" fmla="*/ 97 w 149"/>
              <a:gd name="T73" fmla="*/ 75 h 149"/>
              <a:gd name="T74" fmla="*/ 105 w 149"/>
              <a:gd name="T75" fmla="*/ 72 h 149"/>
              <a:gd name="T76" fmla="*/ 79 w 149"/>
              <a:gd name="T77" fmla="*/ 72 h 149"/>
              <a:gd name="T78" fmla="*/ 72 w 149"/>
              <a:gd name="T79" fmla="*/ 70 h 149"/>
              <a:gd name="T80" fmla="*/ 70 w 149"/>
              <a:gd name="T81" fmla="*/ 77 h 149"/>
              <a:gd name="T82" fmla="*/ 77 w 149"/>
              <a:gd name="T83" fmla="*/ 79 h 149"/>
              <a:gd name="T84" fmla="*/ 79 w 149"/>
              <a:gd name="T85" fmla="*/ 72 h 149"/>
              <a:gd name="T86" fmla="*/ 74 w 149"/>
              <a:gd name="T87" fmla="*/ 9 h 149"/>
              <a:gd name="T88" fmla="*/ 9 w 149"/>
              <a:gd name="T89" fmla="*/ 75 h 149"/>
              <a:gd name="T90" fmla="*/ 74 w 149"/>
              <a:gd name="T91" fmla="*/ 140 h 149"/>
              <a:gd name="T92" fmla="*/ 140 w 149"/>
              <a:gd name="T93" fmla="*/ 75 h 149"/>
              <a:gd name="T94" fmla="*/ 74 w 149"/>
              <a:gd name="T95" fmla="*/ 9 h 149"/>
              <a:gd name="T96" fmla="*/ 74 w 149"/>
              <a:gd name="T97" fmla="*/ 0 h 149"/>
              <a:gd name="T98" fmla="*/ 149 w 149"/>
              <a:gd name="T99" fmla="*/ 75 h 149"/>
              <a:gd name="T100" fmla="*/ 74 w 149"/>
              <a:gd name="T101" fmla="*/ 149 h 149"/>
              <a:gd name="T102" fmla="*/ 0 w 149"/>
              <a:gd name="T103" fmla="*/ 75 h 149"/>
              <a:gd name="T104" fmla="*/ 74 w 149"/>
              <a:gd name="T10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49">
                <a:moveTo>
                  <a:pt x="81" y="87"/>
                </a:moveTo>
                <a:cubicBezTo>
                  <a:pt x="74" y="91"/>
                  <a:pt x="65" y="88"/>
                  <a:pt x="62" y="81"/>
                </a:cubicBezTo>
                <a:cubicBezTo>
                  <a:pt x="58" y="74"/>
                  <a:pt x="61" y="66"/>
                  <a:pt x="68" y="62"/>
                </a:cubicBezTo>
                <a:cubicBezTo>
                  <a:pt x="75" y="58"/>
                  <a:pt x="83" y="61"/>
                  <a:pt x="87" y="68"/>
                </a:cubicBezTo>
                <a:cubicBezTo>
                  <a:pt x="91" y="75"/>
                  <a:pt x="88" y="84"/>
                  <a:pt x="81" y="87"/>
                </a:cubicBezTo>
                <a:moveTo>
                  <a:pt x="105" y="72"/>
                </a:moveTo>
                <a:cubicBezTo>
                  <a:pt x="102" y="62"/>
                  <a:pt x="102" y="62"/>
                  <a:pt x="102" y="62"/>
                </a:cubicBezTo>
                <a:cubicBezTo>
                  <a:pt x="94" y="63"/>
                  <a:pt x="94" y="63"/>
                  <a:pt x="94" y="63"/>
                </a:cubicBezTo>
                <a:cubicBezTo>
                  <a:pt x="93" y="62"/>
                  <a:pt x="92" y="60"/>
                  <a:pt x="91" y="59"/>
                </a:cubicBezTo>
                <a:cubicBezTo>
                  <a:pt x="94" y="51"/>
                  <a:pt x="94" y="51"/>
                  <a:pt x="94" y="51"/>
                </a:cubicBezTo>
                <a:cubicBezTo>
                  <a:pt x="85" y="46"/>
                  <a:pt x="85" y="46"/>
                  <a:pt x="85" y="46"/>
                </a:cubicBezTo>
                <a:cubicBezTo>
                  <a:pt x="80" y="53"/>
                  <a:pt x="80" y="53"/>
                  <a:pt x="80" y="53"/>
                </a:cubicBezTo>
                <a:cubicBezTo>
                  <a:pt x="78" y="52"/>
                  <a:pt x="76" y="52"/>
                  <a:pt x="74" y="52"/>
                </a:cubicBezTo>
                <a:cubicBezTo>
                  <a:pt x="71" y="44"/>
                  <a:pt x="71" y="44"/>
                  <a:pt x="71" y="44"/>
                </a:cubicBezTo>
                <a:cubicBezTo>
                  <a:pt x="61" y="47"/>
                  <a:pt x="61" y="47"/>
                  <a:pt x="61" y="47"/>
                </a:cubicBezTo>
                <a:cubicBezTo>
                  <a:pt x="62" y="55"/>
                  <a:pt x="62" y="55"/>
                  <a:pt x="62" y="55"/>
                </a:cubicBezTo>
                <a:cubicBezTo>
                  <a:pt x="61" y="56"/>
                  <a:pt x="60" y="57"/>
                  <a:pt x="59" y="58"/>
                </a:cubicBezTo>
                <a:cubicBezTo>
                  <a:pt x="51" y="55"/>
                  <a:pt x="51" y="55"/>
                  <a:pt x="51" y="55"/>
                </a:cubicBezTo>
                <a:cubicBezTo>
                  <a:pt x="46" y="64"/>
                  <a:pt x="46" y="64"/>
                  <a:pt x="46" y="64"/>
                </a:cubicBezTo>
                <a:cubicBezTo>
                  <a:pt x="52" y="69"/>
                  <a:pt x="52" y="69"/>
                  <a:pt x="52" y="69"/>
                </a:cubicBezTo>
                <a:cubicBezTo>
                  <a:pt x="52" y="71"/>
                  <a:pt x="51" y="72"/>
                  <a:pt x="51" y="74"/>
                </a:cubicBezTo>
                <a:cubicBezTo>
                  <a:pt x="44" y="77"/>
                  <a:pt x="44" y="77"/>
                  <a:pt x="44" y="77"/>
                </a:cubicBezTo>
                <a:cubicBezTo>
                  <a:pt x="47" y="87"/>
                  <a:pt x="47" y="87"/>
                  <a:pt x="47" y="87"/>
                </a:cubicBezTo>
                <a:cubicBezTo>
                  <a:pt x="55" y="86"/>
                  <a:pt x="55" y="86"/>
                  <a:pt x="55" y="86"/>
                </a:cubicBezTo>
                <a:cubicBezTo>
                  <a:pt x="56" y="88"/>
                  <a:pt x="57" y="89"/>
                  <a:pt x="58" y="91"/>
                </a:cubicBezTo>
                <a:cubicBezTo>
                  <a:pt x="55" y="98"/>
                  <a:pt x="55" y="98"/>
                  <a:pt x="55" y="98"/>
                </a:cubicBezTo>
                <a:cubicBezTo>
                  <a:pt x="64" y="103"/>
                  <a:pt x="64" y="103"/>
                  <a:pt x="64" y="103"/>
                </a:cubicBezTo>
                <a:cubicBezTo>
                  <a:pt x="69" y="97"/>
                  <a:pt x="69" y="97"/>
                  <a:pt x="69" y="97"/>
                </a:cubicBezTo>
                <a:cubicBezTo>
                  <a:pt x="70" y="97"/>
                  <a:pt x="72" y="97"/>
                  <a:pt x="74" y="97"/>
                </a:cubicBezTo>
                <a:cubicBezTo>
                  <a:pt x="77" y="105"/>
                  <a:pt x="77" y="105"/>
                  <a:pt x="77" y="105"/>
                </a:cubicBezTo>
                <a:cubicBezTo>
                  <a:pt x="87" y="102"/>
                  <a:pt x="87" y="102"/>
                  <a:pt x="87" y="102"/>
                </a:cubicBezTo>
                <a:cubicBezTo>
                  <a:pt x="86" y="94"/>
                  <a:pt x="86" y="94"/>
                  <a:pt x="86" y="94"/>
                </a:cubicBezTo>
                <a:cubicBezTo>
                  <a:pt x="88" y="93"/>
                  <a:pt x="89" y="92"/>
                  <a:pt x="90" y="91"/>
                </a:cubicBezTo>
                <a:cubicBezTo>
                  <a:pt x="98" y="94"/>
                  <a:pt x="98" y="94"/>
                  <a:pt x="98" y="94"/>
                </a:cubicBezTo>
                <a:cubicBezTo>
                  <a:pt x="103" y="85"/>
                  <a:pt x="103" y="85"/>
                  <a:pt x="103" y="85"/>
                </a:cubicBezTo>
                <a:cubicBezTo>
                  <a:pt x="96" y="80"/>
                  <a:pt x="96" y="80"/>
                  <a:pt x="96" y="80"/>
                </a:cubicBezTo>
                <a:cubicBezTo>
                  <a:pt x="97" y="78"/>
                  <a:pt x="97" y="77"/>
                  <a:pt x="97" y="75"/>
                </a:cubicBezTo>
                <a:lnTo>
                  <a:pt x="105" y="72"/>
                </a:lnTo>
                <a:close/>
                <a:moveTo>
                  <a:pt x="79" y="72"/>
                </a:moveTo>
                <a:cubicBezTo>
                  <a:pt x="78" y="70"/>
                  <a:pt x="75" y="69"/>
                  <a:pt x="72" y="70"/>
                </a:cubicBezTo>
                <a:cubicBezTo>
                  <a:pt x="70" y="71"/>
                  <a:pt x="69" y="74"/>
                  <a:pt x="70" y="77"/>
                </a:cubicBezTo>
                <a:cubicBezTo>
                  <a:pt x="71" y="80"/>
                  <a:pt x="74" y="81"/>
                  <a:pt x="77" y="79"/>
                </a:cubicBezTo>
                <a:cubicBezTo>
                  <a:pt x="79" y="78"/>
                  <a:pt x="80" y="75"/>
                  <a:pt x="79" y="72"/>
                </a:cubicBezTo>
                <a:moveTo>
                  <a:pt x="74" y="9"/>
                </a:moveTo>
                <a:cubicBezTo>
                  <a:pt x="38" y="9"/>
                  <a:pt x="9" y="39"/>
                  <a:pt x="9" y="75"/>
                </a:cubicBezTo>
                <a:cubicBezTo>
                  <a:pt x="9" y="111"/>
                  <a:pt x="38" y="140"/>
                  <a:pt x="74" y="140"/>
                </a:cubicBezTo>
                <a:cubicBezTo>
                  <a:pt x="110" y="140"/>
                  <a:pt x="140" y="111"/>
                  <a:pt x="140" y="75"/>
                </a:cubicBezTo>
                <a:cubicBezTo>
                  <a:pt x="140" y="39"/>
                  <a:pt x="110" y="9"/>
                  <a:pt x="74" y="9"/>
                </a:cubicBezTo>
                <a:moveTo>
                  <a:pt x="74" y="0"/>
                </a:moveTo>
                <a:cubicBezTo>
                  <a:pt x="116" y="0"/>
                  <a:pt x="149" y="33"/>
                  <a:pt x="149" y="75"/>
                </a:cubicBezTo>
                <a:cubicBezTo>
                  <a:pt x="149" y="116"/>
                  <a:pt x="116" y="149"/>
                  <a:pt x="74" y="149"/>
                </a:cubicBezTo>
                <a:cubicBezTo>
                  <a:pt x="33" y="149"/>
                  <a:pt x="0" y="116"/>
                  <a:pt x="0" y="75"/>
                </a:cubicBezTo>
                <a:cubicBezTo>
                  <a:pt x="0" y="33"/>
                  <a:pt x="33" y="0"/>
                  <a:pt x="74"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46" name="Group 45"/>
          <p:cNvGrpSpPr/>
          <p:nvPr/>
        </p:nvGrpSpPr>
        <p:grpSpPr>
          <a:xfrm>
            <a:off x="7080156" y="5766328"/>
            <a:ext cx="889855" cy="931293"/>
            <a:chOff x="3233165" y="1874357"/>
            <a:chExt cx="392110" cy="392110"/>
          </a:xfrm>
          <a:solidFill>
            <a:srgbClr val="00B0F0"/>
          </a:solidFill>
        </p:grpSpPr>
        <p:sp>
          <p:nvSpPr>
            <p:cNvPr id="47"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2295" tIns="41147" rIns="82295" bIns="41147"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48" name="Donut 47"/>
            <p:cNvSpPr>
              <a:spLocks noChangeAspect="1"/>
            </p:cNvSpPr>
            <p:nvPr/>
          </p:nvSpPr>
          <p:spPr bwMode="auto">
            <a:xfrm>
              <a:off x="3233165" y="1874357"/>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Tree>
    <p:extLst>
      <p:ext uri="{BB962C8B-B14F-4D97-AF65-F5344CB8AC3E}">
        <p14:creationId xmlns:p14="http://schemas.microsoft.com/office/powerpoint/2010/main" val="2961669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74639" y="295274"/>
            <a:ext cx="11889564" cy="917575"/>
          </a:xfrm>
        </p:spPr>
        <p:txBody>
          <a:bodyPr/>
          <a:lstStyle/>
          <a:p>
            <a:r>
              <a:rPr lang="en-US" dirty="0" smtClean="0"/>
              <a:t>Learn more about Reliable Actors APIs</a:t>
            </a:r>
            <a:endParaRPr lang="en-US" dirty="0"/>
          </a:p>
        </p:txBody>
      </p:sp>
      <p:sp>
        <p:nvSpPr>
          <p:cNvPr id="6" name="Text Placeholder 1"/>
          <p:cNvSpPr txBox="1">
            <a:spLocks/>
          </p:cNvSpPr>
          <p:nvPr/>
        </p:nvSpPr>
        <p:spPr>
          <a:xfrm>
            <a:off x="274639" y="1363662"/>
            <a:ext cx="12238037" cy="475012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ctr"/>
            <a:r>
              <a:rPr lang="en-US" sz="3200" dirty="0" smtClean="0">
                <a:gradFill>
                  <a:gsLst>
                    <a:gs pos="1250">
                      <a:srgbClr val="FFFFFF"/>
                    </a:gs>
                    <a:gs pos="100000">
                      <a:srgbClr val="FFFFFF"/>
                    </a:gs>
                  </a:gsLst>
                  <a:lin ang="5400000" scaled="0"/>
                </a:gradFill>
              </a:rPr>
              <a:t>Watch pre-recorded session</a:t>
            </a:r>
          </a:p>
          <a:p>
            <a:pPr fontAlgn="ctr"/>
            <a:r>
              <a:rPr lang="en-US" sz="3200" dirty="0" smtClean="0">
                <a:gradFill>
                  <a:gsLst>
                    <a:gs pos="1250">
                      <a:srgbClr val="FFFFFF"/>
                    </a:gs>
                    <a:gs pos="100000">
                      <a:srgbClr val="FFFFFF"/>
                    </a:gs>
                  </a:gsLst>
                  <a:lin ang="5400000" scaled="0"/>
                </a:gradFill>
                <a:hlinkClick r:id="rId3"/>
              </a:rPr>
              <a:t>http</a:t>
            </a:r>
            <a:r>
              <a:rPr lang="en-US" sz="3200" dirty="0">
                <a:gradFill>
                  <a:gsLst>
                    <a:gs pos="1250">
                      <a:srgbClr val="FFFFFF"/>
                    </a:gs>
                    <a:gs pos="100000">
                      <a:srgbClr val="FFFFFF"/>
                    </a:gs>
                  </a:gsLst>
                  <a:lin ang="5400000" scaled="0"/>
                </a:gradFill>
                <a:hlinkClick r:id="rId3"/>
              </a:rPr>
              <a:t>://</a:t>
            </a:r>
            <a:r>
              <a:rPr lang="en-US" sz="3200" dirty="0" smtClean="0">
                <a:gradFill>
                  <a:gsLst>
                    <a:gs pos="1250">
                      <a:srgbClr val="FFFFFF"/>
                    </a:gs>
                    <a:gs pos="100000">
                      <a:srgbClr val="FFFFFF"/>
                    </a:gs>
                  </a:gsLst>
                  <a:lin ang="5400000" scaled="0"/>
                </a:gradFill>
                <a:hlinkClick r:id="rId3"/>
              </a:rPr>
              <a:t>channel9.msdn.com/Events/Build/2015/2-66</a:t>
            </a:r>
            <a:endParaRPr lang="en-US" sz="3200" dirty="0" smtClean="0">
              <a:gradFill>
                <a:gsLst>
                  <a:gs pos="1250">
                    <a:srgbClr val="FFFFFF"/>
                  </a:gs>
                  <a:gs pos="100000">
                    <a:srgbClr val="FFFFFF"/>
                  </a:gs>
                </a:gsLst>
                <a:lin ang="5400000" scaled="0"/>
              </a:gradFill>
            </a:endParaRP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marL="0" indent="0">
              <a:buFont typeface="Arial" pitchFamily="34" charset="0"/>
              <a:buNone/>
            </a:pPr>
            <a:endParaRPr lang="en-US" sz="3200" dirty="0" smtClean="0">
              <a:gradFill>
                <a:gsLst>
                  <a:gs pos="1250">
                    <a:srgbClr val="FFFFFF"/>
                  </a:gs>
                  <a:gs pos="100000">
                    <a:srgbClr val="FFFFFF"/>
                  </a:gs>
                </a:gsLst>
                <a:lin ang="5400000" scaled="0"/>
              </a:gradFill>
            </a:endParaRPr>
          </a:p>
        </p:txBody>
      </p:sp>
      <p:pic>
        <p:nvPicPr>
          <p:cNvPr id="2" name="Picture 1"/>
          <p:cNvPicPr>
            <a:picLocks noChangeAspect="1"/>
          </p:cNvPicPr>
          <p:nvPr/>
        </p:nvPicPr>
        <p:blipFill>
          <a:blip r:embed="rId4"/>
          <a:stretch>
            <a:fillRect/>
          </a:stretch>
        </p:blipFill>
        <p:spPr>
          <a:xfrm>
            <a:off x="3398838" y="3418944"/>
            <a:ext cx="8582152" cy="2504477"/>
          </a:xfrm>
          <a:prstGeom prst="rect">
            <a:avLst/>
          </a:prstGeom>
        </p:spPr>
      </p:pic>
      <p:pic>
        <p:nvPicPr>
          <p:cNvPr id="3" name="Picture 2"/>
          <p:cNvPicPr>
            <a:picLocks noChangeAspect="1"/>
          </p:cNvPicPr>
          <p:nvPr/>
        </p:nvPicPr>
        <p:blipFill>
          <a:blip r:embed="rId5"/>
          <a:stretch>
            <a:fillRect/>
          </a:stretch>
        </p:blipFill>
        <p:spPr>
          <a:xfrm>
            <a:off x="731837" y="3421062"/>
            <a:ext cx="2386420" cy="2502359"/>
          </a:xfrm>
          <a:prstGeom prst="rect">
            <a:avLst/>
          </a:prstGeom>
        </p:spPr>
      </p:pic>
    </p:spTree>
    <p:extLst>
      <p:ext uri="{BB962C8B-B14F-4D97-AF65-F5344CB8AC3E}">
        <p14:creationId xmlns:p14="http://schemas.microsoft.com/office/powerpoint/2010/main" val="219472962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flipH="1">
            <a:off x="4132596" y="0"/>
            <a:ext cx="8305800" cy="7024999"/>
          </a:xfrm>
          <a:prstGeom prst="rect">
            <a:avLst/>
          </a:prstGeom>
        </p:spPr>
      </p:pic>
      <p:sp>
        <p:nvSpPr>
          <p:cNvPr id="7" name="TextBox 6"/>
          <p:cNvSpPr txBox="1"/>
          <p:nvPr/>
        </p:nvSpPr>
        <p:spPr>
          <a:xfrm>
            <a:off x="10104437" y="2349587"/>
            <a:ext cx="2180842" cy="830997"/>
          </a:xfrm>
          <a:prstGeom prst="rect">
            <a:avLst/>
          </a:prstGeom>
          <a:noFill/>
          <a:ln w="22225">
            <a:noFill/>
          </a:ln>
        </p:spPr>
        <p:txBody>
          <a:bodyPr wrap="square" rtlCol="0">
            <a:spAutoFit/>
          </a:bodyPr>
          <a:lstStyle/>
          <a:p>
            <a:r>
              <a:rPr lang="en-US" sz="2400" dirty="0">
                <a:solidFill>
                  <a:srgbClr val="FFFFFF"/>
                </a:solidFill>
              </a:rPr>
              <a:t>Application </a:t>
            </a:r>
            <a:endParaRPr lang="en-US" sz="2400" dirty="0" smtClean="0">
              <a:solidFill>
                <a:srgbClr val="FFFFFF"/>
              </a:solidFill>
            </a:endParaRPr>
          </a:p>
          <a:p>
            <a:r>
              <a:rPr lang="en-US" sz="2400" dirty="0" smtClean="0">
                <a:solidFill>
                  <a:srgbClr val="FFFFFF"/>
                </a:solidFill>
              </a:rPr>
              <a:t>Package</a:t>
            </a:r>
            <a:endParaRPr lang="en-US" sz="2400" dirty="0">
              <a:solidFill>
                <a:srgbClr val="FFFFFF"/>
              </a:solidFill>
            </a:endParaRPr>
          </a:p>
        </p:txBody>
      </p:sp>
      <p:sp>
        <p:nvSpPr>
          <p:cNvPr id="16" name="TextBox 15"/>
          <p:cNvSpPr txBox="1"/>
          <p:nvPr/>
        </p:nvSpPr>
        <p:spPr>
          <a:xfrm>
            <a:off x="9977715" y="3750450"/>
            <a:ext cx="2115850" cy="1569660"/>
          </a:xfrm>
          <a:prstGeom prst="rect">
            <a:avLst/>
          </a:prstGeom>
          <a:noFill/>
        </p:spPr>
        <p:txBody>
          <a:bodyPr wrap="square" rtlCol="0">
            <a:spAutoFit/>
          </a:bodyPr>
          <a:lstStyle/>
          <a:p>
            <a:r>
              <a:rPr lang="en-US" sz="2400" dirty="0">
                <a:solidFill>
                  <a:srgbClr val="FFFFFF"/>
                </a:solidFill>
              </a:rPr>
              <a:t>Unit of </a:t>
            </a:r>
            <a:endParaRPr lang="en-US" sz="2400" dirty="0" smtClean="0">
              <a:solidFill>
                <a:srgbClr val="FFFFFF"/>
              </a:solidFill>
            </a:endParaRPr>
          </a:p>
          <a:p>
            <a:pPr marL="285750" indent="-285750">
              <a:buFont typeface="Arial" panose="020B0604020202020204" pitchFamily="34" charset="0"/>
              <a:buChar char="•"/>
            </a:pPr>
            <a:r>
              <a:rPr lang="en-US" sz="2400" dirty="0" smtClean="0">
                <a:solidFill>
                  <a:srgbClr val="FFFFFF"/>
                </a:solidFill>
              </a:rPr>
              <a:t>Lifetime</a:t>
            </a:r>
          </a:p>
          <a:p>
            <a:pPr marL="285750" indent="-285750">
              <a:buFont typeface="Arial" panose="020B0604020202020204" pitchFamily="34" charset="0"/>
              <a:buChar char="•"/>
            </a:pPr>
            <a:r>
              <a:rPr lang="en-US" sz="2400" dirty="0" smtClean="0">
                <a:solidFill>
                  <a:srgbClr val="FFFFFF"/>
                </a:solidFill>
              </a:rPr>
              <a:t>Versioning</a:t>
            </a:r>
          </a:p>
          <a:p>
            <a:pPr marL="285750" indent="-285750">
              <a:buFont typeface="Arial" panose="020B0604020202020204" pitchFamily="34" charset="0"/>
              <a:buChar char="•"/>
            </a:pPr>
            <a:r>
              <a:rPr lang="en-US" sz="2400" dirty="0" smtClean="0">
                <a:solidFill>
                  <a:srgbClr val="FFFFFF"/>
                </a:solidFill>
              </a:rPr>
              <a:t>Isolation</a:t>
            </a:r>
            <a:endParaRPr lang="en-US" sz="2400" dirty="0">
              <a:solidFill>
                <a:srgbClr val="FFFFFF"/>
              </a:solidFill>
            </a:endParaRPr>
          </a:p>
        </p:txBody>
      </p:sp>
      <p:sp>
        <p:nvSpPr>
          <p:cNvPr id="44" name="TextBox 43"/>
          <p:cNvSpPr txBox="1"/>
          <p:nvPr/>
        </p:nvSpPr>
        <p:spPr>
          <a:xfrm>
            <a:off x="7173503" y="2507798"/>
            <a:ext cx="2223986" cy="707886"/>
          </a:xfrm>
          <a:prstGeom prst="rect">
            <a:avLst/>
          </a:prstGeom>
          <a:noFill/>
          <a:ln w="22225">
            <a:noFill/>
          </a:ln>
        </p:spPr>
        <p:txBody>
          <a:bodyPr wrap="square" rtlCol="0">
            <a:spAutoFit/>
          </a:bodyPr>
          <a:lstStyle/>
          <a:p>
            <a:r>
              <a:rPr lang="en-US" sz="2000" dirty="0" smtClean="0">
                <a:solidFill>
                  <a:srgbClr val="FFFFFF"/>
                </a:solidFill>
              </a:rPr>
              <a:t>Counter </a:t>
            </a:r>
          </a:p>
          <a:p>
            <a:r>
              <a:rPr lang="en-US" sz="2000" dirty="0">
                <a:solidFill>
                  <a:srgbClr val="FFFFFF"/>
                </a:solidFill>
              </a:rPr>
              <a:t>S</a:t>
            </a:r>
            <a:r>
              <a:rPr lang="en-US" sz="2000" dirty="0" smtClean="0">
                <a:solidFill>
                  <a:srgbClr val="FFFFFF"/>
                </a:solidFill>
              </a:rPr>
              <a:t>ervice type</a:t>
            </a:r>
            <a:endParaRPr lang="en-US" sz="2000" dirty="0">
              <a:solidFill>
                <a:srgbClr val="FFFFFF"/>
              </a:solidFill>
            </a:endParaRPr>
          </a:p>
        </p:txBody>
      </p:sp>
      <p:sp>
        <p:nvSpPr>
          <p:cNvPr id="45" name="TextBox 44"/>
          <p:cNvSpPr txBox="1"/>
          <p:nvPr/>
        </p:nvSpPr>
        <p:spPr>
          <a:xfrm>
            <a:off x="7750555" y="4030662"/>
            <a:ext cx="1972882" cy="707886"/>
          </a:xfrm>
          <a:prstGeom prst="rect">
            <a:avLst/>
          </a:prstGeom>
          <a:noFill/>
          <a:ln w="22225">
            <a:noFill/>
          </a:ln>
        </p:spPr>
        <p:txBody>
          <a:bodyPr wrap="square" rtlCol="0">
            <a:spAutoFit/>
          </a:bodyPr>
          <a:lstStyle/>
          <a:p>
            <a:r>
              <a:rPr lang="en-US" sz="2000" dirty="0" smtClean="0">
                <a:solidFill>
                  <a:srgbClr val="FFFFFF"/>
                </a:solidFill>
              </a:rPr>
              <a:t>Counter </a:t>
            </a:r>
            <a:r>
              <a:rPr lang="en-US" sz="2000" dirty="0" err="1" smtClean="0">
                <a:solidFill>
                  <a:srgbClr val="FFFFFF"/>
                </a:solidFill>
              </a:rPr>
              <a:t>WebApp</a:t>
            </a:r>
            <a:r>
              <a:rPr lang="en-US" sz="2000" dirty="0" smtClean="0">
                <a:solidFill>
                  <a:srgbClr val="FFFFFF"/>
                </a:solidFill>
              </a:rPr>
              <a:t> type</a:t>
            </a:r>
            <a:endParaRPr lang="en-US" sz="2000" dirty="0">
              <a:solidFill>
                <a:srgbClr val="FFFFFF"/>
              </a:solidFill>
            </a:endParaRPr>
          </a:p>
        </p:txBody>
      </p:sp>
      <p:sp>
        <p:nvSpPr>
          <p:cNvPr id="46" name="Title 2"/>
          <p:cNvSpPr>
            <a:spLocks noGrp="1"/>
          </p:cNvSpPr>
          <p:nvPr>
            <p:ph type="title"/>
          </p:nvPr>
        </p:nvSpPr>
        <p:spPr>
          <a:xfrm>
            <a:off x="-106363" y="210412"/>
            <a:ext cx="8791074" cy="917575"/>
          </a:xfrm>
        </p:spPr>
        <p:txBody>
          <a:bodyPr/>
          <a:lstStyle/>
          <a:p>
            <a:r>
              <a:rPr lang="en-US" sz="4400" dirty="0" smtClean="0"/>
              <a:t>Defining applications and services</a:t>
            </a:r>
            <a:endParaRPr lang="en-US" sz="4400" dirty="0"/>
          </a:p>
        </p:txBody>
      </p:sp>
      <p:pic>
        <p:nvPicPr>
          <p:cNvPr id="47" name="Picture 46"/>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94432" y="4158936"/>
            <a:ext cx="2476500" cy="2476500"/>
          </a:xfrm>
          <a:prstGeom prst="rect">
            <a:avLst/>
          </a:prstGeom>
        </p:spPr>
      </p:pic>
      <p:grpSp>
        <p:nvGrpSpPr>
          <p:cNvPr id="6" name="Group 5"/>
          <p:cNvGrpSpPr/>
          <p:nvPr/>
        </p:nvGrpSpPr>
        <p:grpSpPr>
          <a:xfrm>
            <a:off x="123267" y="4289285"/>
            <a:ext cx="2617316" cy="2215802"/>
            <a:chOff x="123267" y="4289285"/>
            <a:chExt cx="2617316" cy="2215802"/>
          </a:xfrm>
        </p:grpSpPr>
        <p:pic>
          <p:nvPicPr>
            <p:cNvPr id="50" name="Picture 49"/>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51" name="Picture 50"/>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52" name="Picture 51"/>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53" name="Rectangle 52"/>
            <p:cNvSpPr/>
            <p:nvPr/>
          </p:nvSpPr>
          <p:spPr>
            <a:xfrm>
              <a:off x="123267" y="5291496"/>
              <a:ext cx="1991360" cy="923330"/>
            </a:xfrm>
            <a:prstGeom prst="rect">
              <a:avLst/>
            </a:prstGeom>
          </p:spPr>
          <p:txBody>
            <a:bodyPr wrap="square">
              <a:spAutoFit/>
            </a:bodyPr>
            <a:lstStyle/>
            <a:p>
              <a:pPr algn="ctr"/>
              <a:r>
                <a:rPr lang="en-US" dirty="0">
                  <a:solidFill>
                    <a:srgbClr val="404040"/>
                  </a:solidFill>
                </a:rPr>
                <a:t>C</a:t>
              </a:r>
              <a:r>
                <a:rPr lang="en-US" dirty="0" smtClean="0">
                  <a:solidFill>
                    <a:srgbClr val="404040"/>
                  </a:solidFill>
                </a:rPr>
                <a:t>ounter</a:t>
              </a:r>
            </a:p>
            <a:p>
              <a:pPr algn="ctr"/>
              <a:r>
                <a:rPr lang="en-US" dirty="0">
                  <a:solidFill>
                    <a:srgbClr val="404040"/>
                  </a:solidFill>
                </a:rPr>
                <a:t>S</a:t>
              </a:r>
              <a:r>
                <a:rPr lang="en-US" dirty="0" smtClean="0">
                  <a:solidFill>
                    <a:srgbClr val="404040"/>
                  </a:solidFill>
                </a:rPr>
                <a:t>ervice</a:t>
              </a:r>
            </a:p>
            <a:p>
              <a:pPr algn="ctr"/>
              <a:r>
                <a:rPr lang="en-US" dirty="0" smtClean="0">
                  <a:solidFill>
                    <a:srgbClr val="404040"/>
                  </a:solidFill>
                </a:rPr>
                <a:t> </a:t>
              </a:r>
              <a:r>
                <a:rPr lang="en-US" dirty="0" err="1" smtClean="0">
                  <a:solidFill>
                    <a:srgbClr val="404040"/>
                  </a:solidFill>
                </a:rPr>
                <a:t>Pkg</a:t>
              </a:r>
              <a:endParaRPr lang="en-US" dirty="0">
                <a:solidFill>
                  <a:srgbClr val="404040"/>
                </a:solidFill>
              </a:endParaRPr>
            </a:p>
          </p:txBody>
        </p:sp>
      </p:grpSp>
      <p:grpSp>
        <p:nvGrpSpPr>
          <p:cNvPr id="4" name="Group 3"/>
          <p:cNvGrpSpPr/>
          <p:nvPr/>
        </p:nvGrpSpPr>
        <p:grpSpPr>
          <a:xfrm>
            <a:off x="364820" y="1316419"/>
            <a:ext cx="1105018" cy="1052437"/>
            <a:chOff x="364820" y="1316419"/>
            <a:chExt cx="1105018" cy="1052437"/>
          </a:xfrm>
        </p:grpSpPr>
        <p:pic>
          <p:nvPicPr>
            <p:cNvPr id="49" name="Picture 48"/>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364820" y="1331439"/>
              <a:ext cx="1037417" cy="1037417"/>
            </a:xfrm>
            <a:prstGeom prst="rect">
              <a:avLst/>
            </a:prstGeom>
          </p:spPr>
        </p:pic>
        <p:sp>
          <p:nvSpPr>
            <p:cNvPr id="55" name="TextBox 54"/>
            <p:cNvSpPr txBox="1"/>
            <p:nvPr/>
          </p:nvSpPr>
          <p:spPr>
            <a:xfrm>
              <a:off x="448626" y="1316419"/>
              <a:ext cx="1021212" cy="400110"/>
            </a:xfrm>
            <a:prstGeom prst="rect">
              <a:avLst/>
            </a:prstGeom>
            <a:noFill/>
            <a:ln w="22225">
              <a:noFill/>
            </a:ln>
          </p:spPr>
          <p:txBody>
            <a:bodyPr wrap="square" rtlCol="0">
              <a:spAutoFit/>
            </a:bodyPr>
            <a:lstStyle/>
            <a:p>
              <a:r>
                <a:rPr lang="en-US" sz="2000" dirty="0" smtClean="0">
                  <a:solidFill>
                    <a:srgbClr val="FFFFFF"/>
                  </a:solidFill>
                </a:rPr>
                <a:t>Code</a:t>
              </a:r>
              <a:endParaRPr lang="en-US" sz="2000" dirty="0">
                <a:solidFill>
                  <a:srgbClr val="FFFFFF"/>
                </a:solidFill>
              </a:endParaRPr>
            </a:p>
          </p:txBody>
        </p:sp>
      </p:grpSp>
      <p:grpSp>
        <p:nvGrpSpPr>
          <p:cNvPr id="5" name="Group 4"/>
          <p:cNvGrpSpPr/>
          <p:nvPr/>
        </p:nvGrpSpPr>
        <p:grpSpPr>
          <a:xfrm>
            <a:off x="1537439" y="1306245"/>
            <a:ext cx="1033769" cy="1058963"/>
            <a:chOff x="1537439" y="1306245"/>
            <a:chExt cx="1033769" cy="1058963"/>
          </a:xfrm>
        </p:grpSpPr>
        <p:pic>
          <p:nvPicPr>
            <p:cNvPr id="48" name="Picture 47"/>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537439" y="1331439"/>
              <a:ext cx="1033769" cy="1033769"/>
            </a:xfrm>
            <a:prstGeom prst="rect">
              <a:avLst/>
            </a:prstGeom>
          </p:spPr>
        </p:pic>
        <p:sp>
          <p:nvSpPr>
            <p:cNvPr id="56" name="TextBox 55"/>
            <p:cNvSpPr txBox="1"/>
            <p:nvPr/>
          </p:nvSpPr>
          <p:spPr>
            <a:xfrm>
              <a:off x="1570094" y="1306245"/>
              <a:ext cx="945541" cy="400110"/>
            </a:xfrm>
            <a:prstGeom prst="rect">
              <a:avLst/>
            </a:prstGeom>
            <a:noFill/>
            <a:ln w="22225">
              <a:noFill/>
            </a:ln>
          </p:spPr>
          <p:txBody>
            <a:bodyPr wrap="square" rtlCol="0">
              <a:spAutoFit/>
            </a:bodyPr>
            <a:lstStyle/>
            <a:p>
              <a:r>
                <a:rPr lang="en-US" sz="2000" dirty="0" err="1" smtClean="0">
                  <a:solidFill>
                    <a:srgbClr val="FFFFFF"/>
                  </a:solidFill>
                </a:rPr>
                <a:t>Config</a:t>
              </a:r>
              <a:endParaRPr lang="en-US" sz="2000" dirty="0">
                <a:solidFill>
                  <a:srgbClr val="FFFFFF"/>
                </a:solidFill>
              </a:endParaRPr>
            </a:p>
          </p:txBody>
        </p:sp>
      </p:grpSp>
      <p:grpSp>
        <p:nvGrpSpPr>
          <p:cNvPr id="58" name="Group 57"/>
          <p:cNvGrpSpPr/>
          <p:nvPr/>
        </p:nvGrpSpPr>
        <p:grpSpPr>
          <a:xfrm>
            <a:off x="123267" y="4291877"/>
            <a:ext cx="2617316" cy="2479539"/>
            <a:chOff x="123267" y="4289285"/>
            <a:chExt cx="2617316" cy="2479539"/>
          </a:xfrm>
        </p:grpSpPr>
        <p:pic>
          <p:nvPicPr>
            <p:cNvPr id="59" name="Picture 5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60" name="Picture 59"/>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61" name="Picture 60"/>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62" name="Rectangle 61"/>
            <p:cNvSpPr/>
            <p:nvPr/>
          </p:nvSpPr>
          <p:spPr>
            <a:xfrm>
              <a:off x="123267" y="5291496"/>
              <a:ext cx="1991360" cy="1477328"/>
            </a:xfrm>
            <a:prstGeom prst="rect">
              <a:avLst/>
            </a:prstGeom>
          </p:spPr>
          <p:txBody>
            <a:bodyPr wrap="square">
              <a:spAutoFit/>
            </a:bodyPr>
            <a:lstStyle/>
            <a:p>
              <a:pPr algn="ctr"/>
              <a:r>
                <a:rPr lang="en-US" dirty="0" smtClean="0">
                  <a:solidFill>
                    <a:srgbClr val="404040"/>
                  </a:solidFill>
                </a:rPr>
                <a:t>Counter</a:t>
              </a:r>
            </a:p>
            <a:p>
              <a:pPr algn="ctr"/>
              <a:r>
                <a:rPr lang="en-US" dirty="0" err="1" smtClean="0">
                  <a:solidFill>
                    <a:srgbClr val="404040"/>
                  </a:solidFill>
                </a:rPr>
                <a:t>WebApp</a:t>
              </a:r>
              <a:endParaRPr lang="en-US" dirty="0" smtClean="0">
                <a:solidFill>
                  <a:srgbClr val="404040"/>
                </a:solidFill>
              </a:endParaRPr>
            </a:p>
            <a:p>
              <a:pPr algn="ctr"/>
              <a:r>
                <a:rPr lang="en-US" dirty="0" err="1" smtClean="0">
                  <a:solidFill>
                    <a:srgbClr val="404040"/>
                  </a:solidFill>
                </a:rPr>
                <a:t>Pkg</a:t>
              </a:r>
              <a:endParaRPr lang="en-US" dirty="0" smtClean="0">
                <a:solidFill>
                  <a:srgbClr val="404040"/>
                </a:solidFill>
              </a:endParaRPr>
            </a:p>
            <a:p>
              <a:pPr algn="ctr"/>
              <a:endParaRPr lang="en-US" dirty="0" smtClean="0">
                <a:solidFill>
                  <a:srgbClr val="404040"/>
                </a:solidFill>
              </a:endParaRPr>
            </a:p>
            <a:p>
              <a:pPr algn="ctr"/>
              <a:endParaRPr lang="en-US" dirty="0" smtClean="0">
                <a:solidFill>
                  <a:srgbClr val="404040"/>
                </a:solidFill>
              </a:endParaRPr>
            </a:p>
          </p:txBody>
        </p:sp>
      </p:grpSp>
      <p:sp>
        <p:nvSpPr>
          <p:cNvPr id="25" name="TextBox 24"/>
          <p:cNvSpPr txBox="1"/>
          <p:nvPr/>
        </p:nvSpPr>
        <p:spPr>
          <a:xfrm>
            <a:off x="4289174" y="1680307"/>
            <a:ext cx="2081463" cy="400110"/>
          </a:xfrm>
          <a:prstGeom prst="rect">
            <a:avLst/>
          </a:prstGeom>
          <a:noFill/>
          <a:ln w="22225">
            <a:noFill/>
          </a:ln>
        </p:spPr>
        <p:txBody>
          <a:bodyPr wrap="square" rtlCol="0">
            <a:spAutoFit/>
          </a:bodyPr>
          <a:lstStyle/>
          <a:p>
            <a:r>
              <a:rPr lang="en-US" sz="2000" dirty="0" smtClean="0">
                <a:solidFill>
                  <a:srgbClr val="FFFFFF"/>
                </a:solidFill>
              </a:rPr>
              <a:t>Application Type</a:t>
            </a:r>
            <a:endParaRPr lang="en-US" sz="2000" dirty="0">
              <a:solidFill>
                <a:srgbClr val="FFFFFF"/>
              </a:solidFill>
            </a:endParaRPr>
          </a:p>
        </p:txBody>
      </p:sp>
    </p:spTree>
    <p:extLst>
      <p:ext uri="{BB962C8B-B14F-4D97-AF65-F5344CB8AC3E}">
        <p14:creationId xmlns:p14="http://schemas.microsoft.com/office/powerpoint/2010/main" val="9190931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42" presetClass="path" presetSubtype="0" accel="50000" decel="50000" fill="hold" nodeType="withEffect">
                                  <p:stCondLst>
                                    <p:cond delay="0"/>
                                  </p:stCondLst>
                                  <p:childTnLst>
                                    <p:animMotion origin="layout" path="M -9.54812E-7 2.65093E-6 L 0.0637 0.42192 " pathEditMode="relative" rAng="0" ptsTypes="AA">
                                      <p:cBhvr>
                                        <p:cTn id="14" dur="2000" fill="hold"/>
                                        <p:tgtEl>
                                          <p:spTgt spid="4"/>
                                        </p:tgtEl>
                                        <p:attrNameLst>
                                          <p:attrName>ppt_x</p:attrName>
                                          <p:attrName>ppt_y</p:attrName>
                                        </p:attrNameLst>
                                      </p:cBhvr>
                                      <p:rCtr x="3178" y="21085"/>
                                    </p:animMotion>
                                  </p:childTnLst>
                                </p:cTn>
                              </p:par>
                            </p:childTnLst>
                          </p:cTn>
                        </p:par>
                        <p:par>
                          <p:cTn id="15" fill="hold">
                            <p:stCondLst>
                              <p:cond delay="2000"/>
                            </p:stCondLst>
                            <p:childTnLst>
                              <p:par>
                                <p:cTn id="16" presetID="1" presetClass="exit" presetSubtype="0" fill="hold" nodeType="afterEffect">
                                  <p:stCondLst>
                                    <p:cond delay="0"/>
                                  </p:stCondLst>
                                  <p:childTnLst>
                                    <p:set>
                                      <p:cBhvr>
                                        <p:cTn id="17" dur="1" fill="hold">
                                          <p:stCondLst>
                                            <p:cond delay="0"/>
                                          </p:stCondLst>
                                        </p:cTn>
                                        <p:tgtEl>
                                          <p:spTgt spid="4"/>
                                        </p:tgtEl>
                                        <p:attrNameLst>
                                          <p:attrName>style.visibility</p:attrName>
                                        </p:attrNameLst>
                                      </p:cBhvr>
                                      <p:to>
                                        <p:strVal val="hidden"/>
                                      </p:to>
                                    </p:set>
                                  </p:childTnLst>
                                </p:cTn>
                              </p:par>
                              <p:par>
                                <p:cTn id="18" presetID="42" presetClass="path" presetSubtype="0" accel="50000" decel="50000" fill="hold" nodeType="withEffect">
                                  <p:stCondLst>
                                    <p:cond delay="0"/>
                                  </p:stCondLst>
                                  <p:childTnLst>
                                    <p:animMotion origin="layout" path="M 2.56829E-6 5.03858E-7 L -0.03064 0.41285 " pathEditMode="relative" rAng="0" ptsTypes="AA">
                                      <p:cBhvr>
                                        <p:cTn id="19" dur="2000" fill="hold"/>
                                        <p:tgtEl>
                                          <p:spTgt spid="5"/>
                                        </p:tgtEl>
                                        <p:attrNameLst>
                                          <p:attrName>ppt_x</p:attrName>
                                          <p:attrName>ppt_y</p:attrName>
                                        </p:attrNameLst>
                                      </p:cBhvr>
                                      <p:rCtr x="-1532" y="20631"/>
                                    </p:animMotion>
                                  </p:childTnLst>
                                </p:cTn>
                              </p:par>
                            </p:childTnLst>
                          </p:cTn>
                        </p:par>
                        <p:par>
                          <p:cTn id="20" fill="hold">
                            <p:stCondLst>
                              <p:cond delay="4000"/>
                            </p:stCondLst>
                            <p:childTnLst>
                              <p:par>
                                <p:cTn id="21" presetID="1" presetClass="exit" presetSubtype="0" fill="hold" nodeType="afterEffect">
                                  <p:stCondLst>
                                    <p:cond delay="0"/>
                                  </p:stCondLst>
                                  <p:childTnLst>
                                    <p:set>
                                      <p:cBhvr>
                                        <p:cTn id="22" dur="1" fill="hold">
                                          <p:stCondLst>
                                            <p:cond delay="0"/>
                                          </p:stCondLst>
                                        </p:cTn>
                                        <p:tgtEl>
                                          <p:spTgt spid="5"/>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8.62905E-7 -4.98865E-6 L 0.35422 -0.2719 " pathEditMode="relative" rAng="0" ptsTypes="AA">
                                      <p:cBhvr>
                                        <p:cTn id="40" dur="2000" fill="hold"/>
                                        <p:tgtEl>
                                          <p:spTgt spid="6"/>
                                        </p:tgtEl>
                                        <p:attrNameLst>
                                          <p:attrName>ppt_x</p:attrName>
                                          <p:attrName>ppt_y</p:attrName>
                                        </p:attrNameLst>
                                      </p:cBhvr>
                                      <p:rCtr x="17705" y="-13595"/>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nodeType="clickEffect">
                                  <p:stCondLst>
                                    <p:cond delay="0"/>
                                  </p:stCondLst>
                                  <p:childTnLst>
                                    <p:animMotion origin="layout" path="M 8.62905E-7 9.98638E-8 L 0.44613 0.02497 " pathEditMode="relative" rAng="0" ptsTypes="AA">
                                      <p:cBhvr>
                                        <p:cTn id="52" dur="2000" fill="hold"/>
                                        <p:tgtEl>
                                          <p:spTgt spid="58"/>
                                        </p:tgtEl>
                                        <p:attrNameLst>
                                          <p:attrName>ppt_x</p:attrName>
                                          <p:attrName>ppt_y</p:attrName>
                                        </p:attrNameLst>
                                      </p:cBhvr>
                                      <p:rCtr x="22300" y="1248"/>
                                    </p:animMotion>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44" grpId="0"/>
      <p:bldP spid="45" grpId="0"/>
      <p:bldP spid="25"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294361" y="125665"/>
            <a:ext cx="11889564" cy="917575"/>
          </a:xfrm>
        </p:spPr>
        <p:txBody>
          <a:bodyPr/>
          <a:lstStyle/>
          <a:p>
            <a:r>
              <a:rPr lang="en-US" dirty="0" smtClean="0"/>
              <a:t>Instantiating an application</a:t>
            </a:r>
            <a:endParaRPr lang="en-US" dirty="0"/>
          </a:p>
        </p:txBody>
      </p:sp>
      <p:grpSp>
        <p:nvGrpSpPr>
          <p:cNvPr id="43" name="Group 42"/>
          <p:cNvGrpSpPr/>
          <p:nvPr/>
        </p:nvGrpSpPr>
        <p:grpSpPr>
          <a:xfrm>
            <a:off x="5887794" y="373062"/>
            <a:ext cx="6274043" cy="5326062"/>
            <a:chOff x="2880909" y="1058863"/>
            <a:chExt cx="9458971" cy="7162799"/>
          </a:xfrm>
        </p:grpSpPr>
        <p:sp>
          <p:nvSpPr>
            <p:cNvPr id="44" name="Oval 43"/>
            <p:cNvSpPr/>
            <p:nvPr/>
          </p:nvSpPr>
          <p:spPr bwMode="auto">
            <a:xfrm>
              <a:off x="3756544" y="1477963"/>
              <a:ext cx="7162800" cy="4800599"/>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45" name="Picture 44"/>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80909" y="1058863"/>
              <a:ext cx="3326213" cy="3505200"/>
            </a:xfrm>
            <a:prstGeom prst="rect">
              <a:avLst/>
            </a:prstGeom>
          </p:spPr>
        </p:pic>
        <p:pic>
          <p:nvPicPr>
            <p:cNvPr id="46" name="Picture 45"/>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921242" y="3027159"/>
              <a:ext cx="3326213" cy="3505200"/>
            </a:xfrm>
            <a:prstGeom prst="rect">
              <a:avLst/>
            </a:prstGeom>
          </p:spPr>
        </p:pic>
        <p:pic>
          <p:nvPicPr>
            <p:cNvPr id="47" name="Picture 46"/>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51501" y="4716462"/>
              <a:ext cx="3326213" cy="3505200"/>
            </a:xfrm>
            <a:prstGeom prst="rect">
              <a:avLst/>
            </a:prstGeom>
          </p:spPr>
        </p:pic>
        <p:pic>
          <p:nvPicPr>
            <p:cNvPr id="48" name="Picture 47"/>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964012" y="1058863"/>
              <a:ext cx="3326214" cy="3505200"/>
            </a:xfrm>
            <a:prstGeom prst="rect">
              <a:avLst/>
            </a:prstGeom>
          </p:spPr>
        </p:pic>
        <p:pic>
          <p:nvPicPr>
            <p:cNvPr id="49" name="Picture 48"/>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13667" y="3103491"/>
              <a:ext cx="3326213" cy="3505200"/>
            </a:xfrm>
            <a:prstGeom prst="rect">
              <a:avLst/>
            </a:prstGeom>
          </p:spPr>
        </p:pic>
      </p:grpSp>
      <p:sp>
        <p:nvSpPr>
          <p:cNvPr id="77" name="Hexagon 76"/>
          <p:cNvSpPr/>
          <p:nvPr/>
        </p:nvSpPr>
        <p:spPr bwMode="auto">
          <a:xfrm>
            <a:off x="3202517" y="3897676"/>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87" name="Hexagon 86"/>
          <p:cNvSpPr/>
          <p:nvPr/>
        </p:nvSpPr>
        <p:spPr bwMode="auto">
          <a:xfrm>
            <a:off x="3209187" y="3900877"/>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0" name="Hexagon 89"/>
          <p:cNvSpPr/>
          <p:nvPr/>
        </p:nvSpPr>
        <p:spPr bwMode="auto">
          <a:xfrm>
            <a:off x="3421173" y="4329403"/>
            <a:ext cx="256485" cy="241855"/>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6" name="Text Placeholder 1"/>
          <p:cNvSpPr txBox="1">
            <a:spLocks/>
          </p:cNvSpPr>
          <p:nvPr/>
        </p:nvSpPr>
        <p:spPr>
          <a:xfrm>
            <a:off x="294361" y="5087045"/>
            <a:ext cx="11999239" cy="177266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err="1" smtClean="0">
                <a:gradFill>
                  <a:gsLst>
                    <a:gs pos="1250">
                      <a:srgbClr val="FFFFFF"/>
                    </a:gs>
                    <a:gs pos="100000">
                      <a:srgbClr val="FFFFFF"/>
                    </a:gs>
                  </a:gsLst>
                  <a:lin ang="5400000" scaled="0"/>
                </a:gradFill>
              </a:rPr>
              <a:t>ServiceType</a:t>
            </a:r>
            <a:r>
              <a:rPr lang="en-US" sz="1800" dirty="0" smtClean="0">
                <a:gradFill>
                  <a:gsLst>
                    <a:gs pos="1250">
                      <a:srgbClr val="FFFFFF"/>
                    </a:gs>
                    <a:gs pos="100000">
                      <a:srgbClr val="FFFFFF"/>
                    </a:gs>
                  </a:gsLst>
                  <a:lin ang="5400000" scaled="0"/>
                </a:gradFill>
              </a:rPr>
              <a:t> is “</a:t>
            </a:r>
            <a:r>
              <a:rPr lang="en-US" sz="1800" b="1" dirty="0" smtClean="0">
                <a:gradFill>
                  <a:gsLst>
                    <a:gs pos="1250">
                      <a:srgbClr val="FFFFFF"/>
                    </a:gs>
                    <a:gs pos="100000">
                      <a:srgbClr val="FFFFFF"/>
                    </a:gs>
                  </a:gsLst>
                  <a:lin ang="5400000" scaled="0"/>
                </a:gradFill>
              </a:rPr>
              <a:t>like”</a:t>
            </a:r>
            <a:r>
              <a:rPr lang="en-US" sz="1800" dirty="0" smtClean="0">
                <a:gradFill>
                  <a:gsLst>
                    <a:gs pos="1250">
                      <a:srgbClr val="FFFFFF"/>
                    </a:gs>
                    <a:gs pos="100000">
                      <a:srgbClr val="FFFFFF"/>
                    </a:gs>
                  </a:gsLst>
                  <a:lin ang="5400000" scaled="0"/>
                </a:gradFill>
              </a:rPr>
              <a:t> a .NET CLR type (class </a:t>
            </a:r>
            <a:r>
              <a:rPr lang="en-US" sz="1800" dirty="0" err="1" smtClean="0">
                <a:gradFill>
                  <a:gsLst>
                    <a:gs pos="1250">
                      <a:srgbClr val="FFFFFF"/>
                    </a:gs>
                    <a:gs pos="100000">
                      <a:srgbClr val="FFFFFF"/>
                    </a:gs>
                  </a:gsLst>
                  <a:lin ang="5400000" scaled="0"/>
                </a:gradFill>
              </a:rPr>
              <a:t>CounterServiceType</a:t>
            </a:r>
            <a:r>
              <a:rPr lang="en-US" sz="1800" dirty="0" smtClean="0">
                <a:gradFill>
                  <a:gsLst>
                    <a:gs pos="1250">
                      <a:srgbClr val="FFFFFF"/>
                    </a:gs>
                    <a:gs pos="100000">
                      <a:srgbClr val="FFFFFF"/>
                    </a:gs>
                  </a:gsLst>
                  <a:lin ang="5400000" scaled="0"/>
                </a:gradFill>
              </a:rPr>
              <a:t>)</a:t>
            </a:r>
          </a:p>
          <a:p>
            <a:r>
              <a:rPr lang="en-US" sz="1800" dirty="0" err="1" smtClean="0">
                <a:gradFill>
                  <a:gsLst>
                    <a:gs pos="1250">
                      <a:srgbClr val="FFFFFF"/>
                    </a:gs>
                    <a:gs pos="100000">
                      <a:srgbClr val="FFFFFF"/>
                    </a:gs>
                  </a:gsLst>
                  <a:lin ang="5400000" scaled="0"/>
                </a:gradFill>
              </a:rPr>
              <a:t>ApplicationType</a:t>
            </a:r>
            <a:r>
              <a:rPr lang="en-US" sz="1800" dirty="0" smtClean="0">
                <a:gradFill>
                  <a:gsLst>
                    <a:gs pos="1250">
                      <a:srgbClr val="FFFFFF"/>
                    </a:gs>
                    <a:gs pos="100000">
                      <a:srgbClr val="FFFFFF"/>
                    </a:gs>
                  </a:gsLst>
                  <a:lin ang="5400000" scaled="0"/>
                </a:gradFill>
              </a:rPr>
              <a:t> is “</a:t>
            </a:r>
            <a:r>
              <a:rPr lang="en-US" sz="1800" b="1" dirty="0" smtClean="0">
                <a:gradFill>
                  <a:gsLst>
                    <a:gs pos="1250">
                      <a:srgbClr val="FFFFFF"/>
                    </a:gs>
                    <a:gs pos="100000">
                      <a:srgbClr val="FFFFFF"/>
                    </a:gs>
                  </a:gsLst>
                  <a:lin ang="5400000" scaled="0"/>
                </a:gradFill>
              </a:rPr>
              <a:t>like”</a:t>
            </a:r>
            <a:r>
              <a:rPr lang="en-US" sz="1800" dirty="0" smtClean="0">
                <a:gradFill>
                  <a:gsLst>
                    <a:gs pos="1250">
                      <a:srgbClr val="FFFFFF"/>
                    </a:gs>
                    <a:gs pos="100000">
                      <a:srgbClr val="FFFFFF"/>
                    </a:gs>
                  </a:gsLst>
                  <a:lin ang="5400000" scaled="0"/>
                </a:gradFill>
              </a:rPr>
              <a:t> a typed Container (</a:t>
            </a:r>
            <a:r>
              <a:rPr lang="en-US" sz="1800" dirty="0" err="1" smtClean="0">
                <a:gradFill>
                  <a:gsLst>
                    <a:gs pos="1250">
                      <a:srgbClr val="FFFFFF"/>
                    </a:gs>
                    <a:gs pos="100000">
                      <a:srgbClr val="FFFFFF"/>
                    </a:gs>
                  </a:gsLst>
                  <a:lin ang="5400000" scaled="0"/>
                </a:gradFill>
              </a:rPr>
              <a:t>CounterAppType</a:t>
            </a:r>
            <a:r>
              <a:rPr lang="en-US" sz="1800" dirty="0" smtClean="0">
                <a:gradFill>
                  <a:gsLst>
                    <a:gs pos="1250">
                      <a:srgbClr val="FFFFFF"/>
                    </a:gs>
                    <a:gs pos="100000">
                      <a:srgbClr val="FFFFFF"/>
                    </a:gs>
                  </a:gsLst>
                  <a:lin ang="5400000" scaled="0"/>
                </a:gradFill>
              </a:rPr>
              <a:t> : </a:t>
            </a:r>
            <a:r>
              <a:rPr lang="en-US" sz="1800" dirty="0" err="1" smtClean="0">
                <a:gradFill>
                  <a:gsLst>
                    <a:gs pos="1250">
                      <a:srgbClr val="FFFFFF"/>
                    </a:gs>
                    <a:gs pos="100000">
                      <a:srgbClr val="FFFFFF"/>
                    </a:gs>
                  </a:gsLst>
                  <a:lin ang="5400000" scaled="0"/>
                </a:gradFill>
              </a:rPr>
              <a:t>ServiceContainer</a:t>
            </a:r>
            <a:r>
              <a:rPr lang="en-US" sz="1800" dirty="0" smtClean="0">
                <a:gradFill>
                  <a:gsLst>
                    <a:gs pos="1250">
                      <a:srgbClr val="FFFFFF"/>
                    </a:gs>
                    <a:gs pos="100000">
                      <a:srgbClr val="FFFFFF"/>
                    </a:gs>
                  </a:gsLst>
                  <a:lin ang="5400000" scaled="0"/>
                </a:gradFill>
              </a:rPr>
              <a:t>&lt;</a:t>
            </a:r>
            <a:r>
              <a:rPr lang="en-US" sz="1800" dirty="0" err="1" smtClean="0">
                <a:gradFill>
                  <a:gsLst>
                    <a:gs pos="1250">
                      <a:srgbClr val="FFFFFF"/>
                    </a:gs>
                    <a:gs pos="100000">
                      <a:srgbClr val="FFFFFF"/>
                    </a:gs>
                  </a:gsLst>
                  <a:lin ang="5400000" scaled="0"/>
                </a:gradFill>
              </a:rPr>
              <a:t>TServiceType</a:t>
            </a:r>
            <a:r>
              <a:rPr lang="en-US" sz="1800" dirty="0" smtClean="0">
                <a:gradFill>
                  <a:gsLst>
                    <a:gs pos="1250">
                      <a:srgbClr val="FFFFFF"/>
                    </a:gs>
                    <a:gs pos="100000">
                      <a:srgbClr val="FFFFFF"/>
                    </a:gs>
                  </a:gsLst>
                  <a:lin ang="5400000" scaled="0"/>
                </a:gradFill>
              </a:rPr>
              <a:t>&gt; where </a:t>
            </a:r>
            <a:r>
              <a:rPr lang="en-US" sz="1800" dirty="0" err="1" smtClean="0">
                <a:gradFill>
                  <a:gsLst>
                    <a:gs pos="1250">
                      <a:srgbClr val="FFFFFF"/>
                    </a:gs>
                    <a:gs pos="100000">
                      <a:srgbClr val="FFFFFF"/>
                    </a:gs>
                  </a:gsLst>
                  <a:lin ang="5400000" scaled="0"/>
                </a:gradFill>
              </a:rPr>
              <a:t>TServiceType</a:t>
            </a:r>
            <a:r>
              <a:rPr lang="en-US" sz="1800" dirty="0" smtClean="0">
                <a:gradFill>
                  <a:gsLst>
                    <a:gs pos="1250">
                      <a:srgbClr val="FFFFFF"/>
                    </a:gs>
                    <a:gs pos="100000">
                      <a:srgbClr val="FFFFFF"/>
                    </a:gs>
                  </a:gsLst>
                  <a:lin ang="5400000" scaled="0"/>
                </a:gradFill>
              </a:rPr>
              <a:t> is </a:t>
            </a:r>
            <a:r>
              <a:rPr lang="en-US" sz="1800" dirty="0" err="1" smtClean="0">
                <a:gradFill>
                  <a:gsLst>
                    <a:gs pos="1250">
                      <a:srgbClr val="FFFFFF"/>
                    </a:gs>
                    <a:gs pos="100000">
                      <a:srgbClr val="FFFFFF"/>
                    </a:gs>
                  </a:gsLst>
                  <a:lin ang="5400000" scaled="0"/>
                </a:gradFill>
              </a:rPr>
              <a:t>CounterServiceType</a:t>
            </a:r>
            <a:r>
              <a:rPr lang="en-US" sz="1800" dirty="0" smtClean="0">
                <a:gradFill>
                  <a:gsLst>
                    <a:gs pos="1250">
                      <a:srgbClr val="FFFFFF"/>
                    </a:gs>
                    <a:gs pos="100000">
                      <a:srgbClr val="FFFFFF"/>
                    </a:gs>
                  </a:gsLst>
                  <a:lin ang="5400000" scaled="0"/>
                </a:gradFill>
              </a:rPr>
              <a:t>, ServiceType2</a:t>
            </a:r>
          </a:p>
          <a:p>
            <a:r>
              <a:rPr lang="en-US" sz="1800" dirty="0" err="1" smtClean="0">
                <a:gradFill>
                  <a:gsLst>
                    <a:gs pos="1250">
                      <a:srgbClr val="FFFFFF"/>
                    </a:gs>
                    <a:gs pos="100000">
                      <a:srgbClr val="FFFFFF"/>
                    </a:gs>
                  </a:gsLst>
                  <a:lin ang="5400000" scaled="0"/>
                </a:gradFill>
              </a:rPr>
              <a:t>ApplicationInstance</a:t>
            </a:r>
            <a:r>
              <a:rPr lang="en-US" sz="1800" dirty="0" smtClean="0">
                <a:gradFill>
                  <a:gsLst>
                    <a:gs pos="1250">
                      <a:srgbClr val="FFFFFF"/>
                    </a:gs>
                    <a:gs pos="100000">
                      <a:srgbClr val="FFFFFF"/>
                    </a:gs>
                  </a:gsLst>
                  <a:lin ang="5400000" scaled="0"/>
                </a:gradFill>
              </a:rPr>
              <a:t> is an instance of the </a:t>
            </a:r>
            <a:r>
              <a:rPr lang="en-US" sz="1800" dirty="0" err="1" smtClean="0">
                <a:gradFill>
                  <a:gsLst>
                    <a:gs pos="1250">
                      <a:srgbClr val="FFFFFF"/>
                    </a:gs>
                    <a:gs pos="100000">
                      <a:srgbClr val="FFFFFF"/>
                    </a:gs>
                  </a:gsLst>
                  <a:lin ang="5400000" scaled="0"/>
                </a:gradFill>
              </a:rPr>
              <a:t>ApplicationType</a:t>
            </a:r>
            <a:r>
              <a:rPr lang="en-US" sz="1800" dirty="0" smtClean="0">
                <a:gradFill>
                  <a:gsLst>
                    <a:gs pos="1250">
                      <a:srgbClr val="FFFFFF"/>
                    </a:gs>
                    <a:gs pos="100000">
                      <a:srgbClr val="FFFFFF"/>
                    </a:gs>
                  </a:gsLst>
                  <a:lin ang="5400000" scaled="0"/>
                </a:gradFill>
              </a:rPr>
              <a:t> and has an unique name “fabric:/</a:t>
            </a:r>
            <a:r>
              <a:rPr lang="en-US" sz="1800" dirty="0" err="1" smtClean="0">
                <a:gradFill>
                  <a:gsLst>
                    <a:gs pos="1250">
                      <a:srgbClr val="FFFFFF"/>
                    </a:gs>
                    <a:gs pos="100000">
                      <a:srgbClr val="FFFFFF"/>
                    </a:gs>
                  </a:gsLst>
                  <a:lin ang="5400000" scaled="0"/>
                </a:gradFill>
              </a:rPr>
              <a:t>CounterApplication</a:t>
            </a:r>
            <a:r>
              <a:rPr lang="en-US" sz="1800" dirty="0" smtClean="0">
                <a:gradFill>
                  <a:gsLst>
                    <a:gs pos="1250">
                      <a:srgbClr val="FFFFFF"/>
                    </a:gs>
                    <a:gs pos="100000">
                      <a:srgbClr val="FFFFFF"/>
                    </a:gs>
                  </a:gsLst>
                  <a:lin ang="5400000" scaled="0"/>
                </a:gradFill>
              </a:rPr>
              <a:t>”</a:t>
            </a:r>
          </a:p>
          <a:p>
            <a:r>
              <a:rPr lang="en-US" sz="1800" dirty="0" smtClean="0">
                <a:gradFill>
                  <a:gsLst>
                    <a:gs pos="1250">
                      <a:srgbClr val="FFFFFF"/>
                    </a:gs>
                    <a:gs pos="100000">
                      <a:srgbClr val="FFFFFF"/>
                    </a:gs>
                  </a:gsLst>
                  <a:lin ang="5400000" scaled="0"/>
                </a:gradFill>
              </a:rPr>
              <a:t>Each service instance has a unique name in the “namespace” of the application “fabric:/</a:t>
            </a:r>
            <a:r>
              <a:rPr lang="en-US" sz="1800" dirty="0" err="1" smtClean="0">
                <a:gradFill>
                  <a:gsLst>
                    <a:gs pos="1250">
                      <a:srgbClr val="FFFFFF"/>
                    </a:gs>
                    <a:gs pos="100000">
                      <a:srgbClr val="FFFFFF"/>
                    </a:gs>
                  </a:gsLst>
                  <a:lin ang="5400000" scaled="0"/>
                </a:gradFill>
              </a:rPr>
              <a:t>CounterApplication</a:t>
            </a:r>
            <a:r>
              <a:rPr lang="en-US" sz="1800" dirty="0" smtClean="0">
                <a:gradFill>
                  <a:gsLst>
                    <a:gs pos="1250">
                      <a:srgbClr val="FFFFFF"/>
                    </a:gs>
                    <a:gs pos="100000">
                      <a:srgbClr val="FFFFFF"/>
                    </a:gs>
                  </a:gsLst>
                  <a:lin ang="5400000" scaled="0"/>
                </a:gradFill>
              </a:rPr>
              <a:t>/</a:t>
            </a:r>
            <a:r>
              <a:rPr lang="en-US" sz="1800" dirty="0" err="1" smtClean="0">
                <a:gradFill>
                  <a:gsLst>
                    <a:gs pos="1250">
                      <a:srgbClr val="FFFFFF"/>
                    </a:gs>
                    <a:gs pos="100000">
                      <a:srgbClr val="FFFFFF"/>
                    </a:gs>
                  </a:gsLst>
                  <a:lin ang="5400000" scaled="0"/>
                </a:gradFill>
              </a:rPr>
              <a:t>CounterService</a:t>
            </a:r>
            <a:r>
              <a:rPr lang="en-US" sz="1800" dirty="0" smtClean="0">
                <a:gradFill>
                  <a:gsLst>
                    <a:gs pos="1250">
                      <a:srgbClr val="FFFFFF"/>
                    </a:gs>
                    <a:gs pos="100000">
                      <a:srgbClr val="FFFFFF"/>
                    </a:gs>
                  </a:gsLst>
                  <a:lin ang="5400000" scaled="0"/>
                </a:gradFill>
              </a:rPr>
              <a:t>”</a:t>
            </a:r>
          </a:p>
        </p:txBody>
      </p:sp>
      <p:grpSp>
        <p:nvGrpSpPr>
          <p:cNvPr id="110" name="Group 109"/>
          <p:cNvGrpSpPr/>
          <p:nvPr/>
        </p:nvGrpSpPr>
        <p:grpSpPr>
          <a:xfrm>
            <a:off x="600131" y="1492552"/>
            <a:ext cx="1691140" cy="1600201"/>
            <a:chOff x="600131" y="1492552"/>
            <a:chExt cx="1691140" cy="1600201"/>
          </a:xfrm>
        </p:grpSpPr>
        <p:grpSp>
          <p:nvGrpSpPr>
            <p:cNvPr id="94" name="Group 93"/>
            <p:cNvGrpSpPr/>
            <p:nvPr/>
          </p:nvGrpSpPr>
          <p:grpSpPr>
            <a:xfrm>
              <a:off x="691071" y="1492552"/>
              <a:ext cx="1600200" cy="1600201"/>
              <a:chOff x="4132596" y="0"/>
              <a:chExt cx="8305800" cy="7024999"/>
            </a:xfrm>
          </p:grpSpPr>
          <p:pic>
            <p:nvPicPr>
              <p:cNvPr id="95" name="Picture 94"/>
              <p:cNvPicPr>
                <a:picLocks noChangeAspect="1"/>
              </p:cNvPicPr>
              <p:nvPr/>
            </p:nvPicPr>
            <p:blipFill>
              <a:blip r:embed="rId4"/>
              <a:stretch>
                <a:fillRect/>
              </a:stretch>
            </p:blipFill>
            <p:spPr>
              <a:xfrm>
                <a:off x="4132596" y="0"/>
                <a:ext cx="8305800" cy="7024999"/>
              </a:xfrm>
              <a:prstGeom prst="rect">
                <a:avLst/>
              </a:prstGeom>
            </p:spPr>
          </p:pic>
          <p:grpSp>
            <p:nvGrpSpPr>
              <p:cNvPr id="96" name="Group 95"/>
              <p:cNvGrpSpPr/>
              <p:nvPr/>
            </p:nvGrpSpPr>
            <p:grpSpPr>
              <a:xfrm>
                <a:off x="8047037" y="4335462"/>
                <a:ext cx="2617316" cy="2215802"/>
                <a:chOff x="123267" y="4289285"/>
                <a:chExt cx="2617316" cy="2215802"/>
              </a:xfrm>
            </p:grpSpPr>
            <p:pic>
              <p:nvPicPr>
                <p:cNvPr id="102" name="Picture 101"/>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103" name="Picture 102"/>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104" name="Picture 103"/>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105" name="Rectangle 104"/>
                <p:cNvSpPr/>
                <p:nvPr/>
              </p:nvSpPr>
              <p:spPr>
                <a:xfrm>
                  <a:off x="123267" y="5291495"/>
                  <a:ext cx="1991361" cy="1013370"/>
                </a:xfrm>
                <a:prstGeom prst="rect">
                  <a:avLst/>
                </a:prstGeom>
              </p:spPr>
              <p:txBody>
                <a:bodyPr wrap="square">
                  <a:spAutoFit/>
                </a:bodyPr>
                <a:lstStyle/>
                <a:p>
                  <a:pPr algn="ctr"/>
                  <a:r>
                    <a:rPr lang="en-US" sz="300" dirty="0">
                      <a:solidFill>
                        <a:srgbClr val="404040"/>
                      </a:solidFill>
                    </a:rPr>
                    <a:t>Service </a:t>
                  </a:r>
                  <a:endParaRPr lang="en-US" sz="300" dirty="0" smtClean="0">
                    <a:solidFill>
                      <a:srgbClr val="404040"/>
                    </a:solidFill>
                  </a:endParaRPr>
                </a:p>
                <a:p>
                  <a:pPr algn="ctr"/>
                  <a:r>
                    <a:rPr lang="en-US" sz="300" dirty="0" smtClean="0">
                      <a:solidFill>
                        <a:srgbClr val="404040"/>
                      </a:solidFill>
                    </a:rPr>
                    <a:t>Package</a:t>
                  </a:r>
                </a:p>
                <a:p>
                  <a:pPr algn="ctr"/>
                  <a:r>
                    <a:rPr lang="en-US" sz="300" dirty="0" smtClean="0">
                      <a:solidFill>
                        <a:srgbClr val="404040"/>
                      </a:solidFill>
                    </a:rPr>
                    <a:t> </a:t>
                  </a:r>
                  <a:r>
                    <a:rPr lang="en-US" sz="300" dirty="0">
                      <a:solidFill>
                        <a:srgbClr val="404040"/>
                      </a:solidFill>
                    </a:rPr>
                    <a:t>B</a:t>
                  </a:r>
                </a:p>
              </p:txBody>
            </p:sp>
          </p:grpSp>
          <p:grpSp>
            <p:nvGrpSpPr>
              <p:cNvPr id="97" name="Group 96"/>
              <p:cNvGrpSpPr/>
              <p:nvPr/>
            </p:nvGrpSpPr>
            <p:grpSpPr>
              <a:xfrm>
                <a:off x="6912105" y="2324020"/>
                <a:ext cx="2617316" cy="2215802"/>
                <a:chOff x="123267" y="4289285"/>
                <a:chExt cx="2617316" cy="2215802"/>
              </a:xfrm>
            </p:grpSpPr>
            <p:pic>
              <p:nvPicPr>
                <p:cNvPr id="98" name="Picture 97"/>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99" name="Picture 98"/>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100" name="Picture 99"/>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101" name="Rectangle 100"/>
                <p:cNvSpPr/>
                <p:nvPr/>
              </p:nvSpPr>
              <p:spPr>
                <a:xfrm>
                  <a:off x="123267" y="5291495"/>
                  <a:ext cx="1991361" cy="1013370"/>
                </a:xfrm>
                <a:prstGeom prst="rect">
                  <a:avLst/>
                </a:prstGeom>
              </p:spPr>
              <p:txBody>
                <a:bodyPr wrap="square">
                  <a:spAutoFit/>
                </a:bodyPr>
                <a:lstStyle/>
                <a:p>
                  <a:pPr algn="ctr"/>
                  <a:r>
                    <a:rPr lang="en-US" sz="300" dirty="0">
                      <a:solidFill>
                        <a:srgbClr val="404040"/>
                      </a:solidFill>
                    </a:rPr>
                    <a:t>Service </a:t>
                  </a:r>
                  <a:endParaRPr lang="en-US" sz="300" dirty="0" smtClean="0">
                    <a:solidFill>
                      <a:srgbClr val="404040"/>
                    </a:solidFill>
                  </a:endParaRPr>
                </a:p>
                <a:p>
                  <a:pPr algn="ctr"/>
                  <a:r>
                    <a:rPr lang="en-US" sz="300" dirty="0" smtClean="0">
                      <a:solidFill>
                        <a:srgbClr val="404040"/>
                      </a:solidFill>
                    </a:rPr>
                    <a:t>Package</a:t>
                  </a:r>
                </a:p>
                <a:p>
                  <a:pPr algn="ctr"/>
                  <a:r>
                    <a:rPr lang="en-US" sz="300" dirty="0" smtClean="0">
                      <a:solidFill>
                        <a:srgbClr val="404040"/>
                      </a:solidFill>
                    </a:rPr>
                    <a:t> A</a:t>
                  </a:r>
                  <a:endParaRPr lang="en-US" sz="300" dirty="0">
                    <a:solidFill>
                      <a:srgbClr val="404040"/>
                    </a:solidFill>
                  </a:endParaRPr>
                </a:p>
              </p:txBody>
            </p:sp>
          </p:grpSp>
        </p:grpSp>
        <p:sp>
          <p:nvSpPr>
            <p:cNvPr id="3" name="TextBox 2"/>
            <p:cNvSpPr txBox="1"/>
            <p:nvPr/>
          </p:nvSpPr>
          <p:spPr>
            <a:xfrm>
              <a:off x="600131" y="1971286"/>
              <a:ext cx="7620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smtClean="0">
                  <a:gradFill>
                    <a:gsLst>
                      <a:gs pos="2917">
                        <a:srgbClr val="FFFFFF"/>
                      </a:gs>
                      <a:gs pos="30000">
                        <a:srgbClr val="FFFFFF"/>
                      </a:gs>
                    </a:gsLst>
                    <a:lin ang="5400000" scaled="0"/>
                  </a:gradFill>
                </a:rPr>
                <a:t>app1</a:t>
              </a:r>
            </a:p>
          </p:txBody>
        </p:sp>
      </p:grpSp>
      <p:grpSp>
        <p:nvGrpSpPr>
          <p:cNvPr id="112" name="Group 111"/>
          <p:cNvGrpSpPr/>
          <p:nvPr/>
        </p:nvGrpSpPr>
        <p:grpSpPr>
          <a:xfrm>
            <a:off x="2405609" y="3214921"/>
            <a:ext cx="1674136" cy="1600201"/>
            <a:chOff x="2405609" y="3214214"/>
            <a:chExt cx="1674136" cy="1600201"/>
          </a:xfrm>
        </p:grpSpPr>
        <p:pic>
          <p:nvPicPr>
            <p:cNvPr id="66" name="Picture 65"/>
            <p:cNvPicPr>
              <a:picLocks noChangeAspect="1"/>
            </p:cNvPicPr>
            <p:nvPr/>
          </p:nvPicPr>
          <p:blipFill>
            <a:blip r:embed="rId4"/>
            <a:stretch>
              <a:fillRect/>
            </a:stretch>
          </p:blipFill>
          <p:spPr>
            <a:xfrm>
              <a:off x="2479545" y="3214214"/>
              <a:ext cx="1600200" cy="1600201"/>
            </a:xfrm>
            <a:prstGeom prst="rect">
              <a:avLst/>
            </a:prstGeom>
          </p:spPr>
        </p:pic>
        <p:grpSp>
          <p:nvGrpSpPr>
            <p:cNvPr id="67" name="Group 66"/>
            <p:cNvGrpSpPr/>
            <p:nvPr/>
          </p:nvGrpSpPr>
          <p:grpSpPr>
            <a:xfrm>
              <a:off x="3233703" y="4201774"/>
              <a:ext cx="504254" cy="504730"/>
              <a:chOff x="123267" y="4289285"/>
              <a:chExt cx="2617316" cy="2215802"/>
            </a:xfrm>
          </p:grpSpPr>
          <p:pic>
            <p:nvPicPr>
              <p:cNvPr id="73" name="Picture 72"/>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74" name="Picture 73"/>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75" name="Picture 74"/>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76" name="Rectangle 75"/>
              <p:cNvSpPr/>
              <p:nvPr/>
            </p:nvSpPr>
            <p:spPr>
              <a:xfrm>
                <a:off x="123267" y="5291495"/>
                <a:ext cx="1991361" cy="1013370"/>
              </a:xfrm>
              <a:prstGeom prst="rect">
                <a:avLst/>
              </a:prstGeom>
            </p:spPr>
            <p:txBody>
              <a:bodyPr wrap="square">
                <a:spAutoFit/>
              </a:bodyPr>
              <a:lstStyle/>
              <a:p>
                <a:pPr algn="ctr"/>
                <a:r>
                  <a:rPr lang="en-US" sz="300" dirty="0">
                    <a:solidFill>
                      <a:srgbClr val="404040"/>
                    </a:solidFill>
                  </a:rPr>
                  <a:t>Service </a:t>
                </a:r>
                <a:endParaRPr lang="en-US" sz="300" dirty="0" smtClean="0">
                  <a:solidFill>
                    <a:srgbClr val="404040"/>
                  </a:solidFill>
                </a:endParaRPr>
              </a:p>
              <a:p>
                <a:pPr algn="ctr"/>
                <a:r>
                  <a:rPr lang="en-US" sz="300" dirty="0" smtClean="0">
                    <a:solidFill>
                      <a:srgbClr val="404040"/>
                    </a:solidFill>
                  </a:rPr>
                  <a:t>Package</a:t>
                </a:r>
              </a:p>
              <a:p>
                <a:pPr algn="ctr"/>
                <a:r>
                  <a:rPr lang="en-US" sz="300" dirty="0" smtClean="0">
                    <a:solidFill>
                      <a:srgbClr val="404040"/>
                    </a:solidFill>
                  </a:rPr>
                  <a:t> </a:t>
                </a:r>
                <a:r>
                  <a:rPr lang="en-US" sz="300" dirty="0">
                    <a:solidFill>
                      <a:srgbClr val="404040"/>
                    </a:solidFill>
                  </a:rPr>
                  <a:t>B</a:t>
                </a:r>
              </a:p>
            </p:txBody>
          </p:sp>
        </p:grpSp>
        <p:grpSp>
          <p:nvGrpSpPr>
            <p:cNvPr id="68" name="Group 67"/>
            <p:cNvGrpSpPr/>
            <p:nvPr/>
          </p:nvGrpSpPr>
          <p:grpSpPr>
            <a:xfrm>
              <a:off x="3015047" y="3743595"/>
              <a:ext cx="504254" cy="504730"/>
              <a:chOff x="123267" y="4289285"/>
              <a:chExt cx="2617316" cy="2215802"/>
            </a:xfrm>
          </p:grpSpPr>
          <p:pic>
            <p:nvPicPr>
              <p:cNvPr id="69" name="Picture 6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70" name="Picture 69"/>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71" name="Picture 70"/>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72" name="Rectangle 71"/>
              <p:cNvSpPr/>
              <p:nvPr/>
            </p:nvSpPr>
            <p:spPr>
              <a:xfrm>
                <a:off x="123267" y="5291495"/>
                <a:ext cx="1991361" cy="1013370"/>
              </a:xfrm>
              <a:prstGeom prst="rect">
                <a:avLst/>
              </a:prstGeom>
            </p:spPr>
            <p:txBody>
              <a:bodyPr wrap="square">
                <a:spAutoFit/>
              </a:bodyPr>
              <a:lstStyle/>
              <a:p>
                <a:pPr algn="ctr"/>
                <a:r>
                  <a:rPr lang="en-US" sz="300" dirty="0">
                    <a:solidFill>
                      <a:srgbClr val="404040"/>
                    </a:solidFill>
                  </a:rPr>
                  <a:t>Service </a:t>
                </a:r>
                <a:endParaRPr lang="en-US" sz="300" dirty="0" smtClean="0">
                  <a:solidFill>
                    <a:srgbClr val="404040"/>
                  </a:solidFill>
                </a:endParaRPr>
              </a:p>
              <a:p>
                <a:pPr algn="ctr"/>
                <a:r>
                  <a:rPr lang="en-US" sz="300" dirty="0" smtClean="0">
                    <a:solidFill>
                      <a:srgbClr val="404040"/>
                    </a:solidFill>
                  </a:rPr>
                  <a:t>Package</a:t>
                </a:r>
              </a:p>
              <a:p>
                <a:pPr algn="ctr"/>
                <a:r>
                  <a:rPr lang="en-US" sz="300" dirty="0" smtClean="0">
                    <a:solidFill>
                      <a:srgbClr val="404040"/>
                    </a:solidFill>
                  </a:rPr>
                  <a:t> A</a:t>
                </a:r>
                <a:endParaRPr lang="en-US" sz="300" dirty="0">
                  <a:solidFill>
                    <a:srgbClr val="404040"/>
                  </a:solidFill>
                </a:endParaRPr>
              </a:p>
            </p:txBody>
          </p:sp>
        </p:grpSp>
        <p:sp>
          <p:nvSpPr>
            <p:cNvPr id="111" name="TextBox 110"/>
            <p:cNvSpPr txBox="1"/>
            <p:nvPr/>
          </p:nvSpPr>
          <p:spPr>
            <a:xfrm>
              <a:off x="2405609" y="3770339"/>
              <a:ext cx="7620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smtClean="0">
                  <a:gradFill>
                    <a:gsLst>
                      <a:gs pos="2917">
                        <a:srgbClr val="FFFFFF"/>
                      </a:gs>
                      <a:gs pos="30000">
                        <a:srgbClr val="FFFFFF"/>
                      </a:gs>
                    </a:gsLst>
                    <a:lin ang="5400000" scaled="0"/>
                  </a:gradFill>
                </a:rPr>
                <a:t>app4</a:t>
              </a:r>
            </a:p>
          </p:txBody>
        </p:sp>
      </p:grpSp>
      <p:grpSp>
        <p:nvGrpSpPr>
          <p:cNvPr id="116" name="Group 115"/>
          <p:cNvGrpSpPr/>
          <p:nvPr/>
        </p:nvGrpSpPr>
        <p:grpSpPr>
          <a:xfrm>
            <a:off x="2394761" y="1500369"/>
            <a:ext cx="1685187" cy="1600201"/>
            <a:chOff x="2394761" y="1500369"/>
            <a:chExt cx="1685187" cy="1600201"/>
          </a:xfrm>
        </p:grpSpPr>
        <p:pic>
          <p:nvPicPr>
            <p:cNvPr id="20" name="Picture 19"/>
            <p:cNvPicPr>
              <a:picLocks noChangeAspect="1"/>
            </p:cNvPicPr>
            <p:nvPr/>
          </p:nvPicPr>
          <p:blipFill>
            <a:blip r:embed="rId4"/>
            <a:stretch>
              <a:fillRect/>
            </a:stretch>
          </p:blipFill>
          <p:spPr>
            <a:xfrm>
              <a:off x="2479748" y="1500369"/>
              <a:ext cx="1600200" cy="1600201"/>
            </a:xfrm>
            <a:prstGeom prst="rect">
              <a:avLst/>
            </a:prstGeom>
          </p:spPr>
        </p:pic>
        <p:grpSp>
          <p:nvGrpSpPr>
            <p:cNvPr id="21" name="Group 20"/>
            <p:cNvGrpSpPr/>
            <p:nvPr/>
          </p:nvGrpSpPr>
          <p:grpSpPr>
            <a:xfrm>
              <a:off x="3233906" y="2487929"/>
              <a:ext cx="504254" cy="504730"/>
              <a:chOff x="123267" y="4289285"/>
              <a:chExt cx="2617316" cy="2215802"/>
            </a:xfrm>
          </p:grpSpPr>
          <p:pic>
            <p:nvPicPr>
              <p:cNvPr id="27" name="Picture 26"/>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28" name="Picture 27"/>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29" name="Picture 28"/>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30" name="Rectangle 29"/>
              <p:cNvSpPr/>
              <p:nvPr/>
            </p:nvSpPr>
            <p:spPr>
              <a:xfrm>
                <a:off x="123267" y="5291495"/>
                <a:ext cx="1991361" cy="1013370"/>
              </a:xfrm>
              <a:prstGeom prst="rect">
                <a:avLst/>
              </a:prstGeom>
            </p:spPr>
            <p:txBody>
              <a:bodyPr wrap="square">
                <a:spAutoFit/>
              </a:bodyPr>
              <a:lstStyle/>
              <a:p>
                <a:pPr algn="ctr"/>
                <a:r>
                  <a:rPr lang="en-US" sz="300" dirty="0">
                    <a:solidFill>
                      <a:srgbClr val="404040"/>
                    </a:solidFill>
                  </a:rPr>
                  <a:t>Service </a:t>
                </a:r>
                <a:endParaRPr lang="en-US" sz="300" dirty="0" smtClean="0">
                  <a:solidFill>
                    <a:srgbClr val="404040"/>
                  </a:solidFill>
                </a:endParaRPr>
              </a:p>
              <a:p>
                <a:pPr algn="ctr"/>
                <a:r>
                  <a:rPr lang="en-US" sz="300" dirty="0" smtClean="0">
                    <a:solidFill>
                      <a:srgbClr val="404040"/>
                    </a:solidFill>
                  </a:rPr>
                  <a:t>Package</a:t>
                </a:r>
              </a:p>
              <a:p>
                <a:pPr algn="ctr"/>
                <a:r>
                  <a:rPr lang="en-US" sz="300" dirty="0" smtClean="0">
                    <a:solidFill>
                      <a:srgbClr val="404040"/>
                    </a:solidFill>
                  </a:rPr>
                  <a:t> </a:t>
                </a:r>
                <a:r>
                  <a:rPr lang="en-US" sz="300" dirty="0">
                    <a:solidFill>
                      <a:srgbClr val="404040"/>
                    </a:solidFill>
                  </a:rPr>
                  <a:t>B</a:t>
                </a:r>
              </a:p>
            </p:txBody>
          </p:sp>
        </p:grpSp>
        <p:grpSp>
          <p:nvGrpSpPr>
            <p:cNvPr id="22" name="Group 21"/>
            <p:cNvGrpSpPr/>
            <p:nvPr/>
          </p:nvGrpSpPr>
          <p:grpSpPr>
            <a:xfrm>
              <a:off x="3015250" y="2029750"/>
              <a:ext cx="504254" cy="504730"/>
              <a:chOff x="123267" y="4289285"/>
              <a:chExt cx="2617316" cy="2215802"/>
            </a:xfrm>
          </p:grpSpPr>
          <p:pic>
            <p:nvPicPr>
              <p:cNvPr id="23" name="Picture 22"/>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24" name="Picture 23"/>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25" name="Picture 24"/>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26" name="Rectangle 25"/>
              <p:cNvSpPr/>
              <p:nvPr/>
            </p:nvSpPr>
            <p:spPr>
              <a:xfrm>
                <a:off x="123267" y="5291495"/>
                <a:ext cx="1991361" cy="1013370"/>
              </a:xfrm>
              <a:prstGeom prst="rect">
                <a:avLst/>
              </a:prstGeom>
            </p:spPr>
            <p:txBody>
              <a:bodyPr wrap="square">
                <a:spAutoFit/>
              </a:bodyPr>
              <a:lstStyle/>
              <a:p>
                <a:pPr algn="ctr"/>
                <a:r>
                  <a:rPr lang="en-US" sz="300" dirty="0">
                    <a:solidFill>
                      <a:srgbClr val="404040"/>
                    </a:solidFill>
                  </a:rPr>
                  <a:t>Service </a:t>
                </a:r>
                <a:endParaRPr lang="en-US" sz="300" dirty="0" smtClean="0">
                  <a:solidFill>
                    <a:srgbClr val="404040"/>
                  </a:solidFill>
                </a:endParaRPr>
              </a:p>
              <a:p>
                <a:pPr algn="ctr"/>
                <a:r>
                  <a:rPr lang="en-US" sz="300" dirty="0" smtClean="0">
                    <a:solidFill>
                      <a:srgbClr val="404040"/>
                    </a:solidFill>
                  </a:rPr>
                  <a:t>Package</a:t>
                </a:r>
              </a:p>
              <a:p>
                <a:pPr algn="ctr"/>
                <a:r>
                  <a:rPr lang="en-US" sz="300" dirty="0" smtClean="0">
                    <a:solidFill>
                      <a:srgbClr val="404040"/>
                    </a:solidFill>
                  </a:rPr>
                  <a:t> A</a:t>
                </a:r>
                <a:endParaRPr lang="en-US" sz="300" dirty="0">
                  <a:solidFill>
                    <a:srgbClr val="404040"/>
                  </a:solidFill>
                </a:endParaRPr>
              </a:p>
            </p:txBody>
          </p:sp>
        </p:grpSp>
        <p:sp>
          <p:nvSpPr>
            <p:cNvPr id="113" name="TextBox 112"/>
            <p:cNvSpPr txBox="1"/>
            <p:nvPr/>
          </p:nvSpPr>
          <p:spPr>
            <a:xfrm>
              <a:off x="2394761" y="1982673"/>
              <a:ext cx="7620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smtClean="0">
                  <a:gradFill>
                    <a:gsLst>
                      <a:gs pos="2917">
                        <a:srgbClr val="FFFFFF"/>
                      </a:gs>
                      <a:gs pos="30000">
                        <a:srgbClr val="FFFFFF"/>
                      </a:gs>
                    </a:gsLst>
                    <a:lin ang="5400000" scaled="0"/>
                  </a:gradFill>
                </a:rPr>
                <a:t>app2</a:t>
              </a:r>
            </a:p>
          </p:txBody>
        </p:sp>
      </p:grpSp>
      <p:grpSp>
        <p:nvGrpSpPr>
          <p:cNvPr id="115" name="Group 114"/>
          <p:cNvGrpSpPr/>
          <p:nvPr/>
        </p:nvGrpSpPr>
        <p:grpSpPr>
          <a:xfrm>
            <a:off x="571595" y="3217083"/>
            <a:ext cx="1701300" cy="1600201"/>
            <a:chOff x="571595" y="3217083"/>
            <a:chExt cx="1701300" cy="1600201"/>
          </a:xfrm>
        </p:grpSpPr>
        <p:pic>
          <p:nvPicPr>
            <p:cNvPr id="32" name="Picture 31"/>
            <p:cNvPicPr>
              <a:picLocks noChangeAspect="1"/>
            </p:cNvPicPr>
            <p:nvPr/>
          </p:nvPicPr>
          <p:blipFill>
            <a:blip r:embed="rId4"/>
            <a:stretch>
              <a:fillRect/>
            </a:stretch>
          </p:blipFill>
          <p:spPr>
            <a:xfrm>
              <a:off x="672695" y="3217083"/>
              <a:ext cx="1600200" cy="1600201"/>
            </a:xfrm>
            <a:prstGeom prst="rect">
              <a:avLst/>
            </a:prstGeom>
          </p:spPr>
        </p:pic>
        <p:grpSp>
          <p:nvGrpSpPr>
            <p:cNvPr id="33" name="Group 32"/>
            <p:cNvGrpSpPr/>
            <p:nvPr/>
          </p:nvGrpSpPr>
          <p:grpSpPr>
            <a:xfrm>
              <a:off x="1426853" y="4204643"/>
              <a:ext cx="504254" cy="504730"/>
              <a:chOff x="123267" y="4289285"/>
              <a:chExt cx="2617316" cy="2215802"/>
            </a:xfrm>
          </p:grpSpPr>
          <p:pic>
            <p:nvPicPr>
              <p:cNvPr id="39" name="Picture 3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40" name="Picture 39"/>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41" name="Picture 40"/>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42" name="Rectangle 41"/>
              <p:cNvSpPr/>
              <p:nvPr/>
            </p:nvSpPr>
            <p:spPr>
              <a:xfrm>
                <a:off x="123267" y="5291495"/>
                <a:ext cx="1991361" cy="1013370"/>
              </a:xfrm>
              <a:prstGeom prst="rect">
                <a:avLst/>
              </a:prstGeom>
            </p:spPr>
            <p:txBody>
              <a:bodyPr wrap="square">
                <a:spAutoFit/>
              </a:bodyPr>
              <a:lstStyle/>
              <a:p>
                <a:pPr algn="ctr"/>
                <a:r>
                  <a:rPr lang="en-US" sz="300" dirty="0">
                    <a:solidFill>
                      <a:srgbClr val="404040"/>
                    </a:solidFill>
                  </a:rPr>
                  <a:t>Service </a:t>
                </a:r>
                <a:endParaRPr lang="en-US" sz="300" dirty="0" smtClean="0">
                  <a:solidFill>
                    <a:srgbClr val="404040"/>
                  </a:solidFill>
                </a:endParaRPr>
              </a:p>
              <a:p>
                <a:pPr algn="ctr"/>
                <a:r>
                  <a:rPr lang="en-US" sz="300" dirty="0" smtClean="0">
                    <a:solidFill>
                      <a:srgbClr val="404040"/>
                    </a:solidFill>
                  </a:rPr>
                  <a:t>Package</a:t>
                </a:r>
              </a:p>
              <a:p>
                <a:pPr algn="ctr"/>
                <a:r>
                  <a:rPr lang="en-US" sz="300" dirty="0" smtClean="0">
                    <a:solidFill>
                      <a:srgbClr val="404040"/>
                    </a:solidFill>
                  </a:rPr>
                  <a:t> </a:t>
                </a:r>
                <a:r>
                  <a:rPr lang="en-US" sz="300" dirty="0">
                    <a:solidFill>
                      <a:srgbClr val="404040"/>
                    </a:solidFill>
                  </a:rPr>
                  <a:t>B</a:t>
                </a:r>
              </a:p>
            </p:txBody>
          </p:sp>
        </p:grpSp>
        <p:grpSp>
          <p:nvGrpSpPr>
            <p:cNvPr id="34" name="Group 33"/>
            <p:cNvGrpSpPr/>
            <p:nvPr/>
          </p:nvGrpSpPr>
          <p:grpSpPr>
            <a:xfrm>
              <a:off x="1208197" y="3746464"/>
              <a:ext cx="504254" cy="504730"/>
              <a:chOff x="123267" y="4289285"/>
              <a:chExt cx="2617316" cy="2215802"/>
            </a:xfrm>
          </p:grpSpPr>
          <p:pic>
            <p:nvPicPr>
              <p:cNvPr id="35" name="Picture 34"/>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36" name="Picture 35"/>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37" name="Picture 36"/>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38" name="Rectangle 37"/>
              <p:cNvSpPr/>
              <p:nvPr/>
            </p:nvSpPr>
            <p:spPr>
              <a:xfrm>
                <a:off x="123267" y="5291495"/>
                <a:ext cx="1991361" cy="1013370"/>
              </a:xfrm>
              <a:prstGeom prst="rect">
                <a:avLst/>
              </a:prstGeom>
            </p:spPr>
            <p:txBody>
              <a:bodyPr wrap="square">
                <a:spAutoFit/>
              </a:bodyPr>
              <a:lstStyle/>
              <a:p>
                <a:pPr algn="ctr"/>
                <a:r>
                  <a:rPr lang="en-US" sz="300" dirty="0">
                    <a:solidFill>
                      <a:srgbClr val="404040"/>
                    </a:solidFill>
                  </a:rPr>
                  <a:t>Service </a:t>
                </a:r>
                <a:endParaRPr lang="en-US" sz="300" dirty="0" smtClean="0">
                  <a:solidFill>
                    <a:srgbClr val="404040"/>
                  </a:solidFill>
                </a:endParaRPr>
              </a:p>
              <a:p>
                <a:pPr algn="ctr"/>
                <a:r>
                  <a:rPr lang="en-US" sz="300" dirty="0" smtClean="0">
                    <a:solidFill>
                      <a:srgbClr val="404040"/>
                    </a:solidFill>
                  </a:rPr>
                  <a:t>Package</a:t>
                </a:r>
              </a:p>
              <a:p>
                <a:pPr algn="ctr"/>
                <a:r>
                  <a:rPr lang="en-US" sz="300" dirty="0" smtClean="0">
                    <a:solidFill>
                      <a:srgbClr val="404040"/>
                    </a:solidFill>
                  </a:rPr>
                  <a:t> A</a:t>
                </a:r>
                <a:endParaRPr lang="en-US" sz="300" dirty="0">
                  <a:solidFill>
                    <a:srgbClr val="404040"/>
                  </a:solidFill>
                </a:endParaRPr>
              </a:p>
            </p:txBody>
          </p:sp>
        </p:grpSp>
        <p:sp>
          <p:nvSpPr>
            <p:cNvPr id="114" name="TextBox 113"/>
            <p:cNvSpPr txBox="1"/>
            <p:nvPr/>
          </p:nvSpPr>
          <p:spPr>
            <a:xfrm>
              <a:off x="571595" y="3730072"/>
              <a:ext cx="7620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smtClean="0">
                  <a:gradFill>
                    <a:gsLst>
                      <a:gs pos="2917">
                        <a:srgbClr val="FFFFFF"/>
                      </a:gs>
                      <a:gs pos="30000">
                        <a:srgbClr val="FFFFFF"/>
                      </a:gs>
                    </a:gsLst>
                    <a:lin ang="5400000" scaled="0"/>
                  </a:gradFill>
                </a:rPr>
                <a:t>app3</a:t>
              </a:r>
            </a:p>
          </p:txBody>
        </p:sp>
      </p:grpSp>
      <p:sp>
        <p:nvSpPr>
          <p:cNvPr id="93" name="Hexagon 92"/>
          <p:cNvSpPr/>
          <p:nvPr/>
        </p:nvSpPr>
        <p:spPr bwMode="auto">
          <a:xfrm>
            <a:off x="3421172" y="4317787"/>
            <a:ext cx="256485" cy="241855"/>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8" name="Hexagon 107"/>
          <p:cNvSpPr/>
          <p:nvPr/>
        </p:nvSpPr>
        <p:spPr bwMode="auto">
          <a:xfrm>
            <a:off x="3199912" y="3894279"/>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834065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108"/>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9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0" nodeType="clickEffect">
                                  <p:stCondLst>
                                    <p:cond delay="0"/>
                                  </p:stCondLst>
                                  <p:childTnLst>
                                    <p:animMotion origin="layout" path="M 3.00485E-6 3.91285E-6 L 0.38511 0.03132 " pathEditMode="relative" rAng="0" ptsTypes="AA">
                                      <p:cBhvr>
                                        <p:cTn id="34" dur="2000" fill="hold"/>
                                        <p:tgtEl>
                                          <p:spTgt spid="77"/>
                                        </p:tgtEl>
                                        <p:attrNameLst>
                                          <p:attrName>ppt_x</p:attrName>
                                          <p:attrName>ppt_y</p:attrName>
                                        </p:attrNameLst>
                                      </p:cBhvr>
                                      <p:rCtr x="19249" y="1566"/>
                                    </p:animMotion>
                                  </p:childTnLst>
                                </p:cTn>
                              </p:par>
                              <p:par>
                                <p:cTn id="35" presetID="42" presetClass="path" presetSubtype="0" accel="50000" decel="50000" fill="hold" grpId="0" nodeType="withEffect">
                                  <p:stCondLst>
                                    <p:cond delay="0"/>
                                  </p:stCondLst>
                                  <p:childTnLst>
                                    <p:animMotion origin="layout" path="M 2.41001E-6 -1.36178E-8 L 0.22849 -0.36178 " pathEditMode="relative" rAng="0" ptsTypes="AA">
                                      <p:cBhvr>
                                        <p:cTn id="36" dur="2000" fill="hold"/>
                                        <p:tgtEl>
                                          <p:spTgt spid="87"/>
                                        </p:tgtEl>
                                        <p:attrNameLst>
                                          <p:attrName>ppt_x</p:attrName>
                                          <p:attrName>ppt_y</p:attrName>
                                        </p:attrNameLst>
                                      </p:cBhvr>
                                      <p:rCtr x="11425" y="-18089"/>
                                    </p:animMotion>
                                  </p:childTnLst>
                                </p:cTn>
                              </p:par>
                              <p:par>
                                <p:cTn id="37" presetID="42" presetClass="path" presetSubtype="0" accel="50000" decel="50000" fill="hold" grpId="0" nodeType="withEffect">
                                  <p:stCondLst>
                                    <p:cond delay="0"/>
                                  </p:stCondLst>
                                  <p:childTnLst>
                                    <p:animMotion origin="layout" path="M -1.69773E-6 -2.16069E-6 L 0.22913 -0.14934 " pathEditMode="relative" rAng="0" ptsTypes="AA">
                                      <p:cBhvr>
                                        <p:cTn id="38" dur="2000" fill="hold"/>
                                        <p:tgtEl>
                                          <p:spTgt spid="108"/>
                                        </p:tgtEl>
                                        <p:attrNameLst>
                                          <p:attrName>ppt_x</p:attrName>
                                          <p:attrName>ppt_y</p:attrName>
                                        </p:attrNameLst>
                                      </p:cBhvr>
                                      <p:rCtr x="11450" y="-7467"/>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2.51723E-6 2.06083E-6 L 0.53932 -0.20404 " pathEditMode="relative" rAng="0" ptsTypes="AA">
                                      <p:cBhvr>
                                        <p:cTn id="42" dur="2000" fill="hold"/>
                                        <p:tgtEl>
                                          <p:spTgt spid="90"/>
                                        </p:tgtEl>
                                        <p:attrNameLst>
                                          <p:attrName>ppt_x</p:attrName>
                                          <p:attrName>ppt_y</p:attrName>
                                        </p:attrNameLst>
                                      </p:cBhvr>
                                      <p:rCtr x="26959" y="-10213"/>
                                    </p:animMotion>
                                  </p:childTnLst>
                                </p:cTn>
                              </p:par>
                              <p:par>
                                <p:cTn id="43" presetID="42" presetClass="path" presetSubtype="0" accel="50000" decel="50000" fill="hold" grpId="0" nodeType="withEffect">
                                  <p:stCondLst>
                                    <p:cond delay="0"/>
                                  </p:stCondLst>
                                  <p:childTnLst>
                                    <p:animMotion origin="layout" path="M -2.51723E-6 8.0345E-7 L 0.5374 -0.41943 " pathEditMode="relative" rAng="0" ptsTypes="AA">
                                      <p:cBhvr>
                                        <p:cTn id="44" dur="2000" fill="hold"/>
                                        <p:tgtEl>
                                          <p:spTgt spid="93"/>
                                        </p:tgtEl>
                                        <p:attrNameLst>
                                          <p:attrName>ppt_x</p:attrName>
                                          <p:attrName>ppt_y</p:attrName>
                                        </p:attrNameLst>
                                      </p:cBhvr>
                                      <p:rCtr x="26870" y="-2097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7" grpId="1" animBg="1"/>
      <p:bldP spid="87" grpId="0" animBg="1"/>
      <p:bldP spid="87" grpId="1" animBg="1"/>
      <p:bldP spid="90" grpId="0" animBg="1"/>
      <p:bldP spid="90" grpId="1" animBg="1"/>
      <p:bldP spid="106" grpId="0"/>
      <p:bldP spid="93" grpId="0" animBg="1"/>
      <p:bldP spid="93" grpId="1" animBg="1"/>
      <p:bldP spid="108" grpId="0" animBg="1"/>
      <p:bldP spid="108"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74639" y="295274"/>
            <a:ext cx="11889564" cy="917575"/>
          </a:xfrm>
        </p:spPr>
        <p:txBody>
          <a:bodyPr/>
          <a:lstStyle/>
          <a:p>
            <a:r>
              <a:rPr lang="en-US" dirty="0" smtClean="0"/>
              <a:t>Reliable Services API</a:t>
            </a:r>
            <a:endParaRPr lang="en-US" dirty="0"/>
          </a:p>
        </p:txBody>
      </p:sp>
      <p:sp>
        <p:nvSpPr>
          <p:cNvPr id="5" name="Text Placeholder 1"/>
          <p:cNvSpPr txBox="1">
            <a:spLocks/>
          </p:cNvSpPr>
          <p:nvPr/>
        </p:nvSpPr>
        <p:spPr>
          <a:xfrm>
            <a:off x="198438" y="1269349"/>
            <a:ext cx="12238037" cy="504731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ctr"/>
            <a:r>
              <a:rPr lang="en-US" sz="3200" dirty="0">
                <a:gradFill>
                  <a:gsLst>
                    <a:gs pos="1250">
                      <a:srgbClr val="FFFFFF"/>
                    </a:gs>
                    <a:gs pos="100000">
                      <a:srgbClr val="FFFFFF"/>
                    </a:gs>
                  </a:gsLst>
                  <a:lin ang="5400000" scaled="0"/>
                </a:gradFill>
              </a:rPr>
              <a:t>B</a:t>
            </a:r>
            <a:r>
              <a:rPr lang="en-US" sz="3200" dirty="0" smtClean="0">
                <a:gradFill>
                  <a:gsLst>
                    <a:gs pos="1250">
                      <a:srgbClr val="FFFFFF"/>
                    </a:gs>
                    <a:gs pos="100000">
                      <a:srgbClr val="FFFFFF"/>
                    </a:gs>
                  </a:gsLst>
                  <a:lin ang="5400000" scaled="0"/>
                </a:gradFill>
              </a:rPr>
              <a:t>uild stateless services using existing technologies such as ASP.NET</a:t>
            </a: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fontAlgn="ctr"/>
            <a:r>
              <a:rPr lang="en-US" sz="3200" dirty="0" smtClean="0">
                <a:gradFill>
                  <a:gsLst>
                    <a:gs pos="1250">
                      <a:srgbClr val="FFFFFF"/>
                    </a:gs>
                    <a:gs pos="100000">
                      <a:srgbClr val="FFFFFF"/>
                    </a:gs>
                  </a:gsLst>
                  <a:lin ang="5400000" scaled="0"/>
                </a:gradFill>
              </a:rPr>
              <a:t>Build </a:t>
            </a:r>
            <a:r>
              <a:rPr lang="en-US" sz="3200" dirty="0" err="1" smtClean="0">
                <a:gradFill>
                  <a:gsLst>
                    <a:gs pos="1250">
                      <a:srgbClr val="FFFFFF"/>
                    </a:gs>
                    <a:gs pos="100000">
                      <a:srgbClr val="FFFFFF"/>
                    </a:gs>
                  </a:gsLst>
                  <a:lin ang="5400000" scaled="0"/>
                </a:gradFill>
              </a:rPr>
              <a:t>stateful</a:t>
            </a:r>
            <a:r>
              <a:rPr lang="en-US" sz="3200" dirty="0" smtClean="0">
                <a:gradFill>
                  <a:gsLst>
                    <a:gs pos="1250">
                      <a:srgbClr val="FFFFFF"/>
                    </a:gs>
                    <a:gs pos="100000">
                      <a:srgbClr val="FFFFFF"/>
                    </a:gs>
                  </a:gsLst>
                  <a:lin ang="5400000" scaled="0"/>
                </a:gradFill>
              </a:rPr>
              <a:t> services using reliable collections</a:t>
            </a:r>
            <a:endParaRPr lang="en-US" sz="1600" dirty="0" smtClean="0">
              <a:gradFill>
                <a:gsLst>
                  <a:gs pos="1250">
                    <a:srgbClr val="FFFFFF"/>
                  </a:gs>
                  <a:gs pos="100000">
                    <a:srgbClr val="FFFFFF"/>
                  </a:gs>
                </a:gsLst>
                <a:lin ang="5400000" scaled="0"/>
              </a:gradFill>
            </a:endParaRPr>
          </a:p>
          <a:p>
            <a:pPr fontAlgn="ctr"/>
            <a:endParaRPr lang="en-US" sz="3200" dirty="0" smtClean="0">
              <a:gradFill>
                <a:gsLst>
                  <a:gs pos="1250">
                    <a:srgbClr val="FFFFFF"/>
                  </a:gs>
                  <a:gs pos="100000">
                    <a:srgbClr val="FFFFFF"/>
                  </a:gs>
                </a:gsLst>
                <a:lin ang="5400000" scaled="0"/>
              </a:gradFill>
            </a:endParaRPr>
          </a:p>
          <a:p>
            <a:pPr fontAlgn="ctr"/>
            <a:r>
              <a:rPr lang="en-US" sz="3200" dirty="0" smtClean="0">
                <a:gradFill>
                  <a:gsLst>
                    <a:gs pos="1250">
                      <a:srgbClr val="FFFFFF"/>
                    </a:gs>
                    <a:gs pos="100000">
                      <a:srgbClr val="FFFFFF"/>
                    </a:gs>
                  </a:gsLst>
                  <a:lin ang="5400000" scaled="0"/>
                </a:gradFill>
              </a:rPr>
              <a:t>Manage the </a:t>
            </a:r>
            <a:r>
              <a:rPr lang="en-US" sz="3200" dirty="0">
                <a:gradFill>
                  <a:gsLst>
                    <a:gs pos="1250">
                      <a:srgbClr val="FFFFFF"/>
                    </a:gs>
                    <a:gs pos="100000">
                      <a:srgbClr val="FFFFFF"/>
                    </a:gs>
                  </a:gsLst>
                  <a:lin ang="5400000" scaled="0"/>
                </a:gradFill>
              </a:rPr>
              <a:t>concurrency and </a:t>
            </a:r>
            <a:r>
              <a:rPr lang="en-US" sz="3200" dirty="0" smtClean="0">
                <a:gradFill>
                  <a:gsLst>
                    <a:gs pos="1250">
                      <a:srgbClr val="FFFFFF"/>
                    </a:gs>
                    <a:gs pos="100000">
                      <a:srgbClr val="FFFFFF"/>
                    </a:gs>
                  </a:gsLst>
                  <a:lin ang="5400000" scaled="0"/>
                </a:gradFill>
              </a:rPr>
              <a:t>granularity of state changes using transactions</a:t>
            </a:r>
          </a:p>
          <a:p>
            <a:pPr fontAlgn="ctr"/>
            <a:endParaRPr lang="en-US" sz="3200" dirty="0" smtClean="0">
              <a:gradFill>
                <a:gsLst>
                  <a:gs pos="1250">
                    <a:srgbClr val="FFFFFF"/>
                  </a:gs>
                  <a:gs pos="100000">
                    <a:srgbClr val="FFFFFF"/>
                  </a:gs>
                </a:gsLst>
                <a:lin ang="5400000" scaled="0"/>
              </a:gradFill>
            </a:endParaRPr>
          </a:p>
          <a:p>
            <a:pPr fontAlgn="ctr"/>
            <a:r>
              <a:rPr lang="en-US" sz="3200" dirty="0" smtClean="0">
                <a:gradFill>
                  <a:gsLst>
                    <a:gs pos="1250">
                      <a:srgbClr val="FFFFFF"/>
                    </a:gs>
                    <a:gs pos="100000">
                      <a:srgbClr val="FFFFFF"/>
                    </a:gs>
                  </a:gsLst>
                  <a:lin ang="5400000" scaled="0"/>
                </a:gradFill>
              </a:rPr>
              <a:t>Communicate with services using the technology of your choice (</a:t>
            </a:r>
            <a:r>
              <a:rPr lang="en-US" sz="2800" dirty="0" err="1" smtClean="0">
                <a:gradFill>
                  <a:gsLst>
                    <a:gs pos="1250">
                      <a:srgbClr val="FFFFFF"/>
                    </a:gs>
                    <a:gs pos="100000">
                      <a:srgbClr val="FFFFFF"/>
                    </a:gs>
                  </a:gsLst>
                  <a:lin ang="5400000" scaled="0"/>
                </a:gradFill>
              </a:rPr>
              <a:t>e.g</a:t>
            </a:r>
            <a:r>
              <a:rPr lang="en-US" sz="2800" dirty="0" smtClean="0">
                <a:gradFill>
                  <a:gsLst>
                    <a:gs pos="1250">
                      <a:srgbClr val="FFFFFF"/>
                    </a:gs>
                    <a:gs pos="100000">
                      <a:srgbClr val="FFFFFF"/>
                    </a:gs>
                  </a:gsLst>
                  <a:lin ang="5400000" scaled="0"/>
                </a:gradFill>
              </a:rPr>
              <a:t> </a:t>
            </a:r>
            <a:r>
              <a:rPr lang="en-US" sz="2800" dirty="0" err="1" smtClean="0">
                <a:gradFill>
                  <a:gsLst>
                    <a:gs pos="1250">
                      <a:srgbClr val="FFFFFF"/>
                    </a:gs>
                    <a:gs pos="100000">
                      <a:srgbClr val="FFFFFF"/>
                    </a:gs>
                  </a:gsLst>
                  <a:lin ang="5400000" scaled="0"/>
                </a:gradFill>
              </a:rPr>
              <a:t>WebAPI</a:t>
            </a:r>
            <a:r>
              <a:rPr lang="en-US" sz="2800" dirty="0" smtClean="0">
                <a:gradFill>
                  <a:gsLst>
                    <a:gs pos="1250">
                      <a:srgbClr val="FFFFFF"/>
                    </a:gs>
                    <a:gs pos="100000">
                      <a:srgbClr val="FFFFFF"/>
                    </a:gs>
                  </a:gsLst>
                  <a:lin ang="5400000" scaled="0"/>
                </a:gradFill>
              </a:rPr>
              <a:t>, WCF</a:t>
            </a:r>
            <a:r>
              <a:rPr lang="en-US" sz="3200" dirty="0" smtClean="0">
                <a:gradFill>
                  <a:gsLst>
                    <a:gs pos="1250">
                      <a:srgbClr val="FFFFFF"/>
                    </a:gs>
                    <a:gs pos="100000">
                      <a:srgbClr val="FFFFFF"/>
                    </a:gs>
                  </a:gsLst>
                  <a:lin ang="5400000" scaled="0"/>
                </a:gradFill>
              </a:rPr>
              <a:t>)</a:t>
            </a:r>
          </a:p>
          <a:p>
            <a:pPr marL="0" indent="0">
              <a:buFont typeface="Arial" pitchFamily="34" charset="0"/>
              <a:buNone/>
            </a:pPr>
            <a:endParaRPr lang="en-US" sz="3200" dirty="0" smtClean="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135346753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p:cNvSpPr txBox="1">
            <a:spLocks/>
          </p:cNvSpPr>
          <p:nvPr/>
        </p:nvSpPr>
        <p:spPr>
          <a:xfrm>
            <a:off x="208832" y="1179819"/>
            <a:ext cx="12238037" cy="130864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smtClean="0">
                <a:gradFill>
                  <a:gsLst>
                    <a:gs pos="1250">
                      <a:srgbClr val="FFFFFF"/>
                    </a:gs>
                    <a:gs pos="100000">
                      <a:srgbClr val="FFFFFF"/>
                    </a:gs>
                  </a:gsLst>
                  <a:lin ang="5400000" scaled="0"/>
                </a:gradFill>
              </a:rPr>
              <a:t>Reliable collections make it easy to build </a:t>
            </a:r>
            <a:r>
              <a:rPr lang="en-US" sz="3200" dirty="0" err="1" smtClean="0">
                <a:gradFill>
                  <a:gsLst>
                    <a:gs pos="1250">
                      <a:srgbClr val="FFFFFF"/>
                    </a:gs>
                    <a:gs pos="100000">
                      <a:srgbClr val="FFFFFF"/>
                    </a:gs>
                  </a:gsLst>
                  <a:lin ang="5400000" scaled="0"/>
                </a:gradFill>
              </a:rPr>
              <a:t>stateful</a:t>
            </a:r>
            <a:r>
              <a:rPr lang="en-US" sz="3200" dirty="0" smtClean="0">
                <a:gradFill>
                  <a:gsLst>
                    <a:gs pos="1250">
                      <a:srgbClr val="FFFFFF"/>
                    </a:gs>
                    <a:gs pos="100000">
                      <a:srgbClr val="FFFFFF"/>
                    </a:gs>
                  </a:gsLst>
                  <a:lin ang="5400000" scaled="0"/>
                </a:gradFill>
              </a:rPr>
              <a:t> services.</a:t>
            </a:r>
          </a:p>
          <a:p>
            <a:pPr marL="0" indent="0">
              <a:buFont typeface="Arial" pitchFamily="34" charset="0"/>
              <a:buNone/>
            </a:pPr>
            <a:r>
              <a:rPr lang="en-US" sz="3200" dirty="0" smtClean="0">
                <a:gradFill>
                  <a:gsLst>
                    <a:gs pos="1250">
                      <a:srgbClr val="FFFFFF"/>
                    </a:gs>
                    <a:gs pos="100000">
                      <a:srgbClr val="FFFFFF"/>
                    </a:gs>
                  </a:gsLst>
                  <a:lin ang="5400000" scaled="0"/>
                </a:gradFill>
              </a:rPr>
              <a:t>	</a:t>
            </a:r>
          </a:p>
          <a:p>
            <a:r>
              <a:rPr lang="en-US" sz="3200" dirty="0" smtClean="0">
                <a:gradFill>
                  <a:gsLst>
                    <a:gs pos="1250">
                      <a:srgbClr val="FFFFFF"/>
                    </a:gs>
                    <a:gs pos="100000">
                      <a:srgbClr val="FFFFFF"/>
                    </a:gs>
                  </a:gsLst>
                  <a:lin ang="5400000" scaled="0"/>
                </a:gradFill>
              </a:rPr>
              <a:t>Evolution of the .NET collections for the cloud</a:t>
            </a:r>
          </a:p>
          <a:p>
            <a:pPr marL="0" indent="0">
              <a:buFont typeface="Arial" pitchFamily="34" charset="0"/>
              <a:buNone/>
            </a:pPr>
            <a:endParaRPr lang="en-US" sz="3200" dirty="0" smtClean="0">
              <a:gradFill>
                <a:gsLst>
                  <a:gs pos="1250">
                    <a:srgbClr val="FFFFFF"/>
                  </a:gs>
                  <a:gs pos="100000">
                    <a:srgbClr val="FFFFFF"/>
                  </a:gs>
                </a:gsLst>
                <a:lin ang="5400000" scaled="0"/>
              </a:gradFill>
            </a:endParaRPr>
          </a:p>
        </p:txBody>
      </p:sp>
      <p:sp>
        <p:nvSpPr>
          <p:cNvPr id="15" name="Title 2"/>
          <p:cNvSpPr>
            <a:spLocks noGrp="1"/>
          </p:cNvSpPr>
          <p:nvPr>
            <p:ph type="title"/>
          </p:nvPr>
        </p:nvSpPr>
        <p:spPr>
          <a:xfrm>
            <a:off x="274639" y="295274"/>
            <a:ext cx="11889564" cy="917575"/>
          </a:xfrm>
        </p:spPr>
        <p:txBody>
          <a:bodyPr/>
          <a:lstStyle/>
          <a:p>
            <a:r>
              <a:rPr lang="en-US" dirty="0" smtClean="0"/>
              <a:t>Reliable Collections</a:t>
            </a:r>
            <a:endParaRPr lang="en-US" dirty="0"/>
          </a:p>
        </p:txBody>
      </p:sp>
      <p:grpSp>
        <p:nvGrpSpPr>
          <p:cNvPr id="41" name="Group 40"/>
          <p:cNvGrpSpPr/>
          <p:nvPr/>
        </p:nvGrpSpPr>
        <p:grpSpPr>
          <a:xfrm>
            <a:off x="1189037" y="3116262"/>
            <a:ext cx="9296400" cy="3066416"/>
            <a:chOff x="2211187" y="3497262"/>
            <a:chExt cx="5962179" cy="2237767"/>
          </a:xfrm>
        </p:grpSpPr>
        <p:sp>
          <p:nvSpPr>
            <p:cNvPr id="42" name="Right Arrow 41"/>
            <p:cNvSpPr/>
            <p:nvPr/>
          </p:nvSpPr>
          <p:spPr>
            <a:xfrm>
              <a:off x="2941637" y="3497262"/>
              <a:ext cx="5228986" cy="2237767"/>
            </a:xfrm>
            <a:prstGeom prst="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grpSp>
          <p:nvGrpSpPr>
            <p:cNvPr id="43" name="Group 42"/>
            <p:cNvGrpSpPr/>
            <p:nvPr/>
          </p:nvGrpSpPr>
          <p:grpSpPr>
            <a:xfrm>
              <a:off x="2211187" y="3878231"/>
              <a:ext cx="1882651" cy="1426879"/>
              <a:chOff x="7111" y="1180245"/>
              <a:chExt cx="2876117" cy="1573660"/>
            </a:xfrm>
          </p:grpSpPr>
          <p:sp>
            <p:nvSpPr>
              <p:cNvPr id="53" name="Rounded Rectangle 52"/>
              <p:cNvSpPr/>
              <p:nvPr/>
            </p:nvSpPr>
            <p:spPr>
              <a:xfrm>
                <a:off x="7111" y="1180245"/>
                <a:ext cx="2477729" cy="1573660"/>
              </a:xfrm>
              <a:prstGeom prst="roundRect">
                <a:avLst/>
              </a:prstGeom>
              <a:solidFill>
                <a:schemeClr val="lt1">
                  <a:hueOff val="0"/>
                  <a:satOff val="0"/>
                  <a:lumOff val="0"/>
                  <a:alpha val="85000"/>
                </a:schemeClr>
              </a:solidFill>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Rounded Rectangle 4"/>
              <p:cNvSpPr/>
              <p:nvPr/>
            </p:nvSpPr>
            <p:spPr>
              <a:xfrm>
                <a:off x="83932" y="1257065"/>
                <a:ext cx="2799296" cy="14200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5768" tIns="75768" rIns="75768" bIns="75768" numCol="1" spcCol="1270" anchor="t" anchorCtr="0">
                <a:noAutofit/>
              </a:bodyPr>
              <a:lstStyle/>
              <a:p>
                <a:pPr defTabSz="883906">
                  <a:lnSpc>
                    <a:spcPct val="90000"/>
                  </a:lnSpc>
                  <a:spcBef>
                    <a:spcPct val="0"/>
                  </a:spcBef>
                  <a:spcAft>
                    <a:spcPct val="35000"/>
                  </a:spcAft>
                </a:pPr>
                <a:r>
                  <a:rPr lang="en-US" sz="2000" dirty="0">
                    <a:solidFill>
                      <a:srgbClr val="505050">
                        <a:hueOff val="0"/>
                        <a:satOff val="0"/>
                        <a:lumOff val="0"/>
                        <a:alphaOff val="0"/>
                      </a:srgbClr>
                    </a:solidFill>
                  </a:rPr>
                  <a:t>Collections</a:t>
                </a:r>
              </a:p>
              <a:p>
                <a:pPr marL="174838" lvl="1" indent="-174838" defTabSz="679928">
                  <a:lnSpc>
                    <a:spcPct val="90000"/>
                  </a:lnSpc>
                  <a:spcBef>
                    <a:spcPct val="0"/>
                  </a:spcBef>
                  <a:spcAft>
                    <a:spcPct val="15000"/>
                  </a:spcAft>
                  <a:buFontTx/>
                  <a:buChar char="••"/>
                </a:pPr>
                <a:r>
                  <a:rPr lang="en-US" sz="1600" dirty="0" smtClean="0">
                    <a:solidFill>
                      <a:srgbClr val="505050">
                        <a:hueOff val="0"/>
                        <a:satOff val="0"/>
                        <a:lumOff val="0"/>
                        <a:alphaOff val="0"/>
                      </a:srgbClr>
                    </a:solidFill>
                  </a:rPr>
                  <a:t>Single machine</a:t>
                </a:r>
              </a:p>
              <a:p>
                <a:pPr marL="174838" lvl="1" indent="-174838" defTabSz="679928">
                  <a:lnSpc>
                    <a:spcPct val="90000"/>
                  </a:lnSpc>
                  <a:spcBef>
                    <a:spcPct val="0"/>
                  </a:spcBef>
                  <a:spcAft>
                    <a:spcPct val="15000"/>
                  </a:spcAft>
                  <a:buFontTx/>
                  <a:buChar char="••"/>
                </a:pPr>
                <a:r>
                  <a:rPr lang="en-US" sz="1600" dirty="0" smtClean="0">
                    <a:solidFill>
                      <a:srgbClr val="505050">
                        <a:hueOff val="0"/>
                        <a:satOff val="0"/>
                        <a:lumOff val="0"/>
                        <a:alphaOff val="0"/>
                      </a:srgbClr>
                    </a:solidFill>
                  </a:rPr>
                  <a:t>Single </a:t>
                </a:r>
                <a:r>
                  <a:rPr lang="en-US" sz="1600" dirty="0">
                    <a:solidFill>
                      <a:srgbClr val="505050">
                        <a:hueOff val="0"/>
                        <a:satOff val="0"/>
                        <a:lumOff val="0"/>
                        <a:alphaOff val="0"/>
                      </a:srgbClr>
                    </a:solidFill>
                  </a:rPr>
                  <a:t>t</a:t>
                </a:r>
                <a:r>
                  <a:rPr lang="en-US" sz="1600" dirty="0" smtClean="0">
                    <a:solidFill>
                      <a:srgbClr val="505050">
                        <a:hueOff val="0"/>
                        <a:satOff val="0"/>
                        <a:lumOff val="0"/>
                        <a:alphaOff val="0"/>
                      </a:srgbClr>
                    </a:solidFill>
                  </a:rPr>
                  <a:t>hreaded</a:t>
                </a:r>
                <a:endParaRPr lang="en-US" sz="1600" dirty="0">
                  <a:solidFill>
                    <a:srgbClr val="505050">
                      <a:hueOff val="0"/>
                      <a:satOff val="0"/>
                      <a:lumOff val="0"/>
                      <a:alphaOff val="0"/>
                    </a:srgbClr>
                  </a:solidFill>
                </a:endParaRPr>
              </a:p>
            </p:txBody>
          </p:sp>
        </p:grpSp>
        <p:grpSp>
          <p:nvGrpSpPr>
            <p:cNvPr id="44" name="Group 43"/>
            <p:cNvGrpSpPr/>
            <p:nvPr/>
          </p:nvGrpSpPr>
          <p:grpSpPr>
            <a:xfrm>
              <a:off x="4173301" y="3878231"/>
              <a:ext cx="2014339" cy="1375887"/>
              <a:chOff x="2980090" y="757624"/>
              <a:chExt cx="3077296" cy="2418906"/>
            </a:xfrm>
          </p:grpSpPr>
          <p:sp>
            <p:nvSpPr>
              <p:cNvPr id="50" name="Rounded Rectangle 49"/>
              <p:cNvSpPr/>
              <p:nvPr/>
            </p:nvSpPr>
            <p:spPr>
              <a:xfrm>
                <a:off x="2980090" y="757624"/>
                <a:ext cx="2597358" cy="2418906"/>
              </a:xfrm>
              <a:prstGeom prst="roundRect">
                <a:avLst/>
              </a:prstGeom>
              <a:solidFill>
                <a:schemeClr val="lt1">
                  <a:hueOff val="0"/>
                  <a:satOff val="0"/>
                  <a:lumOff val="0"/>
                  <a:alpha val="85000"/>
                </a:schemeClr>
              </a:solidFill>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Rounded Rectangle 6"/>
              <p:cNvSpPr/>
              <p:nvPr/>
            </p:nvSpPr>
            <p:spPr>
              <a:xfrm>
                <a:off x="3340612" y="875704"/>
                <a:ext cx="2716774" cy="218274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5768" tIns="75768" rIns="75768" bIns="75768" numCol="1" spcCol="1270" anchor="t" anchorCtr="0">
                <a:noAutofit/>
              </a:bodyPr>
              <a:lstStyle/>
              <a:p>
                <a:pPr defTabSz="883906">
                  <a:lnSpc>
                    <a:spcPct val="90000"/>
                  </a:lnSpc>
                  <a:spcBef>
                    <a:spcPct val="0"/>
                  </a:spcBef>
                  <a:spcAft>
                    <a:spcPct val="35000"/>
                  </a:spcAft>
                </a:pPr>
                <a:r>
                  <a:rPr lang="en-US" sz="2000" dirty="0">
                    <a:solidFill>
                      <a:srgbClr val="505050">
                        <a:hueOff val="0"/>
                        <a:satOff val="0"/>
                        <a:lumOff val="0"/>
                        <a:alphaOff val="0"/>
                      </a:srgbClr>
                    </a:solidFill>
                  </a:rPr>
                  <a:t>Concurrent </a:t>
                </a:r>
                <a:endParaRPr lang="en-US" sz="2000" dirty="0" smtClean="0">
                  <a:solidFill>
                    <a:srgbClr val="505050">
                      <a:hueOff val="0"/>
                      <a:satOff val="0"/>
                      <a:lumOff val="0"/>
                      <a:alphaOff val="0"/>
                    </a:srgbClr>
                  </a:solidFill>
                </a:endParaRPr>
              </a:p>
              <a:p>
                <a:pPr defTabSz="883906">
                  <a:lnSpc>
                    <a:spcPct val="90000"/>
                  </a:lnSpc>
                  <a:spcBef>
                    <a:spcPct val="0"/>
                  </a:spcBef>
                  <a:spcAft>
                    <a:spcPct val="35000"/>
                  </a:spcAft>
                </a:pPr>
                <a:r>
                  <a:rPr lang="en-US" sz="2000" dirty="0" smtClean="0">
                    <a:solidFill>
                      <a:srgbClr val="505050">
                        <a:hueOff val="0"/>
                        <a:satOff val="0"/>
                        <a:lumOff val="0"/>
                        <a:alphaOff val="0"/>
                      </a:srgbClr>
                    </a:solidFill>
                  </a:rPr>
                  <a:t>Collections</a:t>
                </a:r>
                <a:endParaRPr lang="en-US" sz="2000" dirty="0">
                  <a:solidFill>
                    <a:srgbClr val="505050">
                      <a:hueOff val="0"/>
                      <a:satOff val="0"/>
                      <a:lumOff val="0"/>
                      <a:alphaOff val="0"/>
                    </a:srgbClr>
                  </a:solidFill>
                </a:endParaRPr>
              </a:p>
              <a:p>
                <a:pPr marL="174838" lvl="1" indent="-174838" defTabSz="679928">
                  <a:lnSpc>
                    <a:spcPct val="90000"/>
                  </a:lnSpc>
                  <a:spcBef>
                    <a:spcPct val="0"/>
                  </a:spcBef>
                  <a:spcAft>
                    <a:spcPct val="15000"/>
                  </a:spcAft>
                  <a:buFontTx/>
                  <a:buChar char="••"/>
                </a:pPr>
                <a:r>
                  <a:rPr lang="en-US" sz="1600" dirty="0" smtClean="0">
                    <a:solidFill>
                      <a:srgbClr val="505050">
                        <a:hueOff val="0"/>
                        <a:satOff val="0"/>
                        <a:lumOff val="0"/>
                        <a:alphaOff val="0"/>
                      </a:srgbClr>
                    </a:solidFill>
                  </a:rPr>
                  <a:t>Single machine</a:t>
                </a:r>
              </a:p>
              <a:p>
                <a:pPr marL="174838" lvl="1" indent="-174838" defTabSz="679928">
                  <a:lnSpc>
                    <a:spcPct val="90000"/>
                  </a:lnSpc>
                  <a:spcBef>
                    <a:spcPct val="0"/>
                  </a:spcBef>
                  <a:spcAft>
                    <a:spcPct val="15000"/>
                  </a:spcAft>
                  <a:buFontTx/>
                  <a:buChar char="••"/>
                </a:pPr>
                <a:r>
                  <a:rPr lang="en-US" sz="1600" dirty="0" smtClean="0">
                    <a:solidFill>
                      <a:srgbClr val="505050">
                        <a:hueOff val="0"/>
                        <a:satOff val="0"/>
                        <a:lumOff val="0"/>
                        <a:alphaOff val="0"/>
                      </a:srgbClr>
                    </a:solidFill>
                  </a:rPr>
                  <a:t>Multi threaded</a:t>
                </a:r>
                <a:endParaRPr lang="en-US" sz="1600" dirty="0">
                  <a:solidFill>
                    <a:srgbClr val="505050">
                      <a:hueOff val="0"/>
                      <a:satOff val="0"/>
                      <a:lumOff val="0"/>
                      <a:alphaOff val="0"/>
                    </a:srgbClr>
                  </a:solidFill>
                </a:endParaRPr>
              </a:p>
            </p:txBody>
          </p:sp>
        </p:grpSp>
        <p:grpSp>
          <p:nvGrpSpPr>
            <p:cNvPr id="45" name="Group 44"/>
            <p:cNvGrpSpPr/>
            <p:nvPr/>
          </p:nvGrpSpPr>
          <p:grpSpPr>
            <a:xfrm>
              <a:off x="6240434" y="3625922"/>
              <a:ext cx="1932932" cy="1949859"/>
              <a:chOff x="5651140" y="319814"/>
              <a:chExt cx="2952934" cy="3673677"/>
            </a:xfrm>
            <a:effectLst>
              <a:reflection endPos="0" dist="50800" dir="5400000" sy="-100000" algn="bl" rotWithShape="0"/>
            </a:effectLst>
          </p:grpSpPr>
          <p:sp>
            <p:nvSpPr>
              <p:cNvPr id="48" name="Rounded Rectangle 47"/>
              <p:cNvSpPr/>
              <p:nvPr/>
            </p:nvSpPr>
            <p:spPr>
              <a:xfrm>
                <a:off x="5651140" y="319814"/>
                <a:ext cx="2952934" cy="3543004"/>
              </a:xfrm>
              <a:prstGeom prst="roundRect">
                <a:avLst/>
              </a:prstGeom>
              <a:solidFill>
                <a:srgbClr val="92D050">
                  <a:alpha val="85000"/>
                </a:srgbClr>
              </a:solidFill>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49" name="Rounded Rectangle 8"/>
              <p:cNvSpPr/>
              <p:nvPr/>
            </p:nvSpPr>
            <p:spPr>
              <a:xfrm>
                <a:off x="5907503" y="738789"/>
                <a:ext cx="2664636" cy="32547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5768" tIns="75768" rIns="75768" bIns="75768" numCol="1" spcCol="1270" anchor="t" anchorCtr="0">
                <a:noAutofit/>
              </a:bodyPr>
              <a:lstStyle/>
              <a:p>
                <a:pPr defTabSz="883906">
                  <a:lnSpc>
                    <a:spcPct val="90000"/>
                  </a:lnSpc>
                  <a:spcBef>
                    <a:spcPct val="0"/>
                  </a:spcBef>
                  <a:spcAft>
                    <a:spcPct val="35000"/>
                  </a:spcAft>
                </a:pPr>
                <a:r>
                  <a:rPr lang="en-US" sz="2000" b="1" dirty="0" smtClean="0">
                    <a:solidFill>
                      <a:srgbClr val="505050"/>
                    </a:solidFill>
                  </a:rPr>
                  <a:t>Reliable Collections</a:t>
                </a:r>
                <a:endParaRPr lang="en-US" sz="2000" b="1" dirty="0">
                  <a:solidFill>
                    <a:srgbClr val="505050"/>
                  </a:solidFill>
                </a:endParaRPr>
              </a:p>
              <a:p>
                <a:pPr marL="285750" lvl="1" indent="-285750" defTabSz="679928">
                  <a:lnSpc>
                    <a:spcPct val="90000"/>
                  </a:lnSpc>
                  <a:spcBef>
                    <a:spcPct val="0"/>
                  </a:spcBef>
                  <a:spcAft>
                    <a:spcPct val="15000"/>
                  </a:spcAft>
                  <a:buFont typeface="Arial" panose="020B0604020202020204" pitchFamily="34" charset="0"/>
                  <a:buChar char="•"/>
                </a:pPr>
                <a:r>
                  <a:rPr lang="en-US" sz="1600" b="1" dirty="0" smtClean="0">
                    <a:solidFill>
                      <a:srgbClr val="505050"/>
                    </a:solidFill>
                  </a:rPr>
                  <a:t>Multi machine</a:t>
                </a:r>
              </a:p>
              <a:p>
                <a:pPr marL="285750" lvl="1" indent="-285750" defTabSz="679928">
                  <a:lnSpc>
                    <a:spcPct val="90000"/>
                  </a:lnSpc>
                  <a:spcBef>
                    <a:spcPct val="0"/>
                  </a:spcBef>
                  <a:spcAft>
                    <a:spcPct val="15000"/>
                  </a:spcAft>
                  <a:buFont typeface="Arial" panose="020B0604020202020204" pitchFamily="34" charset="0"/>
                  <a:buChar char="•"/>
                </a:pPr>
                <a:r>
                  <a:rPr lang="en-US" sz="1600" b="1" dirty="0" smtClean="0">
                    <a:solidFill>
                      <a:srgbClr val="505050"/>
                    </a:solidFill>
                  </a:rPr>
                  <a:t>Replicated </a:t>
                </a:r>
                <a:r>
                  <a:rPr lang="en-US" sz="1600" b="1" dirty="0">
                    <a:solidFill>
                      <a:srgbClr val="505050"/>
                    </a:solidFill>
                  </a:rPr>
                  <a:t>(HA)</a:t>
                </a:r>
              </a:p>
              <a:p>
                <a:pPr marL="285750" lvl="1" indent="-285750" defTabSz="679928">
                  <a:lnSpc>
                    <a:spcPct val="90000"/>
                  </a:lnSpc>
                  <a:spcBef>
                    <a:spcPct val="0"/>
                  </a:spcBef>
                  <a:spcAft>
                    <a:spcPct val="15000"/>
                  </a:spcAft>
                  <a:buFont typeface="Arial" panose="020B0604020202020204" pitchFamily="34" charset="0"/>
                  <a:buChar char="•"/>
                </a:pPr>
                <a:r>
                  <a:rPr lang="en-US" sz="1600" b="1" dirty="0" smtClean="0">
                    <a:solidFill>
                      <a:srgbClr val="505050"/>
                    </a:solidFill>
                  </a:rPr>
                  <a:t>Persistence (durable)</a:t>
                </a:r>
                <a:endParaRPr lang="en-US" sz="1600" b="1" dirty="0">
                  <a:solidFill>
                    <a:srgbClr val="505050"/>
                  </a:solidFill>
                </a:endParaRPr>
              </a:p>
              <a:p>
                <a:pPr marL="285750" lvl="1" indent="-285750" defTabSz="679928">
                  <a:lnSpc>
                    <a:spcPct val="90000"/>
                  </a:lnSpc>
                  <a:spcBef>
                    <a:spcPct val="0"/>
                  </a:spcBef>
                  <a:spcAft>
                    <a:spcPct val="15000"/>
                  </a:spcAft>
                  <a:buFont typeface="Arial" panose="020B0604020202020204" pitchFamily="34" charset="0"/>
                  <a:buChar char="•"/>
                </a:pPr>
                <a:r>
                  <a:rPr lang="en-US" sz="1600" b="1" dirty="0">
                    <a:solidFill>
                      <a:srgbClr val="505050"/>
                    </a:solidFill>
                  </a:rPr>
                  <a:t>Asynchronous</a:t>
                </a:r>
              </a:p>
              <a:p>
                <a:pPr marL="285750" lvl="1" indent="-285750" defTabSz="679928">
                  <a:lnSpc>
                    <a:spcPct val="90000"/>
                  </a:lnSpc>
                  <a:spcBef>
                    <a:spcPct val="0"/>
                  </a:spcBef>
                  <a:spcAft>
                    <a:spcPct val="15000"/>
                  </a:spcAft>
                  <a:buFont typeface="Arial" panose="020B0604020202020204" pitchFamily="34" charset="0"/>
                  <a:buChar char="•"/>
                </a:pPr>
                <a:r>
                  <a:rPr lang="en-US" sz="1600" b="1" dirty="0">
                    <a:solidFill>
                      <a:srgbClr val="505050"/>
                    </a:solidFill>
                  </a:rPr>
                  <a:t>Transactional</a:t>
                </a:r>
              </a:p>
            </p:txBody>
          </p:sp>
        </p:grpSp>
      </p:grpSp>
    </p:spTree>
    <p:extLst>
      <p:ext uri="{BB962C8B-B14F-4D97-AF65-F5344CB8AC3E}">
        <p14:creationId xmlns:p14="http://schemas.microsoft.com/office/powerpoint/2010/main" val="109386374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p:cNvSpPr txBox="1">
            <a:spLocks/>
          </p:cNvSpPr>
          <p:nvPr/>
        </p:nvSpPr>
        <p:spPr>
          <a:xfrm>
            <a:off x="274639" y="3224519"/>
            <a:ext cx="12238037" cy="316834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smtClean="0">
                <a:gradFill>
                  <a:gsLst>
                    <a:gs pos="1250">
                      <a:srgbClr val="FFFFFF"/>
                    </a:gs>
                    <a:gs pos="100000">
                      <a:srgbClr val="FFFFFF"/>
                    </a:gs>
                  </a:gsLst>
                  <a:lin ang="5400000" scaled="0"/>
                </a:gradFill>
              </a:rPr>
              <a:t>Atomically update one or more collections using transactions</a:t>
            </a:r>
          </a:p>
          <a:p>
            <a:r>
              <a:rPr lang="en-US" sz="3200" dirty="0" smtClean="0">
                <a:gradFill>
                  <a:gsLst>
                    <a:gs pos="1250">
                      <a:srgbClr val="FFFFFF"/>
                    </a:gs>
                    <a:gs pos="100000">
                      <a:srgbClr val="FFFFFF"/>
                    </a:gs>
                  </a:gsLst>
                  <a:lin ang="5400000" scaled="0"/>
                </a:gradFill>
              </a:rPr>
              <a:t>Changes </a:t>
            </a:r>
            <a:r>
              <a:rPr lang="en-US" sz="3200" dirty="0">
                <a:gradFill>
                  <a:gsLst>
                    <a:gs pos="1250">
                      <a:srgbClr val="FFFFFF"/>
                    </a:gs>
                    <a:gs pos="100000">
                      <a:srgbClr val="FFFFFF"/>
                    </a:gs>
                  </a:gsLst>
                  <a:lin ang="5400000" scaled="0"/>
                </a:gradFill>
              </a:rPr>
              <a:t>are replicated and durably stored on multiple replicas</a:t>
            </a:r>
          </a:p>
          <a:p>
            <a:r>
              <a:rPr lang="en-US" sz="3200" dirty="0" smtClean="0">
                <a:gradFill>
                  <a:gsLst>
                    <a:gs pos="1250">
                      <a:srgbClr val="FFFFFF"/>
                    </a:gs>
                    <a:gs pos="100000">
                      <a:srgbClr val="FFFFFF"/>
                    </a:gs>
                  </a:gsLst>
                  <a:lin ang="5400000" scaled="0"/>
                </a:gradFill>
              </a:rPr>
              <a:t>Reads are repeatable within the transaction</a:t>
            </a:r>
          </a:p>
          <a:p>
            <a:r>
              <a:rPr lang="en-US" sz="3200" dirty="0" smtClean="0">
                <a:gradFill>
                  <a:gsLst>
                    <a:gs pos="1250">
                      <a:srgbClr val="FFFFFF"/>
                    </a:gs>
                    <a:gs pos="100000">
                      <a:srgbClr val="FFFFFF"/>
                    </a:gs>
                  </a:gsLst>
                  <a:lin ang="5400000" scaled="0"/>
                </a:gradFill>
              </a:rPr>
              <a:t>Enumerations are snapshot based</a:t>
            </a:r>
          </a:p>
          <a:p>
            <a:pPr marL="0" indent="0">
              <a:buFont typeface="Arial" pitchFamily="34" charset="0"/>
              <a:buNone/>
            </a:pPr>
            <a:endParaRPr lang="en-US" sz="3200" dirty="0" smtClean="0">
              <a:gradFill>
                <a:gsLst>
                  <a:gs pos="1250">
                    <a:srgbClr val="FFFFFF"/>
                  </a:gs>
                  <a:gs pos="100000">
                    <a:srgbClr val="FFFFFF"/>
                  </a:gs>
                </a:gsLst>
                <a:lin ang="5400000" scaled="0"/>
              </a:gradFill>
            </a:endParaRPr>
          </a:p>
        </p:txBody>
      </p:sp>
      <p:sp>
        <p:nvSpPr>
          <p:cNvPr id="15" name="Title 2"/>
          <p:cNvSpPr>
            <a:spLocks noGrp="1"/>
          </p:cNvSpPr>
          <p:nvPr>
            <p:ph type="title"/>
          </p:nvPr>
        </p:nvSpPr>
        <p:spPr>
          <a:xfrm>
            <a:off x="274639" y="295274"/>
            <a:ext cx="11889564" cy="917575"/>
          </a:xfrm>
        </p:spPr>
        <p:txBody>
          <a:bodyPr/>
          <a:lstStyle/>
          <a:p>
            <a:r>
              <a:rPr lang="en-US" dirty="0" smtClean="0"/>
              <a:t>Reliable Collections</a:t>
            </a:r>
            <a:endParaRPr lang="en-US" dirty="0"/>
          </a:p>
        </p:txBody>
      </p:sp>
      <p:sp>
        <p:nvSpPr>
          <p:cNvPr id="32" name="Text Placeholder 1"/>
          <p:cNvSpPr txBox="1">
            <a:spLocks/>
          </p:cNvSpPr>
          <p:nvPr/>
        </p:nvSpPr>
        <p:spPr>
          <a:xfrm>
            <a:off x="8778020" y="1731606"/>
            <a:ext cx="4510058" cy="63224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err="1" smtClean="0">
                <a:gradFill>
                  <a:gsLst>
                    <a:gs pos="1250">
                      <a:srgbClr val="FFFFFF"/>
                    </a:gs>
                    <a:gs pos="100000">
                      <a:srgbClr val="FFFFFF"/>
                    </a:gs>
                  </a:gsLst>
                  <a:lin ang="5400000" scaled="0"/>
                </a:gradFill>
              </a:rPr>
              <a:t>IReliableQueue</a:t>
            </a:r>
            <a:r>
              <a:rPr lang="en-US" sz="2800" dirty="0" smtClean="0">
                <a:gradFill>
                  <a:gsLst>
                    <a:gs pos="1250">
                      <a:srgbClr val="FFFFFF"/>
                    </a:gs>
                    <a:gs pos="100000">
                      <a:srgbClr val="FFFFFF"/>
                    </a:gs>
                  </a:gsLst>
                  <a:lin ang="5400000" scaled="0"/>
                </a:gradFill>
              </a:rPr>
              <a:t>&lt;T&gt;</a:t>
            </a:r>
            <a:endParaRPr lang="en-US" sz="3200" dirty="0" smtClean="0">
              <a:gradFill>
                <a:gsLst>
                  <a:gs pos="1250">
                    <a:srgbClr val="FFFFFF"/>
                  </a:gs>
                  <a:gs pos="100000">
                    <a:srgbClr val="FFFFFF"/>
                  </a:gs>
                </a:gsLst>
                <a:lin ang="5400000" scaled="0"/>
              </a:gradFill>
            </a:endParaRPr>
          </a:p>
        </p:txBody>
      </p:sp>
      <p:grpSp>
        <p:nvGrpSpPr>
          <p:cNvPr id="39" name="Group 38"/>
          <p:cNvGrpSpPr/>
          <p:nvPr/>
        </p:nvGrpSpPr>
        <p:grpSpPr>
          <a:xfrm>
            <a:off x="731838" y="1633514"/>
            <a:ext cx="6278120" cy="912041"/>
            <a:chOff x="579437" y="2610881"/>
            <a:chExt cx="6728739" cy="912041"/>
          </a:xfrm>
        </p:grpSpPr>
        <p:grpSp>
          <p:nvGrpSpPr>
            <p:cNvPr id="40" name="Group 39"/>
            <p:cNvGrpSpPr/>
            <p:nvPr/>
          </p:nvGrpSpPr>
          <p:grpSpPr>
            <a:xfrm>
              <a:off x="579437" y="2610881"/>
              <a:ext cx="1571681" cy="912041"/>
              <a:chOff x="514118" y="5078322"/>
              <a:chExt cx="1961420" cy="1113098"/>
            </a:xfrm>
          </p:grpSpPr>
          <p:pic>
            <p:nvPicPr>
              <p:cNvPr id="42" name="Picture 41"/>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43" name="Picture 42"/>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44" name="Picture 43"/>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45" name="Straight Connector 44"/>
              <p:cNvCxnSpPr>
                <a:endCxn id="44" idx="1"/>
              </p:cNvCxnSpPr>
              <p:nvPr/>
            </p:nvCxnSpPr>
            <p:spPr>
              <a:xfrm>
                <a:off x="1825707" y="5750932"/>
                <a:ext cx="185206" cy="20817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cxnSp>
            <p:nvCxnSpPr>
              <p:cNvPr id="48" name="Straight Connector 47"/>
              <p:cNvCxnSpPr>
                <a:endCxn id="43" idx="3"/>
              </p:cNvCxnSpPr>
              <p:nvPr/>
            </p:nvCxnSpPr>
            <p:spPr>
              <a:xfrm flipH="1">
                <a:off x="978743" y="5753012"/>
                <a:ext cx="185190" cy="20609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grpSp>
        <p:sp>
          <p:nvSpPr>
            <p:cNvPr id="41" name="Text Placeholder 1"/>
            <p:cNvSpPr txBox="1">
              <a:spLocks/>
            </p:cNvSpPr>
            <p:nvPr/>
          </p:nvSpPr>
          <p:spPr>
            <a:xfrm>
              <a:off x="2474404" y="2826098"/>
              <a:ext cx="4833772" cy="63224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err="1" smtClean="0">
                  <a:gradFill>
                    <a:gsLst>
                      <a:gs pos="1250">
                        <a:srgbClr val="FFFFFF"/>
                      </a:gs>
                      <a:gs pos="100000">
                        <a:srgbClr val="FFFFFF"/>
                      </a:gs>
                    </a:gsLst>
                    <a:lin ang="5400000" scaled="0"/>
                  </a:gradFill>
                </a:rPr>
                <a:t>I</a:t>
              </a:r>
              <a:r>
                <a:rPr lang="en-US" sz="2800" dirty="0" err="1" smtClean="0">
                  <a:gradFill>
                    <a:gsLst>
                      <a:gs pos="1250">
                        <a:srgbClr val="FFFFFF"/>
                      </a:gs>
                      <a:gs pos="100000">
                        <a:srgbClr val="FFFFFF"/>
                      </a:gs>
                    </a:gsLst>
                    <a:lin ang="5400000" scaled="0"/>
                  </a:gradFill>
                </a:rPr>
                <a:t>ReliableDictionary</a:t>
              </a:r>
              <a:r>
                <a:rPr lang="en-US" sz="2800" dirty="0" smtClean="0">
                  <a:gradFill>
                    <a:gsLst>
                      <a:gs pos="1250">
                        <a:srgbClr val="FFFFFF"/>
                      </a:gs>
                      <a:gs pos="100000">
                        <a:srgbClr val="FFFFFF"/>
                      </a:gs>
                    </a:gsLst>
                    <a:lin ang="5400000" scaled="0"/>
                  </a:gradFill>
                </a:rPr>
                <a:t>&lt;K,V&gt;</a:t>
              </a:r>
              <a:endParaRPr lang="en-US" sz="3200" dirty="0" smtClean="0">
                <a:gradFill>
                  <a:gsLst>
                    <a:gs pos="1250">
                      <a:srgbClr val="FFFFFF"/>
                    </a:gs>
                    <a:gs pos="100000">
                      <a:srgbClr val="FFFFFF"/>
                    </a:gs>
                  </a:gsLst>
                  <a:lin ang="5400000" scaled="0"/>
                </a:gradFill>
              </a:endParaRPr>
            </a:p>
          </p:txBody>
        </p:sp>
      </p:grpSp>
      <p:grpSp>
        <p:nvGrpSpPr>
          <p:cNvPr id="49" name="Group 48"/>
          <p:cNvGrpSpPr/>
          <p:nvPr/>
        </p:nvGrpSpPr>
        <p:grpSpPr>
          <a:xfrm>
            <a:off x="6740682" y="1212849"/>
            <a:ext cx="2037338" cy="1674813"/>
            <a:chOff x="126834" y="4165624"/>
            <a:chExt cx="3181494" cy="2022233"/>
          </a:xfrm>
        </p:grpSpPr>
        <p:pic>
          <p:nvPicPr>
            <p:cNvPr id="50" name="Picture 49"/>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14516" y="4165624"/>
              <a:ext cx="1264353" cy="1688905"/>
            </a:xfrm>
            <a:prstGeom prst="rect">
              <a:avLst/>
            </a:prstGeom>
          </p:spPr>
        </p:pic>
        <p:pic>
          <p:nvPicPr>
            <p:cNvPr id="52" name="Picture 51"/>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429880" y="4975533"/>
              <a:ext cx="878448" cy="1212324"/>
            </a:xfrm>
            <a:prstGeom prst="rect">
              <a:avLst/>
            </a:prstGeom>
          </p:spPr>
        </p:pic>
        <p:pic>
          <p:nvPicPr>
            <p:cNvPr id="53" name="Picture 52"/>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26834" y="4975533"/>
              <a:ext cx="878448" cy="1212324"/>
            </a:xfrm>
            <a:prstGeom prst="rect">
              <a:avLst/>
            </a:prstGeom>
          </p:spPr>
        </p:pic>
        <p:cxnSp>
          <p:nvCxnSpPr>
            <p:cNvPr id="54" name="Straight Connector 53"/>
            <p:cNvCxnSpPr/>
            <p:nvPr/>
          </p:nvCxnSpPr>
          <p:spPr>
            <a:xfrm>
              <a:off x="2242067" y="5235412"/>
              <a:ext cx="200788" cy="185810"/>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cxnSp>
          <p:nvCxnSpPr>
            <p:cNvPr id="55" name="Straight Connector 54"/>
            <p:cNvCxnSpPr/>
            <p:nvPr/>
          </p:nvCxnSpPr>
          <p:spPr>
            <a:xfrm flipV="1">
              <a:off x="910726" y="5241965"/>
              <a:ext cx="228600" cy="16981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12423898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pPr marL="0" indent="0">
              <a:buNone/>
            </a:pPr>
            <a:r>
              <a:rPr lang="en-US" sz="4800" dirty="0"/>
              <a:t>Reliable Service API</a:t>
            </a:r>
            <a:r>
              <a:rPr lang="en-US" sz="4400" dirty="0"/>
              <a:t/>
            </a:r>
            <a:br>
              <a:rPr lang="en-US" sz="4400" dirty="0"/>
            </a:br>
            <a:r>
              <a:rPr lang="en-US" sz="4400" dirty="0"/>
              <a:t>Stateless </a:t>
            </a:r>
            <a:r>
              <a:rPr lang="en-US" sz="4400" dirty="0" smtClean="0"/>
              <a:t>Pi </a:t>
            </a:r>
            <a:r>
              <a:rPr lang="en-US" sz="4400" dirty="0"/>
              <a:t>service</a:t>
            </a:r>
          </a:p>
        </p:txBody>
      </p:sp>
      <p:sp>
        <p:nvSpPr>
          <p:cNvPr id="4" name="Title 3"/>
          <p:cNvSpPr>
            <a:spLocks noGrp="1"/>
          </p:cNvSpPr>
          <p:nvPr>
            <p:ph type="ctrTitle"/>
          </p:nvPr>
        </p:nvSpPr>
        <p:spPr>
          <a:solidFill>
            <a:srgbClr val="00B0F0"/>
          </a:solidFill>
        </p:spPr>
        <p:txBody>
          <a:bodyPr/>
          <a:lstStyle/>
          <a:p>
            <a:r>
              <a:rPr lang="en-US" dirty="0" smtClean="0"/>
              <a:t>DEMO</a:t>
            </a:r>
            <a:endParaRPr lang="en-US" dirty="0"/>
          </a:p>
        </p:txBody>
      </p:sp>
    </p:spTree>
    <p:extLst>
      <p:ext uri="{BB962C8B-B14F-4D97-AF65-F5344CB8AC3E}">
        <p14:creationId xmlns:p14="http://schemas.microsoft.com/office/powerpoint/2010/main" val="3292096662"/>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3246437" y="5821554"/>
            <a:ext cx="5854401"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9" tIns="34970" rIns="34970" bIns="69939" numCol="1" spcCol="0" rtlCol="0" fromWordArt="0" anchor="ctr" anchorCtr="0" forceAA="0" compatLnSpc="1">
            <a:prstTxWarp prst="textNoShape">
              <a:avLst/>
            </a:prstTxWarp>
            <a:noAutofit/>
          </a:bodyPr>
          <a:lstStyle/>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Queues                                                Storage</a:t>
            </a:r>
            <a:endParaRPr lang="en-US" sz="1377" spc="-38" dirty="0">
              <a:solidFill>
                <a:srgbClr val="404040"/>
              </a:solidFill>
              <a:ea typeface="Segoe UI" pitchFamily="34" charset="0"/>
              <a:cs typeface="Segoe UI" pitchFamily="34" charset="0"/>
            </a:endParaRPr>
          </a:p>
        </p:txBody>
      </p:sp>
      <p:sp>
        <p:nvSpPr>
          <p:cNvPr id="3" name="Title 2"/>
          <p:cNvSpPr>
            <a:spLocks noGrp="1"/>
          </p:cNvSpPr>
          <p:nvPr>
            <p:ph type="title"/>
          </p:nvPr>
        </p:nvSpPr>
        <p:spPr/>
        <p:txBody>
          <a:bodyPr/>
          <a:lstStyle/>
          <a:p>
            <a:r>
              <a:rPr lang="en-US" dirty="0" smtClean="0">
                <a:solidFill>
                  <a:schemeClr val="tx1"/>
                </a:solidFill>
              </a:rPr>
              <a:t>3-Tier service pattern</a:t>
            </a:r>
            <a:endParaRPr lang="en-US" dirty="0">
              <a:solidFill>
                <a:schemeClr val="tx1"/>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4065" y="5875960"/>
            <a:ext cx="780290" cy="78029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7237" y="1058862"/>
            <a:ext cx="840685" cy="840685"/>
          </a:xfrm>
          <a:prstGeom prst="rect">
            <a:avLst/>
          </a:prstGeom>
        </p:spPr>
      </p:pic>
      <p:grpSp>
        <p:nvGrpSpPr>
          <p:cNvPr id="8" name="Group 7"/>
          <p:cNvGrpSpPr/>
          <p:nvPr/>
        </p:nvGrpSpPr>
        <p:grpSpPr>
          <a:xfrm>
            <a:off x="3246437" y="2183594"/>
            <a:ext cx="5854401" cy="876108"/>
            <a:chOff x="3246437" y="2183594"/>
            <a:chExt cx="5854401" cy="876108"/>
          </a:xfrm>
        </p:grpSpPr>
        <p:sp>
          <p:nvSpPr>
            <p:cNvPr id="11" name="Rectangle 10"/>
            <p:cNvSpPr/>
            <p:nvPr/>
          </p:nvSpPr>
          <p:spPr bwMode="auto">
            <a:xfrm>
              <a:off x="3246437" y="2183594"/>
              <a:ext cx="5854401"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9" tIns="34970" rIns="34970" bIns="69939" numCol="1" spcCol="0" rtlCol="0" fromWordArt="0" anchor="ctr" anchorCtr="0" forceAA="0" compatLnSpc="1">
              <a:prstTxWarp prst="textNoShape">
                <a:avLst/>
              </a:prstTxWarp>
              <a:noAutofit/>
            </a:bodyPr>
            <a:lstStyle/>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Front End</a:t>
              </a:r>
              <a:endParaRPr lang="en-US" sz="1377" spc="-38" dirty="0">
                <a:solidFill>
                  <a:srgbClr val="404040"/>
                </a:solidFill>
                <a:ea typeface="Segoe UI" pitchFamily="34" charset="0"/>
                <a:cs typeface="Segoe UI" pitchFamily="34" charset="0"/>
              </a:endParaRPr>
            </a:p>
            <a:p>
              <a:pPr defTabSz="699124" fontAlgn="base">
                <a:spcBef>
                  <a:spcPct val="0"/>
                </a:spcBef>
                <a:spcAft>
                  <a:spcPct val="0"/>
                </a:spcAft>
              </a:pPr>
              <a:r>
                <a:rPr lang="en-US" sz="1377" spc="-38" dirty="0">
                  <a:solidFill>
                    <a:srgbClr val="404040"/>
                  </a:solidFill>
                  <a:ea typeface="Segoe UI" pitchFamily="34" charset="0"/>
                  <a:cs typeface="Segoe UI" pitchFamily="34" charset="0"/>
                </a:rPr>
                <a:t>(</a:t>
              </a:r>
              <a:r>
                <a:rPr lang="en-US" sz="1377" spc="-38" dirty="0" smtClean="0">
                  <a:solidFill>
                    <a:srgbClr val="404040"/>
                  </a:solidFill>
                  <a:ea typeface="Segoe UI" pitchFamily="34" charset="0"/>
                  <a:cs typeface="Segoe UI" pitchFamily="34" charset="0"/>
                </a:rPr>
                <a:t>Stateless</a:t>
              </a:r>
            </a:p>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Web)</a:t>
              </a:r>
              <a:endParaRPr lang="en-US" sz="1377" spc="-38" dirty="0">
                <a:solidFill>
                  <a:srgbClr val="404040"/>
                </a:solidFill>
                <a:ea typeface="Segoe UI" pitchFamily="34" charset="0"/>
                <a:cs typeface="Segoe UI" pitchFamily="34" charset="0"/>
              </a:endParaRPr>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73381" y="2221625"/>
              <a:ext cx="780290" cy="78029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85584" y="2221625"/>
              <a:ext cx="780290" cy="78029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90547" y="2221625"/>
              <a:ext cx="780290" cy="780290"/>
            </a:xfrm>
            <a:prstGeom prst="rect">
              <a:avLst/>
            </a:prstGeom>
          </p:spPr>
        </p:pic>
      </p:grpSp>
      <p:cxnSp>
        <p:nvCxnSpPr>
          <p:cNvPr id="14" name="Straight Arrow Connector 13"/>
          <p:cNvCxnSpPr>
            <a:endCxn id="5" idx="0"/>
          </p:cNvCxnSpPr>
          <p:nvPr/>
        </p:nvCxnSpPr>
        <p:spPr>
          <a:xfrm flipH="1">
            <a:off x="4863526" y="1899480"/>
            <a:ext cx="1226944" cy="322145"/>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0059" y="5897546"/>
            <a:ext cx="780290" cy="780290"/>
          </a:xfrm>
          <a:prstGeom prst="rect">
            <a:avLst/>
          </a:prstGeom>
        </p:spPr>
      </p:pic>
      <p:grpSp>
        <p:nvGrpSpPr>
          <p:cNvPr id="9" name="Group 8"/>
          <p:cNvGrpSpPr/>
          <p:nvPr/>
        </p:nvGrpSpPr>
        <p:grpSpPr>
          <a:xfrm>
            <a:off x="3246437" y="3869660"/>
            <a:ext cx="5854401" cy="876108"/>
            <a:chOff x="3246437" y="3869660"/>
            <a:chExt cx="5854401" cy="876108"/>
          </a:xfrm>
        </p:grpSpPr>
        <p:sp>
          <p:nvSpPr>
            <p:cNvPr id="19" name="Rectangle 18"/>
            <p:cNvSpPr/>
            <p:nvPr/>
          </p:nvSpPr>
          <p:spPr bwMode="auto">
            <a:xfrm>
              <a:off x="3246437" y="3869660"/>
              <a:ext cx="5854401"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9" tIns="34970" rIns="34970" bIns="69939" numCol="1" spcCol="0" rtlCol="0" fromWordArt="0" anchor="ctr" anchorCtr="0" forceAA="0" compatLnSpc="1">
              <a:prstTxWarp prst="textNoShape">
                <a:avLst/>
              </a:prstTxWarp>
              <a:noAutofit/>
            </a:bodyPr>
            <a:lstStyle/>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Stateless</a:t>
              </a:r>
            </a:p>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Middle-tier</a:t>
              </a:r>
            </a:p>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Compute</a:t>
              </a: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40268" y="3917569"/>
              <a:ext cx="780290" cy="780290"/>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83492" y="3917569"/>
              <a:ext cx="780290" cy="780290"/>
            </a:xfrm>
            <a:prstGeom prst="rect">
              <a:avLst/>
            </a:prstGeom>
          </p:spPr>
        </p:pic>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90547" y="3917569"/>
              <a:ext cx="780290" cy="780290"/>
            </a:xfrm>
            <a:prstGeom prst="rect">
              <a:avLst/>
            </a:prstGeom>
          </p:spPr>
        </p:pic>
      </p:grpSp>
      <p:cxnSp>
        <p:nvCxnSpPr>
          <p:cNvPr id="28" name="Straight Arrow Connector 27"/>
          <p:cNvCxnSpPr>
            <a:endCxn id="13" idx="0"/>
          </p:cNvCxnSpPr>
          <p:nvPr/>
        </p:nvCxnSpPr>
        <p:spPr>
          <a:xfrm>
            <a:off x="6480615" y="1899480"/>
            <a:ext cx="1100077" cy="322145"/>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216764" y="1915630"/>
            <a:ext cx="5313" cy="350094"/>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4846637" y="2963862"/>
            <a:ext cx="2743200" cy="991481"/>
            <a:chOff x="4846637" y="2963862"/>
            <a:chExt cx="2743200" cy="991481"/>
          </a:xfrm>
        </p:grpSpPr>
        <p:cxnSp>
          <p:nvCxnSpPr>
            <p:cNvPr id="35" name="Straight Arrow Connector 34"/>
            <p:cNvCxnSpPr/>
            <p:nvPr/>
          </p:nvCxnSpPr>
          <p:spPr>
            <a:xfrm>
              <a:off x="61736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8466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75898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3" name="Curved Connector 52"/>
          <p:cNvCxnSpPr/>
          <p:nvPr/>
        </p:nvCxnSpPr>
        <p:spPr>
          <a:xfrm rot="16200000" flipH="1">
            <a:off x="4570768" y="5092803"/>
            <a:ext cx="1199687" cy="409800"/>
          </a:xfrm>
          <a:prstGeom prst="curvedConnector3">
            <a:avLst>
              <a:gd name="adj1" fmla="val 50000"/>
            </a:avLst>
          </a:prstGeom>
          <a:ln w="50800">
            <a:solidFill>
              <a:srgbClr val="00B0F0"/>
            </a:solidFill>
            <a:headEnd type="none"/>
            <a:tailEnd type="triangle"/>
          </a:ln>
        </p:spPr>
        <p:style>
          <a:lnRef idx="2">
            <a:schemeClr val="accent6"/>
          </a:lnRef>
          <a:fillRef idx="0">
            <a:schemeClr val="accent6"/>
          </a:fillRef>
          <a:effectRef idx="1">
            <a:schemeClr val="accent6"/>
          </a:effectRef>
          <a:fontRef idx="minor">
            <a:schemeClr val="tx1"/>
          </a:fontRef>
        </p:style>
      </p:cxnSp>
      <p:cxnSp>
        <p:nvCxnSpPr>
          <p:cNvPr id="54" name="Curved Connector 53"/>
          <p:cNvCxnSpPr/>
          <p:nvPr/>
        </p:nvCxnSpPr>
        <p:spPr>
          <a:xfrm rot="5400000" flipH="1" flipV="1">
            <a:off x="4861784" y="5002117"/>
            <a:ext cx="1589832" cy="201026"/>
          </a:xfrm>
          <a:prstGeom prst="curvedConnector2">
            <a:avLst/>
          </a:prstGeom>
          <a:ln w="50800">
            <a:solidFill>
              <a:srgbClr val="00B0F0"/>
            </a:solidFill>
            <a:headEnd type="none"/>
            <a:tailEnd type="triangle"/>
          </a:ln>
        </p:spPr>
        <p:style>
          <a:lnRef idx="2">
            <a:schemeClr val="accent6"/>
          </a:lnRef>
          <a:fillRef idx="0">
            <a:schemeClr val="accent6"/>
          </a:fillRef>
          <a:effectRef idx="1">
            <a:schemeClr val="accent6"/>
          </a:effectRef>
          <a:fontRef idx="minor">
            <a:schemeClr val="tx1"/>
          </a:fontRef>
        </p:style>
      </p:cxnSp>
      <p:cxnSp>
        <p:nvCxnSpPr>
          <p:cNvPr id="55" name="Curved Connector 54"/>
          <p:cNvCxnSpPr>
            <a:stCxn id="5" idx="1"/>
            <a:endCxn id="7" idx="1"/>
          </p:cNvCxnSpPr>
          <p:nvPr/>
        </p:nvCxnSpPr>
        <p:spPr>
          <a:xfrm rot="10800000" flipV="1">
            <a:off x="4014065" y="2611769"/>
            <a:ext cx="459316" cy="3654335"/>
          </a:xfrm>
          <a:prstGeom prst="curvedConnector3">
            <a:avLst>
              <a:gd name="adj1" fmla="val 292393"/>
            </a:avLst>
          </a:prstGeom>
          <a:ln w="50800">
            <a:solidFill>
              <a:srgbClr val="00B0F0"/>
            </a:solidFill>
            <a:headEnd type="none"/>
            <a:tailEnd type="triangle"/>
          </a:ln>
        </p:spPr>
        <p:style>
          <a:lnRef idx="1">
            <a:schemeClr val="accent6"/>
          </a:lnRef>
          <a:fillRef idx="0">
            <a:schemeClr val="accent6"/>
          </a:fillRef>
          <a:effectRef idx="0">
            <a:schemeClr val="accent6"/>
          </a:effectRef>
          <a:fontRef idx="minor">
            <a:schemeClr val="tx1"/>
          </a:fontRef>
        </p:style>
      </p:cxnSp>
      <p:cxnSp>
        <p:nvCxnSpPr>
          <p:cNvPr id="56" name="Curved Connector 55"/>
          <p:cNvCxnSpPr>
            <a:stCxn id="7" idx="0"/>
          </p:cNvCxnSpPr>
          <p:nvPr/>
        </p:nvCxnSpPr>
        <p:spPr>
          <a:xfrm rot="5400000" flipH="1" flipV="1">
            <a:off x="3955300" y="5106414"/>
            <a:ext cx="1218456" cy="320637"/>
          </a:xfrm>
          <a:prstGeom prst="curvedConnector3">
            <a:avLst>
              <a:gd name="adj1" fmla="val 49999"/>
            </a:avLst>
          </a:prstGeom>
          <a:ln w="50800">
            <a:solidFill>
              <a:srgbClr val="00B0F0"/>
            </a:solidFill>
            <a:headEnd type="none"/>
            <a:tailEnd type="triangle"/>
          </a:ln>
        </p:spPr>
        <p:style>
          <a:lnRef idx="1">
            <a:schemeClr val="accent6"/>
          </a:lnRef>
          <a:fillRef idx="0">
            <a:schemeClr val="accent6"/>
          </a:fillRef>
          <a:effectRef idx="0">
            <a:schemeClr val="accent6"/>
          </a:effectRef>
          <a:fontRef idx="minor">
            <a:schemeClr val="tx1"/>
          </a:fontRef>
        </p:style>
      </p:cxnSp>
      <p:pic>
        <p:nvPicPr>
          <p:cNvPr id="76" name="Picture 75"/>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504747" y="5897546"/>
            <a:ext cx="780290" cy="780290"/>
          </a:xfrm>
          <a:prstGeom prst="rect">
            <a:avLst/>
          </a:prstGeom>
        </p:spPr>
      </p:pic>
      <p:pic>
        <p:nvPicPr>
          <p:cNvPr id="77" name="Picture 76"/>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428292" y="5897546"/>
            <a:ext cx="780290" cy="780290"/>
          </a:xfrm>
          <a:prstGeom prst="rect">
            <a:avLst/>
          </a:prstGeom>
        </p:spPr>
      </p:pic>
      <p:pic>
        <p:nvPicPr>
          <p:cNvPr id="78" name="Picture 77"/>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313020" y="5890984"/>
            <a:ext cx="780290" cy="780290"/>
          </a:xfrm>
          <a:prstGeom prst="rect">
            <a:avLst/>
          </a:prstGeom>
        </p:spPr>
      </p:pic>
      <p:cxnSp>
        <p:nvCxnSpPr>
          <p:cNvPr id="79" name="Straight Arrow Connector 78"/>
          <p:cNvCxnSpPr/>
          <p:nvPr/>
        </p:nvCxnSpPr>
        <p:spPr>
          <a:xfrm>
            <a:off x="5220558" y="4606889"/>
            <a:ext cx="1457364" cy="1290657"/>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265273" y="4661671"/>
            <a:ext cx="1357289" cy="1229313"/>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8199437" y="4845607"/>
            <a:ext cx="1447800" cy="876108"/>
            <a:chOff x="8439044" y="4841586"/>
            <a:chExt cx="1447800" cy="876108"/>
          </a:xfrm>
        </p:grpSpPr>
        <p:sp>
          <p:nvSpPr>
            <p:cNvPr id="97" name="Rectangle 96"/>
            <p:cNvSpPr/>
            <p:nvPr/>
          </p:nvSpPr>
          <p:spPr bwMode="auto">
            <a:xfrm>
              <a:off x="8439044" y="4841586"/>
              <a:ext cx="1447800"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9" tIns="34970" rIns="34970" bIns="69939" numCol="1" spcCol="0" rtlCol="0" fromWordArt="0" anchor="ctr" anchorCtr="0" forceAA="0" compatLnSpc="1">
              <a:prstTxWarp prst="textNoShape">
                <a:avLst/>
              </a:prstTxWarp>
              <a:noAutofit/>
            </a:bodyPr>
            <a:lstStyle/>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Cache</a:t>
              </a:r>
              <a:endParaRPr lang="en-US" sz="1377" spc="-38" dirty="0">
                <a:solidFill>
                  <a:srgbClr val="404040"/>
                </a:solidFill>
                <a:ea typeface="Segoe UI" pitchFamily="34" charset="0"/>
                <a:cs typeface="Segoe UI" pitchFamily="34" charset="0"/>
              </a:endParaRPr>
            </a:p>
          </p:txBody>
        </p:sp>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30353" y="4889495"/>
              <a:ext cx="780290" cy="780290"/>
            </a:xfrm>
            <a:prstGeom prst="rect">
              <a:avLst/>
            </a:prstGeom>
          </p:spPr>
        </p:pic>
      </p:grpSp>
      <p:sp>
        <p:nvSpPr>
          <p:cNvPr id="118" name="Content Placeholder 6"/>
          <p:cNvSpPr txBox="1">
            <a:spLocks/>
          </p:cNvSpPr>
          <p:nvPr/>
        </p:nvSpPr>
        <p:spPr>
          <a:xfrm>
            <a:off x="-17653" y="1940029"/>
            <a:ext cx="3225272" cy="422423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solidFill>
                  <a:srgbClr val="FFFFFF"/>
                </a:solidFill>
                <a:latin typeface="Segoe UI"/>
              </a:rPr>
              <a:t>S</a:t>
            </a:r>
            <a:r>
              <a:rPr lang="en-US" sz="1800" dirty="0" smtClean="0">
                <a:solidFill>
                  <a:srgbClr val="FFFFFF"/>
                </a:solidFill>
                <a:latin typeface="Segoe UI"/>
              </a:rPr>
              <a:t>cale with partitioned storage</a:t>
            </a:r>
          </a:p>
          <a:p>
            <a:endParaRPr lang="en-US" sz="1800" dirty="0">
              <a:solidFill>
                <a:srgbClr val="FFFFFF"/>
              </a:solidFill>
              <a:latin typeface="Segoe UI"/>
            </a:endParaRPr>
          </a:p>
          <a:p>
            <a:r>
              <a:rPr lang="en-US" sz="1800" dirty="0" smtClean="0">
                <a:solidFill>
                  <a:srgbClr val="FFFFFF"/>
                </a:solidFill>
                <a:latin typeface="Segoe UI"/>
              </a:rPr>
              <a:t>Increase reliability with queues</a:t>
            </a:r>
            <a:endParaRPr lang="en-US" sz="1800" dirty="0">
              <a:solidFill>
                <a:srgbClr val="FFFFFF"/>
              </a:solidFill>
              <a:latin typeface="Segoe UI"/>
            </a:endParaRPr>
          </a:p>
          <a:p>
            <a:endParaRPr lang="en-US" sz="1800" dirty="0" smtClean="0">
              <a:solidFill>
                <a:srgbClr val="FFFFFF"/>
              </a:solidFill>
              <a:latin typeface="Segoe UI"/>
            </a:endParaRPr>
          </a:p>
          <a:p>
            <a:r>
              <a:rPr lang="en-US" sz="1800" dirty="0">
                <a:solidFill>
                  <a:srgbClr val="FFFFFF"/>
                </a:solidFill>
                <a:latin typeface="Segoe UI"/>
              </a:rPr>
              <a:t>R</a:t>
            </a:r>
            <a:r>
              <a:rPr lang="en-US" sz="1800" dirty="0" smtClean="0">
                <a:solidFill>
                  <a:srgbClr val="FFFFFF"/>
                </a:solidFill>
                <a:latin typeface="Segoe UI"/>
              </a:rPr>
              <a:t>educe read latency with caches</a:t>
            </a:r>
          </a:p>
          <a:p>
            <a:endParaRPr lang="en-US" sz="1800" dirty="0">
              <a:solidFill>
                <a:srgbClr val="FFFFFF"/>
              </a:solidFill>
              <a:latin typeface="Segoe UI"/>
            </a:endParaRPr>
          </a:p>
          <a:p>
            <a:r>
              <a:rPr lang="en-US" sz="1800" dirty="0" smtClean="0">
                <a:solidFill>
                  <a:srgbClr val="FFFFFF"/>
                </a:solidFill>
                <a:latin typeface="Segoe UI"/>
              </a:rPr>
              <a:t>Manage your own transactions for state consistency</a:t>
            </a:r>
            <a:endParaRPr lang="en-US" sz="1800" dirty="0">
              <a:solidFill>
                <a:srgbClr val="FFFFFF"/>
              </a:solidFill>
              <a:latin typeface="Segoe UI"/>
            </a:endParaRPr>
          </a:p>
          <a:p>
            <a:endParaRPr lang="en-US" sz="1800" dirty="0" smtClean="0">
              <a:solidFill>
                <a:srgbClr val="FFFFFF"/>
              </a:solidFill>
              <a:latin typeface="Segoe UI"/>
            </a:endParaRPr>
          </a:p>
          <a:p>
            <a:r>
              <a:rPr lang="en-US" sz="1800" dirty="0" smtClean="0">
                <a:solidFill>
                  <a:srgbClr val="FFFFFF"/>
                </a:solidFill>
                <a:latin typeface="Segoe UI"/>
              </a:rPr>
              <a:t>Many moving parts each managed differently</a:t>
            </a:r>
          </a:p>
        </p:txBody>
      </p:sp>
      <p:cxnSp>
        <p:nvCxnSpPr>
          <p:cNvPr id="48" name="Straight Arrow Connector 47"/>
          <p:cNvCxnSpPr/>
          <p:nvPr/>
        </p:nvCxnSpPr>
        <p:spPr>
          <a:xfrm>
            <a:off x="7361841" y="4657504"/>
            <a:ext cx="1283075" cy="1207092"/>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03523" y="1752973"/>
            <a:ext cx="874399" cy="253361"/>
          </a:xfrm>
          <a:prstGeom prst="rect">
            <a:avLst/>
          </a:prstGeom>
          <a:noFill/>
          <a:ln>
            <a:noFill/>
          </a:ln>
        </p:spPr>
        <p:txBody>
          <a:bodyPr wrap="none" lIns="0" tIns="27432" rIns="0" bIns="0" rtlCol="0">
            <a:noAutofit/>
          </a:bodyPr>
          <a:lstStyle/>
          <a:p>
            <a:pPr algn="ctr">
              <a:lnSpc>
                <a:spcPts val="800"/>
              </a:lnSpc>
            </a:pPr>
            <a:r>
              <a:rPr lang="en-US" sz="1000" dirty="0" smtClean="0">
                <a:solidFill>
                  <a:srgbClr val="FFFFFF"/>
                </a:solidFill>
                <a:ea typeface="Arial Unicode MS" panose="020B0604020202020204" pitchFamily="34" charset="-128"/>
                <a:cs typeface="Segoe UI" panose="020B0502040204020203" pitchFamily="34" charset="0"/>
              </a:rPr>
              <a:t>Load Balancer</a:t>
            </a:r>
          </a:p>
        </p:txBody>
      </p:sp>
    </p:spTree>
    <p:custDataLst>
      <p:tags r:id="rId1"/>
    </p:custDataLst>
    <p:extLst>
      <p:ext uri="{BB962C8B-B14F-4D97-AF65-F5344CB8AC3E}">
        <p14:creationId xmlns:p14="http://schemas.microsoft.com/office/powerpoint/2010/main" val="225325075"/>
      </p:ext>
    </p:extLst>
  </p:cSld>
  <p:clrMapOvr>
    <a:masterClrMapping/>
  </p:clrMapOvr>
  <p:transition advTm="10330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8">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8">
                                            <p:txEl>
                                              <p:pRg st="4" end="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8">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3246437" y="3869659"/>
            <a:ext cx="5854401" cy="101306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9" tIns="34970" rIns="34970" bIns="69939" numCol="1" spcCol="0" rtlCol="0" fromWordArt="0" anchor="ctr" anchorCtr="0" forceAA="0" compatLnSpc="1">
            <a:prstTxWarp prst="textNoShape">
              <a:avLst/>
            </a:prstTxWarp>
            <a:noAutofit/>
          </a:bodyPr>
          <a:lstStyle/>
          <a:p>
            <a:pPr defTabSz="699124" fontAlgn="base">
              <a:spcBef>
                <a:spcPct val="0"/>
              </a:spcBef>
              <a:spcAft>
                <a:spcPct val="0"/>
              </a:spcAft>
            </a:pPr>
            <a:r>
              <a:rPr lang="en-US" sz="1377" spc="-38" dirty="0" err="1" smtClean="0">
                <a:solidFill>
                  <a:srgbClr val="404040"/>
                </a:solidFill>
                <a:ea typeface="Segoe UI" pitchFamily="34" charset="0"/>
                <a:cs typeface="Segoe UI" pitchFamily="34" charset="0"/>
              </a:rPr>
              <a:t>Stateful</a:t>
            </a:r>
            <a:endParaRPr lang="en-US" sz="1377" spc="-38" dirty="0" smtClean="0">
              <a:solidFill>
                <a:srgbClr val="404040"/>
              </a:solidFill>
              <a:ea typeface="Segoe UI" pitchFamily="34" charset="0"/>
              <a:cs typeface="Segoe UI" pitchFamily="34" charset="0"/>
            </a:endParaRPr>
          </a:p>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Middle-tier</a:t>
            </a:r>
          </a:p>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Compute</a:t>
            </a:r>
          </a:p>
        </p:txBody>
      </p:sp>
      <p:sp>
        <p:nvSpPr>
          <p:cNvPr id="3" name="Title 2"/>
          <p:cNvSpPr>
            <a:spLocks noGrp="1"/>
          </p:cNvSpPr>
          <p:nvPr>
            <p:ph type="title"/>
          </p:nvPr>
        </p:nvSpPr>
        <p:spPr/>
        <p:txBody>
          <a:bodyPr/>
          <a:lstStyle/>
          <a:p>
            <a:r>
              <a:rPr lang="en-US" dirty="0" err="1" smtClean="0">
                <a:solidFill>
                  <a:schemeClr val="tx1"/>
                </a:solidFill>
              </a:rPr>
              <a:t>Stateful</a:t>
            </a:r>
            <a:r>
              <a:rPr lang="en-US" dirty="0" smtClean="0">
                <a:solidFill>
                  <a:schemeClr val="tx1"/>
                </a:solidFill>
              </a:rPr>
              <a:t> services: Simplify design, reduce latency</a:t>
            </a:r>
            <a:endParaRPr lang="en-US" dirty="0">
              <a:solidFill>
                <a:schemeClr val="tx1"/>
              </a:solidFill>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7237" y="1058862"/>
            <a:ext cx="840685" cy="840685"/>
          </a:xfrm>
          <a:prstGeom prst="rect">
            <a:avLst/>
          </a:prstGeom>
        </p:spPr>
      </p:pic>
      <p:grpSp>
        <p:nvGrpSpPr>
          <p:cNvPr id="8" name="Group 7"/>
          <p:cNvGrpSpPr/>
          <p:nvPr/>
        </p:nvGrpSpPr>
        <p:grpSpPr>
          <a:xfrm>
            <a:off x="3246437" y="2183594"/>
            <a:ext cx="5854401" cy="876108"/>
            <a:chOff x="3246437" y="2183594"/>
            <a:chExt cx="5854401" cy="876108"/>
          </a:xfrm>
        </p:grpSpPr>
        <p:sp>
          <p:nvSpPr>
            <p:cNvPr id="11" name="Rectangle 10"/>
            <p:cNvSpPr/>
            <p:nvPr/>
          </p:nvSpPr>
          <p:spPr bwMode="auto">
            <a:xfrm>
              <a:off x="3246437" y="2183594"/>
              <a:ext cx="5854401"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9" tIns="34970" rIns="34970" bIns="69939" numCol="1" spcCol="0" rtlCol="0" fromWordArt="0" anchor="ctr" anchorCtr="0" forceAA="0" compatLnSpc="1">
              <a:prstTxWarp prst="textNoShape">
                <a:avLst/>
              </a:prstTxWarp>
              <a:noAutofit/>
            </a:bodyPr>
            <a:lstStyle/>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Front End</a:t>
              </a:r>
              <a:endParaRPr lang="en-US" sz="1377" spc="-38" dirty="0">
                <a:solidFill>
                  <a:srgbClr val="404040"/>
                </a:solidFill>
                <a:ea typeface="Segoe UI" pitchFamily="34" charset="0"/>
                <a:cs typeface="Segoe UI" pitchFamily="34" charset="0"/>
              </a:endParaRPr>
            </a:p>
            <a:p>
              <a:pPr defTabSz="699124" fontAlgn="base">
                <a:spcBef>
                  <a:spcPct val="0"/>
                </a:spcBef>
                <a:spcAft>
                  <a:spcPct val="0"/>
                </a:spcAft>
              </a:pPr>
              <a:r>
                <a:rPr lang="en-US" sz="1377" spc="-38" dirty="0">
                  <a:solidFill>
                    <a:srgbClr val="404040"/>
                  </a:solidFill>
                  <a:ea typeface="Segoe UI" pitchFamily="34" charset="0"/>
                  <a:cs typeface="Segoe UI" pitchFamily="34" charset="0"/>
                </a:rPr>
                <a:t>(</a:t>
              </a:r>
              <a:r>
                <a:rPr lang="en-US" sz="1377" spc="-38" dirty="0" smtClean="0">
                  <a:solidFill>
                    <a:srgbClr val="404040"/>
                  </a:solidFill>
                  <a:ea typeface="Segoe UI" pitchFamily="34" charset="0"/>
                  <a:cs typeface="Segoe UI" pitchFamily="34" charset="0"/>
                </a:rPr>
                <a:t>Stateless</a:t>
              </a:r>
            </a:p>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Web)</a:t>
              </a:r>
              <a:endParaRPr lang="en-US" sz="1377" spc="-38" dirty="0">
                <a:solidFill>
                  <a:srgbClr val="404040"/>
                </a:solidFill>
                <a:ea typeface="Segoe UI" pitchFamily="34" charset="0"/>
                <a:cs typeface="Segoe UI" pitchFamily="34" charset="0"/>
              </a:endParaRP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3381" y="2221625"/>
              <a:ext cx="780290" cy="78029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85584" y="2221625"/>
              <a:ext cx="780290" cy="78029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0547" y="2221625"/>
              <a:ext cx="780290" cy="780290"/>
            </a:xfrm>
            <a:prstGeom prst="rect">
              <a:avLst/>
            </a:prstGeom>
          </p:spPr>
        </p:pic>
      </p:grpSp>
      <p:cxnSp>
        <p:nvCxnSpPr>
          <p:cNvPr id="14" name="Straight Arrow Connector 13"/>
          <p:cNvCxnSpPr>
            <a:endCxn id="5" idx="0"/>
          </p:cNvCxnSpPr>
          <p:nvPr/>
        </p:nvCxnSpPr>
        <p:spPr>
          <a:xfrm flipH="1">
            <a:off x="4863526" y="1899480"/>
            <a:ext cx="1226944" cy="322145"/>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3" idx="0"/>
          </p:cNvCxnSpPr>
          <p:nvPr/>
        </p:nvCxnSpPr>
        <p:spPr>
          <a:xfrm>
            <a:off x="6480615" y="1899480"/>
            <a:ext cx="1100077" cy="322145"/>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216764" y="1915630"/>
            <a:ext cx="5313" cy="350094"/>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4846637" y="2963862"/>
            <a:ext cx="2743200" cy="991481"/>
            <a:chOff x="4846637" y="2963862"/>
            <a:chExt cx="2743200" cy="991481"/>
          </a:xfrm>
        </p:grpSpPr>
        <p:cxnSp>
          <p:nvCxnSpPr>
            <p:cNvPr id="35" name="Straight Arrow Connector 34"/>
            <p:cNvCxnSpPr/>
            <p:nvPr/>
          </p:nvCxnSpPr>
          <p:spPr>
            <a:xfrm>
              <a:off x="61736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8466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75898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pic>
        <p:nvPicPr>
          <p:cNvPr id="77" name="Picture 76"/>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420506" y="6069772"/>
            <a:ext cx="654201" cy="654201"/>
          </a:xfrm>
          <a:prstGeom prst="rect">
            <a:avLst/>
          </a:prstGeom>
        </p:spPr>
      </p:pic>
      <p:pic>
        <p:nvPicPr>
          <p:cNvPr id="78" name="Picture 77"/>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283962" y="6069772"/>
            <a:ext cx="654201" cy="654201"/>
          </a:xfrm>
          <a:prstGeom prst="rect">
            <a:avLst/>
          </a:prstGeom>
        </p:spPr>
      </p:pic>
      <p:sp>
        <p:nvSpPr>
          <p:cNvPr id="41" name="Right Arrow 40"/>
          <p:cNvSpPr/>
          <p:nvPr/>
        </p:nvSpPr>
        <p:spPr>
          <a:xfrm rot="5400000">
            <a:off x="5906097" y="4979469"/>
            <a:ext cx="535079" cy="540774"/>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516"/>
            <a:endParaRPr lang="en-US" sz="1377">
              <a:solidFill>
                <a:srgbClr val="FFFFFF"/>
              </a:solidFill>
            </a:endParaRPr>
          </a:p>
        </p:txBody>
      </p:sp>
      <p:sp>
        <p:nvSpPr>
          <p:cNvPr id="2" name="TextBox 1"/>
          <p:cNvSpPr txBox="1"/>
          <p:nvPr/>
        </p:nvSpPr>
        <p:spPr>
          <a:xfrm>
            <a:off x="3111446" y="5497308"/>
            <a:ext cx="629226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srgbClr val="FFFFFF"/>
                </a:solidFill>
              </a:rPr>
              <a:t>d</a:t>
            </a:r>
            <a:r>
              <a:rPr lang="en-US" sz="2000" dirty="0" smtClean="0">
                <a:solidFill>
                  <a:srgbClr val="FFFFFF"/>
                </a:solidFill>
              </a:rPr>
              <a:t>ata stores used for analytics and disaster recovery</a:t>
            </a:r>
          </a:p>
        </p:txBody>
      </p:sp>
      <p:sp>
        <p:nvSpPr>
          <p:cNvPr id="44" name="Content Placeholder 6"/>
          <p:cNvSpPr txBox="1">
            <a:spLocks/>
          </p:cNvSpPr>
          <p:nvPr/>
        </p:nvSpPr>
        <p:spPr>
          <a:xfrm>
            <a:off x="9587" y="1700891"/>
            <a:ext cx="3225272" cy="3181832"/>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smtClean="0">
              <a:solidFill>
                <a:srgbClr val="FFFFFF"/>
              </a:solidFill>
              <a:latin typeface="Segoe UI"/>
            </a:endParaRPr>
          </a:p>
          <a:p>
            <a:r>
              <a:rPr lang="en-US" sz="1800" dirty="0" smtClean="0">
                <a:solidFill>
                  <a:srgbClr val="FFFFFF"/>
                </a:solidFill>
                <a:latin typeface="Segoe UI"/>
              </a:rPr>
              <a:t>Application state lives in the compute tier</a:t>
            </a:r>
          </a:p>
          <a:p>
            <a:endParaRPr lang="en-US" sz="1800" dirty="0" smtClean="0">
              <a:solidFill>
                <a:srgbClr val="FFFFFF"/>
              </a:solidFill>
              <a:latin typeface="Segoe UI"/>
            </a:endParaRPr>
          </a:p>
          <a:p>
            <a:r>
              <a:rPr lang="en-US" sz="1800" dirty="0">
                <a:solidFill>
                  <a:srgbClr val="FFFFFF"/>
                </a:solidFill>
                <a:latin typeface="Segoe UI"/>
              </a:rPr>
              <a:t>Low Latency reads and </a:t>
            </a:r>
            <a:r>
              <a:rPr lang="en-US" sz="1800" dirty="0" smtClean="0">
                <a:solidFill>
                  <a:srgbClr val="FFFFFF"/>
                </a:solidFill>
                <a:latin typeface="Segoe UI"/>
              </a:rPr>
              <a:t>writes</a:t>
            </a:r>
            <a:endParaRPr lang="en-US" sz="1800" dirty="0">
              <a:solidFill>
                <a:srgbClr val="FFFFFF"/>
              </a:solidFill>
              <a:latin typeface="Segoe UI"/>
            </a:endParaRPr>
          </a:p>
          <a:p>
            <a:endParaRPr lang="en-US" sz="1800" dirty="0" smtClean="0">
              <a:solidFill>
                <a:srgbClr val="FFFFFF"/>
              </a:solidFill>
              <a:latin typeface="Segoe UI"/>
            </a:endParaRPr>
          </a:p>
          <a:p>
            <a:r>
              <a:rPr lang="en-US" sz="1800" dirty="0" smtClean="0">
                <a:solidFill>
                  <a:srgbClr val="FFFFFF"/>
                </a:solidFill>
                <a:latin typeface="Segoe UI"/>
              </a:rPr>
              <a:t>Partitions are first class for scale-out</a:t>
            </a:r>
          </a:p>
          <a:p>
            <a:endParaRPr lang="en-US" sz="1800" dirty="0">
              <a:solidFill>
                <a:srgbClr val="FFFFFF"/>
              </a:solidFill>
              <a:latin typeface="Segoe UI"/>
            </a:endParaRPr>
          </a:p>
          <a:p>
            <a:r>
              <a:rPr lang="en-US" sz="1800" dirty="0" smtClean="0">
                <a:solidFill>
                  <a:srgbClr val="FFFFFF"/>
                </a:solidFill>
                <a:latin typeface="Segoe UI"/>
              </a:rPr>
              <a:t>Built in transactions</a:t>
            </a:r>
          </a:p>
          <a:p>
            <a:pPr marL="0" indent="0">
              <a:buFont typeface="Arial" pitchFamily="34" charset="0"/>
              <a:buNone/>
            </a:pPr>
            <a:endParaRPr lang="en-US" sz="1800" dirty="0">
              <a:solidFill>
                <a:srgbClr val="FFFFFF"/>
              </a:solidFill>
              <a:latin typeface="Segoe UI"/>
            </a:endParaRPr>
          </a:p>
          <a:p>
            <a:r>
              <a:rPr lang="en-US" sz="1800" dirty="0" smtClean="0">
                <a:solidFill>
                  <a:srgbClr val="FFFFFF"/>
                </a:solidFill>
                <a:latin typeface="Segoe UI"/>
              </a:rPr>
              <a:t>Fewer </a:t>
            </a:r>
            <a:r>
              <a:rPr lang="en-US" sz="1800" dirty="0">
                <a:solidFill>
                  <a:srgbClr val="FFFFFF"/>
                </a:solidFill>
                <a:latin typeface="Segoe UI"/>
              </a:rPr>
              <a:t>moving parts</a:t>
            </a:r>
          </a:p>
          <a:p>
            <a:pPr marL="0" indent="0">
              <a:buFont typeface="Arial" pitchFamily="34" charset="0"/>
              <a:buNone/>
            </a:pPr>
            <a:endParaRPr lang="en-US" sz="1800" dirty="0" smtClean="0">
              <a:solidFill>
                <a:srgbClr val="FFFFFF"/>
              </a:solidFill>
              <a:latin typeface="Segoe UI"/>
            </a:endParaRPr>
          </a:p>
        </p:txBody>
      </p:sp>
      <p:sp>
        <p:nvSpPr>
          <p:cNvPr id="42" name="TextBox 41"/>
          <p:cNvSpPr txBox="1"/>
          <p:nvPr/>
        </p:nvSpPr>
        <p:spPr>
          <a:xfrm>
            <a:off x="5803523" y="1752973"/>
            <a:ext cx="874399" cy="253361"/>
          </a:xfrm>
          <a:prstGeom prst="rect">
            <a:avLst/>
          </a:prstGeom>
          <a:noFill/>
          <a:ln>
            <a:noFill/>
          </a:ln>
        </p:spPr>
        <p:txBody>
          <a:bodyPr wrap="none" lIns="0" tIns="27432" rIns="0" bIns="0" rtlCol="0">
            <a:noAutofit/>
          </a:bodyPr>
          <a:lstStyle/>
          <a:p>
            <a:pPr algn="ctr">
              <a:lnSpc>
                <a:spcPts val="800"/>
              </a:lnSpc>
            </a:pPr>
            <a:r>
              <a:rPr lang="en-US" sz="1000" dirty="0" smtClean="0">
                <a:solidFill>
                  <a:srgbClr val="FFFFFF"/>
                </a:solidFill>
                <a:ea typeface="Arial Unicode MS" panose="020B0604020202020204" pitchFamily="34" charset="-128"/>
                <a:cs typeface="Segoe UI" panose="020B0502040204020203" pitchFamily="34" charset="0"/>
              </a:rPr>
              <a:t>Load Balancer</a:t>
            </a:r>
          </a:p>
        </p:txBody>
      </p:sp>
      <p:pic>
        <p:nvPicPr>
          <p:cNvPr id="16" name="Picture 15"/>
          <p:cNvPicPr>
            <a:picLocks noChangeAspect="1"/>
          </p:cNvPicPr>
          <p:nvPr/>
        </p:nvPicPr>
        <p:blipFill>
          <a:blip r:embed="rId7"/>
          <a:stretch>
            <a:fillRect/>
          </a:stretch>
        </p:blipFill>
        <p:spPr>
          <a:xfrm>
            <a:off x="4361102" y="3953072"/>
            <a:ext cx="883638" cy="715326"/>
          </a:xfrm>
          <a:prstGeom prst="rect">
            <a:avLst/>
          </a:prstGeom>
        </p:spPr>
      </p:pic>
      <p:pic>
        <p:nvPicPr>
          <p:cNvPr id="43" name="Picture 42"/>
          <p:cNvPicPr>
            <a:picLocks noChangeAspect="1"/>
          </p:cNvPicPr>
          <p:nvPr/>
        </p:nvPicPr>
        <p:blipFill>
          <a:blip r:embed="rId7"/>
          <a:stretch>
            <a:fillRect/>
          </a:stretch>
        </p:blipFill>
        <p:spPr>
          <a:xfrm>
            <a:off x="4498492" y="4030447"/>
            <a:ext cx="883638" cy="715326"/>
          </a:xfrm>
          <a:prstGeom prst="rect">
            <a:avLst/>
          </a:prstGeom>
        </p:spPr>
      </p:pic>
      <p:pic>
        <p:nvPicPr>
          <p:cNvPr id="45" name="Picture 44"/>
          <p:cNvPicPr>
            <a:picLocks noChangeAspect="1"/>
          </p:cNvPicPr>
          <p:nvPr/>
        </p:nvPicPr>
        <p:blipFill>
          <a:blip r:embed="rId7"/>
          <a:stretch>
            <a:fillRect/>
          </a:stretch>
        </p:blipFill>
        <p:spPr>
          <a:xfrm>
            <a:off x="4635882" y="4105551"/>
            <a:ext cx="883638" cy="715326"/>
          </a:xfrm>
          <a:prstGeom prst="rect">
            <a:avLst/>
          </a:prstGeom>
        </p:spPr>
      </p:pic>
      <p:pic>
        <p:nvPicPr>
          <p:cNvPr id="46" name="Picture 45"/>
          <p:cNvPicPr>
            <a:picLocks noChangeAspect="1"/>
          </p:cNvPicPr>
          <p:nvPr/>
        </p:nvPicPr>
        <p:blipFill>
          <a:blip r:embed="rId7"/>
          <a:stretch>
            <a:fillRect/>
          </a:stretch>
        </p:blipFill>
        <p:spPr>
          <a:xfrm>
            <a:off x="5727425" y="3954462"/>
            <a:ext cx="883638" cy="715326"/>
          </a:xfrm>
          <a:prstGeom prst="rect">
            <a:avLst/>
          </a:prstGeom>
        </p:spPr>
      </p:pic>
      <p:pic>
        <p:nvPicPr>
          <p:cNvPr id="47" name="Picture 46"/>
          <p:cNvPicPr>
            <a:picLocks noChangeAspect="1"/>
          </p:cNvPicPr>
          <p:nvPr/>
        </p:nvPicPr>
        <p:blipFill>
          <a:blip r:embed="rId7"/>
          <a:stretch>
            <a:fillRect/>
          </a:stretch>
        </p:blipFill>
        <p:spPr>
          <a:xfrm>
            <a:off x="5864815" y="4031837"/>
            <a:ext cx="883638" cy="715326"/>
          </a:xfrm>
          <a:prstGeom prst="rect">
            <a:avLst/>
          </a:prstGeom>
        </p:spPr>
      </p:pic>
      <p:pic>
        <p:nvPicPr>
          <p:cNvPr id="48" name="Picture 47"/>
          <p:cNvPicPr>
            <a:picLocks noChangeAspect="1"/>
          </p:cNvPicPr>
          <p:nvPr/>
        </p:nvPicPr>
        <p:blipFill>
          <a:blip r:embed="rId7"/>
          <a:stretch>
            <a:fillRect/>
          </a:stretch>
        </p:blipFill>
        <p:spPr>
          <a:xfrm>
            <a:off x="6002205" y="4106941"/>
            <a:ext cx="883638" cy="715326"/>
          </a:xfrm>
          <a:prstGeom prst="rect">
            <a:avLst/>
          </a:prstGeom>
        </p:spPr>
      </p:pic>
      <p:pic>
        <p:nvPicPr>
          <p:cNvPr id="49" name="Picture 48"/>
          <p:cNvPicPr>
            <a:picLocks noChangeAspect="1"/>
          </p:cNvPicPr>
          <p:nvPr/>
        </p:nvPicPr>
        <p:blipFill>
          <a:blip r:embed="rId7"/>
          <a:stretch>
            <a:fillRect/>
          </a:stretch>
        </p:blipFill>
        <p:spPr>
          <a:xfrm>
            <a:off x="7093748" y="3954462"/>
            <a:ext cx="883638" cy="715326"/>
          </a:xfrm>
          <a:prstGeom prst="rect">
            <a:avLst/>
          </a:prstGeom>
        </p:spPr>
      </p:pic>
      <p:pic>
        <p:nvPicPr>
          <p:cNvPr id="50" name="Picture 49"/>
          <p:cNvPicPr>
            <a:picLocks noChangeAspect="1"/>
          </p:cNvPicPr>
          <p:nvPr/>
        </p:nvPicPr>
        <p:blipFill>
          <a:blip r:embed="rId7"/>
          <a:stretch>
            <a:fillRect/>
          </a:stretch>
        </p:blipFill>
        <p:spPr>
          <a:xfrm>
            <a:off x="7231138" y="4031837"/>
            <a:ext cx="883638" cy="715326"/>
          </a:xfrm>
          <a:prstGeom prst="rect">
            <a:avLst/>
          </a:prstGeom>
        </p:spPr>
      </p:pic>
      <p:pic>
        <p:nvPicPr>
          <p:cNvPr id="51" name="Picture 50"/>
          <p:cNvPicPr>
            <a:picLocks noChangeAspect="1"/>
          </p:cNvPicPr>
          <p:nvPr/>
        </p:nvPicPr>
        <p:blipFill>
          <a:blip r:embed="rId7"/>
          <a:stretch>
            <a:fillRect/>
          </a:stretch>
        </p:blipFill>
        <p:spPr>
          <a:xfrm>
            <a:off x="7368528" y="4106941"/>
            <a:ext cx="883638" cy="715326"/>
          </a:xfrm>
          <a:prstGeom prst="rect">
            <a:avLst/>
          </a:prstGeom>
        </p:spPr>
      </p:pic>
    </p:spTree>
    <p:custDataLst>
      <p:tags r:id="rId1"/>
    </p:custDataLst>
    <p:extLst>
      <p:ext uri="{BB962C8B-B14F-4D97-AF65-F5344CB8AC3E}">
        <p14:creationId xmlns:p14="http://schemas.microsoft.com/office/powerpoint/2010/main" val="1472714047"/>
      </p:ext>
    </p:extLst>
  </p:cSld>
  <p:clrMapOvr>
    <a:masterClrMapping/>
  </p:clrMapOvr>
  <p:transition advTm="63268">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4">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Watch User Group presentations </a:t>
            </a:r>
            <a:r>
              <a:rPr lang="en-US" b="1" dirty="0" smtClean="0"/>
              <a:t/>
            </a:r>
            <a:br>
              <a:rPr lang="en-US" b="1" dirty="0" smtClean="0"/>
            </a:br>
            <a:r>
              <a:rPr lang="en-US" b="1" dirty="0" smtClean="0"/>
              <a:t>for </a:t>
            </a:r>
            <a:r>
              <a:rPr lang="en-US" sz="6000" b="1" dirty="0"/>
              <a:t>FREE </a:t>
            </a:r>
            <a:r>
              <a:rPr lang="en-US" b="1" dirty="0"/>
              <a:t>online!</a:t>
            </a:r>
            <a:br>
              <a:rPr lang="en-US" b="1" dirty="0"/>
            </a:br>
            <a:endParaRPr lang="en-US"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smtClean="0"/>
              <a:t>Miss a User Group meeting?</a:t>
            </a:r>
          </a:p>
          <a:p>
            <a:pPr marL="285750" indent="-285750">
              <a:buFont typeface="Arial" pitchFamily="34" charset="0"/>
              <a:buChar char="•"/>
            </a:pPr>
            <a:r>
              <a:rPr lang="en-US" dirty="0" smtClean="0"/>
              <a:t>Forget something that you learned?</a:t>
            </a:r>
          </a:p>
          <a:p>
            <a:pPr marL="285750" indent="-285750">
              <a:buFont typeface="Arial" pitchFamily="34" charset="0"/>
              <a:buChar char="•"/>
            </a:pPr>
            <a:r>
              <a:rPr lang="en-US" dirty="0" smtClean="0"/>
              <a:t>Want to see content from a User Group not in your area?</a:t>
            </a:r>
          </a:p>
          <a:p>
            <a:pPr marL="285750" indent="-285750">
              <a:buFont typeface="Arial" pitchFamily="34" charset="0"/>
              <a:buChar char="•"/>
            </a:pPr>
            <a:r>
              <a:rPr lang="en-US" dirty="0" smtClean="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smtClean="0"/>
              <a:t>We know you cannot make it to every User Group meeting, </a:t>
            </a:r>
          </a:p>
          <a:p>
            <a:pPr algn="ctr"/>
            <a:r>
              <a:rPr lang="en-US" dirty="0" smtClean="0"/>
              <a:t>that is why we post them online for you!</a:t>
            </a:r>
            <a:endParaRPr lang="en-US" dirty="0"/>
          </a:p>
        </p:txBody>
      </p:sp>
      <p:sp>
        <p:nvSpPr>
          <p:cNvPr id="6" name="TextBox 5"/>
          <p:cNvSpPr txBox="1"/>
          <p:nvPr/>
        </p:nvSpPr>
        <p:spPr>
          <a:xfrm>
            <a:off x="2162174" y="3907551"/>
            <a:ext cx="5817828" cy="1077218"/>
          </a:xfrm>
          <a:prstGeom prst="rect">
            <a:avLst/>
          </a:prstGeom>
          <a:noFill/>
        </p:spPr>
        <p:txBody>
          <a:bodyPr wrap="square" rtlCol="0">
            <a:spAutoFit/>
          </a:bodyPr>
          <a:lstStyle/>
          <a:p>
            <a:pPr algn="ctr"/>
            <a:r>
              <a:rPr lang="en-US" sz="2000" dirty="0" smtClean="0"/>
              <a:t>We now have over </a:t>
            </a:r>
            <a:r>
              <a:rPr lang="en-US" sz="2400" b="1" dirty="0" smtClean="0"/>
              <a:t>425 </a:t>
            </a:r>
            <a:r>
              <a:rPr lang="en-US" sz="2000" dirty="0" smtClean="0"/>
              <a:t>presentations online</a:t>
            </a:r>
          </a:p>
          <a:p>
            <a:pPr algn="ctr"/>
            <a:r>
              <a:rPr lang="en-US" sz="2000" b="1" dirty="0" smtClean="0"/>
              <a:t>That is over 100 GB of video</a:t>
            </a:r>
          </a:p>
          <a:p>
            <a:pPr algn="ctr"/>
            <a:r>
              <a:rPr lang="en-US" sz="2000" dirty="0" smtClean="0"/>
              <a:t>New Content added all the time!</a:t>
            </a:r>
            <a:endParaRPr lang="en-US" sz="2000" dirty="0"/>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a:t>
              </a:r>
              <a:r>
                <a:rPr lang="en-US" sz="1400" dirty="0" smtClean="0"/>
                <a:t>or new content announcements</a:t>
              </a:r>
            </a:p>
            <a:p>
              <a:pPr algn="ctr"/>
              <a:endParaRPr lang="en-US" sz="1400" dirty="0"/>
            </a:p>
            <a:p>
              <a:pPr algn="ctr"/>
              <a:endParaRPr lang="en-US" sz="1400" dirty="0" smtClean="0"/>
            </a:p>
            <a:p>
              <a:pPr algn="ctr"/>
              <a:endParaRPr lang="en-US" sz="1400" dirty="0"/>
            </a:p>
            <a:p>
              <a:pPr algn="ctr"/>
              <a:endParaRPr lang="en-US" sz="1400" dirty="0" smtClean="0"/>
            </a:p>
            <a:p>
              <a:pPr algn="ctr"/>
              <a:r>
                <a:rPr lang="en-US" dirty="0" smtClean="0"/>
                <a:t>@</a:t>
              </a:r>
              <a:r>
                <a:rPr lang="en-US" dirty="0" err="1" smtClean="0"/>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40478" y="1595805"/>
            <a:ext cx="2556277" cy="2492990"/>
          </a:xfrm>
          <a:prstGeom prst="rect">
            <a:avLst/>
          </a:prstGeom>
          <a:noFill/>
        </p:spPr>
        <p:txBody>
          <a:bodyPr wrap="none" rtlCol="0">
            <a:spAutoFit/>
          </a:bodyPr>
          <a:lstStyle/>
          <a:p>
            <a:r>
              <a:rPr lang="en-US" sz="1600" dirty="0" smtClean="0"/>
              <a:t>All the topics you care about</a:t>
            </a:r>
          </a:p>
          <a:p>
            <a:r>
              <a:rPr lang="en-US" sz="1400" dirty="0" smtClean="0"/>
              <a:t>Including:</a:t>
            </a:r>
          </a:p>
          <a:p>
            <a:pPr marL="285750" indent="-285750">
              <a:buFont typeface="Arial" pitchFamily="34" charset="0"/>
              <a:buChar char="•"/>
            </a:pPr>
            <a:r>
              <a:rPr lang="en-US" sz="1400" dirty="0" smtClean="0"/>
              <a:t>Agile</a:t>
            </a:r>
          </a:p>
          <a:p>
            <a:pPr marL="285750" indent="-285750">
              <a:buFont typeface="Arial" pitchFamily="34" charset="0"/>
              <a:buChar char="•"/>
            </a:pPr>
            <a:r>
              <a:rPr lang="en-US" sz="1400" dirty="0" smtClean="0"/>
              <a:t>C#</a:t>
            </a:r>
          </a:p>
          <a:p>
            <a:pPr marL="285750" indent="-285750">
              <a:buFont typeface="Arial" pitchFamily="34" charset="0"/>
              <a:buChar char="•"/>
            </a:pPr>
            <a:r>
              <a:rPr lang="en-US" sz="1400" dirty="0" smtClean="0"/>
              <a:t>Entity Framework</a:t>
            </a:r>
          </a:p>
          <a:p>
            <a:pPr marL="285750" indent="-285750">
              <a:buFont typeface="Arial" pitchFamily="34" charset="0"/>
              <a:buChar char="•"/>
            </a:pPr>
            <a:r>
              <a:rPr lang="en-US" sz="1400" dirty="0" smtClean="0"/>
              <a:t>HTML5</a:t>
            </a:r>
          </a:p>
          <a:p>
            <a:pPr marL="285750" indent="-285750">
              <a:buFont typeface="Arial" pitchFamily="34" charset="0"/>
              <a:buChar char="•"/>
            </a:pPr>
            <a:r>
              <a:rPr lang="en-US" sz="1400" dirty="0" smtClean="0"/>
              <a:t>MVC</a:t>
            </a:r>
          </a:p>
          <a:p>
            <a:pPr marL="285750" indent="-285750">
              <a:buFont typeface="Arial" pitchFamily="34" charset="0"/>
              <a:buChar char="•"/>
            </a:pPr>
            <a:r>
              <a:rPr lang="en-US" sz="1400" dirty="0" smtClean="0"/>
              <a:t>Silverlight</a:t>
            </a:r>
          </a:p>
          <a:p>
            <a:pPr marL="285750" indent="-285750">
              <a:buFont typeface="Arial" pitchFamily="34" charset="0"/>
              <a:buChar char="•"/>
            </a:pPr>
            <a:r>
              <a:rPr lang="en-US" sz="1400" dirty="0" smtClean="0"/>
              <a:t>XAML</a:t>
            </a:r>
          </a:p>
          <a:p>
            <a:pPr marL="285750" indent="-285750">
              <a:buFont typeface="Arial" pitchFamily="34" charset="0"/>
              <a:buChar char="•"/>
            </a:pPr>
            <a:r>
              <a:rPr lang="en-US" sz="1400" dirty="0" err="1" smtClean="0"/>
              <a:t>jQuery</a:t>
            </a:r>
            <a:endParaRPr lang="en-US" sz="1400" dirty="0" smtClean="0"/>
          </a:p>
          <a:p>
            <a:pPr marL="285750" indent="-285750">
              <a:buFont typeface="Arial" pitchFamily="34" charset="0"/>
              <a:buChar char="•"/>
            </a:pPr>
            <a:r>
              <a:rPr lang="en-US" sz="1400" dirty="0" smtClean="0"/>
              <a:t>and Much More!</a:t>
            </a:r>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smtClean="0"/>
              <a:t>http://www.UserGroup.tv</a:t>
            </a:r>
            <a:endParaRPr lang="en-US" sz="2800" dirty="0"/>
          </a:p>
        </p:txBody>
      </p:sp>
      <p:sp>
        <p:nvSpPr>
          <p:cNvPr id="11" name="TextBox 10"/>
          <p:cNvSpPr txBox="1"/>
          <p:nvPr/>
        </p:nvSpPr>
        <p:spPr>
          <a:xfrm>
            <a:off x="9040478" y="4274527"/>
            <a:ext cx="2074132" cy="830997"/>
          </a:xfrm>
          <a:prstGeom prst="rect">
            <a:avLst/>
          </a:prstGeom>
          <a:noFill/>
        </p:spPr>
        <p:txBody>
          <a:bodyPr wrap="square" rtlCol="0">
            <a:spAutoFit/>
          </a:bodyPr>
          <a:lstStyle/>
          <a:p>
            <a:pPr algn="ctr"/>
            <a:r>
              <a:rPr lang="en-US" sz="1600" dirty="0" smtClean="0"/>
              <a:t>Presentations from the thought leaders on the topic.</a:t>
            </a:r>
            <a:endParaRPr lang="en-US" sz="1600" dirty="0"/>
          </a:p>
        </p:txBody>
      </p:sp>
      <p:pic>
        <p:nvPicPr>
          <p:cNvPr id="15" name="Picture 14" descr="http://www.usergroup.tv/wp-content/uploads/2012/05/Ugt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1750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198437" y="901717"/>
            <a:ext cx="0" cy="5943600"/>
          </a:xfrm>
          <a:prstGeom prst="line">
            <a:avLst/>
          </a:prstGeom>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425499" y="1934409"/>
            <a:ext cx="3877094" cy="735793"/>
            <a:chOff x="4077299" y="667800"/>
            <a:chExt cx="1987354" cy="415637"/>
          </a:xfrm>
        </p:grpSpPr>
        <p:pic>
          <p:nvPicPr>
            <p:cNvPr id="77" name="Picture 7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077299" y="667800"/>
              <a:ext cx="415637" cy="415637"/>
            </a:xfrm>
            <a:prstGeom prst="rect">
              <a:avLst/>
            </a:prstGeom>
          </p:spPr>
        </p:pic>
        <p:sp>
          <p:nvSpPr>
            <p:cNvPr id="78" name="TextBox 77"/>
            <p:cNvSpPr txBox="1"/>
            <p:nvPr/>
          </p:nvSpPr>
          <p:spPr>
            <a:xfrm>
              <a:off x="4500102" y="708779"/>
              <a:ext cx="1564551" cy="338554"/>
            </a:xfrm>
            <a:prstGeom prst="rect">
              <a:avLst/>
            </a:prstGeom>
            <a:noFill/>
          </p:spPr>
          <p:txBody>
            <a:bodyPr wrap="none" rtlCol="0">
              <a:spAutoFit/>
            </a:bodyPr>
            <a:lstStyle/>
            <a:p>
              <a:r>
                <a:rPr lang="en-US" sz="1600" dirty="0" smtClean="0">
                  <a:solidFill>
                    <a:prstClr val="white">
                      <a:lumMod val="85000"/>
                    </a:prstClr>
                  </a:solidFill>
                  <a:latin typeface="Segoe UI Light" panose="020B0502040204020203" pitchFamily="34" charset="0"/>
                  <a:ea typeface="Arial Unicode MS" panose="020B0604020202020204" pitchFamily="34" charset="-128"/>
                  <a:cs typeface="Segoe UI Light" panose="020B0502040204020203" pitchFamily="34" charset="0"/>
                </a:rPr>
                <a:t>Cloud Services</a:t>
              </a:r>
              <a:endParaRPr lang="en-US" sz="1600" dirty="0">
                <a:solidFill>
                  <a:prstClr val="white">
                    <a:lumMod val="85000"/>
                  </a:prstClr>
                </a:solidFill>
                <a:latin typeface="Segoe UI Light" panose="020B0502040204020203" pitchFamily="34" charset="0"/>
                <a:ea typeface="Arial Unicode MS" panose="020B0604020202020204" pitchFamily="34" charset="-128"/>
                <a:cs typeface="Segoe UI Light" panose="020B0502040204020203" pitchFamily="34" charset="0"/>
              </a:endParaRPr>
            </a:p>
          </p:txBody>
        </p:sp>
      </p:grpSp>
      <p:grpSp>
        <p:nvGrpSpPr>
          <p:cNvPr id="162" name="Group 161"/>
          <p:cNvGrpSpPr/>
          <p:nvPr/>
        </p:nvGrpSpPr>
        <p:grpSpPr>
          <a:xfrm>
            <a:off x="1796627" y="2606287"/>
            <a:ext cx="3596812" cy="4289566"/>
            <a:chOff x="2922443" y="3424584"/>
            <a:chExt cx="2861953" cy="3247428"/>
          </a:xfrm>
        </p:grpSpPr>
        <p:grpSp>
          <p:nvGrpSpPr>
            <p:cNvPr id="12" name="Group 11"/>
            <p:cNvGrpSpPr/>
            <p:nvPr/>
          </p:nvGrpSpPr>
          <p:grpSpPr>
            <a:xfrm>
              <a:off x="3202507" y="3424584"/>
              <a:ext cx="697998" cy="633380"/>
              <a:chOff x="6413287" y="1383004"/>
              <a:chExt cx="357786" cy="357786"/>
            </a:xfrm>
          </p:grpSpPr>
          <p:sp>
            <p:nvSpPr>
              <p:cNvPr id="67" name="Rectangle 66"/>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68" name="Picture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sp>
          <p:nvSpPr>
            <p:cNvPr id="20" name="Rounded Rectangle 19"/>
            <p:cNvSpPr/>
            <p:nvPr/>
          </p:nvSpPr>
          <p:spPr>
            <a:xfrm>
              <a:off x="2922443" y="5749027"/>
              <a:ext cx="2405446" cy="814878"/>
            </a:xfrm>
            <a:prstGeom prst="roundRect">
              <a:avLst>
                <a:gd name="adj" fmla="val 4266"/>
              </a:avLst>
            </a:prstGeom>
            <a:solidFill>
              <a:srgbClr val="00ADE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21" name="Picture 20" descr="Storage table.png"/>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3804906" y="5797261"/>
              <a:ext cx="632880" cy="574292"/>
            </a:xfrm>
            <a:prstGeom prst="rect">
              <a:avLst/>
            </a:prstGeom>
          </p:spPr>
        </p:pic>
        <p:sp>
          <p:nvSpPr>
            <p:cNvPr id="22" name="TextBox 21"/>
            <p:cNvSpPr txBox="1"/>
            <p:nvPr/>
          </p:nvSpPr>
          <p:spPr>
            <a:xfrm>
              <a:off x="3726465" y="6385604"/>
              <a:ext cx="811079" cy="286408"/>
            </a:xfrm>
            <a:prstGeom prst="rect">
              <a:avLst/>
            </a:prstGeom>
            <a:noFill/>
            <a:ln>
              <a:noFill/>
            </a:ln>
          </p:spPr>
          <p:txBody>
            <a:bodyPr wrap="none" lIns="0" tIns="27432" rIns="0" bIns="0" rtlCol="0">
              <a:noAutofit/>
            </a:bodyPr>
            <a:lstStyle/>
            <a:p>
              <a:pPr>
                <a:lnSpc>
                  <a:spcPts val="800"/>
                </a:lnSpc>
              </a:pPr>
              <a:r>
                <a:rPr lang="en-US" sz="1100" b="1" dirty="0" smtClean="0">
                  <a:solidFill>
                    <a:srgbClr val="184381"/>
                  </a:solidFill>
                  <a:ea typeface="Arial Unicode MS" panose="020B0604020202020204" pitchFamily="34" charset="-128"/>
                  <a:cs typeface="Segoe UI" panose="020B0502040204020203" pitchFamily="34" charset="0"/>
                </a:rPr>
                <a:t>Azure Tables/NoSQL</a:t>
              </a:r>
              <a:endParaRPr lang="en-US" sz="1000" b="1" dirty="0" smtClean="0">
                <a:solidFill>
                  <a:srgbClr val="184381"/>
                </a:solidFill>
                <a:ea typeface="Arial Unicode MS" panose="020B0604020202020204" pitchFamily="34" charset="-128"/>
                <a:cs typeface="Segoe UI" panose="020B0502040204020203" pitchFamily="34" charset="0"/>
              </a:endParaRPr>
            </a:p>
          </p:txBody>
        </p:sp>
        <p:grpSp>
          <p:nvGrpSpPr>
            <p:cNvPr id="24" name="Group 23"/>
            <p:cNvGrpSpPr/>
            <p:nvPr/>
          </p:nvGrpSpPr>
          <p:grpSpPr>
            <a:xfrm>
              <a:off x="4625025" y="4724788"/>
              <a:ext cx="738569" cy="670196"/>
              <a:chOff x="3877859" y="2328517"/>
              <a:chExt cx="378582" cy="378582"/>
            </a:xfrm>
          </p:grpSpPr>
          <p:sp>
            <p:nvSpPr>
              <p:cNvPr id="55" name="Rectangle 54"/>
              <p:cNvSpPr/>
              <p:nvPr/>
            </p:nvSpPr>
            <p:spPr>
              <a:xfrm>
                <a:off x="3903242" y="2385357"/>
                <a:ext cx="303801" cy="194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57" name="Picture 5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77859" y="2328517"/>
                <a:ext cx="378582" cy="378582"/>
              </a:xfrm>
              <a:prstGeom prst="rect">
                <a:avLst/>
              </a:prstGeom>
            </p:spPr>
          </p:pic>
        </p:grpSp>
        <p:pic>
          <p:nvPicPr>
            <p:cNvPr id="26" name="Picture 25"/>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4195351" y="3711668"/>
              <a:ext cx="1522254" cy="1199211"/>
            </a:xfrm>
            <a:prstGeom prst="rect">
              <a:avLst/>
            </a:prstGeom>
          </p:spPr>
        </p:pic>
        <p:cxnSp>
          <p:nvCxnSpPr>
            <p:cNvPr id="27" name="Straight Connector 26"/>
            <p:cNvCxnSpPr/>
            <p:nvPr/>
          </p:nvCxnSpPr>
          <p:spPr>
            <a:xfrm flipH="1">
              <a:off x="4967871" y="5324597"/>
              <a:ext cx="8740" cy="429983"/>
            </a:xfrm>
            <a:prstGeom prst="line">
              <a:avLst/>
            </a:prstGeom>
            <a:ln w="28575">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3016798" y="4082548"/>
              <a:ext cx="738569" cy="1672032"/>
              <a:chOff x="4483054" y="1847873"/>
              <a:chExt cx="378582" cy="944503"/>
            </a:xfrm>
          </p:grpSpPr>
          <p:grpSp>
            <p:nvGrpSpPr>
              <p:cNvPr id="39" name="Group 38"/>
              <p:cNvGrpSpPr/>
              <p:nvPr/>
            </p:nvGrpSpPr>
            <p:grpSpPr>
              <a:xfrm>
                <a:off x="4483054" y="2210662"/>
                <a:ext cx="378582" cy="378582"/>
                <a:chOff x="3877859" y="2328517"/>
                <a:chExt cx="378582" cy="378582"/>
              </a:xfrm>
            </p:grpSpPr>
            <p:sp>
              <p:nvSpPr>
                <p:cNvPr id="42" name="Rectangle 41"/>
                <p:cNvSpPr/>
                <p:nvPr/>
              </p:nvSpPr>
              <p:spPr>
                <a:xfrm>
                  <a:off x="3903242" y="2385357"/>
                  <a:ext cx="303801" cy="194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44" name="Picture 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77859" y="2328517"/>
                  <a:ext cx="378582" cy="378582"/>
                </a:xfrm>
                <a:prstGeom prst="rect">
                  <a:avLst/>
                </a:prstGeom>
              </p:spPr>
            </p:pic>
          </p:grpSp>
          <p:cxnSp>
            <p:nvCxnSpPr>
              <p:cNvPr id="40" name="Straight Connector 39"/>
              <p:cNvCxnSpPr/>
              <p:nvPr/>
            </p:nvCxnSpPr>
            <p:spPr>
              <a:xfrm flipH="1">
                <a:off x="4653012" y="2549486"/>
                <a:ext cx="4480" cy="242890"/>
              </a:xfrm>
              <a:prstGeom prst="line">
                <a:avLst/>
              </a:prstGeom>
              <a:ln w="28575">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644672" y="1847873"/>
                <a:ext cx="0" cy="360393"/>
              </a:xfrm>
              <a:prstGeom prst="line">
                <a:avLst/>
              </a:prstGeom>
              <a:ln w="28575">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flipH="1">
              <a:off x="5447326" y="4329648"/>
              <a:ext cx="337070" cy="639145"/>
              <a:chOff x="4909933" y="1723258"/>
              <a:chExt cx="172778" cy="361042"/>
            </a:xfrm>
          </p:grpSpPr>
          <p:cxnSp>
            <p:nvCxnSpPr>
              <p:cNvPr id="35" name="Straight Connector 34"/>
              <p:cNvCxnSpPr/>
              <p:nvPr/>
            </p:nvCxnSpPr>
            <p:spPr>
              <a:xfrm>
                <a:off x="4909933" y="1723258"/>
                <a:ext cx="5316" cy="361042"/>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909933" y="2078984"/>
                <a:ext cx="172778" cy="0"/>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3786001" y="4081661"/>
              <a:ext cx="337070" cy="248184"/>
              <a:chOff x="4813600" y="1859143"/>
              <a:chExt cx="172778" cy="140195"/>
            </a:xfrm>
          </p:grpSpPr>
          <p:cxnSp>
            <p:nvCxnSpPr>
              <p:cNvPr id="33" name="Straight Connector 32"/>
              <p:cNvCxnSpPr/>
              <p:nvPr/>
            </p:nvCxnSpPr>
            <p:spPr>
              <a:xfrm>
                <a:off x="4818968" y="1859143"/>
                <a:ext cx="0" cy="135634"/>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813600" y="1999338"/>
                <a:ext cx="172778" cy="0"/>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4203402" y="4568321"/>
              <a:ext cx="1196880" cy="269424"/>
            </a:xfrm>
            <a:prstGeom prst="rect">
              <a:avLst/>
            </a:prstGeom>
            <a:noFill/>
            <a:ln>
              <a:noFill/>
            </a:ln>
          </p:spPr>
          <p:txBody>
            <a:bodyPr wrap="none" lIns="0" tIns="27432" rIns="0" bIns="0" rtlCol="0">
              <a:noAutofit/>
            </a:bodyPr>
            <a:lstStyle/>
            <a:p>
              <a:pPr>
                <a:lnSpc>
                  <a:spcPts val="800"/>
                </a:lnSpc>
              </a:pPr>
              <a:r>
                <a:rPr lang="en-US" sz="1000" b="1" dirty="0" smtClean="0">
                  <a:solidFill>
                    <a:prstClr val="white"/>
                  </a:solidFill>
                  <a:ea typeface="Arial Unicode MS" panose="020B0604020202020204" pitchFamily="34" charset="-128"/>
                  <a:cs typeface="Segoe UI" panose="020B0502040204020203" pitchFamily="34" charset="0"/>
                </a:rPr>
                <a:t>Reliable Azure Queue</a:t>
              </a:r>
            </a:p>
          </p:txBody>
        </p:sp>
      </p:grpSp>
      <p:sp>
        <p:nvSpPr>
          <p:cNvPr id="130" name="TextBox 129"/>
          <p:cNvSpPr txBox="1"/>
          <p:nvPr/>
        </p:nvSpPr>
        <p:spPr>
          <a:xfrm>
            <a:off x="8270455" y="1874544"/>
            <a:ext cx="1359026" cy="584775"/>
          </a:xfrm>
          <a:prstGeom prst="rect">
            <a:avLst/>
          </a:prstGeom>
          <a:noFill/>
        </p:spPr>
        <p:txBody>
          <a:bodyPr wrap="none" rtlCol="0">
            <a:spAutoFit/>
          </a:bodyPr>
          <a:lstStyle/>
          <a:p>
            <a:r>
              <a:rPr lang="en-US" sz="1600" dirty="0" smtClean="0">
                <a:solidFill>
                  <a:prstClr val="white">
                    <a:lumMod val="85000"/>
                  </a:prstClr>
                </a:solidFill>
                <a:latin typeface="Segoe UI Light" panose="020B0502040204020203" pitchFamily="34" charset="0"/>
                <a:ea typeface="Arial Unicode MS" panose="020B0604020202020204" pitchFamily="34" charset="-128"/>
                <a:cs typeface="Segoe UI Light" panose="020B0502040204020203" pitchFamily="34" charset="0"/>
              </a:rPr>
              <a:t>Service Fabric</a:t>
            </a:r>
          </a:p>
          <a:p>
            <a:r>
              <a:rPr lang="en-US" sz="1600" dirty="0" smtClean="0">
                <a:solidFill>
                  <a:prstClr val="white">
                    <a:lumMod val="85000"/>
                  </a:prstClr>
                </a:solidFill>
                <a:latin typeface="Segoe UI Light" panose="020B0502040204020203" pitchFamily="34" charset="0"/>
                <a:ea typeface="Arial Unicode MS" panose="020B0604020202020204" pitchFamily="34" charset="-128"/>
                <a:cs typeface="Segoe UI Light" panose="020B0502040204020203" pitchFamily="34" charset="0"/>
              </a:rPr>
              <a:t>(</a:t>
            </a:r>
            <a:r>
              <a:rPr lang="en-US" sz="1600" dirty="0" err="1" smtClean="0">
                <a:solidFill>
                  <a:prstClr val="white">
                    <a:lumMod val="85000"/>
                  </a:prstClr>
                </a:solidFill>
                <a:latin typeface="Segoe UI Light" panose="020B0502040204020203" pitchFamily="34" charset="0"/>
                <a:ea typeface="Arial Unicode MS" panose="020B0604020202020204" pitchFamily="34" charset="-128"/>
                <a:cs typeface="Segoe UI Light" panose="020B0502040204020203" pitchFamily="34" charset="0"/>
              </a:rPr>
              <a:t>Stateful</a:t>
            </a:r>
            <a:r>
              <a:rPr lang="en-US" sz="1600" dirty="0" smtClean="0">
                <a:solidFill>
                  <a:prstClr val="white">
                    <a:lumMod val="85000"/>
                  </a:prstClr>
                </a:solidFill>
                <a:latin typeface="Segoe UI Light" panose="020B0502040204020203" pitchFamily="34" charset="0"/>
                <a:ea typeface="Arial Unicode MS" panose="020B0604020202020204" pitchFamily="34" charset="-128"/>
                <a:cs typeface="Segoe UI Light" panose="020B0502040204020203" pitchFamily="34" charset="0"/>
              </a:rPr>
              <a:t>)</a:t>
            </a:r>
            <a:endParaRPr lang="en-US" sz="1600" dirty="0">
              <a:solidFill>
                <a:prstClr val="white">
                  <a:lumMod val="85000"/>
                </a:prstClr>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49" name="Picture 1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78050" y="1829851"/>
            <a:ext cx="723200" cy="713391"/>
          </a:xfrm>
          <a:prstGeom prst="rect">
            <a:avLst/>
          </a:prstGeom>
        </p:spPr>
      </p:pic>
      <p:grpSp>
        <p:nvGrpSpPr>
          <p:cNvPr id="85" name="Group 84"/>
          <p:cNvGrpSpPr/>
          <p:nvPr/>
        </p:nvGrpSpPr>
        <p:grpSpPr>
          <a:xfrm>
            <a:off x="8360286" y="2630395"/>
            <a:ext cx="967833" cy="859947"/>
            <a:chOff x="6413287" y="1383004"/>
            <a:chExt cx="357786" cy="357786"/>
          </a:xfrm>
        </p:grpSpPr>
        <p:sp>
          <p:nvSpPr>
            <p:cNvPr id="125" name="Rectangle 124"/>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cxnSp>
        <p:nvCxnSpPr>
          <p:cNvPr id="108" name="Straight Connector 107"/>
          <p:cNvCxnSpPr/>
          <p:nvPr/>
        </p:nvCxnSpPr>
        <p:spPr>
          <a:xfrm>
            <a:off x="8859958" y="3576341"/>
            <a:ext cx="0" cy="866213"/>
          </a:xfrm>
          <a:prstGeom prst="line">
            <a:avLst/>
          </a:prstGeom>
          <a:ln w="28575">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64" name="Group 163"/>
          <p:cNvGrpSpPr/>
          <p:nvPr/>
        </p:nvGrpSpPr>
        <p:grpSpPr>
          <a:xfrm>
            <a:off x="7958380" y="4343307"/>
            <a:ext cx="2013979" cy="1837192"/>
            <a:chOff x="7793807" y="3925234"/>
            <a:chExt cx="2525548" cy="2384914"/>
          </a:xfrm>
        </p:grpSpPr>
        <p:grpSp>
          <p:nvGrpSpPr>
            <p:cNvPr id="151" name="Group 150"/>
            <p:cNvGrpSpPr/>
            <p:nvPr/>
          </p:nvGrpSpPr>
          <p:grpSpPr>
            <a:xfrm>
              <a:off x="7793807" y="3925234"/>
              <a:ext cx="2525548" cy="2384914"/>
              <a:chOff x="6570137" y="3793280"/>
              <a:chExt cx="2748127" cy="2448951"/>
            </a:xfrm>
          </p:grpSpPr>
          <p:pic>
            <p:nvPicPr>
              <p:cNvPr id="111" name="Picture 1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0137" y="3793280"/>
                <a:ext cx="2748127" cy="2448951"/>
              </a:xfrm>
              <a:prstGeom prst="rect">
                <a:avLst/>
              </a:prstGeom>
            </p:spPr>
          </p:pic>
          <p:grpSp>
            <p:nvGrpSpPr>
              <p:cNvPr id="131" name="Group 130"/>
              <p:cNvGrpSpPr/>
              <p:nvPr/>
            </p:nvGrpSpPr>
            <p:grpSpPr>
              <a:xfrm>
                <a:off x="6656553" y="5122301"/>
                <a:ext cx="742804" cy="449899"/>
                <a:chOff x="514118" y="5078322"/>
                <a:chExt cx="1961420" cy="1113098"/>
              </a:xfrm>
            </p:grpSpPr>
            <p:pic>
              <p:nvPicPr>
                <p:cNvPr id="132" name="Picture 131"/>
                <p:cNvPicPr>
                  <a:picLocks noChangeAspect="1"/>
                </p:cNvPicPr>
                <p:nvPr/>
              </p:nvPicPr>
              <p:blipFill>
                <a:blip r:embed="rId9">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133" name="Picture 132"/>
                <p:cNvPicPr>
                  <a:picLocks noChangeAspect="1"/>
                </p:cNvPicPr>
                <p:nvPr/>
              </p:nvPicPr>
              <p:blipFill>
                <a:blip r:embed="rId9">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134" name="Picture 133"/>
                <p:cNvPicPr>
                  <a:picLocks noChangeAspect="1"/>
                </p:cNvPicPr>
                <p:nvPr/>
              </p:nvPicPr>
              <p:blipFill>
                <a:blip r:embed="rId9">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135" name="Straight Connector 134"/>
                <p:cNvCxnSpPr>
                  <a:endCxn id="134" idx="1"/>
                </p:cNvCxnSpPr>
                <p:nvPr/>
              </p:nvCxnSpPr>
              <p:spPr>
                <a:xfrm>
                  <a:off x="1825707" y="5750932"/>
                  <a:ext cx="185206" cy="20817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endCxn id="133" idx="3"/>
                </p:cNvCxnSpPr>
                <p:nvPr/>
              </p:nvCxnSpPr>
              <p:spPr>
                <a:xfrm flipH="1">
                  <a:off x="978743" y="5753012"/>
                  <a:ext cx="185190" cy="20609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37" name="Group 136"/>
              <p:cNvGrpSpPr/>
              <p:nvPr/>
            </p:nvGrpSpPr>
            <p:grpSpPr>
              <a:xfrm>
                <a:off x="6655610" y="3917880"/>
                <a:ext cx="777187" cy="653827"/>
                <a:chOff x="-2215617" y="4294686"/>
                <a:chExt cx="2682677" cy="2022233"/>
              </a:xfrm>
            </p:grpSpPr>
            <p:pic>
              <p:nvPicPr>
                <p:cNvPr id="138" name="Picture 137"/>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525730" y="4294686"/>
                  <a:ext cx="1264349" cy="1688904"/>
                </a:xfrm>
                <a:prstGeom prst="rect">
                  <a:avLst/>
                </a:prstGeom>
              </p:spPr>
            </p:pic>
            <p:pic>
              <p:nvPicPr>
                <p:cNvPr id="139" name="Picture 138"/>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11387" y="5104595"/>
                  <a:ext cx="878447" cy="1212324"/>
                </a:xfrm>
                <a:prstGeom prst="rect">
                  <a:avLst/>
                </a:prstGeom>
              </p:spPr>
            </p:pic>
            <p:pic>
              <p:nvPicPr>
                <p:cNvPr id="140" name="Picture 139"/>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215617" y="5104595"/>
                  <a:ext cx="878449" cy="1212324"/>
                </a:xfrm>
                <a:prstGeom prst="rect">
                  <a:avLst/>
                </a:prstGeom>
              </p:spPr>
            </p:pic>
            <p:cxnSp>
              <p:nvCxnSpPr>
                <p:cNvPr id="141" name="Straight Connector 140"/>
                <p:cNvCxnSpPr/>
                <p:nvPr/>
              </p:nvCxnSpPr>
              <p:spPr>
                <a:xfrm>
                  <a:off x="-398182" y="5364476"/>
                  <a:ext cx="200788" cy="185809"/>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1729521" y="5371029"/>
                  <a:ext cx="228602" cy="169816"/>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154" name="Picture 153"/>
            <p:cNvPicPr>
              <a:picLocks noChangeAspect="1"/>
            </p:cNvPicPr>
            <p:nvPr/>
          </p:nvPicPr>
          <p:blipFill>
            <a:blip r:embed="rId9">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438325" y="5296252"/>
              <a:ext cx="238682" cy="269943"/>
            </a:xfrm>
            <a:prstGeom prst="rect">
              <a:avLst/>
            </a:prstGeom>
          </p:spPr>
        </p:pic>
        <p:pic>
          <p:nvPicPr>
            <p:cNvPr id="155" name="Picture 154"/>
            <p:cNvPicPr>
              <a:picLocks noChangeAspect="1"/>
            </p:cNvPicPr>
            <p:nvPr/>
          </p:nvPicPr>
          <p:blipFill>
            <a:blip r:embed="rId9">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213180" y="5551503"/>
              <a:ext cx="161706" cy="182885"/>
            </a:xfrm>
            <a:prstGeom prst="rect">
              <a:avLst/>
            </a:prstGeom>
          </p:spPr>
        </p:pic>
        <p:pic>
          <p:nvPicPr>
            <p:cNvPr id="156" name="Picture 155"/>
            <p:cNvPicPr>
              <a:picLocks noChangeAspect="1"/>
            </p:cNvPicPr>
            <p:nvPr/>
          </p:nvPicPr>
          <p:blipFill>
            <a:blip r:embed="rId9">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734117" y="5551503"/>
              <a:ext cx="161706" cy="182885"/>
            </a:xfrm>
            <a:prstGeom prst="rect">
              <a:avLst/>
            </a:prstGeom>
          </p:spPr>
        </p:pic>
        <p:cxnSp>
          <p:nvCxnSpPr>
            <p:cNvPr id="157" name="Straight Connector 156"/>
            <p:cNvCxnSpPr>
              <a:endCxn id="156" idx="1"/>
            </p:cNvCxnSpPr>
            <p:nvPr/>
          </p:nvCxnSpPr>
          <p:spPr>
            <a:xfrm>
              <a:off x="9669659" y="5561004"/>
              <a:ext cx="64458" cy="81942"/>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a:endCxn id="155" idx="3"/>
            </p:cNvCxnSpPr>
            <p:nvPr/>
          </p:nvCxnSpPr>
          <p:spPr>
            <a:xfrm flipH="1">
              <a:off x="9374886" y="5561822"/>
              <a:ext cx="64452" cy="81123"/>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60" name="Title 2"/>
          <p:cNvSpPr>
            <a:spLocks noGrp="1"/>
          </p:cNvSpPr>
          <p:nvPr>
            <p:ph type="title"/>
          </p:nvPr>
        </p:nvSpPr>
        <p:spPr>
          <a:xfrm>
            <a:off x="274639" y="295274"/>
            <a:ext cx="11889564" cy="917575"/>
          </a:xfrm>
        </p:spPr>
        <p:txBody>
          <a:bodyPr/>
          <a:lstStyle/>
          <a:p>
            <a:r>
              <a:rPr lang="en-US" sz="3600" dirty="0" smtClean="0"/>
              <a:t>Cloud Service vs </a:t>
            </a:r>
            <a:r>
              <a:rPr lang="en-US" sz="3600" dirty="0" err="1" smtClean="0"/>
              <a:t>Stateful</a:t>
            </a:r>
            <a:r>
              <a:rPr lang="en-US" sz="3600" dirty="0" smtClean="0"/>
              <a:t> Service Fabric</a:t>
            </a:r>
            <a:endParaRPr lang="en-US" dirty="0"/>
          </a:p>
        </p:txBody>
      </p:sp>
    </p:spTree>
    <p:extLst>
      <p:ext uri="{BB962C8B-B14F-4D97-AF65-F5344CB8AC3E}">
        <p14:creationId xmlns:p14="http://schemas.microsoft.com/office/powerpoint/2010/main" val="163120449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694237" y="3040063"/>
            <a:ext cx="7315203" cy="914400"/>
          </a:xfrm>
        </p:spPr>
        <p:txBody>
          <a:bodyPr/>
          <a:lstStyle/>
          <a:p>
            <a:pPr marL="0" indent="0">
              <a:buNone/>
            </a:pPr>
            <a:r>
              <a:rPr lang="en-US" sz="4800" dirty="0"/>
              <a:t>Reliable Service API</a:t>
            </a:r>
            <a:r>
              <a:rPr lang="en-US" sz="4400" dirty="0"/>
              <a:t/>
            </a:r>
            <a:br>
              <a:rPr lang="en-US" sz="4400" dirty="0"/>
            </a:br>
            <a:r>
              <a:rPr lang="en-US" sz="4400" dirty="0" err="1" smtClean="0"/>
              <a:t>Stateful</a:t>
            </a:r>
            <a:r>
              <a:rPr lang="en-US" sz="4400" dirty="0" smtClean="0"/>
              <a:t> PI </a:t>
            </a:r>
            <a:r>
              <a:rPr lang="en-US" sz="4400" dirty="0"/>
              <a:t>service</a:t>
            </a:r>
          </a:p>
        </p:txBody>
      </p:sp>
      <p:sp>
        <p:nvSpPr>
          <p:cNvPr id="4" name="Title 3"/>
          <p:cNvSpPr>
            <a:spLocks noGrp="1"/>
          </p:cNvSpPr>
          <p:nvPr>
            <p:ph type="ctrTitle"/>
          </p:nvPr>
        </p:nvSpPr>
        <p:spPr>
          <a:solidFill>
            <a:srgbClr val="00B0F0"/>
          </a:solidFill>
        </p:spPr>
        <p:txBody>
          <a:bodyPr/>
          <a:lstStyle/>
          <a:p>
            <a:r>
              <a:rPr lang="en-US" dirty="0" smtClean="0"/>
              <a:t>DEMO</a:t>
            </a:r>
            <a:endParaRPr lang="en-US" dirty="0"/>
          </a:p>
        </p:txBody>
      </p:sp>
    </p:spTree>
    <p:extLst>
      <p:ext uri="{BB962C8B-B14F-4D97-AF65-F5344CB8AC3E}">
        <p14:creationId xmlns:p14="http://schemas.microsoft.com/office/powerpoint/2010/main" val="3822715239"/>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5539978"/>
          </a:xfrm>
        </p:spPr>
        <p:txBody>
          <a:bodyPr/>
          <a:lstStyle/>
          <a:p>
            <a:r>
              <a:rPr lang="en-US" dirty="0"/>
              <a:t>Each service is backed by </a:t>
            </a:r>
            <a:r>
              <a:rPr lang="en-US" dirty="0">
                <a:solidFill>
                  <a:srgbClr val="FFFF00"/>
                </a:solidFill>
              </a:rPr>
              <a:t>replica set</a:t>
            </a:r>
            <a:r>
              <a:rPr lang="en-US" dirty="0"/>
              <a:t> to make its internal state reliable </a:t>
            </a:r>
          </a:p>
          <a:p>
            <a:r>
              <a:rPr lang="en-US" dirty="0"/>
              <a:t>All replicas are logically consistent – meaning all replicas see the same </a:t>
            </a:r>
            <a:r>
              <a:rPr lang="en-US" dirty="0">
                <a:solidFill>
                  <a:srgbClr val="FFFF00"/>
                </a:solidFill>
              </a:rPr>
              <a:t>linearized</a:t>
            </a:r>
            <a:r>
              <a:rPr lang="en-US" dirty="0">
                <a:solidFill>
                  <a:srgbClr val="C00000"/>
                </a:solidFill>
              </a:rPr>
              <a:t> </a:t>
            </a:r>
            <a:r>
              <a:rPr lang="en-US" dirty="0"/>
              <a:t>order of </a:t>
            </a:r>
            <a:r>
              <a:rPr lang="en-US" dirty="0">
                <a:solidFill>
                  <a:srgbClr val="FFFF00"/>
                </a:solidFill>
              </a:rPr>
              <a:t>read</a:t>
            </a:r>
            <a:r>
              <a:rPr lang="en-US" dirty="0">
                <a:solidFill>
                  <a:srgbClr val="C00000"/>
                </a:solidFill>
              </a:rPr>
              <a:t> </a:t>
            </a:r>
            <a:r>
              <a:rPr lang="en-US" dirty="0"/>
              <a:t>and </a:t>
            </a:r>
            <a:r>
              <a:rPr lang="en-US" dirty="0">
                <a:solidFill>
                  <a:srgbClr val="FFFF00"/>
                </a:solidFill>
              </a:rPr>
              <a:t>write</a:t>
            </a:r>
            <a:r>
              <a:rPr lang="en-US" dirty="0">
                <a:solidFill>
                  <a:srgbClr val="C00000"/>
                </a:solidFill>
              </a:rPr>
              <a:t> </a:t>
            </a:r>
            <a:r>
              <a:rPr lang="en-US" dirty="0"/>
              <a:t>operations to </a:t>
            </a:r>
            <a:r>
              <a:rPr lang="en-US" dirty="0" smtClean="0"/>
              <a:t>initial state</a:t>
            </a:r>
            <a:endParaRPr lang="en-US" dirty="0"/>
          </a:p>
          <a:p>
            <a:r>
              <a:rPr lang="en-US" dirty="0">
                <a:solidFill>
                  <a:srgbClr val="FFFF00"/>
                </a:solidFill>
              </a:rPr>
              <a:t>Read-Write quorums </a:t>
            </a:r>
            <a:r>
              <a:rPr lang="en-US" dirty="0"/>
              <a:t>are supported and are dynamically adjusted</a:t>
            </a:r>
          </a:p>
          <a:p>
            <a:r>
              <a:rPr lang="en-US" dirty="0">
                <a:solidFill>
                  <a:srgbClr val="FFFF00"/>
                </a:solidFill>
              </a:rPr>
              <a:t>Replica set </a:t>
            </a:r>
            <a:r>
              <a:rPr lang="en-US" dirty="0"/>
              <a:t>is dynamically reconfigured to account for </a:t>
            </a:r>
            <a:r>
              <a:rPr lang="en-US" dirty="0" smtClean="0"/>
              <a:t>replica arrivals </a:t>
            </a:r>
            <a:r>
              <a:rPr lang="en-US" dirty="0"/>
              <a:t>and </a:t>
            </a:r>
            <a:r>
              <a:rPr lang="en-US" dirty="0" smtClean="0"/>
              <a:t>departures</a:t>
            </a:r>
            <a:endParaRPr lang="en-US" dirty="0"/>
          </a:p>
        </p:txBody>
      </p:sp>
      <p:sp>
        <p:nvSpPr>
          <p:cNvPr id="3" name="Title 2"/>
          <p:cNvSpPr>
            <a:spLocks noGrp="1"/>
          </p:cNvSpPr>
          <p:nvPr>
            <p:ph type="title"/>
          </p:nvPr>
        </p:nvSpPr>
        <p:spPr>
          <a:xfrm>
            <a:off x="274639" y="295274"/>
            <a:ext cx="12039598" cy="917575"/>
          </a:xfrm>
        </p:spPr>
        <p:txBody>
          <a:bodyPr/>
          <a:lstStyle/>
          <a:p>
            <a:r>
              <a:rPr lang="en-US" sz="4800" dirty="0" smtClean="0"/>
              <a:t>Stateful microservices are reliable </a:t>
            </a:r>
            <a:r>
              <a:rPr lang="en-US" sz="4800" dirty="0"/>
              <a:t>and </a:t>
            </a:r>
            <a:r>
              <a:rPr lang="en-US" sz="4800" dirty="0" smtClean="0"/>
              <a:t>consistent</a:t>
            </a:r>
            <a:endParaRPr lang="en-US" sz="4800" dirty="0"/>
          </a:p>
        </p:txBody>
      </p:sp>
    </p:spTree>
    <p:extLst>
      <p:ext uri="{BB962C8B-B14F-4D97-AF65-F5344CB8AC3E}">
        <p14:creationId xmlns:p14="http://schemas.microsoft.com/office/powerpoint/2010/main" val="2726070543"/>
      </p:ext>
    </p:extLst>
  </p:cSld>
  <p:clrMapOvr>
    <a:masterClrMapping/>
  </p:clrMapOvr>
  <p:transition advTm="79260">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p:cNvPicPr>
            <a:picLocks noChangeAspect="1"/>
          </p:cNvPicPr>
          <p:nvPr/>
        </p:nvPicPr>
        <p:blipFill>
          <a:blip r:embed="rId4"/>
          <a:stretch>
            <a:fillRect/>
          </a:stretch>
        </p:blipFill>
        <p:spPr>
          <a:xfrm>
            <a:off x="67730" y="2512306"/>
            <a:ext cx="2783131" cy="3115525"/>
          </a:xfrm>
          <a:prstGeom prst="rect">
            <a:avLst/>
          </a:prstGeom>
        </p:spPr>
      </p:pic>
      <p:grpSp>
        <p:nvGrpSpPr>
          <p:cNvPr id="3" name="Group 2"/>
          <p:cNvGrpSpPr/>
          <p:nvPr/>
        </p:nvGrpSpPr>
        <p:grpSpPr>
          <a:xfrm>
            <a:off x="4528489" y="-84138"/>
            <a:ext cx="7798043" cy="7388225"/>
            <a:chOff x="2880909" y="-554108"/>
            <a:chExt cx="9458971" cy="8775770"/>
          </a:xfrm>
        </p:grpSpPr>
        <p:grpSp>
          <p:nvGrpSpPr>
            <p:cNvPr id="2" name="Group 1"/>
            <p:cNvGrpSpPr/>
            <p:nvPr/>
          </p:nvGrpSpPr>
          <p:grpSpPr>
            <a:xfrm>
              <a:off x="2880909" y="1058863"/>
              <a:ext cx="9458971" cy="5549828"/>
              <a:chOff x="2880909" y="1058863"/>
              <a:chExt cx="9458971" cy="5549828"/>
            </a:xfrm>
          </p:grpSpPr>
          <p:sp>
            <p:nvSpPr>
              <p:cNvPr id="14" name="Oval 13"/>
              <p:cNvSpPr/>
              <p:nvPr/>
            </p:nvSpPr>
            <p:spPr bwMode="auto">
              <a:xfrm>
                <a:off x="3756544" y="1477963"/>
                <a:ext cx="7162800" cy="4800599"/>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80909" y="1058863"/>
                <a:ext cx="3326213" cy="3505200"/>
              </a:xfrm>
              <a:prstGeom prst="rect">
                <a:avLst/>
              </a:prstGeom>
            </p:spPr>
          </p:pic>
          <p:pic>
            <p:nvPicPr>
              <p:cNvPr id="10" name="Picture 9"/>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921242" y="3027159"/>
                <a:ext cx="3326213" cy="3505200"/>
              </a:xfrm>
              <a:prstGeom prst="rect">
                <a:avLst/>
              </a:prstGeom>
            </p:spPr>
          </p:pic>
          <p:pic>
            <p:nvPicPr>
              <p:cNvPr id="12" name="Picture 11"/>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964012" y="1058863"/>
                <a:ext cx="3326213" cy="3505200"/>
              </a:xfrm>
              <a:prstGeom prst="rect">
                <a:avLst/>
              </a:prstGeom>
            </p:spPr>
          </p:pic>
          <p:pic>
            <p:nvPicPr>
              <p:cNvPr id="13" name="Picture 12"/>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13667" y="3103491"/>
                <a:ext cx="3326213" cy="3505200"/>
              </a:xfrm>
              <a:prstGeom prst="rect">
                <a:avLst/>
              </a:prstGeom>
            </p:spPr>
          </p:pic>
        </p:grpSp>
        <p:pic>
          <p:nvPicPr>
            <p:cNvPr id="9" name="Picture 8"/>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66534" y="-554108"/>
              <a:ext cx="3326213" cy="3505200"/>
            </a:xfrm>
            <a:prstGeom prst="rect">
              <a:avLst/>
            </a:prstGeom>
          </p:spPr>
        </p:pic>
        <p:pic>
          <p:nvPicPr>
            <p:cNvPr id="11" name="Picture 10"/>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51501" y="4716462"/>
              <a:ext cx="3326213" cy="3505200"/>
            </a:xfrm>
            <a:prstGeom prst="rect">
              <a:avLst/>
            </a:prstGeom>
          </p:spPr>
        </p:pic>
      </p:grpSp>
      <p:sp>
        <p:nvSpPr>
          <p:cNvPr id="19" name="Hexagon 18"/>
          <p:cNvSpPr/>
          <p:nvPr/>
        </p:nvSpPr>
        <p:spPr bwMode="auto">
          <a:xfrm>
            <a:off x="2183208" y="3822285"/>
            <a:ext cx="390821" cy="325074"/>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Hexagon 21"/>
          <p:cNvSpPr/>
          <p:nvPr/>
        </p:nvSpPr>
        <p:spPr bwMode="auto">
          <a:xfrm>
            <a:off x="2197523" y="4778294"/>
            <a:ext cx="390821" cy="325074"/>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Hexagon 36"/>
          <p:cNvSpPr/>
          <p:nvPr/>
        </p:nvSpPr>
        <p:spPr bwMode="auto">
          <a:xfrm>
            <a:off x="2197523" y="3800423"/>
            <a:ext cx="390821" cy="325074"/>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8" name="Hexagon 37"/>
          <p:cNvSpPr/>
          <p:nvPr/>
        </p:nvSpPr>
        <p:spPr bwMode="auto">
          <a:xfrm>
            <a:off x="2207168" y="4781860"/>
            <a:ext cx="390821" cy="325074"/>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Title 2"/>
          <p:cNvSpPr>
            <a:spLocks noGrp="1"/>
          </p:cNvSpPr>
          <p:nvPr>
            <p:ph type="title"/>
          </p:nvPr>
        </p:nvSpPr>
        <p:spPr>
          <a:xfrm>
            <a:off x="122237" y="85402"/>
            <a:ext cx="11889564" cy="917575"/>
          </a:xfrm>
        </p:spPr>
        <p:txBody>
          <a:bodyPr/>
          <a:lstStyle/>
          <a:p>
            <a:r>
              <a:rPr lang="en-US" dirty="0" smtClean="0"/>
              <a:t>Stateful microservice</a:t>
            </a:r>
            <a:endParaRPr lang="en-US" dirty="0"/>
          </a:p>
        </p:txBody>
      </p:sp>
      <p:sp>
        <p:nvSpPr>
          <p:cNvPr id="43" name="TextBox 42"/>
          <p:cNvSpPr txBox="1"/>
          <p:nvPr/>
        </p:nvSpPr>
        <p:spPr>
          <a:xfrm>
            <a:off x="171256" y="1504916"/>
            <a:ext cx="2066607"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Application Package</a:t>
            </a:r>
          </a:p>
        </p:txBody>
      </p:sp>
      <p:sp>
        <p:nvSpPr>
          <p:cNvPr id="23" name="Hexagon 22"/>
          <p:cNvSpPr/>
          <p:nvPr/>
        </p:nvSpPr>
        <p:spPr bwMode="auto">
          <a:xfrm>
            <a:off x="1560042" y="3795785"/>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p:cNvGrpSpPr/>
          <p:nvPr/>
        </p:nvGrpSpPr>
        <p:grpSpPr>
          <a:xfrm>
            <a:off x="1561584" y="3718008"/>
            <a:ext cx="390821" cy="517065"/>
            <a:chOff x="913929" y="2513723"/>
            <a:chExt cx="390821" cy="517065"/>
          </a:xfrm>
        </p:grpSpPr>
        <p:sp>
          <p:nvSpPr>
            <p:cNvPr id="29" name="Hexagon 28"/>
            <p:cNvSpPr/>
            <p:nvPr/>
          </p:nvSpPr>
          <p:spPr bwMode="auto">
            <a:xfrm>
              <a:off x="913929" y="2609719"/>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913929" y="2513723"/>
              <a:ext cx="3048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gradFill>
                    <a:gsLst>
                      <a:gs pos="2917">
                        <a:srgbClr val="FFFFFF"/>
                      </a:gs>
                      <a:gs pos="30000">
                        <a:srgbClr val="FFFFFF"/>
                      </a:gs>
                    </a:gsLst>
                    <a:lin ang="5400000" scaled="0"/>
                  </a:gradFill>
                </a:rPr>
                <a:t>P</a:t>
              </a:r>
            </a:p>
          </p:txBody>
        </p:sp>
      </p:grpSp>
      <p:grpSp>
        <p:nvGrpSpPr>
          <p:cNvPr id="32" name="Group 31"/>
          <p:cNvGrpSpPr/>
          <p:nvPr/>
        </p:nvGrpSpPr>
        <p:grpSpPr>
          <a:xfrm>
            <a:off x="1560043" y="3714956"/>
            <a:ext cx="390821" cy="517065"/>
            <a:chOff x="913929" y="2513723"/>
            <a:chExt cx="390821" cy="517065"/>
          </a:xfrm>
        </p:grpSpPr>
        <p:sp>
          <p:nvSpPr>
            <p:cNvPr id="33" name="Hexagon 32"/>
            <p:cNvSpPr/>
            <p:nvPr/>
          </p:nvSpPr>
          <p:spPr bwMode="auto">
            <a:xfrm>
              <a:off x="913929" y="2609719"/>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p:cNvSpPr txBox="1"/>
            <p:nvPr/>
          </p:nvSpPr>
          <p:spPr>
            <a:xfrm>
              <a:off x="913929" y="2513723"/>
              <a:ext cx="3048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rgbClr val="FFFFFF"/>
                      </a:gs>
                      <a:gs pos="30000">
                        <a:srgbClr val="FFFFFF"/>
                      </a:gs>
                    </a:gsLst>
                    <a:lin ang="5400000" scaled="0"/>
                  </a:gradFill>
                </a:rPr>
                <a:t>S</a:t>
              </a:r>
              <a:endParaRPr lang="en-US" sz="1600" dirty="0" smtClean="0">
                <a:gradFill>
                  <a:gsLst>
                    <a:gs pos="2917">
                      <a:srgbClr val="FFFFFF"/>
                    </a:gs>
                    <a:gs pos="30000">
                      <a:srgbClr val="FFFFFF"/>
                    </a:gs>
                  </a:gsLst>
                  <a:lin ang="5400000" scaled="0"/>
                </a:gradFill>
              </a:endParaRPr>
            </a:p>
          </p:txBody>
        </p:sp>
      </p:grpSp>
      <p:grpSp>
        <p:nvGrpSpPr>
          <p:cNvPr id="35" name="Group 34"/>
          <p:cNvGrpSpPr/>
          <p:nvPr/>
        </p:nvGrpSpPr>
        <p:grpSpPr>
          <a:xfrm>
            <a:off x="1560043" y="3707727"/>
            <a:ext cx="390821" cy="517065"/>
            <a:chOff x="913929" y="2513723"/>
            <a:chExt cx="390821" cy="517065"/>
          </a:xfrm>
        </p:grpSpPr>
        <p:sp>
          <p:nvSpPr>
            <p:cNvPr id="36" name="Hexagon 35"/>
            <p:cNvSpPr/>
            <p:nvPr/>
          </p:nvSpPr>
          <p:spPr bwMode="auto">
            <a:xfrm>
              <a:off x="913929" y="2609719"/>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a:off x="913929" y="2513723"/>
              <a:ext cx="3048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rgbClr val="FFFFFF"/>
                      </a:gs>
                      <a:gs pos="30000">
                        <a:srgbClr val="FFFFFF"/>
                      </a:gs>
                    </a:gsLst>
                    <a:lin ang="5400000" scaled="0"/>
                  </a:gradFill>
                </a:rPr>
                <a:t>S</a:t>
              </a:r>
              <a:endParaRPr lang="en-US" sz="1600" dirty="0" smtClean="0">
                <a:gradFill>
                  <a:gsLst>
                    <a:gs pos="2917">
                      <a:srgbClr val="FFFFFF"/>
                    </a:gs>
                    <a:gs pos="30000">
                      <a:srgbClr val="FFFFFF"/>
                    </a:gs>
                  </a:gsLst>
                  <a:lin ang="5400000" scaled="0"/>
                </a:gradFill>
              </a:endParaRPr>
            </a:p>
          </p:txBody>
        </p:sp>
      </p:grpSp>
      <p:sp>
        <p:nvSpPr>
          <p:cNvPr id="47" name="Freeform 58"/>
          <p:cNvSpPr>
            <a:spLocks/>
          </p:cNvSpPr>
          <p:nvPr/>
        </p:nvSpPr>
        <p:spPr bwMode="auto">
          <a:xfrm flipH="1" flipV="1">
            <a:off x="7589837" y="1412969"/>
            <a:ext cx="2320969" cy="2827121"/>
          </a:xfrm>
          <a:custGeom>
            <a:avLst/>
            <a:gdLst/>
            <a:ahLst/>
            <a:cxnLst>
              <a:cxn ang="0">
                <a:pos x="1104" y="1296"/>
              </a:cxn>
              <a:cxn ang="0">
                <a:pos x="864" y="480"/>
              </a:cxn>
              <a:cxn ang="0">
                <a:pos x="0" y="0"/>
              </a:cxn>
            </a:cxnLst>
            <a:rect l="0" t="0" r="r" b="b"/>
            <a:pathLst>
              <a:path w="1104" h="1296">
                <a:moveTo>
                  <a:pt x="1104" y="1296"/>
                </a:moveTo>
                <a:cubicBezTo>
                  <a:pt x="1076" y="996"/>
                  <a:pt x="1048" y="696"/>
                  <a:pt x="864" y="480"/>
                </a:cubicBezTo>
                <a:cubicBezTo>
                  <a:pt x="680" y="264"/>
                  <a:pt x="340" y="132"/>
                  <a:pt x="0" y="0"/>
                </a:cubicBezTo>
              </a:path>
            </a:pathLst>
          </a:custGeom>
          <a:noFill/>
          <a:ln w="19050" cap="flat" cmpd="sng">
            <a:solidFill>
              <a:srgbClr val="FFC000"/>
            </a:solidFill>
            <a:prstDash val="solid"/>
            <a:round/>
            <a:headEnd type="none" w="med" len="med"/>
            <a:tailEnd type="stealth" w="lg" len="lg"/>
          </a:ln>
          <a:effectLst/>
        </p:spPr>
        <p:txBody>
          <a:bodyPr wrap="square">
            <a:spAutoFit/>
          </a:bodyPr>
          <a:lstStyle/>
          <a:p>
            <a:pPr defTabSz="1243493">
              <a:defRPr/>
            </a:pPr>
            <a:endParaRPr lang="en-US" sz="2448" kern="0">
              <a:solidFill>
                <a:srgbClr val="FFFFFF"/>
              </a:solidFill>
            </a:endParaRPr>
          </a:p>
        </p:txBody>
      </p:sp>
      <p:sp>
        <p:nvSpPr>
          <p:cNvPr id="48" name="Freeform 58"/>
          <p:cNvSpPr>
            <a:spLocks/>
          </p:cNvSpPr>
          <p:nvPr/>
        </p:nvSpPr>
        <p:spPr bwMode="auto">
          <a:xfrm flipV="1">
            <a:off x="5495376" y="1412972"/>
            <a:ext cx="2094461" cy="2758131"/>
          </a:xfrm>
          <a:custGeom>
            <a:avLst/>
            <a:gdLst/>
            <a:ahLst/>
            <a:cxnLst>
              <a:cxn ang="0">
                <a:pos x="1104" y="1296"/>
              </a:cxn>
              <a:cxn ang="0">
                <a:pos x="864" y="480"/>
              </a:cxn>
              <a:cxn ang="0">
                <a:pos x="0" y="0"/>
              </a:cxn>
            </a:cxnLst>
            <a:rect l="0" t="0" r="r" b="b"/>
            <a:pathLst>
              <a:path w="1104" h="1296">
                <a:moveTo>
                  <a:pt x="1104" y="1296"/>
                </a:moveTo>
                <a:cubicBezTo>
                  <a:pt x="1076" y="996"/>
                  <a:pt x="1048" y="696"/>
                  <a:pt x="864" y="480"/>
                </a:cubicBezTo>
                <a:cubicBezTo>
                  <a:pt x="680" y="264"/>
                  <a:pt x="340" y="132"/>
                  <a:pt x="0" y="0"/>
                </a:cubicBezTo>
              </a:path>
            </a:pathLst>
          </a:custGeom>
          <a:noFill/>
          <a:ln w="19050" cap="flat" cmpd="sng">
            <a:solidFill>
              <a:srgbClr val="FFC000"/>
            </a:solidFill>
            <a:prstDash val="solid"/>
            <a:round/>
            <a:headEnd type="none" w="med" len="med"/>
            <a:tailEnd type="stealth" w="lg" len="lg"/>
          </a:ln>
          <a:effectLst/>
        </p:spPr>
        <p:txBody>
          <a:bodyPr wrap="square">
            <a:spAutoFit/>
          </a:bodyPr>
          <a:lstStyle/>
          <a:p>
            <a:pPr defTabSz="1243493">
              <a:defRPr/>
            </a:pPr>
            <a:endParaRPr lang="en-US" sz="2448" kern="0">
              <a:solidFill>
                <a:srgbClr val="FFFFFF"/>
              </a:solidFill>
            </a:endParaRPr>
          </a:p>
        </p:txBody>
      </p:sp>
      <p:sp>
        <p:nvSpPr>
          <p:cNvPr id="7" name="TextBox 6"/>
          <p:cNvSpPr txBox="1"/>
          <p:nvPr/>
        </p:nvSpPr>
        <p:spPr>
          <a:xfrm>
            <a:off x="6655188" y="3388056"/>
            <a:ext cx="13716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gradFill>
                  <a:gsLst>
                    <a:gs pos="2917">
                      <a:srgbClr val="FFFFFF"/>
                    </a:gs>
                    <a:gs pos="30000">
                      <a:srgbClr val="FFFFFF"/>
                    </a:gs>
                  </a:gsLst>
                  <a:lin ang="5400000" scaled="0"/>
                </a:gradFill>
              </a:rPr>
              <a:t>replication</a:t>
            </a:r>
          </a:p>
        </p:txBody>
      </p:sp>
      <p:sp>
        <p:nvSpPr>
          <p:cNvPr id="49" name="TextBox 48"/>
          <p:cNvSpPr txBox="1"/>
          <p:nvPr/>
        </p:nvSpPr>
        <p:spPr>
          <a:xfrm>
            <a:off x="8715516" y="3331809"/>
            <a:ext cx="13716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gradFill>
                  <a:gsLst>
                    <a:gs pos="2917">
                      <a:srgbClr val="FFFFFF"/>
                    </a:gs>
                    <a:gs pos="30000">
                      <a:srgbClr val="FFFFFF"/>
                    </a:gs>
                  </a:gsLst>
                  <a:lin ang="5400000" scaled="0"/>
                </a:gradFill>
              </a:rPr>
              <a:t>replication</a:t>
            </a:r>
          </a:p>
        </p:txBody>
      </p:sp>
      <p:sp>
        <p:nvSpPr>
          <p:cNvPr id="46" name="Hexagon 45"/>
          <p:cNvSpPr/>
          <p:nvPr/>
        </p:nvSpPr>
        <p:spPr bwMode="auto">
          <a:xfrm>
            <a:off x="1501875" y="4781860"/>
            <a:ext cx="390821" cy="32507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50" name="Group 49"/>
          <p:cNvGrpSpPr/>
          <p:nvPr/>
        </p:nvGrpSpPr>
        <p:grpSpPr>
          <a:xfrm>
            <a:off x="1509034" y="4685864"/>
            <a:ext cx="390821" cy="517065"/>
            <a:chOff x="913929" y="2513723"/>
            <a:chExt cx="390821" cy="517065"/>
          </a:xfrm>
        </p:grpSpPr>
        <p:sp>
          <p:nvSpPr>
            <p:cNvPr id="51" name="Hexagon 50"/>
            <p:cNvSpPr/>
            <p:nvPr/>
          </p:nvSpPr>
          <p:spPr bwMode="auto">
            <a:xfrm>
              <a:off x="913929" y="2609719"/>
              <a:ext cx="390821" cy="32507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2" name="TextBox 51"/>
            <p:cNvSpPr txBox="1"/>
            <p:nvPr/>
          </p:nvSpPr>
          <p:spPr>
            <a:xfrm>
              <a:off x="913929" y="2513723"/>
              <a:ext cx="3048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gradFill>
                    <a:gsLst>
                      <a:gs pos="2917">
                        <a:srgbClr val="FFFFFF"/>
                      </a:gs>
                      <a:gs pos="30000">
                        <a:srgbClr val="FFFFFF"/>
                      </a:gs>
                    </a:gsLst>
                    <a:lin ang="5400000" scaled="0"/>
                  </a:gradFill>
                </a:rPr>
                <a:t>P</a:t>
              </a:r>
            </a:p>
          </p:txBody>
        </p:sp>
      </p:grpSp>
      <p:grpSp>
        <p:nvGrpSpPr>
          <p:cNvPr id="53" name="Group 52"/>
          <p:cNvGrpSpPr/>
          <p:nvPr/>
        </p:nvGrpSpPr>
        <p:grpSpPr>
          <a:xfrm>
            <a:off x="1509033" y="4682299"/>
            <a:ext cx="390821" cy="517065"/>
            <a:chOff x="913929" y="2513723"/>
            <a:chExt cx="390821" cy="517065"/>
          </a:xfrm>
        </p:grpSpPr>
        <p:sp>
          <p:nvSpPr>
            <p:cNvPr id="54" name="Hexagon 53"/>
            <p:cNvSpPr/>
            <p:nvPr/>
          </p:nvSpPr>
          <p:spPr bwMode="auto">
            <a:xfrm>
              <a:off x="913929" y="2609719"/>
              <a:ext cx="390821" cy="32507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5" name="TextBox 54"/>
            <p:cNvSpPr txBox="1"/>
            <p:nvPr/>
          </p:nvSpPr>
          <p:spPr>
            <a:xfrm>
              <a:off x="913929" y="2513723"/>
              <a:ext cx="3048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rgbClr val="FFFFFF"/>
                      </a:gs>
                      <a:gs pos="30000">
                        <a:srgbClr val="FFFFFF"/>
                      </a:gs>
                    </a:gsLst>
                    <a:lin ang="5400000" scaled="0"/>
                  </a:gradFill>
                </a:rPr>
                <a:t>S</a:t>
              </a:r>
              <a:endParaRPr lang="en-US" sz="1600" dirty="0" smtClean="0">
                <a:gradFill>
                  <a:gsLst>
                    <a:gs pos="2917">
                      <a:srgbClr val="FFFFFF"/>
                    </a:gs>
                    <a:gs pos="30000">
                      <a:srgbClr val="FFFFFF"/>
                    </a:gs>
                  </a:gsLst>
                  <a:lin ang="5400000" scaled="0"/>
                </a:gradFill>
              </a:endParaRPr>
            </a:p>
          </p:txBody>
        </p:sp>
      </p:grpSp>
      <p:grpSp>
        <p:nvGrpSpPr>
          <p:cNvPr id="56" name="Group 55"/>
          <p:cNvGrpSpPr/>
          <p:nvPr/>
        </p:nvGrpSpPr>
        <p:grpSpPr>
          <a:xfrm>
            <a:off x="1511910" y="4685351"/>
            <a:ext cx="390821" cy="517065"/>
            <a:chOff x="913929" y="2513723"/>
            <a:chExt cx="390821" cy="517065"/>
          </a:xfrm>
        </p:grpSpPr>
        <p:sp>
          <p:nvSpPr>
            <p:cNvPr id="57" name="Hexagon 56"/>
            <p:cNvSpPr/>
            <p:nvPr/>
          </p:nvSpPr>
          <p:spPr bwMode="auto">
            <a:xfrm>
              <a:off x="913929" y="2609719"/>
              <a:ext cx="390821" cy="32507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 name="TextBox 57"/>
            <p:cNvSpPr txBox="1"/>
            <p:nvPr/>
          </p:nvSpPr>
          <p:spPr>
            <a:xfrm>
              <a:off x="913929" y="2513723"/>
              <a:ext cx="3048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rgbClr val="FFFFFF"/>
                      </a:gs>
                      <a:gs pos="30000">
                        <a:srgbClr val="FFFFFF"/>
                      </a:gs>
                    </a:gsLst>
                    <a:lin ang="5400000" scaled="0"/>
                  </a:gradFill>
                </a:rPr>
                <a:t>S</a:t>
              </a:r>
              <a:endParaRPr lang="en-US" sz="1600" dirty="0" smtClean="0">
                <a:gradFill>
                  <a:gsLst>
                    <a:gs pos="2917">
                      <a:srgbClr val="FFFFFF"/>
                    </a:gs>
                    <a:gs pos="30000">
                      <a:srgbClr val="FFFFFF"/>
                    </a:gs>
                  </a:gsLst>
                  <a:lin ang="5400000" scaled="0"/>
                </a:gradFill>
              </a:endParaRPr>
            </a:p>
          </p:txBody>
        </p:sp>
      </p:grpSp>
      <p:sp>
        <p:nvSpPr>
          <p:cNvPr id="59" name="Freeform 58"/>
          <p:cNvSpPr>
            <a:spLocks/>
          </p:cNvSpPr>
          <p:nvPr/>
        </p:nvSpPr>
        <p:spPr bwMode="auto">
          <a:xfrm rot="20274532" flipH="1">
            <a:off x="7103654" y="3258704"/>
            <a:ext cx="3219148" cy="1739431"/>
          </a:xfrm>
          <a:custGeom>
            <a:avLst/>
            <a:gdLst/>
            <a:ahLst/>
            <a:cxnLst>
              <a:cxn ang="0">
                <a:pos x="1104" y="1296"/>
              </a:cxn>
              <a:cxn ang="0">
                <a:pos x="864" y="480"/>
              </a:cxn>
              <a:cxn ang="0">
                <a:pos x="0" y="0"/>
              </a:cxn>
            </a:cxnLst>
            <a:rect l="0" t="0" r="r" b="b"/>
            <a:pathLst>
              <a:path w="1104" h="1296">
                <a:moveTo>
                  <a:pt x="1104" y="1296"/>
                </a:moveTo>
                <a:cubicBezTo>
                  <a:pt x="1076" y="996"/>
                  <a:pt x="1048" y="696"/>
                  <a:pt x="864" y="480"/>
                </a:cubicBezTo>
                <a:cubicBezTo>
                  <a:pt x="680" y="264"/>
                  <a:pt x="340" y="132"/>
                  <a:pt x="0" y="0"/>
                </a:cubicBezTo>
              </a:path>
            </a:pathLst>
          </a:custGeom>
          <a:noFill/>
          <a:ln w="19050" cap="flat" cmpd="sng">
            <a:solidFill>
              <a:srgbClr val="FFC000"/>
            </a:solidFill>
            <a:prstDash val="solid"/>
            <a:round/>
            <a:headEnd type="none" w="med" len="med"/>
            <a:tailEnd type="stealth" w="lg" len="lg"/>
          </a:ln>
          <a:effectLst/>
        </p:spPr>
        <p:txBody>
          <a:bodyPr wrap="square">
            <a:spAutoFit/>
          </a:bodyPr>
          <a:lstStyle/>
          <a:p>
            <a:pPr defTabSz="1243493">
              <a:defRPr/>
            </a:pPr>
            <a:endParaRPr lang="en-US" sz="2448" kern="0">
              <a:solidFill>
                <a:srgbClr val="FFFFFF"/>
              </a:solidFill>
            </a:endParaRPr>
          </a:p>
        </p:txBody>
      </p:sp>
      <p:sp>
        <p:nvSpPr>
          <p:cNvPr id="60" name="Freeform 59"/>
          <p:cNvSpPr>
            <a:spLocks/>
          </p:cNvSpPr>
          <p:nvPr/>
        </p:nvSpPr>
        <p:spPr bwMode="auto">
          <a:xfrm rot="20274532">
            <a:off x="6547271" y="2672394"/>
            <a:ext cx="438534" cy="3051110"/>
          </a:xfrm>
          <a:custGeom>
            <a:avLst/>
            <a:gdLst/>
            <a:ahLst/>
            <a:cxnLst>
              <a:cxn ang="0">
                <a:pos x="1104" y="1296"/>
              </a:cxn>
              <a:cxn ang="0">
                <a:pos x="864" y="480"/>
              </a:cxn>
              <a:cxn ang="0">
                <a:pos x="0" y="0"/>
              </a:cxn>
            </a:cxnLst>
            <a:rect l="0" t="0" r="r" b="b"/>
            <a:pathLst>
              <a:path w="1104" h="1296">
                <a:moveTo>
                  <a:pt x="1104" y="1296"/>
                </a:moveTo>
                <a:cubicBezTo>
                  <a:pt x="1076" y="996"/>
                  <a:pt x="1048" y="696"/>
                  <a:pt x="864" y="480"/>
                </a:cubicBezTo>
                <a:cubicBezTo>
                  <a:pt x="680" y="264"/>
                  <a:pt x="340" y="132"/>
                  <a:pt x="0" y="0"/>
                </a:cubicBezTo>
              </a:path>
            </a:pathLst>
          </a:custGeom>
          <a:noFill/>
          <a:ln w="19050" cap="flat" cmpd="sng">
            <a:solidFill>
              <a:srgbClr val="FFC000"/>
            </a:solidFill>
            <a:prstDash val="solid"/>
            <a:round/>
            <a:headEnd type="none" w="med" len="med"/>
            <a:tailEnd type="stealth" w="lg" len="lg"/>
          </a:ln>
          <a:effectLst/>
        </p:spPr>
        <p:txBody>
          <a:bodyPr wrap="square">
            <a:spAutoFit/>
          </a:bodyPr>
          <a:lstStyle/>
          <a:p>
            <a:pPr defTabSz="1243493">
              <a:defRPr/>
            </a:pPr>
            <a:endParaRPr lang="en-US" sz="2448" kern="0">
              <a:solidFill>
                <a:srgbClr val="FFFFFF"/>
              </a:solidFill>
            </a:endParaRPr>
          </a:p>
        </p:txBody>
      </p:sp>
    </p:spTree>
    <p:custDataLst>
      <p:tags r:id="rId1"/>
    </p:custDataLst>
    <p:extLst>
      <p:ext uri="{BB962C8B-B14F-4D97-AF65-F5344CB8AC3E}">
        <p14:creationId xmlns:p14="http://schemas.microsoft.com/office/powerpoint/2010/main" val="15553182"/>
      </p:ext>
    </p:extLst>
  </p:cSld>
  <p:clrMapOvr>
    <a:masterClrMapping/>
  </p:clrMapOvr>
  <p:transition advTm="578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42" presetClass="path" presetSubtype="0" accel="50000" decel="50000" fill="hold" grpId="0" nodeType="withEffect">
                                  <p:stCondLst>
                                    <p:cond delay="0"/>
                                  </p:stCondLst>
                                  <p:childTnLst>
                                    <p:animMotion origin="layout" path="M 2.2313E-6 2.28779E-6 L 0.22772 -0.19179 " pathEditMode="relative" rAng="0" ptsTypes="AA">
                                      <p:cBhvr>
                                        <p:cTn id="34" dur="2000" fill="hold"/>
                                        <p:tgtEl>
                                          <p:spTgt spid="19"/>
                                        </p:tgtEl>
                                        <p:attrNameLst>
                                          <p:attrName>ppt_x</p:attrName>
                                          <p:attrName>ppt_y</p:attrName>
                                        </p:attrNameLst>
                                      </p:cBhvr>
                                      <p:rCtr x="11386" y="-9601"/>
                                    </p:animMotion>
                                  </p:childTnLst>
                                </p:cTn>
                              </p:par>
                              <p:par>
                                <p:cTn id="35" presetID="42" presetClass="path" presetSubtype="0" accel="50000" decel="50000" fill="hold" grpId="0" nodeType="withEffect">
                                  <p:stCondLst>
                                    <p:cond delay="0"/>
                                  </p:stCondLst>
                                  <p:childTnLst>
                                    <p:animMotion origin="layout" path="M 3.3929E-6 4.22152E-7 L 0.67526 -0.08511 " pathEditMode="relative" rAng="0" ptsTypes="AA">
                                      <p:cBhvr>
                                        <p:cTn id="36" dur="2000" fill="hold"/>
                                        <p:tgtEl>
                                          <p:spTgt spid="22"/>
                                        </p:tgtEl>
                                        <p:attrNameLst>
                                          <p:attrName>ppt_x</p:attrName>
                                          <p:attrName>ppt_y</p:attrName>
                                        </p:attrNameLst>
                                      </p:cBhvr>
                                      <p:rCtr x="33763" y="-4267"/>
                                    </p:animMotion>
                                  </p:childTnLst>
                                </p:cTn>
                              </p:par>
                              <p:par>
                                <p:cTn id="37" presetID="42" presetClass="path" presetSubtype="0" accel="50000" decel="50000" fill="hold" nodeType="withEffect">
                                  <p:stCondLst>
                                    <p:cond delay="0"/>
                                  </p:stCondLst>
                                  <p:childTnLst>
                                    <p:animMotion origin="layout" path="M 2.8772E-6 -2.89605E-6 L 0.46898 -0.39264 " pathEditMode="relative" rAng="0" ptsTypes="AA">
                                      <p:cBhvr>
                                        <p:cTn id="38" dur="2000" fill="hold"/>
                                        <p:tgtEl>
                                          <p:spTgt spid="6"/>
                                        </p:tgtEl>
                                        <p:attrNameLst>
                                          <p:attrName>ppt_x</p:attrName>
                                          <p:attrName>ppt_y</p:attrName>
                                        </p:attrNameLst>
                                      </p:cBhvr>
                                      <p:rCtr x="23449" y="-19632"/>
                                    </p:animMotion>
                                  </p:childTnLst>
                                </p:cTn>
                              </p:par>
                              <p:par>
                                <p:cTn id="39" presetID="42" presetClass="path" presetSubtype="0" accel="50000" decel="50000" fill="hold" nodeType="withEffect">
                                  <p:stCondLst>
                                    <p:cond delay="0"/>
                                  </p:stCondLst>
                                  <p:childTnLst>
                                    <p:animMotion origin="layout" path="M 0.00472 -0.00636 L 0.27776 0.04494 " pathEditMode="relative" rAng="0" ptsTypes="AA">
                                      <p:cBhvr>
                                        <p:cTn id="40" dur="2000" fill="hold"/>
                                        <p:tgtEl>
                                          <p:spTgt spid="32"/>
                                        </p:tgtEl>
                                        <p:attrNameLst>
                                          <p:attrName>ppt_x</p:attrName>
                                          <p:attrName>ppt_y</p:attrName>
                                        </p:attrNameLst>
                                      </p:cBhvr>
                                      <p:rCtr x="13646" y="2565"/>
                                    </p:animMotion>
                                  </p:childTnLst>
                                </p:cTn>
                              </p:par>
                              <p:par>
                                <p:cTn id="41" presetID="42" presetClass="path" presetSubtype="0" accel="50000" decel="50000" fill="hold" nodeType="withEffect">
                                  <p:stCondLst>
                                    <p:cond delay="0"/>
                                  </p:stCondLst>
                                  <p:childTnLst>
                                    <p:animMotion origin="layout" path="M 5.25913E-7 -4.15343E-6 L 0.67743 0.05674 " pathEditMode="relative" rAng="0" ptsTypes="AA">
                                      <p:cBhvr>
                                        <p:cTn id="42" dur="2000" fill="hold"/>
                                        <p:tgtEl>
                                          <p:spTgt spid="35"/>
                                        </p:tgtEl>
                                        <p:attrNameLst>
                                          <p:attrName>ppt_x</p:attrName>
                                          <p:attrName>ppt_y</p:attrName>
                                        </p:attrNameLst>
                                      </p:cBhvr>
                                      <p:rCtr x="33865" y="2837"/>
                                    </p:animMotion>
                                  </p:childTnLst>
                                </p:cTn>
                              </p:par>
                              <p:par>
                                <p:cTn id="43" presetID="42" presetClass="path" presetSubtype="0" accel="50000" decel="50000" fill="hold" nodeType="withEffect">
                                  <p:stCondLst>
                                    <p:cond delay="0"/>
                                  </p:stCondLst>
                                  <p:childTnLst>
                                    <p:animMotion origin="layout" path="M -4.71534E-6 -3.50431E-6 L 0.4732 0.10985 " pathEditMode="relative" rAng="0" ptsTypes="AA">
                                      <p:cBhvr>
                                        <p:cTn id="44" dur="2000" fill="hold"/>
                                        <p:tgtEl>
                                          <p:spTgt spid="50"/>
                                        </p:tgtEl>
                                        <p:attrNameLst>
                                          <p:attrName>ppt_x</p:attrName>
                                          <p:attrName>ppt_y</p:attrName>
                                        </p:attrNameLst>
                                      </p:cBhvr>
                                      <p:rCtr x="23653" y="5493"/>
                                    </p:animMotion>
                                  </p:childTnLst>
                                </p:cTn>
                              </p:par>
                              <p:par>
                                <p:cTn id="45" presetID="42" presetClass="path" presetSubtype="0" accel="50000" decel="50000" fill="hold" nodeType="withEffect">
                                  <p:stCondLst>
                                    <p:cond delay="0"/>
                                  </p:stCondLst>
                                  <p:childTnLst>
                                    <p:animMotion origin="layout" path="M -4.71534E-6 4.22152E-7 L 0.33227 -0.32842 " pathEditMode="relative" rAng="0" ptsTypes="AA">
                                      <p:cBhvr>
                                        <p:cTn id="46" dur="2000" fill="hold"/>
                                        <p:tgtEl>
                                          <p:spTgt spid="53"/>
                                        </p:tgtEl>
                                        <p:attrNameLst>
                                          <p:attrName>ppt_x</p:attrName>
                                          <p:attrName>ppt_y</p:attrName>
                                        </p:attrNameLst>
                                      </p:cBhvr>
                                      <p:rCtr x="16607" y="-16432"/>
                                    </p:animMotion>
                                  </p:childTnLst>
                                </p:cTn>
                              </p:par>
                              <p:par>
                                <p:cTn id="47" presetID="42" presetClass="path" presetSubtype="0" accel="50000" decel="50000" fill="hold" nodeType="withEffect">
                                  <p:stCondLst>
                                    <p:cond delay="0"/>
                                  </p:stCondLst>
                                  <p:childTnLst>
                                    <p:animMotion origin="layout" path="M 0.00128 0.00023 L 0.68267 -0.32864 " pathEditMode="relative" rAng="0" ptsTypes="AA">
                                      <p:cBhvr>
                                        <p:cTn id="48" dur="2000" fill="hold"/>
                                        <p:tgtEl>
                                          <p:spTgt spid="56"/>
                                        </p:tgtEl>
                                        <p:attrNameLst>
                                          <p:attrName>ppt_x</p:attrName>
                                          <p:attrName>ppt_y</p:attrName>
                                        </p:attrNameLst>
                                      </p:cBhvr>
                                      <p:rCtr x="34069" y="-16455"/>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2" grpId="0" animBg="1"/>
      <p:bldP spid="22" grpId="1" animBg="1"/>
      <p:bldP spid="37" grpId="0" animBg="1"/>
      <p:bldP spid="38" grpId="0" animBg="1"/>
      <p:bldP spid="43" grpId="0"/>
      <p:bldP spid="23" grpId="0" animBg="1"/>
      <p:bldP spid="47" grpId="0" animBg="1"/>
      <p:bldP spid="48" grpId="0" animBg="1"/>
      <p:bldP spid="7" grpId="0"/>
      <p:bldP spid="49" grpId="0"/>
      <p:bldP spid="46" grpId="0" animBg="1"/>
      <p:bldP spid="59" grpId="0" animBg="1"/>
      <p:bldP spid="6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8" name="Rectangle 4"/>
          <p:cNvSpPr>
            <a:spLocks noGrp="1" noChangeArrowheads="1"/>
          </p:cNvSpPr>
          <p:nvPr>
            <p:ph type="title"/>
          </p:nvPr>
        </p:nvSpPr>
        <p:spPr/>
        <p:txBody>
          <a:bodyPr/>
          <a:lstStyle/>
          <a:p>
            <a:r>
              <a:rPr lang="en-US" dirty="0" smtClean="0"/>
              <a:t>Replication</a:t>
            </a:r>
            <a:endParaRPr lang="en-US" dirty="0"/>
          </a:p>
        </p:txBody>
      </p:sp>
      <p:sp>
        <p:nvSpPr>
          <p:cNvPr id="35" name="Rectangle 5"/>
          <p:cNvSpPr>
            <a:spLocks noGrp="1" noChangeArrowheads="1"/>
          </p:cNvSpPr>
          <p:nvPr>
            <p:ph sz="quarter" idx="4294967295"/>
          </p:nvPr>
        </p:nvSpPr>
        <p:spPr>
          <a:xfrm>
            <a:off x="622617" y="1596436"/>
            <a:ext cx="4870262" cy="2133978"/>
          </a:xfrm>
        </p:spPr>
        <p:txBody>
          <a:bodyPr>
            <a:normAutofit fontScale="92500" lnSpcReduction="10000"/>
          </a:bodyPr>
          <a:lstStyle/>
          <a:p>
            <a:r>
              <a:rPr lang="en-US" sz="3264" dirty="0"/>
              <a:t>Reads are completed </a:t>
            </a:r>
            <a:br>
              <a:rPr lang="en-US" sz="3264" dirty="0"/>
            </a:br>
            <a:r>
              <a:rPr lang="en-US" sz="3264" dirty="0"/>
              <a:t>at the primary</a:t>
            </a:r>
          </a:p>
          <a:p>
            <a:r>
              <a:rPr lang="en-US" sz="3264" dirty="0"/>
              <a:t>Writes are replicated to </a:t>
            </a:r>
            <a:br>
              <a:rPr lang="en-US" sz="3264" dirty="0"/>
            </a:br>
            <a:r>
              <a:rPr lang="en-US" sz="3264" dirty="0"/>
              <a:t>the write quorum of </a:t>
            </a:r>
            <a:r>
              <a:rPr lang="en-US" sz="3264" dirty="0" err="1"/>
              <a:t>secondaries</a:t>
            </a:r>
            <a:endParaRPr lang="en-US" sz="3264" dirty="0"/>
          </a:p>
          <a:p>
            <a:endParaRPr lang="en-US" sz="3264" dirty="0"/>
          </a:p>
        </p:txBody>
      </p:sp>
      <p:sp>
        <p:nvSpPr>
          <p:cNvPr id="538658" name="Freeform 34"/>
          <p:cNvSpPr>
            <a:spLocks/>
          </p:cNvSpPr>
          <p:nvPr/>
        </p:nvSpPr>
        <p:spPr bwMode="auto">
          <a:xfrm>
            <a:off x="4663898" y="3678601"/>
            <a:ext cx="7668072" cy="2098358"/>
          </a:xfrm>
          <a:custGeom>
            <a:avLst/>
            <a:gdLst/>
            <a:ahLst/>
            <a:cxnLst>
              <a:cxn ang="0">
                <a:pos x="0" y="576"/>
              </a:cxn>
              <a:cxn ang="0">
                <a:pos x="1200" y="0"/>
              </a:cxn>
              <a:cxn ang="0">
                <a:pos x="2400" y="576"/>
              </a:cxn>
            </a:cxnLst>
            <a:rect l="0" t="0" r="r" b="b"/>
            <a:pathLst>
              <a:path w="2400" h="576">
                <a:moveTo>
                  <a:pt x="0" y="576"/>
                </a:moveTo>
                <a:cubicBezTo>
                  <a:pt x="400" y="288"/>
                  <a:pt x="800" y="0"/>
                  <a:pt x="1200" y="0"/>
                </a:cubicBezTo>
                <a:cubicBezTo>
                  <a:pt x="1600" y="0"/>
                  <a:pt x="2200" y="480"/>
                  <a:pt x="2400" y="576"/>
                </a:cubicBezTo>
              </a:path>
            </a:pathLst>
          </a:custGeom>
          <a:noFill/>
          <a:ln w="57150" cap="rnd">
            <a:solidFill>
              <a:schemeClr val="bg2">
                <a:lumMod val="60000"/>
                <a:lumOff val="40000"/>
              </a:schemeClr>
            </a:solidFill>
            <a:prstDash val="solid"/>
            <a:round/>
            <a:headEnd/>
            <a:tailEnd/>
          </a:ln>
          <a:effectLst/>
        </p:spPr>
        <p:txBody>
          <a:bodyPr vert="horz" wrap="square" lIns="124347" tIns="62174" rIns="124347" bIns="62174" numCol="1" anchor="t" anchorCtr="0" compatLnSpc="1">
            <a:prstTxWarp prst="textNoShape">
              <a:avLst/>
            </a:prstTxWarp>
          </a:bodyPr>
          <a:lstStyle/>
          <a:p>
            <a:endParaRPr lang="en-US" sz="2448">
              <a:solidFill>
                <a:srgbClr val="FFFFFF"/>
              </a:solidFill>
            </a:endParaRPr>
          </a:p>
        </p:txBody>
      </p:sp>
      <p:sp>
        <p:nvSpPr>
          <p:cNvPr id="538660" name="Oval 36"/>
          <p:cNvSpPr>
            <a:spLocks noChangeArrowheads="1"/>
          </p:cNvSpPr>
          <p:nvPr/>
        </p:nvSpPr>
        <p:spPr bwMode="auto">
          <a:xfrm>
            <a:off x="7565331" y="2901432"/>
            <a:ext cx="1865207" cy="1398905"/>
          </a:xfrm>
          <a:prstGeom prst="ellipse">
            <a:avLst/>
          </a:prstGeom>
          <a:solidFill>
            <a:srgbClr val="FFCC66"/>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P</a:t>
            </a:r>
          </a:p>
        </p:txBody>
      </p:sp>
      <p:cxnSp>
        <p:nvCxnSpPr>
          <p:cNvPr id="538661" name="AutoShape 37"/>
          <p:cNvCxnSpPr>
            <a:cxnSpLocks noChangeShapeType="1"/>
            <a:stCxn id="538676" idx="0"/>
            <a:endCxn id="538660" idx="2"/>
          </p:cNvCxnSpPr>
          <p:nvPr/>
        </p:nvCxnSpPr>
        <p:spPr bwMode="auto">
          <a:xfrm rot="16200000">
            <a:off x="6852925" y="3277064"/>
            <a:ext cx="388585" cy="1036226"/>
          </a:xfrm>
          <a:prstGeom prst="curvedConnector2">
            <a:avLst/>
          </a:prstGeom>
          <a:noFill/>
          <a:ln w="28575">
            <a:solidFill>
              <a:schemeClr val="tx1"/>
            </a:solidFill>
            <a:round/>
            <a:headEnd/>
            <a:tailEnd type="stealth" w="lg" len="lg"/>
          </a:ln>
          <a:effectLst/>
        </p:spPr>
      </p:cxnSp>
      <p:cxnSp>
        <p:nvCxnSpPr>
          <p:cNvPr id="538662" name="AutoShape 38"/>
          <p:cNvCxnSpPr>
            <a:cxnSpLocks noChangeShapeType="1"/>
            <a:stCxn id="538660" idx="3"/>
            <a:endCxn id="538676" idx="5"/>
          </p:cNvCxnSpPr>
          <p:nvPr/>
        </p:nvCxnSpPr>
        <p:spPr bwMode="auto">
          <a:xfrm rot="5400000">
            <a:off x="7058824" y="4005391"/>
            <a:ext cx="691357" cy="869999"/>
          </a:xfrm>
          <a:prstGeom prst="curvedConnector3">
            <a:avLst>
              <a:gd name="adj1" fmla="val 108431"/>
            </a:avLst>
          </a:prstGeom>
          <a:noFill/>
          <a:ln w="28575">
            <a:solidFill>
              <a:schemeClr val="tx1"/>
            </a:solidFill>
            <a:round/>
            <a:headEnd/>
            <a:tailEnd type="stealth" w="lg" len="lg"/>
          </a:ln>
          <a:effectLst/>
        </p:spPr>
      </p:cxnSp>
      <p:sp>
        <p:nvSpPr>
          <p:cNvPr id="538665" name="Oval 41"/>
          <p:cNvSpPr>
            <a:spLocks noChangeArrowheads="1"/>
          </p:cNvSpPr>
          <p:nvPr/>
        </p:nvSpPr>
        <p:spPr bwMode="auto">
          <a:xfrm>
            <a:off x="9741405" y="4067186"/>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cxnSp>
        <p:nvCxnSpPr>
          <p:cNvPr id="538674" name="AutoShape 50"/>
          <p:cNvCxnSpPr>
            <a:cxnSpLocks noChangeShapeType="1"/>
            <a:stCxn id="538660" idx="5"/>
            <a:endCxn id="538665" idx="3"/>
          </p:cNvCxnSpPr>
          <p:nvPr/>
        </p:nvCxnSpPr>
        <p:spPr bwMode="auto">
          <a:xfrm rot="16200000" flipH="1">
            <a:off x="9155022" y="4096060"/>
            <a:ext cx="769074" cy="766375"/>
          </a:xfrm>
          <a:prstGeom prst="curvedConnector3">
            <a:avLst>
              <a:gd name="adj1" fmla="val 132630"/>
            </a:avLst>
          </a:prstGeom>
          <a:noFill/>
          <a:ln w="28575">
            <a:solidFill>
              <a:schemeClr val="tx1"/>
            </a:solidFill>
            <a:round/>
            <a:headEnd/>
            <a:tailEnd type="stealth" w="lg" len="lg"/>
          </a:ln>
          <a:effectLst/>
        </p:spPr>
      </p:cxnSp>
      <p:sp>
        <p:nvSpPr>
          <p:cNvPr id="538675" name="Oval 51"/>
          <p:cNvSpPr>
            <a:spLocks noChangeArrowheads="1"/>
          </p:cNvSpPr>
          <p:nvPr/>
        </p:nvSpPr>
        <p:spPr bwMode="auto">
          <a:xfrm>
            <a:off x="10984876" y="4844356"/>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sp>
        <p:nvSpPr>
          <p:cNvPr id="538676" name="Oval 52"/>
          <p:cNvSpPr>
            <a:spLocks noChangeArrowheads="1"/>
          </p:cNvSpPr>
          <p:nvPr/>
        </p:nvSpPr>
        <p:spPr bwMode="auto">
          <a:xfrm>
            <a:off x="5907369" y="3989469"/>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sp>
        <p:nvSpPr>
          <p:cNvPr id="538677" name="Oval 53"/>
          <p:cNvSpPr>
            <a:spLocks noChangeArrowheads="1"/>
          </p:cNvSpPr>
          <p:nvPr/>
        </p:nvSpPr>
        <p:spPr bwMode="auto">
          <a:xfrm>
            <a:off x="4560276" y="4766639"/>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cxnSp>
        <p:nvCxnSpPr>
          <p:cNvPr id="538678" name="AutoShape 54"/>
          <p:cNvCxnSpPr>
            <a:cxnSpLocks noChangeShapeType="1"/>
            <a:stCxn id="538665" idx="0"/>
            <a:endCxn id="538660" idx="6"/>
          </p:cNvCxnSpPr>
          <p:nvPr/>
        </p:nvCxnSpPr>
        <p:spPr bwMode="auto">
          <a:xfrm rot="5400000" flipH="1">
            <a:off x="9663688" y="3367734"/>
            <a:ext cx="466302" cy="932603"/>
          </a:xfrm>
          <a:prstGeom prst="curvedConnector2">
            <a:avLst/>
          </a:prstGeom>
          <a:noFill/>
          <a:ln w="28575">
            <a:solidFill>
              <a:schemeClr val="tx1"/>
            </a:solidFill>
            <a:round/>
            <a:headEnd/>
            <a:tailEnd type="stealth" w="lg" len="lg"/>
          </a:ln>
          <a:effectLst/>
        </p:spPr>
      </p:cxnSp>
      <p:cxnSp>
        <p:nvCxnSpPr>
          <p:cNvPr id="538679" name="AutoShape 55"/>
          <p:cNvCxnSpPr>
            <a:cxnSpLocks noChangeShapeType="1"/>
            <a:stCxn id="538677" idx="0"/>
            <a:endCxn id="538660" idx="1"/>
          </p:cNvCxnSpPr>
          <p:nvPr/>
        </p:nvCxnSpPr>
        <p:spPr bwMode="auto">
          <a:xfrm rot="16200000">
            <a:off x="5680966" y="2608106"/>
            <a:ext cx="1659580" cy="2657488"/>
          </a:xfrm>
          <a:prstGeom prst="curvedConnector3">
            <a:avLst>
              <a:gd name="adj1" fmla="val 100778"/>
            </a:avLst>
          </a:prstGeom>
          <a:noFill/>
          <a:ln w="28575">
            <a:solidFill>
              <a:schemeClr val="tx1"/>
            </a:solidFill>
            <a:round/>
            <a:headEnd/>
            <a:tailEnd type="stealth" w="lg" len="lg"/>
          </a:ln>
          <a:effectLst/>
        </p:spPr>
      </p:cxnSp>
      <p:cxnSp>
        <p:nvCxnSpPr>
          <p:cNvPr id="538680" name="AutoShape 56"/>
          <p:cNvCxnSpPr>
            <a:cxnSpLocks noChangeShapeType="1"/>
            <a:stCxn id="538675" idx="0"/>
            <a:endCxn id="538660" idx="7"/>
          </p:cNvCxnSpPr>
          <p:nvPr/>
        </p:nvCxnSpPr>
        <p:spPr bwMode="auto">
          <a:xfrm rot="5400000" flipH="1">
            <a:off x="9512842" y="2750586"/>
            <a:ext cx="1737297" cy="2450242"/>
          </a:xfrm>
          <a:prstGeom prst="curvedConnector3">
            <a:avLst>
              <a:gd name="adj1" fmla="val 125255"/>
            </a:avLst>
          </a:prstGeom>
          <a:noFill/>
          <a:ln w="28575">
            <a:solidFill>
              <a:schemeClr val="tx1"/>
            </a:solidFill>
            <a:round/>
            <a:headEnd/>
            <a:tailEnd type="stealth" w="lg" len="lg"/>
          </a:ln>
          <a:effectLst/>
        </p:spPr>
      </p:cxnSp>
      <p:sp>
        <p:nvSpPr>
          <p:cNvPr id="538682" name="Freeform 58"/>
          <p:cNvSpPr>
            <a:spLocks/>
          </p:cNvSpPr>
          <p:nvPr/>
        </p:nvSpPr>
        <p:spPr bwMode="auto">
          <a:xfrm>
            <a:off x="5700124" y="4300337"/>
            <a:ext cx="2590565" cy="1243471"/>
          </a:xfrm>
          <a:custGeom>
            <a:avLst/>
            <a:gdLst/>
            <a:ahLst/>
            <a:cxnLst>
              <a:cxn ang="0">
                <a:pos x="1200" y="0"/>
              </a:cxn>
              <a:cxn ang="0">
                <a:pos x="1008" y="720"/>
              </a:cxn>
              <a:cxn ang="0">
                <a:pos x="0" y="816"/>
              </a:cxn>
            </a:cxnLst>
            <a:rect l="0" t="0" r="r" b="b"/>
            <a:pathLst>
              <a:path w="1208" h="856">
                <a:moveTo>
                  <a:pt x="1200" y="0"/>
                </a:moveTo>
                <a:cubicBezTo>
                  <a:pt x="1204" y="292"/>
                  <a:pt x="1208" y="584"/>
                  <a:pt x="1008" y="720"/>
                </a:cubicBezTo>
                <a:cubicBezTo>
                  <a:pt x="808" y="856"/>
                  <a:pt x="168" y="800"/>
                  <a:pt x="0" y="816"/>
                </a:cubicBezTo>
              </a:path>
            </a:pathLst>
          </a:custGeom>
          <a:noFill/>
          <a:ln w="28575" cap="flat" cmpd="sng">
            <a:solidFill>
              <a:schemeClr val="tx1"/>
            </a:solidFill>
            <a:prstDash val="solid"/>
            <a:round/>
            <a:headEnd type="none" w="med" len="med"/>
            <a:tailEnd type="stealth" w="lg" len="lg"/>
          </a:ln>
          <a:effectLst/>
        </p:spPr>
        <p:txBody>
          <a:bodyPr vert="horz" wrap="square" lIns="124347" tIns="62174" rIns="124347" bIns="62174" numCol="1" anchor="t" anchorCtr="0" compatLnSpc="1">
            <a:prstTxWarp prst="textNoShape">
              <a:avLst/>
            </a:prstTxWarp>
          </a:bodyPr>
          <a:lstStyle/>
          <a:p>
            <a:endParaRPr lang="en-US" sz="2448">
              <a:solidFill>
                <a:srgbClr val="FFFFFF"/>
              </a:solidFill>
            </a:endParaRPr>
          </a:p>
        </p:txBody>
      </p:sp>
      <p:sp>
        <p:nvSpPr>
          <p:cNvPr id="538683" name="Freeform 59"/>
          <p:cNvSpPr>
            <a:spLocks/>
          </p:cNvSpPr>
          <p:nvPr/>
        </p:nvSpPr>
        <p:spPr bwMode="auto">
          <a:xfrm flipH="1">
            <a:off x="8705179" y="4300337"/>
            <a:ext cx="2383320" cy="1321188"/>
          </a:xfrm>
          <a:custGeom>
            <a:avLst/>
            <a:gdLst/>
            <a:ahLst/>
            <a:cxnLst>
              <a:cxn ang="0">
                <a:pos x="1200" y="0"/>
              </a:cxn>
              <a:cxn ang="0">
                <a:pos x="1008" y="720"/>
              </a:cxn>
              <a:cxn ang="0">
                <a:pos x="0" y="816"/>
              </a:cxn>
            </a:cxnLst>
            <a:rect l="0" t="0" r="r" b="b"/>
            <a:pathLst>
              <a:path w="1208" h="856">
                <a:moveTo>
                  <a:pt x="1200" y="0"/>
                </a:moveTo>
                <a:cubicBezTo>
                  <a:pt x="1204" y="292"/>
                  <a:pt x="1208" y="584"/>
                  <a:pt x="1008" y="720"/>
                </a:cubicBezTo>
                <a:cubicBezTo>
                  <a:pt x="808" y="856"/>
                  <a:pt x="168" y="800"/>
                  <a:pt x="0" y="816"/>
                </a:cubicBezTo>
              </a:path>
            </a:pathLst>
          </a:custGeom>
          <a:noFill/>
          <a:ln w="28575" cap="flat" cmpd="sng">
            <a:solidFill>
              <a:schemeClr val="tx1"/>
            </a:solidFill>
            <a:prstDash val="solid"/>
            <a:round/>
            <a:headEnd type="none" w="med" len="med"/>
            <a:tailEnd type="stealth" w="lg" len="lg"/>
          </a:ln>
          <a:effectLst/>
        </p:spPr>
        <p:txBody>
          <a:bodyPr vert="horz" wrap="square" lIns="124347" tIns="62174" rIns="124347" bIns="62174" numCol="1" anchor="t" anchorCtr="0" compatLnSpc="1">
            <a:prstTxWarp prst="textNoShape">
              <a:avLst/>
            </a:prstTxWarp>
          </a:bodyPr>
          <a:lstStyle/>
          <a:p>
            <a:endParaRPr lang="en-US" sz="2448">
              <a:solidFill>
                <a:srgbClr val="FFFFFF"/>
              </a:solidFill>
            </a:endParaRPr>
          </a:p>
        </p:txBody>
      </p:sp>
      <p:sp>
        <p:nvSpPr>
          <p:cNvPr id="538685" name="Line 61"/>
          <p:cNvSpPr>
            <a:spLocks noChangeShapeType="1"/>
          </p:cNvSpPr>
          <p:nvPr/>
        </p:nvSpPr>
        <p:spPr bwMode="auto">
          <a:xfrm>
            <a:off x="8601557" y="1891112"/>
            <a:ext cx="0" cy="1010320"/>
          </a:xfrm>
          <a:prstGeom prst="line">
            <a:avLst/>
          </a:prstGeom>
          <a:noFill/>
          <a:ln w="28575">
            <a:solidFill>
              <a:schemeClr val="tx1"/>
            </a:solidFill>
            <a:round/>
            <a:headEnd/>
            <a:tailEnd type="stealth" w="lg" len="lg"/>
          </a:ln>
          <a:effectLst/>
        </p:spPr>
        <p:txBody>
          <a:bodyPr vert="horz" wrap="square" lIns="124347" tIns="62174" rIns="124347" bIns="62174" numCol="1" anchor="t" anchorCtr="0" compatLnSpc="1">
            <a:prstTxWarp prst="textNoShape">
              <a:avLst/>
            </a:prstTxWarp>
          </a:bodyPr>
          <a:lstStyle/>
          <a:p>
            <a:endParaRPr lang="en-US" sz="2448">
              <a:solidFill>
                <a:srgbClr val="FFFFFF"/>
              </a:solidFill>
            </a:endParaRPr>
          </a:p>
        </p:txBody>
      </p:sp>
      <p:sp>
        <p:nvSpPr>
          <p:cNvPr id="538686" name="Line 62"/>
          <p:cNvSpPr>
            <a:spLocks noChangeShapeType="1"/>
          </p:cNvSpPr>
          <p:nvPr/>
        </p:nvSpPr>
        <p:spPr bwMode="auto">
          <a:xfrm flipV="1">
            <a:off x="8394311" y="1891112"/>
            <a:ext cx="0" cy="1010320"/>
          </a:xfrm>
          <a:prstGeom prst="line">
            <a:avLst/>
          </a:prstGeom>
          <a:noFill/>
          <a:ln w="28575">
            <a:solidFill>
              <a:schemeClr val="tx1"/>
            </a:solidFill>
            <a:round/>
            <a:headEnd/>
            <a:tailEnd type="stealth" w="lg" len="lg"/>
          </a:ln>
          <a:effectLst/>
        </p:spPr>
        <p:txBody>
          <a:bodyPr vert="horz" wrap="square" lIns="124347" tIns="62174" rIns="124347" bIns="62174" numCol="1" anchor="t" anchorCtr="0" compatLnSpc="1">
            <a:prstTxWarp prst="textNoShape">
              <a:avLst/>
            </a:prstTxWarp>
          </a:bodyPr>
          <a:lstStyle/>
          <a:p>
            <a:endParaRPr lang="en-US" sz="2448">
              <a:solidFill>
                <a:srgbClr val="FFFFFF"/>
              </a:solidFill>
            </a:endParaRPr>
          </a:p>
        </p:txBody>
      </p:sp>
      <p:sp>
        <p:nvSpPr>
          <p:cNvPr id="538687" name="Text Box 63"/>
          <p:cNvSpPr txBox="1">
            <a:spLocks noChangeArrowheads="1"/>
          </p:cNvSpPr>
          <p:nvPr/>
        </p:nvSpPr>
        <p:spPr bwMode="auto">
          <a:xfrm>
            <a:off x="8763491" y="5467279"/>
            <a:ext cx="995685"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dirty="0">
                <a:solidFill>
                  <a:srgbClr val="FFFFFF"/>
                </a:solidFill>
              </a:rPr>
              <a:t>Write</a:t>
            </a:r>
          </a:p>
        </p:txBody>
      </p:sp>
      <p:sp>
        <p:nvSpPr>
          <p:cNvPr id="538688" name="Text Box 64"/>
          <p:cNvSpPr txBox="1">
            <a:spLocks noChangeArrowheads="1"/>
          </p:cNvSpPr>
          <p:nvPr/>
        </p:nvSpPr>
        <p:spPr bwMode="auto">
          <a:xfrm>
            <a:off x="6985117" y="5407805"/>
            <a:ext cx="995685"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dirty="0">
                <a:solidFill>
                  <a:srgbClr val="FFFFFF"/>
                </a:solidFill>
              </a:rPr>
              <a:t>Write</a:t>
            </a:r>
          </a:p>
        </p:txBody>
      </p:sp>
      <p:sp>
        <p:nvSpPr>
          <p:cNvPr id="538689" name="Text Box 65"/>
          <p:cNvSpPr txBox="1">
            <a:spLocks noChangeArrowheads="1"/>
          </p:cNvSpPr>
          <p:nvPr/>
        </p:nvSpPr>
        <p:spPr bwMode="auto">
          <a:xfrm>
            <a:off x="8808804" y="4378055"/>
            <a:ext cx="995685"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a:solidFill>
                  <a:srgbClr val="FFFFFF"/>
                </a:solidFill>
              </a:rPr>
              <a:t>Write</a:t>
            </a:r>
          </a:p>
        </p:txBody>
      </p:sp>
      <p:sp>
        <p:nvSpPr>
          <p:cNvPr id="538690" name="Text Box 66"/>
          <p:cNvSpPr txBox="1">
            <a:spLocks noChangeArrowheads="1"/>
          </p:cNvSpPr>
          <p:nvPr/>
        </p:nvSpPr>
        <p:spPr bwMode="auto">
          <a:xfrm>
            <a:off x="7254465" y="4378055"/>
            <a:ext cx="995685"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dirty="0">
                <a:solidFill>
                  <a:srgbClr val="FFFFFF"/>
                </a:solidFill>
              </a:rPr>
              <a:t>Write</a:t>
            </a:r>
          </a:p>
        </p:txBody>
      </p:sp>
      <p:sp>
        <p:nvSpPr>
          <p:cNvPr id="538691" name="Text Box 67"/>
          <p:cNvSpPr txBox="1">
            <a:spLocks noChangeArrowheads="1"/>
          </p:cNvSpPr>
          <p:nvPr/>
        </p:nvSpPr>
        <p:spPr bwMode="auto">
          <a:xfrm>
            <a:off x="9895927" y="3300021"/>
            <a:ext cx="752863"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dirty="0" err="1">
                <a:solidFill>
                  <a:srgbClr val="FFFFFF"/>
                </a:solidFill>
              </a:rPr>
              <a:t>Ack</a:t>
            </a:r>
            <a:endParaRPr lang="en-US" sz="2448" dirty="0">
              <a:solidFill>
                <a:srgbClr val="FFFFFF"/>
              </a:solidFill>
            </a:endParaRPr>
          </a:p>
        </p:txBody>
      </p:sp>
      <p:sp>
        <p:nvSpPr>
          <p:cNvPr id="538693" name="Text Box 69"/>
          <p:cNvSpPr txBox="1">
            <a:spLocks noChangeArrowheads="1"/>
          </p:cNvSpPr>
          <p:nvPr/>
        </p:nvSpPr>
        <p:spPr bwMode="auto">
          <a:xfrm>
            <a:off x="6347079" y="3277381"/>
            <a:ext cx="752863"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a:solidFill>
                  <a:srgbClr val="FFFFFF"/>
                </a:solidFill>
              </a:rPr>
              <a:t>Ack</a:t>
            </a:r>
          </a:p>
        </p:txBody>
      </p:sp>
      <p:sp>
        <p:nvSpPr>
          <p:cNvPr id="538694" name="Text Box 70"/>
          <p:cNvSpPr txBox="1">
            <a:spLocks noChangeArrowheads="1"/>
          </p:cNvSpPr>
          <p:nvPr/>
        </p:nvSpPr>
        <p:spPr bwMode="auto">
          <a:xfrm>
            <a:off x="11328861" y="3301004"/>
            <a:ext cx="752863"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dirty="0" err="1">
                <a:solidFill>
                  <a:srgbClr val="FFFFFF"/>
                </a:solidFill>
              </a:rPr>
              <a:t>Ack</a:t>
            </a:r>
            <a:endParaRPr lang="en-US" sz="2448" dirty="0">
              <a:solidFill>
                <a:srgbClr val="FFFFFF"/>
              </a:solidFill>
            </a:endParaRPr>
          </a:p>
        </p:txBody>
      </p:sp>
      <p:sp>
        <p:nvSpPr>
          <p:cNvPr id="538695" name="Text Box 71"/>
          <p:cNvSpPr txBox="1">
            <a:spLocks noChangeArrowheads="1"/>
          </p:cNvSpPr>
          <p:nvPr/>
        </p:nvSpPr>
        <p:spPr bwMode="auto">
          <a:xfrm>
            <a:off x="5087581" y="2977011"/>
            <a:ext cx="752863"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dirty="0" err="1">
                <a:solidFill>
                  <a:srgbClr val="FFFFFF"/>
                </a:solidFill>
              </a:rPr>
              <a:t>Ack</a:t>
            </a:r>
            <a:endParaRPr lang="en-US" sz="2448" dirty="0">
              <a:solidFill>
                <a:srgbClr val="FFFFFF"/>
              </a:solidFill>
            </a:endParaRPr>
          </a:p>
        </p:txBody>
      </p:sp>
      <p:sp>
        <p:nvSpPr>
          <p:cNvPr id="538696" name="Text Box 72"/>
          <p:cNvSpPr txBox="1">
            <a:spLocks noChangeArrowheads="1"/>
          </p:cNvSpPr>
          <p:nvPr/>
        </p:nvSpPr>
        <p:spPr bwMode="auto">
          <a:xfrm>
            <a:off x="8497935" y="2046546"/>
            <a:ext cx="938106"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a:solidFill>
                  <a:srgbClr val="FFFFFF"/>
                </a:solidFill>
              </a:rPr>
              <a:t>Read</a:t>
            </a:r>
          </a:p>
        </p:txBody>
      </p:sp>
      <p:sp>
        <p:nvSpPr>
          <p:cNvPr id="538697" name="Text Box 73"/>
          <p:cNvSpPr txBox="1">
            <a:spLocks noChangeArrowheads="1"/>
          </p:cNvSpPr>
          <p:nvPr/>
        </p:nvSpPr>
        <p:spPr bwMode="auto">
          <a:xfrm>
            <a:off x="7358087" y="2201980"/>
            <a:ext cx="1001264"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a:solidFill>
                  <a:srgbClr val="FFFFFF"/>
                </a:solidFill>
              </a:rPr>
              <a:t>Value</a:t>
            </a:r>
          </a:p>
        </p:txBody>
      </p:sp>
      <p:sp>
        <p:nvSpPr>
          <p:cNvPr id="538698" name="Text Box 74"/>
          <p:cNvSpPr txBox="1">
            <a:spLocks noChangeArrowheads="1"/>
          </p:cNvSpPr>
          <p:nvPr/>
        </p:nvSpPr>
        <p:spPr bwMode="auto">
          <a:xfrm>
            <a:off x="8497936" y="2357414"/>
            <a:ext cx="995685"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a:solidFill>
                  <a:srgbClr val="FFFFFF"/>
                </a:solidFill>
              </a:rPr>
              <a:t>Write</a:t>
            </a:r>
          </a:p>
        </p:txBody>
      </p:sp>
      <p:sp>
        <p:nvSpPr>
          <p:cNvPr id="538700" name="Text Box 76"/>
          <p:cNvSpPr txBox="1">
            <a:spLocks noChangeArrowheads="1"/>
          </p:cNvSpPr>
          <p:nvPr/>
        </p:nvSpPr>
        <p:spPr bwMode="auto">
          <a:xfrm>
            <a:off x="7461708" y="1968830"/>
            <a:ext cx="752863"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a:solidFill>
                  <a:srgbClr val="FFFFFF"/>
                </a:solidFill>
              </a:rPr>
              <a:t>Ack</a:t>
            </a:r>
          </a:p>
        </p:txBody>
      </p:sp>
    </p:spTree>
    <p:custDataLst>
      <p:tags r:id="rId1"/>
    </p:custDataLst>
    <p:extLst>
      <p:ext uri="{BB962C8B-B14F-4D97-AF65-F5344CB8AC3E}">
        <p14:creationId xmlns:p14="http://schemas.microsoft.com/office/powerpoint/2010/main" val="2699760808"/>
      </p:ext>
    </p:extLst>
  </p:cSld>
  <p:clrMapOvr>
    <a:masterClrMapping/>
  </p:clrMapOvr>
  <p:transition advTm="7807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86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867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867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86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86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86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3868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869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86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869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538685"/>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538696"/>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538686"/>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53869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38698"/>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53868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3869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3866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868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868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3868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3868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3867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3868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538662"/>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538690"/>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538688"/>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538682"/>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538687"/>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538683"/>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538674"/>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538689"/>
                                        </p:tgtEl>
                                        <p:attrNameLst>
                                          <p:attrName>style.visibility</p:attrName>
                                        </p:attrNameLst>
                                      </p:cBhvr>
                                      <p:to>
                                        <p:strVal val="hidden"/>
                                      </p:to>
                                    </p:set>
                                  </p:childTnLst>
                                </p:cTn>
                              </p:par>
                              <p:par>
                                <p:cTn id="85" presetID="1" presetClass="entr" presetSubtype="0" fill="hold" nodeType="withEffect">
                                  <p:stCondLst>
                                    <p:cond delay="0"/>
                                  </p:stCondLst>
                                  <p:childTnLst>
                                    <p:set>
                                      <p:cBhvr>
                                        <p:cTn id="86" dur="1" fill="hold">
                                          <p:stCondLst>
                                            <p:cond delay="0"/>
                                          </p:stCondLst>
                                        </p:cTn>
                                        <p:tgtEl>
                                          <p:spTgt spid="53868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3869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3869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3866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3867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3869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538700"/>
                                        </p:tgtEl>
                                        <p:attrNameLst>
                                          <p:attrName>style.visibility</p:attrName>
                                        </p:attrNameLst>
                                      </p:cBhvr>
                                      <p:to>
                                        <p:strVal val="visible"/>
                                      </p:to>
                                    </p:set>
                                  </p:childTnLst>
                                </p:cTn>
                              </p:par>
                              <p:par>
                                <p:cTn id="101" presetID="1" presetClass="entr" presetSubtype="0" fill="hold" grpId="2" nodeType="withEffect">
                                  <p:stCondLst>
                                    <p:cond delay="0"/>
                                  </p:stCondLst>
                                  <p:childTnLst>
                                    <p:set>
                                      <p:cBhvr>
                                        <p:cTn id="102" dur="1" fill="hold">
                                          <p:stCondLst>
                                            <p:cond delay="0"/>
                                          </p:stCondLst>
                                        </p:cTn>
                                        <p:tgtEl>
                                          <p:spTgt spid="538686"/>
                                        </p:tgtEl>
                                        <p:attrNameLst>
                                          <p:attrName>style.visibility</p:attrName>
                                        </p:attrNameLst>
                                      </p:cBhvr>
                                      <p:to>
                                        <p:strVal val="visible"/>
                                      </p:to>
                                    </p:set>
                                  </p:childTnLst>
                                </p:cTn>
                              </p:par>
                              <p:par>
                                <p:cTn id="103" presetID="1" presetClass="exit" presetSubtype="0" fill="hold" grpId="3" nodeType="withEffect">
                                  <p:stCondLst>
                                    <p:cond delay="0"/>
                                  </p:stCondLst>
                                  <p:childTnLst>
                                    <p:set>
                                      <p:cBhvr>
                                        <p:cTn id="104" dur="1" fill="hold">
                                          <p:stCondLst>
                                            <p:cond delay="0"/>
                                          </p:stCondLst>
                                        </p:cTn>
                                        <p:tgtEl>
                                          <p:spTgt spid="538685"/>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538698"/>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538694"/>
                                        </p:tgtEl>
                                        <p:attrNameLst>
                                          <p:attrName>style.visibility</p:attrName>
                                        </p:attrNameLst>
                                      </p:cBhvr>
                                      <p:to>
                                        <p:strVal val="hidden"/>
                                      </p:to>
                                    </p:set>
                                  </p:childTnLst>
                                </p:cTn>
                              </p:par>
                              <p:par>
                                <p:cTn id="109" presetID="1" presetClass="exit" presetSubtype="0" fill="hold" nodeType="withEffect">
                                  <p:stCondLst>
                                    <p:cond delay="0"/>
                                  </p:stCondLst>
                                  <p:childTnLst>
                                    <p:set>
                                      <p:cBhvr>
                                        <p:cTn id="110" dur="1" fill="hold">
                                          <p:stCondLst>
                                            <p:cond delay="0"/>
                                          </p:stCondLst>
                                        </p:cTn>
                                        <p:tgtEl>
                                          <p:spTgt spid="538680"/>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538693"/>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538661"/>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538679"/>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538695"/>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3" nodeType="clickEffect">
                                  <p:stCondLst>
                                    <p:cond delay="0"/>
                                  </p:stCondLst>
                                  <p:childTnLst>
                                    <p:set>
                                      <p:cBhvr>
                                        <p:cTn id="122" dur="1" fill="hold">
                                          <p:stCondLst>
                                            <p:cond delay="0"/>
                                          </p:stCondLst>
                                        </p:cTn>
                                        <p:tgtEl>
                                          <p:spTgt spid="538686"/>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53870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538691"/>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3867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538691"/>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5386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58" grpId="0" animBg="1"/>
      <p:bldP spid="538660" grpId="0" animBg="1"/>
      <p:bldP spid="538665" grpId="0" animBg="1"/>
      <p:bldP spid="538675" grpId="0" animBg="1"/>
      <p:bldP spid="538676" grpId="0" animBg="1"/>
      <p:bldP spid="538677" grpId="0" animBg="1"/>
      <p:bldP spid="538682" grpId="0" animBg="1"/>
      <p:bldP spid="538682" grpId="1" animBg="1"/>
      <p:bldP spid="538683" grpId="0" animBg="1"/>
      <p:bldP spid="538683" grpId="1" animBg="1"/>
      <p:bldP spid="538685" grpId="0" animBg="1"/>
      <p:bldP spid="538685" grpId="1" animBg="1"/>
      <p:bldP spid="538685" grpId="2" animBg="1"/>
      <p:bldP spid="538685" grpId="3" animBg="1"/>
      <p:bldP spid="538686" grpId="0" animBg="1"/>
      <p:bldP spid="538686" grpId="1" animBg="1"/>
      <p:bldP spid="538686" grpId="2" animBg="1"/>
      <p:bldP spid="538686" grpId="3" animBg="1"/>
      <p:bldP spid="538687" grpId="0"/>
      <p:bldP spid="538687" grpId="1"/>
      <p:bldP spid="538688" grpId="0"/>
      <p:bldP spid="538688" grpId="1"/>
      <p:bldP spid="538689" grpId="0"/>
      <p:bldP spid="538689" grpId="1"/>
      <p:bldP spid="538690" grpId="0"/>
      <p:bldP spid="538690" grpId="1"/>
      <p:bldP spid="538691" grpId="0"/>
      <p:bldP spid="538691" grpId="1"/>
      <p:bldP spid="538693" grpId="0"/>
      <p:bldP spid="538693" grpId="1"/>
      <p:bldP spid="538694" grpId="0"/>
      <p:bldP spid="538694" grpId="1"/>
      <p:bldP spid="538695" grpId="0"/>
      <p:bldP spid="538695" grpId="1"/>
      <p:bldP spid="538696" grpId="0"/>
      <p:bldP spid="538696" grpId="1"/>
      <p:bldP spid="538697" grpId="0"/>
      <p:bldP spid="538697" grpId="1"/>
      <p:bldP spid="538698" grpId="0"/>
      <p:bldP spid="538698" grpId="1"/>
      <p:bldP spid="538700" grpId="0"/>
      <p:bldP spid="538700"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6" name="Rectangle 4"/>
          <p:cNvSpPr>
            <a:spLocks noGrp="1" noChangeArrowheads="1"/>
          </p:cNvSpPr>
          <p:nvPr>
            <p:ph type="title"/>
          </p:nvPr>
        </p:nvSpPr>
        <p:spPr/>
        <p:txBody>
          <a:bodyPr/>
          <a:lstStyle/>
          <a:p>
            <a:r>
              <a:rPr lang="en-US" dirty="0" smtClean="0"/>
              <a:t>Reconfiguration</a:t>
            </a:r>
            <a:endParaRPr lang="en-US" dirty="0"/>
          </a:p>
        </p:txBody>
      </p:sp>
      <p:sp>
        <p:nvSpPr>
          <p:cNvPr id="540677" name="Rectangle 5"/>
          <p:cNvSpPr>
            <a:spLocks noGrp="1" noChangeArrowheads="1"/>
          </p:cNvSpPr>
          <p:nvPr>
            <p:ph sz="quarter" idx="4294967295"/>
          </p:nvPr>
        </p:nvSpPr>
        <p:spPr>
          <a:xfrm>
            <a:off x="518994" y="1217565"/>
            <a:ext cx="4991155" cy="2291030"/>
          </a:xfrm>
        </p:spPr>
        <p:txBody>
          <a:bodyPr>
            <a:noAutofit/>
          </a:bodyPr>
          <a:lstStyle/>
          <a:p>
            <a:pPr>
              <a:lnSpc>
                <a:spcPct val="90000"/>
              </a:lnSpc>
            </a:pPr>
            <a:r>
              <a:rPr lang="en-US" sz="2720" dirty="0"/>
              <a:t>Types of reconfiguration</a:t>
            </a:r>
          </a:p>
          <a:p>
            <a:pPr marL="857061" lvl="1" indent="-382116"/>
            <a:r>
              <a:rPr lang="en-US" sz="2448" dirty="0"/>
              <a:t>Primary failover</a:t>
            </a:r>
          </a:p>
          <a:p>
            <a:pPr marL="857061" lvl="1" indent="-382116"/>
            <a:r>
              <a:rPr lang="en-US" sz="2448" dirty="0"/>
              <a:t>Removing a failed secondary </a:t>
            </a:r>
          </a:p>
          <a:p>
            <a:pPr marL="857061" lvl="1" indent="-382116"/>
            <a:r>
              <a:rPr lang="en-US" sz="2448" dirty="0"/>
              <a:t>Adding recovered replica</a:t>
            </a:r>
          </a:p>
          <a:p>
            <a:pPr marL="857061" lvl="1" indent="-382116"/>
            <a:r>
              <a:rPr lang="en-US" sz="2448" dirty="0"/>
              <a:t>Building a new secondary</a:t>
            </a:r>
            <a:endParaRPr lang="en-US" sz="2720" dirty="0"/>
          </a:p>
          <a:p>
            <a:pPr>
              <a:lnSpc>
                <a:spcPct val="90000"/>
              </a:lnSpc>
              <a:buNone/>
            </a:pPr>
            <a:endParaRPr lang="en-US" sz="2720" dirty="0"/>
          </a:p>
          <a:p>
            <a:pPr>
              <a:lnSpc>
                <a:spcPct val="90000"/>
              </a:lnSpc>
              <a:buNone/>
            </a:pPr>
            <a:endParaRPr lang="en-US" sz="2720" dirty="0"/>
          </a:p>
          <a:p>
            <a:pPr>
              <a:lnSpc>
                <a:spcPct val="90000"/>
              </a:lnSpc>
            </a:pPr>
            <a:r>
              <a:rPr lang="en-US" sz="2720" dirty="0"/>
              <a:t>Replica States</a:t>
            </a:r>
          </a:p>
          <a:p>
            <a:pPr marL="857061" lvl="1" indent="-382116"/>
            <a:r>
              <a:rPr lang="en-US" sz="2448" dirty="0"/>
              <a:t>None</a:t>
            </a:r>
          </a:p>
          <a:p>
            <a:pPr marL="857061" lvl="1" indent="-382116"/>
            <a:r>
              <a:rPr lang="en-US" sz="2448" dirty="0"/>
              <a:t>Idle Secondary </a:t>
            </a:r>
          </a:p>
          <a:p>
            <a:pPr marL="857061" lvl="1" indent="-382116"/>
            <a:r>
              <a:rPr lang="en-US" sz="2448" dirty="0"/>
              <a:t>Active Secondary</a:t>
            </a:r>
          </a:p>
          <a:p>
            <a:pPr marL="857061" lvl="1" indent="-382116"/>
            <a:r>
              <a:rPr lang="en-US" sz="2448" dirty="0"/>
              <a:t>Primary</a:t>
            </a:r>
          </a:p>
        </p:txBody>
      </p:sp>
      <p:sp>
        <p:nvSpPr>
          <p:cNvPr id="540679" name="Freeform 7"/>
          <p:cNvSpPr>
            <a:spLocks/>
          </p:cNvSpPr>
          <p:nvPr/>
        </p:nvSpPr>
        <p:spPr bwMode="auto">
          <a:xfrm>
            <a:off x="4663898" y="3419545"/>
            <a:ext cx="7668072" cy="2098358"/>
          </a:xfrm>
          <a:custGeom>
            <a:avLst/>
            <a:gdLst/>
            <a:ahLst/>
            <a:cxnLst>
              <a:cxn ang="0">
                <a:pos x="0" y="576"/>
              </a:cxn>
              <a:cxn ang="0">
                <a:pos x="1200" y="0"/>
              </a:cxn>
              <a:cxn ang="0">
                <a:pos x="2400" y="576"/>
              </a:cxn>
            </a:cxnLst>
            <a:rect l="0" t="0" r="r" b="b"/>
            <a:pathLst>
              <a:path w="2400" h="576">
                <a:moveTo>
                  <a:pt x="0" y="576"/>
                </a:moveTo>
                <a:cubicBezTo>
                  <a:pt x="400" y="288"/>
                  <a:pt x="800" y="0"/>
                  <a:pt x="1200" y="0"/>
                </a:cubicBezTo>
                <a:cubicBezTo>
                  <a:pt x="1600" y="0"/>
                  <a:pt x="2200" y="480"/>
                  <a:pt x="2400" y="576"/>
                </a:cubicBezTo>
              </a:path>
            </a:pathLst>
          </a:custGeom>
          <a:ln w="57150">
            <a:headEnd/>
            <a:tailEnd/>
          </a:ln>
        </p:spPr>
        <p:style>
          <a:lnRef idx="1">
            <a:schemeClr val="accent6"/>
          </a:lnRef>
          <a:fillRef idx="0">
            <a:schemeClr val="accent6"/>
          </a:fillRef>
          <a:effectRef idx="0">
            <a:schemeClr val="accent6"/>
          </a:effectRef>
          <a:fontRef idx="minor">
            <a:schemeClr val="tx1"/>
          </a:fontRef>
        </p:style>
        <p:txBody>
          <a:bodyPr vert="horz" wrap="square" lIns="124347" tIns="62174" rIns="124347" bIns="62174" numCol="1" anchor="t" anchorCtr="0" compatLnSpc="1">
            <a:prstTxWarp prst="textNoShape">
              <a:avLst/>
            </a:prstTxWarp>
          </a:bodyPr>
          <a:lstStyle/>
          <a:p>
            <a:endParaRPr lang="en-US" sz="2448">
              <a:solidFill>
                <a:srgbClr val="FFFFFF"/>
              </a:solidFill>
            </a:endParaRPr>
          </a:p>
        </p:txBody>
      </p:sp>
      <p:sp>
        <p:nvSpPr>
          <p:cNvPr id="540680" name="Oval 8"/>
          <p:cNvSpPr>
            <a:spLocks noChangeArrowheads="1"/>
          </p:cNvSpPr>
          <p:nvPr/>
        </p:nvSpPr>
        <p:spPr bwMode="auto">
          <a:xfrm>
            <a:off x="7565331" y="2642376"/>
            <a:ext cx="1865207" cy="1398905"/>
          </a:xfrm>
          <a:prstGeom prst="ellipse">
            <a:avLst/>
          </a:prstGeom>
          <a:solidFill>
            <a:srgbClr val="FFCC66"/>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P</a:t>
            </a:r>
          </a:p>
        </p:txBody>
      </p:sp>
      <p:sp>
        <p:nvSpPr>
          <p:cNvPr id="540683" name="Oval 11"/>
          <p:cNvSpPr>
            <a:spLocks noChangeArrowheads="1"/>
          </p:cNvSpPr>
          <p:nvPr/>
        </p:nvSpPr>
        <p:spPr bwMode="auto">
          <a:xfrm>
            <a:off x="9741405" y="3808130"/>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sp>
        <p:nvSpPr>
          <p:cNvPr id="540685" name="Oval 13"/>
          <p:cNvSpPr>
            <a:spLocks noChangeArrowheads="1"/>
          </p:cNvSpPr>
          <p:nvPr/>
        </p:nvSpPr>
        <p:spPr bwMode="auto">
          <a:xfrm>
            <a:off x="10984876" y="4585299"/>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sp>
        <p:nvSpPr>
          <p:cNvPr id="540686" name="Oval 14"/>
          <p:cNvSpPr>
            <a:spLocks noChangeArrowheads="1"/>
          </p:cNvSpPr>
          <p:nvPr/>
        </p:nvSpPr>
        <p:spPr bwMode="auto">
          <a:xfrm>
            <a:off x="5907369" y="3574979"/>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sp>
        <p:nvSpPr>
          <p:cNvPr id="540687" name="Oval 15"/>
          <p:cNvSpPr>
            <a:spLocks noChangeArrowheads="1"/>
          </p:cNvSpPr>
          <p:nvPr/>
        </p:nvSpPr>
        <p:spPr bwMode="auto">
          <a:xfrm>
            <a:off x="4560276" y="4507582"/>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sp>
        <p:nvSpPr>
          <p:cNvPr id="540707" name="Oval 35"/>
          <p:cNvSpPr>
            <a:spLocks noChangeArrowheads="1"/>
          </p:cNvSpPr>
          <p:nvPr/>
        </p:nvSpPr>
        <p:spPr bwMode="auto">
          <a:xfrm>
            <a:off x="9741404" y="3808130"/>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sp>
        <p:nvSpPr>
          <p:cNvPr id="15" name="TextBox 14"/>
          <p:cNvSpPr txBox="1"/>
          <p:nvPr/>
        </p:nvSpPr>
        <p:spPr>
          <a:xfrm>
            <a:off x="6570554" y="5632925"/>
            <a:ext cx="4248526" cy="770467"/>
          </a:xfrm>
          <a:prstGeom prst="rect">
            <a:avLst/>
          </a:prstGeom>
          <a:noFill/>
        </p:spPr>
        <p:txBody>
          <a:bodyPr wrap="square" rtlCol="0">
            <a:spAutoFit/>
          </a:bodyPr>
          <a:lstStyle/>
          <a:p>
            <a:pPr indent="-248699">
              <a:lnSpc>
                <a:spcPct val="90000"/>
              </a:lnSpc>
            </a:pPr>
            <a:r>
              <a:rPr lang="en-US" sz="2448" dirty="0">
                <a:solidFill>
                  <a:srgbClr val="FFFFFF"/>
                </a:solidFill>
              </a:rPr>
              <a:t>Must be safe in the presence of cascading failures </a:t>
            </a:r>
          </a:p>
        </p:txBody>
      </p:sp>
      <p:sp>
        <p:nvSpPr>
          <p:cNvPr id="16" name="Oval 15"/>
          <p:cNvSpPr>
            <a:spLocks noChangeArrowheads="1"/>
          </p:cNvSpPr>
          <p:nvPr/>
        </p:nvSpPr>
        <p:spPr bwMode="auto">
          <a:xfrm>
            <a:off x="3316804" y="3730413"/>
            <a:ext cx="1243471" cy="932603"/>
          </a:xfrm>
          <a:prstGeom prst="ellipse">
            <a:avLst/>
          </a:prstGeom>
          <a:solidFill>
            <a:schemeClr val="accent2">
              <a:lumMod val="60000"/>
              <a:lumOff val="40000"/>
            </a:schemeClr>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B</a:t>
            </a:r>
          </a:p>
        </p:txBody>
      </p:sp>
      <p:sp>
        <p:nvSpPr>
          <p:cNvPr id="18" name="Oval 8"/>
          <p:cNvSpPr>
            <a:spLocks noChangeArrowheads="1"/>
          </p:cNvSpPr>
          <p:nvPr/>
        </p:nvSpPr>
        <p:spPr bwMode="auto">
          <a:xfrm>
            <a:off x="9421639" y="3456850"/>
            <a:ext cx="1865207" cy="1398905"/>
          </a:xfrm>
          <a:prstGeom prst="ellipse">
            <a:avLst/>
          </a:prstGeom>
          <a:solidFill>
            <a:schemeClr val="accent5">
              <a:lumMod val="60000"/>
              <a:lumOff val="40000"/>
            </a:schemeClr>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P</a:t>
            </a:r>
          </a:p>
        </p:txBody>
      </p:sp>
      <p:grpSp>
        <p:nvGrpSpPr>
          <p:cNvPr id="2" name="Group 19"/>
          <p:cNvGrpSpPr/>
          <p:nvPr/>
        </p:nvGrpSpPr>
        <p:grpSpPr>
          <a:xfrm>
            <a:off x="7588622" y="1942923"/>
            <a:ext cx="2064974" cy="3264755"/>
            <a:chOff x="5579726" y="2049887"/>
            <a:chExt cx="1518501" cy="3201031"/>
          </a:xfrm>
        </p:grpSpPr>
        <p:sp>
          <p:nvSpPr>
            <p:cNvPr id="17" name="Rectangle 16"/>
            <p:cNvSpPr/>
            <p:nvPr/>
          </p:nvSpPr>
          <p:spPr>
            <a:xfrm>
              <a:off x="5579726" y="2049887"/>
              <a:ext cx="1444788" cy="3201031"/>
            </a:xfrm>
            <a:prstGeom prst="rect">
              <a:avLst/>
            </a:prstGeom>
            <a:noFill/>
          </p:spPr>
          <p:txBody>
            <a:bodyPr wrap="none" lIns="124347" tIns="62174" rIns="124347" bIns="62174">
              <a:spAutoFit/>
            </a:bodyPr>
            <a:lstStyle/>
            <a:p>
              <a:pPr algn="ctr"/>
              <a:r>
                <a:rPr lang="en-US" sz="20399" b="1" dirty="0">
                  <a:ln w="1905"/>
                  <a:solidFill>
                    <a:srgbClr val="FF0000"/>
                  </a:solidFill>
                  <a:effectLst>
                    <a:innerShdw blurRad="69850" dist="43180" dir="5400000">
                      <a:srgbClr val="000000">
                        <a:alpha val="65000"/>
                      </a:srgbClr>
                    </a:innerShdw>
                  </a:effectLst>
                </a:rPr>
                <a:t>X</a:t>
              </a:r>
            </a:p>
          </p:txBody>
        </p:sp>
        <p:sp>
          <p:nvSpPr>
            <p:cNvPr id="19" name="TextBox 18"/>
            <p:cNvSpPr txBox="1"/>
            <p:nvPr/>
          </p:nvSpPr>
          <p:spPr>
            <a:xfrm>
              <a:off x="6373368" y="2139696"/>
              <a:ext cx="724859" cy="459884"/>
            </a:xfrm>
            <a:prstGeom prst="rect">
              <a:avLst/>
            </a:prstGeom>
            <a:noFill/>
          </p:spPr>
          <p:txBody>
            <a:bodyPr wrap="none" rtlCol="0">
              <a:spAutoFit/>
            </a:bodyPr>
            <a:lstStyle/>
            <a:p>
              <a:r>
                <a:rPr lang="en-US" sz="2448" dirty="0">
                  <a:solidFill>
                    <a:srgbClr val="FF0000"/>
                  </a:solidFill>
                </a:rPr>
                <a:t>Failed</a:t>
              </a:r>
            </a:p>
          </p:txBody>
        </p:sp>
      </p:grpSp>
      <p:grpSp>
        <p:nvGrpSpPr>
          <p:cNvPr id="3" name="Group 22"/>
          <p:cNvGrpSpPr/>
          <p:nvPr/>
        </p:nvGrpSpPr>
        <p:grpSpPr>
          <a:xfrm>
            <a:off x="4533710" y="4468724"/>
            <a:ext cx="1347577" cy="2134574"/>
            <a:chOff x="3702213" y="4799810"/>
            <a:chExt cx="990956" cy="2092910"/>
          </a:xfrm>
          <a:solidFill>
            <a:srgbClr val="FFC000"/>
          </a:solidFill>
        </p:grpSpPr>
        <p:sp>
          <p:nvSpPr>
            <p:cNvPr id="21" name="Rectangle 20"/>
            <p:cNvSpPr/>
            <p:nvPr/>
          </p:nvSpPr>
          <p:spPr>
            <a:xfrm>
              <a:off x="3702213" y="4799810"/>
              <a:ext cx="990956" cy="2092910"/>
            </a:xfrm>
            <a:prstGeom prst="rect">
              <a:avLst/>
            </a:prstGeom>
            <a:grpFill/>
          </p:spPr>
          <p:txBody>
            <a:bodyPr wrap="none" lIns="124347" tIns="62174" rIns="124347" bIns="62174">
              <a:spAutoFit/>
            </a:bodyPr>
            <a:lstStyle/>
            <a:p>
              <a:pPr algn="ctr"/>
              <a:r>
                <a:rPr lang="en-US" sz="13055" b="1" dirty="0">
                  <a:ln w="1905"/>
                  <a:solidFill>
                    <a:srgbClr val="FF0000"/>
                  </a:solidFill>
                  <a:effectLst>
                    <a:innerShdw blurRad="69850" dist="43180" dir="5400000">
                      <a:srgbClr val="000000">
                        <a:alpha val="65000"/>
                      </a:srgbClr>
                    </a:innerShdw>
                  </a:effectLst>
                </a:rPr>
                <a:t>X</a:t>
              </a:r>
            </a:p>
          </p:txBody>
        </p:sp>
        <p:sp>
          <p:nvSpPr>
            <p:cNvPr id="22" name="TextBox 21"/>
            <p:cNvSpPr txBox="1"/>
            <p:nvPr/>
          </p:nvSpPr>
          <p:spPr>
            <a:xfrm>
              <a:off x="3820258" y="4806966"/>
              <a:ext cx="724859" cy="459884"/>
            </a:xfrm>
            <a:prstGeom prst="rect">
              <a:avLst/>
            </a:prstGeom>
            <a:grpFill/>
          </p:spPr>
          <p:txBody>
            <a:bodyPr wrap="none" rtlCol="0">
              <a:spAutoFit/>
            </a:bodyPr>
            <a:lstStyle/>
            <a:p>
              <a:r>
                <a:rPr lang="en-US" sz="2448" dirty="0">
                  <a:solidFill>
                    <a:srgbClr val="FF0000"/>
                  </a:solidFill>
                </a:rPr>
                <a:t>Failed</a:t>
              </a:r>
            </a:p>
          </p:txBody>
        </p:sp>
      </p:grpSp>
      <p:sp>
        <p:nvSpPr>
          <p:cNvPr id="7" name="Freeform 6"/>
          <p:cNvSpPr/>
          <p:nvPr/>
        </p:nvSpPr>
        <p:spPr>
          <a:xfrm>
            <a:off x="4456653" y="3228945"/>
            <a:ext cx="3108678" cy="695762"/>
          </a:xfrm>
          <a:custGeom>
            <a:avLst/>
            <a:gdLst>
              <a:gd name="connsiteX0" fmla="*/ 2286000 w 2286000"/>
              <a:gd name="connsiteY0" fmla="*/ 59881 h 682181"/>
              <a:gd name="connsiteX1" fmla="*/ 939800 w 2286000"/>
              <a:gd name="connsiteY1" fmla="*/ 59881 h 682181"/>
              <a:gd name="connsiteX2" fmla="*/ 0 w 2286000"/>
              <a:gd name="connsiteY2" fmla="*/ 682181 h 682181"/>
            </a:gdLst>
            <a:ahLst/>
            <a:cxnLst>
              <a:cxn ang="0">
                <a:pos x="connsiteX0" y="connsiteY0"/>
              </a:cxn>
              <a:cxn ang="0">
                <a:pos x="connsiteX1" y="connsiteY1"/>
              </a:cxn>
              <a:cxn ang="0">
                <a:pos x="connsiteX2" y="connsiteY2"/>
              </a:cxn>
            </a:cxnLst>
            <a:rect l="l" t="t" r="r" b="b"/>
            <a:pathLst>
              <a:path w="2286000" h="682181">
                <a:moveTo>
                  <a:pt x="2286000" y="59881"/>
                </a:moveTo>
                <a:cubicBezTo>
                  <a:pt x="1803400" y="8022"/>
                  <a:pt x="1320800" y="-43836"/>
                  <a:pt x="939800" y="59881"/>
                </a:cubicBezTo>
                <a:cubicBezTo>
                  <a:pt x="558800" y="163598"/>
                  <a:pt x="148167" y="584814"/>
                  <a:pt x="0" y="682181"/>
                </a:cubicBezTo>
              </a:path>
            </a:pathLst>
          </a:custGeom>
          <a:noFill/>
          <a:ln w="381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48">
              <a:solidFill>
                <a:srgbClr val="FFFFFF"/>
              </a:solidFill>
            </a:endParaRPr>
          </a:p>
        </p:txBody>
      </p:sp>
      <p:sp>
        <p:nvSpPr>
          <p:cNvPr id="9" name="Freeform 8"/>
          <p:cNvSpPr/>
          <p:nvPr/>
        </p:nvSpPr>
        <p:spPr>
          <a:xfrm>
            <a:off x="9413267" y="3254630"/>
            <a:ext cx="932603" cy="255586"/>
          </a:xfrm>
          <a:custGeom>
            <a:avLst/>
            <a:gdLst>
              <a:gd name="connsiteX0" fmla="*/ 0 w 685800"/>
              <a:gd name="connsiteY0" fmla="*/ 21997 h 250597"/>
              <a:gd name="connsiteX1" fmla="*/ 419100 w 685800"/>
              <a:gd name="connsiteY1" fmla="*/ 21997 h 250597"/>
              <a:gd name="connsiteX2" fmla="*/ 685800 w 685800"/>
              <a:gd name="connsiteY2" fmla="*/ 250597 h 250597"/>
            </a:gdLst>
            <a:ahLst/>
            <a:cxnLst>
              <a:cxn ang="0">
                <a:pos x="connsiteX0" y="connsiteY0"/>
              </a:cxn>
              <a:cxn ang="0">
                <a:pos x="connsiteX1" y="connsiteY1"/>
              </a:cxn>
              <a:cxn ang="0">
                <a:pos x="connsiteX2" y="connsiteY2"/>
              </a:cxn>
            </a:cxnLst>
            <a:rect l="l" t="t" r="r" b="b"/>
            <a:pathLst>
              <a:path w="685800" h="250597">
                <a:moveTo>
                  <a:pt x="0" y="21997"/>
                </a:moveTo>
                <a:cubicBezTo>
                  <a:pt x="152400" y="2947"/>
                  <a:pt x="304800" y="-16103"/>
                  <a:pt x="419100" y="21997"/>
                </a:cubicBezTo>
                <a:cubicBezTo>
                  <a:pt x="533400" y="60097"/>
                  <a:pt x="609600" y="155347"/>
                  <a:pt x="685800" y="250597"/>
                </a:cubicBezTo>
              </a:path>
            </a:pathLst>
          </a:custGeom>
          <a:noFill/>
          <a:ln w="381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48">
              <a:solidFill>
                <a:srgbClr val="FFFFFF"/>
              </a:solidFill>
            </a:endParaRPr>
          </a:p>
        </p:txBody>
      </p:sp>
    </p:spTree>
    <p:custDataLst>
      <p:tags r:id="rId1"/>
    </p:custDataLst>
    <p:extLst>
      <p:ext uri="{BB962C8B-B14F-4D97-AF65-F5344CB8AC3E}">
        <p14:creationId xmlns:p14="http://schemas.microsoft.com/office/powerpoint/2010/main" val="2986711599"/>
      </p:ext>
    </p:extLst>
  </p:cSld>
  <p:clrMapOvr>
    <a:masterClrMapping/>
  </p:clrMapOvr>
  <p:transition advTm="14102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067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06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068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068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06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068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06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067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2000"/>
                                        <p:tgtEl>
                                          <p:spTgt spid="540680"/>
                                        </p:tgtEl>
                                      </p:cBhvr>
                                    </p:animEffect>
                                    <p:set>
                                      <p:cBhvr>
                                        <p:cTn id="31" dur="1" fill="hold">
                                          <p:stCondLst>
                                            <p:cond delay="1999"/>
                                          </p:stCondLst>
                                        </p:cTn>
                                        <p:tgtEl>
                                          <p:spTgt spid="540680"/>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2000"/>
                                        <p:tgtEl>
                                          <p:spTgt spid="2"/>
                                        </p:tgtEl>
                                      </p:cBhvr>
                                    </p:animEffect>
                                    <p:set>
                                      <p:cBhvr>
                                        <p:cTn id="34" dur="1" fill="hold">
                                          <p:stCondLst>
                                            <p:cond delay="1999"/>
                                          </p:stCondLst>
                                        </p:cTn>
                                        <p:tgtEl>
                                          <p:spTgt spid="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15 -0.13333 " pathEditMode="relative" ptsTypes="AA">
                                      <p:cBhvr>
                                        <p:cTn id="38" dur="2000" fill="hold"/>
                                        <p:tgtEl>
                                          <p:spTgt spid="540683"/>
                                        </p:tgtEl>
                                        <p:attrNameLst>
                                          <p:attrName>ppt_x</p:attrName>
                                          <p:attrName>ppt_y</p:attrName>
                                        </p:attrNameLst>
                                      </p:cBhvr>
                                    </p:animMotion>
                                  </p:childTnLst>
                                </p:cTn>
                              </p:par>
                            </p:childTnLst>
                          </p:cTn>
                        </p:par>
                        <p:par>
                          <p:cTn id="39" fill="hold">
                            <p:stCondLst>
                              <p:cond delay="2000"/>
                            </p:stCondLst>
                            <p:childTnLst>
                              <p:par>
                                <p:cTn id="40" presetID="1" presetClass="entr" presetSubtype="0" fill="hold" grpId="2" nodeType="afterEffect">
                                  <p:stCondLst>
                                    <p:cond delay="0"/>
                                  </p:stCondLst>
                                  <p:childTnLst>
                                    <p:set>
                                      <p:cBhvr>
                                        <p:cTn id="41" dur="1" fill="hold">
                                          <p:stCondLst>
                                            <p:cond delay="0"/>
                                          </p:stCondLst>
                                        </p:cTn>
                                        <p:tgtEl>
                                          <p:spTgt spid="540680"/>
                                        </p:tgtEl>
                                        <p:attrNameLst>
                                          <p:attrName>style.visibility</p:attrName>
                                        </p:attrNameLst>
                                      </p:cBhvr>
                                      <p:to>
                                        <p:strVal val="visible"/>
                                      </p:to>
                                    </p:set>
                                  </p:childTnLst>
                                </p:cTn>
                              </p:par>
                              <p:par>
                                <p:cTn id="42" presetID="1" presetClass="exit" presetSubtype="0" fill="hold" grpId="2" nodeType="withEffect">
                                  <p:stCondLst>
                                    <p:cond delay="0"/>
                                  </p:stCondLst>
                                  <p:childTnLst>
                                    <p:set>
                                      <p:cBhvr>
                                        <p:cTn id="43" dur="1" fill="hold">
                                          <p:stCondLst>
                                            <p:cond delay="0"/>
                                          </p:stCondLst>
                                        </p:cTn>
                                        <p:tgtEl>
                                          <p:spTgt spid="54068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540677">
                                            <p:txEl>
                                              <p:pRg st="2" end="2"/>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540687"/>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540677">
                                            <p:txEl>
                                              <p:pRg st="3" end="3"/>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6" presetClass="emph" presetSubtype="0" fill="hold" grpId="1" nodeType="clickEffect">
                                  <p:stCondLst>
                                    <p:cond delay="0"/>
                                  </p:stCondLst>
                                  <p:childTnLst>
                                    <p:animEffect transition="out" filter="fade">
                                      <p:cBhvr>
                                        <p:cTn id="73" dur="1000" tmFilter="0, 0; .2, .5; .8, .5; 1, 0"/>
                                        <p:tgtEl>
                                          <p:spTgt spid="9"/>
                                        </p:tgtEl>
                                      </p:cBhvr>
                                    </p:animEffect>
                                    <p:animScale>
                                      <p:cBhvr>
                                        <p:cTn id="74" dur="500" autoRev="1" fill="hold"/>
                                        <p:tgtEl>
                                          <p:spTgt spid="9"/>
                                        </p:tgtEl>
                                      </p:cBhvr>
                                      <p:by x="105000" y="105000"/>
                                    </p:animScale>
                                  </p:childTnLst>
                                </p:cTn>
                              </p:par>
                            </p:childTnLst>
                          </p:cTn>
                        </p:par>
                        <p:par>
                          <p:cTn id="75" fill="hold">
                            <p:stCondLst>
                              <p:cond delay="1000"/>
                            </p:stCondLst>
                            <p:childTnLst>
                              <p:par>
                                <p:cTn id="76" presetID="1" presetClass="exit" presetSubtype="0" fill="hold" grpId="2" nodeType="afterEffect">
                                  <p:stCondLst>
                                    <p:cond delay="0"/>
                                  </p:stCondLst>
                                  <p:childTnLst>
                                    <p:set>
                                      <p:cBhvr>
                                        <p:cTn id="77" dur="1" fill="hold">
                                          <p:stCondLst>
                                            <p:cond delay="0"/>
                                          </p:stCondLst>
                                        </p:cTn>
                                        <p:tgtEl>
                                          <p:spTgt spid="9"/>
                                        </p:tgtEl>
                                        <p:attrNameLst>
                                          <p:attrName>style.visibility</p:attrName>
                                        </p:attrNameLst>
                                      </p:cBhvr>
                                      <p:to>
                                        <p:strVal val="hidden"/>
                                      </p:to>
                                    </p:set>
                                  </p:childTnLst>
                                </p:cTn>
                              </p:par>
                            </p:childTnLst>
                          </p:cTn>
                        </p:par>
                        <p:par>
                          <p:cTn id="78" fill="hold">
                            <p:stCondLst>
                              <p:cond delay="1000"/>
                            </p:stCondLst>
                            <p:childTnLst>
                              <p:par>
                                <p:cTn id="79" presetID="6" presetClass="emph" presetSubtype="0" fill="hold" grpId="1" nodeType="afterEffect">
                                  <p:stCondLst>
                                    <p:cond delay="0"/>
                                  </p:stCondLst>
                                  <p:childTnLst>
                                    <p:animScale>
                                      <p:cBhvr>
                                        <p:cTn id="80" dur="1000" fill="hold"/>
                                        <p:tgtEl>
                                          <p:spTgt spid="18"/>
                                        </p:tgtEl>
                                      </p:cBhvr>
                                      <p:by x="75000" y="75000"/>
                                    </p:animScale>
                                  </p:childTnLst>
                                </p:cTn>
                              </p:par>
                            </p:childTnLst>
                          </p:cTn>
                        </p:par>
                        <p:par>
                          <p:cTn id="81" fill="hold">
                            <p:stCondLst>
                              <p:cond delay="2000"/>
                            </p:stCondLst>
                            <p:childTnLst>
                              <p:par>
                                <p:cTn id="82" presetID="1" presetClass="exit" presetSubtype="0" fill="hold" grpId="2" nodeType="afterEffect">
                                  <p:stCondLst>
                                    <p:cond delay="0"/>
                                  </p:stCondLst>
                                  <p:childTnLst>
                                    <p:set>
                                      <p:cBhvr>
                                        <p:cTn id="83" dur="1" fill="hold">
                                          <p:stCondLst>
                                            <p:cond delay="0"/>
                                          </p:stCondLst>
                                        </p:cTn>
                                        <p:tgtEl>
                                          <p:spTgt spid="18"/>
                                        </p:tgtEl>
                                        <p:attrNameLst>
                                          <p:attrName>style.visibility</p:attrName>
                                        </p:attrNameLst>
                                      </p:cBhvr>
                                      <p:to>
                                        <p:strVal val="hidden"/>
                                      </p:to>
                                    </p:set>
                                  </p:childTnLst>
                                </p:cTn>
                              </p:par>
                            </p:childTnLst>
                          </p:cTn>
                        </p:par>
                        <p:par>
                          <p:cTn id="84" fill="hold">
                            <p:stCondLst>
                              <p:cond delay="2000"/>
                            </p:stCondLst>
                            <p:childTnLst>
                              <p:par>
                                <p:cTn id="85" presetID="1" presetClass="entr" presetSubtype="0" fill="hold" grpId="0" nodeType="afterEffect">
                                  <p:stCondLst>
                                    <p:cond delay="0"/>
                                  </p:stCondLst>
                                  <p:childTnLst>
                                    <p:set>
                                      <p:cBhvr>
                                        <p:cTn id="86" dur="1" fill="hold">
                                          <p:stCondLst>
                                            <p:cond delay="0"/>
                                          </p:stCondLst>
                                        </p:cTn>
                                        <p:tgtEl>
                                          <p:spTgt spid="54070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40677">
                                            <p:txEl>
                                              <p:pRg st="4" end="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1" nodeType="clickEffect">
                                  <p:stCondLst>
                                    <p:cond delay="0"/>
                                  </p:stCondLst>
                                  <p:childTnLst>
                                    <p:set>
                                      <p:cBhvr>
                                        <p:cTn id="98" dur="1" fill="hold">
                                          <p:stCondLst>
                                            <p:cond delay="0"/>
                                          </p:stCondLst>
                                        </p:cTn>
                                        <p:tgtEl>
                                          <p:spTgt spid="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6" presetClass="emph" presetSubtype="0" fill="hold" grpId="0" nodeType="clickEffect">
                                  <p:stCondLst>
                                    <p:cond delay="0"/>
                                  </p:stCondLst>
                                  <p:childTnLst>
                                    <p:animEffect transition="out" filter="fade">
                                      <p:cBhvr>
                                        <p:cTn id="102" dur="3000" tmFilter="0, 0; .2, .5; .8, .5; 1, 0"/>
                                        <p:tgtEl>
                                          <p:spTgt spid="7"/>
                                        </p:tgtEl>
                                      </p:cBhvr>
                                    </p:animEffect>
                                    <p:animScale>
                                      <p:cBhvr>
                                        <p:cTn id="103" dur="1500" autoRev="1" fill="hold"/>
                                        <p:tgtEl>
                                          <p:spTgt spid="7"/>
                                        </p:tgtEl>
                                      </p:cBhvr>
                                      <p:by x="105000" y="105000"/>
                                    </p:animScale>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2" nodeType="clickEffect">
                                  <p:stCondLst>
                                    <p:cond delay="0"/>
                                  </p:stCondLst>
                                  <p:childTnLst>
                                    <p:set>
                                      <p:cBhvr>
                                        <p:cTn id="107" dur="1" fill="hold">
                                          <p:stCondLst>
                                            <p:cond delay="0"/>
                                          </p:stCondLst>
                                        </p:cTn>
                                        <p:tgtEl>
                                          <p:spTgt spid="7"/>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0" presetClass="path" presetSubtype="0" accel="50000" decel="50000" fill="hold" grpId="1" nodeType="clickEffect">
                                  <p:stCondLst>
                                    <p:cond delay="0"/>
                                  </p:stCondLst>
                                  <p:childTnLst>
                                    <p:animMotion origin="layout" path="M 3.33333E-6 -4.95837E-6 L 0.1 0.11101 " pathEditMode="relative" rAng="0" ptsTypes="AA">
                                      <p:cBhvr>
                                        <p:cTn id="111" dur="1000" fill="hold"/>
                                        <p:tgtEl>
                                          <p:spTgt spid="16"/>
                                        </p:tgtEl>
                                        <p:attrNameLst>
                                          <p:attrName>ppt_x</p:attrName>
                                          <p:attrName>ppt_y</p:attrName>
                                        </p:attrNameLst>
                                      </p:cBhvr>
                                      <p:rCtr x="5000" y="5600"/>
                                    </p:animMotion>
                                  </p:childTnLst>
                                </p:cTn>
                              </p:par>
                            </p:childTnLst>
                          </p:cTn>
                        </p:par>
                        <p:par>
                          <p:cTn id="112" fill="hold">
                            <p:stCondLst>
                              <p:cond delay="1000"/>
                            </p:stCondLst>
                            <p:childTnLst>
                              <p:par>
                                <p:cTn id="113" presetID="1" presetClass="emph" presetSubtype="2" fill="hold" nodeType="afterEffect">
                                  <p:stCondLst>
                                    <p:cond delay="0"/>
                                  </p:stCondLst>
                                  <p:childTnLst>
                                    <p:animClr clrSpc="rgb" dir="cw">
                                      <p:cBhvr>
                                        <p:cTn id="114" dur="1000" fill="hold"/>
                                        <p:tgtEl>
                                          <p:spTgt spid="16"/>
                                        </p:tgtEl>
                                        <p:attrNameLst>
                                          <p:attrName>fillcolor</p:attrName>
                                        </p:attrNameLst>
                                      </p:cBhvr>
                                      <p:to>
                                        <a:srgbClr val="FFFFCC"/>
                                      </p:to>
                                    </p:animClr>
                                    <p:set>
                                      <p:cBhvr>
                                        <p:cTn id="115" dur="1000" fill="hold"/>
                                        <p:tgtEl>
                                          <p:spTgt spid="16"/>
                                        </p:tgtEl>
                                        <p:attrNameLst>
                                          <p:attrName>fill.type</p:attrName>
                                        </p:attrNameLst>
                                      </p:cBhvr>
                                      <p:to>
                                        <p:strVal val="solid"/>
                                      </p:to>
                                    </p:set>
                                    <p:set>
                                      <p:cBhvr>
                                        <p:cTn id="116" dur="1000" fill="hold"/>
                                        <p:tgtEl>
                                          <p:spTgt spid="16"/>
                                        </p:tgtEl>
                                        <p:attrNameLst>
                                          <p:attrName>fill.on</p:attrName>
                                        </p:attrNameLst>
                                      </p:cBhvr>
                                      <p:to>
                                        <p:strVal val="true"/>
                                      </p:to>
                                    </p:set>
                                  </p:childTnLst>
                                </p:cTn>
                              </p:par>
                            </p:childTnLst>
                          </p:cTn>
                        </p:par>
                        <p:par>
                          <p:cTn id="117" fill="hold">
                            <p:stCondLst>
                              <p:cond delay="2000"/>
                            </p:stCondLst>
                            <p:childTnLst>
                              <p:par>
                                <p:cTn id="118" presetID="1" presetClass="exit" presetSubtype="0" fill="hold" grpId="2" nodeType="afterEffect">
                                  <p:stCondLst>
                                    <p:cond delay="0"/>
                                  </p:stCondLst>
                                  <p:childTnLst>
                                    <p:set>
                                      <p:cBhvr>
                                        <p:cTn id="119" dur="1" fill="hold">
                                          <p:stCondLst>
                                            <p:cond delay="0"/>
                                          </p:stCondLst>
                                        </p:cTn>
                                        <p:tgtEl>
                                          <p:spTgt spid="16"/>
                                        </p:tgtEl>
                                        <p:attrNameLst>
                                          <p:attrName>style.visibility</p:attrName>
                                        </p:attrNameLst>
                                      </p:cBhvr>
                                      <p:to>
                                        <p:strVal val="hidden"/>
                                      </p:to>
                                    </p:set>
                                  </p:childTnLst>
                                </p:cTn>
                              </p:par>
                            </p:childTnLst>
                          </p:cTn>
                        </p:par>
                        <p:par>
                          <p:cTn id="120" fill="hold">
                            <p:stCondLst>
                              <p:cond delay="2000"/>
                            </p:stCondLst>
                            <p:childTnLst>
                              <p:par>
                                <p:cTn id="121" presetID="1" presetClass="entr" presetSubtype="0" fill="hold" grpId="2" nodeType="afterEffect">
                                  <p:stCondLst>
                                    <p:cond delay="0"/>
                                  </p:stCondLst>
                                  <p:childTnLst>
                                    <p:set>
                                      <p:cBhvr>
                                        <p:cTn id="122" dur="1" fill="hold">
                                          <p:stCondLst>
                                            <p:cond delay="0"/>
                                          </p:stCondLst>
                                        </p:cTn>
                                        <p:tgtEl>
                                          <p:spTgt spid="540687"/>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4" presetClass="entr" presetSubtype="16" fill="hold" grpId="0" nodeType="clickEffect">
                                  <p:stCondLst>
                                    <p:cond delay="0"/>
                                  </p:stCondLst>
                                  <p:childTnLst>
                                    <p:set>
                                      <p:cBhvr>
                                        <p:cTn id="126" dur="1" fill="hold">
                                          <p:stCondLst>
                                            <p:cond delay="0"/>
                                          </p:stCondLst>
                                        </p:cTn>
                                        <p:tgtEl>
                                          <p:spTgt spid="15"/>
                                        </p:tgtEl>
                                        <p:attrNameLst>
                                          <p:attrName>style.visibility</p:attrName>
                                        </p:attrNameLst>
                                      </p:cBhvr>
                                      <p:to>
                                        <p:strVal val="visible"/>
                                      </p:to>
                                    </p:set>
                                    <p:animEffect transition="in" filter="box(in)">
                                      <p:cBhvr>
                                        <p:cTn id="127" dur="500"/>
                                        <p:tgtEl>
                                          <p:spTgt spid="15"/>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540677">
                                            <p:txEl>
                                              <p:pRg st="7" end="7"/>
                                            </p:txEl>
                                          </p:spTgt>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540677">
                                            <p:txEl>
                                              <p:pRg st="8" end="8"/>
                                            </p:txEl>
                                          </p:spTgt>
                                        </p:tgtEl>
                                        <p:attrNameLst>
                                          <p:attrName>style.visibility</p:attrName>
                                        </p:attrNameLst>
                                      </p:cBhvr>
                                      <p:to>
                                        <p:strVal val="visible"/>
                                      </p:to>
                                    </p:set>
                                  </p:childTnLst>
                                </p:cTn>
                              </p:par>
                              <p:par>
                                <p:cTn id="136" presetID="1" presetClass="entr" presetSubtype="0" fill="hold" nodeType="withEffect">
                                  <p:stCondLst>
                                    <p:cond delay="0"/>
                                  </p:stCondLst>
                                  <p:childTnLst>
                                    <p:set>
                                      <p:cBhvr>
                                        <p:cTn id="137" dur="1" fill="hold">
                                          <p:stCondLst>
                                            <p:cond delay="0"/>
                                          </p:stCondLst>
                                        </p:cTn>
                                        <p:tgtEl>
                                          <p:spTgt spid="540677">
                                            <p:txEl>
                                              <p:pRg st="9" end="9"/>
                                            </p:txEl>
                                          </p:spTgt>
                                        </p:tgtEl>
                                        <p:attrNameLst>
                                          <p:attrName>style.visibility</p:attrName>
                                        </p:attrNameLst>
                                      </p:cBhvr>
                                      <p:to>
                                        <p:strVal val="visible"/>
                                      </p:to>
                                    </p:set>
                                  </p:childTnLst>
                                </p:cTn>
                              </p:par>
                              <p:par>
                                <p:cTn id="138" presetID="1" presetClass="entr" presetSubtype="0" fill="hold" nodeType="withEffect">
                                  <p:stCondLst>
                                    <p:cond delay="0"/>
                                  </p:stCondLst>
                                  <p:childTnLst>
                                    <p:set>
                                      <p:cBhvr>
                                        <p:cTn id="139" dur="1" fill="hold">
                                          <p:stCondLst>
                                            <p:cond delay="0"/>
                                          </p:stCondLst>
                                        </p:cTn>
                                        <p:tgtEl>
                                          <p:spTgt spid="540677">
                                            <p:txEl>
                                              <p:pRg st="10" end="10"/>
                                            </p:txEl>
                                          </p:spTgt>
                                        </p:tgtEl>
                                        <p:attrNameLst>
                                          <p:attrName>style.visibility</p:attrName>
                                        </p:attrNameLst>
                                      </p:cBhvr>
                                      <p:to>
                                        <p:strVal val="visible"/>
                                      </p:to>
                                    </p:set>
                                  </p:childTnLst>
                                </p:cTn>
                              </p:par>
                              <p:par>
                                <p:cTn id="140" presetID="1" presetClass="entr" presetSubtype="0" fill="hold" nodeType="withEffect">
                                  <p:stCondLst>
                                    <p:cond delay="0"/>
                                  </p:stCondLst>
                                  <p:childTnLst>
                                    <p:set>
                                      <p:cBhvr>
                                        <p:cTn id="141" dur="1" fill="hold">
                                          <p:stCondLst>
                                            <p:cond delay="0"/>
                                          </p:stCondLst>
                                        </p:cTn>
                                        <p:tgtEl>
                                          <p:spTgt spid="54067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9" grpId="0" animBg="1"/>
      <p:bldP spid="540680" grpId="0" animBg="1"/>
      <p:bldP spid="540680" grpId="1" animBg="1"/>
      <p:bldP spid="540680" grpId="2" animBg="1"/>
      <p:bldP spid="540683" grpId="0" animBg="1"/>
      <p:bldP spid="540683" grpId="1" animBg="1"/>
      <p:bldP spid="540683" grpId="2" animBg="1"/>
      <p:bldP spid="540685" grpId="0" animBg="1"/>
      <p:bldP spid="540686" grpId="0" animBg="1"/>
      <p:bldP spid="540687" grpId="0" animBg="1"/>
      <p:bldP spid="540687" grpId="1" animBg="1"/>
      <p:bldP spid="540687" grpId="2" animBg="1"/>
      <p:bldP spid="540707" grpId="0" animBg="1"/>
      <p:bldP spid="15" grpId="0"/>
      <p:bldP spid="16" grpId="0" animBg="1"/>
      <p:bldP spid="16" grpId="1" animBg="1"/>
      <p:bldP spid="16" grpId="2" animBg="1"/>
      <p:bldP spid="18" grpId="0" animBg="1"/>
      <p:bldP spid="18" grpId="1" animBg="1"/>
      <p:bldP spid="18" grpId="2" animBg="1"/>
      <p:bldP spid="7" grpId="0" animBg="1"/>
      <p:bldP spid="7" grpId="1" animBg="1"/>
      <p:bldP spid="7" grpId="2" animBg="1"/>
      <p:bldP spid="9" grpId="0" animBg="1"/>
      <p:bldP spid="9" grpId="1" animBg="1"/>
      <p:bldP spid="9"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itle 158"/>
          <p:cNvSpPr>
            <a:spLocks noGrp="1"/>
          </p:cNvSpPr>
          <p:nvPr>
            <p:ph type="title"/>
          </p:nvPr>
        </p:nvSpPr>
        <p:spPr/>
        <p:txBody>
          <a:bodyPr/>
          <a:lstStyle/>
          <a:p>
            <a:r>
              <a:rPr lang="en-US" dirty="0" smtClean="0"/>
              <a:t>Service partitioning</a:t>
            </a:r>
            <a:endParaRPr lang="en-US" dirty="0"/>
          </a:p>
        </p:txBody>
      </p:sp>
      <p:cxnSp>
        <p:nvCxnSpPr>
          <p:cNvPr id="52" name="Elbow Connector 51"/>
          <p:cNvCxnSpPr/>
          <p:nvPr/>
        </p:nvCxnSpPr>
        <p:spPr>
          <a:xfrm rot="10800000">
            <a:off x="4114852" y="4680834"/>
            <a:ext cx="516859" cy="2634"/>
          </a:xfrm>
          <a:prstGeom prst="bentConnector3">
            <a:avLst>
              <a:gd name="adj1" fmla="val 50000"/>
            </a:avLst>
          </a:prstGeom>
          <a:noFill/>
          <a:ln w="19050" cap="flat" cmpd="sng" algn="ctr">
            <a:solidFill>
              <a:sysClr val="windowText" lastClr="000000">
                <a:lumMod val="95000"/>
                <a:lumOff val="5000"/>
              </a:sysClr>
            </a:solidFill>
            <a:prstDash val="solid"/>
            <a:headEnd type="arrow"/>
            <a:tailEnd type="arrow"/>
          </a:ln>
          <a:effectLst/>
        </p:spPr>
      </p:cxnSp>
      <p:cxnSp>
        <p:nvCxnSpPr>
          <p:cNvPr id="53" name="Elbow Connector 52"/>
          <p:cNvCxnSpPr/>
          <p:nvPr/>
        </p:nvCxnSpPr>
        <p:spPr>
          <a:xfrm rot="10800000">
            <a:off x="5975541" y="4680834"/>
            <a:ext cx="516859" cy="2634"/>
          </a:xfrm>
          <a:prstGeom prst="bentConnector3">
            <a:avLst>
              <a:gd name="adj1" fmla="val 50000"/>
            </a:avLst>
          </a:prstGeom>
          <a:noFill/>
          <a:ln w="19050" cap="flat" cmpd="sng" algn="ctr">
            <a:solidFill>
              <a:sysClr val="windowText" lastClr="000000">
                <a:lumMod val="95000"/>
                <a:lumOff val="5000"/>
              </a:sysClr>
            </a:solidFill>
            <a:prstDash val="solid"/>
            <a:headEnd type="arrow"/>
            <a:tailEnd type="arrow"/>
          </a:ln>
          <a:effectLst/>
        </p:spPr>
      </p:cxnSp>
      <p:cxnSp>
        <p:nvCxnSpPr>
          <p:cNvPr id="54" name="Elbow Connector 53"/>
          <p:cNvCxnSpPr/>
          <p:nvPr/>
        </p:nvCxnSpPr>
        <p:spPr>
          <a:xfrm rot="10800000">
            <a:off x="7836231" y="4680834"/>
            <a:ext cx="516859" cy="2634"/>
          </a:xfrm>
          <a:prstGeom prst="bentConnector3">
            <a:avLst>
              <a:gd name="adj1" fmla="val 50000"/>
            </a:avLst>
          </a:prstGeom>
          <a:noFill/>
          <a:ln w="19050" cap="flat" cmpd="sng" algn="ctr">
            <a:solidFill>
              <a:sysClr val="windowText" lastClr="000000">
                <a:lumMod val="95000"/>
                <a:lumOff val="5000"/>
              </a:sysClr>
            </a:solidFill>
            <a:prstDash val="solid"/>
            <a:headEnd type="arrow"/>
            <a:tailEnd type="arrow"/>
          </a:ln>
          <a:effectLst/>
        </p:spPr>
      </p:cxnSp>
      <p:sp>
        <p:nvSpPr>
          <p:cNvPr id="55" name="Rectangle 54"/>
          <p:cNvSpPr/>
          <p:nvPr/>
        </p:nvSpPr>
        <p:spPr>
          <a:xfrm>
            <a:off x="6492402" y="3815917"/>
            <a:ext cx="1343831" cy="2907698"/>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ctr"/>
          <a:lstStyle/>
          <a:p>
            <a:pPr algn="ctr" defTabSz="1243493">
              <a:defRPr/>
            </a:pPr>
            <a:endParaRPr lang="en-US" sz="2448" kern="0">
              <a:solidFill>
                <a:sysClr val="windowText" lastClr="000000"/>
              </a:solidFill>
              <a:latin typeface="Segoe UI Light"/>
            </a:endParaRPr>
          </a:p>
        </p:txBody>
      </p:sp>
      <p:sp>
        <p:nvSpPr>
          <p:cNvPr id="57" name="Rectangle 56"/>
          <p:cNvSpPr/>
          <p:nvPr/>
        </p:nvSpPr>
        <p:spPr>
          <a:xfrm>
            <a:off x="6706900" y="4553755"/>
            <a:ext cx="858559" cy="379265"/>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9BBB59">
                <a:tint val="100000"/>
                <a:shade val="100000"/>
                <a:hueMod val="100000"/>
                <a:satMod val="100000"/>
              </a:srgbClr>
            </a:contourClr>
          </a:sp3d>
        </p:spPr>
        <p:txBody>
          <a:bodyPr rtlCol="0" anchor="ctr"/>
          <a:lstStyle/>
          <a:p>
            <a:pPr algn="ctr" defTabSz="1243493">
              <a:defRPr/>
            </a:pPr>
            <a:r>
              <a:rPr lang="en-US" sz="2448" kern="0" dirty="0" smtClean="0">
                <a:solidFill>
                  <a:sysClr val="window" lastClr="FFFFFF"/>
                </a:solidFill>
                <a:latin typeface="Segoe UI Light"/>
              </a:rPr>
              <a:t>P2</a:t>
            </a:r>
            <a:endParaRPr lang="en-US" sz="2448" kern="0" dirty="0">
              <a:solidFill>
                <a:sysClr val="window" lastClr="FFFFFF"/>
              </a:solidFill>
              <a:latin typeface="Segoe UI Light"/>
            </a:endParaRPr>
          </a:p>
        </p:txBody>
      </p:sp>
      <p:sp>
        <p:nvSpPr>
          <p:cNvPr id="59" name="Rectangle 58"/>
          <p:cNvSpPr/>
          <p:nvPr/>
        </p:nvSpPr>
        <p:spPr>
          <a:xfrm>
            <a:off x="6706900" y="5368309"/>
            <a:ext cx="858559" cy="379265"/>
          </a:xfrm>
          <a:prstGeom prst="rect">
            <a:avLst/>
          </a:prstGeom>
          <a:gradFill rotWithShape="1">
            <a:gsLst>
              <a:gs pos="0">
                <a:srgbClr val="F79646">
                  <a:shade val="63000"/>
                </a:srgbClr>
              </a:gs>
              <a:gs pos="30000">
                <a:srgbClr val="F79646">
                  <a:shade val="90000"/>
                  <a:satMod val="110000"/>
                </a:srgbClr>
              </a:gs>
              <a:gs pos="45000">
                <a:srgbClr val="F79646">
                  <a:shade val="100000"/>
                  <a:satMod val="118000"/>
                </a:srgbClr>
              </a:gs>
              <a:gs pos="55000">
                <a:srgbClr val="F79646">
                  <a:shade val="100000"/>
                  <a:satMod val="118000"/>
                </a:srgbClr>
              </a:gs>
              <a:gs pos="73000">
                <a:srgbClr val="F79646">
                  <a:shade val="90000"/>
                  <a:satMod val="110000"/>
                </a:srgbClr>
              </a:gs>
              <a:gs pos="100000">
                <a:srgbClr val="F79646">
                  <a:shade val="63000"/>
                </a:srgbClr>
              </a:gs>
            </a:gsLst>
            <a:lin ang="950000" scaled="1"/>
          </a:gradFill>
          <a:ln w="9525" cap="flat" cmpd="sng" algn="ctr">
            <a:solidFill>
              <a:srgbClr val="F79646"/>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F79646">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sp>
        <p:nvSpPr>
          <p:cNvPr id="60" name="Rectangle 59"/>
          <p:cNvSpPr/>
          <p:nvPr/>
        </p:nvSpPr>
        <p:spPr>
          <a:xfrm>
            <a:off x="6706900" y="5775585"/>
            <a:ext cx="858559" cy="379265"/>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C0504D">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sp>
        <p:nvSpPr>
          <p:cNvPr id="61" name="Rectangle 60"/>
          <p:cNvSpPr/>
          <p:nvPr/>
        </p:nvSpPr>
        <p:spPr>
          <a:xfrm>
            <a:off x="6698942" y="6182861"/>
            <a:ext cx="874469" cy="338804"/>
          </a:xfrm>
          <a:prstGeom prst="rect">
            <a:avLst/>
          </a:prstGeom>
          <a:gradFill rotWithShape="1">
            <a:gsLst>
              <a:gs pos="0">
                <a:srgbClr val="8064A2">
                  <a:shade val="63000"/>
                </a:srgbClr>
              </a:gs>
              <a:gs pos="30000">
                <a:srgbClr val="8064A2">
                  <a:shade val="90000"/>
                  <a:satMod val="110000"/>
                </a:srgbClr>
              </a:gs>
              <a:gs pos="45000">
                <a:srgbClr val="8064A2">
                  <a:shade val="100000"/>
                  <a:satMod val="118000"/>
                </a:srgbClr>
              </a:gs>
              <a:gs pos="55000">
                <a:srgbClr val="8064A2">
                  <a:shade val="100000"/>
                  <a:satMod val="118000"/>
                </a:srgbClr>
              </a:gs>
              <a:gs pos="73000">
                <a:srgbClr val="8064A2">
                  <a:shade val="90000"/>
                  <a:satMod val="110000"/>
                </a:srgbClr>
              </a:gs>
              <a:gs pos="100000">
                <a:srgbClr val="8064A2">
                  <a:shade val="63000"/>
                </a:srgbClr>
              </a:gs>
            </a:gsLst>
            <a:lin ang="950000" scaled="1"/>
          </a:gradFill>
          <a:ln w="9525" cap="flat" cmpd="sng" algn="ctr">
            <a:solidFill>
              <a:srgbClr val="8064A2"/>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8064A2">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P</a:t>
            </a:r>
          </a:p>
        </p:txBody>
      </p:sp>
      <p:cxnSp>
        <p:nvCxnSpPr>
          <p:cNvPr id="62" name="Elbow Connector 61"/>
          <p:cNvCxnSpPr/>
          <p:nvPr/>
        </p:nvCxnSpPr>
        <p:spPr>
          <a:xfrm rot="10800000">
            <a:off x="9696927" y="4709786"/>
            <a:ext cx="413485" cy="2634"/>
          </a:xfrm>
          <a:prstGeom prst="bentConnector3">
            <a:avLst>
              <a:gd name="adj1" fmla="val 50000"/>
            </a:avLst>
          </a:prstGeom>
          <a:noFill/>
          <a:ln w="19050" cap="flat" cmpd="sng" algn="ctr">
            <a:solidFill>
              <a:sysClr val="windowText" lastClr="000000">
                <a:lumMod val="95000"/>
                <a:lumOff val="5000"/>
              </a:sysClr>
            </a:solidFill>
            <a:prstDash val="solid"/>
            <a:headEnd type="arrow"/>
            <a:tailEnd type="arrow"/>
          </a:ln>
          <a:effectLst/>
        </p:spPr>
      </p:cxnSp>
      <p:sp>
        <p:nvSpPr>
          <p:cNvPr id="63" name="Rectangle 62"/>
          <p:cNvSpPr/>
          <p:nvPr/>
        </p:nvSpPr>
        <p:spPr>
          <a:xfrm>
            <a:off x="8353093" y="3815917"/>
            <a:ext cx="1343831" cy="2907698"/>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ctr"/>
          <a:lstStyle/>
          <a:p>
            <a:pPr algn="ctr" defTabSz="1243493">
              <a:defRPr/>
            </a:pPr>
            <a:endParaRPr lang="en-US" sz="2448" kern="0">
              <a:solidFill>
                <a:sysClr val="windowText" lastClr="000000"/>
              </a:solidFill>
              <a:latin typeface="Segoe UI Light"/>
            </a:endParaRPr>
          </a:p>
        </p:txBody>
      </p:sp>
      <p:sp>
        <p:nvSpPr>
          <p:cNvPr id="67" name="Rectangle 66"/>
          <p:cNvSpPr/>
          <p:nvPr/>
        </p:nvSpPr>
        <p:spPr>
          <a:xfrm>
            <a:off x="8598863" y="5366675"/>
            <a:ext cx="858559" cy="379265"/>
          </a:xfrm>
          <a:prstGeom prst="rect">
            <a:avLst/>
          </a:prstGeom>
          <a:gradFill rotWithShape="1">
            <a:gsLst>
              <a:gs pos="0">
                <a:srgbClr val="F79646">
                  <a:shade val="63000"/>
                </a:srgbClr>
              </a:gs>
              <a:gs pos="30000">
                <a:srgbClr val="F79646">
                  <a:shade val="90000"/>
                  <a:satMod val="110000"/>
                </a:srgbClr>
              </a:gs>
              <a:gs pos="45000">
                <a:srgbClr val="F79646">
                  <a:shade val="100000"/>
                  <a:satMod val="118000"/>
                </a:srgbClr>
              </a:gs>
              <a:gs pos="55000">
                <a:srgbClr val="F79646">
                  <a:shade val="100000"/>
                  <a:satMod val="118000"/>
                </a:srgbClr>
              </a:gs>
              <a:gs pos="73000">
                <a:srgbClr val="F79646">
                  <a:shade val="90000"/>
                  <a:satMod val="110000"/>
                </a:srgbClr>
              </a:gs>
              <a:gs pos="100000">
                <a:srgbClr val="F79646">
                  <a:shade val="63000"/>
                </a:srgbClr>
              </a:gs>
            </a:gsLst>
            <a:lin ang="950000" scaled="1"/>
          </a:gradFill>
          <a:ln w="9525" cap="flat" cmpd="sng" algn="ctr">
            <a:solidFill>
              <a:srgbClr val="F79646"/>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F79646">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sp>
        <p:nvSpPr>
          <p:cNvPr id="68" name="Rectangle 67"/>
          <p:cNvSpPr/>
          <p:nvPr/>
        </p:nvSpPr>
        <p:spPr>
          <a:xfrm>
            <a:off x="8598863" y="5773136"/>
            <a:ext cx="858559" cy="379265"/>
          </a:xfrm>
          <a:prstGeom prst="rect">
            <a:avLst/>
          </a:prstGeom>
          <a:solidFill>
            <a:srgbClr val="4F81BD">
              <a:lumMod val="40000"/>
              <a:lumOff val="60000"/>
            </a:srgbClr>
          </a:solidFill>
          <a:ln w="9525" cap="flat" cmpd="sng" algn="ctr">
            <a:solidFill>
              <a:srgbClr val="8064A2"/>
            </a:solidFill>
            <a:prstDash val="solid"/>
          </a:ln>
          <a:effectLst>
            <a:outerShdw blurRad="38100" dist="25400" dir="5400000" rotWithShape="0">
              <a:srgbClr val="000000">
                <a:alpha val="40000"/>
              </a:srgbClr>
            </a:outerShdw>
          </a:effectLst>
        </p:spPr>
        <p:txBody>
          <a:bodyPr rtlCol="0" anchor="ctr"/>
          <a:lstStyle/>
          <a:p>
            <a:pPr algn="ctr" defTabSz="1243493">
              <a:defRPr/>
            </a:pPr>
            <a:r>
              <a:rPr lang="en-US" sz="2448" kern="0" dirty="0" smtClean="0">
                <a:solidFill>
                  <a:sysClr val="windowText" lastClr="000000"/>
                </a:solidFill>
                <a:latin typeface="Segoe UI Light"/>
              </a:rPr>
              <a:t>P4</a:t>
            </a:r>
            <a:endParaRPr lang="en-US" sz="2448" kern="0" dirty="0">
              <a:solidFill>
                <a:sysClr val="windowText" lastClr="000000"/>
              </a:solidFill>
              <a:latin typeface="Segoe UI Light"/>
            </a:endParaRPr>
          </a:p>
        </p:txBody>
      </p:sp>
      <p:sp>
        <p:nvSpPr>
          <p:cNvPr id="69" name="Rectangle 68"/>
          <p:cNvSpPr/>
          <p:nvPr/>
        </p:nvSpPr>
        <p:spPr>
          <a:xfrm>
            <a:off x="8598863" y="6179596"/>
            <a:ext cx="858559" cy="379265"/>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9BBB59">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sp>
        <p:nvSpPr>
          <p:cNvPr id="70" name="Rectangle 69"/>
          <p:cNvSpPr/>
          <p:nvPr/>
        </p:nvSpPr>
        <p:spPr>
          <a:xfrm>
            <a:off x="4631713" y="3815917"/>
            <a:ext cx="1343831" cy="2907698"/>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ctr"/>
          <a:lstStyle/>
          <a:p>
            <a:pPr algn="ctr" defTabSz="1243493">
              <a:defRPr/>
            </a:pPr>
            <a:endParaRPr lang="en-US" sz="2448" kern="0">
              <a:solidFill>
                <a:sysClr val="windowText" lastClr="000000"/>
              </a:solidFill>
              <a:latin typeface="Segoe UI Light"/>
            </a:endParaRPr>
          </a:p>
        </p:txBody>
      </p:sp>
      <p:sp>
        <p:nvSpPr>
          <p:cNvPr id="72" name="Rectangle 71"/>
          <p:cNvSpPr/>
          <p:nvPr/>
        </p:nvSpPr>
        <p:spPr>
          <a:xfrm>
            <a:off x="4873543" y="4553755"/>
            <a:ext cx="858559" cy="379265"/>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C0504D">
                <a:tint val="100000"/>
                <a:shade val="100000"/>
                <a:hueMod val="100000"/>
                <a:satMod val="100000"/>
              </a:srgbClr>
            </a:contourClr>
          </a:sp3d>
        </p:spPr>
        <p:txBody>
          <a:bodyPr rtlCol="0" anchor="ctr"/>
          <a:lstStyle/>
          <a:p>
            <a:pPr algn="ctr" defTabSz="1243493">
              <a:defRPr/>
            </a:pPr>
            <a:r>
              <a:rPr lang="en-US" sz="2448" kern="0" dirty="0" smtClean="0">
                <a:solidFill>
                  <a:sysClr val="window" lastClr="FFFFFF"/>
                </a:solidFill>
                <a:latin typeface="Segoe UI Light"/>
              </a:rPr>
              <a:t>P1</a:t>
            </a:r>
            <a:endParaRPr lang="en-US" sz="2448" kern="0" dirty="0">
              <a:solidFill>
                <a:sysClr val="window" lastClr="FFFFFF"/>
              </a:solidFill>
              <a:latin typeface="Segoe UI Light"/>
            </a:endParaRPr>
          </a:p>
        </p:txBody>
      </p:sp>
      <p:sp>
        <p:nvSpPr>
          <p:cNvPr id="74" name="Rectangle 73"/>
          <p:cNvSpPr/>
          <p:nvPr/>
        </p:nvSpPr>
        <p:spPr>
          <a:xfrm>
            <a:off x="4873543" y="5327817"/>
            <a:ext cx="858559" cy="379265"/>
          </a:xfrm>
          <a:prstGeom prst="rect">
            <a:avLst/>
          </a:prstGeom>
          <a:solidFill>
            <a:srgbClr val="4F81BD">
              <a:lumMod val="40000"/>
              <a:lumOff val="60000"/>
            </a:srgbClr>
          </a:solidFill>
          <a:ln w="9525" cap="flat" cmpd="sng" algn="ctr">
            <a:solidFill>
              <a:srgbClr val="8064A2"/>
            </a:solidFill>
            <a:prstDash val="solid"/>
          </a:ln>
          <a:effectLst>
            <a:outerShdw blurRad="38100" dist="25400" dir="5400000" rotWithShape="0">
              <a:srgbClr val="000000">
                <a:alpha val="40000"/>
              </a:srgbClr>
            </a:outerShdw>
          </a:effectLst>
        </p:spPr>
        <p:txBody>
          <a:bodyPr rtlCol="0" anchor="ctr"/>
          <a:lstStyle/>
          <a:p>
            <a:pPr algn="ctr" defTabSz="1243493">
              <a:defRPr/>
            </a:pPr>
            <a:r>
              <a:rPr lang="en-US" sz="2448" kern="0" dirty="0">
                <a:solidFill>
                  <a:sysClr val="windowText" lastClr="000000"/>
                </a:solidFill>
                <a:latin typeface="Segoe UI Light"/>
              </a:rPr>
              <a:t>S</a:t>
            </a:r>
          </a:p>
        </p:txBody>
      </p:sp>
      <p:sp>
        <p:nvSpPr>
          <p:cNvPr id="76" name="Rectangle 75"/>
          <p:cNvSpPr/>
          <p:nvPr/>
        </p:nvSpPr>
        <p:spPr>
          <a:xfrm>
            <a:off x="4873543" y="6101879"/>
            <a:ext cx="858559" cy="379265"/>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9BBB59">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sp>
        <p:nvSpPr>
          <p:cNvPr id="77" name="Rectangle 76"/>
          <p:cNvSpPr/>
          <p:nvPr/>
        </p:nvSpPr>
        <p:spPr>
          <a:xfrm>
            <a:off x="10110412" y="3815917"/>
            <a:ext cx="1343831" cy="2907698"/>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ctr"/>
          <a:lstStyle/>
          <a:p>
            <a:pPr algn="ctr" defTabSz="1243493">
              <a:defRPr/>
            </a:pPr>
            <a:endParaRPr lang="en-US" sz="2448" kern="0">
              <a:solidFill>
                <a:sysClr val="windowText" lastClr="000000"/>
              </a:solidFill>
              <a:latin typeface="Segoe UI Light"/>
            </a:endParaRPr>
          </a:p>
        </p:txBody>
      </p:sp>
      <p:sp>
        <p:nvSpPr>
          <p:cNvPr id="79" name="Rectangle 78"/>
          <p:cNvSpPr/>
          <p:nvPr/>
        </p:nvSpPr>
        <p:spPr>
          <a:xfrm>
            <a:off x="10330189" y="4553755"/>
            <a:ext cx="858559" cy="379265"/>
          </a:xfrm>
          <a:prstGeom prst="rect">
            <a:avLst/>
          </a:prstGeom>
          <a:gradFill rotWithShape="1">
            <a:gsLst>
              <a:gs pos="0">
                <a:srgbClr val="F79646">
                  <a:shade val="63000"/>
                </a:srgbClr>
              </a:gs>
              <a:gs pos="30000">
                <a:srgbClr val="F79646">
                  <a:shade val="90000"/>
                  <a:satMod val="110000"/>
                </a:srgbClr>
              </a:gs>
              <a:gs pos="45000">
                <a:srgbClr val="F79646">
                  <a:shade val="100000"/>
                  <a:satMod val="118000"/>
                </a:srgbClr>
              </a:gs>
              <a:gs pos="55000">
                <a:srgbClr val="F79646">
                  <a:shade val="100000"/>
                  <a:satMod val="118000"/>
                </a:srgbClr>
              </a:gs>
              <a:gs pos="73000">
                <a:srgbClr val="F79646">
                  <a:shade val="90000"/>
                  <a:satMod val="110000"/>
                </a:srgbClr>
              </a:gs>
              <a:gs pos="100000">
                <a:srgbClr val="F79646">
                  <a:shade val="63000"/>
                </a:srgbClr>
              </a:gs>
            </a:gsLst>
            <a:lin ang="950000" scaled="1"/>
          </a:gradFill>
          <a:ln w="9525" cap="flat" cmpd="sng" algn="ctr">
            <a:solidFill>
              <a:srgbClr val="F79646"/>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F79646">
                <a:tint val="100000"/>
                <a:shade val="100000"/>
                <a:hueMod val="100000"/>
                <a:satMod val="100000"/>
              </a:srgbClr>
            </a:contourClr>
          </a:sp3d>
        </p:spPr>
        <p:txBody>
          <a:bodyPr rtlCol="0" anchor="ctr"/>
          <a:lstStyle/>
          <a:p>
            <a:pPr algn="ctr" defTabSz="1243493">
              <a:defRPr/>
            </a:pPr>
            <a:r>
              <a:rPr lang="en-US" sz="2448" kern="0" dirty="0" smtClean="0">
                <a:solidFill>
                  <a:sysClr val="window" lastClr="FFFFFF"/>
                </a:solidFill>
                <a:latin typeface="Segoe UI Light"/>
              </a:rPr>
              <a:t>P3</a:t>
            </a:r>
            <a:endParaRPr lang="en-US" sz="2448" kern="0" dirty="0">
              <a:solidFill>
                <a:sysClr val="window" lastClr="FFFFFF"/>
              </a:solidFill>
              <a:latin typeface="Segoe UI Light"/>
            </a:endParaRPr>
          </a:p>
        </p:txBody>
      </p:sp>
      <p:sp>
        <p:nvSpPr>
          <p:cNvPr id="80" name="Rectangle 79"/>
          <p:cNvSpPr/>
          <p:nvPr/>
        </p:nvSpPr>
        <p:spPr>
          <a:xfrm>
            <a:off x="10330189" y="4944292"/>
            <a:ext cx="858559" cy="379265"/>
          </a:xfrm>
          <a:prstGeom prst="rect">
            <a:avLst/>
          </a:prstGeom>
          <a:solidFill>
            <a:srgbClr val="4F81BD">
              <a:lumMod val="40000"/>
              <a:lumOff val="60000"/>
            </a:srgbClr>
          </a:solidFill>
          <a:ln w="9525" cap="flat" cmpd="sng" algn="ctr">
            <a:solidFill>
              <a:sysClr val="windowText" lastClr="000000"/>
            </a:solidFill>
            <a:prstDash val="solid"/>
          </a:ln>
          <a:effectLst>
            <a:outerShdw blurRad="38100" dist="25400" dir="5400000" rotWithShape="0">
              <a:srgbClr val="000000">
                <a:alpha val="40000"/>
              </a:srgbClr>
            </a:outerShdw>
          </a:effectLst>
        </p:spPr>
        <p:txBody>
          <a:bodyPr rtlCol="0" anchor="ctr"/>
          <a:lstStyle/>
          <a:p>
            <a:pPr algn="ctr" defTabSz="1243493">
              <a:defRPr/>
            </a:pPr>
            <a:r>
              <a:rPr lang="en-US" sz="2448" kern="0" dirty="0">
                <a:solidFill>
                  <a:sysClr val="windowText" lastClr="000000"/>
                </a:solidFill>
                <a:latin typeface="Segoe UI Light"/>
              </a:rPr>
              <a:t>S</a:t>
            </a:r>
          </a:p>
        </p:txBody>
      </p:sp>
      <p:sp>
        <p:nvSpPr>
          <p:cNvPr id="83" name="Rectangle 82"/>
          <p:cNvSpPr/>
          <p:nvPr/>
        </p:nvSpPr>
        <p:spPr>
          <a:xfrm>
            <a:off x="10330189" y="6115902"/>
            <a:ext cx="858559" cy="379265"/>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9BBB59">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sp>
        <p:nvSpPr>
          <p:cNvPr id="84" name="Rectangle 83"/>
          <p:cNvSpPr/>
          <p:nvPr/>
        </p:nvSpPr>
        <p:spPr>
          <a:xfrm>
            <a:off x="2771021" y="3815917"/>
            <a:ext cx="1343831" cy="2907698"/>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ctr"/>
          <a:lstStyle/>
          <a:p>
            <a:pPr algn="ctr" defTabSz="1243493">
              <a:defRPr/>
            </a:pPr>
            <a:endParaRPr lang="en-US" kern="0" dirty="0">
              <a:solidFill>
                <a:sysClr val="windowText" lastClr="000000"/>
              </a:solidFill>
              <a:latin typeface="Segoe UI Light"/>
            </a:endParaRPr>
          </a:p>
          <a:p>
            <a:pPr algn="ctr" defTabSz="1243493">
              <a:defRPr/>
            </a:pPr>
            <a:endParaRPr lang="en-US" kern="0" dirty="0" smtClean="0">
              <a:solidFill>
                <a:sysClr val="windowText" lastClr="000000"/>
              </a:solidFill>
              <a:latin typeface="Segoe UI Light"/>
            </a:endParaRPr>
          </a:p>
          <a:p>
            <a:pPr algn="ctr" defTabSz="1243493">
              <a:defRPr/>
            </a:pPr>
            <a:endParaRPr lang="en-US" sz="2400" kern="0" dirty="0" smtClean="0">
              <a:solidFill>
                <a:sysClr val="windowText" lastClr="000000"/>
              </a:solidFill>
              <a:latin typeface="Segoe UI Light"/>
            </a:endParaRPr>
          </a:p>
          <a:p>
            <a:pPr algn="ctr" defTabSz="1243493">
              <a:defRPr/>
            </a:pPr>
            <a:endParaRPr lang="en-US" sz="2400" kern="0" dirty="0">
              <a:solidFill>
                <a:sysClr val="windowText" lastClr="000000"/>
              </a:solidFill>
              <a:latin typeface="Segoe UI Light"/>
            </a:endParaRPr>
          </a:p>
          <a:p>
            <a:pPr algn="ctr" defTabSz="1243493">
              <a:defRPr/>
            </a:pPr>
            <a:endParaRPr lang="en-US" sz="2400" kern="0" dirty="0" smtClean="0">
              <a:solidFill>
                <a:sysClr val="windowText" lastClr="000000"/>
              </a:solidFill>
              <a:latin typeface="Segoe UI Light"/>
            </a:endParaRPr>
          </a:p>
          <a:p>
            <a:pPr algn="ctr" defTabSz="1243493">
              <a:defRPr/>
            </a:pPr>
            <a:endParaRPr lang="en-US" sz="2400" kern="0" dirty="0">
              <a:solidFill>
                <a:sysClr val="windowText" lastClr="000000"/>
              </a:solidFill>
              <a:latin typeface="Segoe UI Light"/>
            </a:endParaRPr>
          </a:p>
          <a:p>
            <a:pPr algn="ctr" defTabSz="1243493">
              <a:defRPr/>
            </a:pPr>
            <a:endParaRPr lang="en-US" sz="2400" kern="0" dirty="0" smtClean="0">
              <a:solidFill>
                <a:sysClr val="windowText" lastClr="000000"/>
              </a:solidFill>
              <a:latin typeface="Segoe UI Light"/>
            </a:endParaRPr>
          </a:p>
          <a:p>
            <a:pPr algn="ctr" defTabSz="1243493">
              <a:defRPr/>
            </a:pPr>
            <a:endParaRPr lang="en-US" sz="2400" kern="0" dirty="0" smtClean="0">
              <a:solidFill>
                <a:sysClr val="windowText" lastClr="000000"/>
              </a:solidFill>
              <a:latin typeface="Segoe UI Light"/>
            </a:endParaRPr>
          </a:p>
        </p:txBody>
      </p:sp>
      <p:sp>
        <p:nvSpPr>
          <p:cNvPr id="87" name="Rectangle 86"/>
          <p:cNvSpPr/>
          <p:nvPr/>
        </p:nvSpPr>
        <p:spPr>
          <a:xfrm>
            <a:off x="3000710" y="4947460"/>
            <a:ext cx="858559" cy="379265"/>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C0504D">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sp>
        <p:nvSpPr>
          <p:cNvPr id="90" name="Rectangle 89"/>
          <p:cNvSpPr/>
          <p:nvPr/>
        </p:nvSpPr>
        <p:spPr>
          <a:xfrm>
            <a:off x="3000710" y="6128568"/>
            <a:ext cx="858559" cy="379265"/>
          </a:xfrm>
          <a:prstGeom prst="rect">
            <a:avLst/>
          </a:prstGeom>
          <a:solidFill>
            <a:srgbClr val="4F81BD">
              <a:lumMod val="40000"/>
              <a:lumOff val="60000"/>
            </a:srgbClr>
          </a:solidFill>
          <a:ln w="9525" cap="flat" cmpd="sng" algn="ctr">
            <a:solidFill>
              <a:srgbClr val="8064A2"/>
            </a:solidFill>
            <a:prstDash val="solid"/>
          </a:ln>
          <a:effectLst>
            <a:outerShdw blurRad="38100" dist="25400" dir="5400000" rotWithShape="0">
              <a:srgbClr val="000000">
                <a:alpha val="40000"/>
              </a:srgbClr>
            </a:outerShdw>
          </a:effectLst>
        </p:spPr>
        <p:txBody>
          <a:bodyPr rtlCol="0" anchor="ctr"/>
          <a:lstStyle/>
          <a:p>
            <a:pPr algn="ctr" defTabSz="1243493">
              <a:defRPr/>
            </a:pPr>
            <a:r>
              <a:rPr lang="en-US" sz="2448" kern="0" dirty="0">
                <a:solidFill>
                  <a:sysClr val="windowText" lastClr="000000"/>
                </a:solidFill>
                <a:latin typeface="Segoe UI Light"/>
              </a:rPr>
              <a:t>S</a:t>
            </a:r>
          </a:p>
        </p:txBody>
      </p:sp>
      <p:cxnSp>
        <p:nvCxnSpPr>
          <p:cNvPr id="91" name="Straight Arrow Connector 90"/>
          <p:cNvCxnSpPr/>
          <p:nvPr/>
        </p:nvCxnSpPr>
        <p:spPr>
          <a:xfrm rot="10800000" flipV="1">
            <a:off x="3853552" y="4764079"/>
            <a:ext cx="1002131" cy="379265"/>
          </a:xfrm>
          <a:prstGeom prst="straightConnector1">
            <a:avLst/>
          </a:prstGeom>
          <a:noFill/>
          <a:ln w="19050" cap="flat" cmpd="sng" algn="ctr">
            <a:solidFill>
              <a:srgbClr val="00B050"/>
            </a:solidFill>
            <a:prstDash val="solid"/>
            <a:tailEnd type="arrow"/>
          </a:ln>
          <a:effectLst/>
        </p:spPr>
      </p:cxnSp>
      <p:cxnSp>
        <p:nvCxnSpPr>
          <p:cNvPr id="92" name="Straight Arrow Connector 91"/>
          <p:cNvCxnSpPr/>
          <p:nvPr/>
        </p:nvCxnSpPr>
        <p:spPr>
          <a:xfrm>
            <a:off x="5714241" y="4764078"/>
            <a:ext cx="1002131" cy="1137795"/>
          </a:xfrm>
          <a:prstGeom prst="straightConnector1">
            <a:avLst/>
          </a:prstGeom>
          <a:noFill/>
          <a:ln w="19050" cap="flat" cmpd="sng" algn="ctr">
            <a:solidFill>
              <a:srgbClr val="00B050"/>
            </a:solidFill>
            <a:prstDash val="solid"/>
            <a:tailEnd type="arrow"/>
          </a:ln>
          <a:effectLst/>
        </p:spPr>
      </p:cxnSp>
      <p:cxnSp>
        <p:nvCxnSpPr>
          <p:cNvPr id="93" name="Straight Arrow Connector 92"/>
          <p:cNvCxnSpPr/>
          <p:nvPr/>
        </p:nvCxnSpPr>
        <p:spPr>
          <a:xfrm rot="10800000" flipV="1">
            <a:off x="7574932" y="4764078"/>
            <a:ext cx="2759451" cy="758530"/>
          </a:xfrm>
          <a:prstGeom prst="straightConnector1">
            <a:avLst/>
          </a:prstGeom>
          <a:noFill/>
          <a:ln w="19050" cap="flat" cmpd="sng" algn="ctr">
            <a:solidFill>
              <a:srgbClr val="00B050"/>
            </a:solidFill>
            <a:prstDash val="solid"/>
            <a:tailEnd type="arrow"/>
          </a:ln>
          <a:effectLst/>
        </p:spPr>
      </p:cxnSp>
      <p:cxnSp>
        <p:nvCxnSpPr>
          <p:cNvPr id="94" name="Straight Arrow Connector 93"/>
          <p:cNvCxnSpPr>
            <a:endCxn id="67" idx="3"/>
          </p:cNvCxnSpPr>
          <p:nvPr/>
        </p:nvCxnSpPr>
        <p:spPr>
          <a:xfrm flipH="1">
            <a:off x="9457421" y="4743387"/>
            <a:ext cx="876965" cy="812921"/>
          </a:xfrm>
          <a:prstGeom prst="straightConnector1">
            <a:avLst/>
          </a:prstGeom>
          <a:noFill/>
          <a:ln w="19050" cap="flat" cmpd="sng" algn="ctr">
            <a:solidFill>
              <a:srgbClr val="00B050"/>
            </a:solidFill>
            <a:prstDash val="solid"/>
            <a:tailEnd type="arrow"/>
          </a:ln>
          <a:effectLst/>
        </p:spPr>
      </p:cxnSp>
      <p:cxnSp>
        <p:nvCxnSpPr>
          <p:cNvPr id="95" name="Straight Arrow Connector 94"/>
          <p:cNvCxnSpPr/>
          <p:nvPr/>
        </p:nvCxnSpPr>
        <p:spPr>
          <a:xfrm>
            <a:off x="11192940" y="4764079"/>
            <a:ext cx="468045" cy="189632"/>
          </a:xfrm>
          <a:prstGeom prst="straightConnector1">
            <a:avLst/>
          </a:prstGeom>
          <a:noFill/>
          <a:ln w="19050" cap="flat" cmpd="sng" algn="ctr">
            <a:solidFill>
              <a:srgbClr val="00B050"/>
            </a:solidFill>
            <a:prstDash val="solid"/>
            <a:tailEnd type="arrow"/>
          </a:ln>
          <a:effectLst/>
        </p:spPr>
      </p:cxnSp>
      <p:cxnSp>
        <p:nvCxnSpPr>
          <p:cNvPr id="96" name="Straight Arrow Connector 95"/>
          <p:cNvCxnSpPr>
            <a:stCxn id="57" idx="1"/>
            <a:endCxn id="76" idx="3"/>
          </p:cNvCxnSpPr>
          <p:nvPr/>
        </p:nvCxnSpPr>
        <p:spPr>
          <a:xfrm flipH="1">
            <a:off x="5732100" y="4743388"/>
            <a:ext cx="974798" cy="1548124"/>
          </a:xfrm>
          <a:prstGeom prst="straightConnector1">
            <a:avLst/>
          </a:prstGeom>
          <a:noFill/>
          <a:ln w="19050" cap="flat" cmpd="sng" algn="ctr">
            <a:solidFill>
              <a:srgbClr val="00B050"/>
            </a:solidFill>
            <a:prstDash val="solid"/>
            <a:tailEnd type="arrow"/>
          </a:ln>
          <a:effectLst/>
        </p:spPr>
      </p:cxnSp>
      <p:cxnSp>
        <p:nvCxnSpPr>
          <p:cNvPr id="97" name="Straight Arrow Connector 96"/>
          <p:cNvCxnSpPr>
            <a:endCxn id="69" idx="1"/>
          </p:cNvCxnSpPr>
          <p:nvPr/>
        </p:nvCxnSpPr>
        <p:spPr>
          <a:xfrm>
            <a:off x="7539765" y="4679868"/>
            <a:ext cx="1059096" cy="1689361"/>
          </a:xfrm>
          <a:prstGeom prst="straightConnector1">
            <a:avLst/>
          </a:prstGeom>
          <a:noFill/>
          <a:ln w="19050" cap="flat" cmpd="sng" algn="ctr">
            <a:solidFill>
              <a:srgbClr val="00B050"/>
            </a:solidFill>
            <a:prstDash val="solid"/>
            <a:tailEnd type="arrow"/>
          </a:ln>
          <a:effectLst/>
        </p:spPr>
      </p:cxnSp>
      <p:cxnSp>
        <p:nvCxnSpPr>
          <p:cNvPr id="98" name="Straight Arrow Connector 97"/>
          <p:cNvCxnSpPr>
            <a:endCxn id="83" idx="1"/>
          </p:cNvCxnSpPr>
          <p:nvPr/>
        </p:nvCxnSpPr>
        <p:spPr>
          <a:xfrm>
            <a:off x="7577663" y="4761010"/>
            <a:ext cx="2752523" cy="1544523"/>
          </a:xfrm>
          <a:prstGeom prst="straightConnector1">
            <a:avLst/>
          </a:prstGeom>
          <a:noFill/>
          <a:ln w="19050" cap="flat" cmpd="sng" algn="ctr">
            <a:solidFill>
              <a:srgbClr val="00B050"/>
            </a:solidFill>
            <a:prstDash val="solid"/>
            <a:tailEnd type="arrow"/>
          </a:ln>
          <a:effectLst/>
        </p:spPr>
      </p:cxnSp>
      <p:sp>
        <p:nvSpPr>
          <p:cNvPr id="105" name="Rectangle 104"/>
          <p:cNvSpPr/>
          <p:nvPr/>
        </p:nvSpPr>
        <p:spPr>
          <a:xfrm>
            <a:off x="884237" y="3802062"/>
            <a:ext cx="1343831" cy="2907698"/>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ctr"/>
          <a:lstStyle/>
          <a:p>
            <a:pPr algn="ctr" defTabSz="1243493">
              <a:defRPr/>
            </a:pPr>
            <a:r>
              <a:rPr lang="en-US" kern="0" dirty="0" smtClean="0">
                <a:solidFill>
                  <a:sysClr val="windowText" lastClr="000000"/>
                </a:solidFill>
                <a:latin typeface="Segoe UI Light"/>
              </a:rPr>
              <a:t>Node 100</a:t>
            </a:r>
          </a:p>
          <a:p>
            <a:pPr algn="ctr" defTabSz="1243493">
              <a:defRPr/>
            </a:pPr>
            <a:endParaRPr lang="en-US" sz="2800" kern="0" dirty="0" smtClean="0">
              <a:solidFill>
                <a:sysClr val="windowText" lastClr="000000"/>
              </a:solidFill>
              <a:latin typeface="Segoe UI Light"/>
            </a:endParaRPr>
          </a:p>
          <a:p>
            <a:pPr algn="ctr" defTabSz="1243493">
              <a:defRPr/>
            </a:pPr>
            <a:endParaRPr lang="en-US" sz="2800" kern="0" dirty="0" smtClean="0">
              <a:solidFill>
                <a:sysClr val="windowText" lastClr="000000"/>
              </a:solidFill>
              <a:latin typeface="Segoe UI Light"/>
            </a:endParaRPr>
          </a:p>
          <a:p>
            <a:pPr algn="ctr" defTabSz="1243493">
              <a:defRPr/>
            </a:pPr>
            <a:endParaRPr lang="en-US" sz="2800" kern="0" dirty="0">
              <a:solidFill>
                <a:sysClr val="windowText" lastClr="000000"/>
              </a:solidFill>
              <a:latin typeface="Segoe UI Light"/>
            </a:endParaRPr>
          </a:p>
          <a:p>
            <a:pPr algn="ctr" defTabSz="1243493">
              <a:defRPr/>
            </a:pPr>
            <a:endParaRPr lang="en-US" sz="2800" kern="0" dirty="0" smtClean="0">
              <a:solidFill>
                <a:sysClr val="windowText" lastClr="000000"/>
              </a:solidFill>
              <a:latin typeface="Segoe UI Light"/>
            </a:endParaRPr>
          </a:p>
          <a:p>
            <a:pPr algn="ctr" defTabSz="1243493">
              <a:defRPr/>
            </a:pPr>
            <a:endParaRPr lang="en-US" sz="2800" kern="0" dirty="0">
              <a:solidFill>
                <a:sysClr val="windowText" lastClr="000000"/>
              </a:solidFill>
              <a:latin typeface="Segoe UI Light"/>
            </a:endParaRPr>
          </a:p>
          <a:p>
            <a:pPr algn="ctr" defTabSz="1243493">
              <a:defRPr/>
            </a:pPr>
            <a:endParaRPr lang="en-US" sz="2800" kern="0" dirty="0" smtClean="0">
              <a:solidFill>
                <a:sysClr val="windowText" lastClr="000000"/>
              </a:solidFill>
              <a:latin typeface="Segoe UI Light"/>
            </a:endParaRPr>
          </a:p>
        </p:txBody>
      </p:sp>
      <p:cxnSp>
        <p:nvCxnSpPr>
          <p:cNvPr id="112" name="Straight Arrow Connector 111"/>
          <p:cNvCxnSpPr/>
          <p:nvPr/>
        </p:nvCxnSpPr>
        <p:spPr>
          <a:xfrm flipH="1">
            <a:off x="1980749" y="4764083"/>
            <a:ext cx="2874934" cy="1644905"/>
          </a:xfrm>
          <a:prstGeom prst="straightConnector1">
            <a:avLst/>
          </a:prstGeom>
          <a:ln w="19050">
            <a:solidFill>
              <a:srgbClr val="00B050"/>
            </a:solidFill>
            <a:tailEnd type="arrow"/>
          </a:ln>
        </p:spPr>
        <p:style>
          <a:lnRef idx="1">
            <a:schemeClr val="accent4"/>
          </a:lnRef>
          <a:fillRef idx="2">
            <a:schemeClr val="accent4"/>
          </a:fillRef>
          <a:effectRef idx="1">
            <a:schemeClr val="accent4"/>
          </a:effectRef>
          <a:fontRef idx="minor">
            <a:schemeClr val="dk1"/>
          </a:fontRef>
        </p:style>
      </p:cxnSp>
      <p:sp>
        <p:nvSpPr>
          <p:cNvPr id="123" name="Rectangle 122"/>
          <p:cNvSpPr/>
          <p:nvPr/>
        </p:nvSpPr>
        <p:spPr>
          <a:xfrm>
            <a:off x="1126324" y="6171875"/>
            <a:ext cx="859661" cy="389216"/>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C0504D">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cxnSp>
        <p:nvCxnSpPr>
          <p:cNvPr id="125" name="Elbow Connector 124"/>
          <p:cNvCxnSpPr/>
          <p:nvPr/>
        </p:nvCxnSpPr>
        <p:spPr>
          <a:xfrm rot="10800000">
            <a:off x="2262190" y="4653594"/>
            <a:ext cx="516859" cy="2634"/>
          </a:xfrm>
          <a:prstGeom prst="bentConnector3">
            <a:avLst>
              <a:gd name="adj1" fmla="val 50000"/>
            </a:avLst>
          </a:prstGeom>
          <a:noFill/>
          <a:ln w="19050" cap="flat" cmpd="sng" algn="ctr">
            <a:solidFill>
              <a:sysClr val="windowText" lastClr="000000">
                <a:lumMod val="95000"/>
                <a:lumOff val="5000"/>
              </a:sysClr>
            </a:solidFill>
            <a:prstDash val="solid"/>
            <a:headEnd type="arrow"/>
            <a:tailEnd type="arrow"/>
          </a:ln>
          <a:effectLst/>
        </p:spPr>
      </p:cxnSp>
      <p:cxnSp>
        <p:nvCxnSpPr>
          <p:cNvPr id="145" name="Straight Arrow Connector 144"/>
          <p:cNvCxnSpPr>
            <a:stCxn id="68" idx="1"/>
            <a:endCxn id="74" idx="3"/>
          </p:cNvCxnSpPr>
          <p:nvPr/>
        </p:nvCxnSpPr>
        <p:spPr>
          <a:xfrm flipH="1" flipV="1">
            <a:off x="5732100" y="5517448"/>
            <a:ext cx="2866761" cy="445319"/>
          </a:xfrm>
          <a:prstGeom prst="straightConnector1">
            <a:avLst/>
          </a:prstGeom>
          <a:noFill/>
          <a:ln w="19050" cap="flat" cmpd="sng" algn="ctr">
            <a:solidFill>
              <a:srgbClr val="00B050"/>
            </a:solidFill>
            <a:prstDash val="solid"/>
            <a:tailEnd type="arrow"/>
          </a:ln>
          <a:effectLst/>
        </p:spPr>
      </p:cxnSp>
      <p:cxnSp>
        <p:nvCxnSpPr>
          <p:cNvPr id="148" name="Straight Arrow Connector 147"/>
          <p:cNvCxnSpPr>
            <a:stCxn id="68" idx="1"/>
            <a:endCxn id="90" idx="3"/>
          </p:cNvCxnSpPr>
          <p:nvPr/>
        </p:nvCxnSpPr>
        <p:spPr>
          <a:xfrm flipH="1">
            <a:off x="3859267" y="5962769"/>
            <a:ext cx="4739594" cy="355432"/>
          </a:xfrm>
          <a:prstGeom prst="straightConnector1">
            <a:avLst/>
          </a:prstGeom>
          <a:noFill/>
          <a:ln w="19050" cap="flat" cmpd="sng" algn="ctr">
            <a:solidFill>
              <a:srgbClr val="00B050"/>
            </a:solidFill>
            <a:prstDash val="solid"/>
            <a:tailEnd type="arrow"/>
          </a:ln>
          <a:effectLst/>
        </p:spPr>
      </p:cxnSp>
      <p:cxnSp>
        <p:nvCxnSpPr>
          <p:cNvPr id="151" name="Straight Arrow Connector 150"/>
          <p:cNvCxnSpPr>
            <a:stCxn id="68" idx="3"/>
            <a:endCxn id="80" idx="1"/>
          </p:cNvCxnSpPr>
          <p:nvPr/>
        </p:nvCxnSpPr>
        <p:spPr>
          <a:xfrm flipV="1">
            <a:off x="9457420" y="5133924"/>
            <a:ext cx="872766" cy="828843"/>
          </a:xfrm>
          <a:prstGeom prst="straightConnector1">
            <a:avLst/>
          </a:prstGeom>
          <a:noFill/>
          <a:ln w="19050" cap="flat" cmpd="sng" algn="ctr">
            <a:solidFill>
              <a:srgbClr val="00B050"/>
            </a:solidFill>
            <a:prstDash val="solid"/>
            <a:tailEnd type="arrow"/>
          </a:ln>
          <a:effectLst/>
        </p:spPr>
      </p:cxnSp>
      <p:sp>
        <p:nvSpPr>
          <p:cNvPr id="6" name="Rectangle 5"/>
          <p:cNvSpPr/>
          <p:nvPr/>
        </p:nvSpPr>
        <p:spPr>
          <a:xfrm>
            <a:off x="2895227" y="3834470"/>
            <a:ext cx="1069524" cy="369332"/>
          </a:xfrm>
          <a:prstGeom prst="rect">
            <a:avLst/>
          </a:prstGeom>
        </p:spPr>
        <p:txBody>
          <a:bodyPr wrap="none">
            <a:spAutoFit/>
          </a:bodyPr>
          <a:lstStyle/>
          <a:p>
            <a:pPr algn="ctr" defTabSz="1243493">
              <a:defRPr/>
            </a:pPr>
            <a:r>
              <a:rPr lang="en-US" kern="0" dirty="0" smtClean="0">
                <a:solidFill>
                  <a:sysClr val="windowText" lastClr="000000"/>
                </a:solidFill>
                <a:latin typeface="Segoe UI Light"/>
              </a:rPr>
              <a:t>Node 101</a:t>
            </a:r>
            <a:endParaRPr lang="en-US" kern="0" dirty="0">
              <a:solidFill>
                <a:sysClr val="windowText" lastClr="000000"/>
              </a:solidFill>
              <a:latin typeface="Segoe UI Light"/>
            </a:endParaRPr>
          </a:p>
        </p:txBody>
      </p:sp>
      <p:sp>
        <p:nvSpPr>
          <p:cNvPr id="7" name="Rectangle 6"/>
          <p:cNvSpPr/>
          <p:nvPr/>
        </p:nvSpPr>
        <p:spPr>
          <a:xfrm>
            <a:off x="4738405" y="3846441"/>
            <a:ext cx="1128835" cy="369332"/>
          </a:xfrm>
          <a:prstGeom prst="rect">
            <a:avLst/>
          </a:prstGeom>
        </p:spPr>
        <p:txBody>
          <a:bodyPr wrap="none">
            <a:spAutoFit/>
          </a:bodyPr>
          <a:lstStyle/>
          <a:p>
            <a:pPr algn="ctr" defTabSz="1243493">
              <a:defRPr/>
            </a:pPr>
            <a:r>
              <a:rPr lang="en-US" kern="0" dirty="0">
                <a:solidFill>
                  <a:sysClr val="windowText" lastClr="000000"/>
                </a:solidFill>
                <a:latin typeface="Segoe UI Light"/>
              </a:rPr>
              <a:t>Node </a:t>
            </a:r>
            <a:r>
              <a:rPr lang="en-US" kern="0" dirty="0" smtClean="0">
                <a:solidFill>
                  <a:sysClr val="windowText" lastClr="000000"/>
                </a:solidFill>
                <a:latin typeface="Segoe UI Light"/>
              </a:rPr>
              <a:t>102</a:t>
            </a:r>
            <a:endParaRPr lang="en-US" kern="0" dirty="0">
              <a:solidFill>
                <a:sysClr val="windowText" lastClr="000000"/>
              </a:solidFill>
              <a:latin typeface="Segoe UI Light"/>
            </a:endParaRPr>
          </a:p>
        </p:txBody>
      </p:sp>
      <p:sp>
        <p:nvSpPr>
          <p:cNvPr id="8" name="Rectangle 7"/>
          <p:cNvSpPr/>
          <p:nvPr/>
        </p:nvSpPr>
        <p:spPr>
          <a:xfrm>
            <a:off x="6571759" y="3859182"/>
            <a:ext cx="1128835" cy="369332"/>
          </a:xfrm>
          <a:prstGeom prst="rect">
            <a:avLst/>
          </a:prstGeom>
        </p:spPr>
        <p:txBody>
          <a:bodyPr wrap="none">
            <a:spAutoFit/>
          </a:bodyPr>
          <a:lstStyle/>
          <a:p>
            <a:pPr algn="ctr" defTabSz="1243493">
              <a:defRPr/>
            </a:pPr>
            <a:r>
              <a:rPr lang="en-US" kern="0" dirty="0" smtClean="0">
                <a:solidFill>
                  <a:sysClr val="windowText" lastClr="000000"/>
                </a:solidFill>
                <a:latin typeface="Segoe UI Light"/>
              </a:rPr>
              <a:t>Node 103</a:t>
            </a:r>
            <a:endParaRPr lang="en-US" kern="0" dirty="0">
              <a:solidFill>
                <a:sysClr val="windowText" lastClr="000000"/>
              </a:solidFill>
              <a:latin typeface="Segoe UI Light"/>
            </a:endParaRPr>
          </a:p>
        </p:txBody>
      </p:sp>
      <p:sp>
        <p:nvSpPr>
          <p:cNvPr id="9" name="Rectangle 8"/>
          <p:cNvSpPr/>
          <p:nvPr/>
        </p:nvSpPr>
        <p:spPr>
          <a:xfrm>
            <a:off x="8460591" y="3871840"/>
            <a:ext cx="1128835" cy="369332"/>
          </a:xfrm>
          <a:prstGeom prst="rect">
            <a:avLst/>
          </a:prstGeom>
        </p:spPr>
        <p:txBody>
          <a:bodyPr wrap="none">
            <a:spAutoFit/>
          </a:bodyPr>
          <a:lstStyle/>
          <a:p>
            <a:pPr algn="ctr" defTabSz="1243493">
              <a:defRPr/>
            </a:pPr>
            <a:r>
              <a:rPr lang="en-US" kern="0" dirty="0" smtClean="0">
                <a:solidFill>
                  <a:sysClr val="windowText" lastClr="000000"/>
                </a:solidFill>
                <a:latin typeface="Segoe UI Light"/>
              </a:rPr>
              <a:t>Node 104</a:t>
            </a:r>
            <a:endParaRPr lang="en-US" kern="0" dirty="0">
              <a:solidFill>
                <a:sysClr val="windowText" lastClr="000000"/>
              </a:solidFill>
              <a:latin typeface="Segoe UI Light"/>
            </a:endParaRPr>
          </a:p>
        </p:txBody>
      </p:sp>
      <p:sp>
        <p:nvSpPr>
          <p:cNvPr id="10" name="Rectangle 9"/>
          <p:cNvSpPr/>
          <p:nvPr/>
        </p:nvSpPr>
        <p:spPr>
          <a:xfrm>
            <a:off x="10213784" y="3871840"/>
            <a:ext cx="1128835" cy="369332"/>
          </a:xfrm>
          <a:prstGeom prst="rect">
            <a:avLst/>
          </a:prstGeom>
        </p:spPr>
        <p:txBody>
          <a:bodyPr wrap="none">
            <a:spAutoFit/>
          </a:bodyPr>
          <a:lstStyle/>
          <a:p>
            <a:pPr algn="ctr" defTabSz="1243493">
              <a:defRPr/>
            </a:pPr>
            <a:r>
              <a:rPr lang="en-US" kern="0" dirty="0">
                <a:solidFill>
                  <a:sysClr val="windowText" lastClr="000000"/>
                </a:solidFill>
                <a:latin typeface="Segoe UI Light"/>
              </a:rPr>
              <a:t>Node </a:t>
            </a:r>
            <a:r>
              <a:rPr lang="en-US" kern="0" dirty="0" smtClean="0">
                <a:solidFill>
                  <a:sysClr val="windowText" lastClr="000000"/>
                </a:solidFill>
                <a:latin typeface="Segoe UI Light"/>
              </a:rPr>
              <a:t>105</a:t>
            </a:r>
            <a:endParaRPr lang="en-US" kern="0" dirty="0">
              <a:solidFill>
                <a:sysClr val="windowText" lastClr="000000"/>
              </a:solidFill>
              <a:latin typeface="Segoe UI Light"/>
            </a:endParaRPr>
          </a:p>
        </p:txBody>
      </p:sp>
      <p:sp>
        <p:nvSpPr>
          <p:cNvPr id="71" name="Text Placeholder 1"/>
          <p:cNvSpPr txBox="1">
            <a:spLocks/>
          </p:cNvSpPr>
          <p:nvPr/>
        </p:nvSpPr>
        <p:spPr>
          <a:xfrm>
            <a:off x="198438" y="1269349"/>
            <a:ext cx="12238037" cy="276131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ctr"/>
            <a:r>
              <a:rPr lang="en-US" sz="3200" dirty="0" smtClean="0">
                <a:gradFill>
                  <a:gsLst>
                    <a:gs pos="1250">
                      <a:srgbClr val="FFFFFF"/>
                    </a:gs>
                    <a:gs pos="100000">
                      <a:srgbClr val="FFFFFF"/>
                    </a:gs>
                  </a:gsLst>
                  <a:lin ang="5400000" scaled="0"/>
                </a:gradFill>
              </a:rPr>
              <a:t>Services can be partitioned for scale-out</a:t>
            </a:r>
          </a:p>
          <a:p>
            <a:pPr fontAlgn="ctr"/>
            <a:r>
              <a:rPr lang="en-US" sz="3200" dirty="0" smtClean="0">
                <a:gradFill>
                  <a:gsLst>
                    <a:gs pos="1250">
                      <a:srgbClr val="FFFFFF"/>
                    </a:gs>
                    <a:gs pos="100000">
                      <a:srgbClr val="FFFFFF"/>
                    </a:gs>
                  </a:gsLst>
                  <a:lin ang="5400000" scaled="0"/>
                </a:gradFill>
              </a:rPr>
              <a:t>You can choose your own partitioning scheme</a:t>
            </a:r>
          </a:p>
          <a:p>
            <a:pPr fontAlgn="ctr"/>
            <a:r>
              <a:rPr lang="en-US" sz="3200" dirty="0" smtClean="0">
                <a:gradFill>
                  <a:gsLst>
                    <a:gs pos="1250">
                      <a:srgbClr val="FFFFFF"/>
                    </a:gs>
                    <a:gs pos="100000">
                      <a:srgbClr val="FFFFFF"/>
                    </a:gs>
                  </a:gsLst>
                  <a:lin ang="5400000" scaled="0"/>
                </a:gradFill>
              </a:rPr>
              <a:t>Service </a:t>
            </a:r>
            <a:r>
              <a:rPr lang="en-US" sz="3200" dirty="0">
                <a:gradFill>
                  <a:gsLst>
                    <a:gs pos="1250">
                      <a:srgbClr val="FFFFFF"/>
                    </a:gs>
                    <a:gs pos="100000">
                      <a:srgbClr val="FFFFFF"/>
                    </a:gs>
                  </a:gsLst>
                  <a:lin ang="5400000" scaled="0"/>
                </a:gradFill>
              </a:rPr>
              <a:t>p</a:t>
            </a:r>
            <a:r>
              <a:rPr lang="en-US" sz="3200" dirty="0" smtClean="0">
                <a:gradFill>
                  <a:gsLst>
                    <a:gs pos="1250">
                      <a:srgbClr val="FFFFFF"/>
                    </a:gs>
                    <a:gs pos="100000">
                      <a:srgbClr val="FFFFFF"/>
                    </a:gs>
                  </a:gsLst>
                  <a:lin ang="5400000" scaled="0"/>
                </a:gradFill>
              </a:rPr>
              <a:t>artitions are stripped across machine in the cluster</a:t>
            </a: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marL="0" indent="0">
              <a:buFont typeface="Arial" pitchFamily="34" charset="0"/>
              <a:buNone/>
            </a:pPr>
            <a:endParaRPr lang="en-US" sz="3200" dirty="0" smtClean="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38213954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4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9" grpId="0" animBg="1"/>
      <p:bldP spid="60" grpId="0" animBg="1"/>
      <p:bldP spid="61" grpId="0" animBg="1"/>
      <p:bldP spid="67" grpId="0" animBg="1"/>
      <p:bldP spid="68" grpId="0" animBg="1"/>
      <p:bldP spid="69" grpId="0" animBg="1"/>
      <p:bldP spid="72" grpId="0" animBg="1"/>
      <p:bldP spid="74" grpId="0" animBg="1"/>
      <p:bldP spid="76" grpId="0" animBg="1"/>
      <p:bldP spid="79" grpId="0" animBg="1"/>
      <p:bldP spid="80" grpId="0" animBg="1"/>
      <p:bldP spid="83" grpId="0" animBg="1"/>
      <p:bldP spid="87" grpId="0" animBg="1"/>
      <p:bldP spid="90" grpId="0" animBg="1"/>
      <p:bldP spid="12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3894" y="92804"/>
            <a:ext cx="11889564" cy="917575"/>
          </a:xfrm>
        </p:spPr>
        <p:txBody>
          <a:bodyPr/>
          <a:lstStyle/>
          <a:p>
            <a:r>
              <a:rPr lang="en-US" dirty="0" smtClean="0"/>
              <a:t>Scale-out and partitioning</a:t>
            </a:r>
            <a:endParaRPr lang="en-US" dirty="0"/>
          </a:p>
        </p:txBody>
      </p:sp>
      <p:sp>
        <p:nvSpPr>
          <p:cNvPr id="4" name="Text Placeholder 1"/>
          <p:cNvSpPr txBox="1">
            <a:spLocks/>
          </p:cNvSpPr>
          <p:nvPr/>
        </p:nvSpPr>
        <p:spPr>
          <a:xfrm>
            <a:off x="3246437" y="2354262"/>
            <a:ext cx="12238037" cy="475012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ctr"/>
            <a:endParaRPr lang="en-US" sz="1600" dirty="0" smtClean="0">
              <a:gradFill>
                <a:gsLst>
                  <a:gs pos="1250">
                    <a:srgbClr val="FFFFFF"/>
                  </a:gs>
                  <a:gs pos="100000">
                    <a:srgbClr val="FFFFFF"/>
                  </a:gs>
                </a:gsLst>
                <a:lin ang="5400000" scaled="0"/>
              </a:gradFill>
            </a:endParaRPr>
          </a:p>
          <a:p>
            <a:pPr fontAlgn="ctr"/>
            <a:endParaRPr lang="en-US" sz="3200" dirty="0" smtClean="0">
              <a:gradFill>
                <a:gsLst>
                  <a:gs pos="1250">
                    <a:srgbClr val="FFFFFF"/>
                  </a:gs>
                  <a:gs pos="100000">
                    <a:srgbClr val="FFFFFF"/>
                  </a:gs>
                </a:gsLst>
                <a:lin ang="5400000" scaled="0"/>
              </a:gradFill>
            </a:endParaRP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fontAlgn="ctr"/>
            <a:endParaRPr lang="en-US" sz="3200" dirty="0" smtClean="0">
              <a:gradFill>
                <a:gsLst>
                  <a:gs pos="1250">
                    <a:srgbClr val="FFFFFF"/>
                  </a:gs>
                  <a:gs pos="100000">
                    <a:srgbClr val="FFFFFF"/>
                  </a:gs>
                </a:gsLst>
                <a:lin ang="5400000" scaled="0"/>
              </a:gradFill>
            </a:endParaRP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marL="0" indent="0">
              <a:buFont typeface="Arial" pitchFamily="34" charset="0"/>
              <a:buNone/>
            </a:pPr>
            <a:endParaRPr lang="en-US" sz="3200" dirty="0" smtClean="0">
              <a:gradFill>
                <a:gsLst>
                  <a:gs pos="1250">
                    <a:srgbClr val="FFFFFF"/>
                  </a:gs>
                  <a:gs pos="100000">
                    <a:srgbClr val="FFFFFF"/>
                  </a:gs>
                </a:gsLst>
                <a:lin ang="5400000" scaled="0"/>
              </a:gradFill>
            </a:endParaRPr>
          </a:p>
        </p:txBody>
      </p:sp>
      <p:sp>
        <p:nvSpPr>
          <p:cNvPr id="13" name="Trapezoid 12"/>
          <p:cNvSpPr/>
          <p:nvPr/>
        </p:nvSpPr>
        <p:spPr>
          <a:xfrm>
            <a:off x="4541837" y="2636076"/>
            <a:ext cx="4736901" cy="438513"/>
          </a:xfrm>
          <a:prstGeom prst="trapezoid">
            <a:avLst/>
          </a:prstGeom>
          <a:solidFill>
            <a:srgbClr val="00ADE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u="sng">
              <a:solidFill>
                <a:prstClr val="white"/>
              </a:solidFill>
            </a:endParaRPr>
          </a:p>
        </p:txBody>
      </p:sp>
      <p:grpSp>
        <p:nvGrpSpPr>
          <p:cNvPr id="14" name="Group 13"/>
          <p:cNvGrpSpPr/>
          <p:nvPr/>
        </p:nvGrpSpPr>
        <p:grpSpPr>
          <a:xfrm>
            <a:off x="5323747" y="3074589"/>
            <a:ext cx="745915" cy="655695"/>
            <a:chOff x="6413287" y="1383004"/>
            <a:chExt cx="357786" cy="357786"/>
          </a:xfrm>
        </p:grpSpPr>
        <p:sp>
          <p:nvSpPr>
            <p:cNvPr id="48" name="Rectangle 47"/>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solidFill>
                  <a:prstClr val="white"/>
                </a:solidFill>
              </a:endParaRPr>
            </a:p>
          </p:txBody>
        </p:sp>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grpSp>
        <p:nvGrpSpPr>
          <p:cNvPr id="15" name="Group 14"/>
          <p:cNvGrpSpPr/>
          <p:nvPr/>
        </p:nvGrpSpPr>
        <p:grpSpPr>
          <a:xfrm>
            <a:off x="6129297" y="3074589"/>
            <a:ext cx="745915" cy="655695"/>
            <a:chOff x="6413287" y="1383004"/>
            <a:chExt cx="357786" cy="357786"/>
          </a:xfrm>
        </p:grpSpPr>
        <p:sp>
          <p:nvSpPr>
            <p:cNvPr id="46" name="Rectangle 45"/>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solidFill>
                  <a:prstClr val="white"/>
                </a:solidFill>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grpSp>
        <p:nvGrpSpPr>
          <p:cNvPr id="16" name="Group 15"/>
          <p:cNvGrpSpPr/>
          <p:nvPr/>
        </p:nvGrpSpPr>
        <p:grpSpPr>
          <a:xfrm>
            <a:off x="6930676" y="3074589"/>
            <a:ext cx="745915" cy="655695"/>
            <a:chOff x="6413287" y="1383004"/>
            <a:chExt cx="357786" cy="357786"/>
          </a:xfrm>
        </p:grpSpPr>
        <p:sp>
          <p:nvSpPr>
            <p:cNvPr id="44" name="Rectangle 43"/>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solidFill>
                  <a:prstClr val="white"/>
                </a:solidFill>
              </a:endParaRPr>
            </a:p>
          </p:txBody>
        </p:sp>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grpSp>
        <p:nvGrpSpPr>
          <p:cNvPr id="17" name="Group 16"/>
          <p:cNvGrpSpPr/>
          <p:nvPr/>
        </p:nvGrpSpPr>
        <p:grpSpPr>
          <a:xfrm>
            <a:off x="7735266" y="3074589"/>
            <a:ext cx="745915" cy="655695"/>
            <a:chOff x="6413287" y="1383004"/>
            <a:chExt cx="357786" cy="357786"/>
          </a:xfrm>
        </p:grpSpPr>
        <p:sp>
          <p:nvSpPr>
            <p:cNvPr id="42" name="Rectangle 41"/>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solidFill>
                  <a:prstClr val="white"/>
                </a:solidFill>
              </a:endParaRPr>
            </a:p>
          </p:txBody>
        </p:sp>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grpSp>
        <p:nvGrpSpPr>
          <p:cNvPr id="18" name="Group 17"/>
          <p:cNvGrpSpPr/>
          <p:nvPr/>
        </p:nvGrpSpPr>
        <p:grpSpPr>
          <a:xfrm>
            <a:off x="4531305" y="3074589"/>
            <a:ext cx="745915" cy="655695"/>
            <a:chOff x="6413287" y="1383004"/>
            <a:chExt cx="357786" cy="357786"/>
          </a:xfrm>
        </p:grpSpPr>
        <p:sp>
          <p:nvSpPr>
            <p:cNvPr id="40" name="Rectangle 39"/>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solidFill>
                  <a:prstClr val="white"/>
                </a:solidFill>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grpSp>
        <p:nvGrpSpPr>
          <p:cNvPr id="19" name="Group 18"/>
          <p:cNvGrpSpPr/>
          <p:nvPr/>
        </p:nvGrpSpPr>
        <p:grpSpPr>
          <a:xfrm>
            <a:off x="8532823" y="3074589"/>
            <a:ext cx="745915" cy="655695"/>
            <a:chOff x="6413287" y="1383004"/>
            <a:chExt cx="357786" cy="357786"/>
          </a:xfrm>
        </p:grpSpPr>
        <p:sp>
          <p:nvSpPr>
            <p:cNvPr id="38" name="Rectangle 37"/>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solidFill>
                  <a:prstClr val="white"/>
                </a:solidFill>
              </a:endParaRPr>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pic>
        <p:nvPicPr>
          <p:cNvPr id="20" name="Picture 19" descr="Load Balancer whit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27553" y="2692586"/>
            <a:ext cx="408561" cy="300084"/>
          </a:xfrm>
          <a:prstGeom prst="rect">
            <a:avLst/>
          </a:prstGeom>
        </p:spPr>
      </p:pic>
      <p:sp>
        <p:nvSpPr>
          <p:cNvPr id="21" name="TextBox 20"/>
          <p:cNvSpPr txBox="1"/>
          <p:nvPr/>
        </p:nvSpPr>
        <p:spPr>
          <a:xfrm>
            <a:off x="6595221" y="2774493"/>
            <a:ext cx="1037345" cy="296498"/>
          </a:xfrm>
          <a:prstGeom prst="rect">
            <a:avLst/>
          </a:prstGeom>
          <a:noFill/>
          <a:ln>
            <a:noFill/>
          </a:ln>
        </p:spPr>
        <p:txBody>
          <a:bodyPr wrap="none" lIns="0" tIns="27432" rIns="0" bIns="0" rtlCol="0">
            <a:noAutofit/>
          </a:bodyPr>
          <a:lstStyle/>
          <a:p>
            <a:pPr algn="ctr">
              <a:lnSpc>
                <a:spcPts val="800"/>
              </a:lnSpc>
            </a:pPr>
            <a:r>
              <a:rPr lang="en-US" sz="1000" u="sng" dirty="0" smtClean="0">
                <a:solidFill>
                  <a:srgbClr val="FFFFFF"/>
                </a:solidFill>
                <a:ea typeface="Arial Unicode MS" panose="020B0604020202020204" pitchFamily="34" charset="-128"/>
                <a:cs typeface="Segoe UI" panose="020B0502040204020203" pitchFamily="34" charset="0"/>
              </a:rPr>
              <a:t>Load Balancer</a:t>
            </a:r>
          </a:p>
        </p:txBody>
      </p:sp>
      <p:pic>
        <p:nvPicPr>
          <p:cNvPr id="7" name="Picture 6"/>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314054" y="5802517"/>
            <a:ext cx="238682" cy="269943"/>
          </a:xfrm>
          <a:prstGeom prst="rect">
            <a:avLst/>
          </a:prstGeom>
        </p:spPr>
      </p:pic>
      <p:pic>
        <p:nvPicPr>
          <p:cNvPr id="8" name="Picture 7"/>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88906" y="6057778"/>
            <a:ext cx="161705" cy="182885"/>
          </a:xfrm>
          <a:prstGeom prst="rect">
            <a:avLst/>
          </a:prstGeom>
        </p:spPr>
      </p:pic>
      <p:pic>
        <p:nvPicPr>
          <p:cNvPr id="9" name="Picture 8"/>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609852" y="6057760"/>
            <a:ext cx="161707" cy="182884"/>
          </a:xfrm>
          <a:prstGeom prst="rect">
            <a:avLst/>
          </a:prstGeom>
        </p:spPr>
      </p:pic>
      <p:cxnSp>
        <p:nvCxnSpPr>
          <p:cNvPr id="10" name="Straight Connector 9"/>
          <p:cNvCxnSpPr>
            <a:endCxn id="9" idx="1"/>
          </p:cNvCxnSpPr>
          <p:nvPr/>
        </p:nvCxnSpPr>
        <p:spPr>
          <a:xfrm>
            <a:off x="6545394" y="6067290"/>
            <a:ext cx="64458" cy="81942"/>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8" idx="3"/>
          </p:cNvCxnSpPr>
          <p:nvPr/>
        </p:nvCxnSpPr>
        <p:spPr>
          <a:xfrm flipH="1">
            <a:off x="6250604" y="6068146"/>
            <a:ext cx="64452" cy="81123"/>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sp>
        <p:nvSpPr>
          <p:cNvPr id="57" name="Text Placeholder 1"/>
          <p:cNvSpPr txBox="1">
            <a:spLocks/>
          </p:cNvSpPr>
          <p:nvPr/>
        </p:nvSpPr>
        <p:spPr>
          <a:xfrm>
            <a:off x="7828211" y="2354262"/>
            <a:ext cx="12238037" cy="475012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ctr"/>
            <a:endParaRPr lang="en-US" sz="1600" dirty="0" smtClean="0">
              <a:gradFill>
                <a:gsLst>
                  <a:gs pos="1250">
                    <a:srgbClr val="FFFFFF"/>
                  </a:gs>
                  <a:gs pos="100000">
                    <a:srgbClr val="FFFFFF"/>
                  </a:gs>
                </a:gsLst>
                <a:lin ang="5400000" scaled="0"/>
              </a:gradFill>
            </a:endParaRPr>
          </a:p>
          <a:p>
            <a:pPr fontAlgn="ctr"/>
            <a:endParaRPr lang="en-US" sz="3200" dirty="0" smtClean="0">
              <a:gradFill>
                <a:gsLst>
                  <a:gs pos="1250">
                    <a:srgbClr val="FFFFFF"/>
                  </a:gs>
                  <a:gs pos="100000">
                    <a:srgbClr val="FFFFFF"/>
                  </a:gs>
                </a:gsLst>
                <a:lin ang="5400000" scaled="0"/>
              </a:gradFill>
            </a:endParaRP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fontAlgn="ctr"/>
            <a:endParaRPr lang="en-US" sz="3200" dirty="0" smtClean="0">
              <a:gradFill>
                <a:gsLst>
                  <a:gs pos="1250">
                    <a:srgbClr val="FFFFFF"/>
                  </a:gs>
                  <a:gs pos="100000">
                    <a:srgbClr val="FFFFFF"/>
                  </a:gs>
                </a:gsLst>
                <a:lin ang="5400000" scaled="0"/>
              </a:gradFill>
            </a:endParaRP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marL="0" indent="0">
              <a:buFont typeface="Arial" pitchFamily="34" charset="0"/>
              <a:buNone/>
            </a:pPr>
            <a:endParaRPr lang="en-US" sz="3200" dirty="0" smtClean="0">
              <a:gradFill>
                <a:gsLst>
                  <a:gs pos="1250">
                    <a:srgbClr val="FFFFFF"/>
                  </a:gs>
                  <a:gs pos="100000">
                    <a:srgbClr val="FFFFFF"/>
                  </a:gs>
                </a:gsLst>
                <a:lin ang="5400000" scaled="0"/>
              </a:gradFill>
            </a:endParaRPr>
          </a:p>
        </p:txBody>
      </p:sp>
      <p:cxnSp>
        <p:nvCxnSpPr>
          <p:cNvPr id="74" name="Straight Connector 73"/>
          <p:cNvCxnSpPr/>
          <p:nvPr/>
        </p:nvCxnSpPr>
        <p:spPr>
          <a:xfrm>
            <a:off x="6928921" y="3745330"/>
            <a:ext cx="1755" cy="736264"/>
          </a:xfrm>
          <a:prstGeom prst="line">
            <a:avLst/>
          </a:prstGeom>
          <a:ln w="50800">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310577" y="5553297"/>
            <a:ext cx="198841" cy="235611"/>
          </a:xfrm>
          <a:prstGeom prst="rect">
            <a:avLst/>
          </a:prstGeom>
        </p:spPr>
      </p:pic>
      <p:pic>
        <p:nvPicPr>
          <p:cNvPr id="61" name="Picture 60"/>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123012" y="5776093"/>
            <a:ext cx="134713" cy="159625"/>
          </a:xfrm>
          <a:prstGeom prst="rect">
            <a:avLst/>
          </a:prstGeom>
        </p:spPr>
      </p:pic>
      <p:pic>
        <p:nvPicPr>
          <p:cNvPr id="62" name="Picture 61"/>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557000" y="5776077"/>
            <a:ext cx="134715" cy="159624"/>
          </a:xfrm>
          <a:prstGeom prst="rect">
            <a:avLst/>
          </a:prstGeom>
        </p:spPr>
      </p:pic>
      <p:cxnSp>
        <p:nvCxnSpPr>
          <p:cNvPr id="63" name="Straight Connector 62"/>
          <p:cNvCxnSpPr>
            <a:endCxn id="62" idx="1"/>
          </p:cNvCxnSpPr>
          <p:nvPr/>
        </p:nvCxnSpPr>
        <p:spPr>
          <a:xfrm>
            <a:off x="7503302" y="5784395"/>
            <a:ext cx="53699" cy="71520"/>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61" idx="3"/>
          </p:cNvCxnSpPr>
          <p:nvPr/>
        </p:nvCxnSpPr>
        <p:spPr>
          <a:xfrm flipH="1">
            <a:off x="7257718" y="5785143"/>
            <a:ext cx="53694" cy="70805"/>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236605" y="3758129"/>
            <a:ext cx="1378880" cy="739539"/>
          </a:xfrm>
          <a:prstGeom prst="line">
            <a:avLst/>
          </a:prstGeom>
          <a:ln w="50800">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50" name="Picture 149"/>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726777" y="5792717"/>
            <a:ext cx="144300" cy="159333"/>
          </a:xfrm>
          <a:prstGeom prst="rect">
            <a:avLst/>
          </a:prstGeom>
        </p:spPr>
      </p:pic>
      <p:pic>
        <p:nvPicPr>
          <p:cNvPr id="151" name="Picture 150"/>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191650" y="5792702"/>
            <a:ext cx="144302" cy="159332"/>
          </a:xfrm>
          <a:prstGeom prst="rect">
            <a:avLst/>
          </a:prstGeom>
        </p:spPr>
      </p:pic>
      <p:cxnSp>
        <p:nvCxnSpPr>
          <p:cNvPr id="152" name="Straight Connector 151"/>
          <p:cNvCxnSpPr>
            <a:endCxn id="151" idx="1"/>
          </p:cNvCxnSpPr>
          <p:nvPr/>
        </p:nvCxnSpPr>
        <p:spPr>
          <a:xfrm>
            <a:off x="10134130" y="5801004"/>
            <a:ext cx="57520" cy="71389"/>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a:endCxn id="150" idx="3"/>
          </p:cNvCxnSpPr>
          <p:nvPr/>
        </p:nvCxnSpPr>
        <p:spPr>
          <a:xfrm flipH="1">
            <a:off x="9871070" y="5801751"/>
            <a:ext cx="57515" cy="70676"/>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49" idx="2"/>
          </p:cNvCxnSpPr>
          <p:nvPr/>
        </p:nvCxnSpPr>
        <p:spPr>
          <a:xfrm flipH="1">
            <a:off x="4322117" y="3730284"/>
            <a:ext cx="1374588" cy="766719"/>
          </a:xfrm>
          <a:prstGeom prst="line">
            <a:avLst/>
          </a:prstGeom>
          <a:ln w="50800">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3332415" y="4497003"/>
            <a:ext cx="2013979" cy="1837192"/>
            <a:chOff x="7793807" y="3925234"/>
            <a:chExt cx="2525548" cy="2384914"/>
          </a:xfrm>
        </p:grpSpPr>
        <p:grpSp>
          <p:nvGrpSpPr>
            <p:cNvPr id="93" name="Group 92"/>
            <p:cNvGrpSpPr/>
            <p:nvPr/>
          </p:nvGrpSpPr>
          <p:grpSpPr>
            <a:xfrm>
              <a:off x="7793807" y="3925234"/>
              <a:ext cx="2525548" cy="2384914"/>
              <a:chOff x="6570137" y="3793280"/>
              <a:chExt cx="2748127" cy="2448951"/>
            </a:xfrm>
          </p:grpSpPr>
          <p:pic>
            <p:nvPicPr>
              <p:cNvPr id="99" name="Picture 9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0137" y="3793280"/>
                <a:ext cx="2748127" cy="2448951"/>
              </a:xfrm>
              <a:prstGeom prst="rect">
                <a:avLst/>
              </a:prstGeom>
            </p:spPr>
          </p:pic>
          <p:grpSp>
            <p:nvGrpSpPr>
              <p:cNvPr id="100" name="Group 99"/>
              <p:cNvGrpSpPr/>
              <p:nvPr/>
            </p:nvGrpSpPr>
            <p:grpSpPr>
              <a:xfrm>
                <a:off x="6656553" y="5122301"/>
                <a:ext cx="742804" cy="449899"/>
                <a:chOff x="514118" y="5078322"/>
                <a:chExt cx="1961420" cy="1113098"/>
              </a:xfrm>
            </p:grpSpPr>
            <p:pic>
              <p:nvPicPr>
                <p:cNvPr id="107" name="Picture 106"/>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108" name="Picture 107"/>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109" name="Picture 10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110" name="Straight Connector 109"/>
                <p:cNvCxnSpPr>
                  <a:endCxn id="109" idx="1"/>
                </p:cNvCxnSpPr>
                <p:nvPr/>
              </p:nvCxnSpPr>
              <p:spPr>
                <a:xfrm>
                  <a:off x="1825707" y="5750932"/>
                  <a:ext cx="185206" cy="20817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endCxn id="108" idx="3"/>
                </p:cNvCxnSpPr>
                <p:nvPr/>
              </p:nvCxnSpPr>
              <p:spPr>
                <a:xfrm flipH="1">
                  <a:off x="978743" y="5753012"/>
                  <a:ext cx="185190" cy="20609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6655610" y="3917880"/>
                <a:ext cx="777187" cy="653827"/>
                <a:chOff x="-2215617" y="4294686"/>
                <a:chExt cx="2682677" cy="2022233"/>
              </a:xfrm>
            </p:grpSpPr>
            <p:pic>
              <p:nvPicPr>
                <p:cNvPr id="102" name="Picture 101"/>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525730" y="4294686"/>
                  <a:ext cx="1264349" cy="1688904"/>
                </a:xfrm>
                <a:prstGeom prst="rect">
                  <a:avLst/>
                </a:prstGeom>
              </p:spPr>
            </p:pic>
            <p:pic>
              <p:nvPicPr>
                <p:cNvPr id="103" name="Picture 102"/>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11387" y="5104595"/>
                  <a:ext cx="878447" cy="1212324"/>
                </a:xfrm>
                <a:prstGeom prst="rect">
                  <a:avLst/>
                </a:prstGeom>
              </p:spPr>
            </p:pic>
            <p:pic>
              <p:nvPicPr>
                <p:cNvPr id="104" name="Picture 103"/>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215617" y="5104595"/>
                  <a:ext cx="878449" cy="1212324"/>
                </a:xfrm>
                <a:prstGeom prst="rect">
                  <a:avLst/>
                </a:prstGeom>
              </p:spPr>
            </p:pic>
            <p:cxnSp>
              <p:nvCxnSpPr>
                <p:cNvPr id="105" name="Straight Connector 104"/>
                <p:cNvCxnSpPr/>
                <p:nvPr/>
              </p:nvCxnSpPr>
              <p:spPr>
                <a:xfrm>
                  <a:off x="-398182" y="5364476"/>
                  <a:ext cx="200788" cy="185809"/>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1729521" y="5371029"/>
                  <a:ext cx="228602" cy="169816"/>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94" name="Picture 93"/>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438325" y="5296252"/>
              <a:ext cx="238682" cy="269943"/>
            </a:xfrm>
            <a:prstGeom prst="rect">
              <a:avLst/>
            </a:prstGeom>
          </p:spPr>
        </p:pic>
        <p:pic>
          <p:nvPicPr>
            <p:cNvPr id="95" name="Picture 94"/>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213180" y="5551503"/>
              <a:ext cx="161706" cy="182885"/>
            </a:xfrm>
            <a:prstGeom prst="rect">
              <a:avLst/>
            </a:prstGeom>
          </p:spPr>
        </p:pic>
        <p:pic>
          <p:nvPicPr>
            <p:cNvPr id="96" name="Picture 95"/>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734117" y="5551503"/>
              <a:ext cx="161706" cy="182885"/>
            </a:xfrm>
            <a:prstGeom prst="rect">
              <a:avLst/>
            </a:prstGeom>
          </p:spPr>
        </p:pic>
        <p:cxnSp>
          <p:nvCxnSpPr>
            <p:cNvPr id="97" name="Straight Connector 96"/>
            <p:cNvCxnSpPr>
              <a:endCxn id="96" idx="1"/>
            </p:cNvCxnSpPr>
            <p:nvPr/>
          </p:nvCxnSpPr>
          <p:spPr>
            <a:xfrm>
              <a:off x="9669659" y="5561004"/>
              <a:ext cx="64458" cy="81942"/>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endCxn id="95" idx="3"/>
            </p:cNvCxnSpPr>
            <p:nvPr/>
          </p:nvCxnSpPr>
          <p:spPr>
            <a:xfrm flipH="1">
              <a:off x="9374886" y="5561822"/>
              <a:ext cx="64452" cy="81123"/>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2" name="Group 111"/>
          <p:cNvGrpSpPr/>
          <p:nvPr/>
        </p:nvGrpSpPr>
        <p:grpSpPr>
          <a:xfrm>
            <a:off x="5941025" y="4575433"/>
            <a:ext cx="2013979" cy="1837192"/>
            <a:chOff x="7793807" y="3925234"/>
            <a:chExt cx="2525548" cy="2384914"/>
          </a:xfrm>
        </p:grpSpPr>
        <p:grpSp>
          <p:nvGrpSpPr>
            <p:cNvPr id="113" name="Group 112"/>
            <p:cNvGrpSpPr/>
            <p:nvPr/>
          </p:nvGrpSpPr>
          <p:grpSpPr>
            <a:xfrm>
              <a:off x="7793807" y="3925234"/>
              <a:ext cx="2525548" cy="2384914"/>
              <a:chOff x="6570137" y="3793280"/>
              <a:chExt cx="2748127" cy="2448951"/>
            </a:xfrm>
          </p:grpSpPr>
          <p:pic>
            <p:nvPicPr>
              <p:cNvPr id="119" name="Picture 1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0137" y="3793280"/>
                <a:ext cx="2748127" cy="2448951"/>
              </a:xfrm>
              <a:prstGeom prst="rect">
                <a:avLst/>
              </a:prstGeom>
            </p:spPr>
          </p:pic>
          <p:grpSp>
            <p:nvGrpSpPr>
              <p:cNvPr id="120" name="Group 119"/>
              <p:cNvGrpSpPr/>
              <p:nvPr/>
            </p:nvGrpSpPr>
            <p:grpSpPr>
              <a:xfrm>
                <a:off x="6656553" y="5122301"/>
                <a:ext cx="742804" cy="449899"/>
                <a:chOff x="514118" y="5078322"/>
                <a:chExt cx="1961420" cy="1113098"/>
              </a:xfrm>
            </p:grpSpPr>
            <p:pic>
              <p:nvPicPr>
                <p:cNvPr id="127" name="Picture 126"/>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128" name="Picture 127"/>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129" name="Picture 12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130" name="Straight Connector 129"/>
                <p:cNvCxnSpPr>
                  <a:endCxn id="129" idx="1"/>
                </p:cNvCxnSpPr>
                <p:nvPr/>
              </p:nvCxnSpPr>
              <p:spPr>
                <a:xfrm>
                  <a:off x="1825707" y="5750932"/>
                  <a:ext cx="185206" cy="20817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endCxn id="128" idx="3"/>
                </p:cNvCxnSpPr>
                <p:nvPr/>
              </p:nvCxnSpPr>
              <p:spPr>
                <a:xfrm flipH="1">
                  <a:off x="978743" y="5753012"/>
                  <a:ext cx="185190" cy="20609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21" name="Group 120"/>
              <p:cNvGrpSpPr/>
              <p:nvPr/>
            </p:nvGrpSpPr>
            <p:grpSpPr>
              <a:xfrm>
                <a:off x="6655610" y="3917880"/>
                <a:ext cx="777187" cy="653827"/>
                <a:chOff x="-2215617" y="4294686"/>
                <a:chExt cx="2682677" cy="2022233"/>
              </a:xfrm>
            </p:grpSpPr>
            <p:pic>
              <p:nvPicPr>
                <p:cNvPr id="122" name="Picture 121"/>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525730" y="4294686"/>
                  <a:ext cx="1264349" cy="1688904"/>
                </a:xfrm>
                <a:prstGeom prst="rect">
                  <a:avLst/>
                </a:prstGeom>
              </p:spPr>
            </p:pic>
            <p:pic>
              <p:nvPicPr>
                <p:cNvPr id="123" name="Picture 122"/>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11387" y="5104595"/>
                  <a:ext cx="878447" cy="1212324"/>
                </a:xfrm>
                <a:prstGeom prst="rect">
                  <a:avLst/>
                </a:prstGeom>
              </p:spPr>
            </p:pic>
            <p:pic>
              <p:nvPicPr>
                <p:cNvPr id="124" name="Picture 123"/>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215617" y="5104595"/>
                  <a:ext cx="878449" cy="1212324"/>
                </a:xfrm>
                <a:prstGeom prst="rect">
                  <a:avLst/>
                </a:prstGeom>
              </p:spPr>
            </p:pic>
            <p:cxnSp>
              <p:nvCxnSpPr>
                <p:cNvPr id="125" name="Straight Connector 124"/>
                <p:cNvCxnSpPr/>
                <p:nvPr/>
              </p:nvCxnSpPr>
              <p:spPr>
                <a:xfrm>
                  <a:off x="-398182" y="5364476"/>
                  <a:ext cx="200788" cy="185809"/>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1729521" y="5371029"/>
                  <a:ext cx="228602" cy="169816"/>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114" name="Picture 113"/>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438325" y="5296252"/>
              <a:ext cx="238682" cy="269943"/>
            </a:xfrm>
            <a:prstGeom prst="rect">
              <a:avLst/>
            </a:prstGeom>
          </p:spPr>
        </p:pic>
        <p:pic>
          <p:nvPicPr>
            <p:cNvPr id="115" name="Picture 114"/>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213180" y="5551503"/>
              <a:ext cx="161706" cy="182885"/>
            </a:xfrm>
            <a:prstGeom prst="rect">
              <a:avLst/>
            </a:prstGeom>
          </p:spPr>
        </p:pic>
        <p:pic>
          <p:nvPicPr>
            <p:cNvPr id="116" name="Picture 115"/>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734117" y="5551503"/>
              <a:ext cx="161706" cy="182885"/>
            </a:xfrm>
            <a:prstGeom prst="rect">
              <a:avLst/>
            </a:prstGeom>
          </p:spPr>
        </p:pic>
        <p:cxnSp>
          <p:nvCxnSpPr>
            <p:cNvPr id="117" name="Straight Connector 116"/>
            <p:cNvCxnSpPr>
              <a:endCxn id="116" idx="1"/>
            </p:cNvCxnSpPr>
            <p:nvPr/>
          </p:nvCxnSpPr>
          <p:spPr>
            <a:xfrm>
              <a:off x="9669659" y="5561004"/>
              <a:ext cx="64458" cy="81942"/>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endCxn id="115" idx="3"/>
            </p:cNvCxnSpPr>
            <p:nvPr/>
          </p:nvCxnSpPr>
          <p:spPr>
            <a:xfrm flipH="1">
              <a:off x="9374886" y="5561822"/>
              <a:ext cx="64452" cy="81123"/>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8723198" y="4498665"/>
            <a:ext cx="2013979" cy="1837192"/>
            <a:chOff x="7793807" y="3925234"/>
            <a:chExt cx="2525548" cy="2384914"/>
          </a:xfrm>
        </p:grpSpPr>
        <p:grpSp>
          <p:nvGrpSpPr>
            <p:cNvPr id="133" name="Group 132"/>
            <p:cNvGrpSpPr/>
            <p:nvPr/>
          </p:nvGrpSpPr>
          <p:grpSpPr>
            <a:xfrm>
              <a:off x="7793807" y="3925234"/>
              <a:ext cx="2525548" cy="2384914"/>
              <a:chOff x="6570137" y="3793280"/>
              <a:chExt cx="2748127" cy="2448951"/>
            </a:xfrm>
          </p:grpSpPr>
          <p:pic>
            <p:nvPicPr>
              <p:cNvPr id="139" name="Picture 1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0137" y="3793280"/>
                <a:ext cx="2748127" cy="2448951"/>
              </a:xfrm>
              <a:prstGeom prst="rect">
                <a:avLst/>
              </a:prstGeom>
            </p:spPr>
          </p:pic>
          <p:grpSp>
            <p:nvGrpSpPr>
              <p:cNvPr id="140" name="Group 139"/>
              <p:cNvGrpSpPr/>
              <p:nvPr/>
            </p:nvGrpSpPr>
            <p:grpSpPr>
              <a:xfrm>
                <a:off x="6656553" y="5122301"/>
                <a:ext cx="742804" cy="449899"/>
                <a:chOff x="514118" y="5078322"/>
                <a:chExt cx="1961420" cy="1113098"/>
              </a:xfrm>
            </p:grpSpPr>
            <p:pic>
              <p:nvPicPr>
                <p:cNvPr id="167" name="Picture 166"/>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169" name="Picture 16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170" name="Picture 169"/>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171" name="Straight Connector 170"/>
                <p:cNvCxnSpPr>
                  <a:endCxn id="170" idx="1"/>
                </p:cNvCxnSpPr>
                <p:nvPr/>
              </p:nvCxnSpPr>
              <p:spPr>
                <a:xfrm>
                  <a:off x="1825707" y="5750932"/>
                  <a:ext cx="185206" cy="20817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endCxn id="169" idx="3"/>
                </p:cNvCxnSpPr>
                <p:nvPr/>
              </p:nvCxnSpPr>
              <p:spPr>
                <a:xfrm flipH="1">
                  <a:off x="978743" y="5753012"/>
                  <a:ext cx="185190" cy="20609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41" name="Group 140"/>
              <p:cNvGrpSpPr/>
              <p:nvPr/>
            </p:nvGrpSpPr>
            <p:grpSpPr>
              <a:xfrm>
                <a:off x="6655610" y="3917880"/>
                <a:ext cx="777187" cy="653827"/>
                <a:chOff x="-2215617" y="4294686"/>
                <a:chExt cx="2682677" cy="2022233"/>
              </a:xfrm>
            </p:grpSpPr>
            <p:pic>
              <p:nvPicPr>
                <p:cNvPr id="142" name="Picture 141"/>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525730" y="4294686"/>
                  <a:ext cx="1264349" cy="1688904"/>
                </a:xfrm>
                <a:prstGeom prst="rect">
                  <a:avLst/>
                </a:prstGeom>
              </p:spPr>
            </p:pic>
            <p:pic>
              <p:nvPicPr>
                <p:cNvPr id="143" name="Picture 142"/>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11387" y="5104595"/>
                  <a:ext cx="878447" cy="1212324"/>
                </a:xfrm>
                <a:prstGeom prst="rect">
                  <a:avLst/>
                </a:prstGeom>
              </p:spPr>
            </p:pic>
            <p:pic>
              <p:nvPicPr>
                <p:cNvPr id="144" name="Picture 143"/>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215617" y="5104595"/>
                  <a:ext cx="878449" cy="1212324"/>
                </a:xfrm>
                <a:prstGeom prst="rect">
                  <a:avLst/>
                </a:prstGeom>
              </p:spPr>
            </p:pic>
            <p:cxnSp>
              <p:nvCxnSpPr>
                <p:cNvPr id="145" name="Straight Connector 144"/>
                <p:cNvCxnSpPr/>
                <p:nvPr/>
              </p:nvCxnSpPr>
              <p:spPr>
                <a:xfrm>
                  <a:off x="-398182" y="5364476"/>
                  <a:ext cx="200788" cy="185809"/>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V="1">
                  <a:off x="-1729521" y="5371029"/>
                  <a:ext cx="228602" cy="169816"/>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134" name="Picture 133"/>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438325" y="5296252"/>
              <a:ext cx="238682" cy="269943"/>
            </a:xfrm>
            <a:prstGeom prst="rect">
              <a:avLst/>
            </a:prstGeom>
          </p:spPr>
        </p:pic>
        <p:pic>
          <p:nvPicPr>
            <p:cNvPr id="135" name="Picture 134"/>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213180" y="5551503"/>
              <a:ext cx="161706" cy="182885"/>
            </a:xfrm>
            <a:prstGeom prst="rect">
              <a:avLst/>
            </a:prstGeom>
          </p:spPr>
        </p:pic>
        <p:pic>
          <p:nvPicPr>
            <p:cNvPr id="136" name="Picture 135"/>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734117" y="5551503"/>
              <a:ext cx="161706" cy="182885"/>
            </a:xfrm>
            <a:prstGeom prst="rect">
              <a:avLst/>
            </a:prstGeom>
          </p:spPr>
        </p:pic>
        <p:cxnSp>
          <p:nvCxnSpPr>
            <p:cNvPr id="137" name="Straight Connector 136"/>
            <p:cNvCxnSpPr>
              <a:endCxn id="136" idx="1"/>
            </p:cNvCxnSpPr>
            <p:nvPr/>
          </p:nvCxnSpPr>
          <p:spPr>
            <a:xfrm>
              <a:off x="9669659" y="5561004"/>
              <a:ext cx="64458" cy="81942"/>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endCxn id="135" idx="3"/>
            </p:cNvCxnSpPr>
            <p:nvPr/>
          </p:nvCxnSpPr>
          <p:spPr>
            <a:xfrm flipH="1">
              <a:off x="9374886" y="5561822"/>
              <a:ext cx="64452" cy="81123"/>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193" name="Picture 192" descr="Tablet.png"/>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6623730" y="1285231"/>
            <a:ext cx="965504" cy="965504"/>
          </a:xfrm>
          <a:prstGeom prst="rect">
            <a:avLst/>
          </a:prstGeom>
        </p:spPr>
      </p:pic>
      <p:pic>
        <p:nvPicPr>
          <p:cNvPr id="194" name="Picture 193" descr="Phone.png"/>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8047903" y="1328457"/>
            <a:ext cx="837334" cy="837334"/>
          </a:xfrm>
          <a:prstGeom prst="rect">
            <a:avLst/>
          </a:prstGeom>
        </p:spPr>
      </p:pic>
      <p:sp>
        <p:nvSpPr>
          <p:cNvPr id="195" name="Up Arrow 194"/>
          <p:cNvSpPr/>
          <p:nvPr/>
        </p:nvSpPr>
        <p:spPr>
          <a:xfrm rot="10800000">
            <a:off x="5347076" y="2232861"/>
            <a:ext cx="219214" cy="346291"/>
          </a:xfrm>
          <a:prstGeom prst="upArrow">
            <a:avLst>
              <a:gd name="adj1" fmla="val 45179"/>
              <a:gd name="adj2" fmla="val 56115"/>
            </a:avLst>
          </a:prstGeom>
          <a:solidFill>
            <a:srgbClr val="399CE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198" name="Picture 197" descr="Laptop computer.png"/>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4864045" y="1131778"/>
            <a:ext cx="1254800" cy="1254800"/>
          </a:xfrm>
          <a:prstGeom prst="rect">
            <a:avLst/>
          </a:prstGeom>
        </p:spPr>
      </p:pic>
      <p:sp>
        <p:nvSpPr>
          <p:cNvPr id="199" name="Up Arrow 198"/>
          <p:cNvSpPr/>
          <p:nvPr/>
        </p:nvSpPr>
        <p:spPr>
          <a:xfrm rot="10800000">
            <a:off x="6996181" y="2213067"/>
            <a:ext cx="219214" cy="346291"/>
          </a:xfrm>
          <a:prstGeom prst="upArrow">
            <a:avLst>
              <a:gd name="adj1" fmla="val 45179"/>
              <a:gd name="adj2" fmla="val 56115"/>
            </a:avLst>
          </a:prstGeom>
          <a:solidFill>
            <a:srgbClr val="399CE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00" name="Up Arrow 199"/>
          <p:cNvSpPr/>
          <p:nvPr/>
        </p:nvSpPr>
        <p:spPr>
          <a:xfrm rot="10800000">
            <a:off x="8356963" y="2226421"/>
            <a:ext cx="219214" cy="346291"/>
          </a:xfrm>
          <a:prstGeom prst="upArrow">
            <a:avLst>
              <a:gd name="adj1" fmla="val 45179"/>
              <a:gd name="adj2" fmla="val 56115"/>
            </a:avLst>
          </a:prstGeom>
          <a:solidFill>
            <a:srgbClr val="399CE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2022190509"/>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Autofit/>
          </a:bodyPr>
          <a:lstStyle/>
          <a:p>
            <a:r>
              <a:rPr lang="en-US" sz="3200" dirty="0"/>
              <a:t>P</a:t>
            </a:r>
            <a:r>
              <a:rPr lang="en-US" sz="3200" dirty="0" smtClean="0"/>
              <a:t>rovisioning </a:t>
            </a:r>
            <a:r>
              <a:rPr lang="en-US" sz="3200" dirty="0"/>
              <a:t>and deployment of </a:t>
            </a:r>
            <a:r>
              <a:rPr lang="en-US" sz="3200" dirty="0" smtClean="0"/>
              <a:t>constituent </a:t>
            </a:r>
            <a:r>
              <a:rPr lang="en-US" sz="3200" dirty="0" err="1" smtClean="0"/>
              <a:t>microservices</a:t>
            </a:r>
            <a:endParaRPr lang="en-US" sz="3200" dirty="0"/>
          </a:p>
          <a:p>
            <a:r>
              <a:rPr lang="en-US" sz="3200" dirty="0"/>
              <a:t>Upgrade </a:t>
            </a:r>
            <a:r>
              <a:rPr lang="en-US" sz="3200" dirty="0" err="1" smtClean="0"/>
              <a:t>microservices</a:t>
            </a:r>
            <a:r>
              <a:rPr lang="en-US" sz="3200" dirty="0" smtClean="0"/>
              <a:t> without </a:t>
            </a:r>
            <a:r>
              <a:rPr lang="en-US" sz="3200" dirty="0"/>
              <a:t>loss of availability</a:t>
            </a:r>
          </a:p>
          <a:p>
            <a:r>
              <a:rPr lang="en-US" sz="3200" dirty="0"/>
              <a:t>Monitor </a:t>
            </a:r>
            <a:r>
              <a:rPr lang="en-US" sz="3200" dirty="0" err="1"/>
              <a:t>microservices</a:t>
            </a:r>
            <a:r>
              <a:rPr lang="en-US" sz="3200" dirty="0"/>
              <a:t> </a:t>
            </a:r>
          </a:p>
          <a:p>
            <a:r>
              <a:rPr lang="en-US" sz="3200" dirty="0" smtClean="0"/>
              <a:t>Interface </a:t>
            </a:r>
            <a:r>
              <a:rPr lang="en-US" sz="3200" dirty="0"/>
              <a:t>with </a:t>
            </a:r>
            <a:r>
              <a:rPr lang="en-US" sz="3200" dirty="0" smtClean="0"/>
              <a:t>machine </a:t>
            </a:r>
            <a:r>
              <a:rPr lang="en-US" sz="3200" dirty="0"/>
              <a:t>management </a:t>
            </a:r>
            <a:r>
              <a:rPr lang="en-US" sz="3200" dirty="0" smtClean="0"/>
              <a:t>layer for </a:t>
            </a:r>
            <a:r>
              <a:rPr lang="en-US" sz="3200" dirty="0" err="1" smtClean="0"/>
              <a:t>autoscale</a:t>
            </a:r>
            <a:r>
              <a:rPr lang="en-US" sz="3200" dirty="0" smtClean="0"/>
              <a:t> and </a:t>
            </a:r>
            <a:r>
              <a:rPr lang="en-US" sz="3200" dirty="0"/>
              <a:t>initiating reboot, reimage, and repair actions</a:t>
            </a:r>
          </a:p>
          <a:p>
            <a:r>
              <a:rPr lang="en-US" sz="3200" dirty="0"/>
              <a:t>Provide operational insight into aggregate utilization – inventory, performance counters/metrics, etc. – for capacity planning</a:t>
            </a:r>
          </a:p>
        </p:txBody>
      </p:sp>
      <p:sp>
        <p:nvSpPr>
          <p:cNvPr id="3" name="Title 2"/>
          <p:cNvSpPr>
            <a:spLocks noGrp="1"/>
          </p:cNvSpPr>
          <p:nvPr>
            <p:ph type="title"/>
          </p:nvPr>
        </p:nvSpPr>
        <p:spPr/>
        <p:txBody>
          <a:bodyPr>
            <a:normAutofit fontScale="90000"/>
          </a:bodyPr>
          <a:lstStyle/>
          <a:p>
            <a:r>
              <a:rPr lang="en-US" dirty="0" smtClean="0"/>
              <a:t>Application Lifecycle Management</a:t>
            </a:r>
            <a:endParaRPr lang="en-US" dirty="0"/>
          </a:p>
        </p:txBody>
      </p:sp>
    </p:spTree>
    <p:extLst>
      <p:ext uri="{BB962C8B-B14F-4D97-AF65-F5344CB8AC3E}">
        <p14:creationId xmlns:p14="http://schemas.microsoft.com/office/powerpoint/2010/main" val="1183621731"/>
      </p:ext>
    </p:extLst>
  </p:cSld>
  <p:clrMapOvr>
    <a:masterClrMapping/>
  </p:clrMapOvr>
  <p:transition advTm="8171">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bwMode="auto">
          <a:xfrm>
            <a:off x="3756544" y="1477963"/>
            <a:ext cx="7162800" cy="4800599"/>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80909" y="1058863"/>
            <a:ext cx="3326213" cy="3505200"/>
          </a:xfrm>
          <a:prstGeom prst="rect">
            <a:avLst/>
          </a:prstGeom>
        </p:spPr>
      </p:pic>
      <p:pic>
        <p:nvPicPr>
          <p:cNvPr id="9" name="Picture 8"/>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66534" y="-554108"/>
            <a:ext cx="3326213" cy="3505200"/>
          </a:xfrm>
          <a:prstGeom prst="rect">
            <a:avLst/>
          </a:prstGeom>
        </p:spPr>
      </p:pic>
      <p:pic>
        <p:nvPicPr>
          <p:cNvPr id="10" name="Picture 9"/>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921242" y="3027159"/>
            <a:ext cx="3326213" cy="3505200"/>
          </a:xfrm>
          <a:prstGeom prst="rect">
            <a:avLst/>
          </a:prstGeom>
        </p:spPr>
      </p:pic>
      <p:pic>
        <p:nvPicPr>
          <p:cNvPr id="11" name="Picture 10"/>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51501" y="4716462"/>
            <a:ext cx="3326213" cy="3505200"/>
          </a:xfrm>
          <a:prstGeom prst="rect">
            <a:avLst/>
          </a:prstGeom>
        </p:spPr>
      </p:pic>
      <p:pic>
        <p:nvPicPr>
          <p:cNvPr id="12" name="Picture 11"/>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964012" y="1058863"/>
            <a:ext cx="3326213" cy="3505200"/>
          </a:xfrm>
          <a:prstGeom prst="rect">
            <a:avLst/>
          </a:prstGeom>
        </p:spPr>
      </p:pic>
      <p:pic>
        <p:nvPicPr>
          <p:cNvPr id="13" name="Picture 12"/>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13667" y="3103491"/>
            <a:ext cx="3326213" cy="3505200"/>
          </a:xfrm>
          <a:prstGeom prst="rect">
            <a:avLst/>
          </a:prstGeom>
        </p:spPr>
      </p:pic>
      <p:sp>
        <p:nvSpPr>
          <p:cNvPr id="49" name="Title 2"/>
          <p:cNvSpPr>
            <a:spLocks noGrp="1"/>
          </p:cNvSpPr>
          <p:nvPr>
            <p:ph type="title"/>
          </p:nvPr>
        </p:nvSpPr>
        <p:spPr>
          <a:xfrm>
            <a:off x="172544" y="308825"/>
            <a:ext cx="11889564" cy="917575"/>
          </a:xfrm>
        </p:spPr>
        <p:txBody>
          <a:bodyPr/>
          <a:lstStyle/>
          <a:p>
            <a:r>
              <a:rPr lang="en-US" dirty="0" smtClean="0"/>
              <a:t>Cluster: </a:t>
            </a:r>
            <a:r>
              <a:rPr lang="en-US" dirty="0"/>
              <a:t>S</a:t>
            </a:r>
            <a:r>
              <a:rPr lang="en-US" dirty="0" smtClean="0"/>
              <a:t>ystem view</a:t>
            </a:r>
            <a:endParaRPr lang="en-US" dirty="0"/>
          </a:p>
        </p:txBody>
      </p:sp>
      <p:grpSp>
        <p:nvGrpSpPr>
          <p:cNvPr id="3" name="Group 2"/>
          <p:cNvGrpSpPr/>
          <p:nvPr/>
        </p:nvGrpSpPr>
        <p:grpSpPr>
          <a:xfrm>
            <a:off x="85301" y="1684178"/>
            <a:ext cx="3808218" cy="4848181"/>
            <a:chOff x="33194" y="877171"/>
            <a:chExt cx="3808218" cy="4848181"/>
          </a:xfrm>
        </p:grpSpPr>
        <p:sp>
          <p:nvSpPr>
            <p:cNvPr id="50" name="Content Placeholder 6"/>
            <p:cNvSpPr txBox="1">
              <a:spLocks/>
            </p:cNvSpPr>
            <p:nvPr/>
          </p:nvSpPr>
          <p:spPr>
            <a:xfrm>
              <a:off x="33194" y="877171"/>
              <a:ext cx="3808218" cy="1187861"/>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rgbClr val="FFFFFF"/>
                  </a:solidFill>
                  <a:latin typeface="Segoe UI"/>
                </a:rPr>
                <a:t>System Services</a:t>
              </a:r>
            </a:p>
            <a:p>
              <a:pPr marL="0" indent="0">
                <a:buFont typeface="Arial" pitchFamily="34" charset="0"/>
                <a:buNone/>
              </a:pPr>
              <a:r>
                <a:rPr lang="en-US" sz="2400" dirty="0">
                  <a:solidFill>
                    <a:srgbClr val="FFFFFF"/>
                  </a:solidFill>
                  <a:latin typeface="Segoe UI"/>
                </a:rPr>
                <a:t> </a:t>
              </a:r>
            </a:p>
            <a:p>
              <a:pPr marL="0" indent="0">
                <a:buFont typeface="Arial" pitchFamily="34" charset="0"/>
                <a:buNone/>
              </a:pPr>
              <a:r>
                <a:rPr lang="en-US" sz="2400" dirty="0">
                  <a:solidFill>
                    <a:srgbClr val="FFFFFF"/>
                  </a:solidFill>
                  <a:latin typeface="Segoe UI"/>
                </a:rPr>
                <a:t> </a:t>
              </a:r>
              <a:r>
                <a:rPr lang="en-US" sz="2400" dirty="0" smtClean="0">
                  <a:solidFill>
                    <a:srgbClr val="FFFFFF"/>
                  </a:solidFill>
                  <a:latin typeface="Segoe UI"/>
                </a:rPr>
                <a:t>         Failover </a:t>
              </a:r>
            </a:p>
            <a:p>
              <a:pPr marL="0" indent="0">
                <a:buFont typeface="Arial" pitchFamily="34" charset="0"/>
                <a:buNone/>
              </a:pPr>
              <a:r>
                <a:rPr lang="en-US" sz="2400" dirty="0" smtClean="0">
                  <a:solidFill>
                    <a:srgbClr val="FFFFFF"/>
                  </a:solidFill>
                  <a:latin typeface="Segoe UI"/>
                </a:rPr>
                <a:t>          manager</a:t>
              </a:r>
            </a:p>
            <a:p>
              <a:pPr marL="0" indent="0">
                <a:buFont typeface="Arial" pitchFamily="34" charset="0"/>
                <a:buNone/>
              </a:pPr>
              <a:endParaRPr lang="en-US" sz="2400" dirty="0">
                <a:solidFill>
                  <a:srgbClr val="FFFFFF"/>
                </a:solidFill>
                <a:latin typeface="Segoe UI"/>
              </a:endParaRPr>
            </a:p>
            <a:p>
              <a:pPr marL="0" indent="0">
                <a:buFont typeface="Arial" pitchFamily="34" charset="0"/>
                <a:buNone/>
              </a:pPr>
              <a:r>
                <a:rPr lang="en-US" sz="2400" dirty="0">
                  <a:solidFill>
                    <a:srgbClr val="FFFFFF"/>
                  </a:solidFill>
                  <a:latin typeface="Segoe UI"/>
                </a:rPr>
                <a:t> </a:t>
              </a:r>
              <a:r>
                <a:rPr lang="en-US" sz="2400" dirty="0" smtClean="0">
                  <a:solidFill>
                    <a:srgbClr val="FFFFFF"/>
                  </a:solidFill>
                  <a:latin typeface="Segoe UI"/>
                </a:rPr>
                <a:t>          Cluster </a:t>
              </a:r>
            </a:p>
            <a:p>
              <a:pPr marL="0" indent="0">
                <a:buFont typeface="Arial" pitchFamily="34" charset="0"/>
                <a:buNone/>
              </a:pPr>
              <a:r>
                <a:rPr lang="en-US" sz="2400" dirty="0">
                  <a:solidFill>
                    <a:srgbClr val="FFFFFF"/>
                  </a:solidFill>
                  <a:latin typeface="Segoe UI"/>
                </a:rPr>
                <a:t> </a:t>
              </a:r>
              <a:r>
                <a:rPr lang="en-US" sz="2400" dirty="0" smtClean="0">
                  <a:solidFill>
                    <a:srgbClr val="FFFFFF"/>
                  </a:solidFill>
                  <a:latin typeface="Segoe UI"/>
                </a:rPr>
                <a:t>          manager</a:t>
              </a:r>
            </a:p>
            <a:p>
              <a:pPr marL="0" indent="0">
                <a:buFont typeface="Arial" pitchFamily="34" charset="0"/>
                <a:buNone/>
              </a:pPr>
              <a:endParaRPr lang="en-US" sz="2400" dirty="0">
                <a:solidFill>
                  <a:srgbClr val="FFFFFF"/>
                </a:solidFill>
                <a:latin typeface="Segoe UI"/>
              </a:endParaRPr>
            </a:p>
            <a:p>
              <a:pPr marL="0" indent="0">
                <a:buFont typeface="Arial" pitchFamily="34" charset="0"/>
                <a:buNone/>
              </a:pPr>
              <a:r>
                <a:rPr lang="en-US" sz="2400" dirty="0" smtClean="0">
                  <a:solidFill>
                    <a:srgbClr val="FFFFFF"/>
                  </a:solidFill>
                  <a:latin typeface="Segoe UI"/>
                </a:rPr>
                <a:t>           Naming</a:t>
              </a:r>
            </a:p>
            <a:p>
              <a:pPr marL="0" indent="0">
                <a:buFont typeface="Arial" pitchFamily="34" charset="0"/>
                <a:buNone/>
              </a:pPr>
              <a:endParaRPr lang="en-US" sz="2400" dirty="0" smtClean="0">
                <a:solidFill>
                  <a:srgbClr val="FFFFFF"/>
                </a:solidFill>
                <a:latin typeface="Segoe UI"/>
              </a:endParaRPr>
            </a:p>
            <a:p>
              <a:pPr marL="0" indent="0">
                <a:buFont typeface="Arial" pitchFamily="34" charset="0"/>
                <a:buNone/>
              </a:pPr>
              <a:r>
                <a:rPr lang="en-US" sz="2400" dirty="0">
                  <a:solidFill>
                    <a:srgbClr val="FFFFFF"/>
                  </a:solidFill>
                  <a:latin typeface="Segoe UI"/>
                </a:rPr>
                <a:t> </a:t>
              </a:r>
              <a:r>
                <a:rPr lang="en-US" sz="2400" dirty="0" smtClean="0">
                  <a:solidFill>
                    <a:srgbClr val="FFFFFF"/>
                  </a:solidFill>
                  <a:latin typeface="Segoe UI"/>
                </a:rPr>
                <a:t>          Image </a:t>
              </a:r>
              <a:endParaRPr lang="en-US" sz="2400" dirty="0">
                <a:solidFill>
                  <a:srgbClr val="FFFFFF"/>
                </a:solidFill>
                <a:latin typeface="Segoe UI"/>
              </a:endParaRPr>
            </a:p>
            <a:p>
              <a:pPr marL="0" indent="0">
                <a:buFont typeface="Arial" pitchFamily="34" charset="0"/>
                <a:buNone/>
              </a:pPr>
              <a:r>
                <a:rPr lang="en-US" sz="2400" dirty="0">
                  <a:solidFill>
                    <a:srgbClr val="FFFFFF"/>
                  </a:solidFill>
                  <a:latin typeface="Segoe UI"/>
                </a:rPr>
                <a:t>          </a:t>
              </a:r>
              <a:r>
                <a:rPr lang="en-US" sz="2400" dirty="0" smtClean="0">
                  <a:solidFill>
                    <a:srgbClr val="FFFFFF"/>
                  </a:solidFill>
                  <a:latin typeface="Segoe UI"/>
                </a:rPr>
                <a:t> store</a:t>
              </a:r>
              <a:endParaRPr lang="en-US" sz="2400" dirty="0">
                <a:solidFill>
                  <a:srgbClr val="FFFFFF"/>
                </a:solidFill>
                <a:latin typeface="Segoe UI"/>
              </a:endParaRPr>
            </a:p>
            <a:p>
              <a:pPr marL="0" indent="0">
                <a:buFont typeface="Arial" pitchFamily="34" charset="0"/>
                <a:buNone/>
              </a:pPr>
              <a:endParaRPr lang="en-US" sz="2400" dirty="0" smtClean="0">
                <a:solidFill>
                  <a:srgbClr val="FFFFFF"/>
                </a:solidFill>
                <a:latin typeface="Segoe UI"/>
              </a:endParaRPr>
            </a:p>
          </p:txBody>
        </p:sp>
        <p:pic>
          <p:nvPicPr>
            <p:cNvPr id="51" name="Picture 50"/>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55725" y="1796959"/>
              <a:ext cx="623614" cy="623614"/>
            </a:xfrm>
            <a:prstGeom prst="rect">
              <a:avLst/>
            </a:prstGeom>
          </p:spPr>
        </p:pic>
        <p:pic>
          <p:nvPicPr>
            <p:cNvPr id="52" name="Picture 51"/>
            <p:cNvPicPr>
              <a:picLocks noChangeAspect="1"/>
            </p:cNvPicPr>
            <p:nvPr/>
          </p:nvPicPr>
          <p:blipFill>
            <a:blip r:embed="rId6">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24019" y="2924402"/>
              <a:ext cx="780290" cy="780290"/>
            </a:xfrm>
            <a:prstGeom prst="rect">
              <a:avLst/>
            </a:prstGeom>
          </p:spPr>
        </p:pic>
        <p:pic>
          <p:nvPicPr>
            <p:cNvPr id="54" name="Picture 53"/>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45938" y="3878262"/>
              <a:ext cx="780290" cy="780290"/>
            </a:xfrm>
            <a:prstGeom prst="rect">
              <a:avLst/>
            </a:prstGeom>
          </p:spPr>
        </p:pic>
        <p:pic>
          <p:nvPicPr>
            <p:cNvPr id="2" name="Picture 1"/>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5938" y="4945062"/>
              <a:ext cx="780290" cy="780290"/>
            </a:xfrm>
            <a:prstGeom prst="rect">
              <a:avLst/>
            </a:prstGeom>
          </p:spPr>
        </p:pic>
      </p:grpSp>
      <p:pic>
        <p:nvPicPr>
          <p:cNvPr id="16" name="Picture 15"/>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843096" y="731180"/>
            <a:ext cx="623614" cy="623614"/>
          </a:xfrm>
          <a:prstGeom prst="rect">
            <a:avLst/>
          </a:prstGeom>
        </p:spPr>
      </p:pic>
      <p:pic>
        <p:nvPicPr>
          <p:cNvPr id="17" name="Picture 16"/>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944213" y="2334581"/>
            <a:ext cx="623614" cy="623614"/>
          </a:xfrm>
          <a:prstGeom prst="rect">
            <a:avLst/>
          </a:prstGeom>
        </p:spPr>
      </p:pic>
      <p:pic>
        <p:nvPicPr>
          <p:cNvPr id="18" name="Picture 17"/>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064223" y="4397552"/>
            <a:ext cx="623614" cy="623614"/>
          </a:xfrm>
          <a:prstGeom prst="rect">
            <a:avLst/>
          </a:prstGeom>
        </p:spPr>
      </p:pic>
      <p:pic>
        <p:nvPicPr>
          <p:cNvPr id="19" name="Picture 18"/>
          <p:cNvPicPr>
            <a:picLocks noChangeAspect="1"/>
          </p:cNvPicPr>
          <p:nvPr/>
        </p:nvPicPr>
        <p:blipFill>
          <a:blip r:embed="rId6">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3014299" y="2237598"/>
            <a:ext cx="780290" cy="780290"/>
          </a:xfrm>
          <a:prstGeom prst="rect">
            <a:avLst/>
          </a:prstGeom>
        </p:spPr>
      </p:pic>
      <p:pic>
        <p:nvPicPr>
          <p:cNvPr id="20" name="Picture 19"/>
          <p:cNvPicPr>
            <a:picLocks noChangeAspect="1"/>
          </p:cNvPicPr>
          <p:nvPr/>
        </p:nvPicPr>
        <p:blipFill>
          <a:blip r:embed="rId6">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3111912" y="4202873"/>
            <a:ext cx="780290" cy="780290"/>
          </a:xfrm>
          <a:prstGeom prst="rect">
            <a:avLst/>
          </a:prstGeom>
        </p:spPr>
      </p:pic>
      <p:pic>
        <p:nvPicPr>
          <p:cNvPr id="21" name="Picture 20"/>
          <p:cNvPicPr>
            <a:picLocks noChangeAspect="1"/>
          </p:cNvPicPr>
          <p:nvPr/>
        </p:nvPicPr>
        <p:blipFill>
          <a:blip r:embed="rId6">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6008148" y="5917372"/>
            <a:ext cx="780290" cy="780290"/>
          </a:xfrm>
          <a:prstGeom prst="rect">
            <a:avLst/>
          </a:prstGeom>
        </p:spPr>
      </p:pic>
      <p:pic>
        <p:nvPicPr>
          <p:cNvPr id="22" name="Picture 21"/>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6971001" y="5919591"/>
            <a:ext cx="780290" cy="780290"/>
          </a:xfrm>
          <a:prstGeom prst="rect">
            <a:avLst/>
          </a:prstGeom>
        </p:spPr>
      </p:pic>
      <p:pic>
        <p:nvPicPr>
          <p:cNvPr id="23" name="Picture 22"/>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9173257" y="4252739"/>
            <a:ext cx="780290" cy="780290"/>
          </a:xfrm>
          <a:prstGeom prst="rect">
            <a:avLst/>
          </a:prstGeom>
        </p:spPr>
      </p:pic>
      <p:pic>
        <p:nvPicPr>
          <p:cNvPr id="24" name="Picture 23"/>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4126156" y="4202873"/>
            <a:ext cx="780290" cy="780290"/>
          </a:xfrm>
          <a:prstGeom prst="rect">
            <a:avLst/>
          </a:prstGeom>
        </p:spPr>
      </p:pic>
      <p:pic>
        <p:nvPicPr>
          <p:cNvPr id="26" name="Picture 25"/>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140152" y="2280041"/>
            <a:ext cx="660319" cy="660319"/>
          </a:xfrm>
          <a:prstGeom prst="rect">
            <a:avLst/>
          </a:prstGeom>
        </p:spPr>
      </p:pic>
      <p:pic>
        <p:nvPicPr>
          <p:cNvPr id="27" name="Picture 26"/>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977240" y="692924"/>
            <a:ext cx="660319" cy="660319"/>
          </a:xfrm>
          <a:prstGeom prst="rect">
            <a:avLst/>
          </a:prstGeom>
        </p:spPr>
      </p:pic>
      <p:pic>
        <p:nvPicPr>
          <p:cNvPr id="28" name="Picture 27"/>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969572" y="2313936"/>
            <a:ext cx="660319" cy="660319"/>
          </a:xfrm>
          <a:prstGeom prst="rect">
            <a:avLst/>
          </a:prstGeom>
        </p:spPr>
      </p:pic>
    </p:spTree>
    <p:custDataLst>
      <p:tags r:id="rId1"/>
    </p:custDataLst>
    <p:extLst>
      <p:ext uri="{BB962C8B-B14F-4D97-AF65-F5344CB8AC3E}">
        <p14:creationId xmlns:p14="http://schemas.microsoft.com/office/powerpoint/2010/main" val="1149301597"/>
      </p:ext>
    </p:extLst>
  </p:cSld>
  <p:clrMapOvr>
    <a:masterClrMapping/>
  </p:clrMapOvr>
  <p:transition advTm="1841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738664"/>
          </a:xfrm>
        </p:spPr>
        <p:txBody>
          <a:bodyPr/>
          <a:lstStyle/>
          <a:p>
            <a:r>
              <a:rPr lang="en-US" dirty="0" smtClean="0"/>
              <a:t>http://www.northdallascloud.com</a:t>
            </a:r>
            <a:endParaRPr lang="en-US" dirty="0"/>
          </a:p>
        </p:txBody>
      </p:sp>
      <p:sp>
        <p:nvSpPr>
          <p:cNvPr id="3" name="Title 2"/>
          <p:cNvSpPr>
            <a:spLocks noGrp="1"/>
          </p:cNvSpPr>
          <p:nvPr>
            <p:ph type="title"/>
          </p:nvPr>
        </p:nvSpPr>
        <p:spPr/>
        <p:txBody>
          <a:bodyPr/>
          <a:lstStyle/>
          <a:p>
            <a:r>
              <a:rPr lang="en-US" dirty="0" smtClean="0"/>
              <a:t>North Dallas Cloud</a:t>
            </a:r>
            <a:endParaRPr lang="en-US" dirty="0"/>
          </a:p>
        </p:txBody>
      </p:sp>
      <p:pic>
        <p:nvPicPr>
          <p:cNvPr id="5" name="Picture 4"/>
          <p:cNvPicPr>
            <a:picLocks noChangeAspect="1"/>
          </p:cNvPicPr>
          <p:nvPr/>
        </p:nvPicPr>
        <p:blipFill>
          <a:blip r:embed="rId2"/>
          <a:stretch>
            <a:fillRect/>
          </a:stretch>
        </p:blipFill>
        <p:spPr>
          <a:xfrm>
            <a:off x="2789237" y="1935827"/>
            <a:ext cx="7239000" cy="4868116"/>
          </a:xfrm>
          <a:prstGeom prst="rect">
            <a:avLst/>
          </a:prstGeom>
        </p:spPr>
      </p:pic>
    </p:spTree>
    <p:extLst>
      <p:ext uri="{BB962C8B-B14F-4D97-AF65-F5344CB8AC3E}">
        <p14:creationId xmlns:p14="http://schemas.microsoft.com/office/powerpoint/2010/main" val="955473794"/>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748412"/>
            <a:ext cx="11887200" cy="4339650"/>
          </a:xfrm>
        </p:spPr>
        <p:txBody>
          <a:bodyPr/>
          <a:lstStyle/>
          <a:p>
            <a:r>
              <a:rPr lang="en-US" sz="3600" dirty="0" smtClean="0"/>
              <a:t>Reliable optics into application health</a:t>
            </a:r>
          </a:p>
          <a:p>
            <a:r>
              <a:rPr lang="en-US" sz="3600" dirty="0" smtClean="0"/>
              <a:t>Automatic repair </a:t>
            </a:r>
            <a:r>
              <a:rPr lang="en-US" sz="3600" dirty="0"/>
              <a:t>action based on </a:t>
            </a:r>
            <a:r>
              <a:rPr lang="en-US" sz="3600" dirty="0" smtClean="0"/>
              <a:t>policies you </a:t>
            </a:r>
            <a:r>
              <a:rPr lang="en-US" sz="3600" dirty="0"/>
              <a:t>set</a:t>
            </a:r>
          </a:p>
          <a:p>
            <a:r>
              <a:rPr lang="en-US" sz="3600" dirty="0" smtClean="0"/>
              <a:t>Scales </a:t>
            </a:r>
            <a:r>
              <a:rPr lang="en-US" sz="3600" dirty="0"/>
              <a:t>up/down based on service demand</a:t>
            </a:r>
          </a:p>
          <a:p>
            <a:r>
              <a:rPr lang="en-US" sz="3600" dirty="0" smtClean="0"/>
              <a:t>Integrated alerting and notification system</a:t>
            </a:r>
          </a:p>
          <a:p>
            <a:r>
              <a:rPr lang="en-US" sz="3600" dirty="0" smtClean="0"/>
              <a:t>Tools to effectively test a service for robustness</a:t>
            </a:r>
          </a:p>
          <a:p>
            <a:r>
              <a:rPr lang="en-US" sz="3600" dirty="0" smtClean="0"/>
              <a:t>Tools for easy deployments and </a:t>
            </a:r>
            <a:r>
              <a:rPr lang="en-US" sz="3600" dirty="0" err="1" smtClean="0"/>
              <a:t>config</a:t>
            </a:r>
            <a:r>
              <a:rPr lang="en-US" sz="3600" dirty="0" smtClean="0"/>
              <a:t> management </a:t>
            </a:r>
          </a:p>
          <a:p>
            <a:r>
              <a:rPr lang="en-US" sz="3600" dirty="0" smtClean="0"/>
              <a:t>Tools to perform service upgrades without downtime</a:t>
            </a:r>
            <a:endParaRPr lang="en-US" sz="3600" dirty="0"/>
          </a:p>
        </p:txBody>
      </p:sp>
      <p:sp>
        <p:nvSpPr>
          <p:cNvPr id="3" name="Title 2"/>
          <p:cNvSpPr>
            <a:spLocks noGrp="1"/>
          </p:cNvSpPr>
          <p:nvPr>
            <p:ph type="title"/>
          </p:nvPr>
        </p:nvSpPr>
        <p:spPr/>
        <p:txBody>
          <a:bodyPr/>
          <a:lstStyle/>
          <a:p>
            <a:r>
              <a:rPr lang="en-US" dirty="0" smtClean="0"/>
              <a:t>Service Fabric management capabilities</a:t>
            </a:r>
            <a:endParaRPr lang="en-US" dirty="0"/>
          </a:p>
        </p:txBody>
      </p:sp>
    </p:spTree>
    <p:extLst>
      <p:ext uri="{BB962C8B-B14F-4D97-AF65-F5344CB8AC3E}">
        <p14:creationId xmlns:p14="http://schemas.microsoft.com/office/powerpoint/2010/main" val="4239903719"/>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058994" y="1621205"/>
            <a:ext cx="2849335" cy="3043565"/>
          </a:xfrm>
          <a:prstGeom prst="rect">
            <a:avLst/>
          </a:prstGeom>
        </p:spPr>
      </p:pic>
      <p:pic>
        <p:nvPicPr>
          <p:cNvPr id="10" name="Picture 9"/>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093544" y="3330276"/>
            <a:ext cx="2849335" cy="3043565"/>
          </a:xfrm>
          <a:prstGeom prst="rect">
            <a:avLst/>
          </a:prstGeom>
        </p:spPr>
      </p:pic>
      <p:pic>
        <p:nvPicPr>
          <p:cNvPr id="12" name="Picture 11"/>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269966" y="1621205"/>
            <a:ext cx="2849335" cy="3043565"/>
          </a:xfrm>
          <a:prstGeom prst="rect">
            <a:avLst/>
          </a:prstGeom>
        </p:spPr>
      </p:pic>
      <p:pic>
        <p:nvPicPr>
          <p:cNvPr id="13" name="Picture 12"/>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312502" y="3396555"/>
            <a:ext cx="2849335" cy="3043565"/>
          </a:xfrm>
          <a:prstGeom prst="rect">
            <a:avLst/>
          </a:prstGeom>
        </p:spPr>
      </p:pic>
      <p:pic>
        <p:nvPicPr>
          <p:cNvPr id="9" name="Picture 8"/>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607749" y="220998"/>
            <a:ext cx="2849335" cy="3043565"/>
          </a:xfrm>
          <a:prstGeom prst="rect">
            <a:avLst/>
          </a:prstGeom>
        </p:spPr>
      </p:pic>
      <p:pic>
        <p:nvPicPr>
          <p:cNvPr id="11" name="Picture 10"/>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603694" y="4797097"/>
            <a:ext cx="2849335" cy="3043565"/>
          </a:xfrm>
          <a:prstGeom prst="rect">
            <a:avLst/>
          </a:prstGeom>
        </p:spPr>
      </p:pic>
      <p:sp>
        <p:nvSpPr>
          <p:cNvPr id="32" name="Content Placeholder 5"/>
          <p:cNvSpPr txBox="1">
            <a:spLocks/>
          </p:cNvSpPr>
          <p:nvPr/>
        </p:nvSpPr>
        <p:spPr>
          <a:xfrm>
            <a:off x="198437" y="1058862"/>
            <a:ext cx="4114800" cy="151426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sz="3200" dirty="0"/>
              <a:t>A set of machines (physical or virtual) with OS instances </a:t>
            </a:r>
          </a:p>
        </p:txBody>
      </p:sp>
      <p:sp>
        <p:nvSpPr>
          <p:cNvPr id="33" name="Title 4"/>
          <p:cNvSpPr>
            <a:spLocks noGrp="1"/>
          </p:cNvSpPr>
          <p:nvPr>
            <p:ph type="title"/>
          </p:nvPr>
        </p:nvSpPr>
        <p:spPr>
          <a:xfrm>
            <a:off x="198437" y="326190"/>
            <a:ext cx="11889564" cy="917575"/>
          </a:xfrm>
        </p:spPr>
        <p:txBody>
          <a:bodyPr/>
          <a:lstStyle/>
          <a:p>
            <a:r>
              <a:rPr lang="en-US" dirty="0"/>
              <a:t>Typical Datacenter</a:t>
            </a:r>
          </a:p>
        </p:txBody>
      </p:sp>
    </p:spTree>
    <p:extLst>
      <p:ext uri="{BB962C8B-B14F-4D97-AF65-F5344CB8AC3E}">
        <p14:creationId xmlns:p14="http://schemas.microsoft.com/office/powerpoint/2010/main" val="316841086"/>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ontent Placeholder 5"/>
          <p:cNvSpPr txBox="1">
            <a:spLocks/>
          </p:cNvSpPr>
          <p:nvPr/>
        </p:nvSpPr>
        <p:spPr>
          <a:xfrm>
            <a:off x="173391" y="1058862"/>
            <a:ext cx="4597045" cy="510909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smtClean="0"/>
              <a:t>A set of nodes that Service Fabric stitches together to form a highly scalable cluster</a:t>
            </a:r>
          </a:p>
          <a:p>
            <a:pPr marL="0" indent="0">
              <a:buNone/>
            </a:pPr>
            <a:endParaRPr lang="en-US" sz="3200" dirty="0"/>
          </a:p>
          <a:p>
            <a:pPr marL="0" indent="0">
              <a:buNone/>
            </a:pPr>
            <a:r>
              <a:rPr lang="en-US" sz="3200" dirty="0" smtClean="0"/>
              <a:t>Clusters are scalable</a:t>
            </a:r>
          </a:p>
          <a:p>
            <a:pPr marL="0" indent="0">
              <a:buNone/>
            </a:pPr>
            <a:r>
              <a:rPr lang="en-US" sz="3200" dirty="0" smtClean="0"/>
              <a:t>to 1000s of machines</a:t>
            </a:r>
          </a:p>
          <a:p>
            <a:pPr marL="0" indent="0">
              <a:buNone/>
            </a:pPr>
            <a:endParaRPr lang="en-US" sz="3200" dirty="0"/>
          </a:p>
          <a:p>
            <a:pPr marL="0" indent="0">
              <a:buNone/>
            </a:pPr>
            <a:r>
              <a:rPr lang="en-US" sz="3200" dirty="0" smtClean="0"/>
              <a:t>Clusters can span Azure Regions</a:t>
            </a:r>
            <a:endParaRPr lang="en-US" sz="3200" dirty="0"/>
          </a:p>
        </p:txBody>
      </p:sp>
      <p:sp>
        <p:nvSpPr>
          <p:cNvPr id="33" name="Title 4"/>
          <p:cNvSpPr>
            <a:spLocks noGrp="1"/>
          </p:cNvSpPr>
          <p:nvPr>
            <p:ph type="title"/>
          </p:nvPr>
        </p:nvSpPr>
        <p:spPr>
          <a:xfrm>
            <a:off x="122237" y="330095"/>
            <a:ext cx="11889564" cy="917575"/>
          </a:xfrm>
        </p:spPr>
        <p:txBody>
          <a:bodyPr/>
          <a:lstStyle/>
          <a:p>
            <a:r>
              <a:rPr lang="en-US" dirty="0" smtClean="0"/>
              <a:t>Service Fabric Cluster</a:t>
            </a:r>
            <a:endParaRPr lang="en-US" dirty="0"/>
          </a:p>
        </p:txBody>
      </p:sp>
      <p:grpSp>
        <p:nvGrpSpPr>
          <p:cNvPr id="53" name="Group 52"/>
          <p:cNvGrpSpPr/>
          <p:nvPr/>
        </p:nvGrpSpPr>
        <p:grpSpPr>
          <a:xfrm>
            <a:off x="5476780" y="-252230"/>
            <a:ext cx="6532657" cy="6721292"/>
            <a:chOff x="3567753" y="-39210"/>
            <a:chExt cx="8612372" cy="7620000"/>
          </a:xfrm>
        </p:grpSpPr>
        <p:grpSp>
          <p:nvGrpSpPr>
            <p:cNvPr id="54" name="Group 53"/>
            <p:cNvGrpSpPr/>
            <p:nvPr/>
          </p:nvGrpSpPr>
          <p:grpSpPr>
            <a:xfrm>
              <a:off x="4008437" y="-39210"/>
              <a:ext cx="8171688" cy="7620000"/>
              <a:chOff x="3877883" y="203692"/>
              <a:chExt cx="8171688" cy="7620000"/>
            </a:xfrm>
          </p:grpSpPr>
          <p:grpSp>
            <p:nvGrpSpPr>
              <p:cNvPr id="58" name="Group 57"/>
              <p:cNvGrpSpPr/>
              <p:nvPr/>
            </p:nvGrpSpPr>
            <p:grpSpPr>
              <a:xfrm>
                <a:off x="3877883" y="203692"/>
                <a:ext cx="8171688" cy="7620000"/>
                <a:chOff x="2880909" y="-554108"/>
                <a:chExt cx="9539338" cy="8775770"/>
              </a:xfrm>
            </p:grpSpPr>
            <p:grpSp>
              <p:nvGrpSpPr>
                <p:cNvPr id="71" name="Group 70"/>
                <p:cNvGrpSpPr/>
                <p:nvPr/>
              </p:nvGrpSpPr>
              <p:grpSpPr>
                <a:xfrm>
                  <a:off x="2880909" y="1058863"/>
                  <a:ext cx="9539338" cy="5549828"/>
                  <a:chOff x="2880909" y="1058863"/>
                  <a:chExt cx="9539338" cy="5549828"/>
                </a:xfrm>
              </p:grpSpPr>
              <p:sp>
                <p:nvSpPr>
                  <p:cNvPr id="74" name="Oval 73"/>
                  <p:cNvSpPr/>
                  <p:nvPr/>
                </p:nvSpPr>
                <p:spPr bwMode="auto">
                  <a:xfrm>
                    <a:off x="3756544" y="1477963"/>
                    <a:ext cx="7162800" cy="4800599"/>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5" name="Picture 74"/>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80909" y="1058863"/>
                    <a:ext cx="3326213" cy="3505200"/>
                  </a:xfrm>
                  <a:prstGeom prst="rect">
                    <a:avLst/>
                  </a:prstGeom>
                </p:spPr>
              </p:pic>
              <p:pic>
                <p:nvPicPr>
                  <p:cNvPr id="76" name="Picture 75"/>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921242" y="3027159"/>
                    <a:ext cx="3326213" cy="3505200"/>
                  </a:xfrm>
                  <a:prstGeom prst="rect">
                    <a:avLst/>
                  </a:prstGeom>
                </p:spPr>
              </p:pic>
              <p:pic>
                <p:nvPicPr>
                  <p:cNvPr id="77" name="Picture 76"/>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964012" y="1058863"/>
                    <a:ext cx="3326213" cy="3505200"/>
                  </a:xfrm>
                  <a:prstGeom prst="rect">
                    <a:avLst/>
                  </a:prstGeom>
                </p:spPr>
              </p:pic>
              <p:pic>
                <p:nvPicPr>
                  <p:cNvPr id="78" name="Picture 77"/>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94035" y="3103491"/>
                    <a:ext cx="3326212" cy="3505200"/>
                  </a:xfrm>
                  <a:prstGeom prst="rect">
                    <a:avLst/>
                  </a:prstGeom>
                </p:spPr>
              </p:pic>
            </p:grpSp>
            <p:pic>
              <p:nvPicPr>
                <p:cNvPr id="72" name="Picture 71"/>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66534" y="-554108"/>
                  <a:ext cx="3326213" cy="3505200"/>
                </a:xfrm>
                <a:prstGeom prst="rect">
                  <a:avLst/>
                </a:prstGeom>
              </p:spPr>
            </p:pic>
            <p:pic>
              <p:nvPicPr>
                <p:cNvPr id="73" name="Picture 72"/>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51501" y="4716462"/>
                  <a:ext cx="3326213" cy="3505200"/>
                </a:xfrm>
                <a:prstGeom prst="rect">
                  <a:avLst/>
                </a:prstGeom>
              </p:spPr>
            </p:pic>
          </p:grpSp>
          <p:sp>
            <p:nvSpPr>
              <p:cNvPr id="59" name="Oval 58"/>
              <p:cNvSpPr/>
              <p:nvPr/>
            </p:nvSpPr>
            <p:spPr>
              <a:xfrm>
                <a:off x="7412958" y="6019341"/>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Node</a:t>
                </a:r>
              </a:p>
            </p:txBody>
          </p:sp>
          <p:sp>
            <p:nvSpPr>
              <p:cNvPr id="60" name="Oval 59"/>
              <p:cNvSpPr/>
              <p:nvPr/>
            </p:nvSpPr>
            <p:spPr>
              <a:xfrm>
                <a:off x="10024059" y="4664770"/>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Node</a:t>
                </a:r>
              </a:p>
            </p:txBody>
          </p:sp>
          <p:sp>
            <p:nvSpPr>
              <p:cNvPr id="61" name="Oval 60"/>
              <p:cNvSpPr/>
              <p:nvPr/>
            </p:nvSpPr>
            <p:spPr>
              <a:xfrm>
                <a:off x="9889919" y="2863645"/>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Node</a:t>
                </a:r>
              </a:p>
            </p:txBody>
          </p:sp>
          <p:sp>
            <p:nvSpPr>
              <p:cNvPr id="62" name="Oval 61"/>
              <p:cNvSpPr/>
              <p:nvPr/>
            </p:nvSpPr>
            <p:spPr>
              <a:xfrm>
                <a:off x="4618622" y="2803015"/>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Node</a:t>
                </a:r>
                <a:endParaRPr lang="en-US" sz="900" dirty="0">
                  <a:solidFill>
                    <a:schemeClr val="tx1"/>
                  </a:solidFill>
                </a:endParaRPr>
              </a:p>
            </p:txBody>
          </p:sp>
          <p:sp>
            <p:nvSpPr>
              <p:cNvPr id="63" name="Oval 62"/>
              <p:cNvSpPr/>
              <p:nvPr/>
            </p:nvSpPr>
            <p:spPr>
              <a:xfrm>
                <a:off x="4445582" y="4479883"/>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Node</a:t>
                </a:r>
              </a:p>
            </p:txBody>
          </p:sp>
          <p:sp>
            <p:nvSpPr>
              <p:cNvPr id="64" name="Oval 63"/>
              <p:cNvSpPr/>
              <p:nvPr/>
            </p:nvSpPr>
            <p:spPr>
              <a:xfrm>
                <a:off x="7338888" y="1572798"/>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Node</a:t>
                </a:r>
              </a:p>
            </p:txBody>
          </p:sp>
          <p:sp>
            <p:nvSpPr>
              <p:cNvPr id="65" name="TextBox 64"/>
              <p:cNvSpPr txBox="1"/>
              <p:nvPr/>
            </p:nvSpPr>
            <p:spPr>
              <a:xfrm>
                <a:off x="5403633" y="2583654"/>
                <a:ext cx="1237143" cy="507693"/>
              </a:xfrm>
              <a:prstGeom prst="rect">
                <a:avLst/>
              </a:prstGeom>
              <a:noFill/>
            </p:spPr>
            <p:txBody>
              <a:bodyPr wrap="none" lIns="182880" tIns="146304" rIns="182880" bIns="146304" rtlCol="0">
                <a:spAutoFit/>
              </a:bodyPr>
              <a:lstStyle/>
              <a:p>
                <a:pPr>
                  <a:lnSpc>
                    <a:spcPct val="90000"/>
                  </a:lnSpc>
                  <a:spcAft>
                    <a:spcPts val="600"/>
                  </a:spcAft>
                </a:pPr>
                <a:r>
                  <a:rPr lang="en-US" sz="1050" dirty="0" smtClean="0">
                    <a:gradFill>
                      <a:gsLst>
                        <a:gs pos="2917">
                          <a:schemeClr val="tx1"/>
                        </a:gs>
                        <a:gs pos="30000">
                          <a:schemeClr val="tx1"/>
                        </a:gs>
                      </a:gsLst>
                      <a:lin ang="5400000" scaled="0"/>
                    </a:gradFill>
                  </a:rPr>
                  <a:t>FD0/UD0</a:t>
                </a:r>
              </a:p>
            </p:txBody>
          </p:sp>
          <p:sp>
            <p:nvSpPr>
              <p:cNvPr id="66" name="TextBox 65"/>
              <p:cNvSpPr txBox="1"/>
              <p:nvPr/>
            </p:nvSpPr>
            <p:spPr>
              <a:xfrm>
                <a:off x="5512073" y="4246360"/>
                <a:ext cx="1237143" cy="507693"/>
              </a:xfrm>
              <a:prstGeom prst="rect">
                <a:avLst/>
              </a:prstGeom>
              <a:noFill/>
            </p:spPr>
            <p:txBody>
              <a:bodyPr wrap="none" lIns="182880" tIns="146304" rIns="182880" bIns="146304" rtlCol="0">
                <a:spAutoFit/>
              </a:bodyPr>
              <a:lstStyle/>
              <a:p>
                <a:pPr>
                  <a:lnSpc>
                    <a:spcPct val="90000"/>
                  </a:lnSpc>
                  <a:spcAft>
                    <a:spcPts val="600"/>
                  </a:spcAft>
                </a:pPr>
                <a:r>
                  <a:rPr lang="en-US" sz="1050" dirty="0" smtClean="0">
                    <a:gradFill>
                      <a:gsLst>
                        <a:gs pos="2917">
                          <a:schemeClr val="tx1"/>
                        </a:gs>
                        <a:gs pos="30000">
                          <a:schemeClr val="tx1"/>
                        </a:gs>
                      </a:gsLst>
                      <a:lin ang="5400000" scaled="0"/>
                    </a:gradFill>
                  </a:rPr>
                  <a:t>FD0/UD1</a:t>
                </a:r>
              </a:p>
            </p:txBody>
          </p:sp>
          <p:sp>
            <p:nvSpPr>
              <p:cNvPr id="67" name="TextBox 66"/>
              <p:cNvSpPr txBox="1"/>
              <p:nvPr/>
            </p:nvSpPr>
            <p:spPr>
              <a:xfrm>
                <a:off x="8114753" y="5783262"/>
                <a:ext cx="1237143" cy="507693"/>
              </a:xfrm>
              <a:prstGeom prst="rect">
                <a:avLst/>
              </a:prstGeom>
              <a:noFill/>
            </p:spPr>
            <p:txBody>
              <a:bodyPr wrap="none" lIns="182880" tIns="146304" rIns="182880" bIns="146304" rtlCol="0">
                <a:spAutoFit/>
              </a:bodyPr>
              <a:lstStyle/>
              <a:p>
                <a:pPr>
                  <a:lnSpc>
                    <a:spcPct val="90000"/>
                  </a:lnSpc>
                  <a:spcAft>
                    <a:spcPts val="600"/>
                  </a:spcAft>
                </a:pPr>
                <a:r>
                  <a:rPr lang="en-US" sz="1050" dirty="0" smtClean="0">
                    <a:gradFill>
                      <a:gsLst>
                        <a:gs pos="2917">
                          <a:schemeClr val="tx1"/>
                        </a:gs>
                        <a:gs pos="30000">
                          <a:schemeClr val="tx1"/>
                        </a:gs>
                      </a:gsLst>
                      <a:lin ang="5400000" scaled="0"/>
                    </a:gradFill>
                  </a:rPr>
                  <a:t>FD2/UD3</a:t>
                </a:r>
              </a:p>
            </p:txBody>
          </p:sp>
          <p:sp>
            <p:nvSpPr>
              <p:cNvPr id="68" name="TextBox 67"/>
              <p:cNvSpPr txBox="1"/>
              <p:nvPr/>
            </p:nvSpPr>
            <p:spPr>
              <a:xfrm>
                <a:off x="8003622" y="1136723"/>
                <a:ext cx="1237143" cy="507693"/>
              </a:xfrm>
              <a:prstGeom prst="rect">
                <a:avLst/>
              </a:prstGeom>
              <a:noFill/>
            </p:spPr>
            <p:txBody>
              <a:bodyPr wrap="none" lIns="182880" tIns="146304" rIns="182880" bIns="146304" rtlCol="0">
                <a:spAutoFit/>
              </a:bodyPr>
              <a:lstStyle/>
              <a:p>
                <a:pPr>
                  <a:lnSpc>
                    <a:spcPct val="90000"/>
                  </a:lnSpc>
                  <a:spcAft>
                    <a:spcPts val="600"/>
                  </a:spcAft>
                </a:pPr>
                <a:r>
                  <a:rPr lang="en-US" sz="1050" dirty="0" smtClean="0">
                    <a:gradFill>
                      <a:gsLst>
                        <a:gs pos="2917">
                          <a:schemeClr val="tx1"/>
                        </a:gs>
                        <a:gs pos="30000">
                          <a:schemeClr val="tx1"/>
                        </a:gs>
                      </a:gsLst>
                      <a:lin ang="5400000" scaled="0"/>
                    </a:gradFill>
                  </a:rPr>
                  <a:t>FD1/UD6</a:t>
                </a:r>
              </a:p>
            </p:txBody>
          </p:sp>
          <p:sp>
            <p:nvSpPr>
              <p:cNvPr id="69" name="TextBox 68"/>
              <p:cNvSpPr txBox="1"/>
              <p:nvPr/>
            </p:nvSpPr>
            <p:spPr>
              <a:xfrm>
                <a:off x="10634307" y="2596924"/>
                <a:ext cx="1237143" cy="507693"/>
              </a:xfrm>
              <a:prstGeom prst="rect">
                <a:avLst/>
              </a:prstGeom>
              <a:noFill/>
            </p:spPr>
            <p:txBody>
              <a:bodyPr wrap="none" lIns="182880" tIns="146304" rIns="182880" bIns="146304" rtlCol="0">
                <a:spAutoFit/>
              </a:bodyPr>
              <a:lstStyle/>
              <a:p>
                <a:pPr>
                  <a:lnSpc>
                    <a:spcPct val="90000"/>
                  </a:lnSpc>
                  <a:spcAft>
                    <a:spcPts val="600"/>
                  </a:spcAft>
                </a:pPr>
                <a:r>
                  <a:rPr lang="en-US" sz="1050" dirty="0" smtClean="0">
                    <a:gradFill>
                      <a:gsLst>
                        <a:gs pos="2917">
                          <a:schemeClr val="tx1"/>
                        </a:gs>
                        <a:gs pos="30000">
                          <a:schemeClr val="tx1"/>
                        </a:gs>
                      </a:gsLst>
                      <a:lin ang="5400000" scaled="0"/>
                    </a:gradFill>
                  </a:rPr>
                  <a:t>FD1/UD5</a:t>
                </a:r>
              </a:p>
            </p:txBody>
          </p:sp>
          <p:sp>
            <p:nvSpPr>
              <p:cNvPr id="70" name="TextBox 69"/>
              <p:cNvSpPr txBox="1"/>
              <p:nvPr/>
            </p:nvSpPr>
            <p:spPr>
              <a:xfrm>
                <a:off x="10714037" y="4335462"/>
                <a:ext cx="1237143" cy="507693"/>
              </a:xfrm>
              <a:prstGeom prst="rect">
                <a:avLst/>
              </a:prstGeom>
              <a:noFill/>
            </p:spPr>
            <p:txBody>
              <a:bodyPr wrap="none" lIns="182880" tIns="146304" rIns="182880" bIns="146304" rtlCol="0">
                <a:spAutoFit/>
              </a:bodyPr>
              <a:lstStyle/>
              <a:p>
                <a:pPr>
                  <a:lnSpc>
                    <a:spcPct val="90000"/>
                  </a:lnSpc>
                  <a:spcAft>
                    <a:spcPts val="600"/>
                  </a:spcAft>
                </a:pPr>
                <a:r>
                  <a:rPr lang="en-US" sz="1050" dirty="0" smtClean="0">
                    <a:gradFill>
                      <a:gsLst>
                        <a:gs pos="2917">
                          <a:schemeClr val="tx1"/>
                        </a:gs>
                        <a:gs pos="30000">
                          <a:schemeClr val="tx1"/>
                        </a:gs>
                      </a:gsLst>
                      <a:lin ang="5400000" scaled="0"/>
                    </a:gradFill>
                  </a:rPr>
                  <a:t>FD2/UD4</a:t>
                </a:r>
              </a:p>
            </p:txBody>
          </p:sp>
        </p:grpSp>
        <p:sp>
          <p:nvSpPr>
            <p:cNvPr id="55" name="Arc 54"/>
            <p:cNvSpPr/>
            <p:nvPr/>
          </p:nvSpPr>
          <p:spPr>
            <a:xfrm rot="6714129">
              <a:off x="7904271" y="-1044346"/>
              <a:ext cx="2046251" cy="6476287"/>
            </a:xfrm>
            <a:prstGeom prst="arc">
              <a:avLst>
                <a:gd name="adj1" fmla="val 16630267"/>
                <a:gd name="adj2" fmla="val 5066703"/>
              </a:avLst>
            </a:prstGeom>
            <a:ln w="15875">
              <a:solidFill>
                <a:schemeClr val="accent2">
                  <a:lumMod val="20000"/>
                  <a:lumOff val="8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a:p>
          </p:txBody>
        </p:sp>
        <p:sp>
          <p:nvSpPr>
            <p:cNvPr id="56" name="Arc 55"/>
            <p:cNvSpPr/>
            <p:nvPr/>
          </p:nvSpPr>
          <p:spPr>
            <a:xfrm rot="14597496">
              <a:off x="7494774" y="2360794"/>
              <a:ext cx="2272326" cy="6476287"/>
            </a:xfrm>
            <a:prstGeom prst="arc">
              <a:avLst>
                <a:gd name="adj1" fmla="val 16630267"/>
                <a:gd name="adj2" fmla="val 5066703"/>
              </a:avLst>
            </a:prstGeom>
            <a:ln w="15875">
              <a:solidFill>
                <a:schemeClr val="accent2">
                  <a:lumMod val="20000"/>
                  <a:lumOff val="8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a:p>
          </p:txBody>
        </p:sp>
        <p:sp>
          <p:nvSpPr>
            <p:cNvPr id="57" name="Arc 56"/>
            <p:cNvSpPr/>
            <p:nvPr/>
          </p:nvSpPr>
          <p:spPr>
            <a:xfrm rot="2128995">
              <a:off x="3567753" y="2017122"/>
              <a:ext cx="3847871" cy="3931729"/>
            </a:xfrm>
            <a:prstGeom prst="arc">
              <a:avLst>
                <a:gd name="adj1" fmla="val 13615535"/>
                <a:gd name="adj2" fmla="val 3790941"/>
              </a:avLst>
            </a:prstGeom>
            <a:ln w="22225">
              <a:solidFill>
                <a:schemeClr val="accent3"/>
              </a:solidFill>
              <a:prstDash val="sysDash"/>
            </a:ln>
          </p:spPr>
          <p:style>
            <a:lnRef idx="2">
              <a:schemeClr val="dk1"/>
            </a:lnRef>
            <a:fillRef idx="0">
              <a:schemeClr val="dk1"/>
            </a:fillRef>
            <a:effectRef idx="1">
              <a:schemeClr val="dk1"/>
            </a:effectRef>
            <a:fontRef idx="minor">
              <a:schemeClr val="tx1"/>
            </a:fontRef>
          </p:style>
          <p:txBody>
            <a:bodyPr rtlCol="0" anchor="ctr"/>
            <a:lstStyle/>
            <a:p>
              <a:pPr algn="ctr"/>
              <a:endParaRPr lang="en-US" sz="1050"/>
            </a:p>
          </p:txBody>
        </p:sp>
      </p:grpSp>
    </p:spTree>
    <p:extLst>
      <p:ext uri="{BB962C8B-B14F-4D97-AF65-F5344CB8AC3E}">
        <p14:creationId xmlns:p14="http://schemas.microsoft.com/office/powerpoint/2010/main" val="4143979487"/>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Group 78"/>
          <p:cNvGrpSpPr/>
          <p:nvPr/>
        </p:nvGrpSpPr>
        <p:grpSpPr>
          <a:xfrm>
            <a:off x="5476780" y="-861830"/>
            <a:ext cx="6532657" cy="6721292"/>
            <a:chOff x="3567753" y="-39210"/>
            <a:chExt cx="8612372" cy="7620000"/>
          </a:xfrm>
        </p:grpSpPr>
        <p:grpSp>
          <p:nvGrpSpPr>
            <p:cNvPr id="80" name="Group 79"/>
            <p:cNvGrpSpPr/>
            <p:nvPr/>
          </p:nvGrpSpPr>
          <p:grpSpPr>
            <a:xfrm>
              <a:off x="4008437" y="-39210"/>
              <a:ext cx="8171688" cy="7620000"/>
              <a:chOff x="3877883" y="203692"/>
              <a:chExt cx="8171688" cy="7620000"/>
            </a:xfrm>
          </p:grpSpPr>
          <p:grpSp>
            <p:nvGrpSpPr>
              <p:cNvPr id="85" name="Group 84"/>
              <p:cNvGrpSpPr/>
              <p:nvPr/>
            </p:nvGrpSpPr>
            <p:grpSpPr>
              <a:xfrm>
                <a:off x="3877883" y="203692"/>
                <a:ext cx="8171688" cy="7620000"/>
                <a:chOff x="2880909" y="-554108"/>
                <a:chExt cx="9539338" cy="8775770"/>
              </a:xfrm>
            </p:grpSpPr>
            <p:grpSp>
              <p:nvGrpSpPr>
                <p:cNvPr id="122" name="Group 121"/>
                <p:cNvGrpSpPr/>
                <p:nvPr/>
              </p:nvGrpSpPr>
              <p:grpSpPr>
                <a:xfrm>
                  <a:off x="2880909" y="1058863"/>
                  <a:ext cx="9539338" cy="5549828"/>
                  <a:chOff x="2880909" y="1058863"/>
                  <a:chExt cx="9539338" cy="5549828"/>
                </a:xfrm>
              </p:grpSpPr>
              <p:sp>
                <p:nvSpPr>
                  <p:cNvPr id="125" name="Oval 124"/>
                  <p:cNvSpPr/>
                  <p:nvPr/>
                </p:nvSpPr>
                <p:spPr bwMode="auto">
                  <a:xfrm>
                    <a:off x="3756544" y="1477963"/>
                    <a:ext cx="7162800" cy="4800599"/>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26" name="Picture 125"/>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80909" y="1058863"/>
                    <a:ext cx="3326213" cy="3505200"/>
                  </a:xfrm>
                  <a:prstGeom prst="rect">
                    <a:avLst/>
                  </a:prstGeom>
                </p:spPr>
              </p:pic>
              <p:pic>
                <p:nvPicPr>
                  <p:cNvPr id="127" name="Picture 126"/>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921242" y="3027159"/>
                    <a:ext cx="3326213" cy="3505200"/>
                  </a:xfrm>
                  <a:prstGeom prst="rect">
                    <a:avLst/>
                  </a:prstGeom>
                </p:spPr>
              </p:pic>
              <p:pic>
                <p:nvPicPr>
                  <p:cNvPr id="128" name="Picture 127"/>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964012" y="1058863"/>
                    <a:ext cx="3326213" cy="3505200"/>
                  </a:xfrm>
                  <a:prstGeom prst="rect">
                    <a:avLst/>
                  </a:prstGeom>
                </p:spPr>
              </p:pic>
              <p:pic>
                <p:nvPicPr>
                  <p:cNvPr id="129" name="Picture 128"/>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94035" y="3103491"/>
                    <a:ext cx="3326212" cy="3505200"/>
                  </a:xfrm>
                  <a:prstGeom prst="rect">
                    <a:avLst/>
                  </a:prstGeom>
                </p:spPr>
              </p:pic>
            </p:grpSp>
            <p:pic>
              <p:nvPicPr>
                <p:cNvPr id="123" name="Picture 122"/>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66534" y="-554108"/>
                  <a:ext cx="3326213" cy="3505200"/>
                </a:xfrm>
                <a:prstGeom prst="rect">
                  <a:avLst/>
                </a:prstGeom>
              </p:spPr>
            </p:pic>
            <p:pic>
              <p:nvPicPr>
                <p:cNvPr id="124" name="Picture 123"/>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51501" y="4716462"/>
                  <a:ext cx="3326213" cy="3505200"/>
                </a:xfrm>
                <a:prstGeom prst="rect">
                  <a:avLst/>
                </a:prstGeom>
              </p:spPr>
            </p:pic>
          </p:grpSp>
          <p:sp>
            <p:nvSpPr>
              <p:cNvPr id="86" name="Oval 85"/>
              <p:cNvSpPr/>
              <p:nvPr/>
            </p:nvSpPr>
            <p:spPr>
              <a:xfrm>
                <a:off x="7412958" y="6019341"/>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Node</a:t>
                </a:r>
              </a:p>
            </p:txBody>
          </p:sp>
          <p:sp>
            <p:nvSpPr>
              <p:cNvPr id="88" name="Oval 87"/>
              <p:cNvSpPr/>
              <p:nvPr/>
            </p:nvSpPr>
            <p:spPr>
              <a:xfrm>
                <a:off x="10024059" y="4664770"/>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Node</a:t>
                </a:r>
              </a:p>
            </p:txBody>
          </p:sp>
          <p:sp>
            <p:nvSpPr>
              <p:cNvPr id="89" name="Oval 88"/>
              <p:cNvSpPr/>
              <p:nvPr/>
            </p:nvSpPr>
            <p:spPr>
              <a:xfrm>
                <a:off x="9889919" y="2863645"/>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Node</a:t>
                </a:r>
              </a:p>
            </p:txBody>
          </p:sp>
          <p:sp>
            <p:nvSpPr>
              <p:cNvPr id="91" name="Oval 90"/>
              <p:cNvSpPr/>
              <p:nvPr/>
            </p:nvSpPr>
            <p:spPr>
              <a:xfrm>
                <a:off x="4618622" y="2803015"/>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Node</a:t>
                </a:r>
                <a:endParaRPr lang="en-US" sz="900" dirty="0">
                  <a:solidFill>
                    <a:schemeClr val="tx1"/>
                  </a:solidFill>
                </a:endParaRPr>
              </a:p>
            </p:txBody>
          </p:sp>
          <p:sp>
            <p:nvSpPr>
              <p:cNvPr id="92" name="Oval 91"/>
              <p:cNvSpPr/>
              <p:nvPr/>
            </p:nvSpPr>
            <p:spPr>
              <a:xfrm>
                <a:off x="4445582" y="4479883"/>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Node</a:t>
                </a:r>
              </a:p>
            </p:txBody>
          </p:sp>
          <p:sp>
            <p:nvSpPr>
              <p:cNvPr id="107" name="Oval 106"/>
              <p:cNvSpPr/>
              <p:nvPr/>
            </p:nvSpPr>
            <p:spPr>
              <a:xfrm>
                <a:off x="7338888" y="1572798"/>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Node</a:t>
                </a:r>
              </a:p>
            </p:txBody>
          </p:sp>
          <p:sp>
            <p:nvSpPr>
              <p:cNvPr id="109" name="TextBox 108"/>
              <p:cNvSpPr txBox="1"/>
              <p:nvPr/>
            </p:nvSpPr>
            <p:spPr>
              <a:xfrm>
                <a:off x="5403633" y="2583654"/>
                <a:ext cx="1237143" cy="507693"/>
              </a:xfrm>
              <a:prstGeom prst="rect">
                <a:avLst/>
              </a:prstGeom>
              <a:noFill/>
            </p:spPr>
            <p:txBody>
              <a:bodyPr wrap="none" lIns="182880" tIns="146304" rIns="182880" bIns="146304" rtlCol="0">
                <a:spAutoFit/>
              </a:bodyPr>
              <a:lstStyle/>
              <a:p>
                <a:pPr>
                  <a:lnSpc>
                    <a:spcPct val="90000"/>
                  </a:lnSpc>
                  <a:spcAft>
                    <a:spcPts val="600"/>
                  </a:spcAft>
                </a:pPr>
                <a:r>
                  <a:rPr lang="en-US" sz="1050" dirty="0" smtClean="0">
                    <a:gradFill>
                      <a:gsLst>
                        <a:gs pos="2917">
                          <a:schemeClr val="tx1"/>
                        </a:gs>
                        <a:gs pos="30000">
                          <a:schemeClr val="tx1"/>
                        </a:gs>
                      </a:gsLst>
                      <a:lin ang="5400000" scaled="0"/>
                    </a:gradFill>
                  </a:rPr>
                  <a:t>FD0/UD0</a:t>
                </a:r>
              </a:p>
            </p:txBody>
          </p:sp>
          <p:sp>
            <p:nvSpPr>
              <p:cNvPr id="117" name="TextBox 116"/>
              <p:cNvSpPr txBox="1"/>
              <p:nvPr/>
            </p:nvSpPr>
            <p:spPr>
              <a:xfrm>
                <a:off x="5512073" y="4246360"/>
                <a:ext cx="1237143" cy="507693"/>
              </a:xfrm>
              <a:prstGeom prst="rect">
                <a:avLst/>
              </a:prstGeom>
              <a:noFill/>
            </p:spPr>
            <p:txBody>
              <a:bodyPr wrap="none" lIns="182880" tIns="146304" rIns="182880" bIns="146304" rtlCol="0">
                <a:spAutoFit/>
              </a:bodyPr>
              <a:lstStyle/>
              <a:p>
                <a:pPr>
                  <a:lnSpc>
                    <a:spcPct val="90000"/>
                  </a:lnSpc>
                  <a:spcAft>
                    <a:spcPts val="600"/>
                  </a:spcAft>
                </a:pPr>
                <a:r>
                  <a:rPr lang="en-US" sz="1050" dirty="0" smtClean="0">
                    <a:gradFill>
                      <a:gsLst>
                        <a:gs pos="2917">
                          <a:schemeClr val="tx1"/>
                        </a:gs>
                        <a:gs pos="30000">
                          <a:schemeClr val="tx1"/>
                        </a:gs>
                      </a:gsLst>
                      <a:lin ang="5400000" scaled="0"/>
                    </a:gradFill>
                  </a:rPr>
                  <a:t>FD0/UD1</a:t>
                </a:r>
              </a:p>
            </p:txBody>
          </p:sp>
          <p:sp>
            <p:nvSpPr>
              <p:cNvPr id="118" name="TextBox 117"/>
              <p:cNvSpPr txBox="1"/>
              <p:nvPr/>
            </p:nvSpPr>
            <p:spPr>
              <a:xfrm>
                <a:off x="8114753" y="5783262"/>
                <a:ext cx="1237143" cy="507693"/>
              </a:xfrm>
              <a:prstGeom prst="rect">
                <a:avLst/>
              </a:prstGeom>
              <a:noFill/>
            </p:spPr>
            <p:txBody>
              <a:bodyPr wrap="none" lIns="182880" tIns="146304" rIns="182880" bIns="146304" rtlCol="0">
                <a:spAutoFit/>
              </a:bodyPr>
              <a:lstStyle/>
              <a:p>
                <a:pPr>
                  <a:lnSpc>
                    <a:spcPct val="90000"/>
                  </a:lnSpc>
                  <a:spcAft>
                    <a:spcPts val="600"/>
                  </a:spcAft>
                </a:pPr>
                <a:r>
                  <a:rPr lang="en-US" sz="1050" dirty="0" smtClean="0">
                    <a:gradFill>
                      <a:gsLst>
                        <a:gs pos="2917">
                          <a:schemeClr val="tx1"/>
                        </a:gs>
                        <a:gs pos="30000">
                          <a:schemeClr val="tx1"/>
                        </a:gs>
                      </a:gsLst>
                      <a:lin ang="5400000" scaled="0"/>
                    </a:gradFill>
                  </a:rPr>
                  <a:t>FD2/UD3</a:t>
                </a:r>
              </a:p>
            </p:txBody>
          </p:sp>
          <p:sp>
            <p:nvSpPr>
              <p:cNvPr id="119" name="TextBox 118"/>
              <p:cNvSpPr txBox="1"/>
              <p:nvPr/>
            </p:nvSpPr>
            <p:spPr>
              <a:xfrm>
                <a:off x="8003622" y="1136723"/>
                <a:ext cx="1237143" cy="507693"/>
              </a:xfrm>
              <a:prstGeom prst="rect">
                <a:avLst/>
              </a:prstGeom>
              <a:noFill/>
            </p:spPr>
            <p:txBody>
              <a:bodyPr wrap="none" lIns="182880" tIns="146304" rIns="182880" bIns="146304" rtlCol="0">
                <a:spAutoFit/>
              </a:bodyPr>
              <a:lstStyle/>
              <a:p>
                <a:pPr>
                  <a:lnSpc>
                    <a:spcPct val="90000"/>
                  </a:lnSpc>
                  <a:spcAft>
                    <a:spcPts val="600"/>
                  </a:spcAft>
                </a:pPr>
                <a:r>
                  <a:rPr lang="en-US" sz="1050" dirty="0" smtClean="0">
                    <a:gradFill>
                      <a:gsLst>
                        <a:gs pos="2917">
                          <a:schemeClr val="tx1"/>
                        </a:gs>
                        <a:gs pos="30000">
                          <a:schemeClr val="tx1"/>
                        </a:gs>
                      </a:gsLst>
                      <a:lin ang="5400000" scaled="0"/>
                    </a:gradFill>
                  </a:rPr>
                  <a:t>FD1/UD6</a:t>
                </a:r>
              </a:p>
            </p:txBody>
          </p:sp>
          <p:sp>
            <p:nvSpPr>
              <p:cNvPr id="120" name="TextBox 119"/>
              <p:cNvSpPr txBox="1"/>
              <p:nvPr/>
            </p:nvSpPr>
            <p:spPr>
              <a:xfrm>
                <a:off x="10634307" y="2596924"/>
                <a:ext cx="1237143" cy="507693"/>
              </a:xfrm>
              <a:prstGeom prst="rect">
                <a:avLst/>
              </a:prstGeom>
              <a:noFill/>
            </p:spPr>
            <p:txBody>
              <a:bodyPr wrap="none" lIns="182880" tIns="146304" rIns="182880" bIns="146304" rtlCol="0">
                <a:spAutoFit/>
              </a:bodyPr>
              <a:lstStyle/>
              <a:p>
                <a:pPr>
                  <a:lnSpc>
                    <a:spcPct val="90000"/>
                  </a:lnSpc>
                  <a:spcAft>
                    <a:spcPts val="600"/>
                  </a:spcAft>
                </a:pPr>
                <a:r>
                  <a:rPr lang="en-US" sz="1050" dirty="0" smtClean="0">
                    <a:gradFill>
                      <a:gsLst>
                        <a:gs pos="2917">
                          <a:schemeClr val="tx1"/>
                        </a:gs>
                        <a:gs pos="30000">
                          <a:schemeClr val="tx1"/>
                        </a:gs>
                      </a:gsLst>
                      <a:lin ang="5400000" scaled="0"/>
                    </a:gradFill>
                  </a:rPr>
                  <a:t>FD1/UD5</a:t>
                </a:r>
              </a:p>
            </p:txBody>
          </p:sp>
          <p:sp>
            <p:nvSpPr>
              <p:cNvPr id="121" name="TextBox 120"/>
              <p:cNvSpPr txBox="1"/>
              <p:nvPr/>
            </p:nvSpPr>
            <p:spPr>
              <a:xfrm>
                <a:off x="10714037" y="4335462"/>
                <a:ext cx="1237143" cy="507693"/>
              </a:xfrm>
              <a:prstGeom prst="rect">
                <a:avLst/>
              </a:prstGeom>
              <a:noFill/>
            </p:spPr>
            <p:txBody>
              <a:bodyPr wrap="none" lIns="182880" tIns="146304" rIns="182880" bIns="146304" rtlCol="0">
                <a:spAutoFit/>
              </a:bodyPr>
              <a:lstStyle/>
              <a:p>
                <a:pPr>
                  <a:lnSpc>
                    <a:spcPct val="90000"/>
                  </a:lnSpc>
                  <a:spcAft>
                    <a:spcPts val="600"/>
                  </a:spcAft>
                </a:pPr>
                <a:r>
                  <a:rPr lang="en-US" sz="1050" dirty="0" smtClean="0">
                    <a:gradFill>
                      <a:gsLst>
                        <a:gs pos="2917">
                          <a:schemeClr val="tx1"/>
                        </a:gs>
                        <a:gs pos="30000">
                          <a:schemeClr val="tx1"/>
                        </a:gs>
                      </a:gsLst>
                      <a:lin ang="5400000" scaled="0"/>
                    </a:gradFill>
                  </a:rPr>
                  <a:t>FD2/UD4</a:t>
                </a:r>
              </a:p>
            </p:txBody>
          </p:sp>
        </p:grpSp>
        <p:sp>
          <p:nvSpPr>
            <p:cNvPr id="82" name="Arc 81"/>
            <p:cNvSpPr/>
            <p:nvPr/>
          </p:nvSpPr>
          <p:spPr>
            <a:xfrm rot="6714129">
              <a:off x="7904271" y="-1044346"/>
              <a:ext cx="2046251" cy="6476287"/>
            </a:xfrm>
            <a:prstGeom prst="arc">
              <a:avLst>
                <a:gd name="adj1" fmla="val 16630267"/>
                <a:gd name="adj2" fmla="val 5066703"/>
              </a:avLst>
            </a:prstGeom>
            <a:ln w="15875">
              <a:solidFill>
                <a:schemeClr val="accent2">
                  <a:lumMod val="20000"/>
                  <a:lumOff val="8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a:p>
          </p:txBody>
        </p:sp>
        <p:sp>
          <p:nvSpPr>
            <p:cNvPr id="83" name="Arc 82"/>
            <p:cNvSpPr/>
            <p:nvPr/>
          </p:nvSpPr>
          <p:spPr>
            <a:xfrm rot="14597496">
              <a:off x="7494774" y="2360794"/>
              <a:ext cx="2272326" cy="6476287"/>
            </a:xfrm>
            <a:prstGeom prst="arc">
              <a:avLst>
                <a:gd name="adj1" fmla="val 16630267"/>
                <a:gd name="adj2" fmla="val 5066703"/>
              </a:avLst>
            </a:prstGeom>
            <a:ln w="15875">
              <a:solidFill>
                <a:schemeClr val="accent2">
                  <a:lumMod val="20000"/>
                  <a:lumOff val="8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a:p>
          </p:txBody>
        </p:sp>
        <p:sp>
          <p:nvSpPr>
            <p:cNvPr id="84" name="Arc 83"/>
            <p:cNvSpPr/>
            <p:nvPr/>
          </p:nvSpPr>
          <p:spPr>
            <a:xfrm rot="2128995">
              <a:off x="3567753" y="2017122"/>
              <a:ext cx="3847871" cy="3931729"/>
            </a:xfrm>
            <a:prstGeom prst="arc">
              <a:avLst>
                <a:gd name="adj1" fmla="val 13615535"/>
                <a:gd name="adj2" fmla="val 3790941"/>
              </a:avLst>
            </a:prstGeom>
            <a:ln w="22225">
              <a:solidFill>
                <a:schemeClr val="accent3"/>
              </a:solidFill>
              <a:prstDash val="sysDash"/>
            </a:ln>
          </p:spPr>
          <p:style>
            <a:lnRef idx="2">
              <a:schemeClr val="dk1"/>
            </a:lnRef>
            <a:fillRef idx="0">
              <a:schemeClr val="dk1"/>
            </a:fillRef>
            <a:effectRef idx="1">
              <a:schemeClr val="dk1"/>
            </a:effectRef>
            <a:fontRef idx="minor">
              <a:schemeClr val="tx1"/>
            </a:fontRef>
          </p:style>
          <p:txBody>
            <a:bodyPr rtlCol="0" anchor="ctr"/>
            <a:lstStyle/>
            <a:p>
              <a:pPr algn="ctr"/>
              <a:endParaRPr lang="en-US" sz="1050"/>
            </a:p>
          </p:txBody>
        </p:sp>
      </p:grpSp>
      <p:sp>
        <p:nvSpPr>
          <p:cNvPr id="5" name="Title 2"/>
          <p:cNvSpPr>
            <a:spLocks noGrp="1"/>
          </p:cNvSpPr>
          <p:nvPr>
            <p:ph type="title"/>
          </p:nvPr>
        </p:nvSpPr>
        <p:spPr>
          <a:xfrm>
            <a:off x="294361" y="125665"/>
            <a:ext cx="11889564" cy="917575"/>
          </a:xfrm>
        </p:spPr>
        <p:txBody>
          <a:bodyPr/>
          <a:lstStyle/>
          <a:p>
            <a:r>
              <a:rPr lang="en-US" dirty="0" smtClean="0"/>
              <a:t>Instantiating an application</a:t>
            </a:r>
            <a:endParaRPr lang="en-US" dirty="0"/>
          </a:p>
        </p:txBody>
      </p:sp>
      <p:sp>
        <p:nvSpPr>
          <p:cNvPr id="77" name="Hexagon 76"/>
          <p:cNvSpPr/>
          <p:nvPr/>
        </p:nvSpPr>
        <p:spPr bwMode="auto">
          <a:xfrm>
            <a:off x="3202517" y="3897676"/>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87" name="Hexagon 86"/>
          <p:cNvSpPr/>
          <p:nvPr/>
        </p:nvSpPr>
        <p:spPr bwMode="auto">
          <a:xfrm>
            <a:off x="3209187" y="3900877"/>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0" name="Hexagon 89"/>
          <p:cNvSpPr/>
          <p:nvPr/>
        </p:nvSpPr>
        <p:spPr bwMode="auto">
          <a:xfrm>
            <a:off x="3421173" y="4329403"/>
            <a:ext cx="256485" cy="241855"/>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6" name="Text Placeholder 1"/>
          <p:cNvSpPr txBox="1">
            <a:spLocks/>
          </p:cNvSpPr>
          <p:nvPr/>
        </p:nvSpPr>
        <p:spPr>
          <a:xfrm>
            <a:off x="600131" y="5249862"/>
            <a:ext cx="11999239" cy="125828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err="1" smtClean="0"/>
              <a:t>ServiceType</a:t>
            </a:r>
            <a:r>
              <a:rPr lang="en-US" sz="2000" dirty="0" smtClean="0"/>
              <a:t> is like a .NET CLR type</a:t>
            </a:r>
          </a:p>
          <a:p>
            <a:r>
              <a:rPr lang="en-US" sz="2000" dirty="0" smtClean="0"/>
              <a:t>Each service instance has a unique name in the “namespace” of the application “fabric:/Ticketing/</a:t>
            </a:r>
            <a:r>
              <a:rPr lang="en-US" sz="2000" dirty="0" err="1" smtClean="0"/>
              <a:t>SccheduleService</a:t>
            </a:r>
            <a:r>
              <a:rPr lang="en-US" sz="2000" dirty="0" smtClean="0"/>
              <a:t>”, “fabric:/Ticketing/</a:t>
            </a:r>
            <a:r>
              <a:rPr lang="en-US" sz="2000" dirty="0" err="1" smtClean="0"/>
              <a:t>InventoryService</a:t>
            </a:r>
            <a:r>
              <a:rPr lang="en-US" sz="2000" dirty="0" smtClean="0"/>
              <a:t>”, “fabric:/Ticketing/</a:t>
            </a:r>
            <a:r>
              <a:rPr lang="en-US" sz="2000" dirty="0" err="1" smtClean="0"/>
              <a:t>VoucherService</a:t>
            </a:r>
            <a:r>
              <a:rPr lang="en-US" sz="2000" dirty="0" smtClean="0"/>
              <a:t>”</a:t>
            </a:r>
          </a:p>
          <a:p>
            <a:endParaRPr lang="en-US" sz="2000" dirty="0" smtClean="0"/>
          </a:p>
          <a:p>
            <a:pPr marL="0" indent="0">
              <a:buNone/>
            </a:pPr>
            <a:endParaRPr lang="en-US" sz="2000" dirty="0" smtClean="0"/>
          </a:p>
        </p:txBody>
      </p:sp>
      <p:sp>
        <p:nvSpPr>
          <p:cNvPr id="93" name="Hexagon 92"/>
          <p:cNvSpPr/>
          <p:nvPr/>
        </p:nvSpPr>
        <p:spPr bwMode="auto">
          <a:xfrm>
            <a:off x="3421172" y="4317787"/>
            <a:ext cx="256485" cy="241855"/>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p:cNvGrpSpPr/>
          <p:nvPr/>
        </p:nvGrpSpPr>
        <p:grpSpPr>
          <a:xfrm>
            <a:off x="2408237" y="3243887"/>
            <a:ext cx="1689382" cy="1701175"/>
            <a:chOff x="2408237" y="3243887"/>
            <a:chExt cx="1689382" cy="1701175"/>
          </a:xfrm>
        </p:grpSpPr>
        <p:grpSp>
          <p:nvGrpSpPr>
            <p:cNvPr id="112" name="Group 111"/>
            <p:cNvGrpSpPr/>
            <p:nvPr/>
          </p:nvGrpSpPr>
          <p:grpSpPr>
            <a:xfrm>
              <a:off x="2423483" y="3243887"/>
              <a:ext cx="1674136" cy="1600201"/>
              <a:chOff x="2405609" y="3214214"/>
              <a:chExt cx="1674136" cy="1600201"/>
            </a:xfrm>
          </p:grpSpPr>
          <p:pic>
            <p:nvPicPr>
              <p:cNvPr id="66" name="Picture 65"/>
              <p:cNvPicPr>
                <a:picLocks noChangeAspect="1"/>
              </p:cNvPicPr>
              <p:nvPr/>
            </p:nvPicPr>
            <p:blipFill>
              <a:blip r:embed="rId4"/>
              <a:stretch>
                <a:fillRect/>
              </a:stretch>
            </p:blipFill>
            <p:spPr>
              <a:xfrm>
                <a:off x="2479545" y="3214214"/>
                <a:ext cx="1600200" cy="1600201"/>
              </a:xfrm>
              <a:prstGeom prst="rect">
                <a:avLst/>
              </a:prstGeom>
            </p:spPr>
          </p:pic>
          <p:grpSp>
            <p:nvGrpSpPr>
              <p:cNvPr id="67" name="Group 66"/>
              <p:cNvGrpSpPr/>
              <p:nvPr/>
            </p:nvGrpSpPr>
            <p:grpSpPr>
              <a:xfrm>
                <a:off x="3233703" y="4201774"/>
                <a:ext cx="504254" cy="504730"/>
                <a:chOff x="123267" y="4289285"/>
                <a:chExt cx="2617316" cy="2215802"/>
              </a:xfrm>
            </p:grpSpPr>
            <p:pic>
              <p:nvPicPr>
                <p:cNvPr id="73" name="Picture 72"/>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74" name="Picture 73"/>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75" name="Picture 74"/>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76" name="Rectangle 75"/>
                <p:cNvSpPr/>
                <p:nvPr/>
              </p:nvSpPr>
              <p:spPr>
                <a:xfrm>
                  <a:off x="123267" y="5291495"/>
                  <a:ext cx="1991361" cy="1013370"/>
                </a:xfrm>
                <a:prstGeom prst="rect">
                  <a:avLst/>
                </a:prstGeom>
              </p:spPr>
              <p:txBody>
                <a:bodyPr wrap="square">
                  <a:spAutoFit/>
                </a:bodyPr>
                <a:lstStyle/>
                <a:p>
                  <a:pPr algn="ctr"/>
                  <a:r>
                    <a:rPr lang="en-US" sz="300" dirty="0">
                      <a:solidFill>
                        <a:schemeClr val="bg1"/>
                      </a:solidFill>
                    </a:rPr>
                    <a:t>Service </a:t>
                  </a:r>
                  <a:endParaRPr lang="en-US" sz="300" dirty="0" smtClean="0">
                    <a:solidFill>
                      <a:schemeClr val="bg1"/>
                    </a:solidFill>
                  </a:endParaRPr>
                </a:p>
                <a:p>
                  <a:pPr algn="ctr"/>
                  <a:r>
                    <a:rPr lang="en-US" sz="300" dirty="0" smtClean="0">
                      <a:solidFill>
                        <a:schemeClr val="bg1"/>
                      </a:solidFill>
                    </a:rPr>
                    <a:t>Package</a:t>
                  </a:r>
                </a:p>
                <a:p>
                  <a:pPr algn="ctr"/>
                  <a:r>
                    <a:rPr lang="en-US" sz="300" dirty="0" smtClean="0">
                      <a:solidFill>
                        <a:schemeClr val="bg1"/>
                      </a:solidFill>
                    </a:rPr>
                    <a:t> </a:t>
                  </a:r>
                  <a:r>
                    <a:rPr lang="en-US" sz="300" dirty="0">
                      <a:solidFill>
                        <a:schemeClr val="bg1"/>
                      </a:solidFill>
                    </a:rPr>
                    <a:t>B</a:t>
                  </a:r>
                </a:p>
              </p:txBody>
            </p:sp>
          </p:grpSp>
          <p:grpSp>
            <p:nvGrpSpPr>
              <p:cNvPr id="68" name="Group 67"/>
              <p:cNvGrpSpPr/>
              <p:nvPr/>
            </p:nvGrpSpPr>
            <p:grpSpPr>
              <a:xfrm>
                <a:off x="3015047" y="3743595"/>
                <a:ext cx="504254" cy="504730"/>
                <a:chOff x="123267" y="4289285"/>
                <a:chExt cx="2617316" cy="2215802"/>
              </a:xfrm>
            </p:grpSpPr>
            <p:pic>
              <p:nvPicPr>
                <p:cNvPr id="69" name="Picture 6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70" name="Picture 69"/>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sp>
              <p:nvSpPr>
                <p:cNvPr id="72" name="Rectangle 71"/>
                <p:cNvSpPr/>
                <p:nvPr/>
              </p:nvSpPr>
              <p:spPr>
                <a:xfrm>
                  <a:off x="123267" y="5291495"/>
                  <a:ext cx="1991361" cy="1013370"/>
                </a:xfrm>
                <a:prstGeom prst="rect">
                  <a:avLst/>
                </a:prstGeom>
              </p:spPr>
              <p:txBody>
                <a:bodyPr wrap="square">
                  <a:spAutoFit/>
                </a:bodyPr>
                <a:lstStyle/>
                <a:p>
                  <a:pPr algn="ctr"/>
                  <a:r>
                    <a:rPr lang="en-US" sz="300" dirty="0">
                      <a:solidFill>
                        <a:schemeClr val="bg1"/>
                      </a:solidFill>
                    </a:rPr>
                    <a:t>Service </a:t>
                  </a:r>
                  <a:endParaRPr lang="en-US" sz="300" dirty="0" smtClean="0">
                    <a:solidFill>
                      <a:schemeClr val="bg1"/>
                    </a:solidFill>
                  </a:endParaRPr>
                </a:p>
                <a:p>
                  <a:pPr algn="ctr"/>
                  <a:r>
                    <a:rPr lang="en-US" sz="300" dirty="0" smtClean="0">
                      <a:solidFill>
                        <a:schemeClr val="bg1"/>
                      </a:solidFill>
                    </a:rPr>
                    <a:t>Package</a:t>
                  </a:r>
                </a:p>
                <a:p>
                  <a:pPr algn="ctr"/>
                  <a:r>
                    <a:rPr lang="en-US" sz="300" dirty="0" smtClean="0">
                      <a:solidFill>
                        <a:schemeClr val="bg1"/>
                      </a:solidFill>
                    </a:rPr>
                    <a:t> A</a:t>
                  </a:r>
                  <a:endParaRPr lang="en-US" sz="300" dirty="0">
                    <a:solidFill>
                      <a:schemeClr val="bg1"/>
                    </a:solidFill>
                  </a:endParaRPr>
                </a:p>
              </p:txBody>
            </p:sp>
            <p:pic>
              <p:nvPicPr>
                <p:cNvPr id="71" name="Picture 70"/>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grpSp>
          <p:sp>
            <p:nvSpPr>
              <p:cNvPr id="111" name="TextBox 110"/>
              <p:cNvSpPr txBox="1"/>
              <p:nvPr/>
            </p:nvSpPr>
            <p:spPr>
              <a:xfrm>
                <a:off x="2405609" y="3770339"/>
                <a:ext cx="7620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smtClean="0">
                    <a:gradFill>
                      <a:gsLst>
                        <a:gs pos="2917">
                          <a:schemeClr val="tx1"/>
                        </a:gs>
                        <a:gs pos="30000">
                          <a:schemeClr val="tx1"/>
                        </a:gs>
                      </a:gsLst>
                      <a:lin ang="5400000" scaled="0"/>
                    </a:gradFill>
                  </a:rPr>
                  <a:t>app4</a:t>
                </a:r>
              </a:p>
            </p:txBody>
          </p:sp>
        </p:grpSp>
        <p:sp>
          <p:nvSpPr>
            <p:cNvPr id="2" name="TextBox 1"/>
            <p:cNvSpPr txBox="1"/>
            <p:nvPr/>
          </p:nvSpPr>
          <p:spPr>
            <a:xfrm>
              <a:off x="2408237" y="4497247"/>
              <a:ext cx="762068" cy="447815"/>
            </a:xfrm>
            <a:prstGeom prst="rect">
              <a:avLst/>
            </a:prstGeom>
            <a:noFill/>
          </p:spPr>
          <p:txBody>
            <a:bodyPr wrap="none" lIns="182880" tIns="146304" rIns="182880" bIns="146304" rtlCol="0">
              <a:spAutoFit/>
            </a:bodyPr>
            <a:lstStyle/>
            <a:p>
              <a:pPr>
                <a:lnSpc>
                  <a:spcPct val="90000"/>
                </a:lnSpc>
                <a:spcAft>
                  <a:spcPts val="600"/>
                </a:spcAft>
              </a:pPr>
              <a:r>
                <a:rPr lang="en-US" sz="1100" dirty="0" smtClean="0">
                  <a:gradFill>
                    <a:gsLst>
                      <a:gs pos="2917">
                        <a:schemeClr val="tx1"/>
                      </a:gs>
                      <a:gs pos="30000">
                        <a:schemeClr val="tx1"/>
                      </a:gs>
                    </a:gsLst>
                    <a:lin ang="5400000" scaled="0"/>
                  </a:gradFill>
                </a:rPr>
                <a:t>1.0.0.0</a:t>
              </a:r>
            </a:p>
          </p:txBody>
        </p:sp>
      </p:grpSp>
      <p:sp>
        <p:nvSpPr>
          <p:cNvPr id="108" name="Hexagon 107"/>
          <p:cNvSpPr/>
          <p:nvPr/>
        </p:nvSpPr>
        <p:spPr bwMode="auto">
          <a:xfrm>
            <a:off x="3199912" y="3894279"/>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81" name="Hexagon 80"/>
          <p:cNvSpPr/>
          <p:nvPr/>
        </p:nvSpPr>
        <p:spPr bwMode="auto">
          <a:xfrm>
            <a:off x="3370952" y="4322207"/>
            <a:ext cx="256485" cy="241855"/>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328159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87"/>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08"/>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93"/>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0" nodeType="clickEffect">
                                  <p:stCondLst>
                                    <p:cond delay="0"/>
                                  </p:stCondLst>
                                  <p:childTnLst>
                                    <p:animMotion origin="layout" path="M 3.00485E-6 3.91285E-6 L 0.3915 0.09192 " pathEditMode="relative" rAng="0" ptsTypes="AA">
                                      <p:cBhvr>
                                        <p:cTn id="20" dur="2000" fill="hold"/>
                                        <p:tgtEl>
                                          <p:spTgt spid="77"/>
                                        </p:tgtEl>
                                        <p:attrNameLst>
                                          <p:attrName>ppt_x</p:attrName>
                                          <p:attrName>ppt_y</p:attrName>
                                        </p:attrNameLst>
                                      </p:cBhvr>
                                      <p:rCtr x="19569" y="4585"/>
                                    </p:animMotion>
                                  </p:childTnLst>
                                </p:cTn>
                              </p:par>
                              <p:par>
                                <p:cTn id="21" presetID="42" presetClass="path" presetSubtype="0" accel="50000" decel="50000" fill="hold" grpId="0" nodeType="withEffect">
                                  <p:stCondLst>
                                    <p:cond delay="0"/>
                                  </p:stCondLst>
                                  <p:childTnLst>
                                    <p:animMotion origin="layout" path="M -0.00268 -0.00477 L 0.24393 -0.2921 " pathEditMode="relative" rAng="0" ptsTypes="AA">
                                      <p:cBhvr>
                                        <p:cTn id="22" dur="2000" fill="hold"/>
                                        <p:tgtEl>
                                          <p:spTgt spid="87"/>
                                        </p:tgtEl>
                                        <p:attrNameLst>
                                          <p:attrName>ppt_x</p:attrName>
                                          <p:attrName>ppt_y</p:attrName>
                                        </p:attrNameLst>
                                      </p:cBhvr>
                                      <p:rCtr x="12331" y="-14367"/>
                                    </p:animMotion>
                                  </p:childTnLst>
                                </p:cTn>
                              </p:par>
                              <p:par>
                                <p:cTn id="23" presetID="42" presetClass="path" presetSubtype="0" accel="50000" decel="50000" fill="hold" grpId="0" nodeType="withEffect">
                                  <p:stCondLst>
                                    <p:cond delay="0"/>
                                  </p:stCondLst>
                                  <p:childTnLst>
                                    <p:animMotion origin="layout" path="M -0.00281 -2.16069E-6 L 0.39176 -0.47617 " pathEditMode="relative" rAng="0" ptsTypes="AA">
                                      <p:cBhvr>
                                        <p:cTn id="24" dur="2000" fill="hold"/>
                                        <p:tgtEl>
                                          <p:spTgt spid="108"/>
                                        </p:tgtEl>
                                        <p:attrNameLst>
                                          <p:attrName>ppt_x</p:attrName>
                                          <p:attrName>ppt_y</p:attrName>
                                        </p:attrNameLst>
                                      </p:cBhvr>
                                      <p:rCtr x="19722" y="-23808"/>
                                    </p:animMotion>
                                  </p:childTnLst>
                                </p:cTn>
                              </p:par>
                            </p:childTnLst>
                          </p:cTn>
                        </p:par>
                        <p:par>
                          <p:cTn id="25" fill="hold">
                            <p:stCondLst>
                              <p:cond delay="2000"/>
                            </p:stCondLst>
                            <p:childTnLst>
                              <p:par>
                                <p:cTn id="26" presetID="42" presetClass="path" presetSubtype="0" accel="50000" decel="50000" fill="hold" grpId="0" nodeType="afterEffect">
                                  <p:stCondLst>
                                    <p:cond delay="0"/>
                                  </p:stCondLst>
                                  <p:childTnLst>
                                    <p:animMotion origin="layout" path="M -2.51723E-6 0.00454 L 0.53932 -0.14276 " pathEditMode="relative" rAng="0" ptsTypes="AA">
                                      <p:cBhvr>
                                        <p:cTn id="27" dur="2000" fill="hold"/>
                                        <p:tgtEl>
                                          <p:spTgt spid="90"/>
                                        </p:tgtEl>
                                        <p:attrNameLst>
                                          <p:attrName>ppt_x</p:attrName>
                                          <p:attrName>ppt_y</p:attrName>
                                        </p:attrNameLst>
                                      </p:cBhvr>
                                      <p:rCtr x="26959" y="-7376"/>
                                    </p:animMotion>
                                  </p:childTnLst>
                                </p:cTn>
                              </p:par>
                              <p:par>
                                <p:cTn id="28" presetID="42" presetClass="path" presetSubtype="0" accel="50000" decel="50000" fill="hold" grpId="0" nodeType="withEffect">
                                  <p:stCondLst>
                                    <p:cond delay="0"/>
                                  </p:stCondLst>
                                  <p:childTnLst>
                                    <p:animMotion origin="layout" path="M -2.51723E-6 8.0345E-7 L 0.53319 -0.3527 " pathEditMode="relative" rAng="0" ptsTypes="AA">
                                      <p:cBhvr>
                                        <p:cTn id="29" dur="2000" fill="hold"/>
                                        <p:tgtEl>
                                          <p:spTgt spid="93"/>
                                        </p:tgtEl>
                                        <p:attrNameLst>
                                          <p:attrName>ppt_x</p:attrName>
                                          <p:attrName>ppt_y</p:attrName>
                                        </p:attrNameLst>
                                      </p:cBhvr>
                                      <p:rCtr x="26653" y="-17635"/>
                                    </p:animMotion>
                                  </p:childTnLst>
                                </p:cTn>
                              </p:par>
                              <p:par>
                                <p:cTn id="30" presetID="42" presetClass="path" presetSubtype="0" accel="50000" decel="50000" fill="hold" grpId="0" nodeType="withEffect">
                                  <p:stCondLst>
                                    <p:cond delay="0"/>
                                  </p:stCondLst>
                                  <p:childTnLst>
                                    <p:animMotion origin="layout" path="M -0.0023 -8.6246E-8 L 0.23091 -0.14185 " pathEditMode="relative" rAng="0" ptsTypes="AA">
                                      <p:cBhvr>
                                        <p:cTn id="31" dur="2000" fill="hold"/>
                                        <p:tgtEl>
                                          <p:spTgt spid="81"/>
                                        </p:tgtEl>
                                        <p:attrNameLst>
                                          <p:attrName>ppt_x</p:attrName>
                                          <p:attrName>ppt_y</p:attrName>
                                        </p:attrNameLst>
                                      </p:cBhvr>
                                      <p:rCtr x="11654" y="-7104"/>
                                    </p:animMotion>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7" grpId="1" animBg="1"/>
      <p:bldP spid="87" grpId="0" animBg="1"/>
      <p:bldP spid="87" grpId="1" animBg="1"/>
      <p:bldP spid="90" grpId="0" animBg="1"/>
      <p:bldP spid="90" grpId="1" animBg="1"/>
      <p:bldP spid="106" grpId="0"/>
      <p:bldP spid="93" grpId="0" animBg="1"/>
      <p:bldP spid="93" grpId="1" animBg="1"/>
      <p:bldP spid="108" grpId="0" animBg="1"/>
      <p:bldP spid="108" grpId="1" animBg="1"/>
      <p:bldP spid="81" grpId="0" animBg="1"/>
      <p:bldP spid="81"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27036" y="1135062"/>
            <a:ext cx="10654093" cy="6100131"/>
          </a:xfrm>
        </p:spPr>
        <p:txBody>
          <a:bodyPr/>
          <a:lstStyle/>
          <a:p>
            <a:r>
              <a:rPr lang="en-US" sz="3600" dirty="0" smtClean="0"/>
              <a:t>Security and Compliance</a:t>
            </a:r>
          </a:p>
          <a:p>
            <a:pPr lvl="1"/>
            <a:r>
              <a:rPr lang="en-US" sz="2000" dirty="0" smtClean="0"/>
              <a:t>Role based access control</a:t>
            </a:r>
          </a:p>
          <a:p>
            <a:pPr lvl="1"/>
            <a:r>
              <a:rPr lang="en-US" sz="2000" dirty="0" smtClean="0"/>
              <a:t>logs, traces retained per custom retention policies</a:t>
            </a:r>
          </a:p>
          <a:p>
            <a:r>
              <a:rPr lang="en-US" sz="3600" dirty="0" smtClean="0"/>
              <a:t>Scale up and Scale out</a:t>
            </a:r>
          </a:p>
          <a:p>
            <a:pPr lvl="1"/>
            <a:r>
              <a:rPr lang="en-US" sz="2000" dirty="0" smtClean="0"/>
              <a:t>Application Partitioning </a:t>
            </a:r>
          </a:p>
          <a:p>
            <a:pPr lvl="1"/>
            <a:r>
              <a:rPr lang="en-US" sz="2000" dirty="0" smtClean="0"/>
              <a:t>Cluster Auto Scaling</a:t>
            </a:r>
          </a:p>
          <a:p>
            <a:r>
              <a:rPr lang="en-US" sz="3600" dirty="0" smtClean="0"/>
              <a:t>Reliability and geo failover </a:t>
            </a:r>
          </a:p>
          <a:p>
            <a:pPr lvl="1"/>
            <a:r>
              <a:rPr lang="en-US" sz="2000" dirty="0" smtClean="0"/>
              <a:t>#of partitions, # of replicas, isolation needs</a:t>
            </a:r>
          </a:p>
          <a:p>
            <a:pPr lvl="1"/>
            <a:r>
              <a:rPr lang="en-US" sz="2000" dirty="0" smtClean="0"/>
              <a:t>Cluster Spanning regions.</a:t>
            </a:r>
          </a:p>
          <a:p>
            <a:r>
              <a:rPr lang="en-US" sz="3600" dirty="0" smtClean="0"/>
              <a:t>Testability Service</a:t>
            </a:r>
          </a:p>
          <a:p>
            <a:pPr lvl="1"/>
            <a:r>
              <a:rPr lang="en-US" sz="2000" dirty="0" smtClean="0"/>
              <a:t>Simulates real world failures</a:t>
            </a:r>
          </a:p>
          <a:p>
            <a:r>
              <a:rPr lang="en-US" sz="3600" dirty="0"/>
              <a:t>Health Monitoring and </a:t>
            </a:r>
            <a:r>
              <a:rPr lang="en-US" sz="3600" dirty="0" smtClean="0"/>
              <a:t>Diagnostics</a:t>
            </a:r>
          </a:p>
          <a:p>
            <a:pPr marL="0" indent="0">
              <a:buNone/>
            </a:pPr>
            <a:endParaRPr lang="en-US" sz="3600" dirty="0"/>
          </a:p>
        </p:txBody>
      </p:sp>
      <p:sp>
        <p:nvSpPr>
          <p:cNvPr id="3" name="Title 2"/>
          <p:cNvSpPr>
            <a:spLocks noGrp="1"/>
          </p:cNvSpPr>
          <p:nvPr>
            <p:ph type="title"/>
          </p:nvPr>
        </p:nvSpPr>
        <p:spPr/>
        <p:txBody>
          <a:bodyPr/>
          <a:lstStyle/>
          <a:p>
            <a:r>
              <a:rPr lang="en-US" dirty="0" smtClean="0"/>
              <a:t>Are you ready to deploy to Production ? </a:t>
            </a:r>
            <a:endParaRPr lang="en-US" dirty="0"/>
          </a:p>
        </p:txBody>
      </p:sp>
      <p:sp>
        <p:nvSpPr>
          <p:cNvPr id="8" name="Oval 7"/>
          <p:cNvSpPr/>
          <p:nvPr/>
        </p:nvSpPr>
        <p:spPr bwMode="auto">
          <a:xfrm>
            <a:off x="7710435" y="4355442"/>
            <a:ext cx="2442919" cy="1667343"/>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411794" y="4209880"/>
            <a:ext cx="1134426" cy="1217425"/>
          </a:xfrm>
          <a:prstGeom prst="rect">
            <a:avLst/>
          </a:prstGeom>
        </p:spPr>
      </p:pic>
      <p:pic>
        <p:nvPicPr>
          <p:cNvPr id="11" name="Picture 10"/>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425550" y="4893508"/>
            <a:ext cx="1134426" cy="1217425"/>
          </a:xfrm>
          <a:prstGeom prst="rect">
            <a:avLst/>
          </a:prstGeom>
        </p:spPr>
      </p:pic>
      <p:pic>
        <p:nvPicPr>
          <p:cNvPr id="12" name="Picture 11"/>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486475" y="4209880"/>
            <a:ext cx="1134426" cy="1217425"/>
          </a:xfrm>
          <a:prstGeom prst="rect">
            <a:avLst/>
          </a:prstGeom>
        </p:spPr>
      </p:pic>
      <p:pic>
        <p:nvPicPr>
          <p:cNvPr id="13" name="Picture 12"/>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503411" y="4920020"/>
            <a:ext cx="1134426" cy="1217425"/>
          </a:xfrm>
          <a:prstGeom prst="rect">
            <a:avLst/>
          </a:prstGeom>
        </p:spPr>
      </p:pic>
      <p:pic>
        <p:nvPicPr>
          <p:cNvPr id="14" name="Picture 13"/>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430061" y="3649663"/>
            <a:ext cx="1134426" cy="1217425"/>
          </a:xfrm>
          <a:prstGeom prst="rect">
            <a:avLst/>
          </a:prstGeom>
        </p:spPr>
      </p:pic>
      <p:pic>
        <p:nvPicPr>
          <p:cNvPr id="15" name="Picture 14"/>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424934" y="5480237"/>
            <a:ext cx="1134426" cy="1217425"/>
          </a:xfrm>
          <a:prstGeom prst="rect">
            <a:avLst/>
          </a:prstGeom>
        </p:spPr>
      </p:pic>
      <p:sp>
        <p:nvSpPr>
          <p:cNvPr id="16" name="Hexagon 15"/>
          <p:cNvSpPr/>
          <p:nvPr/>
        </p:nvSpPr>
        <p:spPr bwMode="auto">
          <a:xfrm>
            <a:off x="7688709" y="4716773"/>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Hexagon 16"/>
          <p:cNvSpPr/>
          <p:nvPr/>
        </p:nvSpPr>
        <p:spPr bwMode="auto">
          <a:xfrm>
            <a:off x="8630994" y="6012173"/>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Hexagon 17"/>
          <p:cNvSpPr/>
          <p:nvPr/>
        </p:nvSpPr>
        <p:spPr bwMode="auto">
          <a:xfrm>
            <a:off x="8774602" y="4103849"/>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Hexagon 18"/>
          <p:cNvSpPr/>
          <p:nvPr/>
        </p:nvSpPr>
        <p:spPr bwMode="auto">
          <a:xfrm>
            <a:off x="9697794" y="5402573"/>
            <a:ext cx="256485" cy="228290"/>
          </a:xfrm>
          <a:prstGeom prst="hexagon">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Hexagon 19"/>
          <p:cNvSpPr/>
          <p:nvPr/>
        </p:nvSpPr>
        <p:spPr bwMode="auto">
          <a:xfrm>
            <a:off x="9773994" y="4716463"/>
            <a:ext cx="256485" cy="228290"/>
          </a:xfrm>
          <a:prstGeom prst="hexagon">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Hexagon 20"/>
          <p:cNvSpPr/>
          <p:nvPr/>
        </p:nvSpPr>
        <p:spPr bwMode="auto">
          <a:xfrm>
            <a:off x="7716594" y="5402263"/>
            <a:ext cx="256485" cy="228290"/>
          </a:xfrm>
          <a:prstGeom prst="hexagon">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Hexagon 21"/>
          <p:cNvSpPr/>
          <p:nvPr/>
        </p:nvSpPr>
        <p:spPr bwMode="auto">
          <a:xfrm>
            <a:off x="10050909" y="4640263"/>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Hexagon 22"/>
          <p:cNvSpPr/>
          <p:nvPr/>
        </p:nvSpPr>
        <p:spPr bwMode="auto">
          <a:xfrm>
            <a:off x="7742237" y="5402262"/>
            <a:ext cx="256485" cy="228290"/>
          </a:xfrm>
          <a:prstGeom prst="hexagon">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28345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par>
                                <p:cTn id="8" presetID="1" presetClass="exit"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hidden"/>
                                      </p:to>
                                    </p:se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45"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2000"/>
                                        <p:tgtEl>
                                          <p:spTgt spid="21"/>
                                        </p:tgtEl>
                                      </p:cBhvr>
                                    </p:animEffect>
                                    <p:anim calcmode="lin" valueType="num">
                                      <p:cBhvr>
                                        <p:cTn id="16" dur="2000" fill="hold"/>
                                        <p:tgtEl>
                                          <p:spTgt spid="21"/>
                                        </p:tgtEl>
                                        <p:attrNameLst>
                                          <p:attrName>ppt_w</p:attrName>
                                        </p:attrNameLst>
                                      </p:cBhvr>
                                      <p:tavLst>
                                        <p:tav tm="0" fmla="#ppt_w*sin(2.5*pi*$)">
                                          <p:val>
                                            <p:fltVal val="0"/>
                                          </p:val>
                                        </p:tav>
                                        <p:tav tm="100000">
                                          <p:val>
                                            <p:fltVal val="1"/>
                                          </p:val>
                                        </p:tav>
                                      </p:tavLst>
                                    </p:anim>
                                    <p:anim calcmode="lin" valueType="num">
                                      <p:cBhvr>
                                        <p:cTn id="17" dur="2000" fill="hold"/>
                                        <p:tgtEl>
                                          <p:spTgt spid="2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P spid="2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735256"/>
            <a:ext cx="11887200" cy="3736407"/>
          </a:xfrm>
        </p:spPr>
        <p:txBody>
          <a:bodyPr/>
          <a:lstStyle/>
          <a:p>
            <a:pPr marL="0" indent="0">
              <a:buNone/>
            </a:pPr>
            <a:r>
              <a:rPr lang="en-US" sz="4400" dirty="0" smtClean="0"/>
              <a:t>Specify custom constraints for resource balancing</a:t>
            </a:r>
            <a:endParaRPr lang="en-US" sz="4400" dirty="0"/>
          </a:p>
          <a:p>
            <a:pPr lvl="1"/>
            <a:r>
              <a:rPr lang="en-US" sz="2800" dirty="0" smtClean="0"/>
              <a:t>Places services based on rules, load, Node capacities </a:t>
            </a:r>
            <a:endParaRPr lang="en-US" sz="2800" dirty="0"/>
          </a:p>
          <a:p>
            <a:pPr marL="0" indent="0">
              <a:buNone/>
            </a:pPr>
            <a:r>
              <a:rPr lang="en-US" sz="4400" dirty="0" smtClean="0"/>
              <a:t>Perform Optimizations </a:t>
            </a:r>
            <a:endParaRPr lang="en-US" sz="4400" dirty="0"/>
          </a:p>
          <a:p>
            <a:pPr lvl="1"/>
            <a:r>
              <a:rPr lang="en-US" sz="2800" dirty="0" smtClean="0"/>
              <a:t>Allows services to dynamically adjust the consumptions and placement rules</a:t>
            </a:r>
            <a:endParaRPr lang="en-US" sz="2800" dirty="0"/>
          </a:p>
          <a:p>
            <a:pPr lvl="1"/>
            <a:r>
              <a:rPr lang="en-US" sz="2800" dirty="0" smtClean="0"/>
              <a:t>Automatically rebalances the resources based on resource consumption and changes like addition/removal of services /Nodes</a:t>
            </a:r>
            <a:endParaRPr lang="en-US" sz="2800" dirty="0"/>
          </a:p>
        </p:txBody>
      </p:sp>
      <p:sp>
        <p:nvSpPr>
          <p:cNvPr id="2" name="Title 1"/>
          <p:cNvSpPr>
            <a:spLocks noGrp="1"/>
          </p:cNvSpPr>
          <p:nvPr>
            <p:ph type="title"/>
          </p:nvPr>
        </p:nvSpPr>
        <p:spPr/>
        <p:txBody>
          <a:bodyPr/>
          <a:lstStyle/>
          <a:p>
            <a:r>
              <a:rPr lang="en-US" dirty="0" smtClean="0"/>
              <a:t>State </a:t>
            </a:r>
            <a:r>
              <a:rPr lang="en-US" dirty="0"/>
              <a:t>of the art Orchestration Engine</a:t>
            </a:r>
          </a:p>
        </p:txBody>
      </p:sp>
    </p:spTree>
    <p:extLst>
      <p:ext uri="{BB962C8B-B14F-4D97-AF65-F5344CB8AC3E}">
        <p14:creationId xmlns:p14="http://schemas.microsoft.com/office/powerpoint/2010/main" val="3883008503"/>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90121" y="1135062"/>
            <a:ext cx="11658600" cy="685800"/>
          </a:xfrm>
        </p:spPr>
        <p:txBody>
          <a:bodyPr/>
          <a:lstStyle/>
          <a:p>
            <a:pPr marL="0" indent="0">
              <a:buNone/>
            </a:pPr>
            <a:r>
              <a:rPr lang="en-US" sz="3000" dirty="0" smtClean="0"/>
              <a:t>Visibility into how your services are doing when running in production</a:t>
            </a:r>
          </a:p>
        </p:txBody>
      </p:sp>
      <p:sp>
        <p:nvSpPr>
          <p:cNvPr id="3" name="Title 2"/>
          <p:cNvSpPr>
            <a:spLocks noGrp="1"/>
          </p:cNvSpPr>
          <p:nvPr>
            <p:ph type="title"/>
          </p:nvPr>
        </p:nvSpPr>
        <p:spPr/>
        <p:txBody>
          <a:bodyPr/>
          <a:lstStyle/>
          <a:p>
            <a:r>
              <a:rPr lang="en-US" dirty="0" smtClean="0"/>
              <a:t>Monitoring your Services</a:t>
            </a:r>
            <a:endParaRPr lang="en-US" dirty="0"/>
          </a:p>
        </p:txBody>
      </p:sp>
      <p:grpSp>
        <p:nvGrpSpPr>
          <p:cNvPr id="4" name="Group 3"/>
          <p:cNvGrpSpPr/>
          <p:nvPr/>
        </p:nvGrpSpPr>
        <p:grpSpPr>
          <a:xfrm>
            <a:off x="579437" y="1744662"/>
            <a:ext cx="11201399" cy="1618754"/>
            <a:chOff x="579437" y="1744662"/>
            <a:chExt cx="11201399" cy="1618754"/>
          </a:xfrm>
        </p:grpSpPr>
        <p:sp>
          <p:nvSpPr>
            <p:cNvPr id="11" name="Freeform 10"/>
            <p:cNvSpPr/>
            <p:nvPr/>
          </p:nvSpPr>
          <p:spPr>
            <a:xfrm>
              <a:off x="579437" y="1744662"/>
              <a:ext cx="11201399" cy="1618754"/>
            </a:xfrm>
            <a:custGeom>
              <a:avLst/>
              <a:gdLst>
                <a:gd name="connsiteX0" fmla="*/ 0 w 11201399"/>
                <a:gd name="connsiteY0" fmla="*/ 161875 h 1618754"/>
                <a:gd name="connsiteX1" fmla="*/ 161875 w 11201399"/>
                <a:gd name="connsiteY1" fmla="*/ 0 h 1618754"/>
                <a:gd name="connsiteX2" fmla="*/ 11039524 w 11201399"/>
                <a:gd name="connsiteY2" fmla="*/ 0 h 1618754"/>
                <a:gd name="connsiteX3" fmla="*/ 11201399 w 11201399"/>
                <a:gd name="connsiteY3" fmla="*/ 161875 h 1618754"/>
                <a:gd name="connsiteX4" fmla="*/ 11201399 w 11201399"/>
                <a:gd name="connsiteY4" fmla="*/ 1456879 h 1618754"/>
                <a:gd name="connsiteX5" fmla="*/ 11039524 w 11201399"/>
                <a:gd name="connsiteY5" fmla="*/ 1618754 h 1618754"/>
                <a:gd name="connsiteX6" fmla="*/ 161875 w 11201399"/>
                <a:gd name="connsiteY6" fmla="*/ 1618754 h 1618754"/>
                <a:gd name="connsiteX7" fmla="*/ 0 w 11201399"/>
                <a:gd name="connsiteY7" fmla="*/ 1456879 h 1618754"/>
                <a:gd name="connsiteX8" fmla="*/ 0 w 11201399"/>
                <a:gd name="connsiteY8" fmla="*/ 161875 h 161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1618754">
                  <a:moveTo>
                    <a:pt x="0" y="161875"/>
                  </a:moveTo>
                  <a:cubicBezTo>
                    <a:pt x="0" y="72474"/>
                    <a:pt x="72474" y="0"/>
                    <a:pt x="161875" y="0"/>
                  </a:cubicBezTo>
                  <a:lnTo>
                    <a:pt x="11039524" y="0"/>
                  </a:lnTo>
                  <a:cubicBezTo>
                    <a:pt x="11128925" y="0"/>
                    <a:pt x="11201399" y="72474"/>
                    <a:pt x="11201399" y="161875"/>
                  </a:cubicBezTo>
                  <a:lnTo>
                    <a:pt x="11201399" y="1456879"/>
                  </a:lnTo>
                  <a:cubicBezTo>
                    <a:pt x="11201399" y="1546280"/>
                    <a:pt x="11128925" y="1618754"/>
                    <a:pt x="11039524" y="1618754"/>
                  </a:cubicBezTo>
                  <a:lnTo>
                    <a:pt x="161875" y="1618754"/>
                  </a:lnTo>
                  <a:cubicBezTo>
                    <a:pt x="72474" y="1618754"/>
                    <a:pt x="0" y="1546280"/>
                    <a:pt x="0" y="1456879"/>
                  </a:cubicBezTo>
                  <a:lnTo>
                    <a:pt x="0" y="16187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89785" tIns="87630" rIns="87630" bIns="87630" numCol="1" spcCol="1270" anchor="t" anchorCtr="0">
              <a:noAutofit/>
            </a:bodyPr>
            <a:lstStyle/>
            <a:p>
              <a:pPr lvl="0" algn="l" defTabSz="1022350">
                <a:lnSpc>
                  <a:spcPct val="90000"/>
                </a:lnSpc>
                <a:spcBef>
                  <a:spcPct val="0"/>
                </a:spcBef>
                <a:spcAft>
                  <a:spcPct val="35000"/>
                </a:spcAft>
              </a:pPr>
              <a:r>
                <a:rPr lang="en-US" sz="2300" kern="1200" dirty="0" smtClean="0"/>
                <a:t>Performance and stress response</a:t>
              </a:r>
              <a:endParaRPr lang="en-US" sz="2300" kern="1200" dirty="0"/>
            </a:p>
            <a:p>
              <a:pPr marL="171450" lvl="1" indent="-171450" algn="l" defTabSz="800100">
                <a:lnSpc>
                  <a:spcPct val="90000"/>
                </a:lnSpc>
                <a:spcBef>
                  <a:spcPct val="0"/>
                </a:spcBef>
                <a:spcAft>
                  <a:spcPct val="15000"/>
                </a:spcAft>
                <a:buChar char="••"/>
              </a:pPr>
              <a:r>
                <a:rPr lang="en-US" sz="1800" kern="1200" dirty="0" smtClean="0"/>
                <a:t>Rich built-in metrics for Actors and Services programming models</a:t>
              </a:r>
              <a:endParaRPr lang="en-US" sz="1800" kern="1200" dirty="0"/>
            </a:p>
            <a:p>
              <a:pPr marL="171450" lvl="1" indent="-171450" algn="l" defTabSz="800100">
                <a:lnSpc>
                  <a:spcPct val="90000"/>
                </a:lnSpc>
                <a:spcBef>
                  <a:spcPct val="0"/>
                </a:spcBef>
                <a:spcAft>
                  <a:spcPct val="15000"/>
                </a:spcAft>
                <a:buChar char="••"/>
              </a:pPr>
              <a:r>
                <a:rPr lang="en-US" sz="1800" kern="1200" dirty="0" smtClean="0"/>
                <a:t>Easy to add custom application performance metrics</a:t>
              </a:r>
              <a:endParaRPr lang="en-US" sz="1800" kern="1200" dirty="0"/>
            </a:p>
          </p:txBody>
        </p:sp>
        <p:sp>
          <p:nvSpPr>
            <p:cNvPr id="12" name="Rounded Rectangle 11"/>
            <p:cNvSpPr/>
            <p:nvPr/>
          </p:nvSpPr>
          <p:spPr>
            <a:xfrm>
              <a:off x="1009865" y="1906537"/>
              <a:ext cx="1703172" cy="1295003"/>
            </a:xfrm>
            <a:prstGeom prst="roundRect">
              <a:avLst>
                <a:gd name="adj" fmla="val 10000"/>
              </a:avLst>
            </a:prstGeom>
            <a:blipFill rotWithShape="1">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sp>
        <p:nvSpPr>
          <p:cNvPr id="13" name="Freeform 12"/>
          <p:cNvSpPr/>
          <p:nvPr/>
        </p:nvSpPr>
        <p:spPr>
          <a:xfrm>
            <a:off x="579437" y="3525291"/>
            <a:ext cx="11201399" cy="1618754"/>
          </a:xfrm>
          <a:custGeom>
            <a:avLst/>
            <a:gdLst>
              <a:gd name="connsiteX0" fmla="*/ 0 w 11201399"/>
              <a:gd name="connsiteY0" fmla="*/ 161875 h 1618754"/>
              <a:gd name="connsiteX1" fmla="*/ 161875 w 11201399"/>
              <a:gd name="connsiteY1" fmla="*/ 0 h 1618754"/>
              <a:gd name="connsiteX2" fmla="*/ 11039524 w 11201399"/>
              <a:gd name="connsiteY2" fmla="*/ 0 h 1618754"/>
              <a:gd name="connsiteX3" fmla="*/ 11201399 w 11201399"/>
              <a:gd name="connsiteY3" fmla="*/ 161875 h 1618754"/>
              <a:gd name="connsiteX4" fmla="*/ 11201399 w 11201399"/>
              <a:gd name="connsiteY4" fmla="*/ 1456879 h 1618754"/>
              <a:gd name="connsiteX5" fmla="*/ 11039524 w 11201399"/>
              <a:gd name="connsiteY5" fmla="*/ 1618754 h 1618754"/>
              <a:gd name="connsiteX6" fmla="*/ 161875 w 11201399"/>
              <a:gd name="connsiteY6" fmla="*/ 1618754 h 1618754"/>
              <a:gd name="connsiteX7" fmla="*/ 0 w 11201399"/>
              <a:gd name="connsiteY7" fmla="*/ 1456879 h 1618754"/>
              <a:gd name="connsiteX8" fmla="*/ 0 w 11201399"/>
              <a:gd name="connsiteY8" fmla="*/ 161875 h 161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1618754">
                <a:moveTo>
                  <a:pt x="0" y="161875"/>
                </a:moveTo>
                <a:cubicBezTo>
                  <a:pt x="0" y="72474"/>
                  <a:pt x="72474" y="0"/>
                  <a:pt x="161875" y="0"/>
                </a:cubicBezTo>
                <a:lnTo>
                  <a:pt x="11039524" y="0"/>
                </a:lnTo>
                <a:cubicBezTo>
                  <a:pt x="11128925" y="0"/>
                  <a:pt x="11201399" y="72474"/>
                  <a:pt x="11201399" y="161875"/>
                </a:cubicBezTo>
                <a:lnTo>
                  <a:pt x="11201399" y="1456879"/>
                </a:lnTo>
                <a:cubicBezTo>
                  <a:pt x="11201399" y="1546280"/>
                  <a:pt x="11128925" y="1618754"/>
                  <a:pt x="11039524" y="1618754"/>
                </a:cubicBezTo>
                <a:lnTo>
                  <a:pt x="161875" y="1618754"/>
                </a:lnTo>
                <a:cubicBezTo>
                  <a:pt x="72474" y="1618754"/>
                  <a:pt x="0" y="1546280"/>
                  <a:pt x="0" y="1456879"/>
                </a:cubicBezTo>
                <a:lnTo>
                  <a:pt x="0" y="16187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89785" tIns="87630" rIns="87630" bIns="87630" numCol="1" spcCol="1270" anchor="t" anchorCtr="0">
            <a:noAutofit/>
          </a:bodyPr>
          <a:lstStyle/>
          <a:p>
            <a:pPr lvl="0" algn="l" defTabSz="1022350">
              <a:lnSpc>
                <a:spcPct val="90000"/>
              </a:lnSpc>
              <a:spcBef>
                <a:spcPct val="0"/>
              </a:spcBef>
              <a:spcAft>
                <a:spcPct val="35000"/>
              </a:spcAft>
            </a:pPr>
            <a:r>
              <a:rPr lang="en-US" sz="2300" kern="1200" dirty="0" smtClean="0"/>
              <a:t>Health status monitoring</a:t>
            </a:r>
            <a:endParaRPr lang="en-US" sz="2300" kern="1200" dirty="0"/>
          </a:p>
          <a:p>
            <a:pPr marL="171450" lvl="1" indent="-171450" algn="l" defTabSz="800100">
              <a:lnSpc>
                <a:spcPct val="90000"/>
              </a:lnSpc>
              <a:spcBef>
                <a:spcPct val="0"/>
              </a:spcBef>
              <a:spcAft>
                <a:spcPct val="15000"/>
              </a:spcAft>
              <a:buChar char="••"/>
            </a:pPr>
            <a:r>
              <a:rPr lang="en-US" sz="1800" kern="1200" dirty="0" smtClean="0"/>
              <a:t>Built-in health reports for cluster and system services</a:t>
            </a:r>
            <a:endParaRPr lang="en-US" sz="1800" kern="1200" dirty="0"/>
          </a:p>
          <a:p>
            <a:pPr marL="171450" lvl="1" indent="-171450" algn="l" defTabSz="800100">
              <a:lnSpc>
                <a:spcPct val="90000"/>
              </a:lnSpc>
              <a:spcBef>
                <a:spcPct val="0"/>
              </a:spcBef>
              <a:spcAft>
                <a:spcPct val="15000"/>
              </a:spcAft>
              <a:buChar char="••"/>
            </a:pPr>
            <a:r>
              <a:rPr lang="en-US" sz="1800" kern="1200" dirty="0" smtClean="0"/>
              <a:t>Flexible and extensible health store for custom app health reporting</a:t>
            </a:r>
            <a:endParaRPr lang="en-US" sz="1800" kern="1200" dirty="0"/>
          </a:p>
          <a:p>
            <a:pPr marL="171450" lvl="1" indent="-171450" algn="l" defTabSz="800100">
              <a:lnSpc>
                <a:spcPct val="90000"/>
              </a:lnSpc>
              <a:spcBef>
                <a:spcPct val="0"/>
              </a:spcBef>
              <a:spcAft>
                <a:spcPct val="15000"/>
              </a:spcAft>
              <a:buChar char="••"/>
            </a:pPr>
            <a:r>
              <a:rPr lang="en-US" sz="1800" kern="1200" dirty="0" smtClean="0"/>
              <a:t>Allows continuous monitoring for real-time alerting on problems in production </a:t>
            </a:r>
            <a:endParaRPr lang="en-US" sz="1800" kern="1200" dirty="0"/>
          </a:p>
        </p:txBody>
      </p:sp>
      <p:grpSp>
        <p:nvGrpSpPr>
          <p:cNvPr id="6" name="Group 5"/>
          <p:cNvGrpSpPr/>
          <p:nvPr/>
        </p:nvGrpSpPr>
        <p:grpSpPr>
          <a:xfrm>
            <a:off x="579437" y="5305920"/>
            <a:ext cx="11201399" cy="1618754"/>
            <a:chOff x="579437" y="5305920"/>
            <a:chExt cx="11201399" cy="1618754"/>
          </a:xfrm>
        </p:grpSpPr>
        <p:sp>
          <p:nvSpPr>
            <p:cNvPr id="15" name="Freeform 14"/>
            <p:cNvSpPr/>
            <p:nvPr/>
          </p:nvSpPr>
          <p:spPr>
            <a:xfrm>
              <a:off x="579437" y="5305920"/>
              <a:ext cx="11201399" cy="1618754"/>
            </a:xfrm>
            <a:custGeom>
              <a:avLst/>
              <a:gdLst>
                <a:gd name="connsiteX0" fmla="*/ 0 w 11201399"/>
                <a:gd name="connsiteY0" fmla="*/ 161875 h 1618754"/>
                <a:gd name="connsiteX1" fmla="*/ 161875 w 11201399"/>
                <a:gd name="connsiteY1" fmla="*/ 0 h 1618754"/>
                <a:gd name="connsiteX2" fmla="*/ 11039524 w 11201399"/>
                <a:gd name="connsiteY2" fmla="*/ 0 h 1618754"/>
                <a:gd name="connsiteX3" fmla="*/ 11201399 w 11201399"/>
                <a:gd name="connsiteY3" fmla="*/ 161875 h 1618754"/>
                <a:gd name="connsiteX4" fmla="*/ 11201399 w 11201399"/>
                <a:gd name="connsiteY4" fmla="*/ 1456879 h 1618754"/>
                <a:gd name="connsiteX5" fmla="*/ 11039524 w 11201399"/>
                <a:gd name="connsiteY5" fmla="*/ 1618754 h 1618754"/>
                <a:gd name="connsiteX6" fmla="*/ 161875 w 11201399"/>
                <a:gd name="connsiteY6" fmla="*/ 1618754 h 1618754"/>
                <a:gd name="connsiteX7" fmla="*/ 0 w 11201399"/>
                <a:gd name="connsiteY7" fmla="*/ 1456879 h 1618754"/>
                <a:gd name="connsiteX8" fmla="*/ 0 w 11201399"/>
                <a:gd name="connsiteY8" fmla="*/ 161875 h 161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1618754">
                  <a:moveTo>
                    <a:pt x="0" y="161875"/>
                  </a:moveTo>
                  <a:cubicBezTo>
                    <a:pt x="0" y="72474"/>
                    <a:pt x="72474" y="0"/>
                    <a:pt x="161875" y="0"/>
                  </a:cubicBezTo>
                  <a:lnTo>
                    <a:pt x="11039524" y="0"/>
                  </a:lnTo>
                  <a:cubicBezTo>
                    <a:pt x="11128925" y="0"/>
                    <a:pt x="11201399" y="72474"/>
                    <a:pt x="11201399" y="161875"/>
                  </a:cubicBezTo>
                  <a:lnTo>
                    <a:pt x="11201399" y="1456879"/>
                  </a:lnTo>
                  <a:cubicBezTo>
                    <a:pt x="11201399" y="1546280"/>
                    <a:pt x="11128925" y="1618754"/>
                    <a:pt x="11039524" y="1618754"/>
                  </a:cubicBezTo>
                  <a:lnTo>
                    <a:pt x="161875" y="1618754"/>
                  </a:lnTo>
                  <a:cubicBezTo>
                    <a:pt x="72474" y="1618754"/>
                    <a:pt x="0" y="1546280"/>
                    <a:pt x="0" y="1456879"/>
                  </a:cubicBezTo>
                  <a:lnTo>
                    <a:pt x="0" y="16187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89785" tIns="87630" rIns="87630" bIns="87630" numCol="1" spcCol="1270" anchor="t" anchorCtr="0">
              <a:noAutofit/>
            </a:bodyPr>
            <a:lstStyle/>
            <a:p>
              <a:pPr lvl="0" algn="l" defTabSz="1022350">
                <a:lnSpc>
                  <a:spcPct val="90000"/>
                </a:lnSpc>
                <a:spcBef>
                  <a:spcPct val="0"/>
                </a:spcBef>
                <a:spcAft>
                  <a:spcPct val="35000"/>
                </a:spcAft>
              </a:pPr>
              <a:r>
                <a:rPr lang="en-US" sz="2300" kern="1200" dirty="0" smtClean="0"/>
                <a:t>Business telemetry</a:t>
              </a:r>
              <a:endParaRPr lang="en-US" sz="2300" kern="1200" dirty="0"/>
            </a:p>
            <a:p>
              <a:pPr marL="171450" lvl="1" indent="-171450" algn="l" defTabSz="800100">
                <a:lnSpc>
                  <a:spcPct val="90000"/>
                </a:lnSpc>
                <a:spcBef>
                  <a:spcPct val="0"/>
                </a:spcBef>
                <a:spcAft>
                  <a:spcPct val="15000"/>
                </a:spcAft>
                <a:buChar char="••"/>
              </a:pPr>
              <a:r>
                <a:rPr lang="en-US" sz="1800" kern="1200" dirty="0" smtClean="0"/>
                <a:t>Collect, analyze and drive insights from your customers’ interaction with your application </a:t>
              </a:r>
              <a:endParaRPr lang="en-US" sz="1800" kern="1200" dirty="0"/>
            </a:p>
            <a:p>
              <a:pPr marL="171450" lvl="1" indent="-171450" algn="l" defTabSz="800100">
                <a:lnSpc>
                  <a:spcPct val="90000"/>
                </a:lnSpc>
                <a:spcBef>
                  <a:spcPct val="0"/>
                </a:spcBef>
                <a:spcAft>
                  <a:spcPct val="15000"/>
                </a:spcAft>
                <a:buChar char="••"/>
              </a:pPr>
              <a:r>
                <a:rPr lang="en-US" sz="1800" kern="1200" dirty="0" smtClean="0"/>
                <a:t>Allows data-driven decision making</a:t>
              </a:r>
              <a:endParaRPr lang="en-US" sz="1800" kern="1200" dirty="0"/>
            </a:p>
          </p:txBody>
        </p:sp>
        <p:sp>
          <p:nvSpPr>
            <p:cNvPr id="16" name="Rounded Rectangle 15"/>
            <p:cNvSpPr/>
            <p:nvPr/>
          </p:nvSpPr>
          <p:spPr>
            <a:xfrm>
              <a:off x="1009865" y="5467796"/>
              <a:ext cx="1703172" cy="1295003"/>
            </a:xfrm>
            <a:prstGeom prst="roundRect">
              <a:avLst>
                <a:gd name="adj" fmla="val 10000"/>
              </a:avLst>
            </a:prstGeom>
            <a:blipFill rotWithShape="1">
              <a:blip r:embed="rId4"/>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sp>
        <p:nvSpPr>
          <p:cNvPr id="17" name="Rounded Rectangle 16"/>
          <p:cNvSpPr/>
          <p:nvPr/>
        </p:nvSpPr>
        <p:spPr>
          <a:xfrm>
            <a:off x="1010604" y="3687139"/>
            <a:ext cx="1702930" cy="1294820"/>
          </a:xfrm>
          <a:prstGeom prst="roundRect">
            <a:avLst>
              <a:gd name="adj" fmla="val 10000"/>
            </a:avLst>
          </a:prstGeom>
          <a:blipFill dpi="0" rotWithShape="1">
            <a:blip r:embed="rId5"/>
            <a:srcRect/>
            <a:stretch>
              <a:fillRect/>
            </a:stretch>
          </a:blip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392654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Diagnostics and Troubleshooting</a:t>
            </a:r>
          </a:p>
        </p:txBody>
      </p:sp>
      <p:grpSp>
        <p:nvGrpSpPr>
          <p:cNvPr id="10" name="Group 9"/>
          <p:cNvGrpSpPr/>
          <p:nvPr/>
        </p:nvGrpSpPr>
        <p:grpSpPr>
          <a:xfrm>
            <a:off x="287761" y="1215547"/>
            <a:ext cx="11875309" cy="1781265"/>
            <a:chOff x="287761" y="1215547"/>
            <a:chExt cx="11875309" cy="1781265"/>
          </a:xfrm>
        </p:grpSpPr>
        <p:sp>
          <p:nvSpPr>
            <p:cNvPr id="4" name="Freeform 3"/>
            <p:cNvSpPr/>
            <p:nvPr/>
          </p:nvSpPr>
          <p:spPr>
            <a:xfrm>
              <a:off x="2502120" y="1393675"/>
              <a:ext cx="9660950" cy="1425013"/>
            </a:xfrm>
            <a:custGeom>
              <a:avLst/>
              <a:gdLst>
                <a:gd name="connsiteX0" fmla="*/ 237507 w 1425012"/>
                <a:gd name="connsiteY0" fmla="*/ 0 h 9660949"/>
                <a:gd name="connsiteX1" fmla="*/ 1187505 w 1425012"/>
                <a:gd name="connsiteY1" fmla="*/ 0 h 9660949"/>
                <a:gd name="connsiteX2" fmla="*/ 1425012 w 1425012"/>
                <a:gd name="connsiteY2" fmla="*/ 237507 h 9660949"/>
                <a:gd name="connsiteX3" fmla="*/ 1425012 w 1425012"/>
                <a:gd name="connsiteY3" fmla="*/ 9660949 h 9660949"/>
                <a:gd name="connsiteX4" fmla="*/ 1425012 w 1425012"/>
                <a:gd name="connsiteY4" fmla="*/ 9660949 h 9660949"/>
                <a:gd name="connsiteX5" fmla="*/ 0 w 1425012"/>
                <a:gd name="connsiteY5" fmla="*/ 9660949 h 9660949"/>
                <a:gd name="connsiteX6" fmla="*/ 0 w 1425012"/>
                <a:gd name="connsiteY6" fmla="*/ 9660949 h 9660949"/>
                <a:gd name="connsiteX7" fmla="*/ 0 w 1425012"/>
                <a:gd name="connsiteY7" fmla="*/ 237507 h 9660949"/>
                <a:gd name="connsiteX8" fmla="*/ 237507 w 1425012"/>
                <a:gd name="connsiteY8" fmla="*/ 0 h 966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5012" h="9660949">
                  <a:moveTo>
                    <a:pt x="1425012" y="1610194"/>
                  </a:moveTo>
                  <a:lnTo>
                    <a:pt x="1425012" y="8050755"/>
                  </a:lnTo>
                  <a:cubicBezTo>
                    <a:pt x="1425012" y="8940035"/>
                    <a:pt x="1409327" y="9660946"/>
                    <a:pt x="1389979" y="9660946"/>
                  </a:cubicBezTo>
                  <a:lnTo>
                    <a:pt x="0" y="9660946"/>
                  </a:lnTo>
                  <a:lnTo>
                    <a:pt x="0" y="9660946"/>
                  </a:lnTo>
                  <a:lnTo>
                    <a:pt x="0" y="3"/>
                  </a:lnTo>
                  <a:lnTo>
                    <a:pt x="0" y="3"/>
                  </a:lnTo>
                  <a:lnTo>
                    <a:pt x="1389979" y="3"/>
                  </a:lnTo>
                  <a:cubicBezTo>
                    <a:pt x="1409327" y="3"/>
                    <a:pt x="1425012" y="720914"/>
                    <a:pt x="1425012" y="1610194"/>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0961" tIns="100043" rIns="130523" bIns="100044"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Repair suggestions. Examples: Slow </a:t>
              </a:r>
              <a:r>
                <a:rPr lang="en-US" sz="1600" kern="1200" dirty="0" err="1" smtClean="0"/>
                <a:t>RunAsync</a:t>
              </a:r>
              <a:r>
                <a:rPr lang="en-US" sz="1600" kern="1200" dirty="0" smtClean="0"/>
                <a:t> cancellations, </a:t>
              </a:r>
              <a:r>
                <a:rPr lang="en-US" sz="1600" kern="1200" dirty="0" err="1" smtClean="0"/>
                <a:t>RunAsync</a:t>
              </a:r>
              <a:r>
                <a:rPr lang="en-US" sz="1600" kern="1200" dirty="0" smtClean="0"/>
                <a:t> failures</a:t>
              </a:r>
              <a:endParaRPr lang="en-US" sz="1600" kern="1200" dirty="0"/>
            </a:p>
            <a:p>
              <a:pPr marL="171450" lvl="1" indent="-171450" algn="l" defTabSz="711200">
                <a:lnSpc>
                  <a:spcPct val="90000"/>
                </a:lnSpc>
                <a:spcBef>
                  <a:spcPct val="0"/>
                </a:spcBef>
                <a:spcAft>
                  <a:spcPct val="15000"/>
                </a:spcAft>
                <a:buChar char="••"/>
              </a:pPr>
              <a:r>
                <a:rPr lang="en-US" sz="1600" kern="1200" dirty="0" smtClean="0"/>
                <a:t>All important events logged. Examples: App creation, deploy and upgrade records. All Actor method calls.</a:t>
              </a:r>
              <a:endParaRPr lang="en-US" sz="1600" kern="1200" dirty="0"/>
            </a:p>
          </p:txBody>
        </p:sp>
        <p:sp>
          <p:nvSpPr>
            <p:cNvPr id="5" name="Freeform 4"/>
            <p:cNvSpPr/>
            <p:nvPr/>
          </p:nvSpPr>
          <p:spPr>
            <a:xfrm>
              <a:off x="287761" y="1215547"/>
              <a:ext cx="2214359" cy="1781265"/>
            </a:xfrm>
            <a:custGeom>
              <a:avLst/>
              <a:gdLst>
                <a:gd name="connsiteX0" fmla="*/ 0 w 2214359"/>
                <a:gd name="connsiteY0" fmla="*/ 296883 h 1781265"/>
                <a:gd name="connsiteX1" fmla="*/ 296883 w 2214359"/>
                <a:gd name="connsiteY1" fmla="*/ 0 h 1781265"/>
                <a:gd name="connsiteX2" fmla="*/ 1917476 w 2214359"/>
                <a:gd name="connsiteY2" fmla="*/ 0 h 1781265"/>
                <a:gd name="connsiteX3" fmla="*/ 2214359 w 2214359"/>
                <a:gd name="connsiteY3" fmla="*/ 296883 h 1781265"/>
                <a:gd name="connsiteX4" fmla="*/ 2214359 w 2214359"/>
                <a:gd name="connsiteY4" fmla="*/ 1484382 h 1781265"/>
                <a:gd name="connsiteX5" fmla="*/ 1917476 w 2214359"/>
                <a:gd name="connsiteY5" fmla="*/ 1781265 h 1781265"/>
                <a:gd name="connsiteX6" fmla="*/ 296883 w 2214359"/>
                <a:gd name="connsiteY6" fmla="*/ 1781265 h 1781265"/>
                <a:gd name="connsiteX7" fmla="*/ 0 w 2214359"/>
                <a:gd name="connsiteY7" fmla="*/ 1484382 h 1781265"/>
                <a:gd name="connsiteX8" fmla="*/ 0 w 2214359"/>
                <a:gd name="connsiteY8" fmla="*/ 296883 h 178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4359" h="1781265">
                  <a:moveTo>
                    <a:pt x="0" y="296883"/>
                  </a:moveTo>
                  <a:cubicBezTo>
                    <a:pt x="0" y="132919"/>
                    <a:pt x="132919" y="0"/>
                    <a:pt x="296883" y="0"/>
                  </a:cubicBezTo>
                  <a:lnTo>
                    <a:pt x="1917476" y="0"/>
                  </a:lnTo>
                  <a:cubicBezTo>
                    <a:pt x="2081440" y="0"/>
                    <a:pt x="2214359" y="132919"/>
                    <a:pt x="2214359" y="296883"/>
                  </a:cubicBezTo>
                  <a:lnTo>
                    <a:pt x="2214359" y="1484382"/>
                  </a:lnTo>
                  <a:cubicBezTo>
                    <a:pt x="2214359" y="1648346"/>
                    <a:pt x="2081440" y="1781265"/>
                    <a:pt x="1917476" y="1781265"/>
                  </a:cubicBezTo>
                  <a:lnTo>
                    <a:pt x="296883" y="1781265"/>
                  </a:lnTo>
                  <a:cubicBezTo>
                    <a:pt x="132919" y="1781265"/>
                    <a:pt x="0" y="1648346"/>
                    <a:pt x="0" y="1484382"/>
                  </a:cubicBezTo>
                  <a:lnTo>
                    <a:pt x="0" y="29688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3634" tIns="140294" rIns="193634" bIns="140294" numCol="1" spcCol="1270" anchor="ctr" anchorCtr="0">
              <a:noAutofit/>
            </a:bodyPr>
            <a:lstStyle/>
            <a:p>
              <a:pPr lvl="0" algn="ctr" defTabSz="1244600">
                <a:lnSpc>
                  <a:spcPct val="90000"/>
                </a:lnSpc>
                <a:spcBef>
                  <a:spcPct val="0"/>
                </a:spcBef>
                <a:spcAft>
                  <a:spcPct val="35000"/>
                </a:spcAft>
              </a:pPr>
              <a:r>
                <a:rPr lang="en-US" sz="2800" kern="1200" dirty="0" smtClean="0"/>
                <a:t>Detailed System Optics</a:t>
              </a:r>
              <a:endParaRPr lang="en-US" sz="2800" kern="1200" dirty="0"/>
            </a:p>
          </p:txBody>
        </p:sp>
      </p:grpSp>
      <p:grpSp>
        <p:nvGrpSpPr>
          <p:cNvPr id="11" name="Group 10"/>
          <p:cNvGrpSpPr/>
          <p:nvPr/>
        </p:nvGrpSpPr>
        <p:grpSpPr>
          <a:xfrm>
            <a:off x="287761" y="3085877"/>
            <a:ext cx="11869247" cy="1781265"/>
            <a:chOff x="287761" y="3085877"/>
            <a:chExt cx="11869247" cy="1781265"/>
          </a:xfrm>
        </p:grpSpPr>
        <p:sp>
          <p:nvSpPr>
            <p:cNvPr id="6" name="Freeform 5"/>
            <p:cNvSpPr/>
            <p:nvPr/>
          </p:nvSpPr>
          <p:spPr>
            <a:xfrm>
              <a:off x="2545758" y="3264004"/>
              <a:ext cx="9611250" cy="1425013"/>
            </a:xfrm>
            <a:custGeom>
              <a:avLst/>
              <a:gdLst>
                <a:gd name="connsiteX0" fmla="*/ 237507 w 1425012"/>
                <a:gd name="connsiteY0" fmla="*/ 0 h 9611249"/>
                <a:gd name="connsiteX1" fmla="*/ 1187505 w 1425012"/>
                <a:gd name="connsiteY1" fmla="*/ 0 h 9611249"/>
                <a:gd name="connsiteX2" fmla="*/ 1425012 w 1425012"/>
                <a:gd name="connsiteY2" fmla="*/ 237507 h 9611249"/>
                <a:gd name="connsiteX3" fmla="*/ 1425012 w 1425012"/>
                <a:gd name="connsiteY3" fmla="*/ 9611249 h 9611249"/>
                <a:gd name="connsiteX4" fmla="*/ 1425012 w 1425012"/>
                <a:gd name="connsiteY4" fmla="*/ 9611249 h 9611249"/>
                <a:gd name="connsiteX5" fmla="*/ 0 w 1425012"/>
                <a:gd name="connsiteY5" fmla="*/ 9611249 h 9611249"/>
                <a:gd name="connsiteX6" fmla="*/ 0 w 1425012"/>
                <a:gd name="connsiteY6" fmla="*/ 9611249 h 9611249"/>
                <a:gd name="connsiteX7" fmla="*/ 0 w 1425012"/>
                <a:gd name="connsiteY7" fmla="*/ 237507 h 9611249"/>
                <a:gd name="connsiteX8" fmla="*/ 237507 w 1425012"/>
                <a:gd name="connsiteY8" fmla="*/ 0 h 961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5012" h="9611249">
                  <a:moveTo>
                    <a:pt x="1425012" y="1601911"/>
                  </a:moveTo>
                  <a:lnTo>
                    <a:pt x="1425012" y="8009338"/>
                  </a:lnTo>
                  <a:cubicBezTo>
                    <a:pt x="1425012" y="8894044"/>
                    <a:pt x="1409246" y="9611246"/>
                    <a:pt x="1389798" y="9611246"/>
                  </a:cubicBezTo>
                  <a:lnTo>
                    <a:pt x="0" y="9611246"/>
                  </a:lnTo>
                  <a:lnTo>
                    <a:pt x="0" y="9611246"/>
                  </a:lnTo>
                  <a:lnTo>
                    <a:pt x="0" y="3"/>
                  </a:lnTo>
                  <a:lnTo>
                    <a:pt x="0" y="3"/>
                  </a:lnTo>
                  <a:lnTo>
                    <a:pt x="1389798" y="3"/>
                  </a:lnTo>
                  <a:cubicBezTo>
                    <a:pt x="1409246" y="3"/>
                    <a:pt x="1425012" y="717205"/>
                    <a:pt x="1425012" y="1601911"/>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0961" tIns="100043" rIns="130523" bIns="100044"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ETW == Fast Industry Standard Logging Technology</a:t>
              </a:r>
              <a:endParaRPr lang="en-US" sz="1600" kern="1200" dirty="0"/>
            </a:p>
            <a:p>
              <a:pPr marL="171450" lvl="1" indent="-171450" algn="l" defTabSz="711200">
                <a:lnSpc>
                  <a:spcPct val="90000"/>
                </a:lnSpc>
                <a:spcBef>
                  <a:spcPct val="0"/>
                </a:spcBef>
                <a:spcAft>
                  <a:spcPct val="15000"/>
                </a:spcAft>
                <a:buChar char="••"/>
              </a:pPr>
              <a:r>
                <a:rPr lang="en-US" sz="1600" kern="1200" dirty="0" smtClean="0"/>
                <a:t>Works across environments. Same code runs on </a:t>
              </a:r>
              <a:r>
                <a:rPr lang="en-US" sz="1600" kern="1200" dirty="0" err="1" smtClean="0"/>
                <a:t>devbox</a:t>
              </a:r>
              <a:r>
                <a:rPr lang="en-US" sz="1600" kern="1200" dirty="0" smtClean="0"/>
                <a:t> and also on production clusters on Azure.</a:t>
              </a:r>
              <a:endParaRPr lang="en-US" sz="1600" kern="1200" dirty="0"/>
            </a:p>
            <a:p>
              <a:pPr marL="171450" lvl="1" indent="-171450" algn="l" defTabSz="711200">
                <a:lnSpc>
                  <a:spcPct val="90000"/>
                </a:lnSpc>
                <a:spcBef>
                  <a:spcPct val="0"/>
                </a:spcBef>
                <a:spcAft>
                  <a:spcPct val="15000"/>
                </a:spcAft>
                <a:buChar char="••"/>
              </a:pPr>
              <a:r>
                <a:rPr lang="en-US" sz="1600" kern="1200" dirty="0" smtClean="0"/>
                <a:t>Easy to add and system appends all the needed metadata such as node, app, service, and partition.</a:t>
              </a:r>
              <a:endParaRPr lang="en-US" sz="1600" kern="1200" dirty="0"/>
            </a:p>
          </p:txBody>
        </p:sp>
        <p:sp>
          <p:nvSpPr>
            <p:cNvPr id="7" name="Freeform 6"/>
            <p:cNvSpPr/>
            <p:nvPr/>
          </p:nvSpPr>
          <p:spPr>
            <a:xfrm>
              <a:off x="287761" y="3085877"/>
              <a:ext cx="2257996" cy="1781265"/>
            </a:xfrm>
            <a:custGeom>
              <a:avLst/>
              <a:gdLst>
                <a:gd name="connsiteX0" fmla="*/ 0 w 2257996"/>
                <a:gd name="connsiteY0" fmla="*/ 296883 h 1781265"/>
                <a:gd name="connsiteX1" fmla="*/ 296883 w 2257996"/>
                <a:gd name="connsiteY1" fmla="*/ 0 h 1781265"/>
                <a:gd name="connsiteX2" fmla="*/ 1961113 w 2257996"/>
                <a:gd name="connsiteY2" fmla="*/ 0 h 1781265"/>
                <a:gd name="connsiteX3" fmla="*/ 2257996 w 2257996"/>
                <a:gd name="connsiteY3" fmla="*/ 296883 h 1781265"/>
                <a:gd name="connsiteX4" fmla="*/ 2257996 w 2257996"/>
                <a:gd name="connsiteY4" fmla="*/ 1484382 h 1781265"/>
                <a:gd name="connsiteX5" fmla="*/ 1961113 w 2257996"/>
                <a:gd name="connsiteY5" fmla="*/ 1781265 h 1781265"/>
                <a:gd name="connsiteX6" fmla="*/ 296883 w 2257996"/>
                <a:gd name="connsiteY6" fmla="*/ 1781265 h 1781265"/>
                <a:gd name="connsiteX7" fmla="*/ 0 w 2257996"/>
                <a:gd name="connsiteY7" fmla="*/ 1484382 h 1781265"/>
                <a:gd name="connsiteX8" fmla="*/ 0 w 2257996"/>
                <a:gd name="connsiteY8" fmla="*/ 296883 h 178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7996" h="1781265">
                  <a:moveTo>
                    <a:pt x="0" y="296883"/>
                  </a:moveTo>
                  <a:cubicBezTo>
                    <a:pt x="0" y="132919"/>
                    <a:pt x="132919" y="0"/>
                    <a:pt x="296883" y="0"/>
                  </a:cubicBezTo>
                  <a:lnTo>
                    <a:pt x="1961113" y="0"/>
                  </a:lnTo>
                  <a:cubicBezTo>
                    <a:pt x="2125077" y="0"/>
                    <a:pt x="2257996" y="132919"/>
                    <a:pt x="2257996" y="296883"/>
                  </a:cubicBezTo>
                  <a:lnTo>
                    <a:pt x="2257996" y="1484382"/>
                  </a:lnTo>
                  <a:cubicBezTo>
                    <a:pt x="2257996" y="1648346"/>
                    <a:pt x="2125077" y="1781265"/>
                    <a:pt x="1961113" y="1781265"/>
                  </a:cubicBezTo>
                  <a:lnTo>
                    <a:pt x="296883" y="1781265"/>
                  </a:lnTo>
                  <a:cubicBezTo>
                    <a:pt x="132919" y="1781265"/>
                    <a:pt x="0" y="1648346"/>
                    <a:pt x="0" y="1484382"/>
                  </a:cubicBezTo>
                  <a:lnTo>
                    <a:pt x="0" y="29688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3634" tIns="140294" rIns="193634" bIns="140294" numCol="1" spcCol="1270" anchor="ctr" anchorCtr="0">
              <a:noAutofit/>
            </a:bodyPr>
            <a:lstStyle/>
            <a:p>
              <a:pPr lvl="0" algn="ctr" defTabSz="1244600">
                <a:lnSpc>
                  <a:spcPct val="90000"/>
                </a:lnSpc>
                <a:spcBef>
                  <a:spcPct val="0"/>
                </a:spcBef>
                <a:spcAft>
                  <a:spcPct val="35000"/>
                </a:spcAft>
              </a:pPr>
              <a:r>
                <a:rPr lang="en-US" sz="2800" kern="1200" dirty="0" smtClean="0"/>
                <a:t>Custom Application Tracing</a:t>
              </a:r>
              <a:endParaRPr lang="en-US" sz="2800" kern="1200" dirty="0"/>
            </a:p>
          </p:txBody>
        </p:sp>
      </p:grpSp>
      <p:grpSp>
        <p:nvGrpSpPr>
          <p:cNvPr id="12" name="Group 11"/>
          <p:cNvGrpSpPr/>
          <p:nvPr/>
        </p:nvGrpSpPr>
        <p:grpSpPr>
          <a:xfrm>
            <a:off x="287761" y="4956206"/>
            <a:ext cx="11870977" cy="1781265"/>
            <a:chOff x="287761" y="4956206"/>
            <a:chExt cx="11870977" cy="1781265"/>
          </a:xfrm>
        </p:grpSpPr>
        <p:sp>
          <p:nvSpPr>
            <p:cNvPr id="8" name="Freeform 7"/>
            <p:cNvSpPr/>
            <p:nvPr/>
          </p:nvSpPr>
          <p:spPr>
            <a:xfrm>
              <a:off x="2616972" y="5134334"/>
              <a:ext cx="9541766" cy="1425013"/>
            </a:xfrm>
            <a:custGeom>
              <a:avLst/>
              <a:gdLst>
                <a:gd name="connsiteX0" fmla="*/ 237507 w 1425012"/>
                <a:gd name="connsiteY0" fmla="*/ 0 h 9541766"/>
                <a:gd name="connsiteX1" fmla="*/ 1187505 w 1425012"/>
                <a:gd name="connsiteY1" fmla="*/ 0 h 9541766"/>
                <a:gd name="connsiteX2" fmla="*/ 1425012 w 1425012"/>
                <a:gd name="connsiteY2" fmla="*/ 237507 h 9541766"/>
                <a:gd name="connsiteX3" fmla="*/ 1425012 w 1425012"/>
                <a:gd name="connsiteY3" fmla="*/ 9541766 h 9541766"/>
                <a:gd name="connsiteX4" fmla="*/ 1425012 w 1425012"/>
                <a:gd name="connsiteY4" fmla="*/ 9541766 h 9541766"/>
                <a:gd name="connsiteX5" fmla="*/ 0 w 1425012"/>
                <a:gd name="connsiteY5" fmla="*/ 9541766 h 9541766"/>
                <a:gd name="connsiteX6" fmla="*/ 0 w 1425012"/>
                <a:gd name="connsiteY6" fmla="*/ 9541766 h 9541766"/>
                <a:gd name="connsiteX7" fmla="*/ 0 w 1425012"/>
                <a:gd name="connsiteY7" fmla="*/ 237507 h 9541766"/>
                <a:gd name="connsiteX8" fmla="*/ 237507 w 1425012"/>
                <a:gd name="connsiteY8" fmla="*/ 0 h 954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5012" h="9541766">
                  <a:moveTo>
                    <a:pt x="1425012" y="1590330"/>
                  </a:moveTo>
                  <a:lnTo>
                    <a:pt x="1425012" y="7951436"/>
                  </a:lnTo>
                  <a:cubicBezTo>
                    <a:pt x="1425012" y="8829746"/>
                    <a:pt x="1409131" y="9541763"/>
                    <a:pt x="1389542" y="9541763"/>
                  </a:cubicBezTo>
                  <a:lnTo>
                    <a:pt x="0" y="9541763"/>
                  </a:lnTo>
                  <a:lnTo>
                    <a:pt x="0" y="9541763"/>
                  </a:lnTo>
                  <a:lnTo>
                    <a:pt x="0" y="3"/>
                  </a:lnTo>
                  <a:lnTo>
                    <a:pt x="0" y="3"/>
                  </a:lnTo>
                  <a:lnTo>
                    <a:pt x="1389542" y="3"/>
                  </a:lnTo>
                  <a:cubicBezTo>
                    <a:pt x="1409131" y="3"/>
                    <a:pt x="1425012" y="712020"/>
                    <a:pt x="1425012" y="1590330"/>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0961" tIns="100042" rIns="130522" bIns="10004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Visual Studio Diagnostics Events Viewer</a:t>
              </a:r>
              <a:endParaRPr lang="en-US" sz="1600" kern="1200" dirty="0"/>
            </a:p>
            <a:p>
              <a:pPr marL="171450" lvl="1" indent="-171450" algn="l" defTabSz="711200">
                <a:lnSpc>
                  <a:spcPct val="90000"/>
                </a:lnSpc>
                <a:spcBef>
                  <a:spcPct val="0"/>
                </a:spcBef>
                <a:spcAft>
                  <a:spcPct val="15000"/>
                </a:spcAft>
                <a:buChar char="••"/>
              </a:pPr>
              <a:r>
                <a:rPr lang="en-US" sz="1600" kern="1200" dirty="0" smtClean="0"/>
                <a:t>Windows Event Viewer</a:t>
              </a:r>
              <a:endParaRPr lang="en-US" sz="1600" kern="1200" dirty="0"/>
            </a:p>
            <a:p>
              <a:pPr marL="171450" lvl="1" indent="-171450" algn="l" defTabSz="711200">
                <a:lnSpc>
                  <a:spcPct val="90000"/>
                </a:lnSpc>
                <a:spcBef>
                  <a:spcPct val="0"/>
                </a:spcBef>
                <a:spcAft>
                  <a:spcPct val="15000"/>
                </a:spcAft>
                <a:buChar char="••"/>
              </a:pPr>
              <a:r>
                <a:rPr lang="en-US" sz="1600" kern="1200" dirty="0" smtClean="0"/>
                <a:t>Windows Azure Diagnostics + Operational Insights</a:t>
              </a:r>
              <a:endParaRPr lang="en-US" sz="1600" kern="1200" dirty="0"/>
            </a:p>
            <a:p>
              <a:pPr marL="171450" lvl="1" indent="-171450" algn="l" defTabSz="711200">
                <a:lnSpc>
                  <a:spcPct val="90000"/>
                </a:lnSpc>
                <a:spcBef>
                  <a:spcPct val="0"/>
                </a:spcBef>
                <a:spcAft>
                  <a:spcPct val="15000"/>
                </a:spcAft>
                <a:buChar char="••"/>
              </a:pPr>
              <a:r>
                <a:rPr lang="en-US" sz="1600" kern="1200" dirty="0" smtClean="0"/>
                <a:t>Easy to plug in your preferred tools: </a:t>
              </a:r>
              <a:r>
                <a:rPr lang="en-US" sz="1600" kern="1200" dirty="0" err="1" smtClean="0"/>
                <a:t>Kibana</a:t>
              </a:r>
              <a:r>
                <a:rPr lang="en-US" sz="1600" kern="1200" dirty="0" smtClean="0"/>
                <a:t>, </a:t>
              </a:r>
              <a:r>
                <a:rPr lang="en-US" sz="1600" kern="1200" dirty="0" err="1" smtClean="0"/>
                <a:t>Elastisearch</a:t>
              </a:r>
              <a:r>
                <a:rPr lang="en-US" sz="1600" kern="1200" dirty="0" smtClean="0"/>
                <a:t> and more </a:t>
              </a:r>
              <a:endParaRPr lang="en-US" sz="1600" kern="1200" dirty="0"/>
            </a:p>
          </p:txBody>
        </p:sp>
        <p:sp>
          <p:nvSpPr>
            <p:cNvPr id="9" name="Freeform 8"/>
            <p:cNvSpPr/>
            <p:nvPr/>
          </p:nvSpPr>
          <p:spPr>
            <a:xfrm>
              <a:off x="287761" y="4956206"/>
              <a:ext cx="2329211" cy="1781265"/>
            </a:xfrm>
            <a:custGeom>
              <a:avLst/>
              <a:gdLst>
                <a:gd name="connsiteX0" fmla="*/ 0 w 2329211"/>
                <a:gd name="connsiteY0" fmla="*/ 296883 h 1781265"/>
                <a:gd name="connsiteX1" fmla="*/ 296883 w 2329211"/>
                <a:gd name="connsiteY1" fmla="*/ 0 h 1781265"/>
                <a:gd name="connsiteX2" fmla="*/ 2032328 w 2329211"/>
                <a:gd name="connsiteY2" fmla="*/ 0 h 1781265"/>
                <a:gd name="connsiteX3" fmla="*/ 2329211 w 2329211"/>
                <a:gd name="connsiteY3" fmla="*/ 296883 h 1781265"/>
                <a:gd name="connsiteX4" fmla="*/ 2329211 w 2329211"/>
                <a:gd name="connsiteY4" fmla="*/ 1484382 h 1781265"/>
                <a:gd name="connsiteX5" fmla="*/ 2032328 w 2329211"/>
                <a:gd name="connsiteY5" fmla="*/ 1781265 h 1781265"/>
                <a:gd name="connsiteX6" fmla="*/ 296883 w 2329211"/>
                <a:gd name="connsiteY6" fmla="*/ 1781265 h 1781265"/>
                <a:gd name="connsiteX7" fmla="*/ 0 w 2329211"/>
                <a:gd name="connsiteY7" fmla="*/ 1484382 h 1781265"/>
                <a:gd name="connsiteX8" fmla="*/ 0 w 2329211"/>
                <a:gd name="connsiteY8" fmla="*/ 296883 h 178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29211" h="1781265">
                  <a:moveTo>
                    <a:pt x="0" y="296883"/>
                  </a:moveTo>
                  <a:cubicBezTo>
                    <a:pt x="0" y="132919"/>
                    <a:pt x="132919" y="0"/>
                    <a:pt x="296883" y="0"/>
                  </a:cubicBezTo>
                  <a:lnTo>
                    <a:pt x="2032328" y="0"/>
                  </a:lnTo>
                  <a:cubicBezTo>
                    <a:pt x="2196292" y="0"/>
                    <a:pt x="2329211" y="132919"/>
                    <a:pt x="2329211" y="296883"/>
                  </a:cubicBezTo>
                  <a:lnTo>
                    <a:pt x="2329211" y="1484382"/>
                  </a:lnTo>
                  <a:cubicBezTo>
                    <a:pt x="2329211" y="1648346"/>
                    <a:pt x="2196292" y="1781265"/>
                    <a:pt x="2032328" y="1781265"/>
                  </a:cubicBezTo>
                  <a:lnTo>
                    <a:pt x="296883" y="1781265"/>
                  </a:lnTo>
                  <a:cubicBezTo>
                    <a:pt x="132919" y="1781265"/>
                    <a:pt x="0" y="1648346"/>
                    <a:pt x="0" y="1484382"/>
                  </a:cubicBezTo>
                  <a:lnTo>
                    <a:pt x="0" y="29688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3634" tIns="140294" rIns="193634" bIns="140294" numCol="1" spcCol="1270" anchor="ctr" anchorCtr="0">
              <a:noAutofit/>
            </a:bodyPr>
            <a:lstStyle/>
            <a:p>
              <a:pPr lvl="0" algn="ctr" defTabSz="1244600">
                <a:lnSpc>
                  <a:spcPct val="90000"/>
                </a:lnSpc>
                <a:spcBef>
                  <a:spcPct val="0"/>
                </a:spcBef>
                <a:spcAft>
                  <a:spcPct val="35000"/>
                </a:spcAft>
              </a:pPr>
              <a:r>
                <a:rPr lang="en-US" sz="2800" kern="1200" dirty="0" smtClean="0"/>
                <a:t>Choice of Tools</a:t>
              </a:r>
              <a:endParaRPr lang="en-US" sz="2800" kern="1200" dirty="0"/>
            </a:p>
          </p:txBody>
        </p:sp>
      </p:grpSp>
    </p:spTree>
    <p:extLst>
      <p:ext uri="{BB962C8B-B14F-4D97-AF65-F5344CB8AC3E}">
        <p14:creationId xmlns:p14="http://schemas.microsoft.com/office/powerpoint/2010/main" val="73975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Diagnostics and Troubleshooting</a:t>
            </a:r>
          </a:p>
        </p:txBody>
      </p:sp>
      <p:sp>
        <p:nvSpPr>
          <p:cNvPr id="10" name="Rectangle 9"/>
          <p:cNvSpPr/>
          <p:nvPr/>
        </p:nvSpPr>
        <p:spPr>
          <a:xfrm>
            <a:off x="7540292" y="2708172"/>
            <a:ext cx="1790238" cy="206214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Azure Table</a:t>
            </a:r>
            <a:endParaRPr lang="en-US" dirty="0"/>
          </a:p>
        </p:txBody>
      </p:sp>
      <p:sp>
        <p:nvSpPr>
          <p:cNvPr id="17" name="Rectangle 16"/>
          <p:cNvSpPr/>
          <p:nvPr/>
        </p:nvSpPr>
        <p:spPr>
          <a:xfrm>
            <a:off x="10217872" y="2122715"/>
            <a:ext cx="2062264" cy="323305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Operational Insights</a:t>
            </a:r>
            <a:endParaRPr lang="en-US" dirty="0"/>
          </a:p>
        </p:txBody>
      </p:sp>
      <p:cxnSp>
        <p:nvCxnSpPr>
          <p:cNvPr id="18" name="Straight Arrow Connector 17"/>
          <p:cNvCxnSpPr>
            <a:stCxn id="10" idx="3"/>
            <a:endCxn id="17" idx="1"/>
          </p:cNvCxnSpPr>
          <p:nvPr/>
        </p:nvCxnSpPr>
        <p:spPr>
          <a:xfrm flipV="1">
            <a:off x="9330530" y="3739244"/>
            <a:ext cx="887342" cy="1"/>
          </a:xfrm>
          <a:prstGeom prst="straightConnector1">
            <a:avLst/>
          </a:prstGeom>
          <a:ln w="88900">
            <a:solidFill>
              <a:srgbClr val="FFFFFF"/>
            </a:solidFill>
            <a:tailEnd type="triangle"/>
          </a:ln>
        </p:spPr>
        <p:style>
          <a:lnRef idx="3">
            <a:schemeClr val="accent3"/>
          </a:lnRef>
          <a:fillRef idx="0">
            <a:schemeClr val="accent3"/>
          </a:fillRef>
          <a:effectRef idx="2">
            <a:schemeClr val="accent3"/>
          </a:effectRef>
          <a:fontRef idx="minor">
            <a:schemeClr val="tx1"/>
          </a:fontRef>
        </p:style>
      </p:cxnSp>
      <p:grpSp>
        <p:nvGrpSpPr>
          <p:cNvPr id="47" name="Group 46"/>
          <p:cNvGrpSpPr/>
          <p:nvPr/>
        </p:nvGrpSpPr>
        <p:grpSpPr>
          <a:xfrm>
            <a:off x="233053" y="1516062"/>
            <a:ext cx="5952759" cy="4357704"/>
            <a:chOff x="427036" y="1806558"/>
            <a:chExt cx="5952759" cy="4357704"/>
          </a:xfrm>
        </p:grpSpPr>
        <p:grpSp>
          <p:nvGrpSpPr>
            <p:cNvPr id="35" name="Group 34"/>
            <p:cNvGrpSpPr/>
            <p:nvPr/>
          </p:nvGrpSpPr>
          <p:grpSpPr>
            <a:xfrm>
              <a:off x="427036" y="1806558"/>
              <a:ext cx="5952759" cy="4357704"/>
              <a:chOff x="427036" y="1806558"/>
              <a:chExt cx="5952759" cy="4357704"/>
            </a:xfrm>
          </p:grpSpPr>
          <p:sp>
            <p:nvSpPr>
              <p:cNvPr id="4" name="Rectangle 3"/>
              <p:cNvSpPr/>
              <p:nvPr/>
            </p:nvSpPr>
            <p:spPr>
              <a:xfrm>
                <a:off x="427036" y="1806558"/>
                <a:ext cx="5952759" cy="435770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p>
            </p:txBody>
          </p:sp>
          <p:sp>
            <p:nvSpPr>
              <p:cNvPr id="5" name="Rectangle 4"/>
              <p:cNvSpPr/>
              <p:nvPr/>
            </p:nvSpPr>
            <p:spPr>
              <a:xfrm>
                <a:off x="625446" y="2278062"/>
                <a:ext cx="1551214" cy="93101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 and Service Code</a:t>
                </a:r>
                <a:endParaRPr lang="en-US" dirty="0"/>
              </a:p>
            </p:txBody>
          </p:sp>
          <p:sp>
            <p:nvSpPr>
              <p:cNvPr id="6" name="Rectangle 5"/>
              <p:cNvSpPr/>
              <p:nvPr/>
            </p:nvSpPr>
            <p:spPr>
              <a:xfrm>
                <a:off x="625446" y="3597230"/>
                <a:ext cx="1551214" cy="96683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 Fabric Runtime</a:t>
                </a:r>
                <a:endParaRPr lang="en-US" dirty="0"/>
              </a:p>
            </p:txBody>
          </p:sp>
          <p:sp>
            <p:nvSpPr>
              <p:cNvPr id="7" name="Rectangle 6"/>
              <p:cNvSpPr/>
              <p:nvPr/>
            </p:nvSpPr>
            <p:spPr>
              <a:xfrm>
                <a:off x="2708000" y="2652169"/>
                <a:ext cx="1551214" cy="154183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 Tracing for Windows (ETW)</a:t>
                </a:r>
                <a:endParaRPr lang="en-US" dirty="0"/>
              </a:p>
            </p:txBody>
          </p:sp>
          <p:cxnSp>
            <p:nvCxnSpPr>
              <p:cNvPr id="8" name="Straight Arrow Connector 7"/>
              <p:cNvCxnSpPr>
                <a:stCxn id="5" idx="3"/>
                <a:endCxn id="7" idx="1"/>
              </p:cNvCxnSpPr>
              <p:nvPr/>
            </p:nvCxnSpPr>
            <p:spPr>
              <a:xfrm>
                <a:off x="2176660" y="2743571"/>
                <a:ext cx="531340" cy="679516"/>
              </a:xfrm>
              <a:prstGeom prst="straightConnector1">
                <a:avLst/>
              </a:prstGeom>
              <a:ln w="63500">
                <a:solidFill>
                  <a:srgbClr val="E3008C">
                    <a:alpha val="50000"/>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9" name="Straight Arrow Connector 8"/>
              <p:cNvCxnSpPr>
                <a:stCxn id="6" idx="3"/>
                <a:endCxn id="7" idx="1"/>
              </p:cNvCxnSpPr>
              <p:nvPr/>
            </p:nvCxnSpPr>
            <p:spPr>
              <a:xfrm flipV="1">
                <a:off x="2176660" y="3423087"/>
                <a:ext cx="531340" cy="657559"/>
              </a:xfrm>
              <a:prstGeom prst="straightConnector1">
                <a:avLst/>
              </a:prstGeom>
              <a:ln w="63500">
                <a:solidFill>
                  <a:srgbClr val="E3008C">
                    <a:alpha val="50000"/>
                  </a:srgbClr>
                </a:solidFill>
                <a:tailEnd type="triangle"/>
              </a:ln>
            </p:spPr>
            <p:style>
              <a:lnRef idx="3">
                <a:schemeClr val="accent3"/>
              </a:lnRef>
              <a:fillRef idx="0">
                <a:schemeClr val="accent3"/>
              </a:fillRef>
              <a:effectRef idx="2">
                <a:schemeClr val="accent3"/>
              </a:effectRef>
              <a:fontRef idx="minor">
                <a:schemeClr val="tx1"/>
              </a:fontRef>
            </p:style>
          </p:cxnSp>
          <p:sp>
            <p:nvSpPr>
              <p:cNvPr id="11" name="Rectangle 10"/>
              <p:cNvSpPr/>
              <p:nvPr/>
            </p:nvSpPr>
            <p:spPr>
              <a:xfrm>
                <a:off x="3058956" y="4842718"/>
                <a:ext cx="2223032" cy="109922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VS ETW Viewer (local development)</a:t>
                </a:r>
                <a:endParaRPr lang="en-US" dirty="0"/>
              </a:p>
            </p:txBody>
          </p:sp>
          <p:cxnSp>
            <p:nvCxnSpPr>
              <p:cNvPr id="12" name="Straight Arrow Connector 11"/>
              <p:cNvCxnSpPr/>
              <p:nvPr/>
            </p:nvCxnSpPr>
            <p:spPr>
              <a:xfrm>
                <a:off x="3531140" y="4190324"/>
                <a:ext cx="597051" cy="652394"/>
              </a:xfrm>
              <a:prstGeom prst="straightConnector1">
                <a:avLst/>
              </a:prstGeom>
              <a:ln w="63500">
                <a:solidFill>
                  <a:srgbClr val="E3008C">
                    <a:alpha val="50000"/>
                  </a:srgbClr>
                </a:solidFill>
                <a:tailEnd type="triangle"/>
              </a:ln>
            </p:spPr>
            <p:style>
              <a:lnRef idx="3">
                <a:schemeClr val="accent3"/>
              </a:lnRef>
              <a:fillRef idx="0">
                <a:schemeClr val="accent3"/>
              </a:fillRef>
              <a:effectRef idx="2">
                <a:schemeClr val="accent3"/>
              </a:effectRef>
              <a:fontRef idx="minor">
                <a:schemeClr val="tx1"/>
              </a:fontRef>
            </p:style>
          </p:cxnSp>
          <p:sp>
            <p:nvSpPr>
              <p:cNvPr id="13" name="Rectangle 12"/>
              <p:cNvSpPr/>
              <p:nvPr/>
            </p:nvSpPr>
            <p:spPr>
              <a:xfrm>
                <a:off x="4694237" y="2643655"/>
                <a:ext cx="1355215" cy="155034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 Azure Diagnostics (WAD)</a:t>
                </a:r>
                <a:endParaRPr lang="en-US" dirty="0"/>
              </a:p>
            </p:txBody>
          </p:sp>
          <p:cxnSp>
            <p:nvCxnSpPr>
              <p:cNvPr id="14" name="Straight Arrow Connector 13"/>
              <p:cNvCxnSpPr>
                <a:stCxn id="7" idx="3"/>
                <a:endCxn id="13" idx="1"/>
              </p:cNvCxnSpPr>
              <p:nvPr/>
            </p:nvCxnSpPr>
            <p:spPr>
              <a:xfrm flipV="1">
                <a:off x="4259214" y="3418830"/>
                <a:ext cx="435023" cy="4257"/>
              </a:xfrm>
              <a:prstGeom prst="straightConnector1">
                <a:avLst/>
              </a:prstGeom>
              <a:ln w="63500">
                <a:solidFill>
                  <a:srgbClr val="E3008C">
                    <a:alpha val="50000"/>
                  </a:srgbClr>
                </a:solidFill>
                <a:tailEnd type="triangle"/>
              </a:ln>
            </p:spPr>
            <p:style>
              <a:lnRef idx="3">
                <a:schemeClr val="accent3"/>
              </a:lnRef>
              <a:fillRef idx="0">
                <a:schemeClr val="accent3"/>
              </a:fillRef>
              <a:effectRef idx="2">
                <a:schemeClr val="accent3"/>
              </a:effectRef>
              <a:fontRef idx="minor">
                <a:schemeClr val="tx1"/>
              </a:fontRef>
            </p:style>
          </p:cxnSp>
        </p:grpSp>
        <p:sp>
          <p:nvSpPr>
            <p:cNvPr id="30" name="TextBox 29"/>
            <p:cNvSpPr txBox="1"/>
            <p:nvPr/>
          </p:nvSpPr>
          <p:spPr>
            <a:xfrm>
              <a:off x="2560637" y="1973262"/>
              <a:ext cx="32004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Windows Machine</a:t>
              </a:r>
            </a:p>
          </p:txBody>
        </p:sp>
      </p:grpSp>
      <p:pic>
        <p:nvPicPr>
          <p:cNvPr id="50" name="Picture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3995" y="5488409"/>
            <a:ext cx="1617358" cy="1185732"/>
          </a:xfrm>
          <a:prstGeom prst="rect">
            <a:avLst/>
          </a:prstGeom>
        </p:spPr>
      </p:pic>
      <p:pic>
        <p:nvPicPr>
          <p:cNvPr id="52" name="Picture 5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7140" y="5488409"/>
            <a:ext cx="1617358" cy="1185732"/>
          </a:xfrm>
          <a:prstGeom prst="rect">
            <a:avLst/>
          </a:prstGeom>
        </p:spPr>
      </p:pic>
      <p:pic>
        <p:nvPicPr>
          <p:cNvPr id="58" name="Picture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526" y="1088490"/>
            <a:ext cx="1617358" cy="1185732"/>
          </a:xfrm>
          <a:prstGeom prst="rect">
            <a:avLst/>
          </a:prstGeom>
        </p:spPr>
      </p:pic>
      <p:pic>
        <p:nvPicPr>
          <p:cNvPr id="59" name="Picture 5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5671" y="1088490"/>
            <a:ext cx="1617358" cy="1185732"/>
          </a:xfrm>
          <a:prstGeom prst="rect">
            <a:avLst/>
          </a:prstGeom>
        </p:spPr>
      </p:pic>
      <p:cxnSp>
        <p:nvCxnSpPr>
          <p:cNvPr id="15" name="Straight Arrow Connector 14"/>
          <p:cNvCxnSpPr>
            <a:stCxn id="13" idx="3"/>
            <a:endCxn id="10" idx="1"/>
          </p:cNvCxnSpPr>
          <p:nvPr/>
        </p:nvCxnSpPr>
        <p:spPr>
          <a:xfrm>
            <a:off x="5855469" y="3128334"/>
            <a:ext cx="1684823" cy="610911"/>
          </a:xfrm>
          <a:prstGeom prst="straightConnector1">
            <a:avLst/>
          </a:prstGeom>
          <a:ln w="88900">
            <a:solidFill>
              <a:schemeClr val="tx1"/>
            </a:solidFill>
            <a:tailEnd type="triangle"/>
          </a:ln>
        </p:spPr>
        <p:style>
          <a:lnRef idx="3">
            <a:schemeClr val="accent3"/>
          </a:lnRef>
          <a:fillRef idx="0">
            <a:schemeClr val="accent3"/>
          </a:fillRef>
          <a:effectRef idx="2">
            <a:schemeClr val="accent3"/>
          </a:effectRef>
          <a:fontRef idx="minor">
            <a:schemeClr val="tx1"/>
          </a:fontRef>
        </p:style>
      </p:cxnSp>
      <p:cxnSp>
        <p:nvCxnSpPr>
          <p:cNvPr id="63" name="Straight Arrow Connector 62"/>
          <p:cNvCxnSpPr>
            <a:endCxn id="10" idx="2"/>
          </p:cNvCxnSpPr>
          <p:nvPr/>
        </p:nvCxnSpPr>
        <p:spPr>
          <a:xfrm flipV="1">
            <a:off x="7540292" y="4770317"/>
            <a:ext cx="895119" cy="718092"/>
          </a:xfrm>
          <a:prstGeom prst="straightConnector1">
            <a:avLst/>
          </a:prstGeom>
          <a:ln w="88900">
            <a:solidFill>
              <a:schemeClr val="tx1"/>
            </a:solidFill>
            <a:tailEnd type="triangle"/>
          </a:ln>
        </p:spPr>
        <p:style>
          <a:lnRef idx="3">
            <a:schemeClr val="accent3"/>
          </a:lnRef>
          <a:fillRef idx="0">
            <a:schemeClr val="accent3"/>
          </a:fillRef>
          <a:effectRef idx="2">
            <a:schemeClr val="accent3"/>
          </a:effectRef>
          <a:fontRef idx="minor">
            <a:schemeClr val="tx1"/>
          </a:fontRef>
        </p:style>
      </p:cxnSp>
      <p:cxnSp>
        <p:nvCxnSpPr>
          <p:cNvPr id="66" name="Straight Arrow Connector 65"/>
          <p:cNvCxnSpPr>
            <a:stCxn id="52" idx="0"/>
            <a:endCxn id="10" idx="2"/>
          </p:cNvCxnSpPr>
          <p:nvPr/>
        </p:nvCxnSpPr>
        <p:spPr>
          <a:xfrm flipH="1" flipV="1">
            <a:off x="8435411" y="4770317"/>
            <a:ext cx="900408" cy="718092"/>
          </a:xfrm>
          <a:prstGeom prst="straightConnector1">
            <a:avLst/>
          </a:prstGeom>
          <a:ln w="88900">
            <a:solidFill>
              <a:schemeClr val="tx1"/>
            </a:solidFill>
            <a:tailEnd type="triangle"/>
          </a:ln>
        </p:spPr>
        <p:style>
          <a:lnRef idx="3">
            <a:schemeClr val="accent3"/>
          </a:lnRef>
          <a:fillRef idx="0">
            <a:schemeClr val="accent3"/>
          </a:fillRef>
          <a:effectRef idx="2">
            <a:schemeClr val="accent3"/>
          </a:effectRef>
          <a:fontRef idx="minor">
            <a:schemeClr val="tx1"/>
          </a:fontRef>
        </p:style>
      </p:cxnSp>
      <p:cxnSp>
        <p:nvCxnSpPr>
          <p:cNvPr id="69" name="Straight Arrow Connector 68"/>
          <p:cNvCxnSpPr>
            <a:endCxn id="10" idx="0"/>
          </p:cNvCxnSpPr>
          <p:nvPr/>
        </p:nvCxnSpPr>
        <p:spPr>
          <a:xfrm>
            <a:off x="7540292" y="2274222"/>
            <a:ext cx="895119" cy="433950"/>
          </a:xfrm>
          <a:prstGeom prst="straightConnector1">
            <a:avLst/>
          </a:prstGeom>
          <a:ln w="88900">
            <a:solidFill>
              <a:schemeClr val="tx1"/>
            </a:solidFill>
            <a:tailEnd type="triangle"/>
          </a:ln>
        </p:spPr>
        <p:style>
          <a:lnRef idx="3">
            <a:schemeClr val="accent3"/>
          </a:lnRef>
          <a:fillRef idx="0">
            <a:schemeClr val="accent3"/>
          </a:fillRef>
          <a:effectRef idx="2">
            <a:schemeClr val="accent3"/>
          </a:effectRef>
          <a:fontRef idx="minor">
            <a:schemeClr val="tx1"/>
          </a:fontRef>
        </p:style>
      </p:cxnSp>
      <p:cxnSp>
        <p:nvCxnSpPr>
          <p:cNvPr id="72" name="Straight Arrow Connector 71"/>
          <p:cNvCxnSpPr/>
          <p:nvPr/>
        </p:nvCxnSpPr>
        <p:spPr>
          <a:xfrm flipH="1">
            <a:off x="8481000" y="2274222"/>
            <a:ext cx="849530" cy="457287"/>
          </a:xfrm>
          <a:prstGeom prst="straightConnector1">
            <a:avLst/>
          </a:prstGeom>
          <a:ln w="88900">
            <a:solidFill>
              <a:schemeClr val="tx1"/>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55130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4549319" y="2715078"/>
            <a:ext cx="3350306" cy="3828824"/>
          </a:xfrm>
          <a:prstGeom prst="rect">
            <a:avLst/>
          </a:prstGeom>
          <a:gradFill>
            <a:gsLst>
              <a:gs pos="2000">
                <a:srgbClr val="008272"/>
              </a:gs>
              <a:gs pos="100000">
                <a:srgbClr val="00188F"/>
              </a:gs>
            </a:gsLst>
            <a:lin ang="54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Automatic Orchestration</a:t>
            </a: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Self-Healing</a:t>
            </a:r>
          </a:p>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Comprehensive ALM</a:t>
            </a:r>
          </a:p>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Health Monitoring</a:t>
            </a: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Diagnostics </a:t>
            </a:r>
          </a:p>
          <a:p>
            <a:pPr marL="342900" indent="-342900" defTabSz="932472" fontAlgn="base">
              <a:lnSpc>
                <a:spcPct val="90000"/>
              </a:lnSpc>
              <a:spcBef>
                <a:spcPct val="0"/>
              </a:spcBef>
              <a:spcAft>
                <a:spcPct val="0"/>
              </a:spcAft>
              <a:buFont typeface="Arial" panose="020B0604020202020204" pitchFamily="34" charset="0"/>
              <a:buChar char="•"/>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8120743" y="2715078"/>
            <a:ext cx="3350306" cy="3828824"/>
          </a:xfrm>
          <a:prstGeom prst="rect">
            <a:avLst/>
          </a:prstGeom>
          <a:gradFill>
            <a:gsLst>
              <a:gs pos="2000">
                <a:srgbClr val="008272"/>
              </a:gs>
              <a:gs pos="100000">
                <a:srgbClr val="00188F"/>
              </a:gs>
            </a:gsLst>
            <a:lin ang="54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The same technology Microsoft uses</a:t>
            </a: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Proven more than 5 years</a:t>
            </a:r>
          </a:p>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Investment &amp; Roadmap</a:t>
            </a:r>
          </a:p>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957943" y="2735262"/>
            <a:ext cx="3350306" cy="3828824"/>
          </a:xfrm>
          <a:prstGeom prst="rect">
            <a:avLst/>
          </a:prstGeom>
          <a:gradFill>
            <a:gsLst>
              <a:gs pos="2000">
                <a:srgbClr val="008272"/>
              </a:gs>
              <a:gs pos="100000">
                <a:srgbClr val="00188F"/>
              </a:gs>
            </a:gsLst>
            <a:lin ang="54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Stateless or </a:t>
            </a:r>
            <a:r>
              <a:rPr lang="en-US" dirty="0" err="1" smtClean="0">
                <a:gradFill>
                  <a:gsLst>
                    <a:gs pos="0">
                      <a:srgbClr val="FFFFFF"/>
                    </a:gs>
                    <a:gs pos="100000">
                      <a:srgbClr val="FFFFFF"/>
                    </a:gs>
                  </a:gsLst>
                  <a:lin ang="5400000" scaled="0"/>
                </a:gradFill>
                <a:ea typeface="Segoe UI" pitchFamily="34" charset="0"/>
                <a:cs typeface="Segoe UI" pitchFamily="34" charset="0"/>
              </a:rPr>
              <a:t>Stateful</a:t>
            </a: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Visual Studio tools</a:t>
            </a: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Focus on features not infrastructure</a:t>
            </a:r>
          </a:p>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Rolling upgrades</a:t>
            </a: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Testability </a:t>
            </a:r>
          </a:p>
          <a:p>
            <a:pPr marL="342900" indent="-342900" defTabSz="932472" fontAlgn="base">
              <a:lnSpc>
                <a:spcPct val="90000"/>
              </a:lnSpc>
              <a:spcBef>
                <a:spcPct val="0"/>
              </a:spcBef>
              <a:spcAft>
                <a:spcPct val="0"/>
              </a:spcAft>
              <a:buFont typeface="Arial" panose="020B0604020202020204" pitchFamily="34" charset="0"/>
              <a:buChar char="•"/>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Azure Service Fabric</a:t>
            </a:r>
            <a:endParaRPr lang="en-US" dirty="0"/>
          </a:p>
        </p:txBody>
      </p:sp>
      <p:sp>
        <p:nvSpPr>
          <p:cNvPr id="3" name="Hexagon 2"/>
          <p:cNvSpPr/>
          <p:nvPr/>
        </p:nvSpPr>
        <p:spPr bwMode="auto">
          <a:xfrm>
            <a:off x="957943" y="1267278"/>
            <a:ext cx="3352800" cy="2895600"/>
          </a:xfrm>
          <a:prstGeom prst="hexagon">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Rapidly develop </a:t>
            </a:r>
            <a:r>
              <a:rPr lang="en-US" sz="2400" dirty="0" err="1" smtClean="0">
                <a:gradFill>
                  <a:gsLst>
                    <a:gs pos="0">
                      <a:srgbClr val="FFFFFF"/>
                    </a:gs>
                    <a:gs pos="100000">
                      <a:srgbClr val="FFFFFF"/>
                    </a:gs>
                  </a:gsLst>
                  <a:lin ang="5400000" scaled="0"/>
                </a:gradFill>
                <a:ea typeface="Segoe UI" pitchFamily="34" charset="0"/>
                <a:cs typeface="Segoe UI" pitchFamily="34" charset="0"/>
              </a:rPr>
              <a:t>microservice</a:t>
            </a:r>
            <a:r>
              <a:rPr lang="en-US" sz="2400" dirty="0" smtClean="0">
                <a:gradFill>
                  <a:gsLst>
                    <a:gs pos="0">
                      <a:srgbClr val="FFFFFF"/>
                    </a:gs>
                    <a:gs pos="100000">
                      <a:srgbClr val="FFFFFF"/>
                    </a:gs>
                  </a:gsLst>
                  <a:lin ang="5400000" scaled="0"/>
                </a:gradFill>
                <a:ea typeface="Segoe UI" pitchFamily="34" charset="0"/>
                <a:cs typeface="Segoe UI" pitchFamily="34" charset="0"/>
              </a:rPr>
              <a:t> based applications</a:t>
            </a:r>
          </a:p>
        </p:txBody>
      </p:sp>
      <p:sp>
        <p:nvSpPr>
          <p:cNvPr id="4" name="Hexagon 3"/>
          <p:cNvSpPr/>
          <p:nvPr/>
        </p:nvSpPr>
        <p:spPr bwMode="auto">
          <a:xfrm>
            <a:off x="4539343" y="1248454"/>
            <a:ext cx="3352800" cy="2895600"/>
          </a:xfrm>
          <a:prstGeom prst="hexagon">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Operate reliable, scalable services</a:t>
            </a:r>
          </a:p>
        </p:txBody>
      </p:sp>
      <p:sp>
        <p:nvSpPr>
          <p:cNvPr id="5" name="Hexagon 4"/>
          <p:cNvSpPr/>
          <p:nvPr/>
        </p:nvSpPr>
        <p:spPr bwMode="auto">
          <a:xfrm>
            <a:off x="8123237" y="1270226"/>
            <a:ext cx="3352800" cy="2895600"/>
          </a:xfrm>
          <a:prstGeom prst="hexagon">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Enjoy the confidence of a battle-tested platform</a:t>
            </a:r>
          </a:p>
        </p:txBody>
      </p:sp>
      <p:sp>
        <p:nvSpPr>
          <p:cNvPr id="9" name="Isosceles Triangle 8"/>
          <p:cNvSpPr/>
          <p:nvPr/>
        </p:nvSpPr>
        <p:spPr bwMode="auto">
          <a:xfrm>
            <a:off x="952955" y="5112883"/>
            <a:ext cx="769482" cy="1451203"/>
          </a:xfrm>
          <a:prstGeom prst="triangle">
            <a:avLst>
              <a:gd name="adj" fmla="val 0"/>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Isosceles Triangle 9"/>
          <p:cNvSpPr/>
          <p:nvPr/>
        </p:nvSpPr>
        <p:spPr bwMode="auto">
          <a:xfrm>
            <a:off x="4536849" y="5094059"/>
            <a:ext cx="769482" cy="1451203"/>
          </a:xfrm>
          <a:prstGeom prst="triangle">
            <a:avLst>
              <a:gd name="adj" fmla="val 0"/>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Isosceles Triangle 10"/>
          <p:cNvSpPr/>
          <p:nvPr/>
        </p:nvSpPr>
        <p:spPr bwMode="auto">
          <a:xfrm>
            <a:off x="8115755" y="5092699"/>
            <a:ext cx="769482" cy="1451203"/>
          </a:xfrm>
          <a:prstGeom prst="triangle">
            <a:avLst>
              <a:gd name="adj" fmla="val 0"/>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Isosceles Triangle 11"/>
          <p:cNvSpPr/>
          <p:nvPr/>
        </p:nvSpPr>
        <p:spPr bwMode="auto">
          <a:xfrm flipH="1">
            <a:off x="10704061" y="5128301"/>
            <a:ext cx="769482" cy="1451203"/>
          </a:xfrm>
          <a:prstGeom prst="triangle">
            <a:avLst>
              <a:gd name="adj" fmla="val 0"/>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Isosceles Triangle 12"/>
          <p:cNvSpPr/>
          <p:nvPr/>
        </p:nvSpPr>
        <p:spPr bwMode="auto">
          <a:xfrm flipH="1">
            <a:off x="7131390" y="5092698"/>
            <a:ext cx="769482" cy="1451203"/>
          </a:xfrm>
          <a:prstGeom prst="triangle">
            <a:avLst>
              <a:gd name="adj" fmla="val 0"/>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Isosceles Triangle 13"/>
          <p:cNvSpPr/>
          <p:nvPr/>
        </p:nvSpPr>
        <p:spPr bwMode="auto">
          <a:xfrm flipH="1">
            <a:off x="3548743" y="5128302"/>
            <a:ext cx="769482" cy="1451203"/>
          </a:xfrm>
          <a:prstGeom prst="triangle">
            <a:avLst>
              <a:gd name="adj" fmla="val 0"/>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147948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a:spLocks noGrp="1"/>
          </p:cNvSpPr>
          <p:nvPr>
            <p:ph type="body" sz="quarter" idx="4294967295"/>
          </p:nvPr>
        </p:nvSpPr>
        <p:spPr>
          <a:xfrm>
            <a:off x="4846637" y="1820862"/>
            <a:ext cx="7465237" cy="3447098"/>
          </a:xfrm>
          <a:prstGeom prst="rect">
            <a:avLst/>
          </a:prstGeom>
        </p:spPr>
        <p:txBody>
          <a:bodyPr/>
          <a:lstStyle/>
          <a:p>
            <a:pPr marL="571500" indent="-571500">
              <a:buFont typeface="Arial" panose="020B0604020202020204" pitchFamily="34" charset="0"/>
              <a:buChar char="•"/>
            </a:pPr>
            <a:r>
              <a:rPr lang="en-US" dirty="0" smtClean="0"/>
              <a:t>Azure Service Fabric platform</a:t>
            </a:r>
          </a:p>
          <a:p>
            <a:pPr marL="571500" indent="-571500">
              <a:buFont typeface="Arial" panose="020B0604020202020204" pitchFamily="34" charset="0"/>
              <a:buChar char="•"/>
            </a:pPr>
            <a:r>
              <a:rPr lang="en-US" dirty="0" smtClean="0"/>
              <a:t>Applications and </a:t>
            </a:r>
            <a:r>
              <a:rPr lang="en-US" dirty="0" err="1" smtClean="0"/>
              <a:t>microservices</a:t>
            </a:r>
            <a:endParaRPr lang="en-US" dirty="0" smtClean="0"/>
          </a:p>
          <a:p>
            <a:pPr marL="571500" indent="-571500">
              <a:buFont typeface="Arial" panose="020B0604020202020204" pitchFamily="34" charset="0"/>
              <a:buChar char="•"/>
            </a:pPr>
            <a:r>
              <a:rPr lang="en-US" dirty="0" smtClean="0"/>
              <a:t>Programming models</a:t>
            </a:r>
          </a:p>
          <a:p>
            <a:pPr marL="571500" indent="-571500">
              <a:buFont typeface="Arial" panose="020B0604020202020204" pitchFamily="34" charset="0"/>
              <a:buChar char="•"/>
            </a:pPr>
            <a:r>
              <a:rPr lang="en-US" dirty="0" smtClean="0"/>
              <a:t>Scaling</a:t>
            </a:r>
          </a:p>
          <a:p>
            <a:pPr marL="571500" indent="-571500">
              <a:buFont typeface="Arial" panose="020B0604020202020204" pitchFamily="34" charset="0"/>
              <a:buChar char="•"/>
            </a:pPr>
            <a:r>
              <a:rPr lang="en-US" dirty="0" smtClean="0"/>
              <a:t>Management</a:t>
            </a:r>
            <a:endParaRPr lang="en-US" dirty="0"/>
          </a:p>
        </p:txBody>
      </p:sp>
      <p:sp>
        <p:nvSpPr>
          <p:cNvPr id="5" name="Title 4"/>
          <p:cNvSpPr>
            <a:spLocks noGrp="1"/>
          </p:cNvSpPr>
          <p:nvPr>
            <p:ph type="title"/>
          </p:nvPr>
        </p:nvSpPr>
        <p:spPr>
          <a:xfrm>
            <a:off x="274639" y="295274"/>
            <a:ext cx="11889564" cy="917575"/>
          </a:xfrm>
        </p:spPr>
        <p:txBody>
          <a:bodyPr/>
          <a:lstStyle/>
          <a:p>
            <a:r>
              <a:rPr lang="en-US" dirty="0" smtClean="0"/>
              <a:t>Agenda</a:t>
            </a:r>
            <a:br>
              <a:rPr lang="en-US" dirty="0" smtClean="0"/>
            </a:br>
            <a:endParaRPr lang="en-US" dirty="0"/>
          </a:p>
        </p:txBody>
      </p:sp>
      <p:grpSp>
        <p:nvGrpSpPr>
          <p:cNvPr id="7" name="Group 6"/>
          <p:cNvGrpSpPr/>
          <p:nvPr/>
        </p:nvGrpSpPr>
        <p:grpSpPr>
          <a:xfrm>
            <a:off x="509263" y="734634"/>
            <a:ext cx="4258793" cy="5562600"/>
            <a:chOff x="509263" y="734634"/>
            <a:chExt cx="4258793" cy="5562600"/>
          </a:xfrm>
        </p:grpSpPr>
        <p:grpSp>
          <p:nvGrpSpPr>
            <p:cNvPr id="8" name="Group 7"/>
            <p:cNvGrpSpPr/>
            <p:nvPr/>
          </p:nvGrpSpPr>
          <p:grpSpPr>
            <a:xfrm>
              <a:off x="509263" y="1514322"/>
              <a:ext cx="4163327" cy="4158599"/>
              <a:chOff x="513213" y="1516062"/>
              <a:chExt cx="4163327" cy="4158599"/>
            </a:xfrm>
            <a:solidFill>
              <a:srgbClr val="FFA800"/>
            </a:solidFill>
          </p:grpSpPr>
          <p:sp>
            <p:nvSpPr>
              <p:cNvPr id="10" name="Oval 9"/>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9" name="Rectangle 8"/>
            <p:cNvSpPr/>
            <p:nvPr/>
          </p:nvSpPr>
          <p:spPr bwMode="auto">
            <a:xfrm rot="765383">
              <a:off x="2187269" y="734634"/>
              <a:ext cx="2580787" cy="5562600"/>
            </a:xfrm>
            <a:prstGeom prst="rect">
              <a:avLst/>
            </a:prstGeom>
            <a:solidFill>
              <a:srgbClr val="00188F">
                <a:alpha val="1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768869922"/>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4"/>
          <p:cNvSpPr txBox="1">
            <a:spLocks/>
          </p:cNvSpPr>
          <p:nvPr/>
        </p:nvSpPr>
        <p:spPr>
          <a:xfrm>
            <a:off x="274638" y="1212850"/>
            <a:ext cx="11887200" cy="252376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4400" dirty="0" smtClean="0">
                <a:gradFill>
                  <a:gsLst>
                    <a:gs pos="1250">
                      <a:srgbClr val="FFFFFF"/>
                    </a:gs>
                    <a:gs pos="100000">
                      <a:srgbClr val="FFFFFF"/>
                    </a:gs>
                  </a:gsLst>
                  <a:lin ang="5400000" scaled="0"/>
                </a:gradFill>
              </a:rPr>
              <a:t>Download the Service Fabric developer SDK</a:t>
            </a:r>
          </a:p>
          <a:p>
            <a:pPr lvl="1"/>
            <a:r>
              <a:rPr lang="en-US" sz="2800" dirty="0" smtClean="0">
                <a:gradFill>
                  <a:gsLst>
                    <a:gs pos="1250">
                      <a:srgbClr val="FFFFFF"/>
                    </a:gs>
                    <a:gs pos="100000">
                      <a:srgbClr val="FFFFFF"/>
                    </a:gs>
                  </a:gsLst>
                  <a:lin ang="5400000" scaled="0"/>
                </a:gradFill>
                <a:hlinkClick r:id="rId2"/>
              </a:rPr>
              <a:t>http://aka.ms/ServiceFabric</a:t>
            </a:r>
            <a:endParaRPr lang="en-US" sz="2800" dirty="0" smtClean="0">
              <a:gradFill>
                <a:gsLst>
                  <a:gs pos="1250">
                    <a:srgbClr val="FFFFFF"/>
                  </a:gs>
                  <a:gs pos="100000">
                    <a:srgbClr val="FFFFFF"/>
                  </a:gs>
                </a:gsLst>
                <a:lin ang="5400000" scaled="0"/>
              </a:gradFill>
            </a:endParaRPr>
          </a:p>
          <a:p>
            <a:r>
              <a:rPr lang="en-US" sz="4400" dirty="0" smtClean="0">
                <a:gradFill>
                  <a:gsLst>
                    <a:gs pos="1250">
                      <a:srgbClr val="FFFFFF"/>
                    </a:gs>
                    <a:gs pos="100000">
                      <a:srgbClr val="FFFFFF"/>
                    </a:gs>
                  </a:gsLst>
                  <a:lin ang="5400000" scaled="0"/>
                </a:gradFill>
              </a:rPr>
              <a:t>Learn from the tutorials and videos</a:t>
            </a:r>
          </a:p>
          <a:p>
            <a:pPr marL="558800" lvl="2" indent="-342900"/>
            <a:r>
              <a:rPr lang="en-US" sz="2800" dirty="0">
                <a:gradFill>
                  <a:gsLst>
                    <a:gs pos="1250">
                      <a:srgbClr val="FFFFFF"/>
                    </a:gs>
                    <a:gs pos="100000">
                      <a:srgbClr val="FFFFFF"/>
                    </a:gs>
                  </a:gsLst>
                  <a:lin ang="5400000" scaled="0"/>
                </a:gradFill>
                <a:hlinkClick r:id="rId3"/>
              </a:rPr>
              <a:t>http://</a:t>
            </a:r>
            <a:r>
              <a:rPr lang="en-US" sz="2800" dirty="0" smtClean="0">
                <a:gradFill>
                  <a:gsLst>
                    <a:gs pos="1250">
                      <a:srgbClr val="FFFFFF"/>
                    </a:gs>
                    <a:gs pos="100000">
                      <a:srgbClr val="FFFFFF"/>
                    </a:gs>
                  </a:gsLst>
                  <a:lin ang="5400000" scaled="0"/>
                </a:gradFill>
                <a:hlinkClick r:id="rId3"/>
              </a:rPr>
              <a:t>aka.ms/ServiceFabricdocs</a:t>
            </a:r>
            <a:endParaRPr lang="en-US" sz="3200" dirty="0" smtClean="0">
              <a:gradFill>
                <a:gsLst>
                  <a:gs pos="1250">
                    <a:srgbClr val="FFFFFF"/>
                  </a:gs>
                  <a:gs pos="100000">
                    <a:srgbClr val="FFFFFF"/>
                  </a:gs>
                </a:gsLst>
                <a:lin ang="5400000" scaled="0"/>
              </a:gradFill>
            </a:endParaRPr>
          </a:p>
          <a:p>
            <a:r>
              <a:rPr lang="en-US" sz="4400" dirty="0" smtClean="0">
                <a:gradFill>
                  <a:gsLst>
                    <a:gs pos="1250">
                      <a:srgbClr val="FFFFFF"/>
                    </a:gs>
                    <a:gs pos="100000">
                      <a:srgbClr val="FFFFFF"/>
                    </a:gs>
                  </a:gsLst>
                  <a:lin ang="5400000" scaled="0"/>
                </a:gradFill>
              </a:rPr>
              <a:t>Provide feedback</a:t>
            </a:r>
          </a:p>
          <a:p>
            <a:pPr marL="558800" lvl="2" indent="-342900"/>
            <a:r>
              <a:rPr lang="en-US" sz="2800" dirty="0" smtClean="0">
                <a:gradFill>
                  <a:gsLst>
                    <a:gs pos="1250">
                      <a:srgbClr val="FFFFFF"/>
                    </a:gs>
                    <a:gs pos="100000">
                      <a:srgbClr val="FFFFFF"/>
                    </a:gs>
                  </a:gsLst>
                  <a:lin ang="5400000" scaled="0"/>
                </a:gradFill>
                <a:hlinkClick r:id="rId4"/>
              </a:rPr>
              <a:t>http</a:t>
            </a:r>
            <a:r>
              <a:rPr lang="en-US" sz="2800" dirty="0">
                <a:gradFill>
                  <a:gsLst>
                    <a:gs pos="1250">
                      <a:srgbClr val="FFFFFF"/>
                    </a:gs>
                    <a:gs pos="100000">
                      <a:srgbClr val="FFFFFF"/>
                    </a:gs>
                  </a:gsLst>
                  <a:lin ang="5400000" scaled="0"/>
                </a:gradFill>
                <a:hlinkClick r:id="rId4"/>
              </a:rPr>
              <a:t>://</a:t>
            </a:r>
            <a:r>
              <a:rPr lang="en-US" sz="2800" dirty="0" smtClean="0">
                <a:gradFill>
                  <a:gsLst>
                    <a:gs pos="1250">
                      <a:srgbClr val="FFFFFF"/>
                    </a:gs>
                    <a:gs pos="100000">
                      <a:srgbClr val="FFFFFF"/>
                    </a:gs>
                  </a:gsLst>
                  <a:lin ang="5400000" scaled="0"/>
                </a:gradFill>
                <a:hlinkClick r:id="rId4"/>
              </a:rPr>
              <a:t>aka.ms/ServiceFabricforum</a:t>
            </a:r>
            <a:endParaRPr lang="en-US" sz="2800" dirty="0" smtClean="0">
              <a:gradFill>
                <a:gsLst>
                  <a:gs pos="1250">
                    <a:srgbClr val="FFFFFF"/>
                  </a:gs>
                  <a:gs pos="100000">
                    <a:srgbClr val="FFFFFF"/>
                  </a:gs>
                </a:gsLst>
                <a:lin ang="5400000" scaled="0"/>
              </a:gradFill>
            </a:endParaRPr>
          </a:p>
          <a:p>
            <a:pPr marL="558800" lvl="2" indent="-342900"/>
            <a:r>
              <a:rPr lang="en-US" sz="2800" dirty="0">
                <a:gradFill>
                  <a:gsLst>
                    <a:gs pos="1250">
                      <a:srgbClr val="FFFFFF"/>
                    </a:gs>
                    <a:gs pos="100000">
                      <a:srgbClr val="FFFFFF"/>
                    </a:gs>
                  </a:gsLst>
                  <a:lin ang="5400000" scaled="0"/>
                </a:gradFill>
                <a:hlinkClick r:id="rId5"/>
              </a:rPr>
              <a:t>http://</a:t>
            </a:r>
            <a:r>
              <a:rPr lang="en-US" sz="2800" dirty="0" smtClean="0">
                <a:gradFill>
                  <a:gsLst>
                    <a:gs pos="1250">
                      <a:srgbClr val="FFFFFF"/>
                    </a:gs>
                    <a:gs pos="100000">
                      <a:srgbClr val="FFFFFF"/>
                    </a:gs>
                  </a:gsLst>
                  <a:lin ang="5400000" scaled="0"/>
                </a:gradFill>
                <a:hlinkClick r:id="rId5"/>
              </a:rPr>
              <a:t>stackoverflow.com/questions/tagged/azure-service-fabric</a:t>
            </a:r>
            <a:r>
              <a:rPr lang="en-US" sz="2800" dirty="0" smtClean="0">
                <a:gradFill>
                  <a:gsLst>
                    <a:gs pos="1250">
                      <a:srgbClr val="FFFFFF"/>
                    </a:gs>
                    <a:gs pos="100000">
                      <a:srgbClr val="FFFFFF"/>
                    </a:gs>
                  </a:gsLst>
                  <a:lin ang="5400000" scaled="0"/>
                </a:gradFill>
              </a:rPr>
              <a:t>  </a:t>
            </a:r>
          </a:p>
        </p:txBody>
      </p:sp>
      <p:sp>
        <p:nvSpPr>
          <p:cNvPr id="4" name="Title 1"/>
          <p:cNvSpPr>
            <a:spLocks noGrp="1"/>
          </p:cNvSpPr>
          <p:nvPr>
            <p:ph type="title"/>
          </p:nvPr>
        </p:nvSpPr>
        <p:spPr>
          <a:xfrm>
            <a:off x="274639" y="295274"/>
            <a:ext cx="11889564" cy="917575"/>
          </a:xfrm>
        </p:spPr>
        <p:txBody>
          <a:bodyPr/>
          <a:lstStyle/>
          <a:p>
            <a:r>
              <a:rPr lang="en-US" dirty="0" smtClean="0"/>
              <a:t>Call to Action</a:t>
            </a:r>
            <a:endParaRPr lang="en-US" dirty="0"/>
          </a:p>
        </p:txBody>
      </p:sp>
    </p:spTree>
    <p:extLst>
      <p:ext uri="{BB962C8B-B14F-4D97-AF65-F5344CB8AC3E}">
        <p14:creationId xmlns:p14="http://schemas.microsoft.com/office/powerpoint/2010/main" val="1047014563"/>
      </p:ext>
    </p:extLst>
  </p:cSld>
  <p:clrMapOvr>
    <a:masterClrMapping/>
  </p:clrMapOvr>
  <p:transition advTm="3082">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327338"/>
          </a:xfrm>
        </p:spPr>
        <p:txBody>
          <a:bodyPr/>
          <a:lstStyle/>
          <a:p>
            <a:r>
              <a:rPr lang="en-US" dirty="0"/>
              <a:t>Rate My Talk &amp; Download </a:t>
            </a:r>
            <a:r>
              <a:rPr lang="en-US" dirty="0" smtClean="0"/>
              <a:t>Slides!</a:t>
            </a:r>
            <a:endParaRPr lang="en-US" dirty="0"/>
          </a:p>
          <a:p>
            <a:pPr marL="342900" lvl="1" indent="0">
              <a:buNone/>
            </a:pPr>
            <a:r>
              <a:rPr lang="en-US" sz="6000" b="1" dirty="0"/>
              <a:t>http://bit.ly/RateShawnsTalk</a:t>
            </a:r>
            <a:r>
              <a:rPr lang="en-US" sz="6000" dirty="0"/>
              <a:t> </a:t>
            </a:r>
          </a:p>
          <a:p>
            <a:r>
              <a:rPr lang="en-US" dirty="0" smtClean="0"/>
              <a:t>Contact </a:t>
            </a:r>
            <a:r>
              <a:rPr lang="en-US" dirty="0"/>
              <a:t>Information</a:t>
            </a:r>
          </a:p>
          <a:p>
            <a:pPr lvl="1"/>
            <a:r>
              <a:rPr lang="en-US" dirty="0" smtClean="0"/>
              <a:t>Email: shawn@shawnweisfeld.com</a:t>
            </a:r>
            <a:endParaRPr lang="en-US" dirty="0"/>
          </a:p>
          <a:p>
            <a:pPr lvl="1"/>
            <a:r>
              <a:rPr lang="en-US" dirty="0" smtClean="0"/>
              <a:t>Blog: http</a:t>
            </a:r>
            <a:r>
              <a:rPr lang="en-US" dirty="0"/>
              <a:t>://www.shawnweisfeld.com</a:t>
            </a:r>
          </a:p>
          <a:p>
            <a:pPr lvl="1"/>
            <a:r>
              <a:rPr lang="en-US" dirty="0" smtClean="0"/>
              <a:t>Twitter: @</a:t>
            </a:r>
            <a:r>
              <a:rPr lang="en-US" dirty="0" err="1" smtClean="0"/>
              <a:t>shawnweisfeld</a:t>
            </a:r>
            <a:endParaRPr lang="en-US" dirty="0"/>
          </a:p>
          <a:p>
            <a:endParaRPr lang="en-US" dirty="0"/>
          </a:p>
        </p:txBody>
      </p:sp>
      <p:sp>
        <p:nvSpPr>
          <p:cNvPr id="3" name="Title 2"/>
          <p:cNvSpPr>
            <a:spLocks noGrp="1"/>
          </p:cNvSpPr>
          <p:nvPr>
            <p:ph type="title"/>
          </p:nvPr>
        </p:nvSpPr>
        <p:spPr/>
        <p:txBody>
          <a:bodyPr/>
          <a:lstStyle/>
          <a:p>
            <a:r>
              <a:rPr lang="en-US" dirty="0" smtClean="0"/>
              <a:t>Thank you! Your Feedback is Important</a:t>
            </a:r>
            <a:endParaRPr lang="en-US" dirty="0"/>
          </a:p>
        </p:txBody>
      </p:sp>
    </p:spTree>
    <p:extLst>
      <p:ext uri="{BB962C8B-B14F-4D97-AF65-F5344CB8AC3E}">
        <p14:creationId xmlns:p14="http://schemas.microsoft.com/office/powerpoint/2010/main" val="3494120760"/>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2014 </a:t>
            </a:r>
            <a:r>
              <a:rPr lang="en-US" sz="700" dirty="0">
                <a:gradFill>
                  <a:gsLst>
                    <a:gs pos="0">
                      <a:schemeClr val="tx1"/>
                    </a:gs>
                    <a:gs pos="100000">
                      <a:schemeClr val="tx1"/>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7224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890843"/>
          </a:xfrm>
        </p:spPr>
        <p:txBody>
          <a:bodyPr/>
          <a:lstStyle/>
          <a:p>
            <a:r>
              <a:rPr lang="en-US" sz="3600" dirty="0" smtClean="0"/>
              <a:t>2-700: </a:t>
            </a:r>
            <a:r>
              <a:rPr lang="en-US" sz="3600" dirty="0"/>
              <a:t>Building Resilient, Scalable Services with Microsoft Azure Service </a:t>
            </a:r>
            <a:r>
              <a:rPr lang="en-US" sz="3600" dirty="0" smtClean="0"/>
              <a:t>Fabric</a:t>
            </a:r>
          </a:p>
          <a:p>
            <a:pPr lvl="1"/>
            <a:r>
              <a:rPr lang="en-US" sz="2000" dirty="0"/>
              <a:t>Mark </a:t>
            </a:r>
            <a:r>
              <a:rPr lang="en-US" sz="2000" dirty="0" smtClean="0"/>
              <a:t>Fussell - Principal </a:t>
            </a:r>
            <a:r>
              <a:rPr lang="en-US" sz="2000" dirty="0"/>
              <a:t>Program Manager</a:t>
            </a:r>
          </a:p>
          <a:p>
            <a:pPr lvl="1"/>
            <a:r>
              <a:rPr lang="en-US" sz="2000" dirty="0" smtClean="0"/>
              <a:t>Vipul Modi - Principal </a:t>
            </a:r>
            <a:r>
              <a:rPr lang="en-US" sz="2000" dirty="0"/>
              <a:t>Software Engineering Manager</a:t>
            </a:r>
          </a:p>
          <a:p>
            <a:r>
              <a:rPr lang="en-US" sz="3600" dirty="0" smtClean="0"/>
              <a:t>2-640: </a:t>
            </a:r>
            <a:r>
              <a:rPr lang="en-US" sz="3600" dirty="0"/>
              <a:t>Microsoft Azure Service Fabric </a:t>
            </a:r>
            <a:r>
              <a:rPr lang="en-US" sz="3600" dirty="0" smtClean="0"/>
              <a:t>Architecture</a:t>
            </a:r>
          </a:p>
          <a:p>
            <a:pPr lvl="1"/>
            <a:r>
              <a:rPr lang="en-US" sz="2000" dirty="0"/>
              <a:t>Gopal </a:t>
            </a:r>
            <a:r>
              <a:rPr lang="en-US" sz="2000" dirty="0" err="1" smtClean="0"/>
              <a:t>Kakivaya</a:t>
            </a:r>
            <a:r>
              <a:rPr lang="en-US" sz="2000" dirty="0"/>
              <a:t> </a:t>
            </a:r>
            <a:r>
              <a:rPr lang="en-US" sz="2000" dirty="0" smtClean="0"/>
              <a:t>- Corporate Vice President</a:t>
            </a:r>
          </a:p>
          <a:p>
            <a:r>
              <a:rPr lang="en-US" sz="3600" dirty="0" smtClean="0"/>
              <a:t>2-717</a:t>
            </a:r>
            <a:r>
              <a:rPr lang="en-US" sz="3600" dirty="0"/>
              <a:t>: Deploying and Managing Services with Service </a:t>
            </a:r>
            <a:r>
              <a:rPr lang="en-US" sz="3600" dirty="0" smtClean="0"/>
              <a:t>Fabric</a:t>
            </a:r>
          </a:p>
          <a:p>
            <a:pPr lvl="1"/>
            <a:r>
              <a:rPr lang="en-US" sz="2000" dirty="0"/>
              <a:t>Chacko </a:t>
            </a:r>
            <a:r>
              <a:rPr lang="en-US" sz="2000" dirty="0" smtClean="0"/>
              <a:t>Daniel - Principal </a:t>
            </a:r>
            <a:r>
              <a:rPr lang="en-US" sz="2000" dirty="0"/>
              <a:t>Program Manager</a:t>
            </a:r>
          </a:p>
          <a:p>
            <a:r>
              <a:rPr lang="en-US" sz="3600" dirty="0" smtClean="0"/>
              <a:t>2-66: </a:t>
            </a:r>
            <a:r>
              <a:rPr lang="en-US" sz="3600" dirty="0"/>
              <a:t>Deep Dive into Microsoft Azure Service Fabric Reliable Actors</a:t>
            </a:r>
          </a:p>
          <a:p>
            <a:pPr lvl="1"/>
            <a:r>
              <a:rPr lang="en-US" sz="2000" dirty="0"/>
              <a:t>Claudio </a:t>
            </a:r>
            <a:r>
              <a:rPr lang="en-US" sz="2000" dirty="0" err="1" smtClean="0"/>
              <a:t>Caldato</a:t>
            </a:r>
            <a:r>
              <a:rPr lang="en-US" sz="2000" dirty="0" smtClean="0"/>
              <a:t> - </a:t>
            </a:r>
            <a:r>
              <a:rPr lang="en-US" sz="2000" dirty="0"/>
              <a:t>Principal Program </a:t>
            </a:r>
            <a:r>
              <a:rPr lang="en-US" sz="2000" dirty="0" smtClean="0"/>
              <a:t>Manager</a:t>
            </a:r>
            <a:endParaRPr lang="en-US" sz="2000" dirty="0"/>
          </a:p>
        </p:txBody>
      </p:sp>
      <p:sp>
        <p:nvSpPr>
          <p:cNvPr id="3" name="Title 2"/>
          <p:cNvSpPr>
            <a:spLocks noGrp="1"/>
          </p:cNvSpPr>
          <p:nvPr>
            <p:ph type="title"/>
          </p:nvPr>
        </p:nvSpPr>
        <p:spPr/>
        <p:txBody>
          <a:bodyPr/>
          <a:lstStyle/>
          <a:p>
            <a:r>
              <a:rPr lang="en-US" dirty="0" smtClean="0"/>
              <a:t>Service Fabric at //build</a:t>
            </a:r>
            <a:endParaRPr lang="en-US" dirty="0"/>
          </a:p>
        </p:txBody>
      </p:sp>
    </p:spTree>
    <p:extLst>
      <p:ext uri="{BB962C8B-B14F-4D97-AF65-F5344CB8AC3E}">
        <p14:creationId xmlns:p14="http://schemas.microsoft.com/office/powerpoint/2010/main" val="285372041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363457"/>
            <a:ext cx="12314915" cy="917444"/>
          </a:xfrm>
        </p:spPr>
        <p:txBody>
          <a:bodyPr/>
          <a:lstStyle/>
          <a:p>
            <a:r>
              <a:rPr lang="en-US" dirty="0" smtClean="0"/>
              <a:t>Application development in the age of the Cloud</a:t>
            </a:r>
            <a:endParaRPr lang="en-US" dirty="0"/>
          </a:p>
        </p:txBody>
      </p:sp>
      <p:grpSp>
        <p:nvGrpSpPr>
          <p:cNvPr id="2" name="Group 4"/>
          <p:cNvGrpSpPr>
            <a:grpSpLocks noChangeAspect="1"/>
          </p:cNvGrpSpPr>
          <p:nvPr/>
        </p:nvGrpSpPr>
        <p:grpSpPr bwMode="auto">
          <a:xfrm flipH="1">
            <a:off x="1110777" y="2148168"/>
            <a:ext cx="2125407" cy="3428792"/>
            <a:chOff x="795" y="1063"/>
            <a:chExt cx="1435" cy="2315"/>
          </a:xfrm>
        </p:grpSpPr>
        <p:sp>
          <p:nvSpPr>
            <p:cNvPr id="4" name="AutoShape 3"/>
            <p:cNvSpPr>
              <a:spLocks noChangeAspect="1" noChangeArrowheads="1" noTextEdit="1"/>
            </p:cNvSpPr>
            <p:nvPr/>
          </p:nvSpPr>
          <p:spPr bwMode="auto">
            <a:xfrm>
              <a:off x="795" y="1063"/>
              <a:ext cx="1435" cy="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 name="Rectangle 5"/>
            <p:cNvSpPr>
              <a:spLocks noChangeArrowheads="1"/>
            </p:cNvSpPr>
            <p:nvPr/>
          </p:nvSpPr>
          <p:spPr bwMode="auto">
            <a:xfrm>
              <a:off x="1826" y="1549"/>
              <a:ext cx="181" cy="14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 name="Freeform 6"/>
            <p:cNvSpPr>
              <a:spLocks/>
            </p:cNvSpPr>
            <p:nvPr/>
          </p:nvSpPr>
          <p:spPr bwMode="auto">
            <a:xfrm>
              <a:off x="1826" y="1589"/>
              <a:ext cx="181" cy="88"/>
            </a:xfrm>
            <a:custGeom>
              <a:avLst/>
              <a:gdLst>
                <a:gd name="T0" fmla="*/ 0 w 181"/>
                <a:gd name="T1" fmla="*/ 34 h 88"/>
                <a:gd name="T2" fmla="*/ 181 w 181"/>
                <a:gd name="T3" fmla="*/ 0 h 88"/>
                <a:gd name="T4" fmla="*/ 0 w 181"/>
                <a:gd name="T5" fmla="*/ 88 h 88"/>
                <a:gd name="T6" fmla="*/ 0 w 181"/>
                <a:gd name="T7" fmla="*/ 34 h 88"/>
              </a:gdLst>
              <a:ahLst/>
              <a:cxnLst>
                <a:cxn ang="0">
                  <a:pos x="T0" y="T1"/>
                </a:cxn>
                <a:cxn ang="0">
                  <a:pos x="T2" y="T3"/>
                </a:cxn>
                <a:cxn ang="0">
                  <a:pos x="T4" y="T5"/>
                </a:cxn>
                <a:cxn ang="0">
                  <a:pos x="T6" y="T7"/>
                </a:cxn>
              </a:cxnLst>
              <a:rect l="0" t="0" r="r" b="b"/>
              <a:pathLst>
                <a:path w="181" h="88">
                  <a:moveTo>
                    <a:pt x="0" y="34"/>
                  </a:moveTo>
                  <a:lnTo>
                    <a:pt x="181" y="0"/>
                  </a:lnTo>
                  <a:lnTo>
                    <a:pt x="0" y="88"/>
                  </a:lnTo>
                  <a:lnTo>
                    <a:pt x="0" y="34"/>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 name="Freeform 7"/>
            <p:cNvSpPr>
              <a:spLocks/>
            </p:cNvSpPr>
            <p:nvPr/>
          </p:nvSpPr>
          <p:spPr bwMode="auto">
            <a:xfrm>
              <a:off x="1514" y="1126"/>
              <a:ext cx="582" cy="534"/>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 name="Freeform 8"/>
            <p:cNvSpPr>
              <a:spLocks/>
            </p:cNvSpPr>
            <p:nvPr/>
          </p:nvSpPr>
          <p:spPr bwMode="auto">
            <a:xfrm>
              <a:off x="1548" y="1063"/>
              <a:ext cx="582" cy="572"/>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 name="Freeform 9"/>
            <p:cNvSpPr>
              <a:spLocks/>
            </p:cNvSpPr>
            <p:nvPr/>
          </p:nvSpPr>
          <p:spPr bwMode="auto">
            <a:xfrm>
              <a:off x="1780" y="1314"/>
              <a:ext cx="86" cy="143"/>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 name="Oval 10"/>
            <p:cNvSpPr>
              <a:spLocks noChangeArrowheads="1"/>
            </p:cNvSpPr>
            <p:nvPr/>
          </p:nvSpPr>
          <p:spPr bwMode="auto">
            <a:xfrm>
              <a:off x="1611" y="1412"/>
              <a:ext cx="35" cy="3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Freeform 11"/>
            <p:cNvSpPr>
              <a:spLocks/>
            </p:cNvSpPr>
            <p:nvPr/>
          </p:nvSpPr>
          <p:spPr bwMode="auto">
            <a:xfrm>
              <a:off x="1586" y="1526"/>
              <a:ext cx="94" cy="74"/>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 name="Freeform 12"/>
            <p:cNvSpPr>
              <a:spLocks/>
            </p:cNvSpPr>
            <p:nvPr/>
          </p:nvSpPr>
          <p:spPr bwMode="auto">
            <a:xfrm>
              <a:off x="1663" y="1503"/>
              <a:ext cx="40" cy="43"/>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Freeform 13"/>
            <p:cNvSpPr>
              <a:spLocks/>
            </p:cNvSpPr>
            <p:nvPr/>
          </p:nvSpPr>
          <p:spPr bwMode="auto">
            <a:xfrm>
              <a:off x="990" y="2386"/>
              <a:ext cx="1017" cy="243"/>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 name="Freeform 14"/>
            <p:cNvSpPr>
              <a:spLocks/>
            </p:cNvSpPr>
            <p:nvPr/>
          </p:nvSpPr>
          <p:spPr bwMode="auto">
            <a:xfrm>
              <a:off x="1700" y="1677"/>
              <a:ext cx="307" cy="712"/>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Freeform 15"/>
            <p:cNvSpPr>
              <a:spLocks/>
            </p:cNvSpPr>
            <p:nvPr/>
          </p:nvSpPr>
          <p:spPr bwMode="auto">
            <a:xfrm>
              <a:off x="792" y="3204"/>
              <a:ext cx="375" cy="166"/>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Rectangle 16"/>
            <p:cNvSpPr>
              <a:spLocks noChangeArrowheads="1"/>
            </p:cNvSpPr>
            <p:nvPr/>
          </p:nvSpPr>
          <p:spPr bwMode="auto">
            <a:xfrm>
              <a:off x="990" y="2503"/>
              <a:ext cx="255" cy="701"/>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17"/>
            <p:cNvSpPr>
              <a:spLocks/>
            </p:cNvSpPr>
            <p:nvPr/>
          </p:nvSpPr>
          <p:spPr bwMode="auto">
            <a:xfrm>
              <a:off x="1560" y="2921"/>
              <a:ext cx="137" cy="260"/>
            </a:xfrm>
            <a:custGeom>
              <a:avLst/>
              <a:gdLst>
                <a:gd name="T0" fmla="*/ 0 w 137"/>
                <a:gd name="T1" fmla="*/ 260 h 260"/>
                <a:gd name="T2" fmla="*/ 137 w 137"/>
                <a:gd name="T3" fmla="*/ 260 h 260"/>
                <a:gd name="T4" fmla="*/ 123 w 137"/>
                <a:gd name="T5" fmla="*/ 0 h 260"/>
                <a:gd name="T6" fmla="*/ 17 w 137"/>
                <a:gd name="T7" fmla="*/ 0 h 260"/>
                <a:gd name="T8" fmla="*/ 0 w 137"/>
                <a:gd name="T9" fmla="*/ 260 h 260"/>
              </a:gdLst>
              <a:ahLst/>
              <a:cxnLst>
                <a:cxn ang="0">
                  <a:pos x="T0" y="T1"/>
                </a:cxn>
                <a:cxn ang="0">
                  <a:pos x="T2" y="T3"/>
                </a:cxn>
                <a:cxn ang="0">
                  <a:pos x="T4" y="T5"/>
                </a:cxn>
                <a:cxn ang="0">
                  <a:pos x="T6" y="T7"/>
                </a:cxn>
                <a:cxn ang="0">
                  <a:pos x="T8" y="T9"/>
                </a:cxn>
              </a:cxnLst>
              <a:rect l="0" t="0" r="r" b="b"/>
              <a:pathLst>
                <a:path w="137" h="260">
                  <a:moveTo>
                    <a:pt x="0" y="260"/>
                  </a:moveTo>
                  <a:lnTo>
                    <a:pt x="137" y="260"/>
                  </a:lnTo>
                  <a:lnTo>
                    <a:pt x="123" y="0"/>
                  </a:lnTo>
                  <a:lnTo>
                    <a:pt x="17" y="0"/>
                  </a:lnTo>
                  <a:lnTo>
                    <a:pt x="0" y="2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8"/>
            <p:cNvSpPr>
              <a:spLocks/>
            </p:cNvSpPr>
            <p:nvPr/>
          </p:nvSpPr>
          <p:spPr bwMode="auto">
            <a:xfrm>
              <a:off x="1591" y="2706"/>
              <a:ext cx="75" cy="261"/>
            </a:xfrm>
            <a:custGeom>
              <a:avLst/>
              <a:gdLst>
                <a:gd name="T0" fmla="*/ 0 w 75"/>
                <a:gd name="T1" fmla="*/ 261 h 261"/>
                <a:gd name="T2" fmla="*/ 75 w 75"/>
                <a:gd name="T3" fmla="*/ 261 h 261"/>
                <a:gd name="T4" fmla="*/ 69 w 75"/>
                <a:gd name="T5" fmla="*/ 0 h 261"/>
                <a:gd name="T6" fmla="*/ 9 w 75"/>
                <a:gd name="T7" fmla="*/ 0 h 261"/>
                <a:gd name="T8" fmla="*/ 0 w 75"/>
                <a:gd name="T9" fmla="*/ 261 h 261"/>
              </a:gdLst>
              <a:ahLst/>
              <a:cxnLst>
                <a:cxn ang="0">
                  <a:pos x="T0" y="T1"/>
                </a:cxn>
                <a:cxn ang="0">
                  <a:pos x="T2" y="T3"/>
                </a:cxn>
                <a:cxn ang="0">
                  <a:pos x="T4" y="T5"/>
                </a:cxn>
                <a:cxn ang="0">
                  <a:pos x="T6" y="T7"/>
                </a:cxn>
                <a:cxn ang="0">
                  <a:pos x="T8" y="T9"/>
                </a:cxn>
              </a:cxnLst>
              <a:rect l="0" t="0" r="r" b="b"/>
              <a:pathLst>
                <a:path w="75" h="261">
                  <a:moveTo>
                    <a:pt x="0" y="261"/>
                  </a:moveTo>
                  <a:lnTo>
                    <a:pt x="75" y="261"/>
                  </a:lnTo>
                  <a:lnTo>
                    <a:pt x="69" y="0"/>
                  </a:lnTo>
                  <a:lnTo>
                    <a:pt x="9" y="0"/>
                  </a:lnTo>
                  <a:lnTo>
                    <a:pt x="0" y="2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19"/>
            <p:cNvSpPr>
              <a:spLocks noChangeArrowheads="1"/>
            </p:cNvSpPr>
            <p:nvPr/>
          </p:nvSpPr>
          <p:spPr bwMode="auto">
            <a:xfrm>
              <a:off x="1912" y="3224"/>
              <a:ext cx="155" cy="15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20"/>
            <p:cNvSpPr>
              <a:spLocks noChangeArrowheads="1"/>
            </p:cNvSpPr>
            <p:nvPr/>
          </p:nvSpPr>
          <p:spPr bwMode="auto">
            <a:xfrm>
              <a:off x="1202" y="3218"/>
              <a:ext cx="154" cy="15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21"/>
            <p:cNvSpPr>
              <a:spLocks/>
            </p:cNvSpPr>
            <p:nvPr/>
          </p:nvSpPr>
          <p:spPr bwMode="auto">
            <a:xfrm>
              <a:off x="1279" y="3098"/>
              <a:ext cx="711" cy="111"/>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Rectangle 22"/>
            <p:cNvSpPr>
              <a:spLocks noChangeArrowheads="1"/>
            </p:cNvSpPr>
            <p:nvPr/>
          </p:nvSpPr>
          <p:spPr bwMode="auto">
            <a:xfrm>
              <a:off x="1912" y="3209"/>
              <a:ext cx="78" cy="9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Rectangle 23"/>
            <p:cNvSpPr>
              <a:spLocks noChangeArrowheads="1"/>
            </p:cNvSpPr>
            <p:nvPr/>
          </p:nvSpPr>
          <p:spPr bwMode="auto">
            <a:xfrm>
              <a:off x="1279" y="3209"/>
              <a:ext cx="77" cy="8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24"/>
            <p:cNvSpPr>
              <a:spLocks/>
            </p:cNvSpPr>
            <p:nvPr/>
          </p:nvSpPr>
          <p:spPr bwMode="auto">
            <a:xfrm>
              <a:off x="1649" y="3224"/>
              <a:ext cx="37" cy="154"/>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25"/>
            <p:cNvSpPr>
              <a:spLocks/>
            </p:cNvSpPr>
            <p:nvPr/>
          </p:nvSpPr>
          <p:spPr bwMode="auto">
            <a:xfrm>
              <a:off x="1571" y="3224"/>
              <a:ext cx="38" cy="154"/>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Rectangle 26"/>
            <p:cNvSpPr>
              <a:spLocks noChangeArrowheads="1"/>
            </p:cNvSpPr>
            <p:nvPr/>
          </p:nvSpPr>
          <p:spPr bwMode="auto">
            <a:xfrm>
              <a:off x="1589" y="3112"/>
              <a:ext cx="80" cy="2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7"/>
            <p:cNvSpPr>
              <a:spLocks/>
            </p:cNvSpPr>
            <p:nvPr/>
          </p:nvSpPr>
          <p:spPr bwMode="auto">
            <a:xfrm>
              <a:off x="1402" y="2658"/>
              <a:ext cx="456" cy="57"/>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8"/>
            <p:cNvSpPr>
              <a:spLocks/>
            </p:cNvSpPr>
            <p:nvPr/>
          </p:nvSpPr>
          <p:spPr bwMode="auto">
            <a:xfrm>
              <a:off x="1193" y="2624"/>
              <a:ext cx="871" cy="62"/>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Freeform 29"/>
            <p:cNvSpPr>
              <a:spLocks/>
            </p:cNvSpPr>
            <p:nvPr/>
          </p:nvSpPr>
          <p:spPr bwMode="auto">
            <a:xfrm>
              <a:off x="2067" y="1675"/>
              <a:ext cx="63" cy="768"/>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30"/>
            <p:cNvSpPr>
              <a:spLocks/>
            </p:cNvSpPr>
            <p:nvPr/>
          </p:nvSpPr>
          <p:spPr bwMode="auto">
            <a:xfrm>
              <a:off x="1726" y="2100"/>
              <a:ext cx="453" cy="655"/>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1"/>
            <p:cNvSpPr>
              <a:spLocks/>
            </p:cNvSpPr>
            <p:nvPr/>
          </p:nvSpPr>
          <p:spPr bwMode="auto">
            <a:xfrm>
              <a:off x="1726" y="2746"/>
              <a:ext cx="112" cy="100"/>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2"/>
            <p:cNvSpPr>
              <a:spLocks/>
            </p:cNvSpPr>
            <p:nvPr/>
          </p:nvSpPr>
          <p:spPr bwMode="auto">
            <a:xfrm>
              <a:off x="2133" y="2043"/>
              <a:ext cx="97" cy="115"/>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8" name="Freeform 33"/>
            <p:cNvSpPr>
              <a:spLocks/>
            </p:cNvSpPr>
            <p:nvPr/>
          </p:nvSpPr>
          <p:spPr bwMode="auto">
            <a:xfrm>
              <a:off x="1127" y="2349"/>
              <a:ext cx="447" cy="37"/>
            </a:xfrm>
            <a:custGeom>
              <a:avLst/>
              <a:gdLst>
                <a:gd name="T0" fmla="*/ 0 w 447"/>
                <a:gd name="T1" fmla="*/ 0 h 37"/>
                <a:gd name="T2" fmla="*/ 447 w 447"/>
                <a:gd name="T3" fmla="*/ 20 h 37"/>
                <a:gd name="T4" fmla="*/ 447 w 447"/>
                <a:gd name="T5" fmla="*/ 37 h 37"/>
                <a:gd name="T6" fmla="*/ 0 w 447"/>
                <a:gd name="T7" fmla="*/ 37 h 37"/>
                <a:gd name="T8" fmla="*/ 0 w 447"/>
                <a:gd name="T9" fmla="*/ 0 h 37"/>
              </a:gdLst>
              <a:ahLst/>
              <a:cxnLst>
                <a:cxn ang="0">
                  <a:pos x="T0" y="T1"/>
                </a:cxn>
                <a:cxn ang="0">
                  <a:pos x="T2" y="T3"/>
                </a:cxn>
                <a:cxn ang="0">
                  <a:pos x="T4" y="T5"/>
                </a:cxn>
                <a:cxn ang="0">
                  <a:pos x="T6" y="T7"/>
                </a:cxn>
                <a:cxn ang="0">
                  <a:pos x="T8" y="T9"/>
                </a:cxn>
              </a:cxnLst>
              <a:rect l="0" t="0" r="r" b="b"/>
              <a:pathLst>
                <a:path w="447" h="37">
                  <a:moveTo>
                    <a:pt x="0" y="0"/>
                  </a:moveTo>
                  <a:lnTo>
                    <a:pt x="447" y="20"/>
                  </a:lnTo>
                  <a:lnTo>
                    <a:pt x="447" y="37"/>
                  </a:lnTo>
                  <a:lnTo>
                    <a:pt x="0" y="3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4"/>
            <p:cNvSpPr>
              <a:spLocks/>
            </p:cNvSpPr>
            <p:nvPr/>
          </p:nvSpPr>
          <p:spPr bwMode="auto">
            <a:xfrm>
              <a:off x="984" y="1929"/>
              <a:ext cx="152" cy="434"/>
            </a:xfrm>
            <a:custGeom>
              <a:avLst/>
              <a:gdLst>
                <a:gd name="T0" fmla="*/ 115 w 152"/>
                <a:gd name="T1" fmla="*/ 434 h 434"/>
                <a:gd name="T2" fmla="*/ 0 w 152"/>
                <a:gd name="T3" fmla="*/ 3 h 434"/>
                <a:gd name="T4" fmla="*/ 12 w 152"/>
                <a:gd name="T5" fmla="*/ 0 h 434"/>
                <a:gd name="T6" fmla="*/ 152 w 152"/>
                <a:gd name="T7" fmla="*/ 420 h 434"/>
                <a:gd name="T8" fmla="*/ 115 w 152"/>
                <a:gd name="T9" fmla="*/ 434 h 434"/>
              </a:gdLst>
              <a:ahLst/>
              <a:cxnLst>
                <a:cxn ang="0">
                  <a:pos x="T0" y="T1"/>
                </a:cxn>
                <a:cxn ang="0">
                  <a:pos x="T2" y="T3"/>
                </a:cxn>
                <a:cxn ang="0">
                  <a:pos x="T4" y="T5"/>
                </a:cxn>
                <a:cxn ang="0">
                  <a:pos x="T6" y="T7"/>
                </a:cxn>
                <a:cxn ang="0">
                  <a:pos x="T8" y="T9"/>
                </a:cxn>
              </a:cxnLst>
              <a:rect l="0" t="0" r="r" b="b"/>
              <a:pathLst>
                <a:path w="152" h="434">
                  <a:moveTo>
                    <a:pt x="115" y="434"/>
                  </a:moveTo>
                  <a:lnTo>
                    <a:pt x="0" y="3"/>
                  </a:lnTo>
                  <a:lnTo>
                    <a:pt x="12" y="0"/>
                  </a:lnTo>
                  <a:lnTo>
                    <a:pt x="152" y="420"/>
                  </a:lnTo>
                  <a:lnTo>
                    <a:pt x="115" y="4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Oval 35"/>
            <p:cNvSpPr>
              <a:spLocks noChangeArrowheads="1"/>
            </p:cNvSpPr>
            <p:nvPr/>
          </p:nvSpPr>
          <p:spPr bwMode="auto">
            <a:xfrm>
              <a:off x="1099" y="2332"/>
              <a:ext cx="57" cy="5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6"/>
            <p:cNvSpPr>
              <a:spLocks/>
            </p:cNvSpPr>
            <p:nvPr/>
          </p:nvSpPr>
          <p:spPr bwMode="auto">
            <a:xfrm>
              <a:off x="1823" y="1777"/>
              <a:ext cx="149" cy="612"/>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Freeform 37"/>
            <p:cNvSpPr>
              <a:spLocks/>
            </p:cNvSpPr>
            <p:nvPr/>
          </p:nvSpPr>
          <p:spPr bwMode="auto">
            <a:xfrm>
              <a:off x="1402" y="2241"/>
              <a:ext cx="570" cy="148"/>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38"/>
            <p:cNvSpPr>
              <a:spLocks/>
            </p:cNvSpPr>
            <p:nvPr/>
          </p:nvSpPr>
          <p:spPr bwMode="auto">
            <a:xfrm>
              <a:off x="1334" y="2241"/>
              <a:ext cx="295" cy="148"/>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39"/>
            <p:cNvSpPr>
              <a:spLocks noChangeArrowheads="1"/>
            </p:cNvSpPr>
            <p:nvPr/>
          </p:nvSpPr>
          <p:spPr bwMode="auto">
            <a:xfrm>
              <a:off x="1560" y="2241"/>
              <a:ext cx="69" cy="1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0"/>
            <p:cNvSpPr>
              <a:spLocks noChangeArrowheads="1"/>
            </p:cNvSpPr>
            <p:nvPr/>
          </p:nvSpPr>
          <p:spPr bwMode="auto">
            <a:xfrm>
              <a:off x="1821" y="1769"/>
              <a:ext cx="186" cy="289"/>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pic>
        <p:nvPicPr>
          <p:cNvPr id="56" name="Picture 55"/>
          <p:cNvPicPr>
            <a:picLocks noChangeAspect="1"/>
          </p:cNvPicPr>
          <p:nvPr/>
        </p:nvPicPr>
        <p:blipFill>
          <a:blip r:embed="rId3"/>
          <a:stretch>
            <a:fillRect/>
          </a:stretch>
        </p:blipFill>
        <p:spPr>
          <a:xfrm>
            <a:off x="9225507" y="1640411"/>
            <a:ext cx="2025848" cy="3853288"/>
          </a:xfrm>
          <a:prstGeom prst="rect">
            <a:avLst/>
          </a:prstGeom>
        </p:spPr>
      </p:pic>
      <p:sp>
        <p:nvSpPr>
          <p:cNvPr id="67" name="Rectangle 16"/>
          <p:cNvSpPr>
            <a:spLocks noChangeArrowheads="1"/>
          </p:cNvSpPr>
          <p:nvPr/>
        </p:nvSpPr>
        <p:spPr bwMode="auto">
          <a:xfrm>
            <a:off x="5792347" y="1605341"/>
            <a:ext cx="94006" cy="394932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68" name="AutoShape 14"/>
          <p:cNvSpPr>
            <a:spLocks noChangeAspect="1" noChangeArrowheads="1" noTextEdit="1"/>
          </p:cNvSpPr>
          <p:nvPr/>
        </p:nvSpPr>
        <p:spPr bwMode="auto">
          <a:xfrm>
            <a:off x="4441933" y="1830940"/>
            <a:ext cx="2514243" cy="330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69" name="Freeform 17"/>
          <p:cNvSpPr>
            <a:spLocks/>
          </p:cNvSpPr>
          <p:nvPr/>
        </p:nvSpPr>
        <p:spPr bwMode="auto">
          <a:xfrm>
            <a:off x="4389437" y="1619299"/>
            <a:ext cx="1377754" cy="353963"/>
          </a:xfrm>
          <a:custGeom>
            <a:avLst/>
            <a:gdLst>
              <a:gd name="T0" fmla="*/ 104 w 868"/>
              <a:gd name="T1" fmla="*/ 223 h 223"/>
              <a:gd name="T2" fmla="*/ 868 w 868"/>
              <a:gd name="T3" fmla="*/ 223 h 223"/>
              <a:gd name="T4" fmla="*/ 868 w 868"/>
              <a:gd name="T5" fmla="*/ 0 h 223"/>
              <a:gd name="T6" fmla="*/ 104 w 868"/>
              <a:gd name="T7" fmla="*/ 0 h 223"/>
              <a:gd name="T8" fmla="*/ 0 w 868"/>
              <a:gd name="T9" fmla="*/ 112 h 223"/>
              <a:gd name="T10" fmla="*/ 104 w 868"/>
              <a:gd name="T11" fmla="*/ 223 h 223"/>
            </a:gdLst>
            <a:ahLst/>
            <a:cxnLst>
              <a:cxn ang="0">
                <a:pos x="T0" y="T1"/>
              </a:cxn>
              <a:cxn ang="0">
                <a:pos x="T2" y="T3"/>
              </a:cxn>
              <a:cxn ang="0">
                <a:pos x="T4" y="T5"/>
              </a:cxn>
              <a:cxn ang="0">
                <a:pos x="T6" y="T7"/>
              </a:cxn>
              <a:cxn ang="0">
                <a:pos x="T8" y="T9"/>
              </a:cxn>
              <a:cxn ang="0">
                <a:pos x="T10" y="T11"/>
              </a:cxn>
            </a:cxnLst>
            <a:rect l="0" t="0" r="r" b="b"/>
            <a:pathLst>
              <a:path w="868" h="223">
                <a:moveTo>
                  <a:pt x="104" y="223"/>
                </a:moveTo>
                <a:lnTo>
                  <a:pt x="868" y="223"/>
                </a:lnTo>
                <a:lnTo>
                  <a:pt x="868" y="0"/>
                </a:lnTo>
                <a:lnTo>
                  <a:pt x="104" y="0"/>
                </a:lnTo>
                <a:lnTo>
                  <a:pt x="0" y="112"/>
                </a:lnTo>
                <a:lnTo>
                  <a:pt x="104" y="2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algn="ctr" defTabSz="932563"/>
            <a:r>
              <a:rPr lang="en-US" dirty="0">
                <a:solidFill>
                  <a:srgbClr val="FFFFFF"/>
                </a:solidFill>
                <a:latin typeface="Segoe WP SemiLight" panose="020B0402040204020203" pitchFamily="34" charset="0"/>
                <a:cs typeface="Segoe WP SemiLight" panose="020B0402040204020203" pitchFamily="34" charset="0"/>
              </a:rPr>
              <a:t>Features</a:t>
            </a:r>
          </a:p>
        </p:txBody>
      </p:sp>
      <p:sp>
        <p:nvSpPr>
          <p:cNvPr id="70" name="Freeform 19"/>
          <p:cNvSpPr>
            <a:spLocks/>
          </p:cNvSpPr>
          <p:nvPr/>
        </p:nvSpPr>
        <p:spPr bwMode="auto">
          <a:xfrm>
            <a:off x="5927622" y="1933783"/>
            <a:ext cx="1377754"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Scalability</a:t>
            </a:r>
          </a:p>
        </p:txBody>
      </p:sp>
      <p:grpSp>
        <p:nvGrpSpPr>
          <p:cNvPr id="71" name="Group 11"/>
          <p:cNvGrpSpPr>
            <a:grpSpLocks noChangeAspect="1"/>
          </p:cNvGrpSpPr>
          <p:nvPr/>
        </p:nvGrpSpPr>
        <p:grpSpPr bwMode="auto">
          <a:xfrm>
            <a:off x="4000610" y="4634210"/>
            <a:ext cx="3818983" cy="2231708"/>
            <a:chOff x="1037" y="924"/>
            <a:chExt cx="2406" cy="1406"/>
          </a:xfrm>
        </p:grpSpPr>
        <p:sp>
          <p:nvSpPr>
            <p:cNvPr id="72" name="AutoShape 10"/>
            <p:cNvSpPr>
              <a:spLocks noChangeAspect="1" noChangeArrowheads="1" noTextEdit="1"/>
            </p:cNvSpPr>
            <p:nvPr/>
          </p:nvSpPr>
          <p:spPr bwMode="auto">
            <a:xfrm>
              <a:off x="1037" y="924"/>
              <a:ext cx="2406" cy="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73" name="Freeform 12"/>
            <p:cNvSpPr>
              <a:spLocks/>
            </p:cNvSpPr>
            <p:nvPr/>
          </p:nvSpPr>
          <p:spPr bwMode="auto">
            <a:xfrm>
              <a:off x="1058" y="945"/>
              <a:ext cx="2363" cy="1353"/>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rgbClr val="FFFFFF"/>
            </a:solidFill>
            <a:ln w="68263" cap="flat">
              <a:solidFill>
                <a:srgbClr val="6DC2E9"/>
              </a:solidFill>
              <a:prstDash val="solid"/>
              <a:miter lim="800000"/>
              <a:headEnd/>
              <a:tailEnd/>
            </a:ln>
          </p:spPr>
          <p:txBody>
            <a:bodyPr vert="horz" wrap="square" lIns="91427" tIns="45713" rIns="91427" bIns="45713" numCol="1" anchor="b" anchorCtr="0" compatLnSpc="1">
              <a:prstTxWarp prst="textNoShape">
                <a:avLst/>
              </a:prstTxWarp>
            </a:bodyPr>
            <a:lstStyle/>
            <a:p>
              <a:pPr algn="ctr" defTabSz="932563"/>
              <a:r>
                <a:rPr lang="en-US" dirty="0">
                  <a:solidFill>
                    <a:srgbClr val="00188F"/>
                  </a:solidFill>
                </a:rPr>
                <a:t>Manage Services</a:t>
              </a:r>
            </a:p>
            <a:p>
              <a:pPr algn="ctr" defTabSz="932563"/>
              <a:r>
                <a:rPr lang="en-US" dirty="0">
                  <a:solidFill>
                    <a:srgbClr val="00188F"/>
                  </a:solidFill>
                </a:rPr>
                <a:t>Deliver Features Faster</a:t>
              </a:r>
            </a:p>
            <a:p>
              <a:pPr algn="ctr" defTabSz="932563"/>
              <a:r>
                <a:rPr lang="en-US" dirty="0">
                  <a:solidFill>
                    <a:srgbClr val="00188F"/>
                  </a:solidFill>
                </a:rPr>
                <a:t>Create Business Value</a:t>
              </a:r>
            </a:p>
            <a:p>
              <a:pPr algn="ctr" defTabSz="932563"/>
              <a:endParaRPr lang="en-US" dirty="0">
                <a:solidFill>
                  <a:srgbClr val="00188F"/>
                </a:solidFill>
              </a:endParaRPr>
            </a:p>
          </p:txBody>
        </p:sp>
      </p:grpSp>
      <p:sp>
        <p:nvSpPr>
          <p:cNvPr id="74" name="Freeform 19"/>
          <p:cNvSpPr>
            <a:spLocks/>
          </p:cNvSpPr>
          <p:nvPr/>
        </p:nvSpPr>
        <p:spPr bwMode="auto">
          <a:xfrm>
            <a:off x="5919831" y="2357584"/>
            <a:ext cx="1377754"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E3008C"/>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Availability</a:t>
            </a:r>
          </a:p>
        </p:txBody>
      </p:sp>
      <p:sp>
        <p:nvSpPr>
          <p:cNvPr id="75" name="Freeform 19"/>
          <p:cNvSpPr>
            <a:spLocks/>
          </p:cNvSpPr>
          <p:nvPr/>
        </p:nvSpPr>
        <p:spPr bwMode="auto">
          <a:xfrm>
            <a:off x="5919831" y="2788214"/>
            <a:ext cx="1377754"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43CFF7"/>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Latency</a:t>
            </a:r>
          </a:p>
        </p:txBody>
      </p:sp>
      <p:sp>
        <p:nvSpPr>
          <p:cNvPr id="76" name="Freeform 19"/>
          <p:cNvSpPr>
            <a:spLocks/>
          </p:cNvSpPr>
          <p:nvPr/>
        </p:nvSpPr>
        <p:spPr bwMode="auto">
          <a:xfrm>
            <a:off x="5910103" y="3218846"/>
            <a:ext cx="1571462"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B4A0FF"/>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Lifecycle</a:t>
            </a:r>
          </a:p>
        </p:txBody>
      </p:sp>
      <p:sp>
        <p:nvSpPr>
          <p:cNvPr id="77" name="Freeform 19"/>
          <p:cNvSpPr>
            <a:spLocks/>
          </p:cNvSpPr>
          <p:nvPr/>
        </p:nvSpPr>
        <p:spPr bwMode="auto">
          <a:xfrm>
            <a:off x="5910102" y="3663709"/>
            <a:ext cx="1655587"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008272"/>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Data Integrity</a:t>
            </a:r>
          </a:p>
        </p:txBody>
      </p:sp>
      <p:sp>
        <p:nvSpPr>
          <p:cNvPr id="78" name="Freeform 19"/>
          <p:cNvSpPr>
            <a:spLocks/>
          </p:cNvSpPr>
          <p:nvPr/>
        </p:nvSpPr>
        <p:spPr bwMode="auto">
          <a:xfrm>
            <a:off x="5931853" y="4106862"/>
            <a:ext cx="1655587"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chemeClr val="accent5"/>
          </a:solidFill>
          <a:ln>
            <a:noFill/>
          </a:ln>
        </p:spPr>
        <p:txBody>
          <a:bodyPr vert="horz" wrap="square" lIns="91427" tIns="45713" rIns="91427" bIns="45713" numCol="1" anchor="t" anchorCtr="0" compatLnSpc="1">
            <a:prstTxWarp prst="textNoShape">
              <a:avLst/>
            </a:prstTxWarp>
          </a:bodyPr>
          <a:lstStyle/>
          <a:p>
            <a:pPr defTabSz="932563"/>
            <a:r>
              <a:rPr lang="en-US" dirty="0" smtClean="0">
                <a:solidFill>
                  <a:srgbClr val="FFFFFF"/>
                </a:solidFill>
                <a:latin typeface="Segoe WP SemiLight" panose="020B0402040204020203" pitchFamily="34" charset="0"/>
                <a:cs typeface="Segoe WP SemiLight" panose="020B0402040204020203" pitchFamily="34" charset="0"/>
              </a:rPr>
              <a:t>Portability</a:t>
            </a:r>
            <a:endParaRPr lang="en-US" dirty="0">
              <a:solidFill>
                <a:srgbClr val="FFFFFF"/>
              </a:solidFill>
              <a:latin typeface="Segoe WP SemiLight" panose="020B0402040204020203" pitchFamily="34" charset="0"/>
              <a:cs typeface="Segoe WP SemiLight" panose="020B0402040204020203" pitchFamily="34" charset="0"/>
            </a:endParaRPr>
          </a:p>
        </p:txBody>
      </p:sp>
    </p:spTree>
    <p:extLst>
      <p:ext uri="{BB962C8B-B14F-4D97-AF65-F5344CB8AC3E}">
        <p14:creationId xmlns:p14="http://schemas.microsoft.com/office/powerpoint/2010/main" val="3456166103"/>
      </p:ext>
    </p:extLst>
  </p:cSld>
  <p:clrMapOvr>
    <a:masterClrMapping/>
  </p:clrMapOvr>
  <p:transition advTm="51373">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Rectangle 16"/>
          <p:cNvSpPr>
            <a:spLocks noChangeArrowheads="1"/>
          </p:cNvSpPr>
          <p:nvPr/>
        </p:nvSpPr>
        <p:spPr bwMode="auto">
          <a:xfrm>
            <a:off x="5792347" y="1605341"/>
            <a:ext cx="94006" cy="394932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 name="Title 2"/>
          <p:cNvSpPr>
            <a:spLocks noGrp="1"/>
          </p:cNvSpPr>
          <p:nvPr>
            <p:ph type="title"/>
          </p:nvPr>
        </p:nvSpPr>
        <p:spPr>
          <a:xfrm>
            <a:off x="427037" y="341477"/>
            <a:ext cx="11889564" cy="917575"/>
          </a:xfrm>
        </p:spPr>
        <p:txBody>
          <a:bodyPr/>
          <a:lstStyle/>
          <a:p>
            <a:r>
              <a:rPr lang="en-US" dirty="0" smtClean="0"/>
              <a:t>Cloud Service Architectures</a:t>
            </a:r>
            <a:endParaRPr lang="en-US" dirty="0"/>
          </a:p>
        </p:txBody>
      </p:sp>
      <p:sp>
        <p:nvSpPr>
          <p:cNvPr id="17" name="Rectangle 16"/>
          <p:cNvSpPr/>
          <p:nvPr/>
        </p:nvSpPr>
        <p:spPr>
          <a:xfrm>
            <a:off x="768066" y="2029352"/>
            <a:ext cx="2862316" cy="3461624"/>
          </a:xfrm>
          <a:prstGeom prst="rect">
            <a:avLst/>
          </a:prstGeom>
          <a:noFill/>
          <a:ln w="38100" cap="flat" cmpd="sng" algn="ctr">
            <a:solidFill>
              <a:srgbClr val="00B0F0">
                <a:shade val="50000"/>
              </a:srgbClr>
            </a:solidFill>
            <a:prstDash val="solid"/>
            <a:miter lim="800000"/>
          </a:ln>
          <a:effectLst/>
        </p:spPr>
        <p:txBody>
          <a:bodyPr rtlCol="0" anchor="b"/>
          <a:lstStyle/>
          <a:p>
            <a:pPr algn="ctr" defTabSz="932597">
              <a:defRPr/>
            </a:pPr>
            <a:r>
              <a:rPr lang="en-US" sz="1836" kern="0" dirty="0" smtClean="0">
                <a:solidFill>
                  <a:srgbClr val="FFFFFF"/>
                </a:solidFill>
              </a:rPr>
              <a:t>traditional</a:t>
            </a:r>
          </a:p>
        </p:txBody>
      </p:sp>
      <p:cxnSp>
        <p:nvCxnSpPr>
          <p:cNvPr id="18" name="Straight Connector 17"/>
          <p:cNvCxnSpPr/>
          <p:nvPr/>
        </p:nvCxnSpPr>
        <p:spPr>
          <a:xfrm>
            <a:off x="2189887" y="2709008"/>
            <a:ext cx="0" cy="1511460"/>
          </a:xfrm>
          <a:prstGeom prst="line">
            <a:avLst/>
          </a:prstGeom>
          <a:noFill/>
          <a:ln w="6350" cap="flat" cmpd="sng" algn="ctr">
            <a:solidFill>
              <a:srgbClr val="FFFFFF"/>
            </a:solidFill>
            <a:prstDash val="solid"/>
            <a:miter lim="800000"/>
          </a:ln>
          <a:effectLst/>
        </p:spPr>
      </p:cxnSp>
      <p:sp>
        <p:nvSpPr>
          <p:cNvPr id="19" name="Rectangle 18"/>
          <p:cNvSpPr/>
          <p:nvPr/>
        </p:nvSpPr>
        <p:spPr>
          <a:xfrm>
            <a:off x="925489" y="2178374"/>
            <a:ext cx="2528798" cy="705138"/>
          </a:xfrm>
          <a:prstGeom prst="rect">
            <a:avLst/>
          </a:prstGeom>
          <a:solidFill>
            <a:srgbClr val="FFFFFF">
              <a:lumMod val="65000"/>
            </a:srgbClr>
          </a:solidFill>
          <a:ln w="12700" cap="flat" cmpd="sng" algn="ctr">
            <a:noFill/>
            <a:prstDash val="solid"/>
            <a:miter lim="800000"/>
          </a:ln>
          <a:effectLst/>
        </p:spPr>
        <p:txBody>
          <a:bodyPr rtlCol="0" anchor="ctr"/>
          <a:lstStyle/>
          <a:p>
            <a:pPr algn="ctr" defTabSz="932597">
              <a:defRPr/>
            </a:pPr>
            <a:r>
              <a:rPr lang="en-US" sz="2448" kern="0" dirty="0" smtClean="0">
                <a:solidFill>
                  <a:srgbClr val="FFFFFF"/>
                </a:solidFill>
                <a:latin typeface="Segoe UI Light"/>
              </a:rPr>
              <a:t>User Interface </a:t>
            </a:r>
          </a:p>
        </p:txBody>
      </p:sp>
      <p:sp>
        <p:nvSpPr>
          <p:cNvPr id="20" name="Rectangle 19"/>
          <p:cNvSpPr/>
          <p:nvPr/>
        </p:nvSpPr>
        <p:spPr>
          <a:xfrm>
            <a:off x="925489" y="3116337"/>
            <a:ext cx="2528798" cy="705138"/>
          </a:xfrm>
          <a:prstGeom prst="rect">
            <a:avLst/>
          </a:prstGeom>
          <a:solidFill>
            <a:srgbClr val="FFFFFF">
              <a:lumMod val="65000"/>
            </a:srgbClr>
          </a:solidFill>
          <a:ln w="12700" cap="flat" cmpd="sng" algn="ctr">
            <a:noFill/>
            <a:prstDash val="solid"/>
            <a:miter lim="800000"/>
          </a:ln>
          <a:effectLst/>
        </p:spPr>
        <p:txBody>
          <a:bodyPr rtlCol="0" anchor="ctr"/>
          <a:lstStyle/>
          <a:p>
            <a:pPr algn="ctr" defTabSz="932597">
              <a:defRPr/>
            </a:pPr>
            <a:r>
              <a:rPr lang="en-US" sz="2448" kern="0" dirty="0" smtClean="0">
                <a:solidFill>
                  <a:srgbClr val="FFFFFF"/>
                </a:solidFill>
                <a:latin typeface="Segoe UI Light"/>
              </a:rPr>
              <a:t>Business Logic</a:t>
            </a:r>
          </a:p>
        </p:txBody>
      </p:sp>
      <p:sp>
        <p:nvSpPr>
          <p:cNvPr id="21" name="Rectangle 20"/>
          <p:cNvSpPr/>
          <p:nvPr/>
        </p:nvSpPr>
        <p:spPr>
          <a:xfrm>
            <a:off x="925489" y="4041211"/>
            <a:ext cx="2528798" cy="705138"/>
          </a:xfrm>
          <a:prstGeom prst="rect">
            <a:avLst/>
          </a:prstGeom>
          <a:solidFill>
            <a:srgbClr val="FFFFFF">
              <a:lumMod val="65000"/>
            </a:srgbClr>
          </a:solidFill>
          <a:ln w="12700" cap="flat" cmpd="sng" algn="ctr">
            <a:noFill/>
            <a:prstDash val="solid"/>
            <a:miter lim="800000"/>
          </a:ln>
          <a:effectLst/>
        </p:spPr>
        <p:txBody>
          <a:bodyPr rtlCol="0" anchor="ctr"/>
          <a:lstStyle/>
          <a:p>
            <a:pPr algn="ctr" defTabSz="932597">
              <a:defRPr/>
            </a:pPr>
            <a:r>
              <a:rPr lang="en-US" sz="2448" kern="0" dirty="0" smtClean="0">
                <a:solidFill>
                  <a:srgbClr val="FFFFFF"/>
                </a:solidFill>
                <a:latin typeface="Segoe UI Light"/>
              </a:rPr>
              <a:t>Data</a:t>
            </a:r>
          </a:p>
        </p:txBody>
      </p:sp>
      <p:grpSp>
        <p:nvGrpSpPr>
          <p:cNvPr id="22" name="Group 21"/>
          <p:cNvGrpSpPr/>
          <p:nvPr/>
        </p:nvGrpSpPr>
        <p:grpSpPr>
          <a:xfrm>
            <a:off x="8490389" y="2166314"/>
            <a:ext cx="1467842" cy="1504517"/>
            <a:chOff x="7124523" y="2832523"/>
            <a:chExt cx="1439191" cy="1475150"/>
          </a:xfrm>
        </p:grpSpPr>
        <p:grpSp>
          <p:nvGrpSpPr>
            <p:cNvPr id="23" name="Group 22"/>
            <p:cNvGrpSpPr/>
            <p:nvPr/>
          </p:nvGrpSpPr>
          <p:grpSpPr>
            <a:xfrm>
              <a:off x="7124523" y="2832523"/>
              <a:ext cx="1433542" cy="920291"/>
              <a:chOff x="7124523" y="2832523"/>
              <a:chExt cx="1433542" cy="920291"/>
            </a:xfrm>
          </p:grpSpPr>
          <p:grpSp>
            <p:nvGrpSpPr>
              <p:cNvPr id="102" name="Group 101"/>
              <p:cNvGrpSpPr/>
              <p:nvPr/>
            </p:nvGrpSpPr>
            <p:grpSpPr>
              <a:xfrm>
                <a:off x="7124523" y="2832523"/>
                <a:ext cx="1426377" cy="645804"/>
                <a:chOff x="7124523" y="2832523"/>
                <a:chExt cx="1426377" cy="645804"/>
              </a:xfrm>
            </p:grpSpPr>
            <p:sp>
              <p:nvSpPr>
                <p:cNvPr id="136" name="Hexagon 135"/>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37" name="Hexagon 136"/>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38" name="Hexagon 137"/>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39" name="Hexagon 138"/>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40" name="Straight Connector 139"/>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141" name="Straight Connector 140"/>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142" name="Straight Connector 141"/>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143" name="Straight Connector 142"/>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144" name="Straight Connector 143"/>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145" name="Straight Connector 144"/>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146" name="Straight Connector 145"/>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147" name="Straight Connector 146"/>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148" name="Hexagon 147"/>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49" name="Hexagon 148"/>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50" name="Hexagon 149"/>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51" name="Hexagon 150"/>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52" name="Straight Connector 151"/>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153" name="Straight Connector 152"/>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154" name="Straight Connector 153"/>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155" name="Straight Connector 154"/>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156" name="Straight Connector 155"/>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157" name="Straight Connector 156"/>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158" name="Straight Connector 157"/>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159" name="Straight Connector 158"/>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160" name="Hexagon 159"/>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61" name="Hexagon 160"/>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62" name="Hexagon 161"/>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63" name="Hexagon 162"/>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64" name="Straight Connector 163"/>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165" name="Straight Connector 164"/>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166" name="Straight Connector 165"/>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167" name="Straight Connector 166"/>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103" name="Group 102"/>
              <p:cNvGrpSpPr/>
              <p:nvPr/>
            </p:nvGrpSpPr>
            <p:grpSpPr>
              <a:xfrm>
                <a:off x="7131688" y="3107010"/>
                <a:ext cx="1426377" cy="645804"/>
                <a:chOff x="7124523" y="2832523"/>
                <a:chExt cx="1426377" cy="645804"/>
              </a:xfrm>
            </p:grpSpPr>
            <p:sp>
              <p:nvSpPr>
                <p:cNvPr id="104" name="Hexagon 103"/>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05" name="Hexagon 104"/>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06" name="Hexagon 105"/>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07" name="Hexagon 106"/>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08" name="Straight Connector 107"/>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109" name="Straight Connector 108"/>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110" name="Straight Connector 109"/>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111" name="Straight Connector 110"/>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112" name="Straight Connector 111"/>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113" name="Straight Connector 112"/>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114" name="Straight Connector 113"/>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115" name="Straight Connector 114"/>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116" name="Hexagon 115"/>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17" name="Hexagon 116"/>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18" name="Hexagon 117"/>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19" name="Hexagon 118"/>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20" name="Straight Connector 119"/>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121" name="Straight Connector 120"/>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122" name="Straight Connector 121"/>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123" name="Straight Connector 122"/>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124" name="Straight Connector 123"/>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125" name="Straight Connector 124"/>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126" name="Straight Connector 125"/>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127" name="Straight Connector 126"/>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128" name="Hexagon 127"/>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29" name="Hexagon 128"/>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30" name="Hexagon 129"/>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31" name="Hexagon 130"/>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32" name="Straight Connector 131"/>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133" name="Straight Connector 132"/>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134" name="Straight Connector 133"/>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135" name="Straight Connector 134"/>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nvGrpSpPr>
            <p:cNvPr id="24" name="Group 23"/>
            <p:cNvGrpSpPr/>
            <p:nvPr/>
          </p:nvGrpSpPr>
          <p:grpSpPr>
            <a:xfrm>
              <a:off x="7130172" y="3387382"/>
              <a:ext cx="1433542" cy="920291"/>
              <a:chOff x="7124523" y="2832523"/>
              <a:chExt cx="1433542" cy="920291"/>
            </a:xfrm>
          </p:grpSpPr>
          <p:grpSp>
            <p:nvGrpSpPr>
              <p:cNvPr id="25" name="Group 24"/>
              <p:cNvGrpSpPr/>
              <p:nvPr/>
            </p:nvGrpSpPr>
            <p:grpSpPr>
              <a:xfrm>
                <a:off x="7124523" y="2832523"/>
                <a:ext cx="1426377" cy="645804"/>
                <a:chOff x="7124523" y="2832523"/>
                <a:chExt cx="1426377" cy="645804"/>
              </a:xfrm>
            </p:grpSpPr>
            <p:sp>
              <p:nvSpPr>
                <p:cNvPr id="70" name="Hexagon 69"/>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71" name="Hexagon 70"/>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72" name="Hexagon 71"/>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73" name="Hexagon 72"/>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74" name="Straight Connector 73"/>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75" name="Straight Connector 74"/>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76" name="Straight Connector 75"/>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77" name="Straight Connector 76"/>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78" name="Straight Connector 77"/>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79" name="Straight Connector 78"/>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80" name="Straight Connector 79"/>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81" name="Straight Connector 80"/>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82" name="Hexagon 81"/>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83" name="Hexagon 82"/>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84" name="Hexagon 83"/>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85" name="Hexagon 84"/>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86" name="Straight Connector 85"/>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87" name="Straight Connector 86"/>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88" name="Straight Connector 87"/>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89" name="Straight Connector 88"/>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90" name="Straight Connector 89"/>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91" name="Straight Connector 90"/>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92" name="Straight Connector 91"/>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93" name="Straight Connector 92"/>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94" name="Hexagon 93"/>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95" name="Hexagon 94"/>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96" name="Hexagon 95"/>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97" name="Hexagon 96"/>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98" name="Straight Connector 97"/>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99" name="Straight Connector 98"/>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100" name="Straight Connector 99"/>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101" name="Straight Connector 100"/>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26" name="Group 25"/>
              <p:cNvGrpSpPr/>
              <p:nvPr/>
            </p:nvGrpSpPr>
            <p:grpSpPr>
              <a:xfrm>
                <a:off x="7131688" y="3107010"/>
                <a:ext cx="1426377" cy="645804"/>
                <a:chOff x="7124523" y="2832523"/>
                <a:chExt cx="1426377" cy="645804"/>
              </a:xfrm>
            </p:grpSpPr>
            <p:sp>
              <p:nvSpPr>
                <p:cNvPr id="30" name="Hexagon 29"/>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1" name="Hexagon 30"/>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5" name="Hexagon 34"/>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1" name="Hexagon 40"/>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2" name="Straight Connector 41"/>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43" name="Straight Connector 42"/>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44" name="Straight Connector 43"/>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45" name="Straight Connector 44"/>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46" name="Straight Connector 45"/>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47" name="Straight Connector 46"/>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48" name="Straight Connector 47"/>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49" name="Straight Connector 48"/>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50" name="Hexagon 49"/>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1" name="Hexagon 50"/>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2" name="Hexagon 51"/>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3" name="Hexagon 52"/>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54" name="Straight Connector 53"/>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55" name="Straight Connector 54"/>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56" name="Straight Connector 55"/>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57" name="Straight Connector 56"/>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58" name="Straight Connector 57"/>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59" name="Straight Connector 58"/>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60" name="Straight Connector 59"/>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61" name="Straight Connector 60"/>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62" name="Hexagon 61"/>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63" name="Hexagon 62"/>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64" name="Hexagon 63"/>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65" name="Hexagon 64"/>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66" name="Straight Connector 65"/>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67" name="Straight Connector 66"/>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68" name="Straight Connector 67"/>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69" name="Straight Connector 68"/>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grpSp>
        <p:nvGrpSpPr>
          <p:cNvPr id="168" name="Group 167"/>
          <p:cNvGrpSpPr/>
          <p:nvPr/>
        </p:nvGrpSpPr>
        <p:grpSpPr>
          <a:xfrm>
            <a:off x="8505012" y="3565384"/>
            <a:ext cx="1462081" cy="938612"/>
            <a:chOff x="7124523" y="2832523"/>
            <a:chExt cx="1433542" cy="920291"/>
          </a:xfrm>
        </p:grpSpPr>
        <p:grpSp>
          <p:nvGrpSpPr>
            <p:cNvPr id="169" name="Group 168"/>
            <p:cNvGrpSpPr/>
            <p:nvPr/>
          </p:nvGrpSpPr>
          <p:grpSpPr>
            <a:xfrm>
              <a:off x="7124523" y="2832523"/>
              <a:ext cx="1426377" cy="645804"/>
              <a:chOff x="7124523" y="2832523"/>
              <a:chExt cx="1426377" cy="645804"/>
            </a:xfrm>
          </p:grpSpPr>
          <p:sp>
            <p:nvSpPr>
              <p:cNvPr id="203" name="Hexagon 202"/>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04" name="Hexagon 203"/>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05" name="Hexagon 204"/>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06" name="Hexagon 205"/>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07" name="Straight Connector 206"/>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208" name="Straight Connector 207"/>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209" name="Straight Connector 208"/>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210" name="Straight Connector 209"/>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211" name="Straight Connector 210"/>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212" name="Straight Connector 211"/>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213" name="Straight Connector 212"/>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214" name="Straight Connector 213"/>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215" name="Hexagon 214"/>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16" name="Hexagon 215"/>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17" name="Hexagon 216"/>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18" name="Hexagon 217"/>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19" name="Straight Connector 218"/>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220" name="Straight Connector 219"/>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221" name="Straight Connector 220"/>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222" name="Straight Connector 221"/>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223" name="Straight Connector 222"/>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224" name="Straight Connector 223"/>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225" name="Straight Connector 224"/>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226" name="Straight Connector 225"/>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227" name="Hexagon 226"/>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28" name="Hexagon 227"/>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29" name="Hexagon 228"/>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30" name="Hexagon 229"/>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31" name="Straight Connector 230"/>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232" name="Straight Connector 231"/>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233" name="Straight Connector 232"/>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234" name="Straight Connector 233"/>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170" name="Group 169"/>
            <p:cNvGrpSpPr/>
            <p:nvPr/>
          </p:nvGrpSpPr>
          <p:grpSpPr>
            <a:xfrm>
              <a:off x="7131688" y="3107010"/>
              <a:ext cx="1426377" cy="645804"/>
              <a:chOff x="7124523" y="2832523"/>
              <a:chExt cx="1426377" cy="645804"/>
            </a:xfrm>
          </p:grpSpPr>
          <p:sp>
            <p:nvSpPr>
              <p:cNvPr id="171" name="Hexagon 170"/>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72" name="Hexagon 171"/>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73" name="Hexagon 172"/>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74" name="Hexagon 173"/>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75" name="Straight Connector 174"/>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176" name="Straight Connector 175"/>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177" name="Straight Connector 176"/>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178" name="Straight Connector 177"/>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179" name="Straight Connector 178"/>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180" name="Straight Connector 179"/>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181" name="Straight Connector 180"/>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182" name="Straight Connector 181"/>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183" name="Hexagon 182"/>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84" name="Hexagon 183"/>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85" name="Hexagon 184"/>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86" name="Hexagon 185"/>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87" name="Straight Connector 186"/>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188" name="Straight Connector 187"/>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189" name="Straight Connector 188"/>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190" name="Straight Connector 189"/>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191" name="Straight Connector 190"/>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192" name="Straight Connector 191"/>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193" name="Straight Connector 192"/>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194" name="Straight Connector 193"/>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195" name="Hexagon 194"/>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96" name="Hexagon 195"/>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97" name="Hexagon 196"/>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98" name="Hexagon 197"/>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99" name="Straight Connector 198"/>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200" name="Straight Connector 199"/>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201" name="Straight Connector 200"/>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202" name="Straight Connector 201"/>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nvGrpSpPr>
          <p:cNvPr id="235" name="Group 234"/>
          <p:cNvGrpSpPr/>
          <p:nvPr/>
        </p:nvGrpSpPr>
        <p:grpSpPr>
          <a:xfrm>
            <a:off x="8510773" y="4131289"/>
            <a:ext cx="1462081" cy="938612"/>
            <a:chOff x="7124523" y="2832523"/>
            <a:chExt cx="1433542" cy="920291"/>
          </a:xfrm>
        </p:grpSpPr>
        <p:grpSp>
          <p:nvGrpSpPr>
            <p:cNvPr id="236" name="Group 235"/>
            <p:cNvGrpSpPr/>
            <p:nvPr/>
          </p:nvGrpSpPr>
          <p:grpSpPr>
            <a:xfrm>
              <a:off x="7124523" y="2832523"/>
              <a:ext cx="1426377" cy="645804"/>
              <a:chOff x="7124523" y="2832523"/>
              <a:chExt cx="1426377" cy="645804"/>
            </a:xfrm>
          </p:grpSpPr>
          <p:sp>
            <p:nvSpPr>
              <p:cNvPr id="270" name="Hexagon 269"/>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71" name="Hexagon 270"/>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72" name="Hexagon 271"/>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73" name="Hexagon 272"/>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74" name="Straight Connector 273"/>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275" name="Straight Connector 274"/>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276" name="Straight Connector 275"/>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277" name="Straight Connector 276"/>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278" name="Straight Connector 277"/>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279" name="Straight Connector 278"/>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280" name="Straight Connector 279"/>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281" name="Straight Connector 280"/>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282" name="Hexagon 281"/>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83" name="Hexagon 282"/>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84" name="Hexagon 283"/>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85" name="Hexagon 284"/>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86" name="Straight Connector 285"/>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287" name="Straight Connector 286"/>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288" name="Straight Connector 287"/>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289" name="Straight Connector 288"/>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290" name="Straight Connector 289"/>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291" name="Straight Connector 290"/>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292" name="Straight Connector 291"/>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293" name="Straight Connector 292"/>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294" name="Hexagon 293"/>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95" name="Hexagon 294"/>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96" name="Hexagon 295"/>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97" name="Hexagon 296"/>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98" name="Straight Connector 297"/>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299" name="Straight Connector 298"/>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300" name="Straight Connector 299"/>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301" name="Straight Connector 300"/>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237" name="Group 236"/>
            <p:cNvGrpSpPr/>
            <p:nvPr/>
          </p:nvGrpSpPr>
          <p:grpSpPr>
            <a:xfrm>
              <a:off x="7131688" y="3107010"/>
              <a:ext cx="1426377" cy="645804"/>
              <a:chOff x="7124523" y="2832523"/>
              <a:chExt cx="1426377" cy="645804"/>
            </a:xfrm>
          </p:grpSpPr>
          <p:sp>
            <p:nvSpPr>
              <p:cNvPr id="238" name="Hexagon 237"/>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39" name="Hexagon 238"/>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40" name="Hexagon 239"/>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41" name="Hexagon 240"/>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42" name="Straight Connector 241"/>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243" name="Straight Connector 242"/>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244" name="Straight Connector 243"/>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245" name="Straight Connector 244"/>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246" name="Straight Connector 245"/>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247" name="Straight Connector 246"/>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248" name="Straight Connector 247"/>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249" name="Straight Connector 248"/>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250" name="Hexagon 249"/>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51" name="Hexagon 250"/>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52" name="Hexagon 251"/>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53" name="Hexagon 252"/>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54" name="Straight Connector 253"/>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255" name="Straight Connector 254"/>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256" name="Straight Connector 255"/>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257" name="Straight Connector 256"/>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258" name="Straight Connector 257"/>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259" name="Straight Connector 258"/>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260" name="Straight Connector 259"/>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261" name="Straight Connector 260"/>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262" name="Hexagon 261"/>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63" name="Hexagon 262"/>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64" name="Hexagon 263"/>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65" name="Hexagon 264"/>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66" name="Straight Connector 265"/>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267" name="Straight Connector 266"/>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268" name="Straight Connector 267"/>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269" name="Straight Connector 268"/>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nvGrpSpPr>
          <p:cNvPr id="302" name="Group 301"/>
          <p:cNvGrpSpPr/>
          <p:nvPr/>
        </p:nvGrpSpPr>
        <p:grpSpPr>
          <a:xfrm flipV="1">
            <a:off x="9686330" y="3561217"/>
            <a:ext cx="1467842" cy="1504517"/>
            <a:chOff x="7124523" y="2832523"/>
            <a:chExt cx="1439191" cy="1475150"/>
          </a:xfrm>
        </p:grpSpPr>
        <p:grpSp>
          <p:nvGrpSpPr>
            <p:cNvPr id="303" name="Group 302"/>
            <p:cNvGrpSpPr/>
            <p:nvPr/>
          </p:nvGrpSpPr>
          <p:grpSpPr>
            <a:xfrm>
              <a:off x="7124523" y="2832523"/>
              <a:ext cx="1433542" cy="920291"/>
              <a:chOff x="7124523" y="2832523"/>
              <a:chExt cx="1433542" cy="920291"/>
            </a:xfrm>
          </p:grpSpPr>
          <p:grpSp>
            <p:nvGrpSpPr>
              <p:cNvPr id="371" name="Group 370"/>
              <p:cNvGrpSpPr/>
              <p:nvPr/>
            </p:nvGrpSpPr>
            <p:grpSpPr>
              <a:xfrm>
                <a:off x="7124523" y="2832523"/>
                <a:ext cx="1426377" cy="645804"/>
                <a:chOff x="7124523" y="2832523"/>
                <a:chExt cx="1426377" cy="645804"/>
              </a:xfrm>
            </p:grpSpPr>
            <p:sp>
              <p:nvSpPr>
                <p:cNvPr id="405" name="Hexagon 404"/>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06" name="Hexagon 405"/>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07" name="Hexagon 406"/>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08" name="Hexagon 407"/>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09" name="Straight Connector 408"/>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410" name="Straight Connector 409"/>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411" name="Straight Connector 410"/>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412" name="Straight Connector 411"/>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413" name="Straight Connector 412"/>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414" name="Straight Connector 413"/>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415" name="Straight Connector 414"/>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416" name="Straight Connector 415"/>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417" name="Hexagon 416"/>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18" name="Hexagon 417"/>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19" name="Hexagon 418"/>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20" name="Hexagon 419"/>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21" name="Straight Connector 420"/>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422" name="Straight Connector 421"/>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423" name="Straight Connector 422"/>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424" name="Straight Connector 423"/>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425" name="Straight Connector 424"/>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426" name="Straight Connector 425"/>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427" name="Straight Connector 426"/>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428" name="Straight Connector 427"/>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429" name="Hexagon 428"/>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30" name="Hexagon 429"/>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31" name="Hexagon 430"/>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32" name="Hexagon 431"/>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33" name="Straight Connector 432"/>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434" name="Straight Connector 433"/>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435" name="Straight Connector 434"/>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436" name="Straight Connector 435"/>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372" name="Group 371"/>
              <p:cNvGrpSpPr/>
              <p:nvPr/>
            </p:nvGrpSpPr>
            <p:grpSpPr>
              <a:xfrm>
                <a:off x="7131688" y="3107010"/>
                <a:ext cx="1426377" cy="645804"/>
                <a:chOff x="7124523" y="2832523"/>
                <a:chExt cx="1426377" cy="645804"/>
              </a:xfrm>
            </p:grpSpPr>
            <p:sp>
              <p:nvSpPr>
                <p:cNvPr id="373" name="Hexagon 372"/>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74" name="Hexagon 373"/>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75" name="Hexagon 374"/>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76" name="Hexagon 375"/>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377" name="Straight Connector 376"/>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378" name="Straight Connector 377"/>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379" name="Straight Connector 378"/>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380" name="Straight Connector 379"/>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381" name="Straight Connector 380"/>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382" name="Straight Connector 381"/>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383" name="Straight Connector 382"/>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384" name="Straight Connector 383"/>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385" name="Hexagon 384"/>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86" name="Hexagon 385"/>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87" name="Hexagon 386"/>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88" name="Hexagon 387"/>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389" name="Straight Connector 388"/>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390" name="Straight Connector 389"/>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391" name="Straight Connector 390"/>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392" name="Straight Connector 391"/>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393" name="Straight Connector 392"/>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394" name="Straight Connector 393"/>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395" name="Straight Connector 394"/>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396" name="Straight Connector 395"/>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397" name="Hexagon 396"/>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98" name="Hexagon 397"/>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99" name="Hexagon 398"/>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00" name="Hexagon 399"/>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01" name="Straight Connector 400"/>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402" name="Straight Connector 401"/>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403" name="Straight Connector 402"/>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404" name="Straight Connector 403"/>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nvGrpSpPr>
            <p:cNvPr id="304" name="Group 303"/>
            <p:cNvGrpSpPr/>
            <p:nvPr/>
          </p:nvGrpSpPr>
          <p:grpSpPr>
            <a:xfrm>
              <a:off x="7130172" y="3387382"/>
              <a:ext cx="1433542" cy="920291"/>
              <a:chOff x="7124523" y="2832523"/>
              <a:chExt cx="1433542" cy="920291"/>
            </a:xfrm>
          </p:grpSpPr>
          <p:grpSp>
            <p:nvGrpSpPr>
              <p:cNvPr id="305" name="Group 304"/>
              <p:cNvGrpSpPr/>
              <p:nvPr/>
            </p:nvGrpSpPr>
            <p:grpSpPr>
              <a:xfrm>
                <a:off x="7124523" y="2832523"/>
                <a:ext cx="1426377" cy="645804"/>
                <a:chOff x="7124523" y="2832523"/>
                <a:chExt cx="1426377" cy="645804"/>
              </a:xfrm>
            </p:grpSpPr>
            <p:sp>
              <p:nvSpPr>
                <p:cNvPr id="339" name="Hexagon 338"/>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40" name="Hexagon 339"/>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41" name="Hexagon 340"/>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42" name="Hexagon 341"/>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343" name="Straight Connector 342"/>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344" name="Straight Connector 343"/>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345" name="Straight Connector 344"/>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346" name="Straight Connector 345"/>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347" name="Straight Connector 346"/>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348" name="Straight Connector 347"/>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349" name="Straight Connector 348"/>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350" name="Straight Connector 349"/>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351" name="Hexagon 350"/>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52" name="Hexagon 351"/>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53" name="Hexagon 352"/>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54" name="Hexagon 353"/>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355" name="Straight Connector 354"/>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356" name="Straight Connector 355"/>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357" name="Straight Connector 356"/>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358" name="Straight Connector 357"/>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359" name="Straight Connector 358"/>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360" name="Straight Connector 359"/>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361" name="Straight Connector 360"/>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362" name="Straight Connector 361"/>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363" name="Hexagon 362"/>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64" name="Hexagon 363"/>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65" name="Hexagon 364"/>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66" name="Hexagon 365"/>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367" name="Straight Connector 366"/>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368" name="Straight Connector 367"/>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369" name="Straight Connector 368"/>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370" name="Straight Connector 369"/>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306" name="Group 305"/>
              <p:cNvGrpSpPr/>
              <p:nvPr/>
            </p:nvGrpSpPr>
            <p:grpSpPr>
              <a:xfrm>
                <a:off x="7131688" y="3107010"/>
                <a:ext cx="1426377" cy="645804"/>
                <a:chOff x="7124523" y="2832523"/>
                <a:chExt cx="1426377" cy="645804"/>
              </a:xfrm>
            </p:grpSpPr>
            <p:sp>
              <p:nvSpPr>
                <p:cNvPr id="307" name="Hexagon 306"/>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08" name="Hexagon 307"/>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09" name="Hexagon 308"/>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10" name="Hexagon 309"/>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311" name="Straight Connector 310"/>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312" name="Straight Connector 311"/>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313" name="Straight Connector 312"/>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314" name="Straight Connector 313"/>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315" name="Straight Connector 314"/>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316" name="Straight Connector 315"/>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317" name="Straight Connector 316"/>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318" name="Straight Connector 317"/>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319" name="Hexagon 318"/>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20" name="Hexagon 319"/>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21" name="Hexagon 320"/>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22" name="Hexagon 321"/>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323" name="Straight Connector 322"/>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324" name="Straight Connector 323"/>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325" name="Straight Connector 324"/>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326" name="Straight Connector 325"/>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327" name="Straight Connector 326"/>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328" name="Straight Connector 327"/>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329" name="Straight Connector 328"/>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330" name="Straight Connector 329"/>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331" name="Hexagon 330"/>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32" name="Hexagon 331"/>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33" name="Hexagon 332"/>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34" name="Hexagon 333"/>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335" name="Straight Connector 334"/>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336" name="Straight Connector 335"/>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337" name="Straight Connector 336"/>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338" name="Straight Connector 337"/>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grpSp>
        <p:nvGrpSpPr>
          <p:cNvPr id="437" name="Group 436"/>
          <p:cNvGrpSpPr/>
          <p:nvPr/>
        </p:nvGrpSpPr>
        <p:grpSpPr>
          <a:xfrm flipV="1">
            <a:off x="9700953" y="2728052"/>
            <a:ext cx="1462081" cy="938612"/>
            <a:chOff x="7124523" y="2832523"/>
            <a:chExt cx="1433542" cy="920291"/>
          </a:xfrm>
        </p:grpSpPr>
        <p:grpSp>
          <p:nvGrpSpPr>
            <p:cNvPr id="438" name="Group 437"/>
            <p:cNvGrpSpPr/>
            <p:nvPr/>
          </p:nvGrpSpPr>
          <p:grpSpPr>
            <a:xfrm>
              <a:off x="7124523" y="2832523"/>
              <a:ext cx="1426377" cy="645804"/>
              <a:chOff x="7124523" y="2832523"/>
              <a:chExt cx="1426377" cy="645804"/>
            </a:xfrm>
          </p:grpSpPr>
          <p:sp>
            <p:nvSpPr>
              <p:cNvPr id="472" name="Hexagon 471"/>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73" name="Hexagon 472"/>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74" name="Hexagon 473"/>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75" name="Hexagon 474"/>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76" name="Straight Connector 475"/>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477" name="Straight Connector 476"/>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478" name="Straight Connector 477"/>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479" name="Straight Connector 478"/>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480" name="Straight Connector 479"/>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481" name="Straight Connector 480"/>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482" name="Straight Connector 481"/>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483" name="Straight Connector 482"/>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484" name="Hexagon 483"/>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85" name="Hexagon 484"/>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86" name="Hexagon 485"/>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87" name="Hexagon 486"/>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88" name="Straight Connector 487"/>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489" name="Straight Connector 488"/>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490" name="Straight Connector 489"/>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491" name="Straight Connector 490"/>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492" name="Straight Connector 491"/>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493" name="Straight Connector 492"/>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494" name="Straight Connector 493"/>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495" name="Straight Connector 494"/>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496" name="Hexagon 495"/>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97" name="Hexagon 496"/>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98" name="Hexagon 497"/>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99" name="Hexagon 498"/>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500" name="Straight Connector 499"/>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501" name="Straight Connector 500"/>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502" name="Straight Connector 501"/>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503" name="Straight Connector 502"/>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439" name="Group 438"/>
            <p:cNvGrpSpPr/>
            <p:nvPr/>
          </p:nvGrpSpPr>
          <p:grpSpPr>
            <a:xfrm>
              <a:off x="7131688" y="3107010"/>
              <a:ext cx="1426377" cy="645804"/>
              <a:chOff x="7124523" y="2832523"/>
              <a:chExt cx="1426377" cy="645804"/>
            </a:xfrm>
          </p:grpSpPr>
          <p:sp>
            <p:nvSpPr>
              <p:cNvPr id="440" name="Hexagon 439"/>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41" name="Hexagon 440"/>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42" name="Hexagon 441"/>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43" name="Hexagon 442"/>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44" name="Straight Connector 443"/>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445" name="Straight Connector 444"/>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446" name="Straight Connector 445"/>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447" name="Straight Connector 446"/>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448" name="Straight Connector 447"/>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449" name="Straight Connector 448"/>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450" name="Straight Connector 449"/>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451" name="Straight Connector 450"/>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452" name="Hexagon 451"/>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53" name="Hexagon 452"/>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54" name="Hexagon 453"/>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55" name="Hexagon 454"/>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56" name="Straight Connector 455"/>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457" name="Straight Connector 456"/>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458" name="Straight Connector 457"/>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459" name="Straight Connector 458"/>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460" name="Straight Connector 459"/>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461" name="Straight Connector 460"/>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462" name="Straight Connector 461"/>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463" name="Straight Connector 462"/>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464" name="Hexagon 463"/>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65" name="Hexagon 464"/>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66" name="Hexagon 465"/>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67" name="Hexagon 466"/>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68" name="Straight Connector 467"/>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469" name="Straight Connector 468"/>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470" name="Straight Connector 469"/>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471" name="Straight Connector 470"/>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nvGrpSpPr>
          <p:cNvPr id="504" name="Group 503"/>
          <p:cNvGrpSpPr/>
          <p:nvPr/>
        </p:nvGrpSpPr>
        <p:grpSpPr>
          <a:xfrm flipV="1">
            <a:off x="9706714" y="2162147"/>
            <a:ext cx="1462081" cy="938612"/>
            <a:chOff x="7124523" y="2832523"/>
            <a:chExt cx="1433542" cy="920291"/>
          </a:xfrm>
        </p:grpSpPr>
        <p:grpSp>
          <p:nvGrpSpPr>
            <p:cNvPr id="505" name="Group 504"/>
            <p:cNvGrpSpPr/>
            <p:nvPr/>
          </p:nvGrpSpPr>
          <p:grpSpPr>
            <a:xfrm>
              <a:off x="7124523" y="2832523"/>
              <a:ext cx="1426377" cy="645804"/>
              <a:chOff x="7124523" y="2832523"/>
              <a:chExt cx="1426377" cy="645804"/>
            </a:xfrm>
          </p:grpSpPr>
          <p:sp>
            <p:nvSpPr>
              <p:cNvPr id="539" name="Hexagon 538"/>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40" name="Hexagon 539"/>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41" name="Hexagon 540"/>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42" name="Hexagon 541"/>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543" name="Straight Connector 542"/>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544" name="Straight Connector 543"/>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545" name="Straight Connector 544"/>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546" name="Straight Connector 545"/>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547" name="Straight Connector 546"/>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548" name="Straight Connector 547"/>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549" name="Straight Connector 548"/>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550" name="Straight Connector 549"/>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551" name="Hexagon 550"/>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52" name="Hexagon 551"/>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53" name="Hexagon 552"/>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54" name="Hexagon 553"/>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555" name="Straight Connector 554"/>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556" name="Straight Connector 555"/>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557" name="Straight Connector 556"/>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558" name="Straight Connector 557"/>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559" name="Straight Connector 558"/>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560" name="Straight Connector 559"/>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561" name="Straight Connector 560"/>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562" name="Straight Connector 561"/>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563" name="Hexagon 562"/>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64" name="Hexagon 563"/>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65" name="Hexagon 564"/>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66" name="Hexagon 565"/>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567" name="Straight Connector 566"/>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568" name="Straight Connector 567"/>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569" name="Straight Connector 568"/>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570" name="Straight Connector 569"/>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506" name="Group 505"/>
            <p:cNvGrpSpPr/>
            <p:nvPr/>
          </p:nvGrpSpPr>
          <p:grpSpPr>
            <a:xfrm>
              <a:off x="7131688" y="3107010"/>
              <a:ext cx="1426377" cy="645804"/>
              <a:chOff x="7124523" y="2832523"/>
              <a:chExt cx="1426377" cy="645804"/>
            </a:xfrm>
          </p:grpSpPr>
          <p:sp>
            <p:nvSpPr>
              <p:cNvPr id="507" name="Hexagon 506"/>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08" name="Hexagon 507"/>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09" name="Hexagon 508"/>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10" name="Hexagon 509"/>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511" name="Straight Connector 510"/>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512" name="Straight Connector 511"/>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513" name="Straight Connector 512"/>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514" name="Straight Connector 513"/>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515" name="Straight Connector 514"/>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516" name="Straight Connector 515"/>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517" name="Straight Connector 516"/>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518" name="Straight Connector 517"/>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519" name="Hexagon 518"/>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20" name="Hexagon 519"/>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21" name="Hexagon 520"/>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22" name="Hexagon 521"/>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523" name="Straight Connector 522"/>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524" name="Straight Connector 523"/>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525" name="Straight Connector 524"/>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526" name="Straight Connector 525"/>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527" name="Straight Connector 526"/>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528" name="Straight Connector 527"/>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529" name="Straight Connector 528"/>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530" name="Straight Connector 529"/>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531" name="Hexagon 530"/>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32" name="Hexagon 531"/>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33" name="Hexagon 532"/>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34" name="Hexagon 533"/>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535" name="Straight Connector 534"/>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536" name="Straight Connector 535"/>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537" name="Straight Connector 536"/>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538" name="Straight Connector 537"/>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sp>
        <p:nvSpPr>
          <p:cNvPr id="571" name="TextBox 570"/>
          <p:cNvSpPr txBox="1"/>
          <p:nvPr/>
        </p:nvSpPr>
        <p:spPr>
          <a:xfrm>
            <a:off x="8385285" y="2429541"/>
            <a:ext cx="2937893" cy="2289729"/>
          </a:xfrm>
          <a:prstGeom prst="rect">
            <a:avLst/>
          </a:prstGeom>
          <a:noFill/>
        </p:spPr>
        <p:txBody>
          <a:bodyPr wrap="square" rtlCol="0">
            <a:spAutoFit/>
          </a:bodyPr>
          <a:lstStyle/>
          <a:p>
            <a:pPr algn="ctr" defTabSz="932597"/>
            <a:r>
              <a:rPr lang="en-US" sz="2856" b="1" dirty="0">
                <a:solidFill>
                  <a:srgbClr val="FFFFFF"/>
                </a:solidFill>
                <a:latin typeface="Segoe UI Semibold" panose="020B0702040204020203" pitchFamily="34" charset="0"/>
                <a:cs typeface="Segoe UI Semibold" panose="020B0702040204020203" pitchFamily="34" charset="0"/>
              </a:rPr>
              <a:t>User Interface</a:t>
            </a:r>
          </a:p>
          <a:p>
            <a:pPr algn="ctr" defTabSz="932597"/>
            <a:endParaRPr lang="en-US" sz="2856" dirty="0">
              <a:solidFill>
                <a:srgbClr val="FFFFFF"/>
              </a:solidFill>
              <a:latin typeface="Segoe UI Semibold" panose="020B0702040204020203" pitchFamily="34" charset="0"/>
              <a:cs typeface="Segoe UI Semibold" panose="020B0702040204020203" pitchFamily="34" charset="0"/>
            </a:endParaRPr>
          </a:p>
          <a:p>
            <a:pPr algn="ctr" defTabSz="932597"/>
            <a:r>
              <a:rPr lang="en-US" sz="2856" b="1" dirty="0">
                <a:solidFill>
                  <a:srgbClr val="FFFFFF"/>
                </a:solidFill>
                <a:latin typeface="Segoe UI Semibold" panose="020B0702040204020203" pitchFamily="34" charset="0"/>
                <a:cs typeface="Segoe UI Semibold" panose="020B0702040204020203" pitchFamily="34" charset="0"/>
              </a:rPr>
              <a:t>Business Logic</a:t>
            </a:r>
          </a:p>
          <a:p>
            <a:pPr algn="ctr" defTabSz="932597"/>
            <a:endParaRPr lang="en-US" sz="2856" dirty="0">
              <a:solidFill>
                <a:srgbClr val="FFFFFF"/>
              </a:solidFill>
              <a:latin typeface="Segoe UI Semibold" panose="020B0702040204020203" pitchFamily="34" charset="0"/>
              <a:cs typeface="Segoe UI Semibold" panose="020B0702040204020203" pitchFamily="34" charset="0"/>
            </a:endParaRPr>
          </a:p>
          <a:p>
            <a:pPr algn="ctr" defTabSz="932597"/>
            <a:r>
              <a:rPr lang="en-US" sz="2856" b="1" dirty="0">
                <a:solidFill>
                  <a:srgbClr val="FFFFFF"/>
                </a:solidFill>
                <a:latin typeface="Segoe UI Semibold" panose="020B0702040204020203" pitchFamily="34" charset="0"/>
                <a:cs typeface="Segoe UI Semibold" panose="020B0702040204020203" pitchFamily="34" charset="0"/>
              </a:rPr>
              <a:t>Data</a:t>
            </a:r>
          </a:p>
        </p:txBody>
      </p:sp>
      <p:sp>
        <p:nvSpPr>
          <p:cNvPr id="572" name="Rectangle 571"/>
          <p:cNvSpPr/>
          <p:nvPr/>
        </p:nvSpPr>
        <p:spPr>
          <a:xfrm>
            <a:off x="8261205" y="2044822"/>
            <a:ext cx="3107045" cy="3446154"/>
          </a:xfrm>
          <a:prstGeom prst="rect">
            <a:avLst/>
          </a:prstGeom>
          <a:noFill/>
          <a:ln w="38100" cap="flat" cmpd="sng" algn="ctr">
            <a:solidFill>
              <a:srgbClr val="00B0F0">
                <a:shade val="50000"/>
              </a:srgbClr>
            </a:solidFill>
            <a:prstDash val="solid"/>
            <a:miter lim="800000"/>
          </a:ln>
          <a:effectLst/>
        </p:spPr>
        <p:txBody>
          <a:bodyPr rtlCol="0" anchor="b"/>
          <a:lstStyle/>
          <a:p>
            <a:pPr algn="ctr" defTabSz="932597">
              <a:defRPr/>
            </a:pPr>
            <a:r>
              <a:rPr lang="en-US" sz="1836" kern="0" dirty="0" err="1" smtClean="0">
                <a:solidFill>
                  <a:srgbClr val="FFFFFF"/>
                </a:solidFill>
              </a:rPr>
              <a:t>Microservices</a:t>
            </a:r>
            <a:endParaRPr lang="en-US" sz="1836" kern="0" dirty="0" smtClean="0">
              <a:solidFill>
                <a:srgbClr val="FFFFFF"/>
              </a:solidFill>
            </a:endParaRPr>
          </a:p>
        </p:txBody>
      </p:sp>
      <p:sp>
        <p:nvSpPr>
          <p:cNvPr id="584" name="AutoShape 14"/>
          <p:cNvSpPr>
            <a:spLocks noChangeAspect="1" noChangeArrowheads="1" noTextEdit="1"/>
          </p:cNvSpPr>
          <p:nvPr/>
        </p:nvSpPr>
        <p:spPr bwMode="auto">
          <a:xfrm>
            <a:off x="4441933" y="1830940"/>
            <a:ext cx="2514243" cy="330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86" name="Freeform 17"/>
          <p:cNvSpPr>
            <a:spLocks/>
          </p:cNvSpPr>
          <p:nvPr/>
        </p:nvSpPr>
        <p:spPr bwMode="auto">
          <a:xfrm>
            <a:off x="4389437" y="1619299"/>
            <a:ext cx="1377754" cy="353963"/>
          </a:xfrm>
          <a:custGeom>
            <a:avLst/>
            <a:gdLst>
              <a:gd name="T0" fmla="*/ 104 w 868"/>
              <a:gd name="T1" fmla="*/ 223 h 223"/>
              <a:gd name="T2" fmla="*/ 868 w 868"/>
              <a:gd name="T3" fmla="*/ 223 h 223"/>
              <a:gd name="T4" fmla="*/ 868 w 868"/>
              <a:gd name="T5" fmla="*/ 0 h 223"/>
              <a:gd name="T6" fmla="*/ 104 w 868"/>
              <a:gd name="T7" fmla="*/ 0 h 223"/>
              <a:gd name="T8" fmla="*/ 0 w 868"/>
              <a:gd name="T9" fmla="*/ 112 h 223"/>
              <a:gd name="T10" fmla="*/ 104 w 868"/>
              <a:gd name="T11" fmla="*/ 223 h 223"/>
            </a:gdLst>
            <a:ahLst/>
            <a:cxnLst>
              <a:cxn ang="0">
                <a:pos x="T0" y="T1"/>
              </a:cxn>
              <a:cxn ang="0">
                <a:pos x="T2" y="T3"/>
              </a:cxn>
              <a:cxn ang="0">
                <a:pos x="T4" y="T5"/>
              </a:cxn>
              <a:cxn ang="0">
                <a:pos x="T6" y="T7"/>
              </a:cxn>
              <a:cxn ang="0">
                <a:pos x="T8" y="T9"/>
              </a:cxn>
              <a:cxn ang="0">
                <a:pos x="T10" y="T11"/>
              </a:cxn>
            </a:cxnLst>
            <a:rect l="0" t="0" r="r" b="b"/>
            <a:pathLst>
              <a:path w="868" h="223">
                <a:moveTo>
                  <a:pt x="104" y="223"/>
                </a:moveTo>
                <a:lnTo>
                  <a:pt x="868" y="223"/>
                </a:lnTo>
                <a:lnTo>
                  <a:pt x="868" y="0"/>
                </a:lnTo>
                <a:lnTo>
                  <a:pt x="104" y="0"/>
                </a:lnTo>
                <a:lnTo>
                  <a:pt x="0" y="112"/>
                </a:lnTo>
                <a:lnTo>
                  <a:pt x="104" y="2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algn="ctr" defTabSz="932563"/>
            <a:r>
              <a:rPr lang="en-US" dirty="0">
                <a:solidFill>
                  <a:srgbClr val="FFFFFF"/>
                </a:solidFill>
                <a:latin typeface="Segoe WP SemiLight" panose="020B0402040204020203" pitchFamily="34" charset="0"/>
                <a:cs typeface="Segoe WP SemiLight" panose="020B0402040204020203" pitchFamily="34" charset="0"/>
              </a:rPr>
              <a:t>Features</a:t>
            </a:r>
          </a:p>
        </p:txBody>
      </p:sp>
      <p:sp>
        <p:nvSpPr>
          <p:cNvPr id="587" name="Freeform 19"/>
          <p:cNvSpPr>
            <a:spLocks/>
          </p:cNvSpPr>
          <p:nvPr/>
        </p:nvSpPr>
        <p:spPr bwMode="auto">
          <a:xfrm>
            <a:off x="5927622" y="1933783"/>
            <a:ext cx="1377754"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Scalability</a:t>
            </a:r>
          </a:p>
        </p:txBody>
      </p:sp>
      <p:grpSp>
        <p:nvGrpSpPr>
          <p:cNvPr id="588" name="Group 11"/>
          <p:cNvGrpSpPr>
            <a:grpSpLocks noChangeAspect="1"/>
          </p:cNvGrpSpPr>
          <p:nvPr/>
        </p:nvGrpSpPr>
        <p:grpSpPr bwMode="auto">
          <a:xfrm>
            <a:off x="4000610" y="4634210"/>
            <a:ext cx="3818983" cy="2231708"/>
            <a:chOff x="1037" y="924"/>
            <a:chExt cx="2406" cy="1406"/>
          </a:xfrm>
        </p:grpSpPr>
        <p:sp>
          <p:nvSpPr>
            <p:cNvPr id="589" name="AutoShape 10"/>
            <p:cNvSpPr>
              <a:spLocks noChangeAspect="1" noChangeArrowheads="1" noTextEdit="1"/>
            </p:cNvSpPr>
            <p:nvPr/>
          </p:nvSpPr>
          <p:spPr bwMode="auto">
            <a:xfrm>
              <a:off x="1037" y="924"/>
              <a:ext cx="2406" cy="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90" name="Freeform 12"/>
            <p:cNvSpPr>
              <a:spLocks/>
            </p:cNvSpPr>
            <p:nvPr/>
          </p:nvSpPr>
          <p:spPr bwMode="auto">
            <a:xfrm>
              <a:off x="1058" y="945"/>
              <a:ext cx="2363" cy="1353"/>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rgbClr val="FFFFFF"/>
            </a:solidFill>
            <a:ln w="68263" cap="flat">
              <a:solidFill>
                <a:srgbClr val="6DC2E9"/>
              </a:solidFill>
              <a:prstDash val="solid"/>
              <a:miter lim="800000"/>
              <a:headEnd/>
              <a:tailEnd/>
            </a:ln>
          </p:spPr>
          <p:txBody>
            <a:bodyPr vert="horz" wrap="square" lIns="91427" tIns="45713" rIns="91427" bIns="45713" numCol="1" anchor="b" anchorCtr="0" compatLnSpc="1">
              <a:prstTxWarp prst="textNoShape">
                <a:avLst/>
              </a:prstTxWarp>
            </a:bodyPr>
            <a:lstStyle/>
            <a:p>
              <a:pPr algn="ctr" defTabSz="932563"/>
              <a:r>
                <a:rPr lang="en-US" dirty="0">
                  <a:solidFill>
                    <a:srgbClr val="00188F"/>
                  </a:solidFill>
                </a:rPr>
                <a:t>Manage Services</a:t>
              </a:r>
            </a:p>
            <a:p>
              <a:pPr algn="ctr" defTabSz="932563"/>
              <a:r>
                <a:rPr lang="en-US" dirty="0">
                  <a:solidFill>
                    <a:srgbClr val="00188F"/>
                  </a:solidFill>
                </a:rPr>
                <a:t>Deliver Features Faster</a:t>
              </a:r>
            </a:p>
            <a:p>
              <a:pPr algn="ctr" defTabSz="932563"/>
              <a:r>
                <a:rPr lang="en-US" dirty="0">
                  <a:solidFill>
                    <a:srgbClr val="00188F"/>
                  </a:solidFill>
                </a:rPr>
                <a:t>Create Business Value</a:t>
              </a:r>
            </a:p>
            <a:p>
              <a:pPr algn="ctr" defTabSz="932563"/>
              <a:endParaRPr lang="en-US" dirty="0">
                <a:solidFill>
                  <a:srgbClr val="00188F"/>
                </a:solidFill>
              </a:endParaRPr>
            </a:p>
          </p:txBody>
        </p:sp>
      </p:grpSp>
      <p:sp>
        <p:nvSpPr>
          <p:cNvPr id="591" name="Freeform 19"/>
          <p:cNvSpPr>
            <a:spLocks/>
          </p:cNvSpPr>
          <p:nvPr/>
        </p:nvSpPr>
        <p:spPr bwMode="auto">
          <a:xfrm>
            <a:off x="5919831" y="2357584"/>
            <a:ext cx="1377754"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E3008C"/>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Availability</a:t>
            </a:r>
          </a:p>
        </p:txBody>
      </p:sp>
      <p:sp>
        <p:nvSpPr>
          <p:cNvPr id="592" name="Freeform 19"/>
          <p:cNvSpPr>
            <a:spLocks/>
          </p:cNvSpPr>
          <p:nvPr/>
        </p:nvSpPr>
        <p:spPr bwMode="auto">
          <a:xfrm>
            <a:off x="5919831" y="2788214"/>
            <a:ext cx="1377754"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43CFF7"/>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Latency</a:t>
            </a:r>
          </a:p>
        </p:txBody>
      </p:sp>
      <p:sp>
        <p:nvSpPr>
          <p:cNvPr id="593" name="Freeform 19"/>
          <p:cNvSpPr>
            <a:spLocks/>
          </p:cNvSpPr>
          <p:nvPr/>
        </p:nvSpPr>
        <p:spPr bwMode="auto">
          <a:xfrm>
            <a:off x="5910103" y="3218846"/>
            <a:ext cx="1571462"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B4A0FF"/>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Lifecycle</a:t>
            </a:r>
          </a:p>
        </p:txBody>
      </p:sp>
      <p:sp>
        <p:nvSpPr>
          <p:cNvPr id="594" name="Freeform 19"/>
          <p:cNvSpPr>
            <a:spLocks/>
          </p:cNvSpPr>
          <p:nvPr/>
        </p:nvSpPr>
        <p:spPr bwMode="auto">
          <a:xfrm>
            <a:off x="5910102" y="3663709"/>
            <a:ext cx="1655587"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008272"/>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Data Integrity</a:t>
            </a:r>
          </a:p>
        </p:txBody>
      </p:sp>
      <p:sp>
        <p:nvSpPr>
          <p:cNvPr id="573" name="Freeform 19"/>
          <p:cNvSpPr>
            <a:spLocks/>
          </p:cNvSpPr>
          <p:nvPr/>
        </p:nvSpPr>
        <p:spPr bwMode="auto">
          <a:xfrm>
            <a:off x="5931853" y="4106862"/>
            <a:ext cx="1655587"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chemeClr val="accent5"/>
          </a:solidFill>
          <a:ln>
            <a:noFill/>
          </a:ln>
        </p:spPr>
        <p:txBody>
          <a:bodyPr vert="horz" wrap="square" lIns="91427" tIns="45713" rIns="91427" bIns="45713" numCol="1" anchor="t" anchorCtr="0" compatLnSpc="1">
            <a:prstTxWarp prst="textNoShape">
              <a:avLst/>
            </a:prstTxWarp>
          </a:bodyPr>
          <a:lstStyle/>
          <a:p>
            <a:pPr defTabSz="932563"/>
            <a:r>
              <a:rPr lang="en-US" dirty="0" smtClean="0">
                <a:solidFill>
                  <a:srgbClr val="FFFFFF"/>
                </a:solidFill>
                <a:latin typeface="Segoe WP SemiLight" panose="020B0402040204020203" pitchFamily="34" charset="0"/>
                <a:cs typeface="Segoe WP SemiLight" panose="020B0402040204020203" pitchFamily="34" charset="0"/>
              </a:rPr>
              <a:t>Portability</a:t>
            </a:r>
            <a:endParaRPr lang="en-US" dirty="0">
              <a:solidFill>
                <a:srgbClr val="FFFFFF"/>
              </a:solidFill>
              <a:latin typeface="Segoe WP SemiLight" panose="020B0402040204020203" pitchFamily="34" charset="0"/>
              <a:cs typeface="Segoe WP SemiLight" panose="020B0402040204020203" pitchFamily="34" charset="0"/>
            </a:endParaRPr>
          </a:p>
        </p:txBody>
      </p:sp>
    </p:spTree>
    <p:extLst>
      <p:ext uri="{BB962C8B-B14F-4D97-AF65-F5344CB8AC3E}">
        <p14:creationId xmlns:p14="http://schemas.microsoft.com/office/powerpoint/2010/main" val="3525240850"/>
      </p:ext>
    </p:extLst>
  </p:cSld>
  <p:clrMapOvr>
    <a:masterClrMapping/>
  </p:clrMapOvr>
  <p:transition advTm="64066">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Battle-hardened for over 5 years</a:t>
            </a:r>
            <a:endParaRPr lang="en-US" dirty="0"/>
          </a:p>
        </p:txBody>
      </p:sp>
      <p:pic>
        <p:nvPicPr>
          <p:cNvPr id="11" name="Picture 10"/>
          <p:cNvPicPr>
            <a:picLocks noChangeAspect="1"/>
          </p:cNvPicPr>
          <p:nvPr/>
        </p:nvPicPr>
        <p:blipFill>
          <a:blip r:embed="rId3"/>
          <a:stretch>
            <a:fillRect/>
          </a:stretch>
        </p:blipFill>
        <p:spPr>
          <a:xfrm>
            <a:off x="8199437" y="5326062"/>
            <a:ext cx="4199221" cy="1571029"/>
          </a:xfrm>
          <a:prstGeom prst="rect">
            <a:avLst/>
          </a:prstGeom>
        </p:spPr>
      </p:pic>
      <p:sp>
        <p:nvSpPr>
          <p:cNvPr id="2" name="Hexagon 1"/>
          <p:cNvSpPr/>
          <p:nvPr/>
        </p:nvSpPr>
        <p:spPr bwMode="auto">
          <a:xfrm>
            <a:off x="191191" y="1439862"/>
            <a:ext cx="3379957" cy="2817813"/>
          </a:xfrm>
          <a:prstGeom prst="hexagon">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Azure Core Infrastructure</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thousands of machines</a:t>
            </a:r>
          </a:p>
        </p:txBody>
      </p:sp>
      <p:sp>
        <p:nvSpPr>
          <p:cNvPr id="24" name="Hexagon 23"/>
          <p:cNvSpPr/>
          <p:nvPr/>
        </p:nvSpPr>
        <p:spPr bwMode="auto">
          <a:xfrm>
            <a:off x="394059" y="4716462"/>
            <a:ext cx="1942240" cy="1726772"/>
          </a:xfrm>
          <a:prstGeom prst="hexagon">
            <a:avLst/>
          </a:prstGeom>
          <a:solidFill>
            <a:srgbClr val="6A14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Power BI</a:t>
            </a:r>
          </a:p>
        </p:txBody>
      </p:sp>
      <p:sp>
        <p:nvSpPr>
          <p:cNvPr id="25" name="Hexagon 24"/>
          <p:cNvSpPr/>
          <p:nvPr/>
        </p:nvSpPr>
        <p:spPr bwMode="auto">
          <a:xfrm>
            <a:off x="6523037" y="1163294"/>
            <a:ext cx="2362200" cy="2008982"/>
          </a:xfrm>
          <a:prstGeom prst="hexagon">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Intune</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800k devices</a:t>
            </a:r>
          </a:p>
        </p:txBody>
      </p:sp>
      <p:sp>
        <p:nvSpPr>
          <p:cNvPr id="26" name="Hexagon 25"/>
          <p:cNvSpPr/>
          <p:nvPr/>
        </p:nvSpPr>
        <p:spPr bwMode="auto">
          <a:xfrm>
            <a:off x="2538714" y="3954462"/>
            <a:ext cx="3002089" cy="2590007"/>
          </a:xfrm>
          <a:prstGeom prst="hexagon">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Azure SQL Database</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1.4 million databases</a:t>
            </a:r>
          </a:p>
        </p:txBody>
      </p:sp>
      <p:sp>
        <p:nvSpPr>
          <p:cNvPr id="27" name="Hexagon 26"/>
          <p:cNvSpPr/>
          <p:nvPr/>
        </p:nvSpPr>
        <p:spPr bwMode="auto">
          <a:xfrm>
            <a:off x="5715250" y="3521264"/>
            <a:ext cx="3014466" cy="2545617"/>
          </a:xfrm>
          <a:prstGeom prst="hexagon">
            <a:avLst/>
          </a:prstGeom>
          <a:solidFill>
            <a:srgbClr val="0477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Bing Cortana</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500m </a:t>
            </a:r>
            <a:r>
              <a:rPr lang="en-US" sz="2400" dirty="0" err="1" smtClean="0">
                <a:gradFill>
                  <a:gsLst>
                    <a:gs pos="0">
                      <a:srgbClr val="FFFFFF"/>
                    </a:gs>
                    <a:gs pos="100000">
                      <a:srgbClr val="FFFFFF"/>
                    </a:gs>
                  </a:gsLst>
                  <a:lin ang="5400000" scaled="0"/>
                </a:gradFill>
                <a:ea typeface="Segoe UI" pitchFamily="34" charset="0"/>
                <a:cs typeface="Segoe UI" pitchFamily="34" charset="0"/>
              </a:rPr>
              <a:t>evals</a:t>
            </a:r>
            <a:r>
              <a:rPr lang="en-US" sz="2400" dirty="0" smtClean="0">
                <a:gradFill>
                  <a:gsLst>
                    <a:gs pos="0">
                      <a:srgbClr val="FFFFFF"/>
                    </a:gs>
                    <a:gs pos="100000">
                      <a:srgbClr val="FFFFFF"/>
                    </a:gs>
                  </a:gsLst>
                  <a:lin ang="5400000" scaled="0"/>
                </a:gradFill>
                <a:ea typeface="Segoe UI" pitchFamily="34" charset="0"/>
                <a:cs typeface="Segoe UI" pitchFamily="34" charset="0"/>
              </a:rPr>
              <a:t>/sec</a:t>
            </a:r>
          </a:p>
        </p:txBody>
      </p:sp>
      <p:sp>
        <p:nvSpPr>
          <p:cNvPr id="28" name="Hexagon 27"/>
          <p:cNvSpPr/>
          <p:nvPr/>
        </p:nvSpPr>
        <p:spPr bwMode="auto">
          <a:xfrm>
            <a:off x="3554552" y="1212849"/>
            <a:ext cx="2856365" cy="2436813"/>
          </a:xfrm>
          <a:prstGeom prst="hexagon">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Azure Document DB</a:t>
            </a:r>
          </a:p>
          <a:p>
            <a:pPr algn="ctr" defTabSz="932472" fontAlgn="base">
              <a:lnSpc>
                <a:spcPct val="90000"/>
              </a:lnSpc>
              <a:spcBef>
                <a:spcPct val="0"/>
              </a:spcBef>
              <a:spcAft>
                <a:spcPct val="0"/>
              </a:spcAft>
            </a:pPr>
            <a:endParaRPr lang="en-US" sz="2400" b="1"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latin typeface="Segoe UI Light"/>
                <a:ea typeface="Segoe UI" pitchFamily="34" charset="0"/>
                <a:cs typeface="Segoe UI" pitchFamily="34" charset="0"/>
              </a:rPr>
              <a:t>billions transactions/week</a:t>
            </a:r>
          </a:p>
        </p:txBody>
      </p:sp>
      <p:sp>
        <p:nvSpPr>
          <p:cNvPr id="29" name="Hexagon 28"/>
          <p:cNvSpPr/>
          <p:nvPr/>
        </p:nvSpPr>
        <p:spPr bwMode="auto">
          <a:xfrm>
            <a:off x="8981924" y="402675"/>
            <a:ext cx="2886784" cy="2446093"/>
          </a:xfrm>
          <a:prstGeom prst="hexagon">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Skype for Business</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Hybrid Ops</a:t>
            </a:r>
          </a:p>
        </p:txBody>
      </p:sp>
      <p:sp>
        <p:nvSpPr>
          <p:cNvPr id="12" name="Hexagon 11"/>
          <p:cNvSpPr/>
          <p:nvPr/>
        </p:nvSpPr>
        <p:spPr bwMode="auto">
          <a:xfrm>
            <a:off x="8904164" y="3172276"/>
            <a:ext cx="2564298" cy="2229986"/>
          </a:xfrm>
          <a:prstGeom prst="hexagon">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Event Hubs</a:t>
            </a:r>
          </a:p>
          <a:p>
            <a:pPr algn="ctr" defTabSz="932472" fontAlgn="base">
              <a:lnSpc>
                <a:spcPct val="90000"/>
              </a:lnSpc>
              <a:spcBef>
                <a:spcPct val="0"/>
              </a:spcBef>
              <a:spcAft>
                <a:spcPct val="0"/>
              </a:spcAft>
            </a:pPr>
            <a:endParaRPr lang="en-US" sz="2000" b="1"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20bn events/day</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80163377"/>
      </p:ext>
    </p:extLst>
  </p:cSld>
  <p:clrMapOvr>
    <a:masterClrMapping/>
  </p:clrMapOvr>
  <p:transition advTm="95495">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6.9|11|9|12.4|3.8|7.9|14.4"/>
</p:tagLst>
</file>

<file path=ppt/tags/tag2.xml><?xml version="1.0" encoding="utf-8"?>
<p:tagLst xmlns:a="http://schemas.openxmlformats.org/drawingml/2006/main" xmlns:r="http://schemas.openxmlformats.org/officeDocument/2006/relationships" xmlns:p="http://schemas.openxmlformats.org/presentationml/2006/main">
  <p:tag name="TIMING" val="|24.1|2.5|3|2.1|12.7|1.6"/>
</p:tagLst>
</file>

<file path=ppt/tags/tag3.xml><?xml version="1.0" encoding="utf-8"?>
<p:tagLst xmlns:a="http://schemas.openxmlformats.org/drawingml/2006/main" xmlns:r="http://schemas.openxmlformats.org/officeDocument/2006/relationships" xmlns:p="http://schemas.openxmlformats.org/presentationml/2006/main">
  <p:tag name="TIMING" val="|1.4|9.8|44.8"/>
</p:tagLst>
</file>

<file path=ppt/tags/tag4.xml><?xml version="1.0" encoding="utf-8"?>
<p:tagLst xmlns:a="http://schemas.openxmlformats.org/drawingml/2006/main" xmlns:r="http://schemas.openxmlformats.org/officeDocument/2006/relationships" xmlns:p="http://schemas.openxmlformats.org/presentationml/2006/main">
  <p:tag name="TIMING" val="|2.6|0.9|4.2|30.9|0.6|0.6|3.6|13.5|4.5|9.4|0.5|5.8"/>
</p:tagLst>
</file>

<file path=ppt/tags/tag5.xml><?xml version="1.0" encoding="utf-8"?>
<p:tagLst xmlns:a="http://schemas.openxmlformats.org/drawingml/2006/main" xmlns:r="http://schemas.openxmlformats.org/officeDocument/2006/relationships" xmlns:p="http://schemas.openxmlformats.org/presentationml/2006/main">
  <p:tag name="TIMING" val="|2.4|15.6|0.7|1.3|3|2.6|5.2|5.3|4.2|12.5|13.6|0.5|17.8|1.2|20.4|0.9|0.8|0.6|1.4|3.3|25.9"/>
</p:tagLst>
</file>

<file path=ppt/tags/tag6.xml><?xml version="1.0" encoding="utf-8"?>
<p:tagLst xmlns:a="http://schemas.openxmlformats.org/drawingml/2006/main" xmlns:r="http://schemas.openxmlformats.org/officeDocument/2006/relationships" xmlns:p="http://schemas.openxmlformats.org/presentationml/2006/main">
  <p:tag name="TIMING" val="|0.4|0.4"/>
</p:tagLst>
</file>

<file path=ppt/theme/theme1.xml><?xml version="1.0" encoding="utf-8"?>
<a:theme xmlns:a="http://schemas.openxmlformats.org/drawingml/2006/main" name="MSVID_DarkBlue_16x9_2013_06">
  <a:themeElements>
    <a:clrScheme name="2013 Blue Brand Template">
      <a:dk1>
        <a:srgbClr val="505050"/>
      </a:dk1>
      <a:lt1>
        <a:srgbClr val="FFFFFF"/>
      </a:lt1>
      <a:dk2>
        <a:srgbClr val="002050"/>
      </a:dk2>
      <a:lt2>
        <a:srgbClr val="00BCF2"/>
      </a:lt2>
      <a:accent1>
        <a:srgbClr val="0072C6"/>
      </a:accent1>
      <a:accent2>
        <a:srgbClr val="B4009E"/>
      </a:accent2>
      <a:accent3>
        <a:srgbClr val="008272"/>
      </a:accent3>
      <a:accent4>
        <a:srgbClr val="E81123"/>
      </a:accent4>
      <a:accent5>
        <a:srgbClr val="4668C5"/>
      </a:accent5>
      <a:accent6>
        <a:srgbClr val="68217A"/>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BLUE_2013" id="{EE1C4FDF-8AEC-4652-B621-EDBDE8220A4C}" vid="{04338A60-581E-4384-A745-CA12ADFAEA6E}"/>
    </a:ext>
  </a:extLst>
</a:theme>
</file>

<file path=ppt/theme/theme2.xml><?xml version="1.0" encoding="utf-8"?>
<a:theme xmlns:a="http://schemas.openxmlformats.org/drawingml/2006/main" name="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1_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049DA7A73EE242829E58F5D11C9B89" ma:contentTypeVersion="1" ma:contentTypeDescription="Create a new document." ma:contentTypeScope="" ma:versionID="f852d6fc607bed850fe4acc5f09870c6">
  <xsd:schema xmlns:xsd="http://www.w3.org/2001/XMLSchema" xmlns:xs="http://www.w3.org/2001/XMLSchema" xmlns:p="http://schemas.microsoft.com/office/2006/metadata/properties" xmlns:ns3="ecfee87f-bec7-4f31-8aee-ff5312e7eacf" targetNamespace="http://schemas.microsoft.com/office/2006/metadata/properties" ma:root="true" ma:fieldsID="e65437c189d7469ff474ec03e241c9af" ns3:_="">
    <xsd:import namespace="ecfee87f-bec7-4f31-8aee-ff5312e7eacf"/>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fee87f-bec7-4f31-8aee-ff5312e7eac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C8A941E-1B3D-4164-9DD8-AFD3692297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fee87f-bec7-4f31-8aee-ff5312e7ea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ecfee87f-bec7-4f31-8aee-ff5312e7eacf"/>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Microsoft_Brand_template_16-9_BLUE_2013</Template>
  <TotalTime>1806</TotalTime>
  <Words>4149</Words>
  <Application>Microsoft Office PowerPoint</Application>
  <PresentationFormat>Custom</PresentationFormat>
  <Paragraphs>797</Paragraphs>
  <Slides>52</Slides>
  <Notes>43</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52</vt:i4>
      </vt:variant>
    </vt:vector>
  </HeadingPairs>
  <TitlesOfParts>
    <vt:vector size="68" baseType="lpstr">
      <vt:lpstr>Arial Unicode MS</vt:lpstr>
      <vt:lpstr>Arial</vt:lpstr>
      <vt:lpstr>Blender Pro Book</vt:lpstr>
      <vt:lpstr>Calibri</vt:lpstr>
      <vt:lpstr>KodchiangUPC</vt:lpstr>
      <vt:lpstr>ＭＳ Ｐゴシック</vt:lpstr>
      <vt:lpstr>Segoe Semibold</vt:lpstr>
      <vt:lpstr>Segoe UI</vt:lpstr>
      <vt:lpstr>Segoe UI Black</vt:lpstr>
      <vt:lpstr>Segoe UI Light</vt:lpstr>
      <vt:lpstr>Segoe UI Semibold</vt:lpstr>
      <vt:lpstr>Segoe WP SemiLight</vt:lpstr>
      <vt:lpstr>Wingdings</vt:lpstr>
      <vt:lpstr>MSVID_DarkBlue_16x9_2013_06</vt:lpstr>
      <vt:lpstr>NWA TechFest 2010 Presentation Template</vt:lpstr>
      <vt:lpstr>1_NWA TechFest 2010 Presentation Template</vt:lpstr>
      <vt:lpstr>Service Fabric: A Platform for Building and Managing Highly Scalable Services </vt:lpstr>
      <vt:lpstr>About Me</vt:lpstr>
      <vt:lpstr>Watch User Group presentations  for FREE online! </vt:lpstr>
      <vt:lpstr>North Dallas Cloud</vt:lpstr>
      <vt:lpstr>Agenda </vt:lpstr>
      <vt:lpstr>Service Fabric at //build</vt:lpstr>
      <vt:lpstr>Application development in the age of the Cloud</vt:lpstr>
      <vt:lpstr>Cloud Service Architectures</vt:lpstr>
      <vt:lpstr>Battle-hardened for over 5 years</vt:lpstr>
      <vt:lpstr>Microsoft Azure Service Fabric A platform for reliable, hyperscale, microservice-based applications</vt:lpstr>
      <vt:lpstr>Service Fabric cluster with microservices</vt:lpstr>
      <vt:lpstr>Handling machine failures</vt:lpstr>
      <vt:lpstr>What is a microservice?</vt:lpstr>
      <vt:lpstr>Types of microservices</vt:lpstr>
      <vt:lpstr>What can you build with Service Fabric?</vt:lpstr>
      <vt:lpstr>Service Fabric Applications </vt:lpstr>
      <vt:lpstr>Reliable Actor API</vt:lpstr>
      <vt:lpstr>With Reliable Actors:</vt:lpstr>
      <vt:lpstr>Reliable Actors other features </vt:lpstr>
      <vt:lpstr>DEMO – Hello World  Actor Service</vt:lpstr>
      <vt:lpstr>Learn more about Reliable Actors APIs</vt:lpstr>
      <vt:lpstr>Defining applications and services</vt:lpstr>
      <vt:lpstr>Instantiating an application</vt:lpstr>
      <vt:lpstr>Reliable Services API</vt:lpstr>
      <vt:lpstr>Reliable Collections</vt:lpstr>
      <vt:lpstr>Reliable Collections</vt:lpstr>
      <vt:lpstr>DEMO</vt:lpstr>
      <vt:lpstr>3-Tier service pattern</vt:lpstr>
      <vt:lpstr>Stateful services: Simplify design, reduce latency</vt:lpstr>
      <vt:lpstr>Cloud Service vs Stateful Service Fabric</vt:lpstr>
      <vt:lpstr>DEMO</vt:lpstr>
      <vt:lpstr>Stateful microservices are reliable and consistent</vt:lpstr>
      <vt:lpstr>Stateful microservice</vt:lpstr>
      <vt:lpstr>Replication</vt:lpstr>
      <vt:lpstr>Reconfiguration</vt:lpstr>
      <vt:lpstr>Service partitioning</vt:lpstr>
      <vt:lpstr>Scale-out and partitioning</vt:lpstr>
      <vt:lpstr>Application Lifecycle Management</vt:lpstr>
      <vt:lpstr>Cluster: System view</vt:lpstr>
      <vt:lpstr>Service Fabric management capabilities</vt:lpstr>
      <vt:lpstr>Typical Datacenter</vt:lpstr>
      <vt:lpstr>Service Fabric Cluster</vt:lpstr>
      <vt:lpstr>Instantiating an application</vt:lpstr>
      <vt:lpstr>Are you ready to deploy to Production ? </vt:lpstr>
      <vt:lpstr>State of the art Orchestration Engine</vt:lpstr>
      <vt:lpstr>Monitoring your Services</vt:lpstr>
      <vt:lpstr>Diagnostics and Troubleshooting</vt:lpstr>
      <vt:lpstr>Diagnostics and Troubleshooting</vt:lpstr>
      <vt:lpstr>Azure Service Fabric</vt:lpstr>
      <vt:lpstr>Call to Action</vt:lpstr>
      <vt:lpstr>Thank you! Your Feedback is Important</vt:lpstr>
      <vt:lpstr>PowerPoint Presentation</vt:lpstr>
    </vt:vector>
  </TitlesOfParts>
  <Manager>Ron Sasaki</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MSVID Microsoft-branded PowerPoint template and guidelines</dc:subject>
  <dc:creator>Shawn Weisfeld</dc:creator>
  <cp:keywords>MSVID, Brand Guidelines, Branding, Visual Identity, grid</cp:keywords>
  <dc:description>Template: Maryfj_x000d_
Formatting: Maryfj, Sakuu _x000d_
Audience Type: Internal</dc:description>
  <cp:lastModifiedBy>Shawn Weisfeld</cp:lastModifiedBy>
  <cp:revision>89</cp:revision>
  <dcterms:created xsi:type="dcterms:W3CDTF">2014-05-13T14:27:20Z</dcterms:created>
  <dcterms:modified xsi:type="dcterms:W3CDTF">2015-05-14T21:25:04Z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0x0101000C049DA7A73EE242829E58F5D11C9B89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