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59"/>
  </p:notesMasterIdLst>
  <p:handoutMasterIdLst>
    <p:handoutMasterId r:id="rId60"/>
  </p:handoutMasterIdLst>
  <p:sldIdLst>
    <p:sldId id="829" r:id="rId7"/>
    <p:sldId id="1095" r:id="rId8"/>
    <p:sldId id="1097" r:id="rId9"/>
    <p:sldId id="1123" r:id="rId10"/>
    <p:sldId id="1124" r:id="rId11"/>
    <p:sldId id="1121" r:id="rId12"/>
    <p:sldId id="1155" r:id="rId13"/>
    <p:sldId id="1156" r:id="rId14"/>
    <p:sldId id="1157" r:id="rId15"/>
    <p:sldId id="1125" r:id="rId16"/>
    <p:sldId id="1126" r:id="rId17"/>
    <p:sldId id="1127" r:id="rId18"/>
    <p:sldId id="1158" r:id="rId19"/>
    <p:sldId id="1159" r:id="rId20"/>
    <p:sldId id="1128" r:id="rId21"/>
    <p:sldId id="1129" r:id="rId22"/>
    <p:sldId id="1130" r:id="rId23"/>
    <p:sldId id="1168" r:id="rId24"/>
    <p:sldId id="1169" r:id="rId25"/>
    <p:sldId id="1131" r:id="rId26"/>
    <p:sldId id="1132" r:id="rId27"/>
    <p:sldId id="1133" r:id="rId28"/>
    <p:sldId id="1134" r:id="rId29"/>
    <p:sldId id="1135" r:id="rId30"/>
    <p:sldId id="1136" r:id="rId31"/>
    <p:sldId id="1137" r:id="rId32"/>
    <p:sldId id="1138" r:id="rId33"/>
    <p:sldId id="1161" r:id="rId34"/>
    <p:sldId id="1162" r:id="rId35"/>
    <p:sldId id="1139" r:id="rId36"/>
    <p:sldId id="1140" r:id="rId37"/>
    <p:sldId id="1163" r:id="rId38"/>
    <p:sldId id="1164" r:id="rId39"/>
    <p:sldId id="1165" r:id="rId40"/>
    <p:sldId id="1166" r:id="rId41"/>
    <p:sldId id="1141" r:id="rId42"/>
    <p:sldId id="1142" r:id="rId43"/>
    <p:sldId id="1167" r:id="rId44"/>
    <p:sldId id="1160" r:id="rId45"/>
    <p:sldId id="1145" r:id="rId46"/>
    <p:sldId id="1146" r:id="rId47"/>
    <p:sldId id="1147" r:id="rId48"/>
    <p:sldId id="1148" r:id="rId49"/>
    <p:sldId id="1149" r:id="rId50"/>
    <p:sldId id="1150" r:id="rId51"/>
    <p:sldId id="1151" r:id="rId52"/>
    <p:sldId id="1152" r:id="rId53"/>
    <p:sldId id="1153" r:id="rId54"/>
    <p:sldId id="1154" r:id="rId55"/>
    <p:sldId id="1122" r:id="rId56"/>
    <p:sldId id="1096" r:id="rId57"/>
    <p:sldId id="1094"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2050"/>
    <a:srgbClr val="000000"/>
    <a:srgbClr val="442359"/>
    <a:srgbClr val="333333"/>
    <a:srgbClr val="FFFFFF"/>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02" d="100"/>
          <a:sy n="102" d="100"/>
        </p:scale>
        <p:origin x="58" y="55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5/13/2015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5/13/2015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891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46739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79513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55132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61184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25254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745974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72028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10557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1891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22263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5601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84425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415187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3943609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608309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661450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57178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1404506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95805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390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520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0309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973775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480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159520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806566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08808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sz="900"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43248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A9726B-A196-4B8E-BF2D-0807AC61F58F}" type="datetime8">
              <a:rPr lang="en-US" smtClean="0"/>
              <a:t>5/13/2015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25787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900" baseline="0" dirty="0" smtClean="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C42B60-FEC3-410F-9183-4DF63DE3FF0B}" type="datetime8">
              <a:rPr lang="en-US" smtClean="0"/>
              <a:t>5/13/2015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48643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407422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4103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5965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216733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217030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t>5/13/2015 10:37 AM</a:t>
            </a:fld>
            <a:endParaRPr lang="en-US" dirty="0"/>
          </a:p>
        </p:txBody>
      </p:sp>
    </p:spTree>
    <p:extLst>
      <p:ext uri="{BB962C8B-B14F-4D97-AF65-F5344CB8AC3E}">
        <p14:creationId xmlns:p14="http://schemas.microsoft.com/office/powerpoint/2010/main" val="1972435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8253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9514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10:37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0116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165020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10:37 AM</a:t>
            </a:fld>
            <a:endParaRPr lang="en-US" dirty="0">
              <a:solidFill>
                <a:prstClr val="black"/>
              </a:solidFill>
            </a:endParaRPr>
          </a:p>
        </p:txBody>
      </p:sp>
    </p:spTree>
    <p:extLst>
      <p:ext uri="{BB962C8B-B14F-4D97-AF65-F5344CB8AC3E}">
        <p14:creationId xmlns:p14="http://schemas.microsoft.com/office/powerpoint/2010/main" val="4123204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129408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351730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0371959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05302639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8705533" y="6482889"/>
            <a:ext cx="3113264" cy="373041"/>
          </a:xfrm>
          <a:prstGeom prst="rect">
            <a:avLst/>
          </a:prstGeom>
        </p:spPr>
        <p:txBody>
          <a:bodyPr/>
          <a:lstStyle/>
          <a:p>
            <a:pPr algn="r"/>
            <a:fld id="{85526287-B2AA-4534-9616-8C1371A5F2E4}" type="datetime1">
              <a:rPr lang="en-US" smtClean="0">
                <a:solidFill>
                  <a:srgbClr val="FFFFFF"/>
                </a:solidFill>
              </a:rPr>
              <a:pPr algn="r"/>
              <a:t>5/13/2015</a:t>
            </a:fld>
            <a:endParaRPr lang="en-US" sz="1632">
              <a:solidFill>
                <a:srgbClr val="00188F">
                  <a:shade val="50000"/>
                </a:srgbClr>
              </a:solidFill>
            </a:endParaRPr>
          </a:p>
        </p:txBody>
      </p:sp>
      <p:sp>
        <p:nvSpPr>
          <p:cNvPr id="9" name="Slide Number Placeholder 8"/>
          <p:cNvSpPr>
            <a:spLocks noGrp="1"/>
          </p:cNvSpPr>
          <p:nvPr>
            <p:ph type="sldNum" sz="quarter" idx="11"/>
          </p:nvPr>
        </p:nvSpPr>
        <p:spPr>
          <a:xfrm>
            <a:off x="833244" y="6482889"/>
            <a:ext cx="2694570" cy="373041"/>
          </a:xfrm>
          <a:prstGeom prst="rect">
            <a:avLst/>
          </a:prstGeom>
        </p:spPr>
        <p:txBody>
          <a:bodyPr/>
          <a:lstStyle/>
          <a:p>
            <a:fld id="{0C2EF4DC-10BE-438D-A0C2-4265DEFE2ED1}" type="slidenum">
              <a:rPr lang="en-US" smtClean="0">
                <a:solidFill>
                  <a:srgbClr val="00188F">
                    <a:shade val="50000"/>
                  </a:srgbClr>
                </a:solidFill>
              </a:rPr>
              <a:pPr/>
              <a:t>‹#›</a:t>
            </a:fld>
            <a:endParaRPr lang="en-US" dirty="0">
              <a:solidFill>
                <a:srgbClr val="00188F">
                  <a:shade val="50000"/>
                </a:srgbClr>
              </a:solidFill>
            </a:endParaRPr>
          </a:p>
        </p:txBody>
      </p:sp>
      <p:sp>
        <p:nvSpPr>
          <p:cNvPr id="10" name="Footer Placeholder 9"/>
          <p:cNvSpPr>
            <a:spLocks noGrp="1"/>
          </p:cNvSpPr>
          <p:nvPr>
            <p:ph type="ftr" sz="quarter" idx="12"/>
          </p:nvPr>
        </p:nvSpPr>
        <p:spPr>
          <a:xfrm>
            <a:off x="3942363" y="6482889"/>
            <a:ext cx="4767315" cy="373041"/>
          </a:xfrm>
          <a:prstGeom prst="rect">
            <a:avLst/>
          </a:prstGeom>
        </p:spPr>
        <p:txBody>
          <a:bodyPr/>
          <a:lstStyle/>
          <a:p>
            <a:endParaRPr lang="en-US" sz="1632" dirty="0">
              <a:solidFill>
                <a:srgbClr val="00188F">
                  <a:shade val="50000"/>
                </a:srgbClr>
              </a:solidFill>
            </a:endParaRPr>
          </a:p>
        </p:txBody>
      </p:sp>
    </p:spTree>
    <p:extLst>
      <p:ext uri="{BB962C8B-B14F-4D97-AF65-F5344CB8AC3E}">
        <p14:creationId xmlns:p14="http://schemas.microsoft.com/office/powerpoint/2010/main" val="22817148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 id="2147484211" r:id="rId31"/>
    <p:sldLayoutId id="2147484212" r:id="rId32"/>
    <p:sldLayoutId id="2147484213" r:id="rId3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6.e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hyperlink" Target="http://channel9.msdn.com/Events/Build/2015/2-66"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1.xml"/><Relationship Id="rId7" Type="http://schemas.openxmlformats.org/officeDocument/2006/relationships/image" Target="../media/image42.png"/><Relationship Id="rId2" Type="http://schemas.openxmlformats.org/officeDocument/2006/relationships/slideLayout" Target="../slideLayouts/slideLayout16.xml"/><Relationship Id="rId1" Type="http://schemas.openxmlformats.org/officeDocument/2006/relationships/tags" Target="../tags/tag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5.png"/><Relationship Id="rId2" Type="http://schemas.openxmlformats.org/officeDocument/2006/relationships/slideLayout" Target="../slideLayouts/slideLayout16.xml"/><Relationship Id="rId1" Type="http://schemas.openxmlformats.org/officeDocument/2006/relationships/tags" Target="../tags/tag2.xml"/><Relationship Id="rId6" Type="http://schemas.openxmlformats.org/officeDocument/2006/relationships/image" Target="../media/image43.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3.xml"/><Relationship Id="rId5" Type="http://schemas.openxmlformats.org/officeDocument/2006/relationships/image" Target="../media/image27.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48.png"/><Relationship Id="rId5" Type="http://schemas.openxmlformats.org/officeDocument/2006/relationships/image" Target="../media/image37.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32.xml"/><Relationship Id="rId7" Type="http://schemas.openxmlformats.org/officeDocument/2006/relationships/image" Target="../media/image56.png"/><Relationship Id="rId2" Type="http://schemas.openxmlformats.org/officeDocument/2006/relationships/slideLayout" Target="../slideLayouts/slideLayout16.xml"/><Relationship Id="rId1" Type="http://schemas.openxmlformats.org/officeDocument/2006/relationships/tags" Target="../tags/tag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32.xml"/><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29.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Service Fabric: A Platform for Building and Managing Highly Scalable Services </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a:t>
            </a:r>
            <a:r>
              <a:rPr lang="en-US" sz="2800" dirty="0" err="1" smtClean="0"/>
              <a:t>hyperscale</a:t>
            </a:r>
            <a:r>
              <a:rPr lang="en-US" sz="2800" dirty="0" smtClean="0"/>
              <a:t>, </a:t>
            </a:r>
            <a:r>
              <a:rPr lang="en-US" sz="2800" dirty="0" err="1" smtClean="0"/>
              <a:t>microservice</a:t>
            </a:r>
            <a:r>
              <a:rPr lang="en-US" sz="2800" dirty="0" smtClean="0"/>
              <a:t>-based applications</a:t>
            </a:r>
            <a:endParaRPr lang="en-US" sz="2800" dirty="0"/>
          </a:p>
        </p:txBody>
      </p:sp>
      <p:sp>
        <p:nvSpPr>
          <p:cNvPr id="356" name="Right Arrow 355"/>
          <p:cNvSpPr/>
          <p:nvPr/>
        </p:nvSpPr>
        <p:spPr>
          <a:xfrm rot="5400000">
            <a:off x="1769034" y="3490561"/>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7" name="Right Arrow 356"/>
          <p:cNvSpPr/>
          <p:nvPr/>
        </p:nvSpPr>
        <p:spPr>
          <a:xfrm rot="5400000">
            <a:off x="5947419" y="346943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8" name="Right Arrow 357"/>
          <p:cNvSpPr/>
          <p:nvPr/>
        </p:nvSpPr>
        <p:spPr>
          <a:xfrm rot="5400000">
            <a:off x="10060454" y="347830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360" name="Group 359"/>
          <p:cNvGrpSpPr/>
          <p:nvPr/>
        </p:nvGrpSpPr>
        <p:grpSpPr>
          <a:xfrm>
            <a:off x="755654" y="4099888"/>
            <a:ext cx="2551986" cy="2057157"/>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9046290" y="4099888"/>
            <a:ext cx="2551986" cy="2092284"/>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55" name="Hexagon 654"/>
          <p:cNvSpPr/>
          <p:nvPr/>
        </p:nvSpPr>
        <p:spPr>
          <a:xfrm>
            <a:off x="53388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9929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45440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191342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37611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83146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2893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75730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21916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67818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13969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59871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05773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51964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698115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44017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7904470"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36396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81734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27636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736724"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198638"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65647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11838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517310" y="2541205"/>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80" name="TextBox 679"/>
          <p:cNvSpPr txBox="1"/>
          <p:nvPr/>
        </p:nvSpPr>
        <p:spPr>
          <a:xfrm>
            <a:off x="5076381" y="2535569"/>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682" name="Group 681"/>
          <p:cNvGrpSpPr/>
          <p:nvPr/>
        </p:nvGrpSpPr>
        <p:grpSpPr>
          <a:xfrm>
            <a:off x="3691814" y="3828532"/>
            <a:ext cx="4856898" cy="2820828"/>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689" name="TextBox 688"/>
          <p:cNvSpPr txBox="1"/>
          <p:nvPr/>
        </p:nvSpPr>
        <p:spPr>
          <a:xfrm>
            <a:off x="601369" y="2658663"/>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90" name="TextBox 689"/>
          <p:cNvSpPr txBox="1"/>
          <p:nvPr/>
        </p:nvSpPr>
        <p:spPr>
          <a:xfrm>
            <a:off x="2054364" y="3270459"/>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91" name="TextBox 690"/>
          <p:cNvSpPr txBox="1"/>
          <p:nvPr/>
        </p:nvSpPr>
        <p:spPr>
          <a:xfrm>
            <a:off x="2005590" y="2695045"/>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92" name="TextBox 691"/>
          <p:cNvSpPr txBox="1"/>
          <p:nvPr/>
        </p:nvSpPr>
        <p:spPr>
          <a:xfrm>
            <a:off x="2565972" y="3007272"/>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93" name="TextBox 692"/>
          <p:cNvSpPr txBox="1"/>
          <p:nvPr/>
        </p:nvSpPr>
        <p:spPr>
          <a:xfrm>
            <a:off x="5018187" y="1896191"/>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956834" y="2964163"/>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95" name="TextBox 694"/>
          <p:cNvSpPr txBox="1"/>
          <p:nvPr/>
        </p:nvSpPr>
        <p:spPr>
          <a:xfrm>
            <a:off x="5319489" y="3229336"/>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96" name="TextBox 695"/>
          <p:cNvSpPr txBox="1"/>
          <p:nvPr/>
        </p:nvSpPr>
        <p:spPr>
          <a:xfrm>
            <a:off x="5822153" y="2995210"/>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97" name="TextBox 696"/>
          <p:cNvSpPr txBox="1"/>
          <p:nvPr/>
        </p:nvSpPr>
        <p:spPr>
          <a:xfrm>
            <a:off x="7613395" y="3090909"/>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98" name="TextBox 697"/>
          <p:cNvSpPr txBox="1"/>
          <p:nvPr/>
        </p:nvSpPr>
        <p:spPr>
          <a:xfrm>
            <a:off x="8567359" y="2574977"/>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99" name="TextBox 698"/>
          <p:cNvSpPr txBox="1"/>
          <p:nvPr/>
        </p:nvSpPr>
        <p:spPr>
          <a:xfrm>
            <a:off x="10047328" y="3046748"/>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700" name="TextBox 699"/>
          <p:cNvSpPr txBox="1"/>
          <p:nvPr/>
        </p:nvSpPr>
        <p:spPr>
          <a:xfrm>
            <a:off x="677119" y="2926651"/>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701" name="TextBox 700"/>
          <p:cNvSpPr txBox="1"/>
          <p:nvPr/>
        </p:nvSpPr>
        <p:spPr>
          <a:xfrm>
            <a:off x="8952628" y="3152677"/>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702" name="TextBox 701"/>
          <p:cNvSpPr txBox="1"/>
          <p:nvPr/>
        </p:nvSpPr>
        <p:spPr>
          <a:xfrm>
            <a:off x="10419379" y="269360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703" name="TextBox 702"/>
          <p:cNvSpPr txBox="1"/>
          <p:nvPr/>
        </p:nvSpPr>
        <p:spPr>
          <a:xfrm>
            <a:off x="3539141" y="2655701"/>
            <a:ext cx="1359678" cy="276999"/>
          </a:xfrm>
          <a:prstGeom prst="rect">
            <a:avLst/>
          </a:prstGeom>
          <a:noFill/>
        </p:spPr>
        <p:txBody>
          <a:bodyPr wrap="square" rtlCol="0">
            <a:spAutoFit/>
          </a:bodyPr>
          <a:lstStyle/>
          <a:p>
            <a:pPr defTabSz="914400"/>
            <a:r>
              <a:rPr lang="en-US" sz="1200" b="1" dirty="0" smtClean="0">
                <a:solidFill>
                  <a:srgbClr val="FFFFFF"/>
                </a:solidFill>
                <a:latin typeface="Segoe UI Light"/>
              </a:rPr>
              <a:t>Data </a:t>
            </a:r>
            <a:r>
              <a:rPr lang="en-US" sz="1200" b="1" dirty="0">
                <a:solidFill>
                  <a:srgbClr val="FFFFFF"/>
                </a:solidFill>
                <a:latin typeface="Segoe UI Light"/>
              </a:rPr>
              <a:t>Partitioning</a:t>
            </a:r>
          </a:p>
        </p:txBody>
      </p:sp>
      <p:sp>
        <p:nvSpPr>
          <p:cNvPr id="704" name="TextBox 703"/>
          <p:cNvSpPr txBox="1"/>
          <p:nvPr/>
        </p:nvSpPr>
        <p:spPr>
          <a:xfrm>
            <a:off x="3594503" y="3276100"/>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705" name="TextBox 704"/>
          <p:cNvSpPr txBox="1"/>
          <p:nvPr/>
        </p:nvSpPr>
        <p:spPr>
          <a:xfrm>
            <a:off x="7343618" y="2594853"/>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706" name="TextBox 705"/>
          <p:cNvSpPr txBox="1"/>
          <p:nvPr/>
        </p:nvSpPr>
        <p:spPr>
          <a:xfrm>
            <a:off x="6853358" y="3007272"/>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4046768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itle 2"/>
          <p:cNvSpPr>
            <a:spLocks noGrp="1"/>
          </p:cNvSpPr>
          <p:nvPr>
            <p:ph type="title"/>
          </p:nvPr>
        </p:nvSpPr>
        <p:spPr>
          <a:xfrm>
            <a:off x="302673" y="-84138"/>
            <a:ext cx="11889564" cy="917575"/>
          </a:xfrm>
        </p:spPr>
        <p:txBody>
          <a:bodyPr/>
          <a:lstStyle/>
          <a:p>
            <a:r>
              <a:rPr lang="en-US" dirty="0" smtClean="0"/>
              <a:t>Service Fabric cluster with </a:t>
            </a:r>
            <a:r>
              <a:rPr lang="en-US" dirty="0" err="1" smtClean="0"/>
              <a:t>microservices</a:t>
            </a:r>
            <a:endParaRPr lang="en-US" dirty="0"/>
          </a:p>
        </p:txBody>
      </p:sp>
    </p:spTree>
    <p:extLst>
      <p:ext uri="{BB962C8B-B14F-4D97-AF65-F5344CB8AC3E}">
        <p14:creationId xmlns:p14="http://schemas.microsoft.com/office/powerpoint/2010/main" val="397171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74087E-6 -3.77667E-6 L 0.41409 -0.04539 " pathEditMode="relative" rAng="0" ptsTypes="AA">
                                      <p:cBhvr>
                                        <p:cTn id="66" dur="2000" fill="hold"/>
                                        <p:tgtEl>
                                          <p:spTgt spid="21"/>
                                        </p:tgtEl>
                                        <p:attrNameLst>
                                          <p:attrName>ppt_x</p:attrName>
                                          <p:attrName>ppt_y</p:attrName>
                                        </p:attrNameLst>
                                      </p:cBhvr>
                                      <p:rCtr x="20705" y="-2270"/>
                                    </p:animMotion>
                                  </p:childTnLst>
                                </p:cTn>
                              </p:par>
                              <p:par>
                                <p:cTn id="67" presetID="42" presetClass="path" presetSubtype="0" accel="50000" decel="50000" fill="hold" grpId="0" nodeType="withEffect">
                                  <p:stCondLst>
                                    <p:cond delay="0"/>
                                  </p:stCondLst>
                                  <p:childTnLst>
                                    <p:animMotion origin="layout" path="M -3.50268E-6 0.00204 L 0.29474 0.18316 " pathEditMode="relative" rAng="0" ptsTypes="AA">
                                      <p:cBhvr>
                                        <p:cTn id="68" dur="2000" fill="hold"/>
                                        <p:tgtEl>
                                          <p:spTgt spid="20"/>
                                        </p:tgtEl>
                                        <p:attrNameLst>
                                          <p:attrName>ppt_x</p:attrName>
                                          <p:attrName>ppt_y</p:attrName>
                                        </p:attrNameLst>
                                      </p:cBhvr>
                                      <p:rCtr x="14731" y="9056"/>
                                    </p:animMotion>
                                  </p:childTnLst>
                                </p:cTn>
                              </p:par>
                              <p:par>
                                <p:cTn id="69" presetID="42" presetClass="path" presetSubtype="0" accel="50000" decel="50000" fill="hold" grpId="0" nodeType="withEffect">
                                  <p:stCondLst>
                                    <p:cond delay="0"/>
                                  </p:stCondLst>
                                  <p:childTnLst>
                                    <p:animMotion origin="layout" path="M 0.01506 0.00386 L 0.42328 0.71062 " pathEditMode="relative" rAng="0" ptsTypes="AA">
                                      <p:cBhvr>
                                        <p:cTn id="70" dur="2000" fill="hold"/>
                                        <p:tgtEl>
                                          <p:spTgt spid="19"/>
                                        </p:tgtEl>
                                        <p:attrNameLst>
                                          <p:attrName>ppt_x</p:attrName>
                                          <p:attrName>ppt_y</p:attrName>
                                        </p:attrNameLst>
                                      </p:cBhvr>
                                      <p:rCtr x="20411" y="35338"/>
                                    </p:animMotion>
                                  </p:childTnLst>
                                </p:cTn>
                              </p:par>
                              <p:par>
                                <p:cTn id="71" presetID="42" presetClass="path" presetSubtype="0" accel="50000" decel="50000" fill="hold" grpId="0" nodeType="withEffect">
                                  <p:stCondLst>
                                    <p:cond delay="0"/>
                                  </p:stCondLst>
                                  <p:childTnLst>
                                    <p:animMotion origin="layout" path="M -1.15139E-6 3.50431E-6 L 0.66837 0.08261 " pathEditMode="relative" rAng="0" ptsTypes="AA">
                                      <p:cBhvr>
                                        <p:cTn id="72" dur="2000" fill="hold"/>
                                        <p:tgtEl>
                                          <p:spTgt spid="24"/>
                                        </p:tgtEl>
                                        <p:attrNameLst>
                                          <p:attrName>ppt_x</p:attrName>
                                          <p:attrName>ppt_y</p:attrName>
                                        </p:attrNameLst>
                                      </p:cBhvr>
                                      <p:rCtr x="33418" y="4131"/>
                                    </p:animMotion>
                                  </p:childTnLst>
                                </p:cTn>
                              </p:par>
                              <p:par>
                                <p:cTn id="73" presetID="42" presetClass="path" presetSubtype="0" accel="50000" decel="50000" fill="hold" grpId="0" nodeType="withEffect">
                                  <p:stCondLst>
                                    <p:cond delay="0"/>
                                  </p:stCondLst>
                                  <p:childTnLst>
                                    <p:animMotion origin="layout" path="M -1.15139E-6 -2.56922E-6 L 0.73577 0.37631 " pathEditMode="relative" rAng="0" ptsTypes="AA">
                                      <p:cBhvr>
                                        <p:cTn id="74" dur="2000" fill="hold"/>
                                        <p:tgtEl>
                                          <p:spTgt spid="23"/>
                                        </p:tgtEl>
                                        <p:attrNameLst>
                                          <p:attrName>ppt_x</p:attrName>
                                          <p:attrName>ppt_y</p:attrName>
                                        </p:attrNameLst>
                                      </p:cBhvr>
                                      <p:rCtr x="36788" y="18815"/>
                                    </p:animMotion>
                                  </p:childTnLst>
                                </p:cTn>
                              </p:par>
                              <p:par>
                                <p:cTn id="75" presetID="42" presetClass="path" presetSubtype="0" accel="50000" decel="50000" fill="hold" grpId="0" nodeType="withEffect">
                                  <p:stCondLst>
                                    <p:cond delay="0"/>
                                  </p:stCondLst>
                                  <p:childTnLst>
                                    <p:animMotion origin="layout" path="M -1.15139E-6 3.87199E-6 L 0.4723 -0.15706 " pathEditMode="relative" rAng="0" ptsTypes="AA">
                                      <p:cBhvr>
                                        <p:cTn id="76" dur="2000" fill="hold"/>
                                        <p:tgtEl>
                                          <p:spTgt spid="22"/>
                                        </p:tgtEl>
                                        <p:attrNameLst>
                                          <p:attrName>ppt_x</p:attrName>
                                          <p:attrName>ppt_y</p:attrName>
                                        </p:attrNameLst>
                                      </p:cBhvr>
                                      <p:rCtr x="23615" y="-7853"/>
                                    </p:animMotion>
                                  </p:childTnLst>
                                </p:cTn>
                              </p:par>
                              <p:par>
                                <p:cTn id="77" presetID="42" presetClass="path" presetSubtype="0" accel="50000" decel="50000" fill="hold" grpId="0" nodeType="withEffect">
                                  <p:stCondLst>
                                    <p:cond delay="0"/>
                                  </p:stCondLst>
                                  <p:childTnLst>
                                    <p:animMotion origin="layout" path="M -2.93592E-6 -1.88379E-6 L 0.17207 -0.03132 " pathEditMode="relative" rAng="0" ptsTypes="AA">
                                      <p:cBhvr>
                                        <p:cTn id="78" dur="2000" fill="hold"/>
                                        <p:tgtEl>
                                          <p:spTgt spid="27"/>
                                        </p:tgtEl>
                                        <p:attrNameLst>
                                          <p:attrName>ppt_x</p:attrName>
                                          <p:attrName>ppt_y</p:attrName>
                                        </p:attrNameLst>
                                      </p:cBhvr>
                                      <p:rCtr x="8604" y="-1566"/>
                                    </p:animMotion>
                                  </p:childTnLst>
                                </p:cTn>
                              </p:par>
                              <p:par>
                                <p:cTn id="79" presetID="42" presetClass="path" presetSubtype="0" accel="50000" decel="50000" fill="hold" grpId="0" nodeType="withEffect">
                                  <p:stCondLst>
                                    <p:cond delay="0"/>
                                  </p:stCondLst>
                                  <p:childTnLst>
                                    <p:animMotion origin="layout" path="M -1.15139E-6 0.01294 L 0.17692 0.25602 " pathEditMode="relative" rAng="0" ptsTypes="AA">
                                      <p:cBhvr>
                                        <p:cTn id="80" dur="2000" fill="hold"/>
                                        <p:tgtEl>
                                          <p:spTgt spid="26"/>
                                        </p:tgtEl>
                                        <p:attrNameLst>
                                          <p:attrName>ppt_x</p:attrName>
                                          <p:attrName>ppt_y</p:attrName>
                                        </p:attrNameLst>
                                      </p:cBhvr>
                                      <p:rCtr x="8846" y="12143"/>
                                    </p:animMotion>
                                  </p:childTnLst>
                                </p:cTn>
                              </p:par>
                              <p:par>
                                <p:cTn id="81" presetID="42" presetClass="path" presetSubtype="0" accel="50000" decel="50000" fill="hold" grpId="0" nodeType="withEffect">
                                  <p:stCondLst>
                                    <p:cond delay="0"/>
                                  </p:stCondLst>
                                  <p:childTnLst>
                                    <p:animMotion origin="layout" path="M 2.98443E-6 -1.36178E-6 L 0.6759 0.27009 " pathEditMode="relative" rAng="0" ptsTypes="AA">
                                      <p:cBhvr>
                                        <p:cTn id="82" dur="2000" fill="hold"/>
                                        <p:tgtEl>
                                          <p:spTgt spid="25"/>
                                        </p:tgtEl>
                                        <p:attrNameLst>
                                          <p:attrName>ppt_x</p:attrName>
                                          <p:attrName>ppt_y</p:attrName>
                                        </p:attrNameLst>
                                      </p:cBhvr>
                                      <p:rCtr x="33789" y="13504"/>
                                    </p:animMotion>
                                  </p:childTnLst>
                                </p:cTn>
                              </p:par>
                              <p:par>
                                <p:cTn id="83" presetID="42" presetClass="path" presetSubtype="0" accel="50000" decel="50000" fill="hold" grpId="0" nodeType="withEffect">
                                  <p:stCondLst>
                                    <p:cond delay="0"/>
                                  </p:stCondLst>
                                  <p:childTnLst>
                                    <p:animMotion origin="layout" path="M -2.90784E-6 -1.32093E-6 L 0.53587 -0.53881 " pathEditMode="relative" rAng="0" ptsTypes="AA">
                                      <p:cBhvr>
                                        <p:cTn id="84" dur="2000" fill="hold"/>
                                        <p:tgtEl>
                                          <p:spTgt spid="30"/>
                                        </p:tgtEl>
                                        <p:attrNameLst>
                                          <p:attrName>ppt_x</p:attrName>
                                          <p:attrName>ppt_y</p:attrName>
                                        </p:attrNameLst>
                                      </p:cBhvr>
                                      <p:rCtr x="26793" y="-26941"/>
                                    </p:animMotion>
                                  </p:childTnLst>
                                </p:cTn>
                              </p:par>
                              <p:par>
                                <p:cTn id="85" presetID="42" presetClass="path" presetSubtype="0" accel="50000" decel="50000" fill="hold" grpId="0" nodeType="withEffect">
                                  <p:stCondLst>
                                    <p:cond delay="0"/>
                                  </p:stCondLst>
                                  <p:childTnLst>
                                    <p:animMotion origin="layout" path="M -2.90784E-6 2.60554E-6 L 0.72798 -0.30323 " pathEditMode="relative" rAng="0" ptsTypes="AA">
                                      <p:cBhvr>
                                        <p:cTn id="86" dur="2000" fill="hold"/>
                                        <p:tgtEl>
                                          <p:spTgt spid="29"/>
                                        </p:tgtEl>
                                        <p:attrNameLst>
                                          <p:attrName>ppt_x</p:attrName>
                                          <p:attrName>ppt_y</p:attrName>
                                        </p:attrNameLst>
                                      </p:cBhvr>
                                      <p:rCtr x="36393" y="-15161"/>
                                    </p:animMotion>
                                  </p:childTnLst>
                                </p:cTn>
                              </p:par>
                              <p:par>
                                <p:cTn id="87" presetID="42" presetClass="path" presetSubtype="0" accel="50000" decel="50000" fill="hold" grpId="0" nodeType="withEffect">
                                  <p:stCondLst>
                                    <p:cond delay="0"/>
                                  </p:stCondLst>
                                  <p:childTnLst>
                                    <p:animMotion origin="layout" path="M -0.0037 0.00953 L 0.548 0.22219 " pathEditMode="relative" rAng="0" ptsTypes="AA">
                                      <p:cBhvr>
                                        <p:cTn id="88" dur="2000" fill="hold"/>
                                        <p:tgtEl>
                                          <p:spTgt spid="28"/>
                                        </p:tgtEl>
                                        <p:attrNameLst>
                                          <p:attrName>ppt_x</p:attrName>
                                          <p:attrName>ppt_y</p:attrName>
                                        </p:attrNameLst>
                                      </p:cBhvr>
                                      <p:rCtr x="27585" y="10622"/>
                                    </p:animMotion>
                                  </p:childTnLst>
                                </p:cTn>
                              </p:par>
                              <p:par>
                                <p:cTn id="89" presetID="42" presetClass="path" presetSubtype="0" accel="50000" decel="50000" fill="hold" grpId="0" nodeType="withEffect">
                                  <p:stCondLst>
                                    <p:cond delay="0"/>
                                  </p:stCondLst>
                                  <p:childTnLst>
                                    <p:animMotion origin="layout" path="M 0.00051 -0.10644 L 0.23628 -0.41534 " pathEditMode="relative" rAng="0" ptsTypes="AA">
                                      <p:cBhvr>
                                        <p:cTn id="90" dur="2000" fill="hold"/>
                                        <p:tgtEl>
                                          <p:spTgt spid="33"/>
                                        </p:tgtEl>
                                        <p:attrNameLst>
                                          <p:attrName>ppt_x</p:attrName>
                                          <p:attrName>ppt_y</p:attrName>
                                        </p:attrNameLst>
                                      </p:cBhvr>
                                      <p:rCtr x="11782" y="-15456"/>
                                    </p:animMotion>
                                  </p:childTnLst>
                                </p:cTn>
                              </p:par>
                              <p:par>
                                <p:cTn id="91" presetID="42" presetClass="path" presetSubtype="0" accel="50000" decel="50000" fill="hold" grpId="0" nodeType="withEffect">
                                  <p:stCondLst>
                                    <p:cond delay="0"/>
                                  </p:stCondLst>
                                  <p:childTnLst>
                                    <p:animMotion origin="layout" path="M -2.90784E-6 0.01112 L 0.23947 -0.12256 " pathEditMode="relative" rAng="0" ptsTypes="AA">
                                      <p:cBhvr>
                                        <p:cTn id="92" dur="2000" fill="hold"/>
                                        <p:tgtEl>
                                          <p:spTgt spid="32"/>
                                        </p:tgtEl>
                                        <p:attrNameLst>
                                          <p:attrName>ppt_x</p:attrName>
                                          <p:attrName>ppt_y</p:attrName>
                                        </p:attrNameLst>
                                      </p:cBhvr>
                                      <p:rCtr x="11973" y="-6695"/>
                                    </p:animMotion>
                                  </p:childTnLst>
                                </p:cTn>
                              </p:par>
                              <p:par>
                                <p:cTn id="93" presetID="42" presetClass="path" presetSubtype="0" accel="50000" decel="50000" fill="hold" grpId="0" nodeType="withEffect">
                                  <p:stCondLst>
                                    <p:cond delay="0"/>
                                  </p:stCondLst>
                                  <p:childTnLst>
                                    <p:animMotion origin="layout" path="M -1.12331E-6 2.92329E-6 L 0.79844 -0.1119 " pathEditMode="relative" rAng="0" ptsTypes="AA">
                                      <p:cBhvr>
                                        <p:cTn id="94" dur="2000" fill="hold"/>
                                        <p:tgtEl>
                                          <p:spTgt spid="31"/>
                                        </p:tgtEl>
                                        <p:attrNameLst>
                                          <p:attrName>ppt_x</p:attrName>
                                          <p:attrName>ppt_y</p:attrName>
                                        </p:attrNameLst>
                                      </p:cBhvr>
                                      <p:rCtr x="39916" y="-5606"/>
                                    </p:animMotion>
                                  </p:childTnLst>
                                </p:cTn>
                              </p:par>
                              <p:par>
                                <p:cTn id="95" presetID="42" presetClass="path" presetSubtype="0" accel="50000" decel="50000" fill="hold" grpId="0" nodeType="withEffect">
                                  <p:stCondLst>
                                    <p:cond delay="0"/>
                                  </p:stCondLst>
                                  <p:childTnLst>
                                    <p:animMotion origin="layout" path="M 3.55119E-6 -6.85429E-7 L 0.78899 -0.51634 " pathEditMode="relative" rAng="0" ptsTypes="AA">
                                      <p:cBhvr>
                                        <p:cTn id="96" dur="2000" fill="hold"/>
                                        <p:tgtEl>
                                          <p:spTgt spid="36"/>
                                        </p:tgtEl>
                                        <p:attrNameLst>
                                          <p:attrName>ppt_x</p:attrName>
                                          <p:attrName>ppt_y</p:attrName>
                                        </p:attrNameLst>
                                      </p:cBhvr>
                                      <p:rCtr x="39443" y="-25828"/>
                                    </p:animMotion>
                                  </p:childTnLst>
                                </p:cTn>
                              </p:par>
                              <p:par>
                                <p:cTn id="97" presetID="42" presetClass="path" presetSubtype="0" accel="50000" decel="50000" fill="hold" grpId="0" nodeType="withEffect">
                                  <p:stCondLst>
                                    <p:cond delay="0"/>
                                  </p:stCondLst>
                                  <p:childTnLst>
                                    <p:animMotion origin="layout" path="M -4.66428E-6 4.49841E-6 L 0.48584 0.00567 " pathEditMode="relative" rAng="0" ptsTypes="AA">
                                      <p:cBhvr>
                                        <p:cTn id="98" dur="2000" fill="hold"/>
                                        <p:tgtEl>
                                          <p:spTgt spid="35"/>
                                        </p:tgtEl>
                                        <p:attrNameLst>
                                          <p:attrName>ppt_x</p:attrName>
                                          <p:attrName>ppt_y</p:attrName>
                                        </p:attrNameLst>
                                      </p:cBhvr>
                                      <p:rCtr x="24292" y="272"/>
                                    </p:animMotion>
                                  </p:childTnLst>
                                </p:cTn>
                              </p:par>
                              <p:par>
                                <p:cTn id="99" presetID="42" presetClass="path" presetSubtype="0" accel="50000" decel="50000" fill="hold" grpId="0" nodeType="withEffect">
                                  <p:stCondLst>
                                    <p:cond delay="0"/>
                                  </p:stCondLst>
                                  <p:childTnLst>
                                    <p:animMotion origin="layout" path="M -1.12331E-6 1.09396E-6 L 0.29589 -0.22855 " pathEditMode="relative" rAng="0" ptsTypes="AA">
                                      <p:cBhvr>
                                        <p:cTn id="100" dur="2000" fill="hold"/>
                                        <p:tgtEl>
                                          <p:spTgt spid="34"/>
                                        </p:tgtEl>
                                        <p:attrNameLst>
                                          <p:attrName>ppt_x</p:attrName>
                                          <p:attrName>ppt_y</p:attrName>
                                        </p:attrNameLst>
                                      </p:cBhvr>
                                      <p:rCtr x="14794" y="-114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98437" y="-5095"/>
            <a:ext cx="11889564" cy="917575"/>
          </a:xfrm>
        </p:spPr>
        <p:txBody>
          <a:bodyPr/>
          <a:lstStyle/>
          <a:p>
            <a:r>
              <a:rPr lang="en-US" dirty="0" smtClean="0"/>
              <a:t>Handling machine failures</a:t>
            </a:r>
            <a:endParaRPr lang="en-US" dirty="0"/>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763101" y="6184507"/>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7123090" y="615454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392069" y="6155842"/>
            <a:ext cx="365760" cy="31089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8311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4087E-6 -3.77667E-6 L 0.41409 -0.04539 " pathEditMode="relative" rAng="0" ptsTypes="AA">
                                      <p:cBhvr>
                                        <p:cTn id="6" dur="2000" fill="hold"/>
                                        <p:tgtEl>
                                          <p:spTgt spid="21"/>
                                        </p:tgtEl>
                                        <p:attrNameLst>
                                          <p:attrName>ppt_x</p:attrName>
                                          <p:attrName>ppt_y</p:attrName>
                                        </p:attrNameLst>
                                      </p:cBhvr>
                                      <p:rCtr x="20705" y="-2270"/>
                                    </p:animMotion>
                                  </p:childTnLst>
                                </p:cTn>
                              </p:par>
                              <p:par>
                                <p:cTn id="7" presetID="42" presetClass="path" presetSubtype="0" accel="50000" decel="50000" fill="hold" grpId="0" nodeType="withEffect">
                                  <p:stCondLst>
                                    <p:cond delay="0"/>
                                  </p:stCondLst>
                                  <p:childTnLst>
                                    <p:animMotion origin="layout" path="M -3.50268E-6 0.00204 L 0.29474 0.18316 " pathEditMode="relative" rAng="0" ptsTypes="AA">
                                      <p:cBhvr>
                                        <p:cTn id="8" dur="2000" fill="hold"/>
                                        <p:tgtEl>
                                          <p:spTgt spid="20"/>
                                        </p:tgtEl>
                                        <p:attrNameLst>
                                          <p:attrName>ppt_x</p:attrName>
                                          <p:attrName>ppt_y</p:attrName>
                                        </p:attrNameLst>
                                      </p:cBhvr>
                                      <p:rCtr x="14731" y="9056"/>
                                    </p:animMotion>
                                  </p:childTnLst>
                                </p:cTn>
                              </p:par>
                              <p:par>
                                <p:cTn id="9" presetID="42" presetClass="path" presetSubtype="0" accel="50000" decel="50000" fill="hold" grpId="0" nodeType="withEffect">
                                  <p:stCondLst>
                                    <p:cond delay="0"/>
                                  </p:stCondLst>
                                  <p:childTnLst>
                                    <p:animMotion origin="layout" path="M 0.01507 0.00386 L 0.43975 0.71539 " pathEditMode="relative" rAng="0" ptsTypes="AA">
                                      <p:cBhvr>
                                        <p:cTn id="10" dur="2000" fill="hold"/>
                                        <p:tgtEl>
                                          <p:spTgt spid="19"/>
                                        </p:tgtEl>
                                        <p:attrNameLst>
                                          <p:attrName>ppt_x</p:attrName>
                                          <p:attrName>ppt_y</p:attrName>
                                        </p:attrNameLst>
                                      </p:cBhvr>
                                      <p:rCtr x="21228" y="3556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1.15139E-6 -2.56922E-6 L 0.73577 0.37631 " pathEditMode="relative" rAng="0" ptsTypes="AA">
                                      <p:cBhvr>
                                        <p:cTn id="14" dur="2000" fill="hold"/>
                                        <p:tgtEl>
                                          <p:spTgt spid="23"/>
                                        </p:tgtEl>
                                        <p:attrNameLst>
                                          <p:attrName>ppt_x</p:attrName>
                                          <p:attrName>ppt_y</p:attrName>
                                        </p:attrNameLst>
                                      </p:cBhvr>
                                      <p:rCtr x="36788" y="18815"/>
                                    </p:animMotion>
                                  </p:childTnLst>
                                </p:cTn>
                              </p:par>
                              <p:par>
                                <p:cTn id="15" presetID="42" presetClass="path" presetSubtype="0" accel="50000" decel="50000" fill="hold" grpId="0" nodeType="withEffect">
                                  <p:stCondLst>
                                    <p:cond delay="0"/>
                                  </p:stCondLst>
                                  <p:childTnLst>
                                    <p:animMotion origin="layout" path="M -1.15139E-6 3.87199E-6 L 0.4723 -0.15706 " pathEditMode="relative" rAng="0" ptsTypes="AA">
                                      <p:cBhvr>
                                        <p:cTn id="16" dur="2000" fill="hold"/>
                                        <p:tgtEl>
                                          <p:spTgt spid="22"/>
                                        </p:tgtEl>
                                        <p:attrNameLst>
                                          <p:attrName>ppt_x</p:attrName>
                                          <p:attrName>ppt_y</p:attrName>
                                        </p:attrNameLst>
                                      </p:cBhvr>
                                      <p:rCtr x="23615" y="-7853"/>
                                    </p:animMotion>
                                  </p:childTnLst>
                                </p:cTn>
                              </p:par>
                              <p:par>
                                <p:cTn id="17" presetID="42" presetClass="path" presetSubtype="0" accel="50000" decel="50000" fill="hold" grpId="0" nodeType="withEffect">
                                  <p:stCondLst>
                                    <p:cond delay="0"/>
                                  </p:stCondLst>
                                  <p:childTnLst>
                                    <p:animMotion origin="layout" path="M -2.93592E-6 -1.88379E-6 L 0.17207 -0.03132 " pathEditMode="relative" rAng="0" ptsTypes="AA">
                                      <p:cBhvr>
                                        <p:cTn id="18" dur="2000" fill="hold"/>
                                        <p:tgtEl>
                                          <p:spTgt spid="27"/>
                                        </p:tgtEl>
                                        <p:attrNameLst>
                                          <p:attrName>ppt_x</p:attrName>
                                          <p:attrName>ppt_y</p:attrName>
                                        </p:attrNameLst>
                                      </p:cBhvr>
                                      <p:rCtr x="8604" y="-1566"/>
                                    </p:animMotion>
                                  </p:childTnLst>
                                </p:cTn>
                              </p:par>
                              <p:par>
                                <p:cTn id="19" presetID="42" presetClass="path" presetSubtype="0" accel="50000" decel="50000" fill="hold" grpId="0" nodeType="withEffect">
                                  <p:stCondLst>
                                    <p:cond delay="0"/>
                                  </p:stCondLst>
                                  <p:childTnLst>
                                    <p:animMotion origin="layout" path="M -1.15139E-6 0.01294 L 0.17692 0.25602 " pathEditMode="relative" rAng="0" ptsTypes="AA">
                                      <p:cBhvr>
                                        <p:cTn id="20" dur="2000" fill="hold"/>
                                        <p:tgtEl>
                                          <p:spTgt spid="26"/>
                                        </p:tgtEl>
                                        <p:attrNameLst>
                                          <p:attrName>ppt_x</p:attrName>
                                          <p:attrName>ppt_y</p:attrName>
                                        </p:attrNameLst>
                                      </p:cBhvr>
                                      <p:rCtr x="8846" y="12143"/>
                                    </p:animMotion>
                                  </p:childTnLst>
                                </p:cTn>
                              </p:par>
                              <p:par>
                                <p:cTn id="21" presetID="42" presetClass="path" presetSubtype="0" accel="50000" decel="50000" fill="hold" grpId="0" nodeType="withEffect">
                                  <p:stCondLst>
                                    <p:cond delay="0"/>
                                  </p:stCondLst>
                                  <p:childTnLst>
                                    <p:animMotion origin="layout" path="M 2.98443E-6 -1.36178E-6 L 0.6759 0.27009 " pathEditMode="relative" rAng="0" ptsTypes="AA">
                                      <p:cBhvr>
                                        <p:cTn id="22" dur="2000" fill="hold"/>
                                        <p:tgtEl>
                                          <p:spTgt spid="25"/>
                                        </p:tgtEl>
                                        <p:attrNameLst>
                                          <p:attrName>ppt_x</p:attrName>
                                          <p:attrName>ppt_y</p:attrName>
                                        </p:attrNameLst>
                                      </p:cBhvr>
                                      <p:rCtr x="33789" y="13504"/>
                                    </p:animMotion>
                                  </p:childTnLst>
                                </p:cTn>
                              </p:par>
                              <p:par>
                                <p:cTn id="23" presetID="42" presetClass="path" presetSubtype="0" accel="50000" decel="50000" fill="hold" grpId="0" nodeType="withEffect">
                                  <p:stCondLst>
                                    <p:cond delay="0"/>
                                  </p:stCondLst>
                                  <p:childTnLst>
                                    <p:animMotion origin="layout" path="M -2.90784E-6 -1.32093E-6 L 0.53587 -0.53881 " pathEditMode="relative" rAng="0" ptsTypes="AA">
                                      <p:cBhvr>
                                        <p:cTn id="24" dur="2000" fill="hold"/>
                                        <p:tgtEl>
                                          <p:spTgt spid="30"/>
                                        </p:tgtEl>
                                        <p:attrNameLst>
                                          <p:attrName>ppt_x</p:attrName>
                                          <p:attrName>ppt_y</p:attrName>
                                        </p:attrNameLst>
                                      </p:cBhvr>
                                      <p:rCtr x="26793" y="-26941"/>
                                    </p:animMotion>
                                  </p:childTnLst>
                                </p:cTn>
                              </p:par>
                              <p:par>
                                <p:cTn id="25" presetID="42" presetClass="path" presetSubtype="0" accel="50000" decel="50000" fill="hold" grpId="0" nodeType="withEffect">
                                  <p:stCondLst>
                                    <p:cond delay="0"/>
                                  </p:stCondLst>
                                  <p:childTnLst>
                                    <p:animMotion origin="layout" path="M -2.90784E-6 2.60554E-6 L 0.72798 -0.30323 " pathEditMode="relative" rAng="0" ptsTypes="AA">
                                      <p:cBhvr>
                                        <p:cTn id="26" dur="2000" fill="hold"/>
                                        <p:tgtEl>
                                          <p:spTgt spid="29"/>
                                        </p:tgtEl>
                                        <p:attrNameLst>
                                          <p:attrName>ppt_x</p:attrName>
                                          <p:attrName>ppt_y</p:attrName>
                                        </p:attrNameLst>
                                      </p:cBhvr>
                                      <p:rCtr x="36393" y="-15161"/>
                                    </p:animMotion>
                                  </p:childTnLst>
                                </p:cTn>
                              </p:par>
                              <p:par>
                                <p:cTn id="27" presetID="42" presetClass="path" presetSubtype="0" accel="50000" decel="50000" fill="hold" grpId="0" nodeType="withEffect">
                                  <p:stCondLst>
                                    <p:cond delay="0"/>
                                  </p:stCondLst>
                                  <p:childTnLst>
                                    <p:animMotion origin="layout" path="M -0.0037 0.00953 L 0.55603 0.22856 " pathEditMode="relative" rAng="0" ptsTypes="AA">
                                      <p:cBhvr>
                                        <p:cTn id="28" dur="2000" fill="hold"/>
                                        <p:tgtEl>
                                          <p:spTgt spid="28"/>
                                        </p:tgtEl>
                                        <p:attrNameLst>
                                          <p:attrName>ppt_x</p:attrName>
                                          <p:attrName>ppt_y</p:attrName>
                                        </p:attrNameLst>
                                      </p:cBhvr>
                                      <p:rCtr x="27891" y="10917"/>
                                    </p:animMotion>
                                  </p:childTnLst>
                                </p:cTn>
                              </p:par>
                              <p:par>
                                <p:cTn id="29" presetID="42" presetClass="path" presetSubtype="0" accel="50000" decel="50000" fill="hold" grpId="0" nodeType="withEffect">
                                  <p:stCondLst>
                                    <p:cond delay="0"/>
                                  </p:stCondLst>
                                  <p:childTnLst>
                                    <p:animMotion origin="layout" path="M 0.00051 -0.10644 L 0.23628 -0.41534 " pathEditMode="relative" rAng="0" ptsTypes="AA">
                                      <p:cBhvr>
                                        <p:cTn id="30" dur="2000" fill="hold"/>
                                        <p:tgtEl>
                                          <p:spTgt spid="33"/>
                                        </p:tgtEl>
                                        <p:attrNameLst>
                                          <p:attrName>ppt_x</p:attrName>
                                          <p:attrName>ppt_y</p:attrName>
                                        </p:attrNameLst>
                                      </p:cBhvr>
                                      <p:rCtr x="11782" y="-15456"/>
                                    </p:animMotion>
                                  </p:childTnLst>
                                </p:cTn>
                              </p:par>
                              <p:par>
                                <p:cTn id="31" presetID="42" presetClass="path" presetSubtype="0" accel="50000" decel="50000" fill="hold" grpId="0" nodeType="withEffect">
                                  <p:stCondLst>
                                    <p:cond delay="0"/>
                                  </p:stCondLst>
                                  <p:childTnLst>
                                    <p:animMotion origin="layout" path="M -2.90784E-6 0.01112 L 0.23947 -0.12256 " pathEditMode="relative" rAng="0" ptsTypes="AA">
                                      <p:cBhvr>
                                        <p:cTn id="32" dur="2000" fill="hold"/>
                                        <p:tgtEl>
                                          <p:spTgt spid="32"/>
                                        </p:tgtEl>
                                        <p:attrNameLst>
                                          <p:attrName>ppt_x</p:attrName>
                                          <p:attrName>ppt_y</p:attrName>
                                        </p:attrNameLst>
                                      </p:cBhvr>
                                      <p:rCtr x="11973" y="-6695"/>
                                    </p:animMotion>
                                  </p:childTnLst>
                                </p:cTn>
                              </p:par>
                              <p:par>
                                <p:cTn id="33" presetID="42" presetClass="path" presetSubtype="0" accel="50000" decel="50000" fill="hold" grpId="0" nodeType="withEffect">
                                  <p:stCondLst>
                                    <p:cond delay="0"/>
                                  </p:stCondLst>
                                  <p:childTnLst>
                                    <p:animMotion origin="layout" path="M -1.12331E-6 2.92329E-6 L 0.79844 -0.1119 " pathEditMode="relative" rAng="0" ptsTypes="AA">
                                      <p:cBhvr>
                                        <p:cTn id="34" dur="2000" fill="hold"/>
                                        <p:tgtEl>
                                          <p:spTgt spid="31"/>
                                        </p:tgtEl>
                                        <p:attrNameLst>
                                          <p:attrName>ppt_x</p:attrName>
                                          <p:attrName>ppt_y</p:attrName>
                                        </p:attrNameLst>
                                      </p:cBhvr>
                                      <p:rCtr x="39916" y="-5606"/>
                                    </p:animMotion>
                                  </p:childTnLst>
                                </p:cTn>
                              </p:par>
                              <p:par>
                                <p:cTn id="35" presetID="42" presetClass="path" presetSubtype="0" accel="50000" decel="50000" fill="hold" grpId="0" nodeType="withEffect">
                                  <p:stCondLst>
                                    <p:cond delay="0"/>
                                  </p:stCondLst>
                                  <p:childTnLst>
                                    <p:animMotion origin="layout" path="M 3.55119E-6 -6.85429E-7 L 0.78899 -0.51634 " pathEditMode="relative" rAng="0" ptsTypes="AA">
                                      <p:cBhvr>
                                        <p:cTn id="36" dur="2000" fill="hold"/>
                                        <p:tgtEl>
                                          <p:spTgt spid="36"/>
                                        </p:tgtEl>
                                        <p:attrNameLst>
                                          <p:attrName>ppt_x</p:attrName>
                                          <p:attrName>ppt_y</p:attrName>
                                        </p:attrNameLst>
                                      </p:cBhvr>
                                      <p:rCtr x="39443" y="-25828"/>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1.12331E-6 1.09396E-6 L 0.29589 -0.22855 " pathEditMode="relative" rAng="0" ptsTypes="AA">
                                      <p:cBhvr>
                                        <p:cTn id="40" dur="2000" fill="hold"/>
                                        <p:tgtEl>
                                          <p:spTgt spid="34"/>
                                        </p:tgtEl>
                                        <p:attrNameLst>
                                          <p:attrName>ppt_x</p:attrName>
                                          <p:attrName>ppt_y</p:attrName>
                                        </p:attrNameLst>
                                      </p:cBhvr>
                                      <p:rCtr x="14794" y="-1143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6.33138E-7 1.15297E-6 L 0.03676 -0.69337 " pathEditMode="relative" rAng="0" ptsTypes="AA">
                                      <p:cBhvr>
                                        <p:cTn id="60" dur="2000" fill="hold"/>
                                        <p:tgtEl>
                                          <p:spTgt spid="46"/>
                                        </p:tgtEl>
                                        <p:attrNameLst>
                                          <p:attrName>ppt_x</p:attrName>
                                          <p:attrName>ppt_y</p:attrName>
                                        </p:attrNameLst>
                                      </p:cBhvr>
                                      <p:rCtr x="1838" y="-34680"/>
                                    </p:animMotion>
                                  </p:childTnLst>
                                </p:cTn>
                              </p:par>
                              <p:par>
                                <p:cTn id="61" presetID="42" presetClass="path" presetSubtype="0" accel="50000" decel="50000" fill="hold" grpId="0" nodeType="withEffect">
                                  <p:stCondLst>
                                    <p:cond delay="0"/>
                                  </p:stCondLst>
                                  <p:childTnLst>
                                    <p:animMotion origin="layout" path="M -9.59918E-7 4.18974E-6 L -0.14526 -0.17363 " pathEditMode="relative" rAng="0" ptsTypes="AA">
                                      <p:cBhvr>
                                        <p:cTn id="62" dur="2000" fill="hold"/>
                                        <p:tgtEl>
                                          <p:spTgt spid="48"/>
                                        </p:tgtEl>
                                        <p:attrNameLst>
                                          <p:attrName>ppt_x</p:attrName>
                                          <p:attrName>ppt_y</p:attrName>
                                        </p:attrNameLst>
                                      </p:cBhvr>
                                      <p:rCtr x="-7263" y="-8693"/>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a:t>
            </a:r>
            <a:r>
              <a:rPr lang="en-US" dirty="0" err="1" smtClean="0"/>
              <a:t>microservice</a:t>
            </a:r>
            <a:r>
              <a:rPr lang="en-US" dirty="0"/>
              <a:t>?</a:t>
            </a:r>
          </a:p>
        </p:txBody>
      </p:sp>
      <p:sp>
        <p:nvSpPr>
          <p:cNvPr id="4" name="Content Placeholder 3"/>
          <p:cNvSpPr>
            <a:spLocks noGrp="1"/>
          </p:cNvSpPr>
          <p:nvPr>
            <p:ph sz="quarter" idx="4294967295"/>
          </p:nvPr>
        </p:nvSpPr>
        <p:spPr>
          <a:xfrm>
            <a:off x="622617" y="1243471"/>
            <a:ext cx="11191240" cy="5036058"/>
          </a:xfrm>
          <a:prstGeom prst="rect">
            <a:avLst/>
          </a:prstGeom>
        </p:spPr>
        <p:txBody>
          <a:bodyPr>
            <a:normAutofit fontScale="85000" lnSpcReduction="20000"/>
          </a:bodyPr>
          <a:lstStyle/>
          <a:p>
            <a:r>
              <a:rPr lang="en-US" dirty="0" smtClean="0"/>
              <a:t>Is (</a:t>
            </a:r>
            <a:r>
              <a:rPr lang="en-US" i="1" dirty="0" smtClean="0"/>
              <a:t>logic + state</a:t>
            </a:r>
            <a:r>
              <a:rPr lang="en-US" dirty="0" smtClean="0"/>
              <a:t>) that is independently </a:t>
            </a:r>
            <a:r>
              <a:rPr lang="en-US" dirty="0"/>
              <a:t>versioned, deployed, and </a:t>
            </a:r>
            <a:r>
              <a:rPr lang="en-US" dirty="0" smtClean="0"/>
              <a:t>scaled</a:t>
            </a:r>
          </a:p>
          <a:p>
            <a:r>
              <a:rPr lang="en-US" dirty="0"/>
              <a:t>Has a unique </a:t>
            </a:r>
            <a:r>
              <a:rPr lang="en-US" dirty="0" smtClean="0"/>
              <a:t>name that can be resolved</a:t>
            </a:r>
            <a:endParaRPr lang="en-US" dirty="0"/>
          </a:p>
          <a:p>
            <a:pPr marL="342900" lvl="1" indent="0">
              <a:buNone/>
            </a:pPr>
            <a:r>
              <a:rPr lang="en-US" dirty="0"/>
              <a:t>e.g.  fabric:/</a:t>
            </a:r>
            <a:r>
              <a:rPr lang="en-US" dirty="0" err="1"/>
              <a:t>myapplication</a:t>
            </a:r>
            <a:r>
              <a:rPr lang="en-US" dirty="0"/>
              <a:t>/</a:t>
            </a:r>
            <a:r>
              <a:rPr lang="en-US" dirty="0" err="1"/>
              <a:t>myservice</a:t>
            </a:r>
            <a:endParaRPr lang="en-US" dirty="0"/>
          </a:p>
          <a:p>
            <a:r>
              <a:rPr lang="en-US" dirty="0" smtClean="0"/>
              <a:t>Interacts with other microservices over well defined interfaces and protocols like REST</a:t>
            </a:r>
            <a:endParaRPr lang="en-US" dirty="0"/>
          </a:p>
          <a:p>
            <a:r>
              <a:rPr lang="en-US" dirty="0" smtClean="0"/>
              <a:t>Remains always logically consistent in the presence of failures</a:t>
            </a:r>
          </a:p>
          <a:p>
            <a:r>
              <a:rPr lang="en-US" dirty="0" smtClean="0"/>
              <a:t>Hosted inside a “container” (code + </a:t>
            </a:r>
            <a:r>
              <a:rPr lang="en-US" dirty="0" err="1" smtClean="0"/>
              <a:t>config</a:t>
            </a:r>
            <a:r>
              <a:rPr lang="en-US" dirty="0" smtClean="0"/>
              <a:t>)</a:t>
            </a:r>
          </a:p>
          <a:p>
            <a:r>
              <a:rPr lang="en-US" dirty="0" smtClean="0"/>
              <a:t>Can be written in any language and framework</a:t>
            </a:r>
          </a:p>
          <a:p>
            <a:pPr lvl="1"/>
            <a:r>
              <a:rPr lang="en-US" dirty="0"/>
              <a:t>node.js, Java VMs, any </a:t>
            </a:r>
            <a:r>
              <a:rPr lang="en-US" dirty="0" smtClean="0"/>
              <a:t>EXE</a:t>
            </a:r>
          </a:p>
          <a:p>
            <a:r>
              <a:rPr lang="en-US" dirty="0" smtClean="0"/>
              <a:t>Developed by a small engineering team</a:t>
            </a:r>
          </a:p>
        </p:txBody>
      </p:sp>
    </p:spTree>
    <p:extLst>
      <p:ext uri="{BB962C8B-B14F-4D97-AF65-F5344CB8AC3E}">
        <p14:creationId xmlns:p14="http://schemas.microsoft.com/office/powerpoint/2010/main" val="434362791"/>
      </p:ext>
    </p:extLst>
  </p:cSld>
  <p:clrMapOvr>
    <a:masterClrMapping/>
  </p:clrMapOvr>
  <p:transition advTm="12618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Types of microservices</a:t>
            </a:r>
            <a:endParaRPr lang="en-US" dirty="0"/>
          </a:p>
        </p:txBody>
      </p:sp>
      <p:sp>
        <p:nvSpPr>
          <p:cNvPr id="5" name="Text Placeholder 1"/>
          <p:cNvSpPr>
            <a:spLocks noGrp="1"/>
          </p:cNvSpPr>
          <p:nvPr>
            <p:ph type="body" sz="quarter" idx="10"/>
          </p:nvPr>
        </p:nvSpPr>
        <p:spPr>
          <a:xfrm>
            <a:off x="198438" y="1337937"/>
            <a:ext cx="12238037" cy="4598182"/>
          </a:xfrm>
        </p:spPr>
        <p:txBody>
          <a:bodyPr/>
          <a:lstStyle/>
          <a:p>
            <a:r>
              <a:rPr lang="en-US" dirty="0" smtClean="0"/>
              <a:t>Stateless microservice</a:t>
            </a:r>
          </a:p>
          <a:p>
            <a:pPr lvl="1"/>
            <a:r>
              <a:rPr lang="en-US" dirty="0" smtClean="0"/>
              <a:t>Has </a:t>
            </a:r>
            <a:r>
              <a:rPr lang="en-US" dirty="0"/>
              <a:t>either no state or it can be retrieved from an external store </a:t>
            </a:r>
          </a:p>
          <a:p>
            <a:pPr lvl="1"/>
            <a:r>
              <a:rPr lang="en-US" dirty="0" smtClean="0"/>
              <a:t>There </a:t>
            </a:r>
            <a:r>
              <a:rPr lang="en-US" dirty="0"/>
              <a:t>can be N </a:t>
            </a:r>
            <a:r>
              <a:rPr lang="en-US" dirty="0" smtClean="0"/>
              <a:t>instances</a:t>
            </a:r>
          </a:p>
          <a:p>
            <a:pPr lvl="1"/>
            <a:r>
              <a:rPr lang="en-US" dirty="0" smtClean="0"/>
              <a:t>e.g. web frontends, protocol gateways, Azure Cloud Services etc.</a:t>
            </a:r>
          </a:p>
          <a:p>
            <a:pPr marL="342900" lvl="1" indent="0">
              <a:buNone/>
            </a:pPr>
            <a:endParaRPr lang="en-US" sz="2000" dirty="0"/>
          </a:p>
          <a:p>
            <a:r>
              <a:rPr lang="en-US" dirty="0" smtClean="0"/>
              <a:t>Stateful microservice</a:t>
            </a:r>
          </a:p>
          <a:p>
            <a:pPr lvl="1"/>
            <a:r>
              <a:rPr lang="en-US" dirty="0" smtClean="0"/>
              <a:t>Maintain hard, authoritative state</a:t>
            </a:r>
          </a:p>
          <a:p>
            <a:pPr lvl="1"/>
            <a:r>
              <a:rPr lang="en-US" dirty="0" smtClean="0"/>
              <a:t>N consistent copies achieved through </a:t>
            </a:r>
            <a:r>
              <a:rPr lang="en-US" dirty="0"/>
              <a:t>replication and local </a:t>
            </a:r>
            <a:r>
              <a:rPr lang="en-US" dirty="0" smtClean="0"/>
              <a:t>persistence</a:t>
            </a:r>
          </a:p>
          <a:p>
            <a:pPr lvl="1"/>
            <a:r>
              <a:rPr lang="en-US" dirty="0" smtClean="0"/>
              <a:t>e.g. database, documents, workflow, user profile, shopping cart etc.</a:t>
            </a:r>
          </a:p>
          <a:p>
            <a:pPr lvl="1"/>
            <a:endParaRPr lang="en-US" dirty="0" smtClean="0"/>
          </a:p>
        </p:txBody>
      </p:sp>
    </p:spTree>
    <p:extLst>
      <p:ext uri="{BB962C8B-B14F-4D97-AF65-F5344CB8AC3E}">
        <p14:creationId xmlns:p14="http://schemas.microsoft.com/office/powerpoint/2010/main" val="4124277967"/>
      </p:ext>
    </p:extLst>
  </p:cSld>
  <p:clrMapOvr>
    <a:masterClrMapping/>
  </p:clrMapOvr>
  <p:transition advTm="5953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What can you build with Service Fabric?</a:t>
            </a:r>
            <a:endParaRPr lang="en-US" dirty="0"/>
          </a:p>
        </p:txBody>
      </p:sp>
      <p:sp>
        <p:nvSpPr>
          <p:cNvPr id="5" name="Text Placeholder 1"/>
          <p:cNvSpPr>
            <a:spLocks noGrp="1"/>
          </p:cNvSpPr>
          <p:nvPr>
            <p:ph type="body" sz="quarter" idx="10"/>
          </p:nvPr>
        </p:nvSpPr>
        <p:spPr>
          <a:xfrm>
            <a:off x="198438" y="1337937"/>
            <a:ext cx="12238037" cy="5195268"/>
          </a:xfrm>
        </p:spPr>
        <p:txBody>
          <a:bodyPr/>
          <a:lstStyle/>
          <a:p>
            <a:r>
              <a:rPr lang="en-US" dirty="0" smtClean="0"/>
              <a:t>Stateless applications</a:t>
            </a:r>
          </a:p>
          <a:p>
            <a:pPr lvl="1"/>
            <a:r>
              <a:rPr lang="en-US" dirty="0"/>
              <a:t>A service 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sz="2000" dirty="0"/>
          </a:p>
          <a:p>
            <a:r>
              <a:rPr lang="en-US" dirty="0" err="1" smtClean="0"/>
              <a:t>Stateful</a:t>
            </a:r>
            <a:r>
              <a:rPr lang="en-US" dirty="0" smtClean="0"/>
              <a:t> applications</a:t>
            </a:r>
          </a:p>
          <a:p>
            <a:pPr lvl="1"/>
            <a:r>
              <a:rPr lang="en-US" dirty="0" smtClean="0"/>
              <a:t>Reliability of state through replication and local persistence</a:t>
            </a:r>
          </a:p>
          <a:p>
            <a:pPr lvl="1"/>
            <a:r>
              <a:rPr lang="en-US" dirty="0" smtClean="0"/>
              <a:t>Reduces latency</a:t>
            </a:r>
          </a:p>
          <a:p>
            <a:pPr lvl="1"/>
            <a:r>
              <a:rPr lang="en-US" dirty="0" smtClean="0"/>
              <a:t>Reduces the complexity and number of components in traditional three tier architecture </a:t>
            </a:r>
            <a:endParaRPr lang="en-US" sz="3200" dirty="0" smtClean="0"/>
          </a:p>
          <a:p>
            <a:r>
              <a:rPr lang="en-US" dirty="0" smtClean="0"/>
              <a:t>Existing apps written with other frameworks</a:t>
            </a:r>
          </a:p>
          <a:p>
            <a:pPr lvl="1"/>
            <a:r>
              <a:rPr lang="en-US" dirty="0" smtClean="0"/>
              <a:t>node.js, Java VMs, any EXE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7437" y="5925195"/>
            <a:ext cx="756402" cy="739210"/>
          </a:xfrm>
          <a:prstGeom prst="rect">
            <a:avLst/>
          </a:prstGeom>
        </p:spPr>
      </p:pic>
      <p:pic>
        <p:nvPicPr>
          <p:cNvPr id="2" name="Picture 1"/>
          <p:cNvPicPr>
            <a:picLocks noChangeAspect="1"/>
          </p:cNvPicPr>
          <p:nvPr/>
        </p:nvPicPr>
        <p:blipFill>
          <a:blip r:embed="rId4"/>
          <a:stretch>
            <a:fillRect/>
          </a:stretch>
        </p:blipFill>
        <p:spPr>
          <a:xfrm>
            <a:off x="5227637" y="6169105"/>
            <a:ext cx="1714500" cy="495300"/>
          </a:xfrm>
          <a:prstGeom prst="rect">
            <a:avLst/>
          </a:prstGeom>
        </p:spPr>
      </p:pic>
    </p:spTree>
    <p:extLst>
      <p:ext uri="{BB962C8B-B14F-4D97-AF65-F5344CB8AC3E}">
        <p14:creationId xmlns:p14="http://schemas.microsoft.com/office/powerpoint/2010/main" val="18903080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Service Fabric</a:t>
            </a:r>
            <a:r>
              <a:rPr lang="en-US" sz="4350" dirty="0"/>
              <a:t> Applications</a:t>
            </a:r>
            <a:r>
              <a:rPr lang="en-US" sz="4000" dirty="0">
                <a:solidFill>
                  <a:srgbClr val="FFFFFF"/>
                </a:solidFill>
              </a:rPr>
              <a:t/>
            </a:r>
            <a:br>
              <a:rPr lang="en-US" sz="4000" dirty="0">
                <a:solidFill>
                  <a:srgbClr val="FFFFFF"/>
                </a:solidFill>
              </a:rPr>
            </a:br>
            <a:endParaRPr lang="en-US" dirty="0"/>
          </a:p>
        </p:txBody>
      </p:sp>
      <p:sp>
        <p:nvSpPr>
          <p:cNvPr id="76" name="Rectangle 75"/>
          <p:cNvSpPr/>
          <p:nvPr/>
        </p:nvSpPr>
        <p:spPr>
          <a:xfrm>
            <a:off x="508082" y="5052395"/>
            <a:ext cx="5405355" cy="889651"/>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Azure </a:t>
            </a:r>
          </a:p>
        </p:txBody>
      </p:sp>
      <p:sp>
        <p:nvSpPr>
          <p:cNvPr id="81" name="Rectangle 80"/>
          <p:cNvSpPr/>
          <p:nvPr/>
        </p:nvSpPr>
        <p:spPr>
          <a:xfrm>
            <a:off x="6174789" y="5060499"/>
            <a:ext cx="5420546" cy="889651"/>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Private Clouds </a:t>
            </a:r>
          </a:p>
        </p:txBody>
      </p:sp>
      <p:sp>
        <p:nvSpPr>
          <p:cNvPr id="348" name="Hexagon 347"/>
          <p:cNvSpPr/>
          <p:nvPr/>
        </p:nvSpPr>
        <p:spPr>
          <a:xfrm>
            <a:off x="53997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49" name="Hexagon 348"/>
          <p:cNvSpPr/>
          <p:nvPr/>
        </p:nvSpPr>
        <p:spPr>
          <a:xfrm>
            <a:off x="77091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0" name="Hexagon 349"/>
          <p:cNvSpPr/>
          <p:nvPr/>
        </p:nvSpPr>
        <p:spPr>
          <a:xfrm>
            <a:off x="53997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1" name="Hexagon 350"/>
          <p:cNvSpPr/>
          <p:nvPr/>
        </p:nvSpPr>
        <p:spPr>
          <a:xfrm>
            <a:off x="77091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52" name="Straight Connector 351"/>
          <p:cNvCxnSpPr/>
          <p:nvPr/>
        </p:nvCxnSpPr>
        <p:spPr>
          <a:xfrm>
            <a:off x="677436" y="2398108"/>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7436" y="2126833"/>
            <a:ext cx="230937" cy="13563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4616" y="2256650"/>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4616" y="2398108"/>
            <a:ext cx="230937" cy="13563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4617" y="2268291"/>
            <a:ext cx="33" cy="26859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3713" y="2262470"/>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4616" y="2121012"/>
            <a:ext cx="230937" cy="147278"/>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7419" y="2151453"/>
            <a:ext cx="33" cy="268599"/>
          </a:xfrm>
          <a:prstGeom prst="line">
            <a:avLst/>
          </a:prstGeom>
          <a:noFill/>
          <a:ln w="6350" cap="flat" cmpd="sng" algn="ctr">
            <a:solidFill>
              <a:srgbClr val="5B9BD5"/>
            </a:solidFill>
            <a:prstDash val="solid"/>
            <a:miter lim="800000"/>
          </a:ln>
          <a:effectLst/>
        </p:spPr>
      </p:cxnSp>
      <p:sp>
        <p:nvSpPr>
          <p:cNvPr id="360" name="Hexagon 359"/>
          <p:cNvSpPr/>
          <p:nvPr/>
        </p:nvSpPr>
        <p:spPr>
          <a:xfrm>
            <a:off x="9989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1" name="Hexagon 360"/>
          <p:cNvSpPr/>
          <p:nvPr/>
        </p:nvSpPr>
        <p:spPr>
          <a:xfrm>
            <a:off x="12299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2" name="Hexagon 361"/>
          <p:cNvSpPr/>
          <p:nvPr/>
        </p:nvSpPr>
        <p:spPr>
          <a:xfrm>
            <a:off x="9989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3" name="Hexagon 362"/>
          <p:cNvSpPr/>
          <p:nvPr/>
        </p:nvSpPr>
        <p:spPr>
          <a:xfrm>
            <a:off x="12299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64" name="Straight Connector 363"/>
          <p:cNvCxnSpPr/>
          <p:nvPr/>
        </p:nvCxnSpPr>
        <p:spPr>
          <a:xfrm>
            <a:off x="1136456" y="2398108"/>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6456" y="2131382"/>
            <a:ext cx="230937" cy="13563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3636" y="2256650"/>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3636" y="2398108"/>
            <a:ext cx="230937" cy="13563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3637" y="2268291"/>
            <a:ext cx="33" cy="26859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2733" y="2262470"/>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3636" y="2121012"/>
            <a:ext cx="230937" cy="147278"/>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6439" y="2151453"/>
            <a:ext cx="33" cy="268599"/>
          </a:xfrm>
          <a:prstGeom prst="line">
            <a:avLst/>
          </a:prstGeom>
          <a:noFill/>
          <a:ln w="6350" cap="flat" cmpd="sng" algn="ctr">
            <a:solidFill>
              <a:srgbClr val="5B9BD5"/>
            </a:solidFill>
            <a:prstDash val="solid"/>
            <a:miter lim="800000"/>
          </a:ln>
          <a:effectLst/>
        </p:spPr>
      </p:cxnSp>
      <p:sp>
        <p:nvSpPr>
          <p:cNvPr id="372" name="Hexagon 371"/>
          <p:cNvSpPr/>
          <p:nvPr/>
        </p:nvSpPr>
        <p:spPr>
          <a:xfrm>
            <a:off x="146050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169144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4" name="Hexagon 373"/>
          <p:cNvSpPr/>
          <p:nvPr/>
        </p:nvSpPr>
        <p:spPr>
          <a:xfrm>
            <a:off x="146050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5" name="Hexagon 374"/>
          <p:cNvSpPr/>
          <p:nvPr/>
        </p:nvSpPr>
        <p:spPr>
          <a:xfrm>
            <a:off x="169144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6" name="Straight Connector 375"/>
          <p:cNvCxnSpPr/>
          <p:nvPr/>
        </p:nvCxnSpPr>
        <p:spPr>
          <a:xfrm>
            <a:off x="1597962" y="2398108"/>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7962" y="2126833"/>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142" y="2256650"/>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142" y="239810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143" y="2268291"/>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239" y="2262470"/>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142" y="2121012"/>
            <a:ext cx="230937" cy="147278"/>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7945" y="2156002"/>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91952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215046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6" name="Hexagon 385"/>
          <p:cNvSpPr/>
          <p:nvPr/>
        </p:nvSpPr>
        <p:spPr>
          <a:xfrm>
            <a:off x="191952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7" name="Hexagon 386"/>
          <p:cNvSpPr/>
          <p:nvPr/>
        </p:nvSpPr>
        <p:spPr>
          <a:xfrm>
            <a:off x="215046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8" name="Straight Connector 387"/>
          <p:cNvCxnSpPr/>
          <p:nvPr/>
        </p:nvCxnSpPr>
        <p:spPr>
          <a:xfrm>
            <a:off x="2056982" y="2398108"/>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6982" y="2126833"/>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162" y="2256650"/>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162" y="2398108"/>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163" y="2263742"/>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259" y="2262470"/>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162" y="2121012"/>
            <a:ext cx="230937" cy="147278"/>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6965" y="2156002"/>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237854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260581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8" name="Hexagon 397"/>
          <p:cNvSpPr/>
          <p:nvPr/>
        </p:nvSpPr>
        <p:spPr>
          <a:xfrm>
            <a:off x="237854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9" name="Hexagon 398"/>
          <p:cNvSpPr/>
          <p:nvPr/>
        </p:nvSpPr>
        <p:spPr>
          <a:xfrm>
            <a:off x="260581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0" name="Straight Connector 399"/>
          <p:cNvCxnSpPr/>
          <p:nvPr/>
        </p:nvCxnSpPr>
        <p:spPr>
          <a:xfrm>
            <a:off x="2512330" y="2398108"/>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330" y="2126833"/>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39510" y="2256650"/>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39510" y="239810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39511" y="2268291"/>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8607" y="2262470"/>
            <a:ext cx="230903" cy="129817"/>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39510" y="2121012"/>
            <a:ext cx="230937" cy="147278"/>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5985" y="2151453"/>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833893"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306483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0" name="Hexagon 409"/>
          <p:cNvSpPr/>
          <p:nvPr/>
        </p:nvSpPr>
        <p:spPr>
          <a:xfrm>
            <a:off x="2833893"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1" name="Hexagon 410"/>
          <p:cNvSpPr/>
          <p:nvPr/>
        </p:nvSpPr>
        <p:spPr>
          <a:xfrm>
            <a:off x="306483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2" name="Straight Connector 411"/>
          <p:cNvCxnSpPr/>
          <p:nvPr/>
        </p:nvCxnSpPr>
        <p:spPr>
          <a:xfrm>
            <a:off x="2971350" y="2398108"/>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350" y="2126833"/>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530" y="2256650"/>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530" y="239810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531" y="2268291"/>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7627" y="2262470"/>
            <a:ext cx="230903" cy="129817"/>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530" y="2121012"/>
            <a:ext cx="230937" cy="147278"/>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333" y="2151453"/>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32953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35263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2" name="Hexagon 421"/>
          <p:cNvSpPr/>
          <p:nvPr/>
        </p:nvSpPr>
        <p:spPr>
          <a:xfrm>
            <a:off x="32953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3" name="Hexagon 422"/>
          <p:cNvSpPr/>
          <p:nvPr/>
        </p:nvSpPr>
        <p:spPr>
          <a:xfrm>
            <a:off x="35263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4" name="Straight Connector 423"/>
          <p:cNvCxnSpPr/>
          <p:nvPr/>
        </p:nvCxnSpPr>
        <p:spPr>
          <a:xfrm>
            <a:off x="3432856" y="2398108"/>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2856" y="2126833"/>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036" y="2256650"/>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036" y="239810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037" y="2268291"/>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133" y="2262470"/>
            <a:ext cx="230903" cy="12981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036" y="2121012"/>
            <a:ext cx="230937" cy="147278"/>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2839" y="2151453"/>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375857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98951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4" name="Hexagon 433"/>
          <p:cNvSpPr/>
          <p:nvPr/>
        </p:nvSpPr>
        <p:spPr>
          <a:xfrm>
            <a:off x="375857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5" name="Hexagon 434"/>
          <p:cNvSpPr/>
          <p:nvPr/>
        </p:nvSpPr>
        <p:spPr>
          <a:xfrm>
            <a:off x="398951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6" name="Straight Connector 435"/>
          <p:cNvCxnSpPr/>
          <p:nvPr/>
        </p:nvCxnSpPr>
        <p:spPr>
          <a:xfrm>
            <a:off x="3896032" y="2398108"/>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032" y="2126833"/>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497" y="2261981"/>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497" y="2403439"/>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4718" y="2273622"/>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309" y="2262470"/>
            <a:ext cx="230903" cy="129817"/>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497" y="2126343"/>
            <a:ext cx="230937" cy="147278"/>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015" y="2151453"/>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422043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445137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6" name="Hexagon 445"/>
          <p:cNvSpPr/>
          <p:nvPr/>
        </p:nvSpPr>
        <p:spPr>
          <a:xfrm>
            <a:off x="422043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7" name="Hexagon 446"/>
          <p:cNvSpPr/>
          <p:nvPr/>
        </p:nvSpPr>
        <p:spPr>
          <a:xfrm>
            <a:off x="445137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8" name="Straight Connector 447"/>
          <p:cNvCxnSpPr/>
          <p:nvPr/>
        </p:nvCxnSpPr>
        <p:spPr>
          <a:xfrm>
            <a:off x="4357890" y="2399429"/>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7890" y="2128154"/>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070" y="2257971"/>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070" y="2399429"/>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071" y="2269612"/>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167" y="2263791"/>
            <a:ext cx="230903" cy="129817"/>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070" y="2122333"/>
            <a:ext cx="230937" cy="147278"/>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7873" y="2152774"/>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467945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91039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8" name="Hexagon 457"/>
          <p:cNvSpPr/>
          <p:nvPr/>
        </p:nvSpPr>
        <p:spPr>
          <a:xfrm>
            <a:off x="467945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9" name="Hexagon 458"/>
          <p:cNvSpPr/>
          <p:nvPr/>
        </p:nvSpPr>
        <p:spPr>
          <a:xfrm>
            <a:off x="491039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0" name="Straight Connector 459"/>
          <p:cNvCxnSpPr/>
          <p:nvPr/>
        </p:nvCxnSpPr>
        <p:spPr>
          <a:xfrm>
            <a:off x="4816910" y="2399429"/>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6910" y="212815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090" y="2257971"/>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090" y="2399429"/>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091" y="2269612"/>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187" y="2263791"/>
            <a:ext cx="230903" cy="129817"/>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090" y="2122333"/>
            <a:ext cx="230937" cy="147278"/>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6893" y="2152774"/>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51409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53718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0" name="Hexagon 469"/>
          <p:cNvSpPr/>
          <p:nvPr/>
        </p:nvSpPr>
        <p:spPr>
          <a:xfrm>
            <a:off x="51409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1" name="Hexagon 470"/>
          <p:cNvSpPr/>
          <p:nvPr/>
        </p:nvSpPr>
        <p:spPr>
          <a:xfrm>
            <a:off x="53718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2" name="Straight Connector 471"/>
          <p:cNvCxnSpPr/>
          <p:nvPr/>
        </p:nvCxnSpPr>
        <p:spPr>
          <a:xfrm>
            <a:off x="5278416" y="2399429"/>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416" y="2128154"/>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440" y="2257971"/>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440" y="239942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597" y="2269612"/>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693" y="2263791"/>
            <a:ext cx="230903" cy="129817"/>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440" y="2122333"/>
            <a:ext cx="230937" cy="147278"/>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399" y="2152774"/>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5600463" y="20041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83140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2" name="Hexagon 481"/>
          <p:cNvSpPr/>
          <p:nvPr/>
        </p:nvSpPr>
        <p:spPr>
          <a:xfrm>
            <a:off x="560046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3" name="Hexagon 482"/>
          <p:cNvSpPr/>
          <p:nvPr/>
        </p:nvSpPr>
        <p:spPr>
          <a:xfrm>
            <a:off x="583140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4" name="Straight Connector 483"/>
          <p:cNvCxnSpPr/>
          <p:nvPr/>
        </p:nvCxnSpPr>
        <p:spPr>
          <a:xfrm>
            <a:off x="5737920" y="2399429"/>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20" y="2128154"/>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00" y="2257971"/>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00" y="239942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01" y="2269612"/>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197" y="2263791"/>
            <a:ext cx="230903" cy="12981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00" y="2122333"/>
            <a:ext cx="230937" cy="147278"/>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03" y="2152774"/>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605948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629042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4" name="Hexagon 493"/>
          <p:cNvSpPr/>
          <p:nvPr/>
        </p:nvSpPr>
        <p:spPr>
          <a:xfrm>
            <a:off x="605948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5" name="Hexagon 494"/>
          <p:cNvSpPr/>
          <p:nvPr/>
        </p:nvSpPr>
        <p:spPr>
          <a:xfrm>
            <a:off x="629042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6" name="Straight Connector 495"/>
          <p:cNvCxnSpPr/>
          <p:nvPr/>
        </p:nvCxnSpPr>
        <p:spPr>
          <a:xfrm>
            <a:off x="6196940" y="2399429"/>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0" y="2132703"/>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120" y="2257971"/>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120" y="239942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121" y="2269612"/>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17" y="2263791"/>
            <a:ext cx="230903" cy="12981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120" y="2122333"/>
            <a:ext cx="230937" cy="147278"/>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3" y="2152774"/>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65226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67535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6" name="Hexagon 505"/>
          <p:cNvSpPr/>
          <p:nvPr/>
        </p:nvSpPr>
        <p:spPr>
          <a:xfrm>
            <a:off x="65226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7" name="Hexagon 506"/>
          <p:cNvSpPr/>
          <p:nvPr/>
        </p:nvSpPr>
        <p:spPr>
          <a:xfrm>
            <a:off x="67535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8" name="Straight Connector 507"/>
          <p:cNvCxnSpPr/>
          <p:nvPr/>
        </p:nvCxnSpPr>
        <p:spPr>
          <a:xfrm>
            <a:off x="6660116" y="2399429"/>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116" y="2128154"/>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96" y="225797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96" y="239942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97" y="2269612"/>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93" y="2263791"/>
            <a:ext cx="230903" cy="129817"/>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96" y="2122333"/>
            <a:ext cx="230937" cy="147278"/>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411" y="2152774"/>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984165"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7215102"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8" name="Hexagon 517"/>
          <p:cNvSpPr/>
          <p:nvPr/>
        </p:nvSpPr>
        <p:spPr>
          <a:xfrm>
            <a:off x="6984165"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9" name="Hexagon 518"/>
          <p:cNvSpPr/>
          <p:nvPr/>
        </p:nvSpPr>
        <p:spPr>
          <a:xfrm>
            <a:off x="7215102"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0" name="Straight Connector 519"/>
          <p:cNvCxnSpPr/>
          <p:nvPr/>
        </p:nvCxnSpPr>
        <p:spPr>
          <a:xfrm>
            <a:off x="7121622" y="2399429"/>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622" y="2128154"/>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474" y="2257971"/>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474" y="2399429"/>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803" y="2269612"/>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899" y="2263791"/>
            <a:ext cx="230903" cy="129817"/>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474" y="2122333"/>
            <a:ext cx="230937" cy="147278"/>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605" y="2152774"/>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7446857"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7677794"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0" name="Hexagon 529"/>
          <p:cNvSpPr/>
          <p:nvPr/>
        </p:nvSpPr>
        <p:spPr>
          <a:xfrm>
            <a:off x="7446857"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1" name="Hexagon 530"/>
          <p:cNvSpPr/>
          <p:nvPr/>
        </p:nvSpPr>
        <p:spPr>
          <a:xfrm>
            <a:off x="7677794"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7584314" y="2399429"/>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314" y="2128154"/>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822" y="2257971"/>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822" y="239942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823" y="2269612"/>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591" y="2263791"/>
            <a:ext cx="230903" cy="129817"/>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822" y="2122333"/>
            <a:ext cx="230937" cy="147278"/>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297" y="2152774"/>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9074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81384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2" name="Hexagon 541"/>
          <p:cNvSpPr/>
          <p:nvPr/>
        </p:nvSpPr>
        <p:spPr>
          <a:xfrm>
            <a:off x="79074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3" name="Hexagon 542"/>
          <p:cNvSpPr/>
          <p:nvPr/>
        </p:nvSpPr>
        <p:spPr>
          <a:xfrm>
            <a:off x="81384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8044940" y="2402973"/>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940" y="2131698"/>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2120" y="2261515"/>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2120" y="2402973"/>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2121" y="2273156"/>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1217" y="2267335"/>
            <a:ext cx="230903" cy="129817"/>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2120" y="2125877"/>
            <a:ext cx="230937" cy="147278"/>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923" y="216086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83665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859376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4" name="Hexagon 553"/>
          <p:cNvSpPr/>
          <p:nvPr/>
        </p:nvSpPr>
        <p:spPr>
          <a:xfrm>
            <a:off x="83665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5" name="Hexagon 554"/>
          <p:cNvSpPr/>
          <p:nvPr/>
        </p:nvSpPr>
        <p:spPr>
          <a:xfrm>
            <a:off x="859376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8503960" y="2402973"/>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960" y="2131698"/>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468" y="2261515"/>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468" y="2402973"/>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469" y="2273156"/>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500237" y="2267335"/>
            <a:ext cx="230903" cy="129817"/>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468" y="2125877"/>
            <a:ext cx="230937" cy="147278"/>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943" y="2156318"/>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82433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051602"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882433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9051602"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8" name="Straight Connector 567"/>
          <p:cNvCxnSpPr/>
          <p:nvPr/>
        </p:nvCxnSpPr>
        <p:spPr>
          <a:xfrm>
            <a:off x="8961794" y="2402973"/>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794" y="2131698"/>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834" y="2261515"/>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834" y="240297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5303" y="2273156"/>
            <a:ext cx="33" cy="26859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8071" y="2267335"/>
            <a:ext cx="230903" cy="129817"/>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834" y="2125877"/>
            <a:ext cx="230937" cy="147278"/>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777" y="2156318"/>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927698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950791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927698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950791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0" name="Straight Connector 579"/>
          <p:cNvCxnSpPr/>
          <p:nvPr/>
        </p:nvCxnSpPr>
        <p:spPr>
          <a:xfrm>
            <a:off x="9414438" y="2402973"/>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4438" y="2131698"/>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618" y="2261515"/>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618" y="240297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619" y="2273156"/>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715" y="2267335"/>
            <a:ext cx="230903" cy="129817"/>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618" y="2125877"/>
            <a:ext cx="230937" cy="147278"/>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4421" y="2156318"/>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973600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96693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973600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996693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2" name="Straight Connector 591"/>
          <p:cNvCxnSpPr/>
          <p:nvPr/>
        </p:nvCxnSpPr>
        <p:spPr>
          <a:xfrm>
            <a:off x="9873458" y="2402973"/>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3458" y="2131698"/>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638" y="2261515"/>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638" y="240297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639" y="2273156"/>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735" y="2267335"/>
            <a:ext cx="230903" cy="129817"/>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638" y="2125877"/>
            <a:ext cx="230937" cy="147278"/>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3441" y="2160867"/>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1019917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10430114"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1019917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10430114"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4" name="Straight Connector 603"/>
          <p:cNvCxnSpPr/>
          <p:nvPr/>
        </p:nvCxnSpPr>
        <p:spPr>
          <a:xfrm>
            <a:off x="10336634" y="2402973"/>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634" y="2131698"/>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814" y="2261515"/>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814" y="240297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815" y="2273156"/>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911" y="2267335"/>
            <a:ext cx="230903" cy="129817"/>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814" y="2125877"/>
            <a:ext cx="230937" cy="147278"/>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617" y="2160867"/>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106606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8916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106606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108916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6" name="Straight Connector 615"/>
          <p:cNvCxnSpPr/>
          <p:nvPr/>
        </p:nvCxnSpPr>
        <p:spPr>
          <a:xfrm>
            <a:off x="10798140" y="2402973"/>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8140" y="2131698"/>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5320" y="2261515"/>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5320" y="240297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5321" y="2273156"/>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4417" y="2267335"/>
            <a:ext cx="230903" cy="129817"/>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5320" y="2125877"/>
            <a:ext cx="230937" cy="147278"/>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8123" y="2156318"/>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11197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135064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11197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135064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8" name="Straight Connector 627"/>
          <p:cNvCxnSpPr/>
          <p:nvPr/>
        </p:nvCxnSpPr>
        <p:spPr>
          <a:xfrm>
            <a:off x="11257160" y="2402973"/>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7160" y="2131698"/>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4341" y="2273156"/>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3437" y="2267335"/>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7143" y="2156318"/>
            <a:ext cx="33" cy="26859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179" y="2050528"/>
            <a:ext cx="7599041" cy="523220"/>
          </a:xfrm>
          <a:prstGeom prst="rect">
            <a:avLst/>
          </a:prstGeom>
          <a:noFill/>
        </p:spPr>
        <p:txBody>
          <a:bodyPr wrap="square" rtlCol="0">
            <a:spAutoFit/>
          </a:bodyPr>
          <a:lstStyle/>
          <a:p>
            <a:pPr defTabSz="914400"/>
            <a:r>
              <a:rPr lang="en-US" sz="2800" b="1" dirty="0" smtClean="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a:t>
            </a:r>
            <a:r>
              <a:rPr lang="en-US" sz="2800" b="1" dirty="0" err="1" smtClean="0">
                <a:solidFill>
                  <a:srgbClr val="FFFFFF"/>
                </a:solidFill>
                <a:latin typeface="Segoe UI Light"/>
                <a:ea typeface="Segoe UI Black" panose="020B0A02040204020203" pitchFamily="34" charset="0"/>
                <a:cs typeface="Segoe UI Semibold" panose="020B0702040204020203" pitchFamily="34" charset="0"/>
              </a:rPr>
              <a:t>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082" y="3828030"/>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59" name="TextBox 658"/>
          <p:cNvSpPr txBox="1"/>
          <p:nvPr/>
        </p:nvSpPr>
        <p:spPr>
          <a:xfrm>
            <a:off x="592141" y="3945488"/>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60" name="TextBox 659"/>
          <p:cNvSpPr txBox="1"/>
          <p:nvPr/>
        </p:nvSpPr>
        <p:spPr>
          <a:xfrm>
            <a:off x="2045136" y="4557284"/>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61" name="TextBox 660"/>
          <p:cNvSpPr txBox="1"/>
          <p:nvPr/>
        </p:nvSpPr>
        <p:spPr>
          <a:xfrm>
            <a:off x="1996362" y="3981870"/>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62" name="TextBox 661"/>
          <p:cNvSpPr txBox="1"/>
          <p:nvPr/>
        </p:nvSpPr>
        <p:spPr>
          <a:xfrm>
            <a:off x="2556744" y="4294097"/>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63" name="TextBox 662"/>
          <p:cNvSpPr txBox="1"/>
          <p:nvPr/>
        </p:nvSpPr>
        <p:spPr>
          <a:xfrm>
            <a:off x="3947606" y="4250988"/>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64" name="TextBox 663"/>
          <p:cNvSpPr txBox="1"/>
          <p:nvPr/>
        </p:nvSpPr>
        <p:spPr>
          <a:xfrm>
            <a:off x="5310261" y="4516161"/>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65" name="TextBox 664"/>
          <p:cNvSpPr txBox="1"/>
          <p:nvPr/>
        </p:nvSpPr>
        <p:spPr>
          <a:xfrm>
            <a:off x="5812925" y="428203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66" name="TextBox 665"/>
          <p:cNvSpPr txBox="1"/>
          <p:nvPr/>
        </p:nvSpPr>
        <p:spPr>
          <a:xfrm>
            <a:off x="7604167" y="4377734"/>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67" name="TextBox 666"/>
          <p:cNvSpPr txBox="1"/>
          <p:nvPr/>
        </p:nvSpPr>
        <p:spPr>
          <a:xfrm>
            <a:off x="8558131" y="3861802"/>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68" name="TextBox 667"/>
          <p:cNvSpPr txBox="1"/>
          <p:nvPr/>
        </p:nvSpPr>
        <p:spPr>
          <a:xfrm>
            <a:off x="10038100" y="4333573"/>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669" name="TextBox 668"/>
          <p:cNvSpPr txBox="1"/>
          <p:nvPr/>
        </p:nvSpPr>
        <p:spPr>
          <a:xfrm>
            <a:off x="667891" y="4213476"/>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670" name="TextBox 669"/>
          <p:cNvSpPr txBox="1"/>
          <p:nvPr/>
        </p:nvSpPr>
        <p:spPr>
          <a:xfrm>
            <a:off x="8943400" y="443950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671" name="TextBox 670"/>
          <p:cNvSpPr txBox="1"/>
          <p:nvPr/>
        </p:nvSpPr>
        <p:spPr>
          <a:xfrm>
            <a:off x="10410151" y="3980432"/>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672" name="TextBox 671"/>
          <p:cNvSpPr txBox="1"/>
          <p:nvPr/>
        </p:nvSpPr>
        <p:spPr>
          <a:xfrm>
            <a:off x="3529913" y="3942526"/>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673" name="TextBox 672"/>
          <p:cNvSpPr txBox="1"/>
          <p:nvPr/>
        </p:nvSpPr>
        <p:spPr>
          <a:xfrm>
            <a:off x="3585275" y="4562925"/>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674" name="TextBox 673"/>
          <p:cNvSpPr txBox="1"/>
          <p:nvPr/>
        </p:nvSpPr>
        <p:spPr>
          <a:xfrm>
            <a:off x="7334390" y="3881678"/>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675" name="TextBox 674"/>
          <p:cNvSpPr txBox="1"/>
          <p:nvPr/>
        </p:nvSpPr>
        <p:spPr>
          <a:xfrm>
            <a:off x="6844130" y="4294097"/>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76" name="TextBox 675"/>
          <p:cNvSpPr txBox="1"/>
          <p:nvPr/>
        </p:nvSpPr>
        <p:spPr>
          <a:xfrm>
            <a:off x="5131779" y="3784976"/>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sp>
        <p:nvSpPr>
          <p:cNvPr id="3" name="Rectangle 2"/>
          <p:cNvSpPr/>
          <p:nvPr/>
        </p:nvSpPr>
        <p:spPr bwMode="auto">
          <a:xfrm>
            <a:off x="566261" y="2807504"/>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a:gradFill>
                  <a:gsLst>
                    <a:gs pos="0">
                      <a:srgbClr val="FFFFFF"/>
                    </a:gs>
                    <a:gs pos="100000">
                      <a:srgbClr val="FFFFFF"/>
                    </a:gs>
                  </a:gsLst>
                  <a:lin ang="5400000" scaled="0"/>
                </a:gradFill>
                <a:ea typeface="Segoe UI" pitchFamily="34" charset="0"/>
                <a:cs typeface="Segoe UI" pitchFamily="34" charset="0"/>
              </a:rPr>
              <a:t>Reliable Actors API</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6160645" y="2802229"/>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gradFill>
                  <a:gsLst>
                    <a:gs pos="0">
                      <a:srgbClr val="FFFFFF"/>
                    </a:gs>
                    <a:gs pos="100000">
                      <a:srgbClr val="FFFFFF"/>
                    </a:gs>
                  </a:gsLst>
                  <a:lin ang="5400000" scaled="0"/>
                </a:gradFill>
                <a:ea typeface="Segoe UI" pitchFamily="34" charset="0"/>
                <a:cs typeface="Segoe UI" pitchFamily="34" charset="0"/>
              </a:rPr>
              <a:t>Reliable Services API</a:t>
            </a:r>
          </a:p>
        </p:txBody>
      </p:sp>
    </p:spTree>
    <p:extLst>
      <p:ext uri="{BB962C8B-B14F-4D97-AF65-F5344CB8AC3E}">
        <p14:creationId xmlns:p14="http://schemas.microsoft.com/office/powerpoint/2010/main" val="291739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Reliable Actor API</a:t>
            </a:r>
            <a:endParaRPr lang="en-US" dirty="0"/>
          </a:p>
        </p:txBody>
      </p:sp>
      <p:sp>
        <p:nvSpPr>
          <p:cNvPr id="6" name="Text Placeholder 1"/>
          <p:cNvSpPr txBox="1">
            <a:spLocks/>
          </p:cNvSpPr>
          <p:nvPr/>
        </p:nvSpPr>
        <p:spPr>
          <a:xfrm>
            <a:off x="198438" y="1783417"/>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Build reliable stateless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objects with a virtual Actor Programming Model</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Suitable for applications with multiple independent units of state and compute	</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Automatic state management and turn based concurrency (single threaded execution)</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881654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55093"/>
          </a:xfrm>
        </p:spPr>
        <p:txBody>
          <a:bodyPr/>
          <a:lstStyle/>
          <a:p>
            <a:r>
              <a:rPr lang="it-IT" dirty="0" smtClean="0">
                <a:latin typeface="+mj-lt"/>
              </a:rPr>
              <a:t>It </a:t>
            </a:r>
            <a:r>
              <a:rPr lang="it-IT" dirty="0">
                <a:latin typeface="+mj-lt"/>
              </a:rPr>
              <a:t>e</a:t>
            </a:r>
            <a:r>
              <a:rPr lang="it-IT" dirty="0" smtClean="0">
                <a:latin typeface="+mj-lt"/>
              </a:rPr>
              <a:t>asier to think about services as composed of smaller/independent/inter-connected entities.</a:t>
            </a:r>
          </a:p>
          <a:p>
            <a:r>
              <a:rPr lang="it-IT" dirty="0" smtClean="0">
                <a:latin typeface="+mj-lt"/>
              </a:rPr>
              <a:t>Easy to </a:t>
            </a:r>
            <a:r>
              <a:rPr lang="it-IT" dirty="0" err="1" smtClean="0">
                <a:latin typeface="+mj-lt"/>
              </a:rPr>
              <a:t>get</a:t>
            </a:r>
            <a:r>
              <a:rPr lang="it-IT" dirty="0" smtClean="0">
                <a:latin typeface="+mj-lt"/>
              </a:rPr>
              <a:t> </a:t>
            </a:r>
            <a:r>
              <a:rPr lang="it-IT" dirty="0" err="1" smtClean="0">
                <a:latin typeface="+mj-lt"/>
              </a:rPr>
              <a:t>started</a:t>
            </a:r>
            <a:r>
              <a:rPr lang="it-IT" dirty="0" smtClean="0">
                <a:latin typeface="+mj-lt"/>
              </a:rPr>
              <a:t>: </a:t>
            </a:r>
            <a:r>
              <a:rPr lang="it-IT" dirty="0" err="1" smtClean="0">
                <a:latin typeface="+mj-lt"/>
              </a:rPr>
              <a:t>only</a:t>
            </a:r>
            <a:r>
              <a:rPr lang="it-IT" dirty="0" smtClean="0">
                <a:latin typeface="+mj-lt"/>
              </a:rPr>
              <a:t> 4 </a:t>
            </a:r>
            <a:r>
              <a:rPr lang="it-IT" dirty="0" err="1" smtClean="0">
                <a:latin typeface="+mj-lt"/>
              </a:rPr>
              <a:t>basic</a:t>
            </a:r>
            <a:r>
              <a:rPr lang="it-IT" dirty="0" smtClean="0">
                <a:latin typeface="+mj-lt"/>
              </a:rPr>
              <a:t> </a:t>
            </a:r>
            <a:r>
              <a:rPr lang="it-IT" dirty="0" err="1" smtClean="0">
                <a:latin typeface="+mj-lt"/>
              </a:rPr>
              <a:t>concepts</a:t>
            </a:r>
            <a:r>
              <a:rPr lang="it-IT" dirty="0" smtClean="0">
                <a:latin typeface="+mj-lt"/>
              </a:rPr>
              <a:t> to </a:t>
            </a:r>
            <a:r>
              <a:rPr lang="it-IT" dirty="0" err="1" smtClean="0">
                <a:latin typeface="+mj-lt"/>
              </a:rPr>
              <a:t>understand</a:t>
            </a:r>
            <a:endParaRPr lang="it-IT" dirty="0" smtClean="0">
              <a:latin typeface="+mj-lt"/>
            </a:endParaRPr>
          </a:p>
          <a:p>
            <a:r>
              <a:rPr lang="it-IT" dirty="0" err="1" smtClean="0">
                <a:latin typeface="+mj-lt"/>
              </a:rPr>
              <a:t>Familiar</a:t>
            </a:r>
            <a:r>
              <a:rPr lang="it-IT" dirty="0" smtClean="0">
                <a:latin typeface="+mj-lt"/>
              </a:rPr>
              <a:t> design </a:t>
            </a:r>
            <a:r>
              <a:rPr lang="it-IT" dirty="0" err="1" smtClean="0">
                <a:latin typeface="+mj-lt"/>
              </a:rPr>
              <a:t>patterns</a:t>
            </a:r>
            <a:endParaRPr lang="it-IT" dirty="0" smtClean="0">
              <a:latin typeface="+mj-lt"/>
            </a:endParaRPr>
          </a:p>
          <a:p>
            <a:r>
              <a:rPr lang="it-IT" dirty="0" smtClean="0">
                <a:latin typeface="+mj-lt"/>
              </a:rPr>
              <a:t>Code &amp; State are </a:t>
            </a:r>
            <a:r>
              <a:rPr lang="it-IT" dirty="0" err="1" smtClean="0">
                <a:latin typeface="+mj-lt"/>
              </a:rPr>
              <a:t>reliable</a:t>
            </a:r>
            <a:endParaRPr lang="it-IT" dirty="0" smtClean="0">
              <a:latin typeface="+mj-lt"/>
            </a:endParaRPr>
          </a:p>
          <a:p>
            <a:r>
              <a:rPr lang="it-IT" dirty="0" smtClean="0">
                <a:latin typeface="+mj-lt"/>
              </a:rPr>
              <a:t>It is designed to scale</a:t>
            </a:r>
          </a:p>
        </p:txBody>
      </p:sp>
      <p:sp>
        <p:nvSpPr>
          <p:cNvPr id="3" name="Title 2"/>
          <p:cNvSpPr>
            <a:spLocks noGrp="1"/>
          </p:cNvSpPr>
          <p:nvPr>
            <p:ph type="title"/>
          </p:nvPr>
        </p:nvSpPr>
        <p:spPr/>
        <p:txBody>
          <a:bodyPr/>
          <a:lstStyle/>
          <a:p>
            <a:r>
              <a:rPr lang="it-IT" dirty="0"/>
              <a:t>With Reliable Actors:</a:t>
            </a:r>
          </a:p>
        </p:txBody>
      </p:sp>
    </p:spTree>
    <p:extLst>
      <p:ext uri="{BB962C8B-B14F-4D97-AF65-F5344CB8AC3E}">
        <p14:creationId xmlns:p14="http://schemas.microsoft.com/office/powerpoint/2010/main" val="266643910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it-IT" sz="3200" dirty="0" smtClean="0"/>
              <a:t>Actors are ‘just’ </a:t>
            </a:r>
            <a:r>
              <a:rPr lang="it-IT" sz="3200" dirty="0" err="1" smtClean="0"/>
              <a:t>objects</a:t>
            </a:r>
            <a:endParaRPr lang="it-IT" sz="3200" dirty="0" smtClean="0"/>
          </a:p>
          <a:p>
            <a:pPr lvl="1"/>
            <a:r>
              <a:rPr lang="it-IT" dirty="0" smtClean="0">
                <a:latin typeface="+mj-lt"/>
              </a:rPr>
              <a:t>Pass them around</a:t>
            </a:r>
          </a:p>
          <a:p>
            <a:pPr lvl="1"/>
            <a:r>
              <a:rPr lang="it-IT" dirty="0" smtClean="0">
                <a:latin typeface="+mj-lt"/>
              </a:rPr>
              <a:t>Exceptions are automatically propagated </a:t>
            </a:r>
          </a:p>
          <a:p>
            <a:r>
              <a:rPr lang="it-IT" sz="3200" dirty="0"/>
              <a:t>GC:</a:t>
            </a:r>
          </a:p>
          <a:p>
            <a:pPr lvl="1"/>
            <a:r>
              <a:rPr lang="en-US" dirty="0">
                <a:latin typeface="+mj-lt"/>
              </a:rPr>
              <a:t>The framework periodically scans for actors that have not been used for some period of time, and deactivates them. Once deactivated GC collects them.</a:t>
            </a:r>
          </a:p>
          <a:p>
            <a:pPr lvl="1"/>
            <a:r>
              <a:rPr lang="it-IT" dirty="0">
                <a:latin typeface="+mj-lt"/>
              </a:rPr>
              <a:t>GC </a:t>
            </a:r>
            <a:r>
              <a:rPr lang="it-IT" dirty="0" err="1">
                <a:latin typeface="+mj-lt"/>
              </a:rPr>
              <a:t>frequency</a:t>
            </a:r>
            <a:r>
              <a:rPr lang="it-IT" dirty="0">
                <a:latin typeface="+mj-lt"/>
              </a:rPr>
              <a:t> &amp; </a:t>
            </a:r>
            <a:r>
              <a:rPr lang="it-IT" dirty="0" err="1">
                <a:latin typeface="+mj-lt"/>
              </a:rPr>
              <a:t>Idle</a:t>
            </a:r>
            <a:r>
              <a:rPr lang="it-IT" dirty="0">
                <a:latin typeface="+mj-lt"/>
              </a:rPr>
              <a:t> </a:t>
            </a:r>
            <a:r>
              <a:rPr lang="it-IT" dirty="0" err="1">
                <a:latin typeface="+mj-lt"/>
              </a:rPr>
              <a:t>timeout</a:t>
            </a:r>
            <a:r>
              <a:rPr lang="it-IT" dirty="0">
                <a:latin typeface="+mj-lt"/>
              </a:rPr>
              <a:t> </a:t>
            </a:r>
            <a:r>
              <a:rPr lang="en-US" dirty="0">
                <a:latin typeface="+mj-lt"/>
              </a:rPr>
              <a:t>can be customized at assembly and Actor type level</a:t>
            </a:r>
          </a:p>
          <a:p>
            <a:r>
              <a:rPr lang="it-IT" sz="3200" dirty="0" err="1" smtClean="0"/>
              <a:t>Timers</a:t>
            </a:r>
            <a:r>
              <a:rPr lang="it-IT" sz="3200" dirty="0" smtClean="0"/>
              <a:t> &amp; Reminders: </a:t>
            </a:r>
          </a:p>
          <a:p>
            <a:pPr lvl="1"/>
            <a:r>
              <a:rPr lang="it-IT" dirty="0" err="1">
                <a:latin typeface="+mj-lt"/>
              </a:rPr>
              <a:t>U</a:t>
            </a:r>
            <a:r>
              <a:rPr lang="it-IT" dirty="0" err="1" smtClean="0">
                <a:latin typeface="+mj-lt"/>
              </a:rPr>
              <a:t>seful</a:t>
            </a:r>
            <a:r>
              <a:rPr lang="it-IT" dirty="0" smtClean="0">
                <a:latin typeface="+mj-lt"/>
              </a:rPr>
              <a:t> to trigger </a:t>
            </a:r>
            <a:r>
              <a:rPr lang="en-US" dirty="0" smtClean="0">
                <a:latin typeface="+mj-lt"/>
              </a:rPr>
              <a:t>recurring</a:t>
            </a:r>
            <a:r>
              <a:rPr lang="it-IT" dirty="0" smtClean="0">
                <a:latin typeface="+mj-lt"/>
              </a:rPr>
              <a:t> </a:t>
            </a:r>
            <a:r>
              <a:rPr lang="it-IT" dirty="0" err="1" smtClean="0">
                <a:latin typeface="+mj-lt"/>
              </a:rPr>
              <a:t>tasks</a:t>
            </a:r>
            <a:r>
              <a:rPr lang="it-IT" dirty="0">
                <a:latin typeface="+mj-lt"/>
              </a:rPr>
              <a:t> </a:t>
            </a:r>
            <a:r>
              <a:rPr lang="it-IT" dirty="0" smtClean="0">
                <a:latin typeface="+mj-lt"/>
              </a:rPr>
              <a:t>on Actors</a:t>
            </a:r>
          </a:p>
          <a:p>
            <a:pPr lvl="1"/>
            <a:r>
              <a:rPr lang="it-IT" dirty="0" err="1" smtClean="0">
                <a:latin typeface="+mj-lt"/>
              </a:rPr>
              <a:t>Reminders</a:t>
            </a:r>
            <a:r>
              <a:rPr lang="it-IT" dirty="0" smtClean="0">
                <a:latin typeface="+mj-lt"/>
              </a:rPr>
              <a:t> are not </a:t>
            </a:r>
            <a:r>
              <a:rPr lang="it-IT" dirty="0" err="1" smtClean="0">
                <a:latin typeface="+mj-lt"/>
              </a:rPr>
              <a:t>lost</a:t>
            </a:r>
            <a:r>
              <a:rPr lang="it-IT" dirty="0" smtClean="0">
                <a:latin typeface="+mj-lt"/>
              </a:rPr>
              <a:t> </a:t>
            </a:r>
            <a:r>
              <a:rPr lang="it-IT" dirty="0" err="1" smtClean="0">
                <a:latin typeface="+mj-lt"/>
              </a:rPr>
              <a:t>upon</a:t>
            </a:r>
            <a:r>
              <a:rPr lang="it-IT" dirty="0" smtClean="0">
                <a:latin typeface="+mj-lt"/>
              </a:rPr>
              <a:t> </a:t>
            </a:r>
            <a:r>
              <a:rPr lang="it-IT" dirty="0" err="1" smtClean="0">
                <a:latin typeface="+mj-lt"/>
              </a:rPr>
              <a:t>failures</a:t>
            </a:r>
            <a:endParaRPr lang="it-IT" dirty="0" smtClean="0">
              <a:latin typeface="+mj-lt"/>
            </a:endParaRPr>
          </a:p>
          <a:p>
            <a:r>
              <a:rPr lang="it-IT" sz="3200" dirty="0" err="1" smtClean="0"/>
              <a:t>Events</a:t>
            </a:r>
            <a:r>
              <a:rPr lang="it-IT" sz="3200" dirty="0" smtClean="0"/>
              <a:t>:</a:t>
            </a:r>
          </a:p>
          <a:p>
            <a:pPr lvl="1"/>
            <a:r>
              <a:rPr lang="it-IT" dirty="0" smtClean="0">
                <a:latin typeface="+mj-lt"/>
              </a:rPr>
              <a:t>Simple Pub/Sub model </a:t>
            </a:r>
            <a:r>
              <a:rPr lang="it-IT" dirty="0" err="1" smtClean="0">
                <a:latin typeface="+mj-lt"/>
              </a:rPr>
              <a:t>that</a:t>
            </a:r>
            <a:r>
              <a:rPr lang="it-IT" dirty="0" smtClean="0">
                <a:latin typeface="+mj-lt"/>
              </a:rPr>
              <a:t> Actors can use to </a:t>
            </a:r>
            <a:r>
              <a:rPr lang="it-IT" dirty="0" err="1" smtClean="0">
                <a:latin typeface="+mj-lt"/>
              </a:rPr>
              <a:t>send</a:t>
            </a:r>
            <a:r>
              <a:rPr lang="it-IT" dirty="0" smtClean="0">
                <a:latin typeface="+mj-lt"/>
              </a:rPr>
              <a:t> ‘</a:t>
            </a:r>
            <a:r>
              <a:rPr lang="it-IT" dirty="0" err="1" smtClean="0">
                <a:latin typeface="+mj-lt"/>
              </a:rPr>
              <a:t>messages</a:t>
            </a:r>
            <a:r>
              <a:rPr lang="en-US" dirty="0" smtClean="0">
                <a:latin typeface="+mj-lt"/>
              </a:rPr>
              <a:t>’ to a client application/Web Frontend</a:t>
            </a:r>
            <a:endParaRPr lang="it-IT" dirty="0">
              <a:latin typeface="+mj-lt"/>
            </a:endParaRPr>
          </a:p>
        </p:txBody>
      </p:sp>
      <p:sp>
        <p:nvSpPr>
          <p:cNvPr id="3" name="Title 2"/>
          <p:cNvSpPr>
            <a:spLocks noGrp="1"/>
          </p:cNvSpPr>
          <p:nvPr>
            <p:ph type="title"/>
          </p:nvPr>
        </p:nvSpPr>
        <p:spPr/>
        <p:txBody>
          <a:bodyPr/>
          <a:lstStyle/>
          <a:p>
            <a:r>
              <a:rPr lang="it-IT" dirty="0" err="1" smtClean="0"/>
              <a:t>Reliable</a:t>
            </a:r>
            <a:r>
              <a:rPr lang="it-IT" dirty="0" smtClean="0"/>
              <a:t> Actors </a:t>
            </a:r>
            <a:r>
              <a:rPr lang="it-IT" dirty="0" err="1" smtClean="0"/>
              <a:t>other</a:t>
            </a:r>
            <a:r>
              <a:rPr lang="it-IT" dirty="0" smtClean="0"/>
              <a:t> </a:t>
            </a:r>
            <a:r>
              <a:rPr lang="it-IT" dirty="0" err="1" smtClean="0"/>
              <a:t>features</a:t>
            </a:r>
            <a:r>
              <a:rPr lang="it-IT" dirty="0" smtClean="0"/>
              <a:t>	</a:t>
            </a:r>
            <a:endParaRPr lang="en-US" dirty="0"/>
          </a:p>
        </p:txBody>
      </p:sp>
    </p:spTree>
    <p:extLst>
      <p:ext uri="{BB962C8B-B14F-4D97-AF65-F5344CB8AC3E}">
        <p14:creationId xmlns:p14="http://schemas.microsoft.com/office/powerpoint/2010/main" val="8768486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smtClean="0"/>
              <a:t>Technical Evangelist at </a:t>
            </a:r>
            <a:r>
              <a:rPr lang="en-US" dirty="0"/>
              <a:t>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255" y="2024240"/>
            <a:ext cx="10058399" cy="1828800"/>
          </a:xfrm>
        </p:spPr>
        <p:txBody>
          <a:bodyPr/>
          <a:lstStyle/>
          <a:p>
            <a:r>
              <a:rPr lang="en-US" b="1" dirty="0" smtClean="0"/>
              <a:t>DEMO – Hello World </a:t>
            </a:r>
            <a:br>
              <a:rPr lang="en-US" b="1" dirty="0" smtClean="0"/>
            </a:br>
            <a:r>
              <a:rPr lang="en-US" b="1" dirty="0" smtClean="0"/>
              <a:t>Actor Service</a:t>
            </a:r>
            <a:endParaRPr lang="en-US" b="1" dirty="0"/>
          </a:p>
        </p:txBody>
      </p:sp>
      <p:sp>
        <p:nvSpPr>
          <p:cNvPr id="5" name="Freeform 46"/>
          <p:cNvSpPr>
            <a:spLocks noEditPoints="1"/>
          </p:cNvSpPr>
          <p:nvPr/>
        </p:nvSpPr>
        <p:spPr bwMode="black">
          <a:xfrm>
            <a:off x="322420" y="1385507"/>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6" name="Freeform 22"/>
          <p:cNvSpPr>
            <a:spLocks noEditPoints="1"/>
          </p:cNvSpPr>
          <p:nvPr/>
        </p:nvSpPr>
        <p:spPr bwMode="black">
          <a:xfrm>
            <a:off x="3217417" y="99319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7" name="Group 6"/>
          <p:cNvGrpSpPr/>
          <p:nvPr/>
        </p:nvGrpSpPr>
        <p:grpSpPr>
          <a:xfrm>
            <a:off x="2628275" y="135397"/>
            <a:ext cx="889855" cy="931293"/>
            <a:chOff x="4604545" y="1640238"/>
            <a:chExt cx="392110" cy="392110"/>
          </a:xfrm>
          <a:solidFill>
            <a:srgbClr val="00B0F0"/>
          </a:solidFill>
        </p:grpSpPr>
        <p:grpSp>
          <p:nvGrpSpPr>
            <p:cNvPr id="205" name="Group 36"/>
            <p:cNvGrpSpPr/>
            <p:nvPr/>
          </p:nvGrpSpPr>
          <p:grpSpPr bwMode="black">
            <a:xfrm>
              <a:off x="4673640" y="1736214"/>
              <a:ext cx="253920" cy="200159"/>
              <a:chOff x="3358790" y="376388"/>
              <a:chExt cx="1516063" cy="1195388"/>
            </a:xfrm>
            <a:grpFill/>
          </p:grpSpPr>
          <p:sp>
            <p:nvSpPr>
              <p:cNvPr id="20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1"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2"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206" name="Donut 205"/>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8" name="Group 7"/>
          <p:cNvGrpSpPr/>
          <p:nvPr/>
        </p:nvGrpSpPr>
        <p:grpSpPr>
          <a:xfrm>
            <a:off x="4792229" y="3489052"/>
            <a:ext cx="889855" cy="931293"/>
            <a:chOff x="4046256" y="2408118"/>
            <a:chExt cx="392110" cy="392110"/>
          </a:xfrm>
          <a:solidFill>
            <a:srgbClr val="00B0F0"/>
          </a:solidFill>
        </p:grpSpPr>
        <p:grpSp>
          <p:nvGrpSpPr>
            <p:cNvPr id="192" name="Group 142"/>
            <p:cNvGrpSpPr/>
            <p:nvPr/>
          </p:nvGrpSpPr>
          <p:grpSpPr bwMode="black">
            <a:xfrm>
              <a:off x="4134994" y="2521400"/>
              <a:ext cx="214635" cy="165546"/>
              <a:chOff x="6673850" y="4338638"/>
              <a:chExt cx="1403351" cy="1082675"/>
            </a:xfrm>
            <a:grpFill/>
          </p:grpSpPr>
          <p:sp>
            <p:nvSpPr>
              <p:cNvPr id="194"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5"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6"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7"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8"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9"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0"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1"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2"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3"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4"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93" name="Donut 192"/>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9" name="Group 8"/>
          <p:cNvGrpSpPr/>
          <p:nvPr/>
        </p:nvGrpSpPr>
        <p:grpSpPr>
          <a:xfrm>
            <a:off x="3975109" y="174632"/>
            <a:ext cx="889855" cy="931293"/>
            <a:chOff x="4046256" y="2408118"/>
            <a:chExt cx="392110" cy="392110"/>
          </a:xfrm>
          <a:solidFill>
            <a:srgbClr val="00B0F0"/>
          </a:solidFill>
        </p:grpSpPr>
        <p:grpSp>
          <p:nvGrpSpPr>
            <p:cNvPr id="179" name="Group 142"/>
            <p:cNvGrpSpPr/>
            <p:nvPr/>
          </p:nvGrpSpPr>
          <p:grpSpPr bwMode="black">
            <a:xfrm>
              <a:off x="4134994" y="2521400"/>
              <a:ext cx="214635" cy="165546"/>
              <a:chOff x="6673850" y="4338638"/>
              <a:chExt cx="1403351" cy="1082675"/>
            </a:xfrm>
            <a:grpFill/>
          </p:grpSpPr>
          <p:sp>
            <p:nvSpPr>
              <p:cNvPr id="181"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2"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3"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4"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5"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6"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7"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8"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1"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80" name="Donut 179"/>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0" name="Group 9"/>
          <p:cNvGrpSpPr/>
          <p:nvPr/>
        </p:nvGrpSpPr>
        <p:grpSpPr>
          <a:xfrm>
            <a:off x="2508927" y="3489052"/>
            <a:ext cx="889855" cy="931293"/>
            <a:chOff x="3233165" y="1874357"/>
            <a:chExt cx="392110" cy="392110"/>
          </a:xfrm>
          <a:solidFill>
            <a:srgbClr val="00B0F0"/>
          </a:solidFill>
        </p:grpSpPr>
        <p:sp>
          <p:nvSpPr>
            <p:cNvPr id="17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8" name="Donut 17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1" name="Freeform 10"/>
          <p:cNvSpPr>
            <a:spLocks noEditPoints="1"/>
          </p:cNvSpPr>
          <p:nvPr/>
        </p:nvSpPr>
        <p:spPr bwMode="black">
          <a:xfrm>
            <a:off x="474951" y="89033"/>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2" name="Freeform 14"/>
          <p:cNvSpPr>
            <a:spLocks noEditPoints="1"/>
          </p:cNvSpPr>
          <p:nvPr/>
        </p:nvSpPr>
        <p:spPr bwMode="black">
          <a:xfrm>
            <a:off x="5054787" y="765804"/>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3" name="Group 12"/>
          <p:cNvGrpSpPr/>
          <p:nvPr/>
        </p:nvGrpSpPr>
        <p:grpSpPr>
          <a:xfrm>
            <a:off x="1544728" y="731625"/>
            <a:ext cx="889855" cy="931293"/>
            <a:chOff x="4179295" y="3183652"/>
            <a:chExt cx="392110" cy="392110"/>
          </a:xfrm>
          <a:solidFill>
            <a:srgbClr val="00B0F0"/>
          </a:solidFill>
        </p:grpSpPr>
        <p:sp>
          <p:nvSpPr>
            <p:cNvPr id="175"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76" name="Donut 175"/>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4" name="Freeform 46"/>
          <p:cNvSpPr>
            <a:spLocks noEditPoints="1"/>
          </p:cNvSpPr>
          <p:nvPr/>
        </p:nvSpPr>
        <p:spPr bwMode="black">
          <a:xfrm>
            <a:off x="7428245" y="19982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5" name="Freeform 22"/>
          <p:cNvSpPr>
            <a:spLocks noEditPoints="1"/>
          </p:cNvSpPr>
          <p:nvPr/>
        </p:nvSpPr>
        <p:spPr bwMode="black">
          <a:xfrm>
            <a:off x="6055266" y="231626"/>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6" name="Group 15"/>
          <p:cNvGrpSpPr/>
          <p:nvPr/>
        </p:nvGrpSpPr>
        <p:grpSpPr>
          <a:xfrm>
            <a:off x="2452958" y="4534458"/>
            <a:ext cx="889855" cy="931293"/>
            <a:chOff x="4604545" y="1640238"/>
            <a:chExt cx="392110" cy="392110"/>
          </a:xfrm>
          <a:solidFill>
            <a:srgbClr val="00B0F0"/>
          </a:solidFill>
        </p:grpSpPr>
        <p:grpSp>
          <p:nvGrpSpPr>
            <p:cNvPr id="167" name="Group 36"/>
            <p:cNvGrpSpPr/>
            <p:nvPr/>
          </p:nvGrpSpPr>
          <p:grpSpPr bwMode="black">
            <a:xfrm>
              <a:off x="4673640" y="1736214"/>
              <a:ext cx="253920" cy="200159"/>
              <a:chOff x="3358790" y="376388"/>
              <a:chExt cx="1516063" cy="1195388"/>
            </a:xfrm>
            <a:grpFill/>
          </p:grpSpPr>
          <p:sp>
            <p:nvSpPr>
              <p:cNvPr id="16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3"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4"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68" name="Donut 167"/>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7" name="Group 16"/>
          <p:cNvGrpSpPr/>
          <p:nvPr/>
        </p:nvGrpSpPr>
        <p:grpSpPr>
          <a:xfrm>
            <a:off x="4742640" y="5821785"/>
            <a:ext cx="889855" cy="931293"/>
            <a:chOff x="4046256" y="2408118"/>
            <a:chExt cx="392110" cy="392110"/>
          </a:xfrm>
          <a:solidFill>
            <a:srgbClr val="00B0F0"/>
          </a:solidFill>
        </p:grpSpPr>
        <p:grpSp>
          <p:nvGrpSpPr>
            <p:cNvPr id="154" name="Group 142"/>
            <p:cNvGrpSpPr/>
            <p:nvPr/>
          </p:nvGrpSpPr>
          <p:grpSpPr bwMode="black">
            <a:xfrm>
              <a:off x="4134994" y="2521400"/>
              <a:ext cx="214635" cy="165546"/>
              <a:chOff x="6673850" y="4338638"/>
              <a:chExt cx="1403351" cy="1082675"/>
            </a:xfrm>
            <a:grpFill/>
          </p:grpSpPr>
          <p:sp>
            <p:nvSpPr>
              <p:cNvPr id="156"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7"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8"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9"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0"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1"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2"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3"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4"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5"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6"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55" name="Donut 154"/>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8" name="Group 17"/>
          <p:cNvGrpSpPr/>
          <p:nvPr/>
        </p:nvGrpSpPr>
        <p:grpSpPr>
          <a:xfrm>
            <a:off x="3670886" y="3893712"/>
            <a:ext cx="889855" cy="931293"/>
            <a:chOff x="4046256" y="2408118"/>
            <a:chExt cx="392110" cy="392110"/>
          </a:xfrm>
          <a:solidFill>
            <a:srgbClr val="00B0F0"/>
          </a:solidFill>
        </p:grpSpPr>
        <p:grpSp>
          <p:nvGrpSpPr>
            <p:cNvPr id="141" name="Group 142"/>
            <p:cNvGrpSpPr/>
            <p:nvPr/>
          </p:nvGrpSpPr>
          <p:grpSpPr bwMode="black">
            <a:xfrm>
              <a:off x="4134994" y="2521400"/>
              <a:ext cx="214635" cy="165546"/>
              <a:chOff x="6673850" y="4338638"/>
              <a:chExt cx="1403351" cy="1082675"/>
            </a:xfrm>
            <a:grpFill/>
          </p:grpSpPr>
          <p:sp>
            <p:nvSpPr>
              <p:cNvPr id="143"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4"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5"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6"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7"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8"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9"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0"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1"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2"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3"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42" name="Donut 141"/>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9" name="Group 18"/>
          <p:cNvGrpSpPr/>
          <p:nvPr/>
        </p:nvGrpSpPr>
        <p:grpSpPr>
          <a:xfrm>
            <a:off x="116981" y="3100346"/>
            <a:ext cx="889855" cy="931293"/>
            <a:chOff x="3233165" y="1874357"/>
            <a:chExt cx="392110" cy="392110"/>
          </a:xfrm>
          <a:solidFill>
            <a:srgbClr val="00B0F0"/>
          </a:solidFill>
        </p:grpSpPr>
        <p:sp>
          <p:nvSpPr>
            <p:cNvPr id="13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40" name="Donut 13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0" name="Freeform 10"/>
          <p:cNvSpPr>
            <a:spLocks noEditPoints="1"/>
          </p:cNvSpPr>
          <p:nvPr/>
        </p:nvSpPr>
        <p:spPr bwMode="black">
          <a:xfrm>
            <a:off x="1304676" y="3636952"/>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1" name="Freeform 14"/>
          <p:cNvSpPr>
            <a:spLocks noEditPoints="1"/>
          </p:cNvSpPr>
          <p:nvPr/>
        </p:nvSpPr>
        <p:spPr bwMode="black">
          <a:xfrm>
            <a:off x="4797615" y="463641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2" name="Group 21"/>
          <p:cNvGrpSpPr/>
          <p:nvPr/>
        </p:nvGrpSpPr>
        <p:grpSpPr>
          <a:xfrm>
            <a:off x="122237" y="4396334"/>
            <a:ext cx="889855" cy="931293"/>
            <a:chOff x="4179295" y="3183652"/>
            <a:chExt cx="392110" cy="392110"/>
          </a:xfrm>
          <a:solidFill>
            <a:srgbClr val="00B0F0"/>
          </a:solidFill>
        </p:grpSpPr>
        <p:sp>
          <p:nvSpPr>
            <p:cNvPr id="137"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38" name="Donut 137"/>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3" name="Freeform 46"/>
          <p:cNvSpPr>
            <a:spLocks noEditPoints="1"/>
          </p:cNvSpPr>
          <p:nvPr/>
        </p:nvSpPr>
        <p:spPr bwMode="black">
          <a:xfrm>
            <a:off x="8728118" y="264305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4" name="Freeform 22"/>
          <p:cNvSpPr>
            <a:spLocks noEditPoints="1"/>
          </p:cNvSpPr>
          <p:nvPr/>
        </p:nvSpPr>
        <p:spPr bwMode="black">
          <a:xfrm>
            <a:off x="11202314" y="216151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5" name="Group 24"/>
          <p:cNvGrpSpPr/>
          <p:nvPr/>
        </p:nvGrpSpPr>
        <p:grpSpPr>
          <a:xfrm>
            <a:off x="9629007" y="1496900"/>
            <a:ext cx="889855" cy="931293"/>
            <a:chOff x="4604545" y="1640238"/>
            <a:chExt cx="392110" cy="392110"/>
          </a:xfrm>
          <a:solidFill>
            <a:srgbClr val="00B0F0"/>
          </a:solidFill>
        </p:grpSpPr>
        <p:grpSp>
          <p:nvGrpSpPr>
            <p:cNvPr id="129" name="Group 36"/>
            <p:cNvGrpSpPr/>
            <p:nvPr/>
          </p:nvGrpSpPr>
          <p:grpSpPr bwMode="black">
            <a:xfrm>
              <a:off x="4673640" y="1736214"/>
              <a:ext cx="253920" cy="200159"/>
              <a:chOff x="3358790" y="376388"/>
              <a:chExt cx="1516063" cy="1195388"/>
            </a:xfrm>
            <a:grpFill/>
          </p:grpSpPr>
          <p:sp>
            <p:nvSpPr>
              <p:cNvPr id="131"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2"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3"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4"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5"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6"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30" name="Donut 129"/>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6" name="Group 25"/>
          <p:cNvGrpSpPr/>
          <p:nvPr/>
        </p:nvGrpSpPr>
        <p:grpSpPr>
          <a:xfrm>
            <a:off x="10023653" y="228217"/>
            <a:ext cx="889855" cy="931293"/>
            <a:chOff x="4046256" y="2408118"/>
            <a:chExt cx="392110" cy="392110"/>
          </a:xfrm>
          <a:solidFill>
            <a:srgbClr val="00B0F0"/>
          </a:solidFill>
        </p:grpSpPr>
        <p:grpSp>
          <p:nvGrpSpPr>
            <p:cNvPr id="116" name="Group 142"/>
            <p:cNvGrpSpPr/>
            <p:nvPr/>
          </p:nvGrpSpPr>
          <p:grpSpPr bwMode="black">
            <a:xfrm>
              <a:off x="4134994" y="2521400"/>
              <a:ext cx="214635" cy="165546"/>
              <a:chOff x="6673850" y="4338638"/>
              <a:chExt cx="1403351" cy="1082675"/>
            </a:xfrm>
            <a:grpFill/>
          </p:grpSpPr>
          <p:sp>
            <p:nvSpPr>
              <p:cNvPr id="1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1"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5"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17" name="Donut 116"/>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7" name="Group 26"/>
          <p:cNvGrpSpPr/>
          <p:nvPr/>
        </p:nvGrpSpPr>
        <p:grpSpPr>
          <a:xfrm>
            <a:off x="6634739" y="1096912"/>
            <a:ext cx="889855" cy="931293"/>
            <a:chOff x="4046256" y="2408118"/>
            <a:chExt cx="392110" cy="392110"/>
          </a:xfrm>
          <a:solidFill>
            <a:srgbClr val="00B0F0"/>
          </a:solidFill>
        </p:grpSpPr>
        <p:grpSp>
          <p:nvGrpSpPr>
            <p:cNvPr id="103" name="Group 142"/>
            <p:cNvGrpSpPr/>
            <p:nvPr/>
          </p:nvGrpSpPr>
          <p:grpSpPr bwMode="black">
            <a:xfrm>
              <a:off x="4134994" y="2521400"/>
              <a:ext cx="214635" cy="165546"/>
              <a:chOff x="6673850" y="4338638"/>
              <a:chExt cx="1403351" cy="1082675"/>
            </a:xfrm>
            <a:grpFill/>
          </p:grpSpPr>
          <p:sp>
            <p:nvSpPr>
              <p:cNvPr id="105"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6"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7"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8"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9"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0"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1"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2"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3"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4"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5"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04" name="Donut 103"/>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8" name="Group 27"/>
          <p:cNvGrpSpPr/>
          <p:nvPr/>
        </p:nvGrpSpPr>
        <p:grpSpPr>
          <a:xfrm>
            <a:off x="10125300" y="2833700"/>
            <a:ext cx="889855" cy="931293"/>
            <a:chOff x="3233165" y="1874357"/>
            <a:chExt cx="392110" cy="392110"/>
          </a:xfrm>
          <a:solidFill>
            <a:srgbClr val="00B0F0"/>
          </a:solidFill>
        </p:grpSpPr>
        <p:sp>
          <p:nvSpPr>
            <p:cNvPr id="101"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02" name="Donut 101"/>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9" name="Freeform 10"/>
          <p:cNvSpPr>
            <a:spLocks noEditPoints="1"/>
          </p:cNvSpPr>
          <p:nvPr/>
        </p:nvSpPr>
        <p:spPr bwMode="black">
          <a:xfrm>
            <a:off x="8574573" y="35185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0" name="Freeform 14"/>
          <p:cNvSpPr>
            <a:spLocks noEditPoints="1"/>
          </p:cNvSpPr>
          <p:nvPr/>
        </p:nvSpPr>
        <p:spPr bwMode="black">
          <a:xfrm>
            <a:off x="7239134" y="3338781"/>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1" name="Group 30"/>
          <p:cNvGrpSpPr/>
          <p:nvPr/>
        </p:nvGrpSpPr>
        <p:grpSpPr>
          <a:xfrm>
            <a:off x="8157633" y="1322362"/>
            <a:ext cx="889855" cy="931293"/>
            <a:chOff x="4179295" y="3183652"/>
            <a:chExt cx="392110" cy="392110"/>
          </a:xfrm>
          <a:solidFill>
            <a:srgbClr val="00B0F0"/>
          </a:solidFill>
        </p:grpSpPr>
        <p:sp>
          <p:nvSpPr>
            <p:cNvPr id="99"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0" name="Donut 99"/>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2" name="Freeform 46"/>
          <p:cNvSpPr>
            <a:spLocks noEditPoints="1"/>
          </p:cNvSpPr>
          <p:nvPr/>
        </p:nvSpPr>
        <p:spPr bwMode="black">
          <a:xfrm>
            <a:off x="6003560" y="5260554"/>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3" name="Freeform 22"/>
          <p:cNvSpPr>
            <a:spLocks noEditPoints="1"/>
          </p:cNvSpPr>
          <p:nvPr/>
        </p:nvSpPr>
        <p:spPr bwMode="black">
          <a:xfrm>
            <a:off x="8351258" y="5235070"/>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4" name="Group 33"/>
          <p:cNvGrpSpPr/>
          <p:nvPr/>
        </p:nvGrpSpPr>
        <p:grpSpPr>
          <a:xfrm>
            <a:off x="7141066" y="4469971"/>
            <a:ext cx="889855" cy="931293"/>
            <a:chOff x="4604545" y="1640238"/>
            <a:chExt cx="392110" cy="392110"/>
          </a:xfrm>
          <a:solidFill>
            <a:srgbClr val="00B0F0"/>
          </a:solidFill>
        </p:grpSpPr>
        <p:grpSp>
          <p:nvGrpSpPr>
            <p:cNvPr id="91" name="Group 36"/>
            <p:cNvGrpSpPr/>
            <p:nvPr/>
          </p:nvGrpSpPr>
          <p:grpSpPr bwMode="black">
            <a:xfrm>
              <a:off x="4673640" y="1736214"/>
              <a:ext cx="253920" cy="200159"/>
              <a:chOff x="3358790" y="376388"/>
              <a:chExt cx="1516063" cy="1195388"/>
            </a:xfrm>
            <a:grpFill/>
          </p:grpSpPr>
          <p:sp>
            <p:nvSpPr>
              <p:cNvPr id="93"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4"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5"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6"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7"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8"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92" name="Donut 91"/>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5" name="Group 34"/>
          <p:cNvGrpSpPr/>
          <p:nvPr/>
        </p:nvGrpSpPr>
        <p:grpSpPr>
          <a:xfrm>
            <a:off x="11167653" y="5262883"/>
            <a:ext cx="889855" cy="931293"/>
            <a:chOff x="4046256" y="2408118"/>
            <a:chExt cx="392110" cy="392110"/>
          </a:xfrm>
          <a:solidFill>
            <a:srgbClr val="00B0F0"/>
          </a:solidFill>
        </p:grpSpPr>
        <p:grpSp>
          <p:nvGrpSpPr>
            <p:cNvPr id="78" name="Group 142"/>
            <p:cNvGrpSpPr/>
            <p:nvPr/>
          </p:nvGrpSpPr>
          <p:grpSpPr bwMode="black">
            <a:xfrm>
              <a:off x="4134994" y="2521400"/>
              <a:ext cx="214635" cy="165546"/>
              <a:chOff x="6673850" y="4338638"/>
              <a:chExt cx="1403351" cy="1082675"/>
            </a:xfrm>
            <a:grpFill/>
          </p:grpSpPr>
          <p:sp>
            <p:nvSpPr>
              <p:cNvPr id="80"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1"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2"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3"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4"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5"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6"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7"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8"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9"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90"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79" name="Donut 78"/>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6" name="Group 35"/>
          <p:cNvGrpSpPr/>
          <p:nvPr/>
        </p:nvGrpSpPr>
        <p:grpSpPr>
          <a:xfrm>
            <a:off x="8574581" y="3979306"/>
            <a:ext cx="889855" cy="931293"/>
            <a:chOff x="4046256" y="2408118"/>
            <a:chExt cx="392110" cy="392110"/>
          </a:xfrm>
          <a:solidFill>
            <a:srgbClr val="00B0F0"/>
          </a:solidFill>
        </p:grpSpPr>
        <p:grpSp>
          <p:nvGrpSpPr>
            <p:cNvPr id="65" name="Group 142"/>
            <p:cNvGrpSpPr/>
            <p:nvPr/>
          </p:nvGrpSpPr>
          <p:grpSpPr bwMode="black">
            <a:xfrm>
              <a:off x="4134994" y="2521400"/>
              <a:ext cx="214635" cy="165546"/>
              <a:chOff x="6673850" y="4338638"/>
              <a:chExt cx="1403351" cy="1082675"/>
            </a:xfrm>
            <a:grpFill/>
          </p:grpSpPr>
          <p:sp>
            <p:nvSpPr>
              <p:cNvPr id="6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0"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4"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66" name="Donut 65"/>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7" name="Group 36"/>
          <p:cNvGrpSpPr/>
          <p:nvPr/>
        </p:nvGrpSpPr>
        <p:grpSpPr>
          <a:xfrm>
            <a:off x="11185277" y="4137332"/>
            <a:ext cx="889855" cy="931293"/>
            <a:chOff x="3233165" y="1874357"/>
            <a:chExt cx="392110" cy="392110"/>
          </a:xfrm>
          <a:solidFill>
            <a:srgbClr val="00B0F0"/>
          </a:solidFill>
        </p:grpSpPr>
        <p:sp>
          <p:nvSpPr>
            <p:cNvPr id="63"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4" name="Donut 63"/>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8" name="Freeform 10"/>
          <p:cNvSpPr>
            <a:spLocks noEditPoints="1"/>
          </p:cNvSpPr>
          <p:nvPr/>
        </p:nvSpPr>
        <p:spPr bwMode="black">
          <a:xfrm>
            <a:off x="5973151" y="366977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9" name="Freeform 14"/>
          <p:cNvSpPr>
            <a:spLocks noEditPoints="1"/>
          </p:cNvSpPr>
          <p:nvPr/>
        </p:nvSpPr>
        <p:spPr bwMode="black">
          <a:xfrm>
            <a:off x="9872531" y="4422085"/>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0" name="Group 39"/>
          <p:cNvGrpSpPr/>
          <p:nvPr/>
        </p:nvGrpSpPr>
        <p:grpSpPr>
          <a:xfrm>
            <a:off x="11283179" y="776902"/>
            <a:ext cx="889855" cy="931293"/>
            <a:chOff x="4179295" y="3183652"/>
            <a:chExt cx="392110" cy="392110"/>
          </a:xfrm>
          <a:solidFill>
            <a:srgbClr val="00B0F0"/>
          </a:solidFill>
        </p:grpSpPr>
        <p:sp>
          <p:nvSpPr>
            <p:cNvPr id="6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2" name="Donut 6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1" name="Group 40"/>
          <p:cNvGrpSpPr/>
          <p:nvPr/>
        </p:nvGrpSpPr>
        <p:grpSpPr>
          <a:xfrm>
            <a:off x="3499746" y="5254177"/>
            <a:ext cx="889855" cy="931293"/>
            <a:chOff x="4604545" y="1640238"/>
            <a:chExt cx="392110" cy="392110"/>
          </a:xfrm>
          <a:solidFill>
            <a:srgbClr val="00B0F0"/>
          </a:solidFill>
        </p:grpSpPr>
        <p:grpSp>
          <p:nvGrpSpPr>
            <p:cNvPr id="53" name="Group 36"/>
            <p:cNvGrpSpPr/>
            <p:nvPr/>
          </p:nvGrpSpPr>
          <p:grpSpPr bwMode="black">
            <a:xfrm>
              <a:off x="4673640" y="1736214"/>
              <a:ext cx="253920" cy="200159"/>
              <a:chOff x="3358790" y="376388"/>
              <a:chExt cx="1516063" cy="1195388"/>
            </a:xfrm>
            <a:grpFill/>
          </p:grpSpPr>
          <p:sp>
            <p:nvSpPr>
              <p:cNvPr id="5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9"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0"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54" name="Donut 53"/>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2" name="Freeform 14"/>
          <p:cNvSpPr>
            <a:spLocks noEditPoints="1"/>
          </p:cNvSpPr>
          <p:nvPr/>
        </p:nvSpPr>
        <p:spPr bwMode="black">
          <a:xfrm>
            <a:off x="1385493" y="513258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3" name="Group 42"/>
          <p:cNvGrpSpPr/>
          <p:nvPr/>
        </p:nvGrpSpPr>
        <p:grpSpPr>
          <a:xfrm>
            <a:off x="9812184" y="5758710"/>
            <a:ext cx="889855" cy="931293"/>
            <a:chOff x="4179295" y="3183652"/>
            <a:chExt cx="392110" cy="392110"/>
          </a:xfrm>
          <a:solidFill>
            <a:srgbClr val="00B0F0"/>
          </a:solidFill>
        </p:grpSpPr>
        <p:sp>
          <p:nvSpPr>
            <p:cNvPr id="5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52" name="Donut 5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2413646" y="5671742"/>
            <a:ext cx="889855" cy="931293"/>
            <a:chOff x="3233165" y="1874357"/>
            <a:chExt cx="392110" cy="392110"/>
          </a:xfrm>
          <a:solidFill>
            <a:srgbClr val="00B0F0"/>
          </a:solidFill>
        </p:grpSpPr>
        <p:sp>
          <p:nvSpPr>
            <p:cNvPr id="4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0" name="Donut 4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5" name="Freeform 44"/>
          <p:cNvSpPr>
            <a:spLocks noEditPoints="1"/>
          </p:cNvSpPr>
          <p:nvPr/>
        </p:nvSpPr>
        <p:spPr bwMode="black">
          <a:xfrm>
            <a:off x="224242" y="5758710"/>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6" name="Group 45"/>
          <p:cNvGrpSpPr/>
          <p:nvPr/>
        </p:nvGrpSpPr>
        <p:grpSpPr>
          <a:xfrm>
            <a:off x="7080156" y="5766328"/>
            <a:ext cx="889855" cy="931293"/>
            <a:chOff x="3233165" y="1874357"/>
            <a:chExt cx="392110" cy="392110"/>
          </a:xfrm>
          <a:solidFill>
            <a:srgbClr val="00B0F0"/>
          </a:solidFill>
        </p:grpSpPr>
        <p:sp>
          <p:nvSpPr>
            <p:cNvPr id="4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48" name="Donut 4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29616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Learn more about Reliable Actors APIs</a:t>
            </a:r>
            <a:endParaRPr lang="en-US" dirty="0"/>
          </a:p>
        </p:txBody>
      </p:sp>
      <p:sp>
        <p:nvSpPr>
          <p:cNvPr id="6" name="Text Placeholder 1"/>
          <p:cNvSpPr txBox="1">
            <a:spLocks/>
          </p:cNvSpPr>
          <p:nvPr/>
        </p:nvSpPr>
        <p:spPr>
          <a:xfrm>
            <a:off x="274639" y="13636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Watch pre-recorded session</a:t>
            </a:r>
          </a:p>
          <a:p>
            <a:pPr fontAlgn="ctr"/>
            <a:r>
              <a:rPr lang="en-US" sz="3200" dirty="0" smtClean="0">
                <a:gradFill>
                  <a:gsLst>
                    <a:gs pos="1250">
                      <a:srgbClr val="FFFFFF"/>
                    </a:gs>
                    <a:gs pos="100000">
                      <a:srgbClr val="FFFFFF"/>
                    </a:gs>
                  </a:gsLst>
                  <a:lin ang="5400000" scaled="0"/>
                </a:gradFill>
                <a:hlinkClick r:id="rId3"/>
              </a:rPr>
              <a:t>http</a:t>
            </a:r>
            <a:r>
              <a:rPr lang="en-US" sz="3200" dirty="0">
                <a:gradFill>
                  <a:gsLst>
                    <a:gs pos="1250">
                      <a:srgbClr val="FFFFFF"/>
                    </a:gs>
                    <a:gs pos="100000">
                      <a:srgbClr val="FFFFFF"/>
                    </a:gs>
                  </a:gsLst>
                  <a:lin ang="5400000" scaled="0"/>
                </a:gradFill>
                <a:hlinkClick r:id="rId3"/>
              </a:rPr>
              <a:t>://</a:t>
            </a:r>
            <a:r>
              <a:rPr lang="en-US" sz="3200" dirty="0" smtClean="0">
                <a:gradFill>
                  <a:gsLst>
                    <a:gs pos="1250">
                      <a:srgbClr val="FFFFFF"/>
                    </a:gs>
                    <a:gs pos="100000">
                      <a:srgbClr val="FFFFFF"/>
                    </a:gs>
                  </a:gsLst>
                  <a:lin ang="5400000" scaled="0"/>
                </a:gradFill>
                <a:hlinkClick r:id="rId3"/>
              </a:rPr>
              <a:t>channel9.msdn.com/Events/Build/2015/2-66</a:t>
            </a: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3398838" y="3418944"/>
            <a:ext cx="8582152" cy="2504477"/>
          </a:xfrm>
          <a:prstGeom prst="rect">
            <a:avLst/>
          </a:prstGeom>
        </p:spPr>
      </p:pic>
      <p:pic>
        <p:nvPicPr>
          <p:cNvPr id="3" name="Picture 2"/>
          <p:cNvPicPr>
            <a:picLocks noChangeAspect="1"/>
          </p:cNvPicPr>
          <p:nvPr/>
        </p:nvPicPr>
        <p:blipFill>
          <a:blip r:embed="rId5"/>
          <a:stretch>
            <a:fillRect/>
          </a:stretch>
        </p:blipFill>
        <p:spPr>
          <a:xfrm>
            <a:off x="731837" y="3421062"/>
            <a:ext cx="2386420" cy="2502359"/>
          </a:xfrm>
          <a:prstGeom prst="rect">
            <a:avLst/>
          </a:prstGeom>
        </p:spPr>
      </p:pic>
    </p:spTree>
    <p:extLst>
      <p:ext uri="{BB962C8B-B14F-4D97-AF65-F5344CB8AC3E}">
        <p14:creationId xmlns:p14="http://schemas.microsoft.com/office/powerpoint/2010/main" val="21947296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endParaRPr lang="en-US" sz="2400" dirty="0" smtClean="0">
              <a:solidFill>
                <a:srgbClr val="FFFFFF"/>
              </a:solidFill>
            </a:endParaRPr>
          </a:p>
          <a:p>
            <a:r>
              <a:rPr lang="en-US" sz="2400" dirty="0" smtClean="0">
                <a:solidFill>
                  <a:srgbClr val="FFFFFF"/>
                </a:solidFill>
              </a:rPr>
              <a:t>Package</a:t>
            </a:r>
            <a:endParaRPr lang="en-US" sz="2400" dirty="0">
              <a:solidFill>
                <a:srgbClr val="FFFFFF"/>
              </a:solidFill>
            </a:endParaRP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endParaRPr lang="en-US" sz="2400" dirty="0" smtClean="0">
              <a:solidFill>
                <a:srgbClr val="FFFFFF"/>
              </a:solidFill>
            </a:endParaRPr>
          </a:p>
          <a:p>
            <a:pPr marL="285750" indent="-285750">
              <a:buFont typeface="Arial" panose="020B0604020202020204" pitchFamily="34" charset="0"/>
              <a:buChar char="•"/>
            </a:pPr>
            <a:r>
              <a:rPr lang="en-US" sz="2400" dirty="0" smtClean="0">
                <a:solidFill>
                  <a:srgbClr val="FFFFFF"/>
                </a:solidFill>
              </a:rPr>
              <a:t>Lifetime</a:t>
            </a:r>
          </a:p>
          <a:p>
            <a:pPr marL="285750" indent="-285750">
              <a:buFont typeface="Arial" panose="020B0604020202020204" pitchFamily="34" charset="0"/>
              <a:buChar char="•"/>
            </a:pPr>
            <a:r>
              <a:rPr lang="en-US" sz="2400" dirty="0" smtClean="0">
                <a:solidFill>
                  <a:srgbClr val="FFFFFF"/>
                </a:solidFill>
              </a:rPr>
              <a:t>Versioning</a:t>
            </a:r>
          </a:p>
          <a:p>
            <a:pPr marL="285750" indent="-285750">
              <a:buFont typeface="Arial" panose="020B0604020202020204" pitchFamily="34" charset="0"/>
              <a:buChar char="•"/>
            </a:pPr>
            <a:r>
              <a:rPr lang="en-US" sz="2400" dirty="0" smtClean="0">
                <a:solidFill>
                  <a:srgbClr val="FFFFFF"/>
                </a:solidFill>
              </a:rPr>
              <a:t>Isolation</a:t>
            </a:r>
            <a:endParaRPr lang="en-US" sz="2400" dirty="0">
              <a:solidFill>
                <a:srgbClr val="FFFFFF"/>
              </a:solidFill>
            </a:endParaRP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smtClean="0">
                <a:solidFill>
                  <a:srgbClr val="FFFFFF"/>
                </a:solidFill>
              </a:rPr>
              <a:t>Counter </a:t>
            </a:r>
          </a:p>
          <a:p>
            <a:r>
              <a:rPr lang="en-US" sz="2000" dirty="0">
                <a:solidFill>
                  <a:srgbClr val="FFFFFF"/>
                </a:solidFill>
              </a:rPr>
              <a:t>S</a:t>
            </a:r>
            <a:r>
              <a:rPr lang="en-US" sz="2000" dirty="0" smtClean="0">
                <a:solidFill>
                  <a:srgbClr val="FFFFFF"/>
                </a:solidFill>
              </a:rPr>
              <a:t>ervice type</a:t>
            </a:r>
            <a:endParaRPr lang="en-US" sz="2000" dirty="0">
              <a:solidFill>
                <a:srgbClr val="FFFFFF"/>
              </a:solidFill>
            </a:endParaRP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smtClean="0">
                <a:solidFill>
                  <a:srgbClr val="FFFFFF"/>
                </a:solidFill>
              </a:rPr>
              <a:t>Counter </a:t>
            </a:r>
            <a:r>
              <a:rPr lang="en-US" sz="2000" dirty="0" err="1" smtClean="0">
                <a:solidFill>
                  <a:srgbClr val="FFFFFF"/>
                </a:solidFill>
              </a:rPr>
              <a:t>WebApp</a:t>
            </a:r>
            <a:r>
              <a:rPr lang="en-US" sz="2000" dirty="0" smtClean="0">
                <a:solidFill>
                  <a:srgbClr val="FFFFFF"/>
                </a:solidFill>
              </a:rPr>
              <a:t> type</a:t>
            </a:r>
            <a:endParaRPr lang="en-US" sz="2000" dirty="0">
              <a:solidFill>
                <a:srgbClr val="FFFFFF"/>
              </a:solidFill>
            </a:endParaRPr>
          </a:p>
        </p:txBody>
      </p:sp>
      <p:sp>
        <p:nvSpPr>
          <p:cNvPr id="46" name="Title 2"/>
          <p:cNvSpPr>
            <a:spLocks noGrp="1"/>
          </p:cNvSpPr>
          <p:nvPr>
            <p:ph type="title"/>
          </p:nvPr>
        </p:nvSpPr>
        <p:spPr>
          <a:xfrm>
            <a:off x="-106363" y="210412"/>
            <a:ext cx="8791074" cy="917575"/>
          </a:xfrm>
        </p:spPr>
        <p:txBody>
          <a:bodyPr/>
          <a:lstStyle/>
          <a:p>
            <a:r>
              <a:rPr lang="en-US" sz="4400" dirty="0" smtClean="0"/>
              <a:t>Defining applications and services</a:t>
            </a:r>
            <a:endParaRPr lang="en-US" sz="4400" dirty="0"/>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404040"/>
                  </a:solidFill>
                </a:rPr>
                <a:t>C</a:t>
              </a:r>
              <a:r>
                <a:rPr lang="en-US" dirty="0" smtClean="0">
                  <a:solidFill>
                    <a:srgbClr val="404040"/>
                  </a:solidFill>
                </a:rPr>
                <a:t>ounter</a:t>
              </a:r>
            </a:p>
            <a:p>
              <a:pPr algn="ctr"/>
              <a:r>
                <a:rPr lang="en-US" dirty="0">
                  <a:solidFill>
                    <a:srgbClr val="404040"/>
                  </a:solidFill>
                </a:rPr>
                <a:t>S</a:t>
              </a:r>
              <a:r>
                <a:rPr lang="en-US" dirty="0" smtClean="0">
                  <a:solidFill>
                    <a:srgbClr val="404040"/>
                  </a:solidFill>
                </a:rPr>
                <a:t>ervice</a:t>
              </a:r>
            </a:p>
            <a:p>
              <a:pPr algn="ctr"/>
              <a:r>
                <a:rPr lang="en-US" dirty="0" smtClean="0">
                  <a:solidFill>
                    <a:srgbClr val="404040"/>
                  </a:solidFill>
                </a:rPr>
                <a:t> </a:t>
              </a:r>
              <a:r>
                <a:rPr lang="en-US" dirty="0" err="1" smtClean="0">
                  <a:solidFill>
                    <a:srgbClr val="404040"/>
                  </a:solidFill>
                </a:rPr>
                <a:t>Pkg</a:t>
              </a:r>
              <a:endParaRPr lang="en-US" dirty="0">
                <a:solidFill>
                  <a:srgbClr val="40404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smtClean="0">
                  <a:solidFill>
                    <a:srgbClr val="FFFFFF"/>
                  </a:solidFill>
                </a:rPr>
                <a:t>Code</a:t>
              </a:r>
              <a:endParaRPr lang="en-US" sz="2000" dirty="0">
                <a:solidFill>
                  <a:srgbClr val="FFFFFF"/>
                </a:solidFill>
              </a:endParaRP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smtClean="0">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smtClean="0">
                  <a:solidFill>
                    <a:srgbClr val="404040"/>
                  </a:solidFill>
                </a:rPr>
                <a:t>Counter</a:t>
              </a:r>
            </a:p>
            <a:p>
              <a:pPr algn="ctr"/>
              <a:r>
                <a:rPr lang="en-US" dirty="0" err="1" smtClean="0">
                  <a:solidFill>
                    <a:srgbClr val="404040"/>
                  </a:solidFill>
                </a:rPr>
                <a:t>WebApp</a:t>
              </a:r>
              <a:endParaRPr lang="en-US" dirty="0" smtClean="0">
                <a:solidFill>
                  <a:srgbClr val="404040"/>
                </a:solidFill>
              </a:endParaRPr>
            </a:p>
            <a:p>
              <a:pPr algn="ctr"/>
              <a:r>
                <a:rPr lang="en-US" dirty="0" err="1" smtClean="0">
                  <a:solidFill>
                    <a:srgbClr val="404040"/>
                  </a:solidFill>
                </a:rPr>
                <a:t>Pkg</a:t>
              </a:r>
              <a:endParaRPr lang="en-US" dirty="0" smtClean="0">
                <a:solidFill>
                  <a:srgbClr val="404040"/>
                </a:solidFill>
              </a:endParaRPr>
            </a:p>
            <a:p>
              <a:pPr algn="ctr"/>
              <a:endParaRPr lang="en-US" dirty="0" smtClean="0">
                <a:solidFill>
                  <a:srgbClr val="404040"/>
                </a:solidFill>
              </a:endParaRPr>
            </a:p>
            <a:p>
              <a:pPr algn="ctr"/>
              <a:endParaRPr lang="en-US" dirty="0" smtClean="0">
                <a:solidFill>
                  <a:srgbClr val="40404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smtClean="0">
                <a:solidFill>
                  <a:srgbClr val="FFFFFF"/>
                </a:solidFill>
              </a:rPr>
              <a:t>Application Type</a:t>
            </a:r>
            <a:endParaRPr lang="en-US" sz="2000" dirty="0">
              <a:solidFill>
                <a:srgbClr val="FFFFFF"/>
              </a:solidFill>
            </a:endParaRPr>
          </a:p>
        </p:txBody>
      </p:sp>
    </p:spTree>
    <p:extLst>
      <p:ext uri="{BB962C8B-B14F-4D97-AF65-F5344CB8AC3E}">
        <p14:creationId xmlns:p14="http://schemas.microsoft.com/office/powerpoint/2010/main" val="919093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8.62905E-7 -4.98865E-6 L 0.35422 -0.2719 " pathEditMode="relative" rAng="0" ptsTypes="AA">
                                      <p:cBhvr>
                                        <p:cTn id="40" dur="2000" fill="hold"/>
                                        <p:tgtEl>
                                          <p:spTgt spid="6"/>
                                        </p:tgtEl>
                                        <p:attrNameLst>
                                          <p:attrName>ppt_x</p:attrName>
                                          <p:attrName>ppt_y</p:attrName>
                                        </p:attrNameLst>
                                      </p:cBhvr>
                                      <p:rCtr x="17705" y="-1359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8.62905E-7 9.98638E-8 L 0.44613 0.02497 " pathEditMode="relative" rAng="0" ptsTypes="AA">
                                      <p:cBhvr>
                                        <p:cTn id="52" dur="2000" fill="hold"/>
                                        <p:tgtEl>
                                          <p:spTgt spid="58"/>
                                        </p:tgtEl>
                                        <p:attrNameLst>
                                          <p:attrName>ppt_x</p:attrName>
                                          <p:attrName>ppt_y</p:attrName>
                                        </p:attrNameLst>
                                      </p:cBhvr>
                                      <p:rCtr x="22300" y="1248"/>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grpSp>
        <p:nvGrpSpPr>
          <p:cNvPr id="43" name="Group 42"/>
          <p:cNvGrpSpPr/>
          <p:nvPr/>
        </p:nvGrpSpPr>
        <p:grpSpPr>
          <a:xfrm>
            <a:off x="5887794" y="373062"/>
            <a:ext cx="6274043" cy="5326062"/>
            <a:chOff x="2880909" y="1058863"/>
            <a:chExt cx="9458971" cy="7162799"/>
          </a:xfrm>
        </p:grpSpPr>
        <p:sp>
          <p:nvSpPr>
            <p:cNvPr id="44" name="Oval 4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46" name="Picture 4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47" name="Picture 4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48" name="Picture 4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4" cy="3505200"/>
            </a:xfrm>
            <a:prstGeom prst="rect">
              <a:avLst/>
            </a:prstGeom>
          </p:spPr>
        </p:pic>
        <p:pic>
          <p:nvPicPr>
            <p:cNvPr id="49" name="Picture 4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94361" y="5087045"/>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smtClean="0">
                <a:gradFill>
                  <a:gsLst>
                    <a:gs pos="1250">
                      <a:srgbClr val="FFFFFF"/>
                    </a:gs>
                    <a:gs pos="100000">
                      <a:srgbClr val="FFFFFF"/>
                    </a:gs>
                  </a:gsLst>
                  <a:lin ang="5400000" scaled="0"/>
                </a:gradFill>
              </a:rPr>
              <a:t>ServiceType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.NET CLR type (class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a:t>
            </a:r>
          </a:p>
          <a:p>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typed Container (</a:t>
            </a:r>
            <a:r>
              <a:rPr lang="en-US" sz="1800" dirty="0" err="1" smtClean="0">
                <a:gradFill>
                  <a:gsLst>
                    <a:gs pos="1250">
                      <a:srgbClr val="FFFFFF"/>
                    </a:gs>
                    <a:gs pos="100000">
                      <a:srgbClr val="FFFFFF"/>
                    </a:gs>
                  </a:gsLst>
                  <a:lin ang="5400000" scaled="0"/>
                </a:gradFill>
              </a:rPr>
              <a:t>CounterAppType</a:t>
            </a:r>
            <a:r>
              <a:rPr lang="en-US" sz="1800" dirty="0" smtClean="0">
                <a:gradFill>
                  <a:gsLst>
                    <a:gs pos="1250">
                      <a:srgbClr val="FFFFFF"/>
                    </a:gs>
                    <a:gs pos="100000">
                      <a:srgbClr val="FFFFFF"/>
                    </a:gs>
                  </a:gsLst>
                  <a:lin ang="5400000" scaled="0"/>
                </a:gradFill>
              </a:rPr>
              <a:t> : </a:t>
            </a:r>
            <a:r>
              <a:rPr lang="en-US" sz="1800" dirty="0" err="1" smtClean="0">
                <a:gradFill>
                  <a:gsLst>
                    <a:gs pos="1250">
                      <a:srgbClr val="FFFFFF"/>
                    </a:gs>
                    <a:gs pos="100000">
                      <a:srgbClr val="FFFFFF"/>
                    </a:gs>
                  </a:gsLst>
                  <a:lin ang="5400000" scaled="0"/>
                </a:gradFill>
              </a:rPr>
              <a:t>ServiceContainer</a:t>
            </a:r>
            <a:r>
              <a:rPr lang="en-US" sz="1800" dirty="0" smtClean="0">
                <a:gradFill>
                  <a:gsLst>
                    <a:gs pos="1250">
                      <a:srgbClr val="FFFFFF"/>
                    </a:gs>
                    <a:gs pos="100000">
                      <a:srgbClr val="FFFFFF"/>
                    </a:gs>
                  </a:gsLst>
                  <a:lin ang="5400000" scaled="0"/>
                </a:gradFill>
              </a:rPr>
              <a:t>&lt;</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&gt; where </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 is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 ServiceType2</a:t>
            </a:r>
          </a:p>
          <a:p>
            <a:r>
              <a:rPr lang="en-US" sz="1800" dirty="0" err="1" smtClean="0">
                <a:gradFill>
                  <a:gsLst>
                    <a:gs pos="1250">
                      <a:srgbClr val="FFFFFF"/>
                    </a:gs>
                    <a:gs pos="100000">
                      <a:srgbClr val="FFFFFF"/>
                    </a:gs>
                  </a:gsLst>
                  <a:lin ang="5400000" scaled="0"/>
                </a:gradFill>
              </a:rPr>
              <a:t>ApplicationInstance</a:t>
            </a:r>
            <a:r>
              <a:rPr lang="en-US" sz="1800" dirty="0" smtClean="0">
                <a:gradFill>
                  <a:gsLst>
                    <a:gs pos="1250">
                      <a:srgbClr val="FFFFFF"/>
                    </a:gs>
                    <a:gs pos="100000">
                      <a:srgbClr val="FFFFFF"/>
                    </a:gs>
                  </a:gsLst>
                  <a:lin ang="5400000" scaled="0"/>
                </a:gradFill>
              </a:rPr>
              <a:t> is an instance of the </a:t>
            </a:r>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and has an unique name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p>
          <a:p>
            <a:r>
              <a:rPr lang="en-US" sz="1800" dirty="0" smtClean="0">
                <a:gradFill>
                  <a:gsLst>
                    <a:gs pos="1250">
                      <a:srgbClr val="FFFFFF"/>
                    </a:gs>
                    <a:gs pos="100000">
                      <a:srgbClr val="FFFFFF"/>
                    </a:gs>
                  </a:gsLst>
                  <a:lin ang="5400000" scaled="0"/>
                </a:gradFill>
              </a:rPr>
              <a:t>Each service instance has a unique name in the “namespace” of the application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r>
              <a:rPr lang="en-US" sz="1800" dirty="0" err="1" smtClean="0">
                <a:gradFill>
                  <a:gsLst>
                    <a:gs pos="1250">
                      <a:srgbClr val="FFFFFF"/>
                    </a:gs>
                    <a:gs pos="100000">
                      <a:srgbClr val="FFFFFF"/>
                    </a:gs>
                  </a:gsLst>
                  <a:lin ang="5400000" scaled="0"/>
                </a:gradFill>
              </a:rPr>
              <a:t>CounterService</a:t>
            </a:r>
            <a:r>
              <a:rPr lang="en-US" sz="1800" dirty="0" smtClean="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4"/>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4"/>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4"/>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83406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00485E-6 3.91285E-6 L 0.38511 0.03132 " pathEditMode="relative" rAng="0" ptsTypes="AA">
                                      <p:cBhvr>
                                        <p:cTn id="34" dur="2000" fill="hold"/>
                                        <p:tgtEl>
                                          <p:spTgt spid="77"/>
                                        </p:tgtEl>
                                        <p:attrNameLst>
                                          <p:attrName>ppt_x</p:attrName>
                                          <p:attrName>ppt_y</p:attrName>
                                        </p:attrNameLst>
                                      </p:cBhvr>
                                      <p:rCtr x="19249" y="1566"/>
                                    </p:animMotion>
                                  </p:childTnLst>
                                </p:cTn>
                              </p:par>
                              <p:par>
                                <p:cTn id="35" presetID="42" presetClass="path" presetSubtype="0" accel="50000" decel="50000" fill="hold" grpId="0" nodeType="withEffect">
                                  <p:stCondLst>
                                    <p:cond delay="0"/>
                                  </p:stCondLst>
                                  <p:childTnLst>
                                    <p:animMotion origin="layout" path="M 2.41001E-6 -1.36178E-8 L 0.22849 -0.36178 " pathEditMode="relative" rAng="0" ptsTypes="AA">
                                      <p:cBhvr>
                                        <p:cTn id="36" dur="2000" fill="hold"/>
                                        <p:tgtEl>
                                          <p:spTgt spid="87"/>
                                        </p:tgtEl>
                                        <p:attrNameLst>
                                          <p:attrName>ppt_x</p:attrName>
                                          <p:attrName>ppt_y</p:attrName>
                                        </p:attrNameLst>
                                      </p:cBhvr>
                                      <p:rCtr x="11425" y="-18089"/>
                                    </p:animMotion>
                                  </p:childTnLst>
                                </p:cTn>
                              </p:par>
                              <p:par>
                                <p:cTn id="37" presetID="42" presetClass="path" presetSubtype="0" accel="50000" decel="50000" fill="hold" grpId="0" nodeType="withEffect">
                                  <p:stCondLst>
                                    <p:cond delay="0"/>
                                  </p:stCondLst>
                                  <p:childTnLst>
                                    <p:animMotion origin="layout" path="M -1.69773E-6 -2.16069E-6 L 0.22913 -0.14934 " pathEditMode="relative" rAng="0" ptsTypes="AA">
                                      <p:cBhvr>
                                        <p:cTn id="38" dur="2000" fill="hold"/>
                                        <p:tgtEl>
                                          <p:spTgt spid="108"/>
                                        </p:tgtEl>
                                        <p:attrNameLst>
                                          <p:attrName>ppt_x</p:attrName>
                                          <p:attrName>ppt_y</p:attrName>
                                        </p:attrNameLst>
                                      </p:cBhvr>
                                      <p:rCtr x="11450" y="-746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1723E-6 2.06083E-6 L 0.53932 -0.20404 " pathEditMode="relative" rAng="0" ptsTypes="AA">
                                      <p:cBhvr>
                                        <p:cTn id="42" dur="2000" fill="hold"/>
                                        <p:tgtEl>
                                          <p:spTgt spid="90"/>
                                        </p:tgtEl>
                                        <p:attrNameLst>
                                          <p:attrName>ppt_x</p:attrName>
                                          <p:attrName>ppt_y</p:attrName>
                                        </p:attrNameLst>
                                      </p:cBhvr>
                                      <p:rCtr x="26959" y="-10213"/>
                                    </p:animMotion>
                                  </p:childTnLst>
                                </p:cTn>
                              </p:par>
                              <p:par>
                                <p:cTn id="43" presetID="42" presetClass="path" presetSubtype="0" accel="50000" decel="50000" fill="hold" grpId="0" nodeType="withEffect">
                                  <p:stCondLst>
                                    <p:cond delay="0"/>
                                  </p:stCondLst>
                                  <p:childTnLst>
                                    <p:animMotion origin="layout" path="M -2.51723E-6 8.0345E-7 L 0.5374 -0.41943 " pathEditMode="relative" rAng="0" ptsTypes="AA">
                                      <p:cBhvr>
                                        <p:cTn id="44" dur="2000" fill="hold"/>
                                        <p:tgtEl>
                                          <p:spTgt spid="93"/>
                                        </p:tgtEl>
                                        <p:attrNameLst>
                                          <p:attrName>ppt_x</p:attrName>
                                          <p:attrName>ppt_y</p:attrName>
                                        </p:attrNameLst>
                                      </p:cBhvr>
                                      <p:rCtr x="26870" y="-20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Reliable Services API</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a:gradFill>
                  <a:gsLst>
                    <a:gs pos="1250">
                      <a:srgbClr val="FFFFFF"/>
                    </a:gs>
                    <a:gs pos="100000">
                      <a:srgbClr val="FFFFFF"/>
                    </a:gs>
                  </a:gsLst>
                  <a:lin ang="5400000" scaled="0"/>
                </a:gradFill>
              </a:rPr>
              <a:t>B</a:t>
            </a:r>
            <a:r>
              <a:rPr lang="en-US" sz="3200" dirty="0" smtClean="0">
                <a:gradFill>
                  <a:gsLst>
                    <a:gs pos="1250">
                      <a:srgbClr val="FFFFFF"/>
                    </a:gs>
                    <a:gs pos="100000">
                      <a:srgbClr val="FFFFFF"/>
                    </a:gs>
                  </a:gsLst>
                  <a:lin ang="5400000" scaled="0"/>
                </a:gradFill>
              </a:rPr>
              <a:t>uild stateless services using existing technologies such as ASP.NET</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 using reliable collections</a:t>
            </a: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Manage the </a:t>
            </a:r>
            <a:r>
              <a:rPr lang="en-US" sz="3200" dirty="0">
                <a:gradFill>
                  <a:gsLst>
                    <a:gs pos="1250">
                      <a:srgbClr val="FFFFFF"/>
                    </a:gs>
                    <a:gs pos="100000">
                      <a:srgbClr val="FFFFFF"/>
                    </a:gs>
                  </a:gsLst>
                  <a:lin ang="5400000" scaled="0"/>
                </a:gradFill>
              </a:rPr>
              <a:t>concurrency and </a:t>
            </a:r>
            <a:r>
              <a:rPr lang="en-US" sz="3200" dirty="0" smtClean="0">
                <a:gradFill>
                  <a:gsLst>
                    <a:gs pos="1250">
                      <a:srgbClr val="FFFFFF"/>
                    </a:gs>
                    <a:gs pos="100000">
                      <a:srgbClr val="FFFFFF"/>
                    </a:gs>
                  </a:gsLst>
                  <a:lin ang="5400000" scaled="0"/>
                </a:gradFill>
              </a:rPr>
              <a:t>granularity of state changes using transactions</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Communicate with services using the technology of your choice (</a:t>
            </a:r>
            <a:r>
              <a:rPr lang="en-US" sz="2800" dirty="0" err="1" smtClean="0">
                <a:gradFill>
                  <a:gsLst>
                    <a:gs pos="1250">
                      <a:srgbClr val="FFFFFF"/>
                    </a:gs>
                    <a:gs pos="100000">
                      <a:srgbClr val="FFFFFF"/>
                    </a:gs>
                  </a:gsLst>
                  <a:lin ang="5400000" scaled="0"/>
                </a:gradFill>
              </a:rPr>
              <a:t>e.g</a:t>
            </a:r>
            <a:r>
              <a:rPr lang="en-US" sz="2800" dirty="0" smtClean="0">
                <a:gradFill>
                  <a:gsLst>
                    <a:gs pos="1250">
                      <a:srgbClr val="FFFFFF"/>
                    </a:gs>
                    <a:gs pos="100000">
                      <a:srgbClr val="FFFFFF"/>
                    </a:gs>
                  </a:gsLst>
                  <a:lin ang="5400000" scaled="0"/>
                </a:gradFill>
              </a:rPr>
              <a:t> </a:t>
            </a:r>
            <a:r>
              <a:rPr lang="en-US" sz="2800" dirty="0" err="1" smtClean="0">
                <a:gradFill>
                  <a:gsLst>
                    <a:gs pos="1250">
                      <a:srgbClr val="FFFFFF"/>
                    </a:gs>
                    <a:gs pos="100000">
                      <a:srgbClr val="FFFFFF"/>
                    </a:gs>
                  </a:gsLst>
                  <a:lin ang="5400000" scaled="0"/>
                </a:gradFill>
              </a:rPr>
              <a:t>WebAPI</a:t>
            </a:r>
            <a:r>
              <a:rPr lang="en-US" sz="2800" dirty="0" smtClean="0">
                <a:gradFill>
                  <a:gsLst>
                    <a:gs pos="1250">
                      <a:srgbClr val="FFFFFF"/>
                    </a:gs>
                    <a:gs pos="100000">
                      <a:srgbClr val="FFFFFF"/>
                    </a:gs>
                  </a:gsLst>
                  <a:lin ang="5400000" scaled="0"/>
                </a:gradFill>
              </a:rPr>
              <a:t>, WCF</a:t>
            </a:r>
            <a:r>
              <a:rPr lang="en-US" sz="3200" dirty="0" smtClean="0">
                <a:gradFill>
                  <a:gsLst>
                    <a:gs pos="1250">
                      <a:srgbClr val="FFFFFF"/>
                    </a:gs>
                    <a:gs pos="100000">
                      <a:srgbClr val="FFFFFF"/>
                    </a:gs>
                  </a:gsLst>
                  <a:lin ang="5400000" scaled="0"/>
                </a:gradFill>
              </a:rPr>
              <a:t>)</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35346753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08832" y="1179819"/>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Reliable collections make it easy to 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a:t>
            </a:r>
          </a:p>
          <a:p>
            <a:pPr marL="0" indent="0">
              <a:buFont typeface="Arial" pitchFamily="34" charset="0"/>
              <a:buNone/>
            </a:pPr>
            <a:r>
              <a:rPr lang="en-US" sz="32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Evolution of the .NET collections for the cloud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a:t>
                </a:r>
                <a:r>
                  <a:rPr lang="en-US" sz="1600" dirty="0">
                    <a:solidFill>
                      <a:srgbClr val="505050">
                        <a:hueOff val="0"/>
                        <a:satOff val="0"/>
                        <a:lumOff val="0"/>
                        <a:alphaOff val="0"/>
                      </a:srgbClr>
                    </a:solidFill>
                  </a:rPr>
                  <a:t>t</a:t>
                </a:r>
                <a:r>
                  <a:rPr lang="en-US" sz="1600" dirty="0" smtClean="0">
                    <a:solidFill>
                      <a:srgbClr val="505050">
                        <a:hueOff val="0"/>
                        <a:satOff val="0"/>
                        <a:lumOff val="0"/>
                        <a:alphaOff val="0"/>
                      </a:srgbClr>
                    </a:solidFill>
                  </a:rPr>
                  <a:t>hreaded</a:t>
                </a:r>
                <a:endParaRPr lang="en-US" sz="1600" dirty="0">
                  <a:solidFill>
                    <a:srgbClr val="505050">
                      <a:hueOff val="0"/>
                      <a:satOff val="0"/>
                      <a:lumOff val="0"/>
                      <a:alphaOff val="0"/>
                    </a:srgbClr>
                  </a:solidFill>
                </a:endParaRP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endParaRPr lang="en-US" sz="2000" dirty="0" smtClean="0">
                  <a:solidFill>
                    <a:srgbClr val="505050">
                      <a:hueOff val="0"/>
                      <a:satOff val="0"/>
                      <a:lumOff val="0"/>
                      <a:alphaOff val="0"/>
                    </a:srgbClr>
                  </a:solidFill>
                </a:endParaRPr>
              </a:p>
              <a:p>
                <a:pPr defTabSz="883906">
                  <a:lnSpc>
                    <a:spcPct val="90000"/>
                  </a:lnSpc>
                  <a:spcBef>
                    <a:spcPct val="0"/>
                  </a:spcBef>
                  <a:spcAft>
                    <a:spcPct val="35000"/>
                  </a:spcAft>
                </a:pPr>
                <a:r>
                  <a:rPr lang="en-US" sz="2000" dirty="0" smtClean="0">
                    <a:solidFill>
                      <a:srgbClr val="505050">
                        <a:hueOff val="0"/>
                        <a:satOff val="0"/>
                        <a:lumOff val="0"/>
                        <a:alphaOff val="0"/>
                      </a:srgbClr>
                    </a:solidFill>
                  </a:rPr>
                  <a:t>Collections</a:t>
                </a:r>
                <a:endParaRPr lang="en-US" sz="2000" dirty="0">
                  <a:solidFill>
                    <a:srgbClr val="505050">
                      <a:hueOff val="0"/>
                      <a:satOff val="0"/>
                      <a:lumOff val="0"/>
                      <a:alphaOff val="0"/>
                    </a:srgbClr>
                  </a:solidFill>
                </a:endParaRP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Multi threaded</a:t>
                </a:r>
                <a:endParaRPr lang="en-US" sz="1600" dirty="0">
                  <a:solidFill>
                    <a:srgbClr val="505050">
                      <a:hueOff val="0"/>
                      <a:satOff val="0"/>
                      <a:lumOff val="0"/>
                      <a:alphaOff val="0"/>
                    </a:srgbClr>
                  </a:solidFill>
                </a:endParaRP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smtClean="0">
                    <a:solidFill>
                      <a:srgbClr val="505050"/>
                    </a:solidFill>
                  </a:rPr>
                  <a:t>Reliable Collections</a:t>
                </a:r>
                <a:endParaRPr lang="en-US" sz="20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Replicated </a:t>
                </a:r>
                <a:r>
                  <a:rPr lang="en-US" sz="1600" b="1" dirty="0">
                    <a:solidFill>
                      <a:srgbClr val="505050"/>
                    </a:solidFill>
                  </a:rPr>
                  <a:t>(HA)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Persistence (durable)</a:t>
                </a:r>
                <a:endParaRPr lang="en-US" sz="16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10938637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39" y="3224519"/>
            <a:ext cx="12238037"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Atomically update one or more collections using transactions</a:t>
            </a:r>
          </a:p>
          <a:p>
            <a:r>
              <a:rPr lang="en-US" sz="3200" dirty="0" smtClean="0">
                <a:gradFill>
                  <a:gsLst>
                    <a:gs pos="1250">
                      <a:srgbClr val="FFFFFF"/>
                    </a:gs>
                    <a:gs pos="100000">
                      <a:srgbClr val="FFFFFF"/>
                    </a:gs>
                  </a:gsLst>
                  <a:lin ang="5400000" scaled="0"/>
                </a:gradFill>
              </a:rPr>
              <a:t>Changes </a:t>
            </a:r>
            <a:r>
              <a:rPr lang="en-US" sz="3200" dirty="0">
                <a:gradFill>
                  <a:gsLst>
                    <a:gs pos="1250">
                      <a:srgbClr val="FFFFFF"/>
                    </a:gs>
                    <a:gs pos="100000">
                      <a:srgbClr val="FFFFFF"/>
                    </a:gs>
                  </a:gsLst>
                  <a:lin ang="5400000" scaled="0"/>
                </a:gradFill>
              </a:rPr>
              <a:t>are replicated and durably stored on multiple replicas</a:t>
            </a:r>
          </a:p>
          <a:p>
            <a:r>
              <a:rPr lang="en-US" sz="3200" dirty="0" smtClean="0">
                <a:gradFill>
                  <a:gsLst>
                    <a:gs pos="1250">
                      <a:srgbClr val="FFFFFF"/>
                    </a:gs>
                    <a:gs pos="100000">
                      <a:srgbClr val="FFFFFF"/>
                    </a:gs>
                  </a:gsLst>
                  <a:lin ang="5400000" scaled="0"/>
                </a:gradFill>
              </a:rPr>
              <a:t>Reads are repeatable within the transaction</a:t>
            </a:r>
          </a:p>
          <a:p>
            <a:r>
              <a:rPr lang="en-US" sz="3200" dirty="0" smtClean="0">
                <a:gradFill>
                  <a:gsLst>
                    <a:gs pos="1250">
                      <a:srgbClr val="FFFFFF"/>
                    </a:gs>
                    <a:gs pos="100000">
                      <a:srgbClr val="FFFFFF"/>
                    </a:gs>
                  </a:gsLst>
                  <a:lin ang="5400000" scaled="0"/>
                </a:gradFill>
              </a:rPr>
              <a:t>Enumerations are snapshot based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sp>
        <p:nvSpPr>
          <p:cNvPr id="32" name="Text Placeholder 1"/>
          <p:cNvSpPr txBox="1">
            <a:spLocks/>
          </p:cNvSpPr>
          <p:nvPr/>
        </p:nvSpPr>
        <p:spPr>
          <a:xfrm>
            <a:off x="8778020" y="1731606"/>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err="1" smtClean="0">
                <a:gradFill>
                  <a:gsLst>
                    <a:gs pos="1250">
                      <a:srgbClr val="FFFFFF"/>
                    </a:gs>
                    <a:gs pos="100000">
                      <a:srgbClr val="FFFFFF"/>
                    </a:gs>
                  </a:gsLst>
                  <a:lin ang="5400000" scaled="0"/>
                </a:gradFill>
              </a:rPr>
              <a:t>IReliableQueue</a:t>
            </a:r>
            <a:r>
              <a:rPr lang="en-US" sz="2800" dirty="0" smtClean="0">
                <a:gradFill>
                  <a:gsLst>
                    <a:gs pos="1250">
                      <a:srgbClr val="FFFFFF"/>
                    </a:gs>
                    <a:gs pos="100000">
                      <a:srgbClr val="FFFFFF"/>
                    </a:gs>
                  </a:gsLst>
                  <a:lin ang="5400000" scaled="0"/>
                </a:gradFill>
              </a:rPr>
              <a:t>&lt;T&gt;</a:t>
            </a:r>
            <a:endParaRPr lang="en-US" sz="3200" dirty="0" smtClean="0">
              <a:gradFill>
                <a:gsLst>
                  <a:gs pos="1250">
                    <a:srgbClr val="FFFFFF"/>
                  </a:gs>
                  <a:gs pos="100000">
                    <a:srgbClr val="FFFFFF"/>
                  </a:gs>
                </a:gsLst>
                <a:lin ang="5400000" scaled="0"/>
              </a:gradFill>
            </a:endParaRPr>
          </a:p>
        </p:txBody>
      </p:sp>
      <p:grpSp>
        <p:nvGrpSpPr>
          <p:cNvPr id="39" name="Group 38"/>
          <p:cNvGrpSpPr/>
          <p:nvPr/>
        </p:nvGrpSpPr>
        <p:grpSpPr>
          <a:xfrm>
            <a:off x="731838" y="1633514"/>
            <a:ext cx="6278120" cy="912041"/>
            <a:chOff x="579437" y="2610881"/>
            <a:chExt cx="6728739" cy="912041"/>
          </a:xfrm>
        </p:grpSpPr>
        <p:grpSp>
          <p:nvGrpSpPr>
            <p:cNvPr id="40" name="Group 39"/>
            <p:cNvGrpSpPr/>
            <p:nvPr/>
          </p:nvGrpSpPr>
          <p:grpSpPr>
            <a:xfrm>
              <a:off x="579437" y="2610881"/>
              <a:ext cx="1571681"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74404" y="2826098"/>
              <a:ext cx="4833772"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err="1" smtClean="0">
                  <a:gradFill>
                    <a:gsLst>
                      <a:gs pos="1250">
                        <a:srgbClr val="FFFFFF"/>
                      </a:gs>
                      <a:gs pos="100000">
                        <a:srgbClr val="FFFFFF"/>
                      </a:gs>
                    </a:gsLst>
                    <a:lin ang="5400000" scaled="0"/>
                  </a:gradFill>
                </a:rPr>
                <a:t>I</a:t>
              </a:r>
              <a:r>
                <a:rPr lang="en-US" sz="2800" dirty="0" err="1" smtClean="0">
                  <a:gradFill>
                    <a:gsLst>
                      <a:gs pos="1250">
                        <a:srgbClr val="FFFFFF"/>
                      </a:gs>
                      <a:gs pos="100000">
                        <a:srgbClr val="FFFFFF"/>
                      </a:gs>
                    </a:gsLst>
                    <a:lin ang="5400000" scaled="0"/>
                  </a:gradFill>
                </a:rPr>
                <a:t>ReliableDictionary</a:t>
              </a:r>
              <a:r>
                <a:rPr lang="en-US" sz="2800" dirty="0" smtClean="0">
                  <a:gradFill>
                    <a:gsLst>
                      <a:gs pos="1250">
                        <a:srgbClr val="FFFFFF"/>
                      </a:gs>
                      <a:gs pos="100000">
                        <a:srgbClr val="FFFFFF"/>
                      </a:gs>
                    </a:gsLst>
                    <a:lin ang="5400000" scaled="0"/>
                  </a:gradFill>
                </a:rPr>
                <a:t>&lt;K,V&gt;</a:t>
              </a:r>
              <a:endParaRPr lang="en-US" sz="3200" dirty="0" smtClean="0">
                <a:gradFill>
                  <a:gsLst>
                    <a:gs pos="1250">
                      <a:srgbClr val="FFFFFF"/>
                    </a:gs>
                    <a:gs pos="100000">
                      <a:srgbClr val="FFFFFF"/>
                    </a:gs>
                  </a:gsLst>
                  <a:lin ang="5400000" scaled="0"/>
                </a:gradFill>
              </a:endParaRPr>
            </a:p>
          </p:txBody>
        </p:sp>
      </p:gr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2423898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a:t>Stateless </a:t>
            </a:r>
            <a:r>
              <a:rPr lang="en-US" sz="4400" dirty="0" smtClean="0"/>
              <a:t>Pi </a:t>
            </a:r>
            <a:r>
              <a:rPr lang="en-US" sz="4400" dirty="0"/>
              <a:t>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329209666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246437" y="582155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Queues                                                Storage</a:t>
            </a:r>
            <a:endParaRPr lang="en-US" sz="1377" spc="-38" dirty="0">
              <a:solidFill>
                <a:srgbClr val="404040"/>
              </a:soli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solidFill>
                  <a:schemeClr val="tx1"/>
                </a:solidFill>
              </a:rPr>
              <a:t>3-Tier service pattern</a:t>
            </a:r>
            <a:endParaRPr lang="en-US" dirty="0">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065" y="5875960"/>
            <a:ext cx="780290" cy="7802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59" y="5897546"/>
            <a:ext cx="780290" cy="780290"/>
          </a:xfrm>
          <a:prstGeom prst="rect">
            <a:avLst/>
          </a:prstGeom>
        </p:spPr>
      </p:pic>
      <p:grpSp>
        <p:nvGrpSpPr>
          <p:cNvPr id="9" name="Group 8"/>
          <p:cNvGrpSpPr/>
          <p:nvPr/>
        </p:nvGrpSpPr>
        <p:grpSpPr>
          <a:xfrm>
            <a:off x="3246437" y="3869660"/>
            <a:ext cx="5854401" cy="876108"/>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570768" y="5092803"/>
            <a:ext cx="1199687" cy="409800"/>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861784" y="5002117"/>
            <a:ext cx="1589832" cy="201026"/>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014065" y="2611769"/>
            <a:ext cx="459316" cy="3654335"/>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3955300" y="5106414"/>
            <a:ext cx="1218456" cy="320637"/>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4747" y="5897546"/>
            <a:ext cx="780290" cy="780290"/>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8292" y="5897546"/>
            <a:ext cx="780290" cy="780290"/>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13020" y="5890984"/>
            <a:ext cx="780290" cy="780290"/>
          </a:xfrm>
          <a:prstGeom prst="rect">
            <a:avLst/>
          </a:prstGeom>
        </p:spPr>
      </p:pic>
      <p:cxnSp>
        <p:nvCxnSpPr>
          <p:cNvPr id="79" name="Straight Arrow Connector 78"/>
          <p:cNvCxnSpPr/>
          <p:nvPr/>
        </p:nvCxnSpPr>
        <p:spPr>
          <a:xfrm>
            <a:off x="5220558" y="4606889"/>
            <a:ext cx="1457364" cy="129065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5273" y="4661671"/>
            <a:ext cx="1357289" cy="122931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199437" y="4845607"/>
            <a:ext cx="1447800" cy="876108"/>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Cache</a:t>
              </a:r>
              <a:endParaRPr lang="en-US" sz="1377" spc="-38" dirty="0">
                <a:solidFill>
                  <a:srgbClr val="404040"/>
                </a:solidFill>
                <a:ea typeface="Segoe UI" pitchFamily="34" charset="0"/>
                <a:cs typeface="Segoe UI"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7653" y="1940029"/>
            <a:ext cx="3225272" cy="422423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FFFFFF"/>
                </a:solidFill>
                <a:latin typeface="Segoe UI"/>
              </a:rPr>
              <a:t>S</a:t>
            </a:r>
            <a:r>
              <a:rPr lang="en-US" sz="1800" dirty="0" smtClean="0">
                <a:solidFill>
                  <a:srgbClr val="FFFFFF"/>
                </a:solidFill>
                <a:latin typeface="Segoe UI"/>
              </a:rPr>
              <a:t>cale with partitioned storage</a:t>
            </a:r>
          </a:p>
          <a:p>
            <a:endParaRPr lang="en-US" sz="1800" dirty="0">
              <a:solidFill>
                <a:srgbClr val="FFFFFF"/>
              </a:solidFill>
              <a:latin typeface="Segoe UI"/>
            </a:endParaRPr>
          </a:p>
          <a:p>
            <a:r>
              <a:rPr lang="en-US" sz="1800" dirty="0" smtClean="0">
                <a:solidFill>
                  <a:srgbClr val="FFFFFF"/>
                </a:solidFill>
                <a:latin typeface="Segoe UI"/>
              </a:rPr>
              <a:t>Increase reliability with queues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a:solidFill>
                  <a:srgbClr val="FFFFFF"/>
                </a:solidFill>
                <a:latin typeface="Segoe UI"/>
              </a:rPr>
              <a:t>R</a:t>
            </a:r>
            <a:r>
              <a:rPr lang="en-US" sz="1800" dirty="0" smtClean="0">
                <a:solidFill>
                  <a:srgbClr val="FFFFFF"/>
                </a:solidFill>
                <a:latin typeface="Segoe UI"/>
              </a:rPr>
              <a:t>educe read latency with caches</a:t>
            </a:r>
          </a:p>
          <a:p>
            <a:endParaRPr lang="en-US" sz="1800" dirty="0">
              <a:solidFill>
                <a:srgbClr val="FFFFFF"/>
              </a:solidFill>
              <a:latin typeface="Segoe UI"/>
            </a:endParaRPr>
          </a:p>
          <a:p>
            <a:r>
              <a:rPr lang="en-US" sz="1800" dirty="0" smtClean="0">
                <a:solidFill>
                  <a:srgbClr val="FFFFFF"/>
                </a:solidFill>
                <a:latin typeface="Segoe UI"/>
              </a:rPr>
              <a:t>Manage your own transactions for state consistency</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Many moving parts each managed differently</a:t>
            </a:r>
          </a:p>
        </p:txBody>
      </p:sp>
      <p:cxnSp>
        <p:nvCxnSpPr>
          <p:cNvPr id="48" name="Straight Arrow Connector 47"/>
          <p:cNvCxnSpPr/>
          <p:nvPr/>
        </p:nvCxnSpPr>
        <p:spPr>
          <a:xfrm>
            <a:off x="7361841" y="4657504"/>
            <a:ext cx="1283075" cy="120709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225325075"/>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246437" y="3869659"/>
            <a:ext cx="5854401" cy="101306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err="1" smtClean="0">
                <a:solidFill>
                  <a:srgbClr val="404040"/>
                </a:solidFill>
                <a:ea typeface="Segoe UI" pitchFamily="34" charset="0"/>
                <a:cs typeface="Segoe UI" pitchFamily="34" charset="0"/>
              </a:rPr>
              <a:t>Stateful</a:t>
            </a:r>
            <a:endParaRPr lang="en-US" sz="1377" spc="-38" dirty="0" smtClean="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smtClean="0">
                <a:solidFill>
                  <a:schemeClr val="tx1"/>
                </a:solidFill>
              </a:rPr>
              <a:t>Stateful</a:t>
            </a:r>
            <a:r>
              <a:rPr lang="en-US" dirty="0" smtClean="0">
                <a:solidFill>
                  <a:schemeClr val="tx1"/>
                </a:solidFill>
              </a:rPr>
              <a:t> services: Simplify design, reduce latency</a:t>
            </a:r>
            <a:endParaRPr lang="en-US"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506" y="6069772"/>
            <a:ext cx="654201" cy="654201"/>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83962" y="6069772"/>
            <a:ext cx="654201" cy="654201"/>
          </a:xfrm>
          <a:prstGeom prst="rect">
            <a:avLst/>
          </a:prstGeom>
        </p:spPr>
      </p:pic>
      <p:sp>
        <p:nvSpPr>
          <p:cNvPr id="41" name="Right Arrow 40"/>
          <p:cNvSpPr/>
          <p:nvPr/>
        </p:nvSpPr>
        <p:spPr>
          <a:xfrm rot="5400000">
            <a:off x="5906097" y="4979469"/>
            <a:ext cx="535079" cy="54077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516"/>
            <a:endParaRPr lang="en-US" sz="1377">
              <a:solidFill>
                <a:srgbClr val="FFFFFF"/>
              </a:solidFill>
            </a:endParaRPr>
          </a:p>
        </p:txBody>
      </p:sp>
      <p:sp>
        <p:nvSpPr>
          <p:cNvPr id="2" name="TextBox 1"/>
          <p:cNvSpPr txBox="1"/>
          <p:nvPr/>
        </p:nvSpPr>
        <p:spPr>
          <a:xfrm>
            <a:off x="3111446" y="5497308"/>
            <a:ext cx="629226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FF"/>
                </a:solidFill>
              </a:rPr>
              <a:t>d</a:t>
            </a:r>
            <a:r>
              <a:rPr lang="en-US" sz="2000" dirty="0" smtClean="0">
                <a:solidFill>
                  <a:srgbClr val="FFFFFF"/>
                </a:solidFill>
              </a:rPr>
              <a:t>ata stores used for analytics and disaster recovery</a:t>
            </a:r>
          </a:p>
        </p:txBody>
      </p:sp>
      <p:sp>
        <p:nvSpPr>
          <p:cNvPr id="44" name="Content Placeholder 6"/>
          <p:cNvSpPr txBox="1">
            <a:spLocks/>
          </p:cNvSpPr>
          <p:nvPr/>
        </p:nvSpPr>
        <p:spPr>
          <a:xfrm>
            <a:off x="9587" y="1700891"/>
            <a:ext cx="3225272" cy="31818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solidFill>
                <a:srgbClr val="FFFFFF"/>
              </a:solidFill>
              <a:latin typeface="Segoe UI"/>
            </a:endParaRPr>
          </a:p>
          <a:p>
            <a:r>
              <a:rPr lang="en-US" sz="1800" dirty="0" smtClean="0">
                <a:solidFill>
                  <a:srgbClr val="FFFFFF"/>
                </a:solidFill>
                <a:latin typeface="Segoe UI"/>
              </a:rPr>
              <a:t>Application state lives in the compute tier</a:t>
            </a:r>
          </a:p>
          <a:p>
            <a:endParaRPr lang="en-US" sz="1800" dirty="0" smtClean="0">
              <a:solidFill>
                <a:srgbClr val="FFFFFF"/>
              </a:solidFill>
              <a:latin typeface="Segoe UI"/>
            </a:endParaRPr>
          </a:p>
          <a:p>
            <a:r>
              <a:rPr lang="en-US" sz="1800" dirty="0">
                <a:solidFill>
                  <a:srgbClr val="FFFFFF"/>
                </a:solidFill>
                <a:latin typeface="Segoe UI"/>
              </a:rPr>
              <a:t>Low Latency reads and </a:t>
            </a:r>
            <a:r>
              <a:rPr lang="en-US" sz="1800" dirty="0" smtClean="0">
                <a:solidFill>
                  <a:srgbClr val="FFFFFF"/>
                </a:solidFill>
                <a:latin typeface="Segoe UI"/>
              </a:rPr>
              <a:t>writes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Partitions are first class for scale-out</a:t>
            </a:r>
          </a:p>
          <a:p>
            <a:endParaRPr lang="en-US" sz="1800" dirty="0">
              <a:solidFill>
                <a:srgbClr val="FFFFFF"/>
              </a:solidFill>
              <a:latin typeface="Segoe UI"/>
            </a:endParaRPr>
          </a:p>
          <a:p>
            <a:r>
              <a:rPr lang="en-US" sz="1800" dirty="0" smtClean="0">
                <a:solidFill>
                  <a:srgbClr val="FFFFFF"/>
                </a:solidFill>
                <a:latin typeface="Segoe UI"/>
              </a:rPr>
              <a:t>Built in transactions</a:t>
            </a:r>
          </a:p>
          <a:p>
            <a:pPr marL="0" indent="0">
              <a:buFont typeface="Arial" pitchFamily="34" charset="0"/>
              <a:buNone/>
            </a:pPr>
            <a:endParaRPr lang="en-US" sz="1800" dirty="0">
              <a:solidFill>
                <a:srgbClr val="FFFFFF"/>
              </a:solidFill>
              <a:latin typeface="Segoe UI"/>
            </a:endParaRPr>
          </a:p>
          <a:p>
            <a:r>
              <a:rPr lang="en-US" sz="1800" dirty="0" smtClean="0">
                <a:solidFill>
                  <a:srgbClr val="FFFFFF"/>
                </a:solidFill>
                <a:latin typeface="Segoe UI"/>
              </a:rPr>
              <a:t>Fewer </a:t>
            </a:r>
            <a:r>
              <a:rPr lang="en-US" sz="1800" dirty="0">
                <a:solidFill>
                  <a:srgbClr val="FFFFFF"/>
                </a:solidFill>
                <a:latin typeface="Segoe UI"/>
              </a:rPr>
              <a:t>moving parts</a:t>
            </a:r>
          </a:p>
          <a:p>
            <a:pPr marL="0" indent="0">
              <a:buFont typeface="Arial" pitchFamily="34" charset="0"/>
              <a:buNone/>
            </a:pPr>
            <a:endParaRPr lang="en-US" sz="1800" dirty="0" smtClean="0">
              <a:solidFill>
                <a:srgbClr val="FFFFFF"/>
              </a:solidFill>
              <a:latin typeface="Segoe UI"/>
            </a:endParaRPr>
          </a:p>
        </p:txBody>
      </p:sp>
      <p:sp>
        <p:nvSpPr>
          <p:cNvPr id="42" name="TextBox 41"/>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361102" y="3953072"/>
            <a:ext cx="883638" cy="715326"/>
          </a:xfrm>
          <a:prstGeom prst="rect">
            <a:avLst/>
          </a:prstGeom>
        </p:spPr>
      </p:pic>
      <p:pic>
        <p:nvPicPr>
          <p:cNvPr id="43" name="Picture 42"/>
          <p:cNvPicPr>
            <a:picLocks noChangeAspect="1"/>
          </p:cNvPicPr>
          <p:nvPr/>
        </p:nvPicPr>
        <p:blipFill>
          <a:blip r:embed="rId7"/>
          <a:stretch>
            <a:fillRect/>
          </a:stretch>
        </p:blipFill>
        <p:spPr>
          <a:xfrm>
            <a:off x="4498492" y="4030447"/>
            <a:ext cx="883638" cy="715326"/>
          </a:xfrm>
          <a:prstGeom prst="rect">
            <a:avLst/>
          </a:prstGeom>
        </p:spPr>
      </p:pic>
      <p:pic>
        <p:nvPicPr>
          <p:cNvPr id="45" name="Picture 44"/>
          <p:cNvPicPr>
            <a:picLocks noChangeAspect="1"/>
          </p:cNvPicPr>
          <p:nvPr/>
        </p:nvPicPr>
        <p:blipFill>
          <a:blip r:embed="rId7"/>
          <a:stretch>
            <a:fillRect/>
          </a:stretch>
        </p:blipFill>
        <p:spPr>
          <a:xfrm>
            <a:off x="4635882" y="4105551"/>
            <a:ext cx="883638" cy="715326"/>
          </a:xfrm>
          <a:prstGeom prst="rect">
            <a:avLst/>
          </a:prstGeom>
        </p:spPr>
      </p:pic>
      <p:pic>
        <p:nvPicPr>
          <p:cNvPr id="46" name="Picture 45"/>
          <p:cNvPicPr>
            <a:picLocks noChangeAspect="1"/>
          </p:cNvPicPr>
          <p:nvPr/>
        </p:nvPicPr>
        <p:blipFill>
          <a:blip r:embed="rId7"/>
          <a:stretch>
            <a:fillRect/>
          </a:stretch>
        </p:blipFill>
        <p:spPr>
          <a:xfrm>
            <a:off x="5727425" y="3954462"/>
            <a:ext cx="883638" cy="715326"/>
          </a:xfrm>
          <a:prstGeom prst="rect">
            <a:avLst/>
          </a:prstGeom>
        </p:spPr>
      </p:pic>
      <p:pic>
        <p:nvPicPr>
          <p:cNvPr id="47" name="Picture 46"/>
          <p:cNvPicPr>
            <a:picLocks noChangeAspect="1"/>
          </p:cNvPicPr>
          <p:nvPr/>
        </p:nvPicPr>
        <p:blipFill>
          <a:blip r:embed="rId7"/>
          <a:stretch>
            <a:fillRect/>
          </a:stretch>
        </p:blipFill>
        <p:spPr>
          <a:xfrm>
            <a:off x="5864815" y="4031837"/>
            <a:ext cx="883638" cy="715326"/>
          </a:xfrm>
          <a:prstGeom prst="rect">
            <a:avLst/>
          </a:prstGeom>
        </p:spPr>
      </p:pic>
      <p:pic>
        <p:nvPicPr>
          <p:cNvPr id="48" name="Picture 47"/>
          <p:cNvPicPr>
            <a:picLocks noChangeAspect="1"/>
          </p:cNvPicPr>
          <p:nvPr/>
        </p:nvPicPr>
        <p:blipFill>
          <a:blip r:embed="rId7"/>
          <a:stretch>
            <a:fillRect/>
          </a:stretch>
        </p:blipFill>
        <p:spPr>
          <a:xfrm>
            <a:off x="6002205" y="4106941"/>
            <a:ext cx="883638" cy="715326"/>
          </a:xfrm>
          <a:prstGeom prst="rect">
            <a:avLst/>
          </a:prstGeom>
        </p:spPr>
      </p:pic>
      <p:pic>
        <p:nvPicPr>
          <p:cNvPr id="49" name="Picture 48"/>
          <p:cNvPicPr>
            <a:picLocks noChangeAspect="1"/>
          </p:cNvPicPr>
          <p:nvPr/>
        </p:nvPicPr>
        <p:blipFill>
          <a:blip r:embed="rId7"/>
          <a:stretch>
            <a:fillRect/>
          </a:stretch>
        </p:blipFill>
        <p:spPr>
          <a:xfrm>
            <a:off x="7093748" y="3954462"/>
            <a:ext cx="883638" cy="715326"/>
          </a:xfrm>
          <a:prstGeom prst="rect">
            <a:avLst/>
          </a:prstGeom>
        </p:spPr>
      </p:pic>
      <p:pic>
        <p:nvPicPr>
          <p:cNvPr id="50" name="Picture 49"/>
          <p:cNvPicPr>
            <a:picLocks noChangeAspect="1"/>
          </p:cNvPicPr>
          <p:nvPr/>
        </p:nvPicPr>
        <p:blipFill>
          <a:blip r:embed="rId7"/>
          <a:stretch>
            <a:fillRect/>
          </a:stretch>
        </p:blipFill>
        <p:spPr>
          <a:xfrm>
            <a:off x="7231138" y="4031837"/>
            <a:ext cx="883638" cy="715326"/>
          </a:xfrm>
          <a:prstGeom prst="rect">
            <a:avLst/>
          </a:prstGeom>
        </p:spPr>
      </p:pic>
      <p:pic>
        <p:nvPicPr>
          <p:cNvPr id="51" name="Picture 50"/>
          <p:cNvPicPr>
            <a:picLocks noChangeAspect="1"/>
          </p:cNvPicPr>
          <p:nvPr/>
        </p:nvPicPr>
        <p:blipFill>
          <a:blip r:embed="rId7"/>
          <a:stretch>
            <a:fillRect/>
          </a:stretch>
        </p:blipFill>
        <p:spPr>
          <a:xfrm>
            <a:off x="7368528" y="4106941"/>
            <a:ext cx="883638" cy="715326"/>
          </a:xfrm>
          <a:prstGeom prst="rect">
            <a:avLst/>
          </a:prstGeom>
        </p:spPr>
      </p:pic>
    </p:spTree>
    <p:custDataLst>
      <p:tags r:id="rId1"/>
    </p:custDataLst>
    <p:extLst>
      <p:ext uri="{BB962C8B-B14F-4D97-AF65-F5344CB8AC3E}">
        <p14:creationId xmlns:p14="http://schemas.microsoft.com/office/powerpoint/2010/main" val="1472714047"/>
      </p:ext>
    </p:extLst>
  </p:cSld>
  <p:clrMapOvr>
    <a:masterClrMapping/>
  </p:clrMapOvr>
  <p:transition advTm="632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8437" y="901717"/>
            <a:ext cx="0" cy="5943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425499" y="1934409"/>
            <a:ext cx="3877094" cy="735793"/>
            <a:chOff x="4077299" y="667800"/>
            <a:chExt cx="1987354" cy="415637"/>
          </a:xfrm>
        </p:grpSpPr>
        <p:pic>
          <p:nvPicPr>
            <p:cNvPr id="77" name="Picture 7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77299" y="667800"/>
              <a:ext cx="415637" cy="415637"/>
            </a:xfrm>
            <a:prstGeom prst="rect">
              <a:avLst/>
            </a:prstGeom>
          </p:spPr>
        </p:pic>
        <p:sp>
          <p:nvSpPr>
            <p:cNvPr id="78" name="TextBox 77"/>
            <p:cNvSpPr txBox="1"/>
            <p:nvPr/>
          </p:nvSpPr>
          <p:spPr>
            <a:xfrm>
              <a:off x="4500102" y="708779"/>
              <a:ext cx="1564551" cy="338554"/>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Cloud Services</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162" name="Group 161"/>
          <p:cNvGrpSpPr/>
          <p:nvPr/>
        </p:nvGrpSpPr>
        <p:grpSpPr>
          <a:xfrm>
            <a:off x="1796627" y="2606287"/>
            <a:ext cx="3596812" cy="4289566"/>
            <a:chOff x="2922443" y="3424584"/>
            <a:chExt cx="2861953" cy="3247428"/>
          </a:xfrm>
        </p:grpSpPr>
        <p:grpSp>
          <p:nvGrpSpPr>
            <p:cNvPr id="12" name="Group 11"/>
            <p:cNvGrpSpPr/>
            <p:nvPr/>
          </p:nvGrpSpPr>
          <p:grpSpPr>
            <a:xfrm>
              <a:off x="3202507" y="3424584"/>
              <a:ext cx="697998" cy="633380"/>
              <a:chOff x="6413287" y="1383004"/>
              <a:chExt cx="357786" cy="357786"/>
            </a:xfrm>
          </p:grpSpPr>
          <p:sp>
            <p:nvSpPr>
              <p:cNvPr id="67" name="Rectangle 66"/>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sp>
          <p:nvSpPr>
            <p:cNvPr id="20" name="Rounded Rectangle 19"/>
            <p:cNvSpPr/>
            <p:nvPr/>
          </p:nvSpPr>
          <p:spPr>
            <a:xfrm>
              <a:off x="2922443" y="5749027"/>
              <a:ext cx="2405446" cy="814878"/>
            </a:xfrm>
            <a:prstGeom prst="roundRect">
              <a:avLst>
                <a:gd name="adj" fmla="val 4266"/>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1" name="Picture 20" descr="Storage table.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04906" y="5797261"/>
              <a:ext cx="632880" cy="574292"/>
            </a:xfrm>
            <a:prstGeom prst="rect">
              <a:avLst/>
            </a:prstGeom>
          </p:spPr>
        </p:pic>
        <p:sp>
          <p:nvSpPr>
            <p:cNvPr id="22" name="TextBox 21"/>
            <p:cNvSpPr txBox="1"/>
            <p:nvPr/>
          </p:nvSpPr>
          <p:spPr>
            <a:xfrm>
              <a:off x="3726465" y="6385604"/>
              <a:ext cx="811079" cy="286408"/>
            </a:xfrm>
            <a:prstGeom prst="rect">
              <a:avLst/>
            </a:prstGeom>
            <a:noFill/>
            <a:ln>
              <a:noFill/>
            </a:ln>
          </p:spPr>
          <p:txBody>
            <a:bodyPr wrap="none" lIns="0" tIns="27432" rIns="0" bIns="0" rtlCol="0">
              <a:noAutofit/>
            </a:bodyPr>
            <a:lstStyle/>
            <a:p>
              <a:pPr>
                <a:lnSpc>
                  <a:spcPts val="800"/>
                </a:lnSpc>
              </a:pPr>
              <a:r>
                <a:rPr lang="en-US" sz="1100" b="1" dirty="0" smtClean="0">
                  <a:solidFill>
                    <a:srgbClr val="184381"/>
                  </a:solidFill>
                  <a:ea typeface="Arial Unicode MS" panose="020B0604020202020204" pitchFamily="34" charset="-128"/>
                  <a:cs typeface="Segoe UI" panose="020B0502040204020203" pitchFamily="34" charset="0"/>
                </a:rPr>
                <a:t>Azure Tables/NoSQL</a:t>
              </a:r>
              <a:endParaRPr lang="en-US" sz="1000" b="1" dirty="0" smtClean="0">
                <a:solidFill>
                  <a:srgbClr val="184381"/>
                </a:solidFill>
                <a:ea typeface="Arial Unicode MS" panose="020B0604020202020204" pitchFamily="34" charset="-128"/>
                <a:cs typeface="Segoe UI" panose="020B0502040204020203" pitchFamily="34" charset="0"/>
              </a:endParaRPr>
            </a:p>
          </p:txBody>
        </p:sp>
        <p:grpSp>
          <p:nvGrpSpPr>
            <p:cNvPr id="24" name="Group 23"/>
            <p:cNvGrpSpPr/>
            <p:nvPr/>
          </p:nvGrpSpPr>
          <p:grpSpPr>
            <a:xfrm>
              <a:off x="4625025" y="4724788"/>
              <a:ext cx="738569" cy="670196"/>
              <a:chOff x="3877859" y="2328517"/>
              <a:chExt cx="378582" cy="378582"/>
            </a:xfrm>
          </p:grpSpPr>
          <p:sp>
            <p:nvSpPr>
              <p:cNvPr id="55" name="Rectangle 54"/>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pic>
          <p:nvPicPr>
            <p:cNvPr id="26" name="Picture 25"/>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195351" y="3711668"/>
              <a:ext cx="1522254" cy="1199211"/>
            </a:xfrm>
            <a:prstGeom prst="rect">
              <a:avLst/>
            </a:prstGeom>
          </p:spPr>
        </p:pic>
        <p:cxnSp>
          <p:nvCxnSpPr>
            <p:cNvPr id="27" name="Straight Connector 26"/>
            <p:cNvCxnSpPr/>
            <p:nvPr/>
          </p:nvCxnSpPr>
          <p:spPr>
            <a:xfrm flipH="1">
              <a:off x="4967871" y="5324597"/>
              <a:ext cx="8740" cy="42998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16798" y="4082548"/>
              <a:ext cx="738569" cy="1672032"/>
              <a:chOff x="4483054" y="1847873"/>
              <a:chExt cx="378582" cy="944503"/>
            </a:xfrm>
          </p:grpSpPr>
          <p:grpSp>
            <p:nvGrpSpPr>
              <p:cNvPr id="39" name="Group 38"/>
              <p:cNvGrpSpPr/>
              <p:nvPr/>
            </p:nvGrpSpPr>
            <p:grpSpPr>
              <a:xfrm>
                <a:off x="4483054" y="2210662"/>
                <a:ext cx="378582" cy="378582"/>
                <a:chOff x="3877859" y="2328517"/>
                <a:chExt cx="378582" cy="378582"/>
              </a:xfrm>
            </p:grpSpPr>
            <p:sp>
              <p:nvSpPr>
                <p:cNvPr id="42" name="Rectangle 41"/>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cxnSp>
            <p:nvCxnSpPr>
              <p:cNvPr id="40" name="Straight Connector 39"/>
              <p:cNvCxnSpPr/>
              <p:nvPr/>
            </p:nvCxnSpPr>
            <p:spPr>
              <a:xfrm flipH="1">
                <a:off x="4653012" y="2549486"/>
                <a:ext cx="4480" cy="242890"/>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4672" y="1847873"/>
                <a:ext cx="0" cy="36039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H="1">
              <a:off x="5447326" y="4329648"/>
              <a:ext cx="337070" cy="639145"/>
              <a:chOff x="4909933" y="1723258"/>
              <a:chExt cx="172778" cy="361042"/>
            </a:xfrm>
          </p:grpSpPr>
          <p:cxnSp>
            <p:nvCxnSpPr>
              <p:cNvPr id="35" name="Straight Connector 34"/>
              <p:cNvCxnSpPr/>
              <p:nvPr/>
            </p:nvCxnSpPr>
            <p:spPr>
              <a:xfrm>
                <a:off x="4909933" y="1723258"/>
                <a:ext cx="5316" cy="361042"/>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09933" y="2078984"/>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86001" y="4081661"/>
              <a:ext cx="337070" cy="248184"/>
              <a:chOff x="4813600" y="1859143"/>
              <a:chExt cx="172778" cy="140195"/>
            </a:xfrm>
          </p:grpSpPr>
          <p:cxnSp>
            <p:nvCxnSpPr>
              <p:cNvPr id="33" name="Straight Connector 32"/>
              <p:cNvCxnSpPr/>
              <p:nvPr/>
            </p:nvCxnSpPr>
            <p:spPr>
              <a:xfrm>
                <a:off x="4818968" y="1859143"/>
                <a:ext cx="0" cy="13563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13600" y="1999338"/>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4203402" y="4568321"/>
              <a:ext cx="1196880" cy="269424"/>
            </a:xfrm>
            <a:prstGeom prst="rect">
              <a:avLst/>
            </a:prstGeom>
            <a:noFill/>
            <a:ln>
              <a:noFill/>
            </a:ln>
          </p:spPr>
          <p:txBody>
            <a:bodyPr wrap="none" lIns="0" tIns="27432" rIns="0" bIns="0" rtlCol="0">
              <a:noAutofit/>
            </a:bodyPr>
            <a:lstStyle/>
            <a:p>
              <a:pPr>
                <a:lnSpc>
                  <a:spcPts val="800"/>
                </a:lnSpc>
              </a:pPr>
              <a:r>
                <a:rPr lang="en-US" sz="1000" b="1" dirty="0" smtClean="0">
                  <a:solidFill>
                    <a:prstClr val="white"/>
                  </a:solidFill>
                  <a:ea typeface="Arial Unicode MS" panose="020B0604020202020204" pitchFamily="34" charset="-128"/>
                  <a:cs typeface="Segoe UI" panose="020B0502040204020203" pitchFamily="34" charset="0"/>
                </a:rPr>
                <a:t>Reliable Azure Queue</a:t>
              </a:r>
            </a:p>
          </p:txBody>
        </p:sp>
      </p:grpSp>
      <p:sp>
        <p:nvSpPr>
          <p:cNvPr id="130" name="TextBox 129"/>
          <p:cNvSpPr txBox="1"/>
          <p:nvPr/>
        </p:nvSpPr>
        <p:spPr>
          <a:xfrm>
            <a:off x="8270455" y="1874544"/>
            <a:ext cx="1359026" cy="584775"/>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Service Fabric</a:t>
            </a:r>
          </a:p>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r>
              <a:rPr lang="en-US" sz="1600" dirty="0" err="1"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Stateful</a:t>
            </a:r>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8050" y="1829851"/>
            <a:ext cx="723200" cy="713391"/>
          </a:xfrm>
          <a:prstGeom prst="rect">
            <a:avLst/>
          </a:prstGeom>
        </p:spPr>
      </p:pic>
      <p:grpSp>
        <p:nvGrpSpPr>
          <p:cNvPr id="85" name="Group 84"/>
          <p:cNvGrpSpPr/>
          <p:nvPr/>
        </p:nvGrpSpPr>
        <p:grpSpPr>
          <a:xfrm>
            <a:off x="8360286" y="2630395"/>
            <a:ext cx="967833" cy="859947"/>
            <a:chOff x="6413287" y="1383004"/>
            <a:chExt cx="357786" cy="357786"/>
          </a:xfrm>
        </p:grpSpPr>
        <p:sp>
          <p:nvSpPr>
            <p:cNvPr id="125" name="Rectangle 124"/>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cxnSp>
        <p:nvCxnSpPr>
          <p:cNvPr id="108" name="Straight Connector 107"/>
          <p:cNvCxnSpPr/>
          <p:nvPr/>
        </p:nvCxnSpPr>
        <p:spPr>
          <a:xfrm>
            <a:off x="8859958" y="3576341"/>
            <a:ext cx="0" cy="86621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958380" y="4343307"/>
            <a:ext cx="2013979" cy="1837192"/>
            <a:chOff x="7793807" y="3925234"/>
            <a:chExt cx="2525548" cy="2384914"/>
          </a:xfrm>
        </p:grpSpPr>
        <p:grpSp>
          <p:nvGrpSpPr>
            <p:cNvPr id="151" name="Group 150"/>
            <p:cNvGrpSpPr/>
            <p:nvPr/>
          </p:nvGrpSpPr>
          <p:grpSpPr>
            <a:xfrm>
              <a:off x="7793807" y="3925234"/>
              <a:ext cx="2525548" cy="2384914"/>
              <a:chOff x="6570137" y="3793280"/>
              <a:chExt cx="2748127" cy="2448951"/>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31" name="Group 130"/>
              <p:cNvGrpSpPr/>
              <p:nvPr/>
            </p:nvGrpSpPr>
            <p:grpSpPr>
              <a:xfrm>
                <a:off x="6656553" y="5122301"/>
                <a:ext cx="742804" cy="449899"/>
                <a:chOff x="514118" y="5078322"/>
                <a:chExt cx="1961420" cy="1113098"/>
              </a:xfrm>
            </p:grpSpPr>
            <p:pic>
              <p:nvPicPr>
                <p:cNvPr id="132" name="Picture 131"/>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33" name="Picture 132"/>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34" name="Picture 13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5" name="Straight Connector 134"/>
                <p:cNvCxnSpPr>
                  <a:endCxn id="134"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33"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655610" y="3917880"/>
                <a:ext cx="777187" cy="653827"/>
                <a:chOff x="-2215617" y="4294686"/>
                <a:chExt cx="2682677" cy="2022233"/>
              </a:xfrm>
            </p:grpSpPr>
            <p:pic>
              <p:nvPicPr>
                <p:cNvPr id="138" name="Picture 13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39" name="Picture 138"/>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0" name="Picture 139"/>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1" name="Straight Connector 140"/>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54" name="Picture 15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55" name="Picture 154"/>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56" name="Picture 155"/>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57" name="Straight Connector 156"/>
            <p:cNvCxnSpPr>
              <a:endCxn id="15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5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Title 2"/>
          <p:cNvSpPr>
            <a:spLocks noGrp="1"/>
          </p:cNvSpPr>
          <p:nvPr>
            <p:ph type="title"/>
          </p:nvPr>
        </p:nvSpPr>
        <p:spPr>
          <a:xfrm>
            <a:off x="274639" y="295274"/>
            <a:ext cx="11889564" cy="917575"/>
          </a:xfrm>
        </p:spPr>
        <p:txBody>
          <a:bodyPr/>
          <a:lstStyle/>
          <a:p>
            <a:r>
              <a:rPr lang="en-US" sz="3600" dirty="0" smtClean="0"/>
              <a:t>Cloud Service vs </a:t>
            </a:r>
            <a:r>
              <a:rPr lang="en-US" sz="3600" dirty="0" err="1" smtClean="0"/>
              <a:t>Stateful</a:t>
            </a:r>
            <a:r>
              <a:rPr lang="en-US" sz="3600" dirty="0" smtClean="0"/>
              <a:t> Service Fabric</a:t>
            </a:r>
            <a:endParaRPr lang="en-US" dirty="0"/>
          </a:p>
        </p:txBody>
      </p:sp>
    </p:spTree>
    <p:extLst>
      <p:ext uri="{BB962C8B-B14F-4D97-AF65-F5344CB8AC3E}">
        <p14:creationId xmlns:p14="http://schemas.microsoft.com/office/powerpoint/2010/main" val="16312044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694237" y="3040063"/>
            <a:ext cx="7315203" cy="914400"/>
          </a:xfrm>
        </p:spPr>
        <p:txBody>
          <a:bodyPr/>
          <a:lstStyle/>
          <a:p>
            <a:pPr marL="0" indent="0">
              <a:buNone/>
            </a:pPr>
            <a:r>
              <a:rPr lang="en-US" sz="4800" dirty="0"/>
              <a:t>Reliable Service API</a:t>
            </a:r>
            <a:r>
              <a:rPr lang="en-US" sz="4400" dirty="0"/>
              <a:t/>
            </a:r>
            <a:br>
              <a:rPr lang="en-US" sz="4400" dirty="0"/>
            </a:br>
            <a:r>
              <a:rPr lang="en-US" sz="4400" dirty="0" err="1" smtClean="0"/>
              <a:t>Stateful</a:t>
            </a:r>
            <a:r>
              <a:rPr lang="en-US" sz="4400" dirty="0" smtClean="0"/>
              <a:t> PI </a:t>
            </a:r>
            <a:r>
              <a:rPr lang="en-US" sz="4400" dirty="0"/>
              <a:t>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382271523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539978"/>
          </a:xfrm>
        </p:spPr>
        <p:txBody>
          <a:bodyPr/>
          <a:lstStyle/>
          <a:p>
            <a:r>
              <a:rPr lang="en-US" dirty="0"/>
              <a:t>Each service is backed by </a:t>
            </a:r>
            <a:r>
              <a:rPr lang="en-US" dirty="0">
                <a:solidFill>
                  <a:srgbClr val="FFFF00"/>
                </a:solidFill>
              </a:rPr>
              <a:t>replica set</a:t>
            </a:r>
            <a:r>
              <a:rPr lang="en-US" dirty="0"/>
              <a:t> to make its internal state reliable </a:t>
            </a:r>
          </a:p>
          <a:p>
            <a:r>
              <a:rPr lang="en-US" dirty="0"/>
              <a:t>All replicas are logically consistent – meaning all replicas see the same </a:t>
            </a:r>
            <a:r>
              <a:rPr lang="en-US" dirty="0">
                <a:solidFill>
                  <a:srgbClr val="FFFF00"/>
                </a:solidFill>
              </a:rPr>
              <a:t>linearized</a:t>
            </a:r>
            <a:r>
              <a:rPr lang="en-US" dirty="0">
                <a:solidFill>
                  <a:srgbClr val="C00000"/>
                </a:solidFill>
              </a:rPr>
              <a:t> </a:t>
            </a:r>
            <a:r>
              <a:rPr lang="en-US" dirty="0"/>
              <a:t>order of </a:t>
            </a:r>
            <a:r>
              <a:rPr lang="en-US" dirty="0">
                <a:solidFill>
                  <a:srgbClr val="FFFF00"/>
                </a:solidFill>
              </a:rPr>
              <a:t>read</a:t>
            </a:r>
            <a:r>
              <a:rPr lang="en-US" dirty="0">
                <a:solidFill>
                  <a:srgbClr val="C00000"/>
                </a:solidFill>
              </a:rPr>
              <a:t> </a:t>
            </a:r>
            <a:r>
              <a:rPr lang="en-US" dirty="0"/>
              <a:t>and </a:t>
            </a:r>
            <a:r>
              <a:rPr lang="en-US" dirty="0">
                <a:solidFill>
                  <a:srgbClr val="FFFF00"/>
                </a:solidFill>
              </a:rPr>
              <a:t>write</a:t>
            </a:r>
            <a:r>
              <a:rPr lang="en-US" dirty="0">
                <a:solidFill>
                  <a:srgbClr val="C00000"/>
                </a:solidFill>
              </a:rPr>
              <a:t> </a:t>
            </a:r>
            <a:r>
              <a:rPr lang="en-US" dirty="0"/>
              <a:t>operations to </a:t>
            </a:r>
            <a:r>
              <a:rPr lang="en-US" dirty="0" smtClean="0"/>
              <a:t>initial state</a:t>
            </a:r>
            <a:endParaRPr lang="en-US" dirty="0"/>
          </a:p>
          <a:p>
            <a:r>
              <a:rPr lang="en-US" dirty="0">
                <a:solidFill>
                  <a:srgbClr val="FFFF00"/>
                </a:solidFill>
              </a:rPr>
              <a:t>Read-Write quorums </a:t>
            </a:r>
            <a:r>
              <a:rPr lang="en-US" dirty="0"/>
              <a:t>are supported and are dynamically adjusted</a:t>
            </a:r>
          </a:p>
          <a:p>
            <a:r>
              <a:rPr lang="en-US" dirty="0">
                <a:solidFill>
                  <a:srgbClr val="FFFF00"/>
                </a:solidFill>
              </a:rPr>
              <a:t>Replica set </a:t>
            </a:r>
            <a:r>
              <a:rPr lang="en-US" dirty="0"/>
              <a:t>is dynamically reconfigured to account for </a:t>
            </a:r>
            <a:r>
              <a:rPr lang="en-US" dirty="0" smtClean="0"/>
              <a:t>replica arrivals </a:t>
            </a:r>
            <a:r>
              <a:rPr lang="en-US" dirty="0"/>
              <a:t>and </a:t>
            </a:r>
            <a:r>
              <a:rPr lang="en-US" dirty="0" smtClean="0"/>
              <a:t>departures</a:t>
            </a:r>
            <a:endParaRPr lang="en-US" dirty="0"/>
          </a:p>
        </p:txBody>
      </p:sp>
      <p:sp>
        <p:nvSpPr>
          <p:cNvPr id="3" name="Title 2"/>
          <p:cNvSpPr>
            <a:spLocks noGrp="1"/>
          </p:cNvSpPr>
          <p:nvPr>
            <p:ph type="title"/>
          </p:nvPr>
        </p:nvSpPr>
        <p:spPr>
          <a:xfrm>
            <a:off x="274639" y="295274"/>
            <a:ext cx="12039598" cy="917575"/>
          </a:xfrm>
        </p:spPr>
        <p:txBody>
          <a:bodyPr/>
          <a:lstStyle/>
          <a:p>
            <a:r>
              <a:rPr lang="en-US" sz="4800" dirty="0" smtClean="0"/>
              <a:t>Stateful microservices are reliable </a:t>
            </a:r>
            <a:r>
              <a:rPr lang="en-US" sz="4800" dirty="0"/>
              <a:t>and </a:t>
            </a:r>
            <a:r>
              <a:rPr lang="en-US" sz="4800" dirty="0" smtClean="0"/>
              <a:t>consistent</a:t>
            </a:r>
            <a:endParaRPr lang="en-US" sz="4800" dirty="0"/>
          </a:p>
        </p:txBody>
      </p:sp>
    </p:spTree>
    <p:extLst>
      <p:ext uri="{BB962C8B-B14F-4D97-AF65-F5344CB8AC3E}">
        <p14:creationId xmlns:p14="http://schemas.microsoft.com/office/powerpoint/2010/main" val="2726070543"/>
      </p:ext>
    </p:extLst>
  </p:cSld>
  <p:clrMapOvr>
    <a:masterClrMapping/>
  </p:clrMapOvr>
  <p:transition advTm="7926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2183208" y="382228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97523" y="4778294"/>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97523" y="3800423"/>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207168" y="478186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smtClean="0"/>
              <a:t>Stateful microservice</a:t>
            </a:r>
            <a:endParaRPr lang="en-US" dirty="0"/>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560042" y="3795785"/>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61584" y="3718008"/>
            <a:ext cx="390821" cy="517065"/>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32" name="Group 31"/>
          <p:cNvGrpSpPr/>
          <p:nvPr/>
        </p:nvGrpSpPr>
        <p:grpSpPr>
          <a:xfrm>
            <a:off x="1560043" y="3714956"/>
            <a:ext cx="390821" cy="517065"/>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35" name="Group 34"/>
          <p:cNvGrpSpPr/>
          <p:nvPr/>
        </p:nvGrpSpPr>
        <p:grpSpPr>
          <a:xfrm>
            <a:off x="1560043" y="3707727"/>
            <a:ext cx="390821" cy="517065"/>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47" name="Freeform 58"/>
          <p:cNvSpPr>
            <a:spLocks/>
          </p:cNvSpPr>
          <p:nvPr/>
        </p:nvSpPr>
        <p:spPr bwMode="auto">
          <a:xfrm flipH="1" flipV="1">
            <a:off x="7589837" y="1412969"/>
            <a:ext cx="2320969" cy="282712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48" name="Freeform 58"/>
          <p:cNvSpPr>
            <a:spLocks/>
          </p:cNvSpPr>
          <p:nvPr/>
        </p:nvSpPr>
        <p:spPr bwMode="auto">
          <a:xfrm flipV="1">
            <a:off x="5495376" y="1412972"/>
            <a:ext cx="2094461" cy="27581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7" name="TextBox 6"/>
          <p:cNvSpPr txBox="1"/>
          <p:nvPr/>
        </p:nvSpPr>
        <p:spPr>
          <a:xfrm>
            <a:off x="6655188" y="3388056"/>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9" name="TextBox 48"/>
          <p:cNvSpPr txBox="1"/>
          <p:nvPr/>
        </p:nvSpPr>
        <p:spPr>
          <a:xfrm>
            <a:off x="8715516" y="3331809"/>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6" name="Hexagon 45"/>
          <p:cNvSpPr/>
          <p:nvPr/>
        </p:nvSpPr>
        <p:spPr bwMode="auto">
          <a:xfrm>
            <a:off x="1501875" y="478186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509034" y="4685864"/>
            <a:ext cx="390821" cy="517065"/>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53" name="Group 52"/>
          <p:cNvGrpSpPr/>
          <p:nvPr/>
        </p:nvGrpSpPr>
        <p:grpSpPr>
          <a:xfrm>
            <a:off x="1509033" y="4682299"/>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56" name="Group 55"/>
          <p:cNvGrpSpPr/>
          <p:nvPr/>
        </p:nvGrpSpPr>
        <p:grpSpPr>
          <a:xfrm>
            <a:off x="1511910" y="4685351"/>
            <a:ext cx="390821" cy="517065"/>
            <a:chOff x="913929" y="2513723"/>
            <a:chExt cx="390821" cy="517065"/>
          </a:xfrm>
        </p:grpSpPr>
        <p:sp>
          <p:nvSpPr>
            <p:cNvPr id="57" name="Hexagon 56"/>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59" name="Freeform 58"/>
          <p:cNvSpPr>
            <a:spLocks/>
          </p:cNvSpPr>
          <p:nvPr/>
        </p:nvSpPr>
        <p:spPr bwMode="auto">
          <a:xfrm rot="20274532" flipH="1">
            <a:off x="7103654" y="3258704"/>
            <a:ext cx="3219148" cy="17394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60" name="Freeform 59"/>
          <p:cNvSpPr>
            <a:spLocks/>
          </p:cNvSpPr>
          <p:nvPr/>
        </p:nvSpPr>
        <p:spPr bwMode="auto">
          <a:xfrm rot="20274532">
            <a:off x="6547271" y="2672394"/>
            <a:ext cx="438534" cy="3051110"/>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Tree>
    <p:custDataLst>
      <p:tags r:id="rId1"/>
    </p:custDataLst>
    <p:extLst>
      <p:ext uri="{BB962C8B-B14F-4D97-AF65-F5344CB8AC3E}">
        <p14:creationId xmlns:p14="http://schemas.microsoft.com/office/powerpoint/2010/main" val="15553182"/>
      </p:ext>
    </p:extLst>
  </p:cSld>
  <p:clrMapOvr>
    <a:masterClrMapping/>
  </p:clrMapOvr>
  <p:transition advTm="578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35" name="Rectangle 5"/>
          <p:cNvSpPr>
            <a:spLocks noGrp="1" noChangeArrowheads="1"/>
          </p:cNvSpPr>
          <p:nvPr>
            <p:ph sz="quarter" idx="4294967295"/>
          </p:nvPr>
        </p:nvSpPr>
        <p:spPr>
          <a:xfrm>
            <a:off x="622617" y="1596436"/>
            <a:ext cx="4870262" cy="2133978"/>
          </a:xfrm>
        </p:spPr>
        <p:txBody>
          <a:bodyPr>
            <a:normAutofit fontScale="92500" lnSpcReduction="10000"/>
          </a:bodyPr>
          <a:lstStyle/>
          <a:p>
            <a:r>
              <a:rPr lang="en-US" sz="3264" dirty="0"/>
              <a:t>Reads are completed </a:t>
            </a:r>
            <a:br>
              <a:rPr lang="en-US" sz="3264" dirty="0"/>
            </a:br>
            <a:r>
              <a:rPr lang="en-US" sz="3264" dirty="0"/>
              <a:t>at the primary</a:t>
            </a:r>
          </a:p>
          <a:p>
            <a:r>
              <a:rPr lang="en-US" sz="3264" dirty="0"/>
              <a:t>Writes are replicated to </a:t>
            </a:r>
            <a:br>
              <a:rPr lang="en-US" sz="3264" dirty="0"/>
            </a:br>
            <a:r>
              <a:rPr lang="en-US" sz="3264" dirty="0"/>
              <a:t>the write quorum of </a:t>
            </a:r>
            <a:r>
              <a:rPr lang="en-US" sz="3264" dirty="0" err="1"/>
              <a:t>secondaries</a:t>
            </a:r>
            <a:endParaRPr lang="en-US" sz="3264" dirty="0"/>
          </a:p>
          <a:p>
            <a:endParaRPr lang="en-US" sz="3264" dirty="0"/>
          </a:p>
        </p:txBody>
      </p:sp>
      <p:sp>
        <p:nvSpPr>
          <p:cNvPr id="538658" name="Freeform 34"/>
          <p:cNvSpPr>
            <a:spLocks/>
          </p:cNvSpPr>
          <p:nvPr/>
        </p:nvSpPr>
        <p:spPr bwMode="auto">
          <a:xfrm>
            <a:off x="4663898" y="3678601"/>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60" name="Oval 36"/>
          <p:cNvSpPr>
            <a:spLocks noChangeArrowheads="1"/>
          </p:cNvSpPr>
          <p:nvPr/>
        </p:nvSpPr>
        <p:spPr bwMode="auto">
          <a:xfrm>
            <a:off x="7565331" y="2901432"/>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cxnSp>
        <p:nvCxnSpPr>
          <p:cNvPr id="538661" name="AutoShape 37"/>
          <p:cNvCxnSpPr>
            <a:cxnSpLocks noChangeShapeType="1"/>
            <a:stCxn id="538676" idx="0"/>
            <a:endCxn id="538660" idx="2"/>
          </p:cNvCxnSpPr>
          <p:nvPr/>
        </p:nvCxnSpPr>
        <p:spPr bwMode="auto">
          <a:xfrm rot="16200000">
            <a:off x="6852925" y="3277064"/>
            <a:ext cx="388585" cy="1036226"/>
          </a:xfrm>
          <a:prstGeom prst="curvedConnector2">
            <a:avLst/>
          </a:prstGeom>
          <a:noFill/>
          <a:ln w="28575">
            <a:solidFill>
              <a:schemeClr val="tx1"/>
            </a:solidFill>
            <a:round/>
            <a:headEnd/>
            <a:tailEnd type="stealth" w="lg" len="lg"/>
          </a:ln>
          <a:effectLst/>
        </p:spPr>
      </p:cxnSp>
      <p:cxnSp>
        <p:nvCxnSpPr>
          <p:cNvPr id="538662" name="AutoShape 38"/>
          <p:cNvCxnSpPr>
            <a:cxnSpLocks noChangeShapeType="1"/>
            <a:stCxn id="538660" idx="3"/>
            <a:endCxn id="538676" idx="5"/>
          </p:cNvCxnSpPr>
          <p:nvPr/>
        </p:nvCxnSpPr>
        <p:spPr bwMode="auto">
          <a:xfrm rot="5400000">
            <a:off x="7058824" y="4005391"/>
            <a:ext cx="691357" cy="869999"/>
          </a:xfrm>
          <a:prstGeom prst="curvedConnector3">
            <a:avLst>
              <a:gd name="adj1" fmla="val 108431"/>
            </a:avLst>
          </a:prstGeom>
          <a:noFill/>
          <a:ln w="28575">
            <a:solidFill>
              <a:schemeClr val="tx1"/>
            </a:solidFill>
            <a:round/>
            <a:headEnd/>
            <a:tailEnd type="stealth" w="lg" len="lg"/>
          </a:ln>
          <a:effectLst/>
        </p:spPr>
      </p:cxnSp>
      <p:sp>
        <p:nvSpPr>
          <p:cNvPr id="538665" name="Oval 41"/>
          <p:cNvSpPr>
            <a:spLocks noChangeArrowheads="1"/>
          </p:cNvSpPr>
          <p:nvPr/>
        </p:nvSpPr>
        <p:spPr bwMode="auto">
          <a:xfrm>
            <a:off x="9741405" y="406718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4" name="AutoShape 50"/>
          <p:cNvCxnSpPr>
            <a:cxnSpLocks noChangeShapeType="1"/>
            <a:stCxn id="538660" idx="5"/>
            <a:endCxn id="538665" idx="3"/>
          </p:cNvCxnSpPr>
          <p:nvPr/>
        </p:nvCxnSpPr>
        <p:spPr bwMode="auto">
          <a:xfrm rot="16200000" flipH="1">
            <a:off x="9155022" y="4096060"/>
            <a:ext cx="769074" cy="766375"/>
          </a:xfrm>
          <a:prstGeom prst="curvedConnector3">
            <a:avLst>
              <a:gd name="adj1" fmla="val 132630"/>
            </a:avLst>
          </a:prstGeom>
          <a:noFill/>
          <a:ln w="28575">
            <a:solidFill>
              <a:schemeClr val="tx1"/>
            </a:solidFill>
            <a:round/>
            <a:headEnd/>
            <a:tailEnd type="stealth" w="lg" len="lg"/>
          </a:ln>
          <a:effectLst/>
        </p:spPr>
      </p:cxnSp>
      <p:sp>
        <p:nvSpPr>
          <p:cNvPr id="538675" name="Oval 51"/>
          <p:cNvSpPr>
            <a:spLocks noChangeArrowheads="1"/>
          </p:cNvSpPr>
          <p:nvPr/>
        </p:nvSpPr>
        <p:spPr bwMode="auto">
          <a:xfrm>
            <a:off x="10984876" y="484435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6" name="Oval 52"/>
          <p:cNvSpPr>
            <a:spLocks noChangeArrowheads="1"/>
          </p:cNvSpPr>
          <p:nvPr/>
        </p:nvSpPr>
        <p:spPr bwMode="auto">
          <a:xfrm>
            <a:off x="5907369" y="398946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7" name="Oval 53"/>
          <p:cNvSpPr>
            <a:spLocks noChangeArrowheads="1"/>
          </p:cNvSpPr>
          <p:nvPr/>
        </p:nvSpPr>
        <p:spPr bwMode="auto">
          <a:xfrm>
            <a:off x="4560276" y="476663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8" name="AutoShape 54"/>
          <p:cNvCxnSpPr>
            <a:cxnSpLocks noChangeShapeType="1"/>
            <a:stCxn id="538665" idx="0"/>
            <a:endCxn id="538660" idx="6"/>
          </p:cNvCxnSpPr>
          <p:nvPr/>
        </p:nvCxnSpPr>
        <p:spPr bwMode="auto">
          <a:xfrm rot="5400000" flipH="1">
            <a:off x="9663688" y="3367734"/>
            <a:ext cx="466302" cy="932603"/>
          </a:xfrm>
          <a:prstGeom prst="curvedConnector2">
            <a:avLst/>
          </a:prstGeom>
          <a:noFill/>
          <a:ln w="28575">
            <a:solidFill>
              <a:schemeClr val="tx1"/>
            </a:solidFill>
            <a:round/>
            <a:headEnd/>
            <a:tailEnd type="stealth" w="lg" len="lg"/>
          </a:ln>
          <a:effectLst/>
        </p:spPr>
      </p:cxnSp>
      <p:cxnSp>
        <p:nvCxnSpPr>
          <p:cNvPr id="538679" name="AutoShape 55"/>
          <p:cNvCxnSpPr>
            <a:cxnSpLocks noChangeShapeType="1"/>
            <a:stCxn id="538677" idx="0"/>
            <a:endCxn id="538660" idx="1"/>
          </p:cNvCxnSpPr>
          <p:nvPr/>
        </p:nvCxnSpPr>
        <p:spPr bwMode="auto">
          <a:xfrm rot="16200000">
            <a:off x="5680966" y="2608106"/>
            <a:ext cx="1659580" cy="2657488"/>
          </a:xfrm>
          <a:prstGeom prst="curvedConnector3">
            <a:avLst>
              <a:gd name="adj1" fmla="val 100778"/>
            </a:avLst>
          </a:prstGeom>
          <a:noFill/>
          <a:ln w="28575">
            <a:solidFill>
              <a:schemeClr val="tx1"/>
            </a:solidFill>
            <a:round/>
            <a:headEnd/>
            <a:tailEnd type="stealth" w="lg" len="lg"/>
          </a:ln>
          <a:effectLst/>
        </p:spPr>
      </p:cxnSp>
      <p:cxnSp>
        <p:nvCxnSpPr>
          <p:cNvPr id="538680" name="AutoShape 56"/>
          <p:cNvCxnSpPr>
            <a:cxnSpLocks noChangeShapeType="1"/>
            <a:stCxn id="538675" idx="0"/>
            <a:endCxn id="538660" idx="7"/>
          </p:cNvCxnSpPr>
          <p:nvPr/>
        </p:nvCxnSpPr>
        <p:spPr bwMode="auto">
          <a:xfrm rot="5400000" flipH="1">
            <a:off x="9512842" y="2750586"/>
            <a:ext cx="1737297" cy="2450242"/>
          </a:xfrm>
          <a:prstGeom prst="curvedConnector3">
            <a:avLst>
              <a:gd name="adj1" fmla="val 125255"/>
            </a:avLst>
          </a:prstGeom>
          <a:noFill/>
          <a:ln w="28575">
            <a:solidFill>
              <a:schemeClr val="tx1"/>
            </a:solidFill>
            <a:round/>
            <a:headEnd/>
            <a:tailEnd type="stealth" w="lg" len="lg"/>
          </a:ln>
          <a:effectLst/>
        </p:spPr>
      </p:cxnSp>
      <p:sp>
        <p:nvSpPr>
          <p:cNvPr id="538682" name="Freeform 58"/>
          <p:cNvSpPr>
            <a:spLocks/>
          </p:cNvSpPr>
          <p:nvPr/>
        </p:nvSpPr>
        <p:spPr bwMode="auto">
          <a:xfrm>
            <a:off x="5700124" y="4300337"/>
            <a:ext cx="2590565" cy="1243471"/>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3" name="Freeform 59"/>
          <p:cNvSpPr>
            <a:spLocks/>
          </p:cNvSpPr>
          <p:nvPr/>
        </p:nvSpPr>
        <p:spPr bwMode="auto">
          <a:xfrm flipH="1">
            <a:off x="8705179" y="4300337"/>
            <a:ext cx="2383320" cy="1321188"/>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5" name="Line 61"/>
          <p:cNvSpPr>
            <a:spLocks noChangeShapeType="1"/>
          </p:cNvSpPr>
          <p:nvPr/>
        </p:nvSpPr>
        <p:spPr bwMode="auto">
          <a:xfrm>
            <a:off x="8601557"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6" name="Line 62"/>
          <p:cNvSpPr>
            <a:spLocks noChangeShapeType="1"/>
          </p:cNvSpPr>
          <p:nvPr/>
        </p:nvSpPr>
        <p:spPr bwMode="auto">
          <a:xfrm flipV="1">
            <a:off x="8394311"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7" name="Text Box 63"/>
          <p:cNvSpPr txBox="1">
            <a:spLocks noChangeArrowheads="1"/>
          </p:cNvSpPr>
          <p:nvPr/>
        </p:nvSpPr>
        <p:spPr bwMode="auto">
          <a:xfrm>
            <a:off x="8763491" y="5467279"/>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8" name="Text Box 64"/>
          <p:cNvSpPr txBox="1">
            <a:spLocks noChangeArrowheads="1"/>
          </p:cNvSpPr>
          <p:nvPr/>
        </p:nvSpPr>
        <p:spPr bwMode="auto">
          <a:xfrm>
            <a:off x="6985117" y="540780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9" name="Text Box 65"/>
          <p:cNvSpPr txBox="1">
            <a:spLocks noChangeArrowheads="1"/>
          </p:cNvSpPr>
          <p:nvPr/>
        </p:nvSpPr>
        <p:spPr bwMode="auto">
          <a:xfrm>
            <a:off x="8808804"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690" name="Text Box 66"/>
          <p:cNvSpPr txBox="1">
            <a:spLocks noChangeArrowheads="1"/>
          </p:cNvSpPr>
          <p:nvPr/>
        </p:nvSpPr>
        <p:spPr bwMode="auto">
          <a:xfrm>
            <a:off x="7254465"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1" name="Text Box 67"/>
          <p:cNvSpPr txBox="1">
            <a:spLocks noChangeArrowheads="1"/>
          </p:cNvSpPr>
          <p:nvPr/>
        </p:nvSpPr>
        <p:spPr bwMode="auto">
          <a:xfrm>
            <a:off x="9895927" y="330002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3" name="Text Box 69"/>
          <p:cNvSpPr txBox="1">
            <a:spLocks noChangeArrowheads="1"/>
          </p:cNvSpPr>
          <p:nvPr/>
        </p:nvSpPr>
        <p:spPr bwMode="auto">
          <a:xfrm>
            <a:off x="6347079" y="327738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
        <p:nvSpPr>
          <p:cNvPr id="538694" name="Text Box 70"/>
          <p:cNvSpPr txBox="1">
            <a:spLocks noChangeArrowheads="1"/>
          </p:cNvSpPr>
          <p:nvPr/>
        </p:nvSpPr>
        <p:spPr bwMode="auto">
          <a:xfrm>
            <a:off x="11328861" y="3301004"/>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5" name="Text Box 71"/>
          <p:cNvSpPr txBox="1">
            <a:spLocks noChangeArrowheads="1"/>
          </p:cNvSpPr>
          <p:nvPr/>
        </p:nvSpPr>
        <p:spPr bwMode="auto">
          <a:xfrm>
            <a:off x="5087581" y="297701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6" name="Text Box 72"/>
          <p:cNvSpPr txBox="1">
            <a:spLocks noChangeArrowheads="1"/>
          </p:cNvSpPr>
          <p:nvPr/>
        </p:nvSpPr>
        <p:spPr bwMode="auto">
          <a:xfrm>
            <a:off x="8497935" y="2046546"/>
            <a:ext cx="938106"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Read</a:t>
            </a:r>
          </a:p>
        </p:txBody>
      </p:sp>
      <p:sp>
        <p:nvSpPr>
          <p:cNvPr id="538697" name="Text Box 73"/>
          <p:cNvSpPr txBox="1">
            <a:spLocks noChangeArrowheads="1"/>
          </p:cNvSpPr>
          <p:nvPr/>
        </p:nvSpPr>
        <p:spPr bwMode="auto">
          <a:xfrm>
            <a:off x="7358087" y="2201980"/>
            <a:ext cx="1001264"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Value</a:t>
            </a:r>
          </a:p>
        </p:txBody>
      </p:sp>
      <p:sp>
        <p:nvSpPr>
          <p:cNvPr id="538698" name="Text Box 74"/>
          <p:cNvSpPr txBox="1">
            <a:spLocks noChangeArrowheads="1"/>
          </p:cNvSpPr>
          <p:nvPr/>
        </p:nvSpPr>
        <p:spPr bwMode="auto">
          <a:xfrm>
            <a:off x="8497936" y="2357414"/>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700" name="Text Box 76"/>
          <p:cNvSpPr txBox="1">
            <a:spLocks noChangeArrowheads="1"/>
          </p:cNvSpPr>
          <p:nvPr/>
        </p:nvSpPr>
        <p:spPr bwMode="auto">
          <a:xfrm>
            <a:off x="7461708" y="1968830"/>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Tree>
    <p:custDataLst>
      <p:tags r:id="rId1"/>
    </p:custDataLst>
    <p:extLst>
      <p:ext uri="{BB962C8B-B14F-4D97-AF65-F5344CB8AC3E}">
        <p14:creationId xmlns:p14="http://schemas.microsoft.com/office/powerpoint/2010/main" val="2699760808"/>
      </p:ext>
    </p:extLst>
  </p:cSld>
  <p:clrMapOvr>
    <a:masterClrMapping/>
  </p:clrMapOvr>
  <p:transition advTm="780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7" name="Rectangle 5"/>
          <p:cNvSpPr>
            <a:spLocks noGrp="1" noChangeArrowheads="1"/>
          </p:cNvSpPr>
          <p:nvPr>
            <p:ph sz="quarter" idx="4294967295"/>
          </p:nvPr>
        </p:nvSpPr>
        <p:spPr>
          <a:xfrm>
            <a:off x="518994" y="1217565"/>
            <a:ext cx="4991155" cy="2291030"/>
          </a:xfrm>
        </p:spPr>
        <p:txBody>
          <a:bodyPr>
            <a:noAutofit/>
          </a:bodyPr>
          <a:lstStyle/>
          <a:p>
            <a:pPr>
              <a:lnSpc>
                <a:spcPct val="90000"/>
              </a:lnSpc>
            </a:pPr>
            <a:r>
              <a:rPr lang="en-US" sz="2720" dirty="0"/>
              <a:t>Types of reconfiguration</a:t>
            </a:r>
          </a:p>
          <a:p>
            <a:pPr marL="857061" lvl="1" indent="-382116"/>
            <a:r>
              <a:rPr lang="en-US" sz="2448" dirty="0"/>
              <a:t>Primary failover</a:t>
            </a:r>
          </a:p>
          <a:p>
            <a:pPr marL="857061" lvl="1" indent="-382116"/>
            <a:r>
              <a:rPr lang="en-US" sz="2448" dirty="0"/>
              <a:t>Removing a failed secondary </a:t>
            </a:r>
          </a:p>
          <a:p>
            <a:pPr marL="857061" lvl="1" indent="-382116"/>
            <a:r>
              <a:rPr lang="en-US" sz="2448" dirty="0"/>
              <a:t>Adding recovered replica</a:t>
            </a:r>
          </a:p>
          <a:p>
            <a:pPr marL="857061" lvl="1" indent="-382116"/>
            <a:r>
              <a:rPr lang="en-US" sz="2448" dirty="0"/>
              <a:t>Building a new secondary</a:t>
            </a:r>
            <a:endParaRPr lang="en-US" sz="2720" dirty="0"/>
          </a:p>
          <a:p>
            <a:pPr>
              <a:lnSpc>
                <a:spcPct val="90000"/>
              </a:lnSpc>
              <a:buNone/>
            </a:pPr>
            <a:endParaRPr lang="en-US" sz="2720" dirty="0"/>
          </a:p>
          <a:p>
            <a:pPr>
              <a:lnSpc>
                <a:spcPct val="90000"/>
              </a:lnSpc>
              <a:buNone/>
            </a:pPr>
            <a:endParaRPr lang="en-US" sz="2720" dirty="0"/>
          </a:p>
          <a:p>
            <a:pPr>
              <a:lnSpc>
                <a:spcPct val="90000"/>
              </a:lnSpc>
            </a:pPr>
            <a:r>
              <a:rPr lang="en-US" sz="2720" dirty="0"/>
              <a:t>Replica States</a:t>
            </a:r>
          </a:p>
          <a:p>
            <a:pPr marL="857061" lvl="1" indent="-382116"/>
            <a:r>
              <a:rPr lang="en-US" sz="2448" dirty="0"/>
              <a:t>None</a:t>
            </a:r>
          </a:p>
          <a:p>
            <a:pPr marL="857061" lvl="1" indent="-382116"/>
            <a:r>
              <a:rPr lang="en-US" sz="2448" dirty="0"/>
              <a:t>Idle Secondary </a:t>
            </a:r>
          </a:p>
          <a:p>
            <a:pPr marL="857061" lvl="1" indent="-382116"/>
            <a:r>
              <a:rPr lang="en-US" sz="2448" dirty="0"/>
              <a:t>Active Secondary</a:t>
            </a:r>
          </a:p>
          <a:p>
            <a:pPr marL="857061" lvl="1" indent="-382116"/>
            <a:r>
              <a:rPr lang="en-US" sz="2448" dirty="0"/>
              <a:t>Primary</a:t>
            </a:r>
          </a:p>
        </p:txBody>
      </p:sp>
      <p:sp>
        <p:nvSpPr>
          <p:cNvPr id="540679" name="Freeform 7"/>
          <p:cNvSpPr>
            <a:spLocks/>
          </p:cNvSpPr>
          <p:nvPr/>
        </p:nvSpPr>
        <p:spPr bwMode="auto">
          <a:xfrm>
            <a:off x="4663898" y="3419545"/>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40680" name="Oval 8"/>
          <p:cNvSpPr>
            <a:spLocks noChangeArrowheads="1"/>
          </p:cNvSpPr>
          <p:nvPr/>
        </p:nvSpPr>
        <p:spPr bwMode="auto">
          <a:xfrm>
            <a:off x="7565331" y="2642376"/>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sp>
        <p:nvSpPr>
          <p:cNvPr id="540683" name="Oval 11"/>
          <p:cNvSpPr>
            <a:spLocks noChangeArrowheads="1"/>
          </p:cNvSpPr>
          <p:nvPr/>
        </p:nvSpPr>
        <p:spPr bwMode="auto">
          <a:xfrm>
            <a:off x="9741405"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5" name="Oval 13"/>
          <p:cNvSpPr>
            <a:spLocks noChangeArrowheads="1"/>
          </p:cNvSpPr>
          <p:nvPr/>
        </p:nvSpPr>
        <p:spPr bwMode="auto">
          <a:xfrm>
            <a:off x="10984876" y="458529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6" name="Oval 14"/>
          <p:cNvSpPr>
            <a:spLocks noChangeArrowheads="1"/>
          </p:cNvSpPr>
          <p:nvPr/>
        </p:nvSpPr>
        <p:spPr bwMode="auto">
          <a:xfrm>
            <a:off x="5907369" y="357497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7" name="Oval 15"/>
          <p:cNvSpPr>
            <a:spLocks noChangeArrowheads="1"/>
          </p:cNvSpPr>
          <p:nvPr/>
        </p:nvSpPr>
        <p:spPr bwMode="auto">
          <a:xfrm>
            <a:off x="4560276" y="4507582"/>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707" name="Oval 35"/>
          <p:cNvSpPr>
            <a:spLocks noChangeArrowheads="1"/>
          </p:cNvSpPr>
          <p:nvPr/>
        </p:nvSpPr>
        <p:spPr bwMode="auto">
          <a:xfrm>
            <a:off x="9741404"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15" name="TextBox 14"/>
          <p:cNvSpPr txBox="1"/>
          <p:nvPr/>
        </p:nvSpPr>
        <p:spPr>
          <a:xfrm>
            <a:off x="6570554" y="5632925"/>
            <a:ext cx="4248526" cy="770467"/>
          </a:xfrm>
          <a:prstGeom prst="rect">
            <a:avLst/>
          </a:prstGeom>
          <a:noFill/>
        </p:spPr>
        <p:txBody>
          <a:bodyPr wrap="square" rtlCol="0">
            <a:spAutoFit/>
          </a:bodyPr>
          <a:lstStyle/>
          <a:p>
            <a:pPr indent="-248699">
              <a:lnSpc>
                <a:spcPct val="90000"/>
              </a:lnSpc>
            </a:pPr>
            <a:r>
              <a:rPr lang="en-US" sz="2448" dirty="0">
                <a:solidFill>
                  <a:srgbClr val="FFFFFF"/>
                </a:solidFill>
              </a:rPr>
              <a:t>Must be safe in the presence of cascading failures </a:t>
            </a:r>
          </a:p>
        </p:txBody>
      </p:sp>
      <p:sp>
        <p:nvSpPr>
          <p:cNvPr id="16" name="Oval 15"/>
          <p:cNvSpPr>
            <a:spLocks noChangeArrowheads="1"/>
          </p:cNvSpPr>
          <p:nvPr/>
        </p:nvSpPr>
        <p:spPr bwMode="auto">
          <a:xfrm>
            <a:off x="3316804" y="3730413"/>
            <a:ext cx="1243471" cy="932603"/>
          </a:xfrm>
          <a:prstGeom prst="ellipse">
            <a:avLst/>
          </a:prstGeom>
          <a:solidFill>
            <a:schemeClr val="accent2">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B</a:t>
            </a:r>
          </a:p>
        </p:txBody>
      </p:sp>
      <p:sp>
        <p:nvSpPr>
          <p:cNvPr id="18" name="Oval 8"/>
          <p:cNvSpPr>
            <a:spLocks noChangeArrowheads="1"/>
          </p:cNvSpPr>
          <p:nvPr/>
        </p:nvSpPr>
        <p:spPr bwMode="auto">
          <a:xfrm>
            <a:off x="9421639" y="3456850"/>
            <a:ext cx="1865207" cy="1398905"/>
          </a:xfrm>
          <a:prstGeom prst="ellipse">
            <a:avLst/>
          </a:prstGeom>
          <a:solidFill>
            <a:schemeClr val="accent5">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grpSp>
        <p:nvGrpSpPr>
          <p:cNvPr id="2" name="Group 19"/>
          <p:cNvGrpSpPr/>
          <p:nvPr/>
        </p:nvGrpSpPr>
        <p:grpSpPr>
          <a:xfrm>
            <a:off x="7588622" y="1942923"/>
            <a:ext cx="2064974" cy="3264755"/>
            <a:chOff x="5579726" y="2049887"/>
            <a:chExt cx="1518501" cy="3201031"/>
          </a:xfrm>
        </p:grpSpPr>
        <p:sp>
          <p:nvSpPr>
            <p:cNvPr id="17" name="Rectangle 16"/>
            <p:cNvSpPr/>
            <p:nvPr/>
          </p:nvSpPr>
          <p:spPr>
            <a:xfrm>
              <a:off x="5579726" y="2049887"/>
              <a:ext cx="1444788" cy="3201031"/>
            </a:xfrm>
            <a:prstGeom prst="rect">
              <a:avLst/>
            </a:prstGeom>
            <a:noFill/>
          </p:spPr>
          <p:txBody>
            <a:bodyPr wrap="none" lIns="124347" tIns="62174" rIns="124347" bIns="62174">
              <a:spAutoFit/>
            </a:bodyPr>
            <a:lstStyle/>
            <a:p>
              <a:pPr algn="ctr"/>
              <a:r>
                <a:rPr lang="en-US" sz="20399" b="1" dirty="0">
                  <a:ln w="1905"/>
                  <a:solidFill>
                    <a:srgbClr val="FF0000"/>
                  </a:solidFill>
                  <a:effectLst>
                    <a:innerShdw blurRad="69850" dist="43180" dir="5400000">
                      <a:srgbClr val="000000">
                        <a:alpha val="65000"/>
                      </a:srgbClr>
                    </a:innerShdw>
                  </a:effectLst>
                </a:rPr>
                <a:t>X</a:t>
              </a:r>
            </a:p>
          </p:txBody>
        </p:sp>
        <p:sp>
          <p:nvSpPr>
            <p:cNvPr id="19" name="TextBox 18"/>
            <p:cNvSpPr txBox="1"/>
            <p:nvPr/>
          </p:nvSpPr>
          <p:spPr>
            <a:xfrm>
              <a:off x="6373368" y="2139696"/>
              <a:ext cx="724859" cy="459884"/>
            </a:xfrm>
            <a:prstGeom prst="rect">
              <a:avLst/>
            </a:prstGeom>
            <a:noFill/>
          </p:spPr>
          <p:txBody>
            <a:bodyPr wrap="none" rtlCol="0">
              <a:spAutoFit/>
            </a:bodyPr>
            <a:lstStyle/>
            <a:p>
              <a:r>
                <a:rPr lang="en-US" sz="2448" dirty="0">
                  <a:solidFill>
                    <a:srgbClr val="FF0000"/>
                  </a:solidFill>
                </a:rPr>
                <a:t>Failed</a:t>
              </a:r>
            </a:p>
          </p:txBody>
        </p:sp>
      </p:grpSp>
      <p:grpSp>
        <p:nvGrpSpPr>
          <p:cNvPr id="3" name="Group 22"/>
          <p:cNvGrpSpPr/>
          <p:nvPr/>
        </p:nvGrpSpPr>
        <p:grpSpPr>
          <a:xfrm>
            <a:off x="4533710" y="4468724"/>
            <a:ext cx="1347577" cy="2134574"/>
            <a:chOff x="3702213" y="4799810"/>
            <a:chExt cx="990956" cy="2092910"/>
          </a:xfrm>
          <a:solidFill>
            <a:srgbClr val="FFC000"/>
          </a:solidFill>
        </p:grpSpPr>
        <p:sp>
          <p:nvSpPr>
            <p:cNvPr id="21" name="Rectangle 20"/>
            <p:cNvSpPr/>
            <p:nvPr/>
          </p:nvSpPr>
          <p:spPr>
            <a:xfrm>
              <a:off x="3702213" y="4799810"/>
              <a:ext cx="990956" cy="2092910"/>
            </a:xfrm>
            <a:prstGeom prst="rect">
              <a:avLst/>
            </a:prstGeom>
            <a:grpFill/>
          </p:spPr>
          <p:txBody>
            <a:bodyPr wrap="none" lIns="124347" tIns="62174" rIns="124347" bIns="62174">
              <a:spAutoFit/>
            </a:bodyPr>
            <a:lstStyle/>
            <a:p>
              <a:pPr algn="ctr"/>
              <a:r>
                <a:rPr lang="en-US" sz="13055" b="1" dirty="0">
                  <a:ln w="1905"/>
                  <a:solidFill>
                    <a:srgbClr val="FF0000"/>
                  </a:solidFill>
                  <a:effectLst>
                    <a:innerShdw blurRad="69850" dist="43180" dir="5400000">
                      <a:srgbClr val="000000">
                        <a:alpha val="65000"/>
                      </a:srgbClr>
                    </a:innerShdw>
                  </a:effectLst>
                </a:rPr>
                <a:t>X</a:t>
              </a:r>
            </a:p>
          </p:txBody>
        </p:sp>
        <p:sp>
          <p:nvSpPr>
            <p:cNvPr id="22" name="TextBox 21"/>
            <p:cNvSpPr txBox="1"/>
            <p:nvPr/>
          </p:nvSpPr>
          <p:spPr>
            <a:xfrm>
              <a:off x="3820258" y="4806966"/>
              <a:ext cx="724859" cy="459884"/>
            </a:xfrm>
            <a:prstGeom prst="rect">
              <a:avLst/>
            </a:prstGeom>
            <a:grpFill/>
          </p:spPr>
          <p:txBody>
            <a:bodyPr wrap="none" rtlCol="0">
              <a:spAutoFit/>
            </a:bodyPr>
            <a:lstStyle/>
            <a:p>
              <a:r>
                <a:rPr lang="en-US" sz="2448" dirty="0">
                  <a:solidFill>
                    <a:srgbClr val="FF0000"/>
                  </a:solidFill>
                </a:rPr>
                <a:t>Failed</a:t>
              </a:r>
            </a:p>
          </p:txBody>
        </p:sp>
      </p:grpSp>
      <p:sp>
        <p:nvSpPr>
          <p:cNvPr id="7" name="Freeform 6"/>
          <p:cNvSpPr/>
          <p:nvPr/>
        </p:nvSpPr>
        <p:spPr>
          <a:xfrm>
            <a:off x="4456653" y="3228945"/>
            <a:ext cx="3108678" cy="695762"/>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9" name="Freeform 8"/>
          <p:cNvSpPr/>
          <p:nvPr/>
        </p:nvSpPr>
        <p:spPr>
          <a:xfrm>
            <a:off x="9413267" y="3254630"/>
            <a:ext cx="932603" cy="255586"/>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Tree>
    <p:custDataLst>
      <p:tags r:id="rId1"/>
    </p:custDataLst>
    <p:extLst>
      <p:ext uri="{BB962C8B-B14F-4D97-AF65-F5344CB8AC3E}">
        <p14:creationId xmlns:p14="http://schemas.microsoft.com/office/powerpoint/2010/main" val="2986711599"/>
      </p:ext>
    </p:extLst>
  </p:cSld>
  <p:clrMapOvr>
    <a:masterClrMapping/>
  </p:clrMapOvr>
  <p:transition advTm="141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7" end="7"/>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8" end="8"/>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9" end="9"/>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10" end="1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smtClean="0"/>
              <a:t>Service partitioning</a:t>
            </a:r>
            <a:endParaRPr lang="en-US" dirty="0"/>
          </a:p>
        </p:txBody>
      </p:sp>
      <p:cxnSp>
        <p:nvCxnSpPr>
          <p:cNvPr id="52" name="Elbow Connector 51"/>
          <p:cNvCxnSpPr/>
          <p:nvPr/>
        </p:nvCxnSpPr>
        <p:spPr>
          <a:xfrm rot="10800000">
            <a:off x="4114852"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597554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783623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649240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57" name="Rectangle 56"/>
          <p:cNvSpPr/>
          <p:nvPr/>
        </p:nvSpPr>
        <p:spPr>
          <a:xfrm>
            <a:off x="6706900" y="4553755"/>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P2</a:t>
            </a:r>
            <a:endParaRPr lang="en-US" sz="2448" kern="0" dirty="0">
              <a:solidFill>
                <a:sysClr val="window" lastClr="FFFFFF"/>
              </a:solidFill>
              <a:latin typeface="Segoe UI Light"/>
            </a:endParaRPr>
          </a:p>
        </p:txBody>
      </p:sp>
      <p:sp>
        <p:nvSpPr>
          <p:cNvPr id="59" name="Rectangle 58"/>
          <p:cNvSpPr/>
          <p:nvPr/>
        </p:nvSpPr>
        <p:spPr>
          <a:xfrm>
            <a:off x="6706900" y="5368309"/>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0" name="Rectangle 59"/>
          <p:cNvSpPr/>
          <p:nvPr/>
        </p:nvSpPr>
        <p:spPr>
          <a:xfrm>
            <a:off x="6706900" y="577558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1" name="Rectangle 60"/>
          <p:cNvSpPr/>
          <p:nvPr/>
        </p:nvSpPr>
        <p:spPr>
          <a:xfrm>
            <a:off x="6698942" y="6182861"/>
            <a:ext cx="874469" cy="338804"/>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P</a:t>
            </a:r>
          </a:p>
        </p:txBody>
      </p:sp>
      <p:cxnSp>
        <p:nvCxnSpPr>
          <p:cNvPr id="62" name="Elbow Connector 61"/>
          <p:cNvCxnSpPr/>
          <p:nvPr/>
        </p:nvCxnSpPr>
        <p:spPr>
          <a:xfrm rot="10800000">
            <a:off x="9696927" y="4709786"/>
            <a:ext cx="413485"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835309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67" name="Rectangle 66"/>
          <p:cNvSpPr/>
          <p:nvPr/>
        </p:nvSpPr>
        <p:spPr>
          <a:xfrm>
            <a:off x="8598863" y="536667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8" name="Rectangle 67"/>
          <p:cNvSpPr/>
          <p:nvPr/>
        </p:nvSpPr>
        <p:spPr>
          <a:xfrm>
            <a:off x="8598863" y="5773136"/>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smtClean="0">
                <a:solidFill>
                  <a:sysClr val="windowText" lastClr="000000"/>
                </a:solidFill>
                <a:latin typeface="Segoe UI Light"/>
              </a:rPr>
              <a:t>P4</a:t>
            </a:r>
            <a:endParaRPr lang="en-US" sz="2448" kern="0" dirty="0">
              <a:solidFill>
                <a:sysClr val="windowText" lastClr="000000"/>
              </a:solidFill>
              <a:latin typeface="Segoe UI Light"/>
            </a:endParaRPr>
          </a:p>
        </p:txBody>
      </p:sp>
      <p:sp>
        <p:nvSpPr>
          <p:cNvPr id="69" name="Rectangle 68"/>
          <p:cNvSpPr/>
          <p:nvPr/>
        </p:nvSpPr>
        <p:spPr>
          <a:xfrm>
            <a:off x="8598863" y="6179596"/>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0" name="Rectangle 69"/>
          <p:cNvSpPr/>
          <p:nvPr/>
        </p:nvSpPr>
        <p:spPr>
          <a:xfrm>
            <a:off x="463171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2" name="Rectangle 71"/>
          <p:cNvSpPr/>
          <p:nvPr/>
        </p:nvSpPr>
        <p:spPr>
          <a:xfrm>
            <a:off x="4873543" y="455375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P1</a:t>
            </a:r>
            <a:endParaRPr lang="en-US" sz="2448" kern="0" dirty="0">
              <a:solidFill>
                <a:sysClr val="window" lastClr="FFFFFF"/>
              </a:solidFill>
              <a:latin typeface="Segoe UI Light"/>
            </a:endParaRPr>
          </a:p>
        </p:txBody>
      </p:sp>
      <p:sp>
        <p:nvSpPr>
          <p:cNvPr id="74" name="Rectangle 73"/>
          <p:cNvSpPr/>
          <p:nvPr/>
        </p:nvSpPr>
        <p:spPr>
          <a:xfrm>
            <a:off x="4873543" y="5327817"/>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76" name="Rectangle 75"/>
          <p:cNvSpPr/>
          <p:nvPr/>
        </p:nvSpPr>
        <p:spPr>
          <a:xfrm>
            <a:off x="4873543" y="6101879"/>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7" name="Rectangle 76"/>
          <p:cNvSpPr/>
          <p:nvPr/>
        </p:nvSpPr>
        <p:spPr>
          <a:xfrm>
            <a:off x="1011041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9" name="Rectangle 78"/>
          <p:cNvSpPr/>
          <p:nvPr/>
        </p:nvSpPr>
        <p:spPr>
          <a:xfrm>
            <a:off x="10330189" y="455375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P3</a:t>
            </a:r>
            <a:endParaRPr lang="en-US" sz="2448" kern="0" dirty="0">
              <a:solidFill>
                <a:sysClr val="window" lastClr="FFFFFF"/>
              </a:solidFill>
              <a:latin typeface="Segoe UI Light"/>
            </a:endParaRPr>
          </a:p>
        </p:txBody>
      </p:sp>
      <p:sp>
        <p:nvSpPr>
          <p:cNvPr id="80" name="Rectangle 79"/>
          <p:cNvSpPr/>
          <p:nvPr/>
        </p:nvSpPr>
        <p:spPr>
          <a:xfrm>
            <a:off x="10330189" y="4944292"/>
            <a:ext cx="858559" cy="379265"/>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83" name="Rectangle 82"/>
          <p:cNvSpPr/>
          <p:nvPr/>
        </p:nvSpPr>
        <p:spPr>
          <a:xfrm>
            <a:off x="10330189" y="6115902"/>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84" name="Rectangle 83"/>
          <p:cNvSpPr/>
          <p:nvPr/>
        </p:nvSpPr>
        <p:spPr>
          <a:xfrm>
            <a:off x="2771021"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kern="0" dirty="0">
              <a:solidFill>
                <a:sysClr val="windowText" lastClr="000000"/>
              </a:solidFill>
              <a:latin typeface="Segoe UI Light"/>
            </a:endParaRPr>
          </a:p>
          <a:p>
            <a:pPr algn="ctr" defTabSz="1243493">
              <a:defRPr/>
            </a:pPr>
            <a:endParaRPr lang="en-US"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p:txBody>
      </p:sp>
      <p:sp>
        <p:nvSpPr>
          <p:cNvPr id="87" name="Rectangle 86"/>
          <p:cNvSpPr/>
          <p:nvPr/>
        </p:nvSpPr>
        <p:spPr>
          <a:xfrm>
            <a:off x="3000710" y="4947460"/>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90" name="Rectangle 89"/>
          <p:cNvSpPr/>
          <p:nvPr/>
        </p:nvSpPr>
        <p:spPr>
          <a:xfrm>
            <a:off x="3000710" y="6128568"/>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91" name="Straight Arrow Connector 90"/>
          <p:cNvCxnSpPr/>
          <p:nvPr/>
        </p:nvCxnSpPr>
        <p:spPr>
          <a:xfrm rot="10800000" flipV="1">
            <a:off x="3853552" y="4764079"/>
            <a:ext cx="1002131" cy="379265"/>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5714241" y="4764078"/>
            <a:ext cx="1002131" cy="1137795"/>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7574932" y="4764078"/>
            <a:ext cx="2759451" cy="758530"/>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9457421" y="4743387"/>
            <a:ext cx="876965" cy="812921"/>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11192940" y="4764079"/>
            <a:ext cx="468045" cy="189632"/>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5732100" y="4743388"/>
            <a:ext cx="974798" cy="1548124"/>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7539765" y="4679868"/>
            <a:ext cx="1059096" cy="1689361"/>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7577663" y="4761010"/>
            <a:ext cx="2752523" cy="1544523"/>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884237" y="3802062"/>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kern="0" dirty="0" smtClean="0">
                <a:solidFill>
                  <a:sysClr val="windowText" lastClr="000000"/>
                </a:solidFill>
                <a:latin typeface="Segoe UI Light"/>
              </a:rPr>
              <a:t>Node 100</a:t>
            </a: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p:txBody>
      </p:sp>
      <p:cxnSp>
        <p:nvCxnSpPr>
          <p:cNvPr id="112" name="Straight Arrow Connector 111"/>
          <p:cNvCxnSpPr/>
          <p:nvPr/>
        </p:nvCxnSpPr>
        <p:spPr>
          <a:xfrm flipH="1">
            <a:off x="1980749" y="4764083"/>
            <a:ext cx="2874934" cy="1644905"/>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1126324" y="6171875"/>
            <a:ext cx="859661" cy="389216"/>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cxnSp>
        <p:nvCxnSpPr>
          <p:cNvPr id="125" name="Elbow Connector 124"/>
          <p:cNvCxnSpPr/>
          <p:nvPr/>
        </p:nvCxnSpPr>
        <p:spPr>
          <a:xfrm rot="10800000">
            <a:off x="2262190" y="465359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5732100" y="5517448"/>
            <a:ext cx="2866761" cy="445319"/>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3859267" y="5962769"/>
            <a:ext cx="4739594" cy="355432"/>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9457420" y="5133924"/>
            <a:ext cx="872766" cy="828843"/>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895227" y="3834470"/>
            <a:ext cx="1069524"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101</a:t>
            </a:r>
            <a:endParaRPr lang="en-US" kern="0" dirty="0">
              <a:solidFill>
                <a:sysClr val="windowText" lastClr="000000"/>
              </a:solidFill>
              <a:latin typeface="Segoe UI Light"/>
            </a:endParaRPr>
          </a:p>
        </p:txBody>
      </p:sp>
      <p:sp>
        <p:nvSpPr>
          <p:cNvPr id="7" name="Rectangle 6"/>
          <p:cNvSpPr/>
          <p:nvPr/>
        </p:nvSpPr>
        <p:spPr>
          <a:xfrm>
            <a:off x="4738405" y="3846441"/>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102</a:t>
            </a:r>
            <a:endParaRPr lang="en-US" kern="0" dirty="0">
              <a:solidFill>
                <a:sysClr val="windowText" lastClr="000000"/>
              </a:solidFill>
              <a:latin typeface="Segoe UI Light"/>
            </a:endParaRPr>
          </a:p>
        </p:txBody>
      </p:sp>
      <p:sp>
        <p:nvSpPr>
          <p:cNvPr id="8" name="Rectangle 7"/>
          <p:cNvSpPr/>
          <p:nvPr/>
        </p:nvSpPr>
        <p:spPr>
          <a:xfrm>
            <a:off x="6571759" y="3859182"/>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103</a:t>
            </a:r>
            <a:endParaRPr lang="en-US" kern="0" dirty="0">
              <a:solidFill>
                <a:sysClr val="windowText" lastClr="000000"/>
              </a:solidFill>
              <a:latin typeface="Segoe UI Light"/>
            </a:endParaRPr>
          </a:p>
        </p:txBody>
      </p:sp>
      <p:sp>
        <p:nvSpPr>
          <p:cNvPr id="9" name="Rectangle 8"/>
          <p:cNvSpPr/>
          <p:nvPr/>
        </p:nvSpPr>
        <p:spPr>
          <a:xfrm>
            <a:off x="8460591" y="3871840"/>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104</a:t>
            </a:r>
            <a:endParaRPr lang="en-US" kern="0" dirty="0">
              <a:solidFill>
                <a:sysClr val="windowText" lastClr="000000"/>
              </a:solidFill>
              <a:latin typeface="Segoe UI Light"/>
            </a:endParaRPr>
          </a:p>
        </p:txBody>
      </p:sp>
      <p:sp>
        <p:nvSpPr>
          <p:cNvPr id="10" name="Rectangle 9"/>
          <p:cNvSpPr/>
          <p:nvPr/>
        </p:nvSpPr>
        <p:spPr>
          <a:xfrm>
            <a:off x="10213784" y="3871840"/>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105</a:t>
            </a:r>
            <a:endParaRPr lang="en-US" kern="0" dirty="0">
              <a:solidFill>
                <a:sysClr val="windowText" lastClr="000000"/>
              </a:solidFill>
              <a:latin typeface="Segoe UI Light"/>
            </a:endParaRPr>
          </a:p>
        </p:txBody>
      </p:sp>
      <p:sp>
        <p:nvSpPr>
          <p:cNvPr id="71" name="Text Placeholder 1"/>
          <p:cNvSpPr txBox="1">
            <a:spLocks/>
          </p:cNvSpPr>
          <p:nvPr/>
        </p:nvSpPr>
        <p:spPr>
          <a:xfrm>
            <a:off x="198438" y="1269349"/>
            <a:ext cx="12238037" cy="2761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Services can be partitioned for scale-out</a:t>
            </a:r>
          </a:p>
          <a:p>
            <a:pPr fontAlgn="ctr"/>
            <a:r>
              <a:rPr lang="en-US" sz="3200" dirty="0" smtClean="0">
                <a:gradFill>
                  <a:gsLst>
                    <a:gs pos="1250">
                      <a:srgbClr val="FFFFFF"/>
                    </a:gs>
                    <a:gs pos="100000">
                      <a:srgbClr val="FFFFFF"/>
                    </a:gs>
                  </a:gsLst>
                  <a:lin ang="5400000" scaled="0"/>
                </a:gradFill>
              </a:rPr>
              <a:t>You can choose your own partitioning scheme</a:t>
            </a:r>
          </a:p>
          <a:p>
            <a:pPr fontAlgn="ctr"/>
            <a:r>
              <a:rPr lang="en-US" sz="3200" dirty="0" smtClean="0">
                <a:gradFill>
                  <a:gsLst>
                    <a:gs pos="1250">
                      <a:srgbClr val="FFFFFF"/>
                    </a:gs>
                    <a:gs pos="100000">
                      <a:srgbClr val="FFFFFF"/>
                    </a:gs>
                  </a:gsLst>
                  <a:lin ang="5400000" scaled="0"/>
                </a:gradFill>
              </a:rPr>
              <a:t>Service </a:t>
            </a:r>
            <a:r>
              <a:rPr lang="en-US" sz="3200" dirty="0">
                <a:gradFill>
                  <a:gsLst>
                    <a:gs pos="1250">
                      <a:srgbClr val="FFFFFF"/>
                    </a:gs>
                    <a:gs pos="100000">
                      <a:srgbClr val="FFFFFF"/>
                    </a:gs>
                  </a:gsLst>
                  <a:lin ang="5400000" scaled="0"/>
                </a:gradFill>
              </a:rPr>
              <a:t>p</a:t>
            </a:r>
            <a:r>
              <a:rPr lang="en-US" sz="3200" dirty="0" smtClean="0">
                <a:gradFill>
                  <a:gsLst>
                    <a:gs pos="1250">
                      <a:srgbClr val="FFFFFF"/>
                    </a:gs>
                    <a:gs pos="100000">
                      <a:srgbClr val="FFFFFF"/>
                    </a:gs>
                  </a:gsLst>
                  <a:lin ang="5400000" scaled="0"/>
                </a:gradFill>
              </a:rPr>
              <a:t>artitions are stripped across machine in the cluster</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1395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3894" y="92804"/>
            <a:ext cx="11889564" cy="917575"/>
          </a:xfrm>
        </p:spPr>
        <p:txBody>
          <a:bodyPr/>
          <a:lstStyle/>
          <a:p>
            <a:r>
              <a:rPr lang="en-US" dirty="0" smtClean="0"/>
              <a:t>Scale-out and partitioning</a:t>
            </a:r>
            <a:endParaRPr lang="en-US" dirty="0"/>
          </a:p>
        </p:txBody>
      </p:sp>
      <p:sp>
        <p:nvSpPr>
          <p:cNvPr id="4" name="Text Placeholder 1"/>
          <p:cNvSpPr txBox="1">
            <a:spLocks/>
          </p:cNvSpPr>
          <p:nvPr/>
        </p:nvSpPr>
        <p:spPr>
          <a:xfrm>
            <a:off x="3246437"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3" name="Trapezoid 12"/>
          <p:cNvSpPr/>
          <p:nvPr/>
        </p:nvSpPr>
        <p:spPr>
          <a:xfrm>
            <a:off x="4541837" y="2636076"/>
            <a:ext cx="4736901" cy="438513"/>
          </a:xfrm>
          <a:prstGeom prst="trapezoid">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solidFill>
                <a:prstClr val="white"/>
              </a:solidFill>
            </a:endParaRPr>
          </a:p>
        </p:txBody>
      </p:sp>
      <p:grpSp>
        <p:nvGrpSpPr>
          <p:cNvPr id="14" name="Group 13"/>
          <p:cNvGrpSpPr/>
          <p:nvPr/>
        </p:nvGrpSpPr>
        <p:grpSpPr>
          <a:xfrm>
            <a:off x="5323747" y="3074589"/>
            <a:ext cx="745915" cy="655695"/>
            <a:chOff x="6413287" y="1383004"/>
            <a:chExt cx="357786" cy="357786"/>
          </a:xfrm>
        </p:grpSpPr>
        <p:sp>
          <p:nvSpPr>
            <p:cNvPr id="48" name="Rectangle 4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5" name="Group 14"/>
          <p:cNvGrpSpPr/>
          <p:nvPr/>
        </p:nvGrpSpPr>
        <p:grpSpPr>
          <a:xfrm>
            <a:off x="6129297" y="3074589"/>
            <a:ext cx="745915" cy="655695"/>
            <a:chOff x="6413287" y="1383004"/>
            <a:chExt cx="357786" cy="357786"/>
          </a:xfrm>
        </p:grpSpPr>
        <p:sp>
          <p:nvSpPr>
            <p:cNvPr id="46" name="Rectangle 45"/>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6" name="Group 15"/>
          <p:cNvGrpSpPr/>
          <p:nvPr/>
        </p:nvGrpSpPr>
        <p:grpSpPr>
          <a:xfrm>
            <a:off x="6930676" y="3074589"/>
            <a:ext cx="745915" cy="655695"/>
            <a:chOff x="6413287" y="1383004"/>
            <a:chExt cx="357786" cy="357786"/>
          </a:xfrm>
        </p:grpSpPr>
        <p:sp>
          <p:nvSpPr>
            <p:cNvPr id="44" name="Rectangle 43"/>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7" name="Group 16"/>
          <p:cNvGrpSpPr/>
          <p:nvPr/>
        </p:nvGrpSpPr>
        <p:grpSpPr>
          <a:xfrm>
            <a:off x="7735266" y="3074589"/>
            <a:ext cx="745915" cy="655695"/>
            <a:chOff x="6413287" y="1383004"/>
            <a:chExt cx="357786" cy="357786"/>
          </a:xfrm>
        </p:grpSpPr>
        <p:sp>
          <p:nvSpPr>
            <p:cNvPr id="42" name="Rectangle 41"/>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8" name="Group 17"/>
          <p:cNvGrpSpPr/>
          <p:nvPr/>
        </p:nvGrpSpPr>
        <p:grpSpPr>
          <a:xfrm>
            <a:off x="4531305" y="3074589"/>
            <a:ext cx="745915" cy="655695"/>
            <a:chOff x="6413287" y="1383004"/>
            <a:chExt cx="357786" cy="357786"/>
          </a:xfrm>
        </p:grpSpPr>
        <p:sp>
          <p:nvSpPr>
            <p:cNvPr id="40" name="Rectangle 39"/>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9" name="Group 18"/>
          <p:cNvGrpSpPr/>
          <p:nvPr/>
        </p:nvGrpSpPr>
        <p:grpSpPr>
          <a:xfrm>
            <a:off x="8532823" y="3074589"/>
            <a:ext cx="745915" cy="655695"/>
            <a:chOff x="6413287" y="1383004"/>
            <a:chExt cx="357786" cy="357786"/>
          </a:xfrm>
        </p:grpSpPr>
        <p:sp>
          <p:nvSpPr>
            <p:cNvPr id="38" name="Rectangle 3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pic>
        <p:nvPicPr>
          <p:cNvPr id="20" name="Picture 19" descr="Load Balancer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7553" y="2692586"/>
            <a:ext cx="408561" cy="300084"/>
          </a:xfrm>
          <a:prstGeom prst="rect">
            <a:avLst/>
          </a:prstGeom>
        </p:spPr>
      </p:pic>
      <p:sp>
        <p:nvSpPr>
          <p:cNvPr id="21" name="TextBox 20"/>
          <p:cNvSpPr txBox="1"/>
          <p:nvPr/>
        </p:nvSpPr>
        <p:spPr>
          <a:xfrm>
            <a:off x="6595221" y="2774493"/>
            <a:ext cx="1037345" cy="296498"/>
          </a:xfrm>
          <a:prstGeom prst="rect">
            <a:avLst/>
          </a:prstGeom>
          <a:noFill/>
          <a:ln>
            <a:noFill/>
          </a:ln>
        </p:spPr>
        <p:txBody>
          <a:bodyPr wrap="none" lIns="0" tIns="27432" rIns="0" bIns="0" rtlCol="0">
            <a:noAutofit/>
          </a:bodyPr>
          <a:lstStyle/>
          <a:p>
            <a:pPr algn="ctr">
              <a:lnSpc>
                <a:spcPts val="800"/>
              </a:lnSpc>
            </a:pPr>
            <a:r>
              <a:rPr lang="en-US" sz="1000" u="sng" dirty="0" smtClean="0">
                <a:solidFill>
                  <a:srgbClr val="FFFFFF"/>
                </a:solidFill>
                <a:ea typeface="Arial Unicode MS" panose="020B0604020202020204" pitchFamily="34" charset="-128"/>
                <a:cs typeface="Segoe UI" panose="020B0502040204020203" pitchFamily="34" charset="0"/>
              </a:rPr>
              <a:t>Load Balancer</a:t>
            </a:r>
          </a:p>
        </p:txBody>
      </p:sp>
      <p:pic>
        <p:nvPicPr>
          <p:cNvPr id="7" name="Picture 6"/>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14054" y="5802517"/>
            <a:ext cx="238682" cy="269943"/>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8906" y="6057778"/>
            <a:ext cx="161705" cy="182885"/>
          </a:xfrm>
          <a:prstGeom prst="rect">
            <a:avLst/>
          </a:prstGeom>
        </p:spPr>
      </p:pic>
      <p:pic>
        <p:nvPicPr>
          <p:cNvPr id="9" name="Picture 8"/>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09852" y="6057760"/>
            <a:ext cx="161707" cy="182884"/>
          </a:xfrm>
          <a:prstGeom prst="rect">
            <a:avLst/>
          </a:prstGeom>
        </p:spPr>
      </p:pic>
      <p:cxnSp>
        <p:nvCxnSpPr>
          <p:cNvPr id="10" name="Straight Connector 9"/>
          <p:cNvCxnSpPr>
            <a:endCxn id="9" idx="1"/>
          </p:cNvCxnSpPr>
          <p:nvPr/>
        </p:nvCxnSpPr>
        <p:spPr>
          <a:xfrm>
            <a:off x="6545394" y="6067290"/>
            <a:ext cx="64458" cy="81942"/>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3"/>
          </p:cNvCxnSpPr>
          <p:nvPr/>
        </p:nvCxnSpPr>
        <p:spPr>
          <a:xfrm flipH="1">
            <a:off x="6250604" y="6068146"/>
            <a:ext cx="64452" cy="8112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 Placeholder 1"/>
          <p:cNvSpPr txBox="1">
            <a:spLocks/>
          </p:cNvSpPr>
          <p:nvPr/>
        </p:nvSpPr>
        <p:spPr>
          <a:xfrm>
            <a:off x="7828211"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cxnSp>
        <p:nvCxnSpPr>
          <p:cNvPr id="74" name="Straight Connector 73"/>
          <p:cNvCxnSpPr/>
          <p:nvPr/>
        </p:nvCxnSpPr>
        <p:spPr>
          <a:xfrm>
            <a:off x="6928921" y="3745330"/>
            <a:ext cx="1755" cy="736264"/>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10577" y="5553297"/>
            <a:ext cx="198841" cy="235611"/>
          </a:xfrm>
          <a:prstGeom prst="rect">
            <a:avLst/>
          </a:prstGeom>
        </p:spPr>
      </p:pic>
      <p:pic>
        <p:nvPicPr>
          <p:cNvPr id="61" name="Picture 6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23012" y="5776093"/>
            <a:ext cx="134713" cy="159625"/>
          </a:xfrm>
          <a:prstGeom prst="rect">
            <a:avLst/>
          </a:prstGeom>
        </p:spPr>
      </p:pic>
      <p:pic>
        <p:nvPicPr>
          <p:cNvPr id="62" name="Picture 61"/>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57000" y="5776077"/>
            <a:ext cx="134715" cy="159624"/>
          </a:xfrm>
          <a:prstGeom prst="rect">
            <a:avLst/>
          </a:prstGeom>
        </p:spPr>
      </p:pic>
      <p:cxnSp>
        <p:nvCxnSpPr>
          <p:cNvPr id="63" name="Straight Connector 62"/>
          <p:cNvCxnSpPr>
            <a:endCxn id="62" idx="1"/>
          </p:cNvCxnSpPr>
          <p:nvPr/>
        </p:nvCxnSpPr>
        <p:spPr>
          <a:xfrm>
            <a:off x="7503302" y="5784395"/>
            <a:ext cx="53699" cy="7152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flipH="1">
            <a:off x="7257718" y="5785143"/>
            <a:ext cx="53694" cy="7080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236605" y="3758129"/>
            <a:ext cx="1378880" cy="73953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0" name="Picture 14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26777" y="5792717"/>
            <a:ext cx="144300" cy="159333"/>
          </a:xfrm>
          <a:prstGeom prst="rect">
            <a:avLst/>
          </a:prstGeom>
        </p:spPr>
      </p:pic>
      <p:pic>
        <p:nvPicPr>
          <p:cNvPr id="151" name="Picture 15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91650" y="5792702"/>
            <a:ext cx="144302" cy="159332"/>
          </a:xfrm>
          <a:prstGeom prst="rect">
            <a:avLst/>
          </a:prstGeom>
        </p:spPr>
      </p:pic>
      <p:cxnSp>
        <p:nvCxnSpPr>
          <p:cNvPr id="152" name="Straight Connector 151"/>
          <p:cNvCxnSpPr>
            <a:endCxn id="151" idx="1"/>
          </p:cNvCxnSpPr>
          <p:nvPr/>
        </p:nvCxnSpPr>
        <p:spPr>
          <a:xfrm>
            <a:off x="10134130" y="5801004"/>
            <a:ext cx="57520" cy="713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50" idx="3"/>
          </p:cNvCxnSpPr>
          <p:nvPr/>
        </p:nvCxnSpPr>
        <p:spPr>
          <a:xfrm flipH="1">
            <a:off x="9871070" y="5801751"/>
            <a:ext cx="57515" cy="7067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49" idx="2"/>
          </p:cNvCxnSpPr>
          <p:nvPr/>
        </p:nvCxnSpPr>
        <p:spPr>
          <a:xfrm flipH="1">
            <a:off x="4322117" y="3730284"/>
            <a:ext cx="1374588" cy="76671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332415" y="4497003"/>
            <a:ext cx="2013979" cy="1837192"/>
            <a:chOff x="7793807" y="3925234"/>
            <a:chExt cx="2525548" cy="2384914"/>
          </a:xfrm>
        </p:grpSpPr>
        <p:grpSp>
          <p:nvGrpSpPr>
            <p:cNvPr id="93" name="Group 92"/>
            <p:cNvGrpSpPr/>
            <p:nvPr/>
          </p:nvGrpSpPr>
          <p:grpSpPr>
            <a:xfrm>
              <a:off x="7793807" y="3925234"/>
              <a:ext cx="2525548" cy="2384914"/>
              <a:chOff x="6570137" y="3793280"/>
              <a:chExt cx="2748127" cy="2448951"/>
            </a:xfrm>
          </p:grpSpPr>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00" name="Group 99"/>
              <p:cNvGrpSpPr/>
              <p:nvPr/>
            </p:nvGrpSpPr>
            <p:grpSpPr>
              <a:xfrm>
                <a:off x="6656553" y="5122301"/>
                <a:ext cx="742804" cy="449899"/>
                <a:chOff x="514118" y="5078322"/>
                <a:chExt cx="1961420" cy="1113098"/>
              </a:xfrm>
            </p:grpSpPr>
            <p:pic>
              <p:nvPicPr>
                <p:cNvPr id="107" name="Picture 10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08" name="Picture 10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09" name="Picture 10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10" name="Straight Connector 109"/>
                <p:cNvCxnSpPr>
                  <a:endCxn id="10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655610" y="3917880"/>
                <a:ext cx="777187" cy="653827"/>
                <a:chOff x="-2215617" y="4294686"/>
                <a:chExt cx="2682677" cy="2022233"/>
              </a:xfrm>
            </p:grpSpPr>
            <p:pic>
              <p:nvPicPr>
                <p:cNvPr id="102" name="Picture 10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03" name="Picture 10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04" name="Picture 10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05" name="Straight Connector 10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4" name="Picture 9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95" name="Picture 9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96" name="Picture 9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97" name="Straight Connector 96"/>
            <p:cNvCxnSpPr>
              <a:endCxn id="9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941025" y="4575433"/>
            <a:ext cx="2013979" cy="1837192"/>
            <a:chOff x="7793807" y="3925234"/>
            <a:chExt cx="2525548" cy="2384914"/>
          </a:xfrm>
        </p:grpSpPr>
        <p:grpSp>
          <p:nvGrpSpPr>
            <p:cNvPr id="113" name="Group 112"/>
            <p:cNvGrpSpPr/>
            <p:nvPr/>
          </p:nvGrpSpPr>
          <p:grpSpPr>
            <a:xfrm>
              <a:off x="7793807" y="3925234"/>
              <a:ext cx="2525548" cy="2384914"/>
              <a:chOff x="6570137" y="3793280"/>
              <a:chExt cx="2748127" cy="2448951"/>
            </a:xfrm>
          </p:grpSpPr>
          <p:pic>
            <p:nvPicPr>
              <p:cNvPr id="119" name="Picture 1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20" name="Group 119"/>
              <p:cNvGrpSpPr/>
              <p:nvPr/>
            </p:nvGrpSpPr>
            <p:grpSpPr>
              <a:xfrm>
                <a:off x="6656553" y="5122301"/>
                <a:ext cx="742804" cy="449899"/>
                <a:chOff x="514118" y="5078322"/>
                <a:chExt cx="1961420" cy="1113098"/>
              </a:xfrm>
            </p:grpSpPr>
            <p:pic>
              <p:nvPicPr>
                <p:cNvPr id="127" name="Picture 1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28" name="Picture 12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29" name="Picture 12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0" name="Straight Connector 129"/>
                <p:cNvCxnSpPr>
                  <a:endCxn id="12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6655610" y="3917880"/>
                <a:ext cx="777187" cy="653827"/>
                <a:chOff x="-2215617" y="4294686"/>
                <a:chExt cx="2682677" cy="2022233"/>
              </a:xfrm>
            </p:grpSpPr>
            <p:pic>
              <p:nvPicPr>
                <p:cNvPr id="122" name="Picture 12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23" name="Picture 12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24" name="Picture 12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25" name="Straight Connector 12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4" name="Picture 11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15" name="Picture 11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16" name="Picture 11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17" name="Straight Connector 116"/>
            <p:cNvCxnSpPr>
              <a:endCxn id="11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8723198" y="4498665"/>
            <a:ext cx="2013979" cy="1837192"/>
            <a:chOff x="7793807" y="3925234"/>
            <a:chExt cx="2525548" cy="2384914"/>
          </a:xfrm>
        </p:grpSpPr>
        <p:grpSp>
          <p:nvGrpSpPr>
            <p:cNvPr id="133" name="Group 132"/>
            <p:cNvGrpSpPr/>
            <p:nvPr/>
          </p:nvGrpSpPr>
          <p:grpSpPr>
            <a:xfrm>
              <a:off x="7793807" y="3925234"/>
              <a:ext cx="2525548" cy="2384914"/>
              <a:chOff x="6570137" y="3793280"/>
              <a:chExt cx="2748127" cy="2448951"/>
            </a:xfrm>
          </p:grpSpPr>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40" name="Group 139"/>
              <p:cNvGrpSpPr/>
              <p:nvPr/>
            </p:nvGrpSpPr>
            <p:grpSpPr>
              <a:xfrm>
                <a:off x="6656553" y="5122301"/>
                <a:ext cx="742804" cy="449899"/>
                <a:chOff x="514118" y="5078322"/>
                <a:chExt cx="1961420" cy="1113098"/>
              </a:xfrm>
            </p:grpSpPr>
            <p:pic>
              <p:nvPicPr>
                <p:cNvPr id="167" name="Picture 16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69" name="Picture 1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70" name="Picture 16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71" name="Straight Connector 170"/>
                <p:cNvCxnSpPr>
                  <a:endCxn id="170"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endCxn id="169"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655610" y="3917880"/>
                <a:ext cx="777187" cy="653827"/>
                <a:chOff x="-2215617" y="4294686"/>
                <a:chExt cx="2682677" cy="2022233"/>
              </a:xfrm>
            </p:grpSpPr>
            <p:pic>
              <p:nvPicPr>
                <p:cNvPr id="142" name="Picture 14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43" name="Picture 14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4" name="Picture 14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5" name="Straight Connector 14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4" name="Picture 13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35" name="Picture 1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36" name="Picture 13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37" name="Straight Connector 136"/>
            <p:cNvCxnSpPr>
              <a:endCxn id="13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3" name="Picture 192" descr="Tablet.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23730" y="1285231"/>
            <a:ext cx="965504" cy="965504"/>
          </a:xfrm>
          <a:prstGeom prst="rect">
            <a:avLst/>
          </a:prstGeom>
        </p:spPr>
      </p:pic>
      <p:pic>
        <p:nvPicPr>
          <p:cNvPr id="194" name="Picture 193" descr="Phon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7903" y="1328457"/>
            <a:ext cx="837334" cy="837334"/>
          </a:xfrm>
          <a:prstGeom prst="rect">
            <a:avLst/>
          </a:prstGeom>
        </p:spPr>
      </p:pic>
      <p:sp>
        <p:nvSpPr>
          <p:cNvPr id="195" name="Up Arrow 194"/>
          <p:cNvSpPr/>
          <p:nvPr/>
        </p:nvSpPr>
        <p:spPr>
          <a:xfrm rot="10800000">
            <a:off x="5347076" y="223286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98" name="Picture 197" descr="Laptop computer.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864045" y="1131778"/>
            <a:ext cx="1254800" cy="1254800"/>
          </a:xfrm>
          <a:prstGeom prst="rect">
            <a:avLst/>
          </a:prstGeom>
        </p:spPr>
      </p:pic>
      <p:sp>
        <p:nvSpPr>
          <p:cNvPr id="199" name="Up Arrow 198"/>
          <p:cNvSpPr/>
          <p:nvPr/>
        </p:nvSpPr>
        <p:spPr>
          <a:xfrm rot="10800000">
            <a:off x="6996181" y="2213067"/>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0" name="Up Arrow 199"/>
          <p:cNvSpPr/>
          <p:nvPr/>
        </p:nvSpPr>
        <p:spPr>
          <a:xfrm rot="10800000">
            <a:off x="8356963" y="222642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0221905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3200" dirty="0"/>
              <a:t>P</a:t>
            </a:r>
            <a:r>
              <a:rPr lang="en-US" sz="3200" dirty="0" smtClean="0"/>
              <a:t>rovisioning </a:t>
            </a:r>
            <a:r>
              <a:rPr lang="en-US" sz="3200" dirty="0"/>
              <a:t>and deployment of </a:t>
            </a:r>
            <a:r>
              <a:rPr lang="en-US" sz="3200" dirty="0" smtClean="0"/>
              <a:t>constituent </a:t>
            </a:r>
            <a:r>
              <a:rPr lang="en-US" sz="3200" dirty="0" err="1" smtClean="0"/>
              <a:t>microservices</a:t>
            </a:r>
            <a:endParaRPr lang="en-US" sz="3200" dirty="0"/>
          </a:p>
          <a:p>
            <a:r>
              <a:rPr lang="en-US" sz="3200" dirty="0"/>
              <a:t>Upgrade </a:t>
            </a:r>
            <a:r>
              <a:rPr lang="en-US" sz="3200" dirty="0" err="1" smtClean="0"/>
              <a:t>microservices</a:t>
            </a:r>
            <a:r>
              <a:rPr lang="en-US" sz="3200" dirty="0" smtClean="0"/>
              <a:t> without </a:t>
            </a:r>
            <a:r>
              <a:rPr lang="en-US" sz="3200" dirty="0"/>
              <a:t>loss of availability</a:t>
            </a:r>
          </a:p>
          <a:p>
            <a:r>
              <a:rPr lang="en-US" sz="3200" dirty="0"/>
              <a:t>Monitor </a:t>
            </a:r>
            <a:r>
              <a:rPr lang="en-US" sz="3200" dirty="0" err="1"/>
              <a:t>microservices</a:t>
            </a:r>
            <a:r>
              <a:rPr lang="en-US" sz="3200" dirty="0"/>
              <a:t> </a:t>
            </a:r>
          </a:p>
          <a:p>
            <a:r>
              <a:rPr lang="en-US" sz="3200" dirty="0" smtClean="0"/>
              <a:t>Interface </a:t>
            </a:r>
            <a:r>
              <a:rPr lang="en-US" sz="3200" dirty="0"/>
              <a:t>with </a:t>
            </a:r>
            <a:r>
              <a:rPr lang="en-US" sz="3200" dirty="0" smtClean="0"/>
              <a:t>machine </a:t>
            </a:r>
            <a:r>
              <a:rPr lang="en-US" sz="3200" dirty="0"/>
              <a:t>management </a:t>
            </a:r>
            <a:r>
              <a:rPr lang="en-US" sz="3200" dirty="0" smtClean="0"/>
              <a:t>layer for </a:t>
            </a:r>
            <a:r>
              <a:rPr lang="en-US" sz="3200" dirty="0" err="1" smtClean="0"/>
              <a:t>autoscale</a:t>
            </a:r>
            <a:r>
              <a:rPr lang="en-US" sz="3200" dirty="0" smtClean="0"/>
              <a:t> and </a:t>
            </a:r>
            <a:r>
              <a:rPr lang="en-US" sz="3200" dirty="0"/>
              <a:t>initiating reboot, reimage, and repair actions</a:t>
            </a:r>
          </a:p>
          <a:p>
            <a:r>
              <a:rPr lang="en-US" sz="32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fontScale="90000"/>
          </a:bodyPr>
          <a:lstStyle/>
          <a:p>
            <a:r>
              <a:rPr lang="en-US" dirty="0" smtClean="0"/>
              <a:t>Application Lifecycle Management</a:t>
            </a:r>
            <a:endParaRPr lang="en-US" dirty="0"/>
          </a:p>
        </p:txBody>
      </p:sp>
    </p:spTree>
    <p:extLst>
      <p:ext uri="{BB962C8B-B14F-4D97-AF65-F5344CB8AC3E}">
        <p14:creationId xmlns:p14="http://schemas.microsoft.com/office/powerpoint/2010/main" val="1183621731"/>
      </p:ext>
    </p:extLst>
  </p:cSld>
  <p:clrMapOvr>
    <a:masterClrMapping/>
  </p:clrMapOvr>
  <p:transition advTm="8171">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49" name="Title 2"/>
          <p:cNvSpPr>
            <a:spLocks noGrp="1"/>
          </p:cNvSpPr>
          <p:nvPr>
            <p:ph type="title"/>
          </p:nvPr>
        </p:nvSpPr>
        <p:spPr>
          <a:xfrm>
            <a:off x="172544" y="308825"/>
            <a:ext cx="11889564" cy="917575"/>
          </a:xfrm>
        </p:spPr>
        <p:txBody>
          <a:bodyPr/>
          <a:lstStyle/>
          <a:p>
            <a:r>
              <a:rPr lang="en-US" dirty="0" smtClean="0"/>
              <a:t>Cluster: </a:t>
            </a:r>
            <a:r>
              <a:rPr lang="en-US" dirty="0"/>
              <a:t>S</a:t>
            </a:r>
            <a:r>
              <a:rPr lang="en-US" dirty="0" smtClean="0"/>
              <a:t>ystem view</a:t>
            </a:r>
            <a:endParaRPr lang="en-US" dirty="0"/>
          </a:p>
        </p:txBody>
      </p:sp>
      <p:grpSp>
        <p:nvGrpSpPr>
          <p:cNvPr id="3" name="Group 2"/>
          <p:cNvGrpSpPr/>
          <p:nvPr/>
        </p:nvGrpSpPr>
        <p:grpSpPr>
          <a:xfrm>
            <a:off x="85301" y="1684178"/>
            <a:ext cx="3808218" cy="4848181"/>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rgbClr val="FFFFFF"/>
                  </a:solidFill>
                  <a:latin typeface="Segoe UI"/>
                </a:rPr>
                <a:t>System Services</a:t>
              </a:r>
            </a:p>
            <a:p>
              <a:pPr marL="0" indent="0">
                <a:buFont typeface="Arial" pitchFamily="34" charset="0"/>
                <a:buNone/>
              </a:pPr>
              <a:r>
                <a:rPr lang="en-US" sz="2400" dirty="0">
                  <a:solidFill>
                    <a:srgbClr val="FFFFFF"/>
                  </a:solidFill>
                  <a:latin typeface="Segoe UI"/>
                </a:rPr>
                <a:t>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Failover </a:t>
              </a:r>
            </a:p>
            <a:p>
              <a:pPr marL="0" indent="0">
                <a:buFont typeface="Arial" pitchFamily="34" charset="0"/>
                <a:buNone/>
              </a:pP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Cluster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smtClean="0">
                  <a:solidFill>
                    <a:srgbClr val="FFFFFF"/>
                  </a:solidFill>
                  <a:latin typeface="Segoe UI"/>
                </a:rPr>
                <a:t>           Naming</a:t>
              </a:r>
            </a:p>
            <a:p>
              <a:pPr marL="0" indent="0">
                <a:buFont typeface="Arial" pitchFamily="34" charset="0"/>
                <a:buNone/>
              </a:pPr>
              <a:endParaRPr lang="en-US" sz="2400" dirty="0" smtClean="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Image </a:t>
              </a: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store</a:t>
              </a:r>
              <a:endParaRPr lang="en-US" sz="2400" dirty="0">
                <a:solidFill>
                  <a:srgbClr val="FFFFFF"/>
                </a:solidFill>
                <a:latin typeface="Segoe UI"/>
              </a:endParaRPr>
            </a:p>
            <a:p>
              <a:pPr marL="0" indent="0">
                <a:buFont typeface="Arial" pitchFamily="34" charset="0"/>
                <a:buNone/>
              </a:pPr>
              <a:endParaRPr lang="en-US" sz="2400" dirty="0" smtClean="0">
                <a:solidFill>
                  <a:srgbClr val="FFFFFF"/>
                </a:solidFill>
                <a:latin typeface="Segoe UI"/>
              </a:endParaRPr>
            </a:p>
          </p:txBody>
        </p:sp>
        <p:pic>
          <p:nvPicPr>
            <p:cNvPr id="51" name="Picture 5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3096" y="731180"/>
            <a:ext cx="623614" cy="623614"/>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44213" y="2334581"/>
            <a:ext cx="623614" cy="623614"/>
          </a:xfrm>
          <a:prstGeom prst="rect">
            <a:avLst/>
          </a:prstGeom>
        </p:spPr>
      </p:pic>
      <p:pic>
        <p:nvPicPr>
          <p:cNvPr id="18" name="Picture 1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64223" y="4397552"/>
            <a:ext cx="623614" cy="623614"/>
          </a:xfrm>
          <a:prstGeom prst="rect">
            <a:avLst/>
          </a:prstGeom>
        </p:spPr>
      </p:pic>
      <p:pic>
        <p:nvPicPr>
          <p:cNvPr id="19" name="Picture 1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14299" y="2237598"/>
            <a:ext cx="780290" cy="780290"/>
          </a:xfrm>
          <a:prstGeom prst="rect">
            <a:avLst/>
          </a:prstGeom>
        </p:spPr>
      </p:pic>
      <p:pic>
        <p:nvPicPr>
          <p:cNvPr id="20" name="Picture 19"/>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1912" y="4202873"/>
            <a:ext cx="780290" cy="780290"/>
          </a:xfrm>
          <a:prstGeom prst="rect">
            <a:avLst/>
          </a:prstGeom>
        </p:spPr>
      </p:pic>
      <p:pic>
        <p:nvPicPr>
          <p:cNvPr id="21" name="Picture 20"/>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08148" y="5917372"/>
            <a:ext cx="780290" cy="780290"/>
          </a:xfrm>
          <a:prstGeom prst="rect">
            <a:avLst/>
          </a:prstGeom>
        </p:spPr>
      </p:pic>
      <p:pic>
        <p:nvPicPr>
          <p:cNvPr id="22" name="Picture 2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971001" y="5919591"/>
            <a:ext cx="780290" cy="780290"/>
          </a:xfrm>
          <a:prstGeom prst="rect">
            <a:avLst/>
          </a:prstGeom>
        </p:spPr>
      </p:pic>
      <p:pic>
        <p:nvPicPr>
          <p:cNvPr id="23" name="Picture 22"/>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173257" y="4252739"/>
            <a:ext cx="780290" cy="780290"/>
          </a:xfrm>
          <a:prstGeom prst="rect">
            <a:avLst/>
          </a:prstGeom>
        </p:spPr>
      </p:pic>
      <p:pic>
        <p:nvPicPr>
          <p:cNvPr id="24" name="Picture 2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26156" y="4202873"/>
            <a:ext cx="780290" cy="780290"/>
          </a:xfrm>
          <a:prstGeom prst="rect">
            <a:avLst/>
          </a:prstGeom>
        </p:spPr>
      </p:pic>
      <p:pic>
        <p:nvPicPr>
          <p:cNvPr id="26" name="Picture 25"/>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40152" y="2280041"/>
            <a:ext cx="660319" cy="660319"/>
          </a:xfrm>
          <a:prstGeom prst="rect">
            <a:avLst/>
          </a:prstGeom>
        </p:spPr>
      </p:pic>
      <p:pic>
        <p:nvPicPr>
          <p:cNvPr id="27" name="Picture 26"/>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77240" y="692924"/>
            <a:ext cx="660319" cy="660319"/>
          </a:xfrm>
          <a:prstGeom prst="rect">
            <a:avLst/>
          </a:prstGeom>
        </p:spPr>
      </p:pic>
      <p:pic>
        <p:nvPicPr>
          <p:cNvPr id="28" name="Picture 27"/>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69572" y="2313936"/>
            <a:ext cx="660319" cy="660319"/>
          </a:xfrm>
          <a:prstGeom prst="rect">
            <a:avLst/>
          </a:prstGeom>
        </p:spPr>
      </p:pic>
    </p:spTree>
    <p:custDataLst>
      <p:tags r:id="rId1"/>
    </p:custDataLst>
    <p:extLst>
      <p:ext uri="{BB962C8B-B14F-4D97-AF65-F5344CB8AC3E}">
        <p14:creationId xmlns:p14="http://schemas.microsoft.com/office/powerpoint/2010/main" val="1149301597"/>
      </p:ext>
    </p:extLst>
  </p:cSld>
  <p:clrMapOvr>
    <a:masterClrMapping/>
  </p:clrMapOvr>
  <p:transition advTm="18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smtClean="0"/>
              <a:t>Stateless Pi Service</a:t>
            </a:r>
          </a:p>
          <a:p>
            <a:r>
              <a:rPr lang="en-US" dirty="0" err="1" smtClean="0"/>
              <a:t>Stateful</a:t>
            </a:r>
            <a:r>
              <a:rPr lang="en-US" dirty="0" smtClean="0"/>
              <a:t> Pi Service</a:t>
            </a:r>
          </a:p>
          <a:p>
            <a:r>
              <a:rPr lang="en-US" dirty="0" smtClean="0"/>
              <a:t>Hello World Actor Service</a:t>
            </a:r>
            <a:endParaRPr lang="en-US" dirty="0"/>
          </a:p>
        </p:txBody>
      </p:sp>
      <p:sp>
        <p:nvSpPr>
          <p:cNvPr id="3" name="Title 2"/>
          <p:cNvSpPr>
            <a:spLocks noGrp="1"/>
          </p:cNvSpPr>
          <p:nvPr>
            <p:ph type="title"/>
          </p:nvPr>
        </p:nvSpPr>
        <p:spPr/>
        <p:txBody>
          <a:bodyPr/>
          <a:lstStyle/>
          <a:p>
            <a:r>
              <a:rPr lang="en-US" dirty="0" smtClean="0"/>
              <a:t>Demos</a:t>
            </a:r>
            <a:endParaRPr lang="en-US" dirty="0"/>
          </a:p>
        </p:txBody>
      </p:sp>
    </p:spTree>
    <p:extLst>
      <p:ext uri="{BB962C8B-B14F-4D97-AF65-F5344CB8AC3E}">
        <p14:creationId xmlns:p14="http://schemas.microsoft.com/office/powerpoint/2010/main" val="12749897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748412"/>
            <a:ext cx="11887200" cy="4339650"/>
          </a:xfrm>
        </p:spPr>
        <p:txBody>
          <a:bodyPr/>
          <a:lstStyle/>
          <a:p>
            <a:r>
              <a:rPr lang="en-US" sz="3600" dirty="0" smtClean="0"/>
              <a:t>Reliable optics into application health</a:t>
            </a:r>
          </a:p>
          <a:p>
            <a:r>
              <a:rPr lang="en-US" sz="3600" dirty="0" smtClean="0"/>
              <a:t>Automatic repair </a:t>
            </a:r>
            <a:r>
              <a:rPr lang="en-US" sz="3600" dirty="0"/>
              <a:t>action based on </a:t>
            </a:r>
            <a:r>
              <a:rPr lang="en-US" sz="3600" dirty="0" smtClean="0"/>
              <a:t>policies you </a:t>
            </a:r>
            <a:r>
              <a:rPr lang="en-US" sz="3600" dirty="0"/>
              <a:t>set</a:t>
            </a:r>
          </a:p>
          <a:p>
            <a:r>
              <a:rPr lang="en-US" sz="3600" dirty="0" smtClean="0"/>
              <a:t>Scales </a:t>
            </a:r>
            <a:r>
              <a:rPr lang="en-US" sz="3600" dirty="0"/>
              <a:t>up/down based on service demand</a:t>
            </a:r>
          </a:p>
          <a:p>
            <a:r>
              <a:rPr lang="en-US" sz="3600" dirty="0" smtClean="0"/>
              <a:t>Integrated alerting and notification system</a:t>
            </a:r>
          </a:p>
          <a:p>
            <a:r>
              <a:rPr lang="en-US" sz="3600" dirty="0" smtClean="0"/>
              <a:t>Tools to effectively test a service for robustness</a:t>
            </a:r>
          </a:p>
          <a:p>
            <a:r>
              <a:rPr lang="en-US" sz="3600" dirty="0" smtClean="0"/>
              <a:t>Tools for easy deployments and </a:t>
            </a:r>
            <a:r>
              <a:rPr lang="en-US" sz="3600" dirty="0" err="1" smtClean="0"/>
              <a:t>config</a:t>
            </a:r>
            <a:r>
              <a:rPr lang="en-US" sz="3600" dirty="0" smtClean="0"/>
              <a:t> management </a:t>
            </a:r>
          </a:p>
          <a:p>
            <a:r>
              <a:rPr lang="en-US" sz="3600" dirty="0" smtClean="0"/>
              <a:t>Tools to perform service upgrades without downtime</a:t>
            </a:r>
            <a:endParaRPr lang="en-US" sz="3600" dirty="0"/>
          </a:p>
        </p:txBody>
      </p:sp>
      <p:sp>
        <p:nvSpPr>
          <p:cNvPr id="3" name="Title 2"/>
          <p:cNvSpPr>
            <a:spLocks noGrp="1"/>
          </p:cNvSpPr>
          <p:nvPr>
            <p:ph type="title"/>
          </p:nvPr>
        </p:nvSpPr>
        <p:spPr/>
        <p:txBody>
          <a:bodyPr/>
          <a:lstStyle/>
          <a:p>
            <a:r>
              <a:rPr lang="en-US" dirty="0" smtClean="0"/>
              <a:t>Service Fabric management capabilities</a:t>
            </a:r>
            <a:endParaRPr lang="en-US" dirty="0"/>
          </a:p>
        </p:txBody>
      </p:sp>
    </p:spTree>
    <p:extLst>
      <p:ext uri="{BB962C8B-B14F-4D97-AF65-F5344CB8AC3E}">
        <p14:creationId xmlns:p14="http://schemas.microsoft.com/office/powerpoint/2010/main" val="4239903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58994" y="1621205"/>
            <a:ext cx="2849335" cy="3043565"/>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3544" y="3330276"/>
            <a:ext cx="2849335" cy="304356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69966" y="1621205"/>
            <a:ext cx="2849335" cy="304356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12502" y="3396555"/>
            <a:ext cx="2849335" cy="3043565"/>
          </a:xfrm>
          <a:prstGeom prst="rect">
            <a:avLst/>
          </a:prstGeom>
        </p:spPr>
      </p:pic>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7749" y="220998"/>
            <a:ext cx="2849335" cy="304356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3694" y="4797097"/>
            <a:ext cx="2849335" cy="3043565"/>
          </a:xfrm>
          <a:prstGeom prst="rect">
            <a:avLst/>
          </a:prstGeom>
        </p:spPr>
      </p:pic>
      <p:sp>
        <p:nvSpPr>
          <p:cNvPr id="32" name="Content Placeholder 5"/>
          <p:cNvSpPr txBox="1">
            <a:spLocks/>
          </p:cNvSpPr>
          <p:nvPr/>
        </p:nvSpPr>
        <p:spPr>
          <a:xfrm>
            <a:off x="198437" y="1058862"/>
            <a:ext cx="4114800" cy="15142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3200" dirty="0"/>
              <a:t>A set of machines (physical or virtual) with OS instances </a:t>
            </a:r>
          </a:p>
        </p:txBody>
      </p:sp>
      <p:sp>
        <p:nvSpPr>
          <p:cNvPr id="33" name="Title 4"/>
          <p:cNvSpPr>
            <a:spLocks noGrp="1"/>
          </p:cNvSpPr>
          <p:nvPr>
            <p:ph type="title"/>
          </p:nvPr>
        </p:nvSpPr>
        <p:spPr>
          <a:xfrm>
            <a:off x="198437" y="326190"/>
            <a:ext cx="11889564" cy="917575"/>
          </a:xfrm>
        </p:spPr>
        <p:txBody>
          <a:bodyPr/>
          <a:lstStyle/>
          <a:p>
            <a:r>
              <a:rPr lang="en-US" dirty="0"/>
              <a:t>Typical Datacenter</a:t>
            </a:r>
          </a:p>
        </p:txBody>
      </p:sp>
    </p:spTree>
    <p:extLst>
      <p:ext uri="{BB962C8B-B14F-4D97-AF65-F5344CB8AC3E}">
        <p14:creationId xmlns:p14="http://schemas.microsoft.com/office/powerpoint/2010/main" val="31684108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txBox="1">
            <a:spLocks/>
          </p:cNvSpPr>
          <p:nvPr/>
        </p:nvSpPr>
        <p:spPr>
          <a:xfrm>
            <a:off x="173391" y="1058862"/>
            <a:ext cx="4597045" cy="510909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smtClean="0"/>
              <a:t>A set of nodes that Service Fabric stitches together to form a highly scalable cluster</a:t>
            </a:r>
          </a:p>
          <a:p>
            <a:pPr marL="0" indent="0">
              <a:buNone/>
            </a:pPr>
            <a:endParaRPr lang="en-US" sz="3200" dirty="0"/>
          </a:p>
          <a:p>
            <a:pPr marL="0" indent="0">
              <a:buNone/>
            </a:pPr>
            <a:r>
              <a:rPr lang="en-US" sz="3200" dirty="0" smtClean="0"/>
              <a:t>Clusters are scalable</a:t>
            </a:r>
          </a:p>
          <a:p>
            <a:pPr marL="0" indent="0">
              <a:buNone/>
            </a:pPr>
            <a:r>
              <a:rPr lang="en-US" sz="3200" dirty="0" smtClean="0"/>
              <a:t>to 1000s of machines</a:t>
            </a:r>
          </a:p>
          <a:p>
            <a:pPr marL="0" indent="0">
              <a:buNone/>
            </a:pPr>
            <a:endParaRPr lang="en-US" sz="3200" dirty="0"/>
          </a:p>
          <a:p>
            <a:pPr marL="0" indent="0">
              <a:buNone/>
            </a:pPr>
            <a:r>
              <a:rPr lang="en-US" sz="3200" dirty="0" smtClean="0"/>
              <a:t>Clusters can span Azure Regions</a:t>
            </a:r>
            <a:endParaRPr lang="en-US" sz="3200" dirty="0"/>
          </a:p>
        </p:txBody>
      </p:sp>
      <p:sp>
        <p:nvSpPr>
          <p:cNvPr id="33" name="Title 4"/>
          <p:cNvSpPr>
            <a:spLocks noGrp="1"/>
          </p:cNvSpPr>
          <p:nvPr>
            <p:ph type="title"/>
          </p:nvPr>
        </p:nvSpPr>
        <p:spPr>
          <a:xfrm>
            <a:off x="122237" y="330095"/>
            <a:ext cx="11889564" cy="917575"/>
          </a:xfrm>
        </p:spPr>
        <p:txBody>
          <a:bodyPr/>
          <a:lstStyle/>
          <a:p>
            <a:r>
              <a:rPr lang="en-US" dirty="0" smtClean="0"/>
              <a:t>Service Fabric Cluster</a:t>
            </a:r>
            <a:endParaRPr lang="en-US" dirty="0"/>
          </a:p>
        </p:txBody>
      </p:sp>
      <p:grpSp>
        <p:nvGrpSpPr>
          <p:cNvPr id="53" name="Group 52"/>
          <p:cNvGrpSpPr/>
          <p:nvPr/>
        </p:nvGrpSpPr>
        <p:grpSpPr>
          <a:xfrm>
            <a:off x="5476780" y="-252230"/>
            <a:ext cx="6532657" cy="6721292"/>
            <a:chOff x="3567753" y="-39210"/>
            <a:chExt cx="8612372" cy="7620000"/>
          </a:xfrm>
        </p:grpSpPr>
        <p:grpSp>
          <p:nvGrpSpPr>
            <p:cNvPr id="54" name="Group 53"/>
            <p:cNvGrpSpPr/>
            <p:nvPr/>
          </p:nvGrpSpPr>
          <p:grpSpPr>
            <a:xfrm>
              <a:off x="4008437" y="-39210"/>
              <a:ext cx="8171688" cy="7620000"/>
              <a:chOff x="3877883" y="203692"/>
              <a:chExt cx="8171688" cy="7620000"/>
            </a:xfrm>
          </p:grpSpPr>
          <p:grpSp>
            <p:nvGrpSpPr>
              <p:cNvPr id="58" name="Group 57"/>
              <p:cNvGrpSpPr/>
              <p:nvPr/>
            </p:nvGrpSpPr>
            <p:grpSpPr>
              <a:xfrm>
                <a:off x="3877883" y="203692"/>
                <a:ext cx="8171688" cy="7620000"/>
                <a:chOff x="2880909" y="-554108"/>
                <a:chExt cx="9539338" cy="8775770"/>
              </a:xfrm>
            </p:grpSpPr>
            <p:grpSp>
              <p:nvGrpSpPr>
                <p:cNvPr id="71" name="Group 70"/>
                <p:cNvGrpSpPr/>
                <p:nvPr/>
              </p:nvGrpSpPr>
              <p:grpSpPr>
                <a:xfrm>
                  <a:off x="2880909" y="1058863"/>
                  <a:ext cx="9539338" cy="5549828"/>
                  <a:chOff x="2880909" y="1058863"/>
                  <a:chExt cx="9539338" cy="5549828"/>
                </a:xfrm>
              </p:grpSpPr>
              <p:sp>
                <p:nvSpPr>
                  <p:cNvPr id="74" name="Oval 7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76" name="Picture 7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77" name="Picture 7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78" name="Picture 7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72" name="Picture 7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73" name="Picture 7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59" name="Oval 58"/>
              <p:cNvSpPr/>
              <p:nvPr/>
            </p:nvSpPr>
            <p:spPr>
              <a:xfrm>
                <a:off x="7412958"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0" name="Oval 59"/>
              <p:cNvSpPr/>
              <p:nvPr/>
            </p:nvSpPr>
            <p:spPr>
              <a:xfrm>
                <a:off x="10024059"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1" name="Oval 60"/>
              <p:cNvSpPr/>
              <p:nvPr/>
            </p:nvSpPr>
            <p:spPr>
              <a:xfrm>
                <a:off x="9889919"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2" name="Oval 61"/>
              <p:cNvSpPr/>
              <p:nvPr/>
            </p:nvSpPr>
            <p:spPr>
              <a:xfrm>
                <a:off x="4618622" y="280301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Node</a:t>
                </a:r>
                <a:endParaRPr lang="en-US" sz="900" dirty="0">
                  <a:solidFill>
                    <a:schemeClr val="tx1"/>
                  </a:solidFill>
                </a:endParaRPr>
              </a:p>
            </p:txBody>
          </p:sp>
          <p:sp>
            <p:nvSpPr>
              <p:cNvPr id="63" name="Oval 62"/>
              <p:cNvSpPr/>
              <p:nvPr/>
            </p:nvSpPr>
            <p:spPr>
              <a:xfrm>
                <a:off x="4445582" y="447988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4" name="Oval 63"/>
              <p:cNvSpPr/>
              <p:nvPr/>
            </p:nvSpPr>
            <p:spPr>
              <a:xfrm>
                <a:off x="7338888" y="1572798"/>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5" name="TextBox 64"/>
              <p:cNvSpPr txBox="1"/>
              <p:nvPr/>
            </p:nvSpPr>
            <p:spPr>
              <a:xfrm>
                <a:off x="5403633" y="258365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FD0/UD0</a:t>
                </a:r>
              </a:p>
            </p:txBody>
          </p:sp>
          <p:sp>
            <p:nvSpPr>
              <p:cNvPr id="66" name="TextBox 65"/>
              <p:cNvSpPr txBox="1"/>
              <p:nvPr/>
            </p:nvSpPr>
            <p:spPr>
              <a:xfrm>
                <a:off x="5512073" y="4246360"/>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FD0/UD1</a:t>
                </a:r>
              </a:p>
            </p:txBody>
          </p:sp>
          <p:sp>
            <p:nvSpPr>
              <p:cNvPr id="67" name="TextBox 66"/>
              <p:cNvSpPr txBox="1"/>
              <p:nvPr/>
            </p:nvSpPr>
            <p:spPr>
              <a:xfrm>
                <a:off x="8114753" y="57832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FD2/UD3</a:t>
                </a:r>
              </a:p>
            </p:txBody>
          </p:sp>
          <p:sp>
            <p:nvSpPr>
              <p:cNvPr id="68" name="TextBox 67"/>
              <p:cNvSpPr txBox="1"/>
              <p:nvPr/>
            </p:nvSpPr>
            <p:spPr>
              <a:xfrm>
                <a:off x="8003622" y="1136723"/>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FD1/UD6</a:t>
                </a:r>
              </a:p>
            </p:txBody>
          </p:sp>
          <p:sp>
            <p:nvSpPr>
              <p:cNvPr id="69" name="TextBox 68"/>
              <p:cNvSpPr txBox="1"/>
              <p:nvPr/>
            </p:nvSpPr>
            <p:spPr>
              <a:xfrm>
                <a:off x="10634307" y="259692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FD1/UD5</a:t>
                </a:r>
              </a:p>
            </p:txBody>
          </p:sp>
          <p:sp>
            <p:nvSpPr>
              <p:cNvPr id="70" name="TextBox 69"/>
              <p:cNvSpPr txBox="1"/>
              <p:nvPr/>
            </p:nvSpPr>
            <p:spPr>
              <a:xfrm>
                <a:off x="10714037" y="43354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FD2/UD4</a:t>
                </a:r>
              </a:p>
            </p:txBody>
          </p:sp>
        </p:grpSp>
        <p:sp>
          <p:nvSpPr>
            <p:cNvPr id="55" name="Arc 54"/>
            <p:cNvSpPr/>
            <p:nvPr/>
          </p:nvSpPr>
          <p:spPr>
            <a:xfrm rot="6714129">
              <a:off x="7904271" y="-1044346"/>
              <a:ext cx="2046251"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56" name="Arc 55"/>
            <p:cNvSpPr/>
            <p:nvPr/>
          </p:nvSpPr>
          <p:spPr>
            <a:xfrm rot="14597496">
              <a:off x="7494774" y="2360794"/>
              <a:ext cx="2272326"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57" name="Arc 56"/>
            <p:cNvSpPr/>
            <p:nvPr/>
          </p:nvSpPr>
          <p:spPr>
            <a:xfrm rot="2128995">
              <a:off x="3567753" y="2017122"/>
              <a:ext cx="3847871" cy="3931729"/>
            </a:xfrm>
            <a:prstGeom prst="arc">
              <a:avLst>
                <a:gd name="adj1" fmla="val 13615535"/>
                <a:gd name="adj2" fmla="val 3790941"/>
              </a:avLst>
            </a:prstGeom>
            <a:ln w="22225">
              <a:solidFill>
                <a:schemeClr val="accent3"/>
              </a:solidFill>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sz="1050"/>
            </a:p>
          </p:txBody>
        </p:sp>
      </p:grpSp>
    </p:spTree>
    <p:extLst>
      <p:ext uri="{BB962C8B-B14F-4D97-AF65-F5344CB8AC3E}">
        <p14:creationId xmlns:p14="http://schemas.microsoft.com/office/powerpoint/2010/main" val="414397948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5476780" y="-861830"/>
            <a:ext cx="6532657" cy="6721292"/>
            <a:chOff x="3567753" y="-39210"/>
            <a:chExt cx="8612372" cy="7620000"/>
          </a:xfrm>
        </p:grpSpPr>
        <p:grpSp>
          <p:nvGrpSpPr>
            <p:cNvPr id="80" name="Group 79"/>
            <p:cNvGrpSpPr/>
            <p:nvPr/>
          </p:nvGrpSpPr>
          <p:grpSpPr>
            <a:xfrm>
              <a:off x="4008437" y="-39210"/>
              <a:ext cx="8171688" cy="7620000"/>
              <a:chOff x="3877883" y="203692"/>
              <a:chExt cx="8171688" cy="7620000"/>
            </a:xfrm>
          </p:grpSpPr>
          <p:grpSp>
            <p:nvGrpSpPr>
              <p:cNvPr id="85" name="Group 84"/>
              <p:cNvGrpSpPr/>
              <p:nvPr/>
            </p:nvGrpSpPr>
            <p:grpSpPr>
              <a:xfrm>
                <a:off x="3877883" y="203692"/>
                <a:ext cx="8171688" cy="7620000"/>
                <a:chOff x="2880909" y="-554108"/>
                <a:chExt cx="9539338" cy="8775770"/>
              </a:xfrm>
            </p:grpSpPr>
            <p:grpSp>
              <p:nvGrpSpPr>
                <p:cNvPr id="122" name="Group 121"/>
                <p:cNvGrpSpPr/>
                <p:nvPr/>
              </p:nvGrpSpPr>
              <p:grpSpPr>
                <a:xfrm>
                  <a:off x="2880909" y="1058863"/>
                  <a:ext cx="9539338" cy="5549828"/>
                  <a:chOff x="2880909" y="1058863"/>
                  <a:chExt cx="9539338" cy="5549828"/>
                </a:xfrm>
              </p:grpSpPr>
              <p:sp>
                <p:nvSpPr>
                  <p:cNvPr id="125" name="Oval 124"/>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6" name="Picture 12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27" name="Picture 12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8" name="Picture 12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29" name="Picture 12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123" name="Picture 12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24" name="Picture 12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86" name="Oval 85"/>
              <p:cNvSpPr/>
              <p:nvPr/>
            </p:nvSpPr>
            <p:spPr>
              <a:xfrm>
                <a:off x="7412958"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88" name="Oval 87"/>
              <p:cNvSpPr/>
              <p:nvPr/>
            </p:nvSpPr>
            <p:spPr>
              <a:xfrm>
                <a:off x="10024059"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89" name="Oval 88"/>
              <p:cNvSpPr/>
              <p:nvPr/>
            </p:nvSpPr>
            <p:spPr>
              <a:xfrm>
                <a:off x="9889919"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91" name="Oval 90"/>
              <p:cNvSpPr/>
              <p:nvPr/>
            </p:nvSpPr>
            <p:spPr>
              <a:xfrm>
                <a:off x="4618622" y="280301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Node</a:t>
                </a:r>
                <a:endParaRPr lang="en-US" sz="900" dirty="0">
                  <a:solidFill>
                    <a:schemeClr val="tx1"/>
                  </a:solidFill>
                </a:endParaRPr>
              </a:p>
            </p:txBody>
          </p:sp>
          <p:sp>
            <p:nvSpPr>
              <p:cNvPr id="92" name="Oval 91"/>
              <p:cNvSpPr/>
              <p:nvPr/>
            </p:nvSpPr>
            <p:spPr>
              <a:xfrm>
                <a:off x="4445582" y="447988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107" name="Oval 106"/>
              <p:cNvSpPr/>
              <p:nvPr/>
            </p:nvSpPr>
            <p:spPr>
              <a:xfrm>
                <a:off x="7338888" y="1572798"/>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109" name="TextBox 108"/>
              <p:cNvSpPr txBox="1"/>
              <p:nvPr/>
            </p:nvSpPr>
            <p:spPr>
              <a:xfrm>
                <a:off x="5403633" y="258365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FD0/UD0</a:t>
                </a:r>
              </a:p>
            </p:txBody>
          </p:sp>
          <p:sp>
            <p:nvSpPr>
              <p:cNvPr id="117" name="TextBox 116"/>
              <p:cNvSpPr txBox="1"/>
              <p:nvPr/>
            </p:nvSpPr>
            <p:spPr>
              <a:xfrm>
                <a:off x="5512073" y="4246360"/>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FD0/UD1</a:t>
                </a:r>
              </a:p>
            </p:txBody>
          </p:sp>
          <p:sp>
            <p:nvSpPr>
              <p:cNvPr id="118" name="TextBox 117"/>
              <p:cNvSpPr txBox="1"/>
              <p:nvPr/>
            </p:nvSpPr>
            <p:spPr>
              <a:xfrm>
                <a:off x="8114753" y="57832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FD2/UD3</a:t>
                </a:r>
              </a:p>
            </p:txBody>
          </p:sp>
          <p:sp>
            <p:nvSpPr>
              <p:cNvPr id="119" name="TextBox 118"/>
              <p:cNvSpPr txBox="1"/>
              <p:nvPr/>
            </p:nvSpPr>
            <p:spPr>
              <a:xfrm>
                <a:off x="8003622" y="1136723"/>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FD1/UD6</a:t>
                </a:r>
              </a:p>
            </p:txBody>
          </p:sp>
          <p:sp>
            <p:nvSpPr>
              <p:cNvPr id="120" name="TextBox 119"/>
              <p:cNvSpPr txBox="1"/>
              <p:nvPr/>
            </p:nvSpPr>
            <p:spPr>
              <a:xfrm>
                <a:off x="10634307" y="259692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FD1/UD5</a:t>
                </a:r>
              </a:p>
            </p:txBody>
          </p:sp>
          <p:sp>
            <p:nvSpPr>
              <p:cNvPr id="121" name="TextBox 120"/>
              <p:cNvSpPr txBox="1"/>
              <p:nvPr/>
            </p:nvSpPr>
            <p:spPr>
              <a:xfrm>
                <a:off x="10714037" y="43354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FD2/UD4</a:t>
                </a:r>
              </a:p>
            </p:txBody>
          </p:sp>
        </p:grpSp>
        <p:sp>
          <p:nvSpPr>
            <p:cNvPr id="82" name="Arc 81"/>
            <p:cNvSpPr/>
            <p:nvPr/>
          </p:nvSpPr>
          <p:spPr>
            <a:xfrm rot="6714129">
              <a:off x="7904271" y="-1044346"/>
              <a:ext cx="2046251"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83" name="Arc 82"/>
            <p:cNvSpPr/>
            <p:nvPr/>
          </p:nvSpPr>
          <p:spPr>
            <a:xfrm rot="14597496">
              <a:off x="7494774" y="2360794"/>
              <a:ext cx="2272326"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84" name="Arc 83"/>
            <p:cNvSpPr/>
            <p:nvPr/>
          </p:nvSpPr>
          <p:spPr>
            <a:xfrm rot="2128995">
              <a:off x="3567753" y="2017122"/>
              <a:ext cx="3847871" cy="3931729"/>
            </a:xfrm>
            <a:prstGeom prst="arc">
              <a:avLst>
                <a:gd name="adj1" fmla="val 13615535"/>
                <a:gd name="adj2" fmla="val 3790941"/>
              </a:avLst>
            </a:prstGeom>
            <a:ln w="22225">
              <a:solidFill>
                <a:schemeClr val="accent3"/>
              </a:solidFill>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sz="1050"/>
            </a:p>
          </p:txBody>
        </p:sp>
      </p:grpSp>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600131" y="5249862"/>
            <a:ext cx="11999239" cy="125828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t>ServiceType</a:t>
            </a:r>
            <a:r>
              <a:rPr lang="en-US" sz="2000" dirty="0" smtClean="0"/>
              <a:t> is like a .NET CLR type</a:t>
            </a:r>
          </a:p>
          <a:p>
            <a:r>
              <a:rPr lang="en-US" sz="2000" dirty="0" smtClean="0"/>
              <a:t>Each service instance has a unique name in the “namespace” of the application “fabric:/Ticketing/</a:t>
            </a:r>
            <a:r>
              <a:rPr lang="en-US" sz="2000" dirty="0" err="1" smtClean="0"/>
              <a:t>SccheduleService</a:t>
            </a:r>
            <a:r>
              <a:rPr lang="en-US" sz="2000" dirty="0" smtClean="0"/>
              <a:t>”, “fabric:/Ticketing/</a:t>
            </a:r>
            <a:r>
              <a:rPr lang="en-US" sz="2000" dirty="0" err="1" smtClean="0"/>
              <a:t>InventoryService</a:t>
            </a:r>
            <a:r>
              <a:rPr lang="en-US" sz="2000" dirty="0" smtClean="0"/>
              <a:t>”, “fabric:/Ticketing/</a:t>
            </a:r>
            <a:r>
              <a:rPr lang="en-US" sz="2000" dirty="0" err="1" smtClean="0"/>
              <a:t>VoucherService</a:t>
            </a:r>
            <a:r>
              <a:rPr lang="en-US" sz="2000" dirty="0" smtClean="0"/>
              <a:t>”</a:t>
            </a:r>
          </a:p>
          <a:p>
            <a:endParaRPr lang="en-US" sz="2000" dirty="0" smtClean="0"/>
          </a:p>
          <a:p>
            <a:pPr marL="0" indent="0">
              <a:buNone/>
            </a:pPr>
            <a:endParaRPr lang="en-US" sz="2000" dirty="0" smtClean="0"/>
          </a:p>
        </p:txBody>
      </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2408237" y="3243887"/>
            <a:ext cx="1689382" cy="1701175"/>
            <a:chOff x="2408237" y="3243887"/>
            <a:chExt cx="1689382" cy="1701175"/>
          </a:xfrm>
        </p:grpSpPr>
        <p:grpSp>
          <p:nvGrpSpPr>
            <p:cNvPr id="112" name="Group 111"/>
            <p:cNvGrpSpPr/>
            <p:nvPr/>
          </p:nvGrpSpPr>
          <p:grpSpPr>
            <a:xfrm>
              <a:off x="2423483" y="3243887"/>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chemeClr val="bg1"/>
                      </a:solidFill>
                    </a:rPr>
                    <a:t>Service </a:t>
                  </a:r>
                  <a:endParaRPr lang="en-US" sz="300" dirty="0" smtClean="0">
                    <a:solidFill>
                      <a:schemeClr val="bg1"/>
                    </a:solidFill>
                  </a:endParaRPr>
                </a:p>
                <a:p>
                  <a:pPr algn="ctr"/>
                  <a:r>
                    <a:rPr lang="en-US" sz="300" dirty="0" smtClean="0">
                      <a:solidFill>
                        <a:schemeClr val="bg1"/>
                      </a:solidFill>
                    </a:rPr>
                    <a:t>Package</a:t>
                  </a:r>
                </a:p>
                <a:p>
                  <a:pPr algn="ctr"/>
                  <a:r>
                    <a:rPr lang="en-US" sz="300" dirty="0" smtClean="0">
                      <a:solidFill>
                        <a:schemeClr val="bg1"/>
                      </a:solidFill>
                    </a:rPr>
                    <a:t> </a:t>
                  </a:r>
                  <a:r>
                    <a:rPr lang="en-US" sz="300" dirty="0">
                      <a:solidFill>
                        <a:schemeClr val="bg1"/>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chemeClr val="bg1"/>
                      </a:solidFill>
                    </a:rPr>
                    <a:t>Service </a:t>
                  </a:r>
                  <a:endParaRPr lang="en-US" sz="300" dirty="0" smtClean="0">
                    <a:solidFill>
                      <a:schemeClr val="bg1"/>
                    </a:solidFill>
                  </a:endParaRPr>
                </a:p>
                <a:p>
                  <a:pPr algn="ctr"/>
                  <a:r>
                    <a:rPr lang="en-US" sz="300" dirty="0" smtClean="0">
                      <a:solidFill>
                        <a:schemeClr val="bg1"/>
                      </a:solidFill>
                    </a:rPr>
                    <a:t>Package</a:t>
                  </a:r>
                </a:p>
                <a:p>
                  <a:pPr algn="ctr"/>
                  <a:r>
                    <a:rPr lang="en-US" sz="300" dirty="0" smtClean="0">
                      <a:solidFill>
                        <a:schemeClr val="bg1"/>
                      </a:solidFill>
                    </a:rPr>
                    <a:t> A</a:t>
                  </a:r>
                  <a:endParaRPr lang="en-US" sz="300" dirty="0">
                    <a:solidFill>
                      <a:schemeClr val="bg1"/>
                    </a:solidFill>
                  </a:endParaRPr>
                </a:p>
              </p:txBody>
            </p:sp>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app4</a:t>
                </a:r>
              </a:p>
            </p:txBody>
          </p:sp>
        </p:grpSp>
        <p:sp>
          <p:nvSpPr>
            <p:cNvPr id="2" name="TextBox 1"/>
            <p:cNvSpPr txBox="1"/>
            <p:nvPr/>
          </p:nvSpPr>
          <p:spPr>
            <a:xfrm>
              <a:off x="2408237" y="4497247"/>
              <a:ext cx="762068" cy="447815"/>
            </a:xfrm>
            <a:prstGeom prst="rect">
              <a:avLst/>
            </a:prstGeom>
            <a:noFill/>
          </p:spPr>
          <p:txBody>
            <a:bodyPr wrap="none" lIns="182880" tIns="146304" rIns="182880" bIns="146304" rtlCol="0">
              <a:spAutoFit/>
            </a:bodyPr>
            <a:lstStyle/>
            <a:p>
              <a:pPr>
                <a:lnSpc>
                  <a:spcPct val="90000"/>
                </a:lnSpc>
                <a:spcAft>
                  <a:spcPts val="600"/>
                </a:spcAft>
              </a:pPr>
              <a:r>
                <a:rPr lang="en-US" sz="1100" dirty="0" smtClean="0">
                  <a:gradFill>
                    <a:gsLst>
                      <a:gs pos="2917">
                        <a:schemeClr val="tx1"/>
                      </a:gs>
                      <a:gs pos="30000">
                        <a:schemeClr val="tx1"/>
                      </a:gs>
                    </a:gsLst>
                    <a:lin ang="5400000" scaled="0"/>
                  </a:gradFill>
                </a:rPr>
                <a:t>1.0.0.0</a:t>
              </a:r>
            </a:p>
          </p:txBody>
        </p:sp>
      </p:gr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Hexagon 80"/>
          <p:cNvSpPr/>
          <p:nvPr/>
        </p:nvSpPr>
        <p:spPr bwMode="auto">
          <a:xfrm>
            <a:off x="3370952" y="432220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2815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3.00485E-6 3.91285E-6 L 0.3915 0.09192 " pathEditMode="relative" rAng="0" ptsTypes="AA">
                                      <p:cBhvr>
                                        <p:cTn id="20" dur="2000" fill="hold"/>
                                        <p:tgtEl>
                                          <p:spTgt spid="77"/>
                                        </p:tgtEl>
                                        <p:attrNameLst>
                                          <p:attrName>ppt_x</p:attrName>
                                          <p:attrName>ppt_y</p:attrName>
                                        </p:attrNameLst>
                                      </p:cBhvr>
                                      <p:rCtr x="19569" y="4585"/>
                                    </p:animMotion>
                                  </p:childTnLst>
                                </p:cTn>
                              </p:par>
                              <p:par>
                                <p:cTn id="21" presetID="42" presetClass="path" presetSubtype="0" accel="50000" decel="50000" fill="hold" grpId="0" nodeType="withEffect">
                                  <p:stCondLst>
                                    <p:cond delay="0"/>
                                  </p:stCondLst>
                                  <p:childTnLst>
                                    <p:animMotion origin="layout" path="M -0.00268 -0.00477 L 0.24393 -0.2921 " pathEditMode="relative" rAng="0" ptsTypes="AA">
                                      <p:cBhvr>
                                        <p:cTn id="22" dur="2000" fill="hold"/>
                                        <p:tgtEl>
                                          <p:spTgt spid="87"/>
                                        </p:tgtEl>
                                        <p:attrNameLst>
                                          <p:attrName>ppt_x</p:attrName>
                                          <p:attrName>ppt_y</p:attrName>
                                        </p:attrNameLst>
                                      </p:cBhvr>
                                      <p:rCtr x="12331" y="-14367"/>
                                    </p:animMotion>
                                  </p:childTnLst>
                                </p:cTn>
                              </p:par>
                              <p:par>
                                <p:cTn id="23" presetID="42" presetClass="path" presetSubtype="0" accel="50000" decel="50000" fill="hold" grpId="0" nodeType="withEffect">
                                  <p:stCondLst>
                                    <p:cond delay="0"/>
                                  </p:stCondLst>
                                  <p:childTnLst>
                                    <p:animMotion origin="layout" path="M -0.00281 -2.16069E-6 L 0.39176 -0.47617 " pathEditMode="relative" rAng="0" ptsTypes="AA">
                                      <p:cBhvr>
                                        <p:cTn id="24" dur="2000" fill="hold"/>
                                        <p:tgtEl>
                                          <p:spTgt spid="108"/>
                                        </p:tgtEl>
                                        <p:attrNameLst>
                                          <p:attrName>ppt_x</p:attrName>
                                          <p:attrName>ppt_y</p:attrName>
                                        </p:attrNameLst>
                                      </p:cBhvr>
                                      <p:rCtr x="19722" y="-23808"/>
                                    </p:animMotion>
                                  </p:childTnLst>
                                </p:cTn>
                              </p:par>
                            </p:childTnLst>
                          </p:cTn>
                        </p:par>
                        <p:par>
                          <p:cTn id="25" fill="hold">
                            <p:stCondLst>
                              <p:cond delay="2000"/>
                            </p:stCondLst>
                            <p:childTnLst>
                              <p:par>
                                <p:cTn id="26" presetID="42" presetClass="path" presetSubtype="0" accel="50000" decel="50000" fill="hold" grpId="0" nodeType="afterEffect">
                                  <p:stCondLst>
                                    <p:cond delay="0"/>
                                  </p:stCondLst>
                                  <p:childTnLst>
                                    <p:animMotion origin="layout" path="M -2.51723E-6 0.00454 L 0.53932 -0.14276 " pathEditMode="relative" rAng="0" ptsTypes="AA">
                                      <p:cBhvr>
                                        <p:cTn id="27" dur="2000" fill="hold"/>
                                        <p:tgtEl>
                                          <p:spTgt spid="90"/>
                                        </p:tgtEl>
                                        <p:attrNameLst>
                                          <p:attrName>ppt_x</p:attrName>
                                          <p:attrName>ppt_y</p:attrName>
                                        </p:attrNameLst>
                                      </p:cBhvr>
                                      <p:rCtr x="26959" y="-7376"/>
                                    </p:animMotion>
                                  </p:childTnLst>
                                </p:cTn>
                              </p:par>
                              <p:par>
                                <p:cTn id="28" presetID="42" presetClass="path" presetSubtype="0" accel="50000" decel="50000" fill="hold" grpId="0" nodeType="withEffect">
                                  <p:stCondLst>
                                    <p:cond delay="0"/>
                                  </p:stCondLst>
                                  <p:childTnLst>
                                    <p:animMotion origin="layout" path="M -2.51723E-6 8.0345E-7 L 0.53319 -0.3527 " pathEditMode="relative" rAng="0" ptsTypes="AA">
                                      <p:cBhvr>
                                        <p:cTn id="29" dur="2000" fill="hold"/>
                                        <p:tgtEl>
                                          <p:spTgt spid="93"/>
                                        </p:tgtEl>
                                        <p:attrNameLst>
                                          <p:attrName>ppt_x</p:attrName>
                                          <p:attrName>ppt_y</p:attrName>
                                        </p:attrNameLst>
                                      </p:cBhvr>
                                      <p:rCtr x="26653" y="-17635"/>
                                    </p:animMotion>
                                  </p:childTnLst>
                                </p:cTn>
                              </p:par>
                              <p:par>
                                <p:cTn id="30" presetID="42" presetClass="path" presetSubtype="0" accel="50000" decel="50000" fill="hold" grpId="0" nodeType="withEffect">
                                  <p:stCondLst>
                                    <p:cond delay="0"/>
                                  </p:stCondLst>
                                  <p:childTnLst>
                                    <p:animMotion origin="layout" path="M -0.0023 -8.6246E-8 L 0.23091 -0.14185 " pathEditMode="relative" rAng="0" ptsTypes="AA">
                                      <p:cBhvr>
                                        <p:cTn id="31" dur="2000" fill="hold"/>
                                        <p:tgtEl>
                                          <p:spTgt spid="81"/>
                                        </p:tgtEl>
                                        <p:attrNameLst>
                                          <p:attrName>ppt_x</p:attrName>
                                          <p:attrName>ppt_y</p:attrName>
                                        </p:attrNameLst>
                                      </p:cBhvr>
                                      <p:rCtr x="11654" y="-7104"/>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P spid="81" grpId="0" animBg="1"/>
      <p:bldP spid="8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6" y="1135062"/>
            <a:ext cx="10654093" cy="6100131"/>
          </a:xfrm>
        </p:spPr>
        <p:txBody>
          <a:bodyPr/>
          <a:lstStyle/>
          <a:p>
            <a:r>
              <a:rPr lang="en-US" sz="3600" dirty="0" smtClean="0"/>
              <a:t>Security and Compliance</a:t>
            </a:r>
          </a:p>
          <a:p>
            <a:pPr lvl="1"/>
            <a:r>
              <a:rPr lang="en-US" sz="2000" dirty="0" smtClean="0"/>
              <a:t>Role based access control</a:t>
            </a:r>
          </a:p>
          <a:p>
            <a:pPr lvl="1"/>
            <a:r>
              <a:rPr lang="en-US" sz="2000" dirty="0" smtClean="0"/>
              <a:t>logs, traces retained per custom retention policies</a:t>
            </a:r>
          </a:p>
          <a:p>
            <a:r>
              <a:rPr lang="en-US" sz="3600" dirty="0" smtClean="0"/>
              <a:t>Scale up and Scale out</a:t>
            </a:r>
          </a:p>
          <a:p>
            <a:pPr lvl="1"/>
            <a:r>
              <a:rPr lang="en-US" sz="2000" dirty="0" smtClean="0"/>
              <a:t>Application Partitioning </a:t>
            </a:r>
          </a:p>
          <a:p>
            <a:pPr lvl="1"/>
            <a:r>
              <a:rPr lang="en-US" sz="2000" dirty="0" smtClean="0"/>
              <a:t>Cluster Auto Scaling</a:t>
            </a:r>
          </a:p>
          <a:p>
            <a:r>
              <a:rPr lang="en-US" sz="3600" dirty="0" smtClean="0"/>
              <a:t>Reliability and geo failover </a:t>
            </a:r>
          </a:p>
          <a:p>
            <a:pPr lvl="1"/>
            <a:r>
              <a:rPr lang="en-US" sz="2000" dirty="0" smtClean="0"/>
              <a:t>#of partitions, # of replicas, isolation needs</a:t>
            </a:r>
          </a:p>
          <a:p>
            <a:pPr lvl="1"/>
            <a:r>
              <a:rPr lang="en-US" sz="2000" dirty="0" smtClean="0"/>
              <a:t>Cluster Spanning regions.</a:t>
            </a:r>
          </a:p>
          <a:p>
            <a:r>
              <a:rPr lang="en-US" sz="3600" dirty="0" smtClean="0"/>
              <a:t>Testability Service</a:t>
            </a:r>
          </a:p>
          <a:p>
            <a:pPr lvl="1"/>
            <a:r>
              <a:rPr lang="en-US" sz="2000" dirty="0" smtClean="0"/>
              <a:t>Simulates real world failures</a:t>
            </a:r>
          </a:p>
          <a:p>
            <a:r>
              <a:rPr lang="en-US" sz="3600" dirty="0"/>
              <a:t>Health Monitoring and </a:t>
            </a:r>
            <a:r>
              <a:rPr lang="en-US" sz="3600" dirty="0" smtClean="0"/>
              <a:t>Diagnostics</a:t>
            </a:r>
          </a:p>
          <a:p>
            <a:pPr marL="0" indent="0">
              <a:buNone/>
            </a:pPr>
            <a:endParaRPr lang="en-US" sz="3600" dirty="0"/>
          </a:p>
        </p:txBody>
      </p:sp>
      <p:sp>
        <p:nvSpPr>
          <p:cNvPr id="3" name="Title 2"/>
          <p:cNvSpPr>
            <a:spLocks noGrp="1"/>
          </p:cNvSpPr>
          <p:nvPr>
            <p:ph type="title"/>
          </p:nvPr>
        </p:nvSpPr>
        <p:spPr/>
        <p:txBody>
          <a:bodyPr/>
          <a:lstStyle/>
          <a:p>
            <a:r>
              <a:rPr lang="en-US" dirty="0" smtClean="0"/>
              <a:t>Are you ready to deploy to Production ? </a:t>
            </a:r>
            <a:endParaRPr lang="en-US" dirty="0"/>
          </a:p>
        </p:txBody>
      </p:sp>
      <p:sp>
        <p:nvSpPr>
          <p:cNvPr id="8" name="Oval 7"/>
          <p:cNvSpPr/>
          <p:nvPr/>
        </p:nvSpPr>
        <p:spPr bwMode="auto">
          <a:xfrm>
            <a:off x="7710435" y="4355442"/>
            <a:ext cx="2442919" cy="1667343"/>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11794" y="4209880"/>
            <a:ext cx="1134426" cy="121742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5550" y="4893508"/>
            <a:ext cx="1134426" cy="121742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86475" y="4209880"/>
            <a:ext cx="1134426" cy="121742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03411" y="4920020"/>
            <a:ext cx="1134426" cy="1217425"/>
          </a:xfrm>
          <a:prstGeom prst="rect">
            <a:avLst/>
          </a:prstGeom>
        </p:spPr>
      </p:pic>
      <p:pic>
        <p:nvPicPr>
          <p:cNvPr id="14" name="Picture 1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30061" y="3649663"/>
            <a:ext cx="1134426" cy="1217425"/>
          </a:xfrm>
          <a:prstGeom prst="rect">
            <a:avLst/>
          </a:prstGeom>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24934" y="5480237"/>
            <a:ext cx="1134426" cy="1217425"/>
          </a:xfrm>
          <a:prstGeom prst="rect">
            <a:avLst/>
          </a:prstGeom>
        </p:spPr>
      </p:pic>
      <p:sp>
        <p:nvSpPr>
          <p:cNvPr id="16" name="Hexagon 15"/>
          <p:cNvSpPr/>
          <p:nvPr/>
        </p:nvSpPr>
        <p:spPr bwMode="auto">
          <a:xfrm>
            <a:off x="7688709" y="471677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8630994" y="601217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8774602" y="410384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697794" y="540257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773994" y="471646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7716594" y="540226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050909" y="464026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7742237" y="5402262"/>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834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45"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anim calcmode="lin" valueType="num">
                                      <p:cBhvr>
                                        <p:cTn id="16" dur="2000" fill="hold"/>
                                        <p:tgtEl>
                                          <p:spTgt spid="21"/>
                                        </p:tgtEl>
                                        <p:attrNameLst>
                                          <p:attrName>ppt_w</p:attrName>
                                        </p:attrNameLst>
                                      </p:cBhvr>
                                      <p:tavLst>
                                        <p:tav tm="0" fmla="#ppt_w*sin(2.5*pi*$)">
                                          <p:val>
                                            <p:fltVal val="0"/>
                                          </p:val>
                                        </p:tav>
                                        <p:tav tm="100000">
                                          <p:val>
                                            <p:fltVal val="1"/>
                                          </p:val>
                                        </p:tav>
                                      </p:tavLst>
                                    </p:anim>
                                    <p:anim calcmode="lin" valueType="num">
                                      <p:cBhvr>
                                        <p:cTn id="17"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735256"/>
            <a:ext cx="11887200" cy="3736407"/>
          </a:xfrm>
        </p:spPr>
        <p:txBody>
          <a:bodyPr/>
          <a:lstStyle/>
          <a:p>
            <a:pPr marL="0" indent="0">
              <a:buNone/>
            </a:pPr>
            <a:r>
              <a:rPr lang="en-US" sz="4400" dirty="0" smtClean="0"/>
              <a:t>Specify custom constraints for resource balancing</a:t>
            </a:r>
            <a:endParaRPr lang="en-US" sz="4400" dirty="0"/>
          </a:p>
          <a:p>
            <a:pPr lvl="1"/>
            <a:r>
              <a:rPr lang="en-US" sz="2800" dirty="0" smtClean="0"/>
              <a:t>Places services based on rules, load, Node capacities </a:t>
            </a:r>
            <a:endParaRPr lang="en-US" sz="2800" dirty="0"/>
          </a:p>
          <a:p>
            <a:pPr marL="0" indent="0">
              <a:buNone/>
            </a:pPr>
            <a:r>
              <a:rPr lang="en-US" sz="4400" dirty="0" smtClean="0"/>
              <a:t>Perform Optimizations </a:t>
            </a:r>
            <a:endParaRPr lang="en-US" sz="4400" dirty="0"/>
          </a:p>
          <a:p>
            <a:pPr lvl="1"/>
            <a:r>
              <a:rPr lang="en-US" sz="2800" dirty="0" smtClean="0"/>
              <a:t>Allows services to dynamically adjust the consumptions and placement rules</a:t>
            </a:r>
            <a:endParaRPr lang="en-US" sz="2800" dirty="0"/>
          </a:p>
          <a:p>
            <a:pPr lvl="1"/>
            <a:r>
              <a:rPr lang="en-US" sz="2800" dirty="0" smtClean="0"/>
              <a:t>Automatically rebalances the resources based on resource consumption and changes like addition/removal of services /Nodes</a:t>
            </a:r>
            <a:endParaRPr lang="en-US" sz="2800" dirty="0"/>
          </a:p>
        </p:txBody>
      </p:sp>
      <p:sp>
        <p:nvSpPr>
          <p:cNvPr id="2" name="Title 1"/>
          <p:cNvSpPr>
            <a:spLocks noGrp="1"/>
          </p:cNvSpPr>
          <p:nvPr>
            <p:ph type="title"/>
          </p:nvPr>
        </p:nvSpPr>
        <p:spPr/>
        <p:txBody>
          <a:bodyPr/>
          <a:lstStyle/>
          <a:p>
            <a:r>
              <a:rPr lang="en-US" dirty="0" smtClean="0"/>
              <a:t>State </a:t>
            </a:r>
            <a:r>
              <a:rPr lang="en-US" dirty="0"/>
              <a:t>of the art Orchestration Engine</a:t>
            </a:r>
          </a:p>
        </p:txBody>
      </p:sp>
    </p:spTree>
    <p:extLst>
      <p:ext uri="{BB962C8B-B14F-4D97-AF65-F5344CB8AC3E}">
        <p14:creationId xmlns:p14="http://schemas.microsoft.com/office/powerpoint/2010/main" val="388300850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0121" y="1135062"/>
            <a:ext cx="11658600" cy="685800"/>
          </a:xfrm>
        </p:spPr>
        <p:txBody>
          <a:bodyPr/>
          <a:lstStyle/>
          <a:p>
            <a:pPr marL="0" indent="0">
              <a:buNone/>
            </a:pPr>
            <a:r>
              <a:rPr lang="en-US" sz="3000" dirty="0" smtClean="0"/>
              <a:t>Visibility into how your services are doing when running in production</a:t>
            </a:r>
          </a:p>
        </p:txBody>
      </p:sp>
      <p:sp>
        <p:nvSpPr>
          <p:cNvPr id="3" name="Title 2"/>
          <p:cNvSpPr>
            <a:spLocks noGrp="1"/>
          </p:cNvSpPr>
          <p:nvPr>
            <p:ph type="title"/>
          </p:nvPr>
        </p:nvSpPr>
        <p:spPr/>
        <p:txBody>
          <a:bodyPr/>
          <a:lstStyle/>
          <a:p>
            <a:r>
              <a:rPr lang="en-US" dirty="0" smtClean="0"/>
              <a:t>Monitoring your Services</a:t>
            </a:r>
            <a:endParaRPr lang="en-US" dirty="0"/>
          </a:p>
        </p:txBody>
      </p:sp>
      <p:grpSp>
        <p:nvGrpSpPr>
          <p:cNvPr id="4" name="Group 3"/>
          <p:cNvGrpSpPr/>
          <p:nvPr/>
        </p:nvGrpSpPr>
        <p:grpSpPr>
          <a:xfrm>
            <a:off x="579437" y="1744662"/>
            <a:ext cx="11201399" cy="1618754"/>
            <a:chOff x="579437" y="1744662"/>
            <a:chExt cx="11201399" cy="1618754"/>
          </a:xfrm>
        </p:grpSpPr>
        <p:sp>
          <p:nvSpPr>
            <p:cNvPr id="11" name="Freeform 10"/>
            <p:cNvSpPr/>
            <p:nvPr/>
          </p:nvSpPr>
          <p:spPr>
            <a:xfrm>
              <a:off x="579437" y="17446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Performance and stress response</a:t>
              </a:r>
              <a:endParaRPr lang="en-US" sz="2300" kern="1200" dirty="0"/>
            </a:p>
            <a:p>
              <a:pPr marL="171450" lvl="1" indent="-171450" algn="l" defTabSz="800100">
                <a:lnSpc>
                  <a:spcPct val="90000"/>
                </a:lnSpc>
                <a:spcBef>
                  <a:spcPct val="0"/>
                </a:spcBef>
                <a:spcAft>
                  <a:spcPct val="15000"/>
                </a:spcAft>
                <a:buChar char="••"/>
              </a:pPr>
              <a:r>
                <a:rPr lang="en-US" sz="1800" kern="1200" dirty="0" smtClean="0"/>
                <a:t>Rich built-in metrics for Actors and Services programming models</a:t>
              </a:r>
              <a:endParaRPr lang="en-US" sz="1800" kern="1200" dirty="0"/>
            </a:p>
            <a:p>
              <a:pPr marL="171450" lvl="1" indent="-171450" algn="l" defTabSz="800100">
                <a:lnSpc>
                  <a:spcPct val="90000"/>
                </a:lnSpc>
                <a:spcBef>
                  <a:spcPct val="0"/>
                </a:spcBef>
                <a:spcAft>
                  <a:spcPct val="15000"/>
                </a:spcAft>
                <a:buChar char="••"/>
              </a:pPr>
              <a:r>
                <a:rPr lang="en-US" sz="1800" kern="1200" dirty="0" smtClean="0"/>
                <a:t>Easy to add custom application performance metrics</a:t>
              </a:r>
              <a:endParaRPr lang="en-US" sz="1800" kern="1200" dirty="0"/>
            </a:p>
          </p:txBody>
        </p:sp>
        <p:sp>
          <p:nvSpPr>
            <p:cNvPr id="12" name="Rounded Rectangle 11"/>
            <p:cNvSpPr/>
            <p:nvPr/>
          </p:nvSpPr>
          <p:spPr>
            <a:xfrm>
              <a:off x="1009865" y="1906537"/>
              <a:ext cx="1703172" cy="1295003"/>
            </a:xfrm>
            <a:prstGeom prst="roundRect">
              <a:avLst>
                <a:gd name="adj" fmla="val 10000"/>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3" name="Freeform 12"/>
          <p:cNvSpPr/>
          <p:nvPr/>
        </p:nvSpPr>
        <p:spPr>
          <a:xfrm>
            <a:off x="579437" y="3525291"/>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Health status monitoring</a:t>
            </a:r>
            <a:endParaRPr lang="en-US" sz="2300" kern="1200" dirty="0"/>
          </a:p>
          <a:p>
            <a:pPr marL="171450" lvl="1" indent="-171450" algn="l" defTabSz="800100">
              <a:lnSpc>
                <a:spcPct val="90000"/>
              </a:lnSpc>
              <a:spcBef>
                <a:spcPct val="0"/>
              </a:spcBef>
              <a:spcAft>
                <a:spcPct val="15000"/>
              </a:spcAft>
              <a:buChar char="••"/>
            </a:pPr>
            <a:r>
              <a:rPr lang="en-US" sz="1800" kern="1200" dirty="0" smtClean="0"/>
              <a:t>Built-in health reports for cluster and system services</a:t>
            </a:r>
            <a:endParaRPr lang="en-US" sz="1800" kern="1200" dirty="0"/>
          </a:p>
          <a:p>
            <a:pPr marL="171450" lvl="1" indent="-171450" algn="l" defTabSz="800100">
              <a:lnSpc>
                <a:spcPct val="90000"/>
              </a:lnSpc>
              <a:spcBef>
                <a:spcPct val="0"/>
              </a:spcBef>
              <a:spcAft>
                <a:spcPct val="15000"/>
              </a:spcAft>
              <a:buChar char="••"/>
            </a:pPr>
            <a:r>
              <a:rPr lang="en-US" sz="1800" kern="1200" dirty="0" smtClean="0"/>
              <a:t>Flexible and extensible health store for custom app health reporting</a:t>
            </a:r>
            <a:endParaRPr lang="en-US" sz="1800" kern="1200" dirty="0"/>
          </a:p>
          <a:p>
            <a:pPr marL="171450" lvl="1" indent="-171450" algn="l" defTabSz="800100">
              <a:lnSpc>
                <a:spcPct val="90000"/>
              </a:lnSpc>
              <a:spcBef>
                <a:spcPct val="0"/>
              </a:spcBef>
              <a:spcAft>
                <a:spcPct val="15000"/>
              </a:spcAft>
              <a:buChar char="••"/>
            </a:pPr>
            <a:r>
              <a:rPr lang="en-US" sz="1800" kern="1200" dirty="0" smtClean="0"/>
              <a:t>Allows continuous monitoring for real-time alerting on problems in production </a:t>
            </a:r>
            <a:endParaRPr lang="en-US" sz="1800" kern="1200" dirty="0"/>
          </a:p>
        </p:txBody>
      </p:sp>
      <p:grpSp>
        <p:nvGrpSpPr>
          <p:cNvPr id="6" name="Group 5"/>
          <p:cNvGrpSpPr/>
          <p:nvPr/>
        </p:nvGrpSpPr>
        <p:grpSpPr>
          <a:xfrm>
            <a:off x="579437" y="5305920"/>
            <a:ext cx="11201399" cy="1618754"/>
            <a:chOff x="579437" y="5305920"/>
            <a:chExt cx="11201399" cy="1618754"/>
          </a:xfrm>
        </p:grpSpPr>
        <p:sp>
          <p:nvSpPr>
            <p:cNvPr id="15" name="Freeform 14"/>
            <p:cNvSpPr/>
            <p:nvPr/>
          </p:nvSpPr>
          <p:spPr>
            <a:xfrm>
              <a:off x="579437" y="5305920"/>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Business telemetry</a:t>
              </a:r>
              <a:endParaRPr lang="en-US" sz="2300" kern="1200" dirty="0"/>
            </a:p>
            <a:p>
              <a:pPr marL="171450" lvl="1" indent="-171450" algn="l" defTabSz="800100">
                <a:lnSpc>
                  <a:spcPct val="90000"/>
                </a:lnSpc>
                <a:spcBef>
                  <a:spcPct val="0"/>
                </a:spcBef>
                <a:spcAft>
                  <a:spcPct val="15000"/>
                </a:spcAft>
                <a:buChar char="••"/>
              </a:pPr>
              <a:r>
                <a:rPr lang="en-US" sz="1800" kern="1200" dirty="0" smtClean="0"/>
                <a:t>Collect, analyze and drive insights from your customers’ interaction with your application </a:t>
              </a:r>
              <a:endParaRPr lang="en-US" sz="1800" kern="1200" dirty="0"/>
            </a:p>
            <a:p>
              <a:pPr marL="171450" lvl="1" indent="-171450" algn="l" defTabSz="800100">
                <a:lnSpc>
                  <a:spcPct val="90000"/>
                </a:lnSpc>
                <a:spcBef>
                  <a:spcPct val="0"/>
                </a:spcBef>
                <a:spcAft>
                  <a:spcPct val="15000"/>
                </a:spcAft>
                <a:buChar char="••"/>
              </a:pPr>
              <a:r>
                <a:rPr lang="en-US" sz="1800" kern="1200" dirty="0" smtClean="0"/>
                <a:t>Allows data-driven decision making</a:t>
              </a:r>
              <a:endParaRPr lang="en-US" sz="1800" kern="1200" dirty="0"/>
            </a:p>
          </p:txBody>
        </p:sp>
        <p:sp>
          <p:nvSpPr>
            <p:cNvPr id="16" name="Rounded Rectangle 15"/>
            <p:cNvSpPr/>
            <p:nvPr/>
          </p:nvSpPr>
          <p:spPr>
            <a:xfrm>
              <a:off x="1009865" y="5467796"/>
              <a:ext cx="1703172" cy="1295003"/>
            </a:xfrm>
            <a:prstGeom prst="roundRect">
              <a:avLst>
                <a:gd name="adj" fmla="val 10000"/>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7" name="Rounded Rectangle 16"/>
          <p:cNvSpPr/>
          <p:nvPr/>
        </p:nvSpPr>
        <p:spPr>
          <a:xfrm>
            <a:off x="1010604" y="3687139"/>
            <a:ext cx="1702930" cy="1294820"/>
          </a:xfrm>
          <a:prstGeom prst="roundRect">
            <a:avLst>
              <a:gd name="adj" fmla="val 10000"/>
            </a:avLst>
          </a:prstGeom>
          <a:blipFill dpi="0" rotWithShape="1">
            <a:blip r:embed="rId5"/>
            <a:srcRect/>
            <a:stretch>
              <a:fillRect/>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9265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and Troubleshooting</a:t>
            </a:r>
          </a:p>
        </p:txBody>
      </p:sp>
      <p:grpSp>
        <p:nvGrpSpPr>
          <p:cNvPr id="10" name="Group 9"/>
          <p:cNvGrpSpPr/>
          <p:nvPr/>
        </p:nvGrpSpPr>
        <p:grpSpPr>
          <a:xfrm>
            <a:off x="287761" y="1215547"/>
            <a:ext cx="11875309" cy="1781265"/>
            <a:chOff x="287761" y="1215547"/>
            <a:chExt cx="11875309" cy="1781265"/>
          </a:xfrm>
        </p:grpSpPr>
        <p:sp>
          <p:nvSpPr>
            <p:cNvPr id="4" name="Freeform 3"/>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3" rIns="130523" bIns="10004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Repair suggestions. Examples: Slow </a:t>
              </a:r>
              <a:r>
                <a:rPr lang="en-US" sz="1600" kern="1200" dirty="0" err="1" smtClean="0"/>
                <a:t>RunAsync</a:t>
              </a:r>
              <a:r>
                <a:rPr lang="en-US" sz="1600" kern="1200" dirty="0" smtClean="0"/>
                <a:t> cancellations, </a:t>
              </a:r>
              <a:r>
                <a:rPr lang="en-US" sz="1600" kern="1200" dirty="0" err="1" smtClean="0"/>
                <a:t>RunAsync</a:t>
              </a:r>
              <a:r>
                <a:rPr lang="en-US" sz="1600" kern="1200" dirty="0" smtClean="0"/>
                <a:t> failures</a:t>
              </a:r>
              <a:endParaRPr lang="en-US" sz="1600" kern="1200" dirty="0"/>
            </a:p>
            <a:p>
              <a:pPr marL="171450" lvl="1" indent="-171450" algn="l" defTabSz="711200">
                <a:lnSpc>
                  <a:spcPct val="90000"/>
                </a:lnSpc>
                <a:spcBef>
                  <a:spcPct val="0"/>
                </a:spcBef>
                <a:spcAft>
                  <a:spcPct val="15000"/>
                </a:spcAft>
                <a:buChar char="••"/>
              </a:pPr>
              <a:r>
                <a:rPr lang="en-US" sz="1600" kern="1200" dirty="0" smtClean="0"/>
                <a:t>All important events logged. Examples: App creation, deploy and upgrade records. All Actor method calls.</a:t>
              </a:r>
              <a:endParaRPr lang="en-US" sz="1600" kern="1200" dirty="0"/>
            </a:p>
          </p:txBody>
        </p:sp>
        <p:sp>
          <p:nvSpPr>
            <p:cNvPr id="5" name="Freeform 4"/>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Detailed System Optics</a:t>
              </a:r>
              <a:endParaRPr lang="en-US" sz="2800" kern="1200" dirty="0"/>
            </a:p>
          </p:txBody>
        </p:sp>
      </p:grpSp>
      <p:grpSp>
        <p:nvGrpSpPr>
          <p:cNvPr id="11" name="Group 10"/>
          <p:cNvGrpSpPr/>
          <p:nvPr/>
        </p:nvGrpSpPr>
        <p:grpSpPr>
          <a:xfrm>
            <a:off x="287761" y="3085877"/>
            <a:ext cx="11869247" cy="1781265"/>
            <a:chOff x="287761" y="3085877"/>
            <a:chExt cx="11869247" cy="1781265"/>
          </a:xfrm>
        </p:grpSpPr>
        <p:sp>
          <p:nvSpPr>
            <p:cNvPr id="6" name="Freeform 5"/>
            <p:cNvSpPr/>
            <p:nvPr/>
          </p:nvSpPr>
          <p:spPr>
            <a:xfrm>
              <a:off x="2545758" y="3264004"/>
              <a:ext cx="9611250"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3" rIns="130523" bIns="10004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ETW == Fast Industry Standard Logging Technology</a:t>
              </a:r>
              <a:endParaRPr lang="en-US" sz="1600" kern="1200" dirty="0"/>
            </a:p>
            <a:p>
              <a:pPr marL="171450" lvl="1" indent="-171450" algn="l" defTabSz="711200">
                <a:lnSpc>
                  <a:spcPct val="90000"/>
                </a:lnSpc>
                <a:spcBef>
                  <a:spcPct val="0"/>
                </a:spcBef>
                <a:spcAft>
                  <a:spcPct val="15000"/>
                </a:spcAft>
                <a:buChar char="••"/>
              </a:pPr>
              <a:r>
                <a:rPr lang="en-US" sz="1600" kern="1200" dirty="0" smtClean="0"/>
                <a:t>Works across environments. Same code runs on </a:t>
              </a:r>
              <a:r>
                <a:rPr lang="en-US" sz="1600" kern="1200" dirty="0" err="1" smtClean="0"/>
                <a:t>devbox</a:t>
              </a:r>
              <a:r>
                <a:rPr lang="en-US" sz="1600" kern="1200" dirty="0" smtClean="0"/>
                <a:t> and also on production clusters on Azure.</a:t>
              </a:r>
              <a:endParaRPr lang="en-US" sz="1600" kern="1200" dirty="0"/>
            </a:p>
            <a:p>
              <a:pPr marL="171450" lvl="1" indent="-171450" algn="l" defTabSz="711200">
                <a:lnSpc>
                  <a:spcPct val="90000"/>
                </a:lnSpc>
                <a:spcBef>
                  <a:spcPct val="0"/>
                </a:spcBef>
                <a:spcAft>
                  <a:spcPct val="15000"/>
                </a:spcAft>
                <a:buChar char="••"/>
              </a:pPr>
              <a:r>
                <a:rPr lang="en-US" sz="1600" kern="1200" dirty="0" smtClean="0"/>
                <a:t>Easy to add and system appends all the needed metadata such as node, app, service, and partition.</a:t>
              </a:r>
              <a:endParaRPr lang="en-US" sz="1600" kern="1200" dirty="0"/>
            </a:p>
          </p:txBody>
        </p:sp>
        <p:sp>
          <p:nvSpPr>
            <p:cNvPr id="7" name="Freeform 6"/>
            <p:cNvSpPr/>
            <p:nvPr/>
          </p:nvSpPr>
          <p:spPr>
            <a:xfrm>
              <a:off x="287761" y="3085877"/>
              <a:ext cx="2257996"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Custom Application Tracing</a:t>
              </a:r>
              <a:endParaRPr lang="en-US" sz="2800" kern="1200" dirty="0"/>
            </a:p>
          </p:txBody>
        </p:sp>
      </p:grpSp>
      <p:grpSp>
        <p:nvGrpSpPr>
          <p:cNvPr id="12" name="Group 11"/>
          <p:cNvGrpSpPr/>
          <p:nvPr/>
        </p:nvGrpSpPr>
        <p:grpSpPr>
          <a:xfrm>
            <a:off x="287761" y="4956206"/>
            <a:ext cx="11870977" cy="1781265"/>
            <a:chOff x="287761" y="4956206"/>
            <a:chExt cx="11870977" cy="1781265"/>
          </a:xfrm>
        </p:grpSpPr>
        <p:sp>
          <p:nvSpPr>
            <p:cNvPr id="8" name="Freeform 7"/>
            <p:cNvSpPr/>
            <p:nvPr/>
          </p:nvSpPr>
          <p:spPr>
            <a:xfrm>
              <a:off x="2616972" y="5134334"/>
              <a:ext cx="9541766" cy="1425013"/>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2" rIns="130522" bIns="10004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Visual Studio Diagnostics Events Viewer</a:t>
              </a:r>
              <a:endParaRPr lang="en-US" sz="1600" kern="1200" dirty="0"/>
            </a:p>
            <a:p>
              <a:pPr marL="171450" lvl="1" indent="-171450" algn="l" defTabSz="711200">
                <a:lnSpc>
                  <a:spcPct val="90000"/>
                </a:lnSpc>
                <a:spcBef>
                  <a:spcPct val="0"/>
                </a:spcBef>
                <a:spcAft>
                  <a:spcPct val="15000"/>
                </a:spcAft>
                <a:buChar char="••"/>
              </a:pPr>
              <a:r>
                <a:rPr lang="en-US" sz="1600" kern="1200" dirty="0" smtClean="0"/>
                <a:t>Windows Event Viewer</a:t>
              </a:r>
              <a:endParaRPr lang="en-US" sz="1600" kern="1200" dirty="0"/>
            </a:p>
            <a:p>
              <a:pPr marL="171450" lvl="1" indent="-171450" algn="l" defTabSz="711200">
                <a:lnSpc>
                  <a:spcPct val="90000"/>
                </a:lnSpc>
                <a:spcBef>
                  <a:spcPct val="0"/>
                </a:spcBef>
                <a:spcAft>
                  <a:spcPct val="15000"/>
                </a:spcAft>
                <a:buChar char="••"/>
              </a:pPr>
              <a:r>
                <a:rPr lang="en-US" sz="1600" kern="1200" dirty="0" smtClean="0"/>
                <a:t>Windows Azure Diagnostics + Operational Insights</a:t>
              </a:r>
              <a:endParaRPr lang="en-US" sz="1600" kern="1200" dirty="0"/>
            </a:p>
            <a:p>
              <a:pPr marL="171450" lvl="1" indent="-171450" algn="l" defTabSz="711200">
                <a:lnSpc>
                  <a:spcPct val="90000"/>
                </a:lnSpc>
                <a:spcBef>
                  <a:spcPct val="0"/>
                </a:spcBef>
                <a:spcAft>
                  <a:spcPct val="15000"/>
                </a:spcAft>
                <a:buChar char="••"/>
              </a:pPr>
              <a:r>
                <a:rPr lang="en-US" sz="1600" kern="1200" dirty="0" smtClean="0"/>
                <a:t>Easy to plug in your preferred tools: </a:t>
              </a:r>
              <a:r>
                <a:rPr lang="en-US" sz="1600" kern="1200" dirty="0" err="1" smtClean="0"/>
                <a:t>Kibana</a:t>
              </a:r>
              <a:r>
                <a:rPr lang="en-US" sz="1600" kern="1200" dirty="0" smtClean="0"/>
                <a:t>, </a:t>
              </a:r>
              <a:r>
                <a:rPr lang="en-US" sz="1600" kern="1200" dirty="0" err="1" smtClean="0"/>
                <a:t>Elastisearch</a:t>
              </a:r>
              <a:r>
                <a:rPr lang="en-US" sz="1600" kern="1200" dirty="0" smtClean="0"/>
                <a:t> and more </a:t>
              </a:r>
              <a:endParaRPr lang="en-US" sz="1600" kern="1200" dirty="0"/>
            </a:p>
          </p:txBody>
        </p:sp>
        <p:sp>
          <p:nvSpPr>
            <p:cNvPr id="9" name="Freeform 8"/>
            <p:cNvSpPr/>
            <p:nvPr/>
          </p:nvSpPr>
          <p:spPr>
            <a:xfrm>
              <a:off x="287761" y="4956206"/>
              <a:ext cx="2329211"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Choice of Tools</a:t>
              </a:r>
              <a:endParaRPr lang="en-US" sz="2800" kern="1200" dirty="0"/>
            </a:p>
          </p:txBody>
        </p:sp>
      </p:grpSp>
    </p:spTree>
    <p:extLst>
      <p:ext uri="{BB962C8B-B14F-4D97-AF65-F5344CB8AC3E}">
        <p14:creationId xmlns:p14="http://schemas.microsoft.com/office/powerpoint/2010/main" val="73975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and Troubleshooting</a:t>
            </a:r>
          </a:p>
        </p:txBody>
      </p:sp>
      <p:sp>
        <p:nvSpPr>
          <p:cNvPr id="10" name="Rectangle 9"/>
          <p:cNvSpPr/>
          <p:nvPr/>
        </p:nvSpPr>
        <p:spPr>
          <a:xfrm>
            <a:off x="7540292" y="2708172"/>
            <a:ext cx="1790238" cy="20621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Table</a:t>
            </a:r>
            <a:endParaRPr lang="en-US" dirty="0"/>
          </a:p>
        </p:txBody>
      </p:sp>
      <p:sp>
        <p:nvSpPr>
          <p:cNvPr id="17" name="Rectangle 16"/>
          <p:cNvSpPr/>
          <p:nvPr/>
        </p:nvSpPr>
        <p:spPr>
          <a:xfrm>
            <a:off x="10217872" y="2122715"/>
            <a:ext cx="2062264" cy="32330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Insights</a:t>
            </a:r>
            <a:endParaRPr lang="en-US" dirty="0"/>
          </a:p>
        </p:txBody>
      </p:sp>
      <p:cxnSp>
        <p:nvCxnSpPr>
          <p:cNvPr id="18" name="Straight Arrow Connector 17"/>
          <p:cNvCxnSpPr>
            <a:stCxn id="10" idx="3"/>
            <a:endCxn id="17" idx="1"/>
          </p:cNvCxnSpPr>
          <p:nvPr/>
        </p:nvCxnSpPr>
        <p:spPr>
          <a:xfrm flipV="1">
            <a:off x="9330530" y="3739244"/>
            <a:ext cx="887342" cy="1"/>
          </a:xfrm>
          <a:prstGeom prst="straightConnector1">
            <a:avLst/>
          </a:prstGeom>
          <a:ln w="88900">
            <a:solidFill>
              <a:srgbClr val="FFFFFF"/>
            </a:solidFill>
            <a:tailEnd type="triangle"/>
          </a:ln>
        </p:spPr>
        <p:style>
          <a:lnRef idx="3">
            <a:schemeClr val="accent3"/>
          </a:lnRef>
          <a:fillRef idx="0">
            <a:schemeClr val="accent3"/>
          </a:fillRef>
          <a:effectRef idx="2">
            <a:schemeClr val="accent3"/>
          </a:effectRef>
          <a:fontRef idx="minor">
            <a:schemeClr val="tx1"/>
          </a:fontRef>
        </p:style>
      </p:cxnSp>
      <p:grpSp>
        <p:nvGrpSpPr>
          <p:cNvPr id="47" name="Group 46"/>
          <p:cNvGrpSpPr/>
          <p:nvPr/>
        </p:nvGrpSpPr>
        <p:grpSpPr>
          <a:xfrm>
            <a:off x="233053" y="1516062"/>
            <a:ext cx="5952759" cy="4357704"/>
            <a:chOff x="427036" y="1806558"/>
            <a:chExt cx="5952759" cy="4357704"/>
          </a:xfrm>
        </p:grpSpPr>
        <p:grpSp>
          <p:nvGrpSpPr>
            <p:cNvPr id="35" name="Group 34"/>
            <p:cNvGrpSpPr/>
            <p:nvPr/>
          </p:nvGrpSpPr>
          <p:grpSpPr>
            <a:xfrm>
              <a:off x="427036" y="1806558"/>
              <a:ext cx="5952759" cy="4357704"/>
              <a:chOff x="427036" y="1806558"/>
              <a:chExt cx="5952759" cy="4357704"/>
            </a:xfrm>
          </p:grpSpPr>
          <p:sp>
            <p:nvSpPr>
              <p:cNvPr id="4" name="Rectangle 3"/>
              <p:cNvSpPr/>
              <p:nvPr/>
            </p:nvSpPr>
            <p:spPr>
              <a:xfrm>
                <a:off x="427036" y="1806558"/>
                <a:ext cx="5952759" cy="43577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5" name="Rectangle 4"/>
              <p:cNvSpPr/>
              <p:nvPr/>
            </p:nvSpPr>
            <p:spPr>
              <a:xfrm>
                <a:off x="625446" y="2278062"/>
                <a:ext cx="1551214" cy="93101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and Service Code</a:t>
                </a:r>
                <a:endParaRPr lang="en-US" dirty="0"/>
              </a:p>
            </p:txBody>
          </p:sp>
          <p:sp>
            <p:nvSpPr>
              <p:cNvPr id="6" name="Rectangle 5"/>
              <p:cNvSpPr/>
              <p:nvPr/>
            </p:nvSpPr>
            <p:spPr>
              <a:xfrm>
                <a:off x="625446" y="3597230"/>
                <a:ext cx="1551214" cy="9668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Fabric Runtime</a:t>
                </a:r>
                <a:endParaRPr lang="en-US" dirty="0"/>
              </a:p>
            </p:txBody>
          </p:sp>
          <p:sp>
            <p:nvSpPr>
              <p:cNvPr id="7" name="Rectangle 6"/>
              <p:cNvSpPr/>
              <p:nvPr/>
            </p:nvSpPr>
            <p:spPr>
              <a:xfrm>
                <a:off x="2708000" y="2652169"/>
                <a:ext cx="1551214" cy="15418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Tracing for Windows (ETW)</a:t>
                </a:r>
                <a:endParaRPr lang="en-US" dirty="0"/>
              </a:p>
            </p:txBody>
          </p:sp>
          <p:cxnSp>
            <p:nvCxnSpPr>
              <p:cNvPr id="8" name="Straight Arrow Connector 7"/>
              <p:cNvCxnSpPr>
                <a:stCxn id="5" idx="3"/>
                <a:endCxn id="7" idx="1"/>
              </p:cNvCxnSpPr>
              <p:nvPr/>
            </p:nvCxnSpPr>
            <p:spPr>
              <a:xfrm>
                <a:off x="2176660" y="2743571"/>
                <a:ext cx="531340" cy="679516"/>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a:stCxn id="6" idx="3"/>
                <a:endCxn id="7" idx="1"/>
              </p:cNvCxnSpPr>
              <p:nvPr/>
            </p:nvCxnSpPr>
            <p:spPr>
              <a:xfrm flipV="1">
                <a:off x="2176660" y="3423087"/>
                <a:ext cx="531340" cy="657559"/>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3058956" y="4842718"/>
                <a:ext cx="2223032" cy="10992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 ETW Viewer (local development)</a:t>
                </a:r>
                <a:endParaRPr lang="en-US" dirty="0"/>
              </a:p>
            </p:txBody>
          </p:sp>
          <p:cxnSp>
            <p:nvCxnSpPr>
              <p:cNvPr id="12" name="Straight Arrow Connector 11"/>
              <p:cNvCxnSpPr/>
              <p:nvPr/>
            </p:nvCxnSpPr>
            <p:spPr>
              <a:xfrm>
                <a:off x="3531140" y="4190324"/>
                <a:ext cx="597051" cy="652394"/>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4694237" y="2643655"/>
                <a:ext cx="1355215" cy="155034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Azure Diagnostics (WAD)</a:t>
                </a:r>
                <a:endParaRPr lang="en-US" dirty="0"/>
              </a:p>
            </p:txBody>
          </p:sp>
          <p:cxnSp>
            <p:nvCxnSpPr>
              <p:cNvPr id="14" name="Straight Arrow Connector 13"/>
              <p:cNvCxnSpPr>
                <a:stCxn id="7" idx="3"/>
                <a:endCxn id="13" idx="1"/>
              </p:cNvCxnSpPr>
              <p:nvPr/>
            </p:nvCxnSpPr>
            <p:spPr>
              <a:xfrm flipV="1">
                <a:off x="4259214" y="3418830"/>
                <a:ext cx="435023" cy="4257"/>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grpSp>
        <p:sp>
          <p:nvSpPr>
            <p:cNvPr id="30" name="TextBox 29"/>
            <p:cNvSpPr txBox="1"/>
            <p:nvPr/>
          </p:nvSpPr>
          <p:spPr>
            <a:xfrm>
              <a:off x="2560637" y="1973262"/>
              <a:ext cx="3200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Machine</a:t>
              </a:r>
            </a:p>
          </p:txBody>
        </p:sp>
      </p:gr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995" y="5488409"/>
            <a:ext cx="1617358" cy="1185732"/>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140" y="5488409"/>
            <a:ext cx="1617358" cy="1185732"/>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526" y="1088490"/>
            <a:ext cx="1617358" cy="1185732"/>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671" y="1088490"/>
            <a:ext cx="1617358" cy="1185732"/>
          </a:xfrm>
          <a:prstGeom prst="rect">
            <a:avLst/>
          </a:prstGeom>
        </p:spPr>
      </p:pic>
      <p:cxnSp>
        <p:nvCxnSpPr>
          <p:cNvPr id="15" name="Straight Arrow Connector 14"/>
          <p:cNvCxnSpPr>
            <a:stCxn id="13" idx="3"/>
            <a:endCxn id="10" idx="1"/>
          </p:cNvCxnSpPr>
          <p:nvPr/>
        </p:nvCxnSpPr>
        <p:spPr>
          <a:xfrm>
            <a:off x="5855469" y="3128334"/>
            <a:ext cx="1684823" cy="610911"/>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3" name="Straight Arrow Connector 62"/>
          <p:cNvCxnSpPr>
            <a:endCxn id="10" idx="2"/>
          </p:cNvCxnSpPr>
          <p:nvPr/>
        </p:nvCxnSpPr>
        <p:spPr>
          <a:xfrm flipV="1">
            <a:off x="7540292" y="4770317"/>
            <a:ext cx="895119" cy="718092"/>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p:cNvCxnSpPr>
            <a:stCxn id="52" idx="0"/>
            <a:endCxn id="10" idx="2"/>
          </p:cNvCxnSpPr>
          <p:nvPr/>
        </p:nvCxnSpPr>
        <p:spPr>
          <a:xfrm flipH="1" flipV="1">
            <a:off x="8435411" y="4770317"/>
            <a:ext cx="900408" cy="718092"/>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p:cNvCxnSpPr>
            <a:endCxn id="10" idx="0"/>
          </p:cNvCxnSpPr>
          <p:nvPr/>
        </p:nvCxnSpPr>
        <p:spPr>
          <a:xfrm>
            <a:off x="7540292" y="2274222"/>
            <a:ext cx="895119" cy="433950"/>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p:cNvCxnSpPr/>
          <p:nvPr/>
        </p:nvCxnSpPr>
        <p:spPr>
          <a:xfrm flipH="1">
            <a:off x="8481000" y="2274222"/>
            <a:ext cx="849530" cy="457287"/>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5513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49319"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Automatic Orchestration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Self-Healing</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Comprehensive ALM</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Health Monitoring</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Diagnostics </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0743"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The same technology Microsoft uses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Proven more than 5 years</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Investment &amp; Roadmap</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9579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Stateless or </a:t>
            </a:r>
            <a:r>
              <a:rPr lang="en-US" dirty="0" err="1" smtClean="0">
                <a:gradFill>
                  <a:gsLst>
                    <a:gs pos="0">
                      <a:srgbClr val="FFFFFF"/>
                    </a:gs>
                    <a:gs pos="100000">
                      <a:srgbClr val="FFFFFF"/>
                    </a:gs>
                  </a:gsLst>
                  <a:lin ang="5400000" scaled="0"/>
                </a:gradFill>
                <a:ea typeface="Segoe UI" pitchFamily="34" charset="0"/>
                <a:cs typeface="Segoe UI" pitchFamily="34" charset="0"/>
              </a:rPr>
              <a:t>Stateful</a:t>
            </a: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Visual Studio tools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Focus on features not infrastructure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Rolling upgrades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 </a:t>
            </a: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Azure Service Fabric</a:t>
            </a:r>
            <a:endParaRPr lang="en-US" dirty="0"/>
          </a:p>
        </p:txBody>
      </p:sp>
      <p:sp>
        <p:nvSpPr>
          <p:cNvPr id="3" name="Hexagon 2"/>
          <p:cNvSpPr/>
          <p:nvPr/>
        </p:nvSpPr>
        <p:spPr bwMode="auto">
          <a:xfrm>
            <a:off x="957943" y="1267278"/>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Rapidly develop </a:t>
            </a:r>
            <a:r>
              <a:rPr lang="en-US" sz="2400" dirty="0" err="1" smtClean="0">
                <a:gradFill>
                  <a:gsLst>
                    <a:gs pos="0">
                      <a:srgbClr val="FFFFFF"/>
                    </a:gs>
                    <a:gs pos="100000">
                      <a:srgbClr val="FFFFFF"/>
                    </a:gs>
                  </a:gsLst>
                  <a:lin ang="5400000" scaled="0"/>
                </a:gradFill>
                <a:ea typeface="Segoe UI" pitchFamily="34" charset="0"/>
                <a:cs typeface="Segoe UI" pitchFamily="34" charset="0"/>
              </a:rPr>
              <a:t>microservice</a:t>
            </a:r>
            <a:r>
              <a:rPr lang="en-US" sz="2400" dirty="0" smtClean="0">
                <a:gradFill>
                  <a:gsLst>
                    <a:gs pos="0">
                      <a:srgbClr val="FFFFFF"/>
                    </a:gs>
                    <a:gs pos="100000">
                      <a:srgbClr val="FFFFFF"/>
                    </a:gs>
                  </a:gsLst>
                  <a:lin ang="5400000" scaled="0"/>
                </a:gradFill>
                <a:ea typeface="Segoe UI" pitchFamily="34" charset="0"/>
                <a:cs typeface="Segoe UI" pitchFamily="34" charset="0"/>
              </a:rPr>
              <a:t> based applications</a:t>
            </a:r>
          </a:p>
        </p:txBody>
      </p:sp>
      <p:sp>
        <p:nvSpPr>
          <p:cNvPr id="4" name="Hexagon 3"/>
          <p:cNvSpPr/>
          <p:nvPr/>
        </p:nvSpPr>
        <p:spPr bwMode="auto">
          <a:xfrm>
            <a:off x="4539343" y="1248454"/>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Operate reliable, scalable services</a:t>
            </a:r>
          </a:p>
        </p:txBody>
      </p:sp>
      <p:sp>
        <p:nvSpPr>
          <p:cNvPr id="5" name="Hexagon 4"/>
          <p:cNvSpPr/>
          <p:nvPr/>
        </p:nvSpPr>
        <p:spPr bwMode="auto">
          <a:xfrm>
            <a:off x="8123237" y="1270226"/>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Enjoy the confidence of a battle-tested platform</a:t>
            </a:r>
          </a:p>
        </p:txBody>
      </p:sp>
      <p:sp>
        <p:nvSpPr>
          <p:cNvPr id="9" name="Isosceles Triangle 8"/>
          <p:cNvSpPr/>
          <p:nvPr/>
        </p:nvSpPr>
        <p:spPr bwMode="auto">
          <a:xfrm>
            <a:off x="9529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4536849" y="509405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8115755" y="509269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flipH="1">
            <a:off x="10704061" y="5128301"/>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flipH="1">
            <a:off x="7131390" y="5092698"/>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flipH="1">
            <a:off x="3548743" y="5128302"/>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14794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4846637" y="1820862"/>
            <a:ext cx="7465237" cy="3447098"/>
          </a:xfrm>
          <a:prstGeom prst="rect">
            <a:avLst/>
          </a:prstGeom>
        </p:spPr>
        <p:txBody>
          <a:bodyPr/>
          <a:lstStyle/>
          <a:p>
            <a:pPr marL="571500" indent="-571500">
              <a:buFont typeface="Arial" panose="020B0604020202020204" pitchFamily="34" charset="0"/>
              <a:buChar char="•"/>
            </a:pPr>
            <a:r>
              <a:rPr lang="en-US" dirty="0" smtClean="0"/>
              <a:t>Azure Service Fabric platform</a:t>
            </a:r>
          </a:p>
          <a:p>
            <a:pPr marL="571500" indent="-571500">
              <a:buFont typeface="Arial" panose="020B0604020202020204" pitchFamily="34" charset="0"/>
              <a:buChar char="•"/>
            </a:pPr>
            <a:r>
              <a:rPr lang="en-US" dirty="0" smtClean="0"/>
              <a:t>Applications and </a:t>
            </a:r>
            <a:r>
              <a:rPr lang="en-US" dirty="0" err="1" smtClean="0"/>
              <a:t>microservices</a:t>
            </a:r>
            <a:endParaRPr lang="en-US" dirty="0" smtClean="0"/>
          </a:p>
          <a:p>
            <a:pPr marL="571500" indent="-571500">
              <a:buFont typeface="Arial" panose="020B0604020202020204" pitchFamily="34" charset="0"/>
              <a:buChar char="•"/>
            </a:pPr>
            <a:r>
              <a:rPr lang="en-US" dirty="0" smtClean="0"/>
              <a:t>Programming models</a:t>
            </a:r>
          </a:p>
          <a:p>
            <a:pPr marL="571500" indent="-571500">
              <a:buFont typeface="Arial" panose="020B0604020202020204" pitchFamily="34" charset="0"/>
              <a:buChar char="•"/>
            </a:pPr>
            <a:r>
              <a:rPr lang="en-US" dirty="0" smtClean="0"/>
              <a:t>Scaling</a:t>
            </a:r>
          </a:p>
          <a:p>
            <a:pPr marL="571500" indent="-571500">
              <a:buFont typeface="Arial" panose="020B0604020202020204" pitchFamily="34" charset="0"/>
              <a:buChar char="•"/>
            </a:pPr>
            <a:r>
              <a:rPr lang="en-US" dirty="0" smtClean="0"/>
              <a:t>Management</a:t>
            </a:r>
            <a:endParaRPr lang="en-US" dirty="0"/>
          </a:p>
        </p:txBody>
      </p:sp>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grpSp>
        <p:nvGrpSpPr>
          <p:cNvPr id="7" name="Group 6"/>
          <p:cNvGrpSpPr/>
          <p:nvPr/>
        </p:nvGrpSpPr>
        <p:grpSpPr>
          <a:xfrm>
            <a:off x="509263" y="734634"/>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6886992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smtClean="0">
                <a:gradFill>
                  <a:gsLst>
                    <a:gs pos="1250">
                      <a:srgbClr val="FFFFFF"/>
                    </a:gs>
                    <a:gs pos="100000">
                      <a:srgbClr val="FFFFFF"/>
                    </a:gs>
                  </a:gsLst>
                  <a:lin ang="5400000" scaled="0"/>
                </a:gradFill>
              </a:rPr>
              <a:t>Download the Service Fabric developer SDK</a:t>
            </a:r>
          </a:p>
          <a:p>
            <a:pPr lvl="1"/>
            <a:r>
              <a:rPr lang="en-US" sz="2800" dirty="0" smtClean="0">
                <a:gradFill>
                  <a:gsLst>
                    <a:gs pos="1250">
                      <a:srgbClr val="FFFFFF"/>
                    </a:gs>
                    <a:gs pos="100000">
                      <a:srgbClr val="FFFFFF"/>
                    </a:gs>
                  </a:gsLst>
                  <a:lin ang="5400000" scaled="0"/>
                </a:gradFill>
                <a:hlinkClick r:id="rId2"/>
              </a:rPr>
              <a:t>http://aka.ms/ServiceFabric</a:t>
            </a:r>
            <a:endParaRPr lang="en-US" sz="28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Learn from the tutorials and videos</a:t>
            </a:r>
          </a:p>
          <a:p>
            <a:pPr marL="558800" lvl="2" indent="-342900"/>
            <a:r>
              <a:rPr lang="en-US" sz="2800" dirty="0">
                <a:gradFill>
                  <a:gsLst>
                    <a:gs pos="1250">
                      <a:srgbClr val="FFFFFF"/>
                    </a:gs>
                    <a:gs pos="100000">
                      <a:srgbClr val="FFFFFF"/>
                    </a:gs>
                  </a:gsLst>
                  <a:lin ang="5400000" scaled="0"/>
                </a:gradFill>
                <a:hlinkClick r:id="rId3"/>
              </a:rPr>
              <a:t>http://</a:t>
            </a:r>
            <a:r>
              <a:rPr lang="en-US" sz="2800" dirty="0" smtClean="0">
                <a:gradFill>
                  <a:gsLst>
                    <a:gs pos="1250">
                      <a:srgbClr val="FFFFFF"/>
                    </a:gs>
                    <a:gs pos="100000">
                      <a:srgbClr val="FFFFFF"/>
                    </a:gs>
                  </a:gsLst>
                  <a:lin ang="5400000" scaled="0"/>
                </a:gradFill>
                <a:hlinkClick r:id="rId3"/>
              </a:rPr>
              <a:t>aka.ms/ServiceFabricdocs</a:t>
            </a:r>
            <a:endParaRPr lang="en-US" sz="32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Provide feedback</a:t>
            </a:r>
          </a:p>
          <a:p>
            <a:pPr marL="558800" lvl="2" indent="-342900"/>
            <a:r>
              <a:rPr lang="en-US" sz="2800" dirty="0" smtClean="0">
                <a:gradFill>
                  <a:gsLst>
                    <a:gs pos="1250">
                      <a:srgbClr val="FFFFFF"/>
                    </a:gs>
                    <a:gs pos="100000">
                      <a:srgbClr val="FFFFFF"/>
                    </a:gs>
                  </a:gsLst>
                  <a:lin ang="5400000" scaled="0"/>
                </a:gradFill>
                <a:hlinkClick r:id="rId4"/>
              </a:rPr>
              <a:t>http</a:t>
            </a:r>
            <a:r>
              <a:rPr lang="en-US" sz="2800" dirty="0">
                <a:gradFill>
                  <a:gsLst>
                    <a:gs pos="1250">
                      <a:srgbClr val="FFFFFF"/>
                    </a:gs>
                    <a:gs pos="100000">
                      <a:srgbClr val="FFFFFF"/>
                    </a:gs>
                  </a:gsLst>
                  <a:lin ang="5400000" scaled="0"/>
                </a:gradFill>
                <a:hlinkClick r:id="rId4"/>
              </a:rPr>
              <a:t>://</a:t>
            </a:r>
            <a:r>
              <a:rPr lang="en-US" sz="2800" dirty="0" smtClean="0">
                <a:gradFill>
                  <a:gsLst>
                    <a:gs pos="1250">
                      <a:srgbClr val="FFFFFF"/>
                    </a:gs>
                    <a:gs pos="100000">
                      <a:srgbClr val="FFFFFF"/>
                    </a:gs>
                  </a:gsLst>
                  <a:lin ang="5400000" scaled="0"/>
                </a:gradFill>
                <a:hlinkClick r:id="rId4"/>
              </a:rPr>
              <a:t>aka.ms/ServiceFabricforum</a:t>
            </a:r>
            <a:endParaRPr lang="en-US" sz="2800" dirty="0" smtClean="0">
              <a:gradFill>
                <a:gsLst>
                  <a:gs pos="1250">
                    <a:srgbClr val="FFFFFF"/>
                  </a:gs>
                  <a:gs pos="100000">
                    <a:srgbClr val="FFFFFF"/>
                  </a:gs>
                </a:gsLst>
                <a:lin ang="5400000" scaled="0"/>
              </a:gradFill>
            </a:endParaRPr>
          </a:p>
          <a:p>
            <a:pPr marL="558800" lvl="2" indent="-342900"/>
            <a:r>
              <a:rPr lang="en-US" sz="2800" dirty="0">
                <a:gradFill>
                  <a:gsLst>
                    <a:gs pos="1250">
                      <a:srgbClr val="FFFFFF"/>
                    </a:gs>
                    <a:gs pos="100000">
                      <a:srgbClr val="FFFFFF"/>
                    </a:gs>
                  </a:gsLst>
                  <a:lin ang="5400000" scaled="0"/>
                </a:gradFill>
                <a:hlinkClick r:id="rId5"/>
              </a:rPr>
              <a:t>http://</a:t>
            </a:r>
            <a:r>
              <a:rPr lang="en-US" sz="2800" dirty="0" smtClean="0">
                <a:gradFill>
                  <a:gsLst>
                    <a:gs pos="1250">
                      <a:srgbClr val="FFFFFF"/>
                    </a:gs>
                    <a:gs pos="100000">
                      <a:srgbClr val="FFFFFF"/>
                    </a:gs>
                  </a:gsLst>
                  <a:lin ang="5400000" scaled="0"/>
                </a:gradFill>
                <a:hlinkClick r:id="rId5"/>
              </a:rPr>
              <a:t>stackoverflow.com/questions/tagged/azure-service-fabric</a:t>
            </a:r>
            <a:r>
              <a:rPr lang="en-US" sz="2800"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1047014563"/>
      </p:ext>
    </p:extLst>
  </p:cSld>
  <p:clrMapOvr>
    <a:masterClrMapping/>
  </p:clrMapOvr>
  <p:transition advTm="3082">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a:t>
            </a:r>
            <a:r>
              <a:rPr lang="en-US" dirty="0" smtClean="0"/>
              <a:t>Slides!</a:t>
            </a:r>
            <a:endParaRPr lang="en-US" dirty="0"/>
          </a:p>
          <a:p>
            <a:pPr lvl="1"/>
            <a:r>
              <a:rPr lang="en-US" b="1" dirty="0"/>
              <a:t>http://bit.ly/RateShawnsTalk</a:t>
            </a:r>
            <a:r>
              <a:rPr lang="en-US" dirty="0"/>
              <a:t>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90843"/>
          </a:xfrm>
        </p:spPr>
        <p:txBody>
          <a:bodyPr/>
          <a:lstStyle/>
          <a:p>
            <a:r>
              <a:rPr lang="en-US" sz="3600" dirty="0" smtClean="0"/>
              <a:t>2-700: </a:t>
            </a:r>
            <a:r>
              <a:rPr lang="en-US" sz="3600" dirty="0"/>
              <a:t>Building Resilient, Scalable Services with Microsoft Azure Service </a:t>
            </a:r>
            <a:r>
              <a:rPr lang="en-US" sz="3600" dirty="0" smtClean="0"/>
              <a:t>Fabric</a:t>
            </a:r>
          </a:p>
          <a:p>
            <a:pPr lvl="1"/>
            <a:r>
              <a:rPr lang="en-US" sz="2000" dirty="0"/>
              <a:t>Mark </a:t>
            </a:r>
            <a:r>
              <a:rPr lang="en-US" sz="2000" dirty="0" smtClean="0"/>
              <a:t>Fussell - Principal </a:t>
            </a:r>
            <a:r>
              <a:rPr lang="en-US" sz="2000" dirty="0"/>
              <a:t>Program Manager</a:t>
            </a:r>
          </a:p>
          <a:p>
            <a:pPr lvl="1"/>
            <a:r>
              <a:rPr lang="en-US" sz="2000" dirty="0" smtClean="0"/>
              <a:t>Vipul Modi - Principal </a:t>
            </a:r>
            <a:r>
              <a:rPr lang="en-US" sz="2000" dirty="0"/>
              <a:t>Software Engineering Manager</a:t>
            </a:r>
          </a:p>
          <a:p>
            <a:r>
              <a:rPr lang="en-US" sz="3600" dirty="0" smtClean="0"/>
              <a:t>2-640: </a:t>
            </a:r>
            <a:r>
              <a:rPr lang="en-US" sz="3600" dirty="0"/>
              <a:t>Microsoft Azure Service Fabric </a:t>
            </a:r>
            <a:r>
              <a:rPr lang="en-US" sz="3600" dirty="0" smtClean="0"/>
              <a:t>Architecture</a:t>
            </a:r>
          </a:p>
          <a:p>
            <a:pPr lvl="1"/>
            <a:r>
              <a:rPr lang="en-US" sz="2000" dirty="0"/>
              <a:t>Gopal </a:t>
            </a:r>
            <a:r>
              <a:rPr lang="en-US" sz="2000" dirty="0" err="1" smtClean="0"/>
              <a:t>Kakivaya</a:t>
            </a:r>
            <a:r>
              <a:rPr lang="en-US" sz="2000" dirty="0"/>
              <a:t> </a:t>
            </a:r>
            <a:r>
              <a:rPr lang="en-US" sz="2000" dirty="0" smtClean="0"/>
              <a:t>- Corporate Vice President</a:t>
            </a:r>
          </a:p>
          <a:p>
            <a:r>
              <a:rPr lang="en-US" sz="3600" dirty="0" smtClean="0"/>
              <a:t>2-717</a:t>
            </a:r>
            <a:r>
              <a:rPr lang="en-US" sz="3600" dirty="0"/>
              <a:t>: Deploying and Managing Services with Service </a:t>
            </a:r>
            <a:r>
              <a:rPr lang="en-US" sz="3600" dirty="0" smtClean="0"/>
              <a:t>Fabric</a:t>
            </a:r>
          </a:p>
          <a:p>
            <a:pPr lvl="1"/>
            <a:r>
              <a:rPr lang="en-US" sz="2000" dirty="0"/>
              <a:t>Chacko </a:t>
            </a:r>
            <a:r>
              <a:rPr lang="en-US" sz="2000" dirty="0" smtClean="0"/>
              <a:t>Daniel - Principal </a:t>
            </a:r>
            <a:r>
              <a:rPr lang="en-US" sz="2000" dirty="0"/>
              <a:t>Program Manager</a:t>
            </a:r>
          </a:p>
          <a:p>
            <a:r>
              <a:rPr lang="en-US" sz="3600" dirty="0" smtClean="0"/>
              <a:t>2-66: </a:t>
            </a:r>
            <a:r>
              <a:rPr lang="en-US" sz="3600" dirty="0"/>
              <a:t>Deep Dive into Microsoft Azure Service Fabric Reliable Actors</a:t>
            </a:r>
          </a:p>
          <a:p>
            <a:pPr lvl="1"/>
            <a:r>
              <a:rPr lang="en-US" sz="2000" dirty="0"/>
              <a:t>Claudio </a:t>
            </a:r>
            <a:r>
              <a:rPr lang="en-US" sz="2000" dirty="0" err="1" smtClean="0"/>
              <a:t>Caldato</a:t>
            </a:r>
            <a:r>
              <a:rPr lang="en-US" sz="2000" dirty="0" smtClean="0"/>
              <a:t> - </a:t>
            </a:r>
            <a:r>
              <a:rPr lang="en-US" sz="2000" dirty="0"/>
              <a:t>Principal Program </a:t>
            </a:r>
            <a:r>
              <a:rPr lang="en-US" sz="2000" dirty="0" smtClean="0"/>
              <a:t>Manager</a:t>
            </a:r>
            <a:endParaRPr lang="en-US" sz="2000" dirty="0"/>
          </a:p>
        </p:txBody>
      </p:sp>
      <p:sp>
        <p:nvSpPr>
          <p:cNvPr id="3" name="Title 2"/>
          <p:cNvSpPr>
            <a:spLocks noGrp="1"/>
          </p:cNvSpPr>
          <p:nvPr>
            <p:ph type="title"/>
          </p:nvPr>
        </p:nvSpPr>
        <p:spPr/>
        <p:txBody>
          <a:bodyPr/>
          <a:lstStyle/>
          <a:p>
            <a:r>
              <a:rPr lang="en-US" dirty="0" smtClean="0"/>
              <a:t>Service Fabric at //build</a:t>
            </a:r>
            <a:endParaRPr lang="en-US" dirty="0"/>
          </a:p>
        </p:txBody>
      </p:sp>
    </p:spTree>
    <p:extLst>
      <p:ext uri="{BB962C8B-B14F-4D97-AF65-F5344CB8AC3E}">
        <p14:creationId xmlns:p14="http://schemas.microsoft.com/office/powerpoint/2010/main" val="28537204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457"/>
            <a:ext cx="12314915" cy="917444"/>
          </a:xfrm>
        </p:spPr>
        <p:txBody>
          <a:bodyPr/>
          <a:lstStyle/>
          <a:p>
            <a:r>
              <a:rPr lang="en-US" dirty="0" smtClean="0"/>
              <a:t>Application development in the age of the Cloud</a:t>
            </a:r>
            <a:endParaRPr lang="en-US" dirty="0"/>
          </a:p>
        </p:txBody>
      </p:sp>
      <p:grpSp>
        <p:nvGrpSpPr>
          <p:cNvPr id="2" name="Group 4"/>
          <p:cNvGrpSpPr>
            <a:grpSpLocks noChangeAspect="1"/>
          </p:cNvGrpSpPr>
          <p:nvPr/>
        </p:nvGrpSpPr>
        <p:grpSpPr bwMode="auto">
          <a:xfrm flipH="1">
            <a:off x="1110777" y="2148168"/>
            <a:ext cx="2125407" cy="3428792"/>
            <a:chOff x="795" y="1063"/>
            <a:chExt cx="1435" cy="2315"/>
          </a:xfrm>
        </p:grpSpPr>
        <p:sp>
          <p:nvSpPr>
            <p:cNvPr id="4" name="AutoShape 3"/>
            <p:cNvSpPr>
              <a:spLocks noChangeAspect="1" noChangeArrowheads="1" noTextEdit="1"/>
            </p:cNvSpPr>
            <p:nvPr/>
          </p:nvSpPr>
          <p:spPr bwMode="auto">
            <a:xfrm>
              <a:off x="795" y="1063"/>
              <a:ext cx="1435" cy="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Rectangle 5"/>
            <p:cNvSpPr>
              <a:spLocks noChangeArrowheads="1"/>
            </p:cNvSpPr>
            <p:nvPr/>
          </p:nvSpPr>
          <p:spPr bwMode="auto">
            <a:xfrm>
              <a:off x="1826" y="1549"/>
              <a:ext cx="181" cy="14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 name="Freeform 6"/>
            <p:cNvSpPr>
              <a:spLocks/>
            </p:cNvSpPr>
            <p:nvPr/>
          </p:nvSpPr>
          <p:spPr bwMode="auto">
            <a:xfrm>
              <a:off x="1826" y="1589"/>
              <a:ext cx="181" cy="88"/>
            </a:xfrm>
            <a:custGeom>
              <a:avLst/>
              <a:gdLst>
                <a:gd name="T0" fmla="*/ 0 w 181"/>
                <a:gd name="T1" fmla="*/ 34 h 88"/>
                <a:gd name="T2" fmla="*/ 181 w 181"/>
                <a:gd name="T3" fmla="*/ 0 h 88"/>
                <a:gd name="T4" fmla="*/ 0 w 181"/>
                <a:gd name="T5" fmla="*/ 88 h 88"/>
                <a:gd name="T6" fmla="*/ 0 w 181"/>
                <a:gd name="T7" fmla="*/ 34 h 88"/>
              </a:gdLst>
              <a:ahLst/>
              <a:cxnLst>
                <a:cxn ang="0">
                  <a:pos x="T0" y="T1"/>
                </a:cxn>
                <a:cxn ang="0">
                  <a:pos x="T2" y="T3"/>
                </a:cxn>
                <a:cxn ang="0">
                  <a:pos x="T4" y="T5"/>
                </a:cxn>
                <a:cxn ang="0">
                  <a:pos x="T6" y="T7"/>
                </a:cxn>
              </a:cxnLst>
              <a:rect l="0" t="0" r="r" b="b"/>
              <a:pathLst>
                <a:path w="181" h="88">
                  <a:moveTo>
                    <a:pt x="0" y="34"/>
                  </a:moveTo>
                  <a:lnTo>
                    <a:pt x="181" y="0"/>
                  </a:lnTo>
                  <a:lnTo>
                    <a:pt x="0" y="88"/>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7"/>
            <p:cNvSpPr>
              <a:spLocks/>
            </p:cNvSpPr>
            <p:nvPr/>
          </p:nvSpPr>
          <p:spPr bwMode="auto">
            <a:xfrm>
              <a:off x="1514" y="1126"/>
              <a:ext cx="582" cy="534"/>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8"/>
            <p:cNvSpPr>
              <a:spLocks/>
            </p:cNvSpPr>
            <p:nvPr/>
          </p:nvSpPr>
          <p:spPr bwMode="auto">
            <a:xfrm>
              <a:off x="1548" y="1063"/>
              <a:ext cx="582" cy="572"/>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9"/>
            <p:cNvSpPr>
              <a:spLocks/>
            </p:cNvSpPr>
            <p:nvPr/>
          </p:nvSpPr>
          <p:spPr bwMode="auto">
            <a:xfrm>
              <a:off x="1780" y="1314"/>
              <a:ext cx="86" cy="143"/>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10"/>
            <p:cNvSpPr>
              <a:spLocks noChangeArrowheads="1"/>
            </p:cNvSpPr>
            <p:nvPr/>
          </p:nvSpPr>
          <p:spPr bwMode="auto">
            <a:xfrm>
              <a:off x="1611" y="1412"/>
              <a:ext cx="35"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1"/>
            <p:cNvSpPr>
              <a:spLocks/>
            </p:cNvSpPr>
            <p:nvPr/>
          </p:nvSpPr>
          <p:spPr bwMode="auto">
            <a:xfrm>
              <a:off x="1586" y="1526"/>
              <a:ext cx="94" cy="74"/>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2"/>
            <p:cNvSpPr>
              <a:spLocks/>
            </p:cNvSpPr>
            <p:nvPr/>
          </p:nvSpPr>
          <p:spPr bwMode="auto">
            <a:xfrm>
              <a:off x="1663" y="1503"/>
              <a:ext cx="40" cy="43"/>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3"/>
            <p:cNvSpPr>
              <a:spLocks/>
            </p:cNvSpPr>
            <p:nvPr/>
          </p:nvSpPr>
          <p:spPr bwMode="auto">
            <a:xfrm>
              <a:off x="990" y="2386"/>
              <a:ext cx="1017" cy="243"/>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4"/>
            <p:cNvSpPr>
              <a:spLocks/>
            </p:cNvSpPr>
            <p:nvPr/>
          </p:nvSpPr>
          <p:spPr bwMode="auto">
            <a:xfrm>
              <a:off x="1700" y="1677"/>
              <a:ext cx="307" cy="712"/>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5"/>
            <p:cNvSpPr>
              <a:spLocks/>
            </p:cNvSpPr>
            <p:nvPr/>
          </p:nvSpPr>
          <p:spPr bwMode="auto">
            <a:xfrm>
              <a:off x="792" y="3204"/>
              <a:ext cx="375" cy="166"/>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Rectangle 16"/>
            <p:cNvSpPr>
              <a:spLocks noChangeArrowheads="1"/>
            </p:cNvSpPr>
            <p:nvPr/>
          </p:nvSpPr>
          <p:spPr bwMode="auto">
            <a:xfrm>
              <a:off x="990" y="2503"/>
              <a:ext cx="255" cy="701"/>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7"/>
            <p:cNvSpPr>
              <a:spLocks/>
            </p:cNvSpPr>
            <p:nvPr/>
          </p:nvSpPr>
          <p:spPr bwMode="auto">
            <a:xfrm>
              <a:off x="1560" y="2921"/>
              <a:ext cx="137" cy="260"/>
            </a:xfrm>
            <a:custGeom>
              <a:avLst/>
              <a:gdLst>
                <a:gd name="T0" fmla="*/ 0 w 137"/>
                <a:gd name="T1" fmla="*/ 260 h 260"/>
                <a:gd name="T2" fmla="*/ 137 w 137"/>
                <a:gd name="T3" fmla="*/ 260 h 260"/>
                <a:gd name="T4" fmla="*/ 123 w 137"/>
                <a:gd name="T5" fmla="*/ 0 h 260"/>
                <a:gd name="T6" fmla="*/ 17 w 137"/>
                <a:gd name="T7" fmla="*/ 0 h 260"/>
                <a:gd name="T8" fmla="*/ 0 w 137"/>
                <a:gd name="T9" fmla="*/ 260 h 260"/>
              </a:gdLst>
              <a:ahLst/>
              <a:cxnLst>
                <a:cxn ang="0">
                  <a:pos x="T0" y="T1"/>
                </a:cxn>
                <a:cxn ang="0">
                  <a:pos x="T2" y="T3"/>
                </a:cxn>
                <a:cxn ang="0">
                  <a:pos x="T4" y="T5"/>
                </a:cxn>
                <a:cxn ang="0">
                  <a:pos x="T6" y="T7"/>
                </a:cxn>
                <a:cxn ang="0">
                  <a:pos x="T8" y="T9"/>
                </a:cxn>
              </a:cxnLst>
              <a:rect l="0" t="0" r="r" b="b"/>
              <a:pathLst>
                <a:path w="137" h="260">
                  <a:moveTo>
                    <a:pt x="0" y="260"/>
                  </a:moveTo>
                  <a:lnTo>
                    <a:pt x="137" y="260"/>
                  </a:lnTo>
                  <a:lnTo>
                    <a:pt x="123" y="0"/>
                  </a:lnTo>
                  <a:lnTo>
                    <a:pt x="17" y="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8"/>
            <p:cNvSpPr>
              <a:spLocks/>
            </p:cNvSpPr>
            <p:nvPr/>
          </p:nvSpPr>
          <p:spPr bwMode="auto">
            <a:xfrm>
              <a:off x="1591" y="2706"/>
              <a:ext cx="75" cy="261"/>
            </a:xfrm>
            <a:custGeom>
              <a:avLst/>
              <a:gdLst>
                <a:gd name="T0" fmla="*/ 0 w 75"/>
                <a:gd name="T1" fmla="*/ 261 h 261"/>
                <a:gd name="T2" fmla="*/ 75 w 75"/>
                <a:gd name="T3" fmla="*/ 261 h 261"/>
                <a:gd name="T4" fmla="*/ 69 w 75"/>
                <a:gd name="T5" fmla="*/ 0 h 261"/>
                <a:gd name="T6" fmla="*/ 9 w 75"/>
                <a:gd name="T7" fmla="*/ 0 h 261"/>
                <a:gd name="T8" fmla="*/ 0 w 75"/>
                <a:gd name="T9" fmla="*/ 261 h 261"/>
              </a:gdLst>
              <a:ahLst/>
              <a:cxnLst>
                <a:cxn ang="0">
                  <a:pos x="T0" y="T1"/>
                </a:cxn>
                <a:cxn ang="0">
                  <a:pos x="T2" y="T3"/>
                </a:cxn>
                <a:cxn ang="0">
                  <a:pos x="T4" y="T5"/>
                </a:cxn>
                <a:cxn ang="0">
                  <a:pos x="T6" y="T7"/>
                </a:cxn>
                <a:cxn ang="0">
                  <a:pos x="T8" y="T9"/>
                </a:cxn>
              </a:cxnLst>
              <a:rect l="0" t="0" r="r" b="b"/>
              <a:pathLst>
                <a:path w="75" h="261">
                  <a:moveTo>
                    <a:pt x="0" y="261"/>
                  </a:moveTo>
                  <a:lnTo>
                    <a:pt x="75" y="261"/>
                  </a:lnTo>
                  <a:lnTo>
                    <a:pt x="69" y="0"/>
                  </a:lnTo>
                  <a:lnTo>
                    <a:pt x="9" y="0"/>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19"/>
            <p:cNvSpPr>
              <a:spLocks noChangeArrowheads="1"/>
            </p:cNvSpPr>
            <p:nvPr/>
          </p:nvSpPr>
          <p:spPr bwMode="auto">
            <a:xfrm>
              <a:off x="1912" y="3224"/>
              <a:ext cx="155"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20"/>
            <p:cNvSpPr>
              <a:spLocks noChangeArrowheads="1"/>
            </p:cNvSpPr>
            <p:nvPr/>
          </p:nvSpPr>
          <p:spPr bwMode="auto">
            <a:xfrm>
              <a:off x="1202" y="3218"/>
              <a:ext cx="154"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1"/>
            <p:cNvSpPr>
              <a:spLocks/>
            </p:cNvSpPr>
            <p:nvPr/>
          </p:nvSpPr>
          <p:spPr bwMode="auto">
            <a:xfrm>
              <a:off x="1279" y="3098"/>
              <a:ext cx="711" cy="111"/>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22"/>
            <p:cNvSpPr>
              <a:spLocks noChangeArrowheads="1"/>
            </p:cNvSpPr>
            <p:nvPr/>
          </p:nvSpPr>
          <p:spPr bwMode="auto">
            <a:xfrm>
              <a:off x="1912" y="3209"/>
              <a:ext cx="78" cy="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3"/>
            <p:cNvSpPr>
              <a:spLocks noChangeArrowheads="1"/>
            </p:cNvSpPr>
            <p:nvPr/>
          </p:nvSpPr>
          <p:spPr bwMode="auto">
            <a:xfrm>
              <a:off x="1279" y="3209"/>
              <a:ext cx="77" cy="8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p:nvSpPr>
          <p:spPr bwMode="auto">
            <a:xfrm>
              <a:off x="1649" y="3224"/>
              <a:ext cx="37"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5"/>
            <p:cNvSpPr>
              <a:spLocks/>
            </p:cNvSpPr>
            <p:nvPr/>
          </p:nvSpPr>
          <p:spPr bwMode="auto">
            <a:xfrm>
              <a:off x="1571" y="3224"/>
              <a:ext cx="38"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26"/>
            <p:cNvSpPr>
              <a:spLocks noChangeArrowheads="1"/>
            </p:cNvSpPr>
            <p:nvPr/>
          </p:nvSpPr>
          <p:spPr bwMode="auto">
            <a:xfrm>
              <a:off x="1589" y="3112"/>
              <a:ext cx="80"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1402" y="2658"/>
              <a:ext cx="456" cy="57"/>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8"/>
            <p:cNvSpPr>
              <a:spLocks/>
            </p:cNvSpPr>
            <p:nvPr/>
          </p:nvSpPr>
          <p:spPr bwMode="auto">
            <a:xfrm>
              <a:off x="1193" y="2624"/>
              <a:ext cx="871" cy="62"/>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2067" y="1675"/>
              <a:ext cx="63" cy="768"/>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1726" y="2100"/>
              <a:ext cx="453" cy="655"/>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1726" y="2746"/>
              <a:ext cx="112" cy="100"/>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2"/>
            <p:cNvSpPr>
              <a:spLocks/>
            </p:cNvSpPr>
            <p:nvPr/>
          </p:nvSpPr>
          <p:spPr bwMode="auto">
            <a:xfrm>
              <a:off x="2133" y="2043"/>
              <a:ext cx="97" cy="115"/>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3"/>
            <p:cNvSpPr>
              <a:spLocks/>
            </p:cNvSpPr>
            <p:nvPr/>
          </p:nvSpPr>
          <p:spPr bwMode="auto">
            <a:xfrm>
              <a:off x="1127" y="2349"/>
              <a:ext cx="447" cy="37"/>
            </a:xfrm>
            <a:custGeom>
              <a:avLst/>
              <a:gdLst>
                <a:gd name="T0" fmla="*/ 0 w 447"/>
                <a:gd name="T1" fmla="*/ 0 h 37"/>
                <a:gd name="T2" fmla="*/ 447 w 447"/>
                <a:gd name="T3" fmla="*/ 20 h 37"/>
                <a:gd name="T4" fmla="*/ 447 w 447"/>
                <a:gd name="T5" fmla="*/ 37 h 37"/>
                <a:gd name="T6" fmla="*/ 0 w 447"/>
                <a:gd name="T7" fmla="*/ 37 h 37"/>
                <a:gd name="T8" fmla="*/ 0 w 447"/>
                <a:gd name="T9" fmla="*/ 0 h 37"/>
              </a:gdLst>
              <a:ahLst/>
              <a:cxnLst>
                <a:cxn ang="0">
                  <a:pos x="T0" y="T1"/>
                </a:cxn>
                <a:cxn ang="0">
                  <a:pos x="T2" y="T3"/>
                </a:cxn>
                <a:cxn ang="0">
                  <a:pos x="T4" y="T5"/>
                </a:cxn>
                <a:cxn ang="0">
                  <a:pos x="T6" y="T7"/>
                </a:cxn>
                <a:cxn ang="0">
                  <a:pos x="T8" y="T9"/>
                </a:cxn>
              </a:cxnLst>
              <a:rect l="0" t="0" r="r" b="b"/>
              <a:pathLst>
                <a:path w="447" h="37">
                  <a:moveTo>
                    <a:pt x="0" y="0"/>
                  </a:moveTo>
                  <a:lnTo>
                    <a:pt x="447" y="20"/>
                  </a:lnTo>
                  <a:lnTo>
                    <a:pt x="447" y="37"/>
                  </a:lnTo>
                  <a:lnTo>
                    <a:pt x="0"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4"/>
            <p:cNvSpPr>
              <a:spLocks/>
            </p:cNvSpPr>
            <p:nvPr/>
          </p:nvSpPr>
          <p:spPr bwMode="auto">
            <a:xfrm>
              <a:off x="984" y="1929"/>
              <a:ext cx="152" cy="434"/>
            </a:xfrm>
            <a:custGeom>
              <a:avLst/>
              <a:gdLst>
                <a:gd name="T0" fmla="*/ 115 w 152"/>
                <a:gd name="T1" fmla="*/ 434 h 434"/>
                <a:gd name="T2" fmla="*/ 0 w 152"/>
                <a:gd name="T3" fmla="*/ 3 h 434"/>
                <a:gd name="T4" fmla="*/ 12 w 152"/>
                <a:gd name="T5" fmla="*/ 0 h 434"/>
                <a:gd name="T6" fmla="*/ 152 w 152"/>
                <a:gd name="T7" fmla="*/ 420 h 434"/>
                <a:gd name="T8" fmla="*/ 115 w 152"/>
                <a:gd name="T9" fmla="*/ 434 h 434"/>
              </a:gdLst>
              <a:ahLst/>
              <a:cxnLst>
                <a:cxn ang="0">
                  <a:pos x="T0" y="T1"/>
                </a:cxn>
                <a:cxn ang="0">
                  <a:pos x="T2" y="T3"/>
                </a:cxn>
                <a:cxn ang="0">
                  <a:pos x="T4" y="T5"/>
                </a:cxn>
                <a:cxn ang="0">
                  <a:pos x="T6" y="T7"/>
                </a:cxn>
                <a:cxn ang="0">
                  <a:pos x="T8" y="T9"/>
                </a:cxn>
              </a:cxnLst>
              <a:rect l="0" t="0" r="r" b="b"/>
              <a:pathLst>
                <a:path w="152" h="434">
                  <a:moveTo>
                    <a:pt x="115" y="434"/>
                  </a:moveTo>
                  <a:lnTo>
                    <a:pt x="0" y="3"/>
                  </a:lnTo>
                  <a:lnTo>
                    <a:pt x="12" y="0"/>
                  </a:lnTo>
                  <a:lnTo>
                    <a:pt x="152" y="420"/>
                  </a:lnTo>
                  <a:lnTo>
                    <a:pt x="115"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35"/>
            <p:cNvSpPr>
              <a:spLocks noChangeArrowheads="1"/>
            </p:cNvSpPr>
            <p:nvPr/>
          </p:nvSpPr>
          <p:spPr bwMode="auto">
            <a:xfrm>
              <a:off x="1099" y="2332"/>
              <a:ext cx="57"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6"/>
            <p:cNvSpPr>
              <a:spLocks/>
            </p:cNvSpPr>
            <p:nvPr/>
          </p:nvSpPr>
          <p:spPr bwMode="auto">
            <a:xfrm>
              <a:off x="1823" y="1777"/>
              <a:ext cx="149" cy="612"/>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7"/>
            <p:cNvSpPr>
              <a:spLocks/>
            </p:cNvSpPr>
            <p:nvPr/>
          </p:nvSpPr>
          <p:spPr bwMode="auto">
            <a:xfrm>
              <a:off x="1402" y="2241"/>
              <a:ext cx="570" cy="148"/>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8"/>
            <p:cNvSpPr>
              <a:spLocks/>
            </p:cNvSpPr>
            <p:nvPr/>
          </p:nvSpPr>
          <p:spPr bwMode="auto">
            <a:xfrm>
              <a:off x="1334" y="2241"/>
              <a:ext cx="295" cy="148"/>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39"/>
            <p:cNvSpPr>
              <a:spLocks noChangeArrowheads="1"/>
            </p:cNvSpPr>
            <p:nvPr/>
          </p:nvSpPr>
          <p:spPr bwMode="auto">
            <a:xfrm>
              <a:off x="1560" y="2241"/>
              <a:ext cx="69" cy="1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0"/>
            <p:cNvSpPr>
              <a:spLocks noChangeArrowheads="1"/>
            </p:cNvSpPr>
            <p:nvPr/>
          </p:nvSpPr>
          <p:spPr bwMode="auto">
            <a:xfrm>
              <a:off x="1821" y="1769"/>
              <a:ext cx="186" cy="28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56" name="Picture 55"/>
          <p:cNvPicPr>
            <a:picLocks noChangeAspect="1"/>
          </p:cNvPicPr>
          <p:nvPr/>
        </p:nvPicPr>
        <p:blipFill>
          <a:blip r:embed="rId3"/>
          <a:stretch>
            <a:fillRect/>
          </a:stretch>
        </p:blipFill>
        <p:spPr>
          <a:xfrm>
            <a:off x="9225507" y="1640411"/>
            <a:ext cx="2025848" cy="3853288"/>
          </a:xfrm>
          <a:prstGeom prst="rect">
            <a:avLst/>
          </a:prstGeom>
        </p:spPr>
      </p:pic>
      <p:sp>
        <p:nvSpPr>
          <p:cNvPr id="67"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8"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70"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71" name="Group 11"/>
          <p:cNvGrpSpPr>
            <a:grpSpLocks noChangeAspect="1"/>
          </p:cNvGrpSpPr>
          <p:nvPr/>
        </p:nvGrpSpPr>
        <p:grpSpPr bwMode="auto">
          <a:xfrm>
            <a:off x="4000610" y="4634210"/>
            <a:ext cx="3818983" cy="2231708"/>
            <a:chOff x="1037" y="924"/>
            <a:chExt cx="2406" cy="1406"/>
          </a:xfrm>
        </p:grpSpPr>
        <p:sp>
          <p:nvSpPr>
            <p:cNvPr id="72"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3"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74"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75"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76"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77"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78"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456166103"/>
      </p:ext>
    </p:extLst>
  </p:cSld>
  <p:clrMapOvr>
    <a:masterClrMapping/>
  </p:clrMapOvr>
  <p:transition advTm="51373">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 name="Title 2"/>
          <p:cNvSpPr>
            <a:spLocks noGrp="1"/>
          </p:cNvSpPr>
          <p:nvPr>
            <p:ph type="title"/>
          </p:nvPr>
        </p:nvSpPr>
        <p:spPr>
          <a:xfrm>
            <a:off x="427037" y="341477"/>
            <a:ext cx="11889564" cy="917575"/>
          </a:xfrm>
        </p:spPr>
        <p:txBody>
          <a:bodyPr/>
          <a:lstStyle/>
          <a:p>
            <a:r>
              <a:rPr lang="en-US" dirty="0" smtClean="0"/>
              <a:t>Cloud Service Architectures</a:t>
            </a:r>
            <a:endParaRPr lang="en-US" dirty="0"/>
          </a:p>
        </p:txBody>
      </p:sp>
      <p:sp>
        <p:nvSpPr>
          <p:cNvPr id="17" name="Rectangle 16"/>
          <p:cNvSpPr/>
          <p:nvPr/>
        </p:nvSpPr>
        <p:spPr>
          <a:xfrm>
            <a:off x="768066" y="2029352"/>
            <a:ext cx="2862316" cy="346162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smtClean="0">
                <a:solidFill>
                  <a:srgbClr val="FFFFFF"/>
                </a:solidFill>
              </a:rPr>
              <a:t>traditional</a:t>
            </a:r>
          </a:p>
        </p:txBody>
      </p:sp>
      <p:cxnSp>
        <p:nvCxnSpPr>
          <p:cNvPr id="18" name="Straight Connector 17"/>
          <p:cNvCxnSpPr/>
          <p:nvPr/>
        </p:nvCxnSpPr>
        <p:spPr>
          <a:xfrm>
            <a:off x="2189887" y="2709008"/>
            <a:ext cx="0" cy="1511460"/>
          </a:xfrm>
          <a:prstGeom prst="line">
            <a:avLst/>
          </a:prstGeom>
          <a:noFill/>
          <a:ln w="6350" cap="flat" cmpd="sng" algn="ctr">
            <a:solidFill>
              <a:srgbClr val="FFFFFF"/>
            </a:solidFill>
            <a:prstDash val="solid"/>
            <a:miter lim="800000"/>
          </a:ln>
          <a:effectLst/>
        </p:spPr>
      </p:cxnSp>
      <p:sp>
        <p:nvSpPr>
          <p:cNvPr id="19" name="Rectangle 18"/>
          <p:cNvSpPr/>
          <p:nvPr/>
        </p:nvSpPr>
        <p:spPr>
          <a:xfrm>
            <a:off x="925489" y="2178374"/>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User Interface </a:t>
            </a:r>
          </a:p>
        </p:txBody>
      </p:sp>
      <p:sp>
        <p:nvSpPr>
          <p:cNvPr id="20" name="Rectangle 19"/>
          <p:cNvSpPr/>
          <p:nvPr/>
        </p:nvSpPr>
        <p:spPr>
          <a:xfrm>
            <a:off x="925489" y="3116337"/>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Business Logic</a:t>
            </a:r>
          </a:p>
        </p:txBody>
      </p:sp>
      <p:sp>
        <p:nvSpPr>
          <p:cNvPr id="21" name="Rectangle 20"/>
          <p:cNvSpPr/>
          <p:nvPr/>
        </p:nvSpPr>
        <p:spPr>
          <a:xfrm>
            <a:off x="925489" y="4041211"/>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Data</a:t>
            </a:r>
          </a:p>
        </p:txBody>
      </p:sp>
      <p:grpSp>
        <p:nvGrpSpPr>
          <p:cNvPr id="22" name="Group 21"/>
          <p:cNvGrpSpPr/>
          <p:nvPr/>
        </p:nvGrpSpPr>
        <p:grpSpPr>
          <a:xfrm>
            <a:off x="8490389" y="2166314"/>
            <a:ext cx="1467842" cy="1504517"/>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8505012" y="3565384"/>
            <a:ext cx="1462081" cy="938612"/>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8510773" y="4131289"/>
            <a:ext cx="1462081" cy="938612"/>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9686330" y="3561217"/>
            <a:ext cx="1467842" cy="1504517"/>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9700953" y="2728052"/>
            <a:ext cx="1462081" cy="938612"/>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9706714" y="2162147"/>
            <a:ext cx="1462081" cy="938612"/>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8385285" y="2429541"/>
            <a:ext cx="2937893" cy="2289729"/>
          </a:xfrm>
          <a:prstGeom prst="rect">
            <a:avLst/>
          </a:prstGeom>
          <a:noFill/>
        </p:spPr>
        <p:txBody>
          <a:bodyPr wrap="square" rtlCol="0">
            <a:spAutoFit/>
          </a:bodyPr>
          <a:lstStyle/>
          <a:p>
            <a:pPr algn="ctr" defTabSz="932597"/>
            <a:r>
              <a:rPr lang="en-US" sz="2856" b="1" dirty="0">
                <a:solidFill>
                  <a:srgbClr val="FFFFFF"/>
                </a:solidFill>
                <a:latin typeface="Segoe UI Semibold" panose="020B0702040204020203" pitchFamily="34" charset="0"/>
                <a:cs typeface="Segoe UI Semibold" panose="020B0702040204020203" pitchFamily="34" charset="0"/>
              </a:rPr>
              <a:t>User Interface</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Business Logic</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8261205" y="2044822"/>
            <a:ext cx="3107045" cy="344615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err="1" smtClean="0">
                <a:solidFill>
                  <a:srgbClr val="FFFFFF"/>
                </a:solidFill>
              </a:rPr>
              <a:t>Microservices</a:t>
            </a:r>
            <a:endParaRPr lang="en-US" sz="1836" kern="0" dirty="0" smtClean="0">
              <a:solidFill>
                <a:srgbClr val="FFFFFF"/>
              </a:solidFill>
            </a:endParaRPr>
          </a:p>
        </p:txBody>
      </p:sp>
      <p:sp>
        <p:nvSpPr>
          <p:cNvPr id="584"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86"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4000610" y="4634210"/>
            <a:ext cx="3818983" cy="223170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0"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591"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525240850"/>
      </p:ext>
    </p:extLst>
  </p:cSld>
  <p:clrMapOvr>
    <a:masterClrMapping/>
  </p:clrMapOvr>
  <p:transition advTm="64066">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Battle-hardened for over 5 years</a:t>
            </a:r>
            <a:endParaRPr lang="en-US" dirty="0"/>
          </a:p>
        </p:txBody>
      </p:sp>
      <p:pic>
        <p:nvPicPr>
          <p:cNvPr id="11" name="Picture 10"/>
          <p:cNvPicPr>
            <a:picLocks noChangeAspect="1"/>
          </p:cNvPicPr>
          <p:nvPr/>
        </p:nvPicPr>
        <p:blipFill>
          <a:blip r:embed="rId3"/>
          <a:stretch>
            <a:fillRect/>
          </a:stretch>
        </p:blipFill>
        <p:spPr>
          <a:xfrm>
            <a:off x="8199437" y="5326062"/>
            <a:ext cx="4199221" cy="1571029"/>
          </a:xfrm>
          <a:prstGeom prst="rect">
            <a:avLst/>
          </a:prstGeom>
        </p:spPr>
      </p:pic>
      <p:sp>
        <p:nvSpPr>
          <p:cNvPr id="2" name="Hexagon 1"/>
          <p:cNvSpPr/>
          <p:nvPr/>
        </p:nvSpPr>
        <p:spPr bwMode="auto">
          <a:xfrm>
            <a:off x="191191" y="1439862"/>
            <a:ext cx="3379957" cy="2817813"/>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94059" y="4716462"/>
            <a:ext cx="1942240" cy="1726772"/>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23037" y="1163294"/>
            <a:ext cx="2362200" cy="2008982"/>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Intune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15250" y="3521264"/>
            <a:ext cx="3014466" cy="2545617"/>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Bing Cortana</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500m </a:t>
            </a:r>
            <a:r>
              <a:rPr lang="en-US" sz="2400" dirty="0" err="1" smtClean="0">
                <a:gradFill>
                  <a:gsLst>
                    <a:gs pos="0">
                      <a:srgbClr val="FFFFFF"/>
                    </a:gs>
                    <a:gs pos="100000">
                      <a:srgbClr val="FFFFFF"/>
                    </a:gs>
                  </a:gsLst>
                  <a:lin ang="5400000" scaled="0"/>
                </a:gradFill>
                <a:ea typeface="Segoe UI" pitchFamily="34" charset="0"/>
                <a:cs typeface="Segoe UI" pitchFamily="34" charset="0"/>
              </a:rPr>
              <a:t>evals</a:t>
            </a:r>
            <a:r>
              <a:rPr lang="en-US" sz="2400" dirty="0" smtClean="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81924" y="402675"/>
            <a:ext cx="2886784" cy="2446093"/>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904164" y="3172276"/>
            <a:ext cx="2564298" cy="2229986"/>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Event Hubs</a:t>
            </a:r>
          </a:p>
          <a:p>
            <a:pPr algn="ctr" defTabSz="932472" fontAlgn="base">
              <a:lnSpc>
                <a:spcPct val="90000"/>
              </a:lnSpc>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20bn events/day</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0163377"/>
      </p:ext>
    </p:extLst>
  </p:cSld>
  <p:clrMapOvr>
    <a:masterClrMapping/>
  </p:clrMapOvr>
  <p:transition advTm="95495">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ags/tag3.xml><?xml version="1.0" encoding="utf-8"?>
<p:tagLst xmlns:a="http://schemas.openxmlformats.org/drawingml/2006/main" xmlns:r="http://schemas.openxmlformats.org/officeDocument/2006/relationships" xmlns:p="http://schemas.openxmlformats.org/presentationml/2006/main">
  <p:tag name="TIMING" val="|1.4|9.8|44.8"/>
</p:tagLst>
</file>

<file path=ppt/tags/tag4.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5.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6.xml><?xml version="1.0" encoding="utf-8"?>
<p:tagLst xmlns:a="http://schemas.openxmlformats.org/drawingml/2006/main" xmlns:r="http://schemas.openxmlformats.org/officeDocument/2006/relationships" xmlns:p="http://schemas.openxmlformats.org/presentationml/2006/main">
  <p:tag name="TIMING" val="|0.4|0.4"/>
</p:tagLst>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1777</TotalTime>
  <Words>4161</Words>
  <Application>Microsoft Office PowerPoint</Application>
  <PresentationFormat>Custom</PresentationFormat>
  <Paragraphs>799</Paragraphs>
  <Slides>52</Slides>
  <Notes>43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52</vt:i4>
      </vt:variant>
    </vt:vector>
  </HeadingPairs>
  <TitlesOfParts>
    <vt:vector size="68" baseType="lpstr">
      <vt:lpstr>Arial Unicode MS</vt:lpstr>
      <vt:lpstr>Arial</vt:lpstr>
      <vt:lpstr>Blender Pro Book</vt:lpstr>
      <vt:lpstr>Calibri</vt:lpstr>
      <vt:lpstr>KodchiangUPC</vt:lpstr>
      <vt:lpstr>ＭＳ Ｐゴシック</vt:lpstr>
      <vt:lpstr>Segoe Semibold</vt:lpstr>
      <vt:lpstr>Segoe UI</vt:lpstr>
      <vt:lpstr>Segoe UI Black</vt:lpstr>
      <vt:lpstr>Segoe UI Light</vt:lpstr>
      <vt:lpstr>Segoe UI Semibold</vt:lpstr>
      <vt:lpstr>Segoe WP SemiLight</vt:lpstr>
      <vt:lpstr>Wingdings</vt:lpstr>
      <vt:lpstr>MSVID_DarkBlue_16x9_2013_06</vt:lpstr>
      <vt:lpstr>NWA TechFest 2010 Presentation Template</vt:lpstr>
      <vt:lpstr>1_NWA TechFest 2010 Presentation Template</vt:lpstr>
      <vt:lpstr>Service Fabric: A Platform for Building and Managing Highly Scalable Services </vt:lpstr>
      <vt:lpstr>About Me</vt:lpstr>
      <vt:lpstr>Watch User Group presentations  for FREE online! </vt:lpstr>
      <vt:lpstr>Demos</vt:lpstr>
      <vt:lpstr>Agenda </vt:lpstr>
      <vt:lpstr>Service Fabric at //build</vt:lpstr>
      <vt:lpstr>Application development in the age of the Cloud</vt:lpstr>
      <vt:lpstr>Cloud Service Architectures</vt:lpstr>
      <vt:lpstr>Battle-hardened for over 5 years</vt:lpstr>
      <vt:lpstr>Microsoft Azure Service Fabric A platform for reliable, hyperscale, microservice-based applications</vt:lpstr>
      <vt:lpstr>Service Fabric cluster with microservices</vt:lpstr>
      <vt:lpstr>Handling machine failures</vt:lpstr>
      <vt:lpstr>What is a microservice?</vt:lpstr>
      <vt:lpstr>Types of microservices</vt:lpstr>
      <vt:lpstr>What can you build with Service Fabric?</vt:lpstr>
      <vt:lpstr>Service Fabric Applications </vt:lpstr>
      <vt:lpstr>Reliable Actor API</vt:lpstr>
      <vt:lpstr>With Reliable Actors:</vt:lpstr>
      <vt:lpstr>Reliable Actors other features </vt:lpstr>
      <vt:lpstr>DEMO – Hello World  Actor Service</vt:lpstr>
      <vt:lpstr>Learn more about Reliable Actors APIs</vt:lpstr>
      <vt:lpstr>Defining applications and services</vt:lpstr>
      <vt:lpstr>Instantiating an application</vt:lpstr>
      <vt:lpstr>Reliable Services API</vt:lpstr>
      <vt:lpstr>Reliable Collections</vt:lpstr>
      <vt:lpstr>Reliable Collections</vt:lpstr>
      <vt:lpstr>DEMO</vt:lpstr>
      <vt:lpstr>3-Tier service pattern</vt:lpstr>
      <vt:lpstr>Stateful services: Simplify design, reduce latency</vt:lpstr>
      <vt:lpstr>Cloud Service vs Stateful Service Fabric</vt:lpstr>
      <vt:lpstr>DEMO</vt:lpstr>
      <vt:lpstr>Stateful microservices are reliable and consistent</vt:lpstr>
      <vt:lpstr>Stateful microservice</vt:lpstr>
      <vt:lpstr>Replication</vt:lpstr>
      <vt:lpstr>Reconfiguration</vt:lpstr>
      <vt:lpstr>Service partitioning</vt:lpstr>
      <vt:lpstr>Scale-out and partitioning</vt:lpstr>
      <vt:lpstr>Application Lifecycle Management</vt:lpstr>
      <vt:lpstr>Cluster: System view</vt:lpstr>
      <vt:lpstr>Service Fabric management capabilities</vt:lpstr>
      <vt:lpstr>Typical Datacenter</vt:lpstr>
      <vt:lpstr>Service Fabric Cluster</vt:lpstr>
      <vt:lpstr>Instantiating an application</vt:lpstr>
      <vt:lpstr>Are you ready to deploy to Production ? </vt:lpstr>
      <vt:lpstr>State of the art Orchestration Engine</vt:lpstr>
      <vt:lpstr>Monitoring your Services</vt:lpstr>
      <vt:lpstr>Diagnostics and Troubleshooting</vt:lpstr>
      <vt:lpstr>Diagnostics and Troubleshooting</vt:lpstr>
      <vt:lpstr>Azure Service Fabric</vt:lpstr>
      <vt:lpstr>Call to Action</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86</cp:revision>
  <dcterms:created xsi:type="dcterms:W3CDTF">2014-05-13T14:27:20Z</dcterms:created>
  <dcterms:modified xsi:type="dcterms:W3CDTF">2015-05-13T15:38:56Z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