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0" r:id="rId6"/>
  </p:sldMasterIdLst>
  <p:notesMasterIdLst>
    <p:notesMasterId r:id="rId34"/>
  </p:notesMasterIdLst>
  <p:handoutMasterIdLst>
    <p:handoutMasterId r:id="rId35"/>
  </p:handoutMasterIdLst>
  <p:sldIdLst>
    <p:sldId id="256" r:id="rId7"/>
    <p:sldId id="390"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11" r:id="rId32"/>
    <p:sldId id="299"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390"/>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11"/>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Fussell" initials="MF" lastIdx="1" clrIdx="4">
    <p:extLst>
      <p:ext uri="{19B8F6BF-5375-455C-9EA6-DF929625EA0E}">
        <p15:presenceInfo xmlns:p15="http://schemas.microsoft.com/office/powerpoint/2012/main" userId="S-1-5-21-2127521184-1604012920-1887927527-283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B4D00A"/>
    <a:srgbClr val="FFFFFF"/>
    <a:srgbClr val="9EB91B"/>
    <a:srgbClr val="C8D77C"/>
    <a:srgbClr val="00B294"/>
    <a:srgbClr val="E3008C"/>
    <a:srgbClr val="00176B"/>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61" autoAdjust="0"/>
    <p:restoredTop sz="94173" autoAdjust="0"/>
  </p:normalViewPr>
  <p:slideViewPr>
    <p:cSldViewPr>
      <p:cViewPr varScale="1">
        <p:scale>
          <a:sx n="130" d="100"/>
          <a:sy n="130" d="100"/>
        </p:scale>
        <p:origin x="198" y="12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4/30/2015 6:21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4/30/2015 6:21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86701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16120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0562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76396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434837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06201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88693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417365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45428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50547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613196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662523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228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830841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ctr"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97885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522927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2812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6246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5419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261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79053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4786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4/30/2015 6:21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9969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02115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442633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177286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176304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64678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84574436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8910632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35408960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33872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236517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6532589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708706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56708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48455099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1863442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0246157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63370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864106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 id="2147484327"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280715"/>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channel9.msdn.com/Events/Build/2015/2-66" TargetMode="External"/><Relationship Id="rId2" Type="http://schemas.openxmlformats.org/officeDocument/2006/relationships/notesSlide" Target="../notesSlides/notesSlide12.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hyperlink" Target="http://aka.ms/ServiceFabric" TargetMode="External"/><Relationship Id="rId7" Type="http://schemas.openxmlformats.org/officeDocument/2006/relationships/hyperlink" Target="http://stackoverflow.com/questions/tagged/azure-service-fabric" TargetMode="External"/><Relationship Id="rId2" Type="http://schemas.openxmlformats.org/officeDocument/2006/relationships/notesSlide" Target="../notesSlides/notesSlide25.xml"/><Relationship Id="rId1" Type="http://schemas.openxmlformats.org/officeDocument/2006/relationships/slideLayout" Target="../slideLayouts/slideLayout21.xml"/><Relationship Id="rId6" Type="http://schemas.openxmlformats.org/officeDocument/2006/relationships/hyperlink" Target="http://aka.ms/ServiceFabricforum" TargetMode="External"/><Relationship Id="rId5" Type="http://schemas.openxmlformats.org/officeDocument/2006/relationships/hyperlink" Target="http://aka.ms/ServiceFabricdocs" TargetMode="External"/><Relationship Id="rId4" Type="http://schemas.openxmlformats.org/officeDocument/2006/relationships/hyperlink" Target="http://github.com/Azure/ServiceFabric-Sampl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33.xml"/><Relationship Id="rId4" Type="http://schemas.openxmlformats.org/officeDocument/2006/relationships/hyperlink" Target="http://www.microsoft.com/click/services/Redirect2.ashx?CR_CC=20062323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Reliable Actor API</a:t>
            </a:r>
            <a:endParaRPr lang="en-US" dirty="0"/>
          </a:p>
        </p:txBody>
      </p:sp>
      <p:sp>
        <p:nvSpPr>
          <p:cNvPr id="6" name="Text Placeholder 1"/>
          <p:cNvSpPr txBox="1">
            <a:spLocks/>
          </p:cNvSpPr>
          <p:nvPr/>
        </p:nvSpPr>
        <p:spPr>
          <a:xfrm>
            <a:off x="198438" y="1783417"/>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Build reliable stateless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objects with a virtual Actor Programming Model</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Suitable for applications with multiple independent units of state and compute	</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Automatic state management and turn based concurrency (single threaded execution)</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80856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255" y="2024240"/>
            <a:ext cx="10058399" cy="1828800"/>
          </a:xfrm>
        </p:spPr>
        <p:txBody>
          <a:bodyPr/>
          <a:lstStyle/>
          <a:p>
            <a:r>
              <a:rPr lang="en-US" b="1" dirty="0" smtClean="0"/>
              <a:t>DEMO - Reliable Actor API</a:t>
            </a:r>
            <a:br>
              <a:rPr lang="en-US" b="1" dirty="0" smtClean="0"/>
            </a:br>
            <a:r>
              <a:rPr lang="en-US" sz="4000" b="1" dirty="0" smtClean="0"/>
              <a:t>Stateless and </a:t>
            </a:r>
            <a:r>
              <a:rPr lang="en-US" sz="4000" b="1" dirty="0" err="1"/>
              <a:t>s</a:t>
            </a:r>
            <a:r>
              <a:rPr lang="en-US" sz="4000" b="1" dirty="0" err="1" smtClean="0"/>
              <a:t>tateful</a:t>
            </a:r>
            <a:r>
              <a:rPr lang="en-US" sz="4000" b="1" dirty="0" smtClean="0"/>
              <a:t> counter actors</a:t>
            </a:r>
            <a:endParaRPr lang="en-US" b="1" dirty="0"/>
          </a:p>
        </p:txBody>
      </p:sp>
      <p:sp>
        <p:nvSpPr>
          <p:cNvPr id="5" name="Freeform 46"/>
          <p:cNvSpPr>
            <a:spLocks noEditPoints="1"/>
          </p:cNvSpPr>
          <p:nvPr/>
        </p:nvSpPr>
        <p:spPr bwMode="black">
          <a:xfrm>
            <a:off x="322420" y="1385507"/>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6" name="Freeform 22"/>
          <p:cNvSpPr>
            <a:spLocks noEditPoints="1"/>
          </p:cNvSpPr>
          <p:nvPr/>
        </p:nvSpPr>
        <p:spPr bwMode="black">
          <a:xfrm>
            <a:off x="3217417" y="99319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7" name="Group 6"/>
          <p:cNvGrpSpPr/>
          <p:nvPr/>
        </p:nvGrpSpPr>
        <p:grpSpPr>
          <a:xfrm>
            <a:off x="2628275" y="135397"/>
            <a:ext cx="889855" cy="931293"/>
            <a:chOff x="4604545" y="1640238"/>
            <a:chExt cx="392110" cy="392110"/>
          </a:xfrm>
          <a:solidFill>
            <a:srgbClr val="00B0F0"/>
          </a:solidFill>
        </p:grpSpPr>
        <p:grpSp>
          <p:nvGrpSpPr>
            <p:cNvPr id="205" name="Group 36"/>
            <p:cNvGrpSpPr/>
            <p:nvPr/>
          </p:nvGrpSpPr>
          <p:grpSpPr bwMode="black">
            <a:xfrm>
              <a:off x="4673640" y="1736214"/>
              <a:ext cx="253920" cy="200159"/>
              <a:chOff x="3358790" y="376388"/>
              <a:chExt cx="1516063" cy="1195388"/>
            </a:xfrm>
            <a:grpFill/>
          </p:grpSpPr>
          <p:sp>
            <p:nvSpPr>
              <p:cNvPr id="207"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8"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09"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0"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1"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212"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206" name="Donut 205"/>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8" name="Group 7"/>
          <p:cNvGrpSpPr/>
          <p:nvPr/>
        </p:nvGrpSpPr>
        <p:grpSpPr>
          <a:xfrm>
            <a:off x="4792229" y="3489052"/>
            <a:ext cx="889855" cy="931293"/>
            <a:chOff x="4046256" y="2408118"/>
            <a:chExt cx="392110" cy="392110"/>
          </a:xfrm>
          <a:solidFill>
            <a:srgbClr val="00B0F0"/>
          </a:solidFill>
        </p:grpSpPr>
        <p:grpSp>
          <p:nvGrpSpPr>
            <p:cNvPr id="192" name="Group 142"/>
            <p:cNvGrpSpPr/>
            <p:nvPr/>
          </p:nvGrpSpPr>
          <p:grpSpPr bwMode="black">
            <a:xfrm>
              <a:off x="4134994" y="2521400"/>
              <a:ext cx="214635" cy="165546"/>
              <a:chOff x="6673850" y="4338638"/>
              <a:chExt cx="1403351" cy="1082675"/>
            </a:xfrm>
            <a:grpFill/>
          </p:grpSpPr>
          <p:sp>
            <p:nvSpPr>
              <p:cNvPr id="194"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5"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6"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7"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8"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9"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0"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1"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2"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3"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204"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93" name="Donut 192"/>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9" name="Group 8"/>
          <p:cNvGrpSpPr/>
          <p:nvPr/>
        </p:nvGrpSpPr>
        <p:grpSpPr>
          <a:xfrm>
            <a:off x="3975109" y="174632"/>
            <a:ext cx="889855" cy="931293"/>
            <a:chOff x="4046256" y="2408118"/>
            <a:chExt cx="392110" cy="392110"/>
          </a:xfrm>
          <a:solidFill>
            <a:srgbClr val="00B0F0"/>
          </a:solidFill>
        </p:grpSpPr>
        <p:grpSp>
          <p:nvGrpSpPr>
            <p:cNvPr id="179" name="Group 142"/>
            <p:cNvGrpSpPr/>
            <p:nvPr/>
          </p:nvGrpSpPr>
          <p:grpSpPr bwMode="black">
            <a:xfrm>
              <a:off x="4134994" y="2521400"/>
              <a:ext cx="214635" cy="165546"/>
              <a:chOff x="6673850" y="4338638"/>
              <a:chExt cx="1403351" cy="1082675"/>
            </a:xfrm>
            <a:grpFill/>
          </p:grpSpPr>
          <p:sp>
            <p:nvSpPr>
              <p:cNvPr id="181"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2"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3"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4"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5"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6"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7"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8"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89"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0"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91"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80" name="Donut 179"/>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0" name="Group 9"/>
          <p:cNvGrpSpPr/>
          <p:nvPr/>
        </p:nvGrpSpPr>
        <p:grpSpPr>
          <a:xfrm>
            <a:off x="2508927" y="3489052"/>
            <a:ext cx="889855" cy="931293"/>
            <a:chOff x="3233165" y="1874357"/>
            <a:chExt cx="392110" cy="392110"/>
          </a:xfrm>
          <a:solidFill>
            <a:srgbClr val="00B0F0"/>
          </a:solidFill>
        </p:grpSpPr>
        <p:sp>
          <p:nvSpPr>
            <p:cNvPr id="17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8" name="Donut 17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1" name="Freeform 10"/>
          <p:cNvSpPr>
            <a:spLocks noEditPoints="1"/>
          </p:cNvSpPr>
          <p:nvPr/>
        </p:nvSpPr>
        <p:spPr bwMode="black">
          <a:xfrm>
            <a:off x="474951" y="89033"/>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2" name="Freeform 14"/>
          <p:cNvSpPr>
            <a:spLocks noEditPoints="1"/>
          </p:cNvSpPr>
          <p:nvPr/>
        </p:nvSpPr>
        <p:spPr bwMode="black">
          <a:xfrm>
            <a:off x="5054787" y="765804"/>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3" name="Group 12"/>
          <p:cNvGrpSpPr/>
          <p:nvPr/>
        </p:nvGrpSpPr>
        <p:grpSpPr>
          <a:xfrm>
            <a:off x="1544728" y="731625"/>
            <a:ext cx="889855" cy="931293"/>
            <a:chOff x="4179295" y="3183652"/>
            <a:chExt cx="392110" cy="392110"/>
          </a:xfrm>
          <a:solidFill>
            <a:srgbClr val="00B0F0"/>
          </a:solidFill>
        </p:grpSpPr>
        <p:sp>
          <p:nvSpPr>
            <p:cNvPr id="175"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76" name="Donut 175"/>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14" name="Freeform 46"/>
          <p:cNvSpPr>
            <a:spLocks noEditPoints="1"/>
          </p:cNvSpPr>
          <p:nvPr/>
        </p:nvSpPr>
        <p:spPr bwMode="black">
          <a:xfrm>
            <a:off x="7428245" y="19982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15" name="Freeform 22"/>
          <p:cNvSpPr>
            <a:spLocks noEditPoints="1"/>
          </p:cNvSpPr>
          <p:nvPr/>
        </p:nvSpPr>
        <p:spPr bwMode="black">
          <a:xfrm>
            <a:off x="6055266" y="231626"/>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16" name="Group 15"/>
          <p:cNvGrpSpPr/>
          <p:nvPr/>
        </p:nvGrpSpPr>
        <p:grpSpPr>
          <a:xfrm>
            <a:off x="2452958" y="4534458"/>
            <a:ext cx="889855" cy="931293"/>
            <a:chOff x="4604545" y="1640238"/>
            <a:chExt cx="392110" cy="392110"/>
          </a:xfrm>
          <a:solidFill>
            <a:srgbClr val="00B0F0"/>
          </a:solidFill>
        </p:grpSpPr>
        <p:grpSp>
          <p:nvGrpSpPr>
            <p:cNvPr id="167" name="Group 36"/>
            <p:cNvGrpSpPr/>
            <p:nvPr/>
          </p:nvGrpSpPr>
          <p:grpSpPr bwMode="black">
            <a:xfrm>
              <a:off x="4673640" y="1736214"/>
              <a:ext cx="253920" cy="200159"/>
              <a:chOff x="3358790" y="376388"/>
              <a:chExt cx="1516063" cy="1195388"/>
            </a:xfrm>
            <a:grpFill/>
          </p:grpSpPr>
          <p:sp>
            <p:nvSpPr>
              <p:cNvPr id="16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3"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74"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68" name="Donut 167"/>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7" name="Group 16"/>
          <p:cNvGrpSpPr/>
          <p:nvPr/>
        </p:nvGrpSpPr>
        <p:grpSpPr>
          <a:xfrm>
            <a:off x="4742640" y="5821785"/>
            <a:ext cx="889855" cy="931293"/>
            <a:chOff x="4046256" y="2408118"/>
            <a:chExt cx="392110" cy="392110"/>
          </a:xfrm>
          <a:solidFill>
            <a:srgbClr val="00B0F0"/>
          </a:solidFill>
        </p:grpSpPr>
        <p:grpSp>
          <p:nvGrpSpPr>
            <p:cNvPr id="154" name="Group 142"/>
            <p:cNvGrpSpPr/>
            <p:nvPr/>
          </p:nvGrpSpPr>
          <p:grpSpPr bwMode="black">
            <a:xfrm>
              <a:off x="4134994" y="2521400"/>
              <a:ext cx="214635" cy="165546"/>
              <a:chOff x="6673850" y="4338638"/>
              <a:chExt cx="1403351" cy="1082675"/>
            </a:xfrm>
            <a:grpFill/>
          </p:grpSpPr>
          <p:sp>
            <p:nvSpPr>
              <p:cNvPr id="156"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7"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8"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9"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0"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1"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2"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3"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4"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5"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66"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55" name="Donut 154"/>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8" name="Group 17"/>
          <p:cNvGrpSpPr/>
          <p:nvPr/>
        </p:nvGrpSpPr>
        <p:grpSpPr>
          <a:xfrm>
            <a:off x="3670886" y="3893712"/>
            <a:ext cx="889855" cy="931293"/>
            <a:chOff x="4046256" y="2408118"/>
            <a:chExt cx="392110" cy="392110"/>
          </a:xfrm>
          <a:solidFill>
            <a:srgbClr val="00B0F0"/>
          </a:solidFill>
        </p:grpSpPr>
        <p:grpSp>
          <p:nvGrpSpPr>
            <p:cNvPr id="141" name="Group 142"/>
            <p:cNvGrpSpPr/>
            <p:nvPr/>
          </p:nvGrpSpPr>
          <p:grpSpPr bwMode="black">
            <a:xfrm>
              <a:off x="4134994" y="2521400"/>
              <a:ext cx="214635" cy="165546"/>
              <a:chOff x="6673850" y="4338638"/>
              <a:chExt cx="1403351" cy="1082675"/>
            </a:xfrm>
            <a:grpFill/>
          </p:grpSpPr>
          <p:sp>
            <p:nvSpPr>
              <p:cNvPr id="143"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4"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5"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6"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7"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8"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49"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0"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1"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2"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53"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42" name="Donut 141"/>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19" name="Group 18"/>
          <p:cNvGrpSpPr/>
          <p:nvPr/>
        </p:nvGrpSpPr>
        <p:grpSpPr>
          <a:xfrm>
            <a:off x="116981" y="3100346"/>
            <a:ext cx="889855" cy="931293"/>
            <a:chOff x="3233165" y="1874357"/>
            <a:chExt cx="392110" cy="392110"/>
          </a:xfrm>
          <a:solidFill>
            <a:srgbClr val="00B0F0"/>
          </a:solidFill>
        </p:grpSpPr>
        <p:sp>
          <p:nvSpPr>
            <p:cNvPr id="13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40" name="Donut 13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0" name="Freeform 10"/>
          <p:cNvSpPr>
            <a:spLocks noEditPoints="1"/>
          </p:cNvSpPr>
          <p:nvPr/>
        </p:nvSpPr>
        <p:spPr bwMode="black">
          <a:xfrm>
            <a:off x="1304676" y="3636952"/>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1" name="Freeform 14"/>
          <p:cNvSpPr>
            <a:spLocks noEditPoints="1"/>
          </p:cNvSpPr>
          <p:nvPr/>
        </p:nvSpPr>
        <p:spPr bwMode="black">
          <a:xfrm>
            <a:off x="4797615" y="463641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2" name="Group 21"/>
          <p:cNvGrpSpPr/>
          <p:nvPr/>
        </p:nvGrpSpPr>
        <p:grpSpPr>
          <a:xfrm>
            <a:off x="122237" y="4396334"/>
            <a:ext cx="889855" cy="931293"/>
            <a:chOff x="4179295" y="3183652"/>
            <a:chExt cx="392110" cy="392110"/>
          </a:xfrm>
          <a:solidFill>
            <a:srgbClr val="00B0F0"/>
          </a:solidFill>
        </p:grpSpPr>
        <p:sp>
          <p:nvSpPr>
            <p:cNvPr id="137"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38" name="Donut 137"/>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3" name="Freeform 46"/>
          <p:cNvSpPr>
            <a:spLocks noEditPoints="1"/>
          </p:cNvSpPr>
          <p:nvPr/>
        </p:nvSpPr>
        <p:spPr bwMode="black">
          <a:xfrm>
            <a:off x="8728118" y="2643053"/>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24" name="Freeform 22"/>
          <p:cNvSpPr>
            <a:spLocks noEditPoints="1"/>
          </p:cNvSpPr>
          <p:nvPr/>
        </p:nvSpPr>
        <p:spPr bwMode="black">
          <a:xfrm>
            <a:off x="11202314" y="2161511"/>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25" name="Group 24"/>
          <p:cNvGrpSpPr/>
          <p:nvPr/>
        </p:nvGrpSpPr>
        <p:grpSpPr>
          <a:xfrm>
            <a:off x="9629007" y="1496900"/>
            <a:ext cx="889855" cy="931293"/>
            <a:chOff x="4604545" y="1640238"/>
            <a:chExt cx="392110" cy="392110"/>
          </a:xfrm>
          <a:solidFill>
            <a:srgbClr val="00B0F0"/>
          </a:solidFill>
        </p:grpSpPr>
        <p:grpSp>
          <p:nvGrpSpPr>
            <p:cNvPr id="129" name="Group 36"/>
            <p:cNvGrpSpPr/>
            <p:nvPr/>
          </p:nvGrpSpPr>
          <p:grpSpPr bwMode="black">
            <a:xfrm>
              <a:off x="4673640" y="1736214"/>
              <a:ext cx="253920" cy="200159"/>
              <a:chOff x="3358790" y="376388"/>
              <a:chExt cx="1516063" cy="1195388"/>
            </a:xfrm>
            <a:grpFill/>
          </p:grpSpPr>
          <p:sp>
            <p:nvSpPr>
              <p:cNvPr id="131"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2"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3"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4"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5"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36"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130" name="Donut 129"/>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6" name="Group 25"/>
          <p:cNvGrpSpPr/>
          <p:nvPr/>
        </p:nvGrpSpPr>
        <p:grpSpPr>
          <a:xfrm>
            <a:off x="10023653" y="228217"/>
            <a:ext cx="889855" cy="931293"/>
            <a:chOff x="4046256" y="2408118"/>
            <a:chExt cx="392110" cy="392110"/>
          </a:xfrm>
          <a:solidFill>
            <a:srgbClr val="00B0F0"/>
          </a:solidFill>
        </p:grpSpPr>
        <p:grpSp>
          <p:nvGrpSpPr>
            <p:cNvPr id="116" name="Group 142"/>
            <p:cNvGrpSpPr/>
            <p:nvPr/>
          </p:nvGrpSpPr>
          <p:grpSpPr bwMode="black">
            <a:xfrm>
              <a:off x="4134994" y="2521400"/>
              <a:ext cx="214635" cy="165546"/>
              <a:chOff x="6673850" y="4338638"/>
              <a:chExt cx="1403351" cy="1082675"/>
            </a:xfrm>
            <a:grpFill/>
          </p:grpSpPr>
          <p:sp>
            <p:nvSpPr>
              <p:cNvPr id="1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1"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5"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17" name="Donut 116"/>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7" name="Group 26"/>
          <p:cNvGrpSpPr/>
          <p:nvPr/>
        </p:nvGrpSpPr>
        <p:grpSpPr>
          <a:xfrm>
            <a:off x="6634739" y="1096912"/>
            <a:ext cx="889855" cy="931293"/>
            <a:chOff x="4046256" y="2408118"/>
            <a:chExt cx="392110" cy="392110"/>
          </a:xfrm>
          <a:solidFill>
            <a:srgbClr val="00B0F0"/>
          </a:solidFill>
        </p:grpSpPr>
        <p:grpSp>
          <p:nvGrpSpPr>
            <p:cNvPr id="103" name="Group 142"/>
            <p:cNvGrpSpPr/>
            <p:nvPr/>
          </p:nvGrpSpPr>
          <p:grpSpPr bwMode="black">
            <a:xfrm>
              <a:off x="4134994" y="2521400"/>
              <a:ext cx="214635" cy="165546"/>
              <a:chOff x="6673850" y="4338638"/>
              <a:chExt cx="1403351" cy="1082675"/>
            </a:xfrm>
            <a:grpFill/>
          </p:grpSpPr>
          <p:sp>
            <p:nvSpPr>
              <p:cNvPr id="105"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6"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7"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8"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9"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0"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1"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2"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3"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4"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15"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104" name="Donut 103"/>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28" name="Group 27"/>
          <p:cNvGrpSpPr/>
          <p:nvPr/>
        </p:nvGrpSpPr>
        <p:grpSpPr>
          <a:xfrm>
            <a:off x="10125300" y="2833700"/>
            <a:ext cx="889855" cy="931293"/>
            <a:chOff x="3233165" y="1874357"/>
            <a:chExt cx="392110" cy="392110"/>
          </a:xfrm>
          <a:solidFill>
            <a:srgbClr val="00B0F0"/>
          </a:solidFill>
        </p:grpSpPr>
        <p:sp>
          <p:nvSpPr>
            <p:cNvPr id="101"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102" name="Donut 101"/>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29" name="Freeform 10"/>
          <p:cNvSpPr>
            <a:spLocks noEditPoints="1"/>
          </p:cNvSpPr>
          <p:nvPr/>
        </p:nvSpPr>
        <p:spPr bwMode="black">
          <a:xfrm>
            <a:off x="8574573" y="35185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0" name="Freeform 14"/>
          <p:cNvSpPr>
            <a:spLocks noEditPoints="1"/>
          </p:cNvSpPr>
          <p:nvPr/>
        </p:nvSpPr>
        <p:spPr bwMode="black">
          <a:xfrm>
            <a:off x="7239134" y="3338781"/>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1" name="Group 30"/>
          <p:cNvGrpSpPr/>
          <p:nvPr/>
        </p:nvGrpSpPr>
        <p:grpSpPr>
          <a:xfrm>
            <a:off x="8157633" y="1322362"/>
            <a:ext cx="889855" cy="931293"/>
            <a:chOff x="4179295" y="3183652"/>
            <a:chExt cx="392110" cy="392110"/>
          </a:xfrm>
          <a:solidFill>
            <a:srgbClr val="00B0F0"/>
          </a:solidFill>
        </p:grpSpPr>
        <p:sp>
          <p:nvSpPr>
            <p:cNvPr id="99"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100" name="Donut 99"/>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2" name="Freeform 46"/>
          <p:cNvSpPr>
            <a:spLocks noEditPoints="1"/>
          </p:cNvSpPr>
          <p:nvPr/>
        </p:nvSpPr>
        <p:spPr bwMode="black">
          <a:xfrm>
            <a:off x="6003560" y="5260554"/>
            <a:ext cx="911481" cy="90114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3" name="Freeform 22"/>
          <p:cNvSpPr>
            <a:spLocks noEditPoints="1"/>
          </p:cNvSpPr>
          <p:nvPr/>
        </p:nvSpPr>
        <p:spPr bwMode="black">
          <a:xfrm>
            <a:off x="8351258" y="5235070"/>
            <a:ext cx="893463" cy="938835"/>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34" name="Group 33"/>
          <p:cNvGrpSpPr/>
          <p:nvPr/>
        </p:nvGrpSpPr>
        <p:grpSpPr>
          <a:xfrm>
            <a:off x="7141066" y="4469971"/>
            <a:ext cx="889855" cy="931293"/>
            <a:chOff x="4604545" y="1640238"/>
            <a:chExt cx="392110" cy="392110"/>
          </a:xfrm>
          <a:solidFill>
            <a:srgbClr val="00B0F0"/>
          </a:solidFill>
        </p:grpSpPr>
        <p:grpSp>
          <p:nvGrpSpPr>
            <p:cNvPr id="91" name="Group 36"/>
            <p:cNvGrpSpPr/>
            <p:nvPr/>
          </p:nvGrpSpPr>
          <p:grpSpPr bwMode="black">
            <a:xfrm>
              <a:off x="4673640" y="1736214"/>
              <a:ext cx="253920" cy="200159"/>
              <a:chOff x="3358790" y="376388"/>
              <a:chExt cx="1516063" cy="1195388"/>
            </a:xfrm>
            <a:grpFill/>
          </p:grpSpPr>
          <p:sp>
            <p:nvSpPr>
              <p:cNvPr id="93"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4"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5"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6"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7"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98"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92" name="Donut 91"/>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5" name="Group 34"/>
          <p:cNvGrpSpPr/>
          <p:nvPr/>
        </p:nvGrpSpPr>
        <p:grpSpPr>
          <a:xfrm>
            <a:off x="11167653" y="5262883"/>
            <a:ext cx="889855" cy="931293"/>
            <a:chOff x="4046256" y="2408118"/>
            <a:chExt cx="392110" cy="392110"/>
          </a:xfrm>
          <a:solidFill>
            <a:srgbClr val="00B0F0"/>
          </a:solidFill>
        </p:grpSpPr>
        <p:grpSp>
          <p:nvGrpSpPr>
            <p:cNvPr id="78" name="Group 142"/>
            <p:cNvGrpSpPr/>
            <p:nvPr/>
          </p:nvGrpSpPr>
          <p:grpSpPr bwMode="black">
            <a:xfrm>
              <a:off x="4134994" y="2521400"/>
              <a:ext cx="214635" cy="165546"/>
              <a:chOff x="6673850" y="4338638"/>
              <a:chExt cx="1403351" cy="1082675"/>
            </a:xfrm>
            <a:grpFill/>
          </p:grpSpPr>
          <p:sp>
            <p:nvSpPr>
              <p:cNvPr id="80"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1"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2"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3"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4"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5"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6"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7"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8"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89"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90"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79" name="Donut 78"/>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6" name="Group 35"/>
          <p:cNvGrpSpPr/>
          <p:nvPr/>
        </p:nvGrpSpPr>
        <p:grpSpPr>
          <a:xfrm>
            <a:off x="8574581" y="3979306"/>
            <a:ext cx="889855" cy="931293"/>
            <a:chOff x="4046256" y="2408118"/>
            <a:chExt cx="392110" cy="392110"/>
          </a:xfrm>
          <a:solidFill>
            <a:srgbClr val="00B0F0"/>
          </a:solidFill>
        </p:grpSpPr>
        <p:grpSp>
          <p:nvGrpSpPr>
            <p:cNvPr id="65" name="Group 142"/>
            <p:cNvGrpSpPr/>
            <p:nvPr/>
          </p:nvGrpSpPr>
          <p:grpSpPr bwMode="black">
            <a:xfrm>
              <a:off x="4134994" y="2521400"/>
              <a:ext cx="214635" cy="165546"/>
              <a:chOff x="6673850" y="4338638"/>
              <a:chExt cx="1403351" cy="1082675"/>
            </a:xfrm>
            <a:grpFill/>
          </p:grpSpPr>
          <p:sp>
            <p:nvSpPr>
              <p:cNvPr id="6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0" name="Oval 250"/>
              <p:cNvSpPr>
                <a:spLocks noChangeArrowheads="1"/>
              </p:cNvSpPr>
              <p:nvPr/>
            </p:nvSpPr>
            <p:spPr bwMode="black">
              <a:xfrm>
                <a:off x="7351713" y="4338638"/>
                <a:ext cx="209550" cy="214313"/>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4" name="Oval 254"/>
              <p:cNvSpPr>
                <a:spLocks noChangeArrowheads="1"/>
              </p:cNvSpPr>
              <p:nvPr/>
            </p:nvSpPr>
            <p:spPr bwMode="black">
              <a:xfrm>
                <a:off x="6888163" y="4386263"/>
                <a:ext cx="274638" cy="269875"/>
              </a:xfrm>
              <a:prstGeom prst="ellipse">
                <a:avLst/>
              </a:pr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7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grpSp>
        <p:sp>
          <p:nvSpPr>
            <p:cNvPr id="66" name="Donut 65"/>
            <p:cNvSpPr>
              <a:spLocks noChangeAspect="1"/>
            </p:cNvSpPr>
            <p:nvPr/>
          </p:nvSpPr>
          <p:spPr bwMode="auto">
            <a:xfrm>
              <a:off x="4046256" y="240811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37" name="Group 36"/>
          <p:cNvGrpSpPr/>
          <p:nvPr/>
        </p:nvGrpSpPr>
        <p:grpSpPr>
          <a:xfrm>
            <a:off x="11185277" y="4137332"/>
            <a:ext cx="889855" cy="931293"/>
            <a:chOff x="3233165" y="1874357"/>
            <a:chExt cx="392110" cy="392110"/>
          </a:xfrm>
          <a:solidFill>
            <a:srgbClr val="00B0F0"/>
          </a:solidFill>
        </p:grpSpPr>
        <p:sp>
          <p:nvSpPr>
            <p:cNvPr id="63"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4" name="Donut 63"/>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38" name="Freeform 10"/>
          <p:cNvSpPr>
            <a:spLocks noEditPoints="1"/>
          </p:cNvSpPr>
          <p:nvPr/>
        </p:nvSpPr>
        <p:spPr bwMode="black">
          <a:xfrm>
            <a:off x="5973151" y="3669777"/>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sp>
        <p:nvSpPr>
          <p:cNvPr id="39" name="Freeform 14"/>
          <p:cNvSpPr>
            <a:spLocks noEditPoints="1"/>
          </p:cNvSpPr>
          <p:nvPr/>
        </p:nvSpPr>
        <p:spPr bwMode="black">
          <a:xfrm>
            <a:off x="9872531" y="4422085"/>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0" name="Group 39"/>
          <p:cNvGrpSpPr/>
          <p:nvPr/>
        </p:nvGrpSpPr>
        <p:grpSpPr>
          <a:xfrm>
            <a:off x="11283179" y="776902"/>
            <a:ext cx="889855" cy="931293"/>
            <a:chOff x="4179295" y="3183652"/>
            <a:chExt cx="392110" cy="392110"/>
          </a:xfrm>
          <a:solidFill>
            <a:srgbClr val="00B0F0"/>
          </a:solidFill>
        </p:grpSpPr>
        <p:sp>
          <p:nvSpPr>
            <p:cNvPr id="6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62" name="Donut 6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1" name="Group 40"/>
          <p:cNvGrpSpPr/>
          <p:nvPr/>
        </p:nvGrpSpPr>
        <p:grpSpPr>
          <a:xfrm>
            <a:off x="3499746" y="5254177"/>
            <a:ext cx="889855" cy="931293"/>
            <a:chOff x="4604545" y="1640238"/>
            <a:chExt cx="392110" cy="392110"/>
          </a:xfrm>
          <a:solidFill>
            <a:srgbClr val="00B0F0"/>
          </a:solidFill>
        </p:grpSpPr>
        <p:grpSp>
          <p:nvGrpSpPr>
            <p:cNvPr id="53" name="Group 36"/>
            <p:cNvGrpSpPr/>
            <p:nvPr/>
          </p:nvGrpSpPr>
          <p:grpSpPr bwMode="black">
            <a:xfrm>
              <a:off x="4673640" y="1736214"/>
              <a:ext cx="253920" cy="200159"/>
              <a:chOff x="3358790" y="376388"/>
              <a:chExt cx="1516063" cy="1195388"/>
            </a:xfrm>
            <a:grpFill/>
          </p:grpSpPr>
          <p:sp>
            <p:nvSpPr>
              <p:cNvPr id="55"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6"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7"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8"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9" name="Oval 30"/>
              <p:cNvSpPr>
                <a:spLocks noChangeArrowheads="1"/>
              </p:cNvSpPr>
              <p:nvPr/>
            </p:nvSpPr>
            <p:spPr bwMode="black">
              <a:xfrm>
                <a:off x="3647715" y="930426"/>
                <a:ext cx="239713" cy="239713"/>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60" name="Oval 31"/>
              <p:cNvSpPr>
                <a:spLocks noChangeArrowheads="1"/>
              </p:cNvSpPr>
              <p:nvPr/>
            </p:nvSpPr>
            <p:spPr bwMode="black">
              <a:xfrm>
                <a:off x="3933465" y="1020913"/>
                <a:ext cx="182563" cy="179388"/>
              </a:xfrm>
              <a:prstGeom prst="ellipse">
                <a:avLst/>
              </a:prstGeom>
              <a:grp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28" tIns="45714" rIns="91428" bIns="45714"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grpSp>
        <p:sp>
          <p:nvSpPr>
            <p:cNvPr id="54" name="Donut 53"/>
            <p:cNvSpPr>
              <a:spLocks noChangeAspect="1"/>
            </p:cNvSpPr>
            <p:nvPr/>
          </p:nvSpPr>
          <p:spPr bwMode="auto">
            <a:xfrm>
              <a:off x="4604545" y="1640238"/>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2" name="Freeform 14"/>
          <p:cNvSpPr>
            <a:spLocks noEditPoints="1"/>
          </p:cNvSpPr>
          <p:nvPr/>
        </p:nvSpPr>
        <p:spPr bwMode="black">
          <a:xfrm>
            <a:off x="1385493" y="5132588"/>
            <a:ext cx="893463" cy="9312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3" name="Group 42"/>
          <p:cNvGrpSpPr/>
          <p:nvPr/>
        </p:nvGrpSpPr>
        <p:grpSpPr>
          <a:xfrm>
            <a:off x="9812184" y="5758710"/>
            <a:ext cx="889855" cy="931293"/>
            <a:chOff x="4179295" y="3183652"/>
            <a:chExt cx="392110" cy="392110"/>
          </a:xfrm>
          <a:solidFill>
            <a:srgbClr val="00B0F0"/>
          </a:solidFill>
        </p:grpSpPr>
        <p:sp>
          <p:nvSpPr>
            <p:cNvPr id="5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p:spPr>
          <p:style>
            <a:lnRef idx="2">
              <a:schemeClr val="dk1"/>
            </a:lnRef>
            <a:fillRef idx="1">
              <a:schemeClr val="lt1"/>
            </a:fillRef>
            <a:effectRef idx="0">
              <a:schemeClr val="dk1"/>
            </a:effectRef>
            <a:fontRef idx="minor">
              <a:schemeClr val="dk1"/>
            </a:fontRef>
          </p:style>
          <p:txBody>
            <a:bodyPr vert="horz" wrap="square" lIns="82298" tIns="41150" rIns="82298" bIns="41150" numCol="1" anchor="t" anchorCtr="0" compatLnSpc="1">
              <a:prstTxWarp prst="textNoShape">
                <a:avLst/>
              </a:prstTxWarp>
            </a:bodyPr>
            <a:lstStyle/>
            <a:p>
              <a:pPr defTabSz="685709">
                <a:defRPr/>
              </a:pPr>
              <a:endParaRPr lang="en-US" sz="1600" kern="0" dirty="0">
                <a:solidFill>
                  <a:srgbClr val="525051"/>
                </a:solidFill>
                <a:latin typeface="Blender Pro Book"/>
              </a:endParaRPr>
            </a:p>
          </p:txBody>
        </p:sp>
        <p:sp>
          <p:nvSpPr>
            <p:cNvPr id="52" name="Donut 51"/>
            <p:cNvSpPr>
              <a:spLocks noChangeAspect="1"/>
            </p:cNvSpPr>
            <p:nvPr/>
          </p:nvSpPr>
          <p:spPr bwMode="auto">
            <a:xfrm>
              <a:off x="4179295" y="3183652"/>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2413646" y="5671742"/>
            <a:ext cx="889855" cy="931293"/>
            <a:chOff x="3233165" y="1874357"/>
            <a:chExt cx="392110" cy="392110"/>
          </a:xfrm>
          <a:solidFill>
            <a:srgbClr val="00B0F0"/>
          </a:solidFill>
        </p:grpSpPr>
        <p:sp>
          <p:nvSpPr>
            <p:cNvPr id="4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50" name="Donut 49"/>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
        <p:nvSpPr>
          <p:cNvPr id="45" name="Freeform 44"/>
          <p:cNvSpPr>
            <a:spLocks noEditPoints="1"/>
          </p:cNvSpPr>
          <p:nvPr/>
        </p:nvSpPr>
        <p:spPr bwMode="black">
          <a:xfrm>
            <a:off x="224242" y="5758710"/>
            <a:ext cx="889863" cy="931301"/>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00B0F0"/>
          </a:solidFill>
          <a:ln/>
          <a:extLst/>
        </p:spPr>
        <p:style>
          <a:lnRef idx="2">
            <a:schemeClr val="dk1"/>
          </a:lnRef>
          <a:fillRef idx="1">
            <a:schemeClr val="lt1"/>
          </a:fillRef>
          <a:effectRef idx="0">
            <a:schemeClr val="dk1"/>
          </a:effectRef>
          <a:fontRef idx="minor">
            <a:schemeClr val="dk1"/>
          </a:fontRef>
        </p:style>
        <p:txBody>
          <a:bodyPr vert="horz" wrap="square" lIns="91432" tIns="45716" rIns="91432" bIns="45716" numCol="1" anchor="t" anchorCtr="0" compatLnSpc="1">
            <a:prstTxWarp prst="textNoShape">
              <a:avLst/>
            </a:prstTxWarp>
          </a:bodyPr>
          <a:lstStyle/>
          <a:p>
            <a:pPr defTabSz="685709">
              <a:defRPr/>
            </a:pPr>
            <a:endParaRPr lang="en-US" kern="0" dirty="0">
              <a:solidFill>
                <a:srgbClr val="525051"/>
              </a:solidFill>
              <a:latin typeface="Blender Pro Book"/>
            </a:endParaRPr>
          </a:p>
        </p:txBody>
      </p:sp>
      <p:grpSp>
        <p:nvGrpSpPr>
          <p:cNvPr id="46" name="Group 45"/>
          <p:cNvGrpSpPr/>
          <p:nvPr/>
        </p:nvGrpSpPr>
        <p:grpSpPr>
          <a:xfrm>
            <a:off x="7080156" y="5766328"/>
            <a:ext cx="889855" cy="931293"/>
            <a:chOff x="3233165" y="1874357"/>
            <a:chExt cx="392110" cy="392110"/>
          </a:xfrm>
          <a:solidFill>
            <a:srgbClr val="00B0F0"/>
          </a:solidFill>
        </p:grpSpPr>
        <p:sp>
          <p:nvSpPr>
            <p:cNvPr id="47"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2295" tIns="41147" rIns="82295" bIns="41147" numCol="1" rtlCol="0" anchor="ctr" anchorCtr="0" compatLnSpc="1">
              <a:prstTxWarp prst="textNoShape">
                <a:avLst/>
              </a:prstTxWarp>
            </a:bodyPr>
            <a:lstStyle/>
            <a:p>
              <a:pPr defTabSz="740623">
                <a:defRPr/>
              </a:pPr>
              <a:endParaRPr lang="en-US" kern="0" spc="-122" dirty="0">
                <a:solidFill>
                  <a:srgbClr val="525051">
                    <a:lumMod val="50000"/>
                  </a:srgbClr>
                </a:solidFill>
                <a:latin typeface="KodchiangUPC" panose="02020603050405020304" pitchFamily="18" charset="-34"/>
              </a:endParaRPr>
            </a:p>
          </p:txBody>
        </p:sp>
        <p:sp>
          <p:nvSpPr>
            <p:cNvPr id="48" name="Donut 47"/>
            <p:cNvSpPr>
              <a:spLocks noChangeAspect="1"/>
            </p:cNvSpPr>
            <p:nvPr/>
          </p:nvSpPr>
          <p:spPr bwMode="auto">
            <a:xfrm>
              <a:off x="3233165" y="1874357"/>
              <a:ext cx="392110" cy="392110"/>
            </a:xfrm>
            <a:prstGeom prst="donut">
              <a:avLst>
                <a:gd name="adj" fmla="val 6317"/>
              </a:avLst>
            </a:prstGeom>
            <a:grp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32" tIns="45716" rIns="45716" bIns="91432" numCol="1" spcCol="0" rtlCol="0" fromWordArt="0" anchor="b" anchorCtr="0" forceAA="0" compatLnSpc="1">
              <a:prstTxWarp prst="textNoShape">
                <a:avLst/>
              </a:prstTxWarp>
              <a:noAutofit/>
            </a:bodyPr>
            <a:lstStyle/>
            <a:p>
              <a:pPr algn="ctr" defTabSz="913954" fontAlgn="base">
                <a:spcBef>
                  <a:spcPct val="0"/>
                </a:spcBef>
                <a:spcAft>
                  <a:spcPct val="0"/>
                </a:spcAft>
                <a:defRPr/>
              </a:pPr>
              <a:endParaRPr lang="en-US" kern="0" spc="-50" dirty="0">
                <a:gradFill>
                  <a:gsLst>
                    <a:gs pos="0">
                      <a:srgbClr val="FFFFFF"/>
                    </a:gs>
                    <a:gs pos="100000">
                      <a:srgbClr val="FFFFFF"/>
                    </a:gs>
                  </a:gsLst>
                  <a:lin ang="5400000" scaled="0"/>
                </a:gra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134845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74639" y="295274"/>
            <a:ext cx="11889564" cy="917575"/>
          </a:xfrm>
        </p:spPr>
        <p:txBody>
          <a:bodyPr/>
          <a:lstStyle/>
          <a:p>
            <a:r>
              <a:rPr lang="en-US" dirty="0" smtClean="0"/>
              <a:t>Learn more about Reliable Actors APIs</a:t>
            </a:r>
            <a:endParaRPr lang="en-US" dirty="0"/>
          </a:p>
        </p:txBody>
      </p:sp>
      <p:sp>
        <p:nvSpPr>
          <p:cNvPr id="6" name="Text Placeholder 1"/>
          <p:cNvSpPr txBox="1">
            <a:spLocks/>
          </p:cNvSpPr>
          <p:nvPr/>
        </p:nvSpPr>
        <p:spPr>
          <a:xfrm>
            <a:off x="274639" y="13636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Watch pre-recorded session</a:t>
            </a:r>
          </a:p>
          <a:p>
            <a:pPr fontAlgn="ctr"/>
            <a:r>
              <a:rPr lang="en-US" sz="3200" dirty="0" smtClean="0">
                <a:gradFill>
                  <a:gsLst>
                    <a:gs pos="1250">
                      <a:srgbClr val="FFFFFF"/>
                    </a:gs>
                    <a:gs pos="100000">
                      <a:srgbClr val="FFFFFF"/>
                    </a:gs>
                  </a:gsLst>
                  <a:lin ang="5400000" scaled="0"/>
                </a:gradFill>
                <a:hlinkClick r:id="rId3"/>
              </a:rPr>
              <a:t>http</a:t>
            </a:r>
            <a:r>
              <a:rPr lang="en-US" sz="3200" dirty="0">
                <a:gradFill>
                  <a:gsLst>
                    <a:gs pos="1250">
                      <a:srgbClr val="FFFFFF"/>
                    </a:gs>
                    <a:gs pos="100000">
                      <a:srgbClr val="FFFFFF"/>
                    </a:gs>
                  </a:gsLst>
                  <a:lin ang="5400000" scaled="0"/>
                </a:gradFill>
                <a:hlinkClick r:id="rId3"/>
              </a:rPr>
              <a:t>://</a:t>
            </a:r>
            <a:r>
              <a:rPr lang="en-US" sz="3200" dirty="0" smtClean="0">
                <a:gradFill>
                  <a:gsLst>
                    <a:gs pos="1250">
                      <a:srgbClr val="FFFFFF"/>
                    </a:gs>
                    <a:gs pos="100000">
                      <a:srgbClr val="FFFFFF"/>
                    </a:gs>
                  </a:gsLst>
                  <a:lin ang="5400000" scaled="0"/>
                </a:gradFill>
                <a:hlinkClick r:id="rId3"/>
              </a:rPr>
              <a:t>channel9.msdn.com/Events/Build/2015/2-66</a:t>
            </a: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3398838" y="3418944"/>
            <a:ext cx="8582152" cy="2504477"/>
          </a:xfrm>
          <a:prstGeom prst="rect">
            <a:avLst/>
          </a:prstGeom>
        </p:spPr>
      </p:pic>
      <p:pic>
        <p:nvPicPr>
          <p:cNvPr id="3" name="Picture 2"/>
          <p:cNvPicPr>
            <a:picLocks noChangeAspect="1"/>
          </p:cNvPicPr>
          <p:nvPr/>
        </p:nvPicPr>
        <p:blipFill>
          <a:blip r:embed="rId5"/>
          <a:stretch>
            <a:fillRect/>
          </a:stretch>
        </p:blipFill>
        <p:spPr>
          <a:xfrm>
            <a:off x="731837" y="3421062"/>
            <a:ext cx="2386420" cy="2502359"/>
          </a:xfrm>
          <a:prstGeom prst="rect">
            <a:avLst/>
          </a:prstGeom>
        </p:spPr>
      </p:pic>
    </p:spTree>
    <p:extLst>
      <p:ext uri="{BB962C8B-B14F-4D97-AF65-F5344CB8AC3E}">
        <p14:creationId xmlns:p14="http://schemas.microsoft.com/office/powerpoint/2010/main" val="14840105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endParaRPr lang="en-US" sz="2400" dirty="0" smtClean="0">
              <a:solidFill>
                <a:srgbClr val="FFFFFF"/>
              </a:solidFill>
            </a:endParaRPr>
          </a:p>
          <a:p>
            <a:r>
              <a:rPr lang="en-US" sz="2400" dirty="0" smtClean="0">
                <a:solidFill>
                  <a:srgbClr val="FFFFFF"/>
                </a:solidFill>
              </a:rPr>
              <a:t>Package</a:t>
            </a:r>
            <a:endParaRPr lang="en-US" sz="2400" dirty="0">
              <a:solidFill>
                <a:srgbClr val="FFFFFF"/>
              </a:solidFill>
            </a:endParaRP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endParaRPr lang="en-US" sz="2400" dirty="0" smtClean="0">
              <a:solidFill>
                <a:srgbClr val="FFFFFF"/>
              </a:solidFill>
            </a:endParaRPr>
          </a:p>
          <a:p>
            <a:pPr marL="285750" indent="-285750">
              <a:buFont typeface="Arial" panose="020B0604020202020204" pitchFamily="34" charset="0"/>
              <a:buChar char="•"/>
            </a:pPr>
            <a:r>
              <a:rPr lang="en-US" sz="2400" dirty="0" smtClean="0">
                <a:solidFill>
                  <a:srgbClr val="FFFFFF"/>
                </a:solidFill>
              </a:rPr>
              <a:t>Lifetime</a:t>
            </a:r>
          </a:p>
          <a:p>
            <a:pPr marL="285750" indent="-285750">
              <a:buFont typeface="Arial" panose="020B0604020202020204" pitchFamily="34" charset="0"/>
              <a:buChar char="•"/>
            </a:pPr>
            <a:r>
              <a:rPr lang="en-US" sz="2400" dirty="0" smtClean="0">
                <a:solidFill>
                  <a:srgbClr val="FFFFFF"/>
                </a:solidFill>
              </a:rPr>
              <a:t>Versioning</a:t>
            </a:r>
          </a:p>
          <a:p>
            <a:pPr marL="285750" indent="-285750">
              <a:buFont typeface="Arial" panose="020B0604020202020204" pitchFamily="34" charset="0"/>
              <a:buChar char="•"/>
            </a:pPr>
            <a:r>
              <a:rPr lang="en-US" sz="2400" dirty="0" smtClean="0">
                <a:solidFill>
                  <a:srgbClr val="FFFFFF"/>
                </a:solidFill>
              </a:rPr>
              <a:t>Isolation</a:t>
            </a:r>
            <a:endParaRPr lang="en-US" sz="2400" dirty="0">
              <a:solidFill>
                <a:srgbClr val="FFFFFF"/>
              </a:solidFill>
            </a:endParaRP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smtClean="0">
                <a:solidFill>
                  <a:srgbClr val="FFFFFF"/>
                </a:solidFill>
              </a:rPr>
              <a:t>Counter </a:t>
            </a:r>
          </a:p>
          <a:p>
            <a:r>
              <a:rPr lang="en-US" sz="2000" dirty="0">
                <a:solidFill>
                  <a:srgbClr val="FFFFFF"/>
                </a:solidFill>
              </a:rPr>
              <a:t>S</a:t>
            </a:r>
            <a:r>
              <a:rPr lang="en-US" sz="2000" dirty="0" smtClean="0">
                <a:solidFill>
                  <a:srgbClr val="FFFFFF"/>
                </a:solidFill>
              </a:rPr>
              <a:t>ervice type</a:t>
            </a:r>
            <a:endParaRPr lang="en-US" sz="2000" dirty="0">
              <a:solidFill>
                <a:srgbClr val="FFFFFF"/>
              </a:solidFill>
            </a:endParaRP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smtClean="0">
                <a:solidFill>
                  <a:srgbClr val="FFFFFF"/>
                </a:solidFill>
              </a:rPr>
              <a:t>Counter </a:t>
            </a:r>
            <a:r>
              <a:rPr lang="en-US" sz="2000" dirty="0" err="1" smtClean="0">
                <a:solidFill>
                  <a:srgbClr val="FFFFFF"/>
                </a:solidFill>
              </a:rPr>
              <a:t>WebApp</a:t>
            </a:r>
            <a:r>
              <a:rPr lang="en-US" sz="2000" dirty="0" smtClean="0">
                <a:solidFill>
                  <a:srgbClr val="FFFFFF"/>
                </a:solidFill>
              </a:rPr>
              <a:t> type</a:t>
            </a:r>
            <a:endParaRPr lang="en-US" sz="2000" dirty="0">
              <a:solidFill>
                <a:srgbClr val="FFFFFF"/>
              </a:solidFill>
            </a:endParaRPr>
          </a:p>
        </p:txBody>
      </p:sp>
      <p:sp>
        <p:nvSpPr>
          <p:cNvPr id="46" name="Title 2"/>
          <p:cNvSpPr>
            <a:spLocks noGrp="1"/>
          </p:cNvSpPr>
          <p:nvPr>
            <p:ph type="title"/>
          </p:nvPr>
        </p:nvSpPr>
        <p:spPr>
          <a:xfrm>
            <a:off x="-106363" y="210412"/>
            <a:ext cx="8791074" cy="917575"/>
          </a:xfrm>
        </p:spPr>
        <p:txBody>
          <a:bodyPr/>
          <a:lstStyle/>
          <a:p>
            <a:r>
              <a:rPr lang="en-US" sz="4400" dirty="0" smtClean="0"/>
              <a:t>Defining applications and services</a:t>
            </a:r>
            <a:endParaRPr lang="en-US" sz="4400" dirty="0"/>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404040"/>
                  </a:solidFill>
                </a:rPr>
                <a:t>C</a:t>
              </a:r>
              <a:r>
                <a:rPr lang="en-US" dirty="0" smtClean="0">
                  <a:solidFill>
                    <a:srgbClr val="404040"/>
                  </a:solidFill>
                </a:rPr>
                <a:t>ounter</a:t>
              </a:r>
            </a:p>
            <a:p>
              <a:pPr algn="ctr"/>
              <a:r>
                <a:rPr lang="en-US" dirty="0">
                  <a:solidFill>
                    <a:srgbClr val="404040"/>
                  </a:solidFill>
                </a:rPr>
                <a:t>S</a:t>
              </a:r>
              <a:r>
                <a:rPr lang="en-US" dirty="0" smtClean="0">
                  <a:solidFill>
                    <a:srgbClr val="404040"/>
                  </a:solidFill>
                </a:rPr>
                <a:t>ervice</a:t>
              </a:r>
            </a:p>
            <a:p>
              <a:pPr algn="ctr"/>
              <a:r>
                <a:rPr lang="en-US" dirty="0" smtClean="0">
                  <a:solidFill>
                    <a:srgbClr val="404040"/>
                  </a:solidFill>
                </a:rPr>
                <a:t> </a:t>
              </a:r>
              <a:r>
                <a:rPr lang="en-US" dirty="0" err="1" smtClean="0">
                  <a:solidFill>
                    <a:srgbClr val="404040"/>
                  </a:solidFill>
                </a:rPr>
                <a:t>Pkg</a:t>
              </a:r>
              <a:endParaRPr lang="en-US" dirty="0">
                <a:solidFill>
                  <a:srgbClr val="40404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smtClean="0">
                  <a:solidFill>
                    <a:srgbClr val="FFFFFF"/>
                  </a:solidFill>
                </a:rPr>
                <a:t>Code</a:t>
              </a:r>
              <a:endParaRPr lang="en-US" sz="2000" dirty="0">
                <a:solidFill>
                  <a:srgbClr val="FFFFFF"/>
                </a:solidFill>
              </a:endParaRP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smtClean="0">
                  <a:solidFill>
                    <a:srgbClr val="FFFFFF"/>
                  </a:solidFill>
                </a:rPr>
                <a:t>Config</a:t>
              </a:r>
              <a:endParaRPr lang="en-US" sz="2000" dirty="0">
                <a:solidFill>
                  <a:srgbClr val="FFFFFF"/>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smtClean="0">
                  <a:solidFill>
                    <a:srgbClr val="404040"/>
                  </a:solidFill>
                </a:rPr>
                <a:t>Counter</a:t>
              </a:r>
            </a:p>
            <a:p>
              <a:pPr algn="ctr"/>
              <a:r>
                <a:rPr lang="en-US" dirty="0" err="1" smtClean="0">
                  <a:solidFill>
                    <a:srgbClr val="404040"/>
                  </a:solidFill>
                </a:rPr>
                <a:t>WebApp</a:t>
              </a:r>
              <a:endParaRPr lang="en-US" dirty="0" smtClean="0">
                <a:solidFill>
                  <a:srgbClr val="404040"/>
                </a:solidFill>
              </a:endParaRPr>
            </a:p>
            <a:p>
              <a:pPr algn="ctr"/>
              <a:r>
                <a:rPr lang="en-US" dirty="0" err="1" smtClean="0">
                  <a:solidFill>
                    <a:srgbClr val="404040"/>
                  </a:solidFill>
                </a:rPr>
                <a:t>Pkg</a:t>
              </a:r>
              <a:endParaRPr lang="en-US" dirty="0" smtClean="0">
                <a:solidFill>
                  <a:srgbClr val="404040"/>
                </a:solidFill>
              </a:endParaRPr>
            </a:p>
            <a:p>
              <a:pPr algn="ctr"/>
              <a:endParaRPr lang="en-US" dirty="0" smtClean="0">
                <a:solidFill>
                  <a:srgbClr val="404040"/>
                </a:solidFill>
              </a:endParaRPr>
            </a:p>
            <a:p>
              <a:pPr algn="ctr"/>
              <a:endParaRPr lang="en-US" dirty="0" smtClean="0">
                <a:solidFill>
                  <a:srgbClr val="40404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smtClean="0">
                <a:solidFill>
                  <a:srgbClr val="FFFFFF"/>
                </a:solidFill>
              </a:rPr>
              <a:t>Application Type</a:t>
            </a:r>
            <a:endParaRPr lang="en-US" sz="2000" dirty="0">
              <a:solidFill>
                <a:srgbClr val="FFFFFF"/>
              </a:solidFill>
            </a:endParaRPr>
          </a:p>
        </p:txBody>
      </p:sp>
    </p:spTree>
    <p:extLst>
      <p:ext uri="{BB962C8B-B14F-4D97-AF65-F5344CB8AC3E}">
        <p14:creationId xmlns:p14="http://schemas.microsoft.com/office/powerpoint/2010/main" val="3002083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8.62905E-7 -4.98865E-6 L 0.35422 -0.2719 " pathEditMode="relative" rAng="0" ptsTypes="AA">
                                      <p:cBhvr>
                                        <p:cTn id="40" dur="2000" fill="hold"/>
                                        <p:tgtEl>
                                          <p:spTgt spid="6"/>
                                        </p:tgtEl>
                                        <p:attrNameLst>
                                          <p:attrName>ppt_x</p:attrName>
                                          <p:attrName>ppt_y</p:attrName>
                                        </p:attrNameLst>
                                      </p:cBhvr>
                                      <p:rCtr x="17705" y="-1359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8.62905E-7 9.98638E-8 L 0.44613 0.02497 " pathEditMode="relative" rAng="0" ptsTypes="AA">
                                      <p:cBhvr>
                                        <p:cTn id="52" dur="2000" fill="hold"/>
                                        <p:tgtEl>
                                          <p:spTgt spid="58"/>
                                        </p:tgtEl>
                                        <p:attrNameLst>
                                          <p:attrName>ppt_x</p:attrName>
                                          <p:attrName>ppt_y</p:attrName>
                                        </p:attrNameLst>
                                      </p:cBhvr>
                                      <p:rCtr x="22300" y="1248"/>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94361" y="125665"/>
            <a:ext cx="11889564" cy="917575"/>
          </a:xfrm>
        </p:spPr>
        <p:txBody>
          <a:bodyPr/>
          <a:lstStyle/>
          <a:p>
            <a:r>
              <a:rPr lang="en-US" dirty="0" smtClean="0"/>
              <a:t>Instantiating an application</a:t>
            </a:r>
            <a:endParaRPr lang="en-US" dirty="0"/>
          </a:p>
        </p:txBody>
      </p:sp>
      <p:grpSp>
        <p:nvGrpSpPr>
          <p:cNvPr id="43" name="Group 42"/>
          <p:cNvGrpSpPr/>
          <p:nvPr/>
        </p:nvGrpSpPr>
        <p:grpSpPr>
          <a:xfrm>
            <a:off x="5887794" y="373062"/>
            <a:ext cx="6274043" cy="5326062"/>
            <a:chOff x="2880909" y="1058863"/>
            <a:chExt cx="9458971" cy="7162799"/>
          </a:xfrm>
        </p:grpSpPr>
        <p:sp>
          <p:nvSpPr>
            <p:cNvPr id="44" name="Oval 4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46" name="Picture 4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47" name="Picture 4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48" name="Picture 4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4" cy="3505200"/>
            </a:xfrm>
            <a:prstGeom prst="rect">
              <a:avLst/>
            </a:prstGeom>
          </p:spPr>
        </p:pic>
        <p:pic>
          <p:nvPicPr>
            <p:cNvPr id="49" name="Picture 4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sp>
        <p:nvSpPr>
          <p:cNvPr id="77" name="Hexagon 76"/>
          <p:cNvSpPr/>
          <p:nvPr/>
        </p:nvSpPr>
        <p:spPr bwMode="auto">
          <a:xfrm>
            <a:off x="3202517" y="3897676"/>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Hexagon 86"/>
          <p:cNvSpPr/>
          <p:nvPr/>
        </p:nvSpPr>
        <p:spPr bwMode="auto">
          <a:xfrm>
            <a:off x="3209187" y="3900877"/>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Hexagon 89"/>
          <p:cNvSpPr/>
          <p:nvPr/>
        </p:nvSpPr>
        <p:spPr bwMode="auto">
          <a:xfrm>
            <a:off x="3421173" y="4329403"/>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Text Placeholder 1"/>
          <p:cNvSpPr txBox="1">
            <a:spLocks/>
          </p:cNvSpPr>
          <p:nvPr/>
        </p:nvSpPr>
        <p:spPr>
          <a:xfrm>
            <a:off x="294361" y="5087045"/>
            <a:ext cx="11999239" cy="17726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smtClean="0">
                <a:gradFill>
                  <a:gsLst>
                    <a:gs pos="1250">
                      <a:srgbClr val="FFFFFF"/>
                    </a:gs>
                    <a:gs pos="100000">
                      <a:srgbClr val="FFFFFF"/>
                    </a:gs>
                  </a:gsLst>
                  <a:lin ang="5400000" scaled="0"/>
                </a:gradFill>
              </a:rPr>
              <a:t>ServiceType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.NET CLR type (class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a:t>
            </a:r>
          </a:p>
          <a:p>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is “</a:t>
            </a:r>
            <a:r>
              <a:rPr lang="en-US" sz="1800" b="1" dirty="0" smtClean="0">
                <a:gradFill>
                  <a:gsLst>
                    <a:gs pos="1250">
                      <a:srgbClr val="FFFFFF"/>
                    </a:gs>
                    <a:gs pos="100000">
                      <a:srgbClr val="FFFFFF"/>
                    </a:gs>
                  </a:gsLst>
                  <a:lin ang="5400000" scaled="0"/>
                </a:gradFill>
              </a:rPr>
              <a:t>like”</a:t>
            </a:r>
            <a:r>
              <a:rPr lang="en-US" sz="1800" dirty="0" smtClean="0">
                <a:gradFill>
                  <a:gsLst>
                    <a:gs pos="1250">
                      <a:srgbClr val="FFFFFF"/>
                    </a:gs>
                    <a:gs pos="100000">
                      <a:srgbClr val="FFFFFF"/>
                    </a:gs>
                  </a:gsLst>
                  <a:lin ang="5400000" scaled="0"/>
                </a:gradFill>
              </a:rPr>
              <a:t> a typed Container (</a:t>
            </a:r>
            <a:r>
              <a:rPr lang="en-US" sz="1800" dirty="0" err="1" smtClean="0">
                <a:gradFill>
                  <a:gsLst>
                    <a:gs pos="1250">
                      <a:srgbClr val="FFFFFF"/>
                    </a:gs>
                    <a:gs pos="100000">
                      <a:srgbClr val="FFFFFF"/>
                    </a:gs>
                  </a:gsLst>
                  <a:lin ang="5400000" scaled="0"/>
                </a:gradFill>
              </a:rPr>
              <a:t>CounterAppType</a:t>
            </a:r>
            <a:r>
              <a:rPr lang="en-US" sz="1800" dirty="0" smtClean="0">
                <a:gradFill>
                  <a:gsLst>
                    <a:gs pos="1250">
                      <a:srgbClr val="FFFFFF"/>
                    </a:gs>
                    <a:gs pos="100000">
                      <a:srgbClr val="FFFFFF"/>
                    </a:gs>
                  </a:gsLst>
                  <a:lin ang="5400000" scaled="0"/>
                </a:gradFill>
              </a:rPr>
              <a:t> : </a:t>
            </a:r>
            <a:r>
              <a:rPr lang="en-US" sz="1800" dirty="0" err="1" smtClean="0">
                <a:gradFill>
                  <a:gsLst>
                    <a:gs pos="1250">
                      <a:srgbClr val="FFFFFF"/>
                    </a:gs>
                    <a:gs pos="100000">
                      <a:srgbClr val="FFFFFF"/>
                    </a:gs>
                  </a:gsLst>
                  <a:lin ang="5400000" scaled="0"/>
                </a:gradFill>
              </a:rPr>
              <a:t>ServiceContainer</a:t>
            </a:r>
            <a:r>
              <a:rPr lang="en-US" sz="1800" dirty="0" smtClean="0">
                <a:gradFill>
                  <a:gsLst>
                    <a:gs pos="1250">
                      <a:srgbClr val="FFFFFF"/>
                    </a:gs>
                    <a:gs pos="100000">
                      <a:srgbClr val="FFFFFF"/>
                    </a:gs>
                  </a:gsLst>
                  <a:lin ang="5400000" scaled="0"/>
                </a:gradFill>
              </a:rPr>
              <a:t>&lt;</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&gt; where </a:t>
            </a:r>
            <a:r>
              <a:rPr lang="en-US" sz="1800" dirty="0" err="1" smtClean="0">
                <a:gradFill>
                  <a:gsLst>
                    <a:gs pos="1250">
                      <a:srgbClr val="FFFFFF"/>
                    </a:gs>
                    <a:gs pos="100000">
                      <a:srgbClr val="FFFFFF"/>
                    </a:gs>
                  </a:gsLst>
                  <a:lin ang="5400000" scaled="0"/>
                </a:gradFill>
              </a:rPr>
              <a:t>TServiceType</a:t>
            </a:r>
            <a:r>
              <a:rPr lang="en-US" sz="1800" dirty="0" smtClean="0">
                <a:gradFill>
                  <a:gsLst>
                    <a:gs pos="1250">
                      <a:srgbClr val="FFFFFF"/>
                    </a:gs>
                    <a:gs pos="100000">
                      <a:srgbClr val="FFFFFF"/>
                    </a:gs>
                  </a:gsLst>
                  <a:lin ang="5400000" scaled="0"/>
                </a:gradFill>
              </a:rPr>
              <a:t> is </a:t>
            </a:r>
            <a:r>
              <a:rPr lang="en-US" sz="1800" dirty="0" err="1" smtClean="0">
                <a:gradFill>
                  <a:gsLst>
                    <a:gs pos="1250">
                      <a:srgbClr val="FFFFFF"/>
                    </a:gs>
                    <a:gs pos="100000">
                      <a:srgbClr val="FFFFFF"/>
                    </a:gs>
                  </a:gsLst>
                  <a:lin ang="5400000" scaled="0"/>
                </a:gradFill>
              </a:rPr>
              <a:t>CounterServiceType</a:t>
            </a:r>
            <a:r>
              <a:rPr lang="en-US" sz="1800" dirty="0" smtClean="0">
                <a:gradFill>
                  <a:gsLst>
                    <a:gs pos="1250">
                      <a:srgbClr val="FFFFFF"/>
                    </a:gs>
                    <a:gs pos="100000">
                      <a:srgbClr val="FFFFFF"/>
                    </a:gs>
                  </a:gsLst>
                  <a:lin ang="5400000" scaled="0"/>
                </a:gradFill>
              </a:rPr>
              <a:t>, ServiceType2</a:t>
            </a:r>
          </a:p>
          <a:p>
            <a:r>
              <a:rPr lang="en-US" sz="1800" dirty="0" err="1" smtClean="0">
                <a:gradFill>
                  <a:gsLst>
                    <a:gs pos="1250">
                      <a:srgbClr val="FFFFFF"/>
                    </a:gs>
                    <a:gs pos="100000">
                      <a:srgbClr val="FFFFFF"/>
                    </a:gs>
                  </a:gsLst>
                  <a:lin ang="5400000" scaled="0"/>
                </a:gradFill>
              </a:rPr>
              <a:t>ApplicationInstance</a:t>
            </a:r>
            <a:r>
              <a:rPr lang="en-US" sz="1800" dirty="0" smtClean="0">
                <a:gradFill>
                  <a:gsLst>
                    <a:gs pos="1250">
                      <a:srgbClr val="FFFFFF"/>
                    </a:gs>
                    <a:gs pos="100000">
                      <a:srgbClr val="FFFFFF"/>
                    </a:gs>
                  </a:gsLst>
                  <a:lin ang="5400000" scaled="0"/>
                </a:gradFill>
              </a:rPr>
              <a:t> is an instance of the </a:t>
            </a:r>
            <a:r>
              <a:rPr lang="en-US" sz="1800" dirty="0" err="1" smtClean="0">
                <a:gradFill>
                  <a:gsLst>
                    <a:gs pos="1250">
                      <a:srgbClr val="FFFFFF"/>
                    </a:gs>
                    <a:gs pos="100000">
                      <a:srgbClr val="FFFFFF"/>
                    </a:gs>
                  </a:gsLst>
                  <a:lin ang="5400000" scaled="0"/>
                </a:gradFill>
              </a:rPr>
              <a:t>ApplicationType</a:t>
            </a:r>
            <a:r>
              <a:rPr lang="en-US" sz="1800" dirty="0" smtClean="0">
                <a:gradFill>
                  <a:gsLst>
                    <a:gs pos="1250">
                      <a:srgbClr val="FFFFFF"/>
                    </a:gs>
                    <a:gs pos="100000">
                      <a:srgbClr val="FFFFFF"/>
                    </a:gs>
                  </a:gsLst>
                  <a:lin ang="5400000" scaled="0"/>
                </a:gradFill>
              </a:rPr>
              <a:t> and has an unique name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p>
          <a:p>
            <a:r>
              <a:rPr lang="en-US" sz="1800" dirty="0" smtClean="0">
                <a:gradFill>
                  <a:gsLst>
                    <a:gs pos="1250">
                      <a:srgbClr val="FFFFFF"/>
                    </a:gs>
                    <a:gs pos="100000">
                      <a:srgbClr val="FFFFFF"/>
                    </a:gs>
                  </a:gsLst>
                  <a:lin ang="5400000" scaled="0"/>
                </a:gradFill>
              </a:rPr>
              <a:t>Each service instance has a unique name in the “namespace” of the application “fabric:/</a:t>
            </a:r>
            <a:r>
              <a:rPr lang="en-US" sz="1800" dirty="0" err="1" smtClean="0">
                <a:gradFill>
                  <a:gsLst>
                    <a:gs pos="1250">
                      <a:srgbClr val="FFFFFF"/>
                    </a:gs>
                    <a:gs pos="100000">
                      <a:srgbClr val="FFFFFF"/>
                    </a:gs>
                  </a:gsLst>
                  <a:lin ang="5400000" scaled="0"/>
                </a:gradFill>
              </a:rPr>
              <a:t>CounterApplication</a:t>
            </a:r>
            <a:r>
              <a:rPr lang="en-US" sz="1800" dirty="0" smtClean="0">
                <a:gradFill>
                  <a:gsLst>
                    <a:gs pos="1250">
                      <a:srgbClr val="FFFFFF"/>
                    </a:gs>
                    <a:gs pos="100000">
                      <a:srgbClr val="FFFFFF"/>
                    </a:gs>
                  </a:gsLst>
                  <a:lin ang="5400000" scaled="0"/>
                </a:gradFill>
              </a:rPr>
              <a:t>/</a:t>
            </a:r>
            <a:r>
              <a:rPr lang="en-US" sz="1800" dirty="0" err="1" smtClean="0">
                <a:gradFill>
                  <a:gsLst>
                    <a:gs pos="1250">
                      <a:srgbClr val="FFFFFF"/>
                    </a:gs>
                    <a:gs pos="100000">
                      <a:srgbClr val="FFFFFF"/>
                    </a:gs>
                  </a:gsLst>
                  <a:lin ang="5400000" scaled="0"/>
                </a:gradFill>
              </a:rPr>
              <a:t>CounterService</a:t>
            </a:r>
            <a:r>
              <a:rPr lang="en-US" sz="1800" dirty="0" smtClean="0">
                <a:gradFill>
                  <a:gsLst>
                    <a:gs pos="1250">
                      <a:srgbClr val="FFFFFF"/>
                    </a:gs>
                    <a:gs pos="100000">
                      <a:srgbClr val="FFFFFF"/>
                    </a:gs>
                  </a:gsLst>
                  <a:lin ang="5400000" scaled="0"/>
                </a:gradFill>
              </a:rPr>
              <a:t>”</a:t>
            </a:r>
          </a:p>
        </p:txBody>
      </p:sp>
      <p:grpSp>
        <p:nvGrpSpPr>
          <p:cNvPr id="110" name="Group 109"/>
          <p:cNvGrpSpPr/>
          <p:nvPr/>
        </p:nvGrpSpPr>
        <p:grpSpPr>
          <a:xfrm>
            <a:off x="600131" y="1492552"/>
            <a:ext cx="1691140" cy="1600201"/>
            <a:chOff x="600131" y="1492552"/>
            <a:chExt cx="1691140" cy="1600201"/>
          </a:xfrm>
        </p:grpSpPr>
        <p:grpSp>
          <p:nvGrpSpPr>
            <p:cNvPr id="94" name="Group 93"/>
            <p:cNvGrpSpPr/>
            <p:nvPr/>
          </p:nvGrpSpPr>
          <p:grpSpPr>
            <a:xfrm>
              <a:off x="691071" y="1492552"/>
              <a:ext cx="1600200" cy="1600201"/>
              <a:chOff x="4132596" y="0"/>
              <a:chExt cx="8305800" cy="7024999"/>
            </a:xfrm>
          </p:grpSpPr>
          <p:pic>
            <p:nvPicPr>
              <p:cNvPr id="95" name="Picture 94"/>
              <p:cNvPicPr>
                <a:picLocks noChangeAspect="1"/>
              </p:cNvPicPr>
              <p:nvPr/>
            </p:nvPicPr>
            <p:blipFill>
              <a:blip r:embed="rId4"/>
              <a:stretch>
                <a:fillRect/>
              </a:stretch>
            </p:blipFill>
            <p:spPr>
              <a:xfrm>
                <a:off x="4132596" y="0"/>
                <a:ext cx="8305800" cy="7024999"/>
              </a:xfrm>
              <a:prstGeom prst="rect">
                <a:avLst/>
              </a:prstGeom>
            </p:spPr>
          </p:pic>
          <p:grpSp>
            <p:nvGrpSpPr>
              <p:cNvPr id="96" name="Group 95"/>
              <p:cNvGrpSpPr/>
              <p:nvPr/>
            </p:nvGrpSpPr>
            <p:grpSpPr>
              <a:xfrm>
                <a:off x="8047037" y="4335462"/>
                <a:ext cx="2617316" cy="2215802"/>
                <a:chOff x="123267" y="4289285"/>
                <a:chExt cx="2617316" cy="2215802"/>
              </a:xfrm>
            </p:grpSpPr>
            <p:pic>
              <p:nvPicPr>
                <p:cNvPr id="102" name="Picture 101"/>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103" name="Picture 102"/>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4" name="Picture 103"/>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5" name="Rectangle 104"/>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97" name="Group 96"/>
              <p:cNvGrpSpPr/>
              <p:nvPr/>
            </p:nvGrpSpPr>
            <p:grpSpPr>
              <a:xfrm>
                <a:off x="6912105" y="2324020"/>
                <a:ext cx="2617316" cy="2215802"/>
                <a:chOff x="123267" y="4289285"/>
                <a:chExt cx="2617316" cy="2215802"/>
              </a:xfrm>
            </p:grpSpPr>
            <p:pic>
              <p:nvPicPr>
                <p:cNvPr id="98" name="Picture 9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99" name="Picture 98"/>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100" name="Picture 99"/>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101" name="Rectangle 100"/>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grpSp>
        <p:sp>
          <p:nvSpPr>
            <p:cNvPr id="3" name="TextBox 2"/>
            <p:cNvSpPr txBox="1"/>
            <p:nvPr/>
          </p:nvSpPr>
          <p:spPr>
            <a:xfrm>
              <a:off x="600131" y="1971286"/>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app1</a:t>
              </a:r>
            </a:p>
          </p:txBody>
        </p:sp>
      </p:grpSp>
      <p:grpSp>
        <p:nvGrpSpPr>
          <p:cNvPr id="112" name="Group 111"/>
          <p:cNvGrpSpPr/>
          <p:nvPr/>
        </p:nvGrpSpPr>
        <p:grpSpPr>
          <a:xfrm>
            <a:off x="2405609" y="3214921"/>
            <a:ext cx="1674136" cy="1600201"/>
            <a:chOff x="2405609" y="3214214"/>
            <a:chExt cx="1674136" cy="1600201"/>
          </a:xfrm>
        </p:grpSpPr>
        <p:pic>
          <p:nvPicPr>
            <p:cNvPr id="66" name="Picture 65"/>
            <p:cNvPicPr>
              <a:picLocks noChangeAspect="1"/>
            </p:cNvPicPr>
            <p:nvPr/>
          </p:nvPicPr>
          <p:blipFill>
            <a:blip r:embed="rId4"/>
            <a:stretch>
              <a:fillRect/>
            </a:stretch>
          </p:blipFill>
          <p:spPr>
            <a:xfrm>
              <a:off x="2479545" y="3214214"/>
              <a:ext cx="1600200" cy="1600201"/>
            </a:xfrm>
            <a:prstGeom prst="rect">
              <a:avLst/>
            </a:prstGeom>
          </p:spPr>
        </p:pic>
        <p:grpSp>
          <p:nvGrpSpPr>
            <p:cNvPr id="67" name="Group 66"/>
            <p:cNvGrpSpPr/>
            <p:nvPr/>
          </p:nvGrpSpPr>
          <p:grpSpPr>
            <a:xfrm>
              <a:off x="3233703" y="4201774"/>
              <a:ext cx="504254" cy="504730"/>
              <a:chOff x="123267" y="4289285"/>
              <a:chExt cx="2617316" cy="2215802"/>
            </a:xfrm>
          </p:grpSpPr>
          <p:pic>
            <p:nvPicPr>
              <p:cNvPr id="73" name="Picture 7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4" name="Picture 7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5" name="Picture 7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6" name="Rectangle 7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68" name="Group 67"/>
            <p:cNvGrpSpPr/>
            <p:nvPr/>
          </p:nvGrpSpPr>
          <p:grpSpPr>
            <a:xfrm>
              <a:off x="3015047" y="3743595"/>
              <a:ext cx="504254" cy="504730"/>
              <a:chOff x="123267" y="4289285"/>
              <a:chExt cx="2617316" cy="2215802"/>
            </a:xfrm>
          </p:grpSpPr>
          <p:pic>
            <p:nvPicPr>
              <p:cNvPr id="69" name="Picture 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70" name="Picture 6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71" name="Picture 7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72" name="Rectangle 7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1" name="TextBox 110"/>
            <p:cNvSpPr txBox="1"/>
            <p:nvPr/>
          </p:nvSpPr>
          <p:spPr>
            <a:xfrm>
              <a:off x="2405609" y="3770339"/>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app4</a:t>
              </a:r>
            </a:p>
          </p:txBody>
        </p:sp>
      </p:grpSp>
      <p:grpSp>
        <p:nvGrpSpPr>
          <p:cNvPr id="116" name="Group 115"/>
          <p:cNvGrpSpPr/>
          <p:nvPr/>
        </p:nvGrpSpPr>
        <p:grpSpPr>
          <a:xfrm>
            <a:off x="2394761" y="1500369"/>
            <a:ext cx="1685187" cy="1600201"/>
            <a:chOff x="2394761" y="1500369"/>
            <a:chExt cx="1685187" cy="1600201"/>
          </a:xfrm>
        </p:grpSpPr>
        <p:pic>
          <p:nvPicPr>
            <p:cNvPr id="20" name="Picture 19"/>
            <p:cNvPicPr>
              <a:picLocks noChangeAspect="1"/>
            </p:cNvPicPr>
            <p:nvPr/>
          </p:nvPicPr>
          <p:blipFill>
            <a:blip r:embed="rId4"/>
            <a:stretch>
              <a:fillRect/>
            </a:stretch>
          </p:blipFill>
          <p:spPr>
            <a:xfrm>
              <a:off x="2479748" y="1500369"/>
              <a:ext cx="1600200" cy="1600201"/>
            </a:xfrm>
            <a:prstGeom prst="rect">
              <a:avLst/>
            </a:prstGeom>
          </p:spPr>
        </p:pic>
        <p:grpSp>
          <p:nvGrpSpPr>
            <p:cNvPr id="21" name="Group 20"/>
            <p:cNvGrpSpPr/>
            <p:nvPr/>
          </p:nvGrpSpPr>
          <p:grpSpPr>
            <a:xfrm>
              <a:off x="3233906" y="2487929"/>
              <a:ext cx="504254" cy="504730"/>
              <a:chOff x="123267" y="4289285"/>
              <a:chExt cx="2617316" cy="2215802"/>
            </a:xfrm>
          </p:grpSpPr>
          <p:pic>
            <p:nvPicPr>
              <p:cNvPr id="27" name="Picture 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8" name="Picture 2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9" name="Picture 2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0" name="Rectangle 29"/>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22" name="Group 21"/>
            <p:cNvGrpSpPr/>
            <p:nvPr/>
          </p:nvGrpSpPr>
          <p:grpSpPr>
            <a:xfrm>
              <a:off x="3015250" y="2029750"/>
              <a:ext cx="504254" cy="504730"/>
              <a:chOff x="123267" y="4289285"/>
              <a:chExt cx="2617316" cy="2215802"/>
            </a:xfrm>
          </p:grpSpPr>
          <p:pic>
            <p:nvPicPr>
              <p:cNvPr id="23" name="Picture 22"/>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24" name="Picture 23"/>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25" name="Picture 24"/>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26" name="Rectangle 25"/>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3" name="TextBox 112"/>
            <p:cNvSpPr txBox="1"/>
            <p:nvPr/>
          </p:nvSpPr>
          <p:spPr>
            <a:xfrm>
              <a:off x="2394761" y="1982673"/>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app2</a:t>
              </a:r>
            </a:p>
          </p:txBody>
        </p:sp>
      </p:grpSp>
      <p:grpSp>
        <p:nvGrpSpPr>
          <p:cNvPr id="115" name="Group 114"/>
          <p:cNvGrpSpPr/>
          <p:nvPr/>
        </p:nvGrpSpPr>
        <p:grpSpPr>
          <a:xfrm>
            <a:off x="571595" y="3217083"/>
            <a:ext cx="1701300" cy="1600201"/>
            <a:chOff x="571595" y="3217083"/>
            <a:chExt cx="1701300" cy="1600201"/>
          </a:xfrm>
        </p:grpSpPr>
        <p:pic>
          <p:nvPicPr>
            <p:cNvPr id="32" name="Picture 31"/>
            <p:cNvPicPr>
              <a:picLocks noChangeAspect="1"/>
            </p:cNvPicPr>
            <p:nvPr/>
          </p:nvPicPr>
          <p:blipFill>
            <a:blip r:embed="rId4"/>
            <a:stretch>
              <a:fillRect/>
            </a:stretch>
          </p:blipFill>
          <p:spPr>
            <a:xfrm>
              <a:off x="672695" y="3217083"/>
              <a:ext cx="1600200" cy="1600201"/>
            </a:xfrm>
            <a:prstGeom prst="rect">
              <a:avLst/>
            </a:prstGeom>
          </p:spPr>
        </p:pic>
        <p:grpSp>
          <p:nvGrpSpPr>
            <p:cNvPr id="33" name="Group 32"/>
            <p:cNvGrpSpPr/>
            <p:nvPr/>
          </p:nvGrpSpPr>
          <p:grpSpPr>
            <a:xfrm>
              <a:off x="1426853" y="4204643"/>
              <a:ext cx="504254" cy="504730"/>
              <a:chOff x="123267" y="4289285"/>
              <a:chExt cx="2617316" cy="2215802"/>
            </a:xfrm>
          </p:grpSpPr>
          <p:pic>
            <p:nvPicPr>
              <p:cNvPr id="39" name="Picture 3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40" name="Picture 3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41" name="Picture 4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42" name="Rectangle 41"/>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t>
                </a:r>
                <a:r>
                  <a:rPr lang="en-US" sz="300" dirty="0">
                    <a:solidFill>
                      <a:srgbClr val="404040"/>
                    </a:solidFill>
                  </a:rPr>
                  <a:t>B</a:t>
                </a:r>
              </a:p>
            </p:txBody>
          </p:sp>
        </p:grpSp>
        <p:grpSp>
          <p:nvGrpSpPr>
            <p:cNvPr id="34" name="Group 33"/>
            <p:cNvGrpSpPr/>
            <p:nvPr/>
          </p:nvGrpSpPr>
          <p:grpSpPr>
            <a:xfrm>
              <a:off x="1208197" y="3746464"/>
              <a:ext cx="504254" cy="504730"/>
              <a:chOff x="123267" y="4289285"/>
              <a:chExt cx="2617316" cy="2215802"/>
            </a:xfrm>
          </p:grpSpPr>
          <p:pic>
            <p:nvPicPr>
              <p:cNvPr id="35" name="Picture 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36" name="Picture 35"/>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37" name="Picture 36"/>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38" name="Rectangle 37"/>
              <p:cNvSpPr/>
              <p:nvPr/>
            </p:nvSpPr>
            <p:spPr>
              <a:xfrm>
                <a:off x="123267" y="5291495"/>
                <a:ext cx="1991361" cy="1013370"/>
              </a:xfrm>
              <a:prstGeom prst="rect">
                <a:avLst/>
              </a:prstGeom>
            </p:spPr>
            <p:txBody>
              <a:bodyPr wrap="square">
                <a:spAutoFit/>
              </a:bodyPr>
              <a:lstStyle/>
              <a:p>
                <a:pPr algn="ctr"/>
                <a:r>
                  <a:rPr lang="en-US" sz="300" dirty="0">
                    <a:solidFill>
                      <a:srgbClr val="404040"/>
                    </a:solidFill>
                  </a:rPr>
                  <a:t>Service </a:t>
                </a:r>
                <a:endParaRPr lang="en-US" sz="300" dirty="0" smtClean="0">
                  <a:solidFill>
                    <a:srgbClr val="404040"/>
                  </a:solidFill>
                </a:endParaRPr>
              </a:p>
              <a:p>
                <a:pPr algn="ctr"/>
                <a:r>
                  <a:rPr lang="en-US" sz="300" dirty="0" smtClean="0">
                    <a:solidFill>
                      <a:srgbClr val="404040"/>
                    </a:solidFill>
                  </a:rPr>
                  <a:t>Package</a:t>
                </a:r>
              </a:p>
              <a:p>
                <a:pPr algn="ctr"/>
                <a:r>
                  <a:rPr lang="en-US" sz="300" dirty="0" smtClean="0">
                    <a:solidFill>
                      <a:srgbClr val="404040"/>
                    </a:solidFill>
                  </a:rPr>
                  <a:t> A</a:t>
                </a:r>
                <a:endParaRPr lang="en-US" sz="300" dirty="0">
                  <a:solidFill>
                    <a:srgbClr val="404040"/>
                  </a:solidFill>
                </a:endParaRPr>
              </a:p>
            </p:txBody>
          </p:sp>
        </p:grpSp>
        <p:sp>
          <p:nvSpPr>
            <p:cNvPr id="114" name="TextBox 113"/>
            <p:cNvSpPr txBox="1"/>
            <p:nvPr/>
          </p:nvSpPr>
          <p:spPr>
            <a:xfrm>
              <a:off x="571595" y="3730072"/>
              <a:ext cx="7620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app3</a:t>
              </a:r>
            </a:p>
          </p:txBody>
        </p:sp>
      </p:grpSp>
      <p:sp>
        <p:nvSpPr>
          <p:cNvPr id="93" name="Hexagon 92"/>
          <p:cNvSpPr/>
          <p:nvPr/>
        </p:nvSpPr>
        <p:spPr bwMode="auto">
          <a:xfrm>
            <a:off x="3421172" y="4317787"/>
            <a:ext cx="256485" cy="241855"/>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Hexagon 107"/>
          <p:cNvSpPr/>
          <p:nvPr/>
        </p:nvSpPr>
        <p:spPr bwMode="auto">
          <a:xfrm>
            <a:off x="3199912" y="3894279"/>
            <a:ext cx="256485" cy="228290"/>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7469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3.00485E-6 3.91285E-6 L 0.38511 0.03132 " pathEditMode="relative" rAng="0" ptsTypes="AA">
                                      <p:cBhvr>
                                        <p:cTn id="34" dur="2000" fill="hold"/>
                                        <p:tgtEl>
                                          <p:spTgt spid="77"/>
                                        </p:tgtEl>
                                        <p:attrNameLst>
                                          <p:attrName>ppt_x</p:attrName>
                                          <p:attrName>ppt_y</p:attrName>
                                        </p:attrNameLst>
                                      </p:cBhvr>
                                      <p:rCtr x="19249" y="1566"/>
                                    </p:animMotion>
                                  </p:childTnLst>
                                </p:cTn>
                              </p:par>
                              <p:par>
                                <p:cTn id="35" presetID="42" presetClass="path" presetSubtype="0" accel="50000" decel="50000" fill="hold" grpId="0" nodeType="withEffect">
                                  <p:stCondLst>
                                    <p:cond delay="0"/>
                                  </p:stCondLst>
                                  <p:childTnLst>
                                    <p:animMotion origin="layout" path="M 2.41001E-6 -1.36178E-8 L 0.22849 -0.36178 " pathEditMode="relative" rAng="0" ptsTypes="AA">
                                      <p:cBhvr>
                                        <p:cTn id="36" dur="2000" fill="hold"/>
                                        <p:tgtEl>
                                          <p:spTgt spid="87"/>
                                        </p:tgtEl>
                                        <p:attrNameLst>
                                          <p:attrName>ppt_x</p:attrName>
                                          <p:attrName>ppt_y</p:attrName>
                                        </p:attrNameLst>
                                      </p:cBhvr>
                                      <p:rCtr x="11425" y="-18089"/>
                                    </p:animMotion>
                                  </p:childTnLst>
                                </p:cTn>
                              </p:par>
                              <p:par>
                                <p:cTn id="37" presetID="42" presetClass="path" presetSubtype="0" accel="50000" decel="50000" fill="hold" grpId="0" nodeType="withEffect">
                                  <p:stCondLst>
                                    <p:cond delay="0"/>
                                  </p:stCondLst>
                                  <p:childTnLst>
                                    <p:animMotion origin="layout" path="M -1.69773E-6 -2.16069E-6 L 0.22913 -0.14934 " pathEditMode="relative" rAng="0" ptsTypes="AA">
                                      <p:cBhvr>
                                        <p:cTn id="38" dur="2000" fill="hold"/>
                                        <p:tgtEl>
                                          <p:spTgt spid="108"/>
                                        </p:tgtEl>
                                        <p:attrNameLst>
                                          <p:attrName>ppt_x</p:attrName>
                                          <p:attrName>ppt_y</p:attrName>
                                        </p:attrNameLst>
                                      </p:cBhvr>
                                      <p:rCtr x="11450" y="-7467"/>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51723E-6 2.06083E-6 L 0.53932 -0.20404 " pathEditMode="relative" rAng="0" ptsTypes="AA">
                                      <p:cBhvr>
                                        <p:cTn id="42" dur="2000" fill="hold"/>
                                        <p:tgtEl>
                                          <p:spTgt spid="90"/>
                                        </p:tgtEl>
                                        <p:attrNameLst>
                                          <p:attrName>ppt_x</p:attrName>
                                          <p:attrName>ppt_y</p:attrName>
                                        </p:attrNameLst>
                                      </p:cBhvr>
                                      <p:rCtr x="26959" y="-10213"/>
                                    </p:animMotion>
                                  </p:childTnLst>
                                </p:cTn>
                              </p:par>
                              <p:par>
                                <p:cTn id="43" presetID="42" presetClass="path" presetSubtype="0" accel="50000" decel="50000" fill="hold" grpId="0" nodeType="withEffect">
                                  <p:stCondLst>
                                    <p:cond delay="0"/>
                                  </p:stCondLst>
                                  <p:childTnLst>
                                    <p:animMotion origin="layout" path="M -2.51723E-6 8.0345E-7 L 0.5374 -0.41943 " pathEditMode="relative" rAng="0" ptsTypes="AA">
                                      <p:cBhvr>
                                        <p:cTn id="44" dur="2000" fill="hold"/>
                                        <p:tgtEl>
                                          <p:spTgt spid="93"/>
                                        </p:tgtEl>
                                        <p:attrNameLst>
                                          <p:attrName>ppt_x</p:attrName>
                                          <p:attrName>ppt_y</p:attrName>
                                        </p:attrNameLst>
                                      </p:cBhvr>
                                      <p:rCtr x="26870" y="-209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7" grpId="0" animBg="1"/>
      <p:bldP spid="87" grpId="1" animBg="1"/>
      <p:bldP spid="90" grpId="0" animBg="1"/>
      <p:bldP spid="90" grpId="1" animBg="1"/>
      <p:bldP spid="106" grpId="0"/>
      <p:bldP spid="93" grpId="0" animBg="1"/>
      <p:bldP spid="93" grpId="1" animBg="1"/>
      <p:bldP spid="108" grpId="0" animBg="1"/>
      <p:bldP spid="10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Reliable Services API</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a:gradFill>
                  <a:gsLst>
                    <a:gs pos="1250">
                      <a:srgbClr val="FFFFFF"/>
                    </a:gs>
                    <a:gs pos="100000">
                      <a:srgbClr val="FFFFFF"/>
                    </a:gs>
                  </a:gsLst>
                  <a:lin ang="5400000" scaled="0"/>
                </a:gradFill>
              </a:rPr>
              <a:t>B</a:t>
            </a:r>
            <a:r>
              <a:rPr lang="en-US" sz="3200" dirty="0" smtClean="0">
                <a:gradFill>
                  <a:gsLst>
                    <a:gs pos="1250">
                      <a:srgbClr val="FFFFFF"/>
                    </a:gs>
                    <a:gs pos="100000">
                      <a:srgbClr val="FFFFFF"/>
                    </a:gs>
                  </a:gsLst>
                  <a:lin ang="5400000" scaled="0"/>
                </a:gradFill>
              </a:rPr>
              <a:t>uild stateless services using existing technologies such as ASP.NET</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 using reliable collections</a:t>
            </a: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Manage the </a:t>
            </a:r>
            <a:r>
              <a:rPr lang="en-US" sz="3200" dirty="0">
                <a:gradFill>
                  <a:gsLst>
                    <a:gs pos="1250">
                      <a:srgbClr val="FFFFFF"/>
                    </a:gs>
                    <a:gs pos="100000">
                      <a:srgbClr val="FFFFFF"/>
                    </a:gs>
                  </a:gsLst>
                  <a:lin ang="5400000" scaled="0"/>
                </a:gradFill>
              </a:rPr>
              <a:t>concurrency and </a:t>
            </a:r>
            <a:r>
              <a:rPr lang="en-US" sz="3200" dirty="0" smtClean="0">
                <a:gradFill>
                  <a:gsLst>
                    <a:gs pos="1250">
                      <a:srgbClr val="FFFFFF"/>
                    </a:gs>
                    <a:gs pos="100000">
                      <a:srgbClr val="FFFFFF"/>
                    </a:gs>
                  </a:gsLst>
                  <a:lin ang="5400000" scaled="0"/>
                </a:gradFill>
              </a:rPr>
              <a:t>granularity of state changes using transactions</a:t>
            </a: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Communicate with services using the technology of your choice (</a:t>
            </a:r>
            <a:r>
              <a:rPr lang="en-US" sz="2800" dirty="0" err="1" smtClean="0">
                <a:gradFill>
                  <a:gsLst>
                    <a:gs pos="1250">
                      <a:srgbClr val="FFFFFF"/>
                    </a:gs>
                    <a:gs pos="100000">
                      <a:srgbClr val="FFFFFF"/>
                    </a:gs>
                  </a:gsLst>
                  <a:lin ang="5400000" scaled="0"/>
                </a:gradFill>
              </a:rPr>
              <a:t>e.g</a:t>
            </a:r>
            <a:r>
              <a:rPr lang="en-US" sz="2800" dirty="0" smtClean="0">
                <a:gradFill>
                  <a:gsLst>
                    <a:gs pos="1250">
                      <a:srgbClr val="FFFFFF"/>
                    </a:gs>
                    <a:gs pos="100000">
                      <a:srgbClr val="FFFFFF"/>
                    </a:gs>
                  </a:gsLst>
                  <a:lin ang="5400000" scaled="0"/>
                </a:gradFill>
              </a:rPr>
              <a:t> </a:t>
            </a:r>
            <a:r>
              <a:rPr lang="en-US" sz="2800" dirty="0" err="1" smtClean="0">
                <a:gradFill>
                  <a:gsLst>
                    <a:gs pos="1250">
                      <a:srgbClr val="FFFFFF"/>
                    </a:gs>
                    <a:gs pos="100000">
                      <a:srgbClr val="FFFFFF"/>
                    </a:gs>
                  </a:gsLst>
                  <a:lin ang="5400000" scaled="0"/>
                </a:gradFill>
              </a:rPr>
              <a:t>WebAPI</a:t>
            </a:r>
            <a:r>
              <a:rPr lang="en-US" sz="2800" dirty="0" smtClean="0">
                <a:gradFill>
                  <a:gsLst>
                    <a:gs pos="1250">
                      <a:srgbClr val="FFFFFF"/>
                    </a:gs>
                    <a:gs pos="100000">
                      <a:srgbClr val="FFFFFF"/>
                    </a:gs>
                  </a:gsLst>
                  <a:lin ang="5400000" scaled="0"/>
                </a:gradFill>
              </a:rPr>
              <a:t>, WCF</a:t>
            </a:r>
            <a:r>
              <a:rPr lang="en-US" sz="3200" dirty="0" smtClean="0">
                <a:gradFill>
                  <a:gsLst>
                    <a:gs pos="1250">
                      <a:srgbClr val="FFFFFF"/>
                    </a:gs>
                    <a:gs pos="100000">
                      <a:srgbClr val="FFFFFF"/>
                    </a:gs>
                  </a:gsLst>
                  <a:lin ang="5400000" scaled="0"/>
                </a:gradFill>
              </a:rPr>
              <a:t>)</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56324001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08832" y="1179819"/>
            <a:ext cx="12238037" cy="13086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Reliable collections make it easy to build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services.</a:t>
            </a:r>
          </a:p>
          <a:p>
            <a:pPr marL="0" indent="0">
              <a:buFont typeface="Arial" pitchFamily="34" charset="0"/>
              <a:buNone/>
            </a:pPr>
            <a:r>
              <a:rPr lang="en-US" sz="32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Evolution of the .NET collections for the cloud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grpSp>
        <p:nvGrpSpPr>
          <p:cNvPr id="41" name="Group 40"/>
          <p:cNvGrpSpPr/>
          <p:nvPr/>
        </p:nvGrpSpPr>
        <p:grpSpPr>
          <a:xfrm>
            <a:off x="1189037" y="3116262"/>
            <a:ext cx="9296400" cy="3066416"/>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Collections</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a:t>
                </a:r>
                <a:r>
                  <a:rPr lang="en-US" sz="1600" dirty="0">
                    <a:solidFill>
                      <a:srgbClr val="505050">
                        <a:hueOff val="0"/>
                        <a:satOff val="0"/>
                        <a:lumOff val="0"/>
                        <a:alphaOff val="0"/>
                      </a:srgbClr>
                    </a:solidFill>
                  </a:rPr>
                  <a:t>t</a:t>
                </a:r>
                <a:r>
                  <a:rPr lang="en-US" sz="1600" dirty="0" smtClean="0">
                    <a:solidFill>
                      <a:srgbClr val="505050">
                        <a:hueOff val="0"/>
                        <a:satOff val="0"/>
                        <a:lumOff val="0"/>
                        <a:alphaOff val="0"/>
                      </a:srgbClr>
                    </a:solidFill>
                  </a:rPr>
                  <a:t>hreaded</a:t>
                </a:r>
                <a:endParaRPr lang="en-US" sz="1600" dirty="0">
                  <a:solidFill>
                    <a:srgbClr val="505050">
                      <a:hueOff val="0"/>
                      <a:satOff val="0"/>
                      <a:lumOff val="0"/>
                      <a:alphaOff val="0"/>
                    </a:srgbClr>
                  </a:solidFill>
                </a:endParaRP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dirty="0">
                    <a:solidFill>
                      <a:srgbClr val="505050">
                        <a:hueOff val="0"/>
                        <a:satOff val="0"/>
                        <a:lumOff val="0"/>
                        <a:alphaOff val="0"/>
                      </a:srgbClr>
                    </a:solidFill>
                  </a:rPr>
                  <a:t>Concurrent </a:t>
                </a:r>
                <a:endParaRPr lang="en-US" sz="2000" dirty="0" smtClean="0">
                  <a:solidFill>
                    <a:srgbClr val="505050">
                      <a:hueOff val="0"/>
                      <a:satOff val="0"/>
                      <a:lumOff val="0"/>
                      <a:alphaOff val="0"/>
                    </a:srgbClr>
                  </a:solidFill>
                </a:endParaRPr>
              </a:p>
              <a:p>
                <a:pPr defTabSz="883906">
                  <a:lnSpc>
                    <a:spcPct val="90000"/>
                  </a:lnSpc>
                  <a:spcBef>
                    <a:spcPct val="0"/>
                  </a:spcBef>
                  <a:spcAft>
                    <a:spcPct val="35000"/>
                  </a:spcAft>
                </a:pPr>
                <a:r>
                  <a:rPr lang="en-US" sz="2000" dirty="0" smtClean="0">
                    <a:solidFill>
                      <a:srgbClr val="505050">
                        <a:hueOff val="0"/>
                        <a:satOff val="0"/>
                        <a:lumOff val="0"/>
                        <a:alphaOff val="0"/>
                      </a:srgbClr>
                    </a:solidFill>
                  </a:rPr>
                  <a:t>Collections</a:t>
                </a:r>
                <a:endParaRPr lang="en-US" sz="2000" dirty="0">
                  <a:solidFill>
                    <a:srgbClr val="505050">
                      <a:hueOff val="0"/>
                      <a:satOff val="0"/>
                      <a:lumOff val="0"/>
                      <a:alphaOff val="0"/>
                    </a:srgbClr>
                  </a:solidFill>
                </a:endParaRP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Single machine</a:t>
                </a:r>
              </a:p>
              <a:p>
                <a:pPr marL="174838" lvl="1" indent="-174838" defTabSz="679928">
                  <a:lnSpc>
                    <a:spcPct val="90000"/>
                  </a:lnSpc>
                  <a:spcBef>
                    <a:spcPct val="0"/>
                  </a:spcBef>
                  <a:spcAft>
                    <a:spcPct val="15000"/>
                  </a:spcAft>
                  <a:buFontTx/>
                  <a:buChar char="••"/>
                </a:pPr>
                <a:r>
                  <a:rPr lang="en-US" sz="1600" dirty="0" smtClean="0">
                    <a:solidFill>
                      <a:srgbClr val="505050">
                        <a:hueOff val="0"/>
                        <a:satOff val="0"/>
                        <a:lumOff val="0"/>
                        <a:alphaOff val="0"/>
                      </a:srgbClr>
                    </a:solidFill>
                  </a:rPr>
                  <a:t>Multi threaded</a:t>
                </a:r>
                <a:endParaRPr lang="en-US" sz="1600" dirty="0">
                  <a:solidFill>
                    <a:srgbClr val="505050">
                      <a:hueOff val="0"/>
                      <a:satOff val="0"/>
                      <a:lumOff val="0"/>
                      <a:alphaOff val="0"/>
                    </a:srgbClr>
                  </a:solidFill>
                </a:endParaRP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768" tIns="75768" rIns="75768" bIns="75768" numCol="1" spcCol="1270" anchor="t" anchorCtr="0">
                <a:noAutofit/>
              </a:bodyPr>
              <a:lstStyle/>
              <a:p>
                <a:pPr defTabSz="883906">
                  <a:lnSpc>
                    <a:spcPct val="90000"/>
                  </a:lnSpc>
                  <a:spcBef>
                    <a:spcPct val="0"/>
                  </a:spcBef>
                  <a:spcAft>
                    <a:spcPct val="35000"/>
                  </a:spcAft>
                </a:pPr>
                <a:r>
                  <a:rPr lang="en-US" sz="2000" b="1" dirty="0" smtClean="0">
                    <a:solidFill>
                      <a:srgbClr val="505050"/>
                    </a:solidFill>
                  </a:rPr>
                  <a:t>Reliable Collections</a:t>
                </a:r>
                <a:endParaRPr lang="en-US" sz="20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Multi machine</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Replicated </a:t>
                </a:r>
                <a:r>
                  <a:rPr lang="en-US" sz="1600" b="1" dirty="0">
                    <a:solidFill>
                      <a:srgbClr val="505050"/>
                    </a:solidFill>
                  </a:rPr>
                  <a:t>(HA)</a:t>
                </a:r>
              </a:p>
              <a:p>
                <a:pPr marL="285750" lvl="1" indent="-285750" defTabSz="679928">
                  <a:lnSpc>
                    <a:spcPct val="90000"/>
                  </a:lnSpc>
                  <a:spcBef>
                    <a:spcPct val="0"/>
                  </a:spcBef>
                  <a:spcAft>
                    <a:spcPct val="15000"/>
                  </a:spcAft>
                  <a:buFont typeface="Arial" panose="020B0604020202020204" pitchFamily="34" charset="0"/>
                  <a:buChar char="•"/>
                </a:pPr>
                <a:r>
                  <a:rPr lang="en-US" sz="1600" b="1" dirty="0" smtClean="0">
                    <a:solidFill>
                      <a:srgbClr val="505050"/>
                    </a:solidFill>
                  </a:rPr>
                  <a:t>Persistence (durable)</a:t>
                </a:r>
                <a:endParaRPr lang="en-US" sz="1600" b="1" dirty="0">
                  <a:solidFill>
                    <a:srgbClr val="505050"/>
                  </a:solidFill>
                </a:endParaRP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Asynchronous</a:t>
                </a:r>
              </a:p>
              <a:p>
                <a:pPr marL="285750" lvl="1" indent="-285750" defTabSz="679928">
                  <a:lnSpc>
                    <a:spcPct val="90000"/>
                  </a:lnSpc>
                  <a:spcBef>
                    <a:spcPct val="0"/>
                  </a:spcBef>
                  <a:spcAft>
                    <a:spcPct val="15000"/>
                  </a:spcAft>
                  <a:buFont typeface="Arial" panose="020B0604020202020204" pitchFamily="34" charset="0"/>
                  <a:buChar char="•"/>
                </a:pPr>
                <a:r>
                  <a:rPr lang="en-US" sz="1600" b="1" dirty="0">
                    <a:solidFill>
                      <a:srgbClr val="505050"/>
                    </a:solidFill>
                  </a:rPr>
                  <a:t>Transactional</a:t>
                </a:r>
              </a:p>
            </p:txBody>
          </p:sp>
        </p:grpSp>
      </p:grpSp>
    </p:spTree>
    <p:extLst>
      <p:ext uri="{BB962C8B-B14F-4D97-AF65-F5344CB8AC3E}">
        <p14:creationId xmlns:p14="http://schemas.microsoft.com/office/powerpoint/2010/main" val="133016522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74639" y="3224519"/>
            <a:ext cx="12238037"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Atomically update one or more collections using transactions</a:t>
            </a:r>
          </a:p>
          <a:p>
            <a:r>
              <a:rPr lang="en-US" sz="3200" dirty="0" smtClean="0">
                <a:gradFill>
                  <a:gsLst>
                    <a:gs pos="1250">
                      <a:srgbClr val="FFFFFF"/>
                    </a:gs>
                    <a:gs pos="100000">
                      <a:srgbClr val="FFFFFF"/>
                    </a:gs>
                  </a:gsLst>
                  <a:lin ang="5400000" scaled="0"/>
                </a:gradFill>
              </a:rPr>
              <a:t>Changes </a:t>
            </a:r>
            <a:r>
              <a:rPr lang="en-US" sz="3200" dirty="0">
                <a:gradFill>
                  <a:gsLst>
                    <a:gs pos="1250">
                      <a:srgbClr val="FFFFFF"/>
                    </a:gs>
                    <a:gs pos="100000">
                      <a:srgbClr val="FFFFFF"/>
                    </a:gs>
                  </a:gsLst>
                  <a:lin ang="5400000" scaled="0"/>
                </a:gradFill>
              </a:rPr>
              <a:t>are replicated and durably stored on multiple replicas</a:t>
            </a:r>
          </a:p>
          <a:p>
            <a:r>
              <a:rPr lang="en-US" sz="3200" dirty="0" smtClean="0">
                <a:gradFill>
                  <a:gsLst>
                    <a:gs pos="1250">
                      <a:srgbClr val="FFFFFF"/>
                    </a:gs>
                    <a:gs pos="100000">
                      <a:srgbClr val="FFFFFF"/>
                    </a:gs>
                  </a:gsLst>
                  <a:lin ang="5400000" scaled="0"/>
                </a:gradFill>
              </a:rPr>
              <a:t>Reads are repeatable within the transaction</a:t>
            </a:r>
          </a:p>
          <a:p>
            <a:r>
              <a:rPr lang="en-US" sz="3200" dirty="0" smtClean="0">
                <a:gradFill>
                  <a:gsLst>
                    <a:gs pos="1250">
                      <a:srgbClr val="FFFFFF"/>
                    </a:gs>
                    <a:gs pos="100000">
                      <a:srgbClr val="FFFFFF"/>
                    </a:gs>
                  </a:gsLst>
                  <a:lin ang="5400000" scaled="0"/>
                </a:gradFill>
              </a:rPr>
              <a:t>Enumerations are snapshot based</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5" name="Title 2"/>
          <p:cNvSpPr>
            <a:spLocks noGrp="1"/>
          </p:cNvSpPr>
          <p:nvPr>
            <p:ph type="title"/>
          </p:nvPr>
        </p:nvSpPr>
        <p:spPr>
          <a:xfrm>
            <a:off x="274639" y="295274"/>
            <a:ext cx="11889564" cy="917575"/>
          </a:xfrm>
        </p:spPr>
        <p:txBody>
          <a:bodyPr/>
          <a:lstStyle/>
          <a:p>
            <a:r>
              <a:rPr lang="en-US" dirty="0" smtClean="0"/>
              <a:t>Reliable Collections</a:t>
            </a:r>
            <a:endParaRPr lang="en-US" dirty="0"/>
          </a:p>
        </p:txBody>
      </p:sp>
      <p:sp>
        <p:nvSpPr>
          <p:cNvPr id="32" name="Text Placeholder 1"/>
          <p:cNvSpPr txBox="1">
            <a:spLocks/>
          </p:cNvSpPr>
          <p:nvPr/>
        </p:nvSpPr>
        <p:spPr>
          <a:xfrm>
            <a:off x="8778020" y="1731606"/>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err="1" smtClean="0">
                <a:gradFill>
                  <a:gsLst>
                    <a:gs pos="1250">
                      <a:srgbClr val="FFFFFF"/>
                    </a:gs>
                    <a:gs pos="100000">
                      <a:srgbClr val="FFFFFF"/>
                    </a:gs>
                  </a:gsLst>
                  <a:lin ang="5400000" scaled="0"/>
                </a:gradFill>
              </a:rPr>
              <a:t>IReliableQueue</a:t>
            </a:r>
            <a:r>
              <a:rPr lang="en-US" sz="2800" dirty="0" smtClean="0">
                <a:gradFill>
                  <a:gsLst>
                    <a:gs pos="1250">
                      <a:srgbClr val="FFFFFF"/>
                    </a:gs>
                    <a:gs pos="100000">
                      <a:srgbClr val="FFFFFF"/>
                    </a:gs>
                  </a:gsLst>
                  <a:lin ang="5400000" scaled="0"/>
                </a:gradFill>
              </a:rPr>
              <a:t>&lt;T&gt;</a:t>
            </a:r>
            <a:endParaRPr lang="en-US" sz="3200" dirty="0" smtClean="0">
              <a:gradFill>
                <a:gsLst>
                  <a:gs pos="1250">
                    <a:srgbClr val="FFFFFF"/>
                  </a:gs>
                  <a:gs pos="100000">
                    <a:srgbClr val="FFFFFF"/>
                  </a:gs>
                </a:gsLst>
                <a:lin ang="5400000" scaled="0"/>
              </a:gradFill>
            </a:endParaRPr>
          </a:p>
        </p:txBody>
      </p:sp>
      <p:grpSp>
        <p:nvGrpSpPr>
          <p:cNvPr id="39" name="Group 38"/>
          <p:cNvGrpSpPr/>
          <p:nvPr/>
        </p:nvGrpSpPr>
        <p:grpSpPr>
          <a:xfrm>
            <a:off x="731838" y="1633514"/>
            <a:ext cx="6278120" cy="912041"/>
            <a:chOff x="579437" y="2610881"/>
            <a:chExt cx="6728739" cy="912041"/>
          </a:xfrm>
        </p:grpSpPr>
        <p:grpSp>
          <p:nvGrpSpPr>
            <p:cNvPr id="40" name="Group 39"/>
            <p:cNvGrpSpPr/>
            <p:nvPr/>
          </p:nvGrpSpPr>
          <p:grpSpPr>
            <a:xfrm>
              <a:off x="579437" y="2610881"/>
              <a:ext cx="1571681"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74404" y="2826098"/>
              <a:ext cx="4833772"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err="1" smtClean="0">
                  <a:gradFill>
                    <a:gsLst>
                      <a:gs pos="1250">
                        <a:srgbClr val="FFFFFF"/>
                      </a:gs>
                      <a:gs pos="100000">
                        <a:srgbClr val="FFFFFF"/>
                      </a:gs>
                    </a:gsLst>
                    <a:lin ang="5400000" scaled="0"/>
                  </a:gradFill>
                </a:rPr>
                <a:t>I</a:t>
              </a:r>
              <a:r>
                <a:rPr lang="en-US" sz="2800" dirty="0" err="1" smtClean="0">
                  <a:gradFill>
                    <a:gsLst>
                      <a:gs pos="1250">
                        <a:srgbClr val="FFFFFF"/>
                      </a:gs>
                      <a:gs pos="100000">
                        <a:srgbClr val="FFFFFF"/>
                      </a:gs>
                    </a:gsLst>
                    <a:lin ang="5400000" scaled="0"/>
                  </a:gradFill>
                </a:rPr>
                <a:t>ReliableDictionary</a:t>
              </a:r>
              <a:r>
                <a:rPr lang="en-US" sz="2800" dirty="0" smtClean="0">
                  <a:gradFill>
                    <a:gsLst>
                      <a:gs pos="1250">
                        <a:srgbClr val="FFFFFF"/>
                      </a:gs>
                      <a:gs pos="100000">
                        <a:srgbClr val="FFFFFF"/>
                      </a:gs>
                    </a:gsLst>
                    <a:lin ang="5400000" scaled="0"/>
                  </a:gradFill>
                </a:rPr>
                <a:t>&lt;K,V&gt;</a:t>
              </a:r>
              <a:endParaRPr lang="en-US" sz="3200" dirty="0" smtClean="0">
                <a:gradFill>
                  <a:gsLst>
                    <a:gs pos="1250">
                      <a:srgbClr val="FFFFFF"/>
                    </a:gs>
                    <a:gs pos="100000">
                      <a:srgbClr val="FFFFFF"/>
                    </a:gs>
                  </a:gsLst>
                  <a:lin ang="5400000" scaled="0"/>
                </a:gradFill>
              </a:endParaRPr>
            </a:p>
          </p:txBody>
        </p:sp>
      </p:grpSp>
      <p:grpSp>
        <p:nvGrpSpPr>
          <p:cNvPr id="49" name="Group 48"/>
          <p:cNvGrpSpPr/>
          <p:nvPr/>
        </p:nvGrpSpPr>
        <p:grpSpPr>
          <a:xfrm>
            <a:off x="6740682" y="12128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9733310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a:t>Stateless Word count 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87703616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8437" y="901717"/>
            <a:ext cx="0" cy="5943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425499" y="1934409"/>
            <a:ext cx="3877094" cy="735793"/>
            <a:chOff x="4077299" y="667800"/>
            <a:chExt cx="1987354" cy="415637"/>
          </a:xfrm>
        </p:grpSpPr>
        <p:pic>
          <p:nvPicPr>
            <p:cNvPr id="77" name="Picture 7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77299" y="667800"/>
              <a:ext cx="415637" cy="415637"/>
            </a:xfrm>
            <a:prstGeom prst="rect">
              <a:avLst/>
            </a:prstGeom>
          </p:spPr>
        </p:pic>
        <p:sp>
          <p:nvSpPr>
            <p:cNvPr id="78" name="TextBox 77"/>
            <p:cNvSpPr txBox="1"/>
            <p:nvPr/>
          </p:nvSpPr>
          <p:spPr>
            <a:xfrm>
              <a:off x="4500102" y="708779"/>
              <a:ext cx="1564551" cy="338554"/>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Cloud Services</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162" name="Group 161"/>
          <p:cNvGrpSpPr/>
          <p:nvPr/>
        </p:nvGrpSpPr>
        <p:grpSpPr>
          <a:xfrm>
            <a:off x="1796627" y="2606287"/>
            <a:ext cx="3596812" cy="4289566"/>
            <a:chOff x="2922443" y="3424584"/>
            <a:chExt cx="2861953" cy="3247428"/>
          </a:xfrm>
        </p:grpSpPr>
        <p:grpSp>
          <p:nvGrpSpPr>
            <p:cNvPr id="12" name="Group 11"/>
            <p:cNvGrpSpPr/>
            <p:nvPr/>
          </p:nvGrpSpPr>
          <p:grpSpPr>
            <a:xfrm>
              <a:off x="3202507" y="3424584"/>
              <a:ext cx="697998" cy="633380"/>
              <a:chOff x="6413287" y="1383004"/>
              <a:chExt cx="357786" cy="357786"/>
            </a:xfrm>
          </p:grpSpPr>
          <p:sp>
            <p:nvSpPr>
              <p:cNvPr id="67" name="Rectangle 66"/>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sp>
          <p:nvSpPr>
            <p:cNvPr id="20" name="Rounded Rectangle 19"/>
            <p:cNvSpPr/>
            <p:nvPr/>
          </p:nvSpPr>
          <p:spPr>
            <a:xfrm>
              <a:off x="2922443" y="5749027"/>
              <a:ext cx="2405446" cy="814878"/>
            </a:xfrm>
            <a:prstGeom prst="roundRect">
              <a:avLst>
                <a:gd name="adj" fmla="val 4266"/>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1" name="Picture 20" descr="Storage table.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04906" y="5797261"/>
              <a:ext cx="632880" cy="574292"/>
            </a:xfrm>
            <a:prstGeom prst="rect">
              <a:avLst/>
            </a:prstGeom>
          </p:spPr>
        </p:pic>
        <p:sp>
          <p:nvSpPr>
            <p:cNvPr id="22" name="TextBox 21"/>
            <p:cNvSpPr txBox="1"/>
            <p:nvPr/>
          </p:nvSpPr>
          <p:spPr>
            <a:xfrm>
              <a:off x="3726465" y="6385604"/>
              <a:ext cx="811079" cy="286408"/>
            </a:xfrm>
            <a:prstGeom prst="rect">
              <a:avLst/>
            </a:prstGeom>
            <a:noFill/>
            <a:ln>
              <a:noFill/>
            </a:ln>
          </p:spPr>
          <p:txBody>
            <a:bodyPr wrap="none" lIns="0" tIns="27432" rIns="0" bIns="0" rtlCol="0">
              <a:noAutofit/>
            </a:bodyPr>
            <a:lstStyle/>
            <a:p>
              <a:pPr>
                <a:lnSpc>
                  <a:spcPts val="800"/>
                </a:lnSpc>
              </a:pPr>
              <a:r>
                <a:rPr lang="en-US" sz="1100" b="1" dirty="0" smtClean="0">
                  <a:solidFill>
                    <a:srgbClr val="184381"/>
                  </a:solidFill>
                  <a:ea typeface="Arial Unicode MS" panose="020B0604020202020204" pitchFamily="34" charset="-128"/>
                  <a:cs typeface="Segoe UI" panose="020B0502040204020203" pitchFamily="34" charset="0"/>
                </a:rPr>
                <a:t>Azure Tables/NoSQL</a:t>
              </a:r>
              <a:endParaRPr lang="en-US" sz="1000" b="1" dirty="0" smtClean="0">
                <a:solidFill>
                  <a:srgbClr val="184381"/>
                </a:solidFill>
                <a:ea typeface="Arial Unicode MS" panose="020B0604020202020204" pitchFamily="34" charset="-128"/>
                <a:cs typeface="Segoe UI" panose="020B0502040204020203" pitchFamily="34" charset="0"/>
              </a:endParaRPr>
            </a:p>
          </p:txBody>
        </p:sp>
        <p:grpSp>
          <p:nvGrpSpPr>
            <p:cNvPr id="24" name="Group 23"/>
            <p:cNvGrpSpPr/>
            <p:nvPr/>
          </p:nvGrpSpPr>
          <p:grpSpPr>
            <a:xfrm>
              <a:off x="4625025" y="4724788"/>
              <a:ext cx="738569" cy="670196"/>
              <a:chOff x="3877859" y="2328517"/>
              <a:chExt cx="378582" cy="378582"/>
            </a:xfrm>
          </p:grpSpPr>
          <p:sp>
            <p:nvSpPr>
              <p:cNvPr id="55" name="Rectangle 54"/>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pic>
          <p:nvPicPr>
            <p:cNvPr id="26" name="Picture 25"/>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195351" y="3711668"/>
              <a:ext cx="1522254" cy="1199211"/>
            </a:xfrm>
            <a:prstGeom prst="rect">
              <a:avLst/>
            </a:prstGeom>
          </p:spPr>
        </p:pic>
        <p:cxnSp>
          <p:nvCxnSpPr>
            <p:cNvPr id="27" name="Straight Connector 26"/>
            <p:cNvCxnSpPr/>
            <p:nvPr/>
          </p:nvCxnSpPr>
          <p:spPr>
            <a:xfrm flipH="1">
              <a:off x="4967871" y="5324597"/>
              <a:ext cx="8740" cy="42998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16798" y="4082548"/>
              <a:ext cx="738569" cy="1672032"/>
              <a:chOff x="4483054" y="1847873"/>
              <a:chExt cx="378582" cy="944503"/>
            </a:xfrm>
          </p:grpSpPr>
          <p:grpSp>
            <p:nvGrpSpPr>
              <p:cNvPr id="39" name="Group 38"/>
              <p:cNvGrpSpPr/>
              <p:nvPr/>
            </p:nvGrpSpPr>
            <p:grpSpPr>
              <a:xfrm>
                <a:off x="4483054" y="2210662"/>
                <a:ext cx="378582" cy="378582"/>
                <a:chOff x="3877859" y="2328517"/>
                <a:chExt cx="378582" cy="378582"/>
              </a:xfrm>
            </p:grpSpPr>
            <p:sp>
              <p:nvSpPr>
                <p:cNvPr id="42" name="Rectangle 41"/>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cxnSp>
            <p:nvCxnSpPr>
              <p:cNvPr id="40" name="Straight Connector 39"/>
              <p:cNvCxnSpPr/>
              <p:nvPr/>
            </p:nvCxnSpPr>
            <p:spPr>
              <a:xfrm flipH="1">
                <a:off x="4653012" y="2549486"/>
                <a:ext cx="4480" cy="242890"/>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4672" y="1847873"/>
                <a:ext cx="0" cy="36039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H="1">
              <a:off x="5447326" y="4329648"/>
              <a:ext cx="337070" cy="639145"/>
              <a:chOff x="4909933" y="1723258"/>
              <a:chExt cx="172778" cy="361042"/>
            </a:xfrm>
          </p:grpSpPr>
          <p:cxnSp>
            <p:nvCxnSpPr>
              <p:cNvPr id="35" name="Straight Connector 34"/>
              <p:cNvCxnSpPr/>
              <p:nvPr/>
            </p:nvCxnSpPr>
            <p:spPr>
              <a:xfrm>
                <a:off x="4909933" y="1723258"/>
                <a:ext cx="5316" cy="361042"/>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09933" y="2078984"/>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86001" y="4081661"/>
              <a:ext cx="337070" cy="248184"/>
              <a:chOff x="4813600" y="1859143"/>
              <a:chExt cx="172778" cy="140195"/>
            </a:xfrm>
          </p:grpSpPr>
          <p:cxnSp>
            <p:nvCxnSpPr>
              <p:cNvPr id="33" name="Straight Connector 32"/>
              <p:cNvCxnSpPr/>
              <p:nvPr/>
            </p:nvCxnSpPr>
            <p:spPr>
              <a:xfrm>
                <a:off x="4818968" y="1859143"/>
                <a:ext cx="0" cy="13563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13600" y="1999338"/>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4203402" y="4568321"/>
              <a:ext cx="1196880" cy="269424"/>
            </a:xfrm>
            <a:prstGeom prst="rect">
              <a:avLst/>
            </a:prstGeom>
            <a:noFill/>
            <a:ln>
              <a:noFill/>
            </a:ln>
          </p:spPr>
          <p:txBody>
            <a:bodyPr wrap="none" lIns="0" tIns="27432" rIns="0" bIns="0" rtlCol="0">
              <a:noAutofit/>
            </a:bodyPr>
            <a:lstStyle/>
            <a:p>
              <a:pPr>
                <a:lnSpc>
                  <a:spcPts val="800"/>
                </a:lnSpc>
              </a:pPr>
              <a:r>
                <a:rPr lang="en-US" sz="1000" b="1" dirty="0" smtClean="0">
                  <a:solidFill>
                    <a:prstClr val="white"/>
                  </a:solidFill>
                  <a:ea typeface="Arial Unicode MS" panose="020B0604020202020204" pitchFamily="34" charset="-128"/>
                  <a:cs typeface="Segoe UI" panose="020B0502040204020203" pitchFamily="34" charset="0"/>
                </a:rPr>
                <a:t>Reliable Azure Queue</a:t>
              </a:r>
            </a:p>
          </p:txBody>
        </p:sp>
      </p:grpSp>
      <p:sp>
        <p:nvSpPr>
          <p:cNvPr id="130" name="TextBox 129"/>
          <p:cNvSpPr txBox="1"/>
          <p:nvPr/>
        </p:nvSpPr>
        <p:spPr>
          <a:xfrm>
            <a:off x="8270455" y="1874544"/>
            <a:ext cx="1359026" cy="584775"/>
          </a:xfrm>
          <a:prstGeom prst="rect">
            <a:avLst/>
          </a:prstGeom>
          <a:noFill/>
        </p:spPr>
        <p:txBody>
          <a:bodyPr wrap="none" rtlCol="0">
            <a:spAutoFit/>
          </a:bodyPr>
          <a:lstStyle/>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Service Fabric</a:t>
            </a:r>
          </a:p>
          <a:p>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r>
              <a:rPr lang="en-US" sz="1600" dirty="0" err="1"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Stateful</a:t>
            </a:r>
            <a:r>
              <a:rPr lang="en-US" sz="1600" dirty="0" smtClean="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endParaRPr lang="en-US" sz="1600"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49" name="Picture 1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8050" y="1829851"/>
            <a:ext cx="723200" cy="713391"/>
          </a:xfrm>
          <a:prstGeom prst="rect">
            <a:avLst/>
          </a:prstGeom>
        </p:spPr>
      </p:pic>
      <p:grpSp>
        <p:nvGrpSpPr>
          <p:cNvPr id="85" name="Group 84"/>
          <p:cNvGrpSpPr/>
          <p:nvPr/>
        </p:nvGrpSpPr>
        <p:grpSpPr>
          <a:xfrm>
            <a:off x="8360286" y="2630395"/>
            <a:ext cx="967833" cy="859947"/>
            <a:chOff x="6413287" y="1383004"/>
            <a:chExt cx="357786" cy="357786"/>
          </a:xfrm>
        </p:grpSpPr>
        <p:sp>
          <p:nvSpPr>
            <p:cNvPr id="125" name="Rectangle 124"/>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cxnSp>
        <p:nvCxnSpPr>
          <p:cNvPr id="108" name="Straight Connector 107"/>
          <p:cNvCxnSpPr/>
          <p:nvPr/>
        </p:nvCxnSpPr>
        <p:spPr>
          <a:xfrm>
            <a:off x="8859958" y="3576341"/>
            <a:ext cx="0" cy="86621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7958380" y="4343307"/>
            <a:ext cx="2013979" cy="1837192"/>
            <a:chOff x="7793807" y="3925234"/>
            <a:chExt cx="2525548" cy="2384914"/>
          </a:xfrm>
        </p:grpSpPr>
        <p:grpSp>
          <p:nvGrpSpPr>
            <p:cNvPr id="151" name="Group 150"/>
            <p:cNvGrpSpPr/>
            <p:nvPr/>
          </p:nvGrpSpPr>
          <p:grpSpPr>
            <a:xfrm>
              <a:off x="7793807" y="3925234"/>
              <a:ext cx="2525548" cy="2384914"/>
              <a:chOff x="6570137" y="3793280"/>
              <a:chExt cx="2748127" cy="2448951"/>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31" name="Group 130"/>
              <p:cNvGrpSpPr/>
              <p:nvPr/>
            </p:nvGrpSpPr>
            <p:grpSpPr>
              <a:xfrm>
                <a:off x="6656553" y="5122301"/>
                <a:ext cx="742804" cy="449899"/>
                <a:chOff x="514118" y="5078322"/>
                <a:chExt cx="1961420" cy="1113098"/>
              </a:xfrm>
            </p:grpSpPr>
            <p:pic>
              <p:nvPicPr>
                <p:cNvPr id="132" name="Picture 131"/>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33" name="Picture 132"/>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34" name="Picture 13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5" name="Straight Connector 134"/>
                <p:cNvCxnSpPr>
                  <a:endCxn id="134"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33"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655610" y="3917880"/>
                <a:ext cx="777187" cy="653827"/>
                <a:chOff x="-2215617" y="4294686"/>
                <a:chExt cx="2682677" cy="2022233"/>
              </a:xfrm>
            </p:grpSpPr>
            <p:pic>
              <p:nvPicPr>
                <p:cNvPr id="138" name="Picture 137"/>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39" name="Picture 138"/>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0" name="Picture 139"/>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1" name="Straight Connector 140"/>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54" name="Picture 153"/>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55" name="Picture 154"/>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56" name="Picture 155"/>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57" name="Straight Connector 156"/>
            <p:cNvCxnSpPr>
              <a:endCxn id="15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5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Title 2"/>
          <p:cNvSpPr>
            <a:spLocks noGrp="1"/>
          </p:cNvSpPr>
          <p:nvPr>
            <p:ph type="title"/>
          </p:nvPr>
        </p:nvSpPr>
        <p:spPr>
          <a:xfrm>
            <a:off x="274639" y="295274"/>
            <a:ext cx="11889564" cy="917575"/>
          </a:xfrm>
        </p:spPr>
        <p:txBody>
          <a:bodyPr/>
          <a:lstStyle/>
          <a:p>
            <a:r>
              <a:rPr lang="en-US" dirty="0" smtClean="0"/>
              <a:t>Word count </a:t>
            </a:r>
            <a:r>
              <a:rPr lang="en-US" dirty="0"/>
              <a:t>s</a:t>
            </a:r>
            <a:r>
              <a:rPr lang="en-US" dirty="0" smtClean="0"/>
              <a:t>ervice</a:t>
            </a:r>
            <a:br>
              <a:rPr lang="en-US" dirty="0" smtClean="0"/>
            </a:br>
            <a:r>
              <a:rPr lang="en-US" sz="3600" dirty="0" smtClean="0"/>
              <a:t>Cloud Service vs </a:t>
            </a:r>
            <a:r>
              <a:rPr lang="en-US" sz="3600" dirty="0" err="1" smtClean="0"/>
              <a:t>Stateful</a:t>
            </a:r>
            <a:r>
              <a:rPr lang="en-US" sz="3600" dirty="0" smtClean="0"/>
              <a:t> Service Fabric</a:t>
            </a:r>
            <a:endParaRPr lang="en-US" dirty="0"/>
          </a:p>
        </p:txBody>
      </p:sp>
    </p:spTree>
    <p:extLst>
      <p:ext uri="{BB962C8B-B14F-4D97-AF65-F5344CB8AC3E}">
        <p14:creationId xmlns:p14="http://schemas.microsoft.com/office/powerpoint/2010/main" val="156627148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mtClean="0"/>
              <a:t>Mark Fussell </a:t>
            </a:r>
          </a:p>
          <a:p>
            <a:r>
              <a:rPr lang="en-US" smtClean="0"/>
              <a:t>Principal Program Manager</a:t>
            </a:r>
          </a:p>
          <a:p>
            <a:endParaRPr lang="en-US" smtClean="0"/>
          </a:p>
          <a:p>
            <a:r>
              <a:rPr lang="en-US" smtClean="0"/>
              <a:t>Vipul Modi</a:t>
            </a:r>
          </a:p>
          <a:p>
            <a:r>
              <a:rPr lang="en-US" smtClean="0"/>
              <a:t>Principal Software Engineering Manager</a:t>
            </a:r>
            <a:endParaRPr lang="en-US" dirty="0"/>
          </a:p>
        </p:txBody>
      </p:sp>
      <p:sp>
        <p:nvSpPr>
          <p:cNvPr id="2" name="Title 1"/>
          <p:cNvSpPr>
            <a:spLocks noGrp="1"/>
          </p:cNvSpPr>
          <p:nvPr>
            <p:ph type="ctrTitle"/>
          </p:nvPr>
        </p:nvSpPr>
        <p:spPr/>
        <p:txBody>
          <a:bodyPr/>
          <a:lstStyle/>
          <a:p>
            <a:r>
              <a:rPr lang="en-US" smtClean="0"/>
              <a:t>Building Resilient, Scalable Services with Microsoft Azure Service Fabric</a:t>
            </a:r>
            <a:endParaRPr lang="en-US" dirty="0"/>
          </a:p>
        </p:txBody>
      </p:sp>
      <p:sp>
        <p:nvSpPr>
          <p:cNvPr id="6" name="Text Placeholder 5"/>
          <p:cNvSpPr>
            <a:spLocks noGrp="1"/>
          </p:cNvSpPr>
          <p:nvPr>
            <p:ph type="body" sz="quarter" idx="13"/>
          </p:nvPr>
        </p:nvSpPr>
        <p:spPr/>
        <p:txBody>
          <a:bodyPr/>
          <a:lstStyle/>
          <a:p>
            <a:r>
              <a:rPr lang="en-US" smtClean="0"/>
              <a:t>2-700</a:t>
            </a:r>
            <a:endParaRPr lang="en-US" dirty="0"/>
          </a:p>
        </p:txBody>
      </p:sp>
    </p:spTree>
    <p:extLst>
      <p:ext uri="{BB962C8B-B14F-4D97-AF65-F5344CB8AC3E}">
        <p14:creationId xmlns:p14="http://schemas.microsoft.com/office/powerpoint/2010/main" val="117436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a:t>Reliable Service API</a:t>
            </a:r>
            <a:r>
              <a:rPr lang="en-US" sz="4400" dirty="0"/>
              <a:t/>
            </a:r>
            <a:br>
              <a:rPr lang="en-US" sz="4400" dirty="0"/>
            </a:br>
            <a:r>
              <a:rPr lang="en-US" sz="4400" dirty="0" err="1" smtClean="0"/>
              <a:t>Stateful</a:t>
            </a:r>
            <a:r>
              <a:rPr lang="en-US" sz="4400" dirty="0" smtClean="0"/>
              <a:t> </a:t>
            </a:r>
            <a:r>
              <a:rPr lang="en-US" sz="4400" dirty="0"/>
              <a:t>Word count 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2390097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smtClean="0"/>
              <a:t>Service partitioning</a:t>
            </a:r>
            <a:endParaRPr lang="en-US" dirty="0"/>
          </a:p>
        </p:txBody>
      </p:sp>
      <p:cxnSp>
        <p:nvCxnSpPr>
          <p:cNvPr id="52" name="Elbow Connector 51"/>
          <p:cNvCxnSpPr/>
          <p:nvPr/>
        </p:nvCxnSpPr>
        <p:spPr>
          <a:xfrm rot="10800000">
            <a:off x="4114852"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597554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7836231" y="468083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649240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57" name="Rectangle 56"/>
          <p:cNvSpPr/>
          <p:nvPr/>
        </p:nvSpPr>
        <p:spPr>
          <a:xfrm>
            <a:off x="6706900" y="4553755"/>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P2</a:t>
            </a:r>
            <a:endParaRPr lang="en-US" sz="2448" kern="0" dirty="0">
              <a:solidFill>
                <a:sysClr val="window" lastClr="FFFFFF"/>
              </a:solidFill>
              <a:latin typeface="Segoe UI Light"/>
            </a:endParaRPr>
          </a:p>
        </p:txBody>
      </p:sp>
      <p:sp>
        <p:nvSpPr>
          <p:cNvPr id="59" name="Rectangle 58"/>
          <p:cNvSpPr/>
          <p:nvPr/>
        </p:nvSpPr>
        <p:spPr>
          <a:xfrm>
            <a:off x="6706900" y="5368309"/>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0" name="Rectangle 59"/>
          <p:cNvSpPr/>
          <p:nvPr/>
        </p:nvSpPr>
        <p:spPr>
          <a:xfrm>
            <a:off x="6706900" y="577558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1" name="Rectangle 60"/>
          <p:cNvSpPr/>
          <p:nvPr/>
        </p:nvSpPr>
        <p:spPr>
          <a:xfrm>
            <a:off x="6698942" y="6182861"/>
            <a:ext cx="874469" cy="338804"/>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P</a:t>
            </a:r>
          </a:p>
        </p:txBody>
      </p:sp>
      <p:cxnSp>
        <p:nvCxnSpPr>
          <p:cNvPr id="62" name="Elbow Connector 61"/>
          <p:cNvCxnSpPr/>
          <p:nvPr/>
        </p:nvCxnSpPr>
        <p:spPr>
          <a:xfrm rot="10800000">
            <a:off x="9696927" y="4709786"/>
            <a:ext cx="413485"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835309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67" name="Rectangle 66"/>
          <p:cNvSpPr/>
          <p:nvPr/>
        </p:nvSpPr>
        <p:spPr>
          <a:xfrm>
            <a:off x="8598863" y="536667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68" name="Rectangle 67"/>
          <p:cNvSpPr/>
          <p:nvPr/>
        </p:nvSpPr>
        <p:spPr>
          <a:xfrm>
            <a:off x="8598863" y="5773136"/>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smtClean="0">
                <a:solidFill>
                  <a:sysClr val="windowText" lastClr="000000"/>
                </a:solidFill>
                <a:latin typeface="Segoe UI Light"/>
              </a:rPr>
              <a:t>P4</a:t>
            </a:r>
            <a:endParaRPr lang="en-US" sz="2448" kern="0" dirty="0">
              <a:solidFill>
                <a:sysClr val="windowText" lastClr="000000"/>
              </a:solidFill>
              <a:latin typeface="Segoe UI Light"/>
            </a:endParaRPr>
          </a:p>
        </p:txBody>
      </p:sp>
      <p:sp>
        <p:nvSpPr>
          <p:cNvPr id="69" name="Rectangle 68"/>
          <p:cNvSpPr/>
          <p:nvPr/>
        </p:nvSpPr>
        <p:spPr>
          <a:xfrm>
            <a:off x="8598863" y="6179596"/>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0" name="Rectangle 69"/>
          <p:cNvSpPr/>
          <p:nvPr/>
        </p:nvSpPr>
        <p:spPr>
          <a:xfrm>
            <a:off x="4631713"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2" name="Rectangle 71"/>
          <p:cNvSpPr/>
          <p:nvPr/>
        </p:nvSpPr>
        <p:spPr>
          <a:xfrm>
            <a:off x="4873543" y="4553755"/>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P1</a:t>
            </a:r>
            <a:endParaRPr lang="en-US" sz="2448" kern="0" dirty="0">
              <a:solidFill>
                <a:sysClr val="window" lastClr="FFFFFF"/>
              </a:solidFill>
              <a:latin typeface="Segoe UI Light"/>
            </a:endParaRPr>
          </a:p>
        </p:txBody>
      </p:sp>
      <p:sp>
        <p:nvSpPr>
          <p:cNvPr id="74" name="Rectangle 73"/>
          <p:cNvSpPr/>
          <p:nvPr/>
        </p:nvSpPr>
        <p:spPr>
          <a:xfrm>
            <a:off x="4873543" y="5327817"/>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76" name="Rectangle 75"/>
          <p:cNvSpPr/>
          <p:nvPr/>
        </p:nvSpPr>
        <p:spPr>
          <a:xfrm>
            <a:off x="4873543" y="6101879"/>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77" name="Rectangle 76"/>
          <p:cNvSpPr/>
          <p:nvPr/>
        </p:nvSpPr>
        <p:spPr>
          <a:xfrm>
            <a:off x="10110412"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sz="2448" kern="0">
              <a:solidFill>
                <a:sysClr val="windowText" lastClr="000000"/>
              </a:solidFill>
              <a:latin typeface="Segoe UI Light"/>
            </a:endParaRPr>
          </a:p>
        </p:txBody>
      </p:sp>
      <p:sp>
        <p:nvSpPr>
          <p:cNvPr id="79" name="Rectangle 78"/>
          <p:cNvSpPr/>
          <p:nvPr/>
        </p:nvSpPr>
        <p:spPr>
          <a:xfrm>
            <a:off x="10330189" y="4553755"/>
            <a:ext cx="858559" cy="379265"/>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1243493">
              <a:defRPr/>
            </a:pPr>
            <a:r>
              <a:rPr lang="en-US" sz="2448" kern="0" dirty="0" smtClean="0">
                <a:solidFill>
                  <a:sysClr val="window" lastClr="FFFFFF"/>
                </a:solidFill>
                <a:latin typeface="Segoe UI Light"/>
              </a:rPr>
              <a:t>P3</a:t>
            </a:r>
            <a:endParaRPr lang="en-US" sz="2448" kern="0" dirty="0">
              <a:solidFill>
                <a:sysClr val="window" lastClr="FFFFFF"/>
              </a:solidFill>
              <a:latin typeface="Segoe UI Light"/>
            </a:endParaRPr>
          </a:p>
        </p:txBody>
      </p:sp>
      <p:sp>
        <p:nvSpPr>
          <p:cNvPr id="80" name="Rectangle 79"/>
          <p:cNvSpPr/>
          <p:nvPr/>
        </p:nvSpPr>
        <p:spPr>
          <a:xfrm>
            <a:off x="10330189" y="4944292"/>
            <a:ext cx="858559" cy="379265"/>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83" name="Rectangle 82"/>
          <p:cNvSpPr/>
          <p:nvPr/>
        </p:nvSpPr>
        <p:spPr>
          <a:xfrm>
            <a:off x="10330189" y="6115902"/>
            <a:ext cx="858559" cy="379265"/>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84" name="Rectangle 83"/>
          <p:cNvSpPr/>
          <p:nvPr/>
        </p:nvSpPr>
        <p:spPr>
          <a:xfrm>
            <a:off x="2771021" y="3815917"/>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endParaRPr lang="en-US" kern="0" dirty="0">
              <a:solidFill>
                <a:sysClr val="windowText" lastClr="000000"/>
              </a:solidFill>
              <a:latin typeface="Segoe UI Light"/>
            </a:endParaRPr>
          </a:p>
          <a:p>
            <a:pPr algn="ctr" defTabSz="1243493">
              <a:defRPr/>
            </a:pPr>
            <a:endParaRPr lang="en-US"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a:p>
            <a:pPr algn="ctr" defTabSz="1243493">
              <a:defRPr/>
            </a:pPr>
            <a:endParaRPr lang="en-US" sz="2400" kern="0" dirty="0" smtClean="0">
              <a:solidFill>
                <a:sysClr val="windowText" lastClr="000000"/>
              </a:solidFill>
              <a:latin typeface="Segoe UI Light"/>
            </a:endParaRPr>
          </a:p>
        </p:txBody>
      </p:sp>
      <p:sp>
        <p:nvSpPr>
          <p:cNvPr id="87" name="Rectangle 86"/>
          <p:cNvSpPr/>
          <p:nvPr/>
        </p:nvSpPr>
        <p:spPr>
          <a:xfrm>
            <a:off x="3000710" y="4947460"/>
            <a:ext cx="858559" cy="379265"/>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90" name="Rectangle 89"/>
          <p:cNvSpPr/>
          <p:nvPr/>
        </p:nvSpPr>
        <p:spPr>
          <a:xfrm>
            <a:off x="3000710" y="6128568"/>
            <a:ext cx="858559" cy="379265"/>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91" name="Straight Arrow Connector 90"/>
          <p:cNvCxnSpPr/>
          <p:nvPr/>
        </p:nvCxnSpPr>
        <p:spPr>
          <a:xfrm rot="10800000" flipV="1">
            <a:off x="3853552" y="4764079"/>
            <a:ext cx="1002131" cy="379265"/>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5714241" y="4764078"/>
            <a:ext cx="1002131" cy="1137795"/>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7574932" y="4764078"/>
            <a:ext cx="2759451" cy="758530"/>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9457421" y="4743387"/>
            <a:ext cx="876965" cy="812921"/>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11192940" y="4764079"/>
            <a:ext cx="468045" cy="189632"/>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5732100" y="4743388"/>
            <a:ext cx="974798" cy="1548124"/>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7539765" y="4679868"/>
            <a:ext cx="1059096" cy="1689361"/>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7577663" y="4761010"/>
            <a:ext cx="2752523" cy="1544523"/>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884237" y="3802062"/>
            <a:ext cx="1343831" cy="2907698"/>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1243493">
              <a:defRPr/>
            </a:pPr>
            <a:r>
              <a:rPr lang="en-US" kern="0" dirty="0" smtClean="0">
                <a:solidFill>
                  <a:sysClr val="windowText" lastClr="000000"/>
                </a:solidFill>
                <a:latin typeface="Segoe UI Light"/>
              </a:rPr>
              <a:t>Node 100</a:t>
            </a: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a:p>
            <a:pPr algn="ctr" defTabSz="1243493">
              <a:defRPr/>
            </a:pPr>
            <a:endParaRPr lang="en-US" sz="2800" kern="0" dirty="0">
              <a:solidFill>
                <a:sysClr val="windowText" lastClr="000000"/>
              </a:solidFill>
              <a:latin typeface="Segoe UI Light"/>
            </a:endParaRPr>
          </a:p>
          <a:p>
            <a:pPr algn="ctr" defTabSz="1243493">
              <a:defRPr/>
            </a:pPr>
            <a:endParaRPr lang="en-US" sz="2800" kern="0" dirty="0" smtClean="0">
              <a:solidFill>
                <a:sysClr val="windowText" lastClr="000000"/>
              </a:solidFill>
              <a:latin typeface="Segoe UI Light"/>
            </a:endParaRPr>
          </a:p>
        </p:txBody>
      </p:sp>
      <p:cxnSp>
        <p:nvCxnSpPr>
          <p:cNvPr id="112" name="Straight Arrow Connector 111"/>
          <p:cNvCxnSpPr/>
          <p:nvPr/>
        </p:nvCxnSpPr>
        <p:spPr>
          <a:xfrm flipH="1">
            <a:off x="1980749" y="4764083"/>
            <a:ext cx="2874934" cy="1644905"/>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1126324" y="6171875"/>
            <a:ext cx="859661" cy="389216"/>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cxnSp>
        <p:nvCxnSpPr>
          <p:cNvPr id="125" name="Elbow Connector 124"/>
          <p:cNvCxnSpPr/>
          <p:nvPr/>
        </p:nvCxnSpPr>
        <p:spPr>
          <a:xfrm rot="10800000">
            <a:off x="2262190" y="4653594"/>
            <a:ext cx="516859" cy="2634"/>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5732100" y="5517448"/>
            <a:ext cx="2866761" cy="445319"/>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3859267" y="5962769"/>
            <a:ext cx="4739594" cy="355432"/>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9457420" y="5133924"/>
            <a:ext cx="872766" cy="828843"/>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895227" y="3834470"/>
            <a:ext cx="1069524"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101</a:t>
            </a:r>
            <a:endParaRPr lang="en-US" kern="0" dirty="0">
              <a:solidFill>
                <a:sysClr val="windowText" lastClr="000000"/>
              </a:solidFill>
              <a:latin typeface="Segoe UI Light"/>
            </a:endParaRPr>
          </a:p>
        </p:txBody>
      </p:sp>
      <p:sp>
        <p:nvSpPr>
          <p:cNvPr id="7" name="Rectangle 6"/>
          <p:cNvSpPr/>
          <p:nvPr/>
        </p:nvSpPr>
        <p:spPr>
          <a:xfrm>
            <a:off x="4738405" y="3846441"/>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102</a:t>
            </a:r>
            <a:endParaRPr lang="en-US" kern="0" dirty="0">
              <a:solidFill>
                <a:sysClr val="windowText" lastClr="000000"/>
              </a:solidFill>
              <a:latin typeface="Segoe UI Light"/>
            </a:endParaRPr>
          </a:p>
        </p:txBody>
      </p:sp>
      <p:sp>
        <p:nvSpPr>
          <p:cNvPr id="8" name="Rectangle 7"/>
          <p:cNvSpPr/>
          <p:nvPr/>
        </p:nvSpPr>
        <p:spPr>
          <a:xfrm>
            <a:off x="6571759" y="3859182"/>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103</a:t>
            </a:r>
            <a:endParaRPr lang="en-US" kern="0" dirty="0">
              <a:solidFill>
                <a:sysClr val="windowText" lastClr="000000"/>
              </a:solidFill>
              <a:latin typeface="Segoe UI Light"/>
            </a:endParaRPr>
          </a:p>
        </p:txBody>
      </p:sp>
      <p:sp>
        <p:nvSpPr>
          <p:cNvPr id="9" name="Rectangle 8"/>
          <p:cNvSpPr/>
          <p:nvPr/>
        </p:nvSpPr>
        <p:spPr>
          <a:xfrm>
            <a:off x="8460591" y="3871840"/>
            <a:ext cx="1128835" cy="369332"/>
          </a:xfrm>
          <a:prstGeom prst="rect">
            <a:avLst/>
          </a:prstGeom>
        </p:spPr>
        <p:txBody>
          <a:bodyPr wrap="none">
            <a:spAutoFit/>
          </a:bodyPr>
          <a:lstStyle/>
          <a:p>
            <a:pPr algn="ctr" defTabSz="1243493">
              <a:defRPr/>
            </a:pPr>
            <a:r>
              <a:rPr lang="en-US" kern="0" dirty="0" smtClean="0">
                <a:solidFill>
                  <a:sysClr val="windowText" lastClr="000000"/>
                </a:solidFill>
                <a:latin typeface="Segoe UI Light"/>
              </a:rPr>
              <a:t>Node 104</a:t>
            </a:r>
            <a:endParaRPr lang="en-US" kern="0" dirty="0">
              <a:solidFill>
                <a:sysClr val="windowText" lastClr="000000"/>
              </a:solidFill>
              <a:latin typeface="Segoe UI Light"/>
            </a:endParaRPr>
          </a:p>
        </p:txBody>
      </p:sp>
      <p:sp>
        <p:nvSpPr>
          <p:cNvPr id="10" name="Rectangle 9"/>
          <p:cNvSpPr/>
          <p:nvPr/>
        </p:nvSpPr>
        <p:spPr>
          <a:xfrm>
            <a:off x="10213784" y="3871840"/>
            <a:ext cx="1128835" cy="369332"/>
          </a:xfrm>
          <a:prstGeom prst="rect">
            <a:avLst/>
          </a:prstGeom>
        </p:spPr>
        <p:txBody>
          <a:bodyPr wrap="none">
            <a:spAutoFit/>
          </a:bodyPr>
          <a:lstStyle/>
          <a:p>
            <a:pPr algn="ctr" defTabSz="1243493">
              <a:defRPr/>
            </a:pPr>
            <a:r>
              <a:rPr lang="en-US" kern="0" dirty="0">
                <a:solidFill>
                  <a:sysClr val="windowText" lastClr="000000"/>
                </a:solidFill>
                <a:latin typeface="Segoe UI Light"/>
              </a:rPr>
              <a:t>Node </a:t>
            </a:r>
            <a:r>
              <a:rPr lang="en-US" kern="0" dirty="0" smtClean="0">
                <a:solidFill>
                  <a:sysClr val="windowText" lastClr="000000"/>
                </a:solidFill>
                <a:latin typeface="Segoe UI Light"/>
              </a:rPr>
              <a:t>105</a:t>
            </a:r>
            <a:endParaRPr lang="en-US" kern="0" dirty="0">
              <a:solidFill>
                <a:sysClr val="windowText" lastClr="000000"/>
              </a:solidFill>
              <a:latin typeface="Segoe UI Light"/>
            </a:endParaRPr>
          </a:p>
        </p:txBody>
      </p:sp>
      <p:sp>
        <p:nvSpPr>
          <p:cNvPr id="71" name="Text Placeholder 1"/>
          <p:cNvSpPr txBox="1">
            <a:spLocks/>
          </p:cNvSpPr>
          <p:nvPr/>
        </p:nvSpPr>
        <p:spPr>
          <a:xfrm>
            <a:off x="198438" y="1269349"/>
            <a:ext cx="12238037" cy="2761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Services can be partitioned for scale-out</a:t>
            </a:r>
          </a:p>
          <a:p>
            <a:pPr fontAlgn="ctr"/>
            <a:r>
              <a:rPr lang="en-US" sz="3200" dirty="0" smtClean="0">
                <a:gradFill>
                  <a:gsLst>
                    <a:gs pos="1250">
                      <a:srgbClr val="FFFFFF"/>
                    </a:gs>
                    <a:gs pos="100000">
                      <a:srgbClr val="FFFFFF"/>
                    </a:gs>
                  </a:gsLst>
                  <a:lin ang="5400000" scaled="0"/>
                </a:gradFill>
              </a:rPr>
              <a:t>You can choose your own partitioning scheme</a:t>
            </a:r>
          </a:p>
          <a:p>
            <a:pPr fontAlgn="ctr"/>
            <a:r>
              <a:rPr lang="en-US" sz="3200" dirty="0" smtClean="0">
                <a:gradFill>
                  <a:gsLst>
                    <a:gs pos="1250">
                      <a:srgbClr val="FFFFFF"/>
                    </a:gs>
                    <a:gs pos="100000">
                      <a:srgbClr val="FFFFFF"/>
                    </a:gs>
                  </a:gsLst>
                  <a:lin ang="5400000" scaled="0"/>
                </a:gradFill>
              </a:rPr>
              <a:t>Service </a:t>
            </a:r>
            <a:r>
              <a:rPr lang="en-US" sz="3200" dirty="0">
                <a:gradFill>
                  <a:gsLst>
                    <a:gs pos="1250">
                      <a:srgbClr val="FFFFFF"/>
                    </a:gs>
                    <a:gs pos="100000">
                      <a:srgbClr val="FFFFFF"/>
                    </a:gs>
                  </a:gsLst>
                  <a:lin ang="5400000" scaled="0"/>
                </a:gradFill>
              </a:rPr>
              <a:t>p</a:t>
            </a:r>
            <a:r>
              <a:rPr lang="en-US" sz="3200" dirty="0" smtClean="0">
                <a:gradFill>
                  <a:gsLst>
                    <a:gs pos="1250">
                      <a:srgbClr val="FFFFFF"/>
                    </a:gs>
                    <a:gs pos="100000">
                      <a:srgbClr val="FFFFFF"/>
                    </a:gs>
                  </a:gsLst>
                  <a:lin ang="5400000" scaled="0"/>
                </a:gradFill>
              </a:rPr>
              <a:t>artitions are stripped across machine in the cluster</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223770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3894" y="92804"/>
            <a:ext cx="11889564" cy="917575"/>
          </a:xfrm>
        </p:spPr>
        <p:txBody>
          <a:bodyPr/>
          <a:lstStyle/>
          <a:p>
            <a:r>
              <a:rPr lang="en-US" dirty="0" smtClean="0"/>
              <a:t>Scale-out and partitioning</a:t>
            </a:r>
            <a:endParaRPr lang="en-US" dirty="0"/>
          </a:p>
        </p:txBody>
      </p:sp>
      <p:sp>
        <p:nvSpPr>
          <p:cNvPr id="4" name="Text Placeholder 1"/>
          <p:cNvSpPr txBox="1">
            <a:spLocks/>
          </p:cNvSpPr>
          <p:nvPr/>
        </p:nvSpPr>
        <p:spPr>
          <a:xfrm>
            <a:off x="3246437"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
        <p:nvSpPr>
          <p:cNvPr id="13" name="Trapezoid 12"/>
          <p:cNvSpPr/>
          <p:nvPr/>
        </p:nvSpPr>
        <p:spPr>
          <a:xfrm>
            <a:off x="4541837" y="2636076"/>
            <a:ext cx="4736901" cy="438513"/>
          </a:xfrm>
          <a:prstGeom prst="trapezoid">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solidFill>
                <a:prstClr val="white"/>
              </a:solidFill>
            </a:endParaRPr>
          </a:p>
        </p:txBody>
      </p:sp>
      <p:grpSp>
        <p:nvGrpSpPr>
          <p:cNvPr id="14" name="Group 13"/>
          <p:cNvGrpSpPr/>
          <p:nvPr/>
        </p:nvGrpSpPr>
        <p:grpSpPr>
          <a:xfrm>
            <a:off x="5323747" y="3074589"/>
            <a:ext cx="745915" cy="655695"/>
            <a:chOff x="6413287" y="1383004"/>
            <a:chExt cx="357786" cy="357786"/>
          </a:xfrm>
        </p:grpSpPr>
        <p:sp>
          <p:nvSpPr>
            <p:cNvPr id="48" name="Rectangle 4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5" name="Group 14"/>
          <p:cNvGrpSpPr/>
          <p:nvPr/>
        </p:nvGrpSpPr>
        <p:grpSpPr>
          <a:xfrm>
            <a:off x="6129297" y="3074589"/>
            <a:ext cx="745915" cy="655695"/>
            <a:chOff x="6413287" y="1383004"/>
            <a:chExt cx="357786" cy="357786"/>
          </a:xfrm>
        </p:grpSpPr>
        <p:sp>
          <p:nvSpPr>
            <p:cNvPr id="46" name="Rectangle 45"/>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6" name="Group 15"/>
          <p:cNvGrpSpPr/>
          <p:nvPr/>
        </p:nvGrpSpPr>
        <p:grpSpPr>
          <a:xfrm>
            <a:off x="6930676" y="3074589"/>
            <a:ext cx="745915" cy="655695"/>
            <a:chOff x="6413287" y="1383004"/>
            <a:chExt cx="357786" cy="357786"/>
          </a:xfrm>
        </p:grpSpPr>
        <p:sp>
          <p:nvSpPr>
            <p:cNvPr id="44" name="Rectangle 43"/>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7" name="Group 16"/>
          <p:cNvGrpSpPr/>
          <p:nvPr/>
        </p:nvGrpSpPr>
        <p:grpSpPr>
          <a:xfrm>
            <a:off x="7735266" y="3074589"/>
            <a:ext cx="745915" cy="655695"/>
            <a:chOff x="6413287" y="1383004"/>
            <a:chExt cx="357786" cy="357786"/>
          </a:xfrm>
        </p:grpSpPr>
        <p:sp>
          <p:nvSpPr>
            <p:cNvPr id="42" name="Rectangle 41"/>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8" name="Group 17"/>
          <p:cNvGrpSpPr/>
          <p:nvPr/>
        </p:nvGrpSpPr>
        <p:grpSpPr>
          <a:xfrm>
            <a:off x="4531305" y="3074589"/>
            <a:ext cx="745915" cy="655695"/>
            <a:chOff x="6413287" y="1383004"/>
            <a:chExt cx="357786" cy="357786"/>
          </a:xfrm>
        </p:grpSpPr>
        <p:sp>
          <p:nvSpPr>
            <p:cNvPr id="40" name="Rectangle 39"/>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9" name="Group 18"/>
          <p:cNvGrpSpPr/>
          <p:nvPr/>
        </p:nvGrpSpPr>
        <p:grpSpPr>
          <a:xfrm>
            <a:off x="8532823" y="3074589"/>
            <a:ext cx="745915" cy="655695"/>
            <a:chOff x="6413287" y="1383004"/>
            <a:chExt cx="357786" cy="357786"/>
          </a:xfrm>
        </p:grpSpPr>
        <p:sp>
          <p:nvSpPr>
            <p:cNvPr id="38" name="Rectangle 3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solidFill>
                  <a:prstClr val="white"/>
                </a:solidFill>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pic>
        <p:nvPicPr>
          <p:cNvPr id="20" name="Picture 19" descr="Load Balancer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7553" y="2692586"/>
            <a:ext cx="408561" cy="300084"/>
          </a:xfrm>
          <a:prstGeom prst="rect">
            <a:avLst/>
          </a:prstGeom>
        </p:spPr>
      </p:pic>
      <p:sp>
        <p:nvSpPr>
          <p:cNvPr id="21" name="TextBox 20"/>
          <p:cNvSpPr txBox="1"/>
          <p:nvPr/>
        </p:nvSpPr>
        <p:spPr>
          <a:xfrm>
            <a:off x="6595221" y="2774493"/>
            <a:ext cx="1037345" cy="296498"/>
          </a:xfrm>
          <a:prstGeom prst="rect">
            <a:avLst/>
          </a:prstGeom>
          <a:noFill/>
          <a:ln>
            <a:noFill/>
          </a:ln>
        </p:spPr>
        <p:txBody>
          <a:bodyPr wrap="none" lIns="0" tIns="27432" rIns="0" bIns="0" rtlCol="0">
            <a:noAutofit/>
          </a:bodyPr>
          <a:lstStyle/>
          <a:p>
            <a:pPr algn="ctr">
              <a:lnSpc>
                <a:spcPts val="800"/>
              </a:lnSpc>
            </a:pPr>
            <a:r>
              <a:rPr lang="en-US" sz="1000" u="sng" dirty="0" smtClean="0">
                <a:solidFill>
                  <a:srgbClr val="FFFFFF"/>
                </a:solidFill>
                <a:ea typeface="Arial Unicode MS" panose="020B0604020202020204" pitchFamily="34" charset="-128"/>
                <a:cs typeface="Segoe UI" panose="020B0502040204020203" pitchFamily="34" charset="0"/>
              </a:rPr>
              <a:t>Load Balancer</a:t>
            </a:r>
          </a:p>
        </p:txBody>
      </p:sp>
      <p:pic>
        <p:nvPicPr>
          <p:cNvPr id="7" name="Picture 6"/>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14054" y="5802517"/>
            <a:ext cx="238682" cy="269943"/>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8906" y="6057778"/>
            <a:ext cx="161705" cy="182885"/>
          </a:xfrm>
          <a:prstGeom prst="rect">
            <a:avLst/>
          </a:prstGeom>
        </p:spPr>
      </p:pic>
      <p:pic>
        <p:nvPicPr>
          <p:cNvPr id="9" name="Picture 8"/>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09852" y="6057760"/>
            <a:ext cx="161707" cy="182884"/>
          </a:xfrm>
          <a:prstGeom prst="rect">
            <a:avLst/>
          </a:prstGeom>
        </p:spPr>
      </p:pic>
      <p:cxnSp>
        <p:nvCxnSpPr>
          <p:cNvPr id="10" name="Straight Connector 9"/>
          <p:cNvCxnSpPr>
            <a:endCxn id="9" idx="1"/>
          </p:cNvCxnSpPr>
          <p:nvPr/>
        </p:nvCxnSpPr>
        <p:spPr>
          <a:xfrm>
            <a:off x="6545394" y="6067290"/>
            <a:ext cx="64458" cy="81942"/>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3"/>
          </p:cNvCxnSpPr>
          <p:nvPr/>
        </p:nvCxnSpPr>
        <p:spPr>
          <a:xfrm flipH="1">
            <a:off x="6250604" y="6068146"/>
            <a:ext cx="64452" cy="8112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 Placeholder 1"/>
          <p:cNvSpPr txBox="1">
            <a:spLocks/>
          </p:cNvSpPr>
          <p:nvPr/>
        </p:nvSpPr>
        <p:spPr>
          <a:xfrm>
            <a:off x="7828211" y="2354262"/>
            <a:ext cx="12238037" cy="475012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ctr"/>
            <a:endParaRPr lang="en-US" sz="16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cxnSp>
        <p:nvCxnSpPr>
          <p:cNvPr id="74" name="Straight Connector 73"/>
          <p:cNvCxnSpPr/>
          <p:nvPr/>
        </p:nvCxnSpPr>
        <p:spPr>
          <a:xfrm>
            <a:off x="6928921" y="3745330"/>
            <a:ext cx="1755" cy="736264"/>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10577" y="5553297"/>
            <a:ext cx="198841" cy="235611"/>
          </a:xfrm>
          <a:prstGeom prst="rect">
            <a:avLst/>
          </a:prstGeom>
        </p:spPr>
      </p:pic>
      <p:pic>
        <p:nvPicPr>
          <p:cNvPr id="61" name="Picture 6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23012" y="5776093"/>
            <a:ext cx="134713" cy="159625"/>
          </a:xfrm>
          <a:prstGeom prst="rect">
            <a:avLst/>
          </a:prstGeom>
        </p:spPr>
      </p:pic>
      <p:pic>
        <p:nvPicPr>
          <p:cNvPr id="62" name="Picture 61"/>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557000" y="5776077"/>
            <a:ext cx="134715" cy="159624"/>
          </a:xfrm>
          <a:prstGeom prst="rect">
            <a:avLst/>
          </a:prstGeom>
        </p:spPr>
      </p:pic>
      <p:cxnSp>
        <p:nvCxnSpPr>
          <p:cNvPr id="63" name="Straight Connector 62"/>
          <p:cNvCxnSpPr>
            <a:endCxn id="62" idx="1"/>
          </p:cNvCxnSpPr>
          <p:nvPr/>
        </p:nvCxnSpPr>
        <p:spPr>
          <a:xfrm>
            <a:off x="7503302" y="5784395"/>
            <a:ext cx="53699" cy="7152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flipH="1">
            <a:off x="7257718" y="5785143"/>
            <a:ext cx="53694" cy="7080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236605" y="3758129"/>
            <a:ext cx="1378880" cy="73953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0" name="Picture 14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26777" y="5792717"/>
            <a:ext cx="144300" cy="159333"/>
          </a:xfrm>
          <a:prstGeom prst="rect">
            <a:avLst/>
          </a:prstGeom>
        </p:spPr>
      </p:pic>
      <p:pic>
        <p:nvPicPr>
          <p:cNvPr id="151" name="Picture 150"/>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91650" y="5792702"/>
            <a:ext cx="144302" cy="159332"/>
          </a:xfrm>
          <a:prstGeom prst="rect">
            <a:avLst/>
          </a:prstGeom>
        </p:spPr>
      </p:pic>
      <p:cxnSp>
        <p:nvCxnSpPr>
          <p:cNvPr id="152" name="Straight Connector 151"/>
          <p:cNvCxnSpPr>
            <a:endCxn id="151" idx="1"/>
          </p:cNvCxnSpPr>
          <p:nvPr/>
        </p:nvCxnSpPr>
        <p:spPr>
          <a:xfrm>
            <a:off x="10134130" y="5801004"/>
            <a:ext cx="57520" cy="713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50" idx="3"/>
          </p:cNvCxnSpPr>
          <p:nvPr/>
        </p:nvCxnSpPr>
        <p:spPr>
          <a:xfrm flipH="1">
            <a:off x="9871070" y="5801751"/>
            <a:ext cx="57515" cy="7067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49" idx="2"/>
          </p:cNvCxnSpPr>
          <p:nvPr/>
        </p:nvCxnSpPr>
        <p:spPr>
          <a:xfrm flipH="1">
            <a:off x="4322117" y="3730284"/>
            <a:ext cx="1374588" cy="766719"/>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332415" y="4497003"/>
            <a:ext cx="2013979" cy="1837192"/>
            <a:chOff x="7793807" y="3925234"/>
            <a:chExt cx="2525548" cy="2384914"/>
          </a:xfrm>
        </p:grpSpPr>
        <p:grpSp>
          <p:nvGrpSpPr>
            <p:cNvPr id="93" name="Group 92"/>
            <p:cNvGrpSpPr/>
            <p:nvPr/>
          </p:nvGrpSpPr>
          <p:grpSpPr>
            <a:xfrm>
              <a:off x="7793807" y="3925234"/>
              <a:ext cx="2525548" cy="2384914"/>
              <a:chOff x="6570137" y="3793280"/>
              <a:chExt cx="2748127" cy="2448951"/>
            </a:xfrm>
          </p:grpSpPr>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00" name="Group 99"/>
              <p:cNvGrpSpPr/>
              <p:nvPr/>
            </p:nvGrpSpPr>
            <p:grpSpPr>
              <a:xfrm>
                <a:off x="6656553" y="5122301"/>
                <a:ext cx="742804" cy="449899"/>
                <a:chOff x="514118" y="5078322"/>
                <a:chExt cx="1961420" cy="1113098"/>
              </a:xfrm>
            </p:grpSpPr>
            <p:pic>
              <p:nvPicPr>
                <p:cNvPr id="107" name="Picture 10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08" name="Picture 10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09" name="Picture 10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10" name="Straight Connector 109"/>
                <p:cNvCxnSpPr>
                  <a:endCxn id="10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655610" y="3917880"/>
                <a:ext cx="777187" cy="653827"/>
                <a:chOff x="-2215617" y="4294686"/>
                <a:chExt cx="2682677" cy="2022233"/>
              </a:xfrm>
            </p:grpSpPr>
            <p:pic>
              <p:nvPicPr>
                <p:cNvPr id="102" name="Picture 10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03" name="Picture 10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04" name="Picture 10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05" name="Straight Connector 10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4" name="Picture 9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95" name="Picture 9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96" name="Picture 9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97" name="Straight Connector 96"/>
            <p:cNvCxnSpPr>
              <a:endCxn id="9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941025" y="4575433"/>
            <a:ext cx="2013979" cy="1837192"/>
            <a:chOff x="7793807" y="3925234"/>
            <a:chExt cx="2525548" cy="2384914"/>
          </a:xfrm>
        </p:grpSpPr>
        <p:grpSp>
          <p:nvGrpSpPr>
            <p:cNvPr id="113" name="Group 112"/>
            <p:cNvGrpSpPr/>
            <p:nvPr/>
          </p:nvGrpSpPr>
          <p:grpSpPr>
            <a:xfrm>
              <a:off x="7793807" y="3925234"/>
              <a:ext cx="2525548" cy="2384914"/>
              <a:chOff x="6570137" y="3793280"/>
              <a:chExt cx="2748127" cy="2448951"/>
            </a:xfrm>
          </p:grpSpPr>
          <p:pic>
            <p:nvPicPr>
              <p:cNvPr id="119" name="Picture 1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20" name="Group 119"/>
              <p:cNvGrpSpPr/>
              <p:nvPr/>
            </p:nvGrpSpPr>
            <p:grpSpPr>
              <a:xfrm>
                <a:off x="6656553" y="5122301"/>
                <a:ext cx="742804" cy="449899"/>
                <a:chOff x="514118" y="5078322"/>
                <a:chExt cx="1961420" cy="1113098"/>
              </a:xfrm>
            </p:grpSpPr>
            <p:pic>
              <p:nvPicPr>
                <p:cNvPr id="127" name="Picture 12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28" name="Picture 127"/>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29" name="Picture 12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0" name="Straight Connector 129"/>
                <p:cNvCxnSpPr>
                  <a:endCxn id="12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6655610" y="3917880"/>
                <a:ext cx="777187" cy="653827"/>
                <a:chOff x="-2215617" y="4294686"/>
                <a:chExt cx="2682677" cy="2022233"/>
              </a:xfrm>
            </p:grpSpPr>
            <p:pic>
              <p:nvPicPr>
                <p:cNvPr id="122" name="Picture 12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23" name="Picture 12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24" name="Picture 12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25" name="Straight Connector 12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4" name="Picture 11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15" name="Picture 11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16" name="Picture 11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17" name="Straight Connector 116"/>
            <p:cNvCxnSpPr>
              <a:endCxn id="11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8723198" y="4498665"/>
            <a:ext cx="2013979" cy="1837192"/>
            <a:chOff x="7793807" y="3925234"/>
            <a:chExt cx="2525548" cy="2384914"/>
          </a:xfrm>
        </p:grpSpPr>
        <p:grpSp>
          <p:nvGrpSpPr>
            <p:cNvPr id="133" name="Group 132"/>
            <p:cNvGrpSpPr/>
            <p:nvPr/>
          </p:nvGrpSpPr>
          <p:grpSpPr>
            <a:xfrm>
              <a:off x="7793807" y="3925234"/>
              <a:ext cx="2525548" cy="2384914"/>
              <a:chOff x="6570137" y="3793280"/>
              <a:chExt cx="2748127" cy="2448951"/>
            </a:xfrm>
          </p:grpSpPr>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40" name="Group 139"/>
              <p:cNvGrpSpPr/>
              <p:nvPr/>
            </p:nvGrpSpPr>
            <p:grpSpPr>
              <a:xfrm>
                <a:off x="6656553" y="5122301"/>
                <a:ext cx="742804" cy="449899"/>
                <a:chOff x="514118" y="5078322"/>
                <a:chExt cx="1961420" cy="1113098"/>
              </a:xfrm>
            </p:grpSpPr>
            <p:pic>
              <p:nvPicPr>
                <p:cNvPr id="167" name="Picture 166"/>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69" name="Picture 16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70" name="Picture 16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71" name="Straight Connector 170"/>
                <p:cNvCxnSpPr>
                  <a:endCxn id="170"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endCxn id="169"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655610" y="3917880"/>
                <a:ext cx="777187" cy="653827"/>
                <a:chOff x="-2215617" y="4294686"/>
                <a:chExt cx="2682677" cy="2022233"/>
              </a:xfrm>
            </p:grpSpPr>
            <p:pic>
              <p:nvPicPr>
                <p:cNvPr id="142" name="Picture 14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43" name="Picture 14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4" name="Picture 143"/>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5" name="Straight Connector 14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4" name="Picture 133"/>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35" name="Picture 134"/>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36" name="Picture 13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37" name="Straight Connector 136"/>
            <p:cNvCxnSpPr>
              <a:endCxn id="13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3" name="Picture 192" descr="Tablet.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623730" y="1285231"/>
            <a:ext cx="965504" cy="965504"/>
          </a:xfrm>
          <a:prstGeom prst="rect">
            <a:avLst/>
          </a:prstGeom>
        </p:spPr>
      </p:pic>
      <p:pic>
        <p:nvPicPr>
          <p:cNvPr id="194" name="Picture 193" descr="Phon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7903" y="1328457"/>
            <a:ext cx="837334" cy="837334"/>
          </a:xfrm>
          <a:prstGeom prst="rect">
            <a:avLst/>
          </a:prstGeom>
        </p:spPr>
      </p:pic>
      <p:sp>
        <p:nvSpPr>
          <p:cNvPr id="195" name="Up Arrow 194"/>
          <p:cNvSpPr/>
          <p:nvPr/>
        </p:nvSpPr>
        <p:spPr>
          <a:xfrm rot="10800000">
            <a:off x="5347076" y="223286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98" name="Picture 197" descr="Laptop computer.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864045" y="1131778"/>
            <a:ext cx="1254800" cy="1254800"/>
          </a:xfrm>
          <a:prstGeom prst="rect">
            <a:avLst/>
          </a:prstGeom>
        </p:spPr>
      </p:pic>
      <p:sp>
        <p:nvSpPr>
          <p:cNvPr id="199" name="Up Arrow 198"/>
          <p:cNvSpPr/>
          <p:nvPr/>
        </p:nvSpPr>
        <p:spPr>
          <a:xfrm rot="10800000">
            <a:off x="6996181" y="2213067"/>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0" name="Up Arrow 199"/>
          <p:cNvSpPr/>
          <p:nvPr/>
        </p:nvSpPr>
        <p:spPr>
          <a:xfrm rot="10800000">
            <a:off x="8356963" y="2226421"/>
            <a:ext cx="219214" cy="346291"/>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59547839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US" sz="4800" dirty="0" smtClean="0"/>
              <a:t>Reliable Service API</a:t>
            </a:r>
            <a:r>
              <a:rPr lang="en-US" sz="4400" dirty="0"/>
              <a:t/>
            </a:r>
            <a:br>
              <a:rPr lang="en-US" sz="4400" dirty="0"/>
            </a:br>
            <a:r>
              <a:rPr lang="en-US" sz="4400" dirty="0"/>
              <a:t>Scale-out </a:t>
            </a:r>
            <a:r>
              <a:rPr lang="en-US" sz="4400" dirty="0" err="1" smtClean="0"/>
              <a:t>stateful</a:t>
            </a:r>
            <a:r>
              <a:rPr lang="en-US" sz="4400" dirty="0" smtClean="0"/>
              <a:t> </a:t>
            </a:r>
            <a:r>
              <a:rPr lang="en-US" sz="4400" dirty="0"/>
              <a:t>word count service</a:t>
            </a:r>
          </a:p>
        </p:txBody>
      </p:sp>
      <p:sp>
        <p:nvSpPr>
          <p:cNvPr id="4" name="Title 3"/>
          <p:cNvSpPr>
            <a:spLocks noGrp="1"/>
          </p:cNvSpPr>
          <p:nvPr>
            <p:ph type="ctrTitle"/>
          </p:nvPr>
        </p:nvSpPr>
        <p:spPr>
          <a:solidFill>
            <a:srgbClr val="00B0F0"/>
          </a:solidFill>
        </p:spPr>
        <p:txBody>
          <a:bodyPr/>
          <a:lstStyle/>
          <a:p>
            <a:r>
              <a:rPr lang="en-US" dirty="0" smtClean="0"/>
              <a:t>DEMO</a:t>
            </a:r>
            <a:endParaRPr lang="en-US" dirty="0"/>
          </a:p>
        </p:txBody>
      </p:sp>
    </p:spTree>
    <p:extLst>
      <p:ext uri="{BB962C8B-B14F-4D97-AF65-F5344CB8AC3E}">
        <p14:creationId xmlns:p14="http://schemas.microsoft.com/office/powerpoint/2010/main" val="246059925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Summary</a:t>
            </a:r>
            <a:endParaRPr lang="en-US" dirty="0"/>
          </a:p>
        </p:txBody>
      </p:sp>
      <p:sp>
        <p:nvSpPr>
          <p:cNvPr id="5" name="Text Placeholder 1"/>
          <p:cNvSpPr txBox="1">
            <a:spLocks/>
          </p:cNvSpPr>
          <p:nvPr/>
        </p:nvSpPr>
        <p:spPr>
          <a:xfrm>
            <a:off x="198438" y="1269349"/>
            <a:ext cx="12238037" cy="50473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200" dirty="0" smtClean="0">
                <a:gradFill>
                  <a:gsLst>
                    <a:gs pos="1250">
                      <a:srgbClr val="FFFFFF"/>
                    </a:gs>
                    <a:gs pos="100000">
                      <a:srgbClr val="FFFFFF"/>
                    </a:gs>
                  </a:gsLst>
                  <a:lin ang="5400000" scaled="0"/>
                </a:gradFill>
              </a:rPr>
              <a:t>Built micro-services using Reliable Actors and Reliable Services APIs</a:t>
            </a:r>
          </a:p>
          <a:p>
            <a:pPr marL="0" indent="0" fontAlgn="ctr">
              <a:buFont typeface="Arial" pitchFamily="34" charset="0"/>
              <a:buNone/>
            </a:pP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Achieved Data </a:t>
            </a:r>
            <a:r>
              <a:rPr lang="en-US" sz="3200" dirty="0">
                <a:gradFill>
                  <a:gsLst>
                    <a:gs pos="1250">
                      <a:srgbClr val="FFFFFF"/>
                    </a:gs>
                    <a:gs pos="100000">
                      <a:srgbClr val="FFFFFF"/>
                    </a:gs>
                  </a:gsLst>
                  <a:lin ang="5400000" scaled="0"/>
                </a:gradFill>
              </a:rPr>
              <a:t>Reliability through Reliable </a:t>
            </a:r>
            <a:r>
              <a:rPr lang="en-US" sz="3200" dirty="0" smtClean="0">
                <a:gradFill>
                  <a:gsLst>
                    <a:gs pos="1250">
                      <a:srgbClr val="FFFFFF"/>
                    </a:gs>
                    <a:gs pos="100000">
                      <a:srgbClr val="FFFFFF"/>
                    </a:gs>
                  </a:gsLst>
                  <a:lin ang="5400000" scaled="0"/>
                </a:gradFill>
              </a:rPr>
              <a:t>Collections and </a:t>
            </a:r>
            <a:r>
              <a:rPr lang="en-US" sz="3200" dirty="0" err="1" smtClean="0">
                <a:gradFill>
                  <a:gsLst>
                    <a:gs pos="1250">
                      <a:srgbClr val="FFFFFF"/>
                    </a:gs>
                    <a:gs pos="100000">
                      <a:srgbClr val="FFFFFF"/>
                    </a:gs>
                  </a:gsLst>
                  <a:lin ang="5400000" scaled="0"/>
                </a:gradFill>
              </a:rPr>
              <a:t>Stateful</a:t>
            </a:r>
            <a:r>
              <a:rPr lang="en-US" sz="3200" dirty="0" smtClean="0">
                <a:gradFill>
                  <a:gsLst>
                    <a:gs pos="1250">
                      <a:srgbClr val="FFFFFF"/>
                    </a:gs>
                    <a:gs pos="100000">
                      <a:srgbClr val="FFFFFF"/>
                    </a:gs>
                  </a:gsLst>
                  <a:lin ang="5400000" scaled="0"/>
                </a:gradFill>
              </a:rPr>
              <a:t> Actors</a:t>
            </a:r>
            <a:endParaRPr lang="en-US" sz="3200" dirty="0">
              <a:gradFill>
                <a:gsLst>
                  <a:gs pos="1250">
                    <a:srgbClr val="FFFFFF"/>
                  </a:gs>
                  <a:gs pos="100000">
                    <a:srgbClr val="FFFFFF"/>
                  </a:gs>
                </a:gsLst>
                <a:lin ang="5400000" scaled="0"/>
              </a:gradFill>
            </a:endParaRPr>
          </a:p>
          <a:p>
            <a:pPr fontAlgn="ctr"/>
            <a:endParaRPr lang="en-US" sz="3200" dirty="0" smtClean="0">
              <a:gradFill>
                <a:gsLst>
                  <a:gs pos="1250">
                    <a:srgbClr val="FFFFFF"/>
                  </a:gs>
                  <a:gs pos="100000">
                    <a:srgbClr val="FFFFFF"/>
                  </a:gs>
                </a:gsLst>
                <a:lin ang="5400000" scaled="0"/>
              </a:gradFill>
            </a:endParaRPr>
          </a:p>
          <a:p>
            <a:pPr fontAlgn="ctr"/>
            <a:r>
              <a:rPr lang="en-US" sz="3200" dirty="0" smtClean="0">
                <a:gradFill>
                  <a:gsLst>
                    <a:gs pos="1250">
                      <a:srgbClr val="FFFFFF"/>
                    </a:gs>
                    <a:gs pos="100000">
                      <a:srgbClr val="FFFFFF"/>
                    </a:gs>
                  </a:gsLst>
                  <a:lin ang="5400000" scaled="0"/>
                </a:gradFill>
              </a:rPr>
              <a:t>Scaled-out using partitioning </a:t>
            </a:r>
          </a:p>
          <a:p>
            <a:pPr marL="0" indent="0">
              <a:buFont typeface="Arial" pitchFamily="34" charset="0"/>
              <a:buNone/>
            </a:pPr>
            <a:endParaRPr lang="en-US" sz="3200"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8017818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gradFill>
                  <a:gsLst>
                    <a:gs pos="1250">
                      <a:srgbClr val="FFFFFF"/>
                    </a:gs>
                    <a:gs pos="100000">
                      <a:srgbClr val="FFFFFF"/>
                    </a:gs>
                  </a:gsLst>
                  <a:lin ang="5400000" scaled="0"/>
                </a:gradFill>
              </a:rPr>
              <a:t>Download the Service Fabric developer SDK</a:t>
            </a:r>
          </a:p>
          <a:p>
            <a:pPr lvl="1"/>
            <a:r>
              <a:rPr lang="en-US" sz="1800" dirty="0" smtClean="0">
                <a:gradFill>
                  <a:gsLst>
                    <a:gs pos="1250">
                      <a:srgbClr val="FFFFFF"/>
                    </a:gs>
                    <a:gs pos="100000">
                      <a:srgbClr val="FFFFFF"/>
                    </a:gs>
                  </a:gsLst>
                  <a:lin ang="5400000" scaled="0"/>
                </a:gradFill>
                <a:hlinkClick r:id="rId3"/>
              </a:rPr>
              <a:t>http://aka.ms/ServiceFabric</a:t>
            </a:r>
            <a:endParaRPr lang="en-US" sz="1800" dirty="0" smtClean="0">
              <a:gradFill>
                <a:gsLst>
                  <a:gs pos="1250">
                    <a:srgbClr val="FFFFFF"/>
                  </a:gs>
                  <a:gs pos="100000">
                    <a:srgbClr val="FFFFFF"/>
                  </a:gs>
                </a:gsLst>
                <a:lin ang="5400000" scaled="0"/>
              </a:gradFill>
            </a:endParaRPr>
          </a:p>
          <a:p>
            <a:r>
              <a:rPr lang="en-US" sz="3200" dirty="0" smtClean="0">
                <a:gradFill>
                  <a:gsLst>
                    <a:gs pos="1250">
                      <a:srgbClr val="FFFFFF"/>
                    </a:gs>
                    <a:gs pos="100000">
                      <a:srgbClr val="FFFFFF"/>
                    </a:gs>
                  </a:gsLst>
                  <a:lin ang="5400000" scaled="0"/>
                </a:gradFill>
              </a:rPr>
              <a:t>Download the samples from GitHub</a:t>
            </a:r>
          </a:p>
          <a:p>
            <a:pPr lvl="1"/>
            <a:r>
              <a:rPr lang="en-US" sz="1800" dirty="0" smtClean="0">
                <a:gradFill>
                  <a:gsLst>
                    <a:gs pos="1250">
                      <a:srgbClr val="FFFFFF"/>
                    </a:gs>
                    <a:gs pos="100000">
                      <a:srgbClr val="FFFFFF"/>
                    </a:gs>
                  </a:gsLst>
                  <a:lin ang="5400000" scaled="0"/>
                </a:gradFill>
                <a:hlinkClick r:id="rId4"/>
              </a:rPr>
              <a:t>http://github.com/Azure/ServiceFabric-Samples</a:t>
            </a:r>
            <a:r>
              <a:rPr lang="en-US" sz="1800" dirty="0" smtClean="0">
                <a:gradFill>
                  <a:gsLst>
                    <a:gs pos="1250">
                      <a:srgbClr val="FFFFFF"/>
                    </a:gs>
                    <a:gs pos="100000">
                      <a:srgbClr val="FFFFFF"/>
                    </a:gs>
                  </a:gsLst>
                  <a:lin ang="5400000" scaled="0"/>
                </a:gradFill>
              </a:rPr>
              <a:t> </a:t>
            </a:r>
          </a:p>
          <a:p>
            <a:r>
              <a:rPr lang="en-US" sz="3200" dirty="0" smtClean="0">
                <a:gradFill>
                  <a:gsLst>
                    <a:gs pos="1250">
                      <a:srgbClr val="FFFFFF"/>
                    </a:gs>
                    <a:gs pos="100000">
                      <a:srgbClr val="FFFFFF"/>
                    </a:gs>
                  </a:gsLst>
                  <a:lin ang="5400000" scaled="0"/>
                </a:gradFill>
              </a:rPr>
              <a:t>Learn from the tutorials and videos</a:t>
            </a:r>
          </a:p>
          <a:p>
            <a:pPr marL="558800" lvl="2" indent="-342900"/>
            <a:r>
              <a:rPr lang="en-US" sz="1800" dirty="0">
                <a:gradFill>
                  <a:gsLst>
                    <a:gs pos="1250">
                      <a:srgbClr val="FFFFFF"/>
                    </a:gs>
                    <a:gs pos="100000">
                      <a:srgbClr val="FFFFFF"/>
                    </a:gs>
                  </a:gsLst>
                  <a:lin ang="5400000" scaled="0"/>
                </a:gradFill>
                <a:hlinkClick r:id="rId5"/>
              </a:rPr>
              <a:t>http://</a:t>
            </a:r>
            <a:r>
              <a:rPr lang="en-US" sz="1800" dirty="0" smtClean="0">
                <a:gradFill>
                  <a:gsLst>
                    <a:gs pos="1250">
                      <a:srgbClr val="FFFFFF"/>
                    </a:gs>
                    <a:gs pos="100000">
                      <a:srgbClr val="FFFFFF"/>
                    </a:gs>
                  </a:gsLst>
                  <a:lin ang="5400000" scaled="0"/>
                </a:gradFill>
                <a:hlinkClick r:id="rId5"/>
              </a:rPr>
              <a:t>aka.ms/ServiceFabricdocs</a:t>
            </a:r>
            <a:endParaRPr lang="en-US" dirty="0" smtClean="0">
              <a:gradFill>
                <a:gsLst>
                  <a:gs pos="1250">
                    <a:srgbClr val="FFFFFF"/>
                  </a:gs>
                  <a:gs pos="100000">
                    <a:srgbClr val="FFFFFF"/>
                  </a:gs>
                </a:gsLst>
                <a:lin ang="5400000" scaled="0"/>
              </a:gradFill>
            </a:endParaRPr>
          </a:p>
          <a:p>
            <a:r>
              <a:rPr lang="en-US" sz="3200" dirty="0" smtClean="0">
                <a:gradFill>
                  <a:gsLst>
                    <a:gs pos="1250">
                      <a:srgbClr val="FFFFFF"/>
                    </a:gs>
                    <a:gs pos="100000">
                      <a:srgbClr val="FFFFFF"/>
                    </a:gs>
                  </a:gsLst>
                  <a:lin ang="5400000" scaled="0"/>
                </a:gradFill>
              </a:rPr>
              <a:t>Attend other talks</a:t>
            </a:r>
          </a:p>
          <a:p>
            <a:pPr lvl="1"/>
            <a:r>
              <a:rPr lang="en-US" sz="1800" dirty="0">
                <a:gradFill>
                  <a:gsLst>
                    <a:gs pos="1250">
                      <a:srgbClr val="FFFFFF"/>
                    </a:gs>
                    <a:gs pos="100000">
                      <a:srgbClr val="FFFFFF"/>
                    </a:gs>
                  </a:gsLst>
                  <a:lin ang="5400000" scaled="0"/>
                </a:gradFill>
              </a:rPr>
              <a:t>Microsoft Azure </a:t>
            </a:r>
            <a:r>
              <a:rPr lang="en-US" sz="1800" dirty="0" smtClean="0">
                <a:gradFill>
                  <a:gsLst>
                    <a:gs pos="1250">
                      <a:srgbClr val="FFFFFF"/>
                    </a:gs>
                    <a:gs pos="100000">
                      <a:srgbClr val="FFFFFF"/>
                    </a:gs>
                  </a:gsLst>
                  <a:lin ang="5400000" scaled="0"/>
                </a:gradFill>
              </a:rPr>
              <a:t>Service Fabric Architecture</a:t>
            </a:r>
          </a:p>
          <a:p>
            <a:pPr lvl="1"/>
            <a:r>
              <a:rPr lang="en-US" sz="1800" dirty="0">
                <a:gradFill>
                  <a:gsLst>
                    <a:gs pos="1250">
                      <a:srgbClr val="FFFFFF"/>
                    </a:gs>
                    <a:gs pos="100000">
                      <a:srgbClr val="FFFFFF"/>
                    </a:gs>
                  </a:gsLst>
                  <a:lin ang="5400000" scaled="0"/>
                </a:gradFill>
              </a:rPr>
              <a:t>Deploying and managing services with </a:t>
            </a:r>
            <a:r>
              <a:rPr lang="en-US" sz="1800" dirty="0" smtClean="0">
                <a:gradFill>
                  <a:gsLst>
                    <a:gs pos="1250">
                      <a:srgbClr val="FFFFFF"/>
                    </a:gs>
                    <a:gs pos="100000">
                      <a:srgbClr val="FFFFFF"/>
                    </a:gs>
                  </a:gsLst>
                  <a:lin ang="5400000" scaled="0"/>
                </a:gradFill>
              </a:rPr>
              <a:t>Microsoft Azure </a:t>
            </a:r>
            <a:r>
              <a:rPr lang="en-US" sz="1800" dirty="0">
                <a:gradFill>
                  <a:gsLst>
                    <a:gs pos="1250">
                      <a:srgbClr val="FFFFFF"/>
                    </a:gs>
                    <a:gs pos="100000">
                      <a:srgbClr val="FFFFFF"/>
                    </a:gs>
                  </a:gsLst>
                  <a:lin ang="5400000" scaled="0"/>
                </a:gradFill>
              </a:rPr>
              <a:t>Service </a:t>
            </a:r>
            <a:r>
              <a:rPr lang="en-US" sz="1800" dirty="0" smtClean="0">
                <a:gradFill>
                  <a:gsLst>
                    <a:gs pos="1250">
                      <a:srgbClr val="FFFFFF"/>
                    </a:gs>
                    <a:gs pos="100000">
                      <a:srgbClr val="FFFFFF"/>
                    </a:gs>
                  </a:gsLst>
                  <a:lin ang="5400000" scaled="0"/>
                </a:gradFill>
              </a:rPr>
              <a:t>Fabric</a:t>
            </a:r>
          </a:p>
          <a:p>
            <a:r>
              <a:rPr lang="en-US" sz="3200" dirty="0" smtClean="0">
                <a:gradFill>
                  <a:gsLst>
                    <a:gs pos="1250">
                      <a:srgbClr val="FFFFFF"/>
                    </a:gs>
                    <a:gs pos="100000">
                      <a:srgbClr val="FFFFFF"/>
                    </a:gs>
                  </a:gsLst>
                  <a:lin ang="5400000" scaled="0"/>
                </a:gradFill>
              </a:rPr>
              <a:t>Provide feedback</a:t>
            </a:r>
          </a:p>
          <a:p>
            <a:pPr marL="558800" lvl="2" indent="-342900"/>
            <a:r>
              <a:rPr lang="en-US" dirty="0" smtClean="0">
                <a:gradFill>
                  <a:gsLst>
                    <a:gs pos="1250">
                      <a:srgbClr val="FFFFFF"/>
                    </a:gs>
                    <a:gs pos="100000">
                      <a:srgbClr val="FFFFFF"/>
                    </a:gs>
                  </a:gsLst>
                  <a:lin ang="5400000" scaled="0"/>
                </a:gradFill>
                <a:hlinkClick r:id="rId6"/>
              </a:rPr>
              <a:t>http</a:t>
            </a:r>
            <a:r>
              <a:rPr lang="en-US" dirty="0">
                <a:gradFill>
                  <a:gsLst>
                    <a:gs pos="1250">
                      <a:srgbClr val="FFFFFF"/>
                    </a:gs>
                    <a:gs pos="100000">
                      <a:srgbClr val="FFFFFF"/>
                    </a:gs>
                  </a:gsLst>
                  <a:lin ang="5400000" scaled="0"/>
                </a:gradFill>
                <a:hlinkClick r:id="rId6"/>
              </a:rPr>
              <a:t>://</a:t>
            </a:r>
            <a:r>
              <a:rPr lang="en-US" dirty="0" smtClean="0">
                <a:gradFill>
                  <a:gsLst>
                    <a:gs pos="1250">
                      <a:srgbClr val="FFFFFF"/>
                    </a:gs>
                    <a:gs pos="100000">
                      <a:srgbClr val="FFFFFF"/>
                    </a:gs>
                  </a:gsLst>
                  <a:lin ang="5400000" scaled="0"/>
                </a:gradFill>
                <a:hlinkClick r:id="rId6"/>
              </a:rPr>
              <a:t>aka.ms/ServiceFabricforum</a:t>
            </a:r>
            <a:endParaRPr lang="en-US" dirty="0" smtClean="0">
              <a:gradFill>
                <a:gsLst>
                  <a:gs pos="1250">
                    <a:srgbClr val="FFFFFF"/>
                  </a:gs>
                  <a:gs pos="100000">
                    <a:srgbClr val="FFFFFF"/>
                  </a:gs>
                </a:gsLst>
                <a:lin ang="5400000" scaled="0"/>
              </a:gradFill>
            </a:endParaRPr>
          </a:p>
          <a:p>
            <a:pPr marL="558800" lvl="2" indent="-342900"/>
            <a:r>
              <a:rPr lang="en-US" dirty="0">
                <a:gradFill>
                  <a:gsLst>
                    <a:gs pos="1250">
                      <a:srgbClr val="FFFFFF"/>
                    </a:gs>
                    <a:gs pos="100000">
                      <a:srgbClr val="FFFFFF"/>
                    </a:gs>
                  </a:gsLst>
                  <a:lin ang="5400000" scaled="0"/>
                </a:gradFill>
                <a:hlinkClick r:id="rId7"/>
              </a:rPr>
              <a:t>http://</a:t>
            </a:r>
            <a:r>
              <a:rPr lang="en-US" dirty="0" smtClean="0">
                <a:gradFill>
                  <a:gsLst>
                    <a:gs pos="1250">
                      <a:srgbClr val="FFFFFF"/>
                    </a:gs>
                    <a:gs pos="100000">
                      <a:srgbClr val="FFFFFF"/>
                    </a:gs>
                  </a:gsLst>
                  <a:lin ang="5400000" scaled="0"/>
                </a:gradFill>
                <a:hlinkClick r:id="rId7"/>
              </a:rPr>
              <a:t>stackoverflow.com/questions/tagged/azure-service-fabric</a:t>
            </a:r>
            <a:endParaRPr lang="en-US" dirty="0" smtClean="0">
              <a:gradFill>
                <a:gsLst>
                  <a:gs pos="1250">
                    <a:srgbClr val="FFFFFF"/>
                  </a:gs>
                  <a:gs pos="100000">
                    <a:srgbClr val="FFFFFF"/>
                  </a:gs>
                </a:gsLst>
                <a:lin ang="5400000" scaled="0"/>
              </a:gradFill>
            </a:endParaRPr>
          </a:p>
          <a:p>
            <a:pPr marL="558800" lvl="2" indent="-342900"/>
            <a:r>
              <a:rPr lang="en-US" dirty="0" smtClean="0">
                <a:gradFill>
                  <a:gsLst>
                    <a:gs pos="1250">
                      <a:srgbClr val="FFFFFF"/>
                    </a:gs>
                    <a:gs pos="100000">
                      <a:srgbClr val="FFFFFF"/>
                    </a:gs>
                  </a:gsLst>
                  <a:lin ang="5400000" scaled="0"/>
                </a:gradFill>
              </a:rPr>
              <a:t>Twitter </a:t>
            </a:r>
            <a:r>
              <a:rPr lang="en-US" dirty="0" err="1" smtClean="0">
                <a:gradFill>
                  <a:gsLst>
                    <a:gs pos="1250">
                      <a:srgbClr val="FFFFFF"/>
                    </a:gs>
                    <a:gs pos="100000">
                      <a:srgbClr val="FFFFFF"/>
                    </a:gs>
                  </a:gsLst>
                  <a:lin ang="5400000" scaled="0"/>
                </a:gradFill>
              </a:rPr>
              <a:t>hastag</a:t>
            </a:r>
            <a:r>
              <a:rPr lang="en-US" dirty="0" smtClean="0">
                <a:gradFill>
                  <a:gsLst>
                    <a:gs pos="1250">
                      <a:srgbClr val="FFFFFF"/>
                    </a:gs>
                    <a:gs pos="100000">
                      <a:srgbClr val="FFFFFF"/>
                    </a:gs>
                  </a:gsLst>
                  <a:lin ang="5400000" scaled="0"/>
                </a:gradFill>
              </a:rPr>
              <a:t> #</a:t>
            </a:r>
            <a:r>
              <a:rPr lang="en-US" dirty="0" err="1" smtClean="0">
                <a:gradFill>
                  <a:gsLst>
                    <a:gs pos="1250">
                      <a:srgbClr val="FFFFFF"/>
                    </a:gs>
                    <a:gs pos="100000">
                      <a:srgbClr val="FFFFFF"/>
                    </a:gs>
                  </a:gsLst>
                  <a:lin ang="5400000" scaled="0"/>
                </a:gradFill>
              </a:rPr>
              <a:t>AzureServiceFabric</a:t>
            </a:r>
            <a:r>
              <a:rPr lang="en-US"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420009588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Improve your skills by enrolling in our </a:t>
            </a:r>
            <a:r>
              <a:rPr lang="en-US" sz="3600" dirty="0" smtClean="0">
                <a:gradFill>
                  <a:gsLst>
                    <a:gs pos="20354">
                      <a:schemeClr val="bg1"/>
                    </a:gs>
                    <a:gs pos="46000">
                      <a:schemeClr val="bg1"/>
                    </a:gs>
                  </a:gsLst>
                  <a:lin ang="5400000" scaled="0"/>
                </a:gradFill>
                <a:latin typeface="Segoe UI Light"/>
              </a:rPr>
              <a:t/>
            </a:r>
            <a:br>
              <a:rPr lang="en-US" sz="3600" dirty="0" smtClean="0">
                <a:gradFill>
                  <a:gsLst>
                    <a:gs pos="20354">
                      <a:schemeClr val="bg1"/>
                    </a:gs>
                    <a:gs pos="46000">
                      <a:schemeClr val="bg1"/>
                    </a:gs>
                  </a:gsLst>
                  <a:lin ang="5400000" scaled="0"/>
                </a:gradFill>
                <a:latin typeface="Segoe UI Light"/>
              </a:rPr>
            </a:br>
            <a:r>
              <a:rPr lang="en-US" sz="3600" dirty="0" smtClean="0">
                <a:gradFill>
                  <a:gsLst>
                    <a:gs pos="20354">
                      <a:schemeClr val="bg1"/>
                    </a:gs>
                    <a:gs pos="46000">
                      <a:schemeClr val="bg1"/>
                    </a:gs>
                  </a:gsLst>
                  <a:lin ang="5400000" scaled="0"/>
                </a:gradFill>
                <a:latin typeface="Segoe UI Light"/>
                <a:hlinkClick r:id="rId2"/>
              </a:rPr>
              <a:t>free </a:t>
            </a:r>
            <a:r>
              <a:rPr lang="en-US" sz="3600" dirty="0">
                <a:gradFill>
                  <a:gsLst>
                    <a:gs pos="20354">
                      <a:schemeClr val="bg1"/>
                    </a:gs>
                    <a:gs pos="46000">
                      <a:schemeClr val="bg1"/>
                    </a:gs>
                  </a:gsLst>
                  <a:lin ang="5400000" scaled="0"/>
                </a:gradFill>
                <a:latin typeface="Segoe UI Light"/>
                <a:hlinkClick r:id="rId2"/>
              </a:rPr>
              <a:t>cloud development courses </a:t>
            </a:r>
            <a:r>
              <a:rPr lang="en-US" sz="3600" dirty="0">
                <a:gradFill>
                  <a:gsLst>
                    <a:gs pos="20354">
                      <a:schemeClr val="bg1"/>
                    </a:gs>
                    <a:gs pos="46000">
                      <a:schemeClr val="bg1"/>
                    </a:gs>
                  </a:gsLst>
                  <a:lin ang="5400000" scaled="0"/>
                </a:gradFill>
                <a:latin typeface="Segoe UI Light"/>
              </a:rPr>
              <a:t>at the Microsoft Virtual Academy.</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hlinkClick r:id="rId3"/>
              </a:rPr>
              <a:t>Try Microsoft Azure for free </a:t>
            </a:r>
            <a:r>
              <a:rPr lang="en-US" sz="3600" dirty="0">
                <a:gradFill>
                  <a:gsLst>
                    <a:gs pos="20354">
                      <a:schemeClr val="bg1"/>
                    </a:gs>
                    <a:gs pos="46000">
                      <a:schemeClr val="bg1"/>
                    </a:gs>
                  </a:gsLst>
                  <a:lin ang="5400000" scaled="0"/>
                </a:gradFill>
                <a:latin typeface="Segoe UI Light"/>
              </a:rPr>
              <a:t>and deploy your first cloud solution in under 5 minutes!</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Easily build web and mobile apps for any platform with </a:t>
            </a:r>
            <a:r>
              <a:rPr lang="en-US" sz="3600" dirty="0" err="1">
                <a:gradFill>
                  <a:gsLst>
                    <a:gs pos="20354">
                      <a:schemeClr val="bg1"/>
                    </a:gs>
                    <a:gs pos="46000">
                      <a:schemeClr val="bg1"/>
                    </a:gs>
                  </a:gsLst>
                  <a:lin ang="5400000" scaled="0"/>
                </a:gradFill>
                <a:latin typeface="Segoe UI Light"/>
                <a:hlinkClick r:id="rId4"/>
              </a:rPr>
              <a:t>AzureAppService</a:t>
            </a:r>
            <a:r>
              <a:rPr lang="en-US" sz="3600" dirty="0">
                <a:gradFill>
                  <a:gsLst>
                    <a:gs pos="20354">
                      <a:schemeClr val="bg1"/>
                    </a:gs>
                    <a:gs pos="46000">
                      <a:schemeClr val="bg1"/>
                    </a:gs>
                  </a:gsLst>
                  <a:lin ang="5400000" scaled="0"/>
                </a:gradFill>
                <a:latin typeface="Segoe UI Light"/>
                <a:hlinkClick r:id="rId4"/>
              </a:rPr>
              <a:t> for free</a:t>
            </a:r>
            <a:r>
              <a:rPr lang="en-US" sz="3600" dirty="0">
                <a:gradFill>
                  <a:gsLst>
                    <a:gs pos="20354">
                      <a:schemeClr val="bg1"/>
                    </a:gs>
                    <a:gs pos="46000">
                      <a:schemeClr val="bg1"/>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p>
        </p:txBody>
      </p:sp>
    </p:spTree>
    <p:extLst>
      <p:ext uri="{BB962C8B-B14F-4D97-AF65-F5344CB8AC3E}">
        <p14:creationId xmlns:p14="http://schemas.microsoft.com/office/powerpoint/2010/main" val="257062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Building Resilient, Scalable Services with Microsoft </a:t>
            </a:r>
            <a:r>
              <a:rPr lang="en-US" dirty="0" smtClean="0">
                <a:solidFill>
                  <a:schemeClr val="bg1"/>
                </a:solidFill>
              </a:rPr>
              <a:t>Azure </a:t>
            </a:r>
            <a:r>
              <a:rPr lang="en-US" dirty="0">
                <a:solidFill>
                  <a:schemeClr val="bg1"/>
                </a:solidFill>
              </a:rPr>
              <a:t>Service Fabric</a:t>
            </a:r>
          </a:p>
        </p:txBody>
      </p:sp>
      <p:sp>
        <p:nvSpPr>
          <p:cNvPr id="6" name="Text Placeholder 5"/>
          <p:cNvSpPr>
            <a:spLocks noGrp="1"/>
          </p:cNvSpPr>
          <p:nvPr>
            <p:ph type="body" sz="quarter" idx="13"/>
          </p:nvPr>
        </p:nvSpPr>
        <p:spPr>
          <a:xfrm>
            <a:off x="274702" y="307621"/>
            <a:ext cx="3656013" cy="572464"/>
          </a:xfrm>
        </p:spPr>
        <p:txBody>
          <a:bodyPr/>
          <a:lstStyle/>
          <a:p>
            <a:r>
              <a:rPr lang="en-US" dirty="0">
                <a:solidFill>
                  <a:schemeClr val="bg1"/>
                </a:solidFill>
              </a:rPr>
              <a:t>2-700</a:t>
            </a:r>
          </a:p>
        </p:txBody>
      </p:sp>
      <p:sp>
        <p:nvSpPr>
          <p:cNvPr id="8" name="Subtitle 2"/>
          <p:cNvSpPr txBox="1">
            <a:spLocks/>
          </p:cNvSpPr>
          <p:nvPr/>
        </p:nvSpPr>
        <p:spPr>
          <a:xfrm>
            <a:off x="276540" y="5783263"/>
            <a:ext cx="9142098" cy="902608"/>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FFFFFF"/>
                </a:solidFill>
              </a:rPr>
              <a:t>Mark Fussell </a:t>
            </a:r>
          </a:p>
          <a:p>
            <a:r>
              <a:rPr lang="en-US" smtClean="0">
                <a:solidFill>
                  <a:srgbClr val="FFFFFF"/>
                </a:solidFill>
              </a:rPr>
              <a:t>Principal Program Manager</a:t>
            </a:r>
          </a:p>
          <a:p>
            <a:endParaRPr lang="en-US" smtClean="0">
              <a:solidFill>
                <a:srgbClr val="FFFFFF"/>
              </a:solidFill>
            </a:endParaRPr>
          </a:p>
          <a:p>
            <a:r>
              <a:rPr lang="en-US" smtClean="0">
                <a:solidFill>
                  <a:srgbClr val="FFFFFF"/>
                </a:solidFill>
              </a:rPr>
              <a:t>Vipul Modi</a:t>
            </a:r>
          </a:p>
          <a:p>
            <a:r>
              <a:rPr lang="en-US" smtClean="0">
                <a:solidFill>
                  <a:srgbClr val="FFFFFF"/>
                </a:solidFill>
              </a:rPr>
              <a:t>Principal Software Engineering Manager</a:t>
            </a:r>
            <a:endParaRPr lang="en-US" dirty="0">
              <a:solidFill>
                <a:srgbClr val="FFFFFF"/>
              </a:solidFill>
            </a:endParaRPr>
          </a:p>
        </p:txBody>
      </p:sp>
    </p:spTree>
    <p:extLst>
      <p:ext uri="{BB962C8B-B14F-4D97-AF65-F5344CB8AC3E}">
        <p14:creationId xmlns:p14="http://schemas.microsoft.com/office/powerpoint/2010/main" val="402612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4846637" y="1820862"/>
            <a:ext cx="7465237" cy="2769989"/>
          </a:xfrm>
          <a:prstGeom prst="rect">
            <a:avLst/>
          </a:prstGeom>
        </p:spPr>
        <p:txBody>
          <a:bodyPr/>
          <a:lstStyle/>
          <a:p>
            <a:pPr marL="571500" indent="-571500">
              <a:buFont typeface="Arial" panose="020B0604020202020204" pitchFamily="34" charset="0"/>
              <a:buChar char="•"/>
            </a:pPr>
            <a:r>
              <a:rPr lang="en-US" dirty="0" smtClean="0"/>
              <a:t>Azure Service Fabric platform</a:t>
            </a:r>
          </a:p>
          <a:p>
            <a:pPr marL="571500" indent="-571500">
              <a:buFont typeface="Arial" panose="020B0604020202020204" pitchFamily="34" charset="0"/>
              <a:buChar char="•"/>
            </a:pPr>
            <a:r>
              <a:rPr lang="en-US" dirty="0" smtClean="0"/>
              <a:t>Applications and </a:t>
            </a:r>
            <a:r>
              <a:rPr lang="en-US" dirty="0" err="1" smtClean="0"/>
              <a:t>microservices</a:t>
            </a:r>
            <a:endParaRPr lang="en-US" dirty="0" smtClean="0"/>
          </a:p>
          <a:p>
            <a:pPr marL="571500" indent="-571500">
              <a:buFont typeface="Arial" panose="020B0604020202020204" pitchFamily="34" charset="0"/>
              <a:buChar char="•"/>
            </a:pPr>
            <a:r>
              <a:rPr lang="en-US" dirty="0" smtClean="0"/>
              <a:t>Programming models</a:t>
            </a:r>
          </a:p>
          <a:p>
            <a:pPr marL="571500" indent="-571500">
              <a:buFont typeface="Arial" panose="020B0604020202020204" pitchFamily="34" charset="0"/>
              <a:buChar char="•"/>
            </a:pPr>
            <a:r>
              <a:rPr lang="en-US" dirty="0" smtClean="0"/>
              <a:t>Scaling</a:t>
            </a:r>
            <a:endParaRPr lang="en-US" dirty="0"/>
          </a:p>
        </p:txBody>
      </p:sp>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grpSp>
        <p:nvGrpSpPr>
          <p:cNvPr id="7" name="Group 6"/>
          <p:cNvGrpSpPr/>
          <p:nvPr/>
        </p:nvGrpSpPr>
        <p:grpSpPr>
          <a:xfrm>
            <a:off x="509263" y="734634"/>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59276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a:t>
            </a:r>
            <a:r>
              <a:rPr lang="en-US" sz="2800" dirty="0" err="1" smtClean="0"/>
              <a:t>hyperscale</a:t>
            </a:r>
            <a:r>
              <a:rPr lang="en-US" sz="2800" dirty="0" smtClean="0"/>
              <a:t>, </a:t>
            </a:r>
            <a:r>
              <a:rPr lang="en-US" sz="2800" dirty="0" err="1" smtClean="0"/>
              <a:t>microservice</a:t>
            </a:r>
            <a:r>
              <a:rPr lang="en-US" sz="2800" dirty="0" smtClean="0"/>
              <a:t>-based applications</a:t>
            </a:r>
            <a:endParaRPr lang="en-US" sz="2800" dirty="0"/>
          </a:p>
        </p:txBody>
      </p:sp>
      <p:sp>
        <p:nvSpPr>
          <p:cNvPr id="356" name="Right Arrow 355"/>
          <p:cNvSpPr/>
          <p:nvPr/>
        </p:nvSpPr>
        <p:spPr>
          <a:xfrm rot="5400000">
            <a:off x="1769034" y="3490561"/>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7" name="Right Arrow 356"/>
          <p:cNvSpPr/>
          <p:nvPr/>
        </p:nvSpPr>
        <p:spPr>
          <a:xfrm rot="5400000">
            <a:off x="5947419" y="346943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8" name="Right Arrow 357"/>
          <p:cNvSpPr/>
          <p:nvPr/>
        </p:nvSpPr>
        <p:spPr>
          <a:xfrm rot="5400000">
            <a:off x="10060454" y="3478307"/>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360" name="Group 359"/>
          <p:cNvGrpSpPr/>
          <p:nvPr/>
        </p:nvGrpSpPr>
        <p:grpSpPr>
          <a:xfrm>
            <a:off x="755654" y="4099888"/>
            <a:ext cx="2551986" cy="2057157"/>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9046290" y="4099888"/>
            <a:ext cx="2551986" cy="2092284"/>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55" name="Hexagon 654"/>
          <p:cNvSpPr/>
          <p:nvPr/>
        </p:nvSpPr>
        <p:spPr>
          <a:xfrm>
            <a:off x="53388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9929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45440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191342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37611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831466"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289300"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757308" y="241941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21916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67818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13969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59871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05773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519646"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698115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440172" y="2420732"/>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7904470"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36396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81734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27636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736724"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198638"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656472"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118386" y="2424276"/>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517310" y="2541205"/>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80" name="TextBox 679"/>
          <p:cNvSpPr txBox="1"/>
          <p:nvPr/>
        </p:nvSpPr>
        <p:spPr>
          <a:xfrm>
            <a:off x="5076381" y="2535569"/>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682" name="Group 681"/>
          <p:cNvGrpSpPr/>
          <p:nvPr/>
        </p:nvGrpSpPr>
        <p:grpSpPr>
          <a:xfrm>
            <a:off x="3691814" y="3828532"/>
            <a:ext cx="4856898" cy="2820828"/>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689" name="TextBox 688"/>
          <p:cNvSpPr txBox="1"/>
          <p:nvPr/>
        </p:nvSpPr>
        <p:spPr>
          <a:xfrm>
            <a:off x="601369" y="2658663"/>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90" name="TextBox 689"/>
          <p:cNvSpPr txBox="1"/>
          <p:nvPr/>
        </p:nvSpPr>
        <p:spPr>
          <a:xfrm>
            <a:off x="2054364" y="3270459"/>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91" name="TextBox 690"/>
          <p:cNvSpPr txBox="1"/>
          <p:nvPr/>
        </p:nvSpPr>
        <p:spPr>
          <a:xfrm>
            <a:off x="2005590" y="2695045"/>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92" name="TextBox 691"/>
          <p:cNvSpPr txBox="1"/>
          <p:nvPr/>
        </p:nvSpPr>
        <p:spPr>
          <a:xfrm>
            <a:off x="2565972" y="3007272"/>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93" name="TextBox 692"/>
          <p:cNvSpPr txBox="1"/>
          <p:nvPr/>
        </p:nvSpPr>
        <p:spPr>
          <a:xfrm>
            <a:off x="5018187" y="1896191"/>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956834" y="2964163"/>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95" name="TextBox 694"/>
          <p:cNvSpPr txBox="1"/>
          <p:nvPr/>
        </p:nvSpPr>
        <p:spPr>
          <a:xfrm>
            <a:off x="5319489" y="3229336"/>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96" name="TextBox 695"/>
          <p:cNvSpPr txBox="1"/>
          <p:nvPr/>
        </p:nvSpPr>
        <p:spPr>
          <a:xfrm>
            <a:off x="5822153" y="2995210"/>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97" name="TextBox 696"/>
          <p:cNvSpPr txBox="1"/>
          <p:nvPr/>
        </p:nvSpPr>
        <p:spPr>
          <a:xfrm>
            <a:off x="7613395" y="3090909"/>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98" name="TextBox 697"/>
          <p:cNvSpPr txBox="1"/>
          <p:nvPr/>
        </p:nvSpPr>
        <p:spPr>
          <a:xfrm>
            <a:off x="8567359" y="2574977"/>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99" name="TextBox 698"/>
          <p:cNvSpPr txBox="1"/>
          <p:nvPr/>
        </p:nvSpPr>
        <p:spPr>
          <a:xfrm>
            <a:off x="10047328" y="3046748"/>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700" name="TextBox 699"/>
          <p:cNvSpPr txBox="1"/>
          <p:nvPr/>
        </p:nvSpPr>
        <p:spPr>
          <a:xfrm>
            <a:off x="677119" y="2926651"/>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701" name="TextBox 700"/>
          <p:cNvSpPr txBox="1"/>
          <p:nvPr/>
        </p:nvSpPr>
        <p:spPr>
          <a:xfrm>
            <a:off x="8952628" y="3152677"/>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702" name="TextBox 701"/>
          <p:cNvSpPr txBox="1"/>
          <p:nvPr/>
        </p:nvSpPr>
        <p:spPr>
          <a:xfrm>
            <a:off x="10419379" y="269360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703" name="TextBox 702"/>
          <p:cNvSpPr txBox="1"/>
          <p:nvPr/>
        </p:nvSpPr>
        <p:spPr>
          <a:xfrm>
            <a:off x="3539141" y="2655701"/>
            <a:ext cx="1359678" cy="276999"/>
          </a:xfrm>
          <a:prstGeom prst="rect">
            <a:avLst/>
          </a:prstGeom>
          <a:noFill/>
        </p:spPr>
        <p:txBody>
          <a:bodyPr wrap="square" rtlCol="0">
            <a:spAutoFit/>
          </a:bodyPr>
          <a:lstStyle/>
          <a:p>
            <a:pPr defTabSz="914400"/>
            <a:r>
              <a:rPr lang="en-US" sz="1200" b="1" dirty="0" smtClean="0">
                <a:solidFill>
                  <a:srgbClr val="FFFFFF"/>
                </a:solidFill>
                <a:latin typeface="Segoe UI Light"/>
              </a:rPr>
              <a:t>Data </a:t>
            </a:r>
            <a:r>
              <a:rPr lang="en-US" sz="1200" b="1" dirty="0">
                <a:solidFill>
                  <a:srgbClr val="FFFFFF"/>
                </a:solidFill>
                <a:latin typeface="Segoe UI Light"/>
              </a:rPr>
              <a:t>Partitioning</a:t>
            </a:r>
          </a:p>
        </p:txBody>
      </p:sp>
      <p:sp>
        <p:nvSpPr>
          <p:cNvPr id="704" name="TextBox 703"/>
          <p:cNvSpPr txBox="1"/>
          <p:nvPr/>
        </p:nvSpPr>
        <p:spPr>
          <a:xfrm>
            <a:off x="3594503" y="3276100"/>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705" name="TextBox 704"/>
          <p:cNvSpPr txBox="1"/>
          <p:nvPr/>
        </p:nvSpPr>
        <p:spPr>
          <a:xfrm>
            <a:off x="7343618" y="2594853"/>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706" name="TextBox 705"/>
          <p:cNvSpPr txBox="1"/>
          <p:nvPr/>
        </p:nvSpPr>
        <p:spPr>
          <a:xfrm>
            <a:off x="6853358" y="3007272"/>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104076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Title 2"/>
          <p:cNvSpPr>
            <a:spLocks noGrp="1"/>
          </p:cNvSpPr>
          <p:nvPr>
            <p:ph type="title"/>
          </p:nvPr>
        </p:nvSpPr>
        <p:spPr>
          <a:xfrm>
            <a:off x="302673" y="-84138"/>
            <a:ext cx="11889564" cy="917575"/>
          </a:xfrm>
        </p:spPr>
        <p:txBody>
          <a:bodyPr/>
          <a:lstStyle/>
          <a:p>
            <a:r>
              <a:rPr lang="en-US" dirty="0" smtClean="0"/>
              <a:t>Service Fabric cluster with </a:t>
            </a:r>
            <a:r>
              <a:rPr lang="en-US" dirty="0" err="1" smtClean="0"/>
              <a:t>microservices</a:t>
            </a:r>
            <a:endParaRPr lang="en-US" dirty="0"/>
          </a:p>
        </p:txBody>
      </p:sp>
    </p:spTree>
    <p:extLst>
      <p:ext uri="{BB962C8B-B14F-4D97-AF65-F5344CB8AC3E}">
        <p14:creationId xmlns:p14="http://schemas.microsoft.com/office/powerpoint/2010/main" val="173767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74087E-6 -3.77667E-6 L 0.41409 -0.04539 " pathEditMode="relative" rAng="0" ptsTypes="AA">
                                      <p:cBhvr>
                                        <p:cTn id="66" dur="2000" fill="hold"/>
                                        <p:tgtEl>
                                          <p:spTgt spid="21"/>
                                        </p:tgtEl>
                                        <p:attrNameLst>
                                          <p:attrName>ppt_x</p:attrName>
                                          <p:attrName>ppt_y</p:attrName>
                                        </p:attrNameLst>
                                      </p:cBhvr>
                                      <p:rCtr x="20705" y="-2270"/>
                                    </p:animMotion>
                                  </p:childTnLst>
                                </p:cTn>
                              </p:par>
                              <p:par>
                                <p:cTn id="67" presetID="42" presetClass="path" presetSubtype="0" accel="50000" decel="50000" fill="hold" grpId="0" nodeType="withEffect">
                                  <p:stCondLst>
                                    <p:cond delay="0"/>
                                  </p:stCondLst>
                                  <p:childTnLst>
                                    <p:animMotion origin="layout" path="M -3.50268E-6 0.00204 L 0.29474 0.18316 " pathEditMode="relative" rAng="0" ptsTypes="AA">
                                      <p:cBhvr>
                                        <p:cTn id="68" dur="2000" fill="hold"/>
                                        <p:tgtEl>
                                          <p:spTgt spid="20"/>
                                        </p:tgtEl>
                                        <p:attrNameLst>
                                          <p:attrName>ppt_x</p:attrName>
                                          <p:attrName>ppt_y</p:attrName>
                                        </p:attrNameLst>
                                      </p:cBhvr>
                                      <p:rCtr x="14731" y="9056"/>
                                    </p:animMotion>
                                  </p:childTnLst>
                                </p:cTn>
                              </p:par>
                              <p:par>
                                <p:cTn id="69" presetID="42" presetClass="path" presetSubtype="0" accel="50000" decel="50000" fill="hold" grpId="0" nodeType="withEffect">
                                  <p:stCondLst>
                                    <p:cond delay="0"/>
                                  </p:stCondLst>
                                  <p:childTnLst>
                                    <p:animMotion origin="layout" path="M 0.01506 0.00386 L 0.42328 0.71062 " pathEditMode="relative" rAng="0" ptsTypes="AA">
                                      <p:cBhvr>
                                        <p:cTn id="70" dur="2000" fill="hold"/>
                                        <p:tgtEl>
                                          <p:spTgt spid="19"/>
                                        </p:tgtEl>
                                        <p:attrNameLst>
                                          <p:attrName>ppt_x</p:attrName>
                                          <p:attrName>ppt_y</p:attrName>
                                        </p:attrNameLst>
                                      </p:cBhvr>
                                      <p:rCtr x="20411" y="35338"/>
                                    </p:animMotion>
                                  </p:childTnLst>
                                </p:cTn>
                              </p:par>
                              <p:par>
                                <p:cTn id="71" presetID="42" presetClass="path" presetSubtype="0" accel="50000" decel="50000" fill="hold" grpId="0" nodeType="withEffect">
                                  <p:stCondLst>
                                    <p:cond delay="0"/>
                                  </p:stCondLst>
                                  <p:childTnLst>
                                    <p:animMotion origin="layout" path="M -1.15139E-6 3.50431E-6 L 0.66837 0.08261 " pathEditMode="relative" rAng="0" ptsTypes="AA">
                                      <p:cBhvr>
                                        <p:cTn id="72" dur="2000" fill="hold"/>
                                        <p:tgtEl>
                                          <p:spTgt spid="24"/>
                                        </p:tgtEl>
                                        <p:attrNameLst>
                                          <p:attrName>ppt_x</p:attrName>
                                          <p:attrName>ppt_y</p:attrName>
                                        </p:attrNameLst>
                                      </p:cBhvr>
                                      <p:rCtr x="33418" y="4131"/>
                                    </p:animMotion>
                                  </p:childTnLst>
                                </p:cTn>
                              </p:par>
                              <p:par>
                                <p:cTn id="73" presetID="42" presetClass="path" presetSubtype="0" accel="50000" decel="50000" fill="hold" grpId="0" nodeType="withEffect">
                                  <p:stCondLst>
                                    <p:cond delay="0"/>
                                  </p:stCondLst>
                                  <p:childTnLst>
                                    <p:animMotion origin="layout" path="M -1.15139E-6 -2.56922E-6 L 0.73577 0.37631 " pathEditMode="relative" rAng="0" ptsTypes="AA">
                                      <p:cBhvr>
                                        <p:cTn id="74" dur="2000" fill="hold"/>
                                        <p:tgtEl>
                                          <p:spTgt spid="23"/>
                                        </p:tgtEl>
                                        <p:attrNameLst>
                                          <p:attrName>ppt_x</p:attrName>
                                          <p:attrName>ppt_y</p:attrName>
                                        </p:attrNameLst>
                                      </p:cBhvr>
                                      <p:rCtr x="36788" y="18815"/>
                                    </p:animMotion>
                                  </p:childTnLst>
                                </p:cTn>
                              </p:par>
                              <p:par>
                                <p:cTn id="75" presetID="42" presetClass="path" presetSubtype="0" accel="50000" decel="50000" fill="hold" grpId="0" nodeType="withEffect">
                                  <p:stCondLst>
                                    <p:cond delay="0"/>
                                  </p:stCondLst>
                                  <p:childTnLst>
                                    <p:animMotion origin="layout" path="M -1.15139E-6 3.87199E-6 L 0.4723 -0.15706 " pathEditMode="relative" rAng="0" ptsTypes="AA">
                                      <p:cBhvr>
                                        <p:cTn id="76" dur="2000" fill="hold"/>
                                        <p:tgtEl>
                                          <p:spTgt spid="22"/>
                                        </p:tgtEl>
                                        <p:attrNameLst>
                                          <p:attrName>ppt_x</p:attrName>
                                          <p:attrName>ppt_y</p:attrName>
                                        </p:attrNameLst>
                                      </p:cBhvr>
                                      <p:rCtr x="23615" y="-7853"/>
                                    </p:animMotion>
                                  </p:childTnLst>
                                </p:cTn>
                              </p:par>
                              <p:par>
                                <p:cTn id="77" presetID="42" presetClass="path" presetSubtype="0" accel="50000" decel="50000" fill="hold" grpId="0" nodeType="withEffect">
                                  <p:stCondLst>
                                    <p:cond delay="0"/>
                                  </p:stCondLst>
                                  <p:childTnLst>
                                    <p:animMotion origin="layout" path="M -2.93592E-6 -1.88379E-6 L 0.17207 -0.03132 " pathEditMode="relative" rAng="0" ptsTypes="AA">
                                      <p:cBhvr>
                                        <p:cTn id="78" dur="2000" fill="hold"/>
                                        <p:tgtEl>
                                          <p:spTgt spid="27"/>
                                        </p:tgtEl>
                                        <p:attrNameLst>
                                          <p:attrName>ppt_x</p:attrName>
                                          <p:attrName>ppt_y</p:attrName>
                                        </p:attrNameLst>
                                      </p:cBhvr>
                                      <p:rCtr x="8604" y="-1566"/>
                                    </p:animMotion>
                                  </p:childTnLst>
                                </p:cTn>
                              </p:par>
                              <p:par>
                                <p:cTn id="79" presetID="42" presetClass="path" presetSubtype="0" accel="50000" decel="50000" fill="hold" grpId="0" nodeType="withEffect">
                                  <p:stCondLst>
                                    <p:cond delay="0"/>
                                  </p:stCondLst>
                                  <p:childTnLst>
                                    <p:animMotion origin="layout" path="M -1.15139E-6 0.01294 L 0.17692 0.25602 " pathEditMode="relative" rAng="0" ptsTypes="AA">
                                      <p:cBhvr>
                                        <p:cTn id="80" dur="2000" fill="hold"/>
                                        <p:tgtEl>
                                          <p:spTgt spid="26"/>
                                        </p:tgtEl>
                                        <p:attrNameLst>
                                          <p:attrName>ppt_x</p:attrName>
                                          <p:attrName>ppt_y</p:attrName>
                                        </p:attrNameLst>
                                      </p:cBhvr>
                                      <p:rCtr x="8846" y="12143"/>
                                    </p:animMotion>
                                  </p:childTnLst>
                                </p:cTn>
                              </p:par>
                              <p:par>
                                <p:cTn id="81" presetID="42" presetClass="path" presetSubtype="0" accel="50000" decel="50000" fill="hold" grpId="0" nodeType="withEffect">
                                  <p:stCondLst>
                                    <p:cond delay="0"/>
                                  </p:stCondLst>
                                  <p:childTnLst>
                                    <p:animMotion origin="layout" path="M 2.98443E-6 -1.36178E-6 L 0.6759 0.27009 " pathEditMode="relative" rAng="0" ptsTypes="AA">
                                      <p:cBhvr>
                                        <p:cTn id="82" dur="2000" fill="hold"/>
                                        <p:tgtEl>
                                          <p:spTgt spid="25"/>
                                        </p:tgtEl>
                                        <p:attrNameLst>
                                          <p:attrName>ppt_x</p:attrName>
                                          <p:attrName>ppt_y</p:attrName>
                                        </p:attrNameLst>
                                      </p:cBhvr>
                                      <p:rCtr x="33789" y="13504"/>
                                    </p:animMotion>
                                  </p:childTnLst>
                                </p:cTn>
                              </p:par>
                              <p:par>
                                <p:cTn id="83" presetID="42" presetClass="path" presetSubtype="0" accel="50000" decel="50000" fill="hold" grpId="0" nodeType="withEffect">
                                  <p:stCondLst>
                                    <p:cond delay="0"/>
                                  </p:stCondLst>
                                  <p:childTnLst>
                                    <p:animMotion origin="layout" path="M -2.90784E-6 -1.32093E-6 L 0.53587 -0.53881 " pathEditMode="relative" rAng="0" ptsTypes="AA">
                                      <p:cBhvr>
                                        <p:cTn id="84" dur="2000" fill="hold"/>
                                        <p:tgtEl>
                                          <p:spTgt spid="30"/>
                                        </p:tgtEl>
                                        <p:attrNameLst>
                                          <p:attrName>ppt_x</p:attrName>
                                          <p:attrName>ppt_y</p:attrName>
                                        </p:attrNameLst>
                                      </p:cBhvr>
                                      <p:rCtr x="26793" y="-26941"/>
                                    </p:animMotion>
                                  </p:childTnLst>
                                </p:cTn>
                              </p:par>
                              <p:par>
                                <p:cTn id="85" presetID="42" presetClass="path" presetSubtype="0" accel="50000" decel="50000" fill="hold" grpId="0" nodeType="withEffect">
                                  <p:stCondLst>
                                    <p:cond delay="0"/>
                                  </p:stCondLst>
                                  <p:childTnLst>
                                    <p:animMotion origin="layout" path="M -2.90784E-6 2.60554E-6 L 0.72798 -0.30323 " pathEditMode="relative" rAng="0" ptsTypes="AA">
                                      <p:cBhvr>
                                        <p:cTn id="86" dur="2000" fill="hold"/>
                                        <p:tgtEl>
                                          <p:spTgt spid="29"/>
                                        </p:tgtEl>
                                        <p:attrNameLst>
                                          <p:attrName>ppt_x</p:attrName>
                                          <p:attrName>ppt_y</p:attrName>
                                        </p:attrNameLst>
                                      </p:cBhvr>
                                      <p:rCtr x="36393" y="-15161"/>
                                    </p:animMotion>
                                  </p:childTnLst>
                                </p:cTn>
                              </p:par>
                              <p:par>
                                <p:cTn id="87" presetID="42" presetClass="path" presetSubtype="0" accel="50000" decel="50000" fill="hold" grpId="0" nodeType="withEffect">
                                  <p:stCondLst>
                                    <p:cond delay="0"/>
                                  </p:stCondLst>
                                  <p:childTnLst>
                                    <p:animMotion origin="layout" path="M -0.0037 0.00953 L 0.548 0.22219 " pathEditMode="relative" rAng="0" ptsTypes="AA">
                                      <p:cBhvr>
                                        <p:cTn id="88" dur="2000" fill="hold"/>
                                        <p:tgtEl>
                                          <p:spTgt spid="28"/>
                                        </p:tgtEl>
                                        <p:attrNameLst>
                                          <p:attrName>ppt_x</p:attrName>
                                          <p:attrName>ppt_y</p:attrName>
                                        </p:attrNameLst>
                                      </p:cBhvr>
                                      <p:rCtr x="27585" y="10622"/>
                                    </p:animMotion>
                                  </p:childTnLst>
                                </p:cTn>
                              </p:par>
                              <p:par>
                                <p:cTn id="89" presetID="42" presetClass="path" presetSubtype="0" accel="50000" decel="50000" fill="hold" grpId="0" nodeType="withEffect">
                                  <p:stCondLst>
                                    <p:cond delay="0"/>
                                  </p:stCondLst>
                                  <p:childTnLst>
                                    <p:animMotion origin="layout" path="M 0.00051 -0.10644 L 0.23628 -0.41534 " pathEditMode="relative" rAng="0" ptsTypes="AA">
                                      <p:cBhvr>
                                        <p:cTn id="90" dur="2000" fill="hold"/>
                                        <p:tgtEl>
                                          <p:spTgt spid="33"/>
                                        </p:tgtEl>
                                        <p:attrNameLst>
                                          <p:attrName>ppt_x</p:attrName>
                                          <p:attrName>ppt_y</p:attrName>
                                        </p:attrNameLst>
                                      </p:cBhvr>
                                      <p:rCtr x="11782" y="-15456"/>
                                    </p:animMotion>
                                  </p:childTnLst>
                                </p:cTn>
                              </p:par>
                              <p:par>
                                <p:cTn id="91" presetID="42" presetClass="path" presetSubtype="0" accel="50000" decel="50000" fill="hold" grpId="0" nodeType="withEffect">
                                  <p:stCondLst>
                                    <p:cond delay="0"/>
                                  </p:stCondLst>
                                  <p:childTnLst>
                                    <p:animMotion origin="layout" path="M -2.90784E-6 0.01112 L 0.23947 -0.12256 " pathEditMode="relative" rAng="0" ptsTypes="AA">
                                      <p:cBhvr>
                                        <p:cTn id="92" dur="2000" fill="hold"/>
                                        <p:tgtEl>
                                          <p:spTgt spid="32"/>
                                        </p:tgtEl>
                                        <p:attrNameLst>
                                          <p:attrName>ppt_x</p:attrName>
                                          <p:attrName>ppt_y</p:attrName>
                                        </p:attrNameLst>
                                      </p:cBhvr>
                                      <p:rCtr x="11973" y="-6695"/>
                                    </p:animMotion>
                                  </p:childTnLst>
                                </p:cTn>
                              </p:par>
                              <p:par>
                                <p:cTn id="93" presetID="42" presetClass="path" presetSubtype="0" accel="50000" decel="50000" fill="hold" grpId="0" nodeType="withEffect">
                                  <p:stCondLst>
                                    <p:cond delay="0"/>
                                  </p:stCondLst>
                                  <p:childTnLst>
                                    <p:animMotion origin="layout" path="M -1.12331E-6 2.92329E-6 L 0.79844 -0.1119 " pathEditMode="relative" rAng="0" ptsTypes="AA">
                                      <p:cBhvr>
                                        <p:cTn id="94" dur="2000" fill="hold"/>
                                        <p:tgtEl>
                                          <p:spTgt spid="31"/>
                                        </p:tgtEl>
                                        <p:attrNameLst>
                                          <p:attrName>ppt_x</p:attrName>
                                          <p:attrName>ppt_y</p:attrName>
                                        </p:attrNameLst>
                                      </p:cBhvr>
                                      <p:rCtr x="39916" y="-5606"/>
                                    </p:animMotion>
                                  </p:childTnLst>
                                </p:cTn>
                              </p:par>
                              <p:par>
                                <p:cTn id="95" presetID="42" presetClass="path" presetSubtype="0" accel="50000" decel="50000" fill="hold" grpId="0" nodeType="withEffect">
                                  <p:stCondLst>
                                    <p:cond delay="0"/>
                                  </p:stCondLst>
                                  <p:childTnLst>
                                    <p:animMotion origin="layout" path="M 3.55119E-6 -6.85429E-7 L 0.78899 -0.51634 " pathEditMode="relative" rAng="0" ptsTypes="AA">
                                      <p:cBhvr>
                                        <p:cTn id="96" dur="2000" fill="hold"/>
                                        <p:tgtEl>
                                          <p:spTgt spid="36"/>
                                        </p:tgtEl>
                                        <p:attrNameLst>
                                          <p:attrName>ppt_x</p:attrName>
                                          <p:attrName>ppt_y</p:attrName>
                                        </p:attrNameLst>
                                      </p:cBhvr>
                                      <p:rCtr x="39443" y="-25828"/>
                                    </p:animMotion>
                                  </p:childTnLst>
                                </p:cTn>
                              </p:par>
                              <p:par>
                                <p:cTn id="97" presetID="42" presetClass="path" presetSubtype="0" accel="50000" decel="50000" fill="hold" grpId="0" nodeType="withEffect">
                                  <p:stCondLst>
                                    <p:cond delay="0"/>
                                  </p:stCondLst>
                                  <p:childTnLst>
                                    <p:animMotion origin="layout" path="M -4.66428E-6 4.49841E-6 L 0.48584 0.00567 " pathEditMode="relative" rAng="0" ptsTypes="AA">
                                      <p:cBhvr>
                                        <p:cTn id="98" dur="2000" fill="hold"/>
                                        <p:tgtEl>
                                          <p:spTgt spid="35"/>
                                        </p:tgtEl>
                                        <p:attrNameLst>
                                          <p:attrName>ppt_x</p:attrName>
                                          <p:attrName>ppt_y</p:attrName>
                                        </p:attrNameLst>
                                      </p:cBhvr>
                                      <p:rCtr x="24292" y="272"/>
                                    </p:animMotion>
                                  </p:childTnLst>
                                </p:cTn>
                              </p:par>
                              <p:par>
                                <p:cTn id="99" presetID="42" presetClass="path" presetSubtype="0" accel="50000" decel="50000" fill="hold" grpId="0" nodeType="withEffect">
                                  <p:stCondLst>
                                    <p:cond delay="0"/>
                                  </p:stCondLst>
                                  <p:childTnLst>
                                    <p:animMotion origin="layout" path="M -1.12331E-6 1.09396E-6 L 0.29589 -0.22855 " pathEditMode="relative" rAng="0" ptsTypes="AA">
                                      <p:cBhvr>
                                        <p:cTn id="100" dur="2000" fill="hold"/>
                                        <p:tgtEl>
                                          <p:spTgt spid="34"/>
                                        </p:tgtEl>
                                        <p:attrNameLst>
                                          <p:attrName>ppt_x</p:attrName>
                                          <p:attrName>ppt_y</p:attrName>
                                        </p:attrNameLst>
                                      </p:cBhvr>
                                      <p:rCtr x="14794" y="-114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74858" y="4714138"/>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17" name="Rounded Rectangle 16"/>
          <p:cNvSpPr/>
          <p:nvPr/>
        </p:nvSpPr>
        <p:spPr bwMode="auto">
          <a:xfrm>
            <a:off x="579437" y="4288470"/>
            <a:ext cx="1051295" cy="229522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ounded Rectangle 17"/>
          <p:cNvSpPr/>
          <p:nvPr/>
        </p:nvSpPr>
        <p:spPr bwMode="auto">
          <a:xfrm>
            <a:off x="593770" y="906462"/>
            <a:ext cx="1051295" cy="235080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Hexagon 18"/>
          <p:cNvSpPr/>
          <p:nvPr/>
        </p:nvSpPr>
        <p:spPr bwMode="auto">
          <a:xfrm>
            <a:off x="924605"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921749" y="1154436"/>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914510" y="115039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924605"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Hexagon 22"/>
          <p:cNvSpPr/>
          <p:nvPr/>
        </p:nvSpPr>
        <p:spPr bwMode="auto">
          <a:xfrm>
            <a:off x="942933" y="1912940"/>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Hexagon 23"/>
          <p:cNvSpPr/>
          <p:nvPr/>
        </p:nvSpPr>
        <p:spPr bwMode="auto">
          <a:xfrm>
            <a:off x="942933" y="1915249"/>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924605"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Hexagon 25"/>
          <p:cNvSpPr/>
          <p:nvPr/>
        </p:nvSpPr>
        <p:spPr bwMode="auto">
          <a:xfrm>
            <a:off x="942933"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Hexagon 26"/>
          <p:cNvSpPr/>
          <p:nvPr/>
        </p:nvSpPr>
        <p:spPr bwMode="auto">
          <a:xfrm>
            <a:off x="942933" y="2657260"/>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Hexagon 27"/>
          <p:cNvSpPr/>
          <p:nvPr/>
        </p:nvSpPr>
        <p:spPr bwMode="auto">
          <a:xfrm>
            <a:off x="897092"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915420" y="4577392"/>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Hexagon 29"/>
          <p:cNvSpPr/>
          <p:nvPr/>
        </p:nvSpPr>
        <p:spPr bwMode="auto">
          <a:xfrm>
            <a:off x="915420" y="4579701"/>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Hexagon 30"/>
          <p:cNvSpPr/>
          <p:nvPr/>
        </p:nvSpPr>
        <p:spPr bwMode="auto">
          <a:xfrm>
            <a:off x="897092"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Hexagon 31"/>
          <p:cNvSpPr/>
          <p:nvPr/>
        </p:nvSpPr>
        <p:spPr bwMode="auto">
          <a:xfrm>
            <a:off x="895794" y="5324021"/>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898374" y="5332880"/>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Hexagon 33"/>
          <p:cNvSpPr/>
          <p:nvPr/>
        </p:nvSpPr>
        <p:spPr bwMode="auto">
          <a:xfrm>
            <a:off x="897092" y="6066032"/>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Hexagon 34"/>
          <p:cNvSpPr/>
          <p:nvPr/>
        </p:nvSpPr>
        <p:spPr bwMode="auto">
          <a:xfrm>
            <a:off x="907735" y="6083749"/>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927045" y="6075093"/>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925515" y="1156745"/>
            <a:ext cx="366670" cy="30991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933769" y="1917978"/>
            <a:ext cx="366670" cy="309916"/>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Hexagon 40"/>
          <p:cNvSpPr/>
          <p:nvPr/>
        </p:nvSpPr>
        <p:spPr bwMode="auto">
          <a:xfrm>
            <a:off x="941200" y="2654951"/>
            <a:ext cx="366670" cy="309916"/>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98437" y="-5095"/>
            <a:ext cx="11889564" cy="917575"/>
          </a:xfrm>
        </p:spPr>
        <p:txBody>
          <a:bodyPr/>
          <a:lstStyle/>
          <a:p>
            <a:r>
              <a:rPr lang="en-US" dirty="0" smtClean="0"/>
              <a:t>Handling machine failures</a:t>
            </a:r>
            <a:endParaRPr lang="en-US" dirty="0"/>
          </a:p>
        </p:txBody>
      </p:sp>
      <p:sp>
        <p:nvSpPr>
          <p:cNvPr id="43" name="TextBox 42"/>
          <p:cNvSpPr txBox="1"/>
          <p:nvPr/>
        </p:nvSpPr>
        <p:spPr>
          <a:xfrm>
            <a:off x="569466" y="3244722"/>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App1</a:t>
            </a:r>
          </a:p>
        </p:txBody>
      </p:sp>
      <p:sp>
        <p:nvSpPr>
          <p:cNvPr id="44" name="TextBox 43"/>
          <p:cNvSpPr txBox="1"/>
          <p:nvPr/>
        </p:nvSpPr>
        <p:spPr>
          <a:xfrm>
            <a:off x="564308" y="6466738"/>
            <a:ext cx="12192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App2</a:t>
            </a:r>
          </a:p>
        </p:txBody>
      </p:sp>
      <p:sp>
        <p:nvSpPr>
          <p:cNvPr id="39" name="Hexagon 38"/>
          <p:cNvSpPr/>
          <p:nvPr/>
        </p:nvSpPr>
        <p:spPr bwMode="auto">
          <a:xfrm>
            <a:off x="908485" y="4575083"/>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925515" y="5328262"/>
            <a:ext cx="365760" cy="310896"/>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Hexagon 44"/>
          <p:cNvSpPr/>
          <p:nvPr/>
        </p:nvSpPr>
        <p:spPr bwMode="auto">
          <a:xfrm>
            <a:off x="917390" y="608396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Hexagon 46"/>
          <p:cNvSpPr/>
          <p:nvPr/>
        </p:nvSpPr>
        <p:spPr bwMode="auto">
          <a:xfrm>
            <a:off x="7763101" y="6184507"/>
            <a:ext cx="365760" cy="310896"/>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7123090" y="6154548"/>
            <a:ext cx="365760" cy="310896"/>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p:nvPr/>
        </p:nvSpPr>
        <p:spPr bwMode="auto">
          <a:xfrm>
            <a:off x="6392069" y="6155842"/>
            <a:ext cx="365760" cy="310896"/>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5975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4087E-6 -3.77667E-6 L 0.41409 -0.04539 " pathEditMode="relative" rAng="0" ptsTypes="AA">
                                      <p:cBhvr>
                                        <p:cTn id="6" dur="2000" fill="hold"/>
                                        <p:tgtEl>
                                          <p:spTgt spid="21"/>
                                        </p:tgtEl>
                                        <p:attrNameLst>
                                          <p:attrName>ppt_x</p:attrName>
                                          <p:attrName>ppt_y</p:attrName>
                                        </p:attrNameLst>
                                      </p:cBhvr>
                                      <p:rCtr x="20705" y="-2270"/>
                                    </p:animMotion>
                                  </p:childTnLst>
                                </p:cTn>
                              </p:par>
                              <p:par>
                                <p:cTn id="7" presetID="42" presetClass="path" presetSubtype="0" accel="50000" decel="50000" fill="hold" grpId="0" nodeType="withEffect">
                                  <p:stCondLst>
                                    <p:cond delay="0"/>
                                  </p:stCondLst>
                                  <p:childTnLst>
                                    <p:animMotion origin="layout" path="M -3.50268E-6 0.00204 L 0.29474 0.18316 " pathEditMode="relative" rAng="0" ptsTypes="AA">
                                      <p:cBhvr>
                                        <p:cTn id="8" dur="2000" fill="hold"/>
                                        <p:tgtEl>
                                          <p:spTgt spid="20"/>
                                        </p:tgtEl>
                                        <p:attrNameLst>
                                          <p:attrName>ppt_x</p:attrName>
                                          <p:attrName>ppt_y</p:attrName>
                                        </p:attrNameLst>
                                      </p:cBhvr>
                                      <p:rCtr x="14731" y="9056"/>
                                    </p:animMotion>
                                  </p:childTnLst>
                                </p:cTn>
                              </p:par>
                              <p:par>
                                <p:cTn id="9" presetID="42" presetClass="path" presetSubtype="0" accel="50000" decel="50000" fill="hold" grpId="0" nodeType="withEffect">
                                  <p:stCondLst>
                                    <p:cond delay="0"/>
                                  </p:stCondLst>
                                  <p:childTnLst>
                                    <p:animMotion origin="layout" path="M 0.01507 0.00386 L 0.43975 0.71539 " pathEditMode="relative" rAng="0" ptsTypes="AA">
                                      <p:cBhvr>
                                        <p:cTn id="10" dur="2000" fill="hold"/>
                                        <p:tgtEl>
                                          <p:spTgt spid="19"/>
                                        </p:tgtEl>
                                        <p:attrNameLst>
                                          <p:attrName>ppt_x</p:attrName>
                                          <p:attrName>ppt_y</p:attrName>
                                        </p:attrNameLst>
                                      </p:cBhvr>
                                      <p:rCtr x="21228" y="3556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1.15139E-6 -2.56922E-6 L 0.73577 0.37631 " pathEditMode="relative" rAng="0" ptsTypes="AA">
                                      <p:cBhvr>
                                        <p:cTn id="14" dur="2000" fill="hold"/>
                                        <p:tgtEl>
                                          <p:spTgt spid="23"/>
                                        </p:tgtEl>
                                        <p:attrNameLst>
                                          <p:attrName>ppt_x</p:attrName>
                                          <p:attrName>ppt_y</p:attrName>
                                        </p:attrNameLst>
                                      </p:cBhvr>
                                      <p:rCtr x="36788" y="18815"/>
                                    </p:animMotion>
                                  </p:childTnLst>
                                </p:cTn>
                              </p:par>
                              <p:par>
                                <p:cTn id="15" presetID="42" presetClass="path" presetSubtype="0" accel="50000" decel="50000" fill="hold" grpId="0" nodeType="withEffect">
                                  <p:stCondLst>
                                    <p:cond delay="0"/>
                                  </p:stCondLst>
                                  <p:childTnLst>
                                    <p:animMotion origin="layout" path="M -1.15139E-6 3.87199E-6 L 0.4723 -0.15706 " pathEditMode="relative" rAng="0" ptsTypes="AA">
                                      <p:cBhvr>
                                        <p:cTn id="16" dur="2000" fill="hold"/>
                                        <p:tgtEl>
                                          <p:spTgt spid="22"/>
                                        </p:tgtEl>
                                        <p:attrNameLst>
                                          <p:attrName>ppt_x</p:attrName>
                                          <p:attrName>ppt_y</p:attrName>
                                        </p:attrNameLst>
                                      </p:cBhvr>
                                      <p:rCtr x="23615" y="-7853"/>
                                    </p:animMotion>
                                  </p:childTnLst>
                                </p:cTn>
                              </p:par>
                              <p:par>
                                <p:cTn id="17" presetID="42" presetClass="path" presetSubtype="0" accel="50000" decel="50000" fill="hold" grpId="0" nodeType="withEffect">
                                  <p:stCondLst>
                                    <p:cond delay="0"/>
                                  </p:stCondLst>
                                  <p:childTnLst>
                                    <p:animMotion origin="layout" path="M -2.93592E-6 -1.88379E-6 L 0.17207 -0.03132 " pathEditMode="relative" rAng="0" ptsTypes="AA">
                                      <p:cBhvr>
                                        <p:cTn id="18" dur="2000" fill="hold"/>
                                        <p:tgtEl>
                                          <p:spTgt spid="27"/>
                                        </p:tgtEl>
                                        <p:attrNameLst>
                                          <p:attrName>ppt_x</p:attrName>
                                          <p:attrName>ppt_y</p:attrName>
                                        </p:attrNameLst>
                                      </p:cBhvr>
                                      <p:rCtr x="8604" y="-1566"/>
                                    </p:animMotion>
                                  </p:childTnLst>
                                </p:cTn>
                              </p:par>
                              <p:par>
                                <p:cTn id="19" presetID="42" presetClass="path" presetSubtype="0" accel="50000" decel="50000" fill="hold" grpId="0" nodeType="withEffect">
                                  <p:stCondLst>
                                    <p:cond delay="0"/>
                                  </p:stCondLst>
                                  <p:childTnLst>
                                    <p:animMotion origin="layout" path="M -1.15139E-6 0.01294 L 0.17692 0.25602 " pathEditMode="relative" rAng="0" ptsTypes="AA">
                                      <p:cBhvr>
                                        <p:cTn id="20" dur="2000" fill="hold"/>
                                        <p:tgtEl>
                                          <p:spTgt spid="26"/>
                                        </p:tgtEl>
                                        <p:attrNameLst>
                                          <p:attrName>ppt_x</p:attrName>
                                          <p:attrName>ppt_y</p:attrName>
                                        </p:attrNameLst>
                                      </p:cBhvr>
                                      <p:rCtr x="8846" y="12143"/>
                                    </p:animMotion>
                                  </p:childTnLst>
                                </p:cTn>
                              </p:par>
                              <p:par>
                                <p:cTn id="21" presetID="42" presetClass="path" presetSubtype="0" accel="50000" decel="50000" fill="hold" grpId="0" nodeType="withEffect">
                                  <p:stCondLst>
                                    <p:cond delay="0"/>
                                  </p:stCondLst>
                                  <p:childTnLst>
                                    <p:animMotion origin="layout" path="M 2.98443E-6 -1.36178E-6 L 0.6759 0.27009 " pathEditMode="relative" rAng="0" ptsTypes="AA">
                                      <p:cBhvr>
                                        <p:cTn id="22" dur="2000" fill="hold"/>
                                        <p:tgtEl>
                                          <p:spTgt spid="25"/>
                                        </p:tgtEl>
                                        <p:attrNameLst>
                                          <p:attrName>ppt_x</p:attrName>
                                          <p:attrName>ppt_y</p:attrName>
                                        </p:attrNameLst>
                                      </p:cBhvr>
                                      <p:rCtr x="33789" y="13504"/>
                                    </p:animMotion>
                                  </p:childTnLst>
                                </p:cTn>
                              </p:par>
                              <p:par>
                                <p:cTn id="23" presetID="42" presetClass="path" presetSubtype="0" accel="50000" decel="50000" fill="hold" grpId="0" nodeType="withEffect">
                                  <p:stCondLst>
                                    <p:cond delay="0"/>
                                  </p:stCondLst>
                                  <p:childTnLst>
                                    <p:animMotion origin="layout" path="M -2.90784E-6 -1.32093E-6 L 0.53587 -0.53881 " pathEditMode="relative" rAng="0" ptsTypes="AA">
                                      <p:cBhvr>
                                        <p:cTn id="24" dur="2000" fill="hold"/>
                                        <p:tgtEl>
                                          <p:spTgt spid="30"/>
                                        </p:tgtEl>
                                        <p:attrNameLst>
                                          <p:attrName>ppt_x</p:attrName>
                                          <p:attrName>ppt_y</p:attrName>
                                        </p:attrNameLst>
                                      </p:cBhvr>
                                      <p:rCtr x="26793" y="-26941"/>
                                    </p:animMotion>
                                  </p:childTnLst>
                                </p:cTn>
                              </p:par>
                              <p:par>
                                <p:cTn id="25" presetID="42" presetClass="path" presetSubtype="0" accel="50000" decel="50000" fill="hold" grpId="0" nodeType="withEffect">
                                  <p:stCondLst>
                                    <p:cond delay="0"/>
                                  </p:stCondLst>
                                  <p:childTnLst>
                                    <p:animMotion origin="layout" path="M -2.90784E-6 2.60554E-6 L 0.72798 -0.30323 " pathEditMode="relative" rAng="0" ptsTypes="AA">
                                      <p:cBhvr>
                                        <p:cTn id="26" dur="2000" fill="hold"/>
                                        <p:tgtEl>
                                          <p:spTgt spid="29"/>
                                        </p:tgtEl>
                                        <p:attrNameLst>
                                          <p:attrName>ppt_x</p:attrName>
                                          <p:attrName>ppt_y</p:attrName>
                                        </p:attrNameLst>
                                      </p:cBhvr>
                                      <p:rCtr x="36393" y="-15161"/>
                                    </p:animMotion>
                                  </p:childTnLst>
                                </p:cTn>
                              </p:par>
                              <p:par>
                                <p:cTn id="27" presetID="42" presetClass="path" presetSubtype="0" accel="50000" decel="50000" fill="hold" grpId="0" nodeType="withEffect">
                                  <p:stCondLst>
                                    <p:cond delay="0"/>
                                  </p:stCondLst>
                                  <p:childTnLst>
                                    <p:animMotion origin="layout" path="M -0.0037 0.00953 L 0.55603 0.22856 " pathEditMode="relative" rAng="0" ptsTypes="AA">
                                      <p:cBhvr>
                                        <p:cTn id="28" dur="2000" fill="hold"/>
                                        <p:tgtEl>
                                          <p:spTgt spid="28"/>
                                        </p:tgtEl>
                                        <p:attrNameLst>
                                          <p:attrName>ppt_x</p:attrName>
                                          <p:attrName>ppt_y</p:attrName>
                                        </p:attrNameLst>
                                      </p:cBhvr>
                                      <p:rCtr x="27891" y="10917"/>
                                    </p:animMotion>
                                  </p:childTnLst>
                                </p:cTn>
                              </p:par>
                              <p:par>
                                <p:cTn id="29" presetID="42" presetClass="path" presetSubtype="0" accel="50000" decel="50000" fill="hold" grpId="0" nodeType="withEffect">
                                  <p:stCondLst>
                                    <p:cond delay="0"/>
                                  </p:stCondLst>
                                  <p:childTnLst>
                                    <p:animMotion origin="layout" path="M 0.00051 -0.10644 L 0.23628 -0.41534 " pathEditMode="relative" rAng="0" ptsTypes="AA">
                                      <p:cBhvr>
                                        <p:cTn id="30" dur="2000" fill="hold"/>
                                        <p:tgtEl>
                                          <p:spTgt spid="33"/>
                                        </p:tgtEl>
                                        <p:attrNameLst>
                                          <p:attrName>ppt_x</p:attrName>
                                          <p:attrName>ppt_y</p:attrName>
                                        </p:attrNameLst>
                                      </p:cBhvr>
                                      <p:rCtr x="11782" y="-15456"/>
                                    </p:animMotion>
                                  </p:childTnLst>
                                </p:cTn>
                              </p:par>
                              <p:par>
                                <p:cTn id="31" presetID="42" presetClass="path" presetSubtype="0" accel="50000" decel="50000" fill="hold" grpId="0" nodeType="withEffect">
                                  <p:stCondLst>
                                    <p:cond delay="0"/>
                                  </p:stCondLst>
                                  <p:childTnLst>
                                    <p:animMotion origin="layout" path="M -2.90784E-6 0.01112 L 0.23947 -0.12256 " pathEditMode="relative" rAng="0" ptsTypes="AA">
                                      <p:cBhvr>
                                        <p:cTn id="32" dur="2000" fill="hold"/>
                                        <p:tgtEl>
                                          <p:spTgt spid="32"/>
                                        </p:tgtEl>
                                        <p:attrNameLst>
                                          <p:attrName>ppt_x</p:attrName>
                                          <p:attrName>ppt_y</p:attrName>
                                        </p:attrNameLst>
                                      </p:cBhvr>
                                      <p:rCtr x="11973" y="-6695"/>
                                    </p:animMotion>
                                  </p:childTnLst>
                                </p:cTn>
                              </p:par>
                              <p:par>
                                <p:cTn id="33" presetID="42" presetClass="path" presetSubtype="0" accel="50000" decel="50000" fill="hold" grpId="0" nodeType="withEffect">
                                  <p:stCondLst>
                                    <p:cond delay="0"/>
                                  </p:stCondLst>
                                  <p:childTnLst>
                                    <p:animMotion origin="layout" path="M -1.12331E-6 2.92329E-6 L 0.79844 -0.1119 " pathEditMode="relative" rAng="0" ptsTypes="AA">
                                      <p:cBhvr>
                                        <p:cTn id="34" dur="2000" fill="hold"/>
                                        <p:tgtEl>
                                          <p:spTgt spid="31"/>
                                        </p:tgtEl>
                                        <p:attrNameLst>
                                          <p:attrName>ppt_x</p:attrName>
                                          <p:attrName>ppt_y</p:attrName>
                                        </p:attrNameLst>
                                      </p:cBhvr>
                                      <p:rCtr x="39916" y="-5606"/>
                                    </p:animMotion>
                                  </p:childTnLst>
                                </p:cTn>
                              </p:par>
                              <p:par>
                                <p:cTn id="35" presetID="42" presetClass="path" presetSubtype="0" accel="50000" decel="50000" fill="hold" grpId="0" nodeType="withEffect">
                                  <p:stCondLst>
                                    <p:cond delay="0"/>
                                  </p:stCondLst>
                                  <p:childTnLst>
                                    <p:animMotion origin="layout" path="M 3.55119E-6 -6.85429E-7 L 0.78899 -0.51634 " pathEditMode="relative" rAng="0" ptsTypes="AA">
                                      <p:cBhvr>
                                        <p:cTn id="36" dur="2000" fill="hold"/>
                                        <p:tgtEl>
                                          <p:spTgt spid="36"/>
                                        </p:tgtEl>
                                        <p:attrNameLst>
                                          <p:attrName>ppt_x</p:attrName>
                                          <p:attrName>ppt_y</p:attrName>
                                        </p:attrNameLst>
                                      </p:cBhvr>
                                      <p:rCtr x="39443" y="-25828"/>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1.12331E-6 1.09396E-6 L 0.29589 -0.22855 " pathEditMode="relative" rAng="0" ptsTypes="AA">
                                      <p:cBhvr>
                                        <p:cTn id="40" dur="2000" fill="hold"/>
                                        <p:tgtEl>
                                          <p:spTgt spid="34"/>
                                        </p:tgtEl>
                                        <p:attrNameLst>
                                          <p:attrName>ppt_x</p:attrName>
                                          <p:attrName>ppt_y</p:attrName>
                                        </p:attrNameLst>
                                      </p:cBhvr>
                                      <p:rCtr x="14794" y="-1143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6.33138E-7 1.15297E-6 L 0.03676 -0.69337 " pathEditMode="relative" rAng="0" ptsTypes="AA">
                                      <p:cBhvr>
                                        <p:cTn id="60" dur="2000" fill="hold"/>
                                        <p:tgtEl>
                                          <p:spTgt spid="46"/>
                                        </p:tgtEl>
                                        <p:attrNameLst>
                                          <p:attrName>ppt_x</p:attrName>
                                          <p:attrName>ppt_y</p:attrName>
                                        </p:attrNameLst>
                                      </p:cBhvr>
                                      <p:rCtr x="1838" y="-34680"/>
                                    </p:animMotion>
                                  </p:childTnLst>
                                </p:cTn>
                              </p:par>
                              <p:par>
                                <p:cTn id="61" presetID="42" presetClass="path" presetSubtype="0" accel="50000" decel="50000" fill="hold" grpId="0" nodeType="withEffect">
                                  <p:stCondLst>
                                    <p:cond delay="0"/>
                                  </p:stCondLst>
                                  <p:childTnLst>
                                    <p:animMotion origin="layout" path="M -9.59918E-7 4.18974E-6 L -0.14526 -0.17363 " pathEditMode="relative" rAng="0" ptsTypes="AA">
                                      <p:cBhvr>
                                        <p:cTn id="62" dur="2000" fill="hold"/>
                                        <p:tgtEl>
                                          <p:spTgt spid="48"/>
                                        </p:tgtEl>
                                        <p:attrNameLst>
                                          <p:attrName>ppt_x</p:attrName>
                                          <p:attrName>ppt_y</p:attrName>
                                        </p:attrNameLst>
                                      </p:cBhvr>
                                      <p:rCtr x="-7263" y="-8693"/>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What can you build with Service Fabric?</a:t>
            </a:r>
            <a:endParaRPr lang="en-US" dirty="0"/>
          </a:p>
        </p:txBody>
      </p:sp>
      <p:sp>
        <p:nvSpPr>
          <p:cNvPr id="5" name="Text Placeholder 1"/>
          <p:cNvSpPr>
            <a:spLocks noGrp="1"/>
          </p:cNvSpPr>
          <p:nvPr>
            <p:ph type="body" sz="quarter" idx="10"/>
          </p:nvPr>
        </p:nvSpPr>
        <p:spPr>
          <a:xfrm>
            <a:off x="198438" y="1337937"/>
            <a:ext cx="12238037" cy="5195268"/>
          </a:xfrm>
        </p:spPr>
        <p:txBody>
          <a:bodyPr/>
          <a:lstStyle/>
          <a:p>
            <a:r>
              <a:rPr lang="en-US" dirty="0" smtClean="0"/>
              <a:t>Stateless applications</a:t>
            </a:r>
          </a:p>
          <a:p>
            <a:pPr lvl="1"/>
            <a:r>
              <a:rPr lang="en-US" dirty="0"/>
              <a:t>A service 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sz="2000" dirty="0"/>
          </a:p>
          <a:p>
            <a:r>
              <a:rPr lang="en-US" dirty="0" err="1" smtClean="0"/>
              <a:t>Stateful</a:t>
            </a:r>
            <a:r>
              <a:rPr lang="en-US" dirty="0" smtClean="0"/>
              <a:t> applications</a:t>
            </a:r>
          </a:p>
          <a:p>
            <a:pPr lvl="1"/>
            <a:r>
              <a:rPr lang="en-US" dirty="0" smtClean="0"/>
              <a:t>Reliability of state through replication and local persistence</a:t>
            </a:r>
          </a:p>
          <a:p>
            <a:pPr lvl="1"/>
            <a:r>
              <a:rPr lang="en-US" dirty="0" smtClean="0"/>
              <a:t>Reduces latency</a:t>
            </a:r>
          </a:p>
          <a:p>
            <a:pPr lvl="1"/>
            <a:r>
              <a:rPr lang="en-US" dirty="0" smtClean="0"/>
              <a:t>Reduces the complexity and number of components in traditional three tier architecture </a:t>
            </a:r>
            <a:endParaRPr lang="en-US" sz="3200" dirty="0" smtClean="0"/>
          </a:p>
          <a:p>
            <a:r>
              <a:rPr lang="en-US" dirty="0" smtClean="0"/>
              <a:t>Existing apps written with other frameworks</a:t>
            </a:r>
          </a:p>
          <a:p>
            <a:pPr lvl="1"/>
            <a:r>
              <a:rPr lang="en-US" dirty="0" smtClean="0"/>
              <a:t>node.js, Java VMs, any EXE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4037" y="384456"/>
            <a:ext cx="756402" cy="739210"/>
          </a:xfrm>
          <a:prstGeom prst="rect">
            <a:avLst/>
          </a:prstGeom>
        </p:spPr>
      </p:pic>
      <p:pic>
        <p:nvPicPr>
          <p:cNvPr id="2" name="Picture 1"/>
          <p:cNvPicPr>
            <a:picLocks noChangeAspect="1"/>
          </p:cNvPicPr>
          <p:nvPr/>
        </p:nvPicPr>
        <p:blipFill>
          <a:blip r:embed="rId4"/>
          <a:stretch>
            <a:fillRect/>
          </a:stretch>
        </p:blipFill>
        <p:spPr>
          <a:xfrm>
            <a:off x="5227637" y="6169105"/>
            <a:ext cx="1714500" cy="495300"/>
          </a:xfrm>
          <a:prstGeom prst="rect">
            <a:avLst/>
          </a:prstGeom>
        </p:spPr>
      </p:pic>
    </p:spTree>
    <p:extLst>
      <p:ext uri="{BB962C8B-B14F-4D97-AF65-F5344CB8AC3E}">
        <p14:creationId xmlns:p14="http://schemas.microsoft.com/office/powerpoint/2010/main" val="31516583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Service Fabric</a:t>
            </a:r>
            <a:r>
              <a:rPr lang="en-US" sz="4350" dirty="0"/>
              <a:t> Applications</a:t>
            </a:r>
            <a:r>
              <a:rPr lang="en-US" sz="4000" dirty="0">
                <a:solidFill>
                  <a:srgbClr val="FFFFFF"/>
                </a:solidFill>
              </a:rPr>
              <a:t/>
            </a:r>
            <a:br>
              <a:rPr lang="en-US" sz="4000" dirty="0">
                <a:solidFill>
                  <a:srgbClr val="FFFFFF"/>
                </a:solidFill>
              </a:rPr>
            </a:br>
            <a:endParaRPr lang="en-US" dirty="0"/>
          </a:p>
        </p:txBody>
      </p:sp>
      <p:sp>
        <p:nvSpPr>
          <p:cNvPr id="76" name="Rectangle 75"/>
          <p:cNvSpPr/>
          <p:nvPr/>
        </p:nvSpPr>
        <p:spPr>
          <a:xfrm>
            <a:off x="508082" y="5052395"/>
            <a:ext cx="5405355" cy="889651"/>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Azure </a:t>
            </a:r>
          </a:p>
        </p:txBody>
      </p:sp>
      <p:sp>
        <p:nvSpPr>
          <p:cNvPr id="81" name="Rectangle 80"/>
          <p:cNvSpPr/>
          <p:nvPr/>
        </p:nvSpPr>
        <p:spPr>
          <a:xfrm>
            <a:off x="6174789" y="5060499"/>
            <a:ext cx="5420546" cy="889651"/>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699516"/>
            <a:r>
              <a:rPr lang="en-US" sz="2400" dirty="0">
                <a:solidFill>
                  <a:srgbClr val="FFFFFF"/>
                </a:solidFill>
                <a:latin typeface="Segoe UI Light"/>
              </a:rPr>
              <a:t>Private Clouds </a:t>
            </a:r>
          </a:p>
        </p:txBody>
      </p:sp>
      <p:sp>
        <p:nvSpPr>
          <p:cNvPr id="348" name="Hexagon 347"/>
          <p:cNvSpPr/>
          <p:nvPr/>
        </p:nvSpPr>
        <p:spPr>
          <a:xfrm>
            <a:off x="53997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49" name="Hexagon 348"/>
          <p:cNvSpPr/>
          <p:nvPr/>
        </p:nvSpPr>
        <p:spPr>
          <a:xfrm>
            <a:off x="77091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0" name="Hexagon 349"/>
          <p:cNvSpPr/>
          <p:nvPr/>
        </p:nvSpPr>
        <p:spPr>
          <a:xfrm>
            <a:off x="53997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51" name="Hexagon 350"/>
          <p:cNvSpPr/>
          <p:nvPr/>
        </p:nvSpPr>
        <p:spPr>
          <a:xfrm>
            <a:off x="77091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52" name="Straight Connector 351"/>
          <p:cNvCxnSpPr/>
          <p:nvPr/>
        </p:nvCxnSpPr>
        <p:spPr>
          <a:xfrm>
            <a:off x="677436" y="2398108"/>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677436" y="2126833"/>
            <a:ext cx="230937" cy="13563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904616" y="2256650"/>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904616" y="2398108"/>
            <a:ext cx="230937" cy="13563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904617" y="2268291"/>
            <a:ext cx="33" cy="26859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673713" y="2262470"/>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904616" y="2121012"/>
            <a:ext cx="230937" cy="147278"/>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677419" y="2151453"/>
            <a:ext cx="33" cy="268599"/>
          </a:xfrm>
          <a:prstGeom prst="line">
            <a:avLst/>
          </a:prstGeom>
          <a:noFill/>
          <a:ln w="6350" cap="flat" cmpd="sng" algn="ctr">
            <a:solidFill>
              <a:srgbClr val="5B9BD5"/>
            </a:solidFill>
            <a:prstDash val="solid"/>
            <a:miter lim="800000"/>
          </a:ln>
          <a:effectLst/>
        </p:spPr>
      </p:cxnSp>
      <p:sp>
        <p:nvSpPr>
          <p:cNvPr id="360" name="Hexagon 359"/>
          <p:cNvSpPr/>
          <p:nvPr/>
        </p:nvSpPr>
        <p:spPr>
          <a:xfrm>
            <a:off x="9989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1" name="Hexagon 360"/>
          <p:cNvSpPr/>
          <p:nvPr/>
        </p:nvSpPr>
        <p:spPr>
          <a:xfrm>
            <a:off x="12299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2" name="Hexagon 361"/>
          <p:cNvSpPr/>
          <p:nvPr/>
        </p:nvSpPr>
        <p:spPr>
          <a:xfrm>
            <a:off x="9989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63" name="Hexagon 362"/>
          <p:cNvSpPr/>
          <p:nvPr/>
        </p:nvSpPr>
        <p:spPr>
          <a:xfrm>
            <a:off x="12299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64" name="Straight Connector 363"/>
          <p:cNvCxnSpPr/>
          <p:nvPr/>
        </p:nvCxnSpPr>
        <p:spPr>
          <a:xfrm>
            <a:off x="1136456" y="2398108"/>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1136456" y="2131382"/>
            <a:ext cx="230937" cy="13563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363636" y="2256650"/>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363636" y="2398108"/>
            <a:ext cx="230937" cy="13563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363637" y="2268291"/>
            <a:ext cx="33" cy="26859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1132733" y="2262470"/>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363636" y="2121012"/>
            <a:ext cx="230937" cy="147278"/>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1136439" y="2151453"/>
            <a:ext cx="33" cy="268599"/>
          </a:xfrm>
          <a:prstGeom prst="line">
            <a:avLst/>
          </a:prstGeom>
          <a:noFill/>
          <a:ln w="6350" cap="flat" cmpd="sng" algn="ctr">
            <a:solidFill>
              <a:srgbClr val="5B9BD5"/>
            </a:solidFill>
            <a:prstDash val="solid"/>
            <a:miter lim="800000"/>
          </a:ln>
          <a:effectLst/>
        </p:spPr>
      </p:cxnSp>
      <p:sp>
        <p:nvSpPr>
          <p:cNvPr id="372" name="Hexagon 371"/>
          <p:cNvSpPr/>
          <p:nvPr/>
        </p:nvSpPr>
        <p:spPr>
          <a:xfrm>
            <a:off x="146050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169144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4" name="Hexagon 373"/>
          <p:cNvSpPr/>
          <p:nvPr/>
        </p:nvSpPr>
        <p:spPr>
          <a:xfrm>
            <a:off x="146050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5" name="Hexagon 374"/>
          <p:cNvSpPr/>
          <p:nvPr/>
        </p:nvSpPr>
        <p:spPr>
          <a:xfrm>
            <a:off x="169144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6" name="Straight Connector 375"/>
          <p:cNvCxnSpPr/>
          <p:nvPr/>
        </p:nvCxnSpPr>
        <p:spPr>
          <a:xfrm>
            <a:off x="1597962" y="2398108"/>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597962" y="2126833"/>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825142" y="2256650"/>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825142" y="239810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825143" y="2268291"/>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594239" y="2262470"/>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825142" y="2121012"/>
            <a:ext cx="230937" cy="147278"/>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597945" y="2156002"/>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91952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215046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6" name="Hexagon 385"/>
          <p:cNvSpPr/>
          <p:nvPr/>
        </p:nvSpPr>
        <p:spPr>
          <a:xfrm>
            <a:off x="191952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7" name="Hexagon 386"/>
          <p:cNvSpPr/>
          <p:nvPr/>
        </p:nvSpPr>
        <p:spPr>
          <a:xfrm>
            <a:off x="215046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88" name="Straight Connector 387"/>
          <p:cNvCxnSpPr/>
          <p:nvPr/>
        </p:nvCxnSpPr>
        <p:spPr>
          <a:xfrm>
            <a:off x="2056982" y="2398108"/>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2056982" y="2126833"/>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2284162" y="2256650"/>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2284162" y="2398108"/>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2284163" y="2263742"/>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2053259" y="2262470"/>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2284162" y="2121012"/>
            <a:ext cx="230937" cy="147278"/>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2056965" y="2156002"/>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237854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260581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8" name="Hexagon 397"/>
          <p:cNvSpPr/>
          <p:nvPr/>
        </p:nvSpPr>
        <p:spPr>
          <a:xfrm>
            <a:off x="237854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9" name="Hexagon 398"/>
          <p:cNvSpPr/>
          <p:nvPr/>
        </p:nvSpPr>
        <p:spPr>
          <a:xfrm>
            <a:off x="260581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0" name="Straight Connector 399"/>
          <p:cNvCxnSpPr/>
          <p:nvPr/>
        </p:nvCxnSpPr>
        <p:spPr>
          <a:xfrm>
            <a:off x="2512330" y="2398108"/>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2512330" y="2126833"/>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739510" y="2256650"/>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739510" y="239810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739511" y="2268291"/>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2508607" y="2262470"/>
            <a:ext cx="230903" cy="129817"/>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739510" y="2121012"/>
            <a:ext cx="230937" cy="147278"/>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2515985" y="2151453"/>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833893"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3064830"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0" name="Hexagon 409"/>
          <p:cNvSpPr/>
          <p:nvPr/>
        </p:nvSpPr>
        <p:spPr>
          <a:xfrm>
            <a:off x="2833893"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1" name="Hexagon 410"/>
          <p:cNvSpPr/>
          <p:nvPr/>
        </p:nvSpPr>
        <p:spPr>
          <a:xfrm>
            <a:off x="3064830"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2" name="Straight Connector 411"/>
          <p:cNvCxnSpPr/>
          <p:nvPr/>
        </p:nvCxnSpPr>
        <p:spPr>
          <a:xfrm>
            <a:off x="2971350" y="2398108"/>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971350" y="2126833"/>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3198530" y="2256650"/>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3198530" y="239810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3198531" y="2268291"/>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967627" y="2262470"/>
            <a:ext cx="230903" cy="129817"/>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3198530" y="2121012"/>
            <a:ext cx="230937" cy="147278"/>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971333" y="2151453"/>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3295399"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3526336"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2" name="Hexagon 421"/>
          <p:cNvSpPr/>
          <p:nvPr/>
        </p:nvSpPr>
        <p:spPr>
          <a:xfrm>
            <a:off x="3295399"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3" name="Hexagon 422"/>
          <p:cNvSpPr/>
          <p:nvPr/>
        </p:nvSpPr>
        <p:spPr>
          <a:xfrm>
            <a:off x="3526336"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4" name="Straight Connector 423"/>
          <p:cNvCxnSpPr/>
          <p:nvPr/>
        </p:nvCxnSpPr>
        <p:spPr>
          <a:xfrm>
            <a:off x="3432856" y="2398108"/>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3432856" y="2126833"/>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3660036" y="2256650"/>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3660036" y="239810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3660037" y="2268291"/>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3429133" y="2262470"/>
            <a:ext cx="230903" cy="12981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3660036" y="2121012"/>
            <a:ext cx="230937" cy="147278"/>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3432839" y="2151453"/>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3758575" y="200738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989512" y="21384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4" name="Hexagon 433"/>
          <p:cNvSpPr/>
          <p:nvPr/>
        </p:nvSpPr>
        <p:spPr>
          <a:xfrm>
            <a:off x="3758575" y="227411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5" name="Hexagon 434"/>
          <p:cNvSpPr/>
          <p:nvPr/>
        </p:nvSpPr>
        <p:spPr>
          <a:xfrm>
            <a:off x="3989512" y="240520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6" name="Straight Connector 435"/>
          <p:cNvCxnSpPr/>
          <p:nvPr/>
        </p:nvCxnSpPr>
        <p:spPr>
          <a:xfrm>
            <a:off x="3896032" y="2398108"/>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3896032" y="2126833"/>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4113497" y="2261981"/>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4113497" y="2403439"/>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4124718" y="2273622"/>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3892309" y="2262470"/>
            <a:ext cx="230903" cy="129817"/>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4113497" y="2126343"/>
            <a:ext cx="230937" cy="147278"/>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3896015" y="2151453"/>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422043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445137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6" name="Hexagon 445"/>
          <p:cNvSpPr/>
          <p:nvPr/>
        </p:nvSpPr>
        <p:spPr>
          <a:xfrm>
            <a:off x="422043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7" name="Hexagon 446"/>
          <p:cNvSpPr/>
          <p:nvPr/>
        </p:nvSpPr>
        <p:spPr>
          <a:xfrm>
            <a:off x="445137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48" name="Straight Connector 447"/>
          <p:cNvCxnSpPr/>
          <p:nvPr/>
        </p:nvCxnSpPr>
        <p:spPr>
          <a:xfrm>
            <a:off x="4357890" y="2399429"/>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4357890" y="2128154"/>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4585070" y="2257971"/>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4585070" y="2399429"/>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585071" y="2269612"/>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354167" y="2263791"/>
            <a:ext cx="230903" cy="129817"/>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4585070" y="2122333"/>
            <a:ext cx="230937" cy="147278"/>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4357873" y="2152774"/>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467945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91039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8" name="Hexagon 457"/>
          <p:cNvSpPr/>
          <p:nvPr/>
        </p:nvSpPr>
        <p:spPr>
          <a:xfrm>
            <a:off x="467945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9" name="Hexagon 458"/>
          <p:cNvSpPr/>
          <p:nvPr/>
        </p:nvSpPr>
        <p:spPr>
          <a:xfrm>
            <a:off x="4910390" y="241107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0" name="Straight Connector 459"/>
          <p:cNvCxnSpPr/>
          <p:nvPr/>
        </p:nvCxnSpPr>
        <p:spPr>
          <a:xfrm>
            <a:off x="4816910" y="2399429"/>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4816910" y="212815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5044090" y="2257971"/>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5044090" y="2399429"/>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5044091" y="2269612"/>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4813187" y="2263791"/>
            <a:ext cx="230903" cy="129817"/>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5044090" y="2122333"/>
            <a:ext cx="230937" cy="147278"/>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4816893" y="2152774"/>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51409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53718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0" name="Hexagon 469"/>
          <p:cNvSpPr/>
          <p:nvPr/>
        </p:nvSpPr>
        <p:spPr>
          <a:xfrm>
            <a:off x="51409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1" name="Hexagon 470"/>
          <p:cNvSpPr/>
          <p:nvPr/>
        </p:nvSpPr>
        <p:spPr>
          <a:xfrm>
            <a:off x="53718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2" name="Straight Connector 471"/>
          <p:cNvCxnSpPr/>
          <p:nvPr/>
        </p:nvCxnSpPr>
        <p:spPr>
          <a:xfrm>
            <a:off x="5278416" y="2399429"/>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5278416" y="2128154"/>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5501440" y="2257971"/>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5501440" y="239942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5505597" y="2269612"/>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5274693" y="2263791"/>
            <a:ext cx="230903" cy="129817"/>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5501440" y="2122333"/>
            <a:ext cx="230937" cy="147278"/>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5278399" y="2152774"/>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5600463" y="20041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83140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2" name="Hexagon 481"/>
          <p:cNvSpPr/>
          <p:nvPr/>
        </p:nvSpPr>
        <p:spPr>
          <a:xfrm>
            <a:off x="560046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3" name="Hexagon 482"/>
          <p:cNvSpPr/>
          <p:nvPr/>
        </p:nvSpPr>
        <p:spPr>
          <a:xfrm>
            <a:off x="583140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4" name="Straight Connector 483"/>
          <p:cNvCxnSpPr/>
          <p:nvPr/>
        </p:nvCxnSpPr>
        <p:spPr>
          <a:xfrm>
            <a:off x="5737920" y="2399429"/>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5737920" y="2128154"/>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965100" y="2257971"/>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5965100" y="239942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5965101" y="2269612"/>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5734197" y="2263791"/>
            <a:ext cx="230903" cy="12981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5965100" y="2122333"/>
            <a:ext cx="230937" cy="147278"/>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5737903" y="2152774"/>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6059483"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6290420"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4" name="Hexagon 493"/>
          <p:cNvSpPr/>
          <p:nvPr/>
        </p:nvSpPr>
        <p:spPr>
          <a:xfrm>
            <a:off x="6059483"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5" name="Hexagon 494"/>
          <p:cNvSpPr/>
          <p:nvPr/>
        </p:nvSpPr>
        <p:spPr>
          <a:xfrm>
            <a:off x="6290420"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6" name="Straight Connector 495"/>
          <p:cNvCxnSpPr/>
          <p:nvPr/>
        </p:nvCxnSpPr>
        <p:spPr>
          <a:xfrm>
            <a:off x="6196940" y="2399429"/>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6196940" y="2132703"/>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6424120" y="2257971"/>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6424120" y="239942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6424121" y="2269612"/>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6193217" y="2263791"/>
            <a:ext cx="230903" cy="12981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6424120" y="2122333"/>
            <a:ext cx="230937" cy="147278"/>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6196923" y="2152774"/>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6522659"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6753596"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6" name="Hexagon 505"/>
          <p:cNvSpPr/>
          <p:nvPr/>
        </p:nvSpPr>
        <p:spPr>
          <a:xfrm>
            <a:off x="6522659"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7" name="Hexagon 506"/>
          <p:cNvSpPr/>
          <p:nvPr/>
        </p:nvSpPr>
        <p:spPr>
          <a:xfrm>
            <a:off x="6753596"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08" name="Straight Connector 507"/>
          <p:cNvCxnSpPr/>
          <p:nvPr/>
        </p:nvCxnSpPr>
        <p:spPr>
          <a:xfrm>
            <a:off x="6660116" y="2399429"/>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6660116" y="2128154"/>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87296" y="225797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6887296" y="239942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6887297" y="2269612"/>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6656393" y="2263791"/>
            <a:ext cx="230903" cy="129817"/>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6887296" y="2122333"/>
            <a:ext cx="230937" cy="147278"/>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6668411" y="2152774"/>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984165"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7215102"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8" name="Hexagon 517"/>
          <p:cNvSpPr/>
          <p:nvPr/>
        </p:nvSpPr>
        <p:spPr>
          <a:xfrm>
            <a:off x="6984165"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9" name="Hexagon 518"/>
          <p:cNvSpPr/>
          <p:nvPr/>
        </p:nvSpPr>
        <p:spPr>
          <a:xfrm>
            <a:off x="7215102"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0" name="Straight Connector 519"/>
          <p:cNvCxnSpPr/>
          <p:nvPr/>
        </p:nvCxnSpPr>
        <p:spPr>
          <a:xfrm>
            <a:off x="7121622" y="2399429"/>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7121622" y="2128154"/>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7352474" y="2257971"/>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7352474" y="2399429"/>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7348803" y="2269612"/>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7117899" y="2263791"/>
            <a:ext cx="230903" cy="129817"/>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7352474" y="2122333"/>
            <a:ext cx="230937" cy="147278"/>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7121605" y="2152774"/>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7446857" y="2008709"/>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7677794" y="21397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0" name="Hexagon 529"/>
          <p:cNvSpPr/>
          <p:nvPr/>
        </p:nvSpPr>
        <p:spPr>
          <a:xfrm>
            <a:off x="7446857" y="22754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1" name="Hexagon 530"/>
          <p:cNvSpPr/>
          <p:nvPr/>
        </p:nvSpPr>
        <p:spPr>
          <a:xfrm>
            <a:off x="7677794" y="2406522"/>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7584314" y="2399429"/>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7584314" y="2128154"/>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7807822" y="2257971"/>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7807822" y="239942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7807823" y="2269612"/>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7580591" y="2263791"/>
            <a:ext cx="230903" cy="129817"/>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7807822" y="2122333"/>
            <a:ext cx="230937" cy="147278"/>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7584297" y="2152774"/>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9074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81384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2" name="Hexagon 541"/>
          <p:cNvSpPr/>
          <p:nvPr/>
        </p:nvSpPr>
        <p:spPr>
          <a:xfrm>
            <a:off x="79074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3" name="Hexagon 542"/>
          <p:cNvSpPr/>
          <p:nvPr/>
        </p:nvSpPr>
        <p:spPr>
          <a:xfrm>
            <a:off x="81384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8044940" y="2402973"/>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8044940" y="2131698"/>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8272120" y="2261515"/>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8272120" y="2402973"/>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8272121" y="2273156"/>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8041217" y="2267335"/>
            <a:ext cx="230903" cy="129817"/>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8272120" y="2125877"/>
            <a:ext cx="230937" cy="147278"/>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8044923" y="216086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83665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859376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4" name="Hexagon 553"/>
          <p:cNvSpPr/>
          <p:nvPr/>
        </p:nvSpPr>
        <p:spPr>
          <a:xfrm>
            <a:off x="83665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5" name="Hexagon 554"/>
          <p:cNvSpPr/>
          <p:nvPr/>
        </p:nvSpPr>
        <p:spPr>
          <a:xfrm>
            <a:off x="859376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8503960" y="2402973"/>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8503960" y="2131698"/>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8727468" y="2261515"/>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8727468" y="2402973"/>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8727469" y="2273156"/>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8500237" y="2267335"/>
            <a:ext cx="230903" cy="129817"/>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8727468" y="2125877"/>
            <a:ext cx="230937" cy="147278"/>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8503943" y="2156318"/>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82433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051602"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882433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9051602"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8" name="Straight Connector 567"/>
          <p:cNvCxnSpPr/>
          <p:nvPr/>
        </p:nvCxnSpPr>
        <p:spPr>
          <a:xfrm>
            <a:off x="8961794" y="2402973"/>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8961794" y="2131698"/>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9172834" y="2261515"/>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9172834" y="240297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9185303" y="2273156"/>
            <a:ext cx="33" cy="26859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8958071" y="2267335"/>
            <a:ext cx="230903" cy="129817"/>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9172834" y="2125877"/>
            <a:ext cx="230937" cy="147278"/>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8961777" y="2156318"/>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927698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950791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927698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950791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0" name="Straight Connector 579"/>
          <p:cNvCxnSpPr/>
          <p:nvPr/>
        </p:nvCxnSpPr>
        <p:spPr>
          <a:xfrm>
            <a:off x="9414438" y="2402973"/>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9414438" y="2131698"/>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9641618" y="2261515"/>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9641618" y="240297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9641619" y="2273156"/>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9410715" y="2267335"/>
            <a:ext cx="230903" cy="129817"/>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9641618" y="2125877"/>
            <a:ext cx="230937" cy="147278"/>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9414421" y="2156318"/>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9736001"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966938"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9736001"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9966938"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2" name="Straight Connector 591"/>
          <p:cNvCxnSpPr/>
          <p:nvPr/>
        </p:nvCxnSpPr>
        <p:spPr>
          <a:xfrm>
            <a:off x="9873458" y="2402973"/>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9873458" y="2131698"/>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10100638" y="2261515"/>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10100638" y="240297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10100639" y="2273156"/>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9869735" y="2267335"/>
            <a:ext cx="230903" cy="129817"/>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10100638" y="2125877"/>
            <a:ext cx="230937" cy="147278"/>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9873441" y="2160867"/>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10199177"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10430114"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10199177"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10430114"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4" name="Straight Connector 603"/>
          <p:cNvCxnSpPr/>
          <p:nvPr/>
        </p:nvCxnSpPr>
        <p:spPr>
          <a:xfrm>
            <a:off x="10336634" y="2402973"/>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10336634" y="2131698"/>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10563814" y="2261515"/>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10563814" y="240297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10563815" y="2273156"/>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10332911" y="2267335"/>
            <a:ext cx="230903" cy="129817"/>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10563814" y="2125877"/>
            <a:ext cx="230937" cy="147278"/>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10336617" y="2160867"/>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1066068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89162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1066068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1089162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6" name="Straight Connector 615"/>
          <p:cNvCxnSpPr/>
          <p:nvPr/>
        </p:nvCxnSpPr>
        <p:spPr>
          <a:xfrm>
            <a:off x="10798140" y="2402973"/>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10798140" y="2131698"/>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1025320" y="2261515"/>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11025320" y="240297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11025321" y="2273156"/>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10794417" y="2267335"/>
            <a:ext cx="230903" cy="129817"/>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11025320" y="2125877"/>
            <a:ext cx="230937" cy="147278"/>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10798123" y="2156318"/>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1119703" y="2012253"/>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1350640" y="21433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1119703" y="2278978"/>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1350640" y="2410066"/>
            <a:ext cx="274914" cy="247991"/>
          </a:xfrm>
          <a:prstGeom prst="hexagon">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28" name="Straight Connector 627"/>
          <p:cNvCxnSpPr/>
          <p:nvPr/>
        </p:nvCxnSpPr>
        <p:spPr>
          <a:xfrm>
            <a:off x="11257160" y="2402973"/>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11257160" y="2131698"/>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1484341" y="2273156"/>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1253437" y="2267335"/>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11257143" y="2156318"/>
            <a:ext cx="33" cy="26859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3112179" y="2050528"/>
            <a:ext cx="7599041" cy="523220"/>
          </a:xfrm>
          <a:prstGeom prst="rect">
            <a:avLst/>
          </a:prstGeom>
          <a:noFill/>
        </p:spPr>
        <p:txBody>
          <a:bodyPr wrap="square" rtlCol="0">
            <a:spAutoFit/>
          </a:bodyPr>
          <a:lstStyle/>
          <a:p>
            <a:pPr defTabSz="914400"/>
            <a:r>
              <a:rPr lang="en-US" sz="2800" b="1" dirty="0" smtClean="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800" b="1" dirty="0" err="1">
                <a:solidFill>
                  <a:srgbClr val="FFFFFF"/>
                </a:solidFill>
                <a:latin typeface="Segoe UI Light"/>
                <a:ea typeface="Segoe UI Black" panose="020B0A02040204020203" pitchFamily="34" charset="0"/>
                <a:cs typeface="Segoe UI Semibold" panose="020B0702040204020203" pitchFamily="34" charset="0"/>
              </a:rPr>
              <a:t>m</a:t>
            </a:r>
            <a:r>
              <a:rPr lang="en-US" sz="2800" b="1" dirty="0" err="1" smtClean="0">
                <a:solidFill>
                  <a:srgbClr val="FFFFFF"/>
                </a:solidFill>
                <a:latin typeface="Segoe UI Light"/>
                <a:ea typeface="Segoe UI Black" panose="020B0A02040204020203" pitchFamily="34" charset="0"/>
                <a:cs typeface="Segoe UI Semibold" panose="020B0702040204020203" pitchFamily="34" charset="0"/>
              </a:rPr>
              <a:t>icroservices</a:t>
            </a:r>
            <a:endParaRPr lang="en-US" sz="2800"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508082" y="3828030"/>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59" name="TextBox 658"/>
          <p:cNvSpPr txBox="1"/>
          <p:nvPr/>
        </p:nvSpPr>
        <p:spPr>
          <a:xfrm>
            <a:off x="592141" y="3945488"/>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660" name="TextBox 659"/>
          <p:cNvSpPr txBox="1"/>
          <p:nvPr/>
        </p:nvSpPr>
        <p:spPr>
          <a:xfrm>
            <a:off x="2045136" y="4557284"/>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661" name="TextBox 660"/>
          <p:cNvSpPr txBox="1"/>
          <p:nvPr/>
        </p:nvSpPr>
        <p:spPr>
          <a:xfrm>
            <a:off x="1996362" y="3981870"/>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662" name="TextBox 661"/>
          <p:cNvSpPr txBox="1"/>
          <p:nvPr/>
        </p:nvSpPr>
        <p:spPr>
          <a:xfrm>
            <a:off x="2556744" y="4294097"/>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663" name="TextBox 662"/>
          <p:cNvSpPr txBox="1"/>
          <p:nvPr/>
        </p:nvSpPr>
        <p:spPr>
          <a:xfrm>
            <a:off x="3947606" y="4250988"/>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664" name="TextBox 663"/>
          <p:cNvSpPr txBox="1"/>
          <p:nvPr/>
        </p:nvSpPr>
        <p:spPr>
          <a:xfrm>
            <a:off x="5310261" y="4516161"/>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665" name="TextBox 664"/>
          <p:cNvSpPr txBox="1"/>
          <p:nvPr/>
        </p:nvSpPr>
        <p:spPr>
          <a:xfrm>
            <a:off x="5812925" y="428203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666" name="TextBox 665"/>
          <p:cNvSpPr txBox="1"/>
          <p:nvPr/>
        </p:nvSpPr>
        <p:spPr>
          <a:xfrm>
            <a:off x="7604167" y="4377734"/>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667" name="TextBox 666"/>
          <p:cNvSpPr txBox="1"/>
          <p:nvPr/>
        </p:nvSpPr>
        <p:spPr>
          <a:xfrm>
            <a:off x="8558131" y="3861802"/>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668" name="TextBox 667"/>
          <p:cNvSpPr txBox="1"/>
          <p:nvPr/>
        </p:nvSpPr>
        <p:spPr>
          <a:xfrm>
            <a:off x="10038100" y="4333573"/>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669" name="TextBox 668"/>
          <p:cNvSpPr txBox="1"/>
          <p:nvPr/>
        </p:nvSpPr>
        <p:spPr>
          <a:xfrm>
            <a:off x="667891" y="4213476"/>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670" name="TextBox 669"/>
          <p:cNvSpPr txBox="1"/>
          <p:nvPr/>
        </p:nvSpPr>
        <p:spPr>
          <a:xfrm>
            <a:off x="8943400" y="443950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671" name="TextBox 670"/>
          <p:cNvSpPr txBox="1"/>
          <p:nvPr/>
        </p:nvSpPr>
        <p:spPr>
          <a:xfrm>
            <a:off x="10410151" y="3980432"/>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672" name="TextBox 671"/>
          <p:cNvSpPr txBox="1"/>
          <p:nvPr/>
        </p:nvSpPr>
        <p:spPr>
          <a:xfrm>
            <a:off x="3529913" y="3942526"/>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673" name="TextBox 672"/>
          <p:cNvSpPr txBox="1"/>
          <p:nvPr/>
        </p:nvSpPr>
        <p:spPr>
          <a:xfrm>
            <a:off x="3585275" y="4562925"/>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674" name="TextBox 673"/>
          <p:cNvSpPr txBox="1"/>
          <p:nvPr/>
        </p:nvSpPr>
        <p:spPr>
          <a:xfrm>
            <a:off x="7334390" y="3881678"/>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675" name="TextBox 674"/>
          <p:cNvSpPr txBox="1"/>
          <p:nvPr/>
        </p:nvSpPr>
        <p:spPr>
          <a:xfrm>
            <a:off x="6844130" y="4294097"/>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76" name="TextBox 675"/>
          <p:cNvSpPr txBox="1"/>
          <p:nvPr/>
        </p:nvSpPr>
        <p:spPr>
          <a:xfrm>
            <a:off x="5131779" y="3784976"/>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sp>
        <p:nvSpPr>
          <p:cNvPr id="3" name="Rectangle 2"/>
          <p:cNvSpPr/>
          <p:nvPr/>
        </p:nvSpPr>
        <p:spPr bwMode="auto">
          <a:xfrm>
            <a:off x="566261" y="2807504"/>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a:gradFill>
                  <a:gsLst>
                    <a:gs pos="0">
                      <a:srgbClr val="FFFFFF"/>
                    </a:gs>
                    <a:gs pos="100000">
                      <a:srgbClr val="FFFFFF"/>
                    </a:gs>
                  </a:gsLst>
                  <a:lin ang="5400000" scaled="0"/>
                </a:gradFill>
                <a:ea typeface="Segoe UI" pitchFamily="34" charset="0"/>
                <a:cs typeface="Segoe UI" pitchFamily="34" charset="0"/>
              </a:rPr>
              <a:t>Reliable Actors API</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6160645" y="2802229"/>
            <a:ext cx="5391592" cy="84215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gradFill>
                  <a:gsLst>
                    <a:gs pos="0">
                      <a:srgbClr val="FFFFFF"/>
                    </a:gs>
                    <a:gs pos="100000">
                      <a:srgbClr val="FFFFFF"/>
                    </a:gs>
                  </a:gsLst>
                  <a:lin ang="5400000" scaled="0"/>
                </a:gradFill>
                <a:ea typeface="Segoe UI" pitchFamily="34" charset="0"/>
                <a:cs typeface="Segoe UI" pitchFamily="34" charset="0"/>
              </a:rPr>
              <a:t>Reliable Services API</a:t>
            </a:r>
          </a:p>
        </p:txBody>
      </p:sp>
    </p:spTree>
    <p:extLst>
      <p:ext uri="{BB962C8B-B14F-4D97-AF65-F5344CB8AC3E}">
        <p14:creationId xmlns:p14="http://schemas.microsoft.com/office/powerpoint/2010/main" val="4001202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8A0926CE-FFCE-40A6-A065-050108FA550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2015-04-30T07:00:00+00:00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Mark Fussell;Vipul Modi</External_x0020_Speaker>
    <Session_x0020_Code xmlns="12a172fe-0250-434a-85cf-03b10810c5e5">2-700</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6" ma:contentTypeDescription="Create a new document." ma:contentTypeScope="" ma:versionID="015d1fe3fc1665535cd1c61b4c788a7e">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4a08799ffe24ca16e93240db9a18dbb7"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AACCE53E-CD0B-41CA-97FD-1D4B13E83749}"/>
</file>

<file path=docProps/app.xml><?xml version="1.0" encoding="utf-8"?>
<Properties xmlns="http://schemas.openxmlformats.org/officeDocument/2006/extended-properties" xmlns:vt="http://schemas.openxmlformats.org/officeDocument/2006/docPropsVTypes">
  <Template>Build_2015_Template</Template>
  <TotalTime>8539</TotalTime>
  <Words>1730</Words>
  <Application>Microsoft Office PowerPoint</Application>
  <PresentationFormat>Custom</PresentationFormat>
  <Paragraphs>362</Paragraphs>
  <Slides>27</Slides>
  <Notes>25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Arial Unicode MS</vt:lpstr>
      <vt:lpstr>ＭＳ Ｐゴシック</vt:lpstr>
      <vt:lpstr>Arial</vt:lpstr>
      <vt:lpstr>Avenir LT Pro 45 Book</vt:lpstr>
      <vt:lpstr>Blender Pro Book</vt:lpstr>
      <vt:lpstr>Calibri</vt:lpstr>
      <vt:lpstr>Consolas</vt:lpstr>
      <vt:lpstr>KodchiangUPC</vt:lpstr>
      <vt:lpstr>Segoe UI</vt:lpstr>
      <vt:lpstr>Segoe UI Black</vt:lpstr>
      <vt:lpstr>Segoe UI Light</vt:lpstr>
      <vt:lpstr>Segoe UI Semibold</vt:lpstr>
      <vt:lpstr>5-30629_Build_Template_WHITE</vt:lpstr>
      <vt:lpstr>5-30629_Build_Template_DARK BLUE</vt:lpstr>
      <vt:lpstr>1_5-30629_Build_Template_WHITE</vt:lpstr>
      <vt:lpstr>PowerPoint Presentation</vt:lpstr>
      <vt:lpstr>Building Resilient, Scalable Services with Microsoft Azure Service Fabric</vt:lpstr>
      <vt:lpstr>Building Resilient, Scalable Services with Microsoft Azure Service Fabric</vt:lpstr>
      <vt:lpstr>Agenda </vt:lpstr>
      <vt:lpstr>Microsoft Azure Service Fabric A platform for reliable, hyperscale, microservice-based applications</vt:lpstr>
      <vt:lpstr>Service Fabric cluster with microservices</vt:lpstr>
      <vt:lpstr>Handling machine failures</vt:lpstr>
      <vt:lpstr>What can you build with Service Fabric?</vt:lpstr>
      <vt:lpstr>Service Fabric Applications </vt:lpstr>
      <vt:lpstr>Reliable Actor API</vt:lpstr>
      <vt:lpstr>DEMO - Reliable Actor API Stateless and stateful counter actors</vt:lpstr>
      <vt:lpstr>Learn more about Reliable Actors APIs</vt:lpstr>
      <vt:lpstr>Defining applications and services</vt:lpstr>
      <vt:lpstr>Instantiating an application</vt:lpstr>
      <vt:lpstr>Reliable Services API</vt:lpstr>
      <vt:lpstr>Reliable Collections</vt:lpstr>
      <vt:lpstr>Reliable Collections</vt:lpstr>
      <vt:lpstr>DEMO</vt:lpstr>
      <vt:lpstr>Word count service Cloud Service vs Stateful Service Fabric</vt:lpstr>
      <vt:lpstr>DEMO</vt:lpstr>
      <vt:lpstr>Service partitioning</vt:lpstr>
      <vt:lpstr>Scale-out and partitioning</vt:lpstr>
      <vt:lpstr>DEMO</vt:lpstr>
      <vt:lpstr>Summary</vt:lpstr>
      <vt:lpstr>Call to Action</vt:lpstr>
      <vt:lpstr>Resources</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Resilient, Scalable Services with Microsoft Azure Service Fabric</dc:title>
  <dc:subject>Build 2015</dc:subject>
  <dc:creator>Mark Fussell</dc:creator>
  <cp:keywords>Build 2015</cp:keywords>
  <dc:description>Template: Mitchell Derrey, Silver Fox Productions
Formatting: 
Audience Type:</dc:description>
  <cp:lastModifiedBy>Amber Templeton</cp:lastModifiedBy>
  <cp:revision>209</cp:revision>
  <dcterms:created xsi:type="dcterms:W3CDTF">2015-03-30T03:47:41Z</dcterms:created>
  <dcterms:modified xsi:type="dcterms:W3CDTF">2015-05-01T01:21:19Z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