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15"/>
  </p:notesMasterIdLst>
  <p:handoutMasterIdLst>
    <p:handoutMasterId r:id="rId16"/>
  </p:handoutMasterIdLst>
  <p:sldIdLst>
    <p:sldId id="829" r:id="rId7"/>
    <p:sldId id="1095" r:id="rId8"/>
    <p:sldId id="1097" r:id="rId9"/>
    <p:sldId id="1120" r:id="rId10"/>
    <p:sldId id="1121" r:id="rId11"/>
    <p:sldId id="1122" r:id="rId12"/>
    <p:sldId id="1096" r:id="rId13"/>
    <p:sldId id="1094"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02" d="100"/>
          <a:sy n="102" d="100"/>
        </p:scale>
        <p:origin x="58" y="55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5/9/2015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5/9/2015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5/9/2015 1:31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1294085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3.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29.xml"/><Relationship Id="rId5" Type="http://schemas.openxmlformats.org/officeDocument/2006/relationships/hyperlink" Target="http://stackoverflow.com/questions/tagged/azure-service-fabric" TargetMode="External"/><Relationship Id="rId4" Type="http://schemas.openxmlformats.org/officeDocument/2006/relationships/hyperlink" Target="http://aka.ms/ServiceFabricforu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Service Fabric: A Platform for Building and Managing Highly Scalable Services </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smtClean="0"/>
              <a:t>Technical Evangelist at </a:t>
            </a:r>
            <a:r>
              <a:rPr lang="en-US" dirty="0"/>
              <a:t>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90843"/>
          </a:xfrm>
        </p:spPr>
        <p:txBody>
          <a:bodyPr/>
          <a:lstStyle/>
          <a:p>
            <a:r>
              <a:rPr lang="en-US" sz="3600" dirty="0" smtClean="0"/>
              <a:t>2-700: </a:t>
            </a:r>
            <a:r>
              <a:rPr lang="en-US" sz="3600" dirty="0"/>
              <a:t>Building Resilient, Scalable Services with Microsoft Azure Service </a:t>
            </a:r>
            <a:r>
              <a:rPr lang="en-US" sz="3600" dirty="0" smtClean="0"/>
              <a:t>Fabric</a:t>
            </a:r>
          </a:p>
          <a:p>
            <a:pPr lvl="1"/>
            <a:r>
              <a:rPr lang="en-US" sz="2000" dirty="0"/>
              <a:t>Mark </a:t>
            </a:r>
            <a:r>
              <a:rPr lang="en-US" sz="2000" dirty="0" smtClean="0"/>
              <a:t>Fussell - Principal </a:t>
            </a:r>
            <a:r>
              <a:rPr lang="en-US" sz="2000" dirty="0"/>
              <a:t>Program Manager</a:t>
            </a:r>
          </a:p>
          <a:p>
            <a:pPr lvl="1"/>
            <a:r>
              <a:rPr lang="en-US" sz="2000" dirty="0" smtClean="0"/>
              <a:t>Vipul Modi - Principal </a:t>
            </a:r>
            <a:r>
              <a:rPr lang="en-US" sz="2000" dirty="0"/>
              <a:t>Software Engineering Manager</a:t>
            </a:r>
          </a:p>
          <a:p>
            <a:r>
              <a:rPr lang="en-US" sz="3600" dirty="0" smtClean="0"/>
              <a:t>2-640: </a:t>
            </a:r>
            <a:r>
              <a:rPr lang="en-US" sz="3600" dirty="0"/>
              <a:t>Microsoft Azure Service Fabric </a:t>
            </a:r>
            <a:r>
              <a:rPr lang="en-US" sz="3600" dirty="0" smtClean="0"/>
              <a:t>Architecture</a:t>
            </a:r>
          </a:p>
          <a:p>
            <a:pPr lvl="1"/>
            <a:r>
              <a:rPr lang="en-US" sz="2000" dirty="0"/>
              <a:t>Gopal </a:t>
            </a:r>
            <a:r>
              <a:rPr lang="en-US" sz="2000" dirty="0" err="1" smtClean="0"/>
              <a:t>Kakivaya</a:t>
            </a:r>
            <a:r>
              <a:rPr lang="en-US" sz="2000" dirty="0"/>
              <a:t> </a:t>
            </a:r>
            <a:r>
              <a:rPr lang="en-US" sz="2000" dirty="0" smtClean="0"/>
              <a:t>- Corporate Vice President</a:t>
            </a:r>
          </a:p>
          <a:p>
            <a:r>
              <a:rPr lang="en-US" sz="3600" dirty="0" smtClean="0"/>
              <a:t>2-717</a:t>
            </a:r>
            <a:r>
              <a:rPr lang="en-US" sz="3600" dirty="0"/>
              <a:t>: Deploying and Managing Services with Service </a:t>
            </a:r>
            <a:r>
              <a:rPr lang="en-US" sz="3600" dirty="0" smtClean="0"/>
              <a:t>Fabric</a:t>
            </a:r>
          </a:p>
          <a:p>
            <a:pPr lvl="1"/>
            <a:r>
              <a:rPr lang="en-US" sz="2000" dirty="0"/>
              <a:t>Chacko </a:t>
            </a:r>
            <a:r>
              <a:rPr lang="en-US" sz="2000" dirty="0" smtClean="0"/>
              <a:t>Daniel - Principal </a:t>
            </a:r>
            <a:r>
              <a:rPr lang="en-US" sz="2000" dirty="0"/>
              <a:t>Program Manager</a:t>
            </a:r>
          </a:p>
          <a:p>
            <a:r>
              <a:rPr lang="en-US" sz="3600" dirty="0" smtClean="0"/>
              <a:t>2-66: </a:t>
            </a:r>
            <a:r>
              <a:rPr lang="en-US" sz="3600" dirty="0"/>
              <a:t>Deep Dive into Microsoft Azure Service Fabric Reliable Actors</a:t>
            </a:r>
          </a:p>
          <a:p>
            <a:pPr lvl="1"/>
            <a:r>
              <a:rPr lang="en-US" sz="2000" dirty="0"/>
              <a:t>Claudio </a:t>
            </a:r>
            <a:r>
              <a:rPr lang="en-US" sz="2000" dirty="0" err="1" smtClean="0"/>
              <a:t>Caldato</a:t>
            </a:r>
            <a:r>
              <a:rPr lang="en-US" sz="2000" dirty="0" smtClean="0"/>
              <a:t> - </a:t>
            </a:r>
            <a:r>
              <a:rPr lang="en-US" sz="2000" dirty="0"/>
              <a:t>Principal Program </a:t>
            </a:r>
            <a:r>
              <a:rPr lang="en-US" sz="2000" dirty="0" smtClean="0"/>
              <a:t>Manager</a:t>
            </a:r>
            <a:endParaRPr lang="en-US" sz="2000" dirty="0"/>
          </a:p>
        </p:txBody>
      </p:sp>
      <p:sp>
        <p:nvSpPr>
          <p:cNvPr id="3" name="Title 2"/>
          <p:cNvSpPr>
            <a:spLocks noGrp="1"/>
          </p:cNvSpPr>
          <p:nvPr>
            <p:ph type="title"/>
          </p:nvPr>
        </p:nvSpPr>
        <p:spPr/>
        <p:txBody>
          <a:bodyPr/>
          <a:lstStyle/>
          <a:p>
            <a:r>
              <a:rPr lang="en-US" dirty="0" smtClean="0"/>
              <a:t>Service Fabric at //build</a:t>
            </a:r>
            <a:endParaRPr lang="en-US" dirty="0"/>
          </a:p>
        </p:txBody>
      </p:sp>
    </p:spTree>
    <p:extLst>
      <p:ext uri="{BB962C8B-B14F-4D97-AF65-F5344CB8AC3E}">
        <p14:creationId xmlns:p14="http://schemas.microsoft.com/office/powerpoint/2010/main" val="28537204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smtClean="0">
                <a:gradFill>
                  <a:gsLst>
                    <a:gs pos="1250">
                      <a:srgbClr val="FFFFFF"/>
                    </a:gs>
                    <a:gs pos="100000">
                      <a:srgbClr val="FFFFFF"/>
                    </a:gs>
                  </a:gsLst>
                  <a:lin ang="5400000" scaled="0"/>
                </a:gradFill>
              </a:rPr>
              <a:t>Download the Service Fabric developer SDK</a:t>
            </a:r>
          </a:p>
          <a:p>
            <a:pPr lvl="1"/>
            <a:r>
              <a:rPr lang="en-US" sz="2800" dirty="0" smtClean="0">
                <a:gradFill>
                  <a:gsLst>
                    <a:gs pos="1250">
                      <a:srgbClr val="FFFFFF"/>
                    </a:gs>
                    <a:gs pos="100000">
                      <a:srgbClr val="FFFFFF"/>
                    </a:gs>
                  </a:gsLst>
                  <a:lin ang="5400000" scaled="0"/>
                </a:gradFill>
                <a:hlinkClick r:id="rId2"/>
              </a:rPr>
              <a:t>http://aka.ms/ServiceFabric</a:t>
            </a:r>
            <a:endParaRPr lang="en-US" sz="28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Learn from the tutorials and videos</a:t>
            </a:r>
          </a:p>
          <a:p>
            <a:pPr marL="558800" lvl="2" indent="-342900"/>
            <a:r>
              <a:rPr lang="en-US" sz="2800" dirty="0">
                <a:gradFill>
                  <a:gsLst>
                    <a:gs pos="1250">
                      <a:srgbClr val="FFFFFF"/>
                    </a:gs>
                    <a:gs pos="100000">
                      <a:srgbClr val="FFFFFF"/>
                    </a:gs>
                  </a:gsLst>
                  <a:lin ang="5400000" scaled="0"/>
                </a:gradFill>
                <a:hlinkClick r:id="rId3"/>
              </a:rPr>
              <a:t>http://</a:t>
            </a:r>
            <a:r>
              <a:rPr lang="en-US" sz="2800" dirty="0" smtClean="0">
                <a:gradFill>
                  <a:gsLst>
                    <a:gs pos="1250">
                      <a:srgbClr val="FFFFFF"/>
                    </a:gs>
                    <a:gs pos="100000">
                      <a:srgbClr val="FFFFFF"/>
                    </a:gs>
                  </a:gsLst>
                  <a:lin ang="5400000" scaled="0"/>
                </a:gradFill>
                <a:hlinkClick r:id="rId3"/>
              </a:rPr>
              <a:t>aka.ms/ServiceFabricdocs</a:t>
            </a:r>
            <a:endParaRPr lang="en-US" sz="32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Provide </a:t>
            </a:r>
            <a:r>
              <a:rPr lang="en-US" sz="4400" dirty="0" smtClean="0">
                <a:gradFill>
                  <a:gsLst>
                    <a:gs pos="1250">
                      <a:srgbClr val="FFFFFF"/>
                    </a:gs>
                    <a:gs pos="100000">
                      <a:srgbClr val="FFFFFF"/>
                    </a:gs>
                  </a:gsLst>
                  <a:lin ang="5400000" scaled="0"/>
                </a:gradFill>
              </a:rPr>
              <a:t>feedback</a:t>
            </a:r>
          </a:p>
          <a:p>
            <a:pPr marL="558800" lvl="2" indent="-342900"/>
            <a:r>
              <a:rPr lang="en-US" sz="2800" dirty="0" smtClean="0">
                <a:gradFill>
                  <a:gsLst>
                    <a:gs pos="1250">
                      <a:srgbClr val="FFFFFF"/>
                    </a:gs>
                    <a:gs pos="100000">
                      <a:srgbClr val="FFFFFF"/>
                    </a:gs>
                  </a:gsLst>
                  <a:lin ang="5400000" scaled="0"/>
                </a:gradFill>
                <a:hlinkClick r:id="rId4"/>
              </a:rPr>
              <a:t>http</a:t>
            </a:r>
            <a:r>
              <a:rPr lang="en-US" sz="2800" dirty="0">
                <a:gradFill>
                  <a:gsLst>
                    <a:gs pos="1250">
                      <a:srgbClr val="FFFFFF"/>
                    </a:gs>
                    <a:gs pos="100000">
                      <a:srgbClr val="FFFFFF"/>
                    </a:gs>
                  </a:gsLst>
                  <a:lin ang="5400000" scaled="0"/>
                </a:gradFill>
                <a:hlinkClick r:id="rId4"/>
              </a:rPr>
              <a:t>://</a:t>
            </a:r>
            <a:r>
              <a:rPr lang="en-US" sz="2800" dirty="0" smtClean="0">
                <a:gradFill>
                  <a:gsLst>
                    <a:gs pos="1250">
                      <a:srgbClr val="FFFFFF"/>
                    </a:gs>
                    <a:gs pos="100000">
                      <a:srgbClr val="FFFFFF"/>
                    </a:gs>
                  </a:gsLst>
                  <a:lin ang="5400000" scaled="0"/>
                </a:gradFill>
                <a:hlinkClick r:id="rId4"/>
              </a:rPr>
              <a:t>aka.ms/ServiceFabricforum</a:t>
            </a:r>
            <a:endParaRPr lang="en-US" sz="2800" dirty="0" smtClean="0">
              <a:gradFill>
                <a:gsLst>
                  <a:gs pos="1250">
                    <a:srgbClr val="FFFFFF"/>
                  </a:gs>
                  <a:gs pos="100000">
                    <a:srgbClr val="FFFFFF"/>
                  </a:gs>
                </a:gsLst>
                <a:lin ang="5400000" scaled="0"/>
              </a:gradFill>
            </a:endParaRPr>
          </a:p>
          <a:p>
            <a:pPr marL="558800" lvl="2" indent="-342900"/>
            <a:r>
              <a:rPr lang="en-US" sz="2800" dirty="0">
                <a:gradFill>
                  <a:gsLst>
                    <a:gs pos="1250">
                      <a:srgbClr val="FFFFFF"/>
                    </a:gs>
                    <a:gs pos="100000">
                      <a:srgbClr val="FFFFFF"/>
                    </a:gs>
                  </a:gsLst>
                  <a:lin ang="5400000" scaled="0"/>
                </a:gradFill>
                <a:hlinkClick r:id="rId5"/>
              </a:rPr>
              <a:t>http://</a:t>
            </a:r>
            <a:r>
              <a:rPr lang="en-US" sz="2800" dirty="0" smtClean="0">
                <a:gradFill>
                  <a:gsLst>
                    <a:gs pos="1250">
                      <a:srgbClr val="FFFFFF"/>
                    </a:gs>
                    <a:gs pos="100000">
                      <a:srgbClr val="FFFFFF"/>
                    </a:gs>
                  </a:gsLst>
                  <a:lin ang="5400000" scaled="0"/>
                </a:gradFill>
                <a:hlinkClick r:id="rId5"/>
              </a:rPr>
              <a:t>stackoverflow.com/questions/tagged/azure-service-fabric</a:t>
            </a:r>
            <a:r>
              <a:rPr lang="en-US" sz="2800"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1047014563"/>
      </p:ext>
    </p:extLst>
  </p:cSld>
  <p:clrMapOvr>
    <a:masterClrMapping/>
  </p:clrMapOvr>
  <p:transition advTm="3082">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1742</TotalTime>
  <Words>512</Words>
  <Application>Microsoft Office PowerPoint</Application>
  <PresentationFormat>Custom</PresentationFormat>
  <Paragraphs>69</Paragraphs>
  <Slides>8</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Service Fabric: A Platform for Building and Managing Highly Scalable Services </vt:lpstr>
      <vt:lpstr>About Me</vt:lpstr>
      <vt:lpstr>Watch User Group presentations  for FREE online! </vt:lpstr>
      <vt:lpstr>Agenda</vt:lpstr>
      <vt:lpstr>Service Fabric at //build</vt:lpstr>
      <vt:lpstr>Call to Action</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79</cp:revision>
  <dcterms:created xsi:type="dcterms:W3CDTF">2014-05-13T14:27:20Z</dcterms:created>
  <dcterms:modified xsi:type="dcterms:W3CDTF">2015-05-09T18:40:50Z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